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6685" y="1041893"/>
            <a:ext cx="631285" cy="48767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765559" y="7841665"/>
            <a:ext cx="6334125" cy="0"/>
          </a:xfrm>
          <a:custGeom>
            <a:avLst/>
            <a:gdLst/>
            <a:ahLst/>
            <a:cxnLst/>
            <a:rect l="l" t="t" r="r" b="b"/>
            <a:pathLst>
              <a:path w="6334125" h="0">
                <a:moveTo>
                  <a:pt x="0" y="0"/>
                </a:moveTo>
                <a:lnTo>
                  <a:pt x="6334130" y="0"/>
                </a:lnTo>
              </a:path>
            </a:pathLst>
          </a:custGeom>
          <a:ln w="666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1181" y="1241451"/>
            <a:ext cx="12846418" cy="15479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0993" y="3066041"/>
            <a:ext cx="8929370" cy="5626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4.jpg"/><Relationship Id="rId7" Type="http://schemas.openxmlformats.org/officeDocument/2006/relationships/image" Target="../media/image1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jpg"/><Relationship Id="rId6" Type="http://schemas.openxmlformats.org/officeDocument/2006/relationships/image" Target="../media/image1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jpg"/><Relationship Id="rId7" Type="http://schemas.openxmlformats.org/officeDocument/2006/relationships/image" Target="../media/image1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4.jpg"/><Relationship Id="rId7" Type="http://schemas.openxmlformats.org/officeDocument/2006/relationships/image" Target="../media/image1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15.png"/><Relationship Id="rId6" Type="http://schemas.openxmlformats.org/officeDocument/2006/relationships/image" Target="../media/image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28.png"/><Relationship Id="rId7" Type="http://schemas.openxmlformats.org/officeDocument/2006/relationships/image" Target="../media/image1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9.png"/><Relationship Id="rId4" Type="http://schemas.openxmlformats.org/officeDocument/2006/relationships/image" Target="../media/image29.png"/><Relationship Id="rId5" Type="http://schemas.openxmlformats.org/officeDocument/2006/relationships/image" Target="../media/image1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6685" y="1041893"/>
              <a:ext cx="631285" cy="48767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558567" y="7922447"/>
              <a:ext cx="6989445" cy="0"/>
            </a:xfrm>
            <a:custGeom>
              <a:avLst/>
              <a:gdLst/>
              <a:ahLst/>
              <a:cxnLst/>
              <a:rect l="l" t="t" r="r" b="b"/>
              <a:pathLst>
                <a:path w="6989444" h="0">
                  <a:moveTo>
                    <a:pt x="0" y="0"/>
                  </a:moveTo>
                  <a:lnTo>
                    <a:pt x="6989043" y="0"/>
                  </a:lnTo>
                </a:path>
              </a:pathLst>
            </a:custGeom>
            <a:ln w="66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1905" y="7553824"/>
              <a:ext cx="3981900" cy="73724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29463" y="8593188"/>
              <a:ext cx="293547" cy="29354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12737" y="3062301"/>
              <a:ext cx="1486495" cy="131391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8594704"/>
              <a:ext cx="1679443" cy="169229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5708" y="3269541"/>
              <a:ext cx="474271" cy="44971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840355">
              <a:lnSpc>
                <a:spcPct val="100000"/>
              </a:lnSpc>
              <a:spcBef>
                <a:spcPts val="130"/>
              </a:spcBef>
            </a:pPr>
            <a:r>
              <a:rPr dirty="0" sz="5850" spc="705"/>
              <a:t>Superstore</a:t>
            </a:r>
            <a:r>
              <a:rPr dirty="0" sz="5850" spc="360"/>
              <a:t> </a:t>
            </a:r>
            <a:r>
              <a:rPr dirty="0" sz="5850" spc="700"/>
              <a:t>Sales</a:t>
            </a:r>
            <a:r>
              <a:rPr dirty="0" sz="5850" spc="365"/>
              <a:t> </a:t>
            </a:r>
            <a:r>
              <a:rPr dirty="0" sz="5850" spc="670"/>
              <a:t>Analysis</a:t>
            </a:r>
            <a:endParaRPr sz="5850"/>
          </a:p>
        </p:txBody>
      </p:sp>
      <p:sp>
        <p:nvSpPr>
          <p:cNvPr id="12" name="object 12" descr=""/>
          <p:cNvSpPr txBox="1"/>
          <p:nvPr/>
        </p:nvSpPr>
        <p:spPr>
          <a:xfrm>
            <a:off x="3509205" y="3380146"/>
            <a:ext cx="10714990" cy="36080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850" spc="765" b="1">
                <a:solidFill>
                  <a:srgbClr val="FFFFFF"/>
                </a:solidFill>
                <a:latin typeface="Calibri"/>
                <a:cs typeface="Calibri"/>
              </a:rPr>
              <a:t>Presented</a:t>
            </a:r>
            <a:r>
              <a:rPr dirty="0" sz="5850" spc="3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850" spc="484" b="1">
                <a:solidFill>
                  <a:srgbClr val="FFFFFF"/>
                </a:solidFill>
                <a:latin typeface="Calibri"/>
                <a:cs typeface="Calibri"/>
              </a:rPr>
              <a:t>by:</a:t>
            </a:r>
            <a:endParaRPr sz="5850">
              <a:latin typeface="Calibri"/>
              <a:cs typeface="Calibri"/>
            </a:endParaRPr>
          </a:p>
          <a:p>
            <a:pPr marL="2971165" marR="5080">
              <a:lnSpc>
                <a:spcPct val="100400"/>
              </a:lnSpc>
            </a:pPr>
            <a:r>
              <a:rPr dirty="0" sz="5850" spc="705" b="1">
                <a:solidFill>
                  <a:srgbClr val="FFFFFF"/>
                </a:solidFill>
                <a:latin typeface="Calibri"/>
                <a:cs typeface="Calibri"/>
              </a:rPr>
              <a:t>Moumita</a:t>
            </a:r>
            <a:r>
              <a:rPr dirty="0" sz="5850" spc="3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850" spc="715" b="1">
                <a:solidFill>
                  <a:srgbClr val="FFFFFF"/>
                </a:solidFill>
                <a:latin typeface="Calibri"/>
                <a:cs typeface="Calibri"/>
              </a:rPr>
              <a:t>Majumder </a:t>
            </a:r>
            <a:r>
              <a:rPr dirty="0" sz="5850" spc="825" b="1">
                <a:solidFill>
                  <a:srgbClr val="FFFFFF"/>
                </a:solidFill>
                <a:latin typeface="Calibri"/>
                <a:cs typeface="Calibri"/>
              </a:rPr>
              <a:t>Mohamed</a:t>
            </a:r>
            <a:r>
              <a:rPr dirty="0" sz="5850" spc="3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850" spc="595" b="1">
                <a:solidFill>
                  <a:srgbClr val="FFFFFF"/>
                </a:solidFill>
                <a:latin typeface="Calibri"/>
                <a:cs typeface="Calibri"/>
              </a:rPr>
              <a:t>Athif </a:t>
            </a:r>
            <a:r>
              <a:rPr dirty="0" sz="5850" spc="675" b="1">
                <a:solidFill>
                  <a:srgbClr val="FFFFFF"/>
                </a:solidFill>
                <a:latin typeface="Calibri"/>
                <a:cs typeface="Calibri"/>
              </a:rPr>
              <a:t>Manish</a:t>
            </a:r>
            <a:r>
              <a:rPr dirty="0" sz="5850" spc="3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5850" spc="750" b="1">
                <a:solidFill>
                  <a:srgbClr val="FFFFFF"/>
                </a:solidFill>
                <a:latin typeface="Calibri"/>
                <a:cs typeface="Calibri"/>
              </a:rPr>
              <a:t>Rajak</a:t>
            </a:r>
            <a:endParaRPr sz="5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7995" y="2441129"/>
            <a:ext cx="11933555" cy="3905250"/>
          </a:xfrm>
          <a:prstGeom prst="rect"/>
        </p:spPr>
        <p:txBody>
          <a:bodyPr wrap="square" lIns="0" tIns="201295" rIns="0" bIns="0" rtlCol="0" vert="horz">
            <a:spAutoFit/>
          </a:bodyPr>
          <a:lstStyle/>
          <a:p>
            <a:pPr marL="12700" marR="5080">
              <a:lnSpc>
                <a:spcPts val="14580"/>
              </a:lnSpc>
              <a:spcBef>
                <a:spcPts val="1585"/>
              </a:spcBef>
            </a:pPr>
            <a:r>
              <a:rPr dirty="0" sz="13300" spc="1910"/>
              <a:t>Thank</a:t>
            </a:r>
            <a:r>
              <a:rPr dirty="0" sz="13300" spc="765"/>
              <a:t> </a:t>
            </a:r>
            <a:r>
              <a:rPr dirty="0" sz="13300" spc="1825"/>
              <a:t>You </a:t>
            </a:r>
            <a:r>
              <a:rPr dirty="0" sz="13300" spc="1620"/>
              <a:t>For</a:t>
            </a:r>
            <a:r>
              <a:rPr dirty="0" sz="13300" spc="755"/>
              <a:t> </a:t>
            </a:r>
            <a:r>
              <a:rPr dirty="0" sz="13300" spc="1475"/>
              <a:t>Attention</a:t>
            </a:r>
            <a:endParaRPr sz="13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2628" y="9054459"/>
            <a:ext cx="203839" cy="20383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36530" y="3923285"/>
            <a:ext cx="412261" cy="41226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8594704"/>
            <a:ext cx="1679443" cy="1692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1565" rIns="0" bIns="0" rtlCol="0" vert="horz">
            <a:spAutoFit/>
          </a:bodyPr>
          <a:lstStyle/>
          <a:p>
            <a:pPr marL="4027170">
              <a:lnSpc>
                <a:spcPct val="100000"/>
              </a:lnSpc>
              <a:spcBef>
                <a:spcPts val="130"/>
              </a:spcBef>
            </a:pPr>
            <a:r>
              <a:rPr dirty="0" spc="720"/>
              <a:t>Introduction: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685" y="1041893"/>
            <a:ext cx="631285" cy="48767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84562" y="8712271"/>
            <a:ext cx="1603435" cy="157472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960993" y="3066041"/>
            <a:ext cx="9032240" cy="562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05740">
              <a:lnSpc>
                <a:spcPct val="139200"/>
              </a:lnSpc>
              <a:spcBef>
                <a:spcPts val="100"/>
              </a:spcBef>
            </a:pPr>
            <a:r>
              <a:rPr dirty="0" sz="2200" spc="-85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dirty="0" sz="220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today’s</a:t>
            </a:r>
            <a:r>
              <a:rPr dirty="0" sz="2200" spc="-120">
                <a:solidFill>
                  <a:srgbClr val="FFFFFF"/>
                </a:solidFill>
                <a:latin typeface="Arial Black"/>
                <a:cs typeface="Arial Black"/>
              </a:rPr>
              <a:t> competitive</a:t>
            </a:r>
            <a:r>
              <a:rPr dirty="0" sz="2200" spc="-11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85">
                <a:solidFill>
                  <a:srgbClr val="FFFFFF"/>
                </a:solidFill>
                <a:latin typeface="Arial Black"/>
                <a:cs typeface="Arial Black"/>
              </a:rPr>
              <a:t>retail</a:t>
            </a:r>
            <a:r>
              <a:rPr dirty="0" sz="220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landscape,</a:t>
            </a:r>
            <a:r>
              <a:rPr dirty="0" sz="220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0">
                <a:solidFill>
                  <a:srgbClr val="FFFFFF"/>
                </a:solidFill>
                <a:latin typeface="Arial Black"/>
                <a:cs typeface="Arial Black"/>
              </a:rPr>
              <a:t>understanding</a:t>
            </a:r>
            <a:r>
              <a:rPr dirty="0" sz="2200" spc="-11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sales </a:t>
            </a:r>
            <a:r>
              <a:rPr dirty="0" sz="2200" spc="-105">
                <a:solidFill>
                  <a:srgbClr val="FFFFFF"/>
                </a:solidFill>
                <a:latin typeface="Arial Black"/>
                <a:cs typeface="Arial Black"/>
              </a:rPr>
              <a:t>performance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7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crucial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10">
                <a:solidFill>
                  <a:srgbClr val="FFFFFF"/>
                </a:solidFill>
                <a:latin typeface="Arial Black"/>
                <a:cs typeface="Arial Black"/>
              </a:rPr>
              <a:t>making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70">
                <a:solidFill>
                  <a:srgbClr val="FFFFFF"/>
                </a:solidFill>
                <a:latin typeface="Arial Black"/>
                <a:cs typeface="Arial Black"/>
              </a:rPr>
              <a:t>informed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business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14">
                <a:solidFill>
                  <a:srgbClr val="FFFFFF"/>
                </a:solidFill>
                <a:latin typeface="Arial Black"/>
                <a:cs typeface="Arial Black"/>
              </a:rPr>
              <a:t>decisions. </a:t>
            </a:r>
            <a:r>
              <a:rPr dirty="0" sz="2200" spc="-175">
                <a:solidFill>
                  <a:srgbClr val="FFFFFF"/>
                </a:solidFill>
                <a:latin typeface="Arial Black"/>
                <a:cs typeface="Arial Black"/>
              </a:rPr>
              <a:t>This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14">
                <a:solidFill>
                  <a:srgbClr val="FFFFFF"/>
                </a:solidFill>
                <a:latin typeface="Arial Black"/>
                <a:cs typeface="Arial Black"/>
              </a:rPr>
              <a:t>project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presents </a:t>
            </a:r>
            <a:r>
              <a:rPr dirty="0" sz="2200" spc="-100">
                <a:solidFill>
                  <a:srgbClr val="FFFFFF"/>
                </a:solidFill>
                <a:latin typeface="Arial Black"/>
                <a:cs typeface="Arial Black"/>
              </a:rPr>
              <a:t>an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Arial Black"/>
                <a:cs typeface="Arial Black"/>
              </a:rPr>
              <a:t>in-</a:t>
            </a:r>
            <a:r>
              <a:rPr dirty="0" sz="2200" spc="-85">
                <a:solidFill>
                  <a:srgbClr val="FFFFFF"/>
                </a:solidFill>
                <a:latin typeface="Arial Black"/>
                <a:cs typeface="Arial Black"/>
              </a:rPr>
              <a:t>depth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analysis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Superstore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sales </a:t>
            </a:r>
            <a:r>
              <a:rPr dirty="0" sz="2200" spc="-105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using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204">
                <a:solidFill>
                  <a:srgbClr val="FFFFFF"/>
                </a:solidFill>
                <a:latin typeface="Arial Black"/>
                <a:cs typeface="Arial Black"/>
              </a:rPr>
              <a:t>science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techniques.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85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10">
                <a:solidFill>
                  <a:srgbClr val="FFFFFF"/>
                </a:solidFill>
                <a:latin typeface="Arial Black"/>
                <a:cs typeface="Arial Black"/>
              </a:rPr>
              <a:t>exploring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key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metrics </a:t>
            </a:r>
            <a:r>
              <a:rPr dirty="0" sz="2200" spc="-170">
                <a:solidFill>
                  <a:srgbClr val="FFFFFF"/>
                </a:solidFill>
                <a:latin typeface="Arial Black"/>
                <a:cs typeface="Arial Black"/>
              </a:rPr>
              <a:t>such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210">
                <a:solidFill>
                  <a:srgbClr val="FFFFFF"/>
                </a:solidFill>
                <a:latin typeface="Arial Black"/>
                <a:cs typeface="Arial Black"/>
              </a:rPr>
              <a:t>as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75">
                <a:solidFill>
                  <a:srgbClr val="FFFFFF"/>
                </a:solidFill>
                <a:latin typeface="Arial Black"/>
                <a:cs typeface="Arial Black"/>
              </a:rPr>
              <a:t>sales,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Arial Black"/>
                <a:cs typeface="Arial Black"/>
              </a:rPr>
              <a:t>profit,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customer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Arial Black"/>
                <a:cs typeface="Arial Black"/>
              </a:rPr>
              <a:t>behavior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90">
                <a:solidFill>
                  <a:srgbClr val="FFFFFF"/>
                </a:solidFill>
                <a:latin typeface="Arial Black"/>
                <a:cs typeface="Arial Black"/>
              </a:rPr>
              <a:t>across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different 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regions,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55">
                <a:solidFill>
                  <a:srgbClr val="FFFFFF"/>
                </a:solidFill>
                <a:latin typeface="Arial Black"/>
                <a:cs typeface="Arial Black"/>
              </a:rPr>
              <a:t>categories,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55">
                <a:solidFill>
                  <a:srgbClr val="FFFFFF"/>
                </a:solidFill>
                <a:latin typeface="Arial Black"/>
                <a:cs typeface="Arial Black"/>
              </a:rPr>
              <a:t>segments,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200">
                <a:solidFill>
                  <a:srgbClr val="FFFFFF"/>
                </a:solidFill>
                <a:latin typeface="Arial Black"/>
                <a:cs typeface="Arial Black"/>
              </a:rPr>
              <a:t>we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Arial Black"/>
                <a:cs typeface="Arial Black"/>
              </a:rPr>
              <a:t>aim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20">
                <a:solidFill>
                  <a:srgbClr val="FFFFFF"/>
                </a:solidFill>
                <a:latin typeface="Arial Black"/>
                <a:cs typeface="Arial Black"/>
              </a:rPr>
              <a:t>uncover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hidden </a:t>
            </a:r>
            <a:r>
              <a:rPr dirty="0" sz="2200" spc="-100">
                <a:solidFill>
                  <a:srgbClr val="FFFFFF"/>
                </a:solidFill>
                <a:latin typeface="Arial Black"/>
                <a:cs typeface="Arial Black"/>
              </a:rPr>
              <a:t>patterns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2200" spc="-125">
                <a:solidFill>
                  <a:srgbClr val="FFFFFF"/>
                </a:solidFill>
                <a:latin typeface="Arial Black"/>
                <a:cs typeface="Arial Black"/>
              </a:rPr>
              <a:t> actionable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insights.</a:t>
            </a: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39200"/>
              </a:lnSpc>
            </a:pPr>
            <a:r>
              <a:rPr dirty="0" sz="2200" spc="-18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analysis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7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Arial Black"/>
                <a:cs typeface="Arial Black"/>
              </a:rPr>
              <a:t>performed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using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Arial Black"/>
                <a:cs typeface="Arial Black"/>
              </a:rPr>
              <a:t>Python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visualization </a:t>
            </a:r>
            <a:r>
              <a:rPr dirty="0" sz="2200" spc="-120">
                <a:solidFill>
                  <a:srgbClr val="FFFFFF"/>
                </a:solidFill>
                <a:latin typeface="Arial Black"/>
                <a:cs typeface="Arial Black"/>
              </a:rPr>
              <a:t>tools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Arial Black"/>
                <a:cs typeface="Arial Black"/>
              </a:rPr>
              <a:t>transform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14">
                <a:solidFill>
                  <a:srgbClr val="FFFFFF"/>
                </a:solidFill>
                <a:latin typeface="Arial Black"/>
                <a:cs typeface="Arial Black"/>
              </a:rPr>
              <a:t>raw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Arial Black"/>
                <a:cs typeface="Arial Black"/>
              </a:rPr>
              <a:t>into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Arial Black"/>
                <a:cs typeface="Arial Black"/>
              </a:rPr>
              <a:t>meaningful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business 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intelligence.</a:t>
            </a:r>
            <a:r>
              <a:rPr dirty="0" sz="220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75">
                <a:solidFill>
                  <a:srgbClr val="FFFFFF"/>
                </a:solidFill>
                <a:latin typeface="Arial Black"/>
                <a:cs typeface="Arial Black"/>
              </a:rPr>
              <a:t>This</a:t>
            </a:r>
            <a:r>
              <a:rPr dirty="0" sz="220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0">
                <a:solidFill>
                  <a:srgbClr val="FFFFFF"/>
                </a:solidFill>
                <a:latin typeface="Arial Black"/>
                <a:cs typeface="Arial Black"/>
              </a:rPr>
              <a:t>presentation</a:t>
            </a:r>
            <a:r>
              <a:rPr dirty="0" sz="2200" spc="-114">
                <a:solidFill>
                  <a:srgbClr val="FFFFFF"/>
                </a:solidFill>
                <a:latin typeface="Arial Black"/>
                <a:cs typeface="Arial Black"/>
              </a:rPr>
              <a:t> highlights</a:t>
            </a:r>
            <a:r>
              <a:rPr dirty="0" sz="220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2200" spc="-114">
                <a:solidFill>
                  <a:srgbClr val="FFFFFF"/>
                </a:solidFill>
                <a:latin typeface="Arial Black"/>
                <a:cs typeface="Arial Black"/>
              </a:rPr>
              <a:t> most</a:t>
            </a:r>
            <a:r>
              <a:rPr dirty="0" sz="220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impactful </a:t>
            </a:r>
            <a:r>
              <a:rPr dirty="0" sz="2200" spc="-100">
                <a:solidFill>
                  <a:srgbClr val="FFFFFF"/>
                </a:solidFill>
                <a:latin typeface="Arial Black"/>
                <a:cs typeface="Arial Black"/>
              </a:rPr>
              <a:t>trends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Arial Black"/>
                <a:cs typeface="Arial Black"/>
              </a:rPr>
              <a:t>that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10">
                <a:solidFill>
                  <a:srgbClr val="FFFFFF"/>
                </a:solidFill>
                <a:latin typeface="Arial Black"/>
                <a:cs typeface="Arial Black"/>
              </a:rPr>
              <a:t>influence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Arial Black"/>
                <a:cs typeface="Arial Black"/>
              </a:rPr>
              <a:t>profit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Arial Black"/>
                <a:cs typeface="Arial Black"/>
              </a:rPr>
              <a:t>performance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Arial Black"/>
                <a:cs typeface="Arial Black"/>
              </a:rPr>
              <a:t>Superstore's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operations.</a:t>
            </a:r>
            <a:endParaRPr sz="2200">
              <a:latin typeface="Arial Black"/>
              <a:cs typeface="Arial Black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90179" y="2071380"/>
            <a:ext cx="223236" cy="2232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685" y="1041893"/>
            <a:ext cx="631285" cy="48767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301437"/>
            <a:ext cx="1679443" cy="98556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1431" y="8092089"/>
            <a:ext cx="283333" cy="28333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05425" y="1544562"/>
            <a:ext cx="223236" cy="22323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38664" y="2299742"/>
            <a:ext cx="9454447" cy="45529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7480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15"/>
              <a:t>Key</a:t>
            </a:r>
            <a:r>
              <a:rPr dirty="0" spc="400"/>
              <a:t> </a:t>
            </a:r>
            <a:r>
              <a:rPr dirty="0" spc="730"/>
              <a:t>Insight: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9961" y="3565139"/>
            <a:ext cx="95250" cy="9524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9961" y="4965314"/>
            <a:ext cx="95250" cy="9524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53096" y="3284462"/>
            <a:ext cx="6358890" cy="235902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Canon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229">
                <a:solidFill>
                  <a:srgbClr val="FFFFFF"/>
                </a:solidFill>
                <a:latin typeface="Arial Black"/>
                <a:cs typeface="Arial Black"/>
              </a:rPr>
              <a:t>imageCLASS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210">
                <a:solidFill>
                  <a:srgbClr val="FFFFFF"/>
                </a:solidFill>
                <a:latin typeface="Arial Black"/>
                <a:cs typeface="Arial Black"/>
              </a:rPr>
              <a:t>2200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leads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85">
                <a:solidFill>
                  <a:srgbClr val="FFFFFF"/>
                </a:solidFill>
                <a:latin typeface="Arial Black"/>
                <a:cs typeface="Arial Black"/>
              </a:rPr>
              <a:t>sales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Arial Black"/>
                <a:cs typeface="Arial Black"/>
              </a:rPr>
              <a:t>over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2200" spc="-45" b="1">
                <a:solidFill>
                  <a:srgbClr val="FFFFFF"/>
                </a:solidFill>
                <a:latin typeface="Arial"/>
                <a:cs typeface="Arial"/>
              </a:rPr>
              <a:t>₹</a:t>
            </a:r>
            <a:r>
              <a:rPr dirty="0" sz="2200" spc="-45">
                <a:solidFill>
                  <a:srgbClr val="FFFFFF"/>
                </a:solidFill>
                <a:latin typeface="Arial Black"/>
                <a:cs typeface="Arial Black"/>
              </a:rPr>
              <a:t>61,000.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2200">
              <a:latin typeface="Arial Black"/>
              <a:cs typeface="Arial Black"/>
            </a:endParaRPr>
          </a:p>
          <a:p>
            <a:pPr marL="12700" marR="1404620">
              <a:lnSpc>
                <a:spcPct val="139200"/>
              </a:lnSpc>
            </a:pPr>
            <a:r>
              <a:rPr dirty="0" sz="2200" spc="-110">
                <a:solidFill>
                  <a:srgbClr val="FFFFFF"/>
                </a:solidFill>
                <a:latin typeface="Arial Black"/>
                <a:cs typeface="Arial Black"/>
              </a:rPr>
              <a:t>Most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70">
                <a:solidFill>
                  <a:srgbClr val="FFFFFF"/>
                </a:solidFill>
                <a:latin typeface="Arial Black"/>
                <a:cs typeface="Arial Black"/>
              </a:rPr>
              <a:t>top-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selling </a:t>
            </a:r>
            <a:r>
              <a:rPr dirty="0" sz="2200" spc="-120">
                <a:solidFill>
                  <a:srgbClr val="FFFFFF"/>
                </a:solidFill>
                <a:latin typeface="Arial Black"/>
                <a:cs typeface="Arial Black"/>
              </a:rPr>
              <a:t>products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Arial Black"/>
                <a:cs typeface="Arial Black"/>
              </a:rPr>
              <a:t>are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Arial Black"/>
                <a:cs typeface="Arial Black"/>
              </a:rPr>
              <a:t>office 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electronics</a:t>
            </a:r>
            <a:r>
              <a:rPr dirty="0" sz="2200" spc="-1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2200" spc="-1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binders.</a:t>
            </a:r>
            <a:endParaRPr sz="2200">
              <a:latin typeface="Arial Black"/>
              <a:cs typeface="Arial Black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9961" y="6365488"/>
            <a:ext cx="95250" cy="9524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953096" y="6084813"/>
            <a:ext cx="6391910" cy="958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9200"/>
              </a:lnSpc>
              <a:spcBef>
                <a:spcPts val="100"/>
              </a:spcBef>
            </a:pPr>
            <a:r>
              <a:rPr dirty="0" sz="2200" spc="-114">
                <a:solidFill>
                  <a:srgbClr val="FFFFFF"/>
                </a:solidFill>
                <a:latin typeface="Arial Black"/>
                <a:cs typeface="Arial Black"/>
              </a:rPr>
              <a:t>High-</a:t>
            </a:r>
            <a:r>
              <a:rPr dirty="0" sz="2200" spc="-110">
                <a:solidFill>
                  <a:srgbClr val="FFFFFF"/>
                </a:solidFill>
                <a:latin typeface="Arial Black"/>
                <a:cs typeface="Arial Black"/>
              </a:rPr>
              <a:t>value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tech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20">
                <a:solidFill>
                  <a:srgbClr val="FFFFFF"/>
                </a:solidFill>
                <a:latin typeface="Arial Black"/>
                <a:cs typeface="Arial Black"/>
              </a:rPr>
              <a:t>items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Arial Black"/>
                <a:cs typeface="Arial Black"/>
              </a:rPr>
              <a:t>contribute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Arial Black"/>
                <a:cs typeface="Arial Black"/>
              </a:rPr>
              <a:t>significantly </a:t>
            </a:r>
            <a:r>
              <a:rPr dirty="0" sz="2200" spc="-75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2200" spc="-1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80">
                <a:solidFill>
                  <a:srgbClr val="FFFFFF"/>
                </a:solidFill>
                <a:latin typeface="Arial Black"/>
                <a:cs typeface="Arial Black"/>
              </a:rPr>
              <a:t>total</a:t>
            </a:r>
            <a:r>
              <a:rPr dirty="0" sz="22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revenue.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948731" y="6884446"/>
            <a:ext cx="5555615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135" b="1">
                <a:solidFill>
                  <a:srgbClr val="FFFFFF"/>
                </a:solidFill>
                <a:latin typeface="Calibri"/>
                <a:cs typeface="Calibri"/>
              </a:rPr>
              <a:t>1.Bar</a:t>
            </a:r>
            <a:r>
              <a:rPr dirty="0" sz="2350" spc="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50" spc="310" b="1">
                <a:solidFill>
                  <a:srgbClr val="FFFFFF"/>
                </a:solidFill>
                <a:latin typeface="Calibri"/>
                <a:cs typeface="Calibri"/>
              </a:rPr>
              <a:t>Chart</a:t>
            </a:r>
            <a:r>
              <a:rPr dirty="0" sz="2350" spc="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50" b="1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350" spc="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50" spc="320" b="1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dirty="0" sz="2350" spc="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50" spc="325" b="1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dirty="0" sz="2350" spc="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50" spc="335" b="1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350" spc="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350" spc="275" b="1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685" y="1041893"/>
            <a:ext cx="631285" cy="48767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66798" y="3354631"/>
            <a:ext cx="651854" cy="57773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38627" y="9035842"/>
            <a:ext cx="549372" cy="125115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32458" y="2085883"/>
            <a:ext cx="10750753" cy="53149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945" rIns="0" bIns="0" rtlCol="0" vert="horz">
            <a:spAutoFit/>
          </a:bodyPr>
          <a:lstStyle/>
          <a:p>
            <a:pPr marL="529590">
              <a:lnSpc>
                <a:spcPct val="100000"/>
              </a:lnSpc>
              <a:spcBef>
                <a:spcPts val="130"/>
              </a:spcBef>
            </a:pPr>
            <a:r>
              <a:rPr dirty="0" spc="1015"/>
              <a:t>Key</a:t>
            </a:r>
            <a:r>
              <a:rPr dirty="0" spc="400"/>
              <a:t> </a:t>
            </a:r>
            <a:r>
              <a:rPr dirty="0" spc="730"/>
              <a:t>Insight: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755756" y="7672995"/>
            <a:ext cx="592709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260" b="1">
                <a:solidFill>
                  <a:srgbClr val="FFFFFF"/>
                </a:solidFill>
                <a:latin typeface="Calibri"/>
                <a:cs typeface="Calibri"/>
              </a:rPr>
              <a:t>2.Line</a:t>
            </a:r>
            <a:r>
              <a:rPr dirty="0" sz="2550" spc="1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335" b="1">
                <a:solidFill>
                  <a:srgbClr val="FFFFFF"/>
                </a:solidFill>
                <a:latin typeface="Calibri"/>
                <a:cs typeface="Calibri"/>
              </a:rPr>
              <a:t>Chart</a:t>
            </a:r>
            <a:r>
              <a:rPr dirty="0" sz="2550" spc="1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b="1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550" spc="1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285" b="1">
                <a:solidFill>
                  <a:srgbClr val="FFFFFF"/>
                </a:solidFill>
                <a:latin typeface="Calibri"/>
                <a:cs typeface="Calibri"/>
              </a:rPr>
              <a:t>Monthly</a:t>
            </a:r>
            <a:r>
              <a:rPr dirty="0" sz="2550" spc="1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315" b="1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dirty="0" sz="2550" spc="1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550" spc="320" b="1">
                <a:solidFill>
                  <a:srgbClr val="FFFFFF"/>
                </a:solidFill>
                <a:latin typeface="Calibri"/>
                <a:cs typeface="Calibri"/>
              </a:rPr>
              <a:t>Trend</a:t>
            </a:r>
            <a:endParaRPr sz="255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6128" y="3475281"/>
            <a:ext cx="95250" cy="9524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6128" y="4875456"/>
            <a:ext cx="95250" cy="9524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19263" y="3194605"/>
            <a:ext cx="5705475" cy="2825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3980">
              <a:lnSpc>
                <a:spcPct val="139200"/>
              </a:lnSpc>
              <a:spcBef>
                <a:spcPts val="100"/>
              </a:spcBef>
            </a:pPr>
            <a:r>
              <a:rPr dirty="0" sz="2200" spc="-210">
                <a:solidFill>
                  <a:srgbClr val="FFFFFF"/>
                </a:solidFill>
                <a:latin typeface="Arial Black"/>
                <a:cs typeface="Arial Black"/>
              </a:rPr>
              <a:t>Sales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55">
                <a:solidFill>
                  <a:srgbClr val="FFFFFF"/>
                </a:solidFill>
                <a:latin typeface="Arial Black"/>
                <a:cs typeface="Arial Black"/>
              </a:rPr>
              <a:t>show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55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clear </a:t>
            </a:r>
            <a:r>
              <a:rPr dirty="0" sz="2200" spc="-95">
                <a:solidFill>
                  <a:srgbClr val="FFFFFF"/>
                </a:solidFill>
                <a:latin typeface="Arial Black"/>
                <a:cs typeface="Arial Black"/>
              </a:rPr>
              <a:t>upward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Arial Black"/>
                <a:cs typeface="Arial Black"/>
              </a:rPr>
              <a:t>trend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Arial Black"/>
                <a:cs typeface="Arial Black"/>
              </a:rPr>
              <a:t>toward </a:t>
            </a:r>
            <a:r>
              <a:rPr dirty="0" sz="2200" spc="-9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Arial Black"/>
                <a:cs typeface="Arial Black"/>
              </a:rPr>
              <a:t>end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80">
                <a:solidFill>
                  <a:srgbClr val="FFFFFF"/>
                </a:solidFill>
                <a:latin typeface="Arial Black"/>
                <a:cs typeface="Arial Black"/>
              </a:rPr>
              <a:t>each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10">
                <a:solidFill>
                  <a:srgbClr val="FFFFFF"/>
                </a:solidFill>
                <a:latin typeface="Arial Black"/>
                <a:cs typeface="Arial Black"/>
              </a:rPr>
              <a:t>year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(Q4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spike).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39200"/>
              </a:lnSpc>
            </a:pPr>
            <a:r>
              <a:rPr dirty="0" sz="2200" spc="-170">
                <a:solidFill>
                  <a:srgbClr val="FFFFFF"/>
                </a:solidFill>
                <a:latin typeface="Arial Black"/>
                <a:cs typeface="Arial Black"/>
              </a:rPr>
              <a:t>Seasonal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60">
                <a:solidFill>
                  <a:srgbClr val="FFFFFF"/>
                </a:solidFill>
                <a:latin typeface="Arial Black"/>
                <a:cs typeface="Arial Black"/>
              </a:rPr>
              <a:t>peaks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Arial Black"/>
                <a:cs typeface="Arial Black"/>
              </a:rPr>
              <a:t>often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65">
                <a:solidFill>
                  <a:srgbClr val="FFFFFF"/>
                </a:solidFill>
                <a:latin typeface="Arial Black"/>
                <a:cs typeface="Arial Black"/>
              </a:rPr>
              <a:t>occur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Arial Black"/>
                <a:cs typeface="Arial Black"/>
              </a:rPr>
              <a:t>November </a:t>
            </a:r>
            <a:r>
              <a:rPr dirty="0" sz="2200" spc="-9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December,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Arial Black"/>
                <a:cs typeface="Arial Black"/>
              </a:rPr>
              <a:t>likely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Arial Black"/>
                <a:cs typeface="Arial Black"/>
              </a:rPr>
              <a:t>due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holiday shopping.</a:t>
            </a:r>
            <a:endParaRPr sz="2200">
              <a:latin typeface="Arial Black"/>
              <a:cs typeface="Arial Black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6128" y="6742355"/>
            <a:ext cx="95250" cy="9524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919263" y="6461680"/>
            <a:ext cx="5769610" cy="142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9200"/>
              </a:lnSpc>
              <a:spcBef>
                <a:spcPts val="100"/>
              </a:spcBef>
            </a:pPr>
            <a:r>
              <a:rPr dirty="0" sz="2200" spc="-180">
                <a:solidFill>
                  <a:srgbClr val="FFFFFF"/>
                </a:solidFill>
                <a:latin typeface="Arial Black"/>
                <a:cs typeface="Arial Black"/>
              </a:rPr>
              <a:t>Some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Arial Black"/>
                <a:cs typeface="Arial Black"/>
              </a:rPr>
              <a:t>months,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Arial Black"/>
                <a:cs typeface="Arial Black"/>
              </a:rPr>
              <a:t>like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80">
                <a:solidFill>
                  <a:srgbClr val="FFFFFF"/>
                </a:solidFill>
                <a:latin typeface="Arial Black"/>
                <a:cs typeface="Arial Black"/>
              </a:rPr>
              <a:t>January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70">
                <a:solidFill>
                  <a:srgbClr val="FFFFFF"/>
                </a:solidFill>
                <a:latin typeface="Arial Black"/>
                <a:cs typeface="Arial Black"/>
              </a:rPr>
              <a:t>February, </a:t>
            </a:r>
            <a:r>
              <a:rPr dirty="0" sz="2200" spc="-105">
                <a:solidFill>
                  <a:srgbClr val="FFFFFF"/>
                </a:solidFill>
                <a:latin typeface="Arial Black"/>
                <a:cs typeface="Arial Black"/>
              </a:rPr>
              <a:t>may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14">
                <a:solidFill>
                  <a:srgbClr val="FFFFFF"/>
                </a:solidFill>
                <a:latin typeface="Arial Black"/>
                <a:cs typeface="Arial Black"/>
              </a:rPr>
              <a:t>reflect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14">
                <a:solidFill>
                  <a:srgbClr val="FFFFFF"/>
                </a:solidFill>
                <a:latin typeface="Arial Black"/>
                <a:cs typeface="Arial Black"/>
              </a:rPr>
              <a:t>lower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85">
                <a:solidFill>
                  <a:srgbClr val="FFFFFF"/>
                </a:solidFill>
                <a:latin typeface="Arial Black"/>
                <a:cs typeface="Arial Black"/>
              </a:rPr>
              <a:t>sales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20">
                <a:solidFill>
                  <a:srgbClr val="FFFFFF"/>
                </a:solidFill>
                <a:latin typeface="Arial Black"/>
                <a:cs typeface="Arial Black"/>
              </a:rPr>
              <a:t>activity,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showing </a:t>
            </a:r>
            <a:r>
              <a:rPr dirty="0" sz="2200" spc="-50">
                <a:solidFill>
                  <a:srgbClr val="FFFFFF"/>
                </a:solidFill>
                <a:latin typeface="Arial Black"/>
                <a:cs typeface="Arial Black"/>
              </a:rPr>
              <a:t>seasonality.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685" y="1041893"/>
            <a:ext cx="631285" cy="48767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4899" y="1659900"/>
            <a:ext cx="223236" cy="22323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14142" y="4949439"/>
            <a:ext cx="345156" cy="34515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84562" y="9301437"/>
            <a:ext cx="1603435" cy="98556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27819" y="1883136"/>
            <a:ext cx="7696199" cy="57721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5345" rIns="0" bIns="0" rtlCol="0" vert="horz">
            <a:spAutoFit/>
          </a:bodyPr>
          <a:lstStyle/>
          <a:p>
            <a:pPr marL="681990">
              <a:lnSpc>
                <a:spcPct val="100000"/>
              </a:lnSpc>
              <a:spcBef>
                <a:spcPts val="130"/>
              </a:spcBef>
            </a:pPr>
            <a:r>
              <a:rPr dirty="0" spc="1015"/>
              <a:t>Key</a:t>
            </a:r>
            <a:r>
              <a:rPr dirty="0" spc="400"/>
              <a:t> </a:t>
            </a:r>
            <a:r>
              <a:rPr dirty="0" spc="730"/>
              <a:t>Insight: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3146" y="3526183"/>
            <a:ext cx="95250" cy="9524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3146" y="4926358"/>
            <a:ext cx="95250" cy="9524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3146" y="6326533"/>
            <a:ext cx="95250" cy="9524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816282" y="3245506"/>
            <a:ext cx="6057265" cy="422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25730">
              <a:lnSpc>
                <a:spcPct val="139200"/>
              </a:lnSpc>
              <a:spcBef>
                <a:spcPts val="100"/>
              </a:spcBef>
            </a:pPr>
            <a:r>
              <a:rPr dirty="0" sz="2200" spc="-110">
                <a:solidFill>
                  <a:srgbClr val="FFFFFF"/>
                </a:solidFill>
                <a:latin typeface="Arial Black"/>
                <a:cs typeface="Arial Black"/>
              </a:rPr>
              <a:t>California</a:t>
            </a:r>
            <a:r>
              <a:rPr dirty="0" sz="2200" spc="-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typically</a:t>
            </a:r>
            <a:r>
              <a:rPr dirty="0" sz="2200" spc="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25">
                <a:solidFill>
                  <a:srgbClr val="FFFFFF"/>
                </a:solidFill>
                <a:latin typeface="Arial Black"/>
                <a:cs typeface="Arial Black"/>
              </a:rPr>
              <a:t>dominates</a:t>
            </a:r>
            <a:r>
              <a:rPr dirty="0" sz="2200" spc="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229">
                <a:solidFill>
                  <a:srgbClr val="FFFFFF"/>
                </a:solidFill>
                <a:latin typeface="Arial Black"/>
                <a:cs typeface="Arial Black"/>
              </a:rPr>
              <a:t>sales</a:t>
            </a:r>
            <a:r>
              <a:rPr dirty="0" sz="2200" spc="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across </a:t>
            </a:r>
            <a:r>
              <a:rPr dirty="0" sz="2200" spc="-95">
                <a:solidFill>
                  <a:srgbClr val="FFFFFF"/>
                </a:solidFill>
                <a:latin typeface="Arial Black"/>
                <a:cs typeface="Arial Black"/>
              </a:rPr>
              <a:t>all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55">
                <a:solidFill>
                  <a:srgbClr val="FFFFFF"/>
                </a:solidFill>
                <a:latin typeface="Arial Black"/>
                <a:cs typeface="Arial Black"/>
              </a:rPr>
              <a:t>categories,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55">
                <a:solidFill>
                  <a:srgbClr val="FFFFFF"/>
                </a:solidFill>
                <a:latin typeface="Arial Black"/>
                <a:cs typeface="Arial Black"/>
              </a:rPr>
              <a:t>especially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Arial Black"/>
                <a:cs typeface="Arial Black"/>
              </a:rPr>
              <a:t>Technology.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2200">
              <a:latin typeface="Arial Black"/>
              <a:cs typeface="Arial Black"/>
            </a:endParaRPr>
          </a:p>
          <a:p>
            <a:pPr algn="just" marL="12700" marR="141605">
              <a:lnSpc>
                <a:spcPct val="139200"/>
              </a:lnSpc>
            </a:pPr>
            <a:r>
              <a:rPr dirty="0" sz="2200" spc="-220">
                <a:solidFill>
                  <a:srgbClr val="FFFFFF"/>
                </a:solidFill>
                <a:latin typeface="Arial Black"/>
                <a:cs typeface="Arial Black"/>
              </a:rPr>
              <a:t>New</a:t>
            </a:r>
            <a:r>
              <a:rPr dirty="0" sz="2200" spc="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80">
                <a:solidFill>
                  <a:srgbClr val="FFFFFF"/>
                </a:solidFill>
                <a:latin typeface="Arial Black"/>
                <a:cs typeface="Arial Black"/>
              </a:rPr>
              <a:t>York</a:t>
            </a:r>
            <a:r>
              <a:rPr dirty="0" sz="2200" spc="-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2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2200" spc="-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280">
                <a:solidFill>
                  <a:srgbClr val="FFFFFF"/>
                </a:solidFill>
                <a:latin typeface="Arial Black"/>
                <a:cs typeface="Arial Black"/>
              </a:rPr>
              <a:t>Texas</a:t>
            </a:r>
            <a:r>
              <a:rPr dirty="0" sz="2200" spc="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Arial Black"/>
                <a:cs typeface="Arial Black"/>
              </a:rPr>
              <a:t>often</a:t>
            </a:r>
            <a:r>
              <a:rPr dirty="0" sz="2200" spc="-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14">
                <a:solidFill>
                  <a:srgbClr val="FFFFFF"/>
                </a:solidFill>
                <a:latin typeface="Arial Black"/>
                <a:cs typeface="Arial Black"/>
              </a:rPr>
              <a:t>follow,</a:t>
            </a:r>
            <a:r>
              <a:rPr dirty="0" sz="22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0">
                <a:solidFill>
                  <a:srgbClr val="FFFFFF"/>
                </a:solidFill>
                <a:latin typeface="Arial Black"/>
                <a:cs typeface="Arial Black"/>
              </a:rPr>
              <a:t>showing </a:t>
            </a:r>
            <a:r>
              <a:rPr dirty="0" sz="2200" spc="-114">
                <a:solidFill>
                  <a:srgbClr val="FFFFFF"/>
                </a:solidFill>
                <a:latin typeface="Arial Black"/>
                <a:cs typeface="Arial Black"/>
              </a:rPr>
              <a:t>strong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Arial Black"/>
                <a:cs typeface="Arial Black"/>
              </a:rPr>
              <a:t>performance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20">
                <a:solidFill>
                  <a:srgbClr val="FFFFFF"/>
                </a:solidFill>
                <a:latin typeface="Arial Black"/>
                <a:cs typeface="Arial Black"/>
              </a:rPr>
              <a:t>Office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Arial Black"/>
                <a:cs typeface="Arial Black"/>
              </a:rPr>
              <a:t>Supplies.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2200">
              <a:latin typeface="Arial Black"/>
              <a:cs typeface="Arial Black"/>
            </a:endParaRPr>
          </a:p>
          <a:p>
            <a:pPr algn="just" marL="12700" marR="5080">
              <a:lnSpc>
                <a:spcPct val="139200"/>
              </a:lnSpc>
            </a:pPr>
            <a:r>
              <a:rPr dirty="0" sz="2200" spc="-235">
                <a:solidFill>
                  <a:srgbClr val="FFFFFF"/>
                </a:solidFill>
                <a:latin typeface="Arial Black"/>
                <a:cs typeface="Arial Black"/>
              </a:rPr>
              <a:t>Some</a:t>
            </a:r>
            <a:r>
              <a:rPr dirty="0" sz="2200" spc="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80">
                <a:solidFill>
                  <a:srgbClr val="FFFFFF"/>
                </a:solidFill>
                <a:latin typeface="Arial Black"/>
                <a:cs typeface="Arial Black"/>
              </a:rPr>
              <a:t>states</a:t>
            </a:r>
            <a:r>
              <a:rPr dirty="0" sz="2200" spc="-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like</a:t>
            </a:r>
            <a:r>
              <a:rPr dirty="0" sz="2200" spc="-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20">
                <a:solidFill>
                  <a:srgbClr val="FFFFFF"/>
                </a:solidFill>
                <a:latin typeface="Arial Black"/>
                <a:cs typeface="Arial Black"/>
              </a:rPr>
              <a:t>Wyoming</a:t>
            </a:r>
            <a:r>
              <a:rPr dirty="0" sz="2200" spc="-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dirty="0" sz="2200" spc="-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Arial Black"/>
                <a:cs typeface="Arial Black"/>
              </a:rPr>
              <a:t>Montana</a:t>
            </a:r>
            <a:r>
              <a:rPr dirty="0" sz="2200" spc="-25">
                <a:solidFill>
                  <a:srgbClr val="FFFFFF"/>
                </a:solidFill>
                <a:latin typeface="Arial Black"/>
                <a:cs typeface="Arial Black"/>
              </a:rPr>
              <a:t> may </a:t>
            </a:r>
            <a:r>
              <a:rPr dirty="0" sz="2200" spc="-200">
                <a:solidFill>
                  <a:srgbClr val="FFFFFF"/>
                </a:solidFill>
                <a:latin typeface="Arial Black"/>
                <a:cs typeface="Arial Black"/>
              </a:rPr>
              <a:t>show</a:t>
            </a:r>
            <a:r>
              <a:rPr dirty="0" sz="2200" spc="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90">
                <a:solidFill>
                  <a:srgbClr val="FFFFFF"/>
                </a:solidFill>
                <a:latin typeface="Arial Black"/>
                <a:cs typeface="Arial Black"/>
              </a:rPr>
              <a:t>low</a:t>
            </a:r>
            <a:r>
              <a:rPr dirty="0" sz="2200" spc="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dirty="0" sz="22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negligible</a:t>
            </a:r>
            <a:r>
              <a:rPr dirty="0" sz="2200" spc="-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204">
                <a:solidFill>
                  <a:srgbClr val="FFFFFF"/>
                </a:solidFill>
                <a:latin typeface="Arial Black"/>
                <a:cs typeface="Arial Black"/>
              </a:rPr>
              <a:t>sales,</a:t>
            </a:r>
            <a:r>
              <a:rPr dirty="0" sz="2200" spc="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25">
                <a:solidFill>
                  <a:srgbClr val="FFFFFF"/>
                </a:solidFill>
                <a:latin typeface="Arial Black"/>
                <a:cs typeface="Arial Black"/>
              </a:rPr>
              <a:t>indicating</a:t>
            </a:r>
            <a:r>
              <a:rPr dirty="0" sz="22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85">
                <a:solidFill>
                  <a:srgbClr val="FFFFFF"/>
                </a:solidFill>
                <a:latin typeface="Arial Black"/>
                <a:cs typeface="Arial Black"/>
              </a:rPr>
              <a:t>less </a:t>
            </a:r>
            <a:r>
              <a:rPr dirty="0" sz="2200" spc="-90">
                <a:solidFill>
                  <a:srgbClr val="FFFFFF"/>
                </a:solidFill>
                <a:latin typeface="Arial Black"/>
                <a:cs typeface="Arial Black"/>
              </a:rPr>
              <a:t>market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penetration.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226064" y="7876451"/>
            <a:ext cx="6362065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225" b="1">
                <a:solidFill>
                  <a:srgbClr val="FFFFFF"/>
                </a:solidFill>
                <a:latin typeface="Calibri"/>
                <a:cs typeface="Calibri"/>
              </a:rPr>
              <a:t>3.Heatmap</a:t>
            </a:r>
            <a:r>
              <a:rPr dirty="0" sz="1750" spc="11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50" b="1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750" spc="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50" spc="220" b="1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dirty="0" sz="1750" spc="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50" spc="200" b="1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dirty="0" sz="1750" spc="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50" spc="260" b="1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750" spc="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50" spc="215" b="1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dirty="0" sz="1750" spc="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50" spc="265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750" spc="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50" spc="240" b="1">
                <a:solidFill>
                  <a:srgbClr val="FFFFFF"/>
                </a:solidFill>
                <a:latin typeface="Calibri"/>
                <a:cs typeface="Calibri"/>
              </a:rPr>
              <a:t>Category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685" y="1041893"/>
            <a:ext cx="631285" cy="48767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0764" y="1736979"/>
            <a:ext cx="223236" cy="22323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6121" y="7826175"/>
            <a:ext cx="345156" cy="34515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84562" y="9301437"/>
            <a:ext cx="1603435" cy="98556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23115" y="1848597"/>
            <a:ext cx="5734049" cy="52387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5345" rIns="0" bIns="0" rtlCol="0" vert="horz">
            <a:spAutoFit/>
          </a:bodyPr>
          <a:lstStyle/>
          <a:p>
            <a:pPr marL="681990">
              <a:lnSpc>
                <a:spcPct val="100000"/>
              </a:lnSpc>
              <a:spcBef>
                <a:spcPts val="130"/>
              </a:spcBef>
            </a:pPr>
            <a:r>
              <a:rPr dirty="0" spc="1015"/>
              <a:t>Key</a:t>
            </a:r>
            <a:r>
              <a:rPr dirty="0" spc="400"/>
              <a:t> </a:t>
            </a:r>
            <a:r>
              <a:rPr dirty="0" spc="730"/>
              <a:t>Insight: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0353" y="3125128"/>
            <a:ext cx="95250" cy="9524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0353" y="4525303"/>
            <a:ext cx="95250" cy="9524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0353" y="5925478"/>
            <a:ext cx="95250" cy="9524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663488" y="2844452"/>
            <a:ext cx="5579110" cy="3759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9200"/>
              </a:lnSpc>
              <a:spcBef>
                <a:spcPts val="100"/>
              </a:spcBef>
            </a:pPr>
            <a:r>
              <a:rPr dirty="0" sz="2200" spc="-18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West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Arial Black"/>
                <a:cs typeface="Arial Black"/>
              </a:rPr>
              <a:t>region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10">
                <a:solidFill>
                  <a:srgbClr val="FFFFFF"/>
                </a:solidFill>
                <a:latin typeface="Arial Black"/>
                <a:cs typeface="Arial Black"/>
              </a:rPr>
              <a:t>usually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10">
                <a:solidFill>
                  <a:srgbClr val="FFFFFF"/>
                </a:solidFill>
                <a:latin typeface="Arial Black"/>
                <a:cs typeface="Arial Black"/>
              </a:rPr>
              <a:t>contributes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2200" spc="-125">
                <a:solidFill>
                  <a:srgbClr val="FFFFFF"/>
                </a:solidFill>
                <a:latin typeface="Arial Black"/>
                <a:cs typeface="Arial Black"/>
              </a:rPr>
              <a:t>highest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25">
                <a:solidFill>
                  <a:srgbClr val="FFFFFF"/>
                </a:solidFill>
                <a:latin typeface="Arial Black"/>
                <a:cs typeface="Arial Black"/>
              </a:rPr>
              <a:t>share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80">
                <a:solidFill>
                  <a:srgbClr val="FFFFFF"/>
                </a:solidFill>
                <a:latin typeface="Arial Black"/>
                <a:cs typeface="Arial Black"/>
              </a:rPr>
              <a:t>total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sales.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2200">
              <a:latin typeface="Arial Black"/>
              <a:cs typeface="Arial Black"/>
            </a:endParaRPr>
          </a:p>
          <a:p>
            <a:pPr marL="12700" marR="528955">
              <a:lnSpc>
                <a:spcPct val="139200"/>
              </a:lnSpc>
            </a:pPr>
            <a:r>
              <a:rPr dirty="0" sz="2200" spc="-204">
                <a:solidFill>
                  <a:srgbClr val="FFFFFF"/>
                </a:solidFill>
                <a:latin typeface="Arial Black"/>
                <a:cs typeface="Arial Black"/>
              </a:rPr>
              <a:t>East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14">
                <a:solidFill>
                  <a:srgbClr val="FFFFFF"/>
                </a:solidFill>
                <a:latin typeface="Arial Black"/>
                <a:cs typeface="Arial Black"/>
              </a:rPr>
              <a:t>Central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regions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0">
                <a:solidFill>
                  <a:srgbClr val="FFFFFF"/>
                </a:solidFill>
                <a:latin typeface="Arial Black"/>
                <a:cs typeface="Arial Black"/>
              </a:rPr>
              <a:t>follow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Arial Black"/>
                <a:cs typeface="Arial Black"/>
              </a:rPr>
              <a:t>with </a:t>
            </a:r>
            <a:r>
              <a:rPr dirty="0" sz="2200" spc="-100">
                <a:solidFill>
                  <a:srgbClr val="FFFFFF"/>
                </a:solidFill>
                <a:latin typeface="Arial Black"/>
                <a:cs typeface="Arial Black"/>
              </a:rPr>
              <a:t>moderate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85">
                <a:solidFill>
                  <a:srgbClr val="FFFFFF"/>
                </a:solidFill>
                <a:latin typeface="Arial Black"/>
                <a:cs typeface="Arial Black"/>
              </a:rPr>
              <a:t>sales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Arial Black"/>
                <a:cs typeface="Arial Black"/>
              </a:rPr>
              <a:t>contributions.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2200">
              <a:latin typeface="Arial Black"/>
              <a:cs typeface="Arial Black"/>
            </a:endParaRPr>
          </a:p>
          <a:p>
            <a:pPr marL="12700" marR="59055">
              <a:lnSpc>
                <a:spcPct val="139200"/>
              </a:lnSpc>
            </a:pPr>
            <a:r>
              <a:rPr dirty="0" sz="2200" spc="-18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22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20">
                <a:solidFill>
                  <a:srgbClr val="FFFFFF"/>
                </a:solidFill>
                <a:latin typeface="Arial Black"/>
                <a:cs typeface="Arial Black"/>
              </a:rPr>
              <a:t>South</a:t>
            </a:r>
            <a:r>
              <a:rPr dirty="0" sz="22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Arial Black"/>
                <a:cs typeface="Arial Black"/>
              </a:rPr>
              <a:t>often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80">
                <a:solidFill>
                  <a:srgbClr val="FFFFFF"/>
                </a:solidFill>
                <a:latin typeface="Arial Black"/>
                <a:cs typeface="Arial Black"/>
              </a:rPr>
              <a:t>lags</a:t>
            </a:r>
            <a:r>
              <a:rPr dirty="0" sz="22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55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75">
                <a:solidFill>
                  <a:srgbClr val="FFFFFF"/>
                </a:solidFill>
                <a:latin typeface="Arial Black"/>
                <a:cs typeface="Arial Black"/>
              </a:rPr>
              <a:t>sales,</a:t>
            </a:r>
            <a:r>
              <a:rPr dirty="0" sz="220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80">
                <a:solidFill>
                  <a:srgbClr val="FFFFFF"/>
                </a:solidFill>
                <a:latin typeface="Arial Black"/>
                <a:cs typeface="Arial Black"/>
              </a:rPr>
              <a:t>indicating </a:t>
            </a:r>
            <a:r>
              <a:rPr dirty="0" sz="2200" spc="-90">
                <a:solidFill>
                  <a:srgbClr val="FFFFFF"/>
                </a:solidFill>
                <a:latin typeface="Arial Black"/>
                <a:cs typeface="Arial Black"/>
              </a:rPr>
              <a:t>potential</a:t>
            </a:r>
            <a:r>
              <a:rPr dirty="0" sz="2200" spc="-1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4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dirty="0" sz="2200" spc="-1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Arial Black"/>
                <a:cs typeface="Arial Black"/>
              </a:rPr>
              <a:t>market</a:t>
            </a:r>
            <a:r>
              <a:rPr dirty="0" sz="2200" spc="-1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growth.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139201" y="7435158"/>
            <a:ext cx="6299200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260" b="1">
                <a:solidFill>
                  <a:srgbClr val="FFFFFF"/>
                </a:solidFill>
                <a:latin typeface="Calibri"/>
                <a:cs typeface="Calibri"/>
              </a:rPr>
              <a:t>4.Sales</a:t>
            </a:r>
            <a:r>
              <a:rPr dirty="0" sz="2250" spc="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54" b="1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dirty="0" sz="2250" spc="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320" b="1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250" spc="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330" b="1">
                <a:solidFill>
                  <a:srgbClr val="FFFFFF"/>
                </a:solidFill>
                <a:latin typeface="Calibri"/>
                <a:cs typeface="Calibri"/>
              </a:rPr>
              <a:t>Region</a:t>
            </a:r>
            <a:r>
              <a:rPr dirty="0" sz="2250" spc="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50" b="1">
                <a:solidFill>
                  <a:srgbClr val="FFFFFF"/>
                </a:solidFill>
                <a:latin typeface="Calibri"/>
                <a:cs typeface="Calibri"/>
              </a:rPr>
              <a:t>(Pie</a:t>
            </a:r>
            <a:r>
              <a:rPr dirty="0" sz="2250" spc="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60" b="1">
                <a:solidFill>
                  <a:srgbClr val="FFFFFF"/>
                </a:solidFill>
                <a:latin typeface="Calibri"/>
                <a:cs typeface="Calibri"/>
              </a:rPr>
              <a:t>Chart)</a:t>
            </a:r>
            <a:endParaRPr sz="2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6784" y="1659900"/>
            <a:ext cx="223236" cy="22323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84562" y="9301437"/>
            <a:ext cx="1603435" cy="98556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8402" y="1591277"/>
            <a:ext cx="7429499" cy="57340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5345" rIns="0" bIns="0" rtlCol="0" vert="horz">
            <a:spAutoFit/>
          </a:bodyPr>
          <a:lstStyle/>
          <a:p>
            <a:pPr marL="681990">
              <a:lnSpc>
                <a:spcPct val="100000"/>
              </a:lnSpc>
              <a:spcBef>
                <a:spcPts val="130"/>
              </a:spcBef>
            </a:pPr>
            <a:r>
              <a:rPr dirty="0" spc="1015"/>
              <a:t>Key</a:t>
            </a:r>
            <a:r>
              <a:rPr dirty="0" spc="400"/>
              <a:t> </a:t>
            </a:r>
            <a:r>
              <a:rPr dirty="0" spc="730"/>
              <a:t>Insight: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0353" y="3125128"/>
            <a:ext cx="95250" cy="9524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0353" y="4525303"/>
            <a:ext cx="95250" cy="9524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0353" y="5925478"/>
            <a:ext cx="95250" cy="9524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663488" y="2844452"/>
            <a:ext cx="5757545" cy="3759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860">
              <a:lnSpc>
                <a:spcPct val="139200"/>
              </a:lnSpc>
              <a:spcBef>
                <a:spcPts val="100"/>
              </a:spcBef>
            </a:pP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Copiers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Phones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generate </a:t>
            </a:r>
            <a:r>
              <a:rPr dirty="0" sz="2200" spc="-9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Arial Black"/>
                <a:cs typeface="Arial Black"/>
              </a:rPr>
              <a:t>highest </a:t>
            </a:r>
            <a:r>
              <a:rPr dirty="0" sz="2200" spc="-80">
                <a:solidFill>
                  <a:srgbClr val="FFFFFF"/>
                </a:solidFill>
                <a:latin typeface="Arial Black"/>
                <a:cs typeface="Arial Black"/>
              </a:rPr>
              <a:t>profits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20">
                <a:solidFill>
                  <a:srgbClr val="FFFFFF"/>
                </a:solidFill>
                <a:latin typeface="Arial Black"/>
                <a:cs typeface="Arial Black"/>
              </a:rPr>
              <a:t>among</a:t>
            </a:r>
            <a:r>
              <a:rPr dirty="0" sz="2200" spc="-1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Arial Black"/>
                <a:cs typeface="Arial Black"/>
              </a:rPr>
              <a:t>all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10">
                <a:solidFill>
                  <a:srgbClr val="FFFFFF"/>
                </a:solidFill>
                <a:latin typeface="Arial Black"/>
                <a:cs typeface="Arial Black"/>
              </a:rPr>
              <a:t>sub-</a:t>
            </a:r>
            <a:r>
              <a:rPr dirty="0" sz="2200" spc="-55">
                <a:solidFill>
                  <a:srgbClr val="FFFFFF"/>
                </a:solidFill>
                <a:latin typeface="Arial Black"/>
                <a:cs typeface="Arial Black"/>
              </a:rPr>
              <a:t>categories.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2200">
              <a:latin typeface="Arial Black"/>
              <a:cs typeface="Arial Black"/>
            </a:endParaRPr>
          </a:p>
          <a:p>
            <a:pPr marL="12700" marR="40640">
              <a:lnSpc>
                <a:spcPct val="139200"/>
              </a:lnSpc>
            </a:pPr>
            <a:r>
              <a:rPr dirty="0" sz="2200" spc="-180">
                <a:solidFill>
                  <a:srgbClr val="FFFFFF"/>
                </a:solidFill>
                <a:latin typeface="Arial Black"/>
                <a:cs typeface="Arial Black"/>
              </a:rPr>
              <a:t>Tables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consistently</a:t>
            </a:r>
            <a:r>
              <a:rPr dirty="0" sz="220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55">
                <a:solidFill>
                  <a:srgbClr val="FFFFFF"/>
                </a:solidFill>
                <a:latin typeface="Arial Black"/>
                <a:cs typeface="Arial Black"/>
              </a:rPr>
              <a:t>show</a:t>
            </a:r>
            <a:r>
              <a:rPr dirty="0" sz="2200" spc="-1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negative</a:t>
            </a:r>
            <a:r>
              <a:rPr dirty="0" sz="220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profit, </a:t>
            </a:r>
            <a:r>
              <a:rPr dirty="0" sz="2200" spc="-114">
                <a:solidFill>
                  <a:srgbClr val="FFFFFF"/>
                </a:solidFill>
                <a:latin typeface="Arial Black"/>
                <a:cs typeface="Arial Black"/>
              </a:rPr>
              <a:t>indicating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95">
                <a:solidFill>
                  <a:srgbClr val="FFFFFF"/>
                </a:solidFill>
                <a:latin typeface="Arial Black"/>
                <a:cs typeface="Arial Black"/>
              </a:rPr>
              <a:t>losses</a:t>
            </a:r>
            <a:r>
              <a:rPr dirty="0" sz="2200" spc="-1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despite</a:t>
            </a:r>
            <a:r>
              <a:rPr dirty="0" sz="2200" spc="-1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sales.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39200"/>
              </a:lnSpc>
            </a:pPr>
            <a:r>
              <a:rPr dirty="0" sz="2200" spc="-125">
                <a:solidFill>
                  <a:srgbClr val="FFFFFF"/>
                </a:solidFill>
                <a:latin typeface="Arial Black"/>
                <a:cs typeface="Arial Black"/>
              </a:rPr>
              <a:t>Binders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Supplies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also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Arial Black"/>
                <a:cs typeface="Arial Black"/>
              </a:rPr>
              <a:t>perform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45">
                <a:solidFill>
                  <a:srgbClr val="FFFFFF"/>
                </a:solidFill>
                <a:latin typeface="Arial Black"/>
                <a:cs typeface="Arial Black"/>
              </a:rPr>
              <a:t>poorly </a:t>
            </a:r>
            <a:r>
              <a:rPr dirty="0" sz="2200" spc="-55">
                <a:solidFill>
                  <a:srgbClr val="FFFFFF"/>
                </a:solidFill>
                <a:latin typeface="Arial Black"/>
                <a:cs typeface="Arial Black"/>
              </a:rPr>
              <a:t>in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5">
                <a:solidFill>
                  <a:srgbClr val="FFFFFF"/>
                </a:solidFill>
                <a:latin typeface="Arial Black"/>
                <a:cs typeface="Arial Black"/>
              </a:rPr>
              <a:t>terms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profitability.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752118" y="7505897"/>
            <a:ext cx="562737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80" b="1">
                <a:solidFill>
                  <a:srgbClr val="FFFFFF"/>
                </a:solidFill>
                <a:latin typeface="Calibri"/>
                <a:cs typeface="Calibri"/>
              </a:rPr>
              <a:t>5.Sub-</a:t>
            </a:r>
            <a:r>
              <a:rPr dirty="0" sz="1650" spc="229" b="1">
                <a:solidFill>
                  <a:srgbClr val="FFFFFF"/>
                </a:solidFill>
                <a:latin typeface="Calibri"/>
                <a:cs typeface="Calibri"/>
              </a:rPr>
              <a:t>Category</a:t>
            </a:r>
            <a:r>
              <a:rPr dirty="0" sz="1650" spc="1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50" spc="165" b="1">
                <a:solidFill>
                  <a:srgbClr val="FFFFFF"/>
                </a:solidFill>
                <a:latin typeface="Calibri"/>
                <a:cs typeface="Calibri"/>
              </a:rPr>
              <a:t>Profitability</a:t>
            </a:r>
            <a:r>
              <a:rPr dirty="0" sz="1650" spc="1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50" spc="180" b="1">
                <a:solidFill>
                  <a:srgbClr val="FFFFFF"/>
                </a:solidFill>
                <a:latin typeface="Calibri"/>
                <a:cs typeface="Calibri"/>
              </a:rPr>
              <a:t>(Horizontal</a:t>
            </a:r>
            <a:r>
              <a:rPr dirty="0" sz="1650" spc="1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50" spc="235" b="1">
                <a:solidFill>
                  <a:srgbClr val="FFFFFF"/>
                </a:solidFill>
                <a:latin typeface="Calibri"/>
                <a:cs typeface="Calibri"/>
              </a:rPr>
              <a:t>Bar</a:t>
            </a:r>
            <a:r>
              <a:rPr dirty="0" sz="1650" spc="1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50" spc="185" b="1">
                <a:solidFill>
                  <a:srgbClr val="FFFFFF"/>
                </a:solidFill>
                <a:latin typeface="Calibri"/>
                <a:cs typeface="Calibri"/>
              </a:rPr>
              <a:t>Chart)</a:t>
            </a:r>
            <a:endParaRPr sz="1650">
              <a:latin typeface="Calibri"/>
              <a:cs typeface="Calibri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6685" y="1041893"/>
            <a:ext cx="631285" cy="4876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685" y="1041893"/>
            <a:ext cx="631285" cy="48767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7095" y="2854691"/>
            <a:ext cx="223236" cy="22323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71422" y="7910281"/>
            <a:ext cx="345156" cy="34515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84562" y="9301437"/>
            <a:ext cx="1603435" cy="98556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0" y="1597818"/>
            <a:ext cx="8467724" cy="52673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7745" rIns="0" bIns="0" rtlCol="0" vert="horz">
            <a:spAutoFit/>
          </a:bodyPr>
          <a:lstStyle/>
          <a:p>
            <a:pPr marL="834390">
              <a:lnSpc>
                <a:spcPct val="100000"/>
              </a:lnSpc>
              <a:spcBef>
                <a:spcPts val="130"/>
              </a:spcBef>
            </a:pPr>
            <a:r>
              <a:rPr dirty="0" spc="1015"/>
              <a:t>Key</a:t>
            </a:r>
            <a:r>
              <a:rPr dirty="0" spc="400"/>
              <a:t> </a:t>
            </a:r>
            <a:r>
              <a:rPr dirty="0" spc="730"/>
              <a:t>Insight: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41916" y="3255728"/>
            <a:ext cx="95250" cy="9524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41916" y="4655902"/>
            <a:ext cx="95250" cy="9524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41916" y="6056077"/>
            <a:ext cx="95250" cy="9524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985051" y="2975051"/>
            <a:ext cx="5365115" cy="3759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2069">
              <a:lnSpc>
                <a:spcPct val="139200"/>
              </a:lnSpc>
              <a:spcBef>
                <a:spcPts val="100"/>
              </a:spcBef>
            </a:pPr>
            <a:r>
              <a:rPr dirty="0" sz="2200" spc="-18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25">
                <a:solidFill>
                  <a:srgbClr val="FFFFFF"/>
                </a:solidFill>
                <a:latin typeface="Arial Black"/>
                <a:cs typeface="Arial Black"/>
              </a:rPr>
              <a:t>Consumer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segment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generates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dirty="0" sz="2200" spc="-125">
                <a:solidFill>
                  <a:srgbClr val="FFFFFF"/>
                </a:solidFill>
                <a:latin typeface="Arial Black"/>
                <a:cs typeface="Arial Black"/>
              </a:rPr>
              <a:t>highest</a:t>
            </a:r>
            <a:r>
              <a:rPr dirty="0" sz="2200" spc="-1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85">
                <a:solidFill>
                  <a:srgbClr val="FFFFFF"/>
                </a:solidFill>
                <a:latin typeface="Arial Black"/>
                <a:cs typeface="Arial Black"/>
              </a:rPr>
              <a:t>sales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volume.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2200">
              <a:latin typeface="Arial Black"/>
              <a:cs typeface="Arial Black"/>
            </a:endParaRPr>
          </a:p>
          <a:p>
            <a:pPr marL="12700" marR="843915">
              <a:lnSpc>
                <a:spcPct val="139200"/>
              </a:lnSpc>
            </a:pPr>
            <a:r>
              <a:rPr dirty="0" sz="2200" spc="-110">
                <a:solidFill>
                  <a:srgbClr val="FFFFFF"/>
                </a:solidFill>
                <a:latin typeface="Arial Black"/>
                <a:cs typeface="Arial Black"/>
              </a:rPr>
              <a:t>Corporate</a:t>
            </a:r>
            <a:r>
              <a:rPr dirty="0" sz="2200" spc="-1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customers</a:t>
            </a:r>
            <a:r>
              <a:rPr dirty="0" sz="2200" spc="-1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70">
                <a:solidFill>
                  <a:srgbClr val="FFFFFF"/>
                </a:solidFill>
                <a:latin typeface="Arial Black"/>
                <a:cs typeface="Arial Black"/>
              </a:rPr>
              <a:t>contribute </a:t>
            </a:r>
            <a:r>
              <a:rPr dirty="0" sz="2200" spc="-100">
                <a:solidFill>
                  <a:srgbClr val="FFFFFF"/>
                </a:solidFill>
                <a:latin typeface="Arial Black"/>
                <a:cs typeface="Arial Black"/>
              </a:rPr>
              <a:t>moderately</a:t>
            </a:r>
            <a:r>
              <a:rPr dirty="0" sz="2200" spc="-1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75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0">
                <a:solidFill>
                  <a:srgbClr val="FFFFFF"/>
                </a:solidFill>
                <a:latin typeface="Arial Black"/>
                <a:cs typeface="Arial Black"/>
              </a:rPr>
              <a:t>overall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sales.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2200">
              <a:latin typeface="Arial Black"/>
              <a:cs typeface="Arial Black"/>
            </a:endParaRPr>
          </a:p>
          <a:p>
            <a:pPr marL="12700" marR="5080">
              <a:lnSpc>
                <a:spcPct val="139200"/>
              </a:lnSpc>
            </a:pPr>
            <a:r>
              <a:rPr dirty="0" sz="2200" spc="-18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30">
                <a:solidFill>
                  <a:srgbClr val="FFFFFF"/>
                </a:solidFill>
                <a:latin typeface="Arial Black"/>
                <a:cs typeface="Arial Black"/>
              </a:rPr>
              <a:t>Home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20">
                <a:solidFill>
                  <a:srgbClr val="FFFFFF"/>
                </a:solidFill>
                <a:latin typeface="Arial Black"/>
                <a:cs typeface="Arial Black"/>
              </a:rPr>
              <a:t>Office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segment </a:t>
            </a:r>
            <a:r>
              <a:rPr dirty="0" sz="2200" spc="-180">
                <a:solidFill>
                  <a:srgbClr val="FFFFFF"/>
                </a:solidFill>
                <a:latin typeface="Arial Black"/>
                <a:cs typeface="Arial Black"/>
              </a:rPr>
              <a:t>lags</a:t>
            </a:r>
            <a:r>
              <a:rPr dirty="0" sz="2200" spc="-1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Arial Black"/>
                <a:cs typeface="Arial Black"/>
              </a:rPr>
              <a:t>behind, </a:t>
            </a:r>
            <a:r>
              <a:rPr dirty="0" sz="2200" spc="-165">
                <a:solidFill>
                  <a:srgbClr val="FFFFFF"/>
                </a:solidFill>
                <a:latin typeface="Arial Black"/>
                <a:cs typeface="Arial Black"/>
              </a:rPr>
              <a:t>suggesting</a:t>
            </a:r>
            <a:r>
              <a:rPr dirty="0" sz="2200" spc="-1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90">
                <a:solidFill>
                  <a:srgbClr val="FFFFFF"/>
                </a:solidFill>
                <a:latin typeface="Arial Black"/>
                <a:cs typeface="Arial Black"/>
              </a:rPr>
              <a:t>untapped</a:t>
            </a:r>
            <a:r>
              <a:rPr dirty="0" sz="2200" spc="-1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Arial Black"/>
                <a:cs typeface="Arial Black"/>
              </a:rPr>
              <a:t>potential.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954562" y="6949998"/>
            <a:ext cx="6305550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235" b="1">
                <a:solidFill>
                  <a:srgbClr val="FFFFFF"/>
                </a:solidFill>
                <a:latin typeface="Calibri"/>
                <a:cs typeface="Calibri"/>
              </a:rPr>
              <a:t>6.Sales</a:t>
            </a:r>
            <a:r>
              <a:rPr dirty="0" sz="2250" spc="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320" b="1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250" spc="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325" b="1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dirty="0" sz="2250" spc="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370" b="1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r>
              <a:rPr dirty="0" sz="2250" spc="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60" b="1">
                <a:solidFill>
                  <a:srgbClr val="FFFFFF"/>
                </a:solidFill>
                <a:latin typeface="Calibri"/>
                <a:cs typeface="Calibri"/>
              </a:rPr>
              <a:t>(Bar</a:t>
            </a:r>
            <a:r>
              <a:rPr dirty="0" sz="2250" spc="1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250" spc="254" b="1">
                <a:solidFill>
                  <a:srgbClr val="FFFFFF"/>
                </a:solidFill>
                <a:latin typeface="Calibri"/>
                <a:cs typeface="Calibri"/>
              </a:rPr>
              <a:t>Chart)</a:t>
            </a:r>
            <a:endParaRPr sz="2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685" y="1041893"/>
            <a:ext cx="631285" cy="48767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4899" y="1659900"/>
            <a:ext cx="223236" cy="22323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12825" y="3436620"/>
            <a:ext cx="345156" cy="34515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9301437"/>
            <a:ext cx="1679443" cy="98556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1565" rIns="0" bIns="0" rtlCol="0" vert="horz">
            <a:spAutoFit/>
          </a:bodyPr>
          <a:lstStyle/>
          <a:p>
            <a:pPr marL="4027170">
              <a:lnSpc>
                <a:spcPct val="100000"/>
              </a:lnSpc>
              <a:spcBef>
                <a:spcPts val="130"/>
              </a:spcBef>
            </a:pPr>
            <a:r>
              <a:rPr dirty="0" spc="900"/>
              <a:t>Conclusion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9200"/>
              </a:lnSpc>
              <a:spcBef>
                <a:spcPts val="100"/>
              </a:spcBef>
            </a:pPr>
            <a:r>
              <a:rPr dirty="0" spc="-85"/>
              <a:t>In</a:t>
            </a:r>
            <a:r>
              <a:rPr dirty="0" spc="-125"/>
              <a:t> </a:t>
            </a:r>
            <a:r>
              <a:rPr dirty="0" spc="-145"/>
              <a:t>conclusion,</a:t>
            </a:r>
            <a:r>
              <a:rPr dirty="0" spc="-120"/>
              <a:t> </a:t>
            </a:r>
            <a:r>
              <a:rPr dirty="0" spc="-90"/>
              <a:t>the</a:t>
            </a:r>
            <a:r>
              <a:rPr dirty="0" spc="-125"/>
              <a:t> </a:t>
            </a:r>
            <a:r>
              <a:rPr dirty="0" spc="-130"/>
              <a:t>Superstore</a:t>
            </a:r>
            <a:r>
              <a:rPr dirty="0" spc="-120"/>
              <a:t> </a:t>
            </a:r>
            <a:r>
              <a:rPr dirty="0" spc="-185"/>
              <a:t>sales</a:t>
            </a:r>
            <a:r>
              <a:rPr dirty="0" spc="-125"/>
              <a:t> </a:t>
            </a:r>
            <a:r>
              <a:rPr dirty="0" spc="-145"/>
              <a:t>analysis</a:t>
            </a:r>
            <a:r>
              <a:rPr dirty="0" spc="-120"/>
              <a:t> uncovered</a:t>
            </a:r>
            <a:r>
              <a:rPr dirty="0" spc="-125"/>
              <a:t> </a:t>
            </a:r>
            <a:r>
              <a:rPr dirty="0" spc="-10"/>
              <a:t>valuable </a:t>
            </a:r>
            <a:r>
              <a:rPr dirty="0" spc="-130"/>
              <a:t>insights</a:t>
            </a:r>
            <a:r>
              <a:rPr dirty="0" spc="-135"/>
              <a:t> </a:t>
            </a:r>
            <a:r>
              <a:rPr dirty="0" spc="-60"/>
              <a:t>into</a:t>
            </a:r>
            <a:r>
              <a:rPr dirty="0" spc="-130"/>
              <a:t> </a:t>
            </a:r>
            <a:r>
              <a:rPr dirty="0" spc="-90"/>
              <a:t>the</a:t>
            </a:r>
            <a:r>
              <a:rPr dirty="0" spc="-130"/>
              <a:t> </a:t>
            </a:r>
            <a:r>
              <a:rPr dirty="0" spc="-145"/>
              <a:t>company’s</a:t>
            </a:r>
            <a:r>
              <a:rPr dirty="0" spc="-130"/>
              <a:t> </a:t>
            </a:r>
            <a:r>
              <a:rPr dirty="0" spc="-105"/>
              <a:t>performance</a:t>
            </a:r>
            <a:r>
              <a:rPr dirty="0" spc="-130"/>
              <a:t> </a:t>
            </a:r>
            <a:r>
              <a:rPr dirty="0" spc="-190"/>
              <a:t>across</a:t>
            </a:r>
            <a:r>
              <a:rPr dirty="0" spc="-130"/>
              <a:t> </a:t>
            </a:r>
            <a:r>
              <a:rPr dirty="0" spc="-10"/>
              <a:t>regions, </a:t>
            </a:r>
            <a:r>
              <a:rPr dirty="0" spc="-155"/>
              <a:t>categories,</a:t>
            </a:r>
            <a:r>
              <a:rPr dirty="0" spc="-135"/>
              <a:t> </a:t>
            </a:r>
            <a:r>
              <a:rPr dirty="0" spc="-95"/>
              <a:t>and</a:t>
            </a:r>
            <a:r>
              <a:rPr dirty="0" spc="-135"/>
              <a:t> </a:t>
            </a:r>
            <a:r>
              <a:rPr dirty="0" spc="-130"/>
              <a:t>customer</a:t>
            </a:r>
            <a:r>
              <a:rPr dirty="0" spc="-135"/>
              <a:t> </a:t>
            </a:r>
            <a:r>
              <a:rPr dirty="0" spc="-155"/>
              <a:t>segments.</a:t>
            </a:r>
            <a:r>
              <a:rPr dirty="0" spc="-135"/>
              <a:t> </a:t>
            </a:r>
            <a:r>
              <a:rPr dirty="0" spc="-180"/>
              <a:t>The</a:t>
            </a:r>
            <a:r>
              <a:rPr dirty="0" spc="-135"/>
              <a:t> </a:t>
            </a:r>
            <a:r>
              <a:rPr dirty="0" spc="-105"/>
              <a:t>data</a:t>
            </a:r>
            <a:r>
              <a:rPr dirty="0" spc="-135"/>
              <a:t> </a:t>
            </a:r>
            <a:r>
              <a:rPr dirty="0" spc="-180"/>
              <a:t>shows</a:t>
            </a:r>
            <a:r>
              <a:rPr dirty="0" spc="-135"/>
              <a:t> </a:t>
            </a:r>
            <a:r>
              <a:rPr dirty="0" spc="-20"/>
              <a:t>that </a:t>
            </a:r>
            <a:r>
              <a:rPr dirty="0" spc="-130"/>
              <a:t>technology</a:t>
            </a:r>
            <a:r>
              <a:rPr dirty="0" spc="-145"/>
              <a:t> </a:t>
            </a:r>
            <a:r>
              <a:rPr dirty="0" spc="-95"/>
              <a:t>and</a:t>
            </a:r>
            <a:r>
              <a:rPr dirty="0" spc="-140"/>
              <a:t> </a:t>
            </a:r>
            <a:r>
              <a:rPr dirty="0" spc="-120"/>
              <a:t>office</a:t>
            </a:r>
            <a:r>
              <a:rPr dirty="0" spc="-140"/>
              <a:t> </a:t>
            </a:r>
            <a:r>
              <a:rPr dirty="0" spc="-85"/>
              <a:t>equipment</a:t>
            </a:r>
            <a:r>
              <a:rPr dirty="0" spc="-140"/>
              <a:t> </a:t>
            </a:r>
            <a:r>
              <a:rPr dirty="0" spc="-105"/>
              <a:t>are</a:t>
            </a:r>
            <a:r>
              <a:rPr dirty="0" spc="-140"/>
              <a:t> </a:t>
            </a:r>
            <a:r>
              <a:rPr dirty="0" spc="-90"/>
              <a:t>the</a:t>
            </a:r>
            <a:r>
              <a:rPr dirty="0" spc="-140"/>
              <a:t> </a:t>
            </a:r>
            <a:r>
              <a:rPr dirty="0" spc="-114"/>
              <a:t>most</a:t>
            </a:r>
            <a:r>
              <a:rPr dirty="0" spc="-145"/>
              <a:t> </a:t>
            </a:r>
            <a:r>
              <a:rPr dirty="0" spc="-10"/>
              <a:t>profitable </a:t>
            </a:r>
            <a:r>
              <a:rPr dirty="0" spc="-100"/>
              <a:t>product</a:t>
            </a:r>
            <a:r>
              <a:rPr dirty="0" spc="-140"/>
              <a:t> </a:t>
            </a:r>
            <a:r>
              <a:rPr dirty="0" spc="-125"/>
              <a:t>lines,</a:t>
            </a:r>
            <a:r>
              <a:rPr dirty="0" spc="-140"/>
              <a:t> </a:t>
            </a:r>
            <a:r>
              <a:rPr dirty="0" spc="-114"/>
              <a:t>while</a:t>
            </a:r>
            <a:r>
              <a:rPr dirty="0" spc="-135"/>
              <a:t> </a:t>
            </a:r>
            <a:r>
              <a:rPr dirty="0" spc="-160"/>
              <a:t>categories</a:t>
            </a:r>
            <a:r>
              <a:rPr dirty="0" spc="-140"/>
              <a:t> </a:t>
            </a:r>
            <a:r>
              <a:rPr dirty="0" spc="-105"/>
              <a:t>like</a:t>
            </a:r>
            <a:r>
              <a:rPr dirty="0" spc="-135"/>
              <a:t> </a:t>
            </a:r>
            <a:r>
              <a:rPr dirty="0" spc="-130"/>
              <a:t>tables</a:t>
            </a:r>
            <a:r>
              <a:rPr dirty="0" spc="-140"/>
              <a:t> </a:t>
            </a:r>
            <a:r>
              <a:rPr dirty="0" spc="-95"/>
              <a:t>and</a:t>
            </a:r>
            <a:r>
              <a:rPr dirty="0" spc="-135"/>
              <a:t> </a:t>
            </a:r>
            <a:r>
              <a:rPr dirty="0" spc="-100"/>
              <a:t>binders</a:t>
            </a:r>
            <a:r>
              <a:rPr dirty="0" spc="-140"/>
              <a:t> </a:t>
            </a:r>
            <a:r>
              <a:rPr dirty="0" spc="-10"/>
              <a:t>often </a:t>
            </a:r>
            <a:r>
              <a:rPr dirty="0" spc="-95"/>
              <a:t>incur</a:t>
            </a:r>
            <a:r>
              <a:rPr dirty="0" spc="-145"/>
              <a:t> </a:t>
            </a:r>
            <a:r>
              <a:rPr dirty="0" spc="-185"/>
              <a:t>losses.</a:t>
            </a:r>
            <a:r>
              <a:rPr dirty="0" spc="-145"/>
              <a:t> </a:t>
            </a:r>
            <a:r>
              <a:rPr dirty="0" spc="-210"/>
              <a:t>Sales</a:t>
            </a:r>
            <a:r>
              <a:rPr dirty="0" spc="-145"/>
              <a:t> </a:t>
            </a:r>
            <a:r>
              <a:rPr dirty="0" spc="-105"/>
              <a:t>are</a:t>
            </a:r>
            <a:r>
              <a:rPr dirty="0" spc="-145"/>
              <a:t> </a:t>
            </a:r>
            <a:r>
              <a:rPr dirty="0" spc="-125"/>
              <a:t>highest</a:t>
            </a:r>
            <a:r>
              <a:rPr dirty="0" spc="-140"/>
              <a:t> </a:t>
            </a:r>
            <a:r>
              <a:rPr dirty="0" spc="-55"/>
              <a:t>in</a:t>
            </a:r>
            <a:r>
              <a:rPr dirty="0" spc="-145"/>
              <a:t> </a:t>
            </a:r>
            <a:r>
              <a:rPr dirty="0" spc="-90"/>
              <a:t>the</a:t>
            </a:r>
            <a:r>
              <a:rPr dirty="0" spc="-145"/>
              <a:t> West </a:t>
            </a:r>
            <a:r>
              <a:rPr dirty="0" spc="-105"/>
              <a:t>region</a:t>
            </a:r>
            <a:r>
              <a:rPr dirty="0" spc="-145"/>
              <a:t> </a:t>
            </a:r>
            <a:r>
              <a:rPr dirty="0" spc="-95"/>
              <a:t>and</a:t>
            </a:r>
            <a:r>
              <a:rPr dirty="0" spc="-140"/>
              <a:t> </a:t>
            </a:r>
            <a:r>
              <a:rPr dirty="0" spc="-10"/>
              <a:t>among </a:t>
            </a:r>
            <a:r>
              <a:rPr dirty="0" spc="-125"/>
              <a:t>Consumer</a:t>
            </a:r>
            <a:r>
              <a:rPr dirty="0" spc="-130"/>
              <a:t> </a:t>
            </a:r>
            <a:r>
              <a:rPr dirty="0" spc="-140"/>
              <a:t>customers,</a:t>
            </a:r>
            <a:r>
              <a:rPr dirty="0" spc="-130"/>
              <a:t> </a:t>
            </a:r>
            <a:r>
              <a:rPr dirty="0" spc="-114"/>
              <a:t>indicating</a:t>
            </a:r>
            <a:r>
              <a:rPr dirty="0" spc="-130"/>
              <a:t> </a:t>
            </a:r>
            <a:r>
              <a:rPr dirty="0" spc="-114"/>
              <a:t>strong</a:t>
            </a:r>
            <a:r>
              <a:rPr dirty="0" spc="-130"/>
              <a:t> </a:t>
            </a:r>
            <a:r>
              <a:rPr dirty="0" spc="-90"/>
              <a:t>market</a:t>
            </a:r>
            <a:r>
              <a:rPr dirty="0" spc="-130"/>
              <a:t> </a:t>
            </a:r>
            <a:r>
              <a:rPr dirty="0" spc="-160"/>
              <a:t>presence</a:t>
            </a:r>
            <a:r>
              <a:rPr dirty="0" spc="-130"/>
              <a:t> </a:t>
            </a:r>
            <a:r>
              <a:rPr dirty="0" spc="-25"/>
              <a:t>in </a:t>
            </a:r>
            <a:r>
              <a:rPr dirty="0" spc="-125"/>
              <a:t>those</a:t>
            </a:r>
            <a:r>
              <a:rPr dirty="0" spc="-145"/>
              <a:t> areas.</a:t>
            </a:r>
            <a:r>
              <a:rPr dirty="0" spc="-140"/>
              <a:t> Conversely, </a:t>
            </a:r>
            <a:r>
              <a:rPr dirty="0" spc="-90"/>
              <a:t>the</a:t>
            </a:r>
            <a:r>
              <a:rPr dirty="0" spc="-140"/>
              <a:t> </a:t>
            </a:r>
            <a:r>
              <a:rPr dirty="0" spc="-120"/>
              <a:t>South</a:t>
            </a:r>
            <a:r>
              <a:rPr dirty="0" spc="-140"/>
              <a:t> </a:t>
            </a:r>
            <a:r>
              <a:rPr dirty="0" spc="-105"/>
              <a:t>region</a:t>
            </a:r>
            <a:r>
              <a:rPr dirty="0" spc="-140"/>
              <a:t> </a:t>
            </a:r>
            <a:r>
              <a:rPr dirty="0" spc="-95"/>
              <a:t>and</a:t>
            </a:r>
            <a:r>
              <a:rPr dirty="0" spc="-140"/>
              <a:t> </a:t>
            </a:r>
            <a:r>
              <a:rPr dirty="0" spc="-130"/>
              <a:t>Home</a:t>
            </a:r>
            <a:r>
              <a:rPr dirty="0" spc="-140"/>
              <a:t> </a:t>
            </a:r>
            <a:r>
              <a:rPr dirty="0" spc="-10"/>
              <a:t>Office </a:t>
            </a:r>
            <a:r>
              <a:rPr dirty="0" spc="-145"/>
              <a:t>segment</a:t>
            </a:r>
            <a:r>
              <a:rPr dirty="0" spc="-125"/>
              <a:t> </a:t>
            </a:r>
            <a:r>
              <a:rPr dirty="0" spc="-155"/>
              <a:t>show</a:t>
            </a:r>
            <a:r>
              <a:rPr dirty="0" spc="-125"/>
              <a:t> </a:t>
            </a:r>
            <a:r>
              <a:rPr dirty="0" spc="-114"/>
              <a:t>lower</a:t>
            </a:r>
            <a:r>
              <a:rPr dirty="0" spc="-120"/>
              <a:t> </a:t>
            </a:r>
            <a:r>
              <a:rPr dirty="0" spc="-175"/>
              <a:t>sales,</a:t>
            </a:r>
            <a:r>
              <a:rPr dirty="0" spc="-125"/>
              <a:t> </a:t>
            </a:r>
            <a:r>
              <a:rPr dirty="0" spc="-165"/>
              <a:t>suggesting</a:t>
            </a:r>
            <a:r>
              <a:rPr dirty="0" spc="-120"/>
              <a:t> </a:t>
            </a:r>
            <a:r>
              <a:rPr dirty="0" spc="-90"/>
              <a:t>opportunities</a:t>
            </a:r>
            <a:r>
              <a:rPr dirty="0" spc="-125"/>
              <a:t> </a:t>
            </a:r>
            <a:r>
              <a:rPr dirty="0" spc="-40"/>
              <a:t>for</a:t>
            </a:r>
            <a:r>
              <a:rPr dirty="0" spc="-120"/>
              <a:t> </a:t>
            </a:r>
            <a:r>
              <a:rPr dirty="0" spc="-35"/>
              <a:t>growth. </a:t>
            </a:r>
            <a:r>
              <a:rPr dirty="0" spc="-100"/>
              <a:t>Overall,</a:t>
            </a:r>
            <a:r>
              <a:rPr dirty="0" spc="-125"/>
              <a:t> </a:t>
            </a:r>
            <a:r>
              <a:rPr dirty="0" spc="-100"/>
              <a:t>this</a:t>
            </a:r>
            <a:r>
              <a:rPr dirty="0" spc="-125"/>
              <a:t> </a:t>
            </a:r>
            <a:r>
              <a:rPr dirty="0" spc="-145"/>
              <a:t>analysis</a:t>
            </a:r>
            <a:r>
              <a:rPr dirty="0" spc="-120"/>
              <a:t> </a:t>
            </a:r>
            <a:r>
              <a:rPr dirty="0" spc="-114"/>
              <a:t>highlights</a:t>
            </a:r>
            <a:r>
              <a:rPr dirty="0" spc="-125"/>
              <a:t> </a:t>
            </a:r>
            <a:r>
              <a:rPr dirty="0" spc="-90"/>
              <a:t>the</a:t>
            </a:r>
            <a:r>
              <a:rPr dirty="0" spc="-125"/>
              <a:t> </a:t>
            </a:r>
            <a:r>
              <a:rPr dirty="0" spc="-110"/>
              <a:t>importance</a:t>
            </a:r>
            <a:r>
              <a:rPr dirty="0" spc="-120"/>
              <a:t> </a:t>
            </a:r>
            <a:r>
              <a:rPr dirty="0" spc="-60"/>
              <a:t>of</a:t>
            </a:r>
            <a:r>
              <a:rPr dirty="0" spc="-125"/>
              <a:t> </a:t>
            </a:r>
            <a:r>
              <a:rPr dirty="0" spc="-10"/>
              <a:t>leveraging </a:t>
            </a:r>
            <a:r>
              <a:rPr dirty="0" spc="-105"/>
              <a:t>data</a:t>
            </a:r>
            <a:r>
              <a:rPr dirty="0" spc="-135"/>
              <a:t> </a:t>
            </a:r>
            <a:r>
              <a:rPr dirty="0" spc="-75"/>
              <a:t>to</a:t>
            </a:r>
            <a:r>
              <a:rPr dirty="0" spc="-130"/>
              <a:t> </a:t>
            </a:r>
            <a:r>
              <a:rPr dirty="0" spc="-120"/>
              <a:t>guide</a:t>
            </a:r>
            <a:r>
              <a:rPr dirty="0" spc="-135"/>
              <a:t> </a:t>
            </a:r>
            <a:r>
              <a:rPr dirty="0" spc="-150"/>
              <a:t>strategic</a:t>
            </a:r>
            <a:r>
              <a:rPr dirty="0" spc="-130"/>
              <a:t> </a:t>
            </a:r>
            <a:r>
              <a:rPr dirty="0" spc="-160"/>
              <a:t>decisions</a:t>
            </a:r>
            <a:r>
              <a:rPr dirty="0" spc="-130"/>
              <a:t> </a:t>
            </a:r>
            <a:r>
              <a:rPr dirty="0" spc="-55"/>
              <a:t>in</a:t>
            </a:r>
            <a:r>
              <a:rPr dirty="0" spc="-135"/>
              <a:t> </a:t>
            </a:r>
            <a:r>
              <a:rPr dirty="0" spc="-100"/>
              <a:t>marketing,</a:t>
            </a:r>
            <a:r>
              <a:rPr dirty="0" spc="-130"/>
              <a:t> </a:t>
            </a:r>
            <a:r>
              <a:rPr dirty="0" spc="-85"/>
              <a:t>inventory,</a:t>
            </a:r>
            <a:r>
              <a:rPr dirty="0" spc="-130"/>
              <a:t> </a:t>
            </a:r>
            <a:r>
              <a:rPr dirty="0" spc="-25"/>
              <a:t>and </a:t>
            </a:r>
            <a:r>
              <a:rPr dirty="0" spc="-110"/>
              <a:t>regional</a:t>
            </a:r>
            <a:r>
              <a:rPr dirty="0" spc="-120"/>
              <a:t> </a:t>
            </a:r>
            <a:r>
              <a:rPr dirty="0" spc="-25"/>
              <a:t>expansion.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Moumita Majumder</dc:creator>
  <cp:keywords>DAGnoJRR7Rs,BAF1wrcTnqY,0</cp:keywords>
  <dc:title>Blue and White Modern Data Analysis Presentation</dc:title>
  <dcterms:created xsi:type="dcterms:W3CDTF">2025-06-29T08:30:24Z</dcterms:created>
  <dcterms:modified xsi:type="dcterms:W3CDTF">2025-06-29T08:30:24Z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2025-06-28T00:00:00Z</vt:filetime>
  </property>
  <property fmtid="{D5CDD505-2E9C-101B-9397-08002B2CF9AE}" pid="3" name="Creator">
    <vt:lpwstr>Canva</vt:lpwstr>
  </property>
  <property fmtid="{D5CDD505-2E9C-101B-9397-08002B2CF9AE}" pid="4" name="LastSaved">
    <vt:filetime>2025-06-29T00:00:00Z</vt:filetime>
  </property>
  <property fmtid="{D5CDD505-2E9C-101B-9397-08002B2CF9AE}" pid="5" name="Producer">
    <vt:lpwstr>Canva</vt:lpwstr>
  </property>
</Properties>
</file>