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78" r:id="rId1"/>
  </p:sldMasterIdLst>
  <p:notesMasterIdLst>
    <p:notesMasterId r:id="rId12"/>
  </p:notesMasterIdLst>
  <p:sldIdLst>
    <p:sldId id="289" r:id="rId2"/>
    <p:sldId id="265" r:id="rId3"/>
    <p:sldId id="288" r:id="rId4"/>
    <p:sldId id="283" r:id="rId5"/>
    <p:sldId id="262" r:id="rId6"/>
    <p:sldId id="290" r:id="rId7"/>
    <p:sldId id="258" r:id="rId8"/>
    <p:sldId id="259" r:id="rId9"/>
    <p:sldId id="296" r:id="rId10"/>
    <p:sldId id="273"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D2FB8-1ACE-42FF-ACB7-B610A4245F17}" v="13" dt="2025-06-07T17:05:21.661"/>
  </p1510:revLst>
</p1510:revInfo>
</file>

<file path=ppt/tableStyles.xml><?xml version="1.0" encoding="utf-8"?>
<a:tblStyleLst xmlns:a="http://schemas.openxmlformats.org/drawingml/2006/main" def="{3D49F5BF-6D90-4F94-9CE0-A15F4BEA581C}">
  <a:tblStyle styleId="{3D49F5BF-6D90-4F94-9CE0-A15F4BEA581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9" d="100"/>
          <a:sy n="109" d="100"/>
        </p:scale>
        <p:origin x="734" y="163"/>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68738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505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69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56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94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82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453079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85414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21740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97734914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10042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982914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376746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23531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88335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752932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9"/>
        <p:cNvGrpSpPr/>
        <p:nvPr/>
      </p:nvGrpSpPr>
      <p:grpSpPr>
        <a:xfrm>
          <a:off x="0" y="0"/>
          <a:ext cx="0" cy="0"/>
          <a:chOff x="0" y="0"/>
          <a:chExt cx="0" cy="0"/>
        </a:xfrm>
      </p:grpSpPr>
      <p:sp>
        <p:nvSpPr>
          <p:cNvPr id="111" name="Google Shape;111;p5"/>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12" name="Google Shape;112;p5"/>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113" name="Google Shape;11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0558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598530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4"/>
        <p:cNvGrpSpPr/>
        <p:nvPr/>
      </p:nvGrpSpPr>
      <p:grpSpPr>
        <a:xfrm>
          <a:off x="0" y="0"/>
          <a:ext cx="0" cy="0"/>
          <a:chOff x="0" y="0"/>
          <a:chExt cx="0" cy="0"/>
        </a:xfrm>
      </p:grpSpPr>
      <p:sp>
        <p:nvSpPr>
          <p:cNvPr id="116" name="Google Shape;116;p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17" name="Google Shape;117;p6"/>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118" name="Google Shape;118;p6"/>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lvl="0"/>
            <a:r>
              <a:rPr lang="en-US"/>
              <a:t>Click to edit Master text styles</a:t>
            </a:r>
          </a:p>
        </p:txBody>
      </p:sp>
      <p:sp>
        <p:nvSpPr>
          <p:cNvPr id="119" name="Google Shape;11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041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20"/>
        <p:cNvGrpSpPr/>
        <p:nvPr/>
      </p:nvGrpSpPr>
      <p:grpSpPr>
        <a:xfrm>
          <a:off x="0" y="0"/>
          <a:ext cx="0" cy="0"/>
          <a:chOff x="0" y="0"/>
          <a:chExt cx="0" cy="0"/>
        </a:xfrm>
      </p:grpSpPr>
      <p:sp>
        <p:nvSpPr>
          <p:cNvPr id="122" name="Google Shape;122;p7"/>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123" name="Google Shape;123;p7"/>
          <p:cNvSpPr txBox="1">
            <a:spLocks noGrp="1"/>
          </p:cNvSpPr>
          <p:nvPr>
            <p:ph type="body" idx="1"/>
          </p:nvPr>
        </p:nvSpPr>
        <p:spPr>
          <a:xfrm>
            <a:off x="685800"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124" name="Google Shape;124;p7"/>
          <p:cNvSpPr txBox="1">
            <a:spLocks noGrp="1"/>
          </p:cNvSpPr>
          <p:nvPr>
            <p:ph type="body" idx="2"/>
          </p:nvPr>
        </p:nvSpPr>
        <p:spPr>
          <a:xfrm>
            <a:off x="3297649"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125" name="Google Shape;125;p7"/>
          <p:cNvSpPr txBox="1">
            <a:spLocks noGrp="1"/>
          </p:cNvSpPr>
          <p:nvPr>
            <p:ph type="body" idx="3"/>
          </p:nvPr>
        </p:nvSpPr>
        <p:spPr>
          <a:xfrm>
            <a:off x="5909498" y="1352550"/>
            <a:ext cx="2484600" cy="30957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126" name="Google Shape;12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4103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94026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2163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70076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10/2/2025</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67036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10/2/2025</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93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2BE451C3-0FF4-47C4-B829-773ADF60F88C}" type="datetimeFigureOut">
              <a:rPr lang="en-US" smtClean="0"/>
              <a:t>10/2/2025</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12211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29929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BE451C3-0FF4-47C4-B829-773ADF60F88C}" type="datetimeFigureOut">
              <a:rPr lang="en-US" smtClean="0"/>
              <a:t>10/2/2025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9021350"/>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Lst>
  <p:transition>
    <p:fade thruBlk="1"/>
  </p:transition>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90/notebooks/python%20Code/Day1/Project_3/Churn_Prediction.ipynb?#4.-SeniorCitizen-(No-Strong-Links):-Being-a-senior-doesn%E2%80%99t-strongly-affect-spending-or-loyalty." TargetMode="Externa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8890/notebooks/python%20Code/Day1/Project_3/Churn_Prediction.ipynb?#3.-Long-term-customers-(49%E2%80%9372-months)-have-the-lowest-churn-rate-and-usually-pay-lower,-stable-charges,-indicating-strong-loyalty-and-satisfaction."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localhost:8890/notebooks/python%20Code/Day1/Project_3/Churn_Prediction.ipynb?#3.-Customers-using-Credit-cards-or-Bank-transfers-tend-to-churn-less,-suggesting-these-methods-may-be-preferred-by-more-stable,-long-term-user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36A298E-FC73-F1B9-45D7-A908859884F4}"/>
              </a:ext>
            </a:extLst>
          </p:cNvPr>
          <p:cNvSpPr txBox="1"/>
          <p:nvPr/>
        </p:nvSpPr>
        <p:spPr>
          <a:xfrm>
            <a:off x="2434620" y="1619450"/>
            <a:ext cx="3295327" cy="677108"/>
          </a:xfrm>
          <a:prstGeom prst="rect">
            <a:avLst/>
          </a:prstGeom>
          <a:noFill/>
        </p:spPr>
        <p:txBody>
          <a:bodyPr wrap="square" rtlCol="0">
            <a:spAutoFit/>
          </a:bodyPr>
          <a:lstStyle/>
          <a:p>
            <a:r>
              <a:rPr lang="en" sz="2000" b="1" u="sng" dirty="0">
                <a:solidFill>
                  <a:schemeClr val="bg1"/>
                </a:solidFill>
              </a:rPr>
              <a:t>Presentedby </a:t>
            </a:r>
            <a:r>
              <a:rPr lang="en" sz="2000" b="1" dirty="0">
                <a:solidFill>
                  <a:schemeClr val="bg1"/>
                </a:solidFill>
              </a:rPr>
              <a:t>: -</a:t>
            </a:r>
          </a:p>
          <a:p>
            <a:r>
              <a:rPr lang="en-IN" dirty="0">
                <a:latin typeface="Arial Rounded MT Bold" panose="020F0704030504030204" pitchFamily="34" charset="0"/>
              </a:rPr>
              <a:t>Manish Rajak   </a:t>
            </a:r>
            <a:r>
              <a:rPr lang="en" dirty="0">
                <a:latin typeface="Arial Rounded MT Bold" panose="020F0704030504030204" pitchFamily="34" charset="0"/>
              </a:rPr>
              <a:t>   </a:t>
            </a:r>
            <a:endParaRPr lang="en-US" b="1" dirty="0"/>
          </a:p>
        </p:txBody>
      </p:sp>
      <p:sp>
        <p:nvSpPr>
          <p:cNvPr id="18" name="TextBox 17">
            <a:extLst>
              <a:ext uri="{FF2B5EF4-FFF2-40B4-BE49-F238E27FC236}">
                <a16:creationId xmlns:a16="http://schemas.microsoft.com/office/drawing/2014/main" id="{6DD4993A-801D-2FB9-1387-013ABD80D237}"/>
              </a:ext>
            </a:extLst>
          </p:cNvPr>
          <p:cNvSpPr txBox="1"/>
          <p:nvPr/>
        </p:nvSpPr>
        <p:spPr>
          <a:xfrm>
            <a:off x="551958" y="485336"/>
            <a:ext cx="7325950" cy="1323439"/>
          </a:xfrm>
          <a:prstGeom prst="rect">
            <a:avLst/>
          </a:prstGeom>
          <a:noFill/>
        </p:spPr>
        <p:txBody>
          <a:bodyPr wrap="square" rtlCol="0">
            <a:spAutoFit/>
          </a:bodyPr>
          <a:lstStyle/>
          <a:p>
            <a:pPr algn="ctr"/>
            <a:r>
              <a:rPr lang="en-IN" sz="4000" b="1" dirty="0">
                <a:effectLst>
                  <a:outerShdw blurRad="38100" dist="38100" dir="2700000" algn="tl">
                    <a:srgbClr val="000000">
                      <a:alpha val="43137"/>
                    </a:srgbClr>
                  </a:outerShdw>
                </a:effectLst>
                <a:latin typeface="Arial Rounded MT Bold" panose="020F0704030504030204" pitchFamily="34" charset="0"/>
              </a:rPr>
              <a:t>Telco-Customer-Churn Prediction Analysis</a:t>
            </a:r>
          </a:p>
        </p:txBody>
      </p:sp>
      <p:sp>
        <p:nvSpPr>
          <p:cNvPr id="2" name="Title 1">
            <a:extLst>
              <a:ext uri="{FF2B5EF4-FFF2-40B4-BE49-F238E27FC236}">
                <a16:creationId xmlns:a16="http://schemas.microsoft.com/office/drawing/2014/main" id="{640DDA9A-D5E2-E7A1-BF7B-077E419B3A1E}"/>
              </a:ext>
            </a:extLst>
          </p:cNvPr>
          <p:cNvSpPr>
            <a:spLocks noGrp="1"/>
          </p:cNvSpPr>
          <p:nvPr>
            <p:ph type="ctrTitle"/>
          </p:nvPr>
        </p:nvSpPr>
        <p:spPr>
          <a:xfrm>
            <a:off x="7793502" y="212471"/>
            <a:ext cx="520504" cy="272865"/>
          </a:xfrm>
        </p:spPr>
        <p:txBody>
          <a:bodyPr>
            <a:normAutofit fontScale="90000"/>
          </a:bodyPr>
          <a:lstStyle/>
          <a:p>
            <a:r>
              <a:rPr lang="en-IN" dirty="0"/>
              <a:t>1</a:t>
            </a:r>
          </a:p>
        </p:txBody>
      </p:sp>
    </p:spTree>
    <p:extLst>
      <p:ext uri="{BB962C8B-B14F-4D97-AF65-F5344CB8AC3E}">
        <p14:creationId xmlns:p14="http://schemas.microsoft.com/office/powerpoint/2010/main" val="696243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7" name="Text Placeholder 6"/>
          <p:cNvSpPr>
            <a:spLocks noGrp="1"/>
          </p:cNvSpPr>
          <p:nvPr>
            <p:ph type="body" idx="1"/>
          </p:nvPr>
        </p:nvSpPr>
        <p:spPr>
          <a:xfrm>
            <a:off x="2177143" y="2047751"/>
            <a:ext cx="4789714" cy="3095700"/>
          </a:xfrm>
        </p:spPr>
        <p:txBody>
          <a:bodyPr/>
          <a:lstStyle/>
          <a:p>
            <a:pPr marL="101600" indent="0">
              <a:buNone/>
            </a:pPr>
            <a:r>
              <a:rPr lang="en-US" sz="5400" b="1" i="1" dirty="0">
                <a:effectLst>
                  <a:outerShdw blurRad="38100" dist="38100" dir="2700000" algn="tl">
                    <a:srgbClr val="000000">
                      <a:alpha val="43137"/>
                    </a:srgbClr>
                  </a:outerShdw>
                </a:effectLst>
              </a:rPr>
              <a:t>Thank You!!!!</a:t>
            </a:r>
          </a:p>
        </p:txBody>
      </p:sp>
      <p:sp>
        <p:nvSpPr>
          <p:cNvPr id="336" name="Google Shape;336;p28"/>
          <p:cNvSpPr txBox="1">
            <a:spLocks noGrp="1"/>
          </p:cNvSpPr>
          <p:nvPr>
            <p:ph type="sldNum" idx="12"/>
          </p:nvPr>
        </p:nvSpPr>
        <p:spPr>
          <a:xfrm>
            <a:off x="7787857" y="49650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txBox="1">
            <a:spLocks noGrp="1"/>
          </p:cNvSpPr>
          <p:nvPr>
            <p:ph type="title"/>
          </p:nvPr>
        </p:nvSpPr>
        <p:spPr>
          <a:xfrm>
            <a:off x="1410750" y="112877"/>
            <a:ext cx="6915300" cy="717117"/>
          </a:xfrm>
          <a:prstGeom prst="rect">
            <a:avLst/>
          </a:prstGeom>
        </p:spPr>
        <p:txBody>
          <a:bodyPr spcFirstLastPara="1" wrap="square" lIns="91425" tIns="91425" rIns="91425" bIns="91425" anchor="b" anchorCtr="0">
            <a:noAutofit/>
          </a:bodyPr>
          <a:lstStyle/>
          <a:p>
            <a:pPr lvl="0" algn="l"/>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Introduction                                               2</a:t>
            </a:r>
            <a:endParaRPr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60A41239-CB03-1AF9-3499-7743CB0C0E02}"/>
              </a:ext>
            </a:extLst>
          </p:cNvPr>
          <p:cNvSpPr>
            <a:spLocks noGrp="1" noChangeArrowheads="1"/>
          </p:cNvSpPr>
          <p:nvPr>
            <p:ph type="body" idx="1"/>
          </p:nvPr>
        </p:nvSpPr>
        <p:spPr bwMode="auto">
          <a:xfrm>
            <a:off x="337161" y="1092821"/>
            <a:ext cx="861692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This project explores customer churn in the telecom industry using interactive visual analytics.</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The dataset contains detailed records of customer demographics, services, and billing behavior.</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Using </a:t>
            </a:r>
            <a:r>
              <a:rPr kumimoji="0" lang="en-US" altLang="en-US" sz="1600" i="0" u="none" strike="noStrike" cap="none" normalizeH="0" baseline="0" dirty="0" err="1">
                <a:ln>
                  <a:noFill/>
                </a:ln>
                <a:solidFill>
                  <a:schemeClr val="tx1"/>
                </a:solidFill>
                <a:effectLst/>
                <a:latin typeface="Arial" panose="020B0604020202020204" pitchFamily="34" charset="0"/>
              </a:rPr>
              <a:t>Plotly</a:t>
            </a:r>
            <a:r>
              <a:rPr kumimoji="0" lang="en-US" altLang="en-US" sz="1600" i="0" u="none" strike="noStrike" cap="none" normalizeH="0" baseline="0" dirty="0">
                <a:ln>
                  <a:noFill/>
                </a:ln>
                <a:solidFill>
                  <a:schemeClr val="tx1"/>
                </a:solidFill>
                <a:effectLst/>
                <a:latin typeface="Arial" panose="020B0604020202020204" pitchFamily="34" charset="0"/>
              </a:rPr>
              <a:t> Express, we perform rich, interactive exploratory data analysis (EDA).</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Key churn patterns are visualized across features like tenure, contract type, and charges.</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Special attention is given to identifying blank or inconsistent entries (e.g., </a:t>
            </a:r>
            <a:r>
              <a:rPr kumimoji="0" lang="en-US" altLang="en-US" sz="1600" i="0" u="none" strike="noStrike" cap="none" normalizeH="0" baseline="0" dirty="0" err="1">
                <a:ln>
                  <a:noFill/>
                </a:ln>
                <a:solidFill>
                  <a:schemeClr val="tx1"/>
                </a:solidFill>
                <a:effectLst/>
                <a:latin typeface="Arial Unicode MS"/>
              </a:rPr>
              <a:t>TotalCharges</a:t>
            </a:r>
            <a:r>
              <a:rPr kumimoji="0" lang="en-US" altLang="en-US" sz="1600" i="0" u="none" strike="noStrike" cap="none" normalizeH="0" baseline="0" dirty="0">
                <a:ln>
                  <a:noFill/>
                </a:ln>
                <a:solidFill>
                  <a:schemeClr val="tx1"/>
                </a:solidFill>
                <a:effectLst/>
              </a:rPr>
              <a:t>).</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Dynamic visualizations like heatmaps, bar charts, and customer funnels uncover deep insights.</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We highlight high-risk customer segments based on usage and payment behavior.</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All graphs are designed to be clear, insightful, and business-friendly.</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This analysis helps stakeholders understand churn factors without complex modeling.</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The project reflects strong data interpretation and visualization skills using modern Python tools.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D4D48C-73BB-C0BF-E0E4-E03900C2037F}"/>
              </a:ext>
            </a:extLst>
          </p:cNvPr>
          <p:cNvSpPr>
            <a:spLocks noGrp="1"/>
          </p:cNvSpPr>
          <p:nvPr>
            <p:ph type="sldNum" idx="12"/>
          </p:nvPr>
        </p:nvSpPr>
        <p:spPr>
          <a:xfrm>
            <a:off x="7755374" y="523805"/>
            <a:ext cx="548700" cy="393600"/>
          </a:xfrm>
        </p:spPr>
        <p:txBody>
          <a:bodyPr/>
          <a:lstStyle/>
          <a:p>
            <a:pPr marL="0" lvl="0" indent="0" algn="r" rtl="0">
              <a:spcBef>
                <a:spcPts val="0"/>
              </a:spcBef>
              <a:spcAft>
                <a:spcPts val="0"/>
              </a:spcAft>
              <a:buNone/>
            </a:pPr>
            <a:fld id="{00000000-1234-1234-1234-123412341234}" type="slidenum">
              <a:rPr lang="en" smtClean="0"/>
              <a:t>3</a:t>
            </a:fld>
            <a:endParaRPr lang="en" dirty="0"/>
          </a:p>
        </p:txBody>
      </p:sp>
      <p:sp>
        <p:nvSpPr>
          <p:cNvPr id="3" name="Text Placeholder 2">
            <a:extLst>
              <a:ext uri="{FF2B5EF4-FFF2-40B4-BE49-F238E27FC236}">
                <a16:creationId xmlns:a16="http://schemas.microsoft.com/office/drawing/2014/main" id="{4B743336-802B-9375-B6DF-9F5D40F33A13}"/>
              </a:ext>
            </a:extLst>
          </p:cNvPr>
          <p:cNvSpPr>
            <a:spLocks noGrp="1"/>
          </p:cNvSpPr>
          <p:nvPr>
            <p:ph type="body" idx="1"/>
          </p:nvPr>
        </p:nvSpPr>
        <p:spPr>
          <a:xfrm>
            <a:off x="773723" y="2571750"/>
            <a:ext cx="6981651" cy="2147962"/>
          </a:xfrm>
        </p:spPr>
        <p:txBody>
          <a:bodyPr>
            <a:normAutofit fontScale="70000" lnSpcReduction="20000"/>
          </a:bodyPr>
          <a:lstStyle/>
          <a:p>
            <a:r>
              <a:rPr lang="en-US" sz="1900" dirty="0"/>
              <a:t>KEY INSIGHTS:</a:t>
            </a:r>
          </a:p>
          <a:p>
            <a:r>
              <a:rPr lang="en-US" sz="1900" dirty="0"/>
              <a:t>1. </a:t>
            </a:r>
            <a:r>
              <a:rPr lang="en-US" sz="1900" dirty="0" err="1"/>
              <a:t>TotalCharges</a:t>
            </a:r>
            <a:r>
              <a:rPr lang="en-US" sz="1900" dirty="0"/>
              <a:t> &amp; Tenure (Strong +0.83):-The longer customers stay (tenure), the more they spend (</a:t>
            </a:r>
            <a:r>
              <a:rPr lang="en-US" sz="1900" dirty="0" err="1"/>
              <a:t>TotalCharges</a:t>
            </a:r>
            <a:r>
              <a:rPr lang="en-US" sz="1900" dirty="0"/>
              <a:t>). Loyal customers = More revenue.</a:t>
            </a:r>
          </a:p>
          <a:p>
            <a:r>
              <a:rPr lang="en-US" sz="1900" dirty="0"/>
              <a:t>2. </a:t>
            </a:r>
            <a:r>
              <a:rPr lang="en-US" sz="1900" dirty="0" err="1"/>
              <a:t>MonthlyCharges</a:t>
            </a:r>
            <a:r>
              <a:rPr lang="en-US" sz="1900" dirty="0"/>
              <a:t> &amp; </a:t>
            </a:r>
            <a:r>
              <a:rPr lang="en-US" sz="1900" dirty="0" err="1"/>
              <a:t>TotalCharges</a:t>
            </a:r>
            <a:r>
              <a:rPr lang="en-US" sz="1900" dirty="0"/>
              <a:t> (+0.65):- Higher monthly bills lead to higher total spending over time.</a:t>
            </a:r>
          </a:p>
          <a:p>
            <a:r>
              <a:rPr lang="en-US" sz="1900" dirty="0"/>
              <a:t>3. Tenure &amp; </a:t>
            </a:r>
            <a:r>
              <a:rPr lang="en-US" sz="1900" dirty="0" err="1"/>
              <a:t>MonthlyCharges</a:t>
            </a:r>
            <a:r>
              <a:rPr lang="en-US" sz="1900" dirty="0"/>
              <a:t> (Weak -0.02):- Monthly bills don’t really change how long customers stay. Price hikes may not push them away.</a:t>
            </a:r>
          </a:p>
          <a:p>
            <a:r>
              <a:rPr lang="en-US" sz="1900" dirty="0"/>
              <a:t>4. </a:t>
            </a:r>
            <a:r>
              <a:rPr lang="en-US" sz="1900" dirty="0" err="1"/>
              <a:t>SeniorCitizen</a:t>
            </a:r>
            <a:r>
              <a:rPr lang="en-US" sz="1900" dirty="0"/>
              <a:t> (No Strong Links):-Being a senior doesn’t strongly affect spending or loyalty.</a:t>
            </a:r>
            <a:r>
              <a:rPr lang="en-US" sz="1900" dirty="0">
                <a:hlinkClick r:id="rId2"/>
              </a:rPr>
              <a:t>¶</a:t>
            </a:r>
            <a:endParaRPr lang="en-US" sz="1900" dirty="0"/>
          </a:p>
          <a:p>
            <a:endParaRPr lang="en-IN" dirty="0"/>
          </a:p>
        </p:txBody>
      </p:sp>
      <p:pic>
        <p:nvPicPr>
          <p:cNvPr id="6" name="Picture 5">
            <a:extLst>
              <a:ext uri="{FF2B5EF4-FFF2-40B4-BE49-F238E27FC236}">
                <a16:creationId xmlns:a16="http://schemas.microsoft.com/office/drawing/2014/main" id="{AE15B9F4-35C7-7216-6F1E-D791B7E483DC}"/>
              </a:ext>
            </a:extLst>
          </p:cNvPr>
          <p:cNvPicPr>
            <a:picLocks noChangeAspect="1"/>
          </p:cNvPicPr>
          <p:nvPr/>
        </p:nvPicPr>
        <p:blipFill>
          <a:blip r:embed="rId3"/>
          <a:stretch>
            <a:fillRect/>
          </a:stretch>
        </p:blipFill>
        <p:spPr>
          <a:xfrm>
            <a:off x="972149" y="347811"/>
            <a:ext cx="6545551" cy="2038307"/>
          </a:xfrm>
          <a:prstGeom prst="rect">
            <a:avLst/>
          </a:prstGeom>
        </p:spPr>
      </p:pic>
    </p:spTree>
    <p:extLst>
      <p:ext uri="{BB962C8B-B14F-4D97-AF65-F5344CB8AC3E}">
        <p14:creationId xmlns:p14="http://schemas.microsoft.com/office/powerpoint/2010/main" val="28431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4837403" y="1354282"/>
            <a:ext cx="3522900" cy="3133800"/>
          </a:xfrm>
        </p:spPr>
        <p:txBody>
          <a:bodyPr/>
          <a:lstStyle/>
          <a:p>
            <a:pPr marL="101600" indent="0">
              <a:buNone/>
            </a:pPr>
            <a:endParaRPr lang="en-US" dirty="0"/>
          </a:p>
          <a:p>
            <a:pPr marL="101600" indent="0">
              <a:buNone/>
            </a:pPr>
            <a:endParaRPr lang="en-US" dirty="0"/>
          </a:p>
        </p:txBody>
      </p:sp>
      <p:sp>
        <p:nvSpPr>
          <p:cNvPr id="5" name="Slide Number Placeholder 4"/>
          <p:cNvSpPr>
            <a:spLocks noGrp="1"/>
          </p:cNvSpPr>
          <p:nvPr>
            <p:ph type="sldNum" idx="12"/>
          </p:nvPr>
        </p:nvSpPr>
        <p:spPr>
          <a:xfrm>
            <a:off x="7728476" y="520922"/>
            <a:ext cx="548700" cy="393600"/>
          </a:xfrm>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3" name="Text Placeholder 2">
            <a:extLst>
              <a:ext uri="{FF2B5EF4-FFF2-40B4-BE49-F238E27FC236}">
                <a16:creationId xmlns:a16="http://schemas.microsoft.com/office/drawing/2014/main" id="{AF95D078-C9BD-4C36-E646-BB8D94832DE1}"/>
              </a:ext>
            </a:extLst>
          </p:cNvPr>
          <p:cNvSpPr>
            <a:spLocks noGrp="1"/>
          </p:cNvSpPr>
          <p:nvPr>
            <p:ph type="body" idx="1"/>
          </p:nvPr>
        </p:nvSpPr>
        <p:spPr>
          <a:xfrm>
            <a:off x="1005899" y="2571750"/>
            <a:ext cx="6843492" cy="1819715"/>
          </a:xfrm>
        </p:spPr>
        <p:txBody>
          <a:bodyPr>
            <a:normAutofit fontScale="25000" lnSpcReduction="20000"/>
          </a:bodyPr>
          <a:lstStyle/>
          <a:p>
            <a:r>
              <a:rPr lang="en-US" sz="4800" dirty="0"/>
              <a:t>Key Insights from Monthly Charges vs Tenure Group (Churn Analysis</a:t>
            </a:r>
          </a:p>
          <a:p>
            <a:endParaRPr lang="en-US" sz="2900" dirty="0"/>
          </a:p>
          <a:p>
            <a:r>
              <a:rPr lang="en-US" sz="5600" dirty="0"/>
              <a:t>1. High churn is observed among new customers (0–12 months) who are paying higher monthly charges. These users are likely leaving due to early dissatisfaction or pricing concerns.</a:t>
            </a:r>
          </a:p>
          <a:p>
            <a:r>
              <a:rPr lang="en-US" sz="5600" dirty="0"/>
              <a:t>2. Mid-tenure customers (13–48 months) show a moderate churn rate, especially when their charges are above average. They may be reconsidering the value for cost over time.</a:t>
            </a:r>
          </a:p>
          <a:p>
            <a:r>
              <a:rPr lang="en-US" sz="5600" dirty="0"/>
              <a:t>3. Long-term customers (49–72 months) have the lowest churn rate and usually pay lower, stable charges, indicating strong loyalty and satisfaction.</a:t>
            </a:r>
            <a:r>
              <a:rPr lang="en-US" sz="5600" dirty="0">
                <a:hlinkClick r:id="rId2"/>
              </a:rPr>
              <a:t>¶</a:t>
            </a:r>
            <a:endParaRPr lang="en-US" sz="5600" dirty="0"/>
          </a:p>
          <a:p>
            <a:endParaRPr lang="en-IN" dirty="0"/>
          </a:p>
        </p:txBody>
      </p:sp>
      <p:pic>
        <p:nvPicPr>
          <p:cNvPr id="7" name="Picture 6">
            <a:extLst>
              <a:ext uri="{FF2B5EF4-FFF2-40B4-BE49-F238E27FC236}">
                <a16:creationId xmlns:a16="http://schemas.microsoft.com/office/drawing/2014/main" id="{8B06A10C-162B-6A49-1F98-51E9E90DC883}"/>
              </a:ext>
            </a:extLst>
          </p:cNvPr>
          <p:cNvPicPr>
            <a:picLocks noChangeAspect="1"/>
          </p:cNvPicPr>
          <p:nvPr/>
        </p:nvPicPr>
        <p:blipFill>
          <a:blip r:embed="rId3"/>
          <a:stretch>
            <a:fillRect/>
          </a:stretch>
        </p:blipFill>
        <p:spPr>
          <a:xfrm>
            <a:off x="814323" y="250288"/>
            <a:ext cx="6984549" cy="2207987"/>
          </a:xfrm>
          <a:prstGeom prst="rect">
            <a:avLst/>
          </a:prstGeom>
        </p:spPr>
      </p:pic>
    </p:spTree>
    <p:extLst>
      <p:ext uri="{BB962C8B-B14F-4D97-AF65-F5344CB8AC3E}">
        <p14:creationId xmlns:p14="http://schemas.microsoft.com/office/powerpoint/2010/main" val="45217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96" name="Google Shape;196;p17"/>
          <p:cNvSpPr txBox="1">
            <a:spLocks noGrp="1"/>
          </p:cNvSpPr>
          <p:nvPr>
            <p:ph type="sldNum" sz="quarter" idx="12"/>
          </p:nvPr>
        </p:nvSpPr>
        <p:spPr>
          <a:xfrm>
            <a:off x="7806027" y="423141"/>
            <a:ext cx="628650" cy="574675"/>
          </a:xfrm>
        </p:spPr>
        <p:txBody>
          <a:bodyPr spcFirstLastPara="1" wrap="square" lIns="91425" tIns="91425" rIns="91425" bIns="91425" anchor="ctr" anchorCtr="0">
            <a:noAutofit/>
          </a:bodyPr>
          <a:lstStyle/>
          <a:p>
            <a:pPr lvl="0"/>
            <a:fld id="{00000000-1234-1234-1234-123412341234}" type="slidenum">
              <a:rPr lang="en"/>
              <a:pPr lvl="0"/>
              <a:t>5</a:t>
            </a:fld>
            <a:endParaRPr lang="en" dirty="0"/>
          </a:p>
        </p:txBody>
      </p:sp>
      <p:sp>
        <p:nvSpPr>
          <p:cNvPr id="182" name="Google Shape;182;p17"/>
          <p:cNvSpPr txBox="1">
            <a:spLocks noGrp="1"/>
          </p:cNvSpPr>
          <p:nvPr>
            <p:ph type="subTitle" idx="4294967295"/>
          </p:nvPr>
        </p:nvSpPr>
        <p:spPr>
          <a:xfrm>
            <a:off x="0" y="4310063"/>
            <a:ext cx="3355975" cy="43021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    </a:t>
            </a:r>
            <a:endParaRPr sz="16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18A5D0-6683-5B59-6051-E534FC20DB8D}"/>
              </a:ext>
            </a:extLst>
          </p:cNvPr>
          <p:cNvPicPr>
            <a:picLocks noChangeAspect="1"/>
          </p:cNvPicPr>
          <p:nvPr/>
        </p:nvPicPr>
        <p:blipFill>
          <a:blip r:embed="rId3"/>
          <a:stretch>
            <a:fillRect/>
          </a:stretch>
        </p:blipFill>
        <p:spPr>
          <a:xfrm>
            <a:off x="842520" y="212125"/>
            <a:ext cx="6597748" cy="2188407"/>
          </a:xfrm>
          <a:prstGeom prst="rect">
            <a:avLst/>
          </a:prstGeom>
        </p:spPr>
      </p:pic>
      <p:sp>
        <p:nvSpPr>
          <p:cNvPr id="7" name="TextBox 6">
            <a:extLst>
              <a:ext uri="{FF2B5EF4-FFF2-40B4-BE49-F238E27FC236}">
                <a16:creationId xmlns:a16="http://schemas.microsoft.com/office/drawing/2014/main" id="{D3D7E91D-C4A3-9640-56DC-E494AD9840F7}"/>
              </a:ext>
            </a:extLst>
          </p:cNvPr>
          <p:cNvSpPr txBox="1"/>
          <p:nvPr/>
        </p:nvSpPr>
        <p:spPr>
          <a:xfrm>
            <a:off x="752621" y="2497375"/>
            <a:ext cx="7188591" cy="2434000"/>
          </a:xfrm>
          <a:prstGeom prst="rect">
            <a:avLst/>
          </a:prstGeom>
          <a:noFill/>
        </p:spPr>
        <p:txBody>
          <a:bodyPr wrap="square">
            <a:spAutoFit/>
          </a:bodyPr>
          <a:lstStyle/>
          <a:p>
            <a:pPr algn="l">
              <a:spcBef>
                <a:spcPts val="907"/>
              </a:spcBef>
              <a:spcAft>
                <a:spcPts val="1210"/>
              </a:spcAft>
              <a:buNone/>
            </a:pPr>
            <a:r>
              <a:rPr lang="en-US" sz="1600" b="0" i="0" dirty="0">
                <a:effectLst/>
                <a:latin typeface="system-ui"/>
              </a:rPr>
              <a:t>KEY </a:t>
            </a:r>
            <a:r>
              <a:rPr lang="en-US" sz="1200" b="0" i="0" dirty="0">
                <a:effectLst/>
                <a:latin typeface="system-ui"/>
              </a:rPr>
              <a:t>INSIGHTS:</a:t>
            </a:r>
          </a:p>
          <a:p>
            <a:pPr marL="342900" indent="-342900" algn="l">
              <a:spcBef>
                <a:spcPts val="1512"/>
              </a:spcBef>
              <a:spcAft>
                <a:spcPts val="1008"/>
              </a:spcAft>
              <a:buAutoNum type="arabicPeriod"/>
            </a:pPr>
            <a:r>
              <a:rPr lang="en-US" sz="1200" b="0" i="0" dirty="0">
                <a:effectLst/>
                <a:latin typeface="system-ui"/>
              </a:rPr>
              <a:t>Month-to-month contracts have the highest churn, especially among customers using Electronic checks. This shows that flexible contracts + high-risk payment methods = high churn.</a:t>
            </a:r>
          </a:p>
          <a:p>
            <a:pPr marL="342900" indent="-342900" algn="l">
              <a:spcBef>
                <a:spcPts val="1512"/>
              </a:spcBef>
              <a:spcAft>
                <a:spcPts val="1008"/>
              </a:spcAft>
              <a:buAutoNum type="arabicPeriod"/>
            </a:pPr>
            <a:r>
              <a:rPr lang="en-US" sz="1200" b="0" i="0" dirty="0">
                <a:effectLst/>
                <a:latin typeface="system-ui"/>
              </a:rPr>
              <a:t>2. One-year and Two-year contracts show much lower churn, regardless of payment method. These longer-term contracts encourage customer retention.</a:t>
            </a:r>
          </a:p>
          <a:p>
            <a:pPr algn="l">
              <a:spcBef>
                <a:spcPts val="1512"/>
              </a:spcBef>
              <a:spcAft>
                <a:spcPts val="504"/>
              </a:spcAft>
            </a:pPr>
            <a:r>
              <a:rPr lang="en-US" sz="1200" b="0" i="0" dirty="0">
                <a:effectLst/>
                <a:latin typeface="system-ui"/>
              </a:rPr>
              <a:t>3. Customers using Credit cards or Bank transfers tend to churn less, suggesting these methods may be preferred by more stable, long-term users.</a:t>
            </a:r>
            <a:r>
              <a:rPr lang="en-US" sz="1200" b="0" i="0" u="none" strike="noStrike" dirty="0">
                <a:solidFill>
                  <a:srgbClr val="0D47A1"/>
                </a:solidFill>
                <a:effectLst/>
                <a:latin typeface="system-ui"/>
                <a:hlinkClick r:id="rId4"/>
              </a:rPr>
              <a:t>¶</a:t>
            </a:r>
            <a:endParaRPr lang="en-US" sz="1200" b="0" i="0" dirty="0">
              <a:effectLst/>
              <a:latin typeface="system-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7AF6F5-4473-F0EF-8E85-4A107EC856A1}"/>
              </a:ext>
            </a:extLst>
          </p:cNvPr>
          <p:cNvSpPr>
            <a:spLocks noGrp="1"/>
          </p:cNvSpPr>
          <p:nvPr>
            <p:ph type="sldNum" sz="quarter" idx="12"/>
          </p:nvPr>
        </p:nvSpPr>
        <p:spPr>
          <a:xfrm>
            <a:off x="7684078" y="367162"/>
            <a:ext cx="628649" cy="575765"/>
          </a:xfrm>
        </p:spPr>
        <p:txBody>
          <a:bodyPr/>
          <a:lstStyle/>
          <a:p>
            <a:pPr marL="0" lvl="0" indent="0" algn="r" rtl="0">
              <a:spcBef>
                <a:spcPts val="0"/>
              </a:spcBef>
              <a:spcAft>
                <a:spcPts val="0"/>
              </a:spcAft>
              <a:buNone/>
            </a:pPr>
            <a:fld id="{00000000-1234-1234-1234-123412341234}" type="slidenum">
              <a:rPr lang="en" smtClean="0"/>
              <a:t>6</a:t>
            </a:fld>
            <a:endParaRPr lang="en" dirty="0"/>
          </a:p>
        </p:txBody>
      </p:sp>
      <p:pic>
        <p:nvPicPr>
          <p:cNvPr id="5" name="Picture 4">
            <a:extLst>
              <a:ext uri="{FF2B5EF4-FFF2-40B4-BE49-F238E27FC236}">
                <a16:creationId xmlns:a16="http://schemas.microsoft.com/office/drawing/2014/main" id="{490FB0BB-3C3E-83EF-3446-2497947EC390}"/>
              </a:ext>
            </a:extLst>
          </p:cNvPr>
          <p:cNvPicPr>
            <a:picLocks noChangeAspect="1"/>
          </p:cNvPicPr>
          <p:nvPr/>
        </p:nvPicPr>
        <p:blipFill>
          <a:blip r:embed="rId2"/>
          <a:stretch>
            <a:fillRect/>
          </a:stretch>
        </p:blipFill>
        <p:spPr>
          <a:xfrm>
            <a:off x="717453" y="367162"/>
            <a:ext cx="6562578" cy="2055748"/>
          </a:xfrm>
          <a:prstGeom prst="rect">
            <a:avLst/>
          </a:prstGeom>
        </p:spPr>
      </p:pic>
      <p:sp>
        <p:nvSpPr>
          <p:cNvPr id="8" name="TextBox 7">
            <a:extLst>
              <a:ext uri="{FF2B5EF4-FFF2-40B4-BE49-F238E27FC236}">
                <a16:creationId xmlns:a16="http://schemas.microsoft.com/office/drawing/2014/main" id="{A4417DDD-A2DA-CDA8-C870-588797ABFB8F}"/>
              </a:ext>
            </a:extLst>
          </p:cNvPr>
          <p:cNvSpPr txBox="1"/>
          <p:nvPr/>
        </p:nvSpPr>
        <p:spPr>
          <a:xfrm>
            <a:off x="717453" y="2571750"/>
            <a:ext cx="7828670" cy="2372444"/>
          </a:xfrm>
          <a:prstGeom prst="rect">
            <a:avLst/>
          </a:prstGeom>
          <a:noFill/>
        </p:spPr>
        <p:txBody>
          <a:bodyPr wrap="square">
            <a:spAutoFit/>
          </a:bodyPr>
          <a:lstStyle/>
          <a:p>
            <a:pPr algn="l">
              <a:spcBef>
                <a:spcPts val="907"/>
              </a:spcBef>
              <a:spcAft>
                <a:spcPts val="1210"/>
              </a:spcAft>
              <a:buNone/>
            </a:pPr>
            <a:r>
              <a:rPr lang="en-US" sz="1400" b="0" i="0" dirty="0">
                <a:effectLst/>
                <a:latin typeface="system-ui"/>
              </a:rPr>
              <a:t>KEY INSIGHTS:</a:t>
            </a:r>
          </a:p>
          <a:p>
            <a:pPr algn="l">
              <a:spcBef>
                <a:spcPts val="1512"/>
              </a:spcBef>
              <a:spcAft>
                <a:spcPts val="1008"/>
              </a:spcAft>
              <a:buNone/>
            </a:pPr>
            <a:r>
              <a:rPr lang="en-US" sz="1400" b="0" i="0" dirty="0">
                <a:effectLst/>
                <a:latin typeface="system-ui"/>
              </a:rPr>
              <a:t>1. Senior citizens using Fiber optic internet are most likely to leave, especially if they also have Streaming TV. This may be due to higher costs or too many technical services.</a:t>
            </a:r>
          </a:p>
          <a:p>
            <a:pPr algn="l">
              <a:spcBef>
                <a:spcPts val="1512"/>
              </a:spcBef>
              <a:spcAft>
                <a:spcPts val="1008"/>
              </a:spcAft>
              <a:buNone/>
            </a:pPr>
            <a:r>
              <a:rPr lang="en-US" sz="1400" b="0" i="0" dirty="0">
                <a:effectLst/>
                <a:latin typeface="system-ui"/>
              </a:rPr>
              <a:t>2. Those with DSL internet show moderate churn, but still more than those with no internet service.</a:t>
            </a:r>
          </a:p>
          <a:p>
            <a:pPr algn="l">
              <a:spcBef>
                <a:spcPts val="1512"/>
              </a:spcBef>
              <a:spcAft>
                <a:spcPts val="504"/>
              </a:spcAft>
            </a:pPr>
            <a:r>
              <a:rPr lang="en-US" sz="1400" b="0" i="0" dirty="0">
                <a:effectLst/>
                <a:latin typeface="system-ui"/>
              </a:rPr>
              <a:t>3. Senior citizens without internet and without Streaming TV rarely leave, indicating they prefer simple, low-cost plans.</a:t>
            </a:r>
          </a:p>
        </p:txBody>
      </p:sp>
    </p:spTree>
    <p:extLst>
      <p:ext uri="{BB962C8B-B14F-4D97-AF65-F5344CB8AC3E}">
        <p14:creationId xmlns:p14="http://schemas.microsoft.com/office/powerpoint/2010/main" val="95787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13"/>
          <p:cNvSpPr txBox="1">
            <a:spLocks noGrp="1"/>
          </p:cNvSpPr>
          <p:nvPr>
            <p:ph type="sldNum" idx="12"/>
          </p:nvPr>
        </p:nvSpPr>
        <p:spPr>
          <a:xfrm>
            <a:off x="7755121" y="50044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4" name="Picture 3">
            <a:extLst>
              <a:ext uri="{FF2B5EF4-FFF2-40B4-BE49-F238E27FC236}">
                <a16:creationId xmlns:a16="http://schemas.microsoft.com/office/drawing/2014/main" id="{954C8088-9B01-B340-AD65-6EC453BDCEEC}"/>
              </a:ext>
            </a:extLst>
          </p:cNvPr>
          <p:cNvPicPr>
            <a:picLocks noChangeAspect="1"/>
          </p:cNvPicPr>
          <p:nvPr/>
        </p:nvPicPr>
        <p:blipFill>
          <a:blip r:embed="rId3"/>
          <a:stretch>
            <a:fillRect/>
          </a:stretch>
        </p:blipFill>
        <p:spPr>
          <a:xfrm>
            <a:off x="450166" y="247231"/>
            <a:ext cx="6984609" cy="2203331"/>
          </a:xfrm>
          <a:prstGeom prst="rect">
            <a:avLst/>
          </a:prstGeom>
        </p:spPr>
      </p:pic>
      <p:sp>
        <p:nvSpPr>
          <p:cNvPr id="7" name="TextBox 6">
            <a:extLst>
              <a:ext uri="{FF2B5EF4-FFF2-40B4-BE49-F238E27FC236}">
                <a16:creationId xmlns:a16="http://schemas.microsoft.com/office/drawing/2014/main" id="{9727BA69-B264-4387-DB05-CD1066999716}"/>
              </a:ext>
            </a:extLst>
          </p:cNvPr>
          <p:cNvSpPr txBox="1"/>
          <p:nvPr/>
        </p:nvSpPr>
        <p:spPr>
          <a:xfrm>
            <a:off x="358726" y="2450562"/>
            <a:ext cx="8120211" cy="2485296"/>
          </a:xfrm>
          <a:prstGeom prst="rect">
            <a:avLst/>
          </a:prstGeom>
          <a:noFill/>
        </p:spPr>
        <p:txBody>
          <a:bodyPr wrap="square">
            <a:spAutoFit/>
          </a:bodyPr>
          <a:lstStyle/>
          <a:p>
            <a:pPr algn="l">
              <a:spcBef>
                <a:spcPts val="907"/>
              </a:spcBef>
              <a:spcAft>
                <a:spcPts val="1210"/>
              </a:spcAft>
              <a:buNone/>
            </a:pPr>
            <a:r>
              <a:rPr lang="en-US" sz="1400" b="0" i="0" dirty="0">
                <a:effectLst/>
                <a:latin typeface="system-ui"/>
              </a:rPr>
              <a:t>KEY INSIGHTS:</a:t>
            </a:r>
          </a:p>
          <a:p>
            <a:pPr marL="342900" indent="-342900" algn="l">
              <a:spcBef>
                <a:spcPts val="907"/>
              </a:spcBef>
              <a:spcAft>
                <a:spcPts val="1210"/>
              </a:spcAft>
              <a:buAutoNum type="arabicPeriod"/>
            </a:pPr>
            <a:r>
              <a:rPr lang="en-US" sz="1400" b="0" i="0" dirty="0">
                <a:effectLst/>
                <a:latin typeface="system-ui"/>
              </a:rPr>
              <a:t>Customers with high monthly charges and low tenure churn the </a:t>
            </a:r>
            <a:r>
              <a:rPr lang="en-US" sz="1400" b="0" i="0" dirty="0" err="1">
                <a:effectLst/>
                <a:latin typeface="system-ui"/>
              </a:rPr>
              <a:t>most.New</a:t>
            </a:r>
            <a:r>
              <a:rPr lang="en-US" sz="1400" b="0" i="0" dirty="0">
                <a:effectLst/>
                <a:latin typeface="system-ui"/>
              </a:rPr>
              <a:t> customers who pay a lot are most likely to leave early.</a:t>
            </a:r>
          </a:p>
          <a:p>
            <a:pPr marL="342900" indent="-342900" algn="l">
              <a:spcBef>
                <a:spcPts val="907"/>
              </a:spcBef>
              <a:spcAft>
                <a:spcPts val="1210"/>
              </a:spcAft>
              <a:buAutoNum type="arabicPeriod"/>
            </a:pPr>
            <a:r>
              <a:rPr lang="en-US" sz="1400" b="0" i="0" dirty="0">
                <a:effectLst/>
                <a:latin typeface="system-ui"/>
              </a:rPr>
              <a:t>2. Customers with low tenure but lower charges have mixed churn </a:t>
            </a:r>
            <a:r>
              <a:rPr lang="en-US" sz="1400" b="0" i="0" dirty="0" err="1">
                <a:effectLst/>
                <a:latin typeface="system-ui"/>
              </a:rPr>
              <a:t>behavior.Some</a:t>
            </a:r>
            <a:r>
              <a:rPr lang="en-US" sz="1400" b="0" i="0" dirty="0">
                <a:effectLst/>
                <a:latin typeface="system-ui"/>
              </a:rPr>
              <a:t> stay, some leave — possibly based on service experience.</a:t>
            </a:r>
          </a:p>
          <a:p>
            <a:pPr algn="l">
              <a:spcBef>
                <a:spcPts val="1512"/>
              </a:spcBef>
              <a:spcAft>
                <a:spcPts val="504"/>
              </a:spcAft>
            </a:pPr>
            <a:r>
              <a:rPr lang="en-US" sz="1400" b="0" i="0" dirty="0">
                <a:effectLst/>
                <a:latin typeface="system-ui"/>
              </a:rPr>
              <a:t>3. Long-term customers (those who have been with us for a long time) rarely leave, even if prices go up. They are loyal and comfortable with our service and pricing.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6" name="TextBox 5">
            <a:extLst>
              <a:ext uri="{FF2B5EF4-FFF2-40B4-BE49-F238E27FC236}">
                <a16:creationId xmlns:a16="http://schemas.microsoft.com/office/drawing/2014/main" id="{C104EC4F-557C-CE4A-5652-24336CFD69C0}"/>
              </a:ext>
            </a:extLst>
          </p:cNvPr>
          <p:cNvSpPr txBox="1"/>
          <p:nvPr/>
        </p:nvSpPr>
        <p:spPr>
          <a:xfrm>
            <a:off x="7945582" y="495405"/>
            <a:ext cx="312906" cy="369332"/>
          </a:xfrm>
          <a:prstGeom prst="rect">
            <a:avLst/>
          </a:prstGeom>
          <a:noFill/>
        </p:spPr>
        <p:txBody>
          <a:bodyPr wrap="none" rtlCol="0">
            <a:spAutoFit/>
          </a:bodyPr>
          <a:lstStyle/>
          <a:p>
            <a:r>
              <a:rPr lang="en-IN" dirty="0"/>
              <a:t>8</a:t>
            </a:r>
          </a:p>
        </p:txBody>
      </p:sp>
      <p:sp>
        <p:nvSpPr>
          <p:cNvPr id="13" name="AutoShape 10" descr="Piezo Electronic Buzzer Continuous Sound 9v-12v Buzzer Electromagnetic">
            <a:extLst>
              <a:ext uri="{FF2B5EF4-FFF2-40B4-BE49-F238E27FC236}">
                <a16:creationId xmlns:a16="http://schemas.microsoft.com/office/drawing/2014/main" id="{9BAAD949-DD02-2A87-91CB-2C9D3B32298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2" descr="Piezo Electronic Buzzer Continuous Sound 9v-12v Buzzer Electromagnetic">
            <a:extLst>
              <a:ext uri="{FF2B5EF4-FFF2-40B4-BE49-F238E27FC236}">
                <a16:creationId xmlns:a16="http://schemas.microsoft.com/office/drawing/2014/main" id="{42FAC483-2E24-ED95-1D4A-54FE3F43ADF0}"/>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4" descr="Piezo Electronic Buzzer Continuous Sound 9v-12v Buzzer Electromagnetic">
            <a:extLst>
              <a:ext uri="{FF2B5EF4-FFF2-40B4-BE49-F238E27FC236}">
                <a16:creationId xmlns:a16="http://schemas.microsoft.com/office/drawing/2014/main" id="{9C210879-DE0D-C580-0856-8DE3589EF9C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C73031B2-01C2-E4C2-5DFE-91EA1792CC32}"/>
              </a:ext>
            </a:extLst>
          </p:cNvPr>
          <p:cNvPicPr>
            <a:picLocks noChangeAspect="1"/>
          </p:cNvPicPr>
          <p:nvPr/>
        </p:nvPicPr>
        <p:blipFill>
          <a:blip r:embed="rId3"/>
          <a:stretch>
            <a:fillRect/>
          </a:stretch>
        </p:blipFill>
        <p:spPr>
          <a:xfrm>
            <a:off x="225083" y="183002"/>
            <a:ext cx="7287065" cy="2423394"/>
          </a:xfrm>
          <a:prstGeom prst="rect">
            <a:avLst/>
          </a:prstGeom>
        </p:spPr>
      </p:pic>
      <p:sp>
        <p:nvSpPr>
          <p:cNvPr id="8" name="TextBox 7">
            <a:extLst>
              <a:ext uri="{FF2B5EF4-FFF2-40B4-BE49-F238E27FC236}">
                <a16:creationId xmlns:a16="http://schemas.microsoft.com/office/drawing/2014/main" id="{5CD11A33-BDFC-CFB3-C7D5-D3526EF79545}"/>
              </a:ext>
            </a:extLst>
          </p:cNvPr>
          <p:cNvSpPr txBox="1"/>
          <p:nvPr/>
        </p:nvSpPr>
        <p:spPr>
          <a:xfrm>
            <a:off x="302455" y="2555612"/>
            <a:ext cx="8539089" cy="2321148"/>
          </a:xfrm>
          <a:prstGeom prst="rect">
            <a:avLst/>
          </a:prstGeom>
          <a:noFill/>
        </p:spPr>
        <p:txBody>
          <a:bodyPr wrap="square">
            <a:spAutoFit/>
          </a:bodyPr>
          <a:lstStyle/>
          <a:p>
            <a:pPr algn="l">
              <a:spcBef>
                <a:spcPts val="907"/>
              </a:spcBef>
              <a:spcAft>
                <a:spcPts val="1210"/>
              </a:spcAft>
              <a:buNone/>
            </a:pPr>
            <a:r>
              <a:rPr lang="en-US" sz="1400" b="0" i="0" dirty="0">
                <a:effectLst/>
                <a:latin typeface="system-ui"/>
              </a:rPr>
              <a:t>KEY INSIGHTS:  </a:t>
            </a:r>
          </a:p>
          <a:p>
            <a:pPr algn="l">
              <a:spcBef>
                <a:spcPts val="907"/>
              </a:spcBef>
              <a:spcAft>
                <a:spcPts val="1210"/>
              </a:spcAft>
              <a:buNone/>
            </a:pPr>
            <a:r>
              <a:rPr lang="en-US" sz="1400" b="0" i="0" dirty="0">
                <a:effectLst/>
                <a:latin typeface="system-ui"/>
              </a:rPr>
              <a:t> 1. Internet-only users leave more often – People who only have internet (without phone or TV) are more likely to cancel.</a:t>
            </a:r>
          </a:p>
          <a:p>
            <a:pPr algn="l">
              <a:spcBef>
                <a:spcPts val="1512"/>
              </a:spcBef>
              <a:spcAft>
                <a:spcPts val="1008"/>
              </a:spcAft>
              <a:buNone/>
            </a:pPr>
            <a:r>
              <a:rPr lang="en-US" sz="1400" b="0" i="0" dirty="0">
                <a:effectLst/>
                <a:latin typeface="system-ui"/>
              </a:rPr>
              <a:t>2. Bundles keep customers longer – Those who have internet, phone, and TV together stay with the company more.</a:t>
            </a:r>
          </a:p>
          <a:p>
            <a:pPr algn="l">
              <a:spcBef>
                <a:spcPts val="1512"/>
              </a:spcBef>
              <a:spcAft>
                <a:spcPts val="504"/>
              </a:spcAft>
            </a:pPr>
            <a:r>
              <a:rPr lang="en-US" sz="1400" b="0" i="0" dirty="0">
                <a:effectLst/>
                <a:latin typeface="system-ui"/>
              </a:rPr>
              <a:t>3. Phone + TV without internet is unusual – Very few customers have just phone and TV service (might be a data error).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B57D-1114-5E08-F5E4-FCF7B5CF4C6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Conclusion</a:t>
            </a:r>
          </a:p>
        </p:txBody>
      </p:sp>
      <p:sp>
        <p:nvSpPr>
          <p:cNvPr id="4" name="Slide Number Placeholder 3">
            <a:extLst>
              <a:ext uri="{FF2B5EF4-FFF2-40B4-BE49-F238E27FC236}">
                <a16:creationId xmlns:a16="http://schemas.microsoft.com/office/drawing/2014/main" id="{03AE5F32-B3BD-F206-16B9-747B029357CC}"/>
              </a:ext>
            </a:extLst>
          </p:cNvPr>
          <p:cNvSpPr>
            <a:spLocks noGrp="1"/>
          </p:cNvSpPr>
          <p:nvPr>
            <p:ph type="sldNum" sz="quarter" idx="12"/>
          </p:nvPr>
        </p:nvSpPr>
        <p:spPr>
          <a:xfrm>
            <a:off x="7715915" y="339538"/>
            <a:ext cx="628649" cy="575765"/>
          </a:xfrm>
        </p:spPr>
        <p:txBody>
          <a:bodyPr/>
          <a:lstStyle/>
          <a:p>
            <a:pPr marL="0" lvl="0" indent="0" algn="r" rtl="0">
              <a:spcBef>
                <a:spcPts val="0"/>
              </a:spcBef>
              <a:spcAft>
                <a:spcPts val="0"/>
              </a:spcAft>
              <a:buNone/>
            </a:pPr>
            <a:fld id="{00000000-1234-1234-1234-123412341234}" type="slidenum">
              <a:rPr lang="en" smtClean="0"/>
              <a:t>9</a:t>
            </a:fld>
            <a:endParaRPr lang="en" dirty="0"/>
          </a:p>
        </p:txBody>
      </p:sp>
      <p:sp>
        <p:nvSpPr>
          <p:cNvPr id="5" name="TextBox 4">
            <a:extLst>
              <a:ext uri="{FF2B5EF4-FFF2-40B4-BE49-F238E27FC236}">
                <a16:creationId xmlns:a16="http://schemas.microsoft.com/office/drawing/2014/main" id="{C982306D-AF28-7FB9-9A1C-AB72FCBEA4F4}"/>
              </a:ext>
            </a:extLst>
          </p:cNvPr>
          <p:cNvSpPr txBox="1"/>
          <p:nvPr/>
        </p:nvSpPr>
        <p:spPr>
          <a:xfrm>
            <a:off x="1223888" y="998031"/>
            <a:ext cx="6801729" cy="2862322"/>
          </a:xfrm>
          <a:prstGeom prst="rect">
            <a:avLst/>
          </a:prstGeom>
          <a:noFill/>
        </p:spPr>
        <p:txBody>
          <a:bodyPr wrap="square">
            <a:spAutoFit/>
          </a:bodyPr>
          <a:lstStyle/>
          <a:p>
            <a:r>
              <a:rPr lang="en-US" dirty="0"/>
              <a:t>Through insightful exploratory data analysis and interactive visualizations using </a:t>
            </a:r>
            <a:r>
              <a:rPr lang="en-US" dirty="0" err="1"/>
              <a:t>Plotly</a:t>
            </a:r>
            <a:r>
              <a:rPr lang="en-US" dirty="0"/>
              <a:t> Express, this project successfully uncovers the hidden patterns behind customer churn. By analyzing service usage, contract types, and payment behaviors, we’ve highlighted the most influential factors driving customer exit. These visual insights enable business teams to quickly understand churn dynamics and take targeted actions to improve retention. The project not only demonstrates strong data storytelling but also bridges the gap between raw data and strategic business decisions.</a:t>
            </a:r>
            <a:endParaRPr lang="en-IN" dirty="0"/>
          </a:p>
        </p:txBody>
      </p:sp>
    </p:spTree>
    <p:extLst>
      <p:ext uri="{BB962C8B-B14F-4D97-AF65-F5344CB8AC3E}">
        <p14:creationId xmlns:p14="http://schemas.microsoft.com/office/powerpoint/2010/main" val="4069754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home_automation_01[1]  -  Read-Only</Template>
  <TotalTime>205</TotalTime>
  <Words>791</Words>
  <Application>Microsoft Office PowerPoint</Application>
  <PresentationFormat>On-screen Show (16:9)</PresentationFormat>
  <Paragraphs>44</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Rounded MT Bold</vt:lpstr>
      <vt:lpstr>Arial Unicode MS</vt:lpstr>
      <vt:lpstr>Century Gothic</vt:lpstr>
      <vt:lpstr>system-ui</vt:lpstr>
      <vt:lpstr>Times New Roman</vt:lpstr>
      <vt:lpstr>Wingdings 3</vt:lpstr>
      <vt:lpstr>Ion</vt:lpstr>
      <vt:lpstr>1</vt:lpstr>
      <vt:lpstr>1. Introduction                                               2</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2</cp:revision>
  <cp:lastPrinted>2023-12-15T05:03:43Z</cp:lastPrinted>
  <dcterms:created xsi:type="dcterms:W3CDTF">2023-12-21T17:04:08Z</dcterms:created>
  <dcterms:modified xsi:type="dcterms:W3CDTF">2025-10-02T08:29:53Z</dcterms:modified>
</cp:coreProperties>
</file>