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78" r:id="rId1"/>
  </p:sldMasterIdLst>
  <p:notesMasterIdLst>
    <p:notesMasterId r:id="rId14"/>
  </p:notesMasterIdLst>
  <p:sldIdLst>
    <p:sldId id="289" r:id="rId2"/>
    <p:sldId id="265" r:id="rId3"/>
    <p:sldId id="288" r:id="rId4"/>
    <p:sldId id="283" r:id="rId5"/>
    <p:sldId id="262" r:id="rId6"/>
    <p:sldId id="290" r:id="rId7"/>
    <p:sldId id="258" r:id="rId8"/>
    <p:sldId id="259" r:id="rId9"/>
    <p:sldId id="291" r:id="rId10"/>
    <p:sldId id="287" r:id="rId11"/>
    <p:sldId id="296" r:id="rId12"/>
    <p:sldId id="27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49F5BF-6D90-4F94-9CE0-A15F4BEA581C}">
  <a:tblStyle styleId="{3D49F5BF-6D90-4F94-9CE0-A15F4BEA5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userId="7b79b0940a87a394" providerId="LiveId" clId="{A7DE360A-2B22-4CEA-B650-8BA7AA5CD3BA}"/>
    <pc:docChg chg="modSld">
      <pc:chgData name="Manish kumar" userId="7b79b0940a87a394" providerId="LiveId" clId="{A7DE360A-2B22-4CEA-B650-8BA7AA5CD3BA}" dt="2025-05-04T14:05:56.490" v="4" actId="255"/>
      <pc:docMkLst>
        <pc:docMk/>
      </pc:docMkLst>
      <pc:sldChg chg="addSp modSp mod">
        <pc:chgData name="Manish kumar" userId="7b79b0940a87a394" providerId="LiveId" clId="{A7DE360A-2B22-4CEA-B650-8BA7AA5CD3BA}" dt="2025-05-04T14:05:56.490" v="4" actId="255"/>
        <pc:sldMkLst>
          <pc:docMk/>
          <pc:sldMk cId="4069754590" sldId="296"/>
        </pc:sldMkLst>
        <pc:spChg chg="mod">
          <ac:chgData name="Manish kumar" userId="7b79b0940a87a394" providerId="LiveId" clId="{A7DE360A-2B22-4CEA-B650-8BA7AA5CD3BA}" dt="2025-05-04T14:05:29.916" v="2" actId="1076"/>
          <ac:spMkLst>
            <pc:docMk/>
            <pc:sldMk cId="4069754590" sldId="296"/>
            <ac:spMk id="2" creationId="{22CBB57D-1114-5E08-F5E4-FCF7B5CF4C64}"/>
          </ac:spMkLst>
        </pc:spChg>
        <pc:spChg chg="add mod">
          <ac:chgData name="Manish kumar" userId="7b79b0940a87a394" providerId="LiveId" clId="{A7DE360A-2B22-4CEA-B650-8BA7AA5CD3BA}" dt="2025-05-04T14:05:56.490" v="4" actId="255"/>
          <ac:spMkLst>
            <pc:docMk/>
            <pc:sldMk cId="4069754590" sldId="296"/>
            <ac:spMk id="5" creationId="{2E1F9C8E-3E3F-90EB-7126-3B146F544A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68738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50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6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56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4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82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5307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85414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21740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773491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0042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2914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37674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23531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8335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752932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9"/>
        <p:cNvGrpSpPr/>
        <p:nvPr/>
      </p:nvGrpSpPr>
      <p:grpSpPr>
        <a:xfrm>
          <a:off x="0" y="0"/>
          <a:ext cx="0" cy="0"/>
          <a:chOff x="0" y="0"/>
          <a:chExt cx="0" cy="0"/>
        </a:xfrm>
      </p:grpSpPr>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0558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598530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4"/>
        <p:cNvGrpSpPr/>
        <p:nvPr/>
      </p:nvGrpSpPr>
      <p:grpSpPr>
        <a:xfrm>
          <a:off x="0" y="0"/>
          <a:ext cx="0" cy="0"/>
          <a:chOff x="0" y="0"/>
          <a:chExt cx="0" cy="0"/>
        </a:xfrm>
      </p:grpSpPr>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7" name="Google Shape;117;p6"/>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118" name="Google Shape;118;p6"/>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041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20"/>
        <p:cNvGrpSpPr/>
        <p:nvPr/>
      </p:nvGrpSpPr>
      <p:grpSpPr>
        <a:xfrm>
          <a:off x="0" y="0"/>
          <a:ext cx="0" cy="0"/>
          <a:chOff x="0" y="0"/>
          <a:chExt cx="0" cy="0"/>
        </a:xfrm>
      </p:grpSpPr>
      <p:sp>
        <p:nvSpPr>
          <p:cNvPr id="122" name="Google Shape;122;p7"/>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123" name="Google Shape;123;p7"/>
          <p:cNvSpPr txBox="1">
            <a:spLocks noGrp="1"/>
          </p:cNvSpPr>
          <p:nvPr>
            <p:ph type="body" idx="1"/>
          </p:nvPr>
        </p:nvSpPr>
        <p:spPr>
          <a:xfrm>
            <a:off x="685800"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4" name="Google Shape;124;p7"/>
          <p:cNvSpPr txBox="1">
            <a:spLocks noGrp="1"/>
          </p:cNvSpPr>
          <p:nvPr>
            <p:ph type="body" idx="2"/>
          </p:nvPr>
        </p:nvSpPr>
        <p:spPr>
          <a:xfrm>
            <a:off x="3297649"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5" name="Google Shape;125;p7"/>
          <p:cNvSpPr txBox="1">
            <a:spLocks noGrp="1"/>
          </p:cNvSpPr>
          <p:nvPr>
            <p:ph type="body" idx="3"/>
          </p:nvPr>
        </p:nvSpPr>
        <p:spPr>
          <a:xfrm>
            <a:off x="5909498"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6" name="Google Shape;12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4103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940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2163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70076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5/4/2025</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7036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5/4/2025</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93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5/4/2025</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221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9929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BE451C3-0FF4-47C4-B829-773ADF60F88C}" type="datetimeFigureOut">
              <a:rPr lang="en-US" smtClean="0"/>
              <a:t>5/4/2025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9021350"/>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90/notebooks/python%20Code/Day1/Project_3/Retail%20Sales%20Data%20%E2%80%93%20Price%20Trends.ipynb?#3.-Annually,-Quarterly,-and-Bi-weekly-buyers-all-show-high-revenue-indicating-strong-loyalty-or-higher-spending."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90/notebooks/python%20Code/Day1/Project_3/Retail%20Sales%20Data%20%E2%80%93%20Price%20Trends.ipynb?#3.-If-expected-large-economies-like-USA,-UK,-Japan-etc-are-missing-from-the-top-10-location-it-means-issues-in-market-reach-higher-chances."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8/notebooks/python%20Code/Day1/Project_3/Annually'-or-'Quarterly"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localhost:8889/notebooks/python%20Code/Day1/Project_3/Retail%20Sales%20Data%20%E2%80%93%20Price%20Trends.ipynb?#2.-footwear-is-generating-lowest-revenu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A298E-FC73-F1B9-45D7-A908859884F4}"/>
              </a:ext>
            </a:extLst>
          </p:cNvPr>
          <p:cNvSpPr txBox="1"/>
          <p:nvPr/>
        </p:nvSpPr>
        <p:spPr>
          <a:xfrm>
            <a:off x="2423190" y="1550870"/>
            <a:ext cx="3295327" cy="984885"/>
          </a:xfrm>
          <a:prstGeom prst="rect">
            <a:avLst/>
          </a:prstGeom>
          <a:noFill/>
        </p:spPr>
        <p:txBody>
          <a:bodyPr wrap="square" rtlCol="0">
            <a:spAutoFit/>
          </a:bodyPr>
          <a:lstStyle/>
          <a:p>
            <a:r>
              <a:rPr lang="en" sz="2000" b="1" u="sng" dirty="0">
                <a:solidFill>
                  <a:schemeClr val="bg1"/>
                </a:solidFill>
              </a:rPr>
              <a:t>Presentedby </a:t>
            </a:r>
            <a:r>
              <a:rPr lang="en" sz="2000" b="1" dirty="0">
                <a:solidFill>
                  <a:schemeClr val="bg1"/>
                </a:solidFill>
              </a:rPr>
              <a:t>: -</a:t>
            </a:r>
          </a:p>
          <a:p>
            <a:r>
              <a:rPr lang="en-IN" dirty="0">
                <a:latin typeface="Arial Rounded MT Bold" panose="020F0704030504030204" pitchFamily="34" charset="0"/>
              </a:rPr>
              <a:t>Manish Rajak   </a:t>
            </a:r>
            <a:r>
              <a:rPr lang="en" dirty="0">
                <a:latin typeface="Arial Rounded MT Bold" panose="020F0704030504030204" pitchFamily="34" charset="0"/>
              </a:rPr>
              <a:t>   </a:t>
            </a:r>
            <a:br>
              <a:rPr lang="en" dirty="0"/>
            </a:br>
            <a:r>
              <a:rPr lang="en-IN" b="1" dirty="0"/>
              <a:t>Mohamed </a:t>
            </a:r>
            <a:r>
              <a:rPr lang="en-IN" b="1" dirty="0" err="1"/>
              <a:t>Athif</a:t>
            </a:r>
            <a:endParaRPr lang="en-US" b="1" dirty="0"/>
          </a:p>
        </p:txBody>
      </p:sp>
      <p:sp>
        <p:nvSpPr>
          <p:cNvPr id="18" name="TextBox 17">
            <a:extLst>
              <a:ext uri="{FF2B5EF4-FFF2-40B4-BE49-F238E27FC236}">
                <a16:creationId xmlns:a16="http://schemas.microsoft.com/office/drawing/2014/main" id="{6DD4993A-801D-2FB9-1387-013ABD80D237}"/>
              </a:ext>
            </a:extLst>
          </p:cNvPr>
          <p:cNvSpPr txBox="1"/>
          <p:nvPr/>
        </p:nvSpPr>
        <p:spPr>
          <a:xfrm>
            <a:off x="551958" y="485336"/>
            <a:ext cx="7325950" cy="1323439"/>
          </a:xfrm>
          <a:prstGeom prst="rect">
            <a:avLst/>
          </a:prstGeom>
          <a:noFill/>
        </p:spPr>
        <p:txBody>
          <a:bodyPr wrap="square" rtlCol="0">
            <a:spAutoFit/>
          </a:bodyPr>
          <a:lstStyle/>
          <a:p>
            <a:pPr algn="ctr"/>
            <a:r>
              <a:rPr lang="en-US" sz="4000" b="1" i="0" dirty="0">
                <a:effectLst/>
                <a:latin typeface="Retail Sales Data – Price Trends"/>
              </a:rPr>
              <a:t>Retail</a:t>
            </a:r>
            <a:r>
              <a:rPr lang="en-US" sz="4000" b="1" i="0" dirty="0">
                <a:effectLst/>
                <a:latin typeface="ui-sans-serif"/>
              </a:rPr>
              <a:t> Sales Data – Price Trends</a:t>
            </a:r>
          </a:p>
          <a:p>
            <a:pPr algn="ctr"/>
            <a:endParaRPr lang="en-IN" sz="4000" b="1" dirty="0">
              <a:effectLst>
                <a:outerShdw blurRad="38100" dist="38100" dir="2700000" algn="tl">
                  <a:srgbClr val="000000">
                    <a:alpha val="43137"/>
                  </a:srgbClr>
                </a:outerShdw>
              </a:effectLst>
              <a:latin typeface="Arial Rounded MT Bold" panose="020F0704030504030204" pitchFamily="34" charset="0"/>
            </a:endParaRPr>
          </a:p>
        </p:txBody>
      </p:sp>
      <p:sp>
        <p:nvSpPr>
          <p:cNvPr id="2" name="Title 1">
            <a:extLst>
              <a:ext uri="{FF2B5EF4-FFF2-40B4-BE49-F238E27FC236}">
                <a16:creationId xmlns:a16="http://schemas.microsoft.com/office/drawing/2014/main" id="{640DDA9A-D5E2-E7A1-BF7B-077E419B3A1E}"/>
              </a:ext>
            </a:extLst>
          </p:cNvPr>
          <p:cNvSpPr>
            <a:spLocks noGrp="1"/>
          </p:cNvSpPr>
          <p:nvPr>
            <p:ph type="ctrTitle"/>
          </p:nvPr>
        </p:nvSpPr>
        <p:spPr>
          <a:xfrm>
            <a:off x="7793502" y="212471"/>
            <a:ext cx="520504" cy="272865"/>
          </a:xfrm>
        </p:spPr>
        <p:txBody>
          <a:bodyPr>
            <a:normAutofit fontScale="90000"/>
          </a:bodyPr>
          <a:lstStyle/>
          <a:p>
            <a:r>
              <a:rPr lang="en-IN" dirty="0"/>
              <a:t>1</a:t>
            </a:r>
          </a:p>
        </p:txBody>
      </p:sp>
    </p:spTree>
    <p:extLst>
      <p:ext uri="{BB962C8B-B14F-4D97-AF65-F5344CB8AC3E}">
        <p14:creationId xmlns:p14="http://schemas.microsoft.com/office/powerpoint/2010/main" val="696243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773296" y="633603"/>
            <a:ext cx="565159" cy="273844"/>
          </a:xfrm>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4" name="Picture 3">
            <a:extLst>
              <a:ext uri="{FF2B5EF4-FFF2-40B4-BE49-F238E27FC236}">
                <a16:creationId xmlns:a16="http://schemas.microsoft.com/office/drawing/2014/main" id="{328281EC-AAF1-1033-ACA7-9711128A9F47}"/>
              </a:ext>
            </a:extLst>
          </p:cNvPr>
          <p:cNvPicPr>
            <a:picLocks noChangeAspect="1"/>
          </p:cNvPicPr>
          <p:nvPr/>
        </p:nvPicPr>
        <p:blipFill>
          <a:blip r:embed="rId2"/>
          <a:stretch>
            <a:fillRect/>
          </a:stretch>
        </p:blipFill>
        <p:spPr>
          <a:xfrm>
            <a:off x="4016325" y="1144997"/>
            <a:ext cx="4782417" cy="3722426"/>
          </a:xfrm>
          <a:prstGeom prst="rect">
            <a:avLst/>
          </a:prstGeom>
        </p:spPr>
      </p:pic>
      <p:sp>
        <p:nvSpPr>
          <p:cNvPr id="6" name="TextBox 5">
            <a:extLst>
              <a:ext uri="{FF2B5EF4-FFF2-40B4-BE49-F238E27FC236}">
                <a16:creationId xmlns:a16="http://schemas.microsoft.com/office/drawing/2014/main" id="{5AB64E21-4C2D-09E7-716B-9FA3B190F9D4}"/>
              </a:ext>
            </a:extLst>
          </p:cNvPr>
          <p:cNvSpPr txBox="1"/>
          <p:nvPr/>
        </p:nvSpPr>
        <p:spPr>
          <a:xfrm>
            <a:off x="345258" y="633603"/>
            <a:ext cx="3579628" cy="4095993"/>
          </a:xfrm>
          <a:prstGeom prst="rect">
            <a:avLst/>
          </a:prstGeom>
          <a:noFill/>
        </p:spPr>
        <p:txBody>
          <a:bodyPr wrap="square">
            <a:spAutoFit/>
          </a:bodyPr>
          <a:lstStyle/>
          <a:p>
            <a:pPr algn="l">
              <a:spcBef>
                <a:spcPts val="907"/>
              </a:spcBef>
              <a:spcAft>
                <a:spcPts val="1210"/>
              </a:spcAft>
              <a:buNone/>
            </a:pPr>
            <a:r>
              <a:rPr lang="en-US" sz="2000" b="0" i="0" dirty="0">
                <a:effectLst/>
                <a:latin typeface="system-ui"/>
              </a:rPr>
              <a:t>Key Insights:</a:t>
            </a:r>
          </a:p>
          <a:p>
            <a:pPr algn="l">
              <a:spcBef>
                <a:spcPts val="1512"/>
              </a:spcBef>
              <a:spcAft>
                <a:spcPts val="1008"/>
              </a:spcAft>
              <a:buNone/>
            </a:pPr>
            <a:r>
              <a:rPr lang="en-US" sz="1600" b="0" i="0" dirty="0">
                <a:effectLst/>
                <a:latin typeface="system-ui"/>
              </a:rPr>
              <a:t>1. Popular Payment Methods: Credi Card is most popular payment method. suggesting this is more preferred by the customers.</a:t>
            </a:r>
          </a:p>
          <a:p>
            <a:pPr algn="l">
              <a:spcBef>
                <a:spcPts val="1512"/>
              </a:spcBef>
              <a:spcAft>
                <a:spcPts val="1008"/>
              </a:spcAft>
              <a:buNone/>
            </a:pPr>
            <a:r>
              <a:rPr lang="en-US" sz="1600" b="0" i="0" dirty="0">
                <a:effectLst/>
                <a:latin typeface="system-ui"/>
              </a:rPr>
              <a:t>2. Less Common Methods: Cash and Bank transfer have lower usage, suggesting they are less preferred by the customers.</a:t>
            </a:r>
          </a:p>
          <a:p>
            <a:pPr algn="l">
              <a:spcBef>
                <a:spcPts val="1512"/>
              </a:spcBef>
              <a:spcAft>
                <a:spcPts val="504"/>
              </a:spcAft>
            </a:pPr>
            <a:r>
              <a:rPr lang="en-US" sz="1600" b="0" i="0" dirty="0">
                <a:effectLst/>
                <a:latin typeface="system-ui"/>
              </a:rPr>
              <a:t>3. Company should prioritize supporting credit card so that company can earn more and generate more revenue.</a:t>
            </a:r>
          </a:p>
        </p:txBody>
      </p:sp>
    </p:spTree>
    <p:extLst>
      <p:ext uri="{BB962C8B-B14F-4D97-AF65-F5344CB8AC3E}">
        <p14:creationId xmlns:p14="http://schemas.microsoft.com/office/powerpoint/2010/main" val="58904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B57D-1114-5E08-F5E4-FCF7B5CF4C64}"/>
              </a:ext>
            </a:extLst>
          </p:cNvPr>
          <p:cNvSpPr>
            <a:spLocks noGrp="1"/>
          </p:cNvSpPr>
          <p:nvPr>
            <p:ph type="title"/>
          </p:nvPr>
        </p:nvSpPr>
        <p:spPr>
          <a:xfrm>
            <a:off x="322805" y="339538"/>
            <a:ext cx="7053542" cy="1050398"/>
          </a:xfrm>
        </p:spPr>
        <p:txBody>
          <a:bodyPr/>
          <a:lstStyle/>
          <a:p>
            <a:r>
              <a:rPr lang="en-IN" b="1" dirty="0">
                <a:effectLst>
                  <a:outerShdw blurRad="38100" dist="38100" dir="2700000" algn="tl">
                    <a:srgbClr val="000000">
                      <a:alpha val="43137"/>
                    </a:srgbClr>
                  </a:outerShdw>
                </a:effectLst>
              </a:rPr>
              <a:t>Conclusion</a:t>
            </a:r>
          </a:p>
        </p:txBody>
      </p:sp>
      <p:sp>
        <p:nvSpPr>
          <p:cNvPr id="4" name="Slide Number Placeholder 3">
            <a:extLst>
              <a:ext uri="{FF2B5EF4-FFF2-40B4-BE49-F238E27FC236}">
                <a16:creationId xmlns:a16="http://schemas.microsoft.com/office/drawing/2014/main" id="{03AE5F32-B3BD-F206-16B9-747B029357CC}"/>
              </a:ext>
            </a:extLst>
          </p:cNvPr>
          <p:cNvSpPr>
            <a:spLocks noGrp="1"/>
          </p:cNvSpPr>
          <p:nvPr>
            <p:ph type="sldNum" sz="quarter" idx="12"/>
          </p:nvPr>
        </p:nvSpPr>
        <p:spPr>
          <a:xfrm>
            <a:off x="7715915" y="339538"/>
            <a:ext cx="628649" cy="575765"/>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5" name="TextBox 4">
            <a:extLst>
              <a:ext uri="{FF2B5EF4-FFF2-40B4-BE49-F238E27FC236}">
                <a16:creationId xmlns:a16="http://schemas.microsoft.com/office/drawing/2014/main" id="{2E1F9C8E-3E3F-90EB-7126-3B146F544ADC}"/>
              </a:ext>
            </a:extLst>
          </p:cNvPr>
          <p:cNvSpPr txBox="1"/>
          <p:nvPr/>
        </p:nvSpPr>
        <p:spPr>
          <a:xfrm>
            <a:off x="1484141" y="1324266"/>
            <a:ext cx="5943600" cy="2554545"/>
          </a:xfrm>
          <a:prstGeom prst="rect">
            <a:avLst/>
          </a:prstGeom>
          <a:noFill/>
        </p:spPr>
        <p:txBody>
          <a:bodyPr wrap="square">
            <a:spAutoFit/>
          </a:bodyPr>
          <a:lstStyle/>
          <a:p>
            <a:r>
              <a:rPr lang="en-US" sz="1600" dirty="0"/>
              <a:t>This analysis of the Retail Sales dataset has revealed valuable insights into customer behavior, revenue trends, product preferences, and market performance. By leveraging Pandas and data visualization tools like Seaborn and Matplotlib, we identified high-performing segments, popular products and payment methods, and strategic opportunities for growth. These findings can guide data-driven decisions to improve customer retention, target high-revenue markets, and optimize product offerings.</a:t>
            </a:r>
            <a:endParaRPr lang="en-IN" sz="1600" dirty="0"/>
          </a:p>
        </p:txBody>
      </p:sp>
    </p:spTree>
    <p:extLst>
      <p:ext uri="{BB962C8B-B14F-4D97-AF65-F5344CB8AC3E}">
        <p14:creationId xmlns:p14="http://schemas.microsoft.com/office/powerpoint/2010/main" val="406975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7" name="Text Placeholder 6"/>
          <p:cNvSpPr>
            <a:spLocks noGrp="1"/>
          </p:cNvSpPr>
          <p:nvPr>
            <p:ph type="body" idx="1"/>
          </p:nvPr>
        </p:nvSpPr>
        <p:spPr>
          <a:xfrm>
            <a:off x="2177143" y="2047751"/>
            <a:ext cx="4789714" cy="3095700"/>
          </a:xfrm>
        </p:spPr>
        <p:txBody>
          <a:bodyPr/>
          <a:lstStyle/>
          <a:p>
            <a:pPr marL="101600" indent="0">
              <a:buNone/>
            </a:pPr>
            <a:r>
              <a:rPr lang="en-US" sz="5400" b="1" i="1" dirty="0">
                <a:effectLst>
                  <a:outerShdw blurRad="38100" dist="38100" dir="2700000" algn="tl">
                    <a:srgbClr val="000000">
                      <a:alpha val="43137"/>
                    </a:srgbClr>
                  </a:outerShdw>
                </a:effectLst>
              </a:rPr>
              <a:t>Thank You!!!!</a:t>
            </a:r>
          </a:p>
        </p:txBody>
      </p:sp>
      <p:sp>
        <p:nvSpPr>
          <p:cNvPr id="336" name="Google Shape;336;p28"/>
          <p:cNvSpPr txBox="1">
            <a:spLocks noGrp="1"/>
          </p:cNvSpPr>
          <p:nvPr>
            <p:ph type="sldNum" idx="12"/>
          </p:nvPr>
        </p:nvSpPr>
        <p:spPr>
          <a:xfrm>
            <a:off x="7787857" y="49650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1410750" y="112877"/>
            <a:ext cx="6915300" cy="717117"/>
          </a:xfrm>
          <a:prstGeom prst="rect">
            <a:avLst/>
          </a:prstGeom>
        </p:spPr>
        <p:txBody>
          <a:bodyPr spcFirstLastPara="1" wrap="square" lIns="91425" tIns="91425" rIns="91425" bIns="91425" anchor="b" anchorCtr="0">
            <a:noAutofit/>
          </a:bodyPr>
          <a:lstStyle/>
          <a:p>
            <a:pPr lvl="0" algn="l"/>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Introduction                                               2</a:t>
            </a:r>
            <a:endParaRP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AA3C20E-3E3E-2B90-72C3-728ED6123AE3}"/>
              </a:ext>
            </a:extLst>
          </p:cNvPr>
          <p:cNvSpPr>
            <a:spLocks noGrp="1"/>
          </p:cNvSpPr>
          <p:nvPr>
            <p:ph type="body" idx="1"/>
          </p:nvPr>
        </p:nvSpPr>
        <p:spPr>
          <a:xfrm>
            <a:off x="576775" y="1491174"/>
            <a:ext cx="7125288" cy="2096088"/>
          </a:xfrm>
        </p:spPr>
        <p:txBody>
          <a:bodyPr>
            <a:normAutofit/>
          </a:bodyPr>
          <a:lstStyle/>
          <a:p>
            <a:r>
              <a:rPr lang="en-US" sz="2000" dirty="0"/>
              <a:t>In this presentation, we will showcase key insights and visualizations derived from a Retail Sales dataset, using Pandas for data manipulation and Seaborn/Matplotlib for exploratory data analysis and effective data visualization.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D4D48C-73BB-C0BF-E0E4-E03900C2037F}"/>
              </a:ext>
            </a:extLst>
          </p:cNvPr>
          <p:cNvSpPr>
            <a:spLocks noGrp="1"/>
          </p:cNvSpPr>
          <p:nvPr>
            <p:ph type="sldNum" idx="12"/>
          </p:nvPr>
        </p:nvSpPr>
        <p:spPr>
          <a:xfrm>
            <a:off x="7755374" y="523805"/>
            <a:ext cx="548700" cy="3936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11" name="Text Placeholder 10">
            <a:extLst>
              <a:ext uri="{FF2B5EF4-FFF2-40B4-BE49-F238E27FC236}">
                <a16:creationId xmlns:a16="http://schemas.microsoft.com/office/drawing/2014/main" id="{079BDF4F-1939-A25C-69F0-8F799BFBC18B}"/>
              </a:ext>
            </a:extLst>
          </p:cNvPr>
          <p:cNvSpPr>
            <a:spLocks noGrp="1"/>
          </p:cNvSpPr>
          <p:nvPr>
            <p:ph type="body" idx="1"/>
          </p:nvPr>
        </p:nvSpPr>
        <p:spPr>
          <a:xfrm>
            <a:off x="361804" y="222828"/>
            <a:ext cx="4765870" cy="3251892"/>
          </a:xfrm>
        </p:spPr>
        <p:txBody>
          <a:bodyPr>
            <a:normAutofit fontScale="25000" lnSpcReduction="20000"/>
          </a:bodyPr>
          <a:lstStyle/>
          <a:p>
            <a:pPr algn="l">
              <a:spcBef>
                <a:spcPts val="907"/>
              </a:spcBef>
              <a:spcAft>
                <a:spcPts val="1210"/>
              </a:spcAft>
              <a:buNone/>
            </a:pPr>
            <a:r>
              <a:rPr lang="en-US" sz="8000" b="1" i="0" dirty="0">
                <a:effectLst/>
                <a:latin typeface="system-ui"/>
              </a:rPr>
              <a:t>Key Insight:</a:t>
            </a:r>
          </a:p>
          <a:p>
            <a:pPr algn="l">
              <a:spcBef>
                <a:spcPts val="1512"/>
              </a:spcBef>
              <a:spcAft>
                <a:spcPts val="1008"/>
              </a:spcAft>
              <a:buNone/>
            </a:pPr>
            <a:r>
              <a:rPr lang="en-US" sz="6400" i="0" dirty="0">
                <a:effectLst/>
                <a:latin typeface="system-ui"/>
              </a:rPr>
              <a:t>1. High Revenue From Repeat Buyers means If revenue increases with higher frequency, it shows that customer that believe more in that company contribute more. This insight supports customer retention strategies. And Company can take good step for this type of customers. Customer who purchase every 3 month contribute the most revenue.</a:t>
            </a:r>
          </a:p>
          <a:p>
            <a:pPr algn="l">
              <a:spcBef>
                <a:spcPts val="1512"/>
              </a:spcBef>
              <a:spcAft>
                <a:spcPts val="1008"/>
              </a:spcAft>
              <a:buNone/>
            </a:pPr>
            <a:r>
              <a:rPr lang="en-US" sz="6400" i="0" dirty="0">
                <a:effectLst/>
                <a:latin typeface="system-ui"/>
              </a:rPr>
              <a:t>2. Lower revenue: Weekly and </a:t>
            </a:r>
            <a:r>
              <a:rPr lang="en-US" sz="6400" i="0" dirty="0" err="1">
                <a:effectLst/>
                <a:latin typeface="system-ui"/>
              </a:rPr>
              <a:t>fornightly</a:t>
            </a:r>
            <a:r>
              <a:rPr lang="en-US" sz="6400" i="0" dirty="0">
                <a:effectLst/>
                <a:latin typeface="system-ui"/>
              </a:rPr>
              <a:t> customers generate less revenue. They can be first time buyers or not more interested to buy frequently. if they are first time buyers then company should give a good offer as possible.</a:t>
            </a:r>
          </a:p>
          <a:p>
            <a:pPr marL="76200" indent="0" algn="l">
              <a:spcBef>
                <a:spcPts val="1512"/>
              </a:spcBef>
              <a:spcAft>
                <a:spcPts val="504"/>
              </a:spcAft>
              <a:buNone/>
            </a:pPr>
            <a:r>
              <a:rPr lang="en-US" sz="6400" i="0" dirty="0">
                <a:effectLst/>
                <a:latin typeface="system-ui"/>
              </a:rPr>
              <a:t>3. Annually, Quarterly, and Bi-weekly buyers all show high revenue indicating strong loyalty or higher spending.</a:t>
            </a:r>
            <a:r>
              <a:rPr lang="en-US" sz="6400" i="0" u="none" strike="noStrike" dirty="0">
                <a:solidFill>
                  <a:srgbClr val="0D47A1"/>
                </a:solidFill>
                <a:effectLst/>
                <a:latin typeface="system-ui"/>
                <a:hlinkClick r:id="rId2"/>
              </a:rPr>
              <a:t>¶</a:t>
            </a:r>
            <a:endParaRPr lang="en-US" sz="6400" i="0" dirty="0">
              <a:effectLst/>
              <a:latin typeface="system-ui"/>
            </a:endParaRPr>
          </a:p>
          <a:p>
            <a:endParaRPr lang="en-IN" dirty="0"/>
          </a:p>
        </p:txBody>
      </p:sp>
      <p:pic>
        <p:nvPicPr>
          <p:cNvPr id="13" name="Picture 12">
            <a:extLst>
              <a:ext uri="{FF2B5EF4-FFF2-40B4-BE49-F238E27FC236}">
                <a16:creationId xmlns:a16="http://schemas.microsoft.com/office/drawing/2014/main" id="{81FB0171-CBFD-4831-8383-75FE7C47C463}"/>
              </a:ext>
            </a:extLst>
          </p:cNvPr>
          <p:cNvPicPr>
            <a:picLocks noChangeAspect="1"/>
          </p:cNvPicPr>
          <p:nvPr/>
        </p:nvPicPr>
        <p:blipFill>
          <a:blip r:embed="rId3"/>
          <a:stretch>
            <a:fillRect/>
          </a:stretch>
        </p:blipFill>
        <p:spPr>
          <a:xfrm>
            <a:off x="5444197" y="996551"/>
            <a:ext cx="3520880" cy="2989385"/>
          </a:xfrm>
          <a:prstGeom prst="rect">
            <a:avLst/>
          </a:prstGeom>
        </p:spPr>
      </p:pic>
    </p:spTree>
    <p:extLst>
      <p:ext uri="{BB962C8B-B14F-4D97-AF65-F5344CB8AC3E}">
        <p14:creationId xmlns:p14="http://schemas.microsoft.com/office/powerpoint/2010/main" val="28431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837403" y="1354282"/>
            <a:ext cx="3522900" cy="3133800"/>
          </a:xfrm>
        </p:spPr>
        <p:txBody>
          <a:bodyPr/>
          <a:lstStyle/>
          <a:p>
            <a:pPr marL="101600" indent="0">
              <a:buNone/>
            </a:pPr>
            <a:endParaRPr lang="en-US" dirty="0"/>
          </a:p>
          <a:p>
            <a:pPr marL="101600" indent="0">
              <a:buNone/>
            </a:pPr>
            <a:endParaRPr lang="en-US" dirty="0"/>
          </a:p>
        </p:txBody>
      </p:sp>
      <p:sp>
        <p:nvSpPr>
          <p:cNvPr id="5" name="Slide Number Placeholder 4"/>
          <p:cNvSpPr>
            <a:spLocks noGrp="1"/>
          </p:cNvSpPr>
          <p:nvPr>
            <p:ph type="sldNum" idx="12"/>
          </p:nvPr>
        </p:nvSpPr>
        <p:spPr>
          <a:xfrm>
            <a:off x="7728476" y="520922"/>
            <a:ext cx="548700" cy="3936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9" name="Text Placeholder 8">
            <a:extLst>
              <a:ext uri="{FF2B5EF4-FFF2-40B4-BE49-F238E27FC236}">
                <a16:creationId xmlns:a16="http://schemas.microsoft.com/office/drawing/2014/main" id="{951D714E-302B-7F7F-873D-C1060ACA98CC}"/>
              </a:ext>
            </a:extLst>
          </p:cNvPr>
          <p:cNvSpPr>
            <a:spLocks noGrp="1"/>
          </p:cNvSpPr>
          <p:nvPr>
            <p:ph type="body" idx="1"/>
          </p:nvPr>
        </p:nvSpPr>
        <p:spPr>
          <a:xfrm>
            <a:off x="417320" y="520922"/>
            <a:ext cx="3889278" cy="3757333"/>
          </a:xfrm>
        </p:spPr>
        <p:txBody>
          <a:bodyPr>
            <a:normAutofit fontScale="25000" lnSpcReduction="20000"/>
          </a:bodyPr>
          <a:lstStyle/>
          <a:p>
            <a:pPr algn="l">
              <a:spcBef>
                <a:spcPts val="907"/>
              </a:spcBef>
              <a:spcAft>
                <a:spcPts val="1210"/>
              </a:spcAft>
              <a:buNone/>
            </a:pPr>
            <a:r>
              <a:rPr lang="en-US" sz="8000" b="1" i="0" dirty="0">
                <a:effectLst/>
                <a:latin typeface="system-ui"/>
              </a:rPr>
              <a:t>Key Insights</a:t>
            </a:r>
            <a:r>
              <a:rPr lang="en-US" sz="8000" b="0" i="0" dirty="0">
                <a:effectLst/>
                <a:latin typeface="system-ui"/>
              </a:rPr>
              <a:t>:</a:t>
            </a:r>
          </a:p>
          <a:p>
            <a:pPr algn="l">
              <a:spcBef>
                <a:spcPts val="1512"/>
              </a:spcBef>
              <a:spcAft>
                <a:spcPts val="1008"/>
              </a:spcAft>
              <a:buNone/>
            </a:pPr>
            <a:r>
              <a:rPr lang="en-US" sz="6400" b="0" i="0" dirty="0">
                <a:effectLst/>
                <a:latin typeface="system-ui"/>
              </a:rPr>
              <a:t>1. Top revenue Generating Countries: In this bar char we can see that which country contribute to generate more revenue and we can also see others</a:t>
            </a:r>
          </a:p>
          <a:p>
            <a:pPr algn="l">
              <a:spcBef>
                <a:spcPts val="1512"/>
              </a:spcBef>
              <a:spcAft>
                <a:spcPts val="1008"/>
              </a:spcAft>
              <a:buNone/>
            </a:pPr>
            <a:r>
              <a:rPr lang="en-US" sz="6400" b="0" i="0" dirty="0">
                <a:effectLst/>
                <a:latin typeface="system-ui"/>
              </a:rPr>
              <a:t>2. We can more focus on that country that is generating more revenue so that company can earn more.</a:t>
            </a:r>
          </a:p>
          <a:p>
            <a:pPr marL="101600" indent="0" algn="l">
              <a:spcBef>
                <a:spcPts val="1814"/>
              </a:spcBef>
              <a:spcAft>
                <a:spcPts val="605"/>
              </a:spcAft>
              <a:buNone/>
            </a:pPr>
            <a:r>
              <a:rPr lang="en-US" sz="6400" b="0" i="0" dirty="0">
                <a:effectLst/>
                <a:latin typeface="system-ui"/>
              </a:rPr>
              <a:t>3. If expected large economies like USA, UK, Japan </a:t>
            </a:r>
            <a:r>
              <a:rPr lang="en-US" sz="6400" b="0" i="0" dirty="0" err="1">
                <a:effectLst/>
                <a:latin typeface="system-ui"/>
              </a:rPr>
              <a:t>etc</a:t>
            </a:r>
            <a:r>
              <a:rPr lang="en-US" sz="6400" b="0" i="0" dirty="0">
                <a:effectLst/>
                <a:latin typeface="system-ui"/>
              </a:rPr>
              <a:t> are missing from the top 10 location it means issues in market reach higher chances.</a:t>
            </a:r>
            <a:r>
              <a:rPr lang="en-US" sz="6400" b="0" i="0" u="none" strike="noStrike" dirty="0">
                <a:solidFill>
                  <a:srgbClr val="0D47A1"/>
                </a:solidFill>
                <a:effectLst/>
                <a:latin typeface="system-ui"/>
                <a:hlinkClick r:id="rId2"/>
              </a:rPr>
              <a:t>¶</a:t>
            </a:r>
            <a:endParaRPr lang="en-US" sz="6400" b="0" i="0" dirty="0">
              <a:effectLst/>
              <a:latin typeface="system-ui"/>
            </a:endParaRPr>
          </a:p>
          <a:p>
            <a:endParaRPr lang="en-IN" dirty="0"/>
          </a:p>
        </p:txBody>
      </p:sp>
      <p:pic>
        <p:nvPicPr>
          <p:cNvPr id="11" name="Picture 10">
            <a:extLst>
              <a:ext uri="{FF2B5EF4-FFF2-40B4-BE49-F238E27FC236}">
                <a16:creationId xmlns:a16="http://schemas.microsoft.com/office/drawing/2014/main" id="{262F9EB8-C0B1-954D-131B-499B2B6272D2}"/>
              </a:ext>
            </a:extLst>
          </p:cNvPr>
          <p:cNvPicPr>
            <a:picLocks noChangeAspect="1"/>
          </p:cNvPicPr>
          <p:nvPr/>
        </p:nvPicPr>
        <p:blipFill>
          <a:blip r:embed="rId3"/>
          <a:stretch>
            <a:fillRect/>
          </a:stretch>
        </p:blipFill>
        <p:spPr>
          <a:xfrm>
            <a:off x="4837403" y="1076717"/>
            <a:ext cx="4164592" cy="3685466"/>
          </a:xfrm>
          <a:prstGeom prst="rect">
            <a:avLst/>
          </a:prstGeom>
        </p:spPr>
      </p:pic>
    </p:spTree>
    <p:extLst>
      <p:ext uri="{BB962C8B-B14F-4D97-AF65-F5344CB8AC3E}">
        <p14:creationId xmlns:p14="http://schemas.microsoft.com/office/powerpoint/2010/main" val="45217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96" name="Google Shape;196;p17"/>
          <p:cNvSpPr txBox="1">
            <a:spLocks noGrp="1"/>
          </p:cNvSpPr>
          <p:nvPr>
            <p:ph type="sldNum" sz="quarter" idx="12"/>
          </p:nvPr>
        </p:nvSpPr>
        <p:spPr>
          <a:xfrm>
            <a:off x="7806027" y="423141"/>
            <a:ext cx="628650" cy="574675"/>
          </a:xfrm>
        </p:spPr>
        <p:txBody>
          <a:bodyPr spcFirstLastPara="1" wrap="square" lIns="91425" tIns="91425" rIns="91425" bIns="91425" anchor="ctr" anchorCtr="0">
            <a:noAutofit/>
          </a:bodyPr>
          <a:lstStyle/>
          <a:p>
            <a:pPr lvl="0"/>
            <a:fld id="{00000000-1234-1234-1234-123412341234}" type="slidenum">
              <a:rPr lang="en"/>
              <a:pPr lvl="0"/>
              <a:t>5</a:t>
            </a:fld>
            <a:endParaRPr lang="en" dirty="0"/>
          </a:p>
        </p:txBody>
      </p:sp>
      <p:sp>
        <p:nvSpPr>
          <p:cNvPr id="182" name="Google Shape;182;p17"/>
          <p:cNvSpPr txBox="1">
            <a:spLocks noGrp="1"/>
          </p:cNvSpPr>
          <p:nvPr>
            <p:ph type="subTitle" idx="4294967295"/>
          </p:nvPr>
        </p:nvSpPr>
        <p:spPr>
          <a:xfrm>
            <a:off x="0" y="4310063"/>
            <a:ext cx="3355975" cy="43021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    </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C584187-8E8C-E8F8-BA08-258EA68638F9}"/>
              </a:ext>
            </a:extLst>
          </p:cNvPr>
          <p:cNvPicPr>
            <a:picLocks noChangeAspect="1"/>
          </p:cNvPicPr>
          <p:nvPr/>
        </p:nvPicPr>
        <p:blipFill>
          <a:blip r:embed="rId3"/>
          <a:stretch>
            <a:fillRect/>
          </a:stretch>
        </p:blipFill>
        <p:spPr>
          <a:xfrm>
            <a:off x="4937761" y="1378635"/>
            <a:ext cx="3872132" cy="3495822"/>
          </a:xfrm>
          <a:prstGeom prst="rect">
            <a:avLst/>
          </a:prstGeom>
        </p:spPr>
      </p:pic>
      <p:sp>
        <p:nvSpPr>
          <p:cNvPr id="5" name="TextBox 4">
            <a:extLst>
              <a:ext uri="{FF2B5EF4-FFF2-40B4-BE49-F238E27FC236}">
                <a16:creationId xmlns:a16="http://schemas.microsoft.com/office/drawing/2014/main" id="{0528F55A-5B0A-0903-E9DA-378E517B84BE}"/>
              </a:ext>
            </a:extLst>
          </p:cNvPr>
          <p:cNvSpPr txBox="1"/>
          <p:nvPr/>
        </p:nvSpPr>
        <p:spPr>
          <a:xfrm>
            <a:off x="365761" y="470687"/>
            <a:ext cx="4572000" cy="3849772"/>
          </a:xfrm>
          <a:prstGeom prst="rect">
            <a:avLst/>
          </a:prstGeom>
          <a:noFill/>
        </p:spPr>
        <p:txBody>
          <a:bodyPr wrap="square">
            <a:spAutoFit/>
          </a:bodyPr>
          <a:lstStyle/>
          <a:p>
            <a:pPr algn="l">
              <a:spcBef>
                <a:spcPts val="907"/>
              </a:spcBef>
              <a:spcAft>
                <a:spcPts val="1210"/>
              </a:spcAft>
              <a:buNone/>
            </a:pPr>
            <a:r>
              <a:rPr lang="en-US" sz="2000" b="1" i="0" dirty="0">
                <a:effectLst/>
                <a:latin typeface="system-ui"/>
              </a:rPr>
              <a:t>Key Insights:</a:t>
            </a:r>
          </a:p>
          <a:p>
            <a:pPr algn="l">
              <a:spcBef>
                <a:spcPts val="1512"/>
              </a:spcBef>
              <a:spcAft>
                <a:spcPts val="1008"/>
              </a:spcAft>
              <a:buNone/>
            </a:pPr>
            <a:r>
              <a:rPr lang="en-US" sz="1600" b="0" i="0" dirty="0">
                <a:effectLst/>
                <a:latin typeface="system-ui"/>
              </a:rPr>
              <a:t>1. In this All 5 Customers </a:t>
            </a:r>
            <a:r>
              <a:rPr lang="en-US" sz="1600" b="0" i="0" dirty="0" err="1">
                <a:effectLst/>
                <a:latin typeface="system-ui"/>
              </a:rPr>
              <a:t>contriubute</a:t>
            </a:r>
            <a:r>
              <a:rPr lang="en-US" sz="1600" b="0" i="0" dirty="0">
                <a:effectLst/>
                <a:latin typeface="system-ui"/>
              </a:rPr>
              <a:t> about equally in revenue. this show revenue comes from many customers, not just a few big spenders.</a:t>
            </a:r>
          </a:p>
          <a:p>
            <a:pPr algn="l">
              <a:spcBef>
                <a:spcPts val="1512"/>
              </a:spcBef>
              <a:spcAft>
                <a:spcPts val="1008"/>
              </a:spcAft>
              <a:buNone/>
            </a:pPr>
            <a:r>
              <a:rPr lang="en-US" sz="1600" b="0" i="0" dirty="0">
                <a:effectLst/>
                <a:latin typeface="system-ui"/>
              </a:rPr>
              <a:t>2. Each Customer has only one transaction, so we can say that top spenders are not loyal. top spenders bought expensive products.</a:t>
            </a:r>
          </a:p>
          <a:p>
            <a:pPr algn="l">
              <a:spcBef>
                <a:spcPts val="1512"/>
              </a:spcBef>
              <a:spcAft>
                <a:spcPts val="504"/>
              </a:spcAft>
            </a:pPr>
            <a:r>
              <a:rPr lang="en-US" sz="1600" b="0" i="0" dirty="0">
                <a:effectLst/>
                <a:latin typeface="system-ui"/>
              </a:rPr>
              <a:t>3. Company should focus on attracting many customers, not just big spenders. promote high value items with good price so that company will boost their revenue.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7AF6F5-4473-F0EF-8E85-4A107EC856A1}"/>
              </a:ext>
            </a:extLst>
          </p:cNvPr>
          <p:cNvSpPr>
            <a:spLocks noGrp="1"/>
          </p:cNvSpPr>
          <p:nvPr>
            <p:ph type="sldNum" sz="quarter" idx="12"/>
          </p:nvPr>
        </p:nvSpPr>
        <p:spPr>
          <a:xfrm>
            <a:off x="7684078" y="367162"/>
            <a:ext cx="628649" cy="575765"/>
          </a:xfrm>
        </p:spPr>
        <p:txBody>
          <a:bodyPr/>
          <a:lstStyle/>
          <a:p>
            <a:pPr marL="0" lvl="0" indent="0" algn="r" rtl="0">
              <a:spcBef>
                <a:spcPts val="0"/>
              </a:spcBef>
              <a:spcAft>
                <a:spcPts val="0"/>
              </a:spcAft>
              <a:buNone/>
            </a:pPr>
            <a:fld id="{00000000-1234-1234-1234-123412341234}" type="slidenum">
              <a:rPr lang="en" smtClean="0"/>
              <a:t>6</a:t>
            </a:fld>
            <a:endParaRPr lang="en" dirty="0"/>
          </a:p>
        </p:txBody>
      </p:sp>
      <p:pic>
        <p:nvPicPr>
          <p:cNvPr id="4" name="Picture 3">
            <a:extLst>
              <a:ext uri="{FF2B5EF4-FFF2-40B4-BE49-F238E27FC236}">
                <a16:creationId xmlns:a16="http://schemas.microsoft.com/office/drawing/2014/main" id="{E1FA8D08-B2D0-E95D-498B-E5FA76494709}"/>
              </a:ext>
            </a:extLst>
          </p:cNvPr>
          <p:cNvPicPr>
            <a:picLocks noChangeAspect="1"/>
          </p:cNvPicPr>
          <p:nvPr/>
        </p:nvPicPr>
        <p:blipFill>
          <a:blip r:embed="rId2"/>
          <a:stretch>
            <a:fillRect/>
          </a:stretch>
        </p:blipFill>
        <p:spPr>
          <a:xfrm>
            <a:off x="4994031" y="1241532"/>
            <a:ext cx="4030393" cy="3534806"/>
          </a:xfrm>
          <a:prstGeom prst="rect">
            <a:avLst/>
          </a:prstGeom>
        </p:spPr>
      </p:pic>
      <p:sp>
        <p:nvSpPr>
          <p:cNvPr id="6" name="TextBox 5">
            <a:extLst>
              <a:ext uri="{FF2B5EF4-FFF2-40B4-BE49-F238E27FC236}">
                <a16:creationId xmlns:a16="http://schemas.microsoft.com/office/drawing/2014/main" id="{BA8C0BA3-935D-BCBD-632A-327AF6F1FA2C}"/>
              </a:ext>
            </a:extLst>
          </p:cNvPr>
          <p:cNvSpPr txBox="1"/>
          <p:nvPr/>
        </p:nvSpPr>
        <p:spPr>
          <a:xfrm>
            <a:off x="246186" y="367162"/>
            <a:ext cx="4121834" cy="4065215"/>
          </a:xfrm>
          <a:prstGeom prst="rect">
            <a:avLst/>
          </a:prstGeom>
          <a:noFill/>
        </p:spPr>
        <p:txBody>
          <a:bodyPr wrap="square">
            <a:spAutoFit/>
          </a:bodyPr>
          <a:lstStyle/>
          <a:p>
            <a:pPr algn="l">
              <a:spcBef>
                <a:spcPts val="907"/>
              </a:spcBef>
              <a:spcAft>
                <a:spcPts val="1210"/>
              </a:spcAft>
              <a:buNone/>
            </a:pPr>
            <a:r>
              <a:rPr lang="en-US" sz="2000" b="0" i="0" dirty="0">
                <a:effectLst/>
                <a:latin typeface="system-ui"/>
              </a:rPr>
              <a:t>Key Insights:</a:t>
            </a:r>
          </a:p>
          <a:p>
            <a:pPr algn="l">
              <a:spcBef>
                <a:spcPts val="1512"/>
              </a:spcBef>
              <a:spcAft>
                <a:spcPts val="1008"/>
              </a:spcAft>
              <a:buNone/>
            </a:pPr>
            <a:r>
              <a:rPr lang="en-US" sz="1600" b="0" i="0" dirty="0">
                <a:effectLst/>
                <a:latin typeface="system-ui"/>
              </a:rPr>
              <a:t>1. Revenue Distribution: The heatmap shows revenue varies by purchase frequently and location. Some locations repeated more times means this types of location are contribution more in generation revenue.</a:t>
            </a:r>
          </a:p>
          <a:p>
            <a:pPr algn="l">
              <a:spcBef>
                <a:spcPts val="1512"/>
              </a:spcBef>
              <a:spcAft>
                <a:spcPts val="1008"/>
              </a:spcAft>
              <a:buNone/>
            </a:pPr>
            <a:r>
              <a:rPr lang="en-US" sz="1600" b="0" i="0" dirty="0">
                <a:effectLst/>
                <a:latin typeface="system-ui"/>
              </a:rPr>
              <a:t>2. Locations with ‘Weekly' or 'Fortnightly' showing higher revenue. that means these are active markets.</a:t>
            </a:r>
          </a:p>
          <a:p>
            <a:pPr algn="l">
              <a:spcBef>
                <a:spcPts val="1512"/>
              </a:spcBef>
              <a:spcAft>
                <a:spcPts val="504"/>
              </a:spcAft>
            </a:pPr>
            <a:r>
              <a:rPr lang="en-US" sz="1600" b="0" i="0" dirty="0">
                <a:effectLst/>
                <a:latin typeface="system-ui"/>
              </a:rPr>
              <a:t>3. States with 'Annually' or 'Quarterly' showing lower revenue. that means company should more focus on these locations.</a:t>
            </a:r>
            <a:r>
              <a:rPr lang="en-US" sz="1600" b="0" i="0" u="none" strike="noStrike" dirty="0">
                <a:solidFill>
                  <a:srgbClr val="0D47A1"/>
                </a:solidFill>
                <a:effectLst/>
                <a:latin typeface="system-ui"/>
                <a:hlinkClick r:id="rId3"/>
              </a:rPr>
              <a:t>¶</a:t>
            </a:r>
            <a:endParaRPr lang="en-US" sz="1600" b="0" i="0" dirty="0">
              <a:effectLst/>
              <a:latin typeface="system-ui"/>
            </a:endParaRPr>
          </a:p>
        </p:txBody>
      </p:sp>
    </p:spTree>
    <p:extLst>
      <p:ext uri="{BB962C8B-B14F-4D97-AF65-F5344CB8AC3E}">
        <p14:creationId xmlns:p14="http://schemas.microsoft.com/office/powerpoint/2010/main" val="95787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13"/>
          <p:cNvSpPr txBox="1">
            <a:spLocks noGrp="1"/>
          </p:cNvSpPr>
          <p:nvPr>
            <p:ph type="sldNum" idx="12"/>
          </p:nvPr>
        </p:nvSpPr>
        <p:spPr>
          <a:xfrm>
            <a:off x="7755121" y="50044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3" name="Picture 2">
            <a:extLst>
              <a:ext uri="{FF2B5EF4-FFF2-40B4-BE49-F238E27FC236}">
                <a16:creationId xmlns:a16="http://schemas.microsoft.com/office/drawing/2014/main" id="{58C9819B-B8CB-9D39-4EDB-FB7A47A61D5D}"/>
              </a:ext>
            </a:extLst>
          </p:cNvPr>
          <p:cNvPicPr>
            <a:picLocks noChangeAspect="1"/>
          </p:cNvPicPr>
          <p:nvPr/>
        </p:nvPicPr>
        <p:blipFill>
          <a:blip r:embed="rId3"/>
          <a:stretch>
            <a:fillRect/>
          </a:stretch>
        </p:blipFill>
        <p:spPr>
          <a:xfrm>
            <a:off x="4663439" y="984739"/>
            <a:ext cx="4216973" cy="3910818"/>
          </a:xfrm>
          <a:prstGeom prst="rect">
            <a:avLst/>
          </a:prstGeom>
        </p:spPr>
      </p:pic>
      <p:sp>
        <p:nvSpPr>
          <p:cNvPr id="5" name="TextBox 4">
            <a:extLst>
              <a:ext uri="{FF2B5EF4-FFF2-40B4-BE49-F238E27FC236}">
                <a16:creationId xmlns:a16="http://schemas.microsoft.com/office/drawing/2014/main" id="{290A8B2B-3636-A6AD-A27C-348244A13067}"/>
              </a:ext>
            </a:extLst>
          </p:cNvPr>
          <p:cNvSpPr txBox="1"/>
          <p:nvPr/>
        </p:nvSpPr>
        <p:spPr>
          <a:xfrm>
            <a:off x="263588" y="844313"/>
            <a:ext cx="4572000" cy="2864887"/>
          </a:xfrm>
          <a:prstGeom prst="rect">
            <a:avLst/>
          </a:prstGeom>
          <a:noFill/>
        </p:spPr>
        <p:txBody>
          <a:bodyPr wrap="square">
            <a:spAutoFit/>
          </a:bodyPr>
          <a:lstStyle/>
          <a:p>
            <a:pPr algn="l">
              <a:spcBef>
                <a:spcPts val="907"/>
              </a:spcBef>
              <a:spcAft>
                <a:spcPts val="1210"/>
              </a:spcAft>
              <a:buNone/>
            </a:pPr>
            <a:r>
              <a:rPr lang="en-US" sz="2000" b="0" i="0" dirty="0">
                <a:effectLst/>
                <a:latin typeface="system-ui"/>
              </a:rPr>
              <a:t>Key Insights:</a:t>
            </a:r>
          </a:p>
          <a:p>
            <a:pPr algn="l">
              <a:spcBef>
                <a:spcPts val="1512"/>
              </a:spcBef>
              <a:spcAft>
                <a:spcPts val="1008"/>
              </a:spcAft>
              <a:buNone/>
            </a:pPr>
            <a:r>
              <a:rPr lang="en-US" sz="1600" b="0" i="0" dirty="0">
                <a:effectLst/>
                <a:latin typeface="system-ui"/>
              </a:rPr>
              <a:t>1. Popular Colors: Teal, Maroon, and black are top clothing colors.</a:t>
            </a:r>
          </a:p>
          <a:p>
            <a:pPr algn="l">
              <a:spcBef>
                <a:spcPts val="1512"/>
              </a:spcBef>
              <a:spcAft>
                <a:spcPts val="1008"/>
              </a:spcAft>
              <a:buNone/>
            </a:pPr>
            <a:r>
              <a:rPr lang="en-US" sz="1600" b="0" i="0" dirty="0">
                <a:effectLst/>
                <a:latin typeface="system-ui"/>
              </a:rPr>
              <a:t>2. Customers select a wide variety of colors that means no single color dominates.</a:t>
            </a:r>
          </a:p>
          <a:p>
            <a:pPr algn="l">
              <a:spcBef>
                <a:spcPts val="1512"/>
              </a:spcBef>
              <a:spcAft>
                <a:spcPts val="504"/>
              </a:spcAft>
            </a:pPr>
            <a:r>
              <a:rPr lang="en-US" sz="1600" b="0" i="0" dirty="0">
                <a:effectLst/>
                <a:latin typeface="system-ui"/>
              </a:rPr>
              <a:t>3. Stocking high-demand colors like teal, maroon, and black can boost sales.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6" name="TextBox 5">
            <a:extLst>
              <a:ext uri="{FF2B5EF4-FFF2-40B4-BE49-F238E27FC236}">
                <a16:creationId xmlns:a16="http://schemas.microsoft.com/office/drawing/2014/main" id="{C104EC4F-557C-CE4A-5652-24336CFD69C0}"/>
              </a:ext>
            </a:extLst>
          </p:cNvPr>
          <p:cNvSpPr txBox="1"/>
          <p:nvPr/>
        </p:nvSpPr>
        <p:spPr>
          <a:xfrm>
            <a:off x="7945582" y="495405"/>
            <a:ext cx="312906" cy="369332"/>
          </a:xfrm>
          <a:prstGeom prst="rect">
            <a:avLst/>
          </a:prstGeom>
          <a:noFill/>
        </p:spPr>
        <p:txBody>
          <a:bodyPr wrap="none" rtlCol="0">
            <a:spAutoFit/>
          </a:bodyPr>
          <a:lstStyle/>
          <a:p>
            <a:r>
              <a:rPr lang="en-IN" dirty="0"/>
              <a:t>8</a:t>
            </a:r>
          </a:p>
        </p:txBody>
      </p:sp>
      <p:sp>
        <p:nvSpPr>
          <p:cNvPr id="13" name="AutoShape 10" descr="Piezo Electronic Buzzer Continuous Sound 9v-12v Buzzer Electromagnetic">
            <a:extLst>
              <a:ext uri="{FF2B5EF4-FFF2-40B4-BE49-F238E27FC236}">
                <a16:creationId xmlns:a16="http://schemas.microsoft.com/office/drawing/2014/main" id="{9BAAD949-DD02-2A87-91CB-2C9D3B32298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2" descr="Piezo Electronic Buzzer Continuous Sound 9v-12v Buzzer Electromagnetic">
            <a:extLst>
              <a:ext uri="{FF2B5EF4-FFF2-40B4-BE49-F238E27FC236}">
                <a16:creationId xmlns:a16="http://schemas.microsoft.com/office/drawing/2014/main" id="{42FAC483-2E24-ED95-1D4A-54FE3F43ADF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4" descr="Piezo Electronic Buzzer Continuous Sound 9v-12v Buzzer Electromagnetic">
            <a:extLst>
              <a:ext uri="{FF2B5EF4-FFF2-40B4-BE49-F238E27FC236}">
                <a16:creationId xmlns:a16="http://schemas.microsoft.com/office/drawing/2014/main" id="{9C210879-DE0D-C580-0856-8DE3589EF9C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1FFB5FA1-BEC9-0BD0-F6F7-5D254D49009E}"/>
              </a:ext>
            </a:extLst>
          </p:cNvPr>
          <p:cNvPicPr>
            <a:picLocks noChangeAspect="1"/>
          </p:cNvPicPr>
          <p:nvPr/>
        </p:nvPicPr>
        <p:blipFill>
          <a:blip r:embed="rId3"/>
          <a:stretch>
            <a:fillRect/>
          </a:stretch>
        </p:blipFill>
        <p:spPr>
          <a:xfrm>
            <a:off x="4339881" y="1270488"/>
            <a:ext cx="4589291" cy="3516923"/>
          </a:xfrm>
          <a:prstGeom prst="rect">
            <a:avLst/>
          </a:prstGeom>
        </p:spPr>
      </p:pic>
      <p:sp>
        <p:nvSpPr>
          <p:cNvPr id="5" name="TextBox 4">
            <a:extLst>
              <a:ext uri="{FF2B5EF4-FFF2-40B4-BE49-F238E27FC236}">
                <a16:creationId xmlns:a16="http://schemas.microsoft.com/office/drawing/2014/main" id="{0B88A440-7027-D0F1-3C2F-1A9845070E0D}"/>
              </a:ext>
            </a:extLst>
          </p:cNvPr>
          <p:cNvSpPr txBox="1"/>
          <p:nvPr/>
        </p:nvSpPr>
        <p:spPr>
          <a:xfrm>
            <a:off x="214828" y="1254928"/>
            <a:ext cx="3787430" cy="2575064"/>
          </a:xfrm>
          <a:prstGeom prst="rect">
            <a:avLst/>
          </a:prstGeom>
          <a:noFill/>
        </p:spPr>
        <p:txBody>
          <a:bodyPr wrap="square">
            <a:spAutoFit/>
          </a:bodyPr>
          <a:lstStyle/>
          <a:p>
            <a:pPr algn="l">
              <a:spcBef>
                <a:spcPts val="907"/>
              </a:spcBef>
              <a:spcAft>
                <a:spcPts val="1210"/>
              </a:spcAft>
              <a:buNone/>
            </a:pPr>
            <a:r>
              <a:rPr lang="en-US" sz="2000" b="0" i="0" dirty="0">
                <a:effectLst/>
                <a:latin typeface="system-ui"/>
              </a:rPr>
              <a:t>Key Insights:</a:t>
            </a:r>
          </a:p>
          <a:p>
            <a:pPr algn="l">
              <a:spcBef>
                <a:spcPts val="1512"/>
              </a:spcBef>
              <a:spcAft>
                <a:spcPts val="1008"/>
              </a:spcAft>
              <a:buNone/>
            </a:pPr>
            <a:r>
              <a:rPr lang="en-US" sz="1600" b="0" i="0" dirty="0">
                <a:effectLst/>
                <a:latin typeface="system-ui"/>
              </a:rPr>
              <a:t>1. Clothing Category is generating highest revenue. after that accessories category is generating higher revenue. So company should more </a:t>
            </a:r>
            <a:r>
              <a:rPr lang="en-US" sz="1600" b="0" i="0" dirty="0" err="1">
                <a:effectLst/>
                <a:latin typeface="system-ui"/>
              </a:rPr>
              <a:t>focust</a:t>
            </a:r>
            <a:r>
              <a:rPr lang="en-US" sz="1600" b="0" i="0" dirty="0">
                <a:effectLst/>
                <a:latin typeface="system-ui"/>
              </a:rPr>
              <a:t> on this type of category.</a:t>
            </a:r>
          </a:p>
          <a:p>
            <a:pPr algn="l">
              <a:spcBef>
                <a:spcPts val="1512"/>
              </a:spcBef>
              <a:spcAft>
                <a:spcPts val="504"/>
              </a:spcAft>
            </a:pPr>
            <a:r>
              <a:rPr lang="en-US" sz="1600" b="0" i="0" dirty="0">
                <a:effectLst/>
                <a:latin typeface="system-ui"/>
              </a:rPr>
              <a:t>2. footwear is generating lowest revenue</a:t>
            </a:r>
            <a:r>
              <a:rPr lang="en-US" b="0" i="0" dirty="0">
                <a:effectLst/>
                <a:latin typeface="system-ui"/>
              </a:rPr>
              <a:t>.</a:t>
            </a:r>
            <a:r>
              <a:rPr lang="en-US" b="0" i="0" u="none" strike="noStrike" dirty="0">
                <a:solidFill>
                  <a:srgbClr val="0D47A1"/>
                </a:solidFill>
                <a:effectLst/>
                <a:latin typeface="system-ui"/>
                <a:hlinkClick r:id="rId4"/>
              </a:rPr>
              <a:t>¶</a:t>
            </a:r>
            <a:endParaRPr lang="en-US" b="0" i="0" dirty="0">
              <a:effectLst/>
              <a:latin typeface="system-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FAE7E5-066D-0B86-3813-6C12F604E178}"/>
              </a:ext>
            </a:extLst>
          </p:cNvPr>
          <p:cNvSpPr>
            <a:spLocks noGrp="1"/>
          </p:cNvSpPr>
          <p:nvPr>
            <p:ph type="sldNum" sz="quarter" idx="12"/>
          </p:nvPr>
        </p:nvSpPr>
        <p:spPr>
          <a:xfrm>
            <a:off x="7681279" y="339538"/>
            <a:ext cx="628649" cy="575765"/>
          </a:xfrm>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3" name="Picture 2">
            <a:extLst>
              <a:ext uri="{FF2B5EF4-FFF2-40B4-BE49-F238E27FC236}">
                <a16:creationId xmlns:a16="http://schemas.microsoft.com/office/drawing/2014/main" id="{33C5E870-C834-A8A0-841F-16B7EE0D2AB8}"/>
              </a:ext>
            </a:extLst>
          </p:cNvPr>
          <p:cNvPicPr>
            <a:picLocks noChangeAspect="1"/>
          </p:cNvPicPr>
          <p:nvPr/>
        </p:nvPicPr>
        <p:blipFill>
          <a:blip r:embed="rId2"/>
          <a:stretch>
            <a:fillRect/>
          </a:stretch>
        </p:blipFill>
        <p:spPr>
          <a:xfrm>
            <a:off x="4768946" y="1174653"/>
            <a:ext cx="4176377" cy="3319976"/>
          </a:xfrm>
          <a:prstGeom prst="rect">
            <a:avLst/>
          </a:prstGeom>
        </p:spPr>
      </p:pic>
      <p:sp>
        <p:nvSpPr>
          <p:cNvPr id="6" name="TextBox 5">
            <a:extLst>
              <a:ext uri="{FF2B5EF4-FFF2-40B4-BE49-F238E27FC236}">
                <a16:creationId xmlns:a16="http://schemas.microsoft.com/office/drawing/2014/main" id="{FBF2C532-7E47-4728-74AE-B4A3D27843A9}"/>
              </a:ext>
            </a:extLst>
          </p:cNvPr>
          <p:cNvSpPr txBox="1"/>
          <p:nvPr/>
        </p:nvSpPr>
        <p:spPr>
          <a:xfrm>
            <a:off x="379828" y="915303"/>
            <a:ext cx="4051495" cy="3408625"/>
          </a:xfrm>
          <a:prstGeom prst="rect">
            <a:avLst/>
          </a:prstGeom>
          <a:noFill/>
        </p:spPr>
        <p:txBody>
          <a:bodyPr wrap="square">
            <a:spAutoFit/>
          </a:bodyPr>
          <a:lstStyle/>
          <a:p>
            <a:pPr>
              <a:spcBef>
                <a:spcPts val="907"/>
              </a:spcBef>
              <a:spcAft>
                <a:spcPts val="1210"/>
              </a:spcAft>
              <a:buNone/>
            </a:pPr>
            <a:r>
              <a:rPr lang="en-US" sz="2000" b="0" i="0" dirty="0">
                <a:effectLst/>
                <a:latin typeface="system-ui"/>
              </a:rPr>
              <a:t>Key Insights:</a:t>
            </a:r>
          </a:p>
          <a:p>
            <a:pPr>
              <a:spcBef>
                <a:spcPts val="1512"/>
              </a:spcBef>
              <a:spcAft>
                <a:spcPts val="1008"/>
              </a:spcAft>
              <a:buNone/>
            </a:pPr>
            <a:r>
              <a:rPr lang="en-US" sz="1600" b="0" i="0" dirty="0">
                <a:effectLst/>
                <a:latin typeface="system-ui"/>
              </a:rPr>
              <a:t>1. In this We can Which location is generating more revenue and which location is generating low revenue.</a:t>
            </a:r>
          </a:p>
          <a:p>
            <a:pPr>
              <a:spcBef>
                <a:spcPts val="1512"/>
              </a:spcBef>
              <a:spcAft>
                <a:spcPts val="504"/>
              </a:spcAft>
              <a:buNone/>
            </a:pPr>
            <a:r>
              <a:rPr lang="en-US" sz="1600" b="0" i="0" dirty="0">
                <a:effectLst/>
                <a:latin typeface="system-ui"/>
              </a:rPr>
              <a:t>2. Montana, </a:t>
            </a:r>
            <a:r>
              <a:rPr lang="en-US" sz="1600" b="0" i="0" dirty="0" err="1">
                <a:effectLst/>
                <a:latin typeface="system-ui"/>
              </a:rPr>
              <a:t>illinois</a:t>
            </a:r>
            <a:r>
              <a:rPr lang="en-US" sz="1600" b="0" i="0" dirty="0">
                <a:effectLst/>
                <a:latin typeface="system-ui"/>
              </a:rPr>
              <a:t>, and </a:t>
            </a:r>
            <a:r>
              <a:rPr lang="en-US" sz="1600" b="0" i="0" dirty="0" err="1">
                <a:effectLst/>
                <a:latin typeface="system-ui"/>
              </a:rPr>
              <a:t>california</a:t>
            </a:r>
            <a:r>
              <a:rPr lang="en-US" sz="1600" b="0" i="0" dirty="0">
                <a:effectLst/>
                <a:latin typeface="system-ui"/>
              </a:rPr>
              <a:t> is generation more revenue. that means these are active and strong market.</a:t>
            </a:r>
          </a:p>
          <a:p>
            <a:pPr algn="r">
              <a:buNone/>
            </a:pPr>
            <a:r>
              <a:rPr lang="en-US" sz="1600" dirty="0">
                <a:solidFill>
                  <a:srgbClr val="616161"/>
                </a:solidFill>
                <a:effectLst/>
                <a:latin typeface="menlo"/>
              </a:rPr>
              <a:t>[81]:</a:t>
            </a:r>
          </a:p>
          <a:p>
            <a:pPr>
              <a:buNone/>
            </a:pPr>
            <a:br>
              <a:rPr lang="en-US" b="0" i="0" dirty="0">
                <a:effectLst/>
                <a:latin typeface="menlo"/>
              </a:rPr>
            </a:br>
            <a:endParaRPr lang="en-IN" dirty="0"/>
          </a:p>
        </p:txBody>
      </p:sp>
    </p:spTree>
    <p:extLst>
      <p:ext uri="{BB962C8B-B14F-4D97-AF65-F5344CB8AC3E}">
        <p14:creationId xmlns:p14="http://schemas.microsoft.com/office/powerpoint/2010/main" val="2812531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home_automation_01[1]  -  Read-Only</Template>
  <TotalTime>147</TotalTime>
  <Words>724</Words>
  <Application>Microsoft Office PowerPoint</Application>
  <PresentationFormat>On-screen Show (16:9)</PresentationFormat>
  <Paragraphs>52</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Century Gothic</vt:lpstr>
      <vt:lpstr>menlo</vt:lpstr>
      <vt:lpstr>Retail Sales Data – Price Trends</vt:lpstr>
      <vt:lpstr>system-ui</vt:lpstr>
      <vt:lpstr>Times New Roman</vt:lpstr>
      <vt:lpstr>ui-sans-serif</vt:lpstr>
      <vt:lpstr>Wingdings 3</vt:lpstr>
      <vt:lpstr>Ion</vt:lpstr>
      <vt:lpstr>1</vt:lpstr>
      <vt:lpstr>1. Introduction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2</cp:revision>
  <cp:lastPrinted>2023-12-15T05:03:43Z</cp:lastPrinted>
  <dcterms:created xsi:type="dcterms:W3CDTF">2023-12-21T17:04:08Z</dcterms:created>
  <dcterms:modified xsi:type="dcterms:W3CDTF">2025-05-04T14:06:06Z</dcterms:modified>
</cp:coreProperties>
</file>