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70" r:id="rId8"/>
    <p:sldId id="271" r:id="rId9"/>
    <p:sldId id="273" r:id="rId10"/>
    <p:sldId id="274" r:id="rId11"/>
    <p:sldId id="275" r:id="rId12"/>
    <p:sldId id="272" r:id="rId13"/>
    <p:sldId id="261" r:id="rId14"/>
    <p:sldId id="265" r:id="rId15"/>
    <p:sldId id="262" r:id="rId16"/>
    <p:sldId id="267" r:id="rId17"/>
    <p:sldId id="263" r:id="rId18"/>
    <p:sldId id="266" r:id="rId19"/>
    <p:sldId id="264" r:id="rId20"/>
    <p:sldId id="268"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94" autoAdjust="0"/>
    <p:restoredTop sz="94660"/>
  </p:normalViewPr>
  <p:slideViewPr>
    <p:cSldViewPr snapToGrid="0">
      <p:cViewPr varScale="1">
        <p:scale>
          <a:sx n="74" d="100"/>
          <a:sy n="74" d="100"/>
        </p:scale>
        <p:origin x="91" y="1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F7E6-3A92-AA61-980E-7FEA7F9FFA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CA5BA0CC-E023-14C9-2364-1646DB7C2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0C32AE7B-AF83-AD9A-C42F-64F3A2C457C6}"/>
              </a:ext>
            </a:extLst>
          </p:cNvPr>
          <p:cNvSpPr>
            <a:spLocks noGrp="1"/>
          </p:cNvSpPr>
          <p:nvPr>
            <p:ph type="dt" sz="half" idx="10"/>
          </p:nvPr>
        </p:nvSpPr>
        <p:spPr/>
        <p:txBody>
          <a:bodyPr/>
          <a:lstStyle/>
          <a:p>
            <a:fld id="{D4E2D473-F3F8-4569-A1B6-A41DFFA9453A}" type="datetimeFigureOut">
              <a:rPr lang="en-IN" smtClean="0"/>
              <a:t>19-04-2025</a:t>
            </a:fld>
            <a:endParaRPr lang="en-IN"/>
          </a:p>
        </p:txBody>
      </p:sp>
      <p:sp>
        <p:nvSpPr>
          <p:cNvPr id="5" name="Footer Placeholder 4">
            <a:extLst>
              <a:ext uri="{FF2B5EF4-FFF2-40B4-BE49-F238E27FC236}">
                <a16:creationId xmlns:a16="http://schemas.microsoft.com/office/drawing/2014/main" id="{07333E18-E460-CEFB-0E8E-8372E903F1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4B415-2928-4577-34C3-41CDC5F37CB7}"/>
              </a:ext>
            </a:extLst>
          </p:cNvPr>
          <p:cNvSpPr>
            <a:spLocks noGrp="1"/>
          </p:cNvSpPr>
          <p:nvPr>
            <p:ph type="sldNum" sz="quarter" idx="12"/>
          </p:nvPr>
        </p:nvSpPr>
        <p:spPr/>
        <p:txBody>
          <a:bodyPr/>
          <a:lstStyle/>
          <a:p>
            <a:fld id="{33D01387-8E3C-4EE8-A96B-3AEF222E5738}" type="slidenum">
              <a:rPr lang="en-IN" smtClean="0"/>
              <a:t>‹#›</a:t>
            </a:fld>
            <a:endParaRPr lang="en-IN"/>
          </a:p>
        </p:txBody>
      </p:sp>
    </p:spTree>
    <p:extLst>
      <p:ext uri="{BB962C8B-B14F-4D97-AF65-F5344CB8AC3E}">
        <p14:creationId xmlns:p14="http://schemas.microsoft.com/office/powerpoint/2010/main" val="41429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D649-E6F7-23BF-7090-21AFF2824CA1}"/>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6927FBFC-54B5-CF4F-1C53-D002F6AC83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CCD6729-25B4-7CC0-B0FC-1F3D36A14782}"/>
              </a:ext>
            </a:extLst>
          </p:cNvPr>
          <p:cNvSpPr>
            <a:spLocks noGrp="1"/>
          </p:cNvSpPr>
          <p:nvPr>
            <p:ph type="dt" sz="half" idx="10"/>
          </p:nvPr>
        </p:nvSpPr>
        <p:spPr/>
        <p:txBody>
          <a:bodyPr/>
          <a:lstStyle/>
          <a:p>
            <a:fld id="{D4E2D473-F3F8-4569-A1B6-A41DFFA9453A}" type="datetimeFigureOut">
              <a:rPr lang="en-IN" smtClean="0"/>
              <a:t>19-04-2025</a:t>
            </a:fld>
            <a:endParaRPr lang="en-IN"/>
          </a:p>
        </p:txBody>
      </p:sp>
      <p:sp>
        <p:nvSpPr>
          <p:cNvPr id="5" name="Footer Placeholder 4">
            <a:extLst>
              <a:ext uri="{FF2B5EF4-FFF2-40B4-BE49-F238E27FC236}">
                <a16:creationId xmlns:a16="http://schemas.microsoft.com/office/drawing/2014/main" id="{A110A2BB-EC65-E78E-C4BE-9C6CC8BDF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4AA43-3A40-77DC-9BF6-46EEBBC513E5}"/>
              </a:ext>
            </a:extLst>
          </p:cNvPr>
          <p:cNvSpPr>
            <a:spLocks noGrp="1"/>
          </p:cNvSpPr>
          <p:nvPr>
            <p:ph type="sldNum" sz="quarter" idx="12"/>
          </p:nvPr>
        </p:nvSpPr>
        <p:spPr/>
        <p:txBody>
          <a:bodyPr/>
          <a:lstStyle/>
          <a:p>
            <a:fld id="{33D01387-8E3C-4EE8-A96B-3AEF222E5738}" type="slidenum">
              <a:rPr lang="en-IN" smtClean="0"/>
              <a:t>‹#›</a:t>
            </a:fld>
            <a:endParaRPr lang="en-IN"/>
          </a:p>
        </p:txBody>
      </p:sp>
    </p:spTree>
    <p:extLst>
      <p:ext uri="{BB962C8B-B14F-4D97-AF65-F5344CB8AC3E}">
        <p14:creationId xmlns:p14="http://schemas.microsoft.com/office/powerpoint/2010/main" val="218369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3E2E26-A294-9AB7-62EE-4C69596FB21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6CF19C1C-1C24-621E-4A26-59B23850B4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16FDC19-B631-F4CC-2E02-86A8DADE4268}"/>
              </a:ext>
            </a:extLst>
          </p:cNvPr>
          <p:cNvSpPr>
            <a:spLocks noGrp="1"/>
          </p:cNvSpPr>
          <p:nvPr>
            <p:ph type="dt" sz="half" idx="10"/>
          </p:nvPr>
        </p:nvSpPr>
        <p:spPr/>
        <p:txBody>
          <a:bodyPr/>
          <a:lstStyle/>
          <a:p>
            <a:fld id="{D4E2D473-F3F8-4569-A1B6-A41DFFA9453A}" type="datetimeFigureOut">
              <a:rPr lang="en-IN" smtClean="0"/>
              <a:t>19-04-2025</a:t>
            </a:fld>
            <a:endParaRPr lang="en-IN"/>
          </a:p>
        </p:txBody>
      </p:sp>
      <p:sp>
        <p:nvSpPr>
          <p:cNvPr id="5" name="Footer Placeholder 4">
            <a:extLst>
              <a:ext uri="{FF2B5EF4-FFF2-40B4-BE49-F238E27FC236}">
                <a16:creationId xmlns:a16="http://schemas.microsoft.com/office/drawing/2014/main" id="{29BDB6E0-46B9-B6B3-1340-F101F609D3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E271C3-5A67-6FC0-22DE-E6452A04DC63}"/>
              </a:ext>
            </a:extLst>
          </p:cNvPr>
          <p:cNvSpPr>
            <a:spLocks noGrp="1"/>
          </p:cNvSpPr>
          <p:nvPr>
            <p:ph type="sldNum" sz="quarter" idx="12"/>
          </p:nvPr>
        </p:nvSpPr>
        <p:spPr/>
        <p:txBody>
          <a:bodyPr/>
          <a:lstStyle/>
          <a:p>
            <a:fld id="{33D01387-8E3C-4EE8-A96B-3AEF222E5738}" type="slidenum">
              <a:rPr lang="en-IN" smtClean="0"/>
              <a:t>‹#›</a:t>
            </a:fld>
            <a:endParaRPr lang="en-IN"/>
          </a:p>
        </p:txBody>
      </p:sp>
    </p:spTree>
    <p:extLst>
      <p:ext uri="{BB962C8B-B14F-4D97-AF65-F5344CB8AC3E}">
        <p14:creationId xmlns:p14="http://schemas.microsoft.com/office/powerpoint/2010/main" val="114815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4EE1-2378-58CA-756F-C6CC0C355EEA}"/>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E228DD1-5974-F221-C159-ABAE6C30709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146559D-2D1E-C395-16CF-2AD13BF07F5A}"/>
              </a:ext>
            </a:extLst>
          </p:cNvPr>
          <p:cNvSpPr>
            <a:spLocks noGrp="1"/>
          </p:cNvSpPr>
          <p:nvPr>
            <p:ph type="dt" sz="half" idx="10"/>
          </p:nvPr>
        </p:nvSpPr>
        <p:spPr/>
        <p:txBody>
          <a:bodyPr/>
          <a:lstStyle/>
          <a:p>
            <a:fld id="{D4E2D473-F3F8-4569-A1B6-A41DFFA9453A}" type="datetimeFigureOut">
              <a:rPr lang="en-IN" smtClean="0"/>
              <a:t>19-04-2025</a:t>
            </a:fld>
            <a:endParaRPr lang="en-IN"/>
          </a:p>
        </p:txBody>
      </p:sp>
      <p:sp>
        <p:nvSpPr>
          <p:cNvPr id="5" name="Footer Placeholder 4">
            <a:extLst>
              <a:ext uri="{FF2B5EF4-FFF2-40B4-BE49-F238E27FC236}">
                <a16:creationId xmlns:a16="http://schemas.microsoft.com/office/drawing/2014/main" id="{01F7E81A-69A1-69CD-9195-388A790ECC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917E1-A5D0-836D-E07B-455F21C27C97}"/>
              </a:ext>
            </a:extLst>
          </p:cNvPr>
          <p:cNvSpPr>
            <a:spLocks noGrp="1"/>
          </p:cNvSpPr>
          <p:nvPr>
            <p:ph type="sldNum" sz="quarter" idx="12"/>
          </p:nvPr>
        </p:nvSpPr>
        <p:spPr/>
        <p:txBody>
          <a:bodyPr/>
          <a:lstStyle/>
          <a:p>
            <a:fld id="{33D01387-8E3C-4EE8-A96B-3AEF222E5738}" type="slidenum">
              <a:rPr lang="en-IN" smtClean="0"/>
              <a:t>‹#›</a:t>
            </a:fld>
            <a:endParaRPr lang="en-IN"/>
          </a:p>
        </p:txBody>
      </p:sp>
    </p:spTree>
    <p:extLst>
      <p:ext uri="{BB962C8B-B14F-4D97-AF65-F5344CB8AC3E}">
        <p14:creationId xmlns:p14="http://schemas.microsoft.com/office/powerpoint/2010/main" val="193019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ED4A-D12B-8388-78C5-3E9517B313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32158BF9-6D43-BDD4-1A2A-5B096B105F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C20D04-4133-13AA-8E13-63E40DEA2181}"/>
              </a:ext>
            </a:extLst>
          </p:cNvPr>
          <p:cNvSpPr>
            <a:spLocks noGrp="1"/>
          </p:cNvSpPr>
          <p:nvPr>
            <p:ph type="dt" sz="half" idx="10"/>
          </p:nvPr>
        </p:nvSpPr>
        <p:spPr/>
        <p:txBody>
          <a:bodyPr/>
          <a:lstStyle/>
          <a:p>
            <a:fld id="{D4E2D473-F3F8-4569-A1B6-A41DFFA9453A}" type="datetimeFigureOut">
              <a:rPr lang="en-IN" smtClean="0"/>
              <a:t>19-04-2025</a:t>
            </a:fld>
            <a:endParaRPr lang="en-IN"/>
          </a:p>
        </p:txBody>
      </p:sp>
      <p:sp>
        <p:nvSpPr>
          <p:cNvPr id="5" name="Footer Placeholder 4">
            <a:extLst>
              <a:ext uri="{FF2B5EF4-FFF2-40B4-BE49-F238E27FC236}">
                <a16:creationId xmlns:a16="http://schemas.microsoft.com/office/drawing/2014/main" id="{14CDB02C-B5A3-F707-10B1-C6FB37F87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74228-83E0-D84E-DAB3-505E7F12AF54}"/>
              </a:ext>
            </a:extLst>
          </p:cNvPr>
          <p:cNvSpPr>
            <a:spLocks noGrp="1"/>
          </p:cNvSpPr>
          <p:nvPr>
            <p:ph type="sldNum" sz="quarter" idx="12"/>
          </p:nvPr>
        </p:nvSpPr>
        <p:spPr/>
        <p:txBody>
          <a:bodyPr/>
          <a:lstStyle/>
          <a:p>
            <a:fld id="{33D01387-8E3C-4EE8-A96B-3AEF222E5738}" type="slidenum">
              <a:rPr lang="en-IN" smtClean="0"/>
              <a:t>‹#›</a:t>
            </a:fld>
            <a:endParaRPr lang="en-IN"/>
          </a:p>
        </p:txBody>
      </p:sp>
    </p:spTree>
    <p:extLst>
      <p:ext uri="{BB962C8B-B14F-4D97-AF65-F5344CB8AC3E}">
        <p14:creationId xmlns:p14="http://schemas.microsoft.com/office/powerpoint/2010/main" val="45893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0389D-545B-221D-DBCC-B303DD68CC51}"/>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921845A6-C0BA-9B86-108D-E1FA333994B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5CD1C184-6F06-3970-41A3-102BCE197B1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A742DFA2-3E23-C220-BDAE-24E30324867D}"/>
              </a:ext>
            </a:extLst>
          </p:cNvPr>
          <p:cNvSpPr>
            <a:spLocks noGrp="1"/>
          </p:cNvSpPr>
          <p:nvPr>
            <p:ph type="dt" sz="half" idx="10"/>
          </p:nvPr>
        </p:nvSpPr>
        <p:spPr/>
        <p:txBody>
          <a:bodyPr/>
          <a:lstStyle/>
          <a:p>
            <a:fld id="{D4E2D473-F3F8-4569-A1B6-A41DFFA9453A}" type="datetimeFigureOut">
              <a:rPr lang="en-IN" smtClean="0"/>
              <a:t>19-04-2025</a:t>
            </a:fld>
            <a:endParaRPr lang="en-IN"/>
          </a:p>
        </p:txBody>
      </p:sp>
      <p:sp>
        <p:nvSpPr>
          <p:cNvPr id="6" name="Footer Placeholder 5">
            <a:extLst>
              <a:ext uri="{FF2B5EF4-FFF2-40B4-BE49-F238E27FC236}">
                <a16:creationId xmlns:a16="http://schemas.microsoft.com/office/drawing/2014/main" id="{58572D27-7CF5-34DF-938D-1BCAAE70A4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33A409-155C-C51B-2B65-1CBA606D3DD9}"/>
              </a:ext>
            </a:extLst>
          </p:cNvPr>
          <p:cNvSpPr>
            <a:spLocks noGrp="1"/>
          </p:cNvSpPr>
          <p:nvPr>
            <p:ph type="sldNum" sz="quarter" idx="12"/>
          </p:nvPr>
        </p:nvSpPr>
        <p:spPr/>
        <p:txBody>
          <a:bodyPr/>
          <a:lstStyle/>
          <a:p>
            <a:fld id="{33D01387-8E3C-4EE8-A96B-3AEF222E5738}" type="slidenum">
              <a:rPr lang="en-IN" smtClean="0"/>
              <a:t>‹#›</a:t>
            </a:fld>
            <a:endParaRPr lang="en-IN"/>
          </a:p>
        </p:txBody>
      </p:sp>
    </p:spTree>
    <p:extLst>
      <p:ext uri="{BB962C8B-B14F-4D97-AF65-F5344CB8AC3E}">
        <p14:creationId xmlns:p14="http://schemas.microsoft.com/office/powerpoint/2010/main" val="428824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890C-6477-8C30-CB83-D6E57D398C3F}"/>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6F5C0115-C946-632C-8DB7-7D1D9EB33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C580435-E12A-3C48-1639-162C638A100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E56CB961-AAFC-F541-02BB-33BFF1276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C5533E4-0B81-00F8-F35A-E534BED996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B2A61DC5-1B3C-3381-57F2-D87FD84A3BA7}"/>
              </a:ext>
            </a:extLst>
          </p:cNvPr>
          <p:cNvSpPr>
            <a:spLocks noGrp="1"/>
          </p:cNvSpPr>
          <p:nvPr>
            <p:ph type="dt" sz="half" idx="10"/>
          </p:nvPr>
        </p:nvSpPr>
        <p:spPr/>
        <p:txBody>
          <a:bodyPr/>
          <a:lstStyle/>
          <a:p>
            <a:fld id="{D4E2D473-F3F8-4569-A1B6-A41DFFA9453A}" type="datetimeFigureOut">
              <a:rPr lang="en-IN" smtClean="0"/>
              <a:t>19-04-2025</a:t>
            </a:fld>
            <a:endParaRPr lang="en-IN"/>
          </a:p>
        </p:txBody>
      </p:sp>
      <p:sp>
        <p:nvSpPr>
          <p:cNvPr id="8" name="Footer Placeholder 7">
            <a:extLst>
              <a:ext uri="{FF2B5EF4-FFF2-40B4-BE49-F238E27FC236}">
                <a16:creationId xmlns:a16="http://schemas.microsoft.com/office/drawing/2014/main" id="{ECA503BB-E4A8-5D55-7A66-E6FFA1138C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DBAFF8-9CA0-9BD6-D6D7-7DAF58B3DC01}"/>
              </a:ext>
            </a:extLst>
          </p:cNvPr>
          <p:cNvSpPr>
            <a:spLocks noGrp="1"/>
          </p:cNvSpPr>
          <p:nvPr>
            <p:ph type="sldNum" sz="quarter" idx="12"/>
          </p:nvPr>
        </p:nvSpPr>
        <p:spPr/>
        <p:txBody>
          <a:bodyPr/>
          <a:lstStyle/>
          <a:p>
            <a:fld id="{33D01387-8E3C-4EE8-A96B-3AEF222E5738}" type="slidenum">
              <a:rPr lang="en-IN" smtClean="0"/>
              <a:t>‹#›</a:t>
            </a:fld>
            <a:endParaRPr lang="en-IN"/>
          </a:p>
        </p:txBody>
      </p:sp>
    </p:spTree>
    <p:extLst>
      <p:ext uri="{BB962C8B-B14F-4D97-AF65-F5344CB8AC3E}">
        <p14:creationId xmlns:p14="http://schemas.microsoft.com/office/powerpoint/2010/main" val="2958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033D-ADD3-5BB8-8A40-BC0B6C726175}"/>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BB9666EE-EB8B-E1D5-8EA0-30B7FCA44A4D}"/>
              </a:ext>
            </a:extLst>
          </p:cNvPr>
          <p:cNvSpPr>
            <a:spLocks noGrp="1"/>
          </p:cNvSpPr>
          <p:nvPr>
            <p:ph type="dt" sz="half" idx="10"/>
          </p:nvPr>
        </p:nvSpPr>
        <p:spPr/>
        <p:txBody>
          <a:bodyPr/>
          <a:lstStyle/>
          <a:p>
            <a:fld id="{D4E2D473-F3F8-4569-A1B6-A41DFFA9453A}" type="datetimeFigureOut">
              <a:rPr lang="en-IN" smtClean="0"/>
              <a:t>19-04-2025</a:t>
            </a:fld>
            <a:endParaRPr lang="en-IN"/>
          </a:p>
        </p:txBody>
      </p:sp>
      <p:sp>
        <p:nvSpPr>
          <p:cNvPr id="4" name="Footer Placeholder 3">
            <a:extLst>
              <a:ext uri="{FF2B5EF4-FFF2-40B4-BE49-F238E27FC236}">
                <a16:creationId xmlns:a16="http://schemas.microsoft.com/office/drawing/2014/main" id="{36CA6BB2-51B4-0633-E1F4-4D01FC531C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E9F95C-B85A-5C5A-8F5A-AB3CD1D24FA0}"/>
              </a:ext>
            </a:extLst>
          </p:cNvPr>
          <p:cNvSpPr>
            <a:spLocks noGrp="1"/>
          </p:cNvSpPr>
          <p:nvPr>
            <p:ph type="sldNum" sz="quarter" idx="12"/>
          </p:nvPr>
        </p:nvSpPr>
        <p:spPr/>
        <p:txBody>
          <a:bodyPr/>
          <a:lstStyle/>
          <a:p>
            <a:fld id="{33D01387-8E3C-4EE8-A96B-3AEF222E5738}" type="slidenum">
              <a:rPr lang="en-IN" smtClean="0"/>
              <a:t>‹#›</a:t>
            </a:fld>
            <a:endParaRPr lang="en-IN"/>
          </a:p>
        </p:txBody>
      </p:sp>
    </p:spTree>
    <p:extLst>
      <p:ext uri="{BB962C8B-B14F-4D97-AF65-F5344CB8AC3E}">
        <p14:creationId xmlns:p14="http://schemas.microsoft.com/office/powerpoint/2010/main" val="85361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D67B0-04B9-7193-D957-2642689C9EAD}"/>
              </a:ext>
            </a:extLst>
          </p:cNvPr>
          <p:cNvSpPr>
            <a:spLocks noGrp="1"/>
          </p:cNvSpPr>
          <p:nvPr>
            <p:ph type="dt" sz="half" idx="10"/>
          </p:nvPr>
        </p:nvSpPr>
        <p:spPr/>
        <p:txBody>
          <a:bodyPr/>
          <a:lstStyle/>
          <a:p>
            <a:fld id="{D4E2D473-F3F8-4569-A1B6-A41DFFA9453A}" type="datetimeFigureOut">
              <a:rPr lang="en-IN" smtClean="0"/>
              <a:t>19-04-2025</a:t>
            </a:fld>
            <a:endParaRPr lang="en-IN"/>
          </a:p>
        </p:txBody>
      </p:sp>
      <p:sp>
        <p:nvSpPr>
          <p:cNvPr id="3" name="Footer Placeholder 2">
            <a:extLst>
              <a:ext uri="{FF2B5EF4-FFF2-40B4-BE49-F238E27FC236}">
                <a16:creationId xmlns:a16="http://schemas.microsoft.com/office/drawing/2014/main" id="{EA56D8DE-FE61-D0C2-3771-F42C5025D1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EFFD8C-695A-5270-4671-7180B8D909B1}"/>
              </a:ext>
            </a:extLst>
          </p:cNvPr>
          <p:cNvSpPr>
            <a:spLocks noGrp="1"/>
          </p:cNvSpPr>
          <p:nvPr>
            <p:ph type="sldNum" sz="quarter" idx="12"/>
          </p:nvPr>
        </p:nvSpPr>
        <p:spPr/>
        <p:txBody>
          <a:bodyPr/>
          <a:lstStyle/>
          <a:p>
            <a:fld id="{33D01387-8E3C-4EE8-A96B-3AEF222E5738}" type="slidenum">
              <a:rPr lang="en-IN" smtClean="0"/>
              <a:t>‹#›</a:t>
            </a:fld>
            <a:endParaRPr lang="en-IN"/>
          </a:p>
        </p:txBody>
      </p:sp>
    </p:spTree>
    <p:extLst>
      <p:ext uri="{BB962C8B-B14F-4D97-AF65-F5344CB8AC3E}">
        <p14:creationId xmlns:p14="http://schemas.microsoft.com/office/powerpoint/2010/main" val="322543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AF60-7037-373F-2414-C971AB62A7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F35EEC4A-7EBD-0E32-8ABE-501CEBCAA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B3BC675A-BD37-878A-72BB-80FCFC309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0AB678-451D-5E97-C1FF-2CAB1B9A00BF}"/>
              </a:ext>
            </a:extLst>
          </p:cNvPr>
          <p:cNvSpPr>
            <a:spLocks noGrp="1"/>
          </p:cNvSpPr>
          <p:nvPr>
            <p:ph type="dt" sz="half" idx="10"/>
          </p:nvPr>
        </p:nvSpPr>
        <p:spPr/>
        <p:txBody>
          <a:bodyPr/>
          <a:lstStyle/>
          <a:p>
            <a:fld id="{D4E2D473-F3F8-4569-A1B6-A41DFFA9453A}" type="datetimeFigureOut">
              <a:rPr lang="en-IN" smtClean="0"/>
              <a:t>19-04-2025</a:t>
            </a:fld>
            <a:endParaRPr lang="en-IN"/>
          </a:p>
        </p:txBody>
      </p:sp>
      <p:sp>
        <p:nvSpPr>
          <p:cNvPr id="6" name="Footer Placeholder 5">
            <a:extLst>
              <a:ext uri="{FF2B5EF4-FFF2-40B4-BE49-F238E27FC236}">
                <a16:creationId xmlns:a16="http://schemas.microsoft.com/office/drawing/2014/main" id="{61F65B04-D9DE-2A81-8372-099C8A15DB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176F62-C021-E2F6-EF86-097A8134006E}"/>
              </a:ext>
            </a:extLst>
          </p:cNvPr>
          <p:cNvSpPr>
            <a:spLocks noGrp="1"/>
          </p:cNvSpPr>
          <p:nvPr>
            <p:ph type="sldNum" sz="quarter" idx="12"/>
          </p:nvPr>
        </p:nvSpPr>
        <p:spPr/>
        <p:txBody>
          <a:bodyPr/>
          <a:lstStyle/>
          <a:p>
            <a:fld id="{33D01387-8E3C-4EE8-A96B-3AEF222E5738}" type="slidenum">
              <a:rPr lang="en-IN" smtClean="0"/>
              <a:t>‹#›</a:t>
            </a:fld>
            <a:endParaRPr lang="en-IN"/>
          </a:p>
        </p:txBody>
      </p:sp>
    </p:spTree>
    <p:extLst>
      <p:ext uri="{BB962C8B-B14F-4D97-AF65-F5344CB8AC3E}">
        <p14:creationId xmlns:p14="http://schemas.microsoft.com/office/powerpoint/2010/main" val="305784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AF2D-48FE-573F-76DE-FA83BF8C50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33779E48-F973-D937-F4AB-4540DB4DB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31C012-4FD0-10B8-D27E-863E11362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DAF442-41B0-4A56-BD22-DB8BC38DA4BC}"/>
              </a:ext>
            </a:extLst>
          </p:cNvPr>
          <p:cNvSpPr>
            <a:spLocks noGrp="1"/>
          </p:cNvSpPr>
          <p:nvPr>
            <p:ph type="dt" sz="half" idx="10"/>
          </p:nvPr>
        </p:nvSpPr>
        <p:spPr/>
        <p:txBody>
          <a:bodyPr/>
          <a:lstStyle/>
          <a:p>
            <a:fld id="{D4E2D473-F3F8-4569-A1B6-A41DFFA9453A}" type="datetimeFigureOut">
              <a:rPr lang="en-IN" smtClean="0"/>
              <a:t>19-04-2025</a:t>
            </a:fld>
            <a:endParaRPr lang="en-IN"/>
          </a:p>
        </p:txBody>
      </p:sp>
      <p:sp>
        <p:nvSpPr>
          <p:cNvPr id="6" name="Footer Placeholder 5">
            <a:extLst>
              <a:ext uri="{FF2B5EF4-FFF2-40B4-BE49-F238E27FC236}">
                <a16:creationId xmlns:a16="http://schemas.microsoft.com/office/drawing/2014/main" id="{DCB2D86A-5AFB-FF4D-C751-BA02E97CD8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DFECD4-F6FC-132E-23BC-E331A14B53DD}"/>
              </a:ext>
            </a:extLst>
          </p:cNvPr>
          <p:cNvSpPr>
            <a:spLocks noGrp="1"/>
          </p:cNvSpPr>
          <p:nvPr>
            <p:ph type="sldNum" sz="quarter" idx="12"/>
          </p:nvPr>
        </p:nvSpPr>
        <p:spPr/>
        <p:txBody>
          <a:bodyPr/>
          <a:lstStyle/>
          <a:p>
            <a:fld id="{33D01387-8E3C-4EE8-A96B-3AEF222E5738}" type="slidenum">
              <a:rPr lang="en-IN" smtClean="0"/>
              <a:t>‹#›</a:t>
            </a:fld>
            <a:endParaRPr lang="en-IN"/>
          </a:p>
        </p:txBody>
      </p:sp>
    </p:spTree>
    <p:extLst>
      <p:ext uri="{BB962C8B-B14F-4D97-AF65-F5344CB8AC3E}">
        <p14:creationId xmlns:p14="http://schemas.microsoft.com/office/powerpoint/2010/main" val="88278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1CE1A-8D9C-D904-E883-0D8F9AAC2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9914FB42-D154-B4B3-E35E-3D37A0ADC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3E1A8B9-890D-4CF1-6D0D-6732854D89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E2D473-F3F8-4569-A1B6-A41DFFA9453A}" type="datetimeFigureOut">
              <a:rPr lang="en-IN" smtClean="0"/>
              <a:t>19-04-2025</a:t>
            </a:fld>
            <a:endParaRPr lang="en-IN"/>
          </a:p>
        </p:txBody>
      </p:sp>
      <p:sp>
        <p:nvSpPr>
          <p:cNvPr id="5" name="Footer Placeholder 4">
            <a:extLst>
              <a:ext uri="{FF2B5EF4-FFF2-40B4-BE49-F238E27FC236}">
                <a16:creationId xmlns:a16="http://schemas.microsoft.com/office/drawing/2014/main" id="{555B14CF-34B2-AD6A-1978-F8854BA1B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40458D4-B70A-D9DE-656D-7D3D216A8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D01387-8E3C-4EE8-A96B-3AEF222E5738}" type="slidenum">
              <a:rPr lang="en-IN" smtClean="0"/>
              <a:t>‹#›</a:t>
            </a:fld>
            <a:endParaRPr lang="en-IN"/>
          </a:p>
        </p:txBody>
      </p:sp>
    </p:spTree>
    <p:extLst>
      <p:ext uri="{BB962C8B-B14F-4D97-AF65-F5344CB8AC3E}">
        <p14:creationId xmlns:p14="http://schemas.microsoft.com/office/powerpoint/2010/main" val="189467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580D-2860-3E0A-F3D0-0B6E16290938}"/>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PROJECT PRESENTATION</a:t>
            </a:r>
            <a:br>
              <a:rPr lang="en-US" dirty="0"/>
            </a:br>
            <a:endParaRPr lang="en-IN" dirty="0"/>
          </a:p>
        </p:txBody>
      </p:sp>
      <p:sp>
        <p:nvSpPr>
          <p:cNvPr id="3" name="Subtitle 2">
            <a:extLst>
              <a:ext uri="{FF2B5EF4-FFF2-40B4-BE49-F238E27FC236}">
                <a16:creationId xmlns:a16="http://schemas.microsoft.com/office/drawing/2014/main" id="{1A713829-7F85-A3AE-FF17-8409A4677257}"/>
              </a:ext>
            </a:extLst>
          </p:cNvPr>
          <p:cNvSpPr>
            <a:spLocks noGrp="1"/>
          </p:cNvSpPr>
          <p:nvPr>
            <p:ph type="subTitle" idx="1"/>
          </p:nvPr>
        </p:nvSpPr>
        <p:spPr/>
        <p:txBody>
          <a:bodyPr>
            <a:normAutofit lnSpcReduction="10000"/>
          </a:bodyPr>
          <a:lstStyle/>
          <a:p>
            <a:r>
              <a:rPr lang="en-IN" b="1" dirty="0">
                <a:effectLst/>
                <a:latin typeface="Times New Roman" panose="02020603050405020304" pitchFamily="18" charset="0"/>
                <a:cs typeface="Times New Roman" panose="02020603050405020304" pitchFamily="18" charset="0"/>
              </a:rPr>
              <a:t>SAL_BW_Project</a:t>
            </a:r>
            <a:br>
              <a:rPr lang="en-IN" b="1" dirty="0">
                <a:effectLst/>
                <a:latin typeface="Times New Roman" panose="02020603050405020304" pitchFamily="18" charset="0"/>
                <a:cs typeface="Times New Roman" panose="02020603050405020304" pitchFamily="18" charset="0"/>
              </a:rPr>
            </a:br>
            <a:r>
              <a:rPr lang="en-IN" b="1" dirty="0">
                <a:effectLst/>
                <a:latin typeface="Times New Roman" panose="02020603050405020304" pitchFamily="18" charset="0"/>
                <a:cs typeface="Times New Roman" panose="02020603050405020304" pitchFamily="18" charset="0"/>
              </a:rPr>
              <a:t>Analyzing Data Roles &amp; Trends</a:t>
            </a:r>
          </a:p>
          <a:p>
            <a:r>
              <a:rPr lang="en-IN" dirty="0">
                <a:latin typeface="Times New Roman" panose="02020603050405020304" pitchFamily="18" charset="0"/>
                <a:cs typeface="Times New Roman" panose="02020603050405020304" pitchFamily="18" charset="0"/>
              </a:rPr>
              <a:t>Start Date : 15-04-2025</a:t>
            </a:r>
          </a:p>
          <a:p>
            <a:r>
              <a:rPr lang="en-IN" dirty="0">
                <a:latin typeface="Times New Roman" panose="02020603050405020304" pitchFamily="18" charset="0"/>
                <a:cs typeface="Times New Roman" panose="02020603050405020304" pitchFamily="18" charset="0"/>
              </a:rPr>
              <a:t>End Date : 20-04-25</a:t>
            </a:r>
          </a:p>
        </p:txBody>
      </p:sp>
    </p:spTree>
    <p:extLst>
      <p:ext uri="{BB962C8B-B14F-4D97-AF65-F5344CB8AC3E}">
        <p14:creationId xmlns:p14="http://schemas.microsoft.com/office/powerpoint/2010/main" val="78007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1438-DDC2-749F-D08A-9C4AC7CF8D00}"/>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B86B2423-C12F-0179-97C7-7A7537364007}"/>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import mysql.connector</a:t>
            </a:r>
          </a:p>
          <a:p>
            <a:pPr marL="0" indent="0">
              <a:buNone/>
            </a:pPr>
            <a:r>
              <a:rPr lang="en-IN" sz="1600" dirty="0">
                <a:latin typeface="Times New Roman" panose="02020603050405020304" pitchFamily="18" charset="0"/>
                <a:cs typeface="Times New Roman" panose="02020603050405020304" pitchFamily="18" charset="0"/>
              </a:rPr>
              <a:t>conn = mysql.connector.connect(</a:t>
            </a:r>
          </a:p>
          <a:p>
            <a:pPr marL="0" indent="0">
              <a:buNone/>
            </a:pPr>
            <a:r>
              <a:rPr lang="en-IN" sz="1600" dirty="0">
                <a:latin typeface="Times New Roman" panose="02020603050405020304" pitchFamily="18" charset="0"/>
                <a:cs typeface="Times New Roman" panose="02020603050405020304" pitchFamily="18" charset="0"/>
              </a:rPr>
              <a:t>host="localhost",</a:t>
            </a:r>
          </a:p>
          <a:p>
            <a:pPr marL="0" indent="0">
              <a:buNone/>
            </a:pPr>
            <a:r>
              <a:rPr lang="en-IN" sz="1600" dirty="0">
                <a:latin typeface="Times New Roman" panose="02020603050405020304" pitchFamily="18" charset="0"/>
                <a:cs typeface="Times New Roman" panose="02020603050405020304" pitchFamily="18" charset="0"/>
              </a:rPr>
              <a:t>user="root",</a:t>
            </a:r>
          </a:p>
          <a:p>
            <a:pPr marL="0" indent="0">
              <a:buNone/>
            </a:pPr>
            <a:r>
              <a:rPr lang="en-IN" sz="1600" dirty="0">
                <a:latin typeface="Times New Roman" panose="02020603050405020304" pitchFamily="18" charset="0"/>
                <a:cs typeface="Times New Roman" panose="02020603050405020304" pitchFamily="18" charset="0"/>
              </a:rPr>
              <a:t>password="your_password",</a:t>
            </a:r>
          </a:p>
          <a:p>
            <a:pPr marL="0" indent="0">
              <a:buNone/>
            </a:pPr>
            <a:r>
              <a:rPr lang="en-IN" sz="1600" dirty="0">
                <a:latin typeface="Times New Roman" panose="02020603050405020304" pitchFamily="18" charset="0"/>
                <a:cs typeface="Times New Roman" panose="02020603050405020304" pitchFamily="18" charset="0"/>
              </a:rPr>
              <a:t> database="buildweek"</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cursor = conn.cursor()</a:t>
            </a:r>
          </a:p>
          <a:p>
            <a:endParaRPr lang="en-IN" dirty="0"/>
          </a:p>
        </p:txBody>
      </p:sp>
    </p:spTree>
    <p:extLst>
      <p:ext uri="{BB962C8B-B14F-4D97-AF65-F5344CB8AC3E}">
        <p14:creationId xmlns:p14="http://schemas.microsoft.com/office/powerpoint/2010/main" val="2970569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C554-F35E-08ED-A5FF-C2FD72B51EC1}"/>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EACC5CBF-7390-DFAA-917F-3DF5481C1330}"/>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for _, row in df.iterrows():</a:t>
            </a:r>
          </a:p>
          <a:p>
            <a:pPr marL="0" indent="0">
              <a:buNone/>
            </a:pPr>
            <a:r>
              <a:rPr lang="en-US" sz="1600" dirty="0">
                <a:latin typeface="Times New Roman" panose="02020603050405020304" pitchFamily="18" charset="0"/>
                <a:cs typeface="Times New Roman" panose="02020603050405020304" pitchFamily="18" charset="0"/>
              </a:rPr>
              <a:t>    cursor.execute("""INSERT INTO clean_job_descriptions(`Title`, `Company`, `Location`, `Average Salary`, `Date Posted`)</a:t>
            </a:r>
          </a:p>
          <a:p>
            <a:pPr marL="0" indent="0">
              <a:buNone/>
            </a:pPr>
            <a:r>
              <a:rPr lang="en-US" sz="1600" dirty="0">
                <a:latin typeface="Times New Roman" panose="02020603050405020304" pitchFamily="18" charset="0"/>
                <a:cs typeface="Times New Roman" panose="02020603050405020304" pitchFamily="18" charset="0"/>
              </a:rPr>
              <a:t>    VALUES(%s, %s, %s, %s, %s)""",</a:t>
            </a:r>
          </a:p>
          <a:p>
            <a:pPr marL="0" indent="0">
              <a:buNone/>
            </a:pPr>
            <a:r>
              <a:rPr lang="en-US" sz="1600" dirty="0">
                <a:latin typeface="Times New Roman" panose="02020603050405020304" pitchFamily="18" charset="0"/>
                <a:cs typeface="Times New Roman" panose="02020603050405020304" pitchFamily="18" charset="0"/>
              </a:rPr>
              <a:t>                  (row["Title"], row["Company"], row["Location"], row["Average Salary"], row["Date Posted"]))</a:t>
            </a:r>
          </a:p>
          <a:p>
            <a:pPr marL="0" indent="0">
              <a:buNone/>
            </a:pPr>
            <a:r>
              <a:rPr lang="en-US" sz="1600" dirty="0">
                <a:latin typeface="Times New Roman" panose="02020603050405020304" pitchFamily="18" charset="0"/>
                <a:cs typeface="Times New Roman" panose="02020603050405020304" pitchFamily="18" charset="0"/>
              </a:rPr>
              <a:t>conn.commit()</a:t>
            </a:r>
          </a:p>
          <a:p>
            <a:pPr marL="0" indent="0">
              <a:buNone/>
            </a:pPr>
            <a:r>
              <a:rPr lang="en-US" sz="1600" dirty="0">
                <a:latin typeface="Times New Roman" panose="02020603050405020304" pitchFamily="18" charset="0"/>
                <a:cs typeface="Times New Roman" panose="02020603050405020304" pitchFamily="18" charset="0"/>
              </a:rPr>
              <a:t>print("Data inserted successfully")</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727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A5A0-CE2B-643F-39C7-5471CB011483}"/>
              </a:ext>
            </a:extLst>
          </p:cNvPr>
          <p:cNvSpPr>
            <a:spLocks noGrp="1"/>
          </p:cNvSpPr>
          <p:nvPr>
            <p:ph type="title"/>
          </p:nvPr>
        </p:nvSpPr>
        <p:spPr/>
        <p:txBody>
          <a:bodyPr/>
          <a:lstStyle/>
          <a:p>
            <a:r>
              <a:rPr lang="en-US" dirty="0"/>
              <a:t>THEORY</a:t>
            </a:r>
            <a:endParaRPr lang="en-IN" dirty="0"/>
          </a:p>
        </p:txBody>
      </p:sp>
      <p:sp>
        <p:nvSpPr>
          <p:cNvPr id="3" name="Content Placeholder 2">
            <a:extLst>
              <a:ext uri="{FF2B5EF4-FFF2-40B4-BE49-F238E27FC236}">
                <a16:creationId xmlns:a16="http://schemas.microsoft.com/office/drawing/2014/main" id="{AD6F2905-AC13-9940-D1DE-94D3E978009F}"/>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Database Creation and Setup:</a:t>
            </a:r>
          </a:p>
          <a:p>
            <a:r>
              <a:rPr lang="en-US" sz="1600" dirty="0">
                <a:latin typeface="Times New Roman" panose="02020603050405020304" pitchFamily="18" charset="0"/>
                <a:cs typeface="Times New Roman" panose="02020603050405020304" pitchFamily="18" charset="0"/>
              </a:rPr>
              <a:t>A new database named </a:t>
            </a:r>
            <a:r>
              <a:rPr lang="en-US" sz="1600" dirty="0" err="1">
                <a:latin typeface="Times New Roman" panose="02020603050405020304" pitchFamily="18" charset="0"/>
                <a:cs typeface="Times New Roman" panose="02020603050405020304" pitchFamily="18" charset="0"/>
              </a:rPr>
              <a:t>buildweek</a:t>
            </a:r>
            <a:r>
              <a:rPr lang="en-US" sz="1600" dirty="0">
                <a:latin typeface="Times New Roman" panose="02020603050405020304" pitchFamily="18" charset="0"/>
                <a:cs typeface="Times New Roman" panose="02020603050405020304" pitchFamily="18" charset="0"/>
              </a:rPr>
              <a:t> is created using the CREATE DATABASE statement.</a:t>
            </a:r>
          </a:p>
          <a:p>
            <a:r>
              <a:rPr lang="en-US" sz="1600" dirty="0">
                <a:latin typeface="Times New Roman" panose="02020603050405020304" pitchFamily="18" charset="0"/>
                <a:cs typeface="Times New Roman" panose="02020603050405020304" pitchFamily="18" charset="0"/>
              </a:rPr>
              <a:t>The USE </a:t>
            </a:r>
            <a:r>
              <a:rPr lang="en-US" sz="1600" dirty="0" err="1">
                <a:latin typeface="Times New Roman" panose="02020603050405020304" pitchFamily="18" charset="0"/>
                <a:cs typeface="Times New Roman" panose="02020603050405020304" pitchFamily="18" charset="0"/>
              </a:rPr>
              <a:t>buildweek</a:t>
            </a:r>
            <a:r>
              <a:rPr lang="en-US" sz="1600" dirty="0">
                <a:latin typeface="Times New Roman" panose="02020603050405020304" pitchFamily="18" charset="0"/>
                <a:cs typeface="Times New Roman" panose="02020603050405020304" pitchFamily="18" charset="0"/>
              </a:rPr>
              <a:t> command sets this database as the active one for subsequent operations.</a:t>
            </a:r>
          </a:p>
          <a:p>
            <a:r>
              <a:rPr lang="en-US" sz="1600" dirty="0">
                <a:latin typeface="Times New Roman" panose="02020603050405020304" pitchFamily="18" charset="0"/>
                <a:cs typeface="Times New Roman" panose="02020603050405020304" pitchFamily="18" charset="0"/>
              </a:rPr>
              <a:t>Table Creation:</a:t>
            </a:r>
          </a:p>
          <a:p>
            <a:r>
              <a:rPr lang="en-US" sz="1600" dirty="0">
                <a:latin typeface="Times New Roman" panose="02020603050405020304" pitchFamily="18" charset="0"/>
                <a:cs typeface="Times New Roman" panose="02020603050405020304" pitchFamily="18" charset="0"/>
              </a:rPr>
              <a:t>A table named </a:t>
            </a:r>
            <a:r>
              <a:rPr lang="en-US" sz="1600" dirty="0" err="1">
                <a:latin typeface="Times New Roman" panose="02020603050405020304" pitchFamily="18" charset="0"/>
                <a:cs typeface="Times New Roman" panose="02020603050405020304" pitchFamily="18" charset="0"/>
              </a:rPr>
              <a:t>clean_job_descriptions</a:t>
            </a:r>
            <a:r>
              <a:rPr lang="en-US" sz="1600" dirty="0">
                <a:latin typeface="Times New Roman" panose="02020603050405020304" pitchFamily="18" charset="0"/>
                <a:cs typeface="Times New Roman" panose="02020603050405020304" pitchFamily="18" charset="0"/>
              </a:rPr>
              <a:t> is created with the following columns:</a:t>
            </a:r>
          </a:p>
          <a:p>
            <a:r>
              <a:rPr lang="en-US" sz="1600" dirty="0">
                <a:latin typeface="Times New Roman" panose="02020603050405020304" pitchFamily="18" charset="0"/>
                <a:cs typeface="Times New Roman" panose="02020603050405020304" pitchFamily="18" charset="0"/>
              </a:rPr>
              <a:t>Title: Job title (string, up to 400 characters)</a:t>
            </a:r>
          </a:p>
          <a:p>
            <a:r>
              <a:rPr lang="en-US" sz="1600" dirty="0">
                <a:latin typeface="Times New Roman" panose="02020603050405020304" pitchFamily="18" charset="0"/>
                <a:cs typeface="Times New Roman" panose="02020603050405020304" pitchFamily="18" charset="0"/>
              </a:rPr>
              <a:t>Company: Name of the hiring company (string, up to 400 characters)</a:t>
            </a:r>
          </a:p>
          <a:p>
            <a:r>
              <a:rPr lang="en-US" sz="1600" dirty="0">
                <a:latin typeface="Times New Roman" panose="02020603050405020304" pitchFamily="18" charset="0"/>
                <a:cs typeface="Times New Roman" panose="02020603050405020304" pitchFamily="18" charset="0"/>
              </a:rPr>
              <a:t>Location: Job location (string, up to 400 characters)</a:t>
            </a:r>
          </a:p>
          <a:p>
            <a:r>
              <a:rPr lang="en-US" sz="1600" dirty="0">
                <a:latin typeface="Times New Roman" panose="02020603050405020304" pitchFamily="18" charset="0"/>
                <a:cs typeface="Times New Roman" panose="02020603050405020304" pitchFamily="18" charset="0"/>
              </a:rPr>
              <a:t>Average Salary: Monthly average salary (integer)</a:t>
            </a:r>
          </a:p>
          <a:p>
            <a:r>
              <a:rPr lang="en-US" sz="1600" dirty="0">
                <a:latin typeface="Times New Roman" panose="02020603050405020304" pitchFamily="18" charset="0"/>
                <a:cs typeface="Times New Roman" panose="02020603050405020304" pitchFamily="18" charset="0"/>
              </a:rPr>
              <a:t>Date Posted: The date when the job was posted (date format)</a:t>
            </a:r>
          </a:p>
          <a:p>
            <a:r>
              <a:rPr lang="en-US" sz="1600" dirty="0">
                <a:latin typeface="Times New Roman" panose="02020603050405020304" pitchFamily="18" charset="0"/>
                <a:cs typeface="Times New Roman" panose="02020603050405020304" pitchFamily="18" charset="0"/>
              </a:rPr>
              <a:t>Initial Data Display:</a:t>
            </a:r>
          </a:p>
          <a:p>
            <a:r>
              <a:rPr lang="en-US" sz="1600" dirty="0">
                <a:latin typeface="Times New Roman" panose="02020603050405020304" pitchFamily="18" charset="0"/>
                <a:cs typeface="Times New Roman" panose="02020603050405020304" pitchFamily="18" charset="0"/>
              </a:rPr>
              <a:t>The command SELECT * FROM </a:t>
            </a:r>
            <a:r>
              <a:rPr lang="en-US" sz="1600" dirty="0" err="1">
                <a:latin typeface="Times New Roman" panose="02020603050405020304" pitchFamily="18" charset="0"/>
                <a:cs typeface="Times New Roman" panose="02020603050405020304" pitchFamily="18" charset="0"/>
              </a:rPr>
              <a:t>clean_job_descriptions</a:t>
            </a:r>
            <a:r>
              <a:rPr lang="en-US" sz="1600" dirty="0">
                <a:latin typeface="Times New Roman" panose="02020603050405020304" pitchFamily="18" charset="0"/>
                <a:cs typeface="Times New Roman" panose="02020603050405020304" pitchFamily="18" charset="0"/>
              </a:rPr>
              <a:t>; is used to display all the records from the table.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97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EBD4-9F9A-C183-6CE4-41E424B43E79}"/>
              </a:ext>
            </a:extLst>
          </p:cNvPr>
          <p:cNvSpPr>
            <a:spLocks noGrp="1"/>
          </p:cNvSpPr>
          <p:nvPr>
            <p:ph type="title"/>
          </p:nvPr>
        </p:nvSpPr>
        <p:spPr/>
        <p:txBody>
          <a:bodyPr/>
          <a:lstStyle/>
          <a:p>
            <a:r>
              <a:rPr lang="en-US" dirty="0"/>
              <a:t>BAR CHART</a:t>
            </a:r>
            <a:endParaRPr lang="en-IN" dirty="0"/>
          </a:p>
        </p:txBody>
      </p:sp>
      <p:pic>
        <p:nvPicPr>
          <p:cNvPr id="9" name="Content Placeholder 8" descr="A graph of different colored bars&#10;&#10;AI-generated content may be incorrect.">
            <a:extLst>
              <a:ext uri="{FF2B5EF4-FFF2-40B4-BE49-F238E27FC236}">
                <a16:creationId xmlns:a16="http://schemas.microsoft.com/office/drawing/2014/main" id="{5D8E0260-3AD2-CCA3-127F-FC72CEB6DE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2430061" y="1825625"/>
            <a:ext cx="7331878" cy="4351338"/>
          </a:xfrm>
        </p:spPr>
      </p:pic>
    </p:spTree>
    <p:extLst>
      <p:ext uri="{BB962C8B-B14F-4D97-AF65-F5344CB8AC3E}">
        <p14:creationId xmlns:p14="http://schemas.microsoft.com/office/powerpoint/2010/main" val="1497460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C48D-E415-530D-8A1D-7FC3DD9E5B01}"/>
              </a:ext>
            </a:extLst>
          </p:cNvPr>
          <p:cNvSpPr>
            <a:spLocks noGrp="1"/>
          </p:cNvSpPr>
          <p:nvPr>
            <p:ph type="title"/>
          </p:nvPr>
        </p:nvSpPr>
        <p:spPr/>
        <p:txBody>
          <a:bodyPr/>
          <a:lstStyle/>
          <a:p>
            <a:r>
              <a:rPr lang="en-US" dirty="0"/>
              <a:t>INSIGHTS</a:t>
            </a:r>
            <a:endParaRPr lang="en-IN" dirty="0"/>
          </a:p>
        </p:txBody>
      </p:sp>
      <p:sp>
        <p:nvSpPr>
          <p:cNvPr id="4" name="Rectangle 1">
            <a:extLst>
              <a:ext uri="{FF2B5EF4-FFF2-40B4-BE49-F238E27FC236}">
                <a16:creationId xmlns:a16="http://schemas.microsoft.com/office/drawing/2014/main" id="{52B7EFE7-FAE6-7475-783F-4E71189BF94B}"/>
              </a:ext>
            </a:extLst>
          </p:cNvPr>
          <p:cNvSpPr>
            <a:spLocks noGrp="1" noChangeArrowheads="1"/>
          </p:cNvSpPr>
          <p:nvPr>
            <p:ph idx="1"/>
          </p:nvPr>
        </p:nvSpPr>
        <p:spPr bwMode="auto">
          <a:xfrm>
            <a:off x="838200" y="2231580"/>
            <a:ext cx="1122916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Hotspots: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chart helps identify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locations have the highest demand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jobs.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you're looking for a job or analyzing hiring trends, these are the places to watch.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Geographical Trends: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 assess whether jobs are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concentrated in metropolitan areas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 hubs, or spread out more evenly.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Comparison Across Locations: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 quickly see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one location compares to another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may have significantly higher postings, indicating a more active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market.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Making:</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you're a job seeker, this chart tells you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 to focus your applications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you're a recruiter or analyst, it tells you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 job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demand is highest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0479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E01369-85C3-99F5-4451-F25B0DBE13DB}"/>
              </a:ext>
            </a:extLst>
          </p:cNvPr>
          <p:cNvSpPr>
            <a:spLocks noGrp="1"/>
          </p:cNvSpPr>
          <p:nvPr>
            <p:ph type="title"/>
          </p:nvPr>
        </p:nvSpPr>
        <p:spPr/>
        <p:txBody>
          <a:bodyPr/>
          <a:lstStyle/>
          <a:p>
            <a:r>
              <a:rPr lang="en-US" dirty="0"/>
              <a:t>BOXPLOT CHART</a:t>
            </a:r>
            <a:endParaRPr lang="en-IN" dirty="0"/>
          </a:p>
        </p:txBody>
      </p:sp>
      <p:pic>
        <p:nvPicPr>
          <p:cNvPr id="10" name="Content Placeholder 9" descr="A graph with a red rectangle&#10;&#10;AI-generated content may be incorrect.">
            <a:extLst>
              <a:ext uri="{FF2B5EF4-FFF2-40B4-BE49-F238E27FC236}">
                <a16:creationId xmlns:a16="http://schemas.microsoft.com/office/drawing/2014/main" id="{3E48C5D8-804A-632C-DA2A-7EB1F3221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874" y="1894181"/>
            <a:ext cx="6142252" cy="4214225"/>
          </a:xfrm>
        </p:spPr>
      </p:pic>
    </p:spTree>
    <p:extLst>
      <p:ext uri="{BB962C8B-B14F-4D97-AF65-F5344CB8AC3E}">
        <p14:creationId xmlns:p14="http://schemas.microsoft.com/office/powerpoint/2010/main" val="99754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809F-B51E-3911-7F60-650084DEB8DA}"/>
              </a:ext>
            </a:extLst>
          </p:cNvPr>
          <p:cNvSpPr>
            <a:spLocks noGrp="1"/>
          </p:cNvSpPr>
          <p:nvPr>
            <p:ph type="title"/>
          </p:nvPr>
        </p:nvSpPr>
        <p:spPr/>
        <p:txBody>
          <a:bodyPr/>
          <a:lstStyle/>
          <a:p>
            <a:r>
              <a:rPr lang="en-US" dirty="0"/>
              <a:t>INSIGHTS</a:t>
            </a:r>
            <a:endParaRPr lang="en-IN" dirty="0"/>
          </a:p>
        </p:txBody>
      </p:sp>
      <p:sp>
        <p:nvSpPr>
          <p:cNvPr id="4" name="Rectangle 1">
            <a:extLst>
              <a:ext uri="{FF2B5EF4-FFF2-40B4-BE49-F238E27FC236}">
                <a16:creationId xmlns:a16="http://schemas.microsoft.com/office/drawing/2014/main" id="{5DC3F44A-1D68-1513-7CF7-21ED9EEC12FA}"/>
              </a:ext>
            </a:extLst>
          </p:cNvPr>
          <p:cNvSpPr>
            <a:spLocks noGrp="1" noChangeArrowheads="1"/>
          </p:cNvSpPr>
          <p:nvPr>
            <p:ph idx="1"/>
          </p:nvPr>
        </p:nvSpPr>
        <p:spPr bwMode="auto">
          <a:xfrm>
            <a:off x="838200" y="2231580"/>
            <a:ext cx="1150507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Salary Range &amp; Spread: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you see the overall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spread of salaries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whether they’re tightly packed or widely varied.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wider box means more variation in the middle 50% of salaries.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Median Salary: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middle point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what most people are earning — a good benchmark for comparison.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Outliers Detection: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outliers might indicate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very senior or niche roles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outliers could signal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internships, entry-level positions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possibly data issues.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Skewness: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median is closer to one side, it shows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skewed distribution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right skew = a few very high-paying jobs pulling up the average).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19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435C-65C2-5155-7F05-35F0E6CD1837}"/>
              </a:ext>
            </a:extLst>
          </p:cNvPr>
          <p:cNvSpPr>
            <a:spLocks noGrp="1"/>
          </p:cNvSpPr>
          <p:nvPr>
            <p:ph type="title"/>
          </p:nvPr>
        </p:nvSpPr>
        <p:spPr/>
        <p:txBody>
          <a:bodyPr/>
          <a:lstStyle/>
          <a:p>
            <a:r>
              <a:rPr lang="en-US" dirty="0"/>
              <a:t>BAR CHART</a:t>
            </a:r>
            <a:endParaRPr lang="en-IN" dirty="0"/>
          </a:p>
        </p:txBody>
      </p:sp>
      <p:pic>
        <p:nvPicPr>
          <p:cNvPr id="5" name="Content Placeholder 4" descr="A graph of keywords in a keyword title&#10;&#10;AI-generated content may be incorrect.">
            <a:extLst>
              <a:ext uri="{FF2B5EF4-FFF2-40B4-BE49-F238E27FC236}">
                <a16:creationId xmlns:a16="http://schemas.microsoft.com/office/drawing/2014/main" id="{36A3574F-95E6-72F5-DA82-1C8FA7632B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120" y="1825625"/>
            <a:ext cx="8843760" cy="4351338"/>
          </a:xfrm>
        </p:spPr>
      </p:pic>
    </p:spTree>
    <p:extLst>
      <p:ext uri="{BB962C8B-B14F-4D97-AF65-F5344CB8AC3E}">
        <p14:creationId xmlns:p14="http://schemas.microsoft.com/office/powerpoint/2010/main" val="176055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086B-0FCA-D0AD-59EE-99F038F934F9}"/>
              </a:ext>
            </a:extLst>
          </p:cNvPr>
          <p:cNvSpPr>
            <a:spLocks noGrp="1"/>
          </p:cNvSpPr>
          <p:nvPr>
            <p:ph type="title"/>
          </p:nvPr>
        </p:nvSpPr>
        <p:spPr/>
        <p:txBody>
          <a:bodyPr/>
          <a:lstStyle/>
          <a:p>
            <a:r>
              <a:rPr lang="en-US" dirty="0"/>
              <a:t>INSIGHTS</a:t>
            </a:r>
            <a:endParaRPr lang="en-IN" dirty="0"/>
          </a:p>
        </p:txBody>
      </p:sp>
      <p:sp>
        <p:nvSpPr>
          <p:cNvPr id="4" name="Rectangle 1">
            <a:extLst>
              <a:ext uri="{FF2B5EF4-FFF2-40B4-BE49-F238E27FC236}">
                <a16:creationId xmlns:a16="http://schemas.microsoft.com/office/drawing/2014/main" id="{D22906E9-220D-8831-C5B7-38E9BE4DA61C}"/>
              </a:ext>
            </a:extLst>
          </p:cNvPr>
          <p:cNvSpPr>
            <a:spLocks noGrp="1" noChangeArrowheads="1"/>
          </p:cNvSpPr>
          <p:nvPr>
            <p:ph idx="1"/>
          </p:nvPr>
        </p:nvSpPr>
        <p:spPr bwMode="auto">
          <a:xfrm>
            <a:off x="838200" y="2231580"/>
            <a:ext cx="1142492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Common Job Roles or Fields: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 if "developer", "engineer", "analyst" are among the top words, it shows demand in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 and analytics roles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Keywords like "sales", "marketing", or "consultant" would indicate other popular domains.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Title Trends: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 detect naming patterns used by companies. For instance, lots of "senior", "junior", or "lead" roles? That hints at how roles are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tiered or labeled.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Buzzwords &amp; Skill Focus: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Words like “data”, “cloud”, “AI” might reflect industry trends and in-demand skills.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Optimization for Job Seekers: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you're writing or optimizing a resume or LinkedIn title, knowing these high-frequency words helps you align with common job titles.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92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0B6-EE54-CEED-217A-4E0F02485BE6}"/>
              </a:ext>
            </a:extLst>
          </p:cNvPr>
          <p:cNvSpPr>
            <a:spLocks noGrp="1"/>
          </p:cNvSpPr>
          <p:nvPr>
            <p:ph type="title"/>
          </p:nvPr>
        </p:nvSpPr>
        <p:spPr/>
        <p:txBody>
          <a:bodyPr/>
          <a:lstStyle/>
          <a:p>
            <a:r>
              <a:rPr lang="en-US" dirty="0"/>
              <a:t>LINE CHART</a:t>
            </a:r>
            <a:endParaRPr lang="en-IN" dirty="0"/>
          </a:p>
        </p:txBody>
      </p:sp>
      <p:pic>
        <p:nvPicPr>
          <p:cNvPr id="5" name="Content Placeholder 4" descr="A graph showing a graph of jobs&#10;&#10;AI-generated content may be incorrect.">
            <a:extLst>
              <a:ext uri="{FF2B5EF4-FFF2-40B4-BE49-F238E27FC236}">
                <a16:creationId xmlns:a16="http://schemas.microsoft.com/office/drawing/2014/main" id="{A93D93CF-3769-05FF-BB05-80A397E3E7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132" y="1825625"/>
            <a:ext cx="8897735" cy="4351338"/>
          </a:xfrm>
        </p:spPr>
      </p:pic>
    </p:spTree>
    <p:extLst>
      <p:ext uri="{BB962C8B-B14F-4D97-AF65-F5344CB8AC3E}">
        <p14:creationId xmlns:p14="http://schemas.microsoft.com/office/powerpoint/2010/main" val="304527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5B4AE3-7333-9B34-8182-D52DFA964B7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TEAM MEMBERS</a:t>
            </a:r>
            <a:br>
              <a:rPr lang="en-US" dirty="0"/>
            </a:br>
            <a:endParaRPr lang="en-IN" dirty="0"/>
          </a:p>
        </p:txBody>
      </p:sp>
      <p:sp>
        <p:nvSpPr>
          <p:cNvPr id="5" name="Subtitle 4">
            <a:extLst>
              <a:ext uri="{FF2B5EF4-FFF2-40B4-BE49-F238E27FC236}">
                <a16:creationId xmlns:a16="http://schemas.microsoft.com/office/drawing/2014/main" id="{8FDF2FA0-D96F-8C9C-6389-A797B34F1B15}"/>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Er. Manish Debnath</a:t>
            </a:r>
          </a:p>
          <a:p>
            <a:r>
              <a:rPr lang="en-US" dirty="0">
                <a:latin typeface="Times New Roman" panose="02020603050405020304" pitchFamily="18" charset="0"/>
                <a:cs typeface="Times New Roman" panose="02020603050405020304" pitchFamily="18" charset="0"/>
              </a:rPr>
              <a:t>Er. Bhupendra Shivhare</a:t>
            </a:r>
          </a:p>
          <a:p>
            <a:r>
              <a:rPr lang="en-US" dirty="0">
                <a:latin typeface="Times New Roman" panose="02020603050405020304" pitchFamily="18" charset="0"/>
                <a:cs typeface="Times New Roman" panose="02020603050405020304" pitchFamily="18" charset="0"/>
              </a:rPr>
              <a:t>Er. Ashwin Kumar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487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1E34-F957-EFF5-FDCF-D743E883EC6E}"/>
              </a:ext>
            </a:extLst>
          </p:cNvPr>
          <p:cNvSpPr>
            <a:spLocks noGrp="1"/>
          </p:cNvSpPr>
          <p:nvPr>
            <p:ph type="title"/>
          </p:nvPr>
        </p:nvSpPr>
        <p:spPr/>
        <p:txBody>
          <a:bodyPr/>
          <a:lstStyle/>
          <a:p>
            <a:r>
              <a:rPr lang="en-US" dirty="0"/>
              <a:t>INSIGHTS</a:t>
            </a:r>
            <a:endParaRPr lang="en-IN" dirty="0"/>
          </a:p>
        </p:txBody>
      </p:sp>
      <p:sp>
        <p:nvSpPr>
          <p:cNvPr id="4" name="Rectangle 1">
            <a:extLst>
              <a:ext uri="{FF2B5EF4-FFF2-40B4-BE49-F238E27FC236}">
                <a16:creationId xmlns:a16="http://schemas.microsoft.com/office/drawing/2014/main" id="{2F83484D-1A0D-5576-6374-DC105AB28C6E}"/>
              </a:ext>
            </a:extLst>
          </p:cNvPr>
          <p:cNvSpPr>
            <a:spLocks noGrp="1" noChangeArrowheads="1"/>
          </p:cNvSpPr>
          <p:nvPr>
            <p:ph idx="1"/>
          </p:nvPr>
        </p:nvSpPr>
        <p:spPr bwMode="auto">
          <a:xfrm>
            <a:off x="838200" y="1985358"/>
            <a:ext cx="725019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Posting Patterns: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 see whether job postings are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increasing, decreasing, or stable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Spikes might indicate hiring drives, events, or batch uploads by companies.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or Weekly Trends: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dataset spans weeks/months, you might notice patterns: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jobs on weekdays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fewer on weekends.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Monthly cycles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hiring.</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Recent Activity: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active periods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when companies are posting frequently.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See if posting has dropped recently—this could indicate off-seasons or market shifts.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Quality Checks: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Sudden drops to zero might suggest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or inconsistent data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certain 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110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56B76D-7FAE-8A34-FD60-F2A25211BCDE}"/>
              </a:ext>
            </a:extLst>
          </p:cNvPr>
          <p:cNvSpPr>
            <a:spLocks noGrp="1"/>
          </p:cNvSpPr>
          <p:nvPr>
            <p:ph type="title"/>
          </p:nvPr>
        </p:nvSpPr>
        <p:spPr>
          <a:xfrm>
            <a:off x="838200" y="467591"/>
            <a:ext cx="10515600" cy="1223097"/>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THANK YOU </a:t>
            </a:r>
            <a:br>
              <a:rPr lang="en-US" dirty="0"/>
            </a:br>
            <a:endParaRPr lang="en-IN" dirty="0"/>
          </a:p>
        </p:txBody>
      </p:sp>
    </p:spTree>
    <p:extLst>
      <p:ext uri="{BB962C8B-B14F-4D97-AF65-F5344CB8AC3E}">
        <p14:creationId xmlns:p14="http://schemas.microsoft.com/office/powerpoint/2010/main" val="261225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7DEF-9072-A598-2A4C-1F46FF59BC9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A0A9AB-43B0-653B-81B1-4B6D2D1643BF}"/>
              </a:ext>
            </a:extLst>
          </p:cNvPr>
          <p:cNvSpPr>
            <a:spLocks noGrp="1"/>
          </p:cNvSpPr>
          <p:nvPr>
            <p:ph idx="1"/>
          </p:nvPr>
        </p:nvSpPr>
        <p:spPr>
          <a:xfrm>
            <a:off x="838200" y="1808018"/>
            <a:ext cx="10515600" cy="4368945"/>
          </a:xfrm>
        </p:spPr>
        <p:txBody>
          <a:bodyPr>
            <a:normAutofit/>
          </a:bodyPr>
          <a:lstStyle/>
          <a:p>
            <a:pPr>
              <a:buNone/>
            </a:pPr>
            <a:r>
              <a:rPr lang="en-US" sz="1600" dirty="0">
                <a:latin typeface="Times New Roman" panose="02020603050405020304" pitchFamily="18" charset="0"/>
                <a:cs typeface="Times New Roman" panose="02020603050405020304" pitchFamily="18" charset="0"/>
              </a:rPr>
              <a:t>    The SAL_BW_Project – Analyzing Data Roles &amp; Trends focuses on examining job-related data to identify patterns and insights within the job market. The dataset includes over 1.6 million job listings with details such as job titles, companies, locations, average salaries, and posting dates. The project began by cleaning and preparing the raw dataset to ensure consistency and accuracy. The cleaned dataset was then used for further analysis, including the representation of job trends over time, salary distributions, and geographic hiring patterns. This structured approach enables a deeper understanding of how job roles and compensation vary across different companies and regions.</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80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2F23-608F-156E-18DC-962D580C522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BACKGROUND</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0135E0-9A56-4BD1-75D0-CC9A01DDC1E1}"/>
              </a:ext>
            </a:extLst>
          </p:cNvPr>
          <p:cNvSpPr>
            <a:spLocks noGrp="1"/>
          </p:cNvSpPr>
          <p:nvPr>
            <p:ph idx="1"/>
          </p:nvPr>
        </p:nvSpPr>
        <p:spPr>
          <a:xfrm>
            <a:off x="838200" y="1825625"/>
            <a:ext cx="10515600" cy="4351338"/>
          </a:xfrm>
        </p:spPr>
        <p:txBody>
          <a:bodyPr>
            <a:noAutofit/>
          </a:bodyPr>
          <a:lstStyle/>
          <a:p>
            <a:pPr>
              <a:buNone/>
            </a:pPr>
            <a:r>
              <a:rPr lang="en-US" sz="1600" dirty="0">
                <a:latin typeface="Times New Roman" panose="02020603050405020304" pitchFamily="18" charset="0"/>
                <a:cs typeface="Times New Roman" panose="02020603050405020304" pitchFamily="18" charset="0"/>
              </a:rPr>
              <a:t>    With the rapid expansion of the digital economy, the demand for skilled professionals across various job roles has seen significant growth. Companies across industries are increasingly relying on data to drive decision-making, optimize operations, and improve customer experiences. This shift has led to a surge in hiring for diverse roles ranging from marketing and web development to operations and data analysis. To better understand the dynamics of the job market, this project utilizes a large dataset of job listings, capturing key attributes such as job titles, company names, job locations, average salaries, and the dates when jobs were posted. Analyzing this data helps in identifying hiring trends, salary expectations, and regional employment patterns. The motivation behind this project is to extract meaningful insights from job description data, offering a clearer view of current employment trends and aiding individuals and organizations in making informed decisions based on real-world job data.</a:t>
            </a:r>
          </a:p>
          <a:p>
            <a:pPr>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03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AFE1-B4E7-F863-358F-C0132968EF1B}"/>
              </a:ext>
            </a:extLst>
          </p:cNvPr>
          <p:cNvSpPr>
            <a:spLocks noGrp="1"/>
          </p:cNvSpPr>
          <p:nvPr>
            <p:ph type="title"/>
          </p:nvPr>
        </p:nvSpPr>
        <p:spPr/>
        <p:txBody>
          <a:bodyPr/>
          <a:lstStyle/>
          <a:p>
            <a:r>
              <a:rPr lang="en-US" dirty="0"/>
              <a:t>PROBLEMS</a:t>
            </a:r>
            <a:endParaRPr lang="en-IN" dirty="0"/>
          </a:p>
        </p:txBody>
      </p:sp>
      <p:sp>
        <p:nvSpPr>
          <p:cNvPr id="3" name="Content Placeholder 2">
            <a:extLst>
              <a:ext uri="{FF2B5EF4-FFF2-40B4-BE49-F238E27FC236}">
                <a16:creationId xmlns:a16="http://schemas.microsoft.com/office/drawing/2014/main" id="{79CE1D3D-D53A-B755-AAC2-837E3553D617}"/>
              </a:ext>
            </a:extLst>
          </p:cNvPr>
          <p:cNvSpPr>
            <a:spLocks noGrp="1"/>
          </p:cNvSpPr>
          <p:nvPr>
            <p:ph idx="1"/>
          </p:nvPr>
        </p:nvSpPr>
        <p:spPr/>
        <p:txBody>
          <a:bodyPr>
            <a:normAutofit/>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original dataset contained inconsistencies, missing values, and unstructured data that required cleaning.</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Lack of clarity in role categorization made it difficult to analyze trends across similar job titles.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Variations in location names and salary formats posed challenges for comparison.</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Identifying meaningful insights from a large volume of unorganized job data was not possible without preprocessing and analysis.</a:t>
            </a:r>
          </a:p>
          <a:p>
            <a:pPr marL="0" indent="0">
              <a:buNone/>
            </a:pPr>
            <a:endParaRPr lang="en-IN" sz="1600" dirty="0"/>
          </a:p>
        </p:txBody>
      </p:sp>
    </p:spTree>
    <p:extLst>
      <p:ext uri="{BB962C8B-B14F-4D97-AF65-F5344CB8AC3E}">
        <p14:creationId xmlns:p14="http://schemas.microsoft.com/office/powerpoint/2010/main" val="122987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D081-DF62-C7A9-8184-012D6DF13ACD}"/>
              </a:ext>
            </a:extLst>
          </p:cNvPr>
          <p:cNvSpPr>
            <a:spLocks noGrp="1"/>
          </p:cNvSpPr>
          <p:nvPr>
            <p:ph type="title"/>
          </p:nvPr>
        </p:nvSpPr>
        <p:spPr/>
        <p:txBody>
          <a:bodyPr/>
          <a:lstStyle/>
          <a:p>
            <a:r>
              <a:rPr lang="en-US" dirty="0"/>
              <a:t>THEORY</a:t>
            </a:r>
            <a:endParaRPr lang="en-IN" dirty="0"/>
          </a:p>
        </p:txBody>
      </p:sp>
      <p:sp>
        <p:nvSpPr>
          <p:cNvPr id="5" name="Content Placeholder 4">
            <a:extLst>
              <a:ext uri="{FF2B5EF4-FFF2-40B4-BE49-F238E27FC236}">
                <a16:creationId xmlns:a16="http://schemas.microsoft.com/office/drawing/2014/main" id="{427DF733-7248-780D-EA87-F447A1D46BDF}"/>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To build a project, the first step is to clearly define the objective. Next, data should be collected from appropriate sources. Once the data is collected, data cleaning and preprocessing should be performed to ensure the data is ready for analysis. After cleaning, exploratory data analysis (EDA) is conducted to uncover patterns and insights. Depending on the project, machine learning or statistical models may be applied. The results should then be visualized to extract key insights. Finally, the findings are communicated through a report or a dashboard. Common tools and libraries used include Pandas, Numpy, Matplotlib or Seaborn, and Scikit-learn.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386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CCA0-55BE-E6F4-74BC-8F69FE0B0BCD}"/>
              </a:ext>
            </a:extLst>
          </p:cNvPr>
          <p:cNvSpPr>
            <a:spLocks noGrp="1"/>
          </p:cNvSpPr>
          <p:nvPr>
            <p:ph type="title"/>
          </p:nvPr>
        </p:nvSpPr>
        <p:spPr/>
        <p:txBody>
          <a:bodyPr/>
          <a:lstStyle/>
          <a:p>
            <a:r>
              <a:rPr lang="en-US" dirty="0"/>
              <a:t>THEORY</a:t>
            </a:r>
            <a:endParaRPr lang="en-IN" dirty="0"/>
          </a:p>
        </p:txBody>
      </p:sp>
      <p:sp>
        <p:nvSpPr>
          <p:cNvPr id="6" name="Content Placeholder 5">
            <a:extLst>
              <a:ext uri="{FF2B5EF4-FFF2-40B4-BE49-F238E27FC236}">
                <a16:creationId xmlns:a16="http://schemas.microsoft.com/office/drawing/2014/main" id="{B96911A0-40E8-DBD5-F8EF-49B55EB215F1}"/>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The main objective is to understand how to load, clean, and represent data using Python libraries like Pandas. Data can be loaded using functions like read_csv() or read_excel(), with various parameters like header, column names, and index columns to structure it properly. Cleaning the data includes handling missing values using methods like dropping or filling them. Data types can be converted using the astype() function. Duplicate records can be removed using </a:t>
            </a:r>
            <a:r>
              <a:rPr lang="en-US" sz="1600" dirty="0" err="1">
                <a:latin typeface="Times New Roman" panose="02020603050405020304" pitchFamily="18" charset="0"/>
                <a:cs typeface="Times New Roman" panose="02020603050405020304" pitchFamily="18" charset="0"/>
              </a:rPr>
              <a:t>drop_duplicates</a:t>
            </a:r>
            <a:r>
              <a:rPr lang="en-US" sz="1600" dirty="0">
                <a:latin typeface="Times New Roman" panose="02020603050405020304" pitchFamily="18" charset="0"/>
                <a:cs typeface="Times New Roman" panose="02020603050405020304" pitchFamily="18" charset="0"/>
              </a:rPr>
              <a:t>(). For further transformation, functions like apply(), map(), and replace() are helpful. Once cleaned, data needs to be represented in a structured form for analysis. This usually means working with DataFrames. Indexing and slicing help in accessing specific data points. Aggregation methods like groupby() and pivot_table() allow summarizing and analyzing patterns in the data.</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38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B99B-45D2-68FA-4966-5CE39DE01621}"/>
              </a:ext>
            </a:extLst>
          </p:cNvPr>
          <p:cNvSpPr>
            <a:spLocks noGrp="1"/>
          </p:cNvSpPr>
          <p:nvPr>
            <p:ph type="title"/>
          </p:nvPr>
        </p:nvSpPr>
        <p:spPr/>
        <p:txBody>
          <a:bodyPr/>
          <a:lstStyle/>
          <a:p>
            <a:r>
              <a:rPr lang="en-US" dirty="0"/>
              <a:t>THEORY</a:t>
            </a:r>
            <a:endParaRPr lang="en-IN" dirty="0"/>
          </a:p>
        </p:txBody>
      </p:sp>
      <p:sp>
        <p:nvSpPr>
          <p:cNvPr id="3" name="Content Placeholder 2">
            <a:extLst>
              <a:ext uri="{FF2B5EF4-FFF2-40B4-BE49-F238E27FC236}">
                <a16:creationId xmlns:a16="http://schemas.microsoft.com/office/drawing/2014/main" id="{AD5BEC84-5E0B-46D6-C061-13B3B94F40DA}"/>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The goal of EDA is to summarize the main characteristics of a dataset and identify any patterns, trends, or anomalies. This often starts with basic descriptive statistics such as mean, median, and standard deviation using functions like describe(). For visualization, libraries like Matplotlib and Seaborn are used. Histograms help understand the distribution of data. Boxplots are useful to detect outliers. Heatmaps help identify correlations between variables. Pairplots are used to visualize relationships between pairs of features. The overall aim of EDA and visualization is to better understand the data, highlight important patterns, identify missing values or outliers, and support decision-making or model building.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03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7F6A-7049-AE6B-0745-5477DE3D054A}"/>
              </a:ext>
            </a:extLst>
          </p:cNvPr>
          <p:cNvSpPr>
            <a:spLocks noGrp="1"/>
          </p:cNvSpPr>
          <p:nvPr>
            <p:ph type="title"/>
          </p:nvPr>
        </p:nvSpPr>
        <p:spPr/>
        <p:txBody>
          <a:bodyPr/>
          <a:lstStyle/>
          <a:p>
            <a:r>
              <a:rPr lang="en-US" dirty="0"/>
              <a:t>THEORY</a:t>
            </a:r>
            <a:endParaRPr lang="en-IN" dirty="0"/>
          </a:p>
        </p:txBody>
      </p:sp>
      <p:sp>
        <p:nvSpPr>
          <p:cNvPr id="3" name="Content Placeholder 2">
            <a:extLst>
              <a:ext uri="{FF2B5EF4-FFF2-40B4-BE49-F238E27FC236}">
                <a16:creationId xmlns:a16="http://schemas.microsoft.com/office/drawing/2014/main" id="{EECCA4EA-1E31-ABDB-0CE3-90A25E07067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The following commands are used to install required Python libraries: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pip install xlrd: Installs the xlrd package to read .xls Excel files.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pip install mysql-connector-python: Installs the MySQL connector library for Python to connect and interact with MySQL databases.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pip install SQLAlchemy: Installs SQLAlchemy, a library for SQL toolkit and ORM (not used in the code directly).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pip install pandas: Installs the Pandas library for data manipulation and analysis.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310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1659</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Times New Roman</vt:lpstr>
      <vt:lpstr>Office Theme</vt:lpstr>
      <vt:lpstr>PROJECT PRESENTATION </vt:lpstr>
      <vt:lpstr>TEAM MEMBERS </vt:lpstr>
      <vt:lpstr>INTRODUCTION</vt:lpstr>
      <vt:lpstr>BACKGROUND</vt:lpstr>
      <vt:lpstr>PROBLEMS</vt:lpstr>
      <vt:lpstr>THEORY</vt:lpstr>
      <vt:lpstr>THEORY</vt:lpstr>
      <vt:lpstr>THEORY</vt:lpstr>
      <vt:lpstr>THEORY</vt:lpstr>
      <vt:lpstr>SAMPLE CODE</vt:lpstr>
      <vt:lpstr>SAMPLE CODE</vt:lpstr>
      <vt:lpstr>THEORY</vt:lpstr>
      <vt:lpstr>BAR CHART</vt:lpstr>
      <vt:lpstr>INSIGHTS</vt:lpstr>
      <vt:lpstr>BOXPLOT CHART</vt:lpstr>
      <vt:lpstr>INSIGHTS</vt:lpstr>
      <vt:lpstr>BAR CHART</vt:lpstr>
      <vt:lpstr>INSIGHTS</vt:lpstr>
      <vt:lpstr>LINE CHART</vt:lpstr>
      <vt:lpstr>INSIGHTS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Bhupendra Shivhare</dc:creator>
  <cp:lastModifiedBy>shivharebhupendra0@gmail.com</cp:lastModifiedBy>
  <cp:revision>1</cp:revision>
  <dcterms:created xsi:type="dcterms:W3CDTF">2025-04-19T07:00:55Z</dcterms:created>
  <dcterms:modified xsi:type="dcterms:W3CDTF">2025-04-19T09:17:16Z</dcterms:modified>
</cp:coreProperties>
</file>