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Gill Sans"/>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GillSans-regular.fntdata"/><Relationship Id="rId10" Type="http://schemas.openxmlformats.org/officeDocument/2006/relationships/slide" Target="slides/slide5.xml"/><Relationship Id="rId12"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3395933" y="-795449"/>
            <a:ext cx="2587960" cy="7202456"/>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89" name="Google Shape;89;p1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2" name="Google Shape;92;p11"/>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5937778" y="1740785"/>
            <a:ext cx="3494917" cy="121180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2271857" y="-589123"/>
            <a:ext cx="3494917" cy="587162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6" name="Google Shape;96;p1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9" name="Google Shape;99;p12"/>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813335" y="601724"/>
            <a:ext cx="6477805" cy="1906073"/>
          </a:xfrm>
          <a:prstGeom prst="rect">
            <a:avLst/>
          </a:prstGeom>
          <a:noFill/>
          <a:ln>
            <a:noFill/>
          </a:ln>
        </p:spPr>
        <p:txBody>
          <a:bodyPr anchorCtr="0" anchor="b" bIns="0" lIns="91425" spcFirstLastPara="1" rIns="91425" wrap="square" tIns="45700">
            <a:noAutofit/>
          </a:bodyPr>
          <a:lstStyle>
            <a:lvl1pPr lvl="0" algn="l">
              <a:lnSpc>
                <a:spcPct val="90000"/>
              </a:lnSpc>
              <a:spcBef>
                <a:spcPts val="0"/>
              </a:spcBef>
              <a:spcAft>
                <a:spcPts val="0"/>
              </a:spcAft>
              <a:buClr>
                <a:schemeClr val="dk1"/>
              </a:buClr>
              <a:buSzPts val="4950"/>
              <a:buFont typeface="Gill Sans"/>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813335" y="2648403"/>
            <a:ext cx="6477804" cy="733216"/>
          </a:xfrm>
          <a:prstGeom prst="rect">
            <a:avLst/>
          </a:prstGeom>
          <a:noFill/>
          <a:ln>
            <a:noFill/>
          </a:ln>
        </p:spPr>
        <p:txBody>
          <a:bodyPr anchorCtr="0" anchor="t" bIns="91425" lIns="91425" spcFirstLastPara="1" rIns="91425" wrap="square" tIns="91425">
            <a:noAutofit/>
          </a:bodyPr>
          <a:lstStyle>
            <a:lvl1pPr lvl="0" algn="l">
              <a:lnSpc>
                <a:spcPct val="120000"/>
              </a:lnSpc>
              <a:spcBef>
                <a:spcPts val="750"/>
              </a:spcBef>
              <a:spcAft>
                <a:spcPts val="0"/>
              </a:spcAft>
              <a:buSzPts val="1350"/>
              <a:buNone/>
              <a:defRPr b="0" sz="135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25" name="Google Shape;25;p3"/>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1812376" y="246981"/>
            <a:ext cx="3730436"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78249"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3"/>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32" name="Google Shape;32;p4"/>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4"/>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1090679" y="1317097"/>
            <a:ext cx="6482366" cy="14159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090679" y="2854647"/>
            <a:ext cx="6472835" cy="759697"/>
          </a:xfrm>
          <a:prstGeom prst="rect">
            <a:avLst/>
          </a:prstGeom>
          <a:noFill/>
          <a:ln>
            <a:noFill/>
          </a:ln>
        </p:spPr>
        <p:txBody>
          <a:bodyPr anchorCtr="0" anchor="t" bIns="45700" lIns="91425" spcFirstLastPara="1" rIns="91425" wrap="square" tIns="91425">
            <a:noAutofit/>
          </a:bodyPr>
          <a:lstStyle>
            <a:lvl1pPr indent="-228600" lvl="0" marL="457200" algn="l">
              <a:lnSpc>
                <a:spcPct val="120000"/>
              </a:lnSpc>
              <a:spcBef>
                <a:spcPts val="750"/>
              </a:spcBef>
              <a:spcAft>
                <a:spcPts val="0"/>
              </a:spcAft>
              <a:buSzPts val="1350"/>
              <a:buNone/>
              <a:defRPr sz="1350">
                <a:solidFill>
                  <a:schemeClr val="dk1"/>
                </a:solidFill>
              </a:defRPr>
            </a:lvl1pPr>
            <a:lvl2pPr indent="-228600" lvl="1" marL="914400" algn="l">
              <a:lnSpc>
                <a:spcPct val="120000"/>
              </a:lnSpc>
              <a:spcBef>
                <a:spcPts val="375"/>
              </a:spcBef>
              <a:spcAft>
                <a:spcPts val="0"/>
              </a:spcAft>
              <a:buSzPts val="1350"/>
              <a:buNone/>
              <a:defRPr sz="135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39" name="Google Shape;39;p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5"/>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1086913" y="603667"/>
            <a:ext cx="7204226" cy="79447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085498" y="1508159"/>
            <a:ext cx="3483864" cy="2586446"/>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6" name="Google Shape;46;p6"/>
          <p:cNvSpPr txBox="1"/>
          <p:nvPr>
            <p:ph idx="2" type="body"/>
          </p:nvPr>
        </p:nvSpPr>
        <p:spPr>
          <a:xfrm>
            <a:off x="4810328" y="1513007"/>
            <a:ext cx="3483864" cy="258114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7" name="Google Shape;47;p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0" name="Google Shape;50;p6"/>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1085394" y="603123"/>
            <a:ext cx="7205746" cy="79223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085393" y="1514662"/>
            <a:ext cx="3483864" cy="60145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4" name="Google Shape;54;p7"/>
          <p:cNvSpPr txBox="1"/>
          <p:nvPr>
            <p:ph idx="2" type="body"/>
          </p:nvPr>
        </p:nvSpPr>
        <p:spPr>
          <a:xfrm>
            <a:off x="1085393" y="2118202"/>
            <a:ext cx="3483864" cy="198334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5" name="Google Shape;55;p7"/>
          <p:cNvSpPr txBox="1"/>
          <p:nvPr>
            <p:ph idx="3" type="body"/>
          </p:nvPr>
        </p:nvSpPr>
        <p:spPr>
          <a:xfrm>
            <a:off x="4809272" y="1517253"/>
            <a:ext cx="3483864" cy="60167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6" name="Google Shape;56;p7"/>
          <p:cNvSpPr txBox="1"/>
          <p:nvPr>
            <p:ph idx="4" type="body"/>
          </p:nvPr>
        </p:nvSpPr>
        <p:spPr>
          <a:xfrm>
            <a:off x="4809272" y="2116119"/>
            <a:ext cx="3483864" cy="1978028"/>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7" name="Google Shape;57;p7"/>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0" name="Google Shape;60;p7"/>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6" name="Google Shape;66;p8"/>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1083504" y="599230"/>
            <a:ext cx="2454824" cy="16853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3782785" y="599230"/>
            <a:ext cx="4509353" cy="3494120"/>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0" name="Google Shape;70;p9"/>
          <p:cNvSpPr txBox="1"/>
          <p:nvPr>
            <p:ph idx="2" type="body"/>
          </p:nvPr>
        </p:nvSpPr>
        <p:spPr>
          <a:xfrm>
            <a:off x="1083504" y="2404119"/>
            <a:ext cx="2456260" cy="16861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1" name="Google Shape;71;p9"/>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4" name="Google Shape;74;p9"/>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10"/>
          <p:cNvGrpSpPr/>
          <p:nvPr/>
        </p:nvGrpSpPr>
        <p:grpSpPr>
          <a:xfrm>
            <a:off x="5608041" y="361628"/>
            <a:ext cx="3055900" cy="3861826"/>
            <a:chOff x="7477387" y="482170"/>
            <a:chExt cx="4074533" cy="5149101"/>
          </a:xfrm>
        </p:grpSpPr>
        <p:sp>
          <p:nvSpPr>
            <p:cNvPr id="77" name="Google Shape;77;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0"/>
          <p:cNvSpPr txBox="1"/>
          <p:nvPr>
            <p:ph type="title"/>
          </p:nvPr>
        </p:nvSpPr>
        <p:spPr>
          <a:xfrm>
            <a:off x="1088405" y="847135"/>
            <a:ext cx="4149246" cy="13729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p:nvPr>
            <p:ph idx="2" type="pic"/>
          </p:nvPr>
        </p:nvSpPr>
        <p:spPr>
          <a:xfrm>
            <a:off x="6093292" y="841907"/>
            <a:ext cx="2093378" cy="2899745"/>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75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1pPr>
            <a:lvl2pPr lvl="1" marR="0" rtl="0" algn="l">
              <a:lnSpc>
                <a:spcPct val="120000"/>
              </a:lnSpc>
              <a:spcBef>
                <a:spcPts val="375"/>
              </a:spcBef>
              <a:spcAft>
                <a:spcPts val="0"/>
              </a:spcAft>
              <a:buClr>
                <a:schemeClr val="accent1"/>
              </a:buClr>
              <a:buSzPts val="2100"/>
              <a:buFont typeface="Arial"/>
              <a:buNone/>
              <a:defRPr b="0" i="0" sz="2100" u="none" cap="none" strike="noStrike">
                <a:solidFill>
                  <a:schemeClr val="dk1"/>
                </a:solidFill>
                <a:latin typeface="Gill Sans"/>
                <a:ea typeface="Gill Sans"/>
                <a:cs typeface="Gill Sans"/>
                <a:sym typeface="Gill Sans"/>
              </a:defRPr>
            </a:lvl2pPr>
            <a:lvl3pPr lvl="2" marR="0" rtl="0" algn="l">
              <a:lnSpc>
                <a:spcPct val="120000"/>
              </a:lnSpc>
              <a:spcBef>
                <a:spcPts val="375"/>
              </a:spcBef>
              <a:spcAft>
                <a:spcPts val="0"/>
              </a:spcAft>
              <a:buClr>
                <a:schemeClr val="accent1"/>
              </a:buClr>
              <a:buSzPts val="18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4pPr>
            <a:lvl5pPr lvl="4"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5pPr>
            <a:lvl6pPr lvl="5"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6pPr>
            <a:lvl7pPr lvl="6"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7pPr>
            <a:lvl8pPr lvl="7"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8pPr>
            <a:lvl9pPr lvl="8"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9pPr>
          </a:lstStyle>
          <a:p/>
        </p:txBody>
      </p:sp>
      <p:sp>
        <p:nvSpPr>
          <p:cNvPr id="81" name="Google Shape;81;p10"/>
          <p:cNvSpPr txBox="1"/>
          <p:nvPr>
            <p:ph idx="1" type="body"/>
          </p:nvPr>
        </p:nvSpPr>
        <p:spPr>
          <a:xfrm>
            <a:off x="1087747" y="2359494"/>
            <a:ext cx="4143303" cy="150280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750"/>
              </a:spcBef>
              <a:spcAft>
                <a:spcPts val="0"/>
              </a:spcAft>
              <a:buSzPts val="1350"/>
              <a:buNone/>
              <a:defRPr sz="13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82" name="Google Shape;82;p10"/>
          <p:cNvSpPr txBox="1"/>
          <p:nvPr>
            <p:ph idx="10" type="dt"/>
          </p:nvPr>
        </p:nvSpPr>
        <p:spPr>
          <a:xfrm>
            <a:off x="1085537" y="4102393"/>
            <a:ext cx="4145513" cy="24009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085537" y="238981"/>
            <a:ext cx="4155753" cy="24069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5" name="Google Shape;85;p10"/>
          <p:cNvCxnSpPr/>
          <p:nvPr/>
        </p:nvCxnSpPr>
        <p:spPr>
          <a:xfrm>
            <a:off x="1085537"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2">
            <a:alphaModFix/>
          </a:blip>
          <a:srcRect b="-1538" l="0" r="0" t="1538"/>
          <a:stretch/>
        </p:blipFill>
        <p:spPr>
          <a:xfrm>
            <a:off x="0" y="4594860"/>
            <a:ext cx="9144000" cy="557213"/>
          </a:xfrm>
          <a:prstGeom prst="rect">
            <a:avLst/>
          </a:prstGeom>
          <a:noFill/>
          <a:ln>
            <a:noFill/>
          </a:ln>
        </p:spPr>
      </p:pic>
      <p:sp>
        <p:nvSpPr>
          <p:cNvPr id="12" name="Google Shape;12;p1"/>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Autofit/>
          </a:bodyPr>
          <a:lstStyle>
            <a:lvl1pPr indent="-323850" lvl="0" marL="457200" marR="0" rtl="0" algn="l">
              <a:lnSpc>
                <a:spcPct val="120000"/>
              </a:lnSpc>
              <a:spcBef>
                <a:spcPts val="75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4325" lvl="1" marL="914400" marR="0" rtl="0" algn="l">
              <a:lnSpc>
                <a:spcPct val="120000"/>
              </a:lnSpc>
              <a:spcBef>
                <a:spcPts val="375"/>
              </a:spcBef>
              <a:spcAft>
                <a:spcPts val="0"/>
              </a:spcAft>
              <a:buClr>
                <a:schemeClr val="accent1"/>
              </a:buClr>
              <a:buSzPts val="1350"/>
              <a:buFont typeface="Arial"/>
              <a:buChar char="•"/>
              <a:defRPr b="0" i="0" sz="135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375"/>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5275" lvl="3" marL="1828800" marR="0" rtl="0" algn="l">
              <a:lnSpc>
                <a:spcPct val="120000"/>
              </a:lnSpc>
              <a:spcBef>
                <a:spcPts val="375"/>
              </a:spcBef>
              <a:spcAft>
                <a:spcPts val="0"/>
              </a:spcAft>
              <a:buClr>
                <a:schemeClr val="accent1"/>
              </a:buClr>
              <a:buSzPts val="1050"/>
              <a:buFont typeface="Arial"/>
              <a:buChar char="•"/>
              <a:defRPr b="0" i="0" sz="105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p:nvPr/>
        </p:nvSpPr>
        <p:spPr>
          <a:xfrm>
            <a:off x="5100876" y="699542"/>
            <a:ext cx="3816424" cy="1296144"/>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13"/>
          <p:cNvSpPr/>
          <p:nvPr/>
        </p:nvSpPr>
        <p:spPr>
          <a:xfrm>
            <a:off x="5149290" y="464438"/>
            <a:ext cx="3816424" cy="692878"/>
          </a:xfrm>
          <a:prstGeom prst="rect">
            <a:avLst/>
          </a:prstGeom>
          <a:solidFill>
            <a:srgbClr val="E234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I</a:t>
            </a:r>
            <a:r>
              <a:rPr b="0" i="0" lang="en-US" sz="1800" u="none" cap="none" strike="noStrike">
                <a:solidFill>
                  <a:schemeClr val="lt1"/>
                </a:solidFill>
                <a:latin typeface="Arial"/>
                <a:ea typeface="Arial"/>
                <a:cs typeface="Arial"/>
                <a:sym typeface="Arial"/>
              </a:rPr>
              <a:t>NTRODUCTION</a:t>
            </a:r>
            <a:endParaRPr b="0" i="0" sz="1800" u="none" cap="none" strike="noStrike">
              <a:solidFill>
                <a:schemeClr val="lt1"/>
              </a:solidFill>
              <a:latin typeface="Gill Sans"/>
              <a:ea typeface="Gill Sans"/>
              <a:cs typeface="Gill Sans"/>
              <a:sym typeface="Gill Sans"/>
            </a:endParaRPr>
          </a:p>
        </p:txBody>
      </p:sp>
      <p:sp>
        <p:nvSpPr>
          <p:cNvPr id="107" name="Google Shape;107;p13"/>
          <p:cNvSpPr/>
          <p:nvPr/>
        </p:nvSpPr>
        <p:spPr>
          <a:xfrm>
            <a:off x="5076056" y="-20538"/>
            <a:ext cx="252028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800">
              <a:solidFill>
                <a:schemeClr val="lt1"/>
              </a:solidFill>
              <a:latin typeface="Arial"/>
              <a:ea typeface="Arial"/>
              <a:cs typeface="Arial"/>
              <a:sym typeface="Arial"/>
            </a:endParaRPr>
          </a:p>
        </p:txBody>
      </p:sp>
      <p:sp>
        <p:nvSpPr>
          <p:cNvPr id="108" name="Google Shape;108;p13"/>
          <p:cNvSpPr/>
          <p:nvPr/>
        </p:nvSpPr>
        <p:spPr>
          <a:xfrm>
            <a:off x="5197700" y="1166725"/>
            <a:ext cx="3816300" cy="451500"/>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500">
                <a:solidFill>
                  <a:schemeClr val="dk1"/>
                </a:solidFill>
              </a:rPr>
              <a:t>What is Stock Market And How it Works</a:t>
            </a:r>
            <a:endParaRPr b="1" sz="100"/>
          </a:p>
        </p:txBody>
      </p:sp>
      <p:sp>
        <p:nvSpPr>
          <p:cNvPr id="109" name="Google Shape;109;p13"/>
          <p:cNvSpPr/>
          <p:nvPr/>
        </p:nvSpPr>
        <p:spPr>
          <a:xfrm>
            <a:off x="179512" y="154719"/>
            <a:ext cx="3960440" cy="669414"/>
          </a:xfrm>
          <a:prstGeom prst="rect">
            <a:avLst/>
          </a:prstGeom>
          <a:noFill/>
          <a:ln>
            <a:noFill/>
          </a:ln>
        </p:spPr>
        <p:txBody>
          <a:bodyPr anchorCtr="0" anchor="t" bIns="45700" lIns="91425" spcFirstLastPara="1" rIns="91425" wrap="square" tIns="45700">
            <a:noAutofit/>
          </a:bodyPr>
          <a:lstStyle/>
          <a:p>
            <a:pPr indent="0" lvl="0" marL="0" marR="0" rtl="0" algn="l">
              <a:lnSpc>
                <a:spcPct val="102272"/>
              </a:lnSpc>
              <a:spcBef>
                <a:spcPts val="0"/>
              </a:spcBef>
              <a:spcAft>
                <a:spcPts val="0"/>
              </a:spcAft>
              <a:buNone/>
            </a:pPr>
            <a:r>
              <a:rPr lang="en-US" sz="4400">
                <a:solidFill>
                  <a:schemeClr val="lt1"/>
                </a:solidFill>
                <a:latin typeface="Arial"/>
                <a:ea typeface="Arial"/>
                <a:cs typeface="Arial"/>
                <a:sym typeface="Arial"/>
              </a:rPr>
              <a:t> Stock Price Prediction</a:t>
            </a:r>
            <a:endParaRPr sz="4400">
              <a:solidFill>
                <a:schemeClr val="lt1"/>
              </a:solidFill>
              <a:latin typeface="Arial"/>
              <a:ea typeface="Arial"/>
              <a:cs typeface="Arial"/>
              <a:sym typeface="Arial"/>
            </a:endParaRPr>
          </a:p>
        </p:txBody>
      </p:sp>
      <p:sp>
        <p:nvSpPr>
          <p:cNvPr id="110" name="Google Shape;110;p13"/>
          <p:cNvSpPr/>
          <p:nvPr/>
        </p:nvSpPr>
        <p:spPr>
          <a:xfrm>
            <a:off x="5272360" y="1779198"/>
            <a:ext cx="3851920" cy="289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1" name="Google Shape;111;p13"/>
          <p:cNvSpPr/>
          <p:nvPr/>
        </p:nvSpPr>
        <p:spPr>
          <a:xfrm>
            <a:off x="5436096" y="2270358"/>
            <a:ext cx="3613528" cy="2401940"/>
          </a:xfrm>
          <a:prstGeom prst="rect">
            <a:avLst/>
          </a:prstGeom>
          <a:noFill/>
          <a:ln>
            <a:noFill/>
          </a:ln>
        </p:spPr>
        <p:txBody>
          <a:bodyPr anchorCtr="0" anchor="t" bIns="45700" lIns="91425" spcFirstLastPara="1" rIns="91425" wrap="square" tIns="45700">
            <a:noAutofit/>
          </a:bodyPr>
          <a:lstStyle/>
          <a:p>
            <a:pPr indent="-351790" lvl="0" marL="363855" marR="18415" rtl="0" algn="just">
              <a:lnSpc>
                <a:spcPct val="1133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A stock market is a public market for  the trading of company stock.</a:t>
            </a:r>
            <a:endParaRPr/>
          </a:p>
          <a:p>
            <a:pPr indent="-351790" lvl="0" marL="363855" marR="5080" rtl="0" algn="just">
              <a:lnSpc>
                <a:spcPct val="1133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Stock market allows us to buy and sell  units of stocks (ownership) of a  company.</a:t>
            </a:r>
            <a:endParaRPr sz="1200">
              <a:solidFill>
                <a:schemeClr val="dk1"/>
              </a:solidFill>
              <a:latin typeface="Arial"/>
              <a:ea typeface="Arial"/>
              <a:cs typeface="Arial"/>
              <a:sym typeface="Arial"/>
            </a:endParaRPr>
          </a:p>
          <a:p>
            <a:pPr indent="-351790" lvl="0" marL="363855" marR="8255" rtl="0" algn="just">
              <a:lnSpc>
                <a:spcPct val="1133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If the company’s profits go up, then we  own some of the profits and if they go  down, then we lose profits with them.</a:t>
            </a:r>
            <a:endParaRPr sz="1200">
              <a:solidFill>
                <a:schemeClr val="dk1"/>
              </a:solidFill>
              <a:latin typeface="Arial"/>
              <a:ea typeface="Arial"/>
              <a:cs typeface="Arial"/>
              <a:sym typeface="Arial"/>
            </a:endParaRPr>
          </a:p>
          <a:p>
            <a:pPr indent="-351790" lvl="0" marL="363855" marR="8255" rtl="0" algn="just">
              <a:lnSpc>
                <a:spcPct val="113300"/>
              </a:lnSpc>
              <a:spcBef>
                <a:spcPts val="0"/>
              </a:spcBef>
              <a:spcAft>
                <a:spcPts val="0"/>
              </a:spcAft>
              <a:buClr>
                <a:srgbClr val="000000"/>
              </a:buClr>
              <a:buSzPts val="1200"/>
              <a:buFont typeface="Arial"/>
              <a:buChar char="●"/>
            </a:pPr>
            <a:r>
              <a:rPr b="0" i="0" lang="en-US" sz="1200" u="none" strike="noStrike">
                <a:solidFill>
                  <a:srgbClr val="000000"/>
                </a:solidFill>
                <a:latin typeface="Arial"/>
                <a:ea typeface="Arial"/>
                <a:cs typeface="Arial"/>
                <a:sym typeface="Arial"/>
              </a:rPr>
              <a:t>If</a:t>
            </a:r>
            <a:r>
              <a:rPr lang="en-US" sz="1200">
                <a:solidFill>
                  <a:schemeClr val="dk1"/>
                </a:solidFill>
                <a:latin typeface="Arial"/>
                <a:ea typeface="Arial"/>
                <a:cs typeface="Arial"/>
                <a:sym typeface="Arial"/>
              </a:rPr>
              <a:t> </a:t>
            </a:r>
            <a:r>
              <a:rPr b="0" i="0" lang="en-US" sz="1200" u="none" strike="noStrike">
                <a:solidFill>
                  <a:srgbClr val="000000"/>
                </a:solidFill>
                <a:latin typeface="Arial"/>
                <a:ea typeface="Arial"/>
                <a:cs typeface="Arial"/>
                <a:sym typeface="Arial"/>
              </a:rPr>
              <a:t>more</a:t>
            </a:r>
            <a:r>
              <a:rPr lang="en-US" sz="1200">
                <a:solidFill>
                  <a:schemeClr val="dk1"/>
                </a:solidFill>
                <a:latin typeface="Arial"/>
                <a:ea typeface="Arial"/>
                <a:cs typeface="Arial"/>
                <a:sym typeface="Arial"/>
              </a:rPr>
              <a:t> </a:t>
            </a:r>
            <a:r>
              <a:rPr b="0" i="0" lang="en-US" sz="1200" u="none" strike="noStrike">
                <a:solidFill>
                  <a:srgbClr val="000000"/>
                </a:solidFill>
                <a:latin typeface="Arial"/>
                <a:ea typeface="Arial"/>
                <a:cs typeface="Arial"/>
                <a:sym typeface="Arial"/>
              </a:rPr>
              <a:t>sellers</a:t>
            </a:r>
            <a:r>
              <a:rPr lang="en-US" sz="1200">
                <a:solidFill>
                  <a:schemeClr val="dk1"/>
                </a:solidFill>
                <a:latin typeface="Arial"/>
                <a:ea typeface="Arial"/>
                <a:cs typeface="Arial"/>
                <a:sym typeface="Arial"/>
              </a:rPr>
              <a:t> </a:t>
            </a:r>
            <a:r>
              <a:rPr b="0" i="0" lang="en-US" sz="1200" u="none" strike="noStrike">
                <a:solidFill>
                  <a:srgbClr val="000000"/>
                </a:solidFill>
                <a:latin typeface="Arial"/>
                <a:ea typeface="Arial"/>
                <a:cs typeface="Arial"/>
                <a:sym typeface="Arial"/>
              </a:rPr>
              <a:t>than buyers, stock</a:t>
            </a:r>
            <a:r>
              <a:rPr lang="en-US" sz="1200">
                <a:solidFill>
                  <a:schemeClr val="dk1"/>
                </a:solidFill>
                <a:latin typeface="Arial"/>
                <a:ea typeface="Arial"/>
                <a:cs typeface="Arial"/>
                <a:sym typeface="Arial"/>
              </a:rPr>
              <a:t> </a:t>
            </a:r>
            <a:r>
              <a:rPr b="0" i="0" lang="en-US" sz="1200" u="none" strike="noStrike">
                <a:solidFill>
                  <a:srgbClr val="000000"/>
                </a:solidFill>
                <a:latin typeface="Arial"/>
                <a:ea typeface="Arial"/>
                <a:cs typeface="Arial"/>
                <a:sym typeface="Arial"/>
              </a:rPr>
              <a:t>prices tend to fall. Conversely, when</a:t>
            </a:r>
            <a:r>
              <a:rPr lang="en-US" sz="1200">
                <a:solidFill>
                  <a:schemeClr val="dk1"/>
                </a:solidFill>
                <a:latin typeface="Arial"/>
                <a:ea typeface="Arial"/>
                <a:cs typeface="Arial"/>
                <a:sym typeface="Arial"/>
              </a:rPr>
              <a:t> </a:t>
            </a:r>
            <a:r>
              <a:rPr b="0" i="0" lang="en-US" sz="1200" u="none" strike="noStrike">
                <a:solidFill>
                  <a:srgbClr val="000000"/>
                </a:solidFill>
                <a:latin typeface="Arial"/>
                <a:ea typeface="Arial"/>
                <a:cs typeface="Arial"/>
                <a:sym typeface="Arial"/>
              </a:rPr>
              <a:t>more buyers than sellers, stock prices</a:t>
            </a:r>
            <a:r>
              <a:rPr lang="en-US" sz="1200">
                <a:solidFill>
                  <a:schemeClr val="dk1"/>
                </a:solidFill>
                <a:latin typeface="Arial"/>
                <a:ea typeface="Arial"/>
                <a:cs typeface="Arial"/>
                <a:sym typeface="Arial"/>
              </a:rPr>
              <a:t> </a:t>
            </a:r>
            <a:r>
              <a:rPr b="0" i="0" lang="en-US" sz="1200" u="none" strike="noStrike">
                <a:solidFill>
                  <a:srgbClr val="000000"/>
                </a:solidFill>
                <a:latin typeface="Arial"/>
                <a:ea typeface="Arial"/>
                <a:cs typeface="Arial"/>
                <a:sym typeface="Arial"/>
              </a:rPr>
              <a:t>tend to rise</a:t>
            </a:r>
            <a:endParaRPr b="0" i="0" sz="1200" u="none" strike="noStrike">
              <a:solidFill>
                <a:schemeClr val="dk1"/>
              </a:solidFill>
              <a:latin typeface="Arial"/>
              <a:ea typeface="Arial"/>
              <a:cs typeface="Arial"/>
              <a:sym typeface="Arial"/>
            </a:endParaRPr>
          </a:p>
          <a:p>
            <a:pPr indent="0" lvl="0" marL="12700" marR="0" rtl="0" algn="l">
              <a:lnSpc>
                <a:spcPct val="100000"/>
              </a:lnSpc>
              <a:spcBef>
                <a:spcPts val="250"/>
              </a:spcBef>
              <a:spcAft>
                <a:spcPts val="0"/>
              </a:spcAft>
              <a:buNone/>
            </a:pPr>
            <a:r>
              <a:t/>
            </a:r>
            <a:endParaRPr sz="1200">
              <a:solidFill>
                <a:schemeClr val="dk1"/>
              </a:solidFill>
              <a:latin typeface="Arial"/>
              <a:ea typeface="Arial"/>
              <a:cs typeface="Arial"/>
              <a:sym typeface="Arial"/>
            </a:endParaRPr>
          </a:p>
        </p:txBody>
      </p:sp>
      <p:sp>
        <p:nvSpPr>
          <p:cNvPr id="112" name="Google Shape;112;p13"/>
          <p:cNvSpPr/>
          <p:nvPr/>
        </p:nvSpPr>
        <p:spPr>
          <a:xfrm>
            <a:off x="5272360" y="1558117"/>
            <a:ext cx="569491" cy="2210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3" name="Google Shape;113;p13"/>
          <p:cNvSpPr/>
          <p:nvPr/>
        </p:nvSpPr>
        <p:spPr>
          <a:xfrm>
            <a:off x="-499" y="3586100"/>
            <a:ext cx="3913800" cy="1512600"/>
          </a:xfrm>
          <a:prstGeom prst="roundRect">
            <a:avLst>
              <a:gd fmla="val 16667" name="adj"/>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4" name="Google Shape;114;p13"/>
          <p:cNvSpPr txBox="1"/>
          <p:nvPr/>
        </p:nvSpPr>
        <p:spPr>
          <a:xfrm>
            <a:off x="179500" y="3805300"/>
            <a:ext cx="3913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Name :-Manish Devkota.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Roll No:- 2K18/EC/095.</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Subject:-Machine Learning</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Mentor :- Dr. Dinesh K. vishwakarma </a:t>
            </a:r>
            <a:endParaRPr sz="1800">
              <a:solidFill>
                <a:schemeClr val="dk1"/>
              </a:solidFill>
              <a:latin typeface="Gill Sans"/>
              <a:ea typeface="Gill Sans"/>
              <a:cs typeface="Gill Sans"/>
              <a:sym typeface="Gill Sans"/>
            </a:endParaRPr>
          </a:p>
        </p:txBody>
      </p:sp>
      <p:pic>
        <p:nvPicPr>
          <p:cNvPr id="115" name="Google Shape;115;p13"/>
          <p:cNvPicPr preferRelativeResize="0"/>
          <p:nvPr/>
        </p:nvPicPr>
        <p:blipFill rotWithShape="1">
          <a:blip r:embed="rId3">
            <a:alphaModFix/>
          </a:blip>
          <a:srcRect b="0" l="0" r="0" t="0"/>
          <a:stretch/>
        </p:blipFill>
        <p:spPr>
          <a:xfrm rot="526033">
            <a:off x="1280419" y="1733439"/>
            <a:ext cx="2423736" cy="160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p:nvPr/>
        </p:nvSpPr>
        <p:spPr>
          <a:xfrm>
            <a:off x="1939586" y="-9664"/>
            <a:ext cx="3574030" cy="796631"/>
          </a:xfrm>
          <a:prstGeom prst="rect">
            <a:avLst/>
          </a:prstGeom>
          <a:solidFill>
            <a:srgbClr val="8916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1" name="Google Shape;121;p14"/>
          <p:cNvSpPr/>
          <p:nvPr/>
        </p:nvSpPr>
        <p:spPr>
          <a:xfrm>
            <a:off x="1914766" y="3458"/>
            <a:ext cx="496149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Arial"/>
                <a:ea typeface="Arial"/>
                <a:cs typeface="Arial"/>
                <a:sym typeface="Arial"/>
              </a:rPr>
              <a:t>Problem Statement</a:t>
            </a:r>
            <a:endParaRPr/>
          </a:p>
        </p:txBody>
      </p:sp>
      <p:sp>
        <p:nvSpPr>
          <p:cNvPr id="122" name="Google Shape;122;p14"/>
          <p:cNvSpPr/>
          <p:nvPr/>
        </p:nvSpPr>
        <p:spPr>
          <a:xfrm>
            <a:off x="1939575" y="778124"/>
            <a:ext cx="2848500" cy="1568700"/>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14"/>
          <p:cNvSpPr/>
          <p:nvPr/>
        </p:nvSpPr>
        <p:spPr>
          <a:xfrm>
            <a:off x="4788024" y="772130"/>
            <a:ext cx="3960440" cy="41698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14"/>
          <p:cNvSpPr/>
          <p:nvPr/>
        </p:nvSpPr>
        <p:spPr>
          <a:xfrm>
            <a:off x="1939586" y="829037"/>
            <a:ext cx="2639476" cy="1169551"/>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To Predict the future stock Price Of particular company using technical analysis.</a:t>
            </a:r>
            <a:endParaRPr sz="600"/>
          </a:p>
        </p:txBody>
      </p:sp>
      <p:sp>
        <p:nvSpPr>
          <p:cNvPr id="125" name="Google Shape;125;p14"/>
          <p:cNvSpPr/>
          <p:nvPr/>
        </p:nvSpPr>
        <p:spPr>
          <a:xfrm>
            <a:off x="5076056" y="844620"/>
            <a:ext cx="3560274" cy="2554545"/>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Gill Sans"/>
                <a:ea typeface="Gill Sans"/>
                <a:cs typeface="Gill Sans"/>
                <a:sym typeface="Gill Sans"/>
              </a:rPr>
              <a:t>Use different Machine Learning Model and Compare them in terms of their graphical analysis. </a:t>
            </a:r>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 </a:t>
            </a:r>
            <a:endParaRPr/>
          </a:p>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Gill Sans"/>
                <a:ea typeface="Gill Sans"/>
                <a:cs typeface="Gill Sans"/>
                <a:sym typeface="Gill Sans"/>
              </a:rPr>
              <a:t> In this Project I will  Use Time series concept. </a:t>
            </a:r>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 </a:t>
            </a:r>
            <a:endParaRPr/>
          </a:p>
          <a:p>
            <a:pPr indent="-171450" lvl="0" marL="171450" marR="0" rtl="0" algn="l">
              <a:spcBef>
                <a:spcPts val="0"/>
              </a:spcBef>
              <a:spcAft>
                <a:spcPts val="0"/>
              </a:spcAft>
              <a:buClr>
                <a:schemeClr val="dk1"/>
              </a:buClr>
              <a:buSzPts val="1600"/>
              <a:buFont typeface="Noto Sans Symbols"/>
              <a:buChar char="❖"/>
            </a:pPr>
            <a:r>
              <a:rPr lang="en-US" sz="1600">
                <a:solidFill>
                  <a:schemeClr val="dk1"/>
                </a:solidFill>
                <a:latin typeface="Gill Sans"/>
                <a:ea typeface="Gill Sans"/>
                <a:cs typeface="Gill Sans"/>
                <a:sym typeface="Gill Sans"/>
              </a:rPr>
              <a:t> Predict the future stock price using auto arima model and Lstm + rnn model </a:t>
            </a:r>
            <a:endParaRPr sz="1600">
              <a:solidFill>
                <a:schemeClr val="dk1"/>
              </a:solidFill>
              <a:latin typeface="Arial"/>
              <a:ea typeface="Arial"/>
              <a:cs typeface="Arial"/>
              <a:sym typeface="Arial"/>
            </a:endParaRPr>
          </a:p>
        </p:txBody>
      </p:sp>
      <p:sp>
        <p:nvSpPr>
          <p:cNvPr id="126" name="Google Shape;126;p14"/>
          <p:cNvSpPr/>
          <p:nvPr/>
        </p:nvSpPr>
        <p:spPr>
          <a:xfrm rot="-5400000">
            <a:off x="4396463" y="946335"/>
            <a:ext cx="569491" cy="2210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27" name="Google Shape;127;p14"/>
          <p:cNvPicPr preferRelativeResize="0"/>
          <p:nvPr/>
        </p:nvPicPr>
        <p:blipFill>
          <a:blip r:embed="rId3">
            <a:alphaModFix/>
          </a:blip>
          <a:stretch>
            <a:fillRect/>
          </a:stretch>
        </p:blipFill>
        <p:spPr>
          <a:xfrm>
            <a:off x="2595499" y="3292800"/>
            <a:ext cx="2480550" cy="175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p:nvPr/>
        </p:nvSpPr>
        <p:spPr>
          <a:xfrm>
            <a:off x="1046322" y="47488"/>
            <a:ext cx="3496510" cy="786967"/>
          </a:xfrm>
          <a:prstGeom prst="rect">
            <a:avLst/>
          </a:prstGeom>
          <a:solidFill>
            <a:srgbClr val="8916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3" name="Google Shape;133;p15"/>
          <p:cNvSpPr/>
          <p:nvPr/>
        </p:nvSpPr>
        <p:spPr>
          <a:xfrm>
            <a:off x="1307300" y="3450"/>
            <a:ext cx="3046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800">
                <a:solidFill>
                  <a:schemeClr val="lt1"/>
                </a:solidFill>
                <a:latin typeface="Arial"/>
                <a:ea typeface="Arial"/>
                <a:cs typeface="Arial"/>
                <a:sym typeface="Arial"/>
              </a:rPr>
              <a:t>Arima Model </a:t>
            </a:r>
            <a:endParaRPr sz="400"/>
          </a:p>
        </p:txBody>
      </p:sp>
      <p:sp>
        <p:nvSpPr>
          <p:cNvPr id="134" name="Google Shape;134;p15"/>
          <p:cNvSpPr/>
          <p:nvPr/>
        </p:nvSpPr>
        <p:spPr>
          <a:xfrm>
            <a:off x="4572000" y="1"/>
            <a:ext cx="4392488" cy="4443958"/>
          </a:xfrm>
          <a:prstGeom prst="rect">
            <a:avLst/>
          </a:prstGeom>
          <a:solidFill>
            <a:schemeClr val="lt1"/>
          </a:solid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rgbClr val="000000"/>
              </a:buClr>
              <a:buSzPts val="1200"/>
              <a:buFont typeface="Noto Sans Symbols"/>
              <a:buChar char="❖"/>
            </a:pPr>
            <a:r>
              <a:rPr b="0" i="0" lang="en-US" sz="1200">
                <a:solidFill>
                  <a:srgbClr val="000000"/>
                </a:solidFill>
                <a:latin typeface="Arial"/>
                <a:ea typeface="Arial"/>
                <a:cs typeface="Arial"/>
                <a:sym typeface="Arial"/>
              </a:rPr>
              <a:t> </a:t>
            </a:r>
            <a:r>
              <a:rPr b="1" i="0" lang="en-US" sz="1200">
                <a:solidFill>
                  <a:srgbClr val="000000"/>
                </a:solidFill>
                <a:latin typeface="Arial"/>
                <a:ea typeface="Arial"/>
                <a:cs typeface="Arial"/>
                <a:sym typeface="Arial"/>
              </a:rPr>
              <a:t>ARIMA</a:t>
            </a:r>
            <a:r>
              <a:rPr b="0" i="0" lang="en-US" sz="1200">
                <a:solidFill>
                  <a:srgbClr val="000000"/>
                </a:solidFill>
                <a:latin typeface="Arial"/>
                <a:ea typeface="Arial"/>
                <a:cs typeface="Arial"/>
                <a:sym typeface="Arial"/>
              </a:rPr>
              <a:t>, short for ‘Auto Regressive Integrated Moving Average’ is actually a class of models that ‘explains’ a given time series based on its own past values, that is, its own lags and the lagged forecast errors, so that equation can be used to forecast future values.</a:t>
            </a:r>
            <a:endParaRPr b="0" i="0" sz="1200">
              <a:solidFill>
                <a:srgbClr val="000000"/>
              </a:solidFill>
              <a:latin typeface="Arial"/>
              <a:ea typeface="Arial"/>
              <a:cs typeface="Arial"/>
              <a:sym typeface="Arial"/>
            </a:endParaRPr>
          </a:p>
          <a:p>
            <a:pPr indent="-171450" lvl="0" marL="171450" marR="0" rtl="0" algn="l">
              <a:spcBef>
                <a:spcPts val="0"/>
              </a:spcBef>
              <a:spcAft>
                <a:spcPts val="0"/>
              </a:spcAft>
              <a:buClr>
                <a:srgbClr val="000000"/>
              </a:buClr>
              <a:buSzPts val="1200"/>
              <a:buFont typeface="Noto Sans Symbols"/>
              <a:buChar char="❖"/>
            </a:pPr>
            <a:r>
              <a:rPr b="0" i="0" lang="en-US" sz="1200">
                <a:solidFill>
                  <a:srgbClr val="000000"/>
                </a:solidFill>
                <a:latin typeface="Arial"/>
                <a:ea typeface="Arial"/>
                <a:cs typeface="Arial"/>
                <a:sym typeface="Arial"/>
              </a:rPr>
              <a:t>An ARIMA model is characterized by 3 terms: p(order of the AR term), q(order of the MA term), d(number of differencing required to make the time series stationary).</a:t>
            </a:r>
            <a:endParaRPr/>
          </a:p>
          <a:p>
            <a:pPr indent="-171450" lvl="0" marL="171450" marR="0" rtl="0" algn="l">
              <a:spcBef>
                <a:spcPts val="0"/>
              </a:spcBef>
              <a:spcAft>
                <a:spcPts val="0"/>
              </a:spcAft>
              <a:buClr>
                <a:srgbClr val="000000"/>
              </a:buClr>
              <a:buSzPts val="1200"/>
              <a:buFont typeface="Noto Sans Symbols"/>
              <a:buChar char="❖"/>
            </a:pPr>
            <a:r>
              <a:rPr b="0" i="0" lang="en-US" sz="1200">
                <a:solidFill>
                  <a:srgbClr val="000000"/>
                </a:solidFill>
                <a:latin typeface="Arial"/>
                <a:ea typeface="Arial"/>
                <a:cs typeface="Arial"/>
                <a:sym typeface="Arial"/>
              </a:rPr>
              <a:t>The purpose of differencing it to make the time series stationary. </a:t>
            </a:r>
            <a:endParaRPr/>
          </a:p>
          <a:p>
            <a:pPr indent="-171450" lvl="0" marL="171450" marR="0" rtl="0" algn="l">
              <a:spcBef>
                <a:spcPts val="0"/>
              </a:spcBef>
              <a:spcAft>
                <a:spcPts val="0"/>
              </a:spcAft>
              <a:buClr>
                <a:srgbClr val="292929"/>
              </a:buClr>
              <a:buSzPts val="1200"/>
              <a:buFont typeface="Noto Sans Symbols"/>
              <a:buChar char="❖"/>
            </a:pPr>
            <a:r>
              <a:rPr b="0" i="0" lang="en-US" sz="1200">
                <a:solidFill>
                  <a:srgbClr val="292929"/>
                </a:solidFill>
                <a:latin typeface="Arial"/>
                <a:ea typeface="Arial"/>
                <a:cs typeface="Arial"/>
                <a:sym typeface="Arial"/>
              </a:rPr>
              <a:t> Auto ARIMA, the model itself will generate the optimal p, d, and q values which would be suitable for the data set to provide better  result.</a:t>
            </a:r>
            <a:r>
              <a:rPr b="0" i="0" lang="en-US" sz="1200">
                <a:solidFill>
                  <a:srgbClr val="000000"/>
                </a:solidFill>
                <a:latin typeface="Arial"/>
                <a:ea typeface="Arial"/>
                <a:cs typeface="Arial"/>
                <a:sym typeface="Arial"/>
              </a:rPr>
              <a:t>     </a:t>
            </a:r>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chemeClr val="lt1"/>
              </a:solidFill>
              <a:latin typeface="Arial"/>
              <a:ea typeface="Arial"/>
              <a:cs typeface="Arial"/>
              <a:sym typeface="Arial"/>
            </a:endParaRPr>
          </a:p>
        </p:txBody>
      </p:sp>
      <p:sp>
        <p:nvSpPr>
          <p:cNvPr id="135" name="Google Shape;135;p15"/>
          <p:cNvSpPr/>
          <p:nvPr/>
        </p:nvSpPr>
        <p:spPr>
          <a:xfrm rot="-5400000">
            <a:off x="4179454" y="308415"/>
            <a:ext cx="569491" cy="2210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36" name="Google Shape;136;p15"/>
          <p:cNvPicPr preferRelativeResize="0"/>
          <p:nvPr/>
        </p:nvPicPr>
        <p:blipFill rotWithShape="1">
          <a:blip r:embed="rId3">
            <a:alphaModFix/>
          </a:blip>
          <a:srcRect b="0" l="0" r="0" t="0"/>
          <a:stretch/>
        </p:blipFill>
        <p:spPr>
          <a:xfrm>
            <a:off x="5213351" y="2571750"/>
            <a:ext cx="3109786" cy="1795080"/>
          </a:xfrm>
          <a:prstGeom prst="rect">
            <a:avLst/>
          </a:prstGeom>
          <a:noFill/>
          <a:ln>
            <a:noFill/>
          </a:ln>
        </p:spPr>
      </p:pic>
      <p:pic>
        <p:nvPicPr>
          <p:cNvPr id="137" name="Google Shape;137;p15"/>
          <p:cNvPicPr preferRelativeResize="0"/>
          <p:nvPr/>
        </p:nvPicPr>
        <p:blipFill rotWithShape="1">
          <a:blip r:embed="rId4">
            <a:alphaModFix/>
          </a:blip>
          <a:srcRect b="0" l="0" r="0" t="0"/>
          <a:stretch/>
        </p:blipFill>
        <p:spPr>
          <a:xfrm>
            <a:off x="444558" y="961337"/>
            <a:ext cx="4046571" cy="3187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p:nvPr/>
        </p:nvSpPr>
        <p:spPr>
          <a:xfrm>
            <a:off x="1464247" y="25463"/>
            <a:ext cx="3496500" cy="786900"/>
          </a:xfrm>
          <a:prstGeom prst="rect">
            <a:avLst/>
          </a:prstGeom>
          <a:solidFill>
            <a:srgbClr val="8916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chemeClr val="lt1"/>
              </a:solidFill>
              <a:latin typeface="Gill Sans"/>
              <a:ea typeface="Gill Sans"/>
              <a:cs typeface="Gill Sans"/>
              <a:sym typeface="Gill Sans"/>
            </a:endParaRPr>
          </a:p>
        </p:txBody>
      </p:sp>
      <p:sp>
        <p:nvSpPr>
          <p:cNvPr id="143" name="Google Shape;143;p16"/>
          <p:cNvSpPr/>
          <p:nvPr/>
        </p:nvSpPr>
        <p:spPr>
          <a:xfrm>
            <a:off x="1607350" y="3450"/>
            <a:ext cx="2764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400">
                <a:solidFill>
                  <a:schemeClr val="lt1"/>
                </a:solidFill>
                <a:latin typeface="Arial"/>
                <a:ea typeface="Arial"/>
                <a:cs typeface="Arial"/>
                <a:sym typeface="Arial"/>
              </a:rPr>
              <a:t>LSTM Model</a:t>
            </a:r>
            <a:endParaRPr sz="1100"/>
          </a:p>
        </p:txBody>
      </p:sp>
      <p:sp>
        <p:nvSpPr>
          <p:cNvPr id="144" name="Google Shape;144;p16"/>
          <p:cNvSpPr/>
          <p:nvPr/>
        </p:nvSpPr>
        <p:spPr>
          <a:xfrm>
            <a:off x="4542832" y="134210"/>
            <a:ext cx="4392488" cy="4443958"/>
          </a:xfrm>
          <a:prstGeom prst="rect">
            <a:avLst/>
          </a:prstGeom>
          <a:solidFill>
            <a:schemeClr val="lt1"/>
          </a:solidFill>
          <a:ln>
            <a:noFill/>
          </a:ln>
        </p:spPr>
        <p:txBody>
          <a:bodyPr anchorCtr="0" anchor="ctr" bIns="45700" lIns="91425" spcFirstLastPara="1" rIns="91425" wrap="square" tIns="45700">
            <a:noAutofit/>
          </a:bodyPr>
          <a:lstStyle/>
          <a:p>
            <a:pPr indent="-95250" lvl="0" marL="171450" marR="0" rtl="0" algn="l">
              <a:spcBef>
                <a:spcPts val="0"/>
              </a:spcBef>
              <a:spcAft>
                <a:spcPts val="0"/>
              </a:spcAft>
              <a:buClr>
                <a:schemeClr val="dk1"/>
              </a:buClr>
              <a:buSzPts val="1200"/>
              <a:buFont typeface="Noto Sans Symbols"/>
              <a:buNone/>
            </a:pPr>
            <a:r>
              <a:t/>
            </a:r>
            <a:endParaRPr b="0" i="0" sz="1200">
              <a:solidFill>
                <a:schemeClr val="dk1"/>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1200"/>
              <a:buFont typeface="Noto Sans Symbols"/>
              <a:buChar char="❖"/>
            </a:pPr>
            <a:r>
              <a:rPr b="0" i="0" lang="en-US" sz="1200">
                <a:solidFill>
                  <a:schemeClr val="dk1"/>
                </a:solidFill>
                <a:latin typeface="Arial"/>
                <a:ea typeface="Arial"/>
                <a:cs typeface="Arial"/>
                <a:sym typeface="Arial"/>
              </a:rPr>
              <a:t> </a:t>
            </a:r>
            <a:r>
              <a:rPr b="1" i="0" lang="en-US" sz="1200">
                <a:solidFill>
                  <a:schemeClr val="dk1"/>
                </a:solidFill>
                <a:latin typeface="Arial"/>
                <a:ea typeface="Arial"/>
                <a:cs typeface="Arial"/>
                <a:sym typeface="Arial"/>
              </a:rPr>
              <a:t>Long short-term memory</a:t>
            </a:r>
            <a:r>
              <a:rPr b="0" i="0" lang="en-US" sz="1200">
                <a:solidFill>
                  <a:schemeClr val="dk1"/>
                </a:solidFill>
                <a:latin typeface="Arial"/>
                <a:ea typeface="Arial"/>
                <a:cs typeface="Arial"/>
                <a:sym typeface="Arial"/>
              </a:rPr>
              <a:t> (</a:t>
            </a:r>
            <a:r>
              <a:rPr b="1" i="0" lang="en-US" sz="1200">
                <a:solidFill>
                  <a:schemeClr val="dk1"/>
                </a:solidFill>
                <a:latin typeface="Arial"/>
                <a:ea typeface="Arial"/>
                <a:cs typeface="Arial"/>
                <a:sym typeface="Arial"/>
              </a:rPr>
              <a:t>LSTM</a:t>
            </a:r>
            <a:r>
              <a:rPr b="0" i="0" lang="en-US" sz="1200">
                <a:solidFill>
                  <a:schemeClr val="dk1"/>
                </a:solidFill>
                <a:latin typeface="Arial"/>
                <a:ea typeface="Arial"/>
                <a:cs typeface="Arial"/>
                <a:sym typeface="Arial"/>
              </a:rPr>
              <a:t>) is an artificial </a:t>
            </a:r>
            <a:r>
              <a:rPr lang="en-US" sz="1200">
                <a:solidFill>
                  <a:schemeClr val="dk1"/>
                </a:solidFill>
                <a:latin typeface="Arial"/>
                <a:ea typeface="Arial"/>
                <a:cs typeface="Arial"/>
                <a:sym typeface="Arial"/>
              </a:rPr>
              <a:t>recurrent neural network </a:t>
            </a:r>
            <a:r>
              <a:rPr b="0" i="0" lang="en-US" sz="1200">
                <a:solidFill>
                  <a:schemeClr val="dk1"/>
                </a:solidFill>
                <a:latin typeface="Arial"/>
                <a:ea typeface="Arial"/>
                <a:cs typeface="Arial"/>
                <a:sym typeface="Arial"/>
              </a:rPr>
              <a:t>(RNN) used in the field of </a:t>
            </a:r>
            <a:r>
              <a:rPr lang="en-US" sz="1200">
                <a:solidFill>
                  <a:schemeClr val="dk1"/>
                </a:solidFill>
                <a:latin typeface="Arial"/>
                <a:ea typeface="Arial"/>
                <a:cs typeface="Arial"/>
                <a:sym typeface="Arial"/>
              </a:rPr>
              <a:t>deep learning</a:t>
            </a:r>
            <a:r>
              <a:rPr b="0" i="0" lang="en-US" sz="1200">
                <a:solidFill>
                  <a:schemeClr val="dk1"/>
                </a:solidFill>
                <a:latin typeface="Arial"/>
                <a:ea typeface="Arial"/>
                <a:cs typeface="Arial"/>
                <a:sym typeface="Arial"/>
              </a:rPr>
              <a:t>. Unlike standard </a:t>
            </a:r>
            <a:r>
              <a:rPr lang="en-US" sz="1200">
                <a:solidFill>
                  <a:schemeClr val="dk1"/>
                </a:solidFill>
                <a:latin typeface="Arial"/>
                <a:ea typeface="Arial"/>
                <a:cs typeface="Arial"/>
                <a:sym typeface="Arial"/>
              </a:rPr>
              <a:t>feedforward neural networks.</a:t>
            </a:r>
            <a:r>
              <a:rPr b="0" i="0" lang="en-US" sz="1200">
                <a:solidFill>
                  <a:schemeClr val="dk1"/>
                </a:solidFill>
                <a:latin typeface="Arial"/>
                <a:ea typeface="Arial"/>
                <a:cs typeface="Arial"/>
                <a:sym typeface="Arial"/>
              </a:rPr>
              <a:t> LSTM has feedback connections. It can not only process single data points (such as images), but also entire sequences of data (such as speech or video).</a:t>
            </a:r>
            <a:endParaRPr/>
          </a:p>
          <a:p>
            <a:pPr indent="-171450" lvl="0" marL="171450" marR="0" rtl="0" algn="l">
              <a:spcBef>
                <a:spcPts val="0"/>
              </a:spcBef>
              <a:spcAft>
                <a:spcPts val="0"/>
              </a:spcAft>
              <a:buClr>
                <a:srgbClr val="202122"/>
              </a:buClr>
              <a:buSzPts val="1200"/>
              <a:buFont typeface="Noto Sans Symbols"/>
              <a:buChar char="❖"/>
            </a:pPr>
            <a:r>
              <a:rPr b="0" i="0" lang="en-US" sz="1200">
                <a:solidFill>
                  <a:srgbClr val="202122"/>
                </a:solidFill>
                <a:latin typeface="Arial"/>
                <a:ea typeface="Arial"/>
                <a:cs typeface="Arial"/>
                <a:sym typeface="Arial"/>
              </a:rPr>
              <a:t>A </a:t>
            </a:r>
            <a:r>
              <a:rPr b="1" i="0" lang="en-US" sz="1200">
                <a:solidFill>
                  <a:srgbClr val="202122"/>
                </a:solidFill>
                <a:latin typeface="Arial"/>
                <a:ea typeface="Arial"/>
                <a:cs typeface="Arial"/>
                <a:sym typeface="Arial"/>
              </a:rPr>
              <a:t>common LSTM </a:t>
            </a:r>
            <a:r>
              <a:rPr b="0" i="0" lang="en-US" sz="1200">
                <a:solidFill>
                  <a:srgbClr val="202122"/>
                </a:solidFill>
                <a:latin typeface="Arial"/>
                <a:ea typeface="Arial"/>
                <a:cs typeface="Arial"/>
                <a:sym typeface="Arial"/>
              </a:rPr>
              <a:t>unit is composed of a </a:t>
            </a:r>
            <a:r>
              <a:rPr b="1" i="0" lang="en-US" sz="1200">
                <a:solidFill>
                  <a:srgbClr val="202122"/>
                </a:solidFill>
                <a:latin typeface="Arial"/>
                <a:ea typeface="Arial"/>
                <a:cs typeface="Arial"/>
                <a:sym typeface="Arial"/>
              </a:rPr>
              <a:t>cell</a:t>
            </a:r>
            <a:r>
              <a:rPr b="0" i="0" lang="en-US" sz="1200">
                <a:solidFill>
                  <a:srgbClr val="202122"/>
                </a:solidFill>
                <a:latin typeface="Arial"/>
                <a:ea typeface="Arial"/>
                <a:cs typeface="Arial"/>
                <a:sym typeface="Arial"/>
              </a:rPr>
              <a:t>, an </a:t>
            </a:r>
            <a:r>
              <a:rPr b="1" i="0" lang="en-US" sz="1200">
                <a:solidFill>
                  <a:srgbClr val="202122"/>
                </a:solidFill>
                <a:latin typeface="Arial"/>
                <a:ea typeface="Arial"/>
                <a:cs typeface="Arial"/>
                <a:sym typeface="Arial"/>
              </a:rPr>
              <a:t>input gate</a:t>
            </a:r>
            <a:r>
              <a:rPr b="0" i="0" lang="en-US" sz="1200">
                <a:solidFill>
                  <a:srgbClr val="202122"/>
                </a:solidFill>
                <a:latin typeface="Arial"/>
                <a:ea typeface="Arial"/>
                <a:cs typeface="Arial"/>
                <a:sym typeface="Arial"/>
              </a:rPr>
              <a:t>, an </a:t>
            </a:r>
            <a:r>
              <a:rPr b="1" i="0" lang="en-US" sz="1200">
                <a:solidFill>
                  <a:srgbClr val="202122"/>
                </a:solidFill>
                <a:latin typeface="Arial"/>
                <a:ea typeface="Arial"/>
                <a:cs typeface="Arial"/>
                <a:sym typeface="Arial"/>
              </a:rPr>
              <a:t>output gate</a:t>
            </a:r>
            <a:r>
              <a:rPr b="0" i="0" lang="en-US" sz="1200">
                <a:solidFill>
                  <a:srgbClr val="202122"/>
                </a:solidFill>
                <a:latin typeface="Arial"/>
                <a:ea typeface="Arial"/>
                <a:cs typeface="Arial"/>
                <a:sym typeface="Arial"/>
              </a:rPr>
              <a:t> and a </a:t>
            </a:r>
            <a:r>
              <a:rPr b="1" i="0" lang="en-US" sz="1200">
                <a:solidFill>
                  <a:srgbClr val="202122"/>
                </a:solidFill>
                <a:latin typeface="Arial"/>
                <a:ea typeface="Arial"/>
                <a:cs typeface="Arial"/>
                <a:sym typeface="Arial"/>
              </a:rPr>
              <a:t>forget gate</a:t>
            </a:r>
            <a:r>
              <a:rPr b="0" i="0" lang="en-US" sz="1200">
                <a:solidFill>
                  <a:srgbClr val="202122"/>
                </a:solidFill>
                <a:latin typeface="Arial"/>
                <a:ea typeface="Arial"/>
                <a:cs typeface="Arial"/>
                <a:sym typeface="Arial"/>
              </a:rPr>
              <a:t>. The cell remembers values over arbitrary time intervals and the three </a:t>
            </a:r>
            <a:r>
              <a:rPr b="0" i="1" lang="en-US" sz="1200">
                <a:solidFill>
                  <a:srgbClr val="202122"/>
                </a:solidFill>
                <a:latin typeface="Arial"/>
                <a:ea typeface="Arial"/>
                <a:cs typeface="Arial"/>
                <a:sym typeface="Arial"/>
              </a:rPr>
              <a:t>gates</a:t>
            </a:r>
            <a:r>
              <a:rPr b="0" i="0" lang="en-US" sz="1200">
                <a:solidFill>
                  <a:srgbClr val="202122"/>
                </a:solidFill>
                <a:latin typeface="Arial"/>
                <a:ea typeface="Arial"/>
                <a:cs typeface="Arial"/>
                <a:sym typeface="Arial"/>
              </a:rPr>
              <a:t> regulate the flow of information into and out of the cell.</a:t>
            </a:r>
            <a:endParaRPr b="0" i="0" sz="1200">
              <a:solidFill>
                <a:schemeClr val="dk1"/>
              </a:solidFill>
              <a:latin typeface="Arial"/>
              <a:ea typeface="Arial"/>
              <a:cs typeface="Arial"/>
              <a:sym typeface="Arial"/>
            </a:endParaRPr>
          </a:p>
          <a:p>
            <a:pPr indent="-171450" lvl="0" marL="171450" marR="0" rtl="0" algn="l">
              <a:spcBef>
                <a:spcPts val="0"/>
              </a:spcBef>
              <a:spcAft>
                <a:spcPts val="0"/>
              </a:spcAft>
              <a:buClr>
                <a:srgbClr val="202122"/>
              </a:buClr>
              <a:buSzPts val="1200"/>
              <a:buFont typeface="Noto Sans Symbols"/>
              <a:buChar char="❖"/>
            </a:pPr>
            <a:r>
              <a:rPr b="0" i="0" lang="en-US" sz="1200">
                <a:solidFill>
                  <a:srgbClr val="202122"/>
                </a:solidFill>
                <a:latin typeface="Arial"/>
                <a:ea typeface="Arial"/>
                <a:cs typeface="Arial"/>
                <a:sym typeface="Arial"/>
              </a:rPr>
              <a:t>The advantage of an LSTM cell compared to a common recurrent unit is its cell memory unit. The cell vector has the ability to encapsulate the notion of forgetting part of its previously stored memory, as well as to add part of the new information.</a:t>
            </a:r>
            <a:endParaRPr b="0" i="0" sz="1200">
              <a:solidFill>
                <a:srgbClr val="000000"/>
              </a:solidFill>
              <a:latin typeface="Arial"/>
              <a:ea typeface="Arial"/>
              <a:cs typeface="Arial"/>
              <a:sym typeface="Arial"/>
            </a:endParaRPr>
          </a:p>
          <a:p>
            <a:pPr indent="0" lvl="0" marL="0" marR="0" rtl="0" algn="l">
              <a:spcBef>
                <a:spcPts val="0"/>
              </a:spcBef>
              <a:spcAft>
                <a:spcPts val="0"/>
              </a:spcAft>
              <a:buNone/>
            </a:pPr>
            <a:r>
              <a:rPr b="0" i="0" lang="en-US" sz="1200">
                <a:solidFill>
                  <a:srgbClr val="000000"/>
                </a:solidFill>
                <a:latin typeface="Arial"/>
                <a:ea typeface="Arial"/>
                <a:cs typeface="Arial"/>
                <a:sym typeface="Arial"/>
              </a:rPr>
              <a:t>    </a:t>
            </a:r>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chemeClr val="lt1"/>
              </a:solidFill>
              <a:latin typeface="Arial"/>
              <a:ea typeface="Arial"/>
              <a:cs typeface="Arial"/>
              <a:sym typeface="Arial"/>
            </a:endParaRPr>
          </a:p>
        </p:txBody>
      </p:sp>
      <p:sp>
        <p:nvSpPr>
          <p:cNvPr id="145" name="Google Shape;145;p16"/>
          <p:cNvSpPr/>
          <p:nvPr/>
        </p:nvSpPr>
        <p:spPr>
          <a:xfrm rot="-5400000">
            <a:off x="4179454" y="308415"/>
            <a:ext cx="569491" cy="2210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46" name="Google Shape;146;p16"/>
          <p:cNvPicPr preferRelativeResize="0"/>
          <p:nvPr/>
        </p:nvPicPr>
        <p:blipFill rotWithShape="1">
          <a:blip r:embed="rId3">
            <a:alphaModFix/>
          </a:blip>
          <a:srcRect b="0" l="0" r="0" t="0"/>
          <a:stretch/>
        </p:blipFill>
        <p:spPr>
          <a:xfrm>
            <a:off x="5004047" y="3094980"/>
            <a:ext cx="4121611" cy="2048520"/>
          </a:xfrm>
          <a:prstGeom prst="rect">
            <a:avLst/>
          </a:prstGeom>
          <a:noFill/>
          <a:ln>
            <a:noFill/>
          </a:ln>
        </p:spPr>
      </p:pic>
      <p:pic>
        <p:nvPicPr>
          <p:cNvPr id="147" name="Google Shape;147;p16"/>
          <p:cNvPicPr preferRelativeResize="0"/>
          <p:nvPr/>
        </p:nvPicPr>
        <p:blipFill rotWithShape="1">
          <a:blip r:embed="rId4">
            <a:alphaModFix/>
          </a:blip>
          <a:srcRect b="0" l="0" r="0" t="0"/>
          <a:stretch/>
        </p:blipFill>
        <p:spPr>
          <a:xfrm>
            <a:off x="18342" y="1013307"/>
            <a:ext cx="4353385" cy="33311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p:nvPr/>
        </p:nvSpPr>
        <p:spPr>
          <a:xfrm>
            <a:off x="1687574" y="47488"/>
            <a:ext cx="3748521" cy="786967"/>
          </a:xfrm>
          <a:prstGeom prst="rect">
            <a:avLst/>
          </a:prstGeom>
          <a:solidFill>
            <a:srgbClr val="8916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3" name="Google Shape;153;p17"/>
          <p:cNvSpPr/>
          <p:nvPr/>
        </p:nvSpPr>
        <p:spPr>
          <a:xfrm>
            <a:off x="1914766" y="3458"/>
            <a:ext cx="2873258"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    Conclusion</a:t>
            </a:r>
            <a:endParaRPr sz="700"/>
          </a:p>
        </p:txBody>
      </p:sp>
      <p:sp>
        <p:nvSpPr>
          <p:cNvPr id="154" name="Google Shape;154;p17"/>
          <p:cNvSpPr/>
          <p:nvPr/>
        </p:nvSpPr>
        <p:spPr>
          <a:xfrm>
            <a:off x="5345396" y="23667"/>
            <a:ext cx="3525676" cy="4443958"/>
          </a:xfrm>
          <a:prstGeom prst="rect">
            <a:avLst/>
          </a:prstGeom>
          <a:solidFill>
            <a:schemeClr val="lt1"/>
          </a:solidFill>
          <a:ln>
            <a:noFill/>
          </a:ln>
        </p:spPr>
        <p:txBody>
          <a:bodyPr anchorCtr="0" anchor="ctr" bIns="45700" lIns="91425" spcFirstLastPara="1" rIns="91425" wrap="square" tIns="45700">
            <a:noAutofit/>
          </a:bodyPr>
          <a:lstStyle/>
          <a:p>
            <a:pPr indent="-95250" lvl="0" marL="171450" marR="0" rtl="0" algn="l">
              <a:spcBef>
                <a:spcPts val="0"/>
              </a:spcBef>
              <a:spcAft>
                <a:spcPts val="0"/>
              </a:spcAft>
              <a:buClr>
                <a:schemeClr val="dk1"/>
              </a:buClr>
              <a:buSzPts val="1200"/>
              <a:buFont typeface="Noto Sans Symbols"/>
              <a:buNone/>
            </a:pPr>
            <a:r>
              <a:t/>
            </a:r>
            <a:endParaRPr b="0" i="0" sz="1200">
              <a:solidFill>
                <a:schemeClr val="dk1"/>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171450" lvl="0" marL="171450" marR="0" rtl="0" algn="l">
              <a:spcBef>
                <a:spcPts val="0"/>
              </a:spcBef>
              <a:spcAft>
                <a:spcPts val="0"/>
              </a:spcAft>
              <a:buClr>
                <a:srgbClr val="0A0A0A"/>
              </a:buClr>
              <a:buSzPts val="1200"/>
              <a:buFont typeface="Noto Sans Symbols"/>
              <a:buChar char="❖"/>
            </a:pPr>
            <a:r>
              <a:rPr b="0" i="0" lang="en-US" sz="1200">
                <a:solidFill>
                  <a:srgbClr val="0A0A0A"/>
                </a:solidFill>
                <a:latin typeface="Arial"/>
                <a:ea typeface="Arial"/>
                <a:cs typeface="Arial"/>
                <a:sym typeface="Arial"/>
              </a:rPr>
              <a:t>By comparing the two forecasting plots, we can see that the ARIMA model has predicted the closing prices very lower to the actual prices. This large variation in prediction can be seen at the majority of the places across the plot. But in the case of the LSTM model, the same prediction of closing prices can be seen higher than the actual value. But this variation can be observed at few places in the plot and majority of the time, the predicted value seems to be nearby the actual value. So we can conclude that, in the task of stock prediction, the LSTM model has outperformed the ARIMA model.</a:t>
            </a:r>
            <a:endParaRPr/>
          </a:p>
          <a:p>
            <a:pPr indent="-171450" lvl="0" marL="171450" marR="0" rtl="0" algn="l">
              <a:spcBef>
                <a:spcPts val="0"/>
              </a:spcBef>
              <a:spcAft>
                <a:spcPts val="0"/>
              </a:spcAft>
              <a:buClr>
                <a:srgbClr val="000000"/>
              </a:buClr>
              <a:buSzPts val="1200"/>
              <a:buFont typeface="Noto Sans Symbols"/>
              <a:buChar char="❖"/>
            </a:pPr>
            <a:r>
              <a:rPr b="0" i="0" lang="en-US" sz="1200">
                <a:solidFill>
                  <a:srgbClr val="000000"/>
                </a:solidFill>
                <a:latin typeface="Arial"/>
                <a:ea typeface="Arial"/>
                <a:cs typeface="Arial"/>
                <a:sym typeface="Arial"/>
              </a:rPr>
              <a:t>We can also conclude this by comparing Root </a:t>
            </a:r>
            <a:r>
              <a:rPr lang="en-US" sz="1200">
                <a:solidFill>
                  <a:srgbClr val="000000"/>
                </a:solidFill>
                <a:latin typeface="Arial"/>
                <a:ea typeface="Arial"/>
                <a:cs typeface="Arial"/>
                <a:sym typeface="Arial"/>
              </a:rPr>
              <a:t>M</a:t>
            </a:r>
            <a:r>
              <a:rPr b="0" i="0" lang="en-US" sz="1200">
                <a:solidFill>
                  <a:srgbClr val="000000"/>
                </a:solidFill>
                <a:latin typeface="Arial"/>
                <a:ea typeface="Arial"/>
                <a:cs typeface="Arial"/>
                <a:sym typeface="Arial"/>
              </a:rPr>
              <a:t>ean </a:t>
            </a:r>
            <a:r>
              <a:rPr lang="en-US" sz="1200">
                <a:solidFill>
                  <a:srgbClr val="000000"/>
                </a:solidFill>
                <a:latin typeface="Arial"/>
                <a:ea typeface="Arial"/>
                <a:cs typeface="Arial"/>
                <a:sym typeface="Arial"/>
              </a:rPr>
              <a:t>S</a:t>
            </a:r>
            <a:r>
              <a:rPr b="0" i="0" lang="en-US" sz="1200">
                <a:solidFill>
                  <a:srgbClr val="000000"/>
                </a:solidFill>
                <a:latin typeface="Arial"/>
                <a:ea typeface="Arial"/>
                <a:cs typeface="Arial"/>
                <a:sym typeface="Arial"/>
              </a:rPr>
              <a:t>quared Error.</a:t>
            </a:r>
            <a:endParaRPr/>
          </a:p>
          <a:p>
            <a:pPr indent="0" lvl="0" marL="0" marR="0" rtl="0" algn="l">
              <a:spcBef>
                <a:spcPts val="0"/>
              </a:spcBef>
              <a:spcAft>
                <a:spcPts val="0"/>
              </a:spcAft>
              <a:buNone/>
            </a:pPr>
            <a:r>
              <a:rPr b="1" lang="en-US" sz="1200">
                <a:solidFill>
                  <a:srgbClr val="000000"/>
                </a:solidFill>
                <a:latin typeface="Arial"/>
                <a:ea typeface="Arial"/>
                <a:cs typeface="Arial"/>
                <a:sym typeface="Arial"/>
              </a:rPr>
              <a:t>      RMSE with Arima 127.640563493</a:t>
            </a:r>
            <a:endParaRPr/>
          </a:p>
          <a:p>
            <a:pPr indent="0" lvl="0" marL="0" marR="0" rtl="0" algn="l">
              <a:spcBef>
                <a:spcPts val="0"/>
              </a:spcBef>
              <a:spcAft>
                <a:spcPts val="0"/>
              </a:spcAft>
              <a:buNone/>
            </a:pPr>
            <a:r>
              <a:rPr b="1" i="0" lang="en-US" sz="1200">
                <a:solidFill>
                  <a:srgbClr val="000000"/>
                </a:solidFill>
                <a:latin typeface="Arial"/>
                <a:ea typeface="Arial"/>
                <a:cs typeface="Arial"/>
                <a:sym typeface="Arial"/>
              </a:rPr>
              <a:t>      RMSE with LSTM </a:t>
            </a:r>
            <a:r>
              <a:rPr b="1" lang="en-US" sz="1200"/>
              <a:t>90</a:t>
            </a:r>
            <a:r>
              <a:rPr b="1" i="0" lang="en-US" sz="1200">
                <a:solidFill>
                  <a:srgbClr val="000000"/>
                </a:solidFill>
                <a:latin typeface="Arial"/>
                <a:ea typeface="Arial"/>
                <a:cs typeface="Arial"/>
                <a:sym typeface="Arial"/>
              </a:rPr>
              <a:t>.923716650748005</a:t>
            </a:r>
            <a:endParaRPr/>
          </a:p>
          <a:p>
            <a:pPr indent="0" lvl="0" marL="0" marR="0" rtl="0" algn="l">
              <a:spcBef>
                <a:spcPts val="0"/>
              </a:spcBef>
              <a:spcAft>
                <a:spcPts val="0"/>
              </a:spcAft>
              <a:buNone/>
            </a:pPr>
            <a:r>
              <a:rPr b="1" lang="en-US" sz="1200">
                <a:solidFill>
                  <a:srgbClr val="000000"/>
                </a:solidFill>
                <a:latin typeface="Arial"/>
                <a:ea typeface="Arial"/>
                <a:cs typeface="Arial"/>
                <a:sym typeface="Arial"/>
              </a:rPr>
              <a:t>          </a:t>
            </a:r>
            <a:endParaRPr b="1" i="0"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a:solidFill>
                <a:srgbClr val="000000"/>
              </a:solidFill>
              <a:latin typeface="Arial"/>
              <a:ea typeface="Arial"/>
              <a:cs typeface="Arial"/>
              <a:sym typeface="Arial"/>
            </a:endParaRPr>
          </a:p>
          <a:p>
            <a:pPr indent="-95250" lvl="0" marL="171450" marR="0" rtl="0" algn="l">
              <a:spcBef>
                <a:spcPts val="0"/>
              </a:spcBef>
              <a:spcAft>
                <a:spcPts val="0"/>
              </a:spcAft>
              <a:buClr>
                <a:schemeClr val="dk1"/>
              </a:buClr>
              <a:buSzPts val="1200"/>
              <a:buFont typeface="Noto Sans Symbols"/>
              <a:buNone/>
            </a:pPr>
            <a:r>
              <a:t/>
            </a:r>
            <a:endParaRPr sz="1200">
              <a:solidFill>
                <a:schemeClr val="lt1"/>
              </a:solidFill>
              <a:latin typeface="Arial"/>
              <a:ea typeface="Arial"/>
              <a:cs typeface="Arial"/>
              <a:sym typeface="Arial"/>
            </a:endParaRPr>
          </a:p>
        </p:txBody>
      </p:sp>
      <p:sp>
        <p:nvSpPr>
          <p:cNvPr id="155" name="Google Shape;155;p17"/>
          <p:cNvSpPr/>
          <p:nvPr/>
        </p:nvSpPr>
        <p:spPr>
          <a:xfrm rot="-5400000">
            <a:off x="4958523" y="225803"/>
            <a:ext cx="569491" cy="2210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56" name="Google Shape;156;p17"/>
          <p:cNvPicPr preferRelativeResize="0"/>
          <p:nvPr/>
        </p:nvPicPr>
        <p:blipFill rotWithShape="1">
          <a:blip r:embed="rId3">
            <a:alphaModFix/>
          </a:blip>
          <a:srcRect b="0" l="0" r="0" t="0"/>
          <a:stretch/>
        </p:blipFill>
        <p:spPr>
          <a:xfrm>
            <a:off x="299332" y="824993"/>
            <a:ext cx="2896304" cy="2216205"/>
          </a:xfrm>
          <a:prstGeom prst="rect">
            <a:avLst/>
          </a:prstGeom>
          <a:noFill/>
          <a:ln>
            <a:noFill/>
          </a:ln>
        </p:spPr>
      </p:pic>
      <p:pic>
        <p:nvPicPr>
          <p:cNvPr id="157" name="Google Shape;157;p17"/>
          <p:cNvPicPr preferRelativeResize="0"/>
          <p:nvPr/>
        </p:nvPicPr>
        <p:blipFill rotWithShape="1">
          <a:blip r:embed="rId4">
            <a:alphaModFix/>
          </a:blip>
          <a:srcRect b="0" l="0" r="0" t="0"/>
          <a:stretch/>
        </p:blipFill>
        <p:spPr>
          <a:xfrm>
            <a:off x="272928" y="3030202"/>
            <a:ext cx="2896304" cy="2065810"/>
          </a:xfrm>
          <a:prstGeom prst="rect">
            <a:avLst/>
          </a:prstGeom>
          <a:noFill/>
          <a:ln>
            <a:noFill/>
          </a:ln>
        </p:spPr>
      </p:pic>
      <p:sp>
        <p:nvSpPr>
          <p:cNvPr descr="LSTM Model Output&#10;" id="158" name="Google Shape;158;p17"/>
          <p:cNvSpPr/>
          <p:nvPr/>
        </p:nvSpPr>
        <p:spPr>
          <a:xfrm>
            <a:off x="3195636" y="1414649"/>
            <a:ext cx="1937092" cy="830997"/>
          </a:xfrm>
          <a:prstGeom prst="leftArrow">
            <a:avLst>
              <a:gd fmla="val 50000" name="adj1"/>
              <a:gd fmla="val 50000" name="adj2"/>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Gill Sans"/>
                <a:ea typeface="Gill Sans"/>
                <a:cs typeface="Gill Sans"/>
                <a:sym typeface="Gill Sans"/>
              </a:rPr>
              <a:t>LSTM Model Output</a:t>
            </a:r>
            <a:endParaRPr/>
          </a:p>
        </p:txBody>
      </p:sp>
      <p:sp>
        <p:nvSpPr>
          <p:cNvPr id="159" name="Google Shape;159;p17"/>
          <p:cNvSpPr/>
          <p:nvPr/>
        </p:nvSpPr>
        <p:spPr>
          <a:xfrm>
            <a:off x="3195636" y="3621392"/>
            <a:ext cx="1937092" cy="830997"/>
          </a:xfrm>
          <a:prstGeom prst="leftArrow">
            <a:avLst>
              <a:gd fmla="val 50000" name="adj1"/>
              <a:gd fmla="val 50000" name="adj2"/>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Gill Sans"/>
                <a:ea typeface="Gill Sans"/>
                <a:cs typeface="Gill Sans"/>
                <a:sym typeface="Gill Sans"/>
              </a:rPr>
              <a:t>ARIMA Model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