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A1FB-1C89-FDF1-20D6-A8AEAFA2B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A5F3F-B639-6E1E-7935-F6DF82731D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48E5F-F93B-F402-BBC2-7494B9040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0A97-8445-459D-A30A-F57E732F2102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FFF7D-F076-9407-7426-0B99FDF9E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630B5-B59F-12E0-ED7B-F1D019E6F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B35AC-72D8-45B1-874D-170B4DF7E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623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B0021-37CA-76E1-4337-2CB2BBC0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23713-9554-DFC8-05E2-62F93EE36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61A24-212C-285A-2FBB-374E7CA90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0A97-8445-459D-A30A-F57E732F2102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A7966-A2CE-A90C-4C6B-F4AFFF23D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E83A8-1D60-A423-B23C-67FF9DDF2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B35AC-72D8-45B1-874D-170B4DF7E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163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0F6018-719A-79B8-8EE7-79E7724802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E1F494-7CA4-97BB-CACE-55256A2D9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F5BC4-1D7F-1F39-2D8E-747812471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0A97-8445-459D-A30A-F57E732F2102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F9D02-1590-5318-6604-606411CDE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BD366-DF2B-7CE0-1A82-8D1ACB610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B35AC-72D8-45B1-874D-170B4DF7E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554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3055D-5226-96DE-95AC-4F4A613E8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AAD33-5AF0-D005-829F-B90B854DC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389AD-575F-17F6-4A59-1EC062C6B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0A97-8445-459D-A30A-F57E732F2102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8DBE3-C9AC-2903-318B-D522D5E6E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C8BBC-6CF2-C37F-43AB-36ABB0464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B35AC-72D8-45B1-874D-170B4DF7E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155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B2510-6583-9368-7AD5-93D4B427B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F7C18-EBF8-13AF-8883-CAEE0FA83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036B7-8ECB-A50E-392B-0CD5891C1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0A97-8445-459D-A30A-F57E732F2102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B1E5B-1665-CBEB-BA98-A72CDC6E4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D2218-232E-3D6D-687A-6BB119DC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B35AC-72D8-45B1-874D-170B4DF7E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054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21FF6-734F-77ED-E62F-20938B9D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89E5B-EC69-F82A-679A-949E036B14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949746-1BE1-972D-A05F-11E4B6595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2681A-B3A9-43E9-61BE-3CE4F88A5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0A97-8445-459D-A30A-F57E732F2102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24283-92F0-F171-97B7-E992B0235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5AF4E-943A-1DED-C748-CCECEA593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B35AC-72D8-45B1-874D-170B4DF7E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674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05449-90A1-EEA9-712A-6774EDD0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E6FB7-B4A9-2D84-43F2-3796787B6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2E04E3-880D-43DD-B018-5385A6565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1CEB7D-C890-B439-D378-C1E7974912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115612-C4DA-E51A-46AE-198EC797F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38329F-3C92-3325-7345-5F623818C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0A97-8445-459D-A30A-F57E732F2102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78B7AE-C807-CEDC-47F9-22A9CCE6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CDBD9D-3940-2C9A-4E74-119C833C0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B35AC-72D8-45B1-874D-170B4DF7E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463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F459B-12E9-E9AF-A8CB-E7F187D2E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3A4B68-0F87-A724-3B80-5EE4F71C2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0A97-8445-459D-A30A-F57E732F2102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58D8F-8225-A39F-0CA1-D5AAD17A7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BC19EE-9203-D5AD-EC91-2341E86A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B35AC-72D8-45B1-874D-170B4DF7E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06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04C353-259C-94F0-DC27-718E8E04A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0A97-8445-459D-A30A-F57E732F2102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688E30-A376-3B78-CF23-CA689D19A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55E108-8F56-A8E0-2B08-8F15C0787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B35AC-72D8-45B1-874D-170B4DF7E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871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2EA1D-EA7D-D8D4-C485-0949F9D17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73262-2CA1-F6B7-DF48-FA117C954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5E87A-6D53-73E5-D3DD-785C120BD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C04EE-A31F-D62A-7838-87A31E16B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0A97-8445-459D-A30A-F57E732F2102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23FA7-39FE-C29F-C255-7EBC11EA2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AEC66-B922-1491-AF33-020E2302D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B35AC-72D8-45B1-874D-170B4DF7E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314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E382-F57F-4FA5-51F3-FEC7C0521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B2F140-59AE-E01F-ECF5-32006F3C96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843A3-846D-E7C6-D763-86CF8CD0B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5FDA5-0F98-C710-477A-FF8828730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0A97-8445-459D-A30A-F57E732F2102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1789C-FD17-4664-3221-A87D95F0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05B4C-129C-7261-E6EC-113D36346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B35AC-72D8-45B1-874D-170B4DF7E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8A7333-D8B2-544B-BE72-D97BC1048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C70B7-F6CA-C30D-86E2-CC20B52AD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93571-CA8A-3B11-9CE8-2ED676C693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40A97-8445-459D-A30A-F57E732F2102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888E3-A066-8BE9-C961-B440F33DE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5307A-B656-4E07-7077-8E2EBAEB1F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B35AC-72D8-45B1-874D-170B4DF7E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878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3D66F-E46B-BB17-69AA-DB3945910E17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-1" y="1122363"/>
            <a:ext cx="12017830" cy="2387600"/>
          </a:xfrm>
        </p:spPr>
        <p:txBody>
          <a:bodyPr>
            <a:normAutofit/>
          </a:bodyPr>
          <a:lstStyle/>
          <a:p>
            <a:pPr algn="ctr"/>
            <a:r>
              <a:rPr lang="en-IN" sz="4000" dirty="0" err="1">
                <a:solidFill>
                  <a:srgbClr val="000000"/>
                </a:solidFill>
                <a:latin typeface="Arial" panose="020B0604020202020204" pitchFamily="34" charset="0"/>
              </a:rPr>
              <a:t>Etraveli</a:t>
            </a:r>
            <a:r>
              <a:rPr lang="en-IN" sz="4000" dirty="0">
                <a:solidFill>
                  <a:srgbClr val="000000"/>
                </a:solidFill>
                <a:latin typeface="Arial" panose="020B0604020202020204" pitchFamily="34" charset="0"/>
              </a:rPr>
              <a:t> Group </a:t>
            </a:r>
            <a:r>
              <a:rPr lang="en-IN" sz="4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Case Study Analysis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74609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EC65B-3566-9406-320D-CE974313F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" y="0"/>
            <a:ext cx="6307493" cy="802433"/>
          </a:xfrm>
        </p:spPr>
        <p:txBody>
          <a:bodyPr>
            <a:normAutofit fontScale="90000"/>
          </a:bodyPr>
          <a:lstStyle/>
          <a:p>
            <a:r>
              <a:rPr lang="en-US" dirty="0"/>
              <a:t>Correlation Analysis of Errands Dataset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B2062D-A1D2-3531-D26B-5F9E9C13D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8580" y="923731"/>
            <a:ext cx="5085183" cy="5626359"/>
          </a:xfrm>
        </p:spPr>
        <p:txBody>
          <a:bodyPr>
            <a:normAutofit fontScale="92500"/>
          </a:bodyPr>
          <a:lstStyle/>
          <a:p>
            <a:pPr marL="342900" indent="-342900">
              <a:buAutoNum type="arabicPeriod"/>
            </a:pPr>
            <a:r>
              <a:rPr lang="en-US" dirty="0"/>
              <a:t>The dataset shows </a:t>
            </a:r>
            <a:r>
              <a:rPr lang="en-US" b="1" dirty="0"/>
              <a:t>weak overall correlations</a:t>
            </a:r>
            <a:r>
              <a:rPr lang="en-US" dirty="0"/>
              <a:t>, suggesting that most columns contribute independent insights.</a:t>
            </a:r>
          </a:p>
          <a:p>
            <a:pPr marL="342900" indent="-342900">
              <a:buAutoNum type="arabicPeriod"/>
            </a:pPr>
            <a:r>
              <a:rPr lang="en-US" dirty="0"/>
              <a:t>A positive correlation </a:t>
            </a:r>
            <a:r>
              <a:rPr lang="en-US" b="1" dirty="0"/>
              <a:t>(0.19)</a:t>
            </a:r>
            <a:r>
              <a:rPr lang="en-US" dirty="0"/>
              <a:t> between </a:t>
            </a:r>
            <a:r>
              <a:rPr lang="en-US" b="1" dirty="0" err="1"/>
              <a:t>errand_type</a:t>
            </a:r>
            <a:r>
              <a:rPr lang="en-US" dirty="0"/>
              <a:t> and </a:t>
            </a:r>
            <a:r>
              <a:rPr lang="en-US" b="1" dirty="0" err="1"/>
              <a:t>errand_channel</a:t>
            </a:r>
            <a:r>
              <a:rPr lang="en-US" dirty="0"/>
              <a:t> indicates that specific errand types might frequently use specific channels (e.g. chat, phone)</a:t>
            </a:r>
          </a:p>
          <a:p>
            <a:pPr marL="342900" indent="-342900">
              <a:buAutoNum type="arabicPeriod"/>
            </a:pPr>
            <a:r>
              <a:rPr lang="en-US" b="1" dirty="0" err="1"/>
              <a:t>errand_channel</a:t>
            </a:r>
            <a:r>
              <a:rPr lang="en-US" b="1" dirty="0"/>
              <a:t> and </a:t>
            </a:r>
            <a:r>
              <a:rPr lang="en-US" b="1" dirty="0" err="1"/>
              <a:t>errand_category</a:t>
            </a:r>
            <a:r>
              <a:rPr lang="en-US" dirty="0"/>
              <a:t> : A moderately negative correlation </a:t>
            </a:r>
            <a:r>
              <a:rPr lang="en-US" b="1" dirty="0"/>
              <a:t>(-0.28)</a:t>
            </a:r>
            <a:r>
              <a:rPr lang="en-US" dirty="0"/>
              <a:t> suggests that certain errand categories might not be strongly tied to specific channels, implying diversity in communication preferences for certain issues.</a:t>
            </a:r>
          </a:p>
          <a:p>
            <a:pPr marL="342900" indent="-342900">
              <a:buAutoNum type="arabicPeriod"/>
            </a:pPr>
            <a:r>
              <a:rPr lang="en-US" b="1" dirty="0" err="1"/>
              <a:t>errand_category</a:t>
            </a:r>
            <a:r>
              <a:rPr lang="en-US" b="1" dirty="0"/>
              <a:t> and </a:t>
            </a:r>
            <a:r>
              <a:rPr lang="en-US" b="1" dirty="0" err="1"/>
              <a:t>errand_action</a:t>
            </a:r>
            <a:r>
              <a:rPr lang="en-US" dirty="0"/>
              <a:t> </a:t>
            </a:r>
            <a:r>
              <a:rPr lang="en-US" b="1" dirty="0"/>
              <a:t>(-0.19)</a:t>
            </a:r>
            <a:r>
              <a:rPr lang="en-US" dirty="0"/>
              <a:t>: Specific categories lead to consistent actions, like no changes or referrals.</a:t>
            </a:r>
          </a:p>
          <a:p>
            <a:pPr marL="342900" indent="-342900">
              <a:buAutoNum type="arabicPeriod"/>
            </a:pPr>
            <a:r>
              <a:rPr lang="en-US" dirty="0"/>
              <a:t>Test errands </a:t>
            </a:r>
            <a:r>
              <a:rPr lang="en-US" b="1" dirty="0"/>
              <a:t>(</a:t>
            </a:r>
            <a:r>
              <a:rPr lang="en-US" b="1" dirty="0" err="1"/>
              <a:t>is_test_errand</a:t>
            </a:r>
            <a:r>
              <a:rPr lang="en-US" b="1" dirty="0"/>
              <a:t>)</a:t>
            </a:r>
            <a:r>
              <a:rPr lang="en-US" dirty="0"/>
              <a:t> show no significant influence on the other features</a:t>
            </a:r>
          </a:p>
          <a:p>
            <a:r>
              <a:rPr lang="en-IN" b="1" dirty="0"/>
              <a:t>Actionable Recommendations: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Errand Channel Optimization</a:t>
            </a:r>
            <a:r>
              <a:rPr lang="en-US" dirty="0"/>
              <a:t>: Focus on errand types strongly linked to channels to enhance efficiency (e.g., streamline chat support for certain queries).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Errand Category Review</a:t>
            </a:r>
            <a:r>
              <a:rPr lang="en-US" dirty="0"/>
              <a:t>: Categories with weak correlations to channels/actions might need re-evaluation to ensure consistency in support handling.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7E303E91-252A-000E-4DB3-C5EEE45FBA8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" r="467"/>
          <a:stretch>
            <a:fillRect/>
          </a:stretch>
        </p:blipFill>
        <p:spPr>
          <a:xfrm>
            <a:off x="5584404" y="992187"/>
            <a:ext cx="6172200" cy="4873625"/>
          </a:xfrm>
        </p:spPr>
      </p:pic>
    </p:spTree>
    <p:extLst>
      <p:ext uri="{BB962C8B-B14F-4D97-AF65-F5344CB8AC3E}">
        <p14:creationId xmlns:p14="http://schemas.microsoft.com/office/powerpoint/2010/main" val="323761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02162-4D02-FD15-2E0D-A7227A9CD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96" y="289249"/>
            <a:ext cx="5022948" cy="463518"/>
          </a:xfrm>
        </p:spPr>
        <p:txBody>
          <a:bodyPr>
            <a:normAutofit fontScale="90000"/>
          </a:bodyPr>
          <a:lstStyle/>
          <a:p>
            <a:r>
              <a:rPr lang="en-US" dirty="0"/>
              <a:t>Order Brand Distribution</a:t>
            </a:r>
            <a:endParaRPr lang="en-IN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A3E1B29-7485-CD2E-CCEF-A7A3710F71D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" r="2508"/>
          <a:stretch>
            <a:fillRect/>
          </a:stretch>
        </p:blipFill>
        <p:spPr>
          <a:xfrm>
            <a:off x="6329266" y="0"/>
            <a:ext cx="5259388" cy="360161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F989A5-1B60-F7D6-5ECE-C62F889DE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4555" y="920718"/>
            <a:ext cx="5022948" cy="526547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Brand A dominates bookings</a:t>
            </a:r>
            <a:r>
              <a:rPr lang="en-US" dirty="0"/>
              <a:t>, accounting for the highest count, suggesting its widespread popularity or larger market presence.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Brand B and Brand D</a:t>
            </a:r>
            <a:r>
              <a:rPr lang="en-US" dirty="0"/>
              <a:t> follow as the next most significant contributors, but their counts are considerably lower than Brand A.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Brands </a:t>
            </a:r>
            <a:r>
              <a:rPr lang="en-US" b="1" dirty="0"/>
              <a:t>C, E, and beyond</a:t>
            </a:r>
            <a:r>
              <a:rPr lang="en-US" dirty="0"/>
              <a:t> show minimal presence, indicating niche or limited market penetration.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steep decline in counts after the top three brands suggests a </a:t>
            </a:r>
            <a:r>
              <a:rPr lang="en-US" b="1" dirty="0"/>
              <a:t>highly skewed distribution</a:t>
            </a:r>
            <a:r>
              <a:rPr lang="en-US" dirty="0"/>
              <a:t>, with most bookings concentrated among a few dominant brands.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Insights guide strategies like focusing on expanding underperforming brands or leveraging Brand A's popularity for cross-promotions.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8B1008-38A2-FF1F-6781-40C6A1F3D9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499" y="3553457"/>
            <a:ext cx="4624872" cy="341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83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2C42A-B8BF-A582-D58A-5127A8559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88" y="149289"/>
            <a:ext cx="5554825" cy="1012371"/>
          </a:xfrm>
        </p:spPr>
        <p:txBody>
          <a:bodyPr/>
          <a:lstStyle/>
          <a:p>
            <a:r>
              <a:rPr lang="en-US" dirty="0"/>
              <a:t>Order Customer Group Type Distribution</a:t>
            </a:r>
            <a:endParaRPr lang="en-IN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44E050D-E282-CD59-CEFE-C4D3093E96C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" r="2508"/>
          <a:stretch>
            <a:fillRect/>
          </a:stretch>
        </p:blipFill>
        <p:spPr>
          <a:xfrm>
            <a:off x="6291943" y="232456"/>
            <a:ext cx="5259388" cy="33505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1527D5-571B-E0CC-7237-249236C9A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0587" y="1298883"/>
            <a:ext cx="5467739" cy="5213883"/>
          </a:xfrm>
        </p:spPr>
        <p:txBody>
          <a:bodyPr/>
          <a:lstStyle/>
          <a:p>
            <a:r>
              <a:rPr lang="en-US" b="1" dirty="0"/>
              <a:t>1. Single Customers Dominate</a:t>
            </a:r>
            <a:r>
              <a:rPr lang="en-US" dirty="0"/>
              <a:t>:</a:t>
            </a:r>
          </a:p>
          <a:p>
            <a:r>
              <a:rPr lang="en-US" dirty="0"/>
              <a:t>Single customers account for the largest proportion of bookings, with 57.9% of the total orders. This indicates that individual travelers are the primary user base.</a:t>
            </a:r>
          </a:p>
          <a:p>
            <a:r>
              <a:rPr lang="en-US" b="1" dirty="0"/>
              <a:t>2. Couples Make Up a Significant Portion</a:t>
            </a:r>
            <a:r>
              <a:rPr lang="en-US" dirty="0"/>
              <a:t>:</a:t>
            </a:r>
          </a:p>
          <a:p>
            <a:r>
              <a:rPr lang="en-US" dirty="0"/>
              <a:t>Couples represent 26.3% of the orders, highlighting a substantial demand from dual travelers.</a:t>
            </a:r>
          </a:p>
          <a:p>
            <a:r>
              <a:rPr lang="en-US" b="1" dirty="0"/>
              <a:t>3. Family and Group Travel Are Limited</a:t>
            </a:r>
            <a:r>
              <a:rPr lang="en-US" dirty="0"/>
              <a:t>:</a:t>
            </a:r>
          </a:p>
          <a:p>
            <a:r>
              <a:rPr lang="en-US" dirty="0"/>
              <a:t>Family bookings account for 10.1% of orders, while group bookings constitute a smaller share at 5.74%. These figures suggest less focus or market share in these segments.</a:t>
            </a:r>
          </a:p>
          <a:p>
            <a:r>
              <a:rPr lang="en-US" b="1" dirty="0"/>
              <a:t>4. Potential for Growth</a:t>
            </a:r>
            <a:r>
              <a:rPr lang="en-US" dirty="0"/>
              <a:t>:</a:t>
            </a:r>
          </a:p>
          <a:p>
            <a:r>
              <a:rPr lang="en-US" dirty="0"/>
              <a:t>The lower percentages for families and groups could indicate an opportunity to develop targeted campaigns or services to attract these segments.</a:t>
            </a:r>
          </a:p>
          <a:p>
            <a:r>
              <a:rPr lang="en-US" dirty="0"/>
              <a:t>These insights can guide marketing efforts and product offerings to better cater to the primary customer segments while identifying opportunities for growth in underserved areas.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69A399-BEB4-5E2E-7551-02AFEEC94C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534" y="3507711"/>
            <a:ext cx="5467739" cy="311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858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A94A-0054-27AA-2CA0-137A1A4B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82" y="111968"/>
            <a:ext cx="4823894" cy="653142"/>
          </a:xfrm>
        </p:spPr>
        <p:txBody>
          <a:bodyPr>
            <a:normAutofit/>
          </a:bodyPr>
          <a:lstStyle/>
          <a:p>
            <a:r>
              <a:rPr lang="en-US" dirty="0"/>
              <a:t>Order Device Distribution</a:t>
            </a:r>
            <a:endParaRPr lang="en-IN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A71A61D0-1087-430A-6619-7122698D933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" r="2508"/>
          <a:stretch>
            <a:fillRect/>
          </a:stretch>
        </p:blipFill>
        <p:spPr>
          <a:xfrm>
            <a:off x="5375955" y="522514"/>
            <a:ext cx="6172200" cy="29718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186D3-3D5D-2730-D757-7491B16B0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29" y="872411"/>
            <a:ext cx="4982547" cy="557504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PC Dominance</a:t>
            </a:r>
            <a:r>
              <a:rPr lang="en-US" dirty="0"/>
              <a:t>: PCs account for the highest percentage of bookings at </a:t>
            </a:r>
            <a:r>
              <a:rPr lang="en-US" b="1" dirty="0"/>
              <a:t>45.3%</a:t>
            </a:r>
            <a:r>
              <a:rPr lang="en-US" dirty="0"/>
              <a:t>, making them the most used device for placing orders.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iPhone Usage</a:t>
            </a:r>
            <a:r>
              <a:rPr lang="en-US" dirty="0"/>
              <a:t>: iPhones represent </a:t>
            </a:r>
            <a:r>
              <a:rPr lang="en-US" b="1" dirty="0"/>
              <a:t>34.4%</a:t>
            </a:r>
            <a:r>
              <a:rPr lang="en-US" dirty="0"/>
              <a:t>, highlighting their strong presence among mobile device users.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Android Phones</a:t>
            </a:r>
            <a:r>
              <a:rPr lang="en-US" dirty="0"/>
              <a:t>: Android Phones contribute to </a:t>
            </a:r>
            <a:r>
              <a:rPr lang="en-US" b="1" dirty="0"/>
              <a:t>17.6%</a:t>
            </a:r>
            <a:r>
              <a:rPr lang="en-US" dirty="0"/>
              <a:t> of the orders, demonstrating significant adoption among users.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Minimal Usage</a:t>
            </a:r>
            <a:r>
              <a:rPr lang="en-US" dirty="0"/>
              <a:t>: Devices like iPads, Android Tablets, and other uncommon devices collectively make up less than </a:t>
            </a:r>
            <a:r>
              <a:rPr lang="en-US" b="1" dirty="0"/>
              <a:t>3%</a:t>
            </a:r>
            <a:r>
              <a:rPr lang="en-US" dirty="0"/>
              <a:t>, indicating limited reliance on these platforms.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Optimization of the booking experience for PC and iPhone users could yield the most significant impact due to their high usage percentages.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223DFC-47F0-009F-1A8A-7EAD7B6E43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853" y="3429000"/>
            <a:ext cx="5310335" cy="324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932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DA0FA-7E50-6388-B1AE-05CE8E619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2682"/>
            <a:ext cx="5836629" cy="597159"/>
          </a:xfrm>
        </p:spPr>
        <p:txBody>
          <a:bodyPr>
            <a:normAutofit fontScale="90000"/>
          </a:bodyPr>
          <a:lstStyle/>
          <a:p>
            <a:r>
              <a:rPr lang="en-US" dirty="0"/>
              <a:t>Order Client Entry Type Distribution</a:t>
            </a:r>
            <a:endParaRPr lang="en-IN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23BAD91-E2ED-CD3B-BEDB-6069792E3D9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" r="2508"/>
          <a:stretch>
            <a:fillRect/>
          </a:stretch>
        </p:blipFill>
        <p:spPr>
          <a:xfrm>
            <a:off x="5515582" y="362274"/>
            <a:ext cx="5836629" cy="296713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6E23B-8D3F-B5E3-4329-2F0BCC795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2" y="1203649"/>
            <a:ext cx="4604074" cy="466533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N" b="1" dirty="0"/>
              <a:t>Metasearch Dominates</a:t>
            </a:r>
            <a:r>
              <a:rPr lang="en-IN" dirty="0"/>
              <a:t>: </a:t>
            </a:r>
            <a:r>
              <a:rPr lang="en-US" dirty="0"/>
              <a:t>The majority of orders (64.3%) originate from metasearch platforms, highlighting their crucial role in driving customer traffic.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B2B API as a Key Contributor</a:t>
            </a:r>
            <a:r>
              <a:rPr lang="en-US" dirty="0"/>
              <a:t>: Business-to-Business APIs account for 31.4% of entries, showing a strong reliance on partner integrations.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Minimal Contribution from Other Channels</a:t>
            </a:r>
            <a:r>
              <a:rPr lang="en-US" dirty="0"/>
              <a:t>: Sponsored links, apps, and organic sources collectively contribute a small fraction (under 5%) to the total entries, indicating limited effectiveness compared to metasearch and B2B APIs.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Focus Area</a:t>
            </a:r>
            <a:r>
              <a:rPr lang="en-US" dirty="0"/>
              <a:t>: Optimization efforts should target the top two channels (metasearch and B2B API) while exploring strategies to enhance contributions from underutilized channels like organic and affiliate sources.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E16A68-A41C-0FD8-3AF8-D4BBB509B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2" y="3528593"/>
            <a:ext cx="6277980" cy="319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02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3EC6A-8B25-C272-B40F-380B7CDF0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4772025" cy="531812"/>
          </a:xfrm>
        </p:spPr>
        <p:txBody>
          <a:bodyPr>
            <a:normAutofit fontScale="90000"/>
          </a:bodyPr>
          <a:lstStyle/>
          <a:p>
            <a:r>
              <a:rPr lang="en-US" dirty="0"/>
              <a:t>Order Booking System Source Type Distribution</a:t>
            </a:r>
            <a:endParaRPr lang="en-IN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22ABFC6-0BCC-D655-0C2B-958F6127A9B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" r="2508"/>
          <a:stretch>
            <a:fillRect/>
          </a:stretch>
        </p:blipFill>
        <p:spPr>
          <a:xfrm>
            <a:off x="5180012" y="170302"/>
            <a:ext cx="6172200" cy="302037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1B7BD-BA0C-8025-0750-3610A7ED8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166327"/>
            <a:ext cx="4997635" cy="547766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N" b="1" dirty="0"/>
              <a:t>Dominance of GDS</a:t>
            </a:r>
            <a:r>
              <a:rPr lang="en-IN" dirty="0"/>
              <a:t>:  </a:t>
            </a:r>
            <a:r>
              <a:rPr lang="en-US" dirty="0"/>
              <a:t>The Global Distribution System (GDS) accounts for over half of the bookings (51.7%), indicating its critical role in the booking system.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Significant API Usage</a:t>
            </a:r>
            <a:r>
              <a:rPr lang="en-IN" dirty="0"/>
              <a:t>:  </a:t>
            </a:r>
            <a:r>
              <a:rPr lang="en-US" dirty="0"/>
              <a:t>APIs contribute to 24.8% of bookings, highlighting the importance of seamless integrations for booking management.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Emerging NDC</a:t>
            </a:r>
            <a:r>
              <a:rPr lang="en-US" dirty="0"/>
              <a:t>: New Distribution Capability (NDC) has captured 15.8%, reflecting the growing adoption of modern distribution methods.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Minimal Contribution from Other Sources</a:t>
            </a:r>
            <a:r>
              <a:rPr lang="en-US" dirty="0"/>
              <a:t>: Web scrape, Ticketless, Consolidator, and LCC collectively account for less than 10%, indicating niche usage or limited reliance on these systems.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These insights demonstrate the importance of focusing on GDS and API optimization while exploring potential growth in NDC and underutilized sources for enhanced efficiency and reach.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68A727-D522-3B1D-B45F-58E7CA4FE7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389" y="3190673"/>
            <a:ext cx="5807446" cy="311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019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A2B8-2253-6677-2629-EFC3F5B62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64" y="74645"/>
            <a:ext cx="4417462" cy="914367"/>
          </a:xfrm>
        </p:spPr>
        <p:txBody>
          <a:bodyPr>
            <a:normAutofit fontScale="90000"/>
          </a:bodyPr>
          <a:lstStyle/>
          <a:p>
            <a:r>
              <a:rPr lang="en-IN" dirty="0"/>
              <a:t>Order Journey Type Distribution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BF8A90D-5A80-20CE-8996-435137BB35C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" r="2508"/>
          <a:stretch>
            <a:fillRect/>
          </a:stretch>
        </p:blipFill>
        <p:spPr>
          <a:xfrm>
            <a:off x="5673012" y="278300"/>
            <a:ext cx="5971590" cy="283812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909B4-0235-8C2A-9D51-E805CC1AE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4564" y="1240971"/>
            <a:ext cx="4823926" cy="5122507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One-Way Dominance</a:t>
            </a:r>
            <a:r>
              <a:rPr lang="en-US" dirty="0"/>
              <a:t>: One-way journeys constitute the majority, accounting for </a:t>
            </a:r>
            <a:r>
              <a:rPr lang="en-US" b="1" dirty="0"/>
              <a:t>60.8%</a:t>
            </a:r>
            <a:r>
              <a:rPr lang="en-US" dirty="0"/>
              <a:t> of all trips, indicating a significant preference for single-destination travel among customers.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Round Trips</a:t>
            </a:r>
            <a:r>
              <a:rPr lang="en-US" dirty="0"/>
              <a:t>: Round trips follow, comprising </a:t>
            </a:r>
            <a:r>
              <a:rPr lang="en-US" b="1" dirty="0"/>
              <a:t>37.3%</a:t>
            </a:r>
            <a:r>
              <a:rPr lang="en-US" dirty="0"/>
              <a:t>, showing a strong customer base for return trips.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Other Journey Types</a:t>
            </a:r>
            <a:r>
              <a:rPr lang="en-US" dirty="0"/>
              <a:t>: Less than </a:t>
            </a:r>
            <a:r>
              <a:rPr lang="en-US" b="1" dirty="0"/>
              <a:t>2%</a:t>
            </a:r>
            <a:r>
              <a:rPr lang="en-US" dirty="0"/>
              <a:t> of the total include multi-stop journeys and open-jaw travel options, reflecting their niche nature in the travel segment.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These insights highlight the dominant preference for simpler journey types and can guide strategies to optimize services for these categories while exploring opportunities to promote less popular journey types.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5506E2-2D16-39BF-D444-0EA53461F2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99" y="3293708"/>
            <a:ext cx="6048957" cy="341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13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062D0-D70D-EA1C-4A36-663FCF333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522" y="326572"/>
            <a:ext cx="5262466" cy="539750"/>
          </a:xfrm>
        </p:spPr>
        <p:txBody>
          <a:bodyPr>
            <a:normAutofit fontScale="90000"/>
          </a:bodyPr>
          <a:lstStyle/>
          <a:p>
            <a:r>
              <a:rPr lang="en-IN" dirty="0"/>
              <a:t>Order Site Country Distribution: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A80BA12-ACFF-B84A-6C01-607D0E9617E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" r="2508"/>
          <a:stretch>
            <a:fillRect/>
          </a:stretch>
        </p:blipFill>
        <p:spPr>
          <a:xfrm>
            <a:off x="6382139" y="992187"/>
            <a:ext cx="5486400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3AFE8-EC7B-34C9-0B2F-9F4C49280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4522" y="1231641"/>
            <a:ext cx="5178490" cy="516915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Germany Dominates</a:t>
            </a:r>
            <a:r>
              <a:rPr lang="en-US" dirty="0"/>
              <a:t>: Germany has the highest booking count, showcasing it as the top market for orders.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USA and UK Follow</a:t>
            </a:r>
            <a:r>
              <a:rPr lang="en-US" dirty="0"/>
              <a:t>: The USA and the UK are significant contributors, ranking closely behind Germany in booking volume.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Western Europe Dominance</a:t>
            </a:r>
            <a:r>
              <a:rPr lang="en-US" dirty="0"/>
              <a:t>: Countries like France, Italy, and Spain collectively make Western Europe a prominent region for bookings.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Emerging Markets</a:t>
            </a:r>
            <a:r>
              <a:rPr lang="en-US" dirty="0"/>
              <a:t>: Countries like Brazil, Australia, and Canada show moderate activity, reflecting growth opportunities.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Niche Markets</a:t>
            </a:r>
            <a:r>
              <a:rPr lang="en-US" dirty="0"/>
              <a:t>: Countries like Japan, Netherlands, and Saudi Arabia contribute smaller volumes but represent untapped potential.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These insights can guide regional marketing strategies, focusing on strengthening the leading markets and exploring opportunities in emerging regions.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866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69BE2-3BCC-2195-CCDD-222A18090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04" y="246647"/>
            <a:ext cx="4926562" cy="530225"/>
          </a:xfrm>
        </p:spPr>
        <p:txBody>
          <a:bodyPr>
            <a:normAutofit fontScale="90000"/>
          </a:bodyPr>
          <a:lstStyle/>
          <a:p>
            <a:r>
              <a:rPr lang="en-IN" dirty="0"/>
              <a:t>Order Currency Distribution: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AE836-9071-4987-D77C-E37D81278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4604" y="1110344"/>
            <a:ext cx="5477069" cy="4152122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N" b="1" dirty="0"/>
              <a:t>Euro Dominance</a:t>
            </a:r>
            <a:r>
              <a:rPr lang="en-IN" dirty="0"/>
              <a:t>: </a:t>
            </a:r>
            <a:r>
              <a:rPr lang="en-US" dirty="0"/>
              <a:t>The majority of orders are transacted in Euros, indicating strong activity in European markets.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GBP and USD Follow</a:t>
            </a:r>
            <a:r>
              <a:rPr lang="en-US" dirty="0"/>
              <a:t>: The Pound Sterling and US Dollar are the next most common currencies, reflecting the importance of the UK and US markets.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Diverse Currencies</a:t>
            </a:r>
            <a:r>
              <a:rPr lang="en-US" dirty="0"/>
              <a:t>: Other currencies, such as the Australian Dollar, Brazilian Real, and Swiss Franc, indicate global operations, although at smaller volumes.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Localized Transactions</a:t>
            </a:r>
            <a:r>
              <a:rPr lang="en-US" dirty="0"/>
              <a:t>: The presence of currencies like the Saudi Riyal, South Korean Won, and Japanese Yen highlights regional market penetration.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These insights underline the organization's stronghold in Europe and opportunities for growth in non-European markets.</a:t>
            </a: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D4E57ABD-04BF-4212-6C70-5E3ACBDA00C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" r="2508"/>
          <a:stretch>
            <a:fillRect/>
          </a:stretch>
        </p:blipFill>
        <p:spPr>
          <a:xfrm>
            <a:off x="5691188" y="987425"/>
            <a:ext cx="6172200" cy="4873625"/>
          </a:xfrm>
        </p:spPr>
      </p:pic>
    </p:spTree>
    <p:extLst>
      <p:ext uri="{BB962C8B-B14F-4D97-AF65-F5344CB8AC3E}">
        <p14:creationId xmlns:p14="http://schemas.microsoft.com/office/powerpoint/2010/main" val="2640852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2E84-B55C-947A-A4BA-78C482A57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96" y="251927"/>
            <a:ext cx="4772025" cy="531812"/>
          </a:xfrm>
        </p:spPr>
        <p:txBody>
          <a:bodyPr/>
          <a:lstStyle/>
          <a:p>
            <a:r>
              <a:rPr lang="en-US" dirty="0"/>
              <a:t>Order Partner Distribution</a:t>
            </a:r>
            <a:endParaRPr lang="en-IN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BE272F3-0192-AD1A-6627-A9B9B664EE0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" r="2508"/>
          <a:stretch>
            <a:fillRect/>
          </a:stretch>
        </p:blipFill>
        <p:spPr>
          <a:xfrm>
            <a:off x="5659049" y="884788"/>
            <a:ext cx="6172200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DA868-D6BB-02B2-35E7-7D3FD79EC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2596" y="1306286"/>
            <a:ext cx="5187820" cy="4452127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Top Partners Lead</a:t>
            </a:r>
            <a:r>
              <a:rPr lang="en-US" dirty="0"/>
              <a:t>: Partner C and Partner A account for the majority of bookings, highlighting their significant contribution to overall sales.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Secondary Partners</a:t>
            </a:r>
            <a:r>
              <a:rPr lang="en-US" dirty="0"/>
              <a:t>: Partner B and Partner D show moderate activity, suggesting their importance as secondary contributors.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Long Tail of Partners</a:t>
            </a:r>
            <a:r>
              <a:rPr lang="en-US" dirty="0"/>
              <a:t>: A large number of partners contribute to a small portion of bookings, indicating diversified but less impactful partnerships.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Potential Opportunities</a:t>
            </a:r>
            <a:r>
              <a:rPr lang="en-US" dirty="0"/>
              <a:t>: Strengthening relationships with top-performing partners and exploring growth opportunities with underperforming partners could enhance overall performance.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These insights help in identifying key contributors and areas for optimization in partner relationships.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8095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48831-EAB6-94CA-570E-E73C311AC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9314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Overview of the Analysis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6CAA0-8B52-C89E-FDA7-00F89C4E6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4440"/>
            <a:ext cx="10515600" cy="571843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900" dirty="0"/>
              <a:t>This analysis explores customer service interactions using two datasets:</a:t>
            </a:r>
          </a:p>
          <a:p>
            <a:r>
              <a:rPr lang="en-US" sz="1900" b="1" dirty="0"/>
              <a:t>Errands Dataset</a:t>
            </a:r>
            <a:r>
              <a:rPr lang="en-US" sz="1900" dirty="0"/>
              <a:t>: Detailed records of customer interactions, including reasons for contact, communication channels, and actions taken by agents.</a:t>
            </a:r>
          </a:p>
          <a:p>
            <a:r>
              <a:rPr lang="en-US" sz="1900" b="1" dirty="0"/>
              <a:t>Orders Dataset</a:t>
            </a:r>
            <a:r>
              <a:rPr lang="en-US" sz="1900" dirty="0"/>
              <a:t>: Comprehensive booking and order details, including travel routes, customer demographics, and purchase history.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0" indent="0">
              <a:buNone/>
            </a:pPr>
            <a:r>
              <a:rPr lang="en-US" sz="1900" b="1" dirty="0"/>
              <a:t>Objective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To identify patterns and trends in customer service interactions, providing actionable insights to enhance operational efficiency and improve customer satisfaction.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0" indent="0">
              <a:buNone/>
            </a:pPr>
            <a:r>
              <a:rPr lang="en-US" sz="1900" b="1" dirty="0"/>
              <a:t>Key Focus Areas</a:t>
            </a:r>
          </a:p>
          <a:p>
            <a:pPr>
              <a:buFont typeface="+mj-lt"/>
              <a:buAutoNum type="arabicPeriod"/>
            </a:pPr>
            <a:r>
              <a:rPr lang="en-US" sz="1900" b="1" dirty="0"/>
              <a:t>Customer Contact Behavior</a:t>
            </a:r>
            <a:r>
              <a:rPr lang="en-US" sz="19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900" dirty="0"/>
              <a:t>Distribution of the number of contacts per order.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900" dirty="0"/>
              <a:t>Average customer interactions per order.</a:t>
            </a:r>
          </a:p>
          <a:p>
            <a:pPr>
              <a:buFont typeface="+mj-lt"/>
              <a:buAutoNum type="arabicPeriod"/>
            </a:pPr>
            <a:r>
              <a:rPr lang="en-US" sz="1900" b="1" dirty="0"/>
              <a:t>Service Channel Analysis</a:t>
            </a:r>
            <a:r>
              <a:rPr lang="en-US" sz="19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900" dirty="0"/>
              <a:t>Communication preferences and trends (e.g., chat, phone, email).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900" dirty="0"/>
              <a:t>Efficiency of customer service channels.</a:t>
            </a:r>
          </a:p>
          <a:p>
            <a:pPr>
              <a:buFont typeface="+mj-lt"/>
              <a:buAutoNum type="arabicPeriod"/>
            </a:pPr>
            <a:r>
              <a:rPr lang="en-US" sz="1900" b="1" dirty="0"/>
              <a:t>Order Characteristics</a:t>
            </a:r>
            <a:r>
              <a:rPr lang="en-US" sz="19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900" dirty="0"/>
              <a:t>Correlation between order attributes and customer service interactions </a:t>
            </a:r>
            <a:r>
              <a:rPr lang="en-US" sz="1900" dirty="0" err="1"/>
              <a:t>attirbutes</a:t>
            </a:r>
            <a:r>
              <a:rPr lang="en-US" sz="19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1900" b="1" dirty="0"/>
              <a:t>Actionable Insights</a:t>
            </a:r>
            <a:r>
              <a:rPr lang="en-US" sz="19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900" dirty="0"/>
              <a:t>Recommendations to reduce contact frequency and optimize service processes.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5910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2AF40-E53F-424E-0921-EB9C66E8D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534" y="317241"/>
            <a:ext cx="6183572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Order Origin Country Distribution</a:t>
            </a:r>
            <a:endParaRPr lang="en-IN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4CBBEC8-3B0D-6526-2D6A-C853B211CA7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2" r="5342"/>
          <a:stretch>
            <a:fillRect/>
          </a:stretch>
        </p:blipFill>
        <p:spPr>
          <a:xfrm>
            <a:off x="5682117" y="699796"/>
            <a:ext cx="5803900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70035-0D8A-69F9-5E47-5A4E9E2F6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2596" y="987425"/>
            <a:ext cx="4823926" cy="488156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Top Contributor</a:t>
            </a:r>
            <a:r>
              <a:rPr lang="en-US" dirty="0"/>
              <a:t>: Germany leads as the most common origin country for journeys, indicating its significance in the travel market.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Prominent Markets</a:t>
            </a:r>
            <a:r>
              <a:rPr lang="en-US" dirty="0"/>
              <a:t>: The United Kingdom, USA, and France follow closely, highlighting their strong contributions to travel demand.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Emerging Origins</a:t>
            </a:r>
            <a:r>
              <a:rPr lang="en-US" dirty="0"/>
              <a:t>: Countries like Thailand, Brazil, and India show moderate activity, suggesting potential growth opportunities.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Diversified Origins</a:t>
            </a:r>
            <a:r>
              <a:rPr lang="en-US" dirty="0"/>
              <a:t>: The distribution indicates a globally diverse customer base, with significant contributions from Europe, North America, and Asia.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These insights highlight key markets and opportunities for targeted marketing and resource allocation.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3934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A0F1B-EF1C-5C40-C137-B0A7BB3AA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04" y="457200"/>
            <a:ext cx="5701037" cy="530225"/>
          </a:xfrm>
        </p:spPr>
        <p:txBody>
          <a:bodyPr>
            <a:normAutofit fontScale="90000"/>
          </a:bodyPr>
          <a:lstStyle/>
          <a:p>
            <a:r>
              <a:rPr lang="en-US" dirty="0"/>
              <a:t>Destination Country Distribution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A4A26-C656-4449-F06E-F5D0439B9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205884"/>
            <a:ext cx="5075853" cy="4655166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Top Destination</a:t>
            </a:r>
            <a:r>
              <a:rPr lang="en-US" dirty="0"/>
              <a:t>: Thailand emerges as the most popular destination country, indicating strong travel interest toward this region.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Major Preferences</a:t>
            </a:r>
            <a:r>
              <a:rPr lang="en-US" dirty="0"/>
              <a:t>: Spain, USA, and Italy are also highly favored destinations, showcasing diverse travel patterns across continents.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Regional Diversity</a:t>
            </a:r>
            <a:r>
              <a:rPr lang="en-US" dirty="0"/>
              <a:t>: Brazil, Germany, and India highlight a balance between established and emerging markets.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Travel Hotspots</a:t>
            </a:r>
            <a:r>
              <a:rPr lang="en-US" dirty="0"/>
              <a:t>: The data suggests significant traffic to both leisure-focused (e.g., Greece, Turkey) and economic hubs (e.g., USA, Canada).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These insights underline the importance of tailoring offerings to key destination markets and exploring potential in emerging destinations.</a:t>
            </a:r>
          </a:p>
          <a:p>
            <a:endParaRPr lang="en-IN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60FC1E32-D3B9-FB91-2A7E-4220B10E3E5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" r="2508"/>
          <a:stretch>
            <a:fillRect/>
          </a:stretch>
        </p:blipFill>
        <p:spPr>
          <a:xfrm>
            <a:off x="5805488" y="987425"/>
            <a:ext cx="6172200" cy="4873625"/>
          </a:xfrm>
        </p:spPr>
      </p:pic>
    </p:spTree>
    <p:extLst>
      <p:ext uri="{BB962C8B-B14F-4D97-AF65-F5344CB8AC3E}">
        <p14:creationId xmlns:p14="http://schemas.microsoft.com/office/powerpoint/2010/main" val="3342359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D8500-0ED4-CD34-400F-2D27F0E55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02" y="259087"/>
            <a:ext cx="4324156" cy="625151"/>
          </a:xfrm>
        </p:spPr>
        <p:txBody>
          <a:bodyPr>
            <a:normAutofit fontScale="90000"/>
          </a:bodyPr>
          <a:lstStyle/>
          <a:p>
            <a:r>
              <a:rPr lang="en-US" dirty="0"/>
              <a:t>Cancel Reason Distribution</a:t>
            </a:r>
            <a:endParaRPr lang="en-IN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6ACA3CF-CA4F-901F-2538-208DFDB63CC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9" r="8029"/>
          <a:stretch>
            <a:fillRect/>
          </a:stretch>
        </p:blipFill>
        <p:spPr>
          <a:xfrm>
            <a:off x="6096000" y="884238"/>
            <a:ext cx="5454650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F687C6-B4AC-90AA-77F2-26214AF93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5902" y="1082351"/>
            <a:ext cx="5038531" cy="4786637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Undefined Category Dominates</a:t>
            </a:r>
            <a:r>
              <a:rPr lang="en-US" dirty="0"/>
              <a:t>: The "Undefined" category constitutes the majority of cancellations. There is a clear need for better data recording and categorization to identify actionable insights for reducing cancellations effectively.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Insights into Behavior</a:t>
            </a:r>
            <a:r>
              <a:rPr lang="en-US" dirty="0"/>
              <a:t>: Categories like "Schedule Change - refund" or "Ticket rules - refund" indicate specific triggers for cancellations that could guide targeted policy or product adjustments.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Improvement Opportunities</a:t>
            </a:r>
            <a:r>
              <a:rPr lang="en-US" dirty="0"/>
              <a:t>: Providing clearer refund policies, flexibility in bookings, and enhanced user communication can reduce cancellations or improve the user experience when cancellations occur.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9448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6AFE3-B85C-DC5D-01A0-9AF9F6F6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12" y="281537"/>
            <a:ext cx="4772025" cy="530225"/>
          </a:xfrm>
        </p:spPr>
        <p:txBody>
          <a:bodyPr>
            <a:normAutofit fontScale="90000"/>
          </a:bodyPr>
          <a:lstStyle/>
          <a:p>
            <a:r>
              <a:rPr lang="en-US" dirty="0"/>
              <a:t>Change Reason Distribution</a:t>
            </a:r>
            <a:endParaRPr lang="en-IN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12AC198-C494-33AF-3DEA-13D9F379C62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" r="2508"/>
          <a:stretch>
            <a:fillRect/>
          </a:stretch>
        </p:blipFill>
        <p:spPr>
          <a:xfrm>
            <a:off x="6167534" y="884789"/>
            <a:ext cx="5495763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6AF914-991C-0C38-0773-8B5D18194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6612" y="1259634"/>
            <a:ext cx="5654351" cy="4786604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Dominance of 'Initial - Not Changed'</a:t>
            </a:r>
            <a:r>
              <a:rPr lang="en-US" dirty="0"/>
              <a:t>: The majority of orders have not undergone any changes, reflecting stable booking patterns for most users.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Minor Reasons for Changes</a:t>
            </a:r>
            <a:r>
              <a:rPr lang="en-US" dirty="0"/>
              <a:t>: Among orders with changes, reasons like "Schedule Change," "Flexible Ticket," and "Connection Guarantee" appear prominently, suggesting operational or personal adjustments as common triggers.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Rare Event-Specific Changes</a:t>
            </a:r>
            <a:r>
              <a:rPr lang="en-US" dirty="0"/>
              <a:t>: Categories like "COVID-19," "Force Majeure," or "Rebooked PNR" represent minimal occurrences, likely tied to specific scenarios or disruptions.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Opportunity for Process Optimization</a:t>
            </a:r>
            <a:r>
              <a:rPr lang="en-US" dirty="0"/>
              <a:t>: By addressing prominent change reasons such as schedule or ticket flexibility, the company can enhance user experience and reduce operational complexities.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6617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FC15D-CE84-B77E-60C5-45126C9DF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99" y="18659"/>
            <a:ext cx="6979266" cy="522515"/>
          </a:xfrm>
        </p:spPr>
        <p:txBody>
          <a:bodyPr>
            <a:normAutofit fontScale="90000"/>
          </a:bodyPr>
          <a:lstStyle/>
          <a:p>
            <a:r>
              <a:rPr lang="en-US" dirty="0"/>
              <a:t>Correlation Analysis of Orders Dataset</a:t>
            </a:r>
            <a:endParaRPr lang="en-IN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8241542D-0B05-5921-A845-2F7CD046D70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" r="550"/>
          <a:stretch>
            <a:fillRect/>
          </a:stretch>
        </p:blipFill>
        <p:spPr>
          <a:xfrm>
            <a:off x="5803641" y="261257"/>
            <a:ext cx="6388360" cy="634481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C2567C-DCA1-1A86-1AC8-E1EDA7BB4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597159"/>
            <a:ext cx="6008913" cy="6074229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Order Amount and Revenue</a:t>
            </a:r>
            <a:r>
              <a:rPr lang="en-US" dirty="0"/>
              <a:t>: There is a strong positive correlation </a:t>
            </a:r>
            <a:r>
              <a:rPr lang="en-US" b="1" dirty="0"/>
              <a:t>(0.68)</a:t>
            </a:r>
            <a:r>
              <a:rPr lang="en-US" dirty="0"/>
              <a:t> between </a:t>
            </a:r>
            <a:r>
              <a:rPr lang="en-US" dirty="0" err="1"/>
              <a:t>Order_Amount</a:t>
            </a:r>
            <a:r>
              <a:rPr lang="en-US" dirty="0"/>
              <a:t> and Revenue, indicating that higher order amounts typically contribute to higher revenue. This suggests a direct financial relationship between booking prices and earnings.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Partner and Brand</a:t>
            </a:r>
            <a:r>
              <a:rPr lang="en-US" dirty="0"/>
              <a:t>: A moderate positive correlation </a:t>
            </a:r>
            <a:r>
              <a:rPr lang="en-US" b="1" dirty="0"/>
              <a:t>(0.43) </a:t>
            </a:r>
            <a:r>
              <a:rPr lang="en-US" dirty="0"/>
              <a:t>exists between Partner and Brand, implying that specific brands are associated with particular partners in the booking process.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Site Country and Currency</a:t>
            </a:r>
            <a:r>
              <a:rPr lang="en-US" dirty="0"/>
              <a:t> : A moderate correlation </a:t>
            </a:r>
            <a:r>
              <a:rPr lang="en-US" b="1" dirty="0"/>
              <a:t>(0.78)</a:t>
            </a:r>
            <a:r>
              <a:rPr lang="en-US" dirty="0"/>
              <a:t> between </a:t>
            </a:r>
            <a:r>
              <a:rPr lang="en-US" dirty="0" err="1"/>
              <a:t>Site_Country</a:t>
            </a:r>
            <a:r>
              <a:rPr lang="en-US" dirty="0"/>
              <a:t> and Currency highlights that bookings are predominantly conducted in the local currency of the booking country.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Journey Type and Order Changes</a:t>
            </a:r>
            <a:r>
              <a:rPr lang="en-US" dirty="0"/>
              <a:t> : A weak positive correlation </a:t>
            </a:r>
            <a:r>
              <a:rPr lang="en-US" b="1" dirty="0"/>
              <a:t>(0.072)</a:t>
            </a:r>
            <a:r>
              <a:rPr lang="en-US" dirty="0"/>
              <a:t> between </a:t>
            </a:r>
            <a:r>
              <a:rPr lang="en-US" dirty="0" err="1"/>
              <a:t>Journey_Type_ID</a:t>
            </a:r>
            <a:r>
              <a:rPr lang="en-US" dirty="0"/>
              <a:t> and </a:t>
            </a:r>
            <a:r>
              <a:rPr lang="en-US" dirty="0" err="1"/>
              <a:t>Is_Changed</a:t>
            </a:r>
            <a:r>
              <a:rPr lang="en-US" dirty="0"/>
              <a:t> suggests that certain journey types might be slightly more prone to modifications.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Cancellation and Revenue</a:t>
            </a:r>
            <a:r>
              <a:rPr lang="en-US" dirty="0"/>
              <a:t> : A weak negative correlation </a:t>
            </a:r>
            <a:r>
              <a:rPr lang="en-US" b="1" dirty="0"/>
              <a:t>(-0.59)</a:t>
            </a:r>
            <a:r>
              <a:rPr lang="en-US" dirty="0"/>
              <a:t> between </a:t>
            </a:r>
            <a:r>
              <a:rPr lang="en-US" dirty="0" err="1"/>
              <a:t>Is_Canceled</a:t>
            </a:r>
            <a:r>
              <a:rPr lang="en-US" dirty="0"/>
              <a:t> and Revenue underscores the potential revenue impact caused by cancellations.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Client Entry Type and Partner</a:t>
            </a:r>
            <a:r>
              <a:rPr lang="en-US" dirty="0"/>
              <a:t>: A moderate correlation </a:t>
            </a:r>
            <a:r>
              <a:rPr lang="en-US" b="1" dirty="0"/>
              <a:t>(0.41)</a:t>
            </a:r>
            <a:r>
              <a:rPr lang="en-US" dirty="0"/>
              <a:t> between </a:t>
            </a:r>
            <a:r>
              <a:rPr lang="en-US" dirty="0" err="1"/>
              <a:t>client_entry_type</a:t>
            </a:r>
            <a:r>
              <a:rPr lang="en-US" dirty="0"/>
              <a:t> and Partner suggests that different client entry types (e.g., metasearch, API) are influenced by the involvement of specific partners.</a:t>
            </a:r>
          </a:p>
          <a:p>
            <a:r>
              <a:rPr lang="en-US" b="1" dirty="0"/>
              <a:t>Key 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Strengthening partnerships with top-performing brands and partners could enhance revenue streams.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Currency and site-country alignment indicate the need for localized payment options.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Efforts to reduce cancellations may significantly preserve revenue.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Enhancing flexibility for journey types prone to changes could improve customer satisfaction.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2382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F32C5-1180-3CE1-DE28-A362B7BB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936"/>
          </a:xfrm>
        </p:spPr>
        <p:txBody>
          <a:bodyPr>
            <a:normAutofit/>
          </a:bodyPr>
          <a:lstStyle/>
          <a:p>
            <a:r>
              <a:rPr lang="en-IN" sz="3200" b="1" dirty="0"/>
              <a:t>Customer Contact Efficiency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3B6BF-FB07-85A7-E081-B9C5918F5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020"/>
            <a:ext cx="10515600" cy="51039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/>
              <a:t>Average Contacts per Order</a:t>
            </a:r>
          </a:p>
          <a:p>
            <a:r>
              <a:rPr lang="en-US" sz="1800" dirty="0"/>
              <a:t>The average number of contacts per order is </a:t>
            </a:r>
            <a:r>
              <a:rPr lang="en-US" sz="1800" b="1" dirty="0"/>
              <a:t>2.81</a:t>
            </a:r>
            <a:r>
              <a:rPr lang="en-US" sz="1800" dirty="0"/>
              <a:t>.</a:t>
            </a:r>
          </a:p>
          <a:p>
            <a:r>
              <a:rPr lang="en-US" sz="1800" dirty="0"/>
              <a:t>This indicates that on average, customers need to contact customer service </a:t>
            </a:r>
            <a:r>
              <a:rPr lang="en-US" sz="1800" b="1" dirty="0"/>
              <a:t>nearly 3 times per order</a:t>
            </a:r>
            <a:r>
              <a:rPr lang="en-US" sz="1800" dirty="0"/>
              <a:t>. This could highlight potential inefficiencies or areas for improvement in resolving issues during the first interaction.</a:t>
            </a:r>
            <a:endParaRPr lang="en-IN" sz="1800" dirty="0"/>
          </a:p>
          <a:p>
            <a:r>
              <a:rPr lang="en-US" sz="1800" dirty="0"/>
              <a:t>Focus on improving FCR rates to bring down the average contacts per order from 2.81 to a lower value.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914075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4266DC7-AFA7-1258-EF24-F8720C6B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77282"/>
            <a:ext cx="8080277" cy="382555"/>
          </a:xfrm>
        </p:spPr>
        <p:txBody>
          <a:bodyPr>
            <a:normAutofit fontScale="90000"/>
          </a:bodyPr>
          <a:lstStyle/>
          <a:p>
            <a:r>
              <a:rPr lang="en-IN" sz="2800" dirty="0"/>
              <a:t>Distribution of Customer Contacts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FA47285-41E6-802D-D593-B17CFD7BD5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96" y="559837"/>
            <a:ext cx="11034971" cy="3592286"/>
          </a:xfrm>
        </p:spPr>
      </p:pic>
      <p:sp>
        <p:nvSpPr>
          <p:cNvPr id="14" name="Rectangle 1">
            <a:extLst>
              <a:ext uri="{FF2B5EF4-FFF2-40B4-BE49-F238E27FC236}">
                <a16:creationId xmlns:a16="http://schemas.microsoft.com/office/drawing/2014/main" id="{3035AC7A-ABA2-FE32-AD2A-95F3E921C563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839788" y="4331108"/>
            <a:ext cx="11006539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45% of orders require only 1 contact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is a positive insight, showing that nearly half of the orders are resolved with a single interaction, reflecting efficiency in handling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customer inquiries or issues.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22% of orders require 2 contacts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significant percentage of orders require follow-up interactions, which might indicate the need for better first-contact resolution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moderately complex issues.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12% of orders require 3 contacts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smaller percentages (7%, 4%, etc.) involve 4 or more contacts: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While most orders involve fewer interactions, there is a considerable percentage of orders where customers must contact multiple times,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potentially leading to customer dissatisfaction.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527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EA0E013-6682-F10B-D4F7-0ADB04CF78F6}"/>
              </a:ext>
            </a:extLst>
          </p:cNvPr>
          <p:cNvSpPr txBox="1"/>
          <p:nvPr/>
        </p:nvSpPr>
        <p:spPr>
          <a:xfrm>
            <a:off x="326571" y="167952"/>
            <a:ext cx="10842172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High-Contact Orders (7+ Contacts)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Orders requiring </a:t>
            </a:r>
            <a:r>
              <a:rPr lang="en-US" sz="1600" b="1" dirty="0"/>
              <a:t>7 or more contacts</a:t>
            </a:r>
            <a:r>
              <a:rPr lang="en-US" sz="1600" dirty="0"/>
              <a:t> account for </a:t>
            </a:r>
            <a:r>
              <a:rPr lang="en-US" sz="1600" b="1" dirty="0"/>
              <a:t>8% of all orders (cumulative)</a:t>
            </a:r>
            <a:r>
              <a:rPr lang="en-U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These are outliers that could indicate complex or unresolved issues, requiring escalation or repeated follow-ups.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Investigating these high-contact cases can provide insights into recurring issues or inefficiencies in the resolution process.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r>
              <a:rPr lang="en-US" sz="1600" b="1" dirty="0"/>
              <a:t>Rare Scenarios (11+ Contacts)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Orders requiring </a:t>
            </a:r>
            <a:r>
              <a:rPr lang="en-US" sz="1600" b="1" dirty="0"/>
              <a:t>11 or more contacts are very rare (1% or less)</a:t>
            </a:r>
            <a:r>
              <a:rPr lang="en-U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This is a small but critical category to analyze further, as such cases might indicate severe bottlenecks in customer service or extremely complex order issues.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r>
              <a:rPr lang="en-US" sz="1600" b="1" dirty="0"/>
              <a:t>Room for Improvement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Over 55% of orders require more than 1 contact</a:t>
            </a:r>
            <a:r>
              <a:rPr lang="en-U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While many orders are resolved quickly, there is room to improve resolution rates on the first contact, particularly for issues that currently require 2-3 interactions.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This could be addressed through better training for agents, improved FAQs/self-service options, or streamlining processes for common issues.</a:t>
            </a:r>
          </a:p>
          <a:p>
            <a:pPr lvl="1"/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224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B0BD948-2392-2E4D-5656-4473C894D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82" y="205274"/>
            <a:ext cx="7623077" cy="531812"/>
          </a:xfrm>
        </p:spPr>
        <p:txBody>
          <a:bodyPr>
            <a:normAutofit/>
          </a:bodyPr>
          <a:lstStyle/>
          <a:p>
            <a:r>
              <a:rPr lang="en-IN" dirty="0"/>
              <a:t>Errand Channel Distribution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3642023-8691-6A20-9CD4-FD106604F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95363"/>
            <a:ext cx="5113143" cy="4873625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Chat Dominates</a:t>
            </a:r>
            <a:r>
              <a:rPr lang="en-US" dirty="0"/>
              <a:t>: The most preferred channel with ~1.2 million interactions, highlighting customer preference for quick, asynchronous communication.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Phone In Usage</a:t>
            </a:r>
            <a:r>
              <a:rPr lang="en-US" dirty="0"/>
              <a:t>: Second most popular channel (~0.9 million interactions), showing customer reliance on real-time support.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Lower Mail Usage</a:t>
            </a:r>
            <a:r>
              <a:rPr lang="en-US" dirty="0"/>
              <a:t>: Channels like Mail In and SC Mail In are less utilized, indicating a shift away from slower communication methods.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Specialized Channels</a:t>
            </a:r>
            <a:r>
              <a:rPr lang="en-US" dirty="0"/>
              <a:t>: SC-specific channels (e.g., SC Chat, SC Phone In) have low usage, likely catering to niche queries.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Optimization Opportunities</a:t>
            </a:r>
            <a:r>
              <a:rPr lang="en-US" dirty="0"/>
              <a:t>:</a:t>
            </a:r>
          </a:p>
          <a:p>
            <a:r>
              <a:rPr lang="en-US" dirty="0"/>
              <a:t>1. Enhance chatbots for Chat to improve efficiency.</a:t>
            </a:r>
          </a:p>
          <a:p>
            <a:r>
              <a:rPr lang="en-US" dirty="0"/>
              <a:t>2. Streamline Phone In services to reduce wait times.</a:t>
            </a:r>
          </a:p>
          <a:p>
            <a:r>
              <a:rPr lang="en-US" dirty="0"/>
              <a:t>3. Reassess the need for underutilized channels like Mail In.</a:t>
            </a:r>
          </a:p>
          <a:p>
            <a:endParaRPr lang="en-IN" dirty="0"/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16A36B17-4624-4D19-E99A-8E5BF81C098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" r="2508"/>
          <a:stretch>
            <a:fillRect/>
          </a:stretch>
        </p:blipFill>
        <p:spPr>
          <a:xfrm>
            <a:off x="5873750" y="471488"/>
            <a:ext cx="6172200" cy="4873625"/>
          </a:xfrm>
        </p:spPr>
      </p:pic>
    </p:spTree>
    <p:extLst>
      <p:ext uri="{BB962C8B-B14F-4D97-AF65-F5344CB8AC3E}">
        <p14:creationId xmlns:p14="http://schemas.microsoft.com/office/powerpoint/2010/main" val="3965459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5DAF18-392C-C8C7-E5C8-019031785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936598B-2775-DE8D-3323-5F73FEE3D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33" y="195546"/>
            <a:ext cx="7623077" cy="531812"/>
          </a:xfrm>
        </p:spPr>
        <p:txBody>
          <a:bodyPr>
            <a:normAutofit/>
          </a:bodyPr>
          <a:lstStyle/>
          <a:p>
            <a:r>
              <a:rPr lang="en-IN" dirty="0"/>
              <a:t>Errand Category Distribution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1A2C335C-BDF9-FEF4-F6E4-894AF0559C3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" r="2508"/>
          <a:stretch>
            <a:fillRect/>
          </a:stretch>
        </p:blipFill>
        <p:spPr>
          <a:xfrm>
            <a:off x="5953125" y="633413"/>
            <a:ext cx="6172200" cy="4873625"/>
          </a:xfr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141FC596-1544-1D30-E1DF-90320FCF157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66675" y="884443"/>
            <a:ext cx="5661499" cy="7048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Cancellation/Refund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Rebooking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dominate, each with ~700,000 interactions, indicating common customer service requests.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Schedule Change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 &amp; Travel Info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also significant contributors, highlighting frequent travel itinerary adjustments.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Categories like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Change of Name &amp; Passenger Info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Payment Questions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Baggage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 consistent but lower interaction volumes.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Niche categories such as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Force Majeure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Other Services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have minimal interactions, likely addressing rare issues.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Optimization Opportunities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Arial" panose="020B0604020202020204" pitchFamily="34" charset="0"/>
              </a:rPr>
              <a:t>1. Focus on automating high-frequency categories like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Arial" panose="020B0604020202020204" pitchFamily="34" charset="0"/>
              </a:rPr>
              <a:t>    Cancellation/Refund and Rebooking.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rial" panose="020B0604020202020204" pitchFamily="34" charset="0"/>
              </a:rPr>
              <a:t>2.  Notify customers in advance about schedule changes or payment 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rial" panose="020B0604020202020204" pitchFamily="34" charset="0"/>
              </a:rPr>
              <a:t>     issues via email/SMS.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rial" panose="020B0604020202020204" pitchFamily="34" charset="0"/>
              </a:rPr>
              <a:t>3.  Deploy AI-driven chatbots to handle repetitive queries quickly, 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rial" panose="020B0604020202020204" pitchFamily="34" charset="0"/>
              </a:rPr>
              <a:t>      reducing agent workload.</a:t>
            </a:r>
            <a:endParaRPr lang="en-US" altLang="en-US" sz="1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660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5F274-51E1-982A-DEC8-15216EB00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457200"/>
            <a:ext cx="5430415" cy="531812"/>
          </a:xfrm>
        </p:spPr>
        <p:txBody>
          <a:bodyPr/>
          <a:lstStyle/>
          <a:p>
            <a:r>
              <a:rPr lang="en-IN" dirty="0"/>
              <a:t>Errand Type Distribution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0D8B001-E330-6A00-CDD3-FE1EBA936AC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" r="2508"/>
          <a:stretch>
            <a:fillRect/>
          </a:stretch>
        </p:blipFill>
        <p:spPr>
          <a:xfrm>
            <a:off x="6351909" y="642193"/>
            <a:ext cx="5259388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CEA2B-158B-520B-AE0D-4471A0C75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9249" y="1147665"/>
            <a:ext cx="5738327" cy="5141168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1. Top Errand Types</a:t>
            </a:r>
            <a:r>
              <a:rPr lang="en-IN" dirty="0"/>
              <a:t>: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"No Flexible Ticket"</a:t>
            </a:r>
            <a:r>
              <a:rPr lang="en-US" dirty="0"/>
              <a:t> and </a:t>
            </a:r>
            <a:r>
              <a:rPr lang="en-US" b="1" dirty="0"/>
              <a:t>"Ask about cancellation rules"</a:t>
            </a:r>
            <a:r>
              <a:rPr lang="en-US" dirty="0"/>
              <a:t> dominate, collectively accounting for a significant portion of customer interactions.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indicate common pain points related to ticket flexibility and cancellation policies.</a:t>
            </a:r>
          </a:p>
          <a:p>
            <a:r>
              <a:rPr lang="en-IN" b="1" dirty="0"/>
              <a:t>2. Moderate-Frequency Types</a:t>
            </a:r>
            <a:r>
              <a:rPr lang="en-IN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Types like </a:t>
            </a:r>
            <a:r>
              <a:rPr lang="en-US" b="1" dirty="0"/>
              <a:t>"We have information about schedule change (SC)"</a:t>
            </a:r>
            <a:r>
              <a:rPr lang="en-US" dirty="0"/>
              <a:t> and </a:t>
            </a:r>
            <a:r>
              <a:rPr lang="en-US" b="1" dirty="0"/>
              <a:t>"Already cancelled"</a:t>
            </a:r>
            <a:r>
              <a:rPr lang="en-US" dirty="0"/>
              <a:t> highlight frequent inquiries around schedule changes and cancellations.</a:t>
            </a:r>
          </a:p>
          <a:p>
            <a:r>
              <a:rPr lang="en-US" dirty="0"/>
              <a:t>3. </a:t>
            </a:r>
            <a:r>
              <a:rPr lang="en-IN" b="1" dirty="0"/>
              <a:t>Low-Frequency Types</a:t>
            </a:r>
            <a:r>
              <a:rPr lang="en-IN" dirty="0"/>
              <a:t>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Errands like </a:t>
            </a:r>
            <a:r>
              <a:rPr lang="en-US" b="1" dirty="0"/>
              <a:t>"Incorrect department"</a:t>
            </a:r>
            <a:r>
              <a:rPr lang="en-US" dirty="0"/>
              <a:t>, </a:t>
            </a:r>
            <a:r>
              <a:rPr lang="en-US" b="1" dirty="0"/>
              <a:t>"Name correction"</a:t>
            </a:r>
            <a:r>
              <a:rPr lang="en-US" dirty="0"/>
              <a:t>, and </a:t>
            </a:r>
            <a:r>
              <a:rPr lang="en-US" b="1" dirty="0"/>
              <a:t>"Check-in questions"</a:t>
            </a:r>
            <a:r>
              <a:rPr lang="en-US" dirty="0"/>
              <a:t> occur less often but may require specialized attention.</a:t>
            </a:r>
          </a:p>
          <a:p>
            <a:r>
              <a:rPr lang="en-US" b="1" dirty="0"/>
              <a:t>4. Actionable Insight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Prioritize self-service tools for high-frequency errand types.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 proactive communication for schedule changes and cancellation policies to reduce related contacts.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1491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B94B1-4518-AABC-D9EC-C6780FC88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21" y="70789"/>
            <a:ext cx="4445454" cy="530225"/>
          </a:xfrm>
        </p:spPr>
        <p:txBody>
          <a:bodyPr>
            <a:normAutofit fontScale="90000"/>
          </a:bodyPr>
          <a:lstStyle/>
          <a:p>
            <a:r>
              <a:rPr lang="en-IN" dirty="0"/>
              <a:t>Errand Type Distribution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1F1B8B9-D13F-9837-D8A7-77234F7B39E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4" r="5134"/>
          <a:stretch>
            <a:fillRect/>
          </a:stretch>
        </p:blipFill>
        <p:spPr>
          <a:xfrm>
            <a:off x="5962650" y="987425"/>
            <a:ext cx="5830888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FB9ABF-B4A9-1652-FEC2-D4A2BB64F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718457"/>
            <a:ext cx="5579706" cy="59436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1. Top Errand Action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"No change made"</a:t>
            </a:r>
            <a:r>
              <a:rPr lang="en-US" dirty="0"/>
              <a:t> is the most frequent action, suggesting that many customer inquiries do not result in updates or modifications to their requests. This indicates a potential need for better self-service tools or proactive issue. resolution.</a:t>
            </a:r>
          </a:p>
          <a:p>
            <a:r>
              <a:rPr lang="en-US" b="1" dirty="0"/>
              <a:t>2. High-Frequency Actions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"Info provided"</a:t>
            </a:r>
            <a:r>
              <a:rPr lang="en-US" dirty="0"/>
              <a:t> and </a:t>
            </a:r>
            <a:r>
              <a:rPr lang="en-US" b="1" dirty="0"/>
              <a:t>"Not canceled reservation"</a:t>
            </a:r>
            <a:r>
              <a:rPr lang="en-US" dirty="0"/>
              <a:t> are significant, reflecting the demand for informational support and guidance during cancellations.</a:t>
            </a:r>
          </a:p>
          <a:p>
            <a:r>
              <a:rPr lang="en-US" b="1" dirty="0"/>
              <a:t>3. Moderate Actions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Actions such as </a:t>
            </a:r>
            <a:r>
              <a:rPr lang="en-US" b="1" dirty="0"/>
              <a:t>"Referred to SC (Schedule Change)"</a:t>
            </a:r>
            <a:r>
              <a:rPr lang="en-US" dirty="0"/>
              <a:t> and </a:t>
            </a:r>
            <a:r>
              <a:rPr lang="en-US" b="1" dirty="0"/>
              <a:t>"Interaction transferred to airline"</a:t>
            </a:r>
            <a:r>
              <a:rPr lang="en-US" dirty="0"/>
              <a:t> suggest interdependencies with external systems, which might slow resolution.</a:t>
            </a:r>
          </a:p>
          <a:p>
            <a:r>
              <a:rPr lang="en-US" b="1" dirty="0"/>
              <a:t>4. Low-Frequency Actions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Actions like </a:t>
            </a:r>
            <a:r>
              <a:rPr lang="en-US" b="1" dirty="0"/>
              <a:t>"Refund pending"</a:t>
            </a:r>
            <a:r>
              <a:rPr lang="en-US" dirty="0"/>
              <a:t> or </a:t>
            </a:r>
            <a:r>
              <a:rPr lang="en-US" b="1" dirty="0"/>
              <a:t>"Interaction transferred to support queue"</a:t>
            </a:r>
            <a:r>
              <a:rPr lang="en-US" dirty="0"/>
              <a:t> highlight backend inefficiencies that could be optimized for quicker resolutions.</a:t>
            </a:r>
          </a:p>
          <a:p>
            <a:r>
              <a:rPr lang="en-US" b="1" dirty="0"/>
              <a:t>5. Actionable Recommendations: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Introduce automated tools for handling routine tasks like cancellations and information requests.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Enhance collaboration with third-party providers to streamline actions requiring external involvement.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 training or processes to reduce the need for repeated or unproductive actions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4869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3123</Words>
  <Application>Microsoft Office PowerPoint</Application>
  <PresentationFormat>Widescreen</PresentationFormat>
  <Paragraphs>223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Etraveli Group Case Study Analysis</vt:lpstr>
      <vt:lpstr>Overview of the Analysis </vt:lpstr>
      <vt:lpstr>Customer Contact Efficiency Analysis</vt:lpstr>
      <vt:lpstr>Distribution of Customer Contacts</vt:lpstr>
      <vt:lpstr>PowerPoint Presentation</vt:lpstr>
      <vt:lpstr>Errand Channel Distribution</vt:lpstr>
      <vt:lpstr>Errand Category Distribution</vt:lpstr>
      <vt:lpstr>Errand Type Distribution</vt:lpstr>
      <vt:lpstr>Errand Type Distribution</vt:lpstr>
      <vt:lpstr>Correlation Analysis of Errands Dataset</vt:lpstr>
      <vt:lpstr>Order Brand Distribution</vt:lpstr>
      <vt:lpstr>Order Customer Group Type Distribution</vt:lpstr>
      <vt:lpstr>Order Device Distribution</vt:lpstr>
      <vt:lpstr>Order Client Entry Type Distribution</vt:lpstr>
      <vt:lpstr>Order Booking System Source Type Distribution</vt:lpstr>
      <vt:lpstr>Order Journey Type Distribution</vt:lpstr>
      <vt:lpstr>Order Site Country Distribution:</vt:lpstr>
      <vt:lpstr>Order Currency Distribution:</vt:lpstr>
      <vt:lpstr>Order Partner Distribution</vt:lpstr>
      <vt:lpstr>Order Origin Country Distribution</vt:lpstr>
      <vt:lpstr>Destination Country Distribution</vt:lpstr>
      <vt:lpstr>Cancel Reason Distribution</vt:lpstr>
      <vt:lpstr>Change Reason Distribution</vt:lpstr>
      <vt:lpstr>Correlation Analysis of Orders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Manish Gholam</dc:creator>
  <cp:lastModifiedBy>Manish Gholam</cp:lastModifiedBy>
  <cp:revision>17</cp:revision>
  <dcterms:created xsi:type="dcterms:W3CDTF">2025-01-19T14:11:22Z</dcterms:created>
  <dcterms:modified xsi:type="dcterms:W3CDTF">2025-01-20T12:30:43Z</dcterms:modified>
</cp:coreProperties>
</file>