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9" r:id="rId3"/>
    <p:sldId id="313" r:id="rId4"/>
    <p:sldId id="311" r:id="rId5"/>
    <p:sldId id="314" r:id="rId6"/>
    <p:sldId id="316" r:id="rId7"/>
    <p:sldId id="317" r:id="rId8"/>
    <p:sldId id="312" r:id="rId9"/>
    <p:sldId id="318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CEE5E2-B985-4C3C-89B6-B49584B4750F}">
  <a:tblStyle styleId="{0BCEE5E2-B985-4C3C-89B6-B49584B475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CUSTOM_2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540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5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749817" y="-373973"/>
            <a:ext cx="7490129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200" dirty="0">
                <a:solidFill>
                  <a:schemeClr val="bg1"/>
                </a:solidFill>
              </a:rPr>
            </a:br>
            <a:r>
              <a:rPr lang="en" sz="1400" dirty="0">
                <a:solidFill>
                  <a:schemeClr val="bg1"/>
                </a:solidFill>
              </a:rPr>
              <a:t>( One S</a:t>
            </a:r>
            <a:r>
              <a:rPr lang="en-IN" sz="1400" dirty="0">
                <a:solidFill>
                  <a:schemeClr val="bg1"/>
                </a:solidFill>
              </a:rPr>
              <a:t>t</a:t>
            </a:r>
            <a:r>
              <a:rPr lang="en" sz="1400" dirty="0">
                <a:solidFill>
                  <a:schemeClr val="bg1"/>
                </a:solidFill>
              </a:rPr>
              <a:t>op Solution For Hassel Free Parking) 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3951798" y="4444779"/>
            <a:ext cx="5271715" cy="600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500" dirty="0"/>
          </a:p>
          <a:p>
            <a:pPr algn="l"/>
            <a:r>
              <a:rPr lang="en-US" sz="1500" dirty="0"/>
              <a:t>Group Members :  AYANABHA PAUL (20415602818)</a:t>
            </a:r>
          </a:p>
          <a:p>
            <a:pPr algn="l"/>
            <a:r>
              <a:rPr lang="en-US" sz="1500" dirty="0"/>
              <a:t>                                   HARSHIT BAJAJ (20815602818)</a:t>
            </a:r>
          </a:p>
          <a:p>
            <a:pPr algn="l"/>
            <a:r>
              <a:rPr lang="en-US" sz="1500" dirty="0"/>
              <a:t>                                   ARYAN GANDHI (35215602818)</a:t>
            </a:r>
          </a:p>
          <a:p>
            <a:pPr algn="l"/>
            <a:r>
              <a:rPr lang="en-US" sz="1500" dirty="0"/>
              <a:t>                                   MANISH GOEL (20715602818)</a:t>
            </a:r>
          </a:p>
          <a:p>
            <a:pPr algn="l"/>
            <a:endParaRPr lang="en-US" sz="1500" dirty="0"/>
          </a:p>
          <a:p>
            <a:endParaRPr lang="en-US" sz="1500" dirty="0"/>
          </a:p>
        </p:txBody>
      </p:sp>
      <p:pic>
        <p:nvPicPr>
          <p:cNvPr id="4" name="Picture 3" descr="ADGITM NEW DELHI - 2021 Admission Process, Ranking, Reviews, Affiliations">
            <a:extLst>
              <a:ext uri="{FF2B5EF4-FFF2-40B4-BE49-F238E27FC236}">
                <a16:creationId xmlns:a16="http://schemas.microsoft.com/office/drawing/2014/main" id="{C60BAEC5-6433-4516-BAA4-7B6152AAD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57" y="1377598"/>
            <a:ext cx="1966450" cy="16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C3239-4DEC-4D96-AE19-7B8B1CDF19FC}"/>
              </a:ext>
            </a:extLst>
          </p:cNvPr>
          <p:cNvSpPr txBox="1"/>
          <p:nvPr/>
        </p:nvSpPr>
        <p:spPr>
          <a:xfrm>
            <a:off x="2643808" y="3007705"/>
            <a:ext cx="3856383" cy="875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900" b="1" dirty="0">
                <a:solidFill>
                  <a:schemeClr val="bg1"/>
                </a:solidFill>
                <a:effectLst/>
                <a:latin typeface="+mj-lt"/>
                <a:ea typeface="Courier New" panose="02070309020205020404" pitchFamily="49" charset="0"/>
              </a:rPr>
              <a:t>Department of Electronics &amp; Communication Engineering               </a:t>
            </a:r>
            <a:endParaRPr lang="en-IN" sz="900" dirty="0">
              <a:solidFill>
                <a:schemeClr val="bg1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algn="ctr">
              <a:lnSpc>
                <a:spcPct val="115000"/>
              </a:lnSpc>
            </a:pPr>
            <a:r>
              <a:rPr lang="en-US" sz="900" b="1" dirty="0">
                <a:solidFill>
                  <a:schemeClr val="bg1"/>
                </a:solidFill>
                <a:effectLst/>
                <a:latin typeface="+mj-lt"/>
                <a:ea typeface="Courier New" panose="02070309020205020404" pitchFamily="49" charset="0"/>
              </a:rPr>
              <a:t>      Dr. Akhilesh Das Gupta Institute of Technology &amp; Management</a:t>
            </a:r>
            <a:endParaRPr lang="en-IN" sz="900" dirty="0">
              <a:solidFill>
                <a:schemeClr val="bg1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algn="ctr">
              <a:lnSpc>
                <a:spcPct val="115000"/>
              </a:lnSpc>
            </a:pPr>
            <a:r>
              <a:rPr lang="en-US" sz="900" b="1" dirty="0">
                <a:solidFill>
                  <a:schemeClr val="bg1"/>
                </a:solidFill>
                <a:effectLst/>
                <a:latin typeface="+mj-lt"/>
                <a:ea typeface="Courier New" panose="02070309020205020404" pitchFamily="49" charset="0"/>
              </a:rPr>
              <a:t>Guru Gobind Singh Indraprastha University                         </a:t>
            </a:r>
            <a:endParaRPr lang="en-IN" sz="900" dirty="0">
              <a:solidFill>
                <a:schemeClr val="bg1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algn="ctr">
              <a:lnSpc>
                <a:spcPct val="115000"/>
              </a:lnSpc>
            </a:pPr>
            <a:r>
              <a:rPr lang="en-US" sz="900" b="1" dirty="0">
                <a:solidFill>
                  <a:schemeClr val="bg1"/>
                </a:solidFill>
                <a:effectLst/>
                <a:latin typeface="+mj-lt"/>
                <a:ea typeface="Courier New" panose="02070309020205020404" pitchFamily="49" charset="0"/>
              </a:rPr>
              <a:t>Dwarka, Delhi-110078.</a:t>
            </a:r>
            <a:endParaRPr lang="en-IN" sz="900" dirty="0">
              <a:solidFill>
                <a:schemeClr val="bg1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algn="ctr">
              <a:lnSpc>
                <a:spcPct val="115000"/>
              </a:lnSpc>
            </a:pPr>
            <a:r>
              <a:rPr lang="en-US" sz="900" b="1" dirty="0">
                <a:solidFill>
                  <a:schemeClr val="bg1"/>
                </a:solidFill>
                <a:latin typeface="+mj-lt"/>
                <a:ea typeface="Courier New" panose="02070309020205020404" pitchFamily="49" charset="0"/>
              </a:rPr>
              <a:t>MARCH </a:t>
            </a:r>
            <a:r>
              <a:rPr lang="en-US" sz="900" b="1" dirty="0">
                <a:solidFill>
                  <a:schemeClr val="bg1"/>
                </a:solidFill>
                <a:effectLst/>
                <a:latin typeface="+mj-lt"/>
                <a:ea typeface="Courier New" panose="02070309020205020404" pitchFamily="49" charset="0"/>
              </a:rPr>
              <a:t>- 2022.</a:t>
            </a:r>
            <a:endParaRPr lang="en-IN" sz="900" dirty="0">
              <a:solidFill>
                <a:schemeClr val="bg1"/>
              </a:solidFill>
              <a:effectLst/>
              <a:latin typeface="+mj-lt"/>
              <a:ea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4ABE2A-E1CC-4D46-93A4-50FCCBC81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05" y="98717"/>
            <a:ext cx="1485190" cy="6138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7"/>
          <p:cNvGrpSpPr/>
          <p:nvPr/>
        </p:nvGrpSpPr>
        <p:grpSpPr>
          <a:xfrm>
            <a:off x="0" y="1242156"/>
            <a:ext cx="4614634" cy="2659280"/>
            <a:chOff x="1248486" y="738825"/>
            <a:chExt cx="6646939" cy="3665950"/>
          </a:xfrm>
        </p:grpSpPr>
        <p:sp>
          <p:nvSpPr>
            <p:cNvPr id="415" name="Google Shape;415;p37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37"/>
          <p:cNvSpPr txBox="1">
            <a:spLocks noGrp="1"/>
          </p:cNvSpPr>
          <p:nvPr>
            <p:ph type="subTitle" idx="1"/>
          </p:nvPr>
        </p:nvSpPr>
        <p:spPr>
          <a:xfrm>
            <a:off x="248988" y="1446791"/>
            <a:ext cx="3890472" cy="972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The efforts made in the project are focused mainly on improving a city’s parking facilities and thus aiming to improve its people’s quality of life.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In this project , we addressed the parking issue and present a integrated smart parking system based on IoT .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19" name="Google Shape;419;p37"/>
          <p:cNvSpPr txBox="1">
            <a:spLocks noGrp="1"/>
          </p:cNvSpPr>
          <p:nvPr>
            <p:ph type="title"/>
          </p:nvPr>
        </p:nvSpPr>
        <p:spPr>
          <a:xfrm>
            <a:off x="3052251" y="465644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pic>
        <p:nvPicPr>
          <p:cNvPr id="3074" name="Picture 2" descr="IoT based smart parking system | Semantic Scholar">
            <a:extLst>
              <a:ext uri="{FF2B5EF4-FFF2-40B4-BE49-F238E27FC236}">
                <a16:creationId xmlns:a16="http://schemas.microsoft.com/office/drawing/2014/main" id="{268163CB-9B16-4357-BC3A-44EC52B91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4"/>
          <a:stretch/>
        </p:blipFill>
        <p:spPr bwMode="auto">
          <a:xfrm>
            <a:off x="4610745" y="1242156"/>
            <a:ext cx="4073256" cy="265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669489" y="335051"/>
            <a:ext cx="578361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INTRODUCTION </a:t>
            </a:r>
            <a:endParaRPr sz="3000" dirty="0"/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16053" y="1565464"/>
            <a:ext cx="5553251" cy="2786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1600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  <a:cs typeface="Arial" panose="020B0604020202020204" pitchFamily="34" charset="0"/>
              </a:rPr>
              <a:t>PARKESY has a clear vision of the future: We connect Parking, Mobility and Urban life by providing innovative, smart solutions to our clients and their customers.</a:t>
            </a:r>
          </a:p>
          <a:p>
            <a:pPr marL="152400" indent="0" algn="just" rtl="0"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solidFill>
                <a:schemeClr val="bg1"/>
              </a:solidFill>
              <a:effectLst/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1600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  <a:cs typeface="Arial" panose="020B0604020202020204" pitchFamily="34" charset="0"/>
              </a:rPr>
              <a:t>At PARKESY our mission is to achieve this vision by striving to not just be a mere service provider, but a reliable and trusted partner. We offer a comprehensive range of innovative services and products for our clients and customers. Integrity and loyalty are indispensably part of our company philosophy.</a:t>
            </a:r>
            <a:endParaRPr lang="en-US" sz="1600" dirty="0">
              <a:solidFill>
                <a:schemeClr val="bg1"/>
              </a:solidFill>
              <a:effectLst/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marL="1524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oogle Shape;596;p45">
            <a:extLst>
              <a:ext uri="{FF2B5EF4-FFF2-40B4-BE49-F238E27FC236}">
                <a16:creationId xmlns:a16="http://schemas.microsoft.com/office/drawing/2014/main" id="{219E4BFC-CF50-43E5-B6B0-B08381EAE25E}"/>
              </a:ext>
            </a:extLst>
          </p:cNvPr>
          <p:cNvGrpSpPr/>
          <p:nvPr/>
        </p:nvGrpSpPr>
        <p:grpSpPr>
          <a:xfrm rot="5400000">
            <a:off x="5452727" y="1400517"/>
            <a:ext cx="3791797" cy="3128039"/>
            <a:chOff x="2572100" y="1956700"/>
            <a:chExt cx="2449375" cy="1759000"/>
          </a:xfrm>
        </p:grpSpPr>
        <p:sp>
          <p:nvSpPr>
            <p:cNvPr id="11" name="Google Shape;597;p45">
              <a:extLst>
                <a:ext uri="{FF2B5EF4-FFF2-40B4-BE49-F238E27FC236}">
                  <a16:creationId xmlns:a16="http://schemas.microsoft.com/office/drawing/2014/main" id="{ABE37A3A-B2D5-4308-86D9-B8ABD6AD292F}"/>
                </a:ext>
              </a:extLst>
            </p:cNvPr>
            <p:cNvSpPr/>
            <p:nvPr/>
          </p:nvSpPr>
          <p:spPr>
            <a:xfrm>
              <a:off x="2572100" y="1956700"/>
              <a:ext cx="2449375" cy="1759000"/>
            </a:xfrm>
            <a:custGeom>
              <a:avLst/>
              <a:gdLst/>
              <a:ahLst/>
              <a:cxnLst/>
              <a:rect l="l" t="t" r="r" b="b"/>
              <a:pathLst>
                <a:path w="97975" h="70360" extrusionOk="0">
                  <a:moveTo>
                    <a:pt x="89425" y="5142"/>
                  </a:moveTo>
                  <a:lnTo>
                    <a:pt x="89425" y="65248"/>
                  </a:lnTo>
                  <a:lnTo>
                    <a:pt x="4319" y="65248"/>
                  </a:lnTo>
                  <a:lnTo>
                    <a:pt x="4319" y="5142"/>
                  </a:lnTo>
                  <a:close/>
                  <a:moveTo>
                    <a:pt x="5347" y="0"/>
                  </a:moveTo>
                  <a:cubicBezTo>
                    <a:pt x="2380" y="0"/>
                    <a:pt x="0" y="2380"/>
                    <a:pt x="0" y="5347"/>
                  </a:cubicBezTo>
                  <a:lnTo>
                    <a:pt x="0" y="65013"/>
                  </a:lnTo>
                  <a:cubicBezTo>
                    <a:pt x="0" y="67980"/>
                    <a:pt x="2380" y="70360"/>
                    <a:pt x="5347" y="70360"/>
                  </a:cubicBezTo>
                  <a:lnTo>
                    <a:pt x="92628" y="70360"/>
                  </a:lnTo>
                  <a:cubicBezTo>
                    <a:pt x="95565" y="70360"/>
                    <a:pt x="97974" y="67980"/>
                    <a:pt x="97974" y="65013"/>
                  </a:cubicBezTo>
                  <a:lnTo>
                    <a:pt x="97974" y="5347"/>
                  </a:lnTo>
                  <a:cubicBezTo>
                    <a:pt x="97974" y="2380"/>
                    <a:pt x="95565" y="0"/>
                    <a:pt x="9262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8;p45">
              <a:extLst>
                <a:ext uri="{FF2B5EF4-FFF2-40B4-BE49-F238E27FC236}">
                  <a16:creationId xmlns:a16="http://schemas.microsoft.com/office/drawing/2014/main" id="{6FCC02EA-48BA-4821-A90A-D77108FFC703}"/>
                </a:ext>
              </a:extLst>
            </p:cNvPr>
            <p:cNvSpPr/>
            <p:nvPr/>
          </p:nvSpPr>
          <p:spPr>
            <a:xfrm>
              <a:off x="4837100" y="2777450"/>
              <a:ext cx="137375" cy="117150"/>
            </a:xfrm>
            <a:custGeom>
              <a:avLst/>
              <a:gdLst/>
              <a:ahLst/>
              <a:cxnLst/>
              <a:rect l="l" t="t" r="r" b="b"/>
              <a:pathLst>
                <a:path w="5495" h="4686" extrusionOk="0">
                  <a:moveTo>
                    <a:pt x="3136" y="1"/>
                  </a:moveTo>
                  <a:cubicBezTo>
                    <a:pt x="2561" y="1"/>
                    <a:pt x="1974" y="215"/>
                    <a:pt x="1499" y="690"/>
                  </a:cubicBezTo>
                  <a:cubicBezTo>
                    <a:pt x="0" y="2159"/>
                    <a:pt x="1058" y="4686"/>
                    <a:pt x="3144" y="4686"/>
                  </a:cubicBezTo>
                  <a:cubicBezTo>
                    <a:pt x="4437" y="4686"/>
                    <a:pt x="5494" y="3657"/>
                    <a:pt x="5494" y="2365"/>
                  </a:cubicBezTo>
                  <a:cubicBezTo>
                    <a:pt x="5494" y="934"/>
                    <a:pt x="4339" y="1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9;p45">
              <a:extLst>
                <a:ext uri="{FF2B5EF4-FFF2-40B4-BE49-F238E27FC236}">
                  <a16:creationId xmlns:a16="http://schemas.microsoft.com/office/drawing/2014/main" id="{104AC446-8934-4A7E-A5BC-CE3AE5455A5F}"/>
                </a:ext>
              </a:extLst>
            </p:cNvPr>
            <p:cNvSpPr/>
            <p:nvPr/>
          </p:nvSpPr>
          <p:spPr>
            <a:xfrm>
              <a:off x="2621300" y="2709500"/>
              <a:ext cx="19850" cy="253400"/>
            </a:xfrm>
            <a:custGeom>
              <a:avLst/>
              <a:gdLst/>
              <a:ahLst/>
              <a:cxnLst/>
              <a:rect l="l" t="t" r="r" b="b"/>
              <a:pathLst>
                <a:path w="794" h="10136" extrusionOk="0">
                  <a:moveTo>
                    <a:pt x="382" y="0"/>
                  </a:moveTo>
                  <a:cubicBezTo>
                    <a:pt x="177" y="0"/>
                    <a:pt x="0" y="177"/>
                    <a:pt x="0" y="412"/>
                  </a:cubicBezTo>
                  <a:lnTo>
                    <a:pt x="0" y="9724"/>
                  </a:lnTo>
                  <a:cubicBezTo>
                    <a:pt x="0" y="9959"/>
                    <a:pt x="177" y="10136"/>
                    <a:pt x="382" y="10136"/>
                  </a:cubicBezTo>
                  <a:cubicBezTo>
                    <a:pt x="617" y="10136"/>
                    <a:pt x="794" y="9959"/>
                    <a:pt x="794" y="9724"/>
                  </a:cubicBezTo>
                  <a:lnTo>
                    <a:pt x="794" y="412"/>
                  </a:lnTo>
                  <a:cubicBezTo>
                    <a:pt x="794" y="177"/>
                    <a:pt x="61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6274DB1-F984-477E-92F6-192CCDCD3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10" y="1216550"/>
            <a:ext cx="2681193" cy="1822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B49DB-7ADB-4F9E-840C-8852A1AA6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210" y="3039158"/>
            <a:ext cx="2681193" cy="14851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A28FC6-3780-4187-A9F0-C7534213C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31870"/>
            <a:ext cx="4869722" cy="3045703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PARKESY is a </a:t>
            </a:r>
            <a:r>
              <a:rPr lang="en-US" sz="1600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cs typeface="Arial" panose="020B0604020202020204" pitchFamily="34" charset="0"/>
              </a:rPr>
              <a:t> Online Vehicle Parking Reservation System (OVPRS)  that enables customers/drivers to reserve a parking space.</a:t>
            </a:r>
            <a:br>
              <a:rPr lang="en-US" sz="1600" dirty="0">
                <a:latin typeface="Montserrat" panose="00000500000000000000" pitchFamily="2" charset="0"/>
                <a:cs typeface="Arial" panose="020B0604020202020204" pitchFamily="34" charset="0"/>
              </a:rPr>
            </a:br>
            <a:endParaRPr lang="en-US" sz="16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PARKESY </a:t>
            </a:r>
            <a:r>
              <a:rPr lang="en-US" sz="1600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cs typeface="Arial" panose="020B0604020202020204" pitchFamily="34" charset="0"/>
              </a:rPr>
              <a:t>was developed because the congestion and collision of the vehicle, the system was developed for people of Delhi </a:t>
            </a: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.</a:t>
            </a:r>
            <a:r>
              <a:rPr lang="en-US" sz="1600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cs typeface="Arial" panose="020B0604020202020204" pitchFamily="34" charset="0"/>
              </a:rPr>
              <a:t>Therefore the project aimed at solving such problems by designing a web based system that will enable the customers/drivers to make a reservation of available parking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space </a:t>
            </a:r>
            <a:endParaRPr lang="en-US" sz="1400" b="1" dirty="0">
              <a:latin typeface="Montserrat" panose="000005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EC01F-7F1F-4048-9B1B-0A89F4C8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50" y="455685"/>
            <a:ext cx="5150100" cy="431400"/>
          </a:xfrm>
        </p:spPr>
        <p:txBody>
          <a:bodyPr/>
          <a:lstStyle/>
          <a:p>
            <a:r>
              <a:rPr lang="en-IN" dirty="0"/>
              <a:t>OUR OBJECTIVE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75229-A100-4D67-8E00-E6D64AF9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22" y="1611689"/>
            <a:ext cx="4013745" cy="24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2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04AF00-3073-4A28-8FBA-1C8392DB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4" y="479243"/>
            <a:ext cx="7450372" cy="41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6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14381-2514-4368-9E74-33CC8C97C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89" y="501136"/>
            <a:ext cx="7333422" cy="41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8D3444-EE5A-4F75-8A96-BF0D56EB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3" y="564456"/>
            <a:ext cx="7113933" cy="40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6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low chart of the system  ">
            <a:extLst>
              <a:ext uri="{FF2B5EF4-FFF2-40B4-BE49-F238E27FC236}">
                <a16:creationId xmlns:a16="http://schemas.microsoft.com/office/drawing/2014/main" id="{CF1E6F4E-238F-41CC-916A-A6E1E2DA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44" y="819372"/>
            <a:ext cx="6248912" cy="378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65C33A-04B3-4294-9078-AFCB5303D003}"/>
              </a:ext>
            </a:extLst>
          </p:cNvPr>
          <p:cNvSpPr txBox="1"/>
          <p:nvPr/>
        </p:nvSpPr>
        <p:spPr>
          <a:xfrm>
            <a:off x="3315693" y="147535"/>
            <a:ext cx="2512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Montserrat" panose="00000500000000000000" pitchFamily="2" charset="0"/>
              </a:rPr>
              <a:t>BLOCK DIAGRAM</a:t>
            </a:r>
            <a:endParaRPr lang="en-IN" sz="2000" b="1" dirty="0">
              <a:solidFill>
                <a:srgbClr val="FFC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4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A9313-A162-472F-BEEB-2DEBBA29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368" y="1636816"/>
            <a:ext cx="3836016" cy="2784253"/>
          </a:xfrm>
        </p:spPr>
        <p:txBody>
          <a:bodyPr/>
          <a:lstStyle/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ReactJS</a:t>
            </a: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Advanced CSS/</a:t>
            </a:r>
            <a:r>
              <a:rPr lang="en-IN" sz="1600" dirty="0" err="1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SasS</a:t>
            </a:r>
            <a:endParaRPr lang="en-IN" sz="1600" dirty="0">
              <a:solidFill>
                <a:schemeClr val="bg1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MongoDB</a:t>
            </a: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Mongoose</a:t>
            </a:r>
          </a:p>
          <a:p>
            <a:r>
              <a:rPr lang="en-IN" sz="1600" dirty="0" err="1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ExpressJS</a:t>
            </a:r>
            <a:endParaRPr lang="en-IN" sz="1600" dirty="0">
              <a:solidFill>
                <a:schemeClr val="bg1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Redux(state management tool)</a:t>
            </a: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GIT(VCS)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78F330-84D9-4909-9807-5DA803F7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ontserrat" panose="00000500000000000000" pitchFamily="2" charset="0"/>
              </a:rPr>
              <a:t>PROJECT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BBFB3-F2F5-4B5C-B1A7-E52524C2E5D9}"/>
              </a:ext>
            </a:extLst>
          </p:cNvPr>
          <p:cNvSpPr txBox="1"/>
          <p:nvPr/>
        </p:nvSpPr>
        <p:spPr>
          <a:xfrm>
            <a:off x="1996975" y="1463547"/>
            <a:ext cx="153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SOFTWARE</a:t>
            </a:r>
            <a:endParaRPr lang="en-IN" sz="1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8F3BA-7D3B-40A5-9983-249CA94D5371}"/>
              </a:ext>
            </a:extLst>
          </p:cNvPr>
          <p:cNvSpPr txBox="1"/>
          <p:nvPr/>
        </p:nvSpPr>
        <p:spPr>
          <a:xfrm>
            <a:off x="6024229" y="1463547"/>
            <a:ext cx="153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HARDWARE</a:t>
            </a:r>
            <a:endParaRPr lang="en-IN" sz="1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0D543-208F-4760-B4A3-56E275510116}"/>
              </a:ext>
            </a:extLst>
          </p:cNvPr>
          <p:cNvSpPr txBox="1"/>
          <p:nvPr/>
        </p:nvSpPr>
        <p:spPr>
          <a:xfrm>
            <a:off x="5747597" y="2055413"/>
            <a:ext cx="23893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A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rduino uno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HC-SR04 distance measurement sensor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ESP8266 microcontroller</a:t>
            </a:r>
            <a:endParaRPr lang="en-IN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0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A9313-A162-472F-BEEB-2DEBBA29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067" y="1353218"/>
            <a:ext cx="4257841" cy="2784253"/>
          </a:xfrm>
        </p:spPr>
        <p:txBody>
          <a:bodyPr/>
          <a:lstStyle/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Reduced Travel by 30%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Reduce search time by 43%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Reduce traffic volumes by 8%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Reduce pollutants by 40%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78F330-84D9-4909-9807-5DA803F7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12" y="619013"/>
            <a:ext cx="7449175" cy="971248"/>
          </a:xfrm>
        </p:spPr>
        <p:txBody>
          <a:bodyPr/>
          <a:lstStyle/>
          <a:p>
            <a:r>
              <a:rPr lang="en-US" sz="3000" dirty="0">
                <a:latin typeface="Montserrat" panose="00000500000000000000" pitchFamily="2" charset="0"/>
              </a:rPr>
              <a:t>A</a:t>
            </a:r>
            <a:r>
              <a:rPr lang="en-IN" sz="3000" dirty="0">
                <a:latin typeface="Montserrat" panose="00000500000000000000" pitchFamily="2" charset="0"/>
              </a:rPr>
              <a:t>DVANTAGES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B3E8BA-14D4-479F-82B7-675A5634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955" y="1590261"/>
            <a:ext cx="4093268" cy="21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503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331</Words>
  <Application>Microsoft Office PowerPoint</Application>
  <PresentationFormat>On-screen Show (16:9)</PresentationFormat>
  <Paragraphs>40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Abel</vt:lpstr>
      <vt:lpstr>Arial</vt:lpstr>
      <vt:lpstr>Calibri</vt:lpstr>
      <vt:lpstr>Montserrat</vt:lpstr>
      <vt:lpstr>Rubik Light</vt:lpstr>
      <vt:lpstr>Custal Project Proposal by Slidesgo</vt:lpstr>
      <vt:lpstr> ( One Stop Solution For Hassel Free Parking) </vt:lpstr>
      <vt:lpstr>INTRODUCTION </vt:lpstr>
      <vt:lpstr>OUR OBJECTIVE</vt:lpstr>
      <vt:lpstr>PowerPoint Presentation</vt:lpstr>
      <vt:lpstr>PowerPoint Presentation</vt:lpstr>
      <vt:lpstr>PowerPoint Presentation</vt:lpstr>
      <vt:lpstr>PowerPoint Presentation</vt:lpstr>
      <vt:lpstr>PROJECT REQUIREMENTS</vt:lpstr>
      <vt:lpstr>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30100 PULSE OXIMETER</dc:title>
  <dc:creator>dell</dc:creator>
  <cp:lastModifiedBy>manish goel</cp:lastModifiedBy>
  <cp:revision>64</cp:revision>
  <dcterms:modified xsi:type="dcterms:W3CDTF">2022-03-22T17:09:35Z</dcterms:modified>
</cp:coreProperties>
</file>