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4fa499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54fa499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54fa499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54fa499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54fa499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54fa499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54fa4991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54fa4991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54fa499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54fa499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accent3"/>
        </a:solidFill>
      </p:bgPr>
    </p:bg>
    <p:spTree>
      <p:nvGrpSpPr>
        <p:cNvPr id="26" name="Shape 26"/>
        <p:cNvGrpSpPr/>
        <p:nvPr/>
      </p:nvGrpSpPr>
      <p:grpSpPr>
        <a:xfrm>
          <a:off x="0" y="0"/>
          <a:ext cx="0" cy="0"/>
          <a:chOff x="0" y="0"/>
          <a:chExt cx="0" cy="0"/>
        </a:xfrm>
      </p:grpSpPr>
      <p:sp>
        <p:nvSpPr>
          <p:cNvPr id="27" name="Google Shape;27;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9" name="Google Shape;29;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3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5" name="Google Shape;35;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4"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dk1"/>
        </a:solidFill>
      </p:bgPr>
    </p:bg>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spreadsheets/d/1gnn-9HuxmFoVdmvzSNKM0XJNfYth3z2bWv3mNeoFJ_w/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viewer.diagrams.net/?tags=%7B%7D&amp;highlight=0000ff&amp;edit=_blank&amp;layers=1&amp;nav=1&amp;title=SMS%20PROJECT#R7V3fd6I6EP5rfNQDhF8%2BWnVtd6%2Fdntpz9%2Fa%2B7KGaVe5FcRG3df%2F6DUJUJnHJUiDg8aGnJEKAb75MZiaT0EL95dsocNaLsT%2FDXktTZm8tNGhpmmbYJvkX1eySGsXU45p54M7iOvVYMXF%2F4qRSSWq37gxvUieGvu%2BF7jpdOfVXKzwNU3VOEPiv6dO%2B%2BV76rmtnjpmKydTx2Nov7ixcxLW2oRzrb7E7X9A7q0ryy9KhJycVm4Uz819PqtCwhfqB74fx0fKtj70IPYpLfN2HM78eHizAq1Dkgsf%2FXj8bI73b781v%2Fr2zl18fvn9qJ638cLxt8sJP2JkucJA8c7ijQAT%2BdjXDUVtKC928LtwQT9bONPr1lcie1C3CpUdKKjn85q%2FCRJaqGZVdz%2Bv7nh%2Fs20L9QU%2B7IQ95w74DfSAchPjtpCp5pxH2lzgMduQUyjErwXdHiZOUX4%2FiUlFStzgRlZnUOQlD5oemjyCSgwTHP8AUMZiOHXcVkr8Ni%2BrCX75sN2KIfnCWrhe95i32fuDQnTocqEuA9EDhLEgP2BeOqc5g2gtDvJo5K4LXu6kqBGyFHNalc9hk8P6AMYe%2BTUPaUgS0hVYl0haD9IOza4iisFSgKGwOmioHzW5ZaNoMmvfOktUQpCViQOB6oWmrgly0ykKvy6D36O%2BvWvkNgdDO2b1Lg5TK9ARTFsrVrBeZqqS08lc4DV9axQqDSTAMdv9EV3UMWnxOmtwXBm9Jk3FpR0tvbnhyGSk9n%2FxyvCgq0GvOCm7jb4Mp%2Fg06iakUOsEch9lmKp6ljHWWBidiNjhSpnUB9pzQ%2FZE28XmiT%2B7w4BP77cgypAO1pwP2xO%2BdXHVqksOGuoCuNmgoBoZpaM%2FEw2u%2Fg5ys%2BS%2BVnEoGOc8SLZNAer0IhIyU3JFWFIHgwFo2gVi7vGIC5dNtVhXKzRTkpl0rbprQpsur3ExTMjcNydxsKx1FsVP6raOTHpNB0qj0gAOXvD8OAHPVU9oeRmhZxO1eiVsKcVnnuxri5jD98pqZ%2BclpCZLTvExyWmbadFCh51I2Odl4RcN8RB1Y74gG1uT5iE2OWugwdqlLh5MNY1SqP9U82lPpamlLwc7QoFw7Ib9a1QXVKu3%2FNdGrBujMel5PygCeFKpYr9LnrgNpVWHSIpQmrWmbNaVtvZysy6EtG0EaRbBA6tZy%2BkID0WJDdOgqb56T9vqm2f5mavRSOwoZJypVBE2NBALryUA5FQEMKepwwrJsRcBmPUzC7Qwnd2v0pLEKtLVpCOqJ0iaNNVlxV66a%2BL298P4%2BfXF9FfKp4mkfTVZktNIoJtVIV%2FYUzB5Z4cmiQ42ZpkK9XF0Y%2BTNhWFqUQAdng5oKggQiEnV2J6etoxM2pVCMDTJKVFDWVUP9GcEs0BDD1LI1FBtPHeGwITl1BhACL4NJ4ZCgtJQ6TVY4tXJ9r9UrSKQqGQO9aH%2FUwISmASefSu6PVI%2FUI0vkhE7FM6heGv1yGMSGGR%2FxZutdQHABzkaaHH1faWwBabJ7a50zVukYkakKUL2CF5p6xq54ryrQjYpVARtofAhwJEpWF9TRvkNp%2BFTRWGJ5cw5IehJnVQYeqtfwDOfuoEoXjggBnwFVPTpLiieeJUI95avmneRllrjChsqWb80ifuUtE6i3gshNIKggGOOxbAKx8bzmJLi1oReliQ7ZllHWiM0GuBqWhNlWgU5DhiEIamlmEBvn2ncIzl4I9YS0e8Ywl4YoNUPqEMYXzWkrZJzJXvcomsVecy%2BScf5ye5HQuyl5RNJlrXzMMQVeeBgzm54XEuRoLj21GtFTkJwdraIVQHSgvrJTFjvZgNE9Q09itYRpTjqeO1%2BR4yneG1XoJrJtCA%2B9XvLD0p3NostvArxxfzov%2B6YiriSZBqRd46ZlDKK2tqG%2FSYhLipsw8P%2FHNEKfdIfToD2tgnH9cx2jAHtMNdL5Gpy9UXhb%2BkAfrzhrjPXir1Jjw7M6WF%2FXlS02ju98FVuW2BDH%2BalWbKw3eRUbu4EUyGnj7TRXqdgM1mW9io2ds7ZBKiJn0rpasbHu3FVsmUqSl1tWrdhYN%2BcqNs7ukKC3yR7bDHYK%2Fio21v5XgNg42%2FtVK7ar25ZDbLr0sY2dXb%2BKjSM2MEkn228zOO52Y%2BY8YaiqLbyRJswwLQ5P3ka5m82rH8yagSkCvk5bdH6uPEjZaWQWynLzOkyl2zoNGncUJTPf83cbpCkdPW7xMLeSNHg%2BgE0KxS1DF000Meq1PVXmRqTCa8tAOrMK1xCVHJo25C9W0cE8SEdBufZCqHi3SmHm1mtV5MUw12THNyq6q5l3THKBqWwqx6viDaKl2XkWJx%2B9UXbJYeupBFFLul1isY7qcOm4XjPwBHB2pVvOFutANixbEG550BX9UkJ5mDbZu0NgZtoS3feqPDjZwW%2Fsv7gExeaQFGa0EpdZOqyyHLw%2FTiM6i3%2F2fsD1StmH6t%2BE2bWi9qgKDJ3Dt3YqsketJu6iWlUKGrVQmrYgvDB2wiVJZsVLkqjKvPAN0C6VPSocKitWbrbk9G8Q0xHfcPe4rWYc3URZSeBFb7Mp%2BsUm6nRcHHVlKz6tPsNyrjU1JS5bECdnvaLvhZETBsesineDttlY2N%2B9%2B7unHqkb9B6fyTE5arc001lGntrqZbPeS1whxqbpRaHNlyDFZfP7Nvo%2B8p6O7Tg2GTWm6eu3%2FYX0d3I0j%2F4%2F3t1%2Fiu7xNPz4ZX835k68u0dT%2FIXcfkzuObklZ4x7n27vPvY494JV5HkUxPbhwvex0XQQvW1paGgOlMGwoDCiDsh3XOJ5OgXP%2FWwwHP0Lc4Bt3tYWsaQjaERkjSJZM4Ke9G8%2Ff%2F5rL%2Bj73mg4Ht4%2FkcLkefI0HHOE%2FpX8DR%2BjXnDXGz32xvQhyEvFzxG3KokF6sAYWkUFk4Euaxu8z6uoJo8GOWL0pHj8gnqsxo4fokfDXw%3D%3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b="0" l="0" r="0" t="0"/>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3" name="Google Shape;63;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4" name="Google Shape;64;p11"/>
          <p:cNvSpPr txBox="1"/>
          <p:nvPr/>
        </p:nvSpPr>
        <p:spPr>
          <a:xfrm>
            <a:off x="4313300" y="1965800"/>
            <a:ext cx="4467000" cy="8535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700" u="none" cap="none" strike="noStrike">
                <a:solidFill>
                  <a:srgbClr val="000000"/>
                </a:solidFill>
                <a:latin typeface="Roboto"/>
                <a:ea typeface="Roboto"/>
                <a:cs typeface="Roboto"/>
                <a:sym typeface="Roboto"/>
              </a:rPr>
              <a:t>Mentor Name:</a:t>
            </a:r>
            <a:r>
              <a:rPr lang="en" sz="1700">
                <a:latin typeface="Roboto"/>
                <a:ea typeface="Roboto"/>
                <a:cs typeface="Roboto"/>
                <a:sym typeface="Roboto"/>
              </a:rPr>
              <a:t> KAJAL JEWANI</a:t>
            </a:r>
            <a:endParaRPr b="0" i="0" sz="1700" u="none" cap="none" strike="noStrike">
              <a:solidFill>
                <a:srgbClr val="000000"/>
              </a:solidFill>
              <a:latin typeface="Roboto"/>
              <a:ea typeface="Roboto"/>
              <a:cs typeface="Roboto"/>
              <a:sym typeface="Roboto"/>
            </a:endParaRPr>
          </a:p>
        </p:txBody>
      </p:sp>
      <p:sp>
        <p:nvSpPr>
          <p:cNvPr id="65" name="Google Shape;65;p11"/>
          <p:cNvSpPr txBox="1"/>
          <p:nvPr/>
        </p:nvSpPr>
        <p:spPr>
          <a:xfrm>
            <a:off x="1184750" y="1139650"/>
            <a:ext cx="7615500" cy="43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highlight>
                  <a:srgbClr val="FFFFFF"/>
                </a:highlight>
                <a:latin typeface="Roboto"/>
                <a:ea typeface="Roboto"/>
                <a:cs typeface="Roboto"/>
                <a:sym typeface="Roboto"/>
              </a:rPr>
              <a:t>Title: </a:t>
            </a:r>
            <a:r>
              <a:rPr lang="en" sz="1700">
                <a:highlight>
                  <a:srgbClr val="FFFFFF"/>
                </a:highlight>
                <a:latin typeface="Roboto"/>
                <a:ea typeface="Roboto"/>
                <a:cs typeface="Roboto"/>
                <a:sym typeface="Roboto"/>
              </a:rPr>
              <a:t>SCHOOL MANAGEMENT SYSTEM</a:t>
            </a:r>
            <a:endParaRPr b="0" i="0" sz="1700" u="none" cap="none" strike="noStrike">
              <a:solidFill>
                <a:srgbClr val="000000"/>
              </a:solidFill>
              <a:highlight>
                <a:srgbClr val="FFFFFF"/>
              </a:highlight>
              <a:latin typeface="Roboto"/>
              <a:ea typeface="Roboto"/>
              <a:cs typeface="Roboto"/>
              <a:sym typeface="Roboto"/>
            </a:endParaRPr>
          </a:p>
        </p:txBody>
      </p:sp>
      <p:sp>
        <p:nvSpPr>
          <p:cNvPr id="66" name="Google Shape;66;p11"/>
          <p:cNvSpPr txBox="1"/>
          <p:nvPr/>
        </p:nvSpPr>
        <p:spPr>
          <a:xfrm>
            <a:off x="313525" y="1895375"/>
            <a:ext cx="3761400" cy="20163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700" u="none" cap="none" strike="noStrike">
                <a:solidFill>
                  <a:srgbClr val="980000"/>
                </a:solidFill>
                <a:latin typeface="Arial"/>
                <a:ea typeface="Arial"/>
                <a:cs typeface="Arial"/>
                <a:sym typeface="Arial"/>
              </a:rPr>
              <a:t>Domain: </a:t>
            </a:r>
            <a:r>
              <a:rPr lang="en" sz="1700">
                <a:solidFill>
                  <a:srgbClr val="980000"/>
                </a:solidFill>
              </a:rPr>
              <a:t>Desktop Application</a:t>
            </a:r>
            <a:endParaRPr sz="1700">
              <a:solidFill>
                <a:srgbClr val="980000"/>
              </a:solidFill>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700" u="none" cap="none" strike="noStrike">
                <a:solidFill>
                  <a:srgbClr val="980000"/>
                </a:solidFill>
                <a:latin typeface="Arial"/>
                <a:ea typeface="Arial"/>
                <a:cs typeface="Arial"/>
                <a:sym typeface="Arial"/>
              </a:rPr>
              <a:t>Group Members:</a:t>
            </a:r>
            <a:endParaRPr b="0" i="0" sz="17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700" u="none" cap="none" strike="noStrike">
                <a:solidFill>
                  <a:srgbClr val="980000"/>
                </a:solidFill>
                <a:latin typeface="Arial"/>
                <a:ea typeface="Arial"/>
                <a:cs typeface="Arial"/>
                <a:sym typeface="Arial"/>
              </a:rPr>
              <a:t>Member1 : Manish Makhija</a:t>
            </a:r>
            <a:endParaRPr b="0" i="0" sz="17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700" u="none" cap="none" strike="noStrike">
                <a:solidFill>
                  <a:srgbClr val="980000"/>
                </a:solidFill>
                <a:latin typeface="Arial"/>
                <a:ea typeface="Arial"/>
                <a:cs typeface="Arial"/>
                <a:sym typeface="Arial"/>
              </a:rPr>
              <a:t>Member2: Rinki Tejwa</a:t>
            </a:r>
            <a:r>
              <a:rPr lang="en" sz="1700">
                <a:solidFill>
                  <a:srgbClr val="980000"/>
                </a:solidFill>
              </a:rPr>
              <a:t>ni</a:t>
            </a:r>
            <a:endParaRPr b="0" i="0" sz="17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700" u="none" cap="none" strike="noStrike">
                <a:solidFill>
                  <a:srgbClr val="980000"/>
                </a:solidFill>
                <a:latin typeface="Arial"/>
                <a:ea typeface="Arial"/>
                <a:cs typeface="Arial"/>
                <a:sym typeface="Arial"/>
              </a:rPr>
              <a:t>Member3: Vanita D</a:t>
            </a:r>
            <a:r>
              <a:rPr lang="en" sz="1700">
                <a:solidFill>
                  <a:srgbClr val="980000"/>
                </a:solidFill>
              </a:rPr>
              <a:t>aryani</a:t>
            </a:r>
            <a:endParaRPr b="0" i="0" sz="17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980000"/>
              </a:solidFill>
              <a:latin typeface="Arial"/>
              <a:ea typeface="Arial"/>
              <a:cs typeface="Arial"/>
              <a:sym typeface="Arial"/>
            </a:endParaRPr>
          </a:p>
        </p:txBody>
      </p:sp>
      <p:sp>
        <p:nvSpPr>
          <p:cNvPr id="67" name="Google Shape;67;p11"/>
          <p:cNvSpPr txBox="1"/>
          <p:nvPr/>
        </p:nvSpPr>
        <p:spPr>
          <a:xfrm>
            <a:off x="1204700" y="185159"/>
            <a:ext cx="7575600" cy="779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Vivekanand Education Society’s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Department Of Information Technology</a:t>
            </a:r>
            <a:endParaRPr b="0" i="0" sz="2000" u="none" cap="none" strike="noStrike">
              <a:solidFill>
                <a:srgbClr val="000000"/>
              </a:solidFill>
              <a:latin typeface="Times New Roman"/>
              <a:ea typeface="Times New Roman"/>
              <a:cs typeface="Times New Roman"/>
              <a:sym typeface="Times New Roman"/>
            </a:endParaRPr>
          </a:p>
          <a:p>
            <a:pPr indent="457200" lvl="0" marL="182880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Project Review </a:t>
            </a:r>
            <a:r>
              <a:rPr lang="en" sz="1900">
                <a:latin typeface="Times New Roman"/>
                <a:ea typeface="Times New Roman"/>
                <a:cs typeface="Times New Roman"/>
                <a:sym typeface="Times New Roman"/>
              </a:rPr>
              <a:t>II</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Implementation</a:t>
            </a:r>
            <a:endParaRPr>
              <a:solidFill>
                <a:srgbClr val="FFFF00"/>
              </a:solidFill>
            </a:endParaRPr>
          </a:p>
        </p:txBody>
      </p:sp>
      <p:sp>
        <p:nvSpPr>
          <p:cNvPr id="133" name="Google Shape;133;p20"/>
          <p:cNvSpPr txBox="1"/>
          <p:nvPr/>
        </p:nvSpPr>
        <p:spPr>
          <a:xfrm>
            <a:off x="198300" y="1512075"/>
            <a:ext cx="79569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2000"/>
              <a:t>The major outputs of project are...</a:t>
            </a:r>
            <a:endParaRPr i="1" sz="2000"/>
          </a:p>
          <a:p>
            <a:pPr indent="0" lvl="0" marL="457200" rtl="0" algn="l">
              <a:lnSpc>
                <a:spcPct val="115000"/>
              </a:lnSpc>
              <a:spcBef>
                <a:spcPts val="0"/>
              </a:spcBef>
              <a:spcAft>
                <a:spcPts val="0"/>
              </a:spcAft>
              <a:buNone/>
            </a:pPr>
            <a:r>
              <a:t/>
            </a:r>
            <a:endParaRPr i="1" sz="2000"/>
          </a:p>
          <a:p>
            <a:pPr indent="-355600" lvl="0" marL="457200" rtl="0" algn="l">
              <a:lnSpc>
                <a:spcPct val="115000"/>
              </a:lnSpc>
              <a:spcBef>
                <a:spcPts val="0"/>
              </a:spcBef>
              <a:spcAft>
                <a:spcPts val="0"/>
              </a:spcAft>
              <a:buSzPts val="2000"/>
              <a:buChar char="❖"/>
            </a:pPr>
            <a:r>
              <a:rPr i="1" lang="en" sz="2000"/>
              <a:t> Attendance record</a:t>
            </a:r>
            <a:endParaRPr i="1" sz="2000"/>
          </a:p>
          <a:p>
            <a:pPr indent="0" lvl="0" marL="457200" rtl="0" algn="l">
              <a:lnSpc>
                <a:spcPct val="115000"/>
              </a:lnSpc>
              <a:spcBef>
                <a:spcPts val="0"/>
              </a:spcBef>
              <a:spcAft>
                <a:spcPts val="0"/>
              </a:spcAft>
              <a:buNone/>
            </a:pPr>
            <a:r>
              <a:t/>
            </a:r>
            <a:endParaRPr i="1" sz="2000"/>
          </a:p>
          <a:p>
            <a:pPr indent="-355600" lvl="0" marL="457200" rtl="0" algn="l">
              <a:lnSpc>
                <a:spcPct val="115000"/>
              </a:lnSpc>
              <a:spcBef>
                <a:spcPts val="0"/>
              </a:spcBef>
              <a:spcAft>
                <a:spcPts val="0"/>
              </a:spcAft>
              <a:buSzPts val="2000"/>
              <a:buChar char="❖"/>
            </a:pPr>
            <a:r>
              <a:rPr i="1" lang="en" sz="2000"/>
              <a:t>Fee's status</a:t>
            </a:r>
            <a:endParaRPr i="1" sz="2000"/>
          </a:p>
          <a:p>
            <a:pPr indent="0" lvl="0" marL="457200" rtl="0" algn="l">
              <a:lnSpc>
                <a:spcPct val="115000"/>
              </a:lnSpc>
              <a:spcBef>
                <a:spcPts val="0"/>
              </a:spcBef>
              <a:spcAft>
                <a:spcPts val="0"/>
              </a:spcAft>
              <a:buNone/>
            </a:pPr>
            <a:r>
              <a:t/>
            </a:r>
            <a:endParaRPr i="1" sz="2000"/>
          </a:p>
          <a:p>
            <a:pPr indent="-355600" lvl="0" marL="457200" rtl="0" algn="l">
              <a:lnSpc>
                <a:spcPct val="115000"/>
              </a:lnSpc>
              <a:spcBef>
                <a:spcPts val="0"/>
              </a:spcBef>
              <a:spcAft>
                <a:spcPts val="0"/>
              </a:spcAft>
              <a:buSzPts val="2000"/>
              <a:buChar char="❖"/>
            </a:pPr>
            <a:r>
              <a:rPr i="1" lang="en" sz="2000"/>
              <a:t>Results</a:t>
            </a:r>
            <a:endParaRPr i="1" sz="20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highlight>
                  <a:schemeClr val="dk1"/>
                </a:highlight>
              </a:rPr>
              <a:t>Implementation of Attendance</a:t>
            </a:r>
            <a:endParaRPr>
              <a:solidFill>
                <a:srgbClr val="FFFF00"/>
              </a:solidFill>
              <a:highlight>
                <a:schemeClr val="dk1"/>
              </a:highlight>
            </a:endParaRPr>
          </a:p>
        </p:txBody>
      </p:sp>
      <p:sp>
        <p:nvSpPr>
          <p:cNvPr id="139" name="Google Shape;139;p21"/>
          <p:cNvSpPr txBox="1"/>
          <p:nvPr/>
        </p:nvSpPr>
        <p:spPr>
          <a:xfrm>
            <a:off x="890775" y="1609150"/>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0" name="Google Shape;140;p21"/>
          <p:cNvPicPr preferRelativeResize="0"/>
          <p:nvPr/>
        </p:nvPicPr>
        <p:blipFill>
          <a:blip r:embed="rId3">
            <a:alphaModFix/>
          </a:blip>
          <a:stretch>
            <a:fillRect/>
          </a:stretch>
        </p:blipFill>
        <p:spPr>
          <a:xfrm>
            <a:off x="152400" y="1336150"/>
            <a:ext cx="8991600" cy="288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Implementation of Fees</a:t>
            </a:r>
            <a:endParaRPr>
              <a:solidFill>
                <a:srgbClr val="FFFF00"/>
              </a:solidFill>
            </a:endParaRPr>
          </a:p>
        </p:txBody>
      </p:sp>
      <p:sp>
        <p:nvSpPr>
          <p:cNvPr id="146" name="Google Shape;146;p22"/>
          <p:cNvSpPr txBox="1"/>
          <p:nvPr/>
        </p:nvSpPr>
        <p:spPr>
          <a:xfrm>
            <a:off x="1048825" y="1566050"/>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7" name="Google Shape;147;p22"/>
          <p:cNvPicPr preferRelativeResize="0"/>
          <p:nvPr/>
        </p:nvPicPr>
        <p:blipFill>
          <a:blip r:embed="rId3">
            <a:alphaModFix/>
          </a:blip>
          <a:stretch>
            <a:fillRect/>
          </a:stretch>
        </p:blipFill>
        <p:spPr>
          <a:xfrm>
            <a:off x="152400" y="1483850"/>
            <a:ext cx="8870275" cy="295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Implementation of Results</a:t>
            </a:r>
            <a:endParaRPr>
              <a:solidFill>
                <a:srgbClr val="FFFF00"/>
              </a:solidFill>
            </a:endParaRPr>
          </a:p>
        </p:txBody>
      </p:sp>
      <p:sp>
        <p:nvSpPr>
          <p:cNvPr id="153" name="Google Shape;153;p23"/>
          <p:cNvSpPr txBox="1"/>
          <p:nvPr/>
        </p:nvSpPr>
        <p:spPr>
          <a:xfrm>
            <a:off x="2040150" y="1867750"/>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4" name="Google Shape;154;p23"/>
          <p:cNvPicPr preferRelativeResize="0"/>
          <p:nvPr/>
        </p:nvPicPr>
        <p:blipFill>
          <a:blip r:embed="rId3">
            <a:alphaModFix/>
          </a:blip>
          <a:stretch>
            <a:fillRect/>
          </a:stretch>
        </p:blipFill>
        <p:spPr>
          <a:xfrm>
            <a:off x="152400" y="1393625"/>
            <a:ext cx="8899000" cy="318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Gantt Chart</a:t>
            </a:r>
            <a:endParaRPr b="1">
              <a:solidFill>
                <a:srgbClr val="FFFF00"/>
              </a:solidFill>
            </a:endParaRPr>
          </a:p>
          <a:p>
            <a:pPr indent="0" lvl="0" marL="0" rtl="0" algn="l">
              <a:lnSpc>
                <a:spcPct val="100000"/>
              </a:lnSpc>
              <a:spcBef>
                <a:spcPts val="0"/>
              </a:spcBef>
              <a:spcAft>
                <a:spcPts val="0"/>
              </a:spcAft>
              <a:buSzPts val="2800"/>
              <a:buNone/>
            </a:pPr>
            <a:r>
              <a:t/>
            </a:r>
            <a:endParaRPr b="1">
              <a:solidFill>
                <a:srgbClr val="FFFF00"/>
              </a:solidFill>
            </a:endParaRPr>
          </a:p>
        </p:txBody>
      </p:sp>
      <p:sp>
        <p:nvSpPr>
          <p:cNvPr id="160" name="Google Shape;160;p24"/>
          <p:cNvSpPr txBox="1"/>
          <p:nvPr/>
        </p:nvSpPr>
        <p:spPr>
          <a:xfrm>
            <a:off x="669275" y="1623600"/>
            <a:ext cx="713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link</a:t>
            </a:r>
            <a:r>
              <a:rPr lang="en" u="sng">
                <a:solidFill>
                  <a:schemeClr val="hlink"/>
                </a:solidFill>
                <a:latin typeface="Roboto"/>
                <a:ea typeface="Roboto"/>
                <a:cs typeface="Roboto"/>
                <a:sym typeface="Roboto"/>
                <a:hlinkClick r:id="rId3"/>
              </a:rPr>
              <a:t>https://docs.google.com/spreadsheets/d/1gnn-9HuxmFoVdmvzSNKM0XJNfYth3z2bWv3mNeoFJ_w/edit?usp=sharing</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5"/>
          <p:cNvPicPr preferRelativeResize="0"/>
          <p:nvPr/>
        </p:nvPicPr>
        <p:blipFill>
          <a:blip r:embed="rId3">
            <a:alphaModFix/>
          </a:blip>
          <a:stretch>
            <a:fillRect/>
          </a:stretch>
        </p:blipFill>
        <p:spPr>
          <a:xfrm>
            <a:off x="0" y="0"/>
            <a:ext cx="9223825"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Conclusion</a:t>
            </a:r>
            <a:endParaRPr>
              <a:solidFill>
                <a:srgbClr val="FFFF00"/>
              </a:solidFill>
            </a:endParaRPr>
          </a:p>
        </p:txBody>
      </p:sp>
      <p:sp>
        <p:nvSpPr>
          <p:cNvPr id="172" name="Google Shape;172;p26"/>
          <p:cNvSpPr txBox="1"/>
          <p:nvPr/>
        </p:nvSpPr>
        <p:spPr>
          <a:xfrm>
            <a:off x="3274175" y="1050550"/>
            <a:ext cx="6717900" cy="78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73" name="Google Shape;173;p26"/>
          <p:cNvSpPr txBox="1"/>
          <p:nvPr/>
        </p:nvSpPr>
        <p:spPr>
          <a:xfrm>
            <a:off x="311725" y="1494200"/>
            <a:ext cx="8452500" cy="36042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i="1" lang="en" sz="2100"/>
              <a:t>Automation of these process makes the school administration effortless thereby ensuring the smooth functioning of the school.</a:t>
            </a:r>
            <a:endParaRPr i="1" sz="2100"/>
          </a:p>
          <a:p>
            <a:pPr indent="0" lvl="0" marL="457200" rtl="0" algn="l">
              <a:lnSpc>
                <a:spcPct val="115000"/>
              </a:lnSpc>
              <a:spcBef>
                <a:spcPts val="0"/>
              </a:spcBef>
              <a:spcAft>
                <a:spcPts val="0"/>
              </a:spcAft>
              <a:buNone/>
            </a:pPr>
            <a:r>
              <a:t/>
            </a:r>
            <a:endParaRPr i="1" sz="2100"/>
          </a:p>
          <a:p>
            <a:pPr indent="-361950" lvl="0" marL="457200" rtl="0" algn="l">
              <a:lnSpc>
                <a:spcPct val="115000"/>
              </a:lnSpc>
              <a:spcBef>
                <a:spcPts val="0"/>
              </a:spcBef>
              <a:spcAft>
                <a:spcPts val="0"/>
              </a:spcAft>
              <a:buSzPts val="2100"/>
              <a:buChar char="❖"/>
            </a:pPr>
            <a:r>
              <a:rPr i="1" lang="en" sz="2100"/>
              <a:t>Helpful to perform paperless work and manage all data</a:t>
            </a:r>
            <a:endParaRPr i="1" sz="2100"/>
          </a:p>
          <a:p>
            <a:pPr indent="0" lvl="0" marL="457200" rtl="0" algn="l">
              <a:lnSpc>
                <a:spcPct val="115000"/>
              </a:lnSpc>
              <a:spcBef>
                <a:spcPts val="0"/>
              </a:spcBef>
              <a:spcAft>
                <a:spcPts val="0"/>
              </a:spcAft>
              <a:buNone/>
            </a:pPr>
            <a:r>
              <a:t/>
            </a:r>
            <a:endParaRPr i="1" sz="2100"/>
          </a:p>
          <a:p>
            <a:pPr indent="-361950" lvl="0" marL="457200" rtl="0" algn="l">
              <a:lnSpc>
                <a:spcPct val="115000"/>
              </a:lnSpc>
              <a:spcBef>
                <a:spcPts val="0"/>
              </a:spcBef>
              <a:spcAft>
                <a:spcPts val="0"/>
              </a:spcAft>
              <a:buSzPts val="2100"/>
              <a:buChar char="❖"/>
            </a:pPr>
            <a:r>
              <a:rPr i="1" lang="en" sz="2100"/>
              <a:t>Provides easy, accurate, unambiguous and faster data access.</a:t>
            </a:r>
            <a:endParaRPr i="1" sz="2100"/>
          </a:p>
          <a:p>
            <a:pPr indent="0" lvl="0" marL="0" rtl="0" algn="l">
              <a:lnSpc>
                <a:spcPct val="115000"/>
              </a:lnSpc>
              <a:spcBef>
                <a:spcPts val="0"/>
              </a:spcBef>
              <a:spcAft>
                <a:spcPts val="0"/>
              </a:spcAft>
              <a:buNone/>
            </a:pPr>
            <a:r>
              <a:t/>
            </a:r>
            <a:endParaRPr i="1" sz="1800"/>
          </a:p>
          <a:p>
            <a:pPr indent="0" lvl="0" marL="0" rtl="0" algn="l">
              <a:lnSpc>
                <a:spcPct val="115000"/>
              </a:lnSpc>
              <a:spcBef>
                <a:spcPts val="0"/>
              </a:spcBef>
              <a:spcAft>
                <a:spcPts val="0"/>
              </a:spcAft>
              <a:buNone/>
            </a:pPr>
            <a:r>
              <a:t/>
            </a:r>
            <a:endParaRPr i="1" sz="2000"/>
          </a:p>
          <a:p>
            <a:pPr indent="0" lvl="0" marL="457200" rtl="0" algn="l">
              <a:lnSpc>
                <a:spcPct val="115000"/>
              </a:lnSpc>
              <a:spcBef>
                <a:spcPts val="0"/>
              </a:spcBef>
              <a:spcAft>
                <a:spcPts val="0"/>
              </a:spcAft>
              <a:buNone/>
            </a:pPr>
            <a:r>
              <a:t/>
            </a:r>
            <a:endParaRPr sz="17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References</a:t>
            </a:r>
            <a:endParaRPr>
              <a:solidFill>
                <a:srgbClr val="FFFF00"/>
              </a:solidFill>
            </a:endParaRPr>
          </a:p>
        </p:txBody>
      </p:sp>
      <p:sp>
        <p:nvSpPr>
          <p:cNvPr id="179" name="Google Shape;179;p27"/>
          <p:cNvSpPr txBox="1"/>
          <p:nvPr/>
        </p:nvSpPr>
        <p:spPr>
          <a:xfrm>
            <a:off x="905400" y="2025800"/>
            <a:ext cx="73332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i="1" lang="en" sz="2000"/>
              <a:t>Nptel lectures </a:t>
            </a:r>
            <a:endParaRPr i="1" sz="2000"/>
          </a:p>
          <a:p>
            <a:pPr indent="-355600" lvl="0" marL="457200" rtl="0" algn="l">
              <a:spcBef>
                <a:spcPts val="0"/>
              </a:spcBef>
              <a:spcAft>
                <a:spcPts val="0"/>
              </a:spcAft>
              <a:buSzPts val="2000"/>
              <a:buChar char="❖"/>
            </a:pPr>
            <a:r>
              <a:rPr i="1" lang="en" sz="2000"/>
              <a:t>Youtube videos </a:t>
            </a:r>
            <a:endParaRPr i="1" sz="2000"/>
          </a:p>
          <a:p>
            <a:pPr indent="-355600" lvl="0" marL="457200" rtl="0" algn="l">
              <a:spcBef>
                <a:spcPts val="0"/>
              </a:spcBef>
              <a:spcAft>
                <a:spcPts val="0"/>
              </a:spcAft>
              <a:buSzPts val="2000"/>
              <a:buChar char="❖"/>
            </a:pPr>
            <a:r>
              <a:rPr i="1" lang="en" sz="2000"/>
              <a:t>Javatpoint </a:t>
            </a:r>
            <a:endParaRPr i="1" sz="2000"/>
          </a:p>
          <a:p>
            <a:pPr indent="-355600" lvl="0" marL="457200" rtl="0" algn="l">
              <a:spcBef>
                <a:spcPts val="0"/>
              </a:spcBef>
              <a:spcAft>
                <a:spcPts val="0"/>
              </a:spcAft>
              <a:buSzPts val="2000"/>
              <a:buChar char="❖"/>
            </a:pPr>
            <a:r>
              <a:rPr i="1" lang="en" sz="2000"/>
              <a:t>Geeksforgeeks</a:t>
            </a:r>
            <a:endParaRPr i="1" sz="2000"/>
          </a:p>
          <a:p>
            <a:pPr indent="-355600" lvl="0" marL="457200" rtl="0" algn="l">
              <a:spcBef>
                <a:spcPts val="0"/>
              </a:spcBef>
              <a:spcAft>
                <a:spcPts val="0"/>
              </a:spcAft>
              <a:buSzPts val="2000"/>
              <a:buChar char="❖"/>
            </a:pPr>
            <a:r>
              <a:rPr i="1" lang="en" sz="2000"/>
              <a:t>Tutorialspoint</a:t>
            </a:r>
            <a:endParaRPr i="1" sz="2000"/>
          </a:p>
          <a:p>
            <a:pPr indent="0" lvl="0" marL="457200" rtl="0" algn="l">
              <a:spcBef>
                <a:spcPts val="0"/>
              </a:spcBef>
              <a:spcAft>
                <a:spcPts val="0"/>
              </a:spcAft>
              <a:buNone/>
            </a:pPr>
            <a:r>
              <a:t/>
            </a:r>
            <a:endParaRPr i="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title"/>
          </p:nvPr>
        </p:nvSpPr>
        <p:spPr>
          <a:xfrm>
            <a:off x="311700" y="364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73" name="Google Shape;73;p12"/>
          <p:cNvSpPr txBox="1"/>
          <p:nvPr>
            <p:ph idx="1" type="body"/>
          </p:nvPr>
        </p:nvSpPr>
        <p:spPr>
          <a:xfrm>
            <a:off x="311725" y="1291450"/>
            <a:ext cx="7763700" cy="3852000"/>
          </a:xfrm>
          <a:prstGeom prst="rect">
            <a:avLst/>
          </a:prstGeom>
          <a:noFill/>
          <a:ln>
            <a:noFill/>
          </a:ln>
        </p:spPr>
        <p:txBody>
          <a:bodyPr anchorCtr="0" anchor="t" bIns="91425" lIns="91425" spcFirstLastPara="1" rIns="91425" wrap="square" tIns="91425">
            <a:noAutofit/>
          </a:bodyPr>
          <a:lstStyle/>
          <a:p>
            <a:pPr indent="-342900" lvl="0" marL="488950" rtl="0" algn="l">
              <a:lnSpc>
                <a:spcPct val="115000"/>
              </a:lnSpc>
              <a:spcBef>
                <a:spcPts val="0"/>
              </a:spcBef>
              <a:spcAft>
                <a:spcPts val="0"/>
              </a:spcAft>
              <a:buSzPts val="1300"/>
              <a:buFont typeface="Arial"/>
              <a:buAutoNum type="arabicPeriod"/>
            </a:pPr>
            <a:r>
              <a:rPr lang="en">
                <a:solidFill>
                  <a:schemeClr val="dk1"/>
                </a:solidFill>
              </a:rPr>
              <a:t> Introduction to the project </a:t>
            </a:r>
            <a:endParaRPr/>
          </a:p>
          <a:p>
            <a:pPr indent="-342900" lvl="0" marL="488950" rtl="0" algn="l">
              <a:lnSpc>
                <a:spcPct val="115000"/>
              </a:lnSpc>
              <a:spcBef>
                <a:spcPts val="0"/>
              </a:spcBef>
              <a:spcAft>
                <a:spcPts val="0"/>
              </a:spcAft>
              <a:buSzPts val="1300"/>
              <a:buFont typeface="Arial"/>
              <a:buAutoNum type="arabicPeriod"/>
            </a:pPr>
            <a:r>
              <a:rPr lang="en">
                <a:solidFill>
                  <a:schemeClr val="dk1"/>
                </a:solidFill>
              </a:rPr>
              <a:t> Problem Statement</a:t>
            </a:r>
            <a:endParaRPr/>
          </a:p>
          <a:p>
            <a:pPr indent="-342900" lvl="0" marL="488950" rtl="0" algn="l">
              <a:lnSpc>
                <a:spcPct val="115000"/>
              </a:lnSpc>
              <a:spcBef>
                <a:spcPts val="0"/>
              </a:spcBef>
              <a:spcAft>
                <a:spcPts val="0"/>
              </a:spcAft>
              <a:buSzPts val="1300"/>
              <a:buFont typeface="Arial"/>
              <a:buAutoNum type="arabicPeriod"/>
            </a:pPr>
            <a:r>
              <a:rPr lang="en">
                <a:solidFill>
                  <a:schemeClr val="dk1"/>
                </a:solidFill>
              </a:rPr>
              <a:t>Objectives of the project </a:t>
            </a:r>
            <a:endParaRPr/>
          </a:p>
          <a:p>
            <a:pPr indent="-342900" lvl="0" marL="488950" rtl="0" algn="l">
              <a:lnSpc>
                <a:spcPct val="115000"/>
              </a:lnSpc>
              <a:spcBef>
                <a:spcPts val="0"/>
              </a:spcBef>
              <a:spcAft>
                <a:spcPts val="0"/>
              </a:spcAft>
              <a:buSzPts val="1300"/>
              <a:buFont typeface="Arial"/>
              <a:buAutoNum type="arabicPeriod"/>
            </a:pPr>
            <a:r>
              <a:rPr lang="en">
                <a:solidFill>
                  <a:schemeClr val="dk1"/>
                </a:solidFill>
              </a:rPr>
              <a:t>Requirements of the system (Hardware, software) </a:t>
            </a:r>
            <a:endParaRPr>
              <a:solidFill>
                <a:schemeClr val="dk1"/>
              </a:solidFill>
            </a:endParaRPr>
          </a:p>
          <a:p>
            <a:pPr indent="-342900" lvl="0" marL="488950" rtl="0" algn="l">
              <a:lnSpc>
                <a:spcPct val="115000"/>
              </a:lnSpc>
              <a:spcBef>
                <a:spcPts val="0"/>
              </a:spcBef>
              <a:spcAft>
                <a:spcPts val="0"/>
              </a:spcAft>
              <a:buSzPts val="1300"/>
              <a:buFont typeface="Arial"/>
              <a:buAutoNum type="arabicPeriod"/>
            </a:pPr>
            <a:r>
              <a:rPr lang="en">
                <a:solidFill>
                  <a:schemeClr val="dk1"/>
                </a:solidFill>
              </a:rPr>
              <a:t>ER diagram of the proposed system </a:t>
            </a:r>
            <a:endParaRPr>
              <a:solidFill>
                <a:schemeClr val="dk1"/>
              </a:solidFill>
            </a:endParaRPr>
          </a:p>
          <a:p>
            <a:pPr indent="-342900" lvl="0" marL="488950" rtl="0" algn="l">
              <a:lnSpc>
                <a:spcPct val="115000"/>
              </a:lnSpc>
              <a:spcBef>
                <a:spcPts val="0"/>
              </a:spcBef>
              <a:spcAft>
                <a:spcPts val="0"/>
              </a:spcAft>
              <a:buClr>
                <a:schemeClr val="dk1"/>
              </a:buClr>
              <a:buSzPts val="1300"/>
              <a:buAutoNum type="arabicPeriod"/>
            </a:pPr>
            <a:r>
              <a:rPr lang="en">
                <a:solidFill>
                  <a:schemeClr val="dk1"/>
                </a:solidFill>
              </a:rPr>
              <a:t>Front End</a:t>
            </a:r>
            <a:endParaRPr>
              <a:solidFill>
                <a:schemeClr val="dk1"/>
              </a:solidFill>
            </a:endParaRPr>
          </a:p>
          <a:p>
            <a:pPr indent="-342900" lvl="0" marL="488950" rtl="0" algn="l">
              <a:lnSpc>
                <a:spcPct val="115000"/>
              </a:lnSpc>
              <a:spcBef>
                <a:spcPts val="0"/>
              </a:spcBef>
              <a:spcAft>
                <a:spcPts val="0"/>
              </a:spcAft>
              <a:buSzPts val="1300"/>
              <a:buFont typeface="Arial"/>
              <a:buAutoNum type="arabicPeriod"/>
            </a:pPr>
            <a:r>
              <a:rPr lang="en">
                <a:solidFill>
                  <a:schemeClr val="dk1"/>
                </a:solidFill>
              </a:rPr>
              <a:t>Implementation</a:t>
            </a:r>
            <a:endParaRPr>
              <a:solidFill>
                <a:schemeClr val="dk1"/>
              </a:solidFill>
            </a:endParaRPr>
          </a:p>
          <a:p>
            <a:pPr indent="-342900" lvl="0" marL="488950" rtl="0" algn="l">
              <a:lnSpc>
                <a:spcPct val="115000"/>
              </a:lnSpc>
              <a:spcBef>
                <a:spcPts val="0"/>
              </a:spcBef>
              <a:spcAft>
                <a:spcPts val="0"/>
              </a:spcAft>
              <a:buClr>
                <a:schemeClr val="dk1"/>
              </a:buClr>
              <a:buSzPts val="1300"/>
              <a:buAutoNum type="arabicPeriod"/>
            </a:pPr>
            <a:r>
              <a:rPr lang="en">
                <a:solidFill>
                  <a:schemeClr val="dk1"/>
                </a:solidFill>
              </a:rPr>
              <a:t>Gantt Chart</a:t>
            </a:r>
            <a:endParaRPr>
              <a:solidFill>
                <a:schemeClr val="dk1"/>
              </a:solidFill>
            </a:endParaRPr>
          </a:p>
          <a:p>
            <a:pPr indent="-342900" lvl="0" marL="488950" rtl="0" algn="l">
              <a:lnSpc>
                <a:spcPct val="115000"/>
              </a:lnSpc>
              <a:spcBef>
                <a:spcPts val="0"/>
              </a:spcBef>
              <a:spcAft>
                <a:spcPts val="0"/>
              </a:spcAft>
              <a:buSzPts val="1300"/>
              <a:buFont typeface="Arial"/>
              <a:buAutoNum type="arabicPeriod"/>
            </a:pPr>
            <a:r>
              <a:rPr lang="en">
                <a:solidFill>
                  <a:schemeClr val="dk1"/>
                </a:solidFill>
              </a:rPr>
              <a:t>Conclusion </a:t>
            </a:r>
            <a:endParaRPr>
              <a:solidFill>
                <a:schemeClr val="dk1"/>
              </a:solidFill>
            </a:endParaRPr>
          </a:p>
          <a:p>
            <a:pPr indent="-342900" lvl="0" marL="488950" rtl="0" algn="l">
              <a:lnSpc>
                <a:spcPct val="115000"/>
              </a:lnSpc>
              <a:spcBef>
                <a:spcPts val="0"/>
              </a:spcBef>
              <a:spcAft>
                <a:spcPts val="0"/>
              </a:spcAft>
              <a:buClr>
                <a:schemeClr val="dk1"/>
              </a:buClr>
              <a:buSzPts val="1300"/>
              <a:buAutoNum type="arabicPeriod"/>
            </a:pPr>
            <a:r>
              <a:rPr lang="en">
                <a:solidFill>
                  <a:schemeClr val="dk1"/>
                </a:solidFill>
              </a:rPr>
              <a:t>References</a:t>
            </a:r>
            <a:endParaRPr>
              <a:solidFill>
                <a:schemeClr val="dk1"/>
              </a:solidFill>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Introduction to Project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13"/>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0" name="Google Shape;80;p13"/>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1" name="Google Shape;81;p13"/>
          <p:cNvSpPr txBox="1"/>
          <p:nvPr>
            <p:ph idx="4294967295" type="body"/>
          </p:nvPr>
        </p:nvSpPr>
        <p:spPr>
          <a:xfrm>
            <a:off x="79650" y="1344875"/>
            <a:ext cx="5906700" cy="368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i="1" lang="en" sz="2000">
                <a:solidFill>
                  <a:srgbClr val="000000"/>
                </a:solidFill>
                <a:latin typeface="Arial"/>
                <a:ea typeface="Arial"/>
                <a:cs typeface="Arial"/>
                <a:sym typeface="Arial"/>
              </a:rPr>
              <a:t>Maintaining and keeping track of school administrative activities is not an easy process in the fast-growing world. It requires hard work and often it is time-consuming.</a:t>
            </a:r>
            <a:endParaRPr i="1" sz="2000">
              <a:solidFill>
                <a:srgbClr val="000000"/>
              </a:solidFill>
              <a:latin typeface="Arial"/>
              <a:ea typeface="Arial"/>
              <a:cs typeface="Arial"/>
              <a:sym typeface="Arial"/>
            </a:endParaRPr>
          </a:p>
          <a:p>
            <a:pPr indent="0" lvl="0" marL="0" rtl="0" algn="just">
              <a:spcBef>
                <a:spcPts val="0"/>
              </a:spcBef>
              <a:spcAft>
                <a:spcPts val="0"/>
              </a:spcAft>
              <a:buNone/>
            </a:pPr>
            <a:r>
              <a:t/>
            </a:r>
            <a:endParaRPr i="1" sz="2000">
              <a:solidFill>
                <a:srgbClr val="000000"/>
              </a:solidFill>
              <a:latin typeface="Arial"/>
              <a:ea typeface="Arial"/>
              <a:cs typeface="Arial"/>
              <a:sym typeface="Arial"/>
            </a:endParaRPr>
          </a:p>
          <a:p>
            <a:pPr indent="0" lvl="0" marL="0" rtl="0" algn="just">
              <a:spcBef>
                <a:spcPts val="0"/>
              </a:spcBef>
              <a:spcAft>
                <a:spcPts val="0"/>
              </a:spcAft>
              <a:buNone/>
            </a:pPr>
            <a:r>
              <a:rPr i="1" lang="en" sz="2000">
                <a:solidFill>
                  <a:srgbClr val="000000"/>
                </a:solidFill>
                <a:latin typeface="Arial"/>
                <a:ea typeface="Arial"/>
                <a:cs typeface="Arial"/>
                <a:sym typeface="Arial"/>
              </a:rPr>
              <a:t>To better perform the school administrative activities of educational institute</a:t>
            </a:r>
            <a:r>
              <a:rPr i="1" lang="en" sz="2000">
                <a:solidFill>
                  <a:srgbClr val="000000"/>
                </a:solidFill>
                <a:latin typeface="Arial"/>
                <a:ea typeface="Arial"/>
                <a:cs typeface="Arial"/>
                <a:sym typeface="Arial"/>
              </a:rPr>
              <a:t> , educational institutes</a:t>
            </a:r>
            <a:r>
              <a:rPr i="1" lang="en" sz="2000">
                <a:solidFill>
                  <a:srgbClr val="000000"/>
                </a:solidFill>
                <a:latin typeface="Arial"/>
                <a:ea typeface="Arial"/>
                <a:cs typeface="Arial"/>
                <a:sym typeface="Arial"/>
              </a:rPr>
              <a:t> utilizes School Management software nowadays.</a:t>
            </a:r>
            <a:endParaRPr i="1" sz="2000">
              <a:solidFill>
                <a:srgbClr val="000000"/>
              </a:solidFill>
              <a:latin typeface="Arial"/>
              <a:ea typeface="Arial"/>
              <a:cs typeface="Arial"/>
              <a:sym typeface="Arial"/>
            </a:endParaRPr>
          </a:p>
        </p:txBody>
      </p:sp>
      <p:pic>
        <p:nvPicPr>
          <p:cNvPr id="82" name="Google Shape;82;p13"/>
          <p:cNvPicPr preferRelativeResize="0"/>
          <p:nvPr/>
        </p:nvPicPr>
        <p:blipFill>
          <a:blip r:embed="rId3">
            <a:alphaModFix/>
          </a:blip>
          <a:stretch>
            <a:fillRect/>
          </a:stretch>
        </p:blipFill>
        <p:spPr>
          <a:xfrm>
            <a:off x="6258950" y="1529225"/>
            <a:ext cx="2822676" cy="204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88" name="Google Shape;88;p14"/>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9" name="Google Shape;89;p14"/>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0" name="Google Shape;90;p14"/>
          <p:cNvSpPr txBox="1"/>
          <p:nvPr>
            <p:ph idx="4294967295" type="body"/>
          </p:nvPr>
        </p:nvSpPr>
        <p:spPr>
          <a:xfrm>
            <a:off x="79650" y="1344875"/>
            <a:ext cx="6859800" cy="31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i="1" lang="en" sz="2000">
                <a:solidFill>
                  <a:srgbClr val="000000"/>
                </a:solidFill>
                <a:highlight>
                  <a:schemeClr val="lt1"/>
                </a:highlight>
                <a:latin typeface="Arial"/>
                <a:ea typeface="Arial"/>
                <a:cs typeface="Arial"/>
                <a:sym typeface="Arial"/>
              </a:rPr>
              <a:t>School Management System application  offers many features that help to enhance the performance of schools with minimum efforts. School Management software does it by avoiding the manual paper works and automation of many academic and administrative activities that saves a lot of time.</a:t>
            </a:r>
            <a:endParaRPr i="1" sz="2000">
              <a:solidFill>
                <a:srgbClr val="000000"/>
              </a:solidFill>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Objectives of the project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96" name="Google Shape;96;p15"/>
          <p:cNvSpPr txBox="1"/>
          <p:nvPr>
            <p:ph idx="4294967295" type="body"/>
          </p:nvPr>
        </p:nvSpPr>
        <p:spPr>
          <a:xfrm>
            <a:off x="373675" y="1504450"/>
            <a:ext cx="8520600" cy="3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2000">
              <a:solidFill>
                <a:srgbClr val="000000"/>
              </a:solidFill>
              <a:latin typeface="Arial"/>
              <a:ea typeface="Arial"/>
              <a:cs typeface="Arial"/>
              <a:sym typeface="Arial"/>
            </a:endParaRPr>
          </a:p>
          <a:p>
            <a:pPr indent="0" lvl="0" marL="457200" rtl="0" algn="l">
              <a:spcBef>
                <a:spcPts val="0"/>
              </a:spcBef>
              <a:spcAft>
                <a:spcPts val="0"/>
              </a:spcAft>
              <a:buNone/>
            </a:pPr>
            <a:r>
              <a:t/>
            </a:r>
            <a:endParaRPr i="1"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i="1" lang="en" sz="2000">
                <a:solidFill>
                  <a:srgbClr val="000000"/>
                </a:solidFill>
                <a:latin typeface="Arial"/>
                <a:ea typeface="Arial"/>
                <a:cs typeface="Arial"/>
                <a:sym typeface="Arial"/>
              </a:rPr>
              <a:t>Maintaining Students' Attendance.</a:t>
            </a:r>
            <a:endParaRPr i="1" sz="2000">
              <a:solidFill>
                <a:srgbClr val="000000"/>
              </a:solidFill>
              <a:latin typeface="Arial"/>
              <a:ea typeface="Arial"/>
              <a:cs typeface="Arial"/>
              <a:sym typeface="Arial"/>
            </a:endParaRPr>
          </a:p>
          <a:p>
            <a:pPr indent="0" lvl="0" marL="457200" rtl="0" algn="l">
              <a:spcBef>
                <a:spcPts val="0"/>
              </a:spcBef>
              <a:spcAft>
                <a:spcPts val="0"/>
              </a:spcAft>
              <a:buNone/>
            </a:pPr>
            <a:r>
              <a:t/>
            </a:r>
            <a:endParaRPr i="1"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i="1" lang="en" sz="2000">
                <a:solidFill>
                  <a:srgbClr val="000000"/>
                </a:solidFill>
                <a:latin typeface="Arial"/>
                <a:ea typeface="Arial"/>
                <a:cs typeface="Arial"/>
                <a:sym typeface="Arial"/>
              </a:rPr>
              <a:t>Record of Students' Result</a:t>
            </a:r>
            <a:endParaRPr i="1" sz="2000">
              <a:solidFill>
                <a:srgbClr val="000000"/>
              </a:solidFill>
              <a:latin typeface="Arial"/>
              <a:ea typeface="Arial"/>
              <a:cs typeface="Arial"/>
              <a:sym typeface="Arial"/>
            </a:endParaRPr>
          </a:p>
          <a:p>
            <a:pPr indent="0" lvl="0" marL="457200" rtl="0" algn="l">
              <a:spcBef>
                <a:spcPts val="0"/>
              </a:spcBef>
              <a:spcAft>
                <a:spcPts val="0"/>
              </a:spcAft>
              <a:buNone/>
            </a:pPr>
            <a:r>
              <a:t/>
            </a:r>
            <a:endParaRPr i="1"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i="1" lang="en" sz="2000">
                <a:solidFill>
                  <a:srgbClr val="000000"/>
                </a:solidFill>
                <a:latin typeface="Arial"/>
                <a:ea typeface="Arial"/>
                <a:cs typeface="Arial"/>
                <a:sym typeface="Arial"/>
              </a:rPr>
              <a:t>Students' Fees Status</a:t>
            </a:r>
            <a:endParaRPr i="1" sz="2000">
              <a:solidFill>
                <a:srgbClr val="000000"/>
              </a:solidFill>
              <a:latin typeface="Arial"/>
              <a:ea typeface="Arial"/>
              <a:cs typeface="Arial"/>
              <a:sym typeface="Arial"/>
            </a:endParaRPr>
          </a:p>
        </p:txBody>
      </p:sp>
      <p:sp>
        <p:nvSpPr>
          <p:cNvPr id="97" name="Google Shape;97;p15"/>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98" name="Google Shape;98;p15"/>
          <p:cNvPicPr preferRelativeResize="0"/>
          <p:nvPr/>
        </p:nvPicPr>
        <p:blipFill>
          <a:blip r:embed="rId3">
            <a:alphaModFix/>
          </a:blip>
          <a:stretch>
            <a:fillRect/>
          </a:stretch>
        </p:blipFill>
        <p:spPr>
          <a:xfrm>
            <a:off x="6955338" y="1867925"/>
            <a:ext cx="1514475" cy="1581150"/>
          </a:xfrm>
          <a:prstGeom prst="rect">
            <a:avLst/>
          </a:prstGeom>
          <a:noFill/>
          <a:ln>
            <a:noFill/>
          </a:ln>
        </p:spPr>
      </p:pic>
      <p:pic>
        <p:nvPicPr>
          <p:cNvPr id="99" name="Google Shape;99;p15"/>
          <p:cNvPicPr preferRelativeResize="0"/>
          <p:nvPr/>
        </p:nvPicPr>
        <p:blipFill>
          <a:blip r:embed="rId4">
            <a:alphaModFix/>
          </a:blip>
          <a:stretch>
            <a:fillRect/>
          </a:stretch>
        </p:blipFill>
        <p:spPr>
          <a:xfrm>
            <a:off x="4833650" y="3018225"/>
            <a:ext cx="1834300" cy="997425"/>
          </a:xfrm>
          <a:prstGeom prst="rect">
            <a:avLst/>
          </a:prstGeom>
          <a:noFill/>
          <a:ln>
            <a:noFill/>
          </a:ln>
        </p:spPr>
      </p:pic>
      <p:pic>
        <p:nvPicPr>
          <p:cNvPr id="100" name="Google Shape;100;p15"/>
          <p:cNvPicPr preferRelativeResize="0"/>
          <p:nvPr/>
        </p:nvPicPr>
        <p:blipFill>
          <a:blip r:embed="rId5">
            <a:alphaModFix/>
          </a:blip>
          <a:stretch>
            <a:fillRect/>
          </a:stretch>
        </p:blipFill>
        <p:spPr>
          <a:xfrm>
            <a:off x="6898188" y="3651625"/>
            <a:ext cx="1628775" cy="140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25" y="222650"/>
            <a:ext cx="8520600" cy="90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Requirements of the system (Hardware, software)</a:t>
            </a:r>
            <a:endParaRPr>
              <a:solidFill>
                <a:srgbClr val="FFFF00"/>
              </a:solidFill>
            </a:endParaRPr>
          </a:p>
          <a:p>
            <a:pPr indent="0" lvl="0" marL="0" rtl="0" algn="ctr">
              <a:lnSpc>
                <a:spcPct val="100000"/>
              </a:lnSpc>
              <a:spcBef>
                <a:spcPts val="0"/>
              </a:spcBef>
              <a:spcAft>
                <a:spcPts val="0"/>
              </a:spcAft>
              <a:buSzPts val="2800"/>
              <a:buNone/>
            </a:pPr>
            <a:r>
              <a:t/>
            </a:r>
            <a:endParaRPr>
              <a:solidFill>
                <a:srgbClr val="FFFF00"/>
              </a:solidFill>
            </a:endParaRPr>
          </a:p>
        </p:txBody>
      </p:sp>
      <p:sp>
        <p:nvSpPr>
          <p:cNvPr id="106" name="Google Shape;106;p16"/>
          <p:cNvSpPr txBox="1"/>
          <p:nvPr/>
        </p:nvSpPr>
        <p:spPr>
          <a:xfrm>
            <a:off x="230050" y="1304825"/>
            <a:ext cx="8397600" cy="3524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SzPts val="2000"/>
              <a:buChar char="❖"/>
            </a:pPr>
            <a:r>
              <a:rPr i="1" lang="en" sz="2000"/>
              <a:t>Ram - Minimum 4GB</a:t>
            </a:r>
            <a:endParaRPr i="1" sz="2000"/>
          </a:p>
          <a:p>
            <a:pPr indent="0" lvl="0" marL="457200" marR="0" rtl="0" algn="l">
              <a:lnSpc>
                <a:spcPct val="100000"/>
              </a:lnSpc>
              <a:spcBef>
                <a:spcPts val="0"/>
              </a:spcBef>
              <a:spcAft>
                <a:spcPts val="0"/>
              </a:spcAft>
              <a:buNone/>
            </a:pPr>
            <a:r>
              <a:t/>
            </a:r>
            <a:endParaRPr i="1" sz="2000"/>
          </a:p>
          <a:p>
            <a:pPr indent="-355600" lvl="0" marL="457200" marR="0" rtl="0" algn="l">
              <a:lnSpc>
                <a:spcPct val="100000"/>
              </a:lnSpc>
              <a:spcBef>
                <a:spcPts val="0"/>
              </a:spcBef>
              <a:spcAft>
                <a:spcPts val="0"/>
              </a:spcAft>
              <a:buSzPts val="2000"/>
              <a:buChar char="❖"/>
            </a:pPr>
            <a:r>
              <a:rPr i="1" lang="en" sz="2000"/>
              <a:t>Intel i3</a:t>
            </a:r>
            <a:endParaRPr i="1" sz="2000"/>
          </a:p>
          <a:p>
            <a:pPr indent="0" lvl="0" marL="457200" marR="0" rtl="0" algn="l">
              <a:lnSpc>
                <a:spcPct val="100000"/>
              </a:lnSpc>
              <a:spcBef>
                <a:spcPts val="0"/>
              </a:spcBef>
              <a:spcAft>
                <a:spcPts val="0"/>
              </a:spcAft>
              <a:buNone/>
            </a:pPr>
            <a:r>
              <a:t/>
            </a:r>
            <a:endParaRPr i="1" sz="2000"/>
          </a:p>
          <a:p>
            <a:pPr indent="-355600" lvl="0" marL="457200" marR="0" rtl="0" algn="l">
              <a:lnSpc>
                <a:spcPct val="100000"/>
              </a:lnSpc>
              <a:spcBef>
                <a:spcPts val="0"/>
              </a:spcBef>
              <a:spcAft>
                <a:spcPts val="0"/>
              </a:spcAft>
              <a:buSzPts val="2000"/>
              <a:buChar char="❖"/>
            </a:pPr>
            <a:r>
              <a:rPr i="1" lang="en" sz="2000"/>
              <a:t>Operating System - Windows 7/8.1/10</a:t>
            </a:r>
            <a:endParaRPr i="1" sz="2000"/>
          </a:p>
          <a:p>
            <a:pPr indent="0" lvl="0" marL="457200" marR="0" rtl="0" algn="l">
              <a:lnSpc>
                <a:spcPct val="100000"/>
              </a:lnSpc>
              <a:spcBef>
                <a:spcPts val="0"/>
              </a:spcBef>
              <a:spcAft>
                <a:spcPts val="0"/>
              </a:spcAft>
              <a:buNone/>
            </a:pPr>
            <a:r>
              <a:t/>
            </a:r>
            <a:endParaRPr i="1" sz="2000"/>
          </a:p>
          <a:p>
            <a:pPr indent="-355600" lvl="0" marL="457200" marR="0" rtl="0" algn="l">
              <a:lnSpc>
                <a:spcPct val="100000"/>
              </a:lnSpc>
              <a:spcBef>
                <a:spcPts val="0"/>
              </a:spcBef>
              <a:spcAft>
                <a:spcPts val="0"/>
              </a:spcAft>
              <a:buSzPts val="2000"/>
              <a:buChar char="❖"/>
            </a:pPr>
            <a:r>
              <a:rPr i="1" lang="en" sz="2000"/>
              <a:t>Java runtime environment - Java version: jdk 16</a:t>
            </a:r>
            <a:endParaRPr i="1" sz="2000"/>
          </a:p>
          <a:p>
            <a:pPr indent="0" lvl="0" marL="457200" marR="0" rtl="0" algn="l">
              <a:lnSpc>
                <a:spcPct val="100000"/>
              </a:lnSpc>
              <a:spcBef>
                <a:spcPts val="0"/>
              </a:spcBef>
              <a:spcAft>
                <a:spcPts val="0"/>
              </a:spcAft>
              <a:buNone/>
            </a:pPr>
            <a:r>
              <a:t/>
            </a:r>
            <a:endParaRPr i="1" sz="2000"/>
          </a:p>
          <a:p>
            <a:pPr indent="-355600" lvl="0" marL="457200" marR="0" rtl="0" algn="l">
              <a:lnSpc>
                <a:spcPct val="100000"/>
              </a:lnSpc>
              <a:spcBef>
                <a:spcPts val="0"/>
              </a:spcBef>
              <a:spcAft>
                <a:spcPts val="0"/>
              </a:spcAft>
              <a:buSzPts val="2000"/>
              <a:buChar char="❖"/>
            </a:pPr>
            <a:r>
              <a:rPr i="1" lang="en" sz="2000"/>
              <a:t>Database - MySQL Workbench</a:t>
            </a:r>
            <a:endParaRPr i="1" sz="2000"/>
          </a:p>
          <a:p>
            <a:pPr indent="0" lvl="0" marL="457200" marR="0" rtl="0" algn="l">
              <a:lnSpc>
                <a:spcPct val="100000"/>
              </a:lnSpc>
              <a:spcBef>
                <a:spcPts val="0"/>
              </a:spcBef>
              <a:spcAft>
                <a:spcPts val="0"/>
              </a:spcAft>
              <a:buNone/>
            </a:pPr>
            <a:r>
              <a:t/>
            </a:r>
            <a:endParaRPr i="1" sz="2000"/>
          </a:p>
          <a:p>
            <a:pPr indent="0" lvl="0" marL="0" marR="0" rtl="0" algn="l">
              <a:lnSpc>
                <a:spcPct val="100000"/>
              </a:lnSpc>
              <a:spcBef>
                <a:spcPts val="0"/>
              </a:spcBef>
              <a:spcAft>
                <a:spcPts val="0"/>
              </a:spcAft>
              <a:buClr>
                <a:srgbClr val="000000"/>
              </a:buClr>
              <a:buSzPts val="2800"/>
              <a:buFont typeface="Arial"/>
              <a:buNone/>
            </a:pPr>
            <a:r>
              <a:t/>
            </a:r>
            <a:endParaRPr b="1" sz="2800">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erriweather"/>
                <a:ea typeface="Merriweather"/>
                <a:cs typeface="Merriweather"/>
                <a:sym typeface="Merriweather"/>
              </a:rPr>
              <a:t>lem SRam -Ram - 4GB</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 sz="2800" u="none" cap="none" strike="noStrike">
                <a:solidFill>
                  <a:schemeClr val="lt1"/>
                </a:solidFill>
                <a:latin typeface="Merriweather"/>
                <a:ea typeface="Merriweather"/>
                <a:cs typeface="Merriweather"/>
                <a:sym typeface="Merriweather"/>
              </a:rPr>
              <a:t>Hard Disk - 20GB</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 sz="2800" u="none" cap="none" strike="noStrike">
                <a:solidFill>
                  <a:schemeClr val="lt1"/>
                </a:solidFill>
                <a:latin typeface="Merriweather"/>
                <a:ea typeface="Merriweather"/>
                <a:cs typeface="Merriweather"/>
                <a:sym typeface="Merriweather"/>
              </a:rPr>
              <a:t>Operating System - Windows 7/8.1/10</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erriweather"/>
                <a:ea typeface="Merriweather"/>
                <a:cs typeface="Merriweather"/>
                <a:sym typeface="Merriweather"/>
              </a:rPr>
              <a:t> 4GB</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 sz="2800" u="none" cap="none" strike="noStrike">
                <a:solidFill>
                  <a:schemeClr val="lt1"/>
                </a:solidFill>
                <a:latin typeface="Merriweather"/>
                <a:ea typeface="Merriweather"/>
                <a:cs typeface="Merriweather"/>
                <a:sym typeface="Merriweather"/>
              </a:rPr>
              <a:t>Hard Disk - 20GB</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 sz="2800" u="none" cap="none" strike="noStrike">
                <a:solidFill>
                  <a:schemeClr val="lt1"/>
                </a:solidFill>
                <a:latin typeface="Merriweather"/>
                <a:ea typeface="Merriweather"/>
                <a:cs typeface="Merriweather"/>
                <a:sym typeface="Merriweather"/>
              </a:rPr>
              <a:t>Operating System - Windows 7/8.1/10</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erriweather"/>
                <a:ea typeface="Merriweather"/>
                <a:cs typeface="Merriweather"/>
                <a:sym typeface="Merriweather"/>
              </a:rPr>
              <a:t>tatement</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erriweather"/>
                <a:ea typeface="Merriweather"/>
                <a:cs typeface="Merriweather"/>
                <a:sym typeface="Merriweather"/>
              </a:rPr>
              <a:t>Problem Statement</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ER diagram of the proposed system</a:t>
            </a:r>
            <a:endParaRPr>
              <a:solidFill>
                <a:srgbClr val="FFFF00"/>
              </a:solidFill>
            </a:endParaRPr>
          </a:p>
        </p:txBody>
      </p:sp>
      <p:sp>
        <p:nvSpPr>
          <p:cNvPr id="112" name="Google Shape;112;p17"/>
          <p:cNvSpPr txBox="1"/>
          <p:nvPr/>
        </p:nvSpPr>
        <p:spPr>
          <a:xfrm>
            <a:off x="405075" y="1621250"/>
            <a:ext cx="8427300" cy="31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u="sng">
                <a:solidFill>
                  <a:schemeClr val="hlink"/>
                </a:solidFill>
                <a:latin typeface="Roboto"/>
                <a:ea typeface="Roboto"/>
                <a:cs typeface="Roboto"/>
                <a:sym typeface="Roboto"/>
                <a:hlinkClick r:id="rId3"/>
              </a:rPr>
              <a:t>link</a:t>
            </a:r>
            <a:endParaRPr b="0" i="0" sz="1400" u="none" cap="none" strike="noStrike">
              <a:solidFill>
                <a:srgbClr val="000000"/>
              </a:solidFill>
              <a:latin typeface="Roboto"/>
              <a:ea typeface="Roboto"/>
              <a:cs typeface="Roboto"/>
              <a:sym typeface="Roboto"/>
            </a:endParaRPr>
          </a:p>
        </p:txBody>
      </p:sp>
      <p:sp>
        <p:nvSpPr>
          <p:cNvPr id="113" name="Google Shape;113;p17"/>
          <p:cNvSpPr txBox="1"/>
          <p:nvPr/>
        </p:nvSpPr>
        <p:spPr>
          <a:xfrm>
            <a:off x="1752825" y="1968325"/>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nvSpPr>
        <p:spPr>
          <a:xfrm>
            <a:off x="1494200" y="2657950"/>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Front End</a:t>
            </a:r>
            <a:endParaRPr>
              <a:solidFill>
                <a:srgbClr val="FFFF00"/>
              </a:solidFill>
            </a:endParaRPr>
          </a:p>
        </p:txBody>
      </p:sp>
      <p:sp>
        <p:nvSpPr>
          <p:cNvPr id="126" name="Google Shape;126;p19"/>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i="1" lang="en" sz="2000"/>
              <a:t>JAVA SWINGS</a:t>
            </a:r>
            <a:endParaRPr i="1" sz="2000"/>
          </a:p>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127" name="Google Shape;127;p19"/>
          <p:cNvPicPr preferRelativeResize="0"/>
          <p:nvPr/>
        </p:nvPicPr>
        <p:blipFill>
          <a:blip r:embed="rId3">
            <a:alphaModFix/>
          </a:blip>
          <a:stretch>
            <a:fillRect/>
          </a:stretch>
        </p:blipFill>
        <p:spPr>
          <a:xfrm>
            <a:off x="4065950" y="1408000"/>
            <a:ext cx="4554475" cy="344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