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765" r:id="rId2"/>
    <p:sldMasterId id="2147483789" r:id="rId3"/>
  </p:sldMasterIdLst>
  <p:notesMasterIdLst>
    <p:notesMasterId r:id="rId10"/>
  </p:notesMasterIdLst>
  <p:handoutMasterIdLst>
    <p:handoutMasterId r:id="rId11"/>
  </p:handoutMasterIdLst>
  <p:sldIdLst>
    <p:sldId id="451" r:id="rId4"/>
    <p:sldId id="490" r:id="rId5"/>
    <p:sldId id="488" r:id="rId6"/>
    <p:sldId id="486" r:id="rId7"/>
    <p:sldId id="487" r:id="rId8"/>
    <p:sldId id="481" r:id="rId9"/>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FEB"/>
    <a:srgbClr val="C7FF17"/>
    <a:srgbClr val="2B0A3D"/>
    <a:srgbClr val="0070AD"/>
    <a:srgbClr val="E6E7E7"/>
    <a:srgbClr val="12ABDB"/>
    <a:srgbClr val="300B48"/>
    <a:srgbClr val="D9D9D9"/>
    <a:srgbClr val="95E616"/>
    <a:srgbClr val="FF30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69" autoAdjust="0"/>
    <p:restoredTop sz="96215" autoAdjust="0"/>
  </p:normalViewPr>
  <p:slideViewPr>
    <p:cSldViewPr>
      <p:cViewPr varScale="1">
        <p:scale>
          <a:sx n="89" d="100"/>
          <a:sy n="89" d="100"/>
        </p:scale>
        <p:origin x="168" y="320"/>
      </p:cViewPr>
      <p:guideLst>
        <p:guide orient="horz" pos="2160"/>
        <p:guide pos="3840"/>
      </p:guideLst>
    </p:cSldViewPr>
  </p:slideViewPr>
  <p:outlineViewPr>
    <p:cViewPr>
      <p:scale>
        <a:sx n="33" d="100"/>
        <a:sy n="33" d="100"/>
      </p:scale>
      <p:origin x="0" y="-58590"/>
    </p:cViewPr>
  </p:outlineViewPr>
  <p:notesTextViewPr>
    <p:cViewPr>
      <p:scale>
        <a:sx n="3" d="2"/>
        <a:sy n="3" d="2"/>
      </p:scale>
      <p:origin x="0" y="0"/>
    </p:cViewPr>
  </p:notesTextViewPr>
  <p:sorterViewPr>
    <p:cViewPr varScale="1">
      <p:scale>
        <a:sx n="100" d="100"/>
        <a:sy n="100" d="100"/>
      </p:scale>
      <p:origin x="0" y="0"/>
    </p:cViewPr>
  </p:sorterViewPr>
  <p:notesViewPr>
    <p:cSldViewPr>
      <p:cViewPr varScale="1">
        <p:scale>
          <a:sx n="53" d="100"/>
          <a:sy n="53" d="100"/>
        </p:scale>
        <p:origin x="-286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t>23/04/18</a:t>
            </a:fld>
            <a:endParaRPr lang="pt-PT"/>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t>23/04/2018</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7.png"/><Relationship Id="rId5" Type="http://schemas.openxmlformats.org/officeDocument/2006/relationships/image" Target="../media/image4.png"/><Relationship Id="rId15" Type="http://schemas.openxmlformats.org/officeDocument/2006/relationships/image" Target="../media/image8.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6.png"/><Relationship Id="rId14" Type="http://schemas.openxmlformats.org/officeDocument/2006/relationships/hyperlink" Target="http://www.capgemini.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ctrTitle" hasCustomPrompt="1"/>
          </p:nvPr>
        </p:nvSpPr>
        <p:spPr>
          <a:xfrm>
            <a:off x="6672064" y="558924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r">
              <a:lnSpc>
                <a:spcPts val="3000"/>
              </a:lnSpc>
              <a:defRPr lang="en-US" sz="26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6672064" y="6452840"/>
            <a:ext cx="4967932" cy="4051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7988" y="6101472"/>
            <a:ext cx="2286000" cy="510013"/>
          </a:xfrm>
          <a:prstGeom prst="rect">
            <a:avLst/>
          </a:prstGeom>
        </p:spPr>
      </p:pic>
    </p:spTree>
    <p:extLst>
      <p:ext uri="{BB962C8B-B14F-4D97-AF65-F5344CB8AC3E}">
        <p14:creationId xmlns:p14="http://schemas.microsoft.com/office/powerpoint/2010/main" val="2269772541"/>
      </p:ext>
    </p:extLst>
  </p:cSld>
  <p:clrMapOvr>
    <a:masterClrMapping/>
  </p:clrMapOvr>
  <p:extLst mod="1">
    <p:ext uri="{DCECCB84-F9BA-43D5-87BE-67443E8EF086}">
      <p15:sldGuideLst xmlns:p15="http://schemas.microsoft.com/office/powerpoint/2012/main">
        <p15:guide id="3" pos="721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 Charts">
    <p:bg>
      <p:bgRef idx="1001">
        <a:schemeClr val="bg1"/>
      </p:bgRef>
    </p:bg>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300799794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0" name="Freeform 29"/>
          <p:cNvSpPr>
            <a:spLocks/>
          </p:cNvSpPr>
          <p:nvPr userDrawn="1"/>
        </p:nvSpPr>
        <p:spPr bwMode="auto">
          <a:xfrm>
            <a:off x="0" y="0"/>
            <a:ext cx="5942704" cy="6858000"/>
          </a:xfrm>
          <a:custGeom>
            <a:avLst/>
            <a:gdLst>
              <a:gd name="connsiteX0" fmla="*/ 0 w 5942704"/>
              <a:gd name="connsiteY0" fmla="*/ 0 h 6858000"/>
              <a:gd name="connsiteX1" fmla="*/ 1934854 w 5942704"/>
              <a:gd name="connsiteY1" fmla="*/ 0 h 6858000"/>
              <a:gd name="connsiteX2" fmla="*/ 2016936 w 5942704"/>
              <a:gd name="connsiteY2" fmla="*/ 210681 h 6858000"/>
              <a:gd name="connsiteX3" fmla="*/ 5381512 w 5942704"/>
              <a:gd name="connsiteY3" fmla="*/ 2418544 h 6858000"/>
              <a:gd name="connsiteX4" fmla="*/ 3847813 w 5942704"/>
              <a:gd name="connsiteY4" fmla="*/ 6821749 h 6858000"/>
              <a:gd name="connsiteX5" fmla="*/ 3794266 w 5942704"/>
              <a:gd name="connsiteY5" fmla="*/ 6858000 h 6858000"/>
              <a:gd name="connsiteX6" fmla="*/ 0 w 594270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4" h="6858000">
                <a:moveTo>
                  <a:pt x="0" y="0"/>
                </a:moveTo>
                <a:lnTo>
                  <a:pt x="1934854" y="0"/>
                </a:lnTo>
                <a:lnTo>
                  <a:pt x="2016936" y="210681"/>
                </a:lnTo>
                <a:cubicBezTo>
                  <a:pt x="3206701" y="3025068"/>
                  <a:pt x="5838311" y="3712297"/>
                  <a:pt x="5381512" y="2418544"/>
                </a:cubicBezTo>
                <a:cubicBezTo>
                  <a:pt x="6127824" y="2700973"/>
                  <a:pt x="6548790" y="4891946"/>
                  <a:pt x="3847813" y="6821749"/>
                </a:cubicBezTo>
                <a:lnTo>
                  <a:pt x="3794266" y="6858000"/>
                </a:lnTo>
                <a:lnTo>
                  <a:pt x="0" y="6858000"/>
                </a:lnTo>
                <a:close/>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000000"/>
              </a:solidFill>
            </a:endParaRPr>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sp>
        <p:nvSpPr>
          <p:cNvPr id="14" name="Rectangle 13"/>
          <p:cNvSpPr/>
          <p:nvPr userDrawn="1"/>
        </p:nvSpPr>
        <p:spPr>
          <a:xfrm>
            <a:off x="6536184" y="2886346"/>
            <a:ext cx="512572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rgbClr val="000000"/>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rgbClr val="0070AD"/>
                </a:solidFill>
              </a:rPr>
              <a:t>the Collaborative Business Experience™</a:t>
            </a:r>
            <a:r>
              <a:rPr lang="en-US" sz="900" dirty="0">
                <a:solidFill>
                  <a:srgbClr val="000000"/>
                </a:solidFill>
              </a:rPr>
              <a:t>, and draws on </a:t>
            </a:r>
            <a:r>
              <a:rPr lang="en-US" sz="900" dirty="0">
                <a:solidFill>
                  <a:srgbClr val="0070AD"/>
                </a:solidFill>
              </a:rPr>
              <a:t>Rightshore</a:t>
            </a:r>
            <a:r>
              <a:rPr lang="en-US" sz="900" baseline="30000" dirty="0">
                <a:solidFill>
                  <a:srgbClr val="0070AD"/>
                </a:solidFill>
              </a:rPr>
              <a:t>®</a:t>
            </a:r>
            <a:r>
              <a:rPr lang="en-US" sz="900" dirty="0">
                <a:solidFill>
                  <a:srgbClr val="000000"/>
                </a:solidFill>
              </a:rPr>
              <a:t>, its worldwide delivery model.</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rgbClr val="0070AD"/>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rgbClr val="000000"/>
                </a:solidFill>
              </a:rPr>
              <a:t>Learn more about us at</a:t>
            </a:r>
          </a:p>
          <a:p>
            <a:pPr algn="just">
              <a:lnSpc>
                <a:spcPts val="1200"/>
              </a:lnSpc>
            </a:pPr>
            <a:r>
              <a:rPr lang="en-US" sz="1400" dirty="0">
                <a:solidFill>
                  <a:srgbClr val="12ABDB"/>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dirty="0">
                <a:solidFill>
                  <a:prstClr val="white"/>
                </a:solidFill>
                <a:cs typeface="Arial"/>
              </a:rPr>
              <a:t>This message contains information that may be privileged or confidential and is the property of the Capgemini Group.</a:t>
            </a:r>
            <a:br>
              <a:rPr lang="en-US" sz="800" dirty="0">
                <a:solidFill>
                  <a:prstClr val="white"/>
                </a:solidFill>
                <a:cs typeface="Arial"/>
              </a:rPr>
            </a:br>
            <a:r>
              <a:rPr lang="en-US" sz="800" dirty="0">
                <a:solidFill>
                  <a:prstClr val="white"/>
                </a:solidFill>
                <a:latin typeface="Arial"/>
                <a:cs typeface="Arial"/>
              </a:rPr>
              <a:t>Copyright © 2017 Capgemini. All rights reserved.</a:t>
            </a:r>
          </a:p>
          <a:p>
            <a:pPr defTabSz="957756">
              <a:spcAft>
                <a:spcPts val="600"/>
              </a:spcAft>
              <a:defRPr/>
            </a:pPr>
            <a:r>
              <a:rPr lang="en-US" sz="800" dirty="0">
                <a:solidFill>
                  <a:prstClr val="white"/>
                </a:solidFill>
                <a:latin typeface="Arial"/>
                <a:cs typeface="Arial"/>
              </a:rPr>
              <a:t>Rightshore</a:t>
            </a:r>
            <a:r>
              <a:rPr lang="en-US" sz="800" baseline="30000" dirty="0">
                <a:solidFill>
                  <a:prstClr val="white"/>
                </a:solidFill>
                <a:latin typeface="Arial"/>
                <a:cs typeface="Arial"/>
              </a:rPr>
              <a:t>®</a:t>
            </a:r>
            <a:r>
              <a:rPr lang="en-US" sz="800" dirty="0">
                <a:solidFill>
                  <a:prstClr val="white"/>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solidFill>
                  <a:srgbClr val="000000"/>
                </a:solidFill>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27" name="Rectangle 26">
            <a:hlinkClick r:id="rId14"/>
          </p:cNvPr>
          <p:cNvSpPr/>
          <p:nvPr userDrawn="1"/>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pic>
        <p:nvPicPr>
          <p:cNvPr id="29" name="Picture 2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Tree>
    <p:extLst>
      <p:ext uri="{BB962C8B-B14F-4D97-AF65-F5344CB8AC3E}">
        <p14:creationId xmlns:p14="http://schemas.microsoft.com/office/powerpoint/2010/main" val="3726940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Charts">
    <p:bg>
      <p:bgRef idx="1001">
        <a:schemeClr val="bg1"/>
      </p:bgRef>
    </p:bg>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09613472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4.xml"/><Relationship Id="rId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758" r:id="rId1"/>
  </p:sldLayoutIdLst>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tângulo 43">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7" name="Retângulo 43">
            <a:extLst/>
          </p:cNvPr>
          <p:cNvSpPr/>
          <p:nvPr userDrawn="1"/>
        </p:nvSpPr>
        <p:spPr>
          <a:xfrm>
            <a:off x="9480376"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Tree>
    <p:extLst>
      <p:ext uri="{BB962C8B-B14F-4D97-AF65-F5344CB8AC3E}">
        <p14:creationId xmlns:p14="http://schemas.microsoft.com/office/powerpoint/2010/main" val="225255898"/>
      </p:ext>
    </p:extLst>
  </p:cSld>
  <p:clrMap bg1="lt1" tx1="dk1" bg2="lt2" tx2="dk2" accent1="accent1" accent2="accent2" accent3="accent3" accent4="accent4" accent5="accent5" accent6="accent6" hlink="hlink" folHlink="folHlink"/>
  <p:sldLayoutIdLst>
    <p:sldLayoutId id="2147483770" r:id="rId1"/>
    <p:sldLayoutId id="2147483787" r:id="rId2"/>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p:cNvSpPr>
          <p:nvPr userDrawn="1"/>
        </p:nvSpPr>
        <p:spPr>
          <a:xfrm>
            <a:off x="1524" y="0"/>
            <a:ext cx="12190476" cy="6858000"/>
          </a:xfrm>
          <a:prstGeom prst="rect">
            <a:avLst/>
          </a:prstGeom>
          <a:solidFill>
            <a:schemeClr val="accent6">
              <a:lumMod val="20000"/>
              <a:lumOff val="80000"/>
              <a:alpha val="64706"/>
            </a:schemeClr>
          </a:solidFill>
        </p:spPr>
        <p:txBody>
          <a:bodyPr vert="horz" lIns="0" tIns="0" rIns="0" bIns="0" rtlCol="0">
            <a:noAutofit/>
          </a:bodyPr>
          <a:lstStyle/>
          <a:p>
            <a:pPr marL="228600" indent="-228600" defTabSz="914342">
              <a:spcAft>
                <a:spcPts val="600"/>
              </a:spcAft>
              <a:buClr>
                <a:schemeClr val="accent5"/>
              </a:buClr>
              <a:buFont typeface="Wingdings" pitchFamily="2" charset="2"/>
              <a:buChar char="§"/>
            </a:pPr>
            <a:endParaRPr lang="en-US" sz="1400" dirty="0">
              <a:solidFill>
                <a:schemeClr val="tx2">
                  <a:lumMod val="50000"/>
                </a:schemeClr>
              </a:solidFill>
            </a:endParaRPr>
          </a:p>
        </p:txBody>
      </p:sp>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547793" y="188640"/>
            <a:ext cx="424356" cy="459624"/>
          </a:xfrm>
          <a:prstGeom prst="rect">
            <a:avLst/>
          </a:prstGeom>
        </p:spPr>
      </p:pic>
      <p:sp>
        <p:nvSpPr>
          <p:cNvPr id="5" name="Retângulo 43">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7" name="Retângulo 43">
            <a:extLst/>
          </p:cNvPr>
          <p:cNvSpPr/>
          <p:nvPr userDrawn="1"/>
        </p:nvSpPr>
        <p:spPr>
          <a:xfrm>
            <a:off x="9480376"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Tree>
    <p:extLst>
      <p:ext uri="{BB962C8B-B14F-4D97-AF65-F5344CB8AC3E}">
        <p14:creationId xmlns:p14="http://schemas.microsoft.com/office/powerpoint/2010/main" val="1798796821"/>
      </p:ext>
    </p:extLst>
  </p:cSld>
  <p:clrMap bg1="lt1" tx1="dk1" bg2="lt2" tx2="dk2" accent1="accent1" accent2="accent2" accent3="accent3" accent4="accent4" accent5="accent5" accent6="accent6" hlink="hlink" folHlink="folHlink"/>
  <p:sldLayoutIdLst>
    <p:sldLayoutId id="2147483790" r:id="rId1"/>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p:cNvSpPr>
            <a:spLocks noGrp="1"/>
          </p:cNvSpPr>
          <p:nvPr>
            <p:ph type="ctrTitle"/>
          </p:nvPr>
        </p:nvSpPr>
        <p:spPr/>
        <p:txBody>
          <a:bodyPr/>
          <a:lstStyle/>
          <a:p>
            <a:r>
              <a:rPr lang="en-US" dirty="0"/>
              <a:t>PPT Name)</a:t>
            </a:r>
          </a:p>
        </p:txBody>
      </p:sp>
      <p:sp>
        <p:nvSpPr>
          <p:cNvPr id="14" name="Subtitle 4"/>
          <p:cNvSpPr>
            <a:spLocks noGrp="1"/>
          </p:cNvSpPr>
          <p:nvPr>
            <p:ph type="subTitle" idx="1"/>
          </p:nvPr>
        </p:nvSpPr>
        <p:spPr/>
        <p:txBody>
          <a:bodyPr/>
          <a:lstStyle/>
          <a:p>
            <a:pPr lvl="0"/>
            <a:r>
              <a:rPr lang="en-US" dirty="0"/>
              <a:t>April 2018</a:t>
            </a:r>
          </a:p>
        </p:txBody>
      </p:sp>
    </p:spTree>
    <p:extLst>
      <p:ext uri="{BB962C8B-B14F-4D97-AF65-F5344CB8AC3E}">
        <p14:creationId xmlns:p14="http://schemas.microsoft.com/office/powerpoint/2010/main" val="2687361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a:t>Slide 1</a:t>
            </a:r>
            <a:endParaRPr lang="en-US" dirty="0"/>
          </a:p>
        </p:txBody>
      </p:sp>
    </p:spTree>
    <p:extLst>
      <p:ext uri="{BB962C8B-B14F-4D97-AF65-F5344CB8AC3E}">
        <p14:creationId xmlns:p14="http://schemas.microsoft.com/office/powerpoint/2010/main" val="2869667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 2</a:t>
            </a:r>
          </a:p>
        </p:txBody>
      </p:sp>
    </p:spTree>
    <p:extLst>
      <p:ext uri="{BB962C8B-B14F-4D97-AF65-F5344CB8AC3E}">
        <p14:creationId xmlns:p14="http://schemas.microsoft.com/office/powerpoint/2010/main" val="1174902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 3</a:t>
            </a:r>
          </a:p>
        </p:txBody>
      </p:sp>
    </p:spTree>
    <p:extLst>
      <p:ext uri="{BB962C8B-B14F-4D97-AF65-F5344CB8AC3E}">
        <p14:creationId xmlns:p14="http://schemas.microsoft.com/office/powerpoint/2010/main" val="3041827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 4</a:t>
            </a:r>
          </a:p>
        </p:txBody>
      </p:sp>
    </p:spTree>
    <p:extLst>
      <p:ext uri="{BB962C8B-B14F-4D97-AF65-F5344CB8AC3E}">
        <p14:creationId xmlns:p14="http://schemas.microsoft.com/office/powerpoint/2010/main" val="2771119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6440479"/>
      </p:ext>
    </p:extLst>
  </p:cSld>
  <p:clrMapOvr>
    <a:masterClrMapping/>
  </p:clrMapOvr>
</p:sld>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pgemini_Template" id="{E2474660-005E-46D9-8542-46EDD802F41B}" vid="{E6DCCCE5-C332-42F0-8F44-B9B6529D7E15}"/>
    </a:ext>
  </a:extLst>
</a:theme>
</file>

<file path=ppt/theme/theme2.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pgemini_Template" id="{E2474660-005E-46D9-8542-46EDD802F41B}" vid="{45C59A75-7839-47A5-A03C-9392FE7B8011}"/>
    </a:ext>
  </a:extLst>
</a:theme>
</file>

<file path=ppt/theme/theme3.xml><?xml version="1.0" encoding="utf-8"?>
<a:theme xmlns:a="http://schemas.openxmlformats.org/drawingml/2006/main" name="1_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pgemini_Template" id="{E2474660-005E-46D9-8542-46EDD802F41B}" vid="{45C59A75-7839-47A5-A03C-9392FE7B8011}"/>
    </a:ext>
  </a:extLst>
</a:theme>
</file>

<file path=ppt/theme/theme4.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Capgemini_Template_Wide Screen</Template>
  <TotalTime>2041</TotalTime>
  <Words>13</Words>
  <Application>Microsoft Macintosh PowerPoint</Application>
  <PresentationFormat>Widescreen</PresentationFormat>
  <Paragraphs>6</Paragraphs>
  <Slides>6</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6</vt:i4>
      </vt:variant>
    </vt:vector>
  </HeadingPairs>
  <TitlesOfParts>
    <vt:vector size="13" baseType="lpstr">
      <vt:lpstr>Arial</vt:lpstr>
      <vt:lpstr>Calibri</vt:lpstr>
      <vt:lpstr>Verdana</vt:lpstr>
      <vt:lpstr>Wingdings</vt:lpstr>
      <vt:lpstr>Capgemini 2017_Cover slides</vt:lpstr>
      <vt:lpstr>Content Layouts</vt:lpstr>
      <vt:lpstr>1_Content Layouts</vt:lpstr>
      <vt:lpstr>PPT Name)</vt:lpstr>
      <vt:lpstr>Slide 1</vt:lpstr>
      <vt:lpstr>Slide 2</vt:lpstr>
      <vt:lpstr>Slide 3</vt:lpstr>
      <vt:lpstr>Slide 4</vt:lpstr>
      <vt:lpstr>PowerPoint Presentation</vt:lpstr>
    </vt:vector>
  </TitlesOfParts>
  <Company>Capgemini GCC</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insert title title</dc:title>
  <dc:creator>Shekhar, Shashank</dc:creator>
  <cp:lastModifiedBy>Medapati, Sravan</cp:lastModifiedBy>
  <cp:revision>76</cp:revision>
  <dcterms:created xsi:type="dcterms:W3CDTF">2017-10-18T08:28:44Z</dcterms:created>
  <dcterms:modified xsi:type="dcterms:W3CDTF">2018-04-23T10:53:44Z</dcterms:modified>
</cp:coreProperties>
</file>