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4" r:id="rId23"/>
    <p:sldId id="285"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5979B-213F-4460-8E1E-B1074AF3F94D}" v="89" dt="2022-09-28T08:37:34.1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5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A75979B-213F-4460-8E1E-B1074AF3F94D}"/>
    <pc:docChg chg="modSld">
      <pc:chgData name="Guest User" userId="" providerId="Windows Live" clId="Web-{0A75979B-213F-4460-8E1E-B1074AF3F94D}" dt="2022-09-28T08:37:34.164" v="49" actId="14100"/>
      <pc:docMkLst>
        <pc:docMk/>
      </pc:docMkLst>
      <pc:sldChg chg="addSp delSp modSp">
        <pc:chgData name="Guest User" userId="" providerId="Windows Live" clId="Web-{0A75979B-213F-4460-8E1E-B1074AF3F94D}" dt="2022-09-28T08:37:34.164" v="49" actId="14100"/>
        <pc:sldMkLst>
          <pc:docMk/>
          <pc:sldMk cId="0" sldId="266"/>
        </pc:sldMkLst>
        <pc:spChg chg="del">
          <ac:chgData name="Guest User" userId="" providerId="Windows Live" clId="Web-{0A75979B-213F-4460-8E1E-B1074AF3F94D}" dt="2022-09-28T08:33:14.204" v="1"/>
          <ac:spMkLst>
            <pc:docMk/>
            <pc:sldMk cId="0" sldId="266"/>
            <ac:spMk id="2" creationId="{00000000-0000-0000-0000-000000000000}"/>
          </ac:spMkLst>
        </pc:spChg>
        <pc:spChg chg="del">
          <ac:chgData name="Guest User" userId="" providerId="Windows Live" clId="Web-{0A75979B-213F-4460-8E1E-B1074AF3F94D}" dt="2022-09-28T08:33:01.891" v="0"/>
          <ac:spMkLst>
            <pc:docMk/>
            <pc:sldMk cId="0" sldId="266"/>
            <ac:spMk id="3" creationId="{00000000-0000-0000-0000-000000000000}"/>
          </ac:spMkLst>
        </pc:spChg>
        <pc:spChg chg="del">
          <ac:chgData name="Guest User" userId="" providerId="Windows Live" clId="Web-{0A75979B-213F-4460-8E1E-B1074AF3F94D}" dt="2022-09-28T08:33:19.220" v="2"/>
          <ac:spMkLst>
            <pc:docMk/>
            <pc:sldMk cId="0" sldId="266"/>
            <ac:spMk id="4" creationId="{00000000-0000-0000-0000-000000000000}"/>
          </ac:spMkLst>
        </pc:spChg>
        <pc:spChg chg="del">
          <ac:chgData name="Guest User" userId="" providerId="Windows Live" clId="Web-{0A75979B-213F-4460-8E1E-B1074AF3F94D}" dt="2022-09-28T08:33:24.298" v="3"/>
          <ac:spMkLst>
            <pc:docMk/>
            <pc:sldMk cId="0" sldId="266"/>
            <ac:spMk id="5" creationId="{00000000-0000-0000-0000-000000000000}"/>
          </ac:spMkLst>
        </pc:spChg>
        <pc:spChg chg="mod">
          <ac:chgData name="Guest User" userId="" providerId="Windows Live" clId="Web-{0A75979B-213F-4460-8E1E-B1074AF3F94D}" dt="2022-09-28T08:34:43.894" v="40" actId="20577"/>
          <ac:spMkLst>
            <pc:docMk/>
            <pc:sldMk cId="0" sldId="266"/>
            <ac:spMk id="6" creationId="{00000000-0000-0000-0000-000000000000}"/>
          </ac:spMkLst>
        </pc:spChg>
        <pc:picChg chg="add mod">
          <ac:chgData name="Guest User" userId="" providerId="Windows Live" clId="Web-{0A75979B-213F-4460-8E1E-B1074AF3F94D}" dt="2022-09-28T08:37:34.164" v="49" actId="14100"/>
          <ac:picMkLst>
            <pc:docMk/>
            <pc:sldMk cId="0" sldId="266"/>
            <ac:picMk id="7" creationId="{797AE42A-1929-5DEA-811A-5D2E03FA1F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78634" y="1118361"/>
            <a:ext cx="5586730" cy="1217295"/>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45612" y="1893265"/>
            <a:ext cx="3652774" cy="848994"/>
          </a:xfrm>
          <a:prstGeom prst="rect">
            <a:avLst/>
          </a:prstGeom>
        </p:spPr>
        <p:txBody>
          <a:bodyPr wrap="square" lIns="0" tIns="0" rIns="0" bIns="0">
            <a:spAutoFit/>
          </a:bodyPr>
          <a:lstStyle>
            <a:lvl1pPr>
              <a:defRPr sz="5400" b="1" i="0">
                <a:solidFill>
                  <a:srgbClr val="CC0000"/>
                </a:solidFill>
                <a:latin typeface="Arial"/>
                <a:cs typeface="Arial"/>
              </a:defRPr>
            </a:lvl1pPr>
          </a:lstStyle>
          <a:p>
            <a:endParaRPr/>
          </a:p>
        </p:txBody>
      </p:sp>
      <p:sp>
        <p:nvSpPr>
          <p:cNvPr id="3" name="Holder 3"/>
          <p:cNvSpPr>
            <a:spLocks noGrp="1"/>
          </p:cNvSpPr>
          <p:nvPr>
            <p:ph type="body" idx="1"/>
          </p:nvPr>
        </p:nvSpPr>
        <p:spPr>
          <a:xfrm>
            <a:off x="644144" y="1323847"/>
            <a:ext cx="7855711" cy="16681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71604" y="285734"/>
            <a:ext cx="5586730" cy="1217295"/>
          </a:xfrm>
          <a:prstGeom prst="rect">
            <a:avLst/>
          </a:prstGeom>
        </p:spPr>
        <p:txBody>
          <a:bodyPr vert="horz" wrap="square" lIns="0" tIns="12700" rIns="0" bIns="0" rtlCol="0">
            <a:spAutoFit/>
          </a:bodyPr>
          <a:lstStyle/>
          <a:p>
            <a:pPr marL="288290">
              <a:lnSpc>
                <a:spcPct val="100000"/>
              </a:lnSpc>
              <a:spcBef>
                <a:spcPts val="100"/>
              </a:spcBef>
            </a:pPr>
            <a:r>
              <a:rPr spc="-114" dirty="0"/>
              <a:t>Capstone</a:t>
            </a:r>
            <a:r>
              <a:rPr spc="-305" dirty="0"/>
              <a:t> </a:t>
            </a:r>
            <a:r>
              <a:rPr spc="-150" dirty="0"/>
              <a:t>Project</a:t>
            </a:r>
          </a:p>
          <a:p>
            <a:pPr marL="12700">
              <a:lnSpc>
                <a:spcPct val="100000"/>
              </a:lnSpc>
              <a:spcBef>
                <a:spcPts val="20"/>
              </a:spcBef>
            </a:pPr>
            <a:r>
              <a:rPr sz="3600" spc="-114" dirty="0">
                <a:solidFill>
                  <a:srgbClr val="124F5C"/>
                </a:solidFill>
              </a:rPr>
              <a:t>Hotel </a:t>
            </a:r>
            <a:r>
              <a:rPr sz="3600" spc="-70" dirty="0">
                <a:solidFill>
                  <a:srgbClr val="124F5C"/>
                </a:solidFill>
              </a:rPr>
              <a:t>Booking</a:t>
            </a:r>
            <a:r>
              <a:rPr sz="3600" spc="-325" dirty="0">
                <a:solidFill>
                  <a:srgbClr val="124F5C"/>
                </a:solidFill>
              </a:rPr>
              <a:t> </a:t>
            </a:r>
            <a:r>
              <a:rPr sz="3600" spc="-160" dirty="0">
                <a:solidFill>
                  <a:srgbClr val="124F5C"/>
                </a:solidFill>
              </a:rPr>
              <a:t>Analysis</a:t>
            </a:r>
            <a:endParaRPr sz="3600"/>
          </a:p>
        </p:txBody>
      </p:sp>
      <p:sp>
        <p:nvSpPr>
          <p:cNvPr id="3" name="object 3"/>
          <p:cNvSpPr txBox="1"/>
          <p:nvPr/>
        </p:nvSpPr>
        <p:spPr>
          <a:xfrm>
            <a:off x="571472" y="3429006"/>
            <a:ext cx="4038600" cy="1738938"/>
          </a:xfrm>
          <a:prstGeom prst="rect">
            <a:avLst/>
          </a:prstGeom>
        </p:spPr>
        <p:txBody>
          <a:bodyPr vert="horz" wrap="square" lIns="0" tIns="12700" rIns="0" bIns="0" rtlCol="0">
            <a:spAutoFit/>
          </a:bodyPr>
          <a:lstStyle/>
          <a:p>
            <a:pPr marL="12700" marR="5080" indent="267970">
              <a:lnSpc>
                <a:spcPct val="100000"/>
              </a:lnSpc>
              <a:spcBef>
                <a:spcPts val="100"/>
              </a:spcBef>
            </a:pPr>
            <a:r>
              <a:rPr lang="en-IN" b="1" spc="-95" dirty="0">
                <a:solidFill>
                  <a:srgbClr val="124F5C"/>
                </a:solidFill>
                <a:latin typeface="Verdana"/>
                <a:cs typeface="Verdana"/>
              </a:rPr>
              <a:t>Presented By – </a:t>
            </a:r>
          </a:p>
          <a:p>
            <a:pPr marL="12700" marR="5080" indent="267970">
              <a:lnSpc>
                <a:spcPct val="100000"/>
              </a:lnSpc>
              <a:spcBef>
                <a:spcPts val="100"/>
              </a:spcBef>
            </a:pPr>
            <a:r>
              <a:rPr lang="en-IN" b="1" spc="-95" dirty="0">
                <a:solidFill>
                  <a:srgbClr val="124F5C"/>
                </a:solidFill>
                <a:latin typeface="Verdana"/>
                <a:cs typeface="Verdana"/>
              </a:rPr>
              <a:t>Khushboo Kant</a:t>
            </a:r>
          </a:p>
          <a:p>
            <a:pPr marL="12700" marR="5080" indent="267970">
              <a:lnSpc>
                <a:spcPct val="100000"/>
              </a:lnSpc>
              <a:spcBef>
                <a:spcPts val="100"/>
              </a:spcBef>
            </a:pPr>
            <a:r>
              <a:rPr lang="en-IN" b="1" spc="-95" dirty="0">
                <a:solidFill>
                  <a:srgbClr val="124F5C"/>
                </a:solidFill>
                <a:latin typeface="Verdana"/>
                <a:cs typeface="Verdana"/>
              </a:rPr>
              <a:t>Ankita Singh </a:t>
            </a:r>
          </a:p>
          <a:p>
            <a:pPr marL="12700" marR="5080" indent="267970">
              <a:lnSpc>
                <a:spcPct val="100000"/>
              </a:lnSpc>
              <a:spcBef>
                <a:spcPts val="100"/>
              </a:spcBef>
            </a:pPr>
            <a:r>
              <a:rPr lang="en-IN" sz="1800" b="1" spc="-95" dirty="0" err="1">
                <a:solidFill>
                  <a:srgbClr val="124F5C"/>
                </a:solidFill>
                <a:latin typeface="Verdana"/>
                <a:cs typeface="Verdana"/>
              </a:rPr>
              <a:t>Prasant</a:t>
            </a:r>
            <a:r>
              <a:rPr lang="en-IN" sz="1800" b="1" spc="-95" dirty="0">
                <a:solidFill>
                  <a:srgbClr val="124F5C"/>
                </a:solidFill>
                <a:latin typeface="Verdana"/>
                <a:cs typeface="Verdana"/>
              </a:rPr>
              <a:t> </a:t>
            </a:r>
            <a:r>
              <a:rPr lang="en-IN" sz="1800" b="1" spc="-95" dirty="0" err="1">
                <a:solidFill>
                  <a:srgbClr val="124F5C"/>
                </a:solidFill>
                <a:latin typeface="Verdana"/>
                <a:cs typeface="Verdana"/>
              </a:rPr>
              <a:t>Gour</a:t>
            </a:r>
            <a:endParaRPr lang="en-IN" sz="1800" b="1" spc="-95" dirty="0">
              <a:solidFill>
                <a:srgbClr val="124F5C"/>
              </a:solidFill>
              <a:latin typeface="Verdana"/>
              <a:cs typeface="Verdana"/>
            </a:endParaRPr>
          </a:p>
          <a:p>
            <a:pPr marL="12700" marR="5080" indent="267970">
              <a:lnSpc>
                <a:spcPct val="100000"/>
              </a:lnSpc>
              <a:spcBef>
                <a:spcPts val="100"/>
              </a:spcBef>
            </a:pPr>
            <a:r>
              <a:rPr lang="en-IN" b="1" spc="-95" dirty="0" err="1">
                <a:solidFill>
                  <a:srgbClr val="124F5C"/>
                </a:solidFill>
                <a:latin typeface="Verdana"/>
                <a:cs typeface="Verdana"/>
              </a:rPr>
              <a:t>Akhand</a:t>
            </a:r>
            <a:r>
              <a:rPr lang="en-IN" b="1" spc="-95" dirty="0">
                <a:solidFill>
                  <a:srgbClr val="124F5C"/>
                </a:solidFill>
                <a:latin typeface="Verdana"/>
                <a:cs typeface="Verdana"/>
              </a:rPr>
              <a:t> </a:t>
            </a:r>
            <a:r>
              <a:rPr lang="en-IN" b="1" spc="-95" dirty="0" err="1">
                <a:solidFill>
                  <a:srgbClr val="124F5C"/>
                </a:solidFill>
                <a:latin typeface="Verdana"/>
                <a:cs typeface="Verdana"/>
              </a:rPr>
              <a:t>Pratap</a:t>
            </a:r>
            <a:r>
              <a:rPr lang="en-IN" b="1" spc="-95" dirty="0">
                <a:solidFill>
                  <a:srgbClr val="124F5C"/>
                </a:solidFill>
                <a:latin typeface="Verdana"/>
                <a:cs typeface="Verdana"/>
              </a:rPr>
              <a:t> Singh</a:t>
            </a:r>
            <a:endParaRPr lang="en-IN" sz="1800" b="1" spc="-95" dirty="0">
              <a:solidFill>
                <a:srgbClr val="124F5C"/>
              </a:solidFill>
              <a:latin typeface="Verdana"/>
              <a:cs typeface="Verdana"/>
            </a:endParaRPr>
          </a:p>
          <a:p>
            <a:pPr marL="12700" marR="5080" indent="267970">
              <a:lnSpc>
                <a:spcPct val="100000"/>
              </a:lnSpc>
              <a:spcBef>
                <a:spcPts val="100"/>
              </a:spcBef>
            </a:pPr>
            <a:r>
              <a:rPr lang="en-IN" b="1" spc="-65" dirty="0">
                <a:solidFill>
                  <a:srgbClr val="124F5C"/>
                </a:solidFill>
                <a:latin typeface="Verdana"/>
                <a:cs typeface="Verdana"/>
              </a:rPr>
              <a:t>Manish Kumar Sharma</a:t>
            </a:r>
            <a:endParaRPr sz="1800" dirty="0">
              <a:latin typeface="Verdana"/>
              <a:cs typeface="Verdana"/>
            </a:endParaRPr>
          </a:p>
        </p:txBody>
      </p:sp>
      <p:pic>
        <p:nvPicPr>
          <p:cNvPr id="3074" name="Picture 2" descr="C:\Users\akhan\Downloads\urban resort.jpg"/>
          <p:cNvPicPr>
            <a:picLocks noChangeAspect="1" noChangeArrowheads="1"/>
          </p:cNvPicPr>
          <p:nvPr/>
        </p:nvPicPr>
        <p:blipFill>
          <a:blip r:embed="rId2" cstate="print"/>
          <a:srcRect/>
          <a:stretch>
            <a:fillRect/>
          </a:stretch>
        </p:blipFill>
        <p:spPr bwMode="auto">
          <a:xfrm>
            <a:off x="357158" y="1500180"/>
            <a:ext cx="3744074" cy="1785950"/>
          </a:xfrm>
          <a:prstGeom prst="rect">
            <a:avLst/>
          </a:prstGeom>
          <a:noFill/>
        </p:spPr>
      </p:pic>
      <p:pic>
        <p:nvPicPr>
          <p:cNvPr id="3075" name="Picture 3" descr="C:\Users\akhan\Downloads\rural area.jpg"/>
          <p:cNvPicPr>
            <a:picLocks noChangeAspect="1" noChangeArrowheads="1"/>
          </p:cNvPicPr>
          <p:nvPr/>
        </p:nvPicPr>
        <p:blipFill>
          <a:blip r:embed="rId3"/>
          <a:srcRect/>
          <a:stretch>
            <a:fillRect/>
          </a:stretch>
        </p:blipFill>
        <p:spPr bwMode="auto">
          <a:xfrm>
            <a:off x="4429124" y="1500180"/>
            <a:ext cx="3643338" cy="179615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0232" y="142858"/>
            <a:ext cx="5262880" cy="406400"/>
          </a:xfrm>
          <a:prstGeom prst="rect">
            <a:avLst/>
          </a:prstGeom>
        </p:spPr>
        <p:txBody>
          <a:bodyPr vert="horz" wrap="square" lIns="0" tIns="12065" rIns="0" bIns="0" rtlCol="0">
            <a:spAutoFit/>
          </a:bodyPr>
          <a:lstStyle/>
          <a:p>
            <a:pPr marL="12700">
              <a:lnSpc>
                <a:spcPct val="100000"/>
              </a:lnSpc>
              <a:spcBef>
                <a:spcPts val="95"/>
              </a:spcBef>
            </a:pPr>
            <a:r>
              <a:rPr sz="2500" spc="-5" dirty="0"/>
              <a:t>Distribution channel </a:t>
            </a:r>
            <a:r>
              <a:rPr sz="2500" dirty="0"/>
              <a:t>wise</a:t>
            </a:r>
            <a:r>
              <a:rPr sz="2500" spc="40" dirty="0"/>
              <a:t> </a:t>
            </a:r>
            <a:r>
              <a:rPr sz="2500" spc="-10" dirty="0"/>
              <a:t>Analysis</a:t>
            </a:r>
            <a:endParaRPr sz="2500"/>
          </a:p>
        </p:txBody>
      </p:sp>
      <p:sp>
        <p:nvSpPr>
          <p:cNvPr id="3" name="object 3"/>
          <p:cNvSpPr txBox="1"/>
          <p:nvPr/>
        </p:nvSpPr>
        <p:spPr>
          <a:xfrm>
            <a:off x="1214414" y="571486"/>
            <a:ext cx="7572428" cy="1379865"/>
          </a:xfrm>
          <a:prstGeom prst="rect">
            <a:avLst/>
          </a:prstGeom>
        </p:spPr>
        <p:txBody>
          <a:bodyPr vert="horz" wrap="square" lIns="0" tIns="12700" rIns="0" bIns="0" rtlCol="0">
            <a:spAutoFit/>
          </a:bodyPr>
          <a:lstStyle/>
          <a:p>
            <a:pPr>
              <a:buFont typeface="Arial" pitchFamily="34" charset="0"/>
              <a:buChar char="•"/>
            </a:pPr>
            <a:r>
              <a:rPr lang="en-US" sz="1400" dirty="0">
                <a:latin typeface="Arial" pitchFamily="34" charset="0"/>
                <a:cs typeface="Arial" pitchFamily="34" charset="0"/>
              </a:rPr>
              <a:t> Online TA(travel agent) is the most common channel for booking hotels compare than other hotels.</a:t>
            </a:r>
          </a:p>
          <a:p>
            <a:pPr>
              <a:buFont typeface="Arial" pitchFamily="34" charset="0"/>
              <a:buChar char="•"/>
            </a:pPr>
            <a:endParaRPr lang="en-US" sz="1400" dirty="0">
              <a:latin typeface="Arial" pitchFamily="34" charset="0"/>
              <a:cs typeface="Arial" pitchFamily="34" charset="0"/>
            </a:endParaRPr>
          </a:p>
          <a:p>
            <a:pPr>
              <a:buFont typeface="Arial" pitchFamily="34" charset="0"/>
              <a:buChar char="•"/>
            </a:pPr>
            <a:r>
              <a:rPr lang="en-US" sz="1400" dirty="0">
                <a:latin typeface="Arial" pitchFamily="34" charset="0"/>
                <a:cs typeface="Arial" pitchFamily="34" charset="0"/>
              </a:rPr>
              <a:t>Here we can see that most number of guest are making reservation through TA/TO channels which is travel agent and tour operator.</a:t>
            </a:r>
          </a:p>
          <a:p>
            <a:pPr marL="299085" marR="5080" indent="-287020" algn="just">
              <a:lnSpc>
                <a:spcPct val="150000"/>
              </a:lnSpc>
              <a:spcBef>
                <a:spcPts val="100"/>
              </a:spcBef>
              <a:buClr>
                <a:srgbClr val="000000"/>
              </a:buClr>
              <a:buFont typeface="Arial"/>
              <a:buChar char="•"/>
              <a:tabLst>
                <a:tab pos="299720" algn="l"/>
              </a:tabLst>
            </a:pPr>
            <a:endParaRPr sz="1200">
              <a:latin typeface="Roboto"/>
              <a:cs typeface="Roboto"/>
            </a:endParaRPr>
          </a:p>
        </p:txBody>
      </p:sp>
      <p:pic>
        <p:nvPicPr>
          <p:cNvPr id="1026" name="Picture 2" descr="C:\Users\akhan\Desktop\5.jpg"/>
          <p:cNvPicPr>
            <a:picLocks noChangeAspect="1" noChangeArrowheads="1"/>
          </p:cNvPicPr>
          <p:nvPr/>
        </p:nvPicPr>
        <p:blipFill>
          <a:blip r:embed="rId2"/>
          <a:srcRect/>
          <a:stretch>
            <a:fillRect/>
          </a:stretch>
        </p:blipFill>
        <p:spPr bwMode="auto">
          <a:xfrm>
            <a:off x="1428728" y="1714494"/>
            <a:ext cx="6017225" cy="321469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khan\Desktop\6.jpg"/>
          <p:cNvPicPr>
            <a:picLocks noChangeAspect="1" noChangeArrowheads="1"/>
          </p:cNvPicPr>
          <p:nvPr/>
        </p:nvPicPr>
        <p:blipFill>
          <a:blip r:embed="rId2"/>
          <a:srcRect/>
          <a:stretch>
            <a:fillRect/>
          </a:stretch>
        </p:blipFill>
        <p:spPr bwMode="auto">
          <a:xfrm>
            <a:off x="285720" y="214296"/>
            <a:ext cx="8072494" cy="3357586"/>
          </a:xfrm>
          <a:prstGeom prst="rect">
            <a:avLst/>
          </a:prstGeom>
          <a:noFill/>
        </p:spPr>
      </p:pic>
      <p:sp>
        <p:nvSpPr>
          <p:cNvPr id="6" name="Rectangle 5"/>
          <p:cNvSpPr/>
          <p:nvPr/>
        </p:nvSpPr>
        <p:spPr>
          <a:xfrm>
            <a:off x="285720" y="3571882"/>
            <a:ext cx="8001056" cy="1600438"/>
          </a:xfrm>
          <a:prstGeom prst="rect">
            <a:avLst/>
          </a:prstGeom>
        </p:spPr>
        <p:txBody>
          <a:bodyPr wrap="square">
            <a:spAutoFit/>
          </a:bodyPr>
          <a:lstStyle/>
          <a:p>
            <a:pPr marL="342900" indent="-342900">
              <a:buFont typeface="+mj-lt"/>
              <a:buAutoNum type="arabicPeriod"/>
            </a:pPr>
            <a:r>
              <a:rPr lang="en-US" sz="1400" dirty="0">
                <a:latin typeface="Arial" pitchFamily="34" charset="0"/>
                <a:cs typeface="Arial" pitchFamily="34" charset="0"/>
              </a:rPr>
              <a:t>Resort hotel has more revenue generating deals by direct and TA/TO channel. Resort hotel need to increase outreach on GDS to increase revenue.</a:t>
            </a:r>
          </a:p>
          <a:p>
            <a:pPr marL="342900" indent="-342900">
              <a:buFont typeface="+mj-lt"/>
              <a:buAutoNum type="arabicPeriod"/>
            </a:pPr>
            <a:endParaRPr lang="en-US" sz="1400" dirty="0">
              <a:latin typeface="Arial" pitchFamily="34" charset="0"/>
              <a:cs typeface="Arial" pitchFamily="34" charset="0"/>
            </a:endParaRPr>
          </a:p>
          <a:p>
            <a:pPr marL="342900" indent="-342900">
              <a:buFont typeface="+mj-lt"/>
              <a:buAutoNum type="arabicPeriod"/>
            </a:pPr>
            <a:r>
              <a:rPr lang="en-US" sz="1400" dirty="0">
                <a:latin typeface="Arial" pitchFamily="34" charset="0"/>
                <a:cs typeface="Arial" pitchFamily="34" charset="0"/>
              </a:rPr>
              <a:t>GDS channel brings higher </a:t>
            </a:r>
            <a:r>
              <a:rPr lang="en-US" sz="1400" dirty="0" err="1">
                <a:latin typeface="Arial" pitchFamily="34" charset="0"/>
                <a:cs typeface="Arial" pitchFamily="34" charset="0"/>
              </a:rPr>
              <a:t>revnue</a:t>
            </a:r>
            <a:r>
              <a:rPr lang="en-US" sz="1400" dirty="0">
                <a:latin typeface="Arial" pitchFamily="34" charset="0"/>
                <a:cs typeface="Arial" pitchFamily="34" charset="0"/>
              </a:rPr>
              <a:t> generating deals for city hotel. City hotel can work to increase outreach on GDS channel to get more higher revenue generating deal</a:t>
            </a:r>
          </a:p>
          <a:p>
            <a:pPr marL="342900" indent="-342900">
              <a:buFont typeface="+mj-lt"/>
              <a:buAutoNum type="arabicPeriod"/>
            </a:pPr>
            <a:endParaRPr lang="en-US" sz="1400" dirty="0">
              <a:latin typeface="Arial" pitchFamily="34" charset="0"/>
              <a:cs typeface="Arial" pitchFamily="34" charset="0"/>
            </a:endParaRPr>
          </a:p>
          <a:p>
            <a:r>
              <a:rPr lang="en-US" sz="1400" dirty="0">
                <a:latin typeface="Arial" pitchFamily="34" charset="0"/>
                <a:cs typeface="Arial"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824" y="467994"/>
            <a:ext cx="4605655" cy="406400"/>
          </a:xfrm>
          <a:prstGeom prst="rect">
            <a:avLst/>
          </a:prstGeom>
        </p:spPr>
        <p:txBody>
          <a:bodyPr vert="horz" wrap="square" lIns="0" tIns="12065" rIns="0" bIns="0" rtlCol="0">
            <a:spAutoFit/>
          </a:bodyPr>
          <a:lstStyle/>
          <a:p>
            <a:pPr marL="12700">
              <a:lnSpc>
                <a:spcPct val="100000"/>
              </a:lnSpc>
              <a:spcBef>
                <a:spcPts val="95"/>
              </a:spcBef>
            </a:pPr>
            <a:r>
              <a:rPr sz="2500" spc="-5" dirty="0"/>
              <a:t>Booking cancellation</a:t>
            </a:r>
            <a:r>
              <a:rPr sz="2500" spc="10" dirty="0"/>
              <a:t> </a:t>
            </a:r>
            <a:r>
              <a:rPr sz="2500" spc="-10" dirty="0"/>
              <a:t>Analysis</a:t>
            </a:r>
            <a:endParaRPr sz="2500"/>
          </a:p>
        </p:txBody>
      </p:sp>
      <p:sp>
        <p:nvSpPr>
          <p:cNvPr id="3" name="object 3"/>
          <p:cNvSpPr txBox="1"/>
          <p:nvPr/>
        </p:nvSpPr>
        <p:spPr>
          <a:xfrm>
            <a:off x="644144" y="1323847"/>
            <a:ext cx="6325235" cy="252158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Arial"/>
                <a:cs typeface="Arial"/>
              </a:rPr>
              <a:t>We </a:t>
            </a:r>
            <a:r>
              <a:rPr sz="1400" spc="-5" dirty="0">
                <a:latin typeface="Arial"/>
                <a:cs typeface="Arial"/>
              </a:rPr>
              <a:t>analyze </a:t>
            </a:r>
            <a:r>
              <a:rPr sz="1400" dirty="0">
                <a:latin typeface="Arial"/>
                <a:cs typeface="Arial"/>
              </a:rPr>
              <a:t>the </a:t>
            </a:r>
            <a:r>
              <a:rPr sz="1400" spc="-5" dirty="0">
                <a:latin typeface="Arial"/>
                <a:cs typeface="Arial"/>
              </a:rPr>
              <a:t>following </a:t>
            </a:r>
            <a:r>
              <a:rPr sz="1400" dirty="0">
                <a:latin typeface="Arial"/>
                <a:cs typeface="Arial"/>
              </a:rPr>
              <a:t>possible reasons for booking</a:t>
            </a:r>
            <a:r>
              <a:rPr sz="1400" spc="-210" dirty="0">
                <a:latin typeface="Arial"/>
                <a:cs typeface="Arial"/>
              </a:rPr>
              <a:t> </a:t>
            </a:r>
            <a:r>
              <a:rPr sz="1400" spc="-5" dirty="0">
                <a:latin typeface="Arial"/>
                <a:cs typeface="Arial"/>
              </a:rPr>
              <a:t>cancellations:</a:t>
            </a:r>
            <a:endParaRPr sz="1400">
              <a:latin typeface="Arial"/>
              <a:cs typeface="Arial"/>
            </a:endParaRPr>
          </a:p>
          <a:p>
            <a:pPr>
              <a:lnSpc>
                <a:spcPct val="100000"/>
              </a:lnSpc>
            </a:pPr>
            <a:endParaRPr sz="1500">
              <a:latin typeface="Arial"/>
              <a:cs typeface="Arial"/>
            </a:endParaRPr>
          </a:p>
          <a:p>
            <a:pPr marL="355600" indent="-342900">
              <a:lnSpc>
                <a:spcPct val="100000"/>
              </a:lnSpc>
              <a:spcBef>
                <a:spcPts val="1120"/>
              </a:spcBef>
              <a:buClr>
                <a:srgbClr val="000000"/>
              </a:buClr>
              <a:buAutoNum type="arabicParenBoth"/>
              <a:tabLst>
                <a:tab pos="355600" algn="l"/>
              </a:tabLst>
            </a:pPr>
            <a:r>
              <a:rPr sz="1400" spc="-5" dirty="0">
                <a:solidFill>
                  <a:srgbClr val="202020"/>
                </a:solidFill>
                <a:latin typeface="Roboto"/>
                <a:cs typeface="Roboto"/>
              </a:rPr>
              <a:t>Which significant distribution channel has highest cancellation</a:t>
            </a:r>
            <a:r>
              <a:rPr sz="1400" spc="150" dirty="0">
                <a:solidFill>
                  <a:srgbClr val="202020"/>
                </a:solidFill>
                <a:latin typeface="Roboto"/>
                <a:cs typeface="Roboto"/>
              </a:rPr>
              <a:t> </a:t>
            </a:r>
            <a:r>
              <a:rPr sz="1400" spc="-5" dirty="0">
                <a:solidFill>
                  <a:srgbClr val="202020"/>
                </a:solidFill>
                <a:latin typeface="Roboto"/>
                <a:cs typeface="Roboto"/>
              </a:rPr>
              <a:t>percentage?</a:t>
            </a:r>
            <a:endParaRPr sz="1400">
              <a:latin typeface="Roboto"/>
              <a:cs typeface="Roboto"/>
            </a:endParaRPr>
          </a:p>
          <a:p>
            <a:pPr>
              <a:lnSpc>
                <a:spcPct val="100000"/>
              </a:lnSpc>
              <a:spcBef>
                <a:spcPts val="30"/>
              </a:spcBef>
              <a:buAutoNum type="arabicParenBoth"/>
            </a:pPr>
            <a:endParaRPr sz="1250">
              <a:latin typeface="Roboto"/>
              <a:cs typeface="Roboto"/>
            </a:endParaRPr>
          </a:p>
          <a:p>
            <a:pPr marL="355600" indent="-342900">
              <a:lnSpc>
                <a:spcPct val="100000"/>
              </a:lnSpc>
              <a:buClr>
                <a:srgbClr val="000000"/>
              </a:buClr>
              <a:buAutoNum type="arabicParenBoth"/>
              <a:tabLst>
                <a:tab pos="355600" algn="l"/>
              </a:tabLst>
            </a:pPr>
            <a:r>
              <a:rPr sz="1400" dirty="0">
                <a:solidFill>
                  <a:srgbClr val="202020"/>
                </a:solidFill>
                <a:latin typeface="Roboto"/>
                <a:cs typeface="Roboto"/>
              </a:rPr>
              <a:t>Longer </a:t>
            </a:r>
            <a:r>
              <a:rPr sz="1400" spc="-5" dirty="0">
                <a:solidFill>
                  <a:srgbClr val="202020"/>
                </a:solidFill>
                <a:latin typeface="Roboto"/>
                <a:cs typeface="Roboto"/>
              </a:rPr>
              <a:t>lead</a:t>
            </a:r>
            <a:r>
              <a:rPr sz="1400" spc="-50" dirty="0">
                <a:solidFill>
                  <a:srgbClr val="202020"/>
                </a:solidFill>
                <a:latin typeface="Roboto"/>
                <a:cs typeface="Roboto"/>
              </a:rPr>
              <a:t> </a:t>
            </a:r>
            <a:r>
              <a:rPr sz="1400" spc="-5" dirty="0">
                <a:solidFill>
                  <a:srgbClr val="202020"/>
                </a:solidFill>
                <a:latin typeface="Roboto"/>
                <a:cs typeface="Roboto"/>
              </a:rPr>
              <a:t>time.</a:t>
            </a:r>
            <a:endParaRPr sz="1400">
              <a:latin typeface="Roboto"/>
              <a:cs typeface="Roboto"/>
            </a:endParaRPr>
          </a:p>
          <a:p>
            <a:pPr>
              <a:lnSpc>
                <a:spcPct val="100000"/>
              </a:lnSpc>
              <a:spcBef>
                <a:spcPts val="35"/>
              </a:spcBef>
              <a:buAutoNum type="arabicParenBoth"/>
            </a:pPr>
            <a:endParaRPr sz="1250">
              <a:latin typeface="Roboto"/>
              <a:cs typeface="Roboto"/>
            </a:endParaRPr>
          </a:p>
          <a:p>
            <a:pPr marL="355600" indent="-342900">
              <a:lnSpc>
                <a:spcPct val="100000"/>
              </a:lnSpc>
              <a:buAutoNum type="arabicParenBoth"/>
              <a:tabLst>
                <a:tab pos="355600" algn="l"/>
              </a:tabLst>
            </a:pPr>
            <a:r>
              <a:rPr sz="1400" dirty="0">
                <a:latin typeface="Arial"/>
                <a:cs typeface="Arial"/>
              </a:rPr>
              <a:t>Longer </a:t>
            </a:r>
            <a:r>
              <a:rPr sz="1400" spc="-5" dirty="0">
                <a:latin typeface="Arial"/>
                <a:cs typeface="Arial"/>
              </a:rPr>
              <a:t>time </a:t>
            </a:r>
            <a:r>
              <a:rPr sz="1400" dirty="0">
                <a:latin typeface="Arial"/>
                <a:cs typeface="Arial"/>
              </a:rPr>
              <a:t>(in </a:t>
            </a:r>
            <a:r>
              <a:rPr sz="1400" spc="-5" dirty="0">
                <a:latin typeface="Arial"/>
                <a:cs typeface="Arial"/>
              </a:rPr>
              <a:t>days) </a:t>
            </a:r>
            <a:r>
              <a:rPr sz="1400" dirty="0">
                <a:latin typeface="Arial"/>
                <a:cs typeface="Arial"/>
              </a:rPr>
              <a:t>in </a:t>
            </a:r>
            <a:r>
              <a:rPr sz="1400" spc="-5" dirty="0">
                <a:latin typeface="Arial"/>
                <a:cs typeface="Arial"/>
              </a:rPr>
              <a:t>waiting</a:t>
            </a:r>
            <a:r>
              <a:rPr sz="1400" spc="-95" dirty="0">
                <a:latin typeface="Arial"/>
                <a:cs typeface="Arial"/>
              </a:rPr>
              <a:t> </a:t>
            </a:r>
            <a:r>
              <a:rPr sz="1400" dirty="0">
                <a:latin typeface="Arial"/>
                <a:cs typeface="Arial"/>
              </a:rPr>
              <a:t>list.</a:t>
            </a:r>
            <a:endParaRPr sz="1400">
              <a:latin typeface="Arial"/>
              <a:cs typeface="Arial"/>
            </a:endParaRPr>
          </a:p>
          <a:p>
            <a:pPr>
              <a:lnSpc>
                <a:spcPct val="100000"/>
              </a:lnSpc>
              <a:spcBef>
                <a:spcPts val="10"/>
              </a:spcBef>
              <a:buAutoNum type="arabicParenBoth"/>
            </a:pPr>
            <a:endParaRPr sz="1450">
              <a:latin typeface="Arial"/>
              <a:cs typeface="Arial"/>
            </a:endParaRPr>
          </a:p>
          <a:p>
            <a:pPr marL="355600" indent="-342900">
              <a:lnSpc>
                <a:spcPct val="100000"/>
              </a:lnSpc>
              <a:buAutoNum type="arabicParenBoth"/>
              <a:tabLst>
                <a:tab pos="355600" algn="l"/>
              </a:tabLst>
            </a:pPr>
            <a:r>
              <a:rPr sz="1400" spc="-5" dirty="0">
                <a:latin typeface="Arial"/>
                <a:cs typeface="Arial"/>
              </a:rPr>
              <a:t>Not </a:t>
            </a:r>
            <a:r>
              <a:rPr sz="1400" dirty="0">
                <a:latin typeface="Arial"/>
                <a:cs typeface="Arial"/>
              </a:rPr>
              <a:t>getting </a:t>
            </a:r>
            <a:r>
              <a:rPr sz="1400" spc="-5" dirty="0">
                <a:latin typeface="Arial"/>
                <a:cs typeface="Arial"/>
              </a:rPr>
              <a:t>same </a:t>
            </a:r>
            <a:r>
              <a:rPr sz="1400" dirty="0">
                <a:latin typeface="Arial"/>
                <a:cs typeface="Arial"/>
              </a:rPr>
              <a:t>room as</a:t>
            </a:r>
            <a:r>
              <a:rPr sz="1400" spc="-105" dirty="0">
                <a:latin typeface="Arial"/>
                <a:cs typeface="Arial"/>
              </a:rPr>
              <a:t> </a:t>
            </a:r>
            <a:r>
              <a:rPr sz="1400" spc="-5" dirty="0">
                <a:latin typeface="Arial"/>
                <a:cs typeface="Arial"/>
              </a:rPr>
              <a:t>reserved.</a:t>
            </a:r>
            <a:endParaRPr sz="1400">
              <a:latin typeface="Arial"/>
              <a:cs typeface="Arial"/>
            </a:endParaRPr>
          </a:p>
          <a:p>
            <a:pPr>
              <a:lnSpc>
                <a:spcPct val="100000"/>
              </a:lnSpc>
              <a:spcBef>
                <a:spcPts val="15"/>
              </a:spcBef>
              <a:buAutoNum type="arabicParenBoth"/>
            </a:pPr>
            <a:endParaRPr sz="1450">
              <a:latin typeface="Arial"/>
              <a:cs typeface="Arial"/>
            </a:endParaRPr>
          </a:p>
          <a:p>
            <a:pPr marL="355600" indent="-342900">
              <a:lnSpc>
                <a:spcPct val="100000"/>
              </a:lnSpc>
              <a:buAutoNum type="arabicParenBoth"/>
              <a:tabLst>
                <a:tab pos="355600" algn="l"/>
              </a:tabLst>
            </a:pPr>
            <a:r>
              <a:rPr sz="1400" dirty="0">
                <a:latin typeface="Arial"/>
                <a:cs typeface="Arial"/>
              </a:rPr>
              <a:t>Does not getting same room as reserved effects</a:t>
            </a:r>
            <a:r>
              <a:rPr sz="1400" spc="-240" dirty="0">
                <a:latin typeface="Arial"/>
                <a:cs typeface="Arial"/>
              </a:rPr>
              <a:t> </a:t>
            </a:r>
            <a:r>
              <a:rPr sz="1400" dirty="0">
                <a:latin typeface="Arial"/>
                <a:cs typeface="Arial"/>
              </a:rPr>
              <a:t>adr?</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khan\Desktop\3.jpg"/>
          <p:cNvPicPr>
            <a:picLocks noChangeAspect="1" noChangeArrowheads="1"/>
          </p:cNvPicPr>
          <p:nvPr/>
        </p:nvPicPr>
        <p:blipFill>
          <a:blip r:embed="rId2"/>
          <a:srcRect/>
          <a:stretch>
            <a:fillRect/>
          </a:stretch>
        </p:blipFill>
        <p:spPr bwMode="auto">
          <a:xfrm>
            <a:off x="500034" y="1857370"/>
            <a:ext cx="8030094" cy="3071816"/>
          </a:xfrm>
          <a:prstGeom prst="rect">
            <a:avLst/>
          </a:prstGeom>
          <a:noFill/>
        </p:spPr>
      </p:pic>
      <p:sp>
        <p:nvSpPr>
          <p:cNvPr id="7" name="Rectangle 6"/>
          <p:cNvSpPr/>
          <p:nvPr/>
        </p:nvSpPr>
        <p:spPr>
          <a:xfrm>
            <a:off x="1071538" y="571486"/>
            <a:ext cx="4572000" cy="1477328"/>
          </a:xfrm>
          <a:prstGeom prst="rect">
            <a:avLst/>
          </a:prstGeom>
        </p:spPr>
        <p:txBody>
          <a:bodyPr>
            <a:spAutoFit/>
          </a:bodyPr>
          <a:lstStyle/>
          <a:p>
            <a:pPr marL="342900" indent="-342900">
              <a:buFont typeface="+mj-lt"/>
              <a:buAutoNum type="arabicPeriod"/>
            </a:pPr>
            <a:r>
              <a:rPr lang="en-US" dirty="0"/>
              <a:t>Blue </a:t>
            </a:r>
            <a:r>
              <a:rPr lang="en-US" dirty="0" err="1"/>
              <a:t>colour</a:t>
            </a:r>
            <a:r>
              <a:rPr lang="en-US" dirty="0"/>
              <a:t> stands for City hotel.</a:t>
            </a:r>
          </a:p>
          <a:p>
            <a:pPr marL="342900" indent="-342900">
              <a:buFont typeface="+mj-lt"/>
              <a:buAutoNum type="arabicPeriod"/>
            </a:pPr>
            <a:r>
              <a:rPr lang="en-US" dirty="0"/>
              <a:t>Orange </a:t>
            </a:r>
            <a:r>
              <a:rPr lang="en-US" dirty="0" err="1"/>
              <a:t>colour</a:t>
            </a:r>
            <a:r>
              <a:rPr lang="en-US" dirty="0"/>
              <a:t> stands for Resort hotel.</a:t>
            </a:r>
          </a:p>
          <a:p>
            <a:pPr marL="342900" indent="-342900">
              <a:buFont typeface="+mj-lt"/>
              <a:buAutoNum type="arabicPeriod"/>
            </a:pPr>
            <a:endParaRPr lang="en-IN" dirty="0"/>
          </a:p>
          <a:p>
            <a:pPr marL="342900" indent="-342900">
              <a:buFont typeface="+mj-lt"/>
              <a:buAutoNum type="arabicPeriod"/>
            </a:pPr>
            <a:endParaRPr lang="en-US" dirty="0"/>
          </a:p>
          <a:p>
            <a:pPr marL="342900" indent="-342900">
              <a:buFont typeface="+mj-lt"/>
              <a:buAutoNum type="arabicPeriod"/>
            </a:pPr>
            <a:endParaRPr lang="en-US" dirty="0"/>
          </a:p>
        </p:txBody>
      </p:sp>
      <p:sp>
        <p:nvSpPr>
          <p:cNvPr id="8" name="Rectangle 7"/>
          <p:cNvSpPr/>
          <p:nvPr/>
        </p:nvSpPr>
        <p:spPr>
          <a:xfrm>
            <a:off x="1071538" y="1214428"/>
            <a:ext cx="6500842" cy="646331"/>
          </a:xfrm>
          <a:prstGeom prst="rect">
            <a:avLst/>
          </a:prstGeom>
        </p:spPr>
        <p:txBody>
          <a:bodyPr wrap="square">
            <a:spAutoFit/>
          </a:bodyPr>
          <a:lstStyle/>
          <a:p>
            <a:pPr marL="342900" indent="-342900"/>
            <a:r>
              <a:rPr lang="en-US" dirty="0"/>
              <a:t>So far, we can conclude here that City hotel has higher booking cancellations rate than Resort hotel.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3297" y="402142"/>
            <a:ext cx="3313875" cy="305384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31208" y="228600"/>
            <a:ext cx="3643884" cy="3194257"/>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6569" y="3480968"/>
            <a:ext cx="7298055" cy="1397635"/>
          </a:xfrm>
          <a:prstGeom prst="rect">
            <a:avLst/>
          </a:prstGeom>
        </p:spPr>
        <p:txBody>
          <a:bodyPr vert="horz" wrap="square" lIns="0" tIns="12700" rIns="0" bIns="0" rtlCol="0">
            <a:spAutoFit/>
          </a:bodyPr>
          <a:lstStyle/>
          <a:p>
            <a:pPr marL="299085" marR="5080" indent="-287020">
              <a:lnSpc>
                <a:spcPct val="150000"/>
              </a:lnSpc>
              <a:spcBef>
                <a:spcPts val="100"/>
              </a:spcBef>
              <a:buClr>
                <a:srgbClr val="000000"/>
              </a:buClr>
              <a:buFont typeface="Arial"/>
              <a:buChar char="•"/>
              <a:tabLst>
                <a:tab pos="299085" algn="l"/>
                <a:tab pos="299720" algn="l"/>
              </a:tabLst>
            </a:pPr>
            <a:r>
              <a:rPr sz="1200" spc="-5" dirty="0">
                <a:solidFill>
                  <a:srgbClr val="202020"/>
                </a:solidFill>
                <a:latin typeface="Roboto"/>
                <a:cs typeface="Roboto"/>
              </a:rPr>
              <a:t>Most of </a:t>
            </a:r>
            <a:r>
              <a:rPr sz="1200" dirty="0">
                <a:solidFill>
                  <a:srgbClr val="202020"/>
                </a:solidFill>
                <a:latin typeface="Roboto"/>
                <a:cs typeface="Roboto"/>
              </a:rPr>
              <a:t>the </a:t>
            </a:r>
            <a:r>
              <a:rPr sz="1200" spc="-5" dirty="0">
                <a:solidFill>
                  <a:srgbClr val="202020"/>
                </a:solidFill>
                <a:latin typeface="Roboto"/>
                <a:cs typeface="Roboto"/>
              </a:rPr>
              <a:t>bookings that are cancelled have waiting </a:t>
            </a:r>
            <a:r>
              <a:rPr sz="1200" dirty="0">
                <a:solidFill>
                  <a:srgbClr val="202020"/>
                </a:solidFill>
                <a:latin typeface="Roboto"/>
                <a:cs typeface="Roboto"/>
              </a:rPr>
              <a:t>period </a:t>
            </a:r>
            <a:r>
              <a:rPr sz="1200" spc="-5" dirty="0">
                <a:solidFill>
                  <a:srgbClr val="202020"/>
                </a:solidFill>
                <a:latin typeface="Roboto"/>
                <a:cs typeface="Roboto"/>
              </a:rPr>
              <a:t>of less </a:t>
            </a:r>
            <a:r>
              <a:rPr sz="1200" dirty="0">
                <a:solidFill>
                  <a:srgbClr val="202020"/>
                </a:solidFill>
                <a:latin typeface="Roboto"/>
                <a:cs typeface="Roboto"/>
              </a:rPr>
              <a:t>150 </a:t>
            </a:r>
            <a:r>
              <a:rPr sz="1200" spc="-5" dirty="0">
                <a:solidFill>
                  <a:srgbClr val="202020"/>
                </a:solidFill>
                <a:latin typeface="Roboto"/>
                <a:cs typeface="Roboto"/>
              </a:rPr>
              <a:t>days </a:t>
            </a:r>
            <a:r>
              <a:rPr sz="1200" dirty="0">
                <a:solidFill>
                  <a:srgbClr val="202020"/>
                </a:solidFill>
                <a:latin typeface="Roboto"/>
                <a:cs typeface="Roboto"/>
              </a:rPr>
              <a:t>but </a:t>
            </a:r>
            <a:r>
              <a:rPr sz="1200" spc="-5" dirty="0">
                <a:solidFill>
                  <a:srgbClr val="202020"/>
                </a:solidFill>
                <a:latin typeface="Roboto"/>
                <a:cs typeface="Roboto"/>
              </a:rPr>
              <a:t>also most of bookings  that are not cancelled also have waiting </a:t>
            </a:r>
            <a:r>
              <a:rPr sz="1200" dirty="0">
                <a:solidFill>
                  <a:srgbClr val="202020"/>
                </a:solidFill>
                <a:latin typeface="Roboto"/>
                <a:cs typeface="Roboto"/>
              </a:rPr>
              <a:t>period </a:t>
            </a:r>
            <a:r>
              <a:rPr sz="1200" spc="-5" dirty="0">
                <a:solidFill>
                  <a:srgbClr val="202020"/>
                </a:solidFill>
                <a:latin typeface="Roboto"/>
                <a:cs typeface="Roboto"/>
              </a:rPr>
              <a:t>of less than 150 days. Hence this </a:t>
            </a:r>
            <a:r>
              <a:rPr sz="1200" dirty="0">
                <a:solidFill>
                  <a:srgbClr val="202020"/>
                </a:solidFill>
                <a:latin typeface="Roboto"/>
                <a:cs typeface="Roboto"/>
              </a:rPr>
              <a:t>shows </a:t>
            </a:r>
            <a:r>
              <a:rPr sz="1200" spc="-5" dirty="0">
                <a:solidFill>
                  <a:srgbClr val="202020"/>
                </a:solidFill>
                <a:latin typeface="Roboto"/>
                <a:cs typeface="Roboto"/>
              </a:rPr>
              <a:t>that waiting  period has no effect on cancellation of</a:t>
            </a:r>
            <a:r>
              <a:rPr sz="1200" spc="25" dirty="0">
                <a:solidFill>
                  <a:srgbClr val="202020"/>
                </a:solidFill>
                <a:latin typeface="Roboto"/>
                <a:cs typeface="Roboto"/>
              </a:rPr>
              <a:t> </a:t>
            </a:r>
            <a:r>
              <a:rPr sz="1200" spc="-5" dirty="0">
                <a:solidFill>
                  <a:srgbClr val="202020"/>
                </a:solidFill>
                <a:latin typeface="Roboto"/>
                <a:cs typeface="Roboto"/>
              </a:rPr>
              <a:t>bookings.</a:t>
            </a:r>
            <a:endParaRPr sz="1200">
              <a:latin typeface="Roboto"/>
              <a:cs typeface="Roboto"/>
            </a:endParaRPr>
          </a:p>
          <a:p>
            <a:pPr marL="299085" indent="-287020">
              <a:lnSpc>
                <a:spcPct val="100000"/>
              </a:lnSpc>
              <a:spcBef>
                <a:spcPts val="720"/>
              </a:spcBef>
              <a:buClr>
                <a:srgbClr val="000000"/>
              </a:buClr>
              <a:buFont typeface="Arial"/>
              <a:buChar char="•"/>
              <a:tabLst>
                <a:tab pos="299085" algn="l"/>
                <a:tab pos="299720" algn="l"/>
              </a:tabLst>
            </a:pPr>
            <a:r>
              <a:rPr sz="1200" spc="-5" dirty="0">
                <a:solidFill>
                  <a:srgbClr val="202020"/>
                </a:solidFill>
                <a:latin typeface="Roboto"/>
                <a:cs typeface="Roboto"/>
              </a:rPr>
              <a:t>Also, lead time has no effect on </a:t>
            </a:r>
            <a:r>
              <a:rPr sz="1200" spc="-10" dirty="0">
                <a:solidFill>
                  <a:srgbClr val="202020"/>
                </a:solidFill>
                <a:latin typeface="Roboto"/>
                <a:cs typeface="Roboto"/>
              </a:rPr>
              <a:t>cancellation </a:t>
            </a:r>
            <a:r>
              <a:rPr sz="1200" spc="-5" dirty="0">
                <a:solidFill>
                  <a:srgbClr val="202020"/>
                </a:solidFill>
                <a:latin typeface="Roboto"/>
                <a:cs typeface="Roboto"/>
              </a:rPr>
              <a:t>of bookings, as both curves of </a:t>
            </a:r>
            <a:r>
              <a:rPr sz="1200" spc="-10" dirty="0">
                <a:solidFill>
                  <a:srgbClr val="202020"/>
                </a:solidFill>
                <a:latin typeface="Roboto"/>
                <a:cs typeface="Roboto"/>
              </a:rPr>
              <a:t>cancellation </a:t>
            </a:r>
            <a:r>
              <a:rPr sz="1200" spc="-5" dirty="0">
                <a:solidFill>
                  <a:srgbClr val="202020"/>
                </a:solidFill>
                <a:latin typeface="Roboto"/>
                <a:cs typeface="Roboto"/>
              </a:rPr>
              <a:t>and</a:t>
            </a:r>
            <a:r>
              <a:rPr sz="1200" spc="155" dirty="0">
                <a:solidFill>
                  <a:srgbClr val="202020"/>
                </a:solidFill>
                <a:latin typeface="Roboto"/>
                <a:cs typeface="Roboto"/>
              </a:rPr>
              <a:t> </a:t>
            </a:r>
            <a:r>
              <a:rPr sz="1200" spc="-5" dirty="0">
                <a:solidFill>
                  <a:srgbClr val="202020"/>
                </a:solidFill>
                <a:latin typeface="Roboto"/>
                <a:cs typeface="Roboto"/>
              </a:rPr>
              <a:t>not</a:t>
            </a:r>
            <a:endParaRPr sz="1200">
              <a:latin typeface="Roboto"/>
              <a:cs typeface="Roboto"/>
            </a:endParaRPr>
          </a:p>
          <a:p>
            <a:pPr marL="299085">
              <a:lnSpc>
                <a:spcPct val="100000"/>
              </a:lnSpc>
              <a:spcBef>
                <a:spcPts val="720"/>
              </a:spcBef>
            </a:pPr>
            <a:r>
              <a:rPr sz="1200" spc="-5" dirty="0">
                <a:solidFill>
                  <a:srgbClr val="202020"/>
                </a:solidFill>
                <a:latin typeface="Roboto"/>
                <a:cs typeface="Roboto"/>
              </a:rPr>
              <a:t>cancelation are similar </a:t>
            </a:r>
            <a:r>
              <a:rPr sz="1200" dirty="0">
                <a:solidFill>
                  <a:srgbClr val="202020"/>
                </a:solidFill>
                <a:latin typeface="Roboto"/>
                <a:cs typeface="Roboto"/>
              </a:rPr>
              <a:t>for </a:t>
            </a:r>
            <a:r>
              <a:rPr sz="1200" spc="-5" dirty="0">
                <a:solidFill>
                  <a:srgbClr val="202020"/>
                </a:solidFill>
                <a:latin typeface="Roboto"/>
                <a:cs typeface="Roboto"/>
              </a:rPr>
              <a:t>lead time</a:t>
            </a:r>
            <a:r>
              <a:rPr sz="1200" spc="20" dirty="0">
                <a:solidFill>
                  <a:srgbClr val="202020"/>
                </a:solidFill>
                <a:latin typeface="Roboto"/>
                <a:cs typeface="Roboto"/>
              </a:rPr>
              <a:t> </a:t>
            </a:r>
            <a:r>
              <a:rPr sz="1200" spc="-5" dirty="0">
                <a:solidFill>
                  <a:srgbClr val="202020"/>
                </a:solidFill>
                <a:latin typeface="Roboto"/>
                <a:cs typeface="Roboto"/>
              </a:rPr>
              <a:t>too.</a:t>
            </a:r>
            <a:endParaRPr sz="1200">
              <a:latin typeface="Roboto"/>
              <a:cs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824" y="467994"/>
            <a:ext cx="2951480" cy="406400"/>
          </a:xfrm>
          <a:prstGeom prst="rect">
            <a:avLst/>
          </a:prstGeom>
        </p:spPr>
        <p:txBody>
          <a:bodyPr vert="horz" wrap="square" lIns="0" tIns="12065" rIns="0" bIns="0" rtlCol="0">
            <a:spAutoFit/>
          </a:bodyPr>
          <a:lstStyle/>
          <a:p>
            <a:pPr marL="12700">
              <a:lnSpc>
                <a:spcPct val="100000"/>
              </a:lnSpc>
              <a:spcBef>
                <a:spcPts val="95"/>
              </a:spcBef>
            </a:pPr>
            <a:r>
              <a:rPr sz="2500" dirty="0"/>
              <a:t>Time-wise</a:t>
            </a:r>
            <a:r>
              <a:rPr sz="2500" spc="-55" dirty="0"/>
              <a:t> </a:t>
            </a:r>
            <a:r>
              <a:rPr sz="2500" spc="-10" dirty="0"/>
              <a:t>Analysis</a:t>
            </a:r>
            <a:endParaRPr sz="2500"/>
          </a:p>
        </p:txBody>
      </p:sp>
      <p:sp>
        <p:nvSpPr>
          <p:cNvPr id="3" name="object 3"/>
          <p:cNvSpPr txBox="1"/>
          <p:nvPr/>
        </p:nvSpPr>
        <p:spPr>
          <a:xfrm>
            <a:off x="644144" y="1323847"/>
            <a:ext cx="7588250" cy="2094864"/>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While doing </a:t>
            </a:r>
            <a:r>
              <a:rPr sz="1400" spc="-5" dirty="0">
                <a:latin typeface="Arial"/>
                <a:cs typeface="Arial"/>
              </a:rPr>
              <a:t>time-wise analysis </a:t>
            </a:r>
            <a:r>
              <a:rPr sz="1400" dirty="0">
                <a:latin typeface="Arial"/>
                <a:cs typeface="Arial"/>
              </a:rPr>
              <a:t>of </a:t>
            </a:r>
            <a:r>
              <a:rPr sz="1400" spc="-5" dirty="0">
                <a:latin typeface="Arial"/>
                <a:cs typeface="Arial"/>
              </a:rPr>
              <a:t>given </a:t>
            </a:r>
            <a:r>
              <a:rPr sz="1400" dirty="0">
                <a:latin typeface="Arial"/>
                <a:cs typeface="Arial"/>
              </a:rPr>
              <a:t>hotel booking dataset, </a:t>
            </a:r>
            <a:r>
              <a:rPr sz="1400" spc="-10" dirty="0">
                <a:latin typeface="Arial"/>
                <a:cs typeface="Arial"/>
              </a:rPr>
              <a:t>we </a:t>
            </a:r>
            <a:r>
              <a:rPr sz="1400" spc="-5" dirty="0">
                <a:latin typeface="Arial"/>
                <a:cs typeface="Arial"/>
              </a:rPr>
              <a:t>answered following</a:t>
            </a:r>
            <a:r>
              <a:rPr sz="1400" spc="-90" dirty="0">
                <a:latin typeface="Arial"/>
                <a:cs typeface="Arial"/>
              </a:rPr>
              <a:t> </a:t>
            </a:r>
            <a:r>
              <a:rPr sz="1400" dirty="0">
                <a:latin typeface="Arial"/>
                <a:cs typeface="Arial"/>
              </a:rPr>
              <a:t>questions:</a:t>
            </a:r>
          </a:p>
          <a:p>
            <a:pPr>
              <a:lnSpc>
                <a:spcPct val="100000"/>
              </a:lnSpc>
            </a:pPr>
            <a:endParaRPr sz="1500" dirty="0">
              <a:latin typeface="Arial"/>
              <a:cs typeface="Arial"/>
            </a:endParaRPr>
          </a:p>
          <a:p>
            <a:pPr marL="355600" indent="-342900">
              <a:lnSpc>
                <a:spcPct val="100000"/>
              </a:lnSpc>
              <a:spcBef>
                <a:spcPts val="1120"/>
              </a:spcBef>
              <a:buAutoNum type="arabicParenBoth"/>
              <a:tabLst>
                <a:tab pos="355600" algn="l"/>
              </a:tabLst>
            </a:pPr>
            <a:r>
              <a:rPr sz="1400" spc="5" dirty="0">
                <a:latin typeface="Arial"/>
                <a:cs typeface="Arial"/>
              </a:rPr>
              <a:t>What </a:t>
            </a:r>
            <a:r>
              <a:rPr sz="1400" dirty="0">
                <a:latin typeface="Arial"/>
                <a:cs typeface="Arial"/>
              </a:rPr>
              <a:t>are the </a:t>
            </a:r>
            <a:r>
              <a:rPr sz="1400" spc="-5" dirty="0">
                <a:latin typeface="Arial"/>
                <a:cs typeface="Arial"/>
              </a:rPr>
              <a:t>most </a:t>
            </a:r>
            <a:r>
              <a:rPr sz="1400" dirty="0">
                <a:latin typeface="Arial"/>
                <a:cs typeface="Arial"/>
              </a:rPr>
              <a:t>busy months for</a:t>
            </a:r>
            <a:r>
              <a:rPr sz="1400" spc="-190" dirty="0">
                <a:latin typeface="Arial"/>
                <a:cs typeface="Arial"/>
              </a:rPr>
              <a:t> </a:t>
            </a:r>
            <a:r>
              <a:rPr sz="1400" dirty="0">
                <a:latin typeface="Arial"/>
                <a:cs typeface="Arial"/>
              </a:rPr>
              <a:t>hotels?</a:t>
            </a:r>
          </a:p>
          <a:p>
            <a:pPr>
              <a:lnSpc>
                <a:spcPct val="100000"/>
              </a:lnSpc>
              <a:spcBef>
                <a:spcPts val="10"/>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dirty="0">
                <a:latin typeface="Arial"/>
                <a:cs typeface="Arial"/>
              </a:rPr>
              <a:t>In </a:t>
            </a:r>
            <a:r>
              <a:rPr sz="1400" spc="-5" dirty="0">
                <a:latin typeface="Arial"/>
                <a:cs typeface="Arial"/>
              </a:rPr>
              <a:t>which </a:t>
            </a:r>
            <a:r>
              <a:rPr sz="1400" dirty="0">
                <a:latin typeface="Arial"/>
                <a:cs typeface="Arial"/>
              </a:rPr>
              <a:t>months hotels charges higher</a:t>
            </a:r>
            <a:r>
              <a:rPr sz="1400" spc="-160" dirty="0">
                <a:latin typeface="Arial"/>
                <a:cs typeface="Arial"/>
              </a:rPr>
              <a:t> </a:t>
            </a:r>
            <a:r>
              <a:rPr sz="1400" dirty="0">
                <a:latin typeface="Arial"/>
                <a:cs typeface="Arial"/>
              </a:rPr>
              <a:t>adr?</a:t>
            </a:r>
          </a:p>
          <a:p>
            <a:pPr>
              <a:lnSpc>
                <a:spcPct val="100000"/>
              </a:lnSpc>
              <a:spcBef>
                <a:spcPts val="15"/>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spc="-5" dirty="0">
                <a:latin typeface="Arial"/>
                <a:cs typeface="Arial"/>
              </a:rPr>
              <a:t>How </a:t>
            </a:r>
            <a:r>
              <a:rPr sz="1400" dirty="0">
                <a:latin typeface="Arial"/>
                <a:cs typeface="Arial"/>
              </a:rPr>
              <a:t>does booking numbers and adr changes </a:t>
            </a:r>
            <a:r>
              <a:rPr sz="1400" spc="-5" dirty="0">
                <a:latin typeface="Arial"/>
                <a:cs typeface="Arial"/>
              </a:rPr>
              <a:t>within </a:t>
            </a:r>
            <a:r>
              <a:rPr sz="1400" dirty="0">
                <a:latin typeface="Arial"/>
                <a:cs typeface="Arial"/>
              </a:rPr>
              <a:t>a</a:t>
            </a:r>
            <a:r>
              <a:rPr sz="1400" spc="-200" dirty="0">
                <a:latin typeface="Arial"/>
                <a:cs typeface="Arial"/>
              </a:rPr>
              <a:t> </a:t>
            </a:r>
            <a:r>
              <a:rPr sz="1400" dirty="0">
                <a:latin typeface="Arial"/>
                <a:cs typeface="Arial"/>
              </a:rPr>
              <a:t>month?</a:t>
            </a:r>
          </a:p>
          <a:p>
            <a:pPr>
              <a:lnSpc>
                <a:spcPct val="100000"/>
              </a:lnSpc>
              <a:spcBef>
                <a:spcPts val="15"/>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spc="-5" dirty="0">
                <a:latin typeface="Arial"/>
                <a:cs typeface="Arial"/>
              </a:rPr>
              <a:t>How </a:t>
            </a:r>
            <a:r>
              <a:rPr sz="1400" dirty="0">
                <a:latin typeface="Arial"/>
                <a:cs typeface="Arial"/>
              </a:rPr>
              <a:t>does bookings </a:t>
            </a:r>
            <a:r>
              <a:rPr sz="1400" spc="-5" dirty="0">
                <a:latin typeface="Arial"/>
                <a:cs typeface="Arial"/>
              </a:rPr>
              <a:t>varies </a:t>
            </a:r>
            <a:r>
              <a:rPr sz="1400" dirty="0">
                <a:latin typeface="Arial"/>
                <a:cs typeface="Arial"/>
              </a:rPr>
              <a:t>along </a:t>
            </a:r>
            <a:r>
              <a:rPr sz="1400" spc="-5" dirty="0">
                <a:latin typeface="Arial"/>
                <a:cs typeface="Arial"/>
              </a:rPr>
              <a:t>year </a:t>
            </a:r>
            <a:r>
              <a:rPr sz="1400" dirty="0">
                <a:latin typeface="Arial"/>
                <a:cs typeface="Arial"/>
              </a:rPr>
              <a:t>for different </a:t>
            </a:r>
            <a:r>
              <a:rPr sz="1400" spc="-5" dirty="0">
                <a:latin typeface="Arial"/>
                <a:cs typeface="Arial"/>
              </a:rPr>
              <a:t>types </a:t>
            </a:r>
            <a:r>
              <a:rPr sz="1400" dirty="0">
                <a:latin typeface="Arial"/>
                <a:cs typeface="Arial"/>
              </a:rPr>
              <a:t>of</a:t>
            </a:r>
            <a:r>
              <a:rPr sz="1400" spc="-190" dirty="0">
                <a:latin typeface="Arial"/>
                <a:cs typeface="Arial"/>
              </a:rPr>
              <a:t> </a:t>
            </a:r>
            <a:r>
              <a:rPr sz="1400" spc="-5" dirty="0">
                <a:latin typeface="Arial"/>
                <a:cs typeface="Arial"/>
              </a:rPr>
              <a:t>customers.</a:t>
            </a:r>
            <a:endParaRPr sz="1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khan\Desktop\4.jpg"/>
          <p:cNvPicPr>
            <a:picLocks noChangeAspect="1" noChangeArrowheads="1"/>
          </p:cNvPicPr>
          <p:nvPr/>
        </p:nvPicPr>
        <p:blipFill>
          <a:blip r:embed="rId2"/>
          <a:srcRect/>
          <a:stretch>
            <a:fillRect/>
          </a:stretch>
        </p:blipFill>
        <p:spPr bwMode="auto">
          <a:xfrm>
            <a:off x="0" y="1857370"/>
            <a:ext cx="8715436" cy="3000383"/>
          </a:xfrm>
          <a:prstGeom prst="rect">
            <a:avLst/>
          </a:prstGeom>
          <a:noFill/>
        </p:spPr>
      </p:pic>
      <p:sp>
        <p:nvSpPr>
          <p:cNvPr id="5" name="Rectangle 4"/>
          <p:cNvSpPr/>
          <p:nvPr/>
        </p:nvSpPr>
        <p:spPr>
          <a:xfrm>
            <a:off x="642910" y="642924"/>
            <a:ext cx="5795176" cy="461665"/>
          </a:xfrm>
          <a:prstGeom prst="rect">
            <a:avLst/>
          </a:prstGeom>
        </p:spPr>
        <p:txBody>
          <a:bodyPr wrap="none">
            <a:spAutoFit/>
          </a:bodyPr>
          <a:lstStyle/>
          <a:p>
            <a:r>
              <a:rPr lang="en-US" sz="2400" dirty="0">
                <a:solidFill>
                  <a:srgbClr val="FF0000"/>
                </a:solidFill>
                <a:latin typeface="Arial" pitchFamily="34" charset="0"/>
                <a:cs typeface="Arial" pitchFamily="34" charset="0"/>
              </a:rPr>
              <a:t>What are the most busy month of hotels?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9388" y="1714494"/>
            <a:ext cx="2232660" cy="1484061"/>
          </a:xfrm>
          <a:prstGeom prst="rect">
            <a:avLst/>
          </a:prstGeom>
        </p:spPr>
        <p:txBody>
          <a:bodyPr vert="horz" wrap="square" lIns="0" tIns="13335" rIns="0" bIns="0" rtlCol="0">
            <a:spAutoFit/>
          </a:bodyPr>
          <a:lstStyle/>
          <a:p>
            <a:pPr marL="12700" marR="182245">
              <a:lnSpc>
                <a:spcPct val="114999"/>
              </a:lnSpc>
              <a:spcBef>
                <a:spcPts val="105"/>
              </a:spcBef>
            </a:pPr>
            <a:r>
              <a:rPr lang="en-US" sz="1400" dirty="0"/>
              <a:t>City hotel charges more average daily rate because it is more in demand and on the other hand Resort hotel charges less average daily rate as it is in less demand.</a:t>
            </a:r>
            <a:endParaRPr sz="1400">
              <a:latin typeface="Roboto"/>
              <a:cs typeface="Roboto"/>
            </a:endParaRPr>
          </a:p>
        </p:txBody>
      </p:sp>
      <p:sp>
        <p:nvSpPr>
          <p:cNvPr id="4" name="Rectangle 3"/>
          <p:cNvSpPr/>
          <p:nvPr/>
        </p:nvSpPr>
        <p:spPr>
          <a:xfrm>
            <a:off x="1142976" y="285734"/>
            <a:ext cx="6143668" cy="830997"/>
          </a:xfrm>
          <a:prstGeom prst="rect">
            <a:avLst/>
          </a:prstGeom>
        </p:spPr>
        <p:txBody>
          <a:bodyPr wrap="square">
            <a:spAutoFit/>
          </a:bodyPr>
          <a:lstStyle/>
          <a:p>
            <a:r>
              <a:rPr lang="en-US" sz="2400" dirty="0">
                <a:solidFill>
                  <a:srgbClr val="FF0000"/>
                </a:solidFill>
                <a:latin typeface="Arial" pitchFamily="34" charset="0"/>
                <a:cs typeface="Arial" pitchFamily="34" charset="0"/>
              </a:rPr>
              <a:t>Which hotel charges highest Average Daily Rate?</a:t>
            </a:r>
          </a:p>
        </p:txBody>
      </p:sp>
      <p:pic>
        <p:nvPicPr>
          <p:cNvPr id="6146" name="Picture 2" descr="C:\Users\akhan\Desktop\5.jpg"/>
          <p:cNvPicPr>
            <a:picLocks noChangeAspect="1" noChangeArrowheads="1"/>
          </p:cNvPicPr>
          <p:nvPr/>
        </p:nvPicPr>
        <p:blipFill>
          <a:blip r:embed="rId2"/>
          <a:srcRect/>
          <a:stretch>
            <a:fillRect/>
          </a:stretch>
        </p:blipFill>
        <p:spPr bwMode="auto">
          <a:xfrm>
            <a:off x="857224" y="1428742"/>
            <a:ext cx="5214974" cy="343511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3815283"/>
            <a:ext cx="7812405" cy="656590"/>
          </a:xfrm>
          <a:prstGeom prst="rect">
            <a:avLst/>
          </a:prstGeom>
        </p:spPr>
        <p:txBody>
          <a:bodyPr vert="horz" wrap="square" lIns="0" tIns="12700" rIns="0" bIns="0" rtlCol="0">
            <a:spAutoFit/>
          </a:bodyPr>
          <a:lstStyle/>
          <a:p>
            <a:pPr marL="12700" marR="5080">
              <a:lnSpc>
                <a:spcPct val="114999"/>
              </a:lnSpc>
              <a:spcBef>
                <a:spcPts val="100"/>
              </a:spcBef>
            </a:pPr>
            <a:r>
              <a:rPr sz="1200" spc="-5" dirty="0">
                <a:solidFill>
                  <a:srgbClr val="202020"/>
                </a:solidFill>
                <a:latin typeface="Roboto"/>
                <a:cs typeface="Roboto"/>
              </a:rPr>
              <a:t>We can see that graph Arrival_num has </a:t>
            </a:r>
            <a:r>
              <a:rPr sz="1200" dirty="0">
                <a:solidFill>
                  <a:srgbClr val="202020"/>
                </a:solidFill>
                <a:latin typeface="Roboto"/>
                <a:cs typeface="Roboto"/>
              </a:rPr>
              <a:t>small </a:t>
            </a:r>
            <a:r>
              <a:rPr sz="1200" spc="-5" dirty="0">
                <a:solidFill>
                  <a:srgbClr val="202020"/>
                </a:solidFill>
                <a:latin typeface="Roboto"/>
                <a:cs typeface="Roboto"/>
              </a:rPr>
              <a:t>peaks at regular interval of days. This can </a:t>
            </a:r>
            <a:r>
              <a:rPr sz="1200" dirty="0">
                <a:solidFill>
                  <a:srgbClr val="202020"/>
                </a:solidFill>
                <a:latin typeface="Roboto"/>
                <a:cs typeface="Roboto"/>
              </a:rPr>
              <a:t>be </a:t>
            </a:r>
            <a:r>
              <a:rPr sz="1200" spc="-5" dirty="0">
                <a:solidFill>
                  <a:srgbClr val="202020"/>
                </a:solidFill>
                <a:latin typeface="Roboto"/>
                <a:cs typeface="Roboto"/>
              </a:rPr>
              <a:t>due </a:t>
            </a:r>
            <a:r>
              <a:rPr sz="1200" dirty="0">
                <a:solidFill>
                  <a:srgbClr val="202020"/>
                </a:solidFill>
                <a:latin typeface="Roboto"/>
                <a:cs typeface="Roboto"/>
              </a:rPr>
              <a:t>to </a:t>
            </a:r>
            <a:r>
              <a:rPr sz="1200" spc="-5" dirty="0">
                <a:solidFill>
                  <a:srgbClr val="202020"/>
                </a:solidFill>
                <a:latin typeface="Roboto"/>
                <a:cs typeface="Roboto"/>
              </a:rPr>
              <a:t>increase in arrival  weekend.</a:t>
            </a:r>
            <a:endParaRPr sz="1200">
              <a:latin typeface="Roboto"/>
              <a:cs typeface="Roboto"/>
            </a:endParaRPr>
          </a:p>
          <a:p>
            <a:pPr marL="12700">
              <a:lnSpc>
                <a:spcPct val="100000"/>
              </a:lnSpc>
              <a:spcBef>
                <a:spcPts val="215"/>
              </a:spcBef>
            </a:pPr>
            <a:r>
              <a:rPr sz="1200" spc="-5" dirty="0">
                <a:solidFill>
                  <a:srgbClr val="202020"/>
                </a:solidFill>
                <a:latin typeface="Roboto"/>
                <a:cs typeface="Roboto"/>
              </a:rPr>
              <a:t>Also, the </a:t>
            </a:r>
            <a:r>
              <a:rPr sz="1200" spc="-10" dirty="0">
                <a:solidFill>
                  <a:srgbClr val="202020"/>
                </a:solidFill>
                <a:latin typeface="Roboto"/>
                <a:cs typeface="Roboto"/>
              </a:rPr>
              <a:t>avg adr </a:t>
            </a:r>
            <a:r>
              <a:rPr sz="1200" spc="-5" dirty="0">
                <a:solidFill>
                  <a:srgbClr val="202020"/>
                </a:solidFill>
                <a:latin typeface="Roboto"/>
                <a:cs typeface="Roboto"/>
              </a:rPr>
              <a:t>tends to go up as </a:t>
            </a:r>
            <a:r>
              <a:rPr sz="1200" dirty="0">
                <a:solidFill>
                  <a:srgbClr val="202020"/>
                </a:solidFill>
                <a:latin typeface="Roboto"/>
                <a:cs typeface="Roboto"/>
              </a:rPr>
              <a:t>month </a:t>
            </a:r>
            <a:r>
              <a:rPr sz="1200" spc="-5" dirty="0">
                <a:solidFill>
                  <a:srgbClr val="202020"/>
                </a:solidFill>
                <a:latin typeface="Roboto"/>
                <a:cs typeface="Roboto"/>
              </a:rPr>
              <a:t>ends. </a:t>
            </a:r>
            <a:r>
              <a:rPr sz="1200" dirty="0">
                <a:solidFill>
                  <a:srgbClr val="202020"/>
                </a:solidFill>
                <a:latin typeface="Roboto"/>
                <a:cs typeface="Roboto"/>
              </a:rPr>
              <a:t>Therefore </a:t>
            </a:r>
            <a:r>
              <a:rPr sz="1200" spc="-5" dirty="0">
                <a:solidFill>
                  <a:srgbClr val="202020"/>
                </a:solidFill>
                <a:latin typeface="Roboto"/>
                <a:cs typeface="Roboto"/>
              </a:rPr>
              <a:t>charges are </a:t>
            </a:r>
            <a:r>
              <a:rPr sz="1200" dirty="0">
                <a:solidFill>
                  <a:srgbClr val="202020"/>
                </a:solidFill>
                <a:latin typeface="Roboto"/>
                <a:cs typeface="Roboto"/>
              </a:rPr>
              <a:t>more </a:t>
            </a:r>
            <a:r>
              <a:rPr sz="1200" spc="-5" dirty="0">
                <a:solidFill>
                  <a:srgbClr val="202020"/>
                </a:solidFill>
                <a:latin typeface="Roboto"/>
                <a:cs typeface="Roboto"/>
              </a:rPr>
              <a:t>at the end of</a:t>
            </a:r>
            <a:r>
              <a:rPr sz="1200" spc="145" dirty="0">
                <a:solidFill>
                  <a:srgbClr val="202020"/>
                </a:solidFill>
                <a:latin typeface="Roboto"/>
                <a:cs typeface="Roboto"/>
              </a:rPr>
              <a:t> </a:t>
            </a:r>
            <a:r>
              <a:rPr sz="1200" dirty="0">
                <a:solidFill>
                  <a:srgbClr val="202020"/>
                </a:solidFill>
                <a:latin typeface="Roboto"/>
                <a:cs typeface="Roboto"/>
              </a:rPr>
              <a:t>month.</a:t>
            </a:r>
            <a:endParaRPr sz="1200">
              <a:latin typeface="Roboto"/>
              <a:cs typeface="Roboto"/>
            </a:endParaRPr>
          </a:p>
        </p:txBody>
      </p:sp>
      <p:sp>
        <p:nvSpPr>
          <p:cNvPr id="3" name="object 3"/>
          <p:cNvSpPr/>
          <p:nvPr/>
        </p:nvSpPr>
        <p:spPr>
          <a:xfrm>
            <a:off x="587339" y="447031"/>
            <a:ext cx="7433331" cy="30867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9787" y="85343"/>
            <a:ext cx="7578852" cy="358086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076655" y="3938727"/>
            <a:ext cx="7292340" cy="86995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02020"/>
                </a:solidFill>
                <a:latin typeface="Roboto"/>
                <a:cs typeface="Roboto"/>
              </a:rPr>
              <a:t>Mostly bookings are done </a:t>
            </a:r>
            <a:r>
              <a:rPr sz="1200" dirty="0">
                <a:solidFill>
                  <a:srgbClr val="202020"/>
                </a:solidFill>
                <a:latin typeface="Roboto"/>
                <a:cs typeface="Roboto"/>
              </a:rPr>
              <a:t>by</a:t>
            </a:r>
            <a:r>
              <a:rPr sz="1200" spc="35" dirty="0">
                <a:solidFill>
                  <a:srgbClr val="202020"/>
                </a:solidFill>
                <a:latin typeface="Roboto"/>
                <a:cs typeface="Roboto"/>
              </a:rPr>
              <a:t> </a:t>
            </a:r>
            <a:r>
              <a:rPr sz="1200" spc="-5" dirty="0">
                <a:solidFill>
                  <a:srgbClr val="202020"/>
                </a:solidFill>
                <a:latin typeface="Roboto"/>
                <a:cs typeface="Roboto"/>
              </a:rPr>
              <a:t>couples.</a:t>
            </a:r>
            <a:endParaRPr sz="1200">
              <a:latin typeface="Roboto"/>
              <a:cs typeface="Roboto"/>
            </a:endParaRPr>
          </a:p>
          <a:p>
            <a:pPr marL="12700" marR="5080">
              <a:lnSpc>
                <a:spcPct val="160000"/>
              </a:lnSpc>
              <a:spcBef>
                <a:spcPts val="600"/>
              </a:spcBef>
            </a:pPr>
            <a:r>
              <a:rPr sz="1200" dirty="0">
                <a:solidFill>
                  <a:srgbClr val="202020"/>
                </a:solidFill>
                <a:latin typeface="Roboto"/>
                <a:cs typeface="Roboto"/>
              </a:rPr>
              <a:t>It </a:t>
            </a:r>
            <a:r>
              <a:rPr sz="1200" spc="-5" dirty="0">
                <a:solidFill>
                  <a:srgbClr val="202020"/>
                </a:solidFill>
                <a:latin typeface="Roboto"/>
                <a:cs typeface="Roboto"/>
              </a:rPr>
              <a:t>is </a:t>
            </a:r>
            <a:r>
              <a:rPr sz="1200" spc="-10" dirty="0">
                <a:solidFill>
                  <a:srgbClr val="202020"/>
                </a:solidFill>
                <a:latin typeface="Roboto"/>
                <a:cs typeface="Roboto"/>
              </a:rPr>
              <a:t>clear </a:t>
            </a:r>
            <a:r>
              <a:rPr sz="1200" spc="-5" dirty="0">
                <a:solidFill>
                  <a:srgbClr val="202020"/>
                </a:solidFill>
                <a:latin typeface="Roboto"/>
                <a:cs typeface="Roboto"/>
              </a:rPr>
              <a:t>from graph that </a:t>
            </a:r>
            <a:r>
              <a:rPr sz="1200" dirty="0">
                <a:solidFill>
                  <a:srgbClr val="202020"/>
                </a:solidFill>
                <a:latin typeface="Roboto"/>
                <a:cs typeface="Roboto"/>
              </a:rPr>
              <a:t>there </a:t>
            </a:r>
            <a:r>
              <a:rPr sz="1200" spc="-5" dirty="0">
                <a:solidFill>
                  <a:srgbClr val="202020"/>
                </a:solidFill>
                <a:latin typeface="Roboto"/>
                <a:cs typeface="Roboto"/>
              </a:rPr>
              <a:t>is </a:t>
            </a:r>
            <a:r>
              <a:rPr sz="1200" dirty="0">
                <a:solidFill>
                  <a:srgbClr val="202020"/>
                </a:solidFill>
                <a:latin typeface="Roboto"/>
                <a:cs typeface="Roboto"/>
              </a:rPr>
              <a:t>a </a:t>
            </a:r>
            <a:r>
              <a:rPr sz="1200" spc="-5" dirty="0">
                <a:solidFill>
                  <a:srgbClr val="202020"/>
                </a:solidFill>
                <a:latin typeface="Roboto"/>
                <a:cs typeface="Roboto"/>
              </a:rPr>
              <a:t>sudden surge in arrival num of couples and family in months of July </a:t>
            </a:r>
            <a:r>
              <a:rPr sz="1200" spc="-10" dirty="0">
                <a:solidFill>
                  <a:srgbClr val="202020"/>
                </a:solidFill>
                <a:latin typeface="Roboto"/>
                <a:cs typeface="Roboto"/>
              </a:rPr>
              <a:t>and  </a:t>
            </a:r>
            <a:r>
              <a:rPr sz="1200" spc="-5" dirty="0">
                <a:solidFill>
                  <a:srgbClr val="202020"/>
                </a:solidFill>
                <a:latin typeface="Roboto"/>
                <a:cs typeface="Roboto"/>
              </a:rPr>
              <a:t>August. So better plans can </a:t>
            </a:r>
            <a:r>
              <a:rPr sz="1200" dirty="0">
                <a:solidFill>
                  <a:srgbClr val="202020"/>
                </a:solidFill>
                <a:latin typeface="Roboto"/>
                <a:cs typeface="Roboto"/>
              </a:rPr>
              <a:t>be </a:t>
            </a:r>
            <a:r>
              <a:rPr sz="1200" spc="-5" dirty="0">
                <a:solidFill>
                  <a:srgbClr val="202020"/>
                </a:solidFill>
                <a:latin typeface="Roboto"/>
                <a:cs typeface="Roboto"/>
              </a:rPr>
              <a:t>planned accordingly at that time </a:t>
            </a:r>
            <a:r>
              <a:rPr sz="1200" dirty="0">
                <a:solidFill>
                  <a:srgbClr val="202020"/>
                </a:solidFill>
                <a:latin typeface="Roboto"/>
                <a:cs typeface="Roboto"/>
              </a:rPr>
              <a:t>for these </a:t>
            </a:r>
            <a:r>
              <a:rPr sz="1200" spc="-5" dirty="0">
                <a:solidFill>
                  <a:srgbClr val="202020"/>
                </a:solidFill>
                <a:latin typeface="Roboto"/>
                <a:cs typeface="Roboto"/>
              </a:rPr>
              <a:t>type of</a:t>
            </a:r>
            <a:r>
              <a:rPr sz="1200" spc="50" dirty="0">
                <a:solidFill>
                  <a:srgbClr val="202020"/>
                </a:solidFill>
                <a:latin typeface="Roboto"/>
                <a:cs typeface="Roboto"/>
              </a:rPr>
              <a:t> </a:t>
            </a:r>
            <a:r>
              <a:rPr sz="1200" spc="-5" dirty="0">
                <a:solidFill>
                  <a:srgbClr val="202020"/>
                </a:solidFill>
                <a:latin typeface="Roboto"/>
                <a:cs typeface="Roboto"/>
              </a:rPr>
              <a:t>customers.</a:t>
            </a:r>
            <a:endParaRPr sz="1200">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503" y="252730"/>
            <a:ext cx="3449431" cy="444352"/>
          </a:xfrm>
          <a:prstGeom prst="rect">
            <a:avLst/>
          </a:prstGeom>
        </p:spPr>
        <p:txBody>
          <a:bodyPr vert="horz" wrap="square" lIns="0" tIns="13335" rIns="0" bIns="0" rtlCol="0">
            <a:spAutoFit/>
          </a:bodyPr>
          <a:lstStyle/>
          <a:p>
            <a:pPr marL="12700">
              <a:lnSpc>
                <a:spcPct val="100000"/>
              </a:lnSpc>
              <a:spcBef>
                <a:spcPts val="105"/>
              </a:spcBef>
            </a:pPr>
            <a:r>
              <a:rPr sz="2800" spc="-65" dirty="0">
                <a:latin typeface="Arial Black" pitchFamily="34" charset="0"/>
                <a:cs typeface="Verdana"/>
              </a:rPr>
              <a:t>Points </a:t>
            </a:r>
            <a:r>
              <a:rPr sz="2800" spc="-50" dirty="0">
                <a:latin typeface="Arial Black" pitchFamily="34" charset="0"/>
                <a:cs typeface="Verdana"/>
              </a:rPr>
              <a:t>to</a:t>
            </a:r>
            <a:r>
              <a:rPr sz="2800" spc="-210" dirty="0">
                <a:latin typeface="Arial Black" pitchFamily="34" charset="0"/>
                <a:cs typeface="Verdana"/>
              </a:rPr>
              <a:t> </a:t>
            </a:r>
            <a:r>
              <a:rPr sz="2800" spc="-100" dirty="0">
                <a:latin typeface="Arial Black" pitchFamily="34" charset="0"/>
                <a:cs typeface="Verdana"/>
              </a:rPr>
              <a:t>Discuss:</a:t>
            </a:r>
            <a:endParaRPr sz="2800">
              <a:latin typeface="Arial Black" pitchFamily="34" charset="0"/>
              <a:cs typeface="Verdana"/>
            </a:endParaRPr>
          </a:p>
        </p:txBody>
      </p:sp>
      <p:sp>
        <p:nvSpPr>
          <p:cNvPr id="3" name="object 3"/>
          <p:cNvSpPr txBox="1"/>
          <p:nvPr/>
        </p:nvSpPr>
        <p:spPr>
          <a:xfrm>
            <a:off x="642910" y="1214428"/>
            <a:ext cx="4130093" cy="2860398"/>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400" spc="-5" dirty="0">
                <a:latin typeface="Arial Black" pitchFamily="34" charset="0"/>
                <a:cs typeface="Arial" pitchFamily="34" charset="0"/>
              </a:rPr>
              <a:t>Agenda</a:t>
            </a:r>
            <a:endParaRPr sz="1400" dirty="0">
              <a:latin typeface="Arial Black" pitchFamily="34" charset="0"/>
              <a:cs typeface="Arial" pitchFamily="34" charset="0"/>
            </a:endParaRPr>
          </a:p>
          <a:p>
            <a:pPr>
              <a:lnSpc>
                <a:spcPct val="100000"/>
              </a:lnSpc>
              <a:spcBef>
                <a:spcPts val="10"/>
              </a:spcBef>
              <a:buFont typeface="Arial"/>
              <a:buChar char="•"/>
            </a:pPr>
            <a:endParaRPr sz="1450" dirty="0">
              <a:latin typeface="Arial"/>
              <a:cs typeface="Arial"/>
            </a:endParaRPr>
          </a:p>
          <a:p>
            <a:pPr marL="299085" indent="-287020">
              <a:lnSpc>
                <a:spcPct val="100000"/>
              </a:lnSpc>
              <a:buChar char="•"/>
              <a:tabLst>
                <a:tab pos="299085" algn="l"/>
                <a:tab pos="299720" algn="l"/>
              </a:tabLst>
            </a:pPr>
            <a:r>
              <a:rPr sz="1400" spc="-5" dirty="0">
                <a:latin typeface="Arial Black" pitchFamily="34" charset="0"/>
                <a:cs typeface="Arial" pitchFamily="34" charset="0"/>
              </a:rPr>
              <a:t>Data</a:t>
            </a:r>
            <a:r>
              <a:rPr sz="1400" spc="-25" dirty="0">
                <a:latin typeface="Arial Black" pitchFamily="34" charset="0"/>
                <a:cs typeface="Arial" pitchFamily="34" charset="0"/>
              </a:rPr>
              <a:t> </a:t>
            </a:r>
            <a:r>
              <a:rPr sz="1400" spc="-5" dirty="0">
                <a:latin typeface="Arial Black" pitchFamily="34" charset="0"/>
                <a:cs typeface="Arial" pitchFamily="34" charset="0"/>
              </a:rPr>
              <a:t>summary</a:t>
            </a:r>
            <a:endParaRPr sz="1400" dirty="0">
              <a:latin typeface="Arial Black" pitchFamily="34" charset="0"/>
              <a:cs typeface="Arial" pitchFamily="34" charset="0"/>
            </a:endParaRPr>
          </a:p>
          <a:p>
            <a:pPr>
              <a:lnSpc>
                <a:spcPct val="100000"/>
              </a:lnSpc>
              <a:spcBef>
                <a:spcPts val="10"/>
              </a:spcBef>
              <a:buFont typeface="Arial"/>
              <a:buChar char="•"/>
            </a:pPr>
            <a:endParaRPr sz="1450" dirty="0">
              <a:latin typeface="Arial"/>
              <a:cs typeface="Arial"/>
            </a:endParaRPr>
          </a:p>
          <a:p>
            <a:pPr marL="299085" indent="-287020">
              <a:lnSpc>
                <a:spcPct val="100000"/>
              </a:lnSpc>
              <a:buChar char="•"/>
              <a:tabLst>
                <a:tab pos="299085" algn="l"/>
                <a:tab pos="299720" algn="l"/>
              </a:tabLst>
            </a:pPr>
            <a:r>
              <a:rPr sz="1400" spc="-5" dirty="0">
                <a:latin typeface="Arial Black" pitchFamily="34" charset="0"/>
                <a:cs typeface="Arial"/>
              </a:rPr>
              <a:t>Hotel wise</a:t>
            </a:r>
            <a:r>
              <a:rPr sz="1400" spc="-50" dirty="0">
                <a:latin typeface="Arial Black" pitchFamily="34" charset="0"/>
                <a:cs typeface="Arial"/>
              </a:rPr>
              <a:t> </a:t>
            </a:r>
            <a:r>
              <a:rPr sz="1400" spc="-5" dirty="0">
                <a:latin typeface="Arial Black" pitchFamily="34" charset="0"/>
                <a:cs typeface="Arial"/>
              </a:rPr>
              <a:t>analysis</a:t>
            </a:r>
            <a:endParaRPr sz="1400" dirty="0">
              <a:latin typeface="Arial Black" pitchFamily="34" charset="0"/>
              <a:cs typeface="Arial"/>
            </a:endParaRPr>
          </a:p>
          <a:p>
            <a:pPr>
              <a:lnSpc>
                <a:spcPct val="100000"/>
              </a:lnSpc>
              <a:spcBef>
                <a:spcPts val="15"/>
              </a:spcBef>
              <a:buFont typeface="Arial"/>
              <a:buChar char="•"/>
            </a:pPr>
            <a:endParaRPr sz="1450" dirty="0">
              <a:latin typeface="Arial"/>
              <a:cs typeface="Arial"/>
            </a:endParaRPr>
          </a:p>
          <a:p>
            <a:pPr marL="299085" indent="-287020">
              <a:lnSpc>
                <a:spcPct val="100000"/>
              </a:lnSpc>
              <a:buChar char="•"/>
              <a:tabLst>
                <a:tab pos="299085" algn="l"/>
                <a:tab pos="299720" algn="l"/>
              </a:tabLst>
            </a:pPr>
            <a:r>
              <a:rPr sz="1400" dirty="0">
                <a:latin typeface="Arial Black" pitchFamily="34" charset="0"/>
                <a:cs typeface="Arial"/>
              </a:rPr>
              <a:t>Distribution Channel </a:t>
            </a:r>
            <a:r>
              <a:rPr sz="1400" spc="-5" dirty="0">
                <a:latin typeface="Arial Black" pitchFamily="34" charset="0"/>
                <a:cs typeface="Arial"/>
              </a:rPr>
              <a:t>wise</a:t>
            </a:r>
            <a:r>
              <a:rPr sz="1400" spc="-120" dirty="0">
                <a:latin typeface="Arial Black" pitchFamily="34" charset="0"/>
                <a:cs typeface="Arial"/>
              </a:rPr>
              <a:t> </a:t>
            </a:r>
            <a:r>
              <a:rPr sz="1400" spc="-5" dirty="0">
                <a:latin typeface="Arial Black" pitchFamily="34" charset="0"/>
                <a:cs typeface="Arial"/>
              </a:rPr>
              <a:t>analysis</a:t>
            </a:r>
            <a:endParaRPr sz="1400" dirty="0">
              <a:latin typeface="Arial Black" pitchFamily="34" charset="0"/>
              <a:cs typeface="Arial"/>
            </a:endParaRPr>
          </a:p>
          <a:p>
            <a:pPr>
              <a:lnSpc>
                <a:spcPct val="100000"/>
              </a:lnSpc>
              <a:spcBef>
                <a:spcPts val="15"/>
              </a:spcBef>
              <a:buFont typeface="Arial"/>
              <a:buChar char="•"/>
            </a:pPr>
            <a:endParaRPr sz="1450" dirty="0">
              <a:latin typeface="Arial"/>
              <a:cs typeface="Arial"/>
            </a:endParaRPr>
          </a:p>
          <a:p>
            <a:pPr marL="299085" indent="-287020">
              <a:lnSpc>
                <a:spcPct val="100000"/>
              </a:lnSpc>
              <a:buChar char="•"/>
              <a:tabLst>
                <a:tab pos="299085" algn="l"/>
                <a:tab pos="299720" algn="l"/>
              </a:tabLst>
            </a:pPr>
            <a:r>
              <a:rPr sz="1400" dirty="0">
                <a:latin typeface="Arial Black" pitchFamily="34" charset="0"/>
                <a:cs typeface="Arial"/>
              </a:rPr>
              <a:t>Booking cancellation</a:t>
            </a:r>
            <a:r>
              <a:rPr sz="1400" spc="-85" dirty="0">
                <a:latin typeface="Arial Black" pitchFamily="34" charset="0"/>
                <a:cs typeface="Arial"/>
              </a:rPr>
              <a:t> </a:t>
            </a:r>
            <a:r>
              <a:rPr sz="1400" spc="-5" dirty="0">
                <a:latin typeface="Arial Black" pitchFamily="34" charset="0"/>
                <a:cs typeface="Arial"/>
              </a:rPr>
              <a:t>analysis</a:t>
            </a:r>
            <a:endParaRPr sz="1400" dirty="0">
              <a:latin typeface="Arial Black" pitchFamily="34" charset="0"/>
              <a:cs typeface="Arial"/>
            </a:endParaRPr>
          </a:p>
          <a:p>
            <a:pPr>
              <a:lnSpc>
                <a:spcPct val="100000"/>
              </a:lnSpc>
              <a:spcBef>
                <a:spcPts val="10"/>
              </a:spcBef>
              <a:buFont typeface="Arial"/>
              <a:buChar char="•"/>
            </a:pPr>
            <a:endParaRPr sz="1450" dirty="0">
              <a:latin typeface="Arial"/>
              <a:cs typeface="Arial"/>
            </a:endParaRPr>
          </a:p>
          <a:p>
            <a:pPr marL="299085" indent="-287020">
              <a:lnSpc>
                <a:spcPct val="100000"/>
              </a:lnSpc>
              <a:buChar char="•"/>
              <a:tabLst>
                <a:tab pos="299085" algn="l"/>
                <a:tab pos="299720" algn="l"/>
              </a:tabLst>
            </a:pPr>
            <a:r>
              <a:rPr sz="1400" spc="-5" dirty="0">
                <a:latin typeface="Arial Black" pitchFamily="34" charset="0"/>
                <a:cs typeface="Arial"/>
              </a:rPr>
              <a:t>Timewise</a:t>
            </a:r>
            <a:r>
              <a:rPr sz="1400" spc="-15" dirty="0">
                <a:latin typeface="Arial Black" pitchFamily="34" charset="0"/>
                <a:cs typeface="Arial"/>
              </a:rPr>
              <a:t> </a:t>
            </a:r>
            <a:r>
              <a:rPr sz="1400" spc="-5" dirty="0">
                <a:latin typeface="Arial Black" pitchFamily="34" charset="0"/>
                <a:cs typeface="Arial"/>
              </a:rPr>
              <a:t>analysis</a:t>
            </a:r>
            <a:endParaRPr sz="1400" dirty="0">
              <a:latin typeface="Arial Black" pitchFamily="34" charset="0"/>
              <a:cs typeface="Arial"/>
            </a:endParaRPr>
          </a:p>
          <a:p>
            <a:pPr>
              <a:lnSpc>
                <a:spcPct val="100000"/>
              </a:lnSpc>
              <a:spcBef>
                <a:spcPts val="10"/>
              </a:spcBef>
              <a:buFont typeface="Arial"/>
              <a:buChar char="•"/>
            </a:pPr>
            <a:endParaRPr sz="1450" dirty="0">
              <a:latin typeface="Arial"/>
              <a:cs typeface="Arial"/>
            </a:endParaRPr>
          </a:p>
          <a:p>
            <a:pPr marL="299085" indent="-287020">
              <a:lnSpc>
                <a:spcPct val="100000"/>
              </a:lnSpc>
              <a:spcBef>
                <a:spcPts val="5"/>
              </a:spcBef>
              <a:buChar char="•"/>
              <a:tabLst>
                <a:tab pos="299085" algn="l"/>
                <a:tab pos="299720" algn="l"/>
              </a:tabLst>
            </a:pPr>
            <a:r>
              <a:rPr sz="1400" dirty="0">
                <a:latin typeface="Arial Black" pitchFamily="34" charset="0"/>
                <a:cs typeface="Arial"/>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3914952"/>
            <a:ext cx="8155305" cy="574040"/>
          </a:xfrm>
          <a:prstGeom prst="rect">
            <a:avLst/>
          </a:prstGeom>
        </p:spPr>
        <p:txBody>
          <a:bodyPr vert="horz" wrap="square" lIns="0" tIns="12700" rIns="0" bIns="0" rtlCol="0">
            <a:spAutoFit/>
          </a:bodyPr>
          <a:lstStyle/>
          <a:p>
            <a:pPr marL="12700" marR="5080">
              <a:lnSpc>
                <a:spcPct val="150000"/>
              </a:lnSpc>
              <a:spcBef>
                <a:spcPts val="100"/>
              </a:spcBef>
            </a:pPr>
            <a:r>
              <a:rPr sz="1200" dirty="0">
                <a:solidFill>
                  <a:srgbClr val="202020"/>
                </a:solidFill>
                <a:latin typeface="Roboto"/>
                <a:cs typeface="Roboto"/>
              </a:rPr>
              <a:t>The </a:t>
            </a:r>
            <a:r>
              <a:rPr sz="1200" spc="-5" dirty="0">
                <a:solidFill>
                  <a:srgbClr val="202020"/>
                </a:solidFill>
                <a:latin typeface="Roboto"/>
                <a:cs typeface="Roboto"/>
              </a:rPr>
              <a:t>number of special request </a:t>
            </a:r>
            <a:r>
              <a:rPr sz="1200" dirty="0">
                <a:solidFill>
                  <a:srgbClr val="202020"/>
                </a:solidFill>
                <a:latin typeface="Roboto"/>
                <a:cs typeface="Roboto"/>
              </a:rPr>
              <a:t>are </a:t>
            </a:r>
            <a:r>
              <a:rPr sz="1200" spc="-5" dirty="0">
                <a:solidFill>
                  <a:srgbClr val="202020"/>
                </a:solidFill>
                <a:latin typeface="Roboto"/>
                <a:cs typeface="Roboto"/>
              </a:rPr>
              <a:t>almost </a:t>
            </a:r>
            <a:r>
              <a:rPr sz="1200" dirty="0">
                <a:solidFill>
                  <a:srgbClr val="202020"/>
                </a:solidFill>
                <a:latin typeface="Roboto"/>
                <a:cs typeface="Roboto"/>
              </a:rPr>
              <a:t>the </a:t>
            </a:r>
            <a:r>
              <a:rPr sz="1200" spc="-5" dirty="0">
                <a:solidFill>
                  <a:srgbClr val="202020"/>
                </a:solidFill>
                <a:latin typeface="Roboto"/>
                <a:cs typeface="Roboto"/>
              </a:rPr>
              <a:t>same in </a:t>
            </a:r>
            <a:r>
              <a:rPr sz="1200" dirty="0">
                <a:solidFill>
                  <a:srgbClr val="202020"/>
                </a:solidFill>
                <a:latin typeface="Roboto"/>
                <a:cs typeface="Roboto"/>
              </a:rPr>
              <a:t>the </a:t>
            </a:r>
            <a:r>
              <a:rPr sz="1200" spc="-5" dirty="0">
                <a:solidFill>
                  <a:srgbClr val="202020"/>
                </a:solidFill>
                <a:latin typeface="Roboto"/>
                <a:cs typeface="Roboto"/>
              </a:rPr>
              <a:t>kids section. But, we can see that if </a:t>
            </a:r>
            <a:r>
              <a:rPr sz="1200" dirty="0">
                <a:solidFill>
                  <a:srgbClr val="202020"/>
                </a:solidFill>
                <a:latin typeface="Roboto"/>
                <a:cs typeface="Roboto"/>
              </a:rPr>
              <a:t>the </a:t>
            </a:r>
            <a:r>
              <a:rPr sz="1200" spc="-5" dirty="0">
                <a:solidFill>
                  <a:srgbClr val="202020"/>
                </a:solidFill>
                <a:latin typeface="Roboto"/>
                <a:cs typeface="Roboto"/>
              </a:rPr>
              <a:t>adults </a:t>
            </a:r>
            <a:r>
              <a:rPr sz="1200" dirty="0">
                <a:solidFill>
                  <a:srgbClr val="202020"/>
                </a:solidFill>
                <a:latin typeface="Roboto"/>
                <a:cs typeface="Roboto"/>
              </a:rPr>
              <a:t>are more </a:t>
            </a:r>
            <a:r>
              <a:rPr sz="1200" spc="-5" dirty="0">
                <a:solidFill>
                  <a:srgbClr val="202020"/>
                </a:solidFill>
                <a:latin typeface="Roboto"/>
                <a:cs typeface="Roboto"/>
              </a:rPr>
              <a:t>than </a:t>
            </a:r>
            <a:r>
              <a:rPr sz="1200" dirty="0">
                <a:solidFill>
                  <a:srgbClr val="202020"/>
                </a:solidFill>
                <a:latin typeface="Roboto"/>
                <a:cs typeface="Roboto"/>
              </a:rPr>
              <a:t>2  there are more </a:t>
            </a:r>
            <a:r>
              <a:rPr sz="1200" spc="-10" dirty="0">
                <a:solidFill>
                  <a:srgbClr val="202020"/>
                </a:solidFill>
                <a:latin typeface="Roboto"/>
                <a:cs typeface="Roboto"/>
              </a:rPr>
              <a:t>chances </a:t>
            </a:r>
            <a:r>
              <a:rPr sz="1200" spc="-5" dirty="0">
                <a:solidFill>
                  <a:srgbClr val="202020"/>
                </a:solidFill>
                <a:latin typeface="Roboto"/>
                <a:cs typeface="Roboto"/>
              </a:rPr>
              <a:t>that hotels will receive </a:t>
            </a:r>
            <a:r>
              <a:rPr sz="1200" dirty="0">
                <a:solidFill>
                  <a:srgbClr val="202020"/>
                </a:solidFill>
                <a:latin typeface="Roboto"/>
                <a:cs typeface="Roboto"/>
              </a:rPr>
              <a:t>more </a:t>
            </a:r>
            <a:r>
              <a:rPr sz="1200" spc="-5" dirty="0">
                <a:solidFill>
                  <a:srgbClr val="202020"/>
                </a:solidFill>
                <a:latin typeface="Roboto"/>
                <a:cs typeface="Roboto"/>
              </a:rPr>
              <a:t>special</a:t>
            </a:r>
            <a:r>
              <a:rPr sz="1200" spc="60" dirty="0">
                <a:solidFill>
                  <a:srgbClr val="202020"/>
                </a:solidFill>
                <a:latin typeface="Roboto"/>
                <a:cs typeface="Roboto"/>
              </a:rPr>
              <a:t> </a:t>
            </a:r>
            <a:r>
              <a:rPr sz="1200" spc="-5" dirty="0">
                <a:solidFill>
                  <a:srgbClr val="202020"/>
                </a:solidFill>
                <a:latin typeface="Roboto"/>
                <a:cs typeface="Roboto"/>
              </a:rPr>
              <a:t>requests.</a:t>
            </a:r>
            <a:endParaRPr sz="1200">
              <a:latin typeface="Roboto"/>
              <a:cs typeface="Roboto"/>
            </a:endParaRPr>
          </a:p>
        </p:txBody>
      </p:sp>
      <p:sp>
        <p:nvSpPr>
          <p:cNvPr id="3" name="object 3"/>
          <p:cNvSpPr/>
          <p:nvPr/>
        </p:nvSpPr>
        <p:spPr>
          <a:xfrm>
            <a:off x="330521" y="796563"/>
            <a:ext cx="4500651" cy="31085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45932" y="918283"/>
            <a:ext cx="3212267" cy="283366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386332" y="70815"/>
            <a:ext cx="4434840" cy="406400"/>
          </a:xfrm>
          <a:prstGeom prst="rect">
            <a:avLst/>
          </a:prstGeom>
        </p:spPr>
        <p:txBody>
          <a:bodyPr vert="horz" wrap="square" lIns="0" tIns="12065" rIns="0" bIns="0" rtlCol="0">
            <a:spAutoFit/>
          </a:bodyPr>
          <a:lstStyle/>
          <a:p>
            <a:pPr marL="12700">
              <a:lnSpc>
                <a:spcPct val="100000"/>
              </a:lnSpc>
              <a:spcBef>
                <a:spcPts val="95"/>
              </a:spcBef>
            </a:pPr>
            <a:r>
              <a:rPr sz="2500" spc="-5" dirty="0"/>
              <a:t>Reasons for </a:t>
            </a:r>
            <a:r>
              <a:rPr sz="2500" dirty="0"/>
              <a:t>special</a:t>
            </a:r>
            <a:r>
              <a:rPr sz="2500" spc="-25" dirty="0"/>
              <a:t> </a:t>
            </a:r>
            <a:r>
              <a:rPr sz="2500" spc="-5" dirty="0"/>
              <a:t>requests</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4191" y="4425065"/>
            <a:ext cx="6847205" cy="574040"/>
          </a:xfrm>
          <a:prstGeom prst="rect">
            <a:avLst/>
          </a:prstGeom>
        </p:spPr>
        <p:txBody>
          <a:bodyPr vert="horz" wrap="square" lIns="0" tIns="103505" rIns="0" bIns="0" rtlCol="0">
            <a:spAutoFit/>
          </a:bodyPr>
          <a:lstStyle/>
          <a:p>
            <a:pPr marL="12700">
              <a:lnSpc>
                <a:spcPct val="100000"/>
              </a:lnSpc>
              <a:spcBef>
                <a:spcPts val="815"/>
              </a:spcBef>
            </a:pPr>
            <a:r>
              <a:rPr sz="1200" spc="-5" dirty="0">
                <a:solidFill>
                  <a:srgbClr val="202020"/>
                </a:solidFill>
                <a:latin typeface="Roboto"/>
                <a:cs typeface="Roboto"/>
              </a:rPr>
              <a:t>Here we can see that all market segment </a:t>
            </a:r>
            <a:r>
              <a:rPr sz="1200" dirty="0">
                <a:solidFill>
                  <a:srgbClr val="202020"/>
                </a:solidFill>
                <a:latin typeface="Roboto"/>
                <a:cs typeface="Roboto"/>
              </a:rPr>
              <a:t>mostly </a:t>
            </a:r>
            <a:r>
              <a:rPr sz="1200" spc="-5" dirty="0">
                <a:solidFill>
                  <a:srgbClr val="202020"/>
                </a:solidFill>
                <a:latin typeface="Roboto"/>
                <a:cs typeface="Roboto"/>
              </a:rPr>
              <a:t>have special</a:t>
            </a:r>
            <a:r>
              <a:rPr sz="1200" spc="30" dirty="0">
                <a:solidFill>
                  <a:srgbClr val="202020"/>
                </a:solidFill>
                <a:latin typeface="Roboto"/>
                <a:cs typeface="Roboto"/>
              </a:rPr>
              <a:t> </a:t>
            </a:r>
            <a:r>
              <a:rPr sz="1200" spc="-5" dirty="0">
                <a:solidFill>
                  <a:srgbClr val="202020"/>
                </a:solidFill>
                <a:latin typeface="Roboto"/>
                <a:cs typeface="Roboto"/>
              </a:rPr>
              <a:t>request.</a:t>
            </a:r>
            <a:endParaRPr sz="1200">
              <a:latin typeface="Roboto"/>
              <a:cs typeface="Roboto"/>
            </a:endParaRPr>
          </a:p>
          <a:p>
            <a:pPr marL="12700">
              <a:lnSpc>
                <a:spcPct val="100000"/>
              </a:lnSpc>
              <a:spcBef>
                <a:spcPts val="720"/>
              </a:spcBef>
            </a:pPr>
            <a:r>
              <a:rPr sz="1200" dirty="0">
                <a:solidFill>
                  <a:srgbClr val="202020"/>
                </a:solidFill>
                <a:latin typeface="Roboto"/>
                <a:cs typeface="Roboto"/>
              </a:rPr>
              <a:t>There </a:t>
            </a:r>
            <a:r>
              <a:rPr sz="1200" spc="-5" dirty="0">
                <a:solidFill>
                  <a:srgbClr val="202020"/>
                </a:solidFill>
                <a:latin typeface="Roboto"/>
                <a:cs typeface="Roboto"/>
              </a:rPr>
              <a:t>is one segment which is complementary, having </a:t>
            </a:r>
            <a:r>
              <a:rPr sz="1200" dirty="0">
                <a:solidFill>
                  <a:srgbClr val="202020"/>
                </a:solidFill>
                <a:latin typeface="Roboto"/>
                <a:cs typeface="Roboto"/>
              </a:rPr>
              <a:t>more </a:t>
            </a:r>
            <a:r>
              <a:rPr sz="1200" spc="-5" dirty="0">
                <a:solidFill>
                  <a:srgbClr val="202020"/>
                </a:solidFill>
                <a:latin typeface="Roboto"/>
                <a:cs typeface="Roboto"/>
              </a:rPr>
              <a:t>than </a:t>
            </a:r>
            <a:r>
              <a:rPr sz="1200" spc="-10" dirty="0">
                <a:solidFill>
                  <a:srgbClr val="202020"/>
                </a:solidFill>
                <a:latin typeface="Roboto"/>
                <a:cs typeface="Roboto"/>
              </a:rPr>
              <a:t>average </a:t>
            </a:r>
            <a:r>
              <a:rPr sz="1200" spc="-5" dirty="0">
                <a:solidFill>
                  <a:srgbClr val="202020"/>
                </a:solidFill>
                <a:latin typeface="Roboto"/>
                <a:cs typeface="Roboto"/>
              </a:rPr>
              <a:t>number of special</a:t>
            </a:r>
            <a:r>
              <a:rPr sz="1200" spc="145" dirty="0">
                <a:solidFill>
                  <a:srgbClr val="202020"/>
                </a:solidFill>
                <a:latin typeface="Roboto"/>
                <a:cs typeface="Roboto"/>
              </a:rPr>
              <a:t> </a:t>
            </a:r>
            <a:r>
              <a:rPr sz="1200" spc="-5" dirty="0">
                <a:solidFill>
                  <a:srgbClr val="202020"/>
                </a:solidFill>
                <a:latin typeface="Roboto"/>
                <a:cs typeface="Roboto"/>
              </a:rPr>
              <a:t>request.</a:t>
            </a:r>
            <a:endParaRPr sz="1200">
              <a:latin typeface="Roboto"/>
              <a:cs typeface="Roboto"/>
            </a:endParaRPr>
          </a:p>
        </p:txBody>
      </p:sp>
      <p:sp>
        <p:nvSpPr>
          <p:cNvPr id="3" name="object 3"/>
          <p:cNvSpPr/>
          <p:nvPr/>
        </p:nvSpPr>
        <p:spPr>
          <a:xfrm>
            <a:off x="1082266" y="574832"/>
            <a:ext cx="7195241" cy="368771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377822" y="19304"/>
            <a:ext cx="5401945" cy="406400"/>
          </a:xfrm>
          <a:prstGeom prst="rect">
            <a:avLst/>
          </a:prstGeom>
        </p:spPr>
        <p:txBody>
          <a:bodyPr vert="horz" wrap="square" lIns="0" tIns="12065" rIns="0" bIns="0" rtlCol="0">
            <a:spAutoFit/>
          </a:bodyPr>
          <a:lstStyle/>
          <a:p>
            <a:pPr marL="12700">
              <a:lnSpc>
                <a:spcPct val="100000"/>
              </a:lnSpc>
              <a:spcBef>
                <a:spcPts val="95"/>
              </a:spcBef>
            </a:pPr>
            <a:r>
              <a:rPr sz="2500" spc="-5" dirty="0"/>
              <a:t>Reasons for special</a:t>
            </a:r>
            <a:r>
              <a:rPr sz="2500" spc="15" dirty="0"/>
              <a:t> </a:t>
            </a:r>
            <a:r>
              <a:rPr sz="2500" spc="-5" dirty="0"/>
              <a:t>requests(cont.)</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199" y="418287"/>
            <a:ext cx="1959610" cy="452120"/>
          </a:xfrm>
          <a:prstGeom prst="rect">
            <a:avLst/>
          </a:prstGeom>
        </p:spPr>
        <p:txBody>
          <a:bodyPr vert="horz" wrap="square" lIns="0" tIns="12065" rIns="0" bIns="0" rtlCol="0">
            <a:spAutoFit/>
          </a:bodyPr>
          <a:lstStyle/>
          <a:p>
            <a:pPr marL="12700">
              <a:lnSpc>
                <a:spcPct val="100000"/>
              </a:lnSpc>
              <a:spcBef>
                <a:spcPts val="95"/>
              </a:spcBef>
            </a:pPr>
            <a:r>
              <a:rPr sz="2800" spc="-5" dirty="0"/>
              <a:t>C</a:t>
            </a:r>
            <a:r>
              <a:rPr sz="2800" spc="-20" dirty="0"/>
              <a:t>o</a:t>
            </a:r>
            <a:r>
              <a:rPr sz="2800" spc="-5" dirty="0"/>
              <a:t>nclusion</a:t>
            </a:r>
            <a:endParaRPr sz="2800"/>
          </a:p>
        </p:txBody>
      </p:sp>
      <p:sp>
        <p:nvSpPr>
          <p:cNvPr id="3" name="object 3"/>
          <p:cNvSpPr txBox="1"/>
          <p:nvPr/>
        </p:nvSpPr>
        <p:spPr>
          <a:xfrm>
            <a:off x="831291" y="1107013"/>
            <a:ext cx="7672705" cy="3813175"/>
          </a:xfrm>
          <a:prstGeom prst="rect">
            <a:avLst/>
          </a:prstGeom>
        </p:spPr>
        <p:txBody>
          <a:bodyPr vert="horz" wrap="square" lIns="0" tIns="40640" rIns="0" bIns="0" rtlCol="0">
            <a:spAutoFit/>
          </a:bodyPr>
          <a:lstStyle/>
          <a:p>
            <a:pPr marL="317500" indent="-304800">
              <a:lnSpc>
                <a:spcPct val="100000"/>
              </a:lnSpc>
              <a:spcBef>
                <a:spcPts val="320"/>
              </a:spcBef>
              <a:buFont typeface="Times New Roman"/>
              <a:buChar char="●"/>
              <a:tabLst>
                <a:tab pos="316865" algn="l"/>
                <a:tab pos="317500" algn="l"/>
              </a:tabLst>
            </a:pPr>
            <a:r>
              <a:rPr sz="1200" spc="-5" dirty="0">
                <a:solidFill>
                  <a:srgbClr val="202020"/>
                </a:solidFill>
                <a:latin typeface="Roboto"/>
                <a:cs typeface="Roboto"/>
              </a:rPr>
              <a:t>Around 60% bookings are </a:t>
            </a:r>
            <a:r>
              <a:rPr sz="1200" dirty="0">
                <a:solidFill>
                  <a:srgbClr val="202020"/>
                </a:solidFill>
                <a:latin typeface="Roboto"/>
                <a:cs typeface="Roboto"/>
              </a:rPr>
              <a:t>for </a:t>
            </a:r>
            <a:r>
              <a:rPr sz="1200" spc="-5" dirty="0">
                <a:solidFill>
                  <a:srgbClr val="202020"/>
                </a:solidFill>
                <a:latin typeface="Roboto"/>
                <a:cs typeface="Roboto"/>
              </a:rPr>
              <a:t>City hotel and 40% bookings are </a:t>
            </a:r>
            <a:r>
              <a:rPr sz="1200" dirty="0">
                <a:solidFill>
                  <a:srgbClr val="202020"/>
                </a:solidFill>
                <a:latin typeface="Roboto"/>
                <a:cs typeface="Roboto"/>
              </a:rPr>
              <a:t>for </a:t>
            </a:r>
            <a:r>
              <a:rPr sz="1200" spc="-5" dirty="0">
                <a:solidFill>
                  <a:srgbClr val="202020"/>
                </a:solidFill>
                <a:latin typeface="Roboto"/>
                <a:cs typeface="Roboto"/>
              </a:rPr>
              <a:t>Resort </a:t>
            </a:r>
            <a:r>
              <a:rPr sz="1200" dirty="0">
                <a:solidFill>
                  <a:srgbClr val="202020"/>
                </a:solidFill>
                <a:latin typeface="Roboto"/>
                <a:cs typeface="Roboto"/>
              </a:rPr>
              <a:t>hotel, </a:t>
            </a:r>
            <a:r>
              <a:rPr sz="1200" spc="-5" dirty="0">
                <a:solidFill>
                  <a:srgbClr val="202020"/>
                </a:solidFill>
                <a:latin typeface="Roboto"/>
                <a:cs typeface="Roboto"/>
              </a:rPr>
              <a:t>therefore City Hotel is</a:t>
            </a:r>
            <a:r>
              <a:rPr sz="1200" spc="190" dirty="0">
                <a:solidFill>
                  <a:srgbClr val="202020"/>
                </a:solidFill>
                <a:latin typeface="Roboto"/>
                <a:cs typeface="Roboto"/>
              </a:rPr>
              <a:t> </a:t>
            </a:r>
            <a:r>
              <a:rPr sz="1200" spc="-5" dirty="0">
                <a:solidFill>
                  <a:srgbClr val="202020"/>
                </a:solidFill>
                <a:latin typeface="Roboto"/>
                <a:cs typeface="Roboto"/>
              </a:rPr>
              <a:t>busier</a:t>
            </a:r>
            <a:endParaRPr sz="1200">
              <a:latin typeface="Roboto"/>
              <a:cs typeface="Roboto"/>
            </a:endParaRPr>
          </a:p>
          <a:p>
            <a:pPr marL="317500">
              <a:lnSpc>
                <a:spcPct val="100000"/>
              </a:lnSpc>
              <a:spcBef>
                <a:spcPts val="220"/>
              </a:spcBef>
            </a:pPr>
            <a:r>
              <a:rPr sz="1200" spc="-5" dirty="0">
                <a:solidFill>
                  <a:srgbClr val="202020"/>
                </a:solidFill>
                <a:latin typeface="Roboto"/>
                <a:cs typeface="Roboto"/>
              </a:rPr>
              <a:t>than Resort </a:t>
            </a:r>
            <a:r>
              <a:rPr sz="1200" dirty="0">
                <a:solidFill>
                  <a:srgbClr val="202020"/>
                </a:solidFill>
                <a:latin typeface="Roboto"/>
                <a:cs typeface="Roboto"/>
              </a:rPr>
              <a:t>hotel. </a:t>
            </a:r>
            <a:r>
              <a:rPr sz="1200" spc="-5" dirty="0">
                <a:solidFill>
                  <a:srgbClr val="202020"/>
                </a:solidFill>
                <a:latin typeface="Roboto"/>
                <a:cs typeface="Roboto"/>
              </a:rPr>
              <a:t>Also </a:t>
            </a:r>
            <a:r>
              <a:rPr sz="1200" dirty="0">
                <a:solidFill>
                  <a:srgbClr val="202020"/>
                </a:solidFill>
                <a:latin typeface="Roboto"/>
                <a:cs typeface="Roboto"/>
              </a:rPr>
              <a:t>the </a:t>
            </a:r>
            <a:r>
              <a:rPr sz="1200" spc="-5" dirty="0">
                <a:solidFill>
                  <a:srgbClr val="202020"/>
                </a:solidFill>
                <a:latin typeface="Roboto"/>
                <a:cs typeface="Roboto"/>
              </a:rPr>
              <a:t>overall adr of City </a:t>
            </a:r>
            <a:r>
              <a:rPr sz="1200" dirty="0">
                <a:solidFill>
                  <a:srgbClr val="202020"/>
                </a:solidFill>
                <a:latin typeface="Roboto"/>
                <a:cs typeface="Roboto"/>
              </a:rPr>
              <a:t>hotel </a:t>
            </a:r>
            <a:r>
              <a:rPr sz="1200" spc="-5" dirty="0">
                <a:solidFill>
                  <a:srgbClr val="202020"/>
                </a:solidFill>
                <a:latin typeface="Roboto"/>
                <a:cs typeface="Roboto"/>
              </a:rPr>
              <a:t>is slightly higher than Resort</a:t>
            </a:r>
            <a:r>
              <a:rPr sz="1200" spc="55" dirty="0">
                <a:solidFill>
                  <a:srgbClr val="202020"/>
                </a:solidFill>
                <a:latin typeface="Roboto"/>
                <a:cs typeface="Roboto"/>
              </a:rPr>
              <a:t> </a:t>
            </a:r>
            <a:r>
              <a:rPr sz="1200" dirty="0">
                <a:solidFill>
                  <a:srgbClr val="202020"/>
                </a:solidFill>
                <a:latin typeface="Roboto"/>
                <a:cs typeface="Roboto"/>
              </a:rPr>
              <a:t>hotel.</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Mostly guests </a:t>
            </a:r>
            <a:r>
              <a:rPr sz="1200" dirty="0">
                <a:solidFill>
                  <a:srgbClr val="202020"/>
                </a:solidFill>
                <a:latin typeface="Roboto"/>
                <a:cs typeface="Roboto"/>
              </a:rPr>
              <a:t>stay for </a:t>
            </a:r>
            <a:r>
              <a:rPr sz="1200" spc="-5" dirty="0">
                <a:solidFill>
                  <a:srgbClr val="202020"/>
                </a:solidFill>
                <a:latin typeface="Roboto"/>
                <a:cs typeface="Roboto"/>
              </a:rPr>
              <a:t>less than </a:t>
            </a:r>
            <a:r>
              <a:rPr sz="1200" dirty="0">
                <a:solidFill>
                  <a:srgbClr val="202020"/>
                </a:solidFill>
                <a:latin typeface="Roboto"/>
                <a:cs typeface="Roboto"/>
              </a:rPr>
              <a:t>5 </a:t>
            </a:r>
            <a:r>
              <a:rPr sz="1200" spc="-5" dirty="0">
                <a:solidFill>
                  <a:srgbClr val="202020"/>
                </a:solidFill>
                <a:latin typeface="Roboto"/>
                <a:cs typeface="Roboto"/>
              </a:rPr>
              <a:t>days in </a:t>
            </a:r>
            <a:r>
              <a:rPr sz="1200" dirty="0">
                <a:solidFill>
                  <a:srgbClr val="202020"/>
                </a:solidFill>
                <a:latin typeface="Roboto"/>
                <a:cs typeface="Roboto"/>
              </a:rPr>
              <a:t>hotel </a:t>
            </a:r>
            <a:r>
              <a:rPr sz="1200" spc="-5" dirty="0">
                <a:solidFill>
                  <a:srgbClr val="202020"/>
                </a:solidFill>
                <a:latin typeface="Roboto"/>
                <a:cs typeface="Roboto"/>
              </a:rPr>
              <a:t>and </a:t>
            </a:r>
            <a:r>
              <a:rPr sz="1200" dirty="0">
                <a:solidFill>
                  <a:srgbClr val="202020"/>
                </a:solidFill>
                <a:latin typeface="Roboto"/>
                <a:cs typeface="Roboto"/>
              </a:rPr>
              <a:t>for </a:t>
            </a:r>
            <a:r>
              <a:rPr sz="1200" spc="-5" dirty="0">
                <a:solidFill>
                  <a:srgbClr val="202020"/>
                </a:solidFill>
                <a:latin typeface="Roboto"/>
                <a:cs typeface="Roboto"/>
              </a:rPr>
              <a:t>longer stays Resort </a:t>
            </a:r>
            <a:r>
              <a:rPr sz="1200" dirty="0">
                <a:solidFill>
                  <a:srgbClr val="202020"/>
                </a:solidFill>
                <a:latin typeface="Roboto"/>
                <a:cs typeface="Roboto"/>
              </a:rPr>
              <a:t>hotel </a:t>
            </a:r>
            <a:r>
              <a:rPr sz="1200" spc="-5" dirty="0">
                <a:solidFill>
                  <a:srgbClr val="202020"/>
                </a:solidFill>
                <a:latin typeface="Roboto"/>
                <a:cs typeface="Roboto"/>
              </a:rPr>
              <a:t>is</a:t>
            </a:r>
            <a:r>
              <a:rPr sz="1200" spc="40" dirty="0">
                <a:solidFill>
                  <a:srgbClr val="202020"/>
                </a:solidFill>
                <a:latin typeface="Roboto"/>
                <a:cs typeface="Roboto"/>
              </a:rPr>
              <a:t> </a:t>
            </a:r>
            <a:r>
              <a:rPr sz="1200" dirty="0">
                <a:solidFill>
                  <a:srgbClr val="202020"/>
                </a:solidFill>
                <a:latin typeface="Roboto"/>
                <a:cs typeface="Roboto"/>
              </a:rPr>
              <a:t>preferred.</a:t>
            </a:r>
            <a:endParaRPr sz="1200">
              <a:latin typeface="Roboto"/>
              <a:cs typeface="Roboto"/>
            </a:endParaRPr>
          </a:p>
          <a:p>
            <a:pPr marL="317500" marR="92710" indent="-304800">
              <a:lnSpc>
                <a:spcPct val="114999"/>
              </a:lnSpc>
              <a:buFont typeface="Times New Roman"/>
              <a:buChar char="●"/>
              <a:tabLst>
                <a:tab pos="316865" algn="l"/>
                <a:tab pos="317500" algn="l"/>
              </a:tabLst>
            </a:pPr>
            <a:r>
              <a:rPr sz="1200" spc="-5" dirty="0">
                <a:solidFill>
                  <a:srgbClr val="202020"/>
                </a:solidFill>
                <a:latin typeface="Roboto"/>
                <a:cs typeface="Roboto"/>
              </a:rPr>
              <a:t>Both hotels have significantly higher booking cancellation rates and very </a:t>
            </a:r>
            <a:r>
              <a:rPr sz="1200" dirty="0">
                <a:solidFill>
                  <a:srgbClr val="202020"/>
                </a:solidFill>
                <a:latin typeface="Roboto"/>
                <a:cs typeface="Roboto"/>
              </a:rPr>
              <a:t>few guests </a:t>
            </a:r>
            <a:r>
              <a:rPr sz="1200" spc="-5" dirty="0">
                <a:solidFill>
                  <a:srgbClr val="202020"/>
                </a:solidFill>
                <a:latin typeface="Roboto"/>
                <a:cs typeface="Roboto"/>
              </a:rPr>
              <a:t>less than </a:t>
            </a:r>
            <a:r>
              <a:rPr sz="1200" dirty="0">
                <a:solidFill>
                  <a:srgbClr val="202020"/>
                </a:solidFill>
                <a:latin typeface="Roboto"/>
                <a:cs typeface="Roboto"/>
              </a:rPr>
              <a:t>3 % </a:t>
            </a:r>
            <a:r>
              <a:rPr sz="1200" spc="-5" dirty="0">
                <a:solidFill>
                  <a:srgbClr val="202020"/>
                </a:solidFill>
                <a:latin typeface="Roboto"/>
                <a:cs typeface="Roboto"/>
              </a:rPr>
              <a:t>return </a:t>
            </a:r>
            <a:r>
              <a:rPr sz="1200" dirty="0">
                <a:solidFill>
                  <a:srgbClr val="202020"/>
                </a:solidFill>
                <a:latin typeface="Roboto"/>
                <a:cs typeface="Roboto"/>
              </a:rPr>
              <a:t>for  </a:t>
            </a:r>
            <a:r>
              <a:rPr sz="1200" spc="-5" dirty="0">
                <a:solidFill>
                  <a:srgbClr val="202020"/>
                </a:solidFill>
                <a:latin typeface="Roboto"/>
                <a:cs typeface="Roboto"/>
              </a:rPr>
              <a:t>another booking in City </a:t>
            </a:r>
            <a:r>
              <a:rPr sz="1200" dirty="0">
                <a:solidFill>
                  <a:srgbClr val="202020"/>
                </a:solidFill>
                <a:latin typeface="Roboto"/>
                <a:cs typeface="Roboto"/>
              </a:rPr>
              <a:t>hotel. 5% </a:t>
            </a:r>
            <a:r>
              <a:rPr sz="1200" spc="-5" dirty="0">
                <a:solidFill>
                  <a:srgbClr val="202020"/>
                </a:solidFill>
                <a:latin typeface="Roboto"/>
                <a:cs typeface="Roboto"/>
              </a:rPr>
              <a:t>guests return </a:t>
            </a:r>
            <a:r>
              <a:rPr sz="1200" dirty="0">
                <a:solidFill>
                  <a:srgbClr val="202020"/>
                </a:solidFill>
                <a:latin typeface="Roboto"/>
                <a:cs typeface="Roboto"/>
              </a:rPr>
              <a:t>for stay </a:t>
            </a:r>
            <a:r>
              <a:rPr sz="1200" spc="-5" dirty="0">
                <a:solidFill>
                  <a:srgbClr val="202020"/>
                </a:solidFill>
                <a:latin typeface="Roboto"/>
                <a:cs typeface="Roboto"/>
              </a:rPr>
              <a:t>in Resort</a:t>
            </a:r>
            <a:r>
              <a:rPr sz="1200" spc="10" dirty="0">
                <a:solidFill>
                  <a:srgbClr val="202020"/>
                </a:solidFill>
                <a:latin typeface="Roboto"/>
                <a:cs typeface="Roboto"/>
              </a:rPr>
              <a:t> </a:t>
            </a:r>
            <a:r>
              <a:rPr sz="1200" spc="-5" dirty="0">
                <a:solidFill>
                  <a:srgbClr val="202020"/>
                </a:solidFill>
                <a:latin typeface="Roboto"/>
                <a:cs typeface="Roboto"/>
              </a:rPr>
              <a:t>hotel.</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Most of the guests came </a:t>
            </a:r>
            <a:r>
              <a:rPr sz="1200" dirty="0">
                <a:solidFill>
                  <a:srgbClr val="202020"/>
                </a:solidFill>
                <a:latin typeface="Roboto"/>
                <a:cs typeface="Roboto"/>
              </a:rPr>
              <a:t>from </a:t>
            </a:r>
            <a:r>
              <a:rPr sz="1200" spc="-5" dirty="0">
                <a:solidFill>
                  <a:srgbClr val="202020"/>
                </a:solidFill>
                <a:latin typeface="Roboto"/>
                <a:cs typeface="Roboto"/>
              </a:rPr>
              <a:t>european countries, with </a:t>
            </a:r>
            <a:r>
              <a:rPr sz="1200" dirty="0">
                <a:solidFill>
                  <a:srgbClr val="202020"/>
                </a:solidFill>
                <a:latin typeface="Roboto"/>
                <a:cs typeface="Roboto"/>
              </a:rPr>
              <a:t>most </a:t>
            </a:r>
            <a:r>
              <a:rPr sz="1200" spc="-5" dirty="0">
                <a:solidFill>
                  <a:srgbClr val="202020"/>
                </a:solidFill>
                <a:latin typeface="Roboto"/>
                <a:cs typeface="Roboto"/>
              </a:rPr>
              <a:t>no. of guest coming </a:t>
            </a:r>
            <a:r>
              <a:rPr sz="1200" dirty="0">
                <a:solidFill>
                  <a:srgbClr val="202020"/>
                </a:solidFill>
                <a:latin typeface="Roboto"/>
                <a:cs typeface="Roboto"/>
              </a:rPr>
              <a:t>from</a:t>
            </a:r>
            <a:r>
              <a:rPr sz="1200" spc="100" dirty="0">
                <a:solidFill>
                  <a:srgbClr val="202020"/>
                </a:solidFill>
                <a:latin typeface="Roboto"/>
                <a:cs typeface="Roboto"/>
              </a:rPr>
              <a:t> </a:t>
            </a:r>
            <a:r>
              <a:rPr sz="1200" spc="-5" dirty="0">
                <a:solidFill>
                  <a:srgbClr val="202020"/>
                </a:solidFill>
                <a:latin typeface="Roboto"/>
                <a:cs typeface="Roboto"/>
              </a:rPr>
              <a:t>Portugal.</a:t>
            </a:r>
            <a:endParaRPr sz="1200">
              <a:latin typeface="Roboto"/>
              <a:cs typeface="Roboto"/>
            </a:endParaRPr>
          </a:p>
          <a:p>
            <a:pPr marL="317500" indent="-304800">
              <a:lnSpc>
                <a:spcPct val="100000"/>
              </a:lnSpc>
              <a:spcBef>
                <a:spcPts val="220"/>
              </a:spcBef>
              <a:buFont typeface="Times New Roman"/>
              <a:buChar char="●"/>
              <a:tabLst>
                <a:tab pos="316865" algn="l"/>
                <a:tab pos="317500" algn="l"/>
              </a:tabLst>
            </a:pPr>
            <a:r>
              <a:rPr sz="1200" spc="-5" dirty="0">
                <a:solidFill>
                  <a:srgbClr val="202020"/>
                </a:solidFill>
                <a:latin typeface="Roboto"/>
                <a:cs typeface="Roboto"/>
              </a:rPr>
              <a:t>Guests use different channels </a:t>
            </a:r>
            <a:r>
              <a:rPr sz="1200" dirty="0">
                <a:solidFill>
                  <a:srgbClr val="202020"/>
                </a:solidFill>
                <a:latin typeface="Roboto"/>
                <a:cs typeface="Roboto"/>
              </a:rPr>
              <a:t>for </a:t>
            </a:r>
            <a:r>
              <a:rPr sz="1200" spc="-5" dirty="0">
                <a:solidFill>
                  <a:srgbClr val="202020"/>
                </a:solidFill>
                <a:latin typeface="Roboto"/>
                <a:cs typeface="Roboto"/>
              </a:rPr>
              <a:t>making bookings out of which </a:t>
            </a:r>
            <a:r>
              <a:rPr sz="1200" dirty="0">
                <a:solidFill>
                  <a:srgbClr val="202020"/>
                </a:solidFill>
                <a:latin typeface="Roboto"/>
                <a:cs typeface="Roboto"/>
              </a:rPr>
              <a:t>most preferred </a:t>
            </a:r>
            <a:r>
              <a:rPr sz="1200" spc="-5" dirty="0">
                <a:solidFill>
                  <a:srgbClr val="202020"/>
                </a:solidFill>
                <a:latin typeface="Roboto"/>
                <a:cs typeface="Roboto"/>
              </a:rPr>
              <a:t>way is</a:t>
            </a:r>
            <a:r>
              <a:rPr sz="1200" spc="75" dirty="0">
                <a:solidFill>
                  <a:srgbClr val="202020"/>
                </a:solidFill>
                <a:latin typeface="Roboto"/>
                <a:cs typeface="Roboto"/>
              </a:rPr>
              <a:t> </a:t>
            </a:r>
            <a:r>
              <a:rPr sz="1200" spc="-5" dirty="0">
                <a:solidFill>
                  <a:srgbClr val="202020"/>
                </a:solidFill>
                <a:latin typeface="Roboto"/>
                <a:cs typeface="Roboto"/>
              </a:rPr>
              <a:t>TA/TO.</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dirty="0">
                <a:solidFill>
                  <a:srgbClr val="202020"/>
                </a:solidFill>
                <a:latin typeface="Roboto"/>
                <a:cs typeface="Roboto"/>
              </a:rPr>
              <a:t>For hotels </a:t>
            </a:r>
            <a:r>
              <a:rPr sz="1200" spc="-5" dirty="0">
                <a:solidFill>
                  <a:srgbClr val="202020"/>
                </a:solidFill>
                <a:latin typeface="Roboto"/>
                <a:cs typeface="Roboto"/>
              </a:rPr>
              <a:t>higher adr deals come via GDS </a:t>
            </a:r>
            <a:r>
              <a:rPr sz="1200" spc="-10" dirty="0">
                <a:solidFill>
                  <a:srgbClr val="202020"/>
                </a:solidFill>
                <a:latin typeface="Roboto"/>
                <a:cs typeface="Roboto"/>
              </a:rPr>
              <a:t>channel, </a:t>
            </a:r>
            <a:r>
              <a:rPr sz="1200" dirty="0">
                <a:solidFill>
                  <a:srgbClr val="202020"/>
                </a:solidFill>
                <a:latin typeface="Roboto"/>
                <a:cs typeface="Roboto"/>
              </a:rPr>
              <a:t>so </a:t>
            </a:r>
            <a:r>
              <a:rPr sz="1200" spc="-5" dirty="0">
                <a:solidFill>
                  <a:srgbClr val="202020"/>
                </a:solidFill>
                <a:latin typeface="Roboto"/>
                <a:cs typeface="Roboto"/>
              </a:rPr>
              <a:t>hotels should increase their popularity on this</a:t>
            </a:r>
            <a:r>
              <a:rPr sz="1200" spc="265" dirty="0">
                <a:solidFill>
                  <a:srgbClr val="202020"/>
                </a:solidFill>
                <a:latin typeface="Roboto"/>
                <a:cs typeface="Roboto"/>
              </a:rPr>
              <a:t> </a:t>
            </a:r>
            <a:r>
              <a:rPr sz="1200" spc="-10" dirty="0">
                <a:solidFill>
                  <a:srgbClr val="202020"/>
                </a:solidFill>
                <a:latin typeface="Roboto"/>
                <a:cs typeface="Roboto"/>
              </a:rPr>
              <a:t>channel.</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Almost </a:t>
            </a:r>
            <a:r>
              <a:rPr sz="1200" dirty="0">
                <a:solidFill>
                  <a:srgbClr val="202020"/>
                </a:solidFill>
                <a:latin typeface="Roboto"/>
                <a:cs typeface="Roboto"/>
              </a:rPr>
              <a:t>30% </a:t>
            </a:r>
            <a:r>
              <a:rPr sz="1200" spc="-5" dirty="0">
                <a:solidFill>
                  <a:srgbClr val="202020"/>
                </a:solidFill>
                <a:latin typeface="Roboto"/>
                <a:cs typeface="Roboto"/>
              </a:rPr>
              <a:t>of bookings via TA/TO are</a:t>
            </a:r>
            <a:r>
              <a:rPr sz="1200" spc="50" dirty="0">
                <a:solidFill>
                  <a:srgbClr val="202020"/>
                </a:solidFill>
                <a:latin typeface="Roboto"/>
                <a:cs typeface="Roboto"/>
              </a:rPr>
              <a:t> </a:t>
            </a:r>
            <a:r>
              <a:rPr sz="1200" spc="-10" dirty="0">
                <a:solidFill>
                  <a:srgbClr val="202020"/>
                </a:solidFill>
                <a:latin typeface="Roboto"/>
                <a:cs typeface="Roboto"/>
              </a:rPr>
              <a:t>cancelled.</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Not getting </a:t>
            </a:r>
            <a:r>
              <a:rPr sz="1200" dirty="0">
                <a:solidFill>
                  <a:srgbClr val="202020"/>
                </a:solidFill>
                <a:latin typeface="Roboto"/>
                <a:cs typeface="Roboto"/>
              </a:rPr>
              <a:t>same room as </a:t>
            </a:r>
            <a:r>
              <a:rPr sz="1200" spc="-5" dirty="0">
                <a:solidFill>
                  <a:srgbClr val="202020"/>
                </a:solidFill>
                <a:latin typeface="Roboto"/>
                <a:cs typeface="Roboto"/>
              </a:rPr>
              <a:t>reserved, longer lead time and waiting time do not </a:t>
            </a:r>
            <a:r>
              <a:rPr sz="1200" dirty="0">
                <a:solidFill>
                  <a:srgbClr val="202020"/>
                </a:solidFill>
                <a:latin typeface="Roboto"/>
                <a:cs typeface="Roboto"/>
              </a:rPr>
              <a:t>affect </a:t>
            </a:r>
            <a:r>
              <a:rPr sz="1200" spc="-5" dirty="0">
                <a:solidFill>
                  <a:srgbClr val="202020"/>
                </a:solidFill>
                <a:latin typeface="Roboto"/>
                <a:cs typeface="Roboto"/>
              </a:rPr>
              <a:t>cancellation of</a:t>
            </a:r>
            <a:r>
              <a:rPr sz="1200" spc="75" dirty="0">
                <a:solidFill>
                  <a:srgbClr val="202020"/>
                </a:solidFill>
                <a:latin typeface="Roboto"/>
                <a:cs typeface="Roboto"/>
              </a:rPr>
              <a:t> </a:t>
            </a:r>
            <a:r>
              <a:rPr sz="1200" spc="-5" dirty="0">
                <a:solidFill>
                  <a:srgbClr val="202020"/>
                </a:solidFill>
                <a:latin typeface="Roboto"/>
                <a:cs typeface="Roboto"/>
              </a:rPr>
              <a:t>bookings.</a:t>
            </a:r>
            <a:endParaRPr sz="1200">
              <a:latin typeface="Roboto"/>
              <a:cs typeface="Roboto"/>
            </a:endParaRPr>
          </a:p>
          <a:p>
            <a:pPr marL="317500">
              <a:lnSpc>
                <a:spcPct val="100000"/>
              </a:lnSpc>
              <a:spcBef>
                <a:spcPts val="219"/>
              </a:spcBef>
            </a:pPr>
            <a:r>
              <a:rPr sz="1200" spc="-5" dirty="0">
                <a:solidFill>
                  <a:srgbClr val="202020"/>
                </a:solidFill>
                <a:latin typeface="Roboto"/>
                <a:cs typeface="Roboto"/>
              </a:rPr>
              <a:t>Although different </a:t>
            </a:r>
            <a:r>
              <a:rPr sz="1200" dirty="0">
                <a:solidFill>
                  <a:srgbClr val="202020"/>
                </a:solidFill>
                <a:latin typeface="Roboto"/>
                <a:cs typeface="Roboto"/>
              </a:rPr>
              <a:t>room </a:t>
            </a:r>
            <a:r>
              <a:rPr sz="1200" spc="-5" dirty="0">
                <a:solidFill>
                  <a:srgbClr val="202020"/>
                </a:solidFill>
                <a:latin typeface="Roboto"/>
                <a:cs typeface="Roboto"/>
              </a:rPr>
              <a:t>allotment do lowers the</a:t>
            </a:r>
            <a:r>
              <a:rPr sz="1200" spc="20" dirty="0">
                <a:solidFill>
                  <a:srgbClr val="202020"/>
                </a:solidFill>
                <a:latin typeface="Roboto"/>
                <a:cs typeface="Roboto"/>
              </a:rPr>
              <a:t> </a:t>
            </a:r>
            <a:r>
              <a:rPr sz="1200" spc="-5" dirty="0">
                <a:solidFill>
                  <a:srgbClr val="202020"/>
                </a:solidFill>
                <a:latin typeface="Roboto"/>
                <a:cs typeface="Roboto"/>
              </a:rPr>
              <a:t>adr.</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July- August are </a:t>
            </a:r>
            <a:r>
              <a:rPr sz="1200" dirty="0">
                <a:solidFill>
                  <a:srgbClr val="202020"/>
                </a:solidFill>
                <a:latin typeface="Roboto"/>
                <a:cs typeface="Roboto"/>
              </a:rPr>
              <a:t>the most </a:t>
            </a:r>
            <a:r>
              <a:rPr sz="1200" spc="-5" dirty="0">
                <a:solidFill>
                  <a:srgbClr val="202020"/>
                </a:solidFill>
                <a:latin typeface="Roboto"/>
                <a:cs typeface="Roboto"/>
              </a:rPr>
              <a:t>busier and profitable months for </a:t>
            </a:r>
            <a:r>
              <a:rPr sz="1200" dirty="0">
                <a:solidFill>
                  <a:srgbClr val="202020"/>
                </a:solidFill>
                <a:latin typeface="Roboto"/>
                <a:cs typeface="Roboto"/>
              </a:rPr>
              <a:t>both </a:t>
            </a:r>
            <a:r>
              <a:rPr sz="1200" spc="-5" dirty="0">
                <a:solidFill>
                  <a:srgbClr val="202020"/>
                </a:solidFill>
                <a:latin typeface="Roboto"/>
                <a:cs typeface="Roboto"/>
              </a:rPr>
              <a:t>of</a:t>
            </a:r>
            <a:r>
              <a:rPr sz="1200" spc="55" dirty="0">
                <a:solidFill>
                  <a:srgbClr val="202020"/>
                </a:solidFill>
                <a:latin typeface="Roboto"/>
                <a:cs typeface="Roboto"/>
              </a:rPr>
              <a:t> </a:t>
            </a:r>
            <a:r>
              <a:rPr sz="1200" spc="-5" dirty="0">
                <a:solidFill>
                  <a:srgbClr val="202020"/>
                </a:solidFill>
                <a:latin typeface="Roboto"/>
                <a:cs typeface="Roboto"/>
              </a:rPr>
              <a:t>hotels.</a:t>
            </a:r>
            <a:endParaRPr sz="1200">
              <a:latin typeface="Roboto"/>
              <a:cs typeface="Roboto"/>
            </a:endParaRPr>
          </a:p>
          <a:p>
            <a:pPr marL="317500" indent="-304800">
              <a:lnSpc>
                <a:spcPct val="100000"/>
              </a:lnSpc>
              <a:spcBef>
                <a:spcPts val="219"/>
              </a:spcBef>
              <a:buFont typeface="Times New Roman"/>
              <a:buChar char="●"/>
              <a:tabLst>
                <a:tab pos="316865" algn="l"/>
                <a:tab pos="317500" algn="l"/>
              </a:tabLst>
            </a:pPr>
            <a:r>
              <a:rPr sz="1200" spc="-5" dirty="0">
                <a:solidFill>
                  <a:srgbClr val="202020"/>
                </a:solidFill>
                <a:latin typeface="Roboto"/>
                <a:cs typeface="Roboto"/>
              </a:rPr>
              <a:t>Within </a:t>
            </a:r>
            <a:r>
              <a:rPr sz="1200" dirty="0">
                <a:solidFill>
                  <a:srgbClr val="202020"/>
                </a:solidFill>
                <a:latin typeface="Roboto"/>
                <a:cs typeface="Roboto"/>
              </a:rPr>
              <a:t>a </a:t>
            </a:r>
            <a:r>
              <a:rPr sz="1200" spc="-5" dirty="0">
                <a:solidFill>
                  <a:srgbClr val="202020"/>
                </a:solidFill>
                <a:latin typeface="Roboto"/>
                <a:cs typeface="Roboto"/>
              </a:rPr>
              <a:t>month, adr gradually increases as month ends, with </a:t>
            </a:r>
            <a:r>
              <a:rPr sz="1200" dirty="0">
                <a:solidFill>
                  <a:srgbClr val="202020"/>
                </a:solidFill>
                <a:latin typeface="Roboto"/>
                <a:cs typeface="Roboto"/>
              </a:rPr>
              <a:t>small </a:t>
            </a:r>
            <a:r>
              <a:rPr sz="1200" spc="-5" dirty="0">
                <a:solidFill>
                  <a:srgbClr val="202020"/>
                </a:solidFill>
                <a:latin typeface="Roboto"/>
                <a:cs typeface="Roboto"/>
              </a:rPr>
              <a:t>sudden </a:t>
            </a:r>
            <a:r>
              <a:rPr sz="1200" dirty="0">
                <a:solidFill>
                  <a:srgbClr val="202020"/>
                </a:solidFill>
                <a:latin typeface="Roboto"/>
                <a:cs typeface="Roboto"/>
              </a:rPr>
              <a:t>rise </a:t>
            </a:r>
            <a:r>
              <a:rPr sz="1200" spc="-5" dirty="0">
                <a:solidFill>
                  <a:srgbClr val="202020"/>
                </a:solidFill>
                <a:latin typeface="Roboto"/>
                <a:cs typeface="Roboto"/>
              </a:rPr>
              <a:t>on</a:t>
            </a:r>
            <a:r>
              <a:rPr sz="1200" spc="65" dirty="0">
                <a:solidFill>
                  <a:srgbClr val="202020"/>
                </a:solidFill>
                <a:latin typeface="Roboto"/>
                <a:cs typeface="Roboto"/>
              </a:rPr>
              <a:t> </a:t>
            </a:r>
            <a:r>
              <a:rPr sz="1200" spc="-5" dirty="0">
                <a:solidFill>
                  <a:srgbClr val="202020"/>
                </a:solidFill>
                <a:latin typeface="Roboto"/>
                <a:cs typeface="Roboto"/>
              </a:rPr>
              <a:t>weekends.</a:t>
            </a:r>
            <a:endParaRPr sz="1200">
              <a:latin typeface="Roboto"/>
              <a:cs typeface="Roboto"/>
            </a:endParaRPr>
          </a:p>
          <a:p>
            <a:pPr marL="317500" marR="27940" indent="-304800">
              <a:lnSpc>
                <a:spcPct val="114999"/>
              </a:lnSpc>
              <a:buFont typeface="Times New Roman"/>
              <a:buChar char="●"/>
              <a:tabLst>
                <a:tab pos="316865" algn="l"/>
                <a:tab pos="317500" algn="l"/>
              </a:tabLst>
            </a:pPr>
            <a:r>
              <a:rPr sz="1200" spc="-5" dirty="0">
                <a:solidFill>
                  <a:srgbClr val="202020"/>
                </a:solidFill>
                <a:latin typeface="Roboto"/>
                <a:cs typeface="Roboto"/>
              </a:rPr>
              <a:t>Couples </a:t>
            </a:r>
            <a:r>
              <a:rPr sz="1200" dirty="0">
                <a:solidFill>
                  <a:srgbClr val="202020"/>
                </a:solidFill>
                <a:latin typeface="Roboto"/>
                <a:cs typeface="Roboto"/>
              </a:rPr>
              <a:t>are the </a:t>
            </a:r>
            <a:r>
              <a:rPr sz="1200" spc="-5" dirty="0">
                <a:solidFill>
                  <a:srgbClr val="202020"/>
                </a:solidFill>
                <a:latin typeface="Roboto"/>
                <a:cs typeface="Roboto"/>
              </a:rPr>
              <a:t>most common </a:t>
            </a:r>
            <a:r>
              <a:rPr sz="1200" dirty="0">
                <a:solidFill>
                  <a:srgbClr val="202020"/>
                </a:solidFill>
                <a:latin typeface="Roboto"/>
                <a:cs typeface="Roboto"/>
              </a:rPr>
              <a:t>guests </a:t>
            </a:r>
            <a:r>
              <a:rPr sz="1200" spc="-5" dirty="0">
                <a:solidFill>
                  <a:srgbClr val="202020"/>
                </a:solidFill>
                <a:latin typeface="Roboto"/>
                <a:cs typeface="Roboto"/>
              </a:rPr>
              <a:t>for </a:t>
            </a:r>
            <a:r>
              <a:rPr sz="1200" dirty="0">
                <a:solidFill>
                  <a:srgbClr val="202020"/>
                </a:solidFill>
                <a:latin typeface="Roboto"/>
                <a:cs typeface="Roboto"/>
              </a:rPr>
              <a:t>hotels, </a:t>
            </a:r>
            <a:r>
              <a:rPr sz="1200" spc="-5" dirty="0">
                <a:solidFill>
                  <a:srgbClr val="202020"/>
                </a:solidFill>
                <a:latin typeface="Roboto"/>
                <a:cs typeface="Roboto"/>
              </a:rPr>
              <a:t>hence hotels can plan services according </a:t>
            </a:r>
            <a:r>
              <a:rPr sz="1200" dirty="0">
                <a:solidFill>
                  <a:srgbClr val="202020"/>
                </a:solidFill>
                <a:latin typeface="Roboto"/>
                <a:cs typeface="Roboto"/>
              </a:rPr>
              <a:t>to </a:t>
            </a:r>
            <a:r>
              <a:rPr sz="1200" spc="-5" dirty="0">
                <a:solidFill>
                  <a:srgbClr val="202020"/>
                </a:solidFill>
                <a:latin typeface="Roboto"/>
                <a:cs typeface="Roboto"/>
              </a:rPr>
              <a:t>couples needs  </a:t>
            </a:r>
            <a:r>
              <a:rPr sz="1200" dirty="0">
                <a:solidFill>
                  <a:srgbClr val="202020"/>
                </a:solidFill>
                <a:latin typeface="Roboto"/>
                <a:cs typeface="Roboto"/>
              </a:rPr>
              <a:t>to </a:t>
            </a:r>
            <a:r>
              <a:rPr sz="1200" spc="-5" dirty="0">
                <a:solidFill>
                  <a:srgbClr val="202020"/>
                </a:solidFill>
                <a:latin typeface="Roboto"/>
                <a:cs typeface="Roboto"/>
              </a:rPr>
              <a:t>increase</a:t>
            </a:r>
            <a:r>
              <a:rPr sz="1200" dirty="0">
                <a:solidFill>
                  <a:srgbClr val="202020"/>
                </a:solidFill>
                <a:latin typeface="Roboto"/>
                <a:cs typeface="Roboto"/>
              </a:rPr>
              <a:t> </a:t>
            </a:r>
            <a:r>
              <a:rPr sz="1200" spc="-5" dirty="0">
                <a:solidFill>
                  <a:srgbClr val="202020"/>
                </a:solidFill>
                <a:latin typeface="Roboto"/>
                <a:cs typeface="Roboto"/>
              </a:rPr>
              <a:t>revenue.</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More number of people in </a:t>
            </a:r>
            <a:r>
              <a:rPr sz="1200" dirty="0">
                <a:solidFill>
                  <a:srgbClr val="202020"/>
                </a:solidFill>
                <a:latin typeface="Roboto"/>
                <a:cs typeface="Roboto"/>
              </a:rPr>
              <a:t>guests </a:t>
            </a:r>
            <a:r>
              <a:rPr sz="1200" spc="-5" dirty="0">
                <a:solidFill>
                  <a:srgbClr val="202020"/>
                </a:solidFill>
                <a:latin typeface="Roboto"/>
                <a:cs typeface="Roboto"/>
              </a:rPr>
              <a:t>results in more number of special</a:t>
            </a:r>
            <a:r>
              <a:rPr sz="1200" spc="75" dirty="0">
                <a:solidFill>
                  <a:srgbClr val="202020"/>
                </a:solidFill>
                <a:latin typeface="Roboto"/>
                <a:cs typeface="Roboto"/>
              </a:rPr>
              <a:t> </a:t>
            </a:r>
            <a:r>
              <a:rPr sz="1200" spc="-5" dirty="0">
                <a:solidFill>
                  <a:srgbClr val="202020"/>
                </a:solidFill>
                <a:latin typeface="Roboto"/>
                <a:cs typeface="Roboto"/>
              </a:rPr>
              <a:t>requests.</a:t>
            </a:r>
            <a:endParaRPr sz="1200">
              <a:latin typeface="Roboto"/>
              <a:cs typeface="Roboto"/>
            </a:endParaRPr>
          </a:p>
          <a:p>
            <a:pPr marL="317500" indent="-304800">
              <a:lnSpc>
                <a:spcPct val="100000"/>
              </a:lnSpc>
              <a:spcBef>
                <a:spcPts val="215"/>
              </a:spcBef>
              <a:buFont typeface="Times New Roman"/>
              <a:buChar char="●"/>
              <a:tabLst>
                <a:tab pos="316865" algn="l"/>
                <a:tab pos="317500" algn="l"/>
              </a:tabLst>
            </a:pPr>
            <a:r>
              <a:rPr sz="1200" spc="-5" dirty="0">
                <a:solidFill>
                  <a:srgbClr val="202020"/>
                </a:solidFill>
                <a:latin typeface="Roboto"/>
                <a:cs typeface="Roboto"/>
              </a:rPr>
              <a:t>Bookings made via complementary market segment and adults have on </a:t>
            </a:r>
            <a:r>
              <a:rPr sz="1200" spc="-10" dirty="0">
                <a:solidFill>
                  <a:srgbClr val="202020"/>
                </a:solidFill>
                <a:latin typeface="Roboto"/>
                <a:cs typeface="Roboto"/>
              </a:rPr>
              <a:t>average </a:t>
            </a:r>
            <a:r>
              <a:rPr sz="1200" spc="-5" dirty="0">
                <a:solidFill>
                  <a:srgbClr val="202020"/>
                </a:solidFill>
                <a:latin typeface="Roboto"/>
                <a:cs typeface="Roboto"/>
              </a:rPr>
              <a:t>high no. of special</a:t>
            </a:r>
            <a:r>
              <a:rPr sz="1200" spc="165" dirty="0">
                <a:solidFill>
                  <a:srgbClr val="202020"/>
                </a:solidFill>
                <a:latin typeface="Roboto"/>
                <a:cs typeface="Roboto"/>
              </a:rPr>
              <a:t> </a:t>
            </a:r>
            <a:r>
              <a:rPr sz="1200" spc="-5" dirty="0">
                <a:solidFill>
                  <a:srgbClr val="202020"/>
                </a:solidFill>
                <a:latin typeface="Roboto"/>
                <a:cs typeface="Roboto"/>
              </a:rPr>
              <a:t>request.</a:t>
            </a:r>
            <a:endParaRPr sz="1200">
              <a:latin typeface="Roboto"/>
              <a:cs typeface="Roboto"/>
            </a:endParaRPr>
          </a:p>
          <a:p>
            <a:pPr marL="317500" indent="-304800">
              <a:lnSpc>
                <a:spcPct val="100000"/>
              </a:lnSpc>
              <a:spcBef>
                <a:spcPts val="219"/>
              </a:spcBef>
              <a:buFont typeface="Times New Roman"/>
              <a:buChar char="●"/>
              <a:tabLst>
                <a:tab pos="316865" algn="l"/>
                <a:tab pos="317500" algn="l"/>
              </a:tabLst>
            </a:pPr>
            <a:r>
              <a:rPr sz="1200" dirty="0">
                <a:solidFill>
                  <a:srgbClr val="202020"/>
                </a:solidFill>
                <a:latin typeface="Roboto"/>
                <a:cs typeface="Roboto"/>
              </a:rPr>
              <a:t>For </a:t>
            </a:r>
            <a:r>
              <a:rPr sz="1200" spc="-5" dirty="0">
                <a:solidFill>
                  <a:srgbClr val="202020"/>
                </a:solidFill>
                <a:latin typeface="Roboto"/>
                <a:cs typeface="Roboto"/>
              </a:rPr>
              <a:t>customers, generally </a:t>
            </a:r>
            <a:r>
              <a:rPr sz="1200" dirty="0">
                <a:solidFill>
                  <a:srgbClr val="202020"/>
                </a:solidFill>
                <a:latin typeface="Roboto"/>
                <a:cs typeface="Roboto"/>
              </a:rPr>
              <a:t>the </a:t>
            </a:r>
            <a:r>
              <a:rPr sz="1200" spc="-5" dirty="0">
                <a:solidFill>
                  <a:srgbClr val="202020"/>
                </a:solidFill>
                <a:latin typeface="Roboto"/>
                <a:cs typeface="Roboto"/>
              </a:rPr>
              <a:t>longer stays (more than </a:t>
            </a:r>
            <a:r>
              <a:rPr sz="1200" dirty="0">
                <a:solidFill>
                  <a:srgbClr val="202020"/>
                </a:solidFill>
                <a:latin typeface="Roboto"/>
                <a:cs typeface="Roboto"/>
              </a:rPr>
              <a:t>15 </a:t>
            </a:r>
            <a:r>
              <a:rPr sz="1200" spc="-5" dirty="0">
                <a:solidFill>
                  <a:srgbClr val="202020"/>
                </a:solidFill>
                <a:latin typeface="Roboto"/>
                <a:cs typeface="Roboto"/>
              </a:rPr>
              <a:t>days) can result in better deals in terms of low</a:t>
            </a:r>
            <a:r>
              <a:rPr sz="1200" spc="180" dirty="0">
                <a:solidFill>
                  <a:srgbClr val="202020"/>
                </a:solidFill>
                <a:latin typeface="Roboto"/>
                <a:cs typeface="Roboto"/>
              </a:rPr>
              <a:t> </a:t>
            </a:r>
            <a:r>
              <a:rPr sz="1200" spc="-5" dirty="0">
                <a:solidFill>
                  <a:srgbClr val="202020"/>
                </a:solidFill>
                <a:latin typeface="Roboto"/>
                <a:cs typeface="Roboto"/>
              </a:rPr>
              <a:t>adr.</a:t>
            </a:r>
            <a:endParaRPr sz="1200">
              <a:latin typeface="Roboto"/>
              <a:cs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80">
              <a:lnSpc>
                <a:spcPct val="100000"/>
              </a:lnSpc>
              <a:spcBef>
                <a:spcPts val="100"/>
              </a:spcBef>
            </a:pPr>
            <a:r>
              <a:rPr dirty="0"/>
              <a:t>Thank</a:t>
            </a:r>
            <a:r>
              <a:rPr spc="-85" dirty="0"/>
              <a:t> </a:t>
            </a:r>
            <a:r>
              <a:rPr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2272" y="400558"/>
            <a:ext cx="1752669"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Arial Black" pitchFamily="34" charset="0"/>
              </a:rPr>
              <a:t>A</a:t>
            </a:r>
            <a:r>
              <a:rPr sz="2800" spc="5" dirty="0">
                <a:latin typeface="Arial Black" pitchFamily="34" charset="0"/>
              </a:rPr>
              <a:t>g</a:t>
            </a:r>
            <a:r>
              <a:rPr sz="2800" dirty="0">
                <a:latin typeface="Arial Black" pitchFamily="34" charset="0"/>
              </a:rPr>
              <a:t>enda</a:t>
            </a:r>
            <a:endParaRPr sz="2800">
              <a:latin typeface="Arial Black" pitchFamily="34" charset="0"/>
            </a:endParaRPr>
          </a:p>
        </p:txBody>
      </p:sp>
      <p:sp>
        <p:nvSpPr>
          <p:cNvPr id="3" name="object 3"/>
          <p:cNvSpPr txBox="1"/>
          <p:nvPr/>
        </p:nvSpPr>
        <p:spPr>
          <a:xfrm>
            <a:off x="857224" y="1214428"/>
            <a:ext cx="6066155" cy="2914259"/>
          </a:xfrm>
          <a:prstGeom prst="rect">
            <a:avLst/>
          </a:prstGeom>
        </p:spPr>
        <p:txBody>
          <a:bodyPr vert="horz" wrap="square" lIns="0" tIns="13335" rIns="0" bIns="0" rtlCol="0">
            <a:spAutoFit/>
          </a:bodyPr>
          <a:lstStyle/>
          <a:p>
            <a:pPr marL="12700">
              <a:lnSpc>
                <a:spcPct val="100000"/>
              </a:lnSpc>
              <a:spcBef>
                <a:spcPts val="105"/>
              </a:spcBef>
            </a:pPr>
            <a:r>
              <a:rPr sz="1400" spc="-5">
                <a:latin typeface="Arial"/>
                <a:cs typeface="Arial"/>
              </a:rPr>
              <a:t>.</a:t>
            </a:r>
            <a:endParaRPr sz="1400" dirty="0">
              <a:latin typeface="Arial"/>
              <a:cs typeface="Arial"/>
            </a:endParaRPr>
          </a:p>
          <a:p>
            <a:pPr marL="12700">
              <a:lnSpc>
                <a:spcPct val="100000"/>
              </a:lnSpc>
            </a:pPr>
            <a:r>
              <a:rPr sz="1400">
                <a:latin typeface="Arial" pitchFamily="34" charset="0"/>
                <a:cs typeface="Arial" pitchFamily="34" charset="0"/>
              </a:rPr>
              <a:t>We’ll </a:t>
            </a:r>
            <a:r>
              <a:rPr sz="1400" spc="-5" dirty="0">
                <a:latin typeface="Arial" pitchFamily="34" charset="0"/>
                <a:cs typeface="Arial" pitchFamily="34" charset="0"/>
              </a:rPr>
              <a:t>be doing analysis of </a:t>
            </a:r>
            <a:r>
              <a:rPr sz="1400" spc="-10" dirty="0">
                <a:latin typeface="Arial" pitchFamily="34" charset="0"/>
                <a:cs typeface="Arial" pitchFamily="34" charset="0"/>
              </a:rPr>
              <a:t>given </a:t>
            </a:r>
            <a:r>
              <a:rPr sz="1400" spc="-5" dirty="0">
                <a:latin typeface="Arial" pitchFamily="34" charset="0"/>
                <a:cs typeface="Arial" pitchFamily="34" charset="0"/>
              </a:rPr>
              <a:t>data </a:t>
            </a:r>
            <a:r>
              <a:rPr sz="1400" dirty="0">
                <a:latin typeface="Arial" pitchFamily="34" charset="0"/>
                <a:cs typeface="Arial" pitchFamily="34" charset="0"/>
              </a:rPr>
              <a:t>set </a:t>
            </a:r>
            <a:r>
              <a:rPr sz="1400" spc="-5" dirty="0">
                <a:latin typeface="Arial" pitchFamily="34" charset="0"/>
                <a:cs typeface="Arial" pitchFamily="34" charset="0"/>
              </a:rPr>
              <a:t>in following </a:t>
            </a:r>
            <a:r>
              <a:rPr sz="1400" spc="-10" dirty="0">
                <a:latin typeface="Arial" pitchFamily="34" charset="0"/>
                <a:cs typeface="Arial" pitchFamily="34" charset="0"/>
              </a:rPr>
              <a:t>ways</a:t>
            </a:r>
            <a:r>
              <a:rPr lang="en-IN" sz="1400" spc="-10" dirty="0">
                <a:latin typeface="Arial" pitchFamily="34" charset="0"/>
                <a:cs typeface="Arial" pitchFamily="34" charset="0"/>
                <a:sym typeface="Wingdings" panose="05000000000000000000" pitchFamily="2" charset="2"/>
              </a:rPr>
              <a:t></a:t>
            </a:r>
            <a:r>
              <a:rPr sz="1400" spc="-95" dirty="0">
                <a:latin typeface="Arial" pitchFamily="34" charset="0"/>
                <a:cs typeface="Arial" pitchFamily="34" charset="0"/>
              </a:rPr>
              <a:t> </a:t>
            </a:r>
            <a:r>
              <a:rPr lang="en-IN" sz="1400" spc="-95" dirty="0">
                <a:latin typeface="Arial" pitchFamily="34" charset="0"/>
                <a:cs typeface="Arial" pitchFamily="34" charset="0"/>
              </a:rPr>
              <a:t>follow the bullet point.</a:t>
            </a:r>
            <a:endParaRPr sz="1400" dirty="0">
              <a:latin typeface="Arial" pitchFamily="34" charset="0"/>
              <a:cs typeface="Arial" pitchFamily="34" charset="0"/>
            </a:endParaRPr>
          </a:p>
          <a:p>
            <a:pPr>
              <a:lnSpc>
                <a:spcPct val="100000"/>
              </a:lnSpc>
              <a:spcBef>
                <a:spcPts val="10"/>
              </a:spcBef>
              <a:buFont typeface="Arial"/>
              <a:buChar char="•"/>
            </a:pPr>
            <a:endParaRPr sz="1450" dirty="0">
              <a:latin typeface="Arial" pitchFamily="34" charset="0"/>
              <a:cs typeface="Arial" pitchFamily="34" charset="0"/>
            </a:endParaRPr>
          </a:p>
          <a:p>
            <a:pPr marL="299085" indent="-287020">
              <a:lnSpc>
                <a:spcPct val="100000"/>
              </a:lnSpc>
              <a:buChar char="•"/>
              <a:tabLst>
                <a:tab pos="299085" algn="l"/>
                <a:tab pos="299720" algn="l"/>
              </a:tabLst>
            </a:pPr>
            <a:r>
              <a:rPr sz="1400" dirty="0">
                <a:latin typeface="Arial" pitchFamily="34" charset="0"/>
                <a:cs typeface="Arial" pitchFamily="34" charset="0"/>
              </a:rPr>
              <a:t>Hotel </a:t>
            </a:r>
            <a:r>
              <a:rPr sz="1400" spc="-5" dirty="0">
                <a:latin typeface="Arial" pitchFamily="34" charset="0"/>
                <a:cs typeface="Arial" pitchFamily="34" charset="0"/>
              </a:rPr>
              <a:t>wise</a:t>
            </a:r>
            <a:r>
              <a:rPr sz="1400" spc="-70" dirty="0">
                <a:latin typeface="Arial" pitchFamily="34" charset="0"/>
                <a:cs typeface="Arial" pitchFamily="34" charset="0"/>
              </a:rPr>
              <a:t> </a:t>
            </a:r>
            <a:r>
              <a:rPr sz="1400" spc="-5" dirty="0">
                <a:latin typeface="Arial" pitchFamily="34" charset="0"/>
                <a:cs typeface="Arial" pitchFamily="34" charset="0"/>
              </a:rPr>
              <a:t>analysis</a:t>
            </a:r>
            <a:endParaRPr sz="1400" dirty="0">
              <a:latin typeface="Arial" pitchFamily="34" charset="0"/>
              <a:cs typeface="Arial" pitchFamily="34" charset="0"/>
            </a:endParaRPr>
          </a:p>
          <a:p>
            <a:pPr>
              <a:lnSpc>
                <a:spcPct val="100000"/>
              </a:lnSpc>
              <a:spcBef>
                <a:spcPts val="15"/>
              </a:spcBef>
              <a:buFont typeface="Arial"/>
              <a:buChar char="•"/>
            </a:pPr>
            <a:endParaRPr sz="1450" dirty="0">
              <a:latin typeface="Arial" pitchFamily="34" charset="0"/>
              <a:cs typeface="Arial" pitchFamily="34" charset="0"/>
            </a:endParaRPr>
          </a:p>
          <a:p>
            <a:pPr marL="299085" indent="-287020">
              <a:lnSpc>
                <a:spcPct val="100000"/>
              </a:lnSpc>
              <a:buChar char="•"/>
              <a:tabLst>
                <a:tab pos="299085" algn="l"/>
                <a:tab pos="299720" algn="l"/>
              </a:tabLst>
            </a:pPr>
            <a:r>
              <a:rPr sz="1400" dirty="0">
                <a:latin typeface="Arial" pitchFamily="34" charset="0"/>
                <a:cs typeface="Arial" pitchFamily="34" charset="0"/>
              </a:rPr>
              <a:t>Distribution Channel </a:t>
            </a:r>
            <a:r>
              <a:rPr sz="1400" spc="-5" dirty="0">
                <a:latin typeface="Arial" pitchFamily="34" charset="0"/>
                <a:cs typeface="Arial" pitchFamily="34" charset="0"/>
              </a:rPr>
              <a:t>wise</a:t>
            </a:r>
            <a:r>
              <a:rPr sz="1400" spc="-80" dirty="0">
                <a:latin typeface="Arial" pitchFamily="34" charset="0"/>
                <a:cs typeface="Arial" pitchFamily="34" charset="0"/>
              </a:rPr>
              <a:t> </a:t>
            </a:r>
            <a:r>
              <a:rPr sz="1400" spc="-5" dirty="0">
                <a:latin typeface="Arial" pitchFamily="34" charset="0"/>
                <a:cs typeface="Arial" pitchFamily="34" charset="0"/>
              </a:rPr>
              <a:t>analysis</a:t>
            </a:r>
            <a:endParaRPr sz="1400" dirty="0">
              <a:latin typeface="Arial" pitchFamily="34" charset="0"/>
              <a:cs typeface="Arial" pitchFamily="34" charset="0"/>
            </a:endParaRPr>
          </a:p>
          <a:p>
            <a:pPr>
              <a:lnSpc>
                <a:spcPct val="100000"/>
              </a:lnSpc>
              <a:spcBef>
                <a:spcPts val="15"/>
              </a:spcBef>
              <a:buFont typeface="Arial"/>
              <a:buChar char="•"/>
            </a:pPr>
            <a:endParaRPr sz="1450" dirty="0">
              <a:latin typeface="Arial" pitchFamily="34" charset="0"/>
              <a:cs typeface="Arial" pitchFamily="34" charset="0"/>
            </a:endParaRPr>
          </a:p>
          <a:p>
            <a:pPr marL="299085" indent="-287020">
              <a:lnSpc>
                <a:spcPct val="100000"/>
              </a:lnSpc>
              <a:buChar char="•"/>
              <a:tabLst>
                <a:tab pos="299085" algn="l"/>
                <a:tab pos="299720" algn="l"/>
              </a:tabLst>
            </a:pPr>
            <a:r>
              <a:rPr sz="1400" dirty="0">
                <a:latin typeface="Arial" pitchFamily="34" charset="0"/>
                <a:cs typeface="Arial" pitchFamily="34" charset="0"/>
              </a:rPr>
              <a:t>Booking cancellation</a:t>
            </a:r>
            <a:r>
              <a:rPr sz="1400" spc="-80" dirty="0">
                <a:latin typeface="Arial" pitchFamily="34" charset="0"/>
                <a:cs typeface="Arial" pitchFamily="34" charset="0"/>
              </a:rPr>
              <a:t> </a:t>
            </a:r>
            <a:r>
              <a:rPr sz="1400" spc="-5" dirty="0">
                <a:latin typeface="Arial" pitchFamily="34" charset="0"/>
                <a:cs typeface="Arial" pitchFamily="34" charset="0"/>
              </a:rPr>
              <a:t>analysis</a:t>
            </a:r>
            <a:endParaRPr sz="1400" dirty="0">
              <a:latin typeface="Arial" pitchFamily="34" charset="0"/>
              <a:cs typeface="Arial" pitchFamily="34" charset="0"/>
            </a:endParaRPr>
          </a:p>
          <a:p>
            <a:pPr>
              <a:lnSpc>
                <a:spcPct val="100000"/>
              </a:lnSpc>
              <a:spcBef>
                <a:spcPts val="15"/>
              </a:spcBef>
              <a:buFont typeface="Arial"/>
              <a:buChar char="•"/>
            </a:pPr>
            <a:endParaRPr sz="1450" dirty="0">
              <a:latin typeface="Arial" pitchFamily="34" charset="0"/>
              <a:cs typeface="Arial" pitchFamily="34" charset="0"/>
            </a:endParaRPr>
          </a:p>
          <a:p>
            <a:pPr marL="299085" indent="-287020">
              <a:lnSpc>
                <a:spcPct val="100000"/>
              </a:lnSpc>
              <a:buChar char="•"/>
              <a:tabLst>
                <a:tab pos="299085" algn="l"/>
                <a:tab pos="299720" algn="l"/>
              </a:tabLst>
            </a:pPr>
            <a:r>
              <a:rPr sz="1400" spc="-5" dirty="0">
                <a:latin typeface="Arial" pitchFamily="34" charset="0"/>
                <a:cs typeface="Arial" pitchFamily="34" charset="0"/>
              </a:rPr>
              <a:t>Timewise</a:t>
            </a:r>
            <a:r>
              <a:rPr sz="1400" spc="-15" dirty="0">
                <a:latin typeface="Arial" pitchFamily="34" charset="0"/>
                <a:cs typeface="Arial" pitchFamily="34" charset="0"/>
              </a:rPr>
              <a:t> </a:t>
            </a:r>
            <a:r>
              <a:rPr sz="1400" spc="-5" dirty="0">
                <a:latin typeface="Arial" pitchFamily="34" charset="0"/>
                <a:cs typeface="Arial" pitchFamily="34" charset="0"/>
              </a:rPr>
              <a:t>analysis</a:t>
            </a:r>
            <a:endParaRPr sz="1400" dirty="0">
              <a:latin typeface="Arial" pitchFamily="34" charset="0"/>
              <a:cs typeface="Arial" pitchFamily="34" charset="0"/>
            </a:endParaRPr>
          </a:p>
          <a:p>
            <a:pPr>
              <a:lnSpc>
                <a:spcPct val="100000"/>
              </a:lnSpc>
              <a:spcBef>
                <a:spcPts val="20"/>
              </a:spcBef>
            </a:pPr>
            <a:endParaRPr sz="1850" dirty="0">
              <a:latin typeface="Arial" pitchFamily="34" charset="0"/>
              <a:cs typeface="Arial" pitchFamily="34" charset="0"/>
            </a:endParaRPr>
          </a:p>
          <a:p>
            <a:pPr marL="12700">
              <a:lnSpc>
                <a:spcPct val="100000"/>
              </a:lnSpc>
              <a:spcBef>
                <a:spcPts val="5"/>
              </a:spcBef>
            </a:pPr>
            <a:r>
              <a:rPr sz="1400" dirty="0">
                <a:latin typeface="Arial" pitchFamily="34" charset="0"/>
                <a:cs typeface="Arial" pitchFamily="34" charset="0"/>
              </a:rPr>
              <a:t>By </a:t>
            </a:r>
            <a:r>
              <a:rPr sz="1400" spc="-5" dirty="0">
                <a:latin typeface="Arial" pitchFamily="34" charset="0"/>
                <a:cs typeface="Arial" pitchFamily="34" charset="0"/>
              </a:rPr>
              <a:t>doing this </a:t>
            </a:r>
            <a:r>
              <a:rPr sz="1400" spc="-10" dirty="0">
                <a:latin typeface="Arial" pitchFamily="34" charset="0"/>
                <a:cs typeface="Arial" pitchFamily="34" charset="0"/>
              </a:rPr>
              <a:t>we’ll </a:t>
            </a:r>
            <a:r>
              <a:rPr sz="1400" dirty="0">
                <a:latin typeface="Arial" pitchFamily="34" charset="0"/>
                <a:cs typeface="Arial" pitchFamily="34" charset="0"/>
              </a:rPr>
              <a:t>try to </a:t>
            </a:r>
            <a:r>
              <a:rPr sz="1400" spc="-5" dirty="0">
                <a:latin typeface="Arial" pitchFamily="34" charset="0"/>
                <a:cs typeface="Arial" pitchFamily="34" charset="0"/>
              </a:rPr>
              <a:t>find out </a:t>
            </a:r>
            <a:r>
              <a:rPr sz="1400" dirty="0">
                <a:latin typeface="Arial" pitchFamily="34" charset="0"/>
                <a:cs typeface="Arial" pitchFamily="34" charset="0"/>
              </a:rPr>
              <a:t>key </a:t>
            </a:r>
            <a:r>
              <a:rPr sz="1400" spc="-5" dirty="0">
                <a:latin typeface="Arial" pitchFamily="34" charset="0"/>
                <a:cs typeface="Arial" pitchFamily="34" charset="0"/>
              </a:rPr>
              <a:t>factors driving </a:t>
            </a:r>
            <a:r>
              <a:rPr sz="1400" dirty="0">
                <a:latin typeface="Arial" pitchFamily="34" charset="0"/>
                <a:cs typeface="Arial" pitchFamily="34" charset="0"/>
              </a:rPr>
              <a:t>the </a:t>
            </a:r>
            <a:r>
              <a:rPr sz="1400" spc="-5" dirty="0">
                <a:latin typeface="Arial" pitchFamily="34" charset="0"/>
                <a:cs typeface="Arial" pitchFamily="34" charset="0"/>
              </a:rPr>
              <a:t>hotel bookings</a:t>
            </a:r>
            <a:r>
              <a:rPr sz="1400" spc="-165" dirty="0">
                <a:latin typeface="Arial" pitchFamily="34" charset="0"/>
                <a:cs typeface="Arial" pitchFamily="34" charset="0"/>
              </a:rPr>
              <a:t> </a:t>
            </a:r>
            <a:r>
              <a:rPr sz="1400" dirty="0">
                <a:latin typeface="Arial" pitchFamily="34" charset="0"/>
                <a:cs typeface="Arial" pitchFamily="34" charset="0"/>
              </a:rPr>
              <a:t>trends.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4612" y="214296"/>
            <a:ext cx="3714776"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Black" pitchFamily="34" charset="0"/>
              </a:rPr>
              <a:t>Data</a:t>
            </a:r>
            <a:r>
              <a:rPr sz="2800" spc="-60" dirty="0">
                <a:latin typeface="Arial Black" pitchFamily="34" charset="0"/>
              </a:rPr>
              <a:t> </a:t>
            </a:r>
            <a:r>
              <a:rPr sz="2800" spc="-5" dirty="0">
                <a:latin typeface="Arial Black" pitchFamily="34" charset="0"/>
              </a:rPr>
              <a:t>Summary</a:t>
            </a:r>
            <a:endParaRPr sz="2800">
              <a:latin typeface="Arial Black" pitchFamily="34" charset="0"/>
            </a:endParaRPr>
          </a:p>
        </p:txBody>
      </p:sp>
      <p:sp>
        <p:nvSpPr>
          <p:cNvPr id="3" name="object 3"/>
          <p:cNvSpPr txBox="1"/>
          <p:nvPr/>
        </p:nvSpPr>
        <p:spPr>
          <a:xfrm>
            <a:off x="214282" y="785800"/>
            <a:ext cx="8715436" cy="3411062"/>
          </a:xfrm>
          <a:prstGeom prst="rect">
            <a:avLst/>
          </a:prstGeom>
        </p:spPr>
        <p:txBody>
          <a:bodyPr vert="horz" wrap="square" lIns="0" tIns="13335" rIns="0" bIns="0" rtlCol="0">
            <a:spAutoFit/>
          </a:bodyPr>
          <a:lstStyle/>
          <a:p>
            <a:r>
              <a:rPr lang="en-US" sz="1400" dirty="0"/>
              <a:t>Given data set has different columns of variables crucial for hotel bookings. There are different columns in the given data set that contain variables that are crucial for hotel bookings. </a:t>
            </a:r>
          </a:p>
          <a:p>
            <a:r>
              <a:rPr lang="en-US" sz="1400" dirty="0"/>
              <a:t>Here are some of them:</a:t>
            </a:r>
            <a:br>
              <a:rPr lang="en-US" sz="1400" dirty="0"/>
            </a:br>
            <a:endParaRPr sz="1300" dirty="0">
              <a:latin typeface="Arial"/>
              <a:cs typeface="Arial"/>
            </a:endParaRPr>
          </a:p>
          <a:p>
            <a:pPr marL="12700">
              <a:lnSpc>
                <a:spcPct val="100000"/>
              </a:lnSpc>
            </a:pPr>
            <a:r>
              <a:rPr sz="1400">
                <a:solidFill>
                  <a:srgbClr val="FF0000"/>
                </a:solidFill>
                <a:latin typeface="Arial"/>
                <a:cs typeface="Arial"/>
              </a:rPr>
              <a:t>hotel:</a:t>
            </a:r>
            <a:r>
              <a:rPr lang="en-IN" sz="1400" dirty="0">
                <a:solidFill>
                  <a:srgbClr val="FF0000"/>
                </a:solidFill>
                <a:latin typeface="Arial"/>
                <a:cs typeface="Arial"/>
              </a:rPr>
              <a:t> </a:t>
            </a:r>
            <a:r>
              <a:rPr lang="en-US" sz="1400" dirty="0"/>
              <a:t>A hotel can be classified as either a resort hotel or a city hotel.</a:t>
            </a:r>
          </a:p>
          <a:p>
            <a:pPr marL="12700">
              <a:lnSpc>
                <a:spcPct val="100000"/>
              </a:lnSpc>
            </a:pPr>
            <a:endParaRPr sz="1400">
              <a:latin typeface="Arial"/>
              <a:cs typeface="Arial"/>
            </a:endParaRPr>
          </a:p>
          <a:p>
            <a:r>
              <a:rPr sz="1400">
                <a:solidFill>
                  <a:srgbClr val="FF0000"/>
                </a:solidFill>
                <a:latin typeface="Arial"/>
                <a:cs typeface="Arial"/>
              </a:rPr>
              <a:t>is_cancelled : </a:t>
            </a:r>
            <a:r>
              <a:rPr lang="en-US" sz="1400" dirty="0"/>
              <a:t>Values in the column indicate what type of cancellation it was. Cancellation or non-cancellation of the booking.</a:t>
            </a:r>
          </a:p>
          <a:p>
            <a:r>
              <a:rPr lang="en-US" sz="1400" dirty="0"/>
              <a:t>Values[0,1], where 0 indicates not cancelled.</a:t>
            </a:r>
            <a:endParaRPr lang="en-IN" sz="1400" dirty="0">
              <a:solidFill>
                <a:srgbClr val="FF0000"/>
              </a:solidFill>
              <a:latin typeface="Arial"/>
              <a:cs typeface="Arial"/>
            </a:endParaRPr>
          </a:p>
          <a:p>
            <a:pPr marL="12700">
              <a:lnSpc>
                <a:spcPts val="1639"/>
              </a:lnSpc>
              <a:spcBef>
                <a:spcPts val="1115"/>
              </a:spcBef>
            </a:pPr>
            <a:r>
              <a:rPr sz="1400">
                <a:solidFill>
                  <a:srgbClr val="FF0000"/>
                </a:solidFill>
                <a:latin typeface="Arial"/>
                <a:cs typeface="Arial"/>
              </a:rPr>
              <a:t>lead_time :</a:t>
            </a:r>
            <a:r>
              <a:rPr lang="en-IN" sz="1400" dirty="0">
                <a:solidFill>
                  <a:srgbClr val="FF0000"/>
                </a:solidFill>
                <a:latin typeface="Arial"/>
                <a:cs typeface="Arial"/>
              </a:rPr>
              <a:t> </a:t>
            </a:r>
            <a:r>
              <a:rPr lang="en-US" sz="1400" dirty="0"/>
              <a:t>Approximately how long it takes between making a reservation and arriving</a:t>
            </a:r>
            <a:r>
              <a:rPr sz="1400">
                <a:solidFill>
                  <a:srgbClr val="585858"/>
                </a:solidFill>
                <a:latin typeface="Arial"/>
                <a:cs typeface="Arial"/>
              </a:rPr>
              <a:t>.</a:t>
            </a:r>
            <a:endParaRPr sz="1400" dirty="0">
              <a:latin typeface="Arial"/>
              <a:cs typeface="Arial"/>
            </a:endParaRPr>
          </a:p>
          <a:p>
            <a:pPr marL="12700">
              <a:lnSpc>
                <a:spcPct val="100000"/>
              </a:lnSpc>
              <a:spcBef>
                <a:spcPts val="1160"/>
              </a:spcBef>
            </a:pPr>
            <a:r>
              <a:rPr sz="1400" spc="-5">
                <a:solidFill>
                  <a:srgbClr val="FF0000"/>
                </a:solidFill>
                <a:latin typeface="Arial"/>
                <a:cs typeface="Arial"/>
              </a:rPr>
              <a:t>stayed_in_weekend_nights:</a:t>
            </a:r>
            <a:r>
              <a:rPr lang="en-IN" sz="1400" spc="-5" dirty="0">
                <a:solidFill>
                  <a:srgbClr val="FF0000"/>
                </a:solidFill>
                <a:latin typeface="Arial"/>
                <a:cs typeface="Arial"/>
              </a:rPr>
              <a:t> </a:t>
            </a:r>
            <a:r>
              <a:rPr lang="en-US" sz="1400" dirty="0"/>
              <a:t>Per reservation, the number of weekend nights</a:t>
            </a:r>
            <a:endParaRPr sz="1400" dirty="0">
              <a:latin typeface="Arial"/>
              <a:cs typeface="Arial"/>
            </a:endParaRPr>
          </a:p>
          <a:p>
            <a:pPr marL="12700" marR="1423035">
              <a:lnSpc>
                <a:spcPct val="176400"/>
              </a:lnSpc>
              <a:spcBef>
                <a:spcPts val="20"/>
              </a:spcBef>
            </a:pPr>
            <a:r>
              <a:rPr sz="1400" spc="-5">
                <a:solidFill>
                  <a:srgbClr val="FF0000"/>
                </a:solidFill>
                <a:latin typeface="Arial"/>
                <a:cs typeface="Arial"/>
              </a:rPr>
              <a:t>stayed_in_weekday_nights:</a:t>
            </a:r>
            <a:r>
              <a:rPr lang="en-US" sz="1400" dirty="0"/>
              <a:t> Reservations for weekday nights.  </a:t>
            </a:r>
            <a:endParaRPr lang="en-US" sz="1400" dirty="0">
              <a:latin typeface="Arial"/>
              <a:cs typeface="Arial"/>
            </a:endParaRPr>
          </a:p>
          <a:p>
            <a:pPr marL="12700" marR="1423035">
              <a:lnSpc>
                <a:spcPct val="176400"/>
              </a:lnSpc>
              <a:spcBef>
                <a:spcPts val="20"/>
              </a:spcBef>
            </a:pPr>
            <a:r>
              <a:rPr sz="1400" spc="-5">
                <a:solidFill>
                  <a:srgbClr val="FF0000"/>
                </a:solidFill>
                <a:latin typeface="Arial"/>
                <a:cs typeface="Arial"/>
              </a:rPr>
              <a:t>Country:</a:t>
            </a:r>
            <a:r>
              <a:rPr lang="en-US" sz="1400" dirty="0"/>
              <a:t> Guest's country of origin.</a:t>
            </a:r>
            <a:endParaRPr sz="1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146" y="514858"/>
            <a:ext cx="3818254"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25" dirty="0"/>
              <a:t> </a:t>
            </a:r>
            <a:r>
              <a:rPr sz="2800" spc="-5" dirty="0"/>
              <a:t>Summary</a:t>
            </a:r>
            <a:r>
              <a:rPr sz="2800" b="0" spc="-5" dirty="0">
                <a:latin typeface="Arial"/>
                <a:cs typeface="Arial"/>
              </a:rPr>
              <a:t>(contd..)</a:t>
            </a:r>
            <a:endParaRPr sz="2800">
              <a:latin typeface="Arial"/>
              <a:cs typeface="Arial"/>
            </a:endParaRPr>
          </a:p>
        </p:txBody>
      </p:sp>
      <p:sp>
        <p:nvSpPr>
          <p:cNvPr id="3" name="object 3"/>
          <p:cNvSpPr txBox="1"/>
          <p:nvPr/>
        </p:nvSpPr>
        <p:spPr>
          <a:xfrm>
            <a:off x="584098" y="1142877"/>
            <a:ext cx="7962900" cy="2879090"/>
          </a:xfrm>
          <a:prstGeom prst="rect">
            <a:avLst/>
          </a:prstGeom>
        </p:spPr>
        <p:txBody>
          <a:bodyPr vert="horz" wrap="square" lIns="0" tIns="48895" rIns="0" bIns="0" rtlCol="0">
            <a:spAutoFit/>
          </a:bodyPr>
          <a:lstStyle/>
          <a:p>
            <a:pPr marL="12700">
              <a:lnSpc>
                <a:spcPct val="100000"/>
              </a:lnSpc>
              <a:spcBef>
                <a:spcPts val="385"/>
              </a:spcBef>
            </a:pPr>
            <a:r>
              <a:rPr sz="1600" spc="-5" dirty="0">
                <a:solidFill>
                  <a:srgbClr val="FF0000"/>
                </a:solidFill>
                <a:latin typeface="Arial"/>
                <a:cs typeface="Arial"/>
              </a:rPr>
              <a:t>market_segment: </a:t>
            </a:r>
            <a:r>
              <a:rPr sz="1600" spc="-5" dirty="0">
                <a:solidFill>
                  <a:srgbClr val="585858"/>
                </a:solidFill>
                <a:latin typeface="Arial"/>
                <a:cs typeface="Arial"/>
              </a:rPr>
              <a:t>This column show how reservation </a:t>
            </a:r>
            <a:r>
              <a:rPr sz="1600" spc="-10" dirty="0">
                <a:solidFill>
                  <a:srgbClr val="585858"/>
                </a:solidFill>
                <a:latin typeface="Arial"/>
                <a:cs typeface="Arial"/>
              </a:rPr>
              <a:t>was </a:t>
            </a:r>
            <a:r>
              <a:rPr sz="1600" spc="-5" dirty="0">
                <a:solidFill>
                  <a:srgbClr val="585858"/>
                </a:solidFill>
                <a:latin typeface="Arial"/>
                <a:cs typeface="Arial"/>
              </a:rPr>
              <a:t>made and what is the</a:t>
            </a:r>
            <a:r>
              <a:rPr sz="1600" spc="215" dirty="0">
                <a:solidFill>
                  <a:srgbClr val="585858"/>
                </a:solidFill>
                <a:latin typeface="Arial"/>
                <a:cs typeface="Arial"/>
              </a:rPr>
              <a:t> </a:t>
            </a:r>
            <a:r>
              <a:rPr sz="1600" spc="-5" dirty="0">
                <a:solidFill>
                  <a:srgbClr val="585858"/>
                </a:solidFill>
                <a:latin typeface="Arial"/>
                <a:cs typeface="Arial"/>
              </a:rPr>
              <a:t>purpose</a:t>
            </a:r>
            <a:endParaRPr sz="1600">
              <a:latin typeface="Arial"/>
              <a:cs typeface="Arial"/>
            </a:endParaRPr>
          </a:p>
          <a:p>
            <a:pPr marL="12700">
              <a:lnSpc>
                <a:spcPct val="100000"/>
              </a:lnSpc>
              <a:spcBef>
                <a:spcPts val="285"/>
              </a:spcBef>
            </a:pPr>
            <a:r>
              <a:rPr sz="1600" spc="-5" dirty="0">
                <a:solidFill>
                  <a:srgbClr val="585858"/>
                </a:solidFill>
                <a:latin typeface="Arial"/>
                <a:cs typeface="Arial"/>
              </a:rPr>
              <a:t>of reservation. Eg, corporate means corporate trip, TA for travel</a:t>
            </a:r>
            <a:r>
              <a:rPr sz="1600" spc="175" dirty="0">
                <a:solidFill>
                  <a:srgbClr val="585858"/>
                </a:solidFill>
                <a:latin typeface="Arial"/>
                <a:cs typeface="Arial"/>
              </a:rPr>
              <a:t> </a:t>
            </a:r>
            <a:r>
              <a:rPr sz="1600" spc="-5" dirty="0">
                <a:solidFill>
                  <a:srgbClr val="585858"/>
                </a:solidFill>
                <a:latin typeface="Arial"/>
                <a:cs typeface="Arial"/>
              </a:rPr>
              <a:t>agency.</a:t>
            </a:r>
            <a:endParaRPr sz="1600">
              <a:latin typeface="Arial"/>
              <a:cs typeface="Arial"/>
            </a:endParaRPr>
          </a:p>
          <a:p>
            <a:pPr marL="12700" marR="2966720">
              <a:lnSpc>
                <a:spcPct val="114999"/>
              </a:lnSpc>
              <a:spcBef>
                <a:spcPts val="1205"/>
              </a:spcBef>
            </a:pPr>
            <a:r>
              <a:rPr sz="1600" spc="-5" dirty="0">
                <a:solidFill>
                  <a:srgbClr val="FF0000"/>
                </a:solidFill>
                <a:latin typeface="Arial"/>
                <a:cs typeface="Arial"/>
              </a:rPr>
              <a:t>distribution_channel: </a:t>
            </a:r>
            <a:r>
              <a:rPr sz="1600" spc="-5" dirty="0">
                <a:solidFill>
                  <a:srgbClr val="585858"/>
                </a:solidFill>
                <a:latin typeface="Arial"/>
                <a:cs typeface="Arial"/>
              </a:rPr>
              <a:t>The medium through booking </a:t>
            </a:r>
            <a:r>
              <a:rPr sz="1600" spc="-10" dirty="0">
                <a:solidFill>
                  <a:srgbClr val="585858"/>
                </a:solidFill>
                <a:latin typeface="Arial"/>
                <a:cs typeface="Arial"/>
              </a:rPr>
              <a:t>was  </a:t>
            </a:r>
            <a:r>
              <a:rPr sz="1600" spc="-5" dirty="0">
                <a:solidFill>
                  <a:srgbClr val="585858"/>
                </a:solidFill>
                <a:latin typeface="Arial"/>
                <a:cs typeface="Arial"/>
              </a:rPr>
              <a:t>made.[Direct,Corporate,TA/TO,undefined,GDS.]</a:t>
            </a:r>
            <a:endParaRPr sz="1600">
              <a:latin typeface="Arial"/>
              <a:cs typeface="Arial"/>
            </a:endParaRPr>
          </a:p>
          <a:p>
            <a:pPr marL="12700">
              <a:lnSpc>
                <a:spcPct val="100000"/>
              </a:lnSpc>
              <a:spcBef>
                <a:spcPts val="1485"/>
              </a:spcBef>
            </a:pPr>
            <a:r>
              <a:rPr sz="1600" spc="-5" dirty="0">
                <a:solidFill>
                  <a:srgbClr val="FF0000"/>
                </a:solidFill>
                <a:latin typeface="Arial"/>
                <a:cs typeface="Arial"/>
              </a:rPr>
              <a:t>Is_repeated_guest: </a:t>
            </a:r>
            <a:r>
              <a:rPr sz="1600" spc="-5" dirty="0">
                <a:solidFill>
                  <a:srgbClr val="585858"/>
                </a:solidFill>
                <a:latin typeface="Arial"/>
                <a:cs typeface="Arial"/>
              </a:rPr>
              <a:t>Shows if the guest is </a:t>
            </a:r>
            <a:r>
              <a:rPr sz="1600" spc="-10" dirty="0">
                <a:solidFill>
                  <a:srgbClr val="585858"/>
                </a:solidFill>
                <a:latin typeface="Arial"/>
                <a:cs typeface="Arial"/>
              </a:rPr>
              <a:t>who </a:t>
            </a:r>
            <a:r>
              <a:rPr sz="1600" spc="-5" dirty="0">
                <a:solidFill>
                  <a:srgbClr val="585858"/>
                </a:solidFill>
                <a:latin typeface="Arial"/>
                <a:cs typeface="Arial"/>
              </a:rPr>
              <a:t>has arrived earlier or</a:t>
            </a:r>
            <a:r>
              <a:rPr sz="1600" spc="229" dirty="0">
                <a:solidFill>
                  <a:srgbClr val="585858"/>
                </a:solidFill>
                <a:latin typeface="Arial"/>
                <a:cs typeface="Arial"/>
              </a:rPr>
              <a:t> </a:t>
            </a:r>
            <a:r>
              <a:rPr sz="1600" spc="-5" dirty="0">
                <a:solidFill>
                  <a:srgbClr val="585858"/>
                </a:solidFill>
                <a:latin typeface="Arial"/>
                <a:cs typeface="Arial"/>
              </a:rPr>
              <a:t>not.Values[0,1]--&gt;0</a:t>
            </a:r>
            <a:endParaRPr sz="1600">
              <a:latin typeface="Arial"/>
              <a:cs typeface="Arial"/>
            </a:endParaRPr>
          </a:p>
          <a:p>
            <a:pPr marL="12700">
              <a:lnSpc>
                <a:spcPct val="100000"/>
              </a:lnSpc>
              <a:spcBef>
                <a:spcPts val="295"/>
              </a:spcBef>
            </a:pPr>
            <a:r>
              <a:rPr sz="1600" spc="-5" dirty="0">
                <a:solidFill>
                  <a:srgbClr val="585858"/>
                </a:solidFill>
                <a:latin typeface="Arial"/>
                <a:cs typeface="Arial"/>
              </a:rPr>
              <a:t>indicates no and 1 indicated </a:t>
            </a:r>
            <a:r>
              <a:rPr sz="1600" spc="-10" dirty="0">
                <a:solidFill>
                  <a:srgbClr val="585858"/>
                </a:solidFill>
                <a:latin typeface="Arial"/>
                <a:cs typeface="Arial"/>
              </a:rPr>
              <a:t>yes </a:t>
            </a:r>
            <a:r>
              <a:rPr sz="1600" spc="-5" dirty="0">
                <a:solidFill>
                  <a:srgbClr val="585858"/>
                </a:solidFill>
                <a:latin typeface="Arial"/>
                <a:cs typeface="Arial"/>
              </a:rPr>
              <a:t>person is repeated</a:t>
            </a:r>
            <a:r>
              <a:rPr sz="1600" spc="65" dirty="0">
                <a:solidFill>
                  <a:srgbClr val="585858"/>
                </a:solidFill>
                <a:latin typeface="Arial"/>
                <a:cs typeface="Arial"/>
              </a:rPr>
              <a:t> </a:t>
            </a:r>
            <a:r>
              <a:rPr sz="1600" spc="-5" dirty="0">
                <a:solidFill>
                  <a:srgbClr val="585858"/>
                </a:solidFill>
                <a:latin typeface="Arial"/>
                <a:cs typeface="Arial"/>
              </a:rPr>
              <a:t>guest.</a:t>
            </a:r>
            <a:endParaRPr sz="1600">
              <a:latin typeface="Arial"/>
              <a:cs typeface="Arial"/>
            </a:endParaRPr>
          </a:p>
          <a:p>
            <a:pPr marL="12700">
              <a:lnSpc>
                <a:spcPct val="100000"/>
              </a:lnSpc>
              <a:spcBef>
                <a:spcPts val="1485"/>
              </a:spcBef>
            </a:pPr>
            <a:r>
              <a:rPr sz="1600" spc="-5" dirty="0">
                <a:solidFill>
                  <a:srgbClr val="FF0000"/>
                </a:solidFill>
                <a:latin typeface="Arial"/>
                <a:cs typeface="Arial"/>
              </a:rPr>
              <a:t>days_in_waiting_list: </a:t>
            </a:r>
            <a:r>
              <a:rPr sz="1600" spc="-5" dirty="0">
                <a:solidFill>
                  <a:srgbClr val="585858"/>
                </a:solidFill>
                <a:latin typeface="Arial"/>
                <a:cs typeface="Arial"/>
              </a:rPr>
              <a:t>Number of </a:t>
            </a:r>
            <a:r>
              <a:rPr sz="1600" spc="-10" dirty="0">
                <a:solidFill>
                  <a:srgbClr val="585858"/>
                </a:solidFill>
                <a:latin typeface="Arial"/>
                <a:cs typeface="Arial"/>
              </a:rPr>
              <a:t>days </a:t>
            </a:r>
            <a:r>
              <a:rPr sz="1600" spc="-5" dirty="0">
                <a:solidFill>
                  <a:srgbClr val="585858"/>
                </a:solidFill>
                <a:latin typeface="Arial"/>
                <a:cs typeface="Arial"/>
              </a:rPr>
              <a:t>between actual booking and</a:t>
            </a:r>
            <a:r>
              <a:rPr sz="1600" spc="85" dirty="0">
                <a:solidFill>
                  <a:srgbClr val="585858"/>
                </a:solidFill>
                <a:latin typeface="Arial"/>
                <a:cs typeface="Arial"/>
              </a:rPr>
              <a:t> </a:t>
            </a:r>
            <a:r>
              <a:rPr sz="1600" spc="-5" dirty="0">
                <a:solidFill>
                  <a:srgbClr val="585858"/>
                </a:solidFill>
                <a:latin typeface="Arial"/>
                <a:cs typeface="Arial"/>
              </a:rPr>
              <a:t>transact.</a:t>
            </a:r>
            <a:endParaRPr sz="1600">
              <a:latin typeface="Arial"/>
              <a:cs typeface="Arial"/>
            </a:endParaRPr>
          </a:p>
          <a:p>
            <a:pPr marL="12700">
              <a:lnSpc>
                <a:spcPct val="100000"/>
              </a:lnSpc>
              <a:spcBef>
                <a:spcPts val="1490"/>
              </a:spcBef>
            </a:pPr>
            <a:r>
              <a:rPr sz="1600" spc="-5" dirty="0">
                <a:solidFill>
                  <a:srgbClr val="FF0000"/>
                </a:solidFill>
                <a:latin typeface="Arial"/>
                <a:cs typeface="Arial"/>
              </a:rPr>
              <a:t>customer_type</a:t>
            </a:r>
            <a:r>
              <a:rPr sz="1600" spc="-5" dirty="0">
                <a:solidFill>
                  <a:srgbClr val="585858"/>
                </a:solidFill>
                <a:latin typeface="Arial"/>
                <a:cs typeface="Arial"/>
              </a:rPr>
              <a:t>: </a:t>
            </a:r>
            <a:r>
              <a:rPr sz="1600" spc="-10" dirty="0">
                <a:solidFill>
                  <a:srgbClr val="585858"/>
                </a:solidFill>
                <a:latin typeface="Arial"/>
                <a:cs typeface="Arial"/>
              </a:rPr>
              <a:t>Type </a:t>
            </a:r>
            <a:r>
              <a:rPr sz="1600" spc="-5" dirty="0">
                <a:solidFill>
                  <a:srgbClr val="585858"/>
                </a:solidFill>
                <a:latin typeface="Arial"/>
                <a:cs typeface="Arial"/>
              </a:rPr>
              <a:t>of customers( Transient, group,</a:t>
            </a:r>
            <a:r>
              <a:rPr sz="1600" spc="150" dirty="0">
                <a:solidFill>
                  <a:srgbClr val="585858"/>
                </a:solidFill>
                <a:latin typeface="Arial"/>
                <a:cs typeface="Arial"/>
              </a:rPr>
              <a:t> </a:t>
            </a:r>
            <a:r>
              <a:rPr sz="1600" spc="-5" dirty="0">
                <a:solidFill>
                  <a:srgbClr val="585858"/>
                </a:solidFill>
                <a:latin typeface="Arial"/>
                <a:cs typeface="Arial"/>
              </a:rPr>
              <a:t>etc.)</a:t>
            </a:r>
            <a:endParaRPr sz="16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071" y="448436"/>
            <a:ext cx="3691177" cy="443070"/>
          </a:xfrm>
          <a:prstGeom prst="rect">
            <a:avLst/>
          </a:prstGeom>
        </p:spPr>
        <p:txBody>
          <a:bodyPr vert="horz" wrap="square" lIns="0" tIns="12065" rIns="0" bIns="0" rtlCol="0">
            <a:spAutoFit/>
          </a:bodyPr>
          <a:lstStyle/>
          <a:p>
            <a:pPr marL="12700">
              <a:lnSpc>
                <a:spcPct val="100000"/>
              </a:lnSpc>
              <a:spcBef>
                <a:spcPts val="95"/>
              </a:spcBef>
            </a:pPr>
            <a:r>
              <a:rPr sz="2800" spc="-5" dirty="0"/>
              <a:t>Hotel </a:t>
            </a:r>
            <a:r>
              <a:rPr sz="2800" dirty="0"/>
              <a:t>wise</a:t>
            </a:r>
            <a:r>
              <a:rPr sz="2800" spc="-30" dirty="0"/>
              <a:t> </a:t>
            </a:r>
            <a:r>
              <a:rPr sz="2800" spc="-10" dirty="0"/>
              <a:t>Analysis</a:t>
            </a:r>
            <a:endParaRPr sz="2800"/>
          </a:p>
        </p:txBody>
      </p:sp>
      <p:sp>
        <p:nvSpPr>
          <p:cNvPr id="3" name="object 3"/>
          <p:cNvSpPr txBox="1"/>
          <p:nvPr/>
        </p:nvSpPr>
        <p:spPr>
          <a:xfrm>
            <a:off x="644144" y="1066545"/>
            <a:ext cx="7636509" cy="257057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While doing hotel-wise </a:t>
            </a:r>
            <a:r>
              <a:rPr sz="1400" spc="-5" dirty="0">
                <a:latin typeface="Arial"/>
                <a:cs typeface="Arial"/>
              </a:rPr>
              <a:t>analysis </a:t>
            </a:r>
            <a:r>
              <a:rPr sz="1400" dirty="0">
                <a:latin typeface="Arial"/>
                <a:cs typeface="Arial"/>
              </a:rPr>
              <a:t>of </a:t>
            </a:r>
            <a:r>
              <a:rPr sz="1400" spc="-5" dirty="0">
                <a:latin typeface="Arial"/>
                <a:cs typeface="Arial"/>
              </a:rPr>
              <a:t>given </a:t>
            </a:r>
            <a:r>
              <a:rPr sz="1400" dirty="0">
                <a:latin typeface="Arial"/>
                <a:cs typeface="Arial"/>
              </a:rPr>
              <a:t>hotel booking dataset, </a:t>
            </a:r>
            <a:r>
              <a:rPr sz="1400" spc="-10" dirty="0">
                <a:latin typeface="Arial"/>
                <a:cs typeface="Arial"/>
              </a:rPr>
              <a:t>we </a:t>
            </a:r>
            <a:r>
              <a:rPr sz="1400" spc="-5" dirty="0">
                <a:latin typeface="Arial"/>
                <a:cs typeface="Arial"/>
              </a:rPr>
              <a:t>answered following</a:t>
            </a:r>
            <a:r>
              <a:rPr sz="1400" spc="-95" dirty="0">
                <a:latin typeface="Arial"/>
                <a:cs typeface="Arial"/>
              </a:rPr>
              <a:t> </a:t>
            </a:r>
            <a:r>
              <a:rPr sz="1400" spc="-5" dirty="0">
                <a:latin typeface="Arial"/>
                <a:cs typeface="Arial"/>
              </a:rPr>
              <a:t>questions:</a:t>
            </a:r>
            <a:endParaRPr sz="1400" dirty="0">
              <a:latin typeface="Arial"/>
              <a:cs typeface="Arial"/>
            </a:endParaRPr>
          </a:p>
          <a:p>
            <a:pPr>
              <a:lnSpc>
                <a:spcPct val="100000"/>
              </a:lnSpc>
            </a:pPr>
            <a:endParaRPr sz="1500" dirty="0">
              <a:latin typeface="Arial"/>
              <a:cs typeface="Arial"/>
            </a:endParaRPr>
          </a:p>
          <a:p>
            <a:pPr marL="355600" indent="-342900">
              <a:lnSpc>
                <a:spcPct val="100000"/>
              </a:lnSpc>
              <a:spcBef>
                <a:spcPts val="1120"/>
              </a:spcBef>
              <a:buAutoNum type="arabicParenBoth"/>
              <a:tabLst>
                <a:tab pos="355600" algn="l"/>
              </a:tabLst>
            </a:pPr>
            <a:r>
              <a:rPr sz="1400" dirty="0">
                <a:latin typeface="Arial"/>
                <a:cs typeface="Arial"/>
              </a:rPr>
              <a:t>Percentage of bookings in each</a:t>
            </a:r>
            <a:r>
              <a:rPr sz="1400" spc="-145" dirty="0">
                <a:latin typeface="Arial"/>
                <a:cs typeface="Arial"/>
              </a:rPr>
              <a:t> </a:t>
            </a:r>
            <a:r>
              <a:rPr sz="1400" dirty="0">
                <a:latin typeface="Arial"/>
                <a:cs typeface="Arial"/>
              </a:rPr>
              <a:t>hotels?</a:t>
            </a:r>
          </a:p>
          <a:p>
            <a:pPr>
              <a:lnSpc>
                <a:spcPct val="100000"/>
              </a:lnSpc>
              <a:spcBef>
                <a:spcPts val="10"/>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spc="5" dirty="0">
                <a:latin typeface="Arial"/>
                <a:cs typeface="Arial"/>
              </a:rPr>
              <a:t>Which </a:t>
            </a:r>
            <a:r>
              <a:rPr sz="1400" dirty="0">
                <a:latin typeface="Arial"/>
                <a:cs typeface="Arial"/>
              </a:rPr>
              <a:t>hotel makes </a:t>
            </a:r>
            <a:r>
              <a:rPr sz="1400" spc="-5" dirty="0">
                <a:latin typeface="Arial"/>
                <a:cs typeface="Arial"/>
              </a:rPr>
              <a:t>more</a:t>
            </a:r>
            <a:r>
              <a:rPr sz="1400" spc="-125" dirty="0">
                <a:latin typeface="Arial"/>
                <a:cs typeface="Arial"/>
              </a:rPr>
              <a:t> </a:t>
            </a:r>
            <a:r>
              <a:rPr sz="1400" spc="-5" dirty="0">
                <a:latin typeface="Arial"/>
                <a:cs typeface="Arial"/>
              </a:rPr>
              <a:t>revenue?</a:t>
            </a:r>
            <a:endParaRPr sz="1400" dirty="0">
              <a:latin typeface="Arial"/>
              <a:cs typeface="Arial"/>
            </a:endParaRPr>
          </a:p>
          <a:p>
            <a:pPr>
              <a:lnSpc>
                <a:spcPct val="100000"/>
              </a:lnSpc>
              <a:spcBef>
                <a:spcPts val="15"/>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spc="5" dirty="0">
                <a:latin typeface="Arial"/>
                <a:cs typeface="Arial"/>
              </a:rPr>
              <a:t>Which </a:t>
            </a:r>
            <a:r>
              <a:rPr sz="1400" dirty="0">
                <a:latin typeface="Arial"/>
                <a:cs typeface="Arial"/>
              </a:rPr>
              <a:t>hotel has higher </a:t>
            </a:r>
            <a:r>
              <a:rPr sz="1400">
                <a:latin typeface="Arial"/>
                <a:cs typeface="Arial"/>
              </a:rPr>
              <a:t>lead</a:t>
            </a:r>
            <a:r>
              <a:rPr sz="1400" spc="-145">
                <a:latin typeface="Arial"/>
                <a:cs typeface="Arial"/>
              </a:rPr>
              <a:t> </a:t>
            </a:r>
            <a:r>
              <a:rPr sz="1400" spc="-5">
                <a:latin typeface="Arial"/>
                <a:cs typeface="Arial"/>
              </a:rPr>
              <a:t>time</a:t>
            </a:r>
            <a:r>
              <a:rPr lang="en-IN" sz="1400" spc="-5" dirty="0">
                <a:latin typeface="Arial"/>
                <a:cs typeface="Arial"/>
              </a:rPr>
              <a:t>?</a:t>
            </a:r>
            <a:endParaRPr sz="1400" dirty="0">
              <a:latin typeface="Arial"/>
              <a:cs typeface="Arial"/>
            </a:endParaRPr>
          </a:p>
          <a:p>
            <a:pPr>
              <a:lnSpc>
                <a:spcPct val="100000"/>
              </a:lnSpc>
              <a:spcBef>
                <a:spcPts val="10"/>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spc="-5" dirty="0">
                <a:latin typeface="Arial"/>
                <a:cs typeface="Arial"/>
              </a:rPr>
              <a:t>For which </a:t>
            </a:r>
            <a:r>
              <a:rPr sz="1400" dirty="0">
                <a:latin typeface="Arial"/>
                <a:cs typeface="Arial"/>
              </a:rPr>
              <a:t>hotel, does people </a:t>
            </a:r>
            <a:r>
              <a:rPr sz="1400" spc="-5" dirty="0">
                <a:latin typeface="Arial"/>
                <a:cs typeface="Arial"/>
              </a:rPr>
              <a:t>have </a:t>
            </a:r>
            <a:r>
              <a:rPr sz="1400" dirty="0">
                <a:latin typeface="Arial"/>
                <a:cs typeface="Arial"/>
              </a:rPr>
              <a:t>to </a:t>
            </a:r>
            <a:r>
              <a:rPr sz="1400" spc="-5" dirty="0">
                <a:latin typeface="Arial"/>
                <a:cs typeface="Arial"/>
              </a:rPr>
              <a:t>wait </a:t>
            </a:r>
            <a:r>
              <a:rPr sz="1400" dirty="0">
                <a:latin typeface="Arial"/>
                <a:cs typeface="Arial"/>
              </a:rPr>
              <a:t>longer to get a booking</a:t>
            </a:r>
            <a:r>
              <a:rPr sz="1400" spc="-229" dirty="0">
                <a:latin typeface="Arial"/>
                <a:cs typeface="Arial"/>
              </a:rPr>
              <a:t> </a:t>
            </a:r>
            <a:r>
              <a:rPr sz="1400" dirty="0">
                <a:latin typeface="Arial"/>
                <a:cs typeface="Arial"/>
              </a:rPr>
              <a:t>confirmed?</a:t>
            </a:r>
          </a:p>
          <a:p>
            <a:pPr>
              <a:lnSpc>
                <a:spcPct val="100000"/>
              </a:lnSpc>
              <a:spcBef>
                <a:spcPts val="15"/>
              </a:spcBef>
              <a:buFont typeface="Arial"/>
              <a:buAutoNum type="arabicParenBoth"/>
            </a:pPr>
            <a:endParaRPr sz="1450" dirty="0">
              <a:latin typeface="Arial"/>
              <a:cs typeface="Arial"/>
            </a:endParaRPr>
          </a:p>
          <a:p>
            <a:pPr marL="355600" indent="-342900">
              <a:lnSpc>
                <a:spcPct val="100000"/>
              </a:lnSpc>
              <a:buAutoNum type="arabicParenBoth"/>
              <a:tabLst>
                <a:tab pos="355600" algn="l"/>
              </a:tabLst>
            </a:pPr>
            <a:r>
              <a:rPr sz="1400" spc="5" dirty="0">
                <a:latin typeface="Arial"/>
                <a:cs typeface="Arial"/>
              </a:rPr>
              <a:t>Which </a:t>
            </a:r>
            <a:r>
              <a:rPr sz="1400" dirty="0">
                <a:latin typeface="Arial"/>
                <a:cs typeface="Arial"/>
              </a:rPr>
              <a:t>hotel has higher booking </a:t>
            </a:r>
            <a:r>
              <a:rPr sz="1400">
                <a:latin typeface="Arial"/>
                <a:cs typeface="Arial"/>
              </a:rPr>
              <a:t>cancellations</a:t>
            </a:r>
            <a:r>
              <a:rPr sz="1400" spc="-220">
                <a:latin typeface="Arial"/>
                <a:cs typeface="Arial"/>
              </a:rPr>
              <a:t> </a:t>
            </a:r>
            <a:r>
              <a:rPr sz="1400">
                <a:latin typeface="Arial"/>
                <a:cs typeface="Arial"/>
              </a:rPr>
              <a:t>rat</a:t>
            </a:r>
            <a:r>
              <a:rPr lang="en-IN" sz="1400" dirty="0">
                <a:latin typeface="Arial"/>
                <a:cs typeface="Arial"/>
              </a:rPr>
              <a:t>e?</a:t>
            </a:r>
            <a:endParaRPr sz="1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61873" y="2355849"/>
            <a:ext cx="5067300" cy="259045"/>
          </a:xfrm>
          <a:prstGeom prst="rect">
            <a:avLst/>
          </a:prstGeom>
        </p:spPr>
        <p:txBody>
          <a:bodyPr vert="horz" wrap="square" lIns="0" tIns="12700" rIns="0" bIns="0" rtlCol="0" anchor="t">
            <a:spAutoFit/>
          </a:bodyPr>
          <a:lstStyle/>
          <a:p>
            <a:pPr marL="12065" marR="5080">
              <a:lnSpc>
                <a:spcPct val="150000"/>
              </a:lnSpc>
              <a:spcBef>
                <a:spcPts val="100"/>
              </a:spcBef>
              <a:buClr>
                <a:srgbClr val="000000"/>
              </a:buClr>
              <a:tabLst>
                <a:tab pos="185420" algn="l"/>
              </a:tabLst>
            </a:pPr>
            <a:endParaRPr lang="en-US" sz="1200" spc="-5" dirty="0">
              <a:solidFill>
                <a:srgbClr val="202020"/>
              </a:solidFill>
              <a:latin typeface="Roboto"/>
              <a:ea typeface="Roboto"/>
              <a:cs typeface="Roboto"/>
            </a:endParaRPr>
          </a:p>
        </p:txBody>
      </p:sp>
      <p:pic>
        <p:nvPicPr>
          <p:cNvPr id="7" name="Picture 7" descr="Chart, pie chart&#10;&#10;Description automatically generated">
            <a:extLst>
              <a:ext uri="{FF2B5EF4-FFF2-40B4-BE49-F238E27FC236}">
                <a16:creationId xmlns:a16="http://schemas.microsoft.com/office/drawing/2014/main" id="{797AE42A-1929-5DEA-811A-5D2E03FA1F92}"/>
              </a:ext>
            </a:extLst>
          </p:cNvPr>
          <p:cNvPicPr>
            <a:picLocks noChangeAspect="1"/>
          </p:cNvPicPr>
          <p:nvPr/>
        </p:nvPicPr>
        <p:blipFill>
          <a:blip r:embed="rId2"/>
          <a:stretch>
            <a:fillRect/>
          </a:stretch>
        </p:blipFill>
        <p:spPr>
          <a:xfrm>
            <a:off x="914400" y="1685843"/>
            <a:ext cx="3120606" cy="2602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3608" y="102107"/>
            <a:ext cx="3941064" cy="19965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6645" y="2530548"/>
            <a:ext cx="3654034" cy="187454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31847" y="177568"/>
            <a:ext cx="3659268" cy="192171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49376" y="2169667"/>
            <a:ext cx="4034154" cy="2220595"/>
          </a:xfrm>
          <a:prstGeom prst="rect">
            <a:avLst/>
          </a:prstGeom>
        </p:spPr>
        <p:txBody>
          <a:bodyPr vert="horz" wrap="square" lIns="0" tIns="12700" rIns="0" bIns="0" rtlCol="0">
            <a:spAutoFit/>
          </a:bodyPr>
          <a:lstStyle/>
          <a:p>
            <a:pPr marL="299085" marR="88900" indent="-287020">
              <a:lnSpc>
                <a:spcPct val="150000"/>
              </a:lnSpc>
              <a:spcBef>
                <a:spcPts val="100"/>
              </a:spcBef>
              <a:buClr>
                <a:srgbClr val="000000"/>
              </a:buClr>
              <a:buFont typeface="Arial"/>
              <a:buChar char="•"/>
              <a:tabLst>
                <a:tab pos="299085" algn="l"/>
                <a:tab pos="299720" algn="l"/>
              </a:tabLst>
            </a:pPr>
            <a:r>
              <a:rPr sz="1200" spc="-5" dirty="0">
                <a:solidFill>
                  <a:srgbClr val="202020"/>
                </a:solidFill>
                <a:latin typeface="Roboto"/>
                <a:cs typeface="Roboto"/>
              </a:rPr>
              <a:t>Most of stays are less than </a:t>
            </a:r>
            <a:r>
              <a:rPr sz="1200" dirty="0">
                <a:solidFill>
                  <a:srgbClr val="202020"/>
                </a:solidFill>
                <a:latin typeface="Roboto"/>
                <a:cs typeface="Roboto"/>
              </a:rPr>
              <a:t>5 </a:t>
            </a:r>
            <a:r>
              <a:rPr sz="1200" spc="-5" dirty="0">
                <a:solidFill>
                  <a:srgbClr val="202020"/>
                </a:solidFill>
                <a:latin typeface="Roboto"/>
                <a:cs typeface="Roboto"/>
              </a:rPr>
              <a:t>days. </a:t>
            </a:r>
            <a:r>
              <a:rPr sz="1200" dirty="0">
                <a:solidFill>
                  <a:srgbClr val="202020"/>
                </a:solidFill>
                <a:latin typeface="Roboto"/>
                <a:cs typeface="Roboto"/>
              </a:rPr>
              <a:t>There are </a:t>
            </a:r>
            <a:r>
              <a:rPr sz="1200" spc="-5" dirty="0">
                <a:solidFill>
                  <a:srgbClr val="202020"/>
                </a:solidFill>
                <a:latin typeface="Roboto"/>
                <a:cs typeface="Roboto"/>
              </a:rPr>
              <a:t>very </a:t>
            </a:r>
            <a:r>
              <a:rPr sz="1200" dirty="0">
                <a:solidFill>
                  <a:srgbClr val="202020"/>
                </a:solidFill>
                <a:latin typeface="Roboto"/>
                <a:cs typeface="Roboto"/>
              </a:rPr>
              <a:t>few  </a:t>
            </a:r>
            <a:r>
              <a:rPr sz="1200" spc="-5" dirty="0">
                <a:solidFill>
                  <a:srgbClr val="202020"/>
                </a:solidFill>
                <a:latin typeface="Roboto"/>
                <a:cs typeface="Roboto"/>
              </a:rPr>
              <a:t>long stays at hotels </a:t>
            </a:r>
            <a:r>
              <a:rPr sz="1200" dirty="0">
                <a:solidFill>
                  <a:srgbClr val="202020"/>
                </a:solidFill>
                <a:latin typeface="Roboto"/>
                <a:cs typeface="Roboto"/>
              </a:rPr>
              <a:t>but </a:t>
            </a:r>
            <a:r>
              <a:rPr sz="1200" spc="-5" dirty="0">
                <a:solidFill>
                  <a:srgbClr val="202020"/>
                </a:solidFill>
                <a:latin typeface="Roboto"/>
                <a:cs typeface="Roboto"/>
              </a:rPr>
              <a:t>Resort Hotel is </a:t>
            </a:r>
            <a:r>
              <a:rPr sz="1200" dirty="0">
                <a:solidFill>
                  <a:srgbClr val="202020"/>
                </a:solidFill>
                <a:latin typeface="Roboto"/>
                <a:cs typeface="Roboto"/>
              </a:rPr>
              <a:t>preferred for  </a:t>
            </a:r>
            <a:r>
              <a:rPr sz="1200" spc="-5" dirty="0">
                <a:solidFill>
                  <a:srgbClr val="202020"/>
                </a:solidFill>
                <a:latin typeface="Roboto"/>
                <a:cs typeface="Roboto"/>
              </a:rPr>
              <a:t>long</a:t>
            </a:r>
            <a:r>
              <a:rPr sz="1200" dirty="0">
                <a:solidFill>
                  <a:srgbClr val="202020"/>
                </a:solidFill>
                <a:latin typeface="Roboto"/>
                <a:cs typeface="Roboto"/>
              </a:rPr>
              <a:t> </a:t>
            </a:r>
            <a:r>
              <a:rPr sz="1200" spc="-5" dirty="0">
                <a:solidFill>
                  <a:srgbClr val="202020"/>
                </a:solidFill>
                <a:latin typeface="Roboto"/>
                <a:cs typeface="Roboto"/>
              </a:rPr>
              <a:t>stays.</a:t>
            </a:r>
            <a:endParaRPr sz="1200">
              <a:latin typeface="Roboto"/>
              <a:cs typeface="Roboto"/>
            </a:endParaRPr>
          </a:p>
          <a:p>
            <a:pPr marL="299085" marR="41910" indent="-287020">
              <a:lnSpc>
                <a:spcPct val="150000"/>
              </a:lnSpc>
              <a:buClr>
                <a:srgbClr val="000000"/>
              </a:buClr>
              <a:buFont typeface="Arial"/>
              <a:buChar char="•"/>
              <a:tabLst>
                <a:tab pos="299085" algn="l"/>
                <a:tab pos="299720" algn="l"/>
              </a:tabLst>
            </a:pPr>
            <a:r>
              <a:rPr sz="1200" spc="-5" dirty="0">
                <a:solidFill>
                  <a:srgbClr val="202020"/>
                </a:solidFill>
                <a:latin typeface="Roboto"/>
                <a:cs typeface="Roboto"/>
              </a:rPr>
              <a:t>Almost </a:t>
            </a:r>
            <a:r>
              <a:rPr sz="1200" dirty="0">
                <a:solidFill>
                  <a:srgbClr val="202020"/>
                </a:solidFill>
                <a:latin typeface="Roboto"/>
                <a:cs typeface="Roboto"/>
              </a:rPr>
              <a:t>30 % </a:t>
            </a:r>
            <a:r>
              <a:rPr sz="1200" spc="-5" dirty="0">
                <a:solidFill>
                  <a:srgbClr val="202020"/>
                </a:solidFill>
                <a:latin typeface="Roboto"/>
                <a:cs typeface="Roboto"/>
              </a:rPr>
              <a:t>of City Hotel bookings and </a:t>
            </a:r>
            <a:r>
              <a:rPr sz="1200" dirty="0">
                <a:solidFill>
                  <a:srgbClr val="202020"/>
                </a:solidFill>
                <a:latin typeface="Roboto"/>
                <a:cs typeface="Roboto"/>
              </a:rPr>
              <a:t>25 % </a:t>
            </a:r>
            <a:r>
              <a:rPr sz="1200" spc="-5" dirty="0">
                <a:solidFill>
                  <a:srgbClr val="202020"/>
                </a:solidFill>
                <a:latin typeface="Roboto"/>
                <a:cs typeface="Roboto"/>
              </a:rPr>
              <a:t>of Resort  </a:t>
            </a:r>
            <a:r>
              <a:rPr sz="1200" dirty="0">
                <a:solidFill>
                  <a:srgbClr val="202020"/>
                </a:solidFill>
                <a:latin typeface="Roboto"/>
                <a:cs typeface="Roboto"/>
              </a:rPr>
              <a:t>hotel </a:t>
            </a:r>
            <a:r>
              <a:rPr sz="1200" spc="-5" dirty="0">
                <a:solidFill>
                  <a:srgbClr val="202020"/>
                </a:solidFill>
                <a:latin typeface="Roboto"/>
                <a:cs typeface="Roboto"/>
              </a:rPr>
              <a:t>bookings </a:t>
            </a:r>
            <a:r>
              <a:rPr sz="1200" dirty="0">
                <a:solidFill>
                  <a:srgbClr val="202020"/>
                </a:solidFill>
                <a:latin typeface="Roboto"/>
                <a:cs typeface="Roboto"/>
              </a:rPr>
              <a:t>got</a:t>
            </a:r>
            <a:r>
              <a:rPr sz="1200" spc="15" dirty="0">
                <a:solidFill>
                  <a:srgbClr val="202020"/>
                </a:solidFill>
                <a:latin typeface="Roboto"/>
                <a:cs typeface="Roboto"/>
              </a:rPr>
              <a:t> </a:t>
            </a:r>
            <a:r>
              <a:rPr sz="1200" spc="-10" dirty="0">
                <a:solidFill>
                  <a:srgbClr val="202020"/>
                </a:solidFill>
                <a:latin typeface="Roboto"/>
                <a:cs typeface="Roboto"/>
              </a:rPr>
              <a:t>canceled.</a:t>
            </a:r>
            <a:endParaRPr sz="1200">
              <a:latin typeface="Roboto"/>
              <a:cs typeface="Roboto"/>
            </a:endParaRPr>
          </a:p>
          <a:p>
            <a:pPr marL="299085" marR="5080" indent="-287020">
              <a:lnSpc>
                <a:spcPts val="2160"/>
              </a:lnSpc>
              <a:spcBef>
                <a:spcPts val="190"/>
              </a:spcBef>
              <a:buClr>
                <a:srgbClr val="000000"/>
              </a:buClr>
              <a:buFont typeface="Arial"/>
              <a:buChar char="•"/>
              <a:tabLst>
                <a:tab pos="299085" algn="l"/>
                <a:tab pos="299720" algn="l"/>
              </a:tabLst>
            </a:pPr>
            <a:r>
              <a:rPr sz="1200" spc="-5" dirty="0">
                <a:solidFill>
                  <a:srgbClr val="202020"/>
                </a:solidFill>
                <a:latin typeface="Roboto"/>
                <a:cs typeface="Roboto"/>
              </a:rPr>
              <a:t>Both hotels have very small percentage that customer  will repeat, but Resort hotel has slightly higher repeat </a:t>
            </a:r>
            <a:r>
              <a:rPr sz="1200" dirty="0">
                <a:solidFill>
                  <a:srgbClr val="202020"/>
                </a:solidFill>
                <a:latin typeface="Roboto"/>
                <a:cs typeface="Roboto"/>
              </a:rPr>
              <a:t>%  </a:t>
            </a:r>
            <a:r>
              <a:rPr sz="1200" spc="-5" dirty="0">
                <a:solidFill>
                  <a:srgbClr val="202020"/>
                </a:solidFill>
                <a:latin typeface="Roboto"/>
                <a:cs typeface="Roboto"/>
              </a:rPr>
              <a:t>than City</a:t>
            </a:r>
            <a:r>
              <a:rPr sz="1200" spc="-20" dirty="0">
                <a:solidFill>
                  <a:srgbClr val="202020"/>
                </a:solidFill>
                <a:latin typeface="Roboto"/>
                <a:cs typeface="Roboto"/>
              </a:rPr>
              <a:t> </a:t>
            </a:r>
            <a:r>
              <a:rPr sz="1200" spc="-5" dirty="0">
                <a:solidFill>
                  <a:srgbClr val="202020"/>
                </a:solidFill>
                <a:latin typeface="Roboto"/>
                <a:cs typeface="Roboto"/>
              </a:rPr>
              <a:t>Hotel.</a:t>
            </a:r>
            <a:endParaRPr sz="1200">
              <a:latin typeface="Roboto"/>
              <a:cs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042" y="360375"/>
            <a:ext cx="5268595" cy="406400"/>
          </a:xfrm>
          <a:prstGeom prst="rect">
            <a:avLst/>
          </a:prstGeom>
        </p:spPr>
        <p:txBody>
          <a:bodyPr vert="horz" wrap="square" lIns="0" tIns="12065" rIns="0" bIns="0" rtlCol="0">
            <a:spAutoFit/>
          </a:bodyPr>
          <a:lstStyle/>
          <a:p>
            <a:pPr marL="12700">
              <a:lnSpc>
                <a:spcPct val="100000"/>
              </a:lnSpc>
              <a:spcBef>
                <a:spcPts val="95"/>
              </a:spcBef>
            </a:pPr>
            <a:r>
              <a:rPr sz="2500" spc="-5" dirty="0"/>
              <a:t>Distribution channel </a:t>
            </a:r>
            <a:r>
              <a:rPr sz="2500" spc="5" dirty="0"/>
              <a:t>wise</a:t>
            </a:r>
            <a:r>
              <a:rPr sz="2500" spc="45" dirty="0"/>
              <a:t> </a:t>
            </a:r>
            <a:r>
              <a:rPr sz="2500" spc="-5" dirty="0"/>
              <a:t>Analysis</a:t>
            </a:r>
            <a:endParaRPr sz="2500"/>
          </a:p>
        </p:txBody>
      </p:sp>
      <p:sp>
        <p:nvSpPr>
          <p:cNvPr id="3" name="object 3"/>
          <p:cNvSpPr txBox="1"/>
          <p:nvPr/>
        </p:nvSpPr>
        <p:spPr>
          <a:xfrm>
            <a:off x="466750" y="1191259"/>
            <a:ext cx="7200900" cy="2293577"/>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While doing </a:t>
            </a:r>
            <a:r>
              <a:rPr sz="1400" spc="-5" dirty="0">
                <a:latin typeface="Arial"/>
                <a:cs typeface="Arial"/>
              </a:rPr>
              <a:t>Distribution </a:t>
            </a:r>
            <a:r>
              <a:rPr sz="1400" dirty="0">
                <a:latin typeface="Arial"/>
                <a:cs typeface="Arial"/>
              </a:rPr>
              <a:t>channel </a:t>
            </a:r>
            <a:r>
              <a:rPr sz="1400" spc="-5" dirty="0">
                <a:latin typeface="Arial"/>
                <a:cs typeface="Arial"/>
              </a:rPr>
              <a:t>wise analysis </a:t>
            </a:r>
            <a:r>
              <a:rPr sz="1400" dirty="0">
                <a:latin typeface="Arial"/>
                <a:cs typeface="Arial"/>
              </a:rPr>
              <a:t>of </a:t>
            </a:r>
            <a:r>
              <a:rPr sz="1400" spc="-5" dirty="0">
                <a:latin typeface="Arial"/>
                <a:cs typeface="Arial"/>
              </a:rPr>
              <a:t>given </a:t>
            </a:r>
            <a:r>
              <a:rPr sz="1400" dirty="0">
                <a:latin typeface="Arial"/>
                <a:cs typeface="Arial"/>
              </a:rPr>
              <a:t>hotel booking dataset, </a:t>
            </a:r>
            <a:r>
              <a:rPr sz="1400" spc="-10" dirty="0">
                <a:latin typeface="Arial"/>
                <a:cs typeface="Arial"/>
              </a:rPr>
              <a:t>we</a:t>
            </a:r>
            <a:r>
              <a:rPr sz="1400" spc="-135" dirty="0">
                <a:latin typeface="Arial"/>
                <a:cs typeface="Arial"/>
              </a:rPr>
              <a:t> </a:t>
            </a:r>
            <a:r>
              <a:rPr sz="1400" spc="-5" dirty="0">
                <a:latin typeface="Arial"/>
                <a:cs typeface="Arial"/>
              </a:rPr>
              <a:t>answered</a:t>
            </a:r>
            <a:endParaRPr sz="1400">
              <a:latin typeface="Arial"/>
              <a:cs typeface="Arial"/>
            </a:endParaRPr>
          </a:p>
          <a:p>
            <a:pPr marL="12700">
              <a:lnSpc>
                <a:spcPct val="100000"/>
              </a:lnSpc>
            </a:pPr>
            <a:r>
              <a:rPr sz="1400" spc="-5" dirty="0">
                <a:latin typeface="Arial"/>
                <a:cs typeface="Arial"/>
              </a:rPr>
              <a:t>following</a:t>
            </a:r>
            <a:r>
              <a:rPr sz="1400" spc="-30" dirty="0">
                <a:latin typeface="Arial"/>
                <a:cs typeface="Arial"/>
              </a:rPr>
              <a:t> </a:t>
            </a:r>
            <a:r>
              <a:rPr sz="1400" dirty="0">
                <a:latin typeface="Arial"/>
                <a:cs typeface="Arial"/>
              </a:rPr>
              <a:t>questions:</a:t>
            </a:r>
            <a:endParaRPr sz="1400">
              <a:latin typeface="Arial"/>
              <a:cs typeface="Arial"/>
            </a:endParaRPr>
          </a:p>
          <a:p>
            <a:pPr>
              <a:lnSpc>
                <a:spcPct val="100000"/>
              </a:lnSpc>
            </a:pPr>
            <a:endParaRPr sz="1500">
              <a:latin typeface="Arial"/>
              <a:cs typeface="Arial"/>
            </a:endParaRPr>
          </a:p>
          <a:p>
            <a:pPr marL="393700" indent="-381635">
              <a:lnSpc>
                <a:spcPct val="100000"/>
              </a:lnSpc>
              <a:spcBef>
                <a:spcPts val="1120"/>
              </a:spcBef>
              <a:buClr>
                <a:srgbClr val="000000"/>
              </a:buClr>
              <a:buAutoNum type="arabicParenBoth"/>
              <a:tabLst>
                <a:tab pos="393700" algn="l"/>
                <a:tab pos="394335" algn="l"/>
              </a:tabLst>
            </a:pPr>
            <a:r>
              <a:rPr sz="1400" spc="-5" dirty="0">
                <a:solidFill>
                  <a:srgbClr val="202020"/>
                </a:solidFill>
                <a:latin typeface="Roboto"/>
                <a:cs typeface="Roboto"/>
              </a:rPr>
              <a:t>Which is the most </a:t>
            </a:r>
            <a:r>
              <a:rPr sz="1400" dirty="0">
                <a:solidFill>
                  <a:srgbClr val="202020"/>
                </a:solidFill>
                <a:latin typeface="Roboto"/>
                <a:cs typeface="Roboto"/>
              </a:rPr>
              <a:t>common </a:t>
            </a:r>
            <a:r>
              <a:rPr sz="1400" spc="-5" dirty="0">
                <a:solidFill>
                  <a:srgbClr val="202020"/>
                </a:solidFill>
                <a:latin typeface="Roboto"/>
                <a:cs typeface="Roboto"/>
              </a:rPr>
              <a:t>channel </a:t>
            </a:r>
            <a:r>
              <a:rPr sz="1400" dirty="0">
                <a:solidFill>
                  <a:srgbClr val="202020"/>
                </a:solidFill>
                <a:latin typeface="Roboto"/>
                <a:cs typeface="Roboto"/>
              </a:rPr>
              <a:t>for </a:t>
            </a:r>
            <a:r>
              <a:rPr sz="1400" spc="-5">
                <a:solidFill>
                  <a:srgbClr val="202020"/>
                </a:solidFill>
                <a:latin typeface="Roboto"/>
                <a:cs typeface="Roboto"/>
              </a:rPr>
              <a:t>booking</a:t>
            </a:r>
            <a:r>
              <a:rPr sz="1400" spc="-30">
                <a:solidFill>
                  <a:srgbClr val="202020"/>
                </a:solidFill>
                <a:latin typeface="Roboto"/>
                <a:cs typeface="Roboto"/>
              </a:rPr>
              <a:t> </a:t>
            </a:r>
            <a:r>
              <a:rPr sz="1400" spc="-5">
                <a:solidFill>
                  <a:srgbClr val="202020"/>
                </a:solidFill>
                <a:latin typeface="Roboto"/>
                <a:cs typeface="Roboto"/>
              </a:rPr>
              <a:t>hotels?</a:t>
            </a:r>
            <a:endParaRPr lang="en-IN" sz="1400" spc="-5" dirty="0">
              <a:solidFill>
                <a:srgbClr val="202020"/>
              </a:solidFill>
              <a:latin typeface="Roboto"/>
              <a:cs typeface="Roboto"/>
            </a:endParaRPr>
          </a:p>
          <a:p>
            <a:pPr marL="393700" indent="-381635">
              <a:spcBef>
                <a:spcPts val="1120"/>
              </a:spcBef>
              <a:buClr>
                <a:srgbClr val="000000"/>
              </a:buClr>
              <a:buFontTx/>
              <a:buAutoNum type="arabicParenBoth"/>
              <a:tabLst>
                <a:tab pos="393700" algn="l"/>
                <a:tab pos="394335" algn="l"/>
              </a:tabLst>
            </a:pPr>
            <a:r>
              <a:rPr lang="en-US" sz="1400" spc="-5" dirty="0">
                <a:solidFill>
                  <a:srgbClr val="202020"/>
                </a:solidFill>
                <a:latin typeface="Roboto"/>
                <a:cs typeface="Roboto"/>
              </a:rPr>
              <a:t>Which distribution channel </a:t>
            </a:r>
            <a:r>
              <a:rPr lang="en-US" sz="1400" dirty="0">
                <a:solidFill>
                  <a:srgbClr val="202020"/>
                </a:solidFill>
                <a:latin typeface="Roboto"/>
                <a:cs typeface="Roboto"/>
              </a:rPr>
              <a:t>brings better revenue generating </a:t>
            </a:r>
            <a:r>
              <a:rPr lang="en-US" sz="1400" spc="-5" dirty="0">
                <a:solidFill>
                  <a:srgbClr val="202020"/>
                </a:solidFill>
                <a:latin typeface="Roboto"/>
                <a:cs typeface="Roboto"/>
              </a:rPr>
              <a:t>deals </a:t>
            </a:r>
            <a:r>
              <a:rPr lang="en-US" sz="1400" dirty="0">
                <a:solidFill>
                  <a:srgbClr val="202020"/>
                </a:solidFill>
                <a:latin typeface="Roboto"/>
                <a:cs typeface="Roboto"/>
              </a:rPr>
              <a:t>for</a:t>
            </a:r>
            <a:r>
              <a:rPr lang="en-US" sz="1400" spc="-95" dirty="0">
                <a:solidFill>
                  <a:srgbClr val="202020"/>
                </a:solidFill>
                <a:latin typeface="Roboto"/>
                <a:cs typeface="Roboto"/>
              </a:rPr>
              <a:t> </a:t>
            </a:r>
            <a:r>
              <a:rPr lang="en-US" sz="1400" spc="-5" dirty="0">
                <a:solidFill>
                  <a:srgbClr val="202020"/>
                </a:solidFill>
                <a:latin typeface="Roboto"/>
                <a:cs typeface="Roboto"/>
              </a:rPr>
              <a:t>hotels?</a:t>
            </a:r>
            <a:endParaRPr lang="en-US" sz="1400" dirty="0">
              <a:latin typeface="Roboto"/>
              <a:cs typeface="Roboto"/>
            </a:endParaRPr>
          </a:p>
          <a:p>
            <a:pPr marL="393700" indent="-381635">
              <a:lnSpc>
                <a:spcPct val="100000"/>
              </a:lnSpc>
              <a:spcBef>
                <a:spcPts val="1120"/>
              </a:spcBef>
              <a:buClr>
                <a:srgbClr val="000000"/>
              </a:buClr>
              <a:buAutoNum type="arabicParenBoth"/>
              <a:tabLst>
                <a:tab pos="393700" algn="l"/>
                <a:tab pos="394335" algn="l"/>
              </a:tabLst>
            </a:pPr>
            <a:endParaRPr lang="en-IN" sz="1400" spc="-5" dirty="0">
              <a:solidFill>
                <a:srgbClr val="202020"/>
              </a:solidFill>
              <a:latin typeface="Roboto"/>
              <a:cs typeface="Roboto"/>
            </a:endParaRPr>
          </a:p>
          <a:p>
            <a:pPr marL="393700" indent="-381635">
              <a:lnSpc>
                <a:spcPct val="100000"/>
              </a:lnSpc>
              <a:spcBef>
                <a:spcPts val="1120"/>
              </a:spcBef>
              <a:buClr>
                <a:srgbClr val="000000"/>
              </a:buClr>
              <a:buAutoNum type="arabicParenBoth"/>
              <a:tabLst>
                <a:tab pos="393700" algn="l"/>
                <a:tab pos="394335" algn="l"/>
              </a:tabLst>
            </a:pPr>
            <a:endParaRPr sz="1400">
              <a:latin typeface="Roboto"/>
              <a:cs typeface="Roboto"/>
            </a:endParaRPr>
          </a:p>
          <a:p>
            <a:pPr>
              <a:lnSpc>
                <a:spcPct val="100000"/>
              </a:lnSpc>
              <a:spcBef>
                <a:spcPts val="35"/>
              </a:spcBef>
            </a:pPr>
            <a:endParaRPr sz="1250">
              <a:latin typeface="Roboto"/>
              <a:cs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TotalTime>
  <Words>1471</Words>
  <Application>Microsoft Office PowerPoint</Application>
  <PresentationFormat>On-screen Show (16:9)</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Capstone Project Hotel Booking Analysis</vt:lpstr>
      <vt:lpstr>Points to Discuss:</vt:lpstr>
      <vt:lpstr>Agenda</vt:lpstr>
      <vt:lpstr>Data Summary</vt:lpstr>
      <vt:lpstr>Data Summary(contd..)</vt:lpstr>
      <vt:lpstr>Hotel wise Analysis</vt:lpstr>
      <vt:lpstr>PowerPoint Presentation</vt:lpstr>
      <vt:lpstr>PowerPoint Presentation</vt:lpstr>
      <vt:lpstr>Distribution channel wise Analysis</vt:lpstr>
      <vt:lpstr>Distribution channel wise Analysis</vt:lpstr>
      <vt:lpstr>PowerPoint Presentation</vt:lpstr>
      <vt:lpstr>Booking cancellation Analysis</vt:lpstr>
      <vt:lpstr>PowerPoint Presentation</vt:lpstr>
      <vt:lpstr>PowerPoint Presentation</vt:lpstr>
      <vt:lpstr>Time-wise Analysis</vt:lpstr>
      <vt:lpstr>PowerPoint Presentation</vt:lpstr>
      <vt:lpstr>PowerPoint Presentation</vt:lpstr>
      <vt:lpstr>PowerPoint Presentation</vt:lpstr>
      <vt:lpstr>PowerPoint Presentation</vt:lpstr>
      <vt:lpstr>Reasons for special requests</vt:lpstr>
      <vt:lpstr>Reasons for special requests(cont.)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Neeraj Bassi Naman Thapliyal</dc:title>
  <dc:creator>Neeraj Bassi</dc:creator>
  <cp:lastModifiedBy>JAI KUMAR</cp:lastModifiedBy>
  <cp:revision>44</cp:revision>
  <dcterms:created xsi:type="dcterms:W3CDTF">2022-09-20T14:57:49Z</dcterms:created>
  <dcterms:modified xsi:type="dcterms:W3CDTF">2022-09-28T08:37:37Z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2022-01-01T00:00:00Z</vt:filetime>
  </property>
  <property fmtid="{D5CDD505-2E9C-101B-9397-08002B2CF9AE}" pid="3" name="Creator">
    <vt:lpwstr>Microsoft® PowerPoint® 2019</vt:lpwstr>
  </property>
  <property fmtid="{D5CDD505-2E9C-101B-9397-08002B2CF9AE}" pid="4" name="LastSaved">
    <vt:filetime>2022-09-20T00:00:00Z</vt:filetime>
  </property>
</Properties>
</file>