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e75f54b668_0_2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75f54b668_0_2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e75f54b668_1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75f54b668_1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e75f54b668_1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75f54b668_1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e763ecf09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763ecf09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e692f41c5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692f41c5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e692f41c50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692f41c50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e75f54b668_1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75f54b668_1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e75f54b668_1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75f54b668_1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e75f54b668_1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75f54b668_1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e692f41c50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692f41c50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e692f41c50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692f41c50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e692f41c50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692f41c50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e692f41c5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692f41c5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e75f54b668_1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75f54b668_1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Internship Project</a:t>
            </a:r>
            <a:endParaRPr lang="en-GB"/>
          </a:p>
        </p:txBody>
      </p:sp>
      <p:sp>
        <p:nvSpPr>
          <p:cNvPr id="87" name="Google Shape;87;p13"/>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1730">
                <a:solidFill>
                  <a:schemeClr val="dk2"/>
                </a:solidFill>
                <a:highlight>
                  <a:schemeClr val="lt2"/>
                </a:highlight>
              </a:rPr>
              <a:t>Project Title:</a:t>
            </a:r>
            <a:r>
              <a:rPr lang="en-GB" sz="1730">
                <a:highlight>
                  <a:schemeClr val="lt2"/>
                </a:highlight>
              </a:rPr>
              <a:t> </a:t>
            </a:r>
            <a:r>
              <a:rPr lang="en-GB" sz="2030" b="1">
                <a:solidFill>
                  <a:srgbClr val="2D2828"/>
                </a:solidFill>
                <a:highlight>
                  <a:schemeClr val="lt2"/>
                </a:highlight>
                <a:latin typeface="Arial" panose="020B0604020202020204"/>
                <a:ea typeface="Arial" panose="020B0604020202020204"/>
                <a:cs typeface="Arial" panose="020B0604020202020204"/>
                <a:sym typeface="Arial" panose="020B0604020202020204"/>
              </a:rPr>
              <a:t>Car Performance Prediction Using IBM Watson Machine Learning</a:t>
            </a:r>
            <a:endParaRPr sz="2030" b="1">
              <a:solidFill>
                <a:srgbClr val="2D2828"/>
              </a:solidFill>
              <a:highlight>
                <a:schemeClr val="lt2"/>
              </a:highligh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sz="1730">
              <a:highlight>
                <a:schemeClr val="lt2"/>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Software </a:t>
            </a:r>
            <a:r>
              <a:rPr lang="en-GB"/>
              <a:t>designing</a:t>
            </a:r>
            <a:r>
              <a:rPr lang="en-GB"/>
              <a:t> Contd…...</a:t>
            </a:r>
            <a:endParaRPr lang="en-GB"/>
          </a:p>
        </p:txBody>
      </p:sp>
      <p:sp>
        <p:nvSpPr>
          <p:cNvPr id="147" name="Google Shape;147;p23"/>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GB" sz="1250" b="1">
                <a:solidFill>
                  <a:srgbClr val="000000"/>
                </a:solidFill>
                <a:highlight>
                  <a:srgbClr val="FFFFFF"/>
                </a:highlight>
                <a:latin typeface="Montserrat"/>
                <a:ea typeface="Montserrat"/>
                <a:cs typeface="Montserrat"/>
                <a:sym typeface="Montserrat"/>
              </a:rPr>
              <a:t> 3. Model Building</a:t>
            </a:r>
            <a:endParaRPr sz="1250" b="1">
              <a:solidFill>
                <a:srgbClr val="000000"/>
              </a:solidFill>
              <a:highlight>
                <a:srgbClr val="FFFFFF"/>
              </a:highlight>
              <a:latin typeface="Montserrat"/>
              <a:ea typeface="Montserrat"/>
              <a:cs typeface="Montserrat"/>
              <a:sym typeface="Montserrat"/>
            </a:endParaRPr>
          </a:p>
          <a:p>
            <a:pPr marL="914400" lvl="0" indent="0" algn="l" rtl="0">
              <a:lnSpc>
                <a:spcPct val="130000"/>
              </a:lnSpc>
              <a:spcBef>
                <a:spcPts val="800"/>
              </a:spcBef>
              <a:spcAft>
                <a:spcPts val="0"/>
              </a:spcAft>
              <a:buNone/>
            </a:pPr>
            <a:r>
              <a:rPr lang="en-GB" sz="1250">
                <a:solidFill>
                  <a:srgbClr val="000000"/>
                </a:solidFill>
                <a:highlight>
                  <a:srgbClr val="FFFFFF"/>
                </a:highlight>
                <a:latin typeface="Montserrat"/>
                <a:ea typeface="Montserrat"/>
                <a:cs typeface="Montserrat"/>
                <a:sym typeface="Montserrat"/>
              </a:rPr>
              <a:t>a.   Training and testing the model</a:t>
            </a:r>
            <a:endParaRPr sz="1250">
              <a:solidFill>
                <a:srgbClr val="000000"/>
              </a:solidFill>
              <a:highlight>
                <a:srgbClr val="FFFFFF"/>
              </a:highlight>
              <a:latin typeface="Montserrat"/>
              <a:ea typeface="Montserrat"/>
              <a:cs typeface="Montserrat"/>
              <a:sym typeface="Montserrat"/>
            </a:endParaRPr>
          </a:p>
          <a:p>
            <a:pPr marL="914400" lvl="0" indent="0" algn="l" rtl="0">
              <a:lnSpc>
                <a:spcPct val="130000"/>
              </a:lnSpc>
              <a:spcBef>
                <a:spcPts val="800"/>
              </a:spcBef>
              <a:spcAft>
                <a:spcPts val="0"/>
              </a:spcAft>
              <a:buNone/>
            </a:pPr>
            <a:r>
              <a:rPr lang="en-GB" sz="1250">
                <a:solidFill>
                  <a:srgbClr val="000000"/>
                </a:solidFill>
                <a:highlight>
                  <a:srgbClr val="FFFFFF"/>
                </a:highlight>
                <a:latin typeface="Montserrat"/>
                <a:ea typeface="Montserrat"/>
                <a:cs typeface="Montserrat"/>
                <a:sym typeface="Montserrat"/>
              </a:rPr>
              <a:t>b.   Evaluation of Model</a:t>
            </a:r>
            <a:endParaRPr sz="1250">
              <a:solidFill>
                <a:srgbClr val="000000"/>
              </a:solidFill>
              <a:highlight>
                <a:srgbClr val="FFFFFF"/>
              </a:highlight>
              <a:latin typeface="Montserrat"/>
              <a:ea typeface="Montserrat"/>
              <a:cs typeface="Montserrat"/>
              <a:sym typeface="Montserrat"/>
            </a:endParaRPr>
          </a:p>
          <a:p>
            <a:pPr marL="0" lvl="0" indent="0" algn="l" rtl="0">
              <a:lnSpc>
                <a:spcPct val="130000"/>
              </a:lnSpc>
              <a:spcBef>
                <a:spcPts val="800"/>
              </a:spcBef>
              <a:spcAft>
                <a:spcPts val="0"/>
              </a:spcAft>
              <a:buNone/>
            </a:pPr>
            <a:r>
              <a:rPr lang="en-GB" sz="1250" b="1">
                <a:solidFill>
                  <a:srgbClr val="000000"/>
                </a:solidFill>
                <a:highlight>
                  <a:srgbClr val="FFFFFF"/>
                </a:highlight>
                <a:latin typeface="Montserrat"/>
                <a:ea typeface="Montserrat"/>
                <a:cs typeface="Montserrat"/>
                <a:sym typeface="Montserrat"/>
              </a:rPr>
              <a:t> 4. Application Building</a:t>
            </a:r>
            <a:endParaRPr sz="1250" b="1">
              <a:solidFill>
                <a:srgbClr val="000000"/>
              </a:solidFill>
              <a:highlight>
                <a:srgbClr val="FFFFFF"/>
              </a:highlight>
              <a:latin typeface="Montserrat"/>
              <a:ea typeface="Montserrat"/>
              <a:cs typeface="Montserrat"/>
              <a:sym typeface="Montserrat"/>
            </a:endParaRPr>
          </a:p>
          <a:p>
            <a:pPr marL="914400" lvl="0" indent="0" algn="l" rtl="0">
              <a:lnSpc>
                <a:spcPct val="130000"/>
              </a:lnSpc>
              <a:spcBef>
                <a:spcPts val="800"/>
              </a:spcBef>
              <a:spcAft>
                <a:spcPts val="0"/>
              </a:spcAft>
              <a:buNone/>
            </a:pPr>
            <a:r>
              <a:rPr lang="en-GB" sz="1250">
                <a:solidFill>
                  <a:srgbClr val="000000"/>
                </a:solidFill>
                <a:highlight>
                  <a:srgbClr val="FFFFFF"/>
                </a:highlight>
                <a:latin typeface="Montserrat"/>
                <a:ea typeface="Montserrat"/>
                <a:cs typeface="Montserrat"/>
                <a:sym typeface="Montserrat"/>
              </a:rPr>
              <a:t>a.   Create an HTML file</a:t>
            </a:r>
            <a:endParaRPr sz="1250">
              <a:solidFill>
                <a:srgbClr val="000000"/>
              </a:solidFill>
              <a:highlight>
                <a:srgbClr val="FFFFFF"/>
              </a:highlight>
              <a:latin typeface="Montserrat"/>
              <a:ea typeface="Montserrat"/>
              <a:cs typeface="Montserrat"/>
              <a:sym typeface="Montserrat"/>
            </a:endParaRPr>
          </a:p>
          <a:p>
            <a:pPr marL="914400" lvl="0" indent="0" algn="l" rtl="0">
              <a:lnSpc>
                <a:spcPct val="130000"/>
              </a:lnSpc>
              <a:spcBef>
                <a:spcPts val="800"/>
              </a:spcBef>
              <a:spcAft>
                <a:spcPts val="0"/>
              </a:spcAft>
              <a:buNone/>
            </a:pPr>
            <a:r>
              <a:rPr lang="en-GB" sz="1250">
                <a:solidFill>
                  <a:srgbClr val="000000"/>
                </a:solidFill>
                <a:highlight>
                  <a:srgbClr val="FFFFFF"/>
                </a:highlight>
                <a:latin typeface="Montserrat"/>
                <a:ea typeface="Montserrat"/>
                <a:cs typeface="Montserrat"/>
                <a:sym typeface="Montserrat"/>
              </a:rPr>
              <a:t>b. Build a Python Code</a:t>
            </a:r>
            <a:endParaRPr sz="1250">
              <a:solidFill>
                <a:srgbClr val="000000"/>
              </a:solidFill>
              <a:highlight>
                <a:srgbClr val="FFFFFF"/>
              </a:highlight>
              <a:latin typeface="Montserrat"/>
              <a:ea typeface="Montserrat"/>
              <a:cs typeface="Montserrat"/>
              <a:sym typeface="Montserrat"/>
            </a:endParaRPr>
          </a:p>
          <a:p>
            <a:pPr marL="0" lvl="0" indent="0" algn="l" rtl="0">
              <a:lnSpc>
                <a:spcPct val="95000"/>
              </a:lnSpc>
              <a:spcBef>
                <a:spcPts val="800"/>
              </a:spcBef>
              <a:spcAft>
                <a:spcPts val="1200"/>
              </a:spcAft>
              <a:buNone/>
            </a:pP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a:t>
            </a:r>
            <a:endParaRPr lang="en-GB"/>
          </a:p>
        </p:txBody>
      </p:sp>
      <p:sp>
        <p:nvSpPr>
          <p:cNvPr id="153" name="Google Shape;153;p2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54" name="Google Shape;154;p24"/>
          <p:cNvPicPr preferRelativeResize="0"/>
          <p:nvPr/>
        </p:nvPicPr>
        <p:blipFill>
          <a:blip r:embed="rId1"/>
          <a:stretch>
            <a:fillRect/>
          </a:stretch>
        </p:blipFill>
        <p:spPr>
          <a:xfrm>
            <a:off x="1327938" y="1853850"/>
            <a:ext cx="6488125" cy="312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a:t>
            </a:r>
            <a:endParaRPr lang="en-GB"/>
          </a:p>
        </p:txBody>
      </p:sp>
      <p:sp>
        <p:nvSpPr>
          <p:cNvPr id="160" name="Google Shape;160;p2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98000"/>
              </a:lnSpc>
              <a:spcBef>
                <a:spcPts val="3200"/>
              </a:spcBef>
              <a:spcAft>
                <a:spcPts val="0"/>
              </a:spcAft>
              <a:buSzPts val="688"/>
              <a:buNone/>
            </a:pPr>
            <a:r>
              <a:rPr lang="en-GB">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have a model that predicts fuel mileage for a variety of cars; We can use this to plan for cars that achieve desired levels of fuel efficiency. Additionally we can also observe that — per Figure 7 below — weight is the most influential variable in predicting mileage, with acceleration being second most. Horsepower, displacement, and acceleration are relatively close to each other in impact.With this detail, we can plan future car production or purchase plans.</a:t>
            </a:r>
            <a:endParaRPr>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lnSpc>
                <a:spcPct val="198000"/>
              </a:lnSpc>
              <a:spcBef>
                <a:spcPts val="3200"/>
              </a:spcBef>
              <a:spcAft>
                <a:spcPts val="0"/>
              </a:spcAft>
              <a:buSzPts val="688"/>
              <a:buNone/>
            </a:pPr>
            <a:endParaRPr>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lnSpc>
                <a:spcPct val="95000"/>
              </a:lnSpc>
              <a:spcBef>
                <a:spcPts val="0"/>
              </a:spcBef>
              <a:spcAft>
                <a:spcPts val="1200"/>
              </a:spcAft>
              <a:buSzPts val="688"/>
              <a:buNone/>
            </a:pPr>
            <a:endParaRPr sz="111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Applications	</a:t>
            </a:r>
            <a:endParaRPr lang="en-GB"/>
          </a:p>
        </p:txBody>
      </p:sp>
      <p:sp>
        <p:nvSpPr>
          <p:cNvPr id="166" name="Google Shape;166;p26"/>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AutoNum type="arabicPeriod"/>
            </a:pPr>
            <a:r>
              <a:rPr lang="en-GB" sz="1500"/>
              <a:t>Helps in knowing the </a:t>
            </a:r>
            <a:r>
              <a:rPr lang="en-GB" sz="1500"/>
              <a:t>maintenance</a:t>
            </a:r>
            <a:r>
              <a:rPr lang="en-GB" sz="1500"/>
              <a:t> cost of the car</a:t>
            </a:r>
            <a:endParaRPr sz="1500"/>
          </a:p>
          <a:p>
            <a:pPr marL="457200" lvl="0" indent="-323850" algn="l" rtl="0">
              <a:spcBef>
                <a:spcPts val="0"/>
              </a:spcBef>
              <a:spcAft>
                <a:spcPts val="0"/>
              </a:spcAft>
              <a:buSzPts val="1500"/>
              <a:buAutoNum type="arabicPeriod"/>
            </a:pPr>
            <a:r>
              <a:rPr lang="en-GB" sz="1500"/>
              <a:t>Helps in knowing </a:t>
            </a:r>
            <a:r>
              <a:rPr lang="en-GB" sz="1500"/>
              <a:t>the</a:t>
            </a:r>
            <a:r>
              <a:rPr lang="en-GB" sz="1500"/>
              <a:t> approximate price of the car</a:t>
            </a:r>
            <a:endParaRPr sz="1500"/>
          </a:p>
          <a:p>
            <a:pPr marL="457200" lvl="0" indent="-323850" algn="l" rtl="0">
              <a:spcBef>
                <a:spcPts val="0"/>
              </a:spcBef>
              <a:spcAft>
                <a:spcPts val="0"/>
              </a:spcAft>
              <a:buSzPts val="1500"/>
              <a:buAutoNum type="arabicPeriod"/>
            </a:pPr>
            <a:r>
              <a:rPr lang="en-GB" sz="1500"/>
              <a:t>Helps in knowing the approximate fuel efficiency of the car</a:t>
            </a:r>
            <a:endParaRPr sz="1500"/>
          </a:p>
          <a:p>
            <a:pPr marL="457200" lvl="0" indent="-323850" algn="l" rtl="0">
              <a:spcBef>
                <a:spcPts val="0"/>
              </a:spcBef>
              <a:spcAft>
                <a:spcPts val="0"/>
              </a:spcAft>
              <a:buSzPts val="1500"/>
              <a:buAutoNum type="arabicPeriod"/>
            </a:pPr>
            <a:r>
              <a:rPr lang="en-GB" sz="1500"/>
              <a:t>Helps in predicting the price of the car</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27"/>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Overview and Purpose</a:t>
            </a:r>
            <a:endParaRPr lang="en-GB"/>
          </a:p>
        </p:txBody>
      </p:sp>
      <p:sp>
        <p:nvSpPr>
          <p:cNvPr id="100" name="Google Shape;100;p1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SzPts val="1018"/>
              <a:buNone/>
            </a:pPr>
            <a:r>
              <a:rPr lang="en-GB" sz="1150">
                <a:solidFill>
                  <a:srgbClr val="000000"/>
                </a:solidFill>
                <a:highlight>
                  <a:srgbClr val="FFFFFF"/>
                </a:highlight>
                <a:latin typeface="Montserrat"/>
                <a:ea typeface="Montserrat"/>
                <a:cs typeface="Montserrat"/>
                <a:sym typeface="Montserrat"/>
              </a:rPr>
              <a:t>Predicting the performance level of cars is an important and interesting problem. The main goal is to predict the performance of the car to improve the certain behavior of the vehicle. This can significantly help to improve the system's fuel consumption and increase efficiency.</a:t>
            </a:r>
            <a:endParaRPr sz="1150">
              <a:solidFill>
                <a:srgbClr val="000000"/>
              </a:solidFill>
              <a:highlight>
                <a:srgbClr val="FFFFFF"/>
              </a:highlight>
              <a:latin typeface="Montserrat"/>
              <a:ea typeface="Montserrat"/>
              <a:cs typeface="Montserrat"/>
              <a:sym typeface="Montserrat"/>
            </a:endParaRPr>
          </a:p>
          <a:p>
            <a:pPr marL="0" lvl="0" indent="0" algn="l" rtl="0">
              <a:lnSpc>
                <a:spcPct val="140000"/>
              </a:lnSpc>
              <a:spcBef>
                <a:spcPts val="800"/>
              </a:spcBef>
              <a:spcAft>
                <a:spcPts val="0"/>
              </a:spcAft>
              <a:buSzPts val="1018"/>
              <a:buNone/>
            </a:pPr>
            <a:r>
              <a:rPr lang="en-GB" sz="1150">
                <a:solidFill>
                  <a:srgbClr val="000000"/>
                </a:solidFill>
                <a:highlight>
                  <a:srgbClr val="FFFFFF"/>
                </a:highlight>
                <a:latin typeface="Montserrat"/>
                <a:ea typeface="Montserrat"/>
                <a:cs typeface="Montserrat"/>
                <a:sym typeface="Montserrat"/>
              </a:rPr>
              <a:t>The performance analysis of the car is based on the engine type, no of engine cylinders, fuel type, and horsepower, etc. These are the factors on which the health of the car can be predicted. It is an on-going process of obtaining, researching, analyzing, and recording the health based on the above three factors. The performance objectives like mileage, dependability, flexibility, and cost can be grouped together to play a vital role in the prediction engine and engine management system. This approach is a very important step towards understanding the vehicle's performance.</a:t>
            </a:r>
            <a:endParaRPr sz="1150">
              <a:solidFill>
                <a:srgbClr val="000000"/>
              </a:solidFill>
              <a:highlight>
                <a:srgbClr val="FFFFFF"/>
              </a:highlight>
              <a:latin typeface="Montserrat"/>
              <a:ea typeface="Montserrat"/>
              <a:cs typeface="Montserrat"/>
              <a:sym typeface="Montserrat"/>
            </a:endParaRPr>
          </a:p>
          <a:p>
            <a:pPr marL="0" lvl="0" indent="0" algn="l" rtl="0">
              <a:lnSpc>
                <a:spcPct val="105000"/>
              </a:lnSpc>
              <a:spcBef>
                <a:spcPts val="800"/>
              </a:spcBef>
              <a:spcAft>
                <a:spcPts val="1200"/>
              </a:spcAft>
              <a:buSzPts val="1018"/>
              <a:buNone/>
            </a:pPr>
            <a:endParaRPr sz="11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Block Diagram</a:t>
            </a:r>
            <a:endParaRPr lang="en-GB"/>
          </a:p>
        </p:txBody>
      </p:sp>
      <p:pic>
        <p:nvPicPr>
          <p:cNvPr id="106" name="Google Shape;106;p16"/>
          <p:cNvPicPr preferRelativeResize="0"/>
          <p:nvPr/>
        </p:nvPicPr>
        <p:blipFill>
          <a:blip r:embed="rId1"/>
          <a:stretch>
            <a:fillRect/>
          </a:stretch>
        </p:blipFill>
        <p:spPr>
          <a:xfrm>
            <a:off x="1593050" y="2129725"/>
            <a:ext cx="5715950" cy="264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Flowchart</a:t>
            </a:r>
            <a:endParaRPr lang="en-GB"/>
          </a:p>
        </p:txBody>
      </p:sp>
      <p:pic>
        <p:nvPicPr>
          <p:cNvPr id="112" name="Google Shape;112;p17"/>
          <p:cNvPicPr preferRelativeResize="0"/>
          <p:nvPr/>
        </p:nvPicPr>
        <p:blipFill>
          <a:blip r:embed="rId1"/>
          <a:stretch>
            <a:fillRect/>
          </a:stretch>
        </p:blipFill>
        <p:spPr>
          <a:xfrm>
            <a:off x="304800" y="2250675"/>
            <a:ext cx="8839199" cy="109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b="0">
                <a:solidFill>
                  <a:srgbClr val="202124"/>
                </a:solidFill>
                <a:highlight>
                  <a:srgbClr val="FFFFFF"/>
                </a:highlight>
                <a:latin typeface="Arial" panose="020B0604020202020204"/>
                <a:ea typeface="Arial" panose="020B0604020202020204"/>
                <a:cs typeface="Arial" panose="020B0604020202020204"/>
                <a:sym typeface="Arial" panose="020B0604020202020204"/>
              </a:rPr>
              <a:t>Random Forest Regression</a:t>
            </a:r>
            <a:endParaRPr lang="en-GB" sz="1200" b="0">
              <a:solidFill>
                <a:srgbClr val="202124"/>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118" name="Google Shape;118;p18"/>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Random Forest Regression</a:t>
            </a:r>
            <a:r>
              <a:rPr lang="en-GB" sz="16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is a supervised learning algorithm that uses </a:t>
            </a:r>
            <a:r>
              <a:rPr lang="en-GB" sz="16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ensemble learning</a:t>
            </a:r>
            <a:r>
              <a:rPr lang="en-GB" sz="16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method for regression. Ensemble learning method is a technique that combines predictions from multiple machine learning algorithms to make a more accurate prediction than a single model.</a:t>
            </a:r>
            <a:endParaRPr sz="16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spcBef>
                <a:spcPts val="1200"/>
              </a:spcBef>
              <a:spcAft>
                <a:spcPts val="1200"/>
              </a:spcAft>
              <a:buNone/>
            </a:pPr>
            <a:endParaRPr sz="16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1"/>
          <a:stretch>
            <a:fillRect/>
          </a:stretch>
        </p:blipFill>
        <p:spPr>
          <a:xfrm>
            <a:off x="754500" y="719350"/>
            <a:ext cx="7109525" cy="425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Random Forest Regression contd...</a:t>
            </a:r>
            <a:endParaRPr lang="en-GB"/>
          </a:p>
        </p:txBody>
      </p:sp>
      <p:sp>
        <p:nvSpPr>
          <p:cNvPr id="129" name="Google Shape;129;p20"/>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749300" lvl="0" indent="-313690" algn="l" rtl="0">
              <a:lnSpc>
                <a:spcPct val="218000"/>
              </a:lnSpc>
              <a:spcBef>
                <a:spcPts val="3200"/>
              </a:spcBef>
              <a:spcAft>
                <a:spcPts val="0"/>
              </a:spcAft>
              <a:buClr>
                <a:srgbClr val="292929"/>
              </a:buClr>
              <a:buSzPts val="1340"/>
              <a:buFont typeface="Georgia" panose="02040502050405020303"/>
              <a:buAutoNum type="arabicPeriod"/>
            </a:pPr>
            <a:r>
              <a:rPr lang="en-GB"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Pick at random </a:t>
            </a:r>
            <a:r>
              <a:rPr lang="en-GB" sz="1340" i="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k</a:t>
            </a:r>
            <a:r>
              <a:rPr lang="en-GB"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data points from the training set.</a:t>
            </a:r>
            <a:endParaRPr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3690" algn="l" rtl="0">
              <a:lnSpc>
                <a:spcPct val="218000"/>
              </a:lnSpc>
              <a:spcBef>
                <a:spcPts val="0"/>
              </a:spcBef>
              <a:spcAft>
                <a:spcPts val="0"/>
              </a:spcAft>
              <a:buClr>
                <a:srgbClr val="292929"/>
              </a:buClr>
              <a:buSzPts val="1340"/>
              <a:buFont typeface="Georgia" panose="02040502050405020303"/>
              <a:buAutoNum type="arabicPeriod"/>
            </a:pPr>
            <a:r>
              <a:rPr lang="en-GB"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Build a decision tree associated to these </a:t>
            </a:r>
            <a:r>
              <a:rPr lang="en-GB" sz="1340" i="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k </a:t>
            </a:r>
            <a:r>
              <a:rPr lang="en-GB"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 points.</a:t>
            </a:r>
            <a:endParaRPr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3690" algn="l" rtl="0">
              <a:lnSpc>
                <a:spcPct val="218000"/>
              </a:lnSpc>
              <a:spcBef>
                <a:spcPts val="0"/>
              </a:spcBef>
              <a:spcAft>
                <a:spcPts val="0"/>
              </a:spcAft>
              <a:buClr>
                <a:srgbClr val="292929"/>
              </a:buClr>
              <a:buSzPts val="1340"/>
              <a:buFont typeface="Georgia" panose="02040502050405020303"/>
              <a:buAutoNum type="arabicPeriod"/>
            </a:pPr>
            <a:r>
              <a:rPr lang="en-GB"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Choose the number </a:t>
            </a:r>
            <a:r>
              <a:rPr lang="en-GB" sz="1340" i="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 </a:t>
            </a:r>
            <a:r>
              <a:rPr lang="en-GB"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of trees you want to build and repeat steps 1 and 2.</a:t>
            </a:r>
            <a:endParaRPr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3690" algn="l" rtl="0">
              <a:lnSpc>
                <a:spcPct val="218000"/>
              </a:lnSpc>
              <a:spcBef>
                <a:spcPts val="0"/>
              </a:spcBef>
              <a:spcAft>
                <a:spcPts val="0"/>
              </a:spcAft>
              <a:buClr>
                <a:srgbClr val="292929"/>
              </a:buClr>
              <a:buSzPts val="1340"/>
              <a:buFont typeface="Georgia" panose="02040502050405020303"/>
              <a:buAutoNum type="arabicPeriod"/>
            </a:pPr>
            <a:r>
              <a:rPr lang="en-GB"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For a new data point, make each one of your </a:t>
            </a:r>
            <a:r>
              <a:rPr lang="en-GB" sz="1340" i="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a:t>
            </a:r>
            <a:r>
              <a:rPr lang="en-GB"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-tree trees predict the value of </a:t>
            </a:r>
            <a:r>
              <a:rPr lang="en-GB" sz="1340" i="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y</a:t>
            </a:r>
            <a:r>
              <a:rPr lang="en-GB"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for the data point in question and assign the new data point to the average across all of the predicted </a:t>
            </a:r>
            <a:r>
              <a:rPr lang="en-GB" sz="1340" i="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y </a:t>
            </a:r>
            <a:r>
              <a:rPr lang="en-GB"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values.</a:t>
            </a:r>
            <a:endParaRPr sz="134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spcBef>
                <a:spcPts val="0"/>
              </a:spcBef>
              <a:spcAft>
                <a:spcPts val="1200"/>
              </a:spcAft>
              <a:buSzPts val="440"/>
              <a:buNone/>
            </a:pPr>
            <a:endParaRPr sz="122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random Forest Algorithm</a:t>
            </a:r>
            <a:endParaRPr lang="en-GB"/>
          </a:p>
        </p:txBody>
      </p:sp>
      <p:sp>
        <p:nvSpPr>
          <p:cNvPr id="135" name="Google Shape;135;p21"/>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 Random Forest Regression model is powerful and accurate. It usually performs great on many problems, including features with non-linear relationships. Disadvantages, however, include the following: there is no interpretability, overfitting may easily occur, we must choose the number of trees to include in the model.</a:t>
            </a:r>
            <a:endParaRPr lang="en-GB" sz="16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Software Designing</a:t>
            </a:r>
            <a:endParaRPr lang="en-GB"/>
          </a:p>
        </p:txBody>
      </p:sp>
      <p:sp>
        <p:nvSpPr>
          <p:cNvPr id="141" name="Google Shape;141;p22"/>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01625" algn="l" rtl="0">
              <a:lnSpc>
                <a:spcPct val="95000"/>
              </a:lnSpc>
              <a:spcBef>
                <a:spcPts val="0"/>
              </a:spcBef>
              <a:spcAft>
                <a:spcPts val="0"/>
              </a:spcAft>
              <a:buClr>
                <a:srgbClr val="000000"/>
              </a:buClr>
              <a:buSzPts val="1150"/>
              <a:buFont typeface="Montserrat"/>
              <a:buAutoNum type="arabicPeriod"/>
            </a:pPr>
            <a:r>
              <a:rPr lang="en-GB" sz="1150" b="1">
                <a:solidFill>
                  <a:srgbClr val="000000"/>
                </a:solidFill>
                <a:highlight>
                  <a:srgbClr val="FFFFFF"/>
                </a:highlight>
                <a:latin typeface="Montserrat"/>
                <a:ea typeface="Montserrat"/>
                <a:cs typeface="Montserrat"/>
                <a:sym typeface="Montserrat"/>
              </a:rPr>
              <a:t>Data Collection :- </a:t>
            </a:r>
            <a:endParaRPr sz="1150" b="1">
              <a:solidFill>
                <a:srgbClr val="000000"/>
              </a:solidFill>
              <a:highlight>
                <a:srgbClr val="FFFFFF"/>
              </a:highlight>
              <a:latin typeface="Montserrat"/>
              <a:ea typeface="Montserrat"/>
              <a:cs typeface="Montserrat"/>
              <a:sym typeface="Montserrat"/>
            </a:endParaRPr>
          </a:p>
          <a:p>
            <a:pPr marL="457200" lvl="0" indent="0" algn="l" rtl="0">
              <a:lnSpc>
                <a:spcPct val="95000"/>
              </a:lnSpc>
              <a:spcBef>
                <a:spcPts val="1200"/>
              </a:spcBef>
              <a:spcAft>
                <a:spcPts val="0"/>
              </a:spcAft>
              <a:buNone/>
            </a:pPr>
            <a:r>
              <a:rPr lang="en-GB" sz="1150">
                <a:solidFill>
                  <a:srgbClr val="000000"/>
                </a:solidFill>
                <a:highlight>
                  <a:srgbClr val="FFFFFF"/>
                </a:highlight>
                <a:latin typeface="Montserrat"/>
                <a:ea typeface="Montserrat"/>
                <a:cs typeface="Montserrat"/>
                <a:sym typeface="Montserrat"/>
              </a:rPr>
              <a:t>a. Collect the dataset or Create the dataset</a:t>
            </a:r>
            <a:endParaRPr sz="1150">
              <a:solidFill>
                <a:srgbClr val="000000"/>
              </a:solidFill>
              <a:highlight>
                <a:srgbClr val="FFFFFF"/>
              </a:highlight>
              <a:latin typeface="Montserrat"/>
              <a:ea typeface="Montserrat"/>
              <a:cs typeface="Montserrat"/>
              <a:sym typeface="Montserrat"/>
            </a:endParaRPr>
          </a:p>
          <a:p>
            <a:pPr marL="457200" lvl="0" indent="-301625" algn="l" rtl="0">
              <a:lnSpc>
                <a:spcPct val="95000"/>
              </a:lnSpc>
              <a:spcBef>
                <a:spcPts val="1200"/>
              </a:spcBef>
              <a:spcAft>
                <a:spcPts val="0"/>
              </a:spcAft>
              <a:buClr>
                <a:srgbClr val="000000"/>
              </a:buClr>
              <a:buSzPts val="1150"/>
              <a:buFont typeface="Montserrat"/>
              <a:buAutoNum type="arabicPeriod"/>
            </a:pPr>
            <a:r>
              <a:rPr lang="en-GB" sz="1150" b="1">
                <a:solidFill>
                  <a:srgbClr val="000000"/>
                </a:solidFill>
                <a:highlight>
                  <a:srgbClr val="FFFFFF"/>
                </a:highlight>
                <a:latin typeface="Montserrat"/>
                <a:ea typeface="Montserrat"/>
                <a:cs typeface="Montserrat"/>
                <a:sym typeface="Montserrat"/>
              </a:rPr>
              <a:t>Data Preprocessing :-</a:t>
            </a:r>
            <a:endParaRPr sz="1150" b="1">
              <a:solidFill>
                <a:srgbClr val="000000"/>
              </a:solidFill>
              <a:highlight>
                <a:srgbClr val="FFFFFF"/>
              </a:highlight>
              <a:latin typeface="Montserrat"/>
              <a:ea typeface="Montserrat"/>
              <a:cs typeface="Montserrat"/>
              <a:sym typeface="Montserrat"/>
            </a:endParaRPr>
          </a:p>
          <a:p>
            <a:pPr marL="914400" lvl="0" indent="0" algn="l" rtl="0">
              <a:lnSpc>
                <a:spcPct val="150000"/>
              </a:lnSpc>
              <a:spcBef>
                <a:spcPts val="1200"/>
              </a:spcBef>
              <a:spcAft>
                <a:spcPts val="0"/>
              </a:spcAft>
              <a:buNone/>
            </a:pPr>
            <a:r>
              <a:rPr lang="en-GB" sz="1150">
                <a:solidFill>
                  <a:srgbClr val="000000"/>
                </a:solidFill>
                <a:highlight>
                  <a:srgbClr val="FFFFFF"/>
                </a:highlight>
                <a:latin typeface="Montserrat"/>
                <a:ea typeface="Montserrat"/>
                <a:cs typeface="Montserrat"/>
                <a:sym typeface="Montserrat"/>
              </a:rPr>
              <a:t>a.   Import the Libraries  b.   Importing the dataset.            c.    Checking for Null Values.</a:t>
            </a:r>
            <a:endParaRPr sz="1150">
              <a:solidFill>
                <a:srgbClr val="000000"/>
              </a:solidFill>
              <a:highlight>
                <a:srgbClr val="FFFFFF"/>
              </a:highlight>
              <a:latin typeface="Montserrat"/>
              <a:ea typeface="Montserrat"/>
              <a:cs typeface="Montserrat"/>
              <a:sym typeface="Montserrat"/>
            </a:endParaRPr>
          </a:p>
          <a:p>
            <a:pPr marL="914400" lvl="0" indent="0" algn="l" rtl="0">
              <a:lnSpc>
                <a:spcPct val="150000"/>
              </a:lnSpc>
              <a:spcBef>
                <a:spcPts val="800"/>
              </a:spcBef>
              <a:spcAft>
                <a:spcPts val="0"/>
              </a:spcAft>
              <a:buNone/>
            </a:pPr>
            <a:r>
              <a:rPr lang="en-GB" sz="1150">
                <a:solidFill>
                  <a:srgbClr val="000000"/>
                </a:solidFill>
                <a:highlight>
                  <a:srgbClr val="FFFFFF"/>
                </a:highlight>
                <a:latin typeface="Montserrat"/>
                <a:ea typeface="Montserrat"/>
                <a:cs typeface="Montserrat"/>
                <a:sym typeface="Montserrat"/>
              </a:rPr>
              <a:t>d.   Data Visualization.     e.    Taking care of Missing Data   f.     Label encoding.</a:t>
            </a:r>
            <a:endParaRPr sz="1150">
              <a:solidFill>
                <a:srgbClr val="000000"/>
              </a:solidFill>
              <a:highlight>
                <a:srgbClr val="FFFFFF"/>
              </a:highlight>
              <a:latin typeface="Montserrat"/>
              <a:ea typeface="Montserrat"/>
              <a:cs typeface="Montserrat"/>
              <a:sym typeface="Montserrat"/>
            </a:endParaRPr>
          </a:p>
          <a:p>
            <a:pPr marL="914400" lvl="0" indent="0" algn="l" rtl="0">
              <a:lnSpc>
                <a:spcPct val="150000"/>
              </a:lnSpc>
              <a:spcBef>
                <a:spcPts val="800"/>
              </a:spcBef>
              <a:spcAft>
                <a:spcPts val="0"/>
              </a:spcAft>
              <a:buNone/>
            </a:pPr>
            <a:r>
              <a:rPr lang="en-GB" sz="1150">
                <a:solidFill>
                  <a:srgbClr val="000000"/>
                </a:solidFill>
                <a:highlight>
                  <a:srgbClr val="FFFFFF"/>
                </a:highlight>
                <a:latin typeface="Montserrat"/>
                <a:ea typeface="Montserrat"/>
                <a:cs typeface="Montserrat"/>
                <a:sym typeface="Montserrat"/>
              </a:rPr>
              <a:t>g.    One Hot Encoding.   h.   Feature Scaling.                         i.     Splitting Data into Train and Test.</a:t>
            </a:r>
            <a:endParaRPr sz="1150">
              <a:solidFill>
                <a:srgbClr val="000000"/>
              </a:solidFill>
              <a:highlight>
                <a:srgbClr val="FFFFFF"/>
              </a:highlight>
              <a:latin typeface="Montserrat"/>
              <a:ea typeface="Montserrat"/>
              <a:cs typeface="Montserrat"/>
              <a:sym typeface="Montserrat"/>
            </a:endParaRPr>
          </a:p>
          <a:p>
            <a:pPr marL="457200" lvl="0" indent="0" algn="l" rtl="0">
              <a:lnSpc>
                <a:spcPct val="95000"/>
              </a:lnSpc>
              <a:spcBef>
                <a:spcPts val="800"/>
              </a:spcBef>
              <a:spcAft>
                <a:spcPts val="1200"/>
              </a:spcAft>
              <a:buNone/>
            </a:pPr>
            <a:endParaRPr sz="1150">
              <a:solidFill>
                <a:srgbClr val="000000"/>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3318</Words>
  <Application>WPS Presentation</Application>
  <PresentationFormat/>
  <Paragraphs>69</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Raleway</vt:lpstr>
      <vt:lpstr>Segoe Print</vt:lpstr>
      <vt:lpstr>Lato</vt:lpstr>
      <vt:lpstr>Montserrat</vt:lpstr>
      <vt:lpstr>Georgia</vt:lpstr>
      <vt:lpstr>Microsoft YaHei</vt:lpstr>
      <vt:lpstr>Arial Unicode MS</vt:lpstr>
      <vt:lpstr>Streamline</vt:lpstr>
      <vt:lpstr>SmartBridge Internship Project</vt:lpstr>
      <vt:lpstr>Overview and Purpose</vt:lpstr>
      <vt:lpstr>Block Diagram</vt:lpstr>
      <vt:lpstr>Flowchart</vt:lpstr>
      <vt:lpstr>Random Forest Regression</vt:lpstr>
      <vt:lpstr>PowerPoint 演示文稿</vt:lpstr>
      <vt:lpstr>Random Forest Regression contd...</vt:lpstr>
      <vt:lpstr>Why random Forest Algorithm</vt:lpstr>
      <vt:lpstr>Software Designing</vt:lpstr>
      <vt:lpstr>Software designing Contd…...</vt:lpstr>
      <vt:lpstr>Result</vt:lpstr>
      <vt:lpstr>Advantages </vt:lpstr>
      <vt:lpstr>Applications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dc:title>
  <dc:creator/>
  <cp:lastModifiedBy>manis</cp:lastModifiedBy>
  <cp:revision>1</cp:revision>
  <dcterms:created xsi:type="dcterms:W3CDTF">2023-06-14T04:39:33Z</dcterms:created>
  <dcterms:modified xsi:type="dcterms:W3CDTF">2023-06-14T04:39:33Z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91D2DCEEBEE4484AA649DCD68F70B3AE</vt:lpwstr>
  </property>
  <property fmtid="{D5CDD505-2E9C-101B-9397-08002B2CF9AE}" pid="3" name="KSOProductBuildVer">
    <vt:lpwstr>1033-11.2.0.11219</vt:lpwstr>
  </property>
</Properties>
</file>