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15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2632E68-6312-44B0-9D50-A07EFF9D182F}"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238227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123932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86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3038307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93720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241822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1826683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337134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315483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32E68-6312-44B0-9D50-A07EFF9D182F}"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296917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632E68-6312-44B0-9D50-A07EFF9D182F}"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197464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632E68-6312-44B0-9D50-A07EFF9D182F}"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214325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632E68-6312-44B0-9D50-A07EFF9D182F}"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199377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32E68-6312-44B0-9D50-A07EFF9D182F}"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5928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632E68-6312-44B0-9D50-A07EFF9D182F}"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114796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632E68-6312-44B0-9D50-A07EFF9D182F}"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A4483-DACE-4370-A398-0EDB45C744E4}" type="slidenum">
              <a:rPr lang="en-IN" smtClean="0"/>
              <a:t>‹#›</a:t>
            </a:fld>
            <a:endParaRPr lang="en-IN"/>
          </a:p>
        </p:txBody>
      </p:sp>
    </p:spTree>
    <p:extLst>
      <p:ext uri="{BB962C8B-B14F-4D97-AF65-F5344CB8AC3E}">
        <p14:creationId xmlns:p14="http://schemas.microsoft.com/office/powerpoint/2010/main" val="242505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2632E68-6312-44B0-9D50-A07EFF9D182F}" type="datetimeFigureOut">
              <a:rPr lang="en-IN" smtClean="0"/>
              <a:t>07-09-2024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FA4483-DACE-4370-A398-0EDB45C744E4}" type="slidenum">
              <a:rPr lang="en-IN" smtClean="0"/>
              <a:t>‹#›</a:t>
            </a:fld>
            <a:endParaRPr lang="en-IN"/>
          </a:p>
        </p:txBody>
      </p:sp>
    </p:spTree>
    <p:extLst>
      <p:ext uri="{BB962C8B-B14F-4D97-AF65-F5344CB8AC3E}">
        <p14:creationId xmlns:p14="http://schemas.microsoft.com/office/powerpoint/2010/main" val="38912816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291BF8-91E1-0556-3867-C46F78ACBEAD}"/>
              </a:ext>
            </a:extLst>
          </p:cNvPr>
          <p:cNvSpPr txBox="1"/>
          <p:nvPr/>
        </p:nvSpPr>
        <p:spPr>
          <a:xfrm>
            <a:off x="1976284" y="226142"/>
            <a:ext cx="7914968" cy="830997"/>
          </a:xfrm>
          <a:prstGeom prst="rect">
            <a:avLst/>
          </a:prstGeom>
          <a:noFill/>
        </p:spPr>
        <p:txBody>
          <a:bodyPr wrap="square" rtlCol="0">
            <a:spAutoFit/>
          </a:bodyPr>
          <a:lstStyle/>
          <a:p>
            <a:pPr algn="ctr"/>
            <a:r>
              <a:rPr lang="en-US" sz="4800" b="1" u="sng" dirty="0"/>
              <a:t>Capstone Project </a:t>
            </a:r>
            <a:endParaRPr lang="en-IN" sz="4800" b="1" u="sng" dirty="0"/>
          </a:p>
        </p:txBody>
      </p:sp>
      <p:sp>
        <p:nvSpPr>
          <p:cNvPr id="5" name="TextBox 4">
            <a:extLst>
              <a:ext uri="{FF2B5EF4-FFF2-40B4-BE49-F238E27FC236}">
                <a16:creationId xmlns:a16="http://schemas.microsoft.com/office/drawing/2014/main" id="{9A2116B9-6831-8312-1138-7BD7FE4A6987}"/>
              </a:ext>
            </a:extLst>
          </p:cNvPr>
          <p:cNvSpPr txBox="1"/>
          <p:nvPr/>
        </p:nvSpPr>
        <p:spPr>
          <a:xfrm>
            <a:off x="3333136" y="2733368"/>
            <a:ext cx="7108723" cy="1200329"/>
          </a:xfrm>
          <a:prstGeom prst="rect">
            <a:avLst/>
          </a:prstGeom>
          <a:noFill/>
        </p:spPr>
        <p:txBody>
          <a:bodyPr wrap="square" rtlCol="0">
            <a:spAutoFit/>
          </a:bodyPr>
          <a:lstStyle/>
          <a:p>
            <a:r>
              <a:rPr lang="en-US" sz="2400" b="1" u="sng" dirty="0">
                <a:solidFill>
                  <a:schemeClr val="bg1">
                    <a:lumMod val="85000"/>
                    <a:lumOff val="15000"/>
                  </a:schemeClr>
                </a:solidFill>
              </a:rPr>
              <a:t>Stock Market Portfolio Optimization</a:t>
            </a:r>
          </a:p>
          <a:p>
            <a:r>
              <a:rPr lang="en-US" sz="2400" b="1" dirty="0">
                <a:solidFill>
                  <a:schemeClr val="bg1">
                    <a:lumMod val="85000"/>
                    <a:lumOff val="15000"/>
                  </a:schemeClr>
                </a:solidFill>
              </a:rPr>
              <a:t>Presented by: Manish Malik</a:t>
            </a:r>
          </a:p>
          <a:p>
            <a:r>
              <a:rPr lang="en-US" sz="2400" b="1" dirty="0">
                <a:solidFill>
                  <a:schemeClr val="bg1">
                    <a:lumMod val="85000"/>
                    <a:lumOff val="15000"/>
                  </a:schemeClr>
                </a:solidFill>
              </a:rPr>
              <a:t>Batch: PGA-43</a:t>
            </a:r>
            <a:endParaRPr lang="en-IN" sz="2400" b="1" dirty="0">
              <a:solidFill>
                <a:schemeClr val="bg1">
                  <a:lumMod val="85000"/>
                  <a:lumOff val="15000"/>
                </a:schemeClr>
              </a:solidFill>
            </a:endParaRPr>
          </a:p>
        </p:txBody>
      </p:sp>
    </p:spTree>
    <p:extLst>
      <p:ext uri="{BB962C8B-B14F-4D97-AF65-F5344CB8AC3E}">
        <p14:creationId xmlns:p14="http://schemas.microsoft.com/office/powerpoint/2010/main" val="2281966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F258E-FCEA-CDED-1207-7E6BF0374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791" y="103620"/>
            <a:ext cx="7826418" cy="4114418"/>
          </a:xfrm>
          <a:prstGeom prst="rect">
            <a:avLst/>
          </a:prstGeom>
        </p:spPr>
      </p:pic>
      <p:sp>
        <p:nvSpPr>
          <p:cNvPr id="4" name="TextBox 3">
            <a:extLst>
              <a:ext uri="{FF2B5EF4-FFF2-40B4-BE49-F238E27FC236}">
                <a16:creationId xmlns:a16="http://schemas.microsoft.com/office/drawing/2014/main" id="{3A7CD303-E5B6-2E15-7051-E81F0E6F6EBE}"/>
              </a:ext>
            </a:extLst>
          </p:cNvPr>
          <p:cNvSpPr txBox="1"/>
          <p:nvPr/>
        </p:nvSpPr>
        <p:spPr>
          <a:xfrm>
            <a:off x="1524000" y="4650657"/>
            <a:ext cx="9144000" cy="923330"/>
          </a:xfrm>
          <a:prstGeom prst="rect">
            <a:avLst/>
          </a:prstGeom>
          <a:noFill/>
        </p:spPr>
        <p:txBody>
          <a:bodyPr wrap="square" rtlCol="0">
            <a:spAutoFit/>
          </a:bodyPr>
          <a:lstStyle/>
          <a:p>
            <a:r>
              <a:rPr lang="en-US" dirty="0">
                <a:solidFill>
                  <a:schemeClr val="bg1"/>
                </a:solidFill>
              </a:rPr>
              <a:t>Each dot represents a portfolio, with the colour indicating the sharpe ratio. Portfolio on the leftmost side represent the optimal portfolio according to the Modern Portfolio Theory. </a:t>
            </a:r>
            <a:endParaRPr lang="en-IN" dirty="0">
              <a:solidFill>
                <a:schemeClr val="bg1"/>
              </a:solidFill>
            </a:endParaRPr>
          </a:p>
        </p:txBody>
      </p:sp>
    </p:spTree>
    <p:extLst>
      <p:ext uri="{BB962C8B-B14F-4D97-AF65-F5344CB8AC3E}">
        <p14:creationId xmlns:p14="http://schemas.microsoft.com/office/powerpoint/2010/main" val="417904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969922-2F58-CA70-133F-E67717270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676" y="202315"/>
            <a:ext cx="7887383" cy="2461473"/>
          </a:xfrm>
          <a:prstGeom prst="rect">
            <a:avLst/>
          </a:prstGeom>
        </p:spPr>
      </p:pic>
      <p:sp>
        <p:nvSpPr>
          <p:cNvPr id="4" name="TextBox 3">
            <a:extLst>
              <a:ext uri="{FF2B5EF4-FFF2-40B4-BE49-F238E27FC236}">
                <a16:creationId xmlns:a16="http://schemas.microsoft.com/office/drawing/2014/main" id="{FA1CD2AE-3425-004C-C5EA-0A4E2FE1C6B4}"/>
              </a:ext>
            </a:extLst>
          </p:cNvPr>
          <p:cNvSpPr txBox="1"/>
          <p:nvPr/>
        </p:nvSpPr>
        <p:spPr>
          <a:xfrm>
            <a:off x="1337187" y="2910348"/>
            <a:ext cx="8927690" cy="1200329"/>
          </a:xfrm>
          <a:prstGeom prst="rect">
            <a:avLst/>
          </a:prstGeom>
          <a:noFill/>
        </p:spPr>
        <p:txBody>
          <a:bodyPr wrap="square" rtlCol="0">
            <a:spAutoFit/>
          </a:bodyPr>
          <a:lstStyle/>
          <a:p>
            <a:r>
              <a:rPr lang="en-US" dirty="0"/>
              <a:t>We will be extracting the values for the max sharpe ratio and index using the above code. Which will give us the optimal portfolio with the best return and lesser risk.</a:t>
            </a:r>
          </a:p>
          <a:p>
            <a:r>
              <a:rPr lang="en-US" dirty="0"/>
              <a:t>Our optimal portfolio looks like: </a:t>
            </a:r>
            <a:endParaRPr lang="en-IN" dirty="0"/>
          </a:p>
        </p:txBody>
      </p:sp>
      <p:pic>
        <p:nvPicPr>
          <p:cNvPr id="6" name="Picture 5">
            <a:extLst>
              <a:ext uri="{FF2B5EF4-FFF2-40B4-BE49-F238E27FC236}">
                <a16:creationId xmlns:a16="http://schemas.microsoft.com/office/drawing/2014/main" id="{E75DBD24-BCAA-6400-5B7B-B695E712A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042" y="4110677"/>
            <a:ext cx="6348519" cy="2267998"/>
          </a:xfrm>
          <a:prstGeom prst="rect">
            <a:avLst/>
          </a:prstGeom>
        </p:spPr>
      </p:pic>
    </p:spTree>
    <p:extLst>
      <p:ext uri="{BB962C8B-B14F-4D97-AF65-F5344CB8AC3E}">
        <p14:creationId xmlns:p14="http://schemas.microsoft.com/office/powerpoint/2010/main" val="178839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B90040-78DD-9179-8E4A-7DFA0F64363E}"/>
              </a:ext>
            </a:extLst>
          </p:cNvPr>
          <p:cNvSpPr txBox="1"/>
          <p:nvPr/>
        </p:nvSpPr>
        <p:spPr>
          <a:xfrm>
            <a:off x="1602658" y="353961"/>
            <a:ext cx="9252155" cy="1477328"/>
          </a:xfrm>
          <a:prstGeom prst="rect">
            <a:avLst/>
          </a:prstGeom>
          <a:noFill/>
        </p:spPr>
        <p:txBody>
          <a:bodyPr wrap="square" rtlCol="0">
            <a:spAutoFit/>
          </a:bodyPr>
          <a:lstStyle/>
          <a:p>
            <a:r>
              <a:rPr lang="en-US" dirty="0">
                <a:solidFill>
                  <a:schemeClr val="bg1"/>
                </a:solidFill>
              </a:rPr>
              <a:t>The output shows a diversified portfolio with the following allocations:</a:t>
            </a:r>
          </a:p>
          <a:p>
            <a:pPr marL="342900" indent="-342900">
              <a:buAutoNum type="arabicPeriod"/>
            </a:pPr>
            <a:r>
              <a:rPr lang="en-US" dirty="0">
                <a:solidFill>
                  <a:schemeClr val="bg1"/>
                </a:solidFill>
              </a:rPr>
              <a:t>HDFCBANK.NS(30.5%)</a:t>
            </a:r>
          </a:p>
          <a:p>
            <a:pPr marL="342900" indent="-342900">
              <a:buAutoNum type="arabicPeriod"/>
            </a:pPr>
            <a:r>
              <a:rPr lang="en-US" dirty="0">
                <a:solidFill>
                  <a:schemeClr val="bg1"/>
                </a:solidFill>
              </a:rPr>
              <a:t>INFY.NS(15.5%)</a:t>
            </a:r>
          </a:p>
          <a:p>
            <a:pPr marL="342900" indent="-342900">
              <a:buAutoNum type="arabicPeriod"/>
            </a:pPr>
            <a:r>
              <a:rPr lang="en-US" dirty="0">
                <a:solidFill>
                  <a:schemeClr val="bg1"/>
                </a:solidFill>
              </a:rPr>
              <a:t>RELIANCE.NS(25.1%)</a:t>
            </a:r>
          </a:p>
          <a:p>
            <a:pPr marL="342900" indent="-342900">
              <a:buAutoNum type="arabicPeriod"/>
            </a:pPr>
            <a:r>
              <a:rPr lang="en-US" dirty="0">
                <a:solidFill>
                  <a:schemeClr val="bg1"/>
                </a:solidFill>
              </a:rPr>
              <a:t>TCS.NS(28.9%)</a:t>
            </a:r>
            <a:endParaRPr lang="en-IN" dirty="0">
              <a:solidFill>
                <a:schemeClr val="bg1"/>
              </a:solidFill>
            </a:endParaRPr>
          </a:p>
        </p:txBody>
      </p:sp>
      <p:sp>
        <p:nvSpPr>
          <p:cNvPr id="3" name="TextBox 2">
            <a:extLst>
              <a:ext uri="{FF2B5EF4-FFF2-40B4-BE49-F238E27FC236}">
                <a16:creationId xmlns:a16="http://schemas.microsoft.com/office/drawing/2014/main" id="{6511D8A1-0CA1-AA42-A330-68DD449692DB}"/>
              </a:ext>
            </a:extLst>
          </p:cNvPr>
          <p:cNvSpPr txBox="1"/>
          <p:nvPr/>
        </p:nvSpPr>
        <p:spPr>
          <a:xfrm>
            <a:off x="1317522" y="2930013"/>
            <a:ext cx="9134168" cy="707886"/>
          </a:xfrm>
          <a:prstGeom prst="rect">
            <a:avLst/>
          </a:prstGeom>
          <a:noFill/>
        </p:spPr>
        <p:txBody>
          <a:bodyPr wrap="square" rtlCol="0">
            <a:spAutoFit/>
          </a:bodyPr>
          <a:lstStyle/>
          <a:p>
            <a:pPr algn="ctr"/>
            <a:r>
              <a:rPr lang="en-US" sz="4000" b="1" dirty="0"/>
              <a:t>THANK YOU!</a:t>
            </a:r>
            <a:endParaRPr lang="en-IN" sz="4000" b="1" dirty="0"/>
          </a:p>
        </p:txBody>
      </p:sp>
    </p:spTree>
    <p:extLst>
      <p:ext uri="{BB962C8B-B14F-4D97-AF65-F5344CB8AC3E}">
        <p14:creationId xmlns:p14="http://schemas.microsoft.com/office/powerpoint/2010/main" val="11801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5F60E-021F-5E63-2440-78B63149C2F2}"/>
              </a:ext>
            </a:extLst>
          </p:cNvPr>
          <p:cNvSpPr txBox="1"/>
          <p:nvPr/>
        </p:nvSpPr>
        <p:spPr>
          <a:xfrm>
            <a:off x="2271252" y="206477"/>
            <a:ext cx="6715432" cy="830997"/>
          </a:xfrm>
          <a:prstGeom prst="rect">
            <a:avLst/>
          </a:prstGeom>
          <a:noFill/>
        </p:spPr>
        <p:txBody>
          <a:bodyPr wrap="square" rtlCol="0">
            <a:spAutoFit/>
          </a:bodyPr>
          <a:lstStyle/>
          <a:p>
            <a:pPr algn="ctr"/>
            <a:r>
              <a:rPr lang="en-US" sz="4800" b="1" u="sng" dirty="0"/>
              <a:t>Objective </a:t>
            </a:r>
            <a:endParaRPr lang="en-IN" sz="4800" b="1" u="sng" dirty="0"/>
          </a:p>
        </p:txBody>
      </p:sp>
      <p:sp>
        <p:nvSpPr>
          <p:cNvPr id="4" name="TextBox 3">
            <a:extLst>
              <a:ext uri="{FF2B5EF4-FFF2-40B4-BE49-F238E27FC236}">
                <a16:creationId xmlns:a16="http://schemas.microsoft.com/office/drawing/2014/main" id="{F128F477-B881-42E7-9EAB-1F914415112A}"/>
              </a:ext>
            </a:extLst>
          </p:cNvPr>
          <p:cNvSpPr txBox="1"/>
          <p:nvPr/>
        </p:nvSpPr>
        <p:spPr>
          <a:xfrm>
            <a:off x="1671484" y="1543665"/>
            <a:ext cx="8534400" cy="2308324"/>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b="1" dirty="0">
                <a:solidFill>
                  <a:schemeClr val="bg1"/>
                </a:solidFill>
              </a:rPr>
              <a:t>Analyzing Historical Data:</a:t>
            </a:r>
            <a:r>
              <a:rPr lang="en-US" dirty="0">
                <a:solidFill>
                  <a:schemeClr val="bg1"/>
                </a:solidFill>
              </a:rPr>
              <a:t> Stock market portfolio optimization involves analyzing price trends, calculating expected returns and volatilities.</a:t>
            </a: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r>
              <a:rPr lang="en-US" b="1" dirty="0">
                <a:solidFill>
                  <a:schemeClr val="bg1"/>
                </a:solidFill>
              </a:rPr>
              <a:t>Correlation between Stocks:</a:t>
            </a:r>
            <a:r>
              <a:rPr lang="en-US" dirty="0">
                <a:solidFill>
                  <a:schemeClr val="bg1"/>
                </a:solidFill>
              </a:rPr>
              <a:t> Determining the correlation between different stocks to achieve diversification.</a:t>
            </a: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r>
              <a:rPr lang="en-US" b="1" dirty="0">
                <a:solidFill>
                  <a:schemeClr val="bg1"/>
                </a:solidFill>
              </a:rPr>
              <a:t>Generating report:</a:t>
            </a:r>
            <a:r>
              <a:rPr lang="en-US" dirty="0">
                <a:solidFill>
                  <a:schemeClr val="bg1"/>
                </a:solidFill>
              </a:rPr>
              <a:t> We can construct an efficient portfolio that represent the optimal trade-off between risk and return.</a:t>
            </a:r>
            <a:endParaRPr lang="en-IN" dirty="0">
              <a:solidFill>
                <a:schemeClr val="bg1"/>
              </a:solidFill>
            </a:endParaRPr>
          </a:p>
        </p:txBody>
      </p:sp>
      <p:pic>
        <p:nvPicPr>
          <p:cNvPr id="6" name="Picture 5">
            <a:extLst>
              <a:ext uri="{FF2B5EF4-FFF2-40B4-BE49-F238E27FC236}">
                <a16:creationId xmlns:a16="http://schemas.microsoft.com/office/drawing/2014/main" id="{9968D7D0-2987-1D2F-DE39-C291040F7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333" y="3980835"/>
            <a:ext cx="6797163" cy="2667000"/>
          </a:xfrm>
          <a:prstGeom prst="rect">
            <a:avLst/>
          </a:prstGeom>
        </p:spPr>
      </p:pic>
    </p:spTree>
    <p:extLst>
      <p:ext uri="{BB962C8B-B14F-4D97-AF65-F5344CB8AC3E}">
        <p14:creationId xmlns:p14="http://schemas.microsoft.com/office/powerpoint/2010/main" val="66380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9BE9C-3CFA-BEFC-BA1D-955224510589}"/>
              </a:ext>
            </a:extLst>
          </p:cNvPr>
          <p:cNvSpPr txBox="1"/>
          <p:nvPr/>
        </p:nvSpPr>
        <p:spPr>
          <a:xfrm>
            <a:off x="2399071" y="176981"/>
            <a:ext cx="6823587" cy="830997"/>
          </a:xfrm>
          <a:prstGeom prst="rect">
            <a:avLst/>
          </a:prstGeom>
          <a:noFill/>
        </p:spPr>
        <p:txBody>
          <a:bodyPr wrap="square" rtlCol="0">
            <a:spAutoFit/>
          </a:bodyPr>
          <a:lstStyle/>
          <a:p>
            <a:pPr algn="ctr"/>
            <a:r>
              <a:rPr lang="en-US" sz="4800" b="1" u="sng" dirty="0"/>
              <a:t>DATASET</a:t>
            </a:r>
            <a:endParaRPr lang="en-IN" sz="4800" b="1" u="sng" dirty="0"/>
          </a:p>
        </p:txBody>
      </p:sp>
      <p:sp>
        <p:nvSpPr>
          <p:cNvPr id="3" name="TextBox 2">
            <a:extLst>
              <a:ext uri="{FF2B5EF4-FFF2-40B4-BE49-F238E27FC236}">
                <a16:creationId xmlns:a16="http://schemas.microsoft.com/office/drawing/2014/main" id="{37B18893-56F1-B4C0-09C5-14C9C95176F4}"/>
              </a:ext>
            </a:extLst>
          </p:cNvPr>
          <p:cNvSpPr txBox="1"/>
          <p:nvPr/>
        </p:nvSpPr>
        <p:spPr>
          <a:xfrm>
            <a:off x="1769806" y="1356852"/>
            <a:ext cx="936031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This Dataset contains the recent 365 days of stock market data of the </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'RELIANCE.NS'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'TCS.NS'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'INFY.NS'</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'HDFCBANK.NS’</a:t>
            </a:r>
            <a:r>
              <a:rPr lang="en-IN" b="0" dirty="0">
                <a:solidFill>
                  <a:srgbClr val="000000"/>
                </a:solidFill>
                <a:effectLst/>
                <a:latin typeface="Courier New" panose="02070309020205020404" pitchFamily="49" charset="0"/>
              </a:rPr>
              <a:t>]</a:t>
            </a:r>
          </a:p>
          <a:p>
            <a:pPr marL="285750" indent="-285750">
              <a:buFont typeface="Arial" panose="020B0604020202020204" pitchFamily="34" charset="0"/>
              <a:buChar char="•"/>
            </a:pPr>
            <a:r>
              <a:rPr lang="en-US" dirty="0">
                <a:solidFill>
                  <a:schemeClr val="bg1"/>
                </a:solidFill>
              </a:rPr>
              <a:t>This data is dynamic and has been downloaded by using the API of yahoo finance.</a:t>
            </a:r>
            <a:endParaRPr lang="en-IN" dirty="0">
              <a:solidFill>
                <a:schemeClr val="bg1"/>
              </a:solidFill>
            </a:endParaRPr>
          </a:p>
        </p:txBody>
      </p:sp>
      <p:pic>
        <p:nvPicPr>
          <p:cNvPr id="5" name="Picture 4">
            <a:extLst>
              <a:ext uri="{FF2B5EF4-FFF2-40B4-BE49-F238E27FC236}">
                <a16:creationId xmlns:a16="http://schemas.microsoft.com/office/drawing/2014/main" id="{CCC36F85-770B-AB8E-355D-4F60019E0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705" y="2833255"/>
            <a:ext cx="5415369" cy="1089815"/>
          </a:xfrm>
          <a:prstGeom prst="rect">
            <a:avLst/>
          </a:prstGeom>
        </p:spPr>
      </p:pic>
      <p:pic>
        <p:nvPicPr>
          <p:cNvPr id="7" name="Picture 6">
            <a:extLst>
              <a:ext uri="{FF2B5EF4-FFF2-40B4-BE49-F238E27FC236}">
                <a16:creationId xmlns:a16="http://schemas.microsoft.com/office/drawing/2014/main" id="{B4A30120-2AD5-7BE3-BE8D-CB72B062F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706" y="4249201"/>
            <a:ext cx="8490746" cy="1200329"/>
          </a:xfrm>
          <a:prstGeom prst="rect">
            <a:avLst/>
          </a:prstGeom>
        </p:spPr>
      </p:pic>
    </p:spTree>
    <p:extLst>
      <p:ext uri="{BB962C8B-B14F-4D97-AF65-F5344CB8AC3E}">
        <p14:creationId xmlns:p14="http://schemas.microsoft.com/office/powerpoint/2010/main" val="374161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348A88-B138-48BF-1A2E-467261AD256D}"/>
              </a:ext>
            </a:extLst>
          </p:cNvPr>
          <p:cNvSpPr txBox="1"/>
          <p:nvPr/>
        </p:nvSpPr>
        <p:spPr>
          <a:xfrm>
            <a:off x="2133599" y="206478"/>
            <a:ext cx="7708491" cy="830997"/>
          </a:xfrm>
          <a:prstGeom prst="rect">
            <a:avLst/>
          </a:prstGeom>
          <a:noFill/>
        </p:spPr>
        <p:txBody>
          <a:bodyPr wrap="square" rtlCol="0">
            <a:spAutoFit/>
          </a:bodyPr>
          <a:lstStyle/>
          <a:p>
            <a:pPr algn="ctr"/>
            <a:r>
              <a:rPr lang="en-US" sz="4800" b="1" u="sng" dirty="0"/>
              <a:t>Data Pre-Processing</a:t>
            </a:r>
            <a:endParaRPr lang="en-IN" sz="4800" b="1" u="sng" dirty="0"/>
          </a:p>
        </p:txBody>
      </p:sp>
      <p:sp>
        <p:nvSpPr>
          <p:cNvPr id="3" name="TextBox 2">
            <a:extLst>
              <a:ext uri="{FF2B5EF4-FFF2-40B4-BE49-F238E27FC236}">
                <a16:creationId xmlns:a16="http://schemas.microsoft.com/office/drawing/2014/main" id="{CDABE98C-9E97-ABAB-83EA-E9F60E0BE29B}"/>
              </a:ext>
            </a:extLst>
          </p:cNvPr>
          <p:cNvSpPr txBox="1"/>
          <p:nvPr/>
        </p:nvSpPr>
        <p:spPr>
          <a:xfrm>
            <a:off x="1435510" y="1278194"/>
            <a:ext cx="957661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Data has been preprocessed using the melt and the pivot function to convert the data into a long form and then to get the desired columns.</a:t>
            </a:r>
          </a:p>
          <a:p>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Date has been formatted into the Date format.</a:t>
            </a:r>
          </a:p>
        </p:txBody>
      </p:sp>
      <p:pic>
        <p:nvPicPr>
          <p:cNvPr id="5" name="Picture 4">
            <a:extLst>
              <a:ext uri="{FF2B5EF4-FFF2-40B4-BE49-F238E27FC236}">
                <a16:creationId xmlns:a16="http://schemas.microsoft.com/office/drawing/2014/main" id="{E6572579-C05E-D769-49CD-C57B9525B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10" y="2674553"/>
            <a:ext cx="8824725" cy="855227"/>
          </a:xfrm>
          <a:prstGeom prst="rect">
            <a:avLst/>
          </a:prstGeom>
        </p:spPr>
      </p:pic>
      <p:pic>
        <p:nvPicPr>
          <p:cNvPr id="7" name="Picture 6">
            <a:extLst>
              <a:ext uri="{FF2B5EF4-FFF2-40B4-BE49-F238E27FC236}">
                <a16:creationId xmlns:a16="http://schemas.microsoft.com/office/drawing/2014/main" id="{3152FA7C-988A-8E5B-7777-C592D9D2B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10" y="3716481"/>
            <a:ext cx="9388654" cy="1120990"/>
          </a:xfrm>
          <a:prstGeom prst="rect">
            <a:avLst/>
          </a:prstGeom>
        </p:spPr>
      </p:pic>
      <p:pic>
        <p:nvPicPr>
          <p:cNvPr id="9" name="Picture 8">
            <a:extLst>
              <a:ext uri="{FF2B5EF4-FFF2-40B4-BE49-F238E27FC236}">
                <a16:creationId xmlns:a16="http://schemas.microsoft.com/office/drawing/2014/main" id="{D0FAB157-52F3-EFE1-A6A4-62084B101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129" y="5083231"/>
            <a:ext cx="5577103" cy="675427"/>
          </a:xfrm>
          <a:prstGeom prst="rect">
            <a:avLst/>
          </a:prstGeom>
        </p:spPr>
      </p:pic>
    </p:spTree>
    <p:extLst>
      <p:ext uri="{BB962C8B-B14F-4D97-AF65-F5344CB8AC3E}">
        <p14:creationId xmlns:p14="http://schemas.microsoft.com/office/powerpoint/2010/main" val="291045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CF532B-F822-1D2D-452A-C5FA7550AB7C}"/>
              </a:ext>
            </a:extLst>
          </p:cNvPr>
          <p:cNvSpPr txBox="1"/>
          <p:nvPr/>
        </p:nvSpPr>
        <p:spPr>
          <a:xfrm>
            <a:off x="1789471" y="137651"/>
            <a:ext cx="8613058" cy="707886"/>
          </a:xfrm>
          <a:prstGeom prst="rect">
            <a:avLst/>
          </a:prstGeom>
          <a:noFill/>
        </p:spPr>
        <p:txBody>
          <a:bodyPr wrap="square" rtlCol="0">
            <a:spAutoFit/>
          </a:bodyPr>
          <a:lstStyle/>
          <a:p>
            <a:pPr algn="ctr"/>
            <a:r>
              <a:rPr lang="en-US" sz="4000" b="1" u="sng" dirty="0"/>
              <a:t>Exploratory Data Analysis</a:t>
            </a:r>
            <a:endParaRPr lang="en-IN" sz="4000" b="1" u="sng" dirty="0"/>
          </a:p>
        </p:txBody>
      </p:sp>
      <p:pic>
        <p:nvPicPr>
          <p:cNvPr id="5" name="Picture 4">
            <a:extLst>
              <a:ext uri="{FF2B5EF4-FFF2-40B4-BE49-F238E27FC236}">
                <a16:creationId xmlns:a16="http://schemas.microsoft.com/office/drawing/2014/main" id="{C7E69C7C-FB59-3AD2-9742-3AA9B3FC7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471" y="845537"/>
            <a:ext cx="8088322" cy="3265405"/>
          </a:xfrm>
          <a:prstGeom prst="rect">
            <a:avLst/>
          </a:prstGeom>
        </p:spPr>
      </p:pic>
      <p:sp>
        <p:nvSpPr>
          <p:cNvPr id="6" name="TextBox 5">
            <a:extLst>
              <a:ext uri="{FF2B5EF4-FFF2-40B4-BE49-F238E27FC236}">
                <a16:creationId xmlns:a16="http://schemas.microsoft.com/office/drawing/2014/main" id="{EDAC8947-C045-2DF1-60B9-A03F917B2DB7}"/>
              </a:ext>
            </a:extLst>
          </p:cNvPr>
          <p:cNvSpPr txBox="1"/>
          <p:nvPr/>
        </p:nvSpPr>
        <p:spPr>
          <a:xfrm>
            <a:off x="1789471" y="4473677"/>
            <a:ext cx="8327923" cy="1477328"/>
          </a:xfrm>
          <a:prstGeom prst="rect">
            <a:avLst/>
          </a:prstGeom>
          <a:noFill/>
        </p:spPr>
        <p:txBody>
          <a:bodyPr wrap="square" rtlCol="0">
            <a:spAutoFit/>
          </a:bodyPr>
          <a:lstStyle/>
          <a:p>
            <a:r>
              <a:rPr lang="en-US" dirty="0">
                <a:solidFill>
                  <a:schemeClr val="bg1"/>
                </a:solidFill>
              </a:rPr>
              <a:t>This graph displays the adjusted close prices of four stocks over time. It shows:</a:t>
            </a:r>
          </a:p>
          <a:p>
            <a:pPr marL="285750" indent="-285750">
              <a:buFont typeface="Wingdings" panose="05000000000000000000" pitchFamily="2" charset="2"/>
              <a:buChar char="Ø"/>
            </a:pPr>
            <a:r>
              <a:rPr lang="en-US" dirty="0">
                <a:solidFill>
                  <a:schemeClr val="bg1"/>
                </a:solidFill>
              </a:rPr>
              <a:t>TCS has the highest adjusted closed prices, followed by Reliance.</a:t>
            </a:r>
          </a:p>
          <a:p>
            <a:pPr marL="285750" indent="-285750">
              <a:buFont typeface="Wingdings" panose="05000000000000000000" pitchFamily="2" charset="2"/>
              <a:buChar char="Ø"/>
            </a:pPr>
            <a:r>
              <a:rPr lang="en-US" dirty="0">
                <a:solidFill>
                  <a:schemeClr val="bg1"/>
                </a:solidFill>
              </a:rPr>
              <a:t>Infosys and HDFCBANK exhibit more stability with relatively lower price fluctuations.</a:t>
            </a:r>
            <a:endParaRPr lang="en-IN" dirty="0">
              <a:solidFill>
                <a:schemeClr val="bg1"/>
              </a:solidFill>
            </a:endParaRPr>
          </a:p>
        </p:txBody>
      </p:sp>
    </p:spTree>
    <p:extLst>
      <p:ext uri="{BB962C8B-B14F-4D97-AF65-F5344CB8AC3E}">
        <p14:creationId xmlns:p14="http://schemas.microsoft.com/office/powerpoint/2010/main" val="377671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EBD46-4169-AFB9-CFC8-602956863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29" y="108154"/>
            <a:ext cx="5181600" cy="2841523"/>
          </a:xfrm>
          <a:prstGeom prst="rect">
            <a:avLst/>
          </a:prstGeom>
        </p:spPr>
      </p:pic>
      <p:pic>
        <p:nvPicPr>
          <p:cNvPr id="5" name="Picture 4">
            <a:extLst>
              <a:ext uri="{FF2B5EF4-FFF2-40B4-BE49-F238E27FC236}">
                <a16:creationId xmlns:a16="http://schemas.microsoft.com/office/drawing/2014/main" id="{57BB84A6-F979-BBB4-044C-1459835FD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316" y="108154"/>
            <a:ext cx="5289756" cy="2841523"/>
          </a:xfrm>
          <a:prstGeom prst="rect">
            <a:avLst/>
          </a:prstGeom>
        </p:spPr>
      </p:pic>
      <p:sp>
        <p:nvSpPr>
          <p:cNvPr id="6" name="TextBox 5">
            <a:extLst>
              <a:ext uri="{FF2B5EF4-FFF2-40B4-BE49-F238E27FC236}">
                <a16:creationId xmlns:a16="http://schemas.microsoft.com/office/drawing/2014/main" id="{1CC495C9-E07B-947B-ACAB-413E041B02AB}"/>
              </a:ext>
            </a:extLst>
          </p:cNvPr>
          <p:cNvSpPr txBox="1"/>
          <p:nvPr/>
        </p:nvSpPr>
        <p:spPr>
          <a:xfrm>
            <a:off x="648929" y="3303639"/>
            <a:ext cx="10746658" cy="2031325"/>
          </a:xfrm>
          <a:prstGeom prst="rect">
            <a:avLst/>
          </a:prstGeom>
          <a:noFill/>
        </p:spPr>
        <p:txBody>
          <a:bodyPr wrap="square" rtlCol="0">
            <a:spAutoFit/>
          </a:bodyPr>
          <a:lstStyle/>
          <a:p>
            <a:r>
              <a:rPr lang="en-US" dirty="0">
                <a:solidFill>
                  <a:schemeClr val="bg1"/>
                </a:solidFill>
              </a:rPr>
              <a:t>We calculated the 20Days and 80 days moving average of all the above stocks to analyze an overall trend in the fluctuation of the prices.</a:t>
            </a:r>
          </a:p>
          <a:p>
            <a:endParaRPr lang="en-US" dirty="0">
              <a:solidFill>
                <a:schemeClr val="bg1"/>
              </a:solidFill>
            </a:endParaRPr>
          </a:p>
          <a:p>
            <a:r>
              <a:rPr lang="en-US" dirty="0">
                <a:solidFill>
                  <a:schemeClr val="bg1"/>
                </a:solidFill>
              </a:rPr>
              <a:t>What we analyzed is:</a:t>
            </a:r>
          </a:p>
          <a:p>
            <a:pPr marL="285750" indent="-285750">
              <a:buFont typeface="Wingdings" panose="05000000000000000000" pitchFamily="2" charset="2"/>
              <a:buChar char="Ø"/>
            </a:pPr>
            <a:r>
              <a:rPr lang="en-US" dirty="0">
                <a:solidFill>
                  <a:schemeClr val="bg1"/>
                </a:solidFill>
              </a:rPr>
              <a:t>For HDFCBANK and INFY, the prices initially decline but later show signs of recovery, as indicated by the moving averages.</a:t>
            </a:r>
          </a:p>
          <a:p>
            <a:pPr marL="285750" indent="-285750">
              <a:buFont typeface="Wingdings" panose="05000000000000000000" pitchFamily="2" charset="2"/>
              <a:buChar char="Ø"/>
            </a:pPr>
            <a:r>
              <a:rPr lang="en-US" dirty="0">
                <a:solidFill>
                  <a:schemeClr val="bg1"/>
                </a:solidFill>
              </a:rPr>
              <a:t>RELIANCE and TCS display a more consistent upward trend in their adjusted close prices.</a:t>
            </a:r>
            <a:endParaRPr lang="en-IN" dirty="0">
              <a:solidFill>
                <a:schemeClr val="bg1"/>
              </a:solidFill>
            </a:endParaRPr>
          </a:p>
        </p:txBody>
      </p:sp>
    </p:spTree>
    <p:extLst>
      <p:ext uri="{BB962C8B-B14F-4D97-AF65-F5344CB8AC3E}">
        <p14:creationId xmlns:p14="http://schemas.microsoft.com/office/powerpoint/2010/main" val="7117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5FD052-AB05-F3F4-BA13-65DBB8291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61" y="36872"/>
            <a:ext cx="8485239" cy="3748548"/>
          </a:xfrm>
          <a:prstGeom prst="rect">
            <a:avLst/>
          </a:prstGeom>
        </p:spPr>
      </p:pic>
      <p:sp>
        <p:nvSpPr>
          <p:cNvPr id="4" name="TextBox 3">
            <a:extLst>
              <a:ext uri="{FF2B5EF4-FFF2-40B4-BE49-F238E27FC236}">
                <a16:creationId xmlns:a16="http://schemas.microsoft.com/office/drawing/2014/main" id="{AA2E48AA-86E3-5A7D-715A-D559398DF178}"/>
              </a:ext>
            </a:extLst>
          </p:cNvPr>
          <p:cNvSpPr txBox="1"/>
          <p:nvPr/>
        </p:nvSpPr>
        <p:spPr>
          <a:xfrm>
            <a:off x="1573161" y="4159045"/>
            <a:ext cx="8652387" cy="1754326"/>
          </a:xfrm>
          <a:prstGeom prst="rect">
            <a:avLst/>
          </a:prstGeom>
          <a:noFill/>
        </p:spPr>
        <p:txBody>
          <a:bodyPr wrap="square" rtlCol="0">
            <a:spAutoFit/>
          </a:bodyPr>
          <a:lstStyle/>
          <a:p>
            <a:r>
              <a:rPr lang="en-US" dirty="0">
                <a:solidFill>
                  <a:schemeClr val="bg1"/>
                </a:solidFill>
              </a:rPr>
              <a:t>This is a distribution of daily returns of these stocks.</a:t>
            </a:r>
          </a:p>
          <a:p>
            <a:endParaRPr lang="en-US" dirty="0">
              <a:solidFill>
                <a:schemeClr val="bg1"/>
              </a:solidFill>
            </a:endParaRPr>
          </a:p>
          <a:p>
            <a:r>
              <a:rPr lang="en-US" dirty="0">
                <a:solidFill>
                  <a:schemeClr val="bg1"/>
                </a:solidFill>
              </a:rPr>
              <a:t>This Distribution is approximately normal, centered around zero, which indicates that most daily returns are close to the average return. However, there are tails on both sides, which reflect occasional significant gains or losses. TCS has the least volatility compared to other stocks above analyzed.</a:t>
            </a:r>
            <a:endParaRPr lang="en-IN" dirty="0">
              <a:solidFill>
                <a:schemeClr val="bg1"/>
              </a:solidFill>
            </a:endParaRPr>
          </a:p>
        </p:txBody>
      </p:sp>
    </p:spTree>
    <p:extLst>
      <p:ext uri="{BB962C8B-B14F-4D97-AF65-F5344CB8AC3E}">
        <p14:creationId xmlns:p14="http://schemas.microsoft.com/office/powerpoint/2010/main" val="120200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6A7557-8F2D-1B6E-02E6-CB84BB4AB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01" y="220702"/>
            <a:ext cx="7259854" cy="3545053"/>
          </a:xfrm>
          <a:prstGeom prst="rect">
            <a:avLst/>
          </a:prstGeom>
        </p:spPr>
      </p:pic>
      <p:sp>
        <p:nvSpPr>
          <p:cNvPr id="4" name="TextBox 3">
            <a:extLst>
              <a:ext uri="{FF2B5EF4-FFF2-40B4-BE49-F238E27FC236}">
                <a16:creationId xmlns:a16="http://schemas.microsoft.com/office/drawing/2014/main" id="{4A454214-1951-4A47-BC8B-1F0E18AFB2BE}"/>
              </a:ext>
            </a:extLst>
          </p:cNvPr>
          <p:cNvSpPr txBox="1"/>
          <p:nvPr/>
        </p:nvSpPr>
        <p:spPr>
          <a:xfrm>
            <a:off x="1327355" y="4100052"/>
            <a:ext cx="9989574" cy="1200329"/>
          </a:xfrm>
          <a:prstGeom prst="rect">
            <a:avLst/>
          </a:prstGeom>
          <a:noFill/>
        </p:spPr>
        <p:txBody>
          <a:bodyPr wrap="square" rtlCol="0">
            <a:spAutoFit/>
          </a:bodyPr>
          <a:lstStyle/>
          <a:p>
            <a:r>
              <a:rPr lang="en-US" dirty="0">
                <a:solidFill>
                  <a:schemeClr val="bg1"/>
                </a:solidFill>
              </a:rPr>
              <a:t>INFY and TCS have high positive correlation which indicates that they tend to move in the same direction. </a:t>
            </a:r>
          </a:p>
          <a:p>
            <a:r>
              <a:rPr lang="en-US" dirty="0">
                <a:solidFill>
                  <a:schemeClr val="bg1"/>
                </a:solidFill>
              </a:rPr>
              <a:t>While other stocks have a lower correlation with each other. Combining stocks with lower correlations can reduce overall portfolio risks.</a:t>
            </a:r>
            <a:endParaRPr lang="en-IN" dirty="0">
              <a:solidFill>
                <a:schemeClr val="bg1"/>
              </a:solidFill>
            </a:endParaRPr>
          </a:p>
        </p:txBody>
      </p:sp>
    </p:spTree>
    <p:extLst>
      <p:ext uri="{BB962C8B-B14F-4D97-AF65-F5344CB8AC3E}">
        <p14:creationId xmlns:p14="http://schemas.microsoft.com/office/powerpoint/2010/main" val="371332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7EAEB6-26B0-0BBC-8B6A-AFD6CD94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050" y="506476"/>
            <a:ext cx="7499905" cy="5137240"/>
          </a:xfrm>
          <a:prstGeom prst="rect">
            <a:avLst/>
          </a:prstGeom>
        </p:spPr>
      </p:pic>
    </p:spTree>
    <p:extLst>
      <p:ext uri="{BB962C8B-B14F-4D97-AF65-F5344CB8AC3E}">
        <p14:creationId xmlns:p14="http://schemas.microsoft.com/office/powerpoint/2010/main" val="28116422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112</TotalTime>
  <Words>475</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Courier New</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Malik</dc:creator>
  <cp:lastModifiedBy>Manish Malik</cp:lastModifiedBy>
  <cp:revision>3</cp:revision>
  <dcterms:created xsi:type="dcterms:W3CDTF">2024-09-07T12:13:11Z</dcterms:created>
  <dcterms:modified xsi:type="dcterms:W3CDTF">2024-09-07T18:37:51Z</dcterms:modified>
</cp:coreProperties>
</file>