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1" r:id="rId3"/>
    <p:sldId id="258" r:id="rId4"/>
    <p:sldId id="259" r:id="rId5"/>
    <p:sldId id="265" r:id="rId6"/>
    <p:sldId id="277" r:id="rId7"/>
    <p:sldId id="260" r:id="rId8"/>
    <p:sldId id="262" r:id="rId9"/>
    <p:sldId id="269" r:id="rId10"/>
    <p:sldId id="270" r:id="rId11"/>
    <p:sldId id="272" r:id="rId12"/>
    <p:sldId id="266" r:id="rId13"/>
    <p:sldId id="271" r:id="rId14"/>
    <p:sldId id="273" r:id="rId15"/>
    <p:sldId id="274" r:id="rId16"/>
    <p:sldId id="275" r:id="rId17"/>
    <p:sldId id="276" r:id="rId18"/>
    <p:sldId id="264" r:id="rId19"/>
    <p:sldId id="263" r:id="rId2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7" autoAdjust="0"/>
    <p:restoredTop sz="88679" autoAdjust="0"/>
  </p:normalViewPr>
  <p:slideViewPr>
    <p:cSldViewPr>
      <p:cViewPr>
        <p:scale>
          <a:sx n="66" d="100"/>
          <a:sy n="66" d="100"/>
        </p:scale>
        <p:origin x="1013"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58361E5-0A1E-4496-A01F-66C9BF7DAFA1}" type="datetimeFigureOut">
              <a:rPr lang="en-US" smtClean="0"/>
              <a:t>3/28/2020</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0EAE97E-B251-4DD5-A550-7B8CA9923E1C}" type="slidenum">
              <a:rPr lang="en-US" smtClean="0"/>
              <a:t>‹#›</a:t>
            </a:fld>
            <a:endParaRPr lang="en-US"/>
          </a:p>
        </p:txBody>
      </p:sp>
    </p:spTree>
    <p:extLst>
      <p:ext uri="{BB962C8B-B14F-4D97-AF65-F5344CB8AC3E}">
        <p14:creationId xmlns:p14="http://schemas.microsoft.com/office/powerpoint/2010/main" val="3150184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EAE97E-B251-4DD5-A550-7B8CA9923E1C}" type="slidenum">
              <a:rPr lang="en-US" smtClean="0"/>
              <a:t>2</a:t>
            </a:fld>
            <a:endParaRPr lang="en-US"/>
          </a:p>
        </p:txBody>
      </p:sp>
    </p:spTree>
    <p:extLst>
      <p:ext uri="{BB962C8B-B14F-4D97-AF65-F5344CB8AC3E}">
        <p14:creationId xmlns:p14="http://schemas.microsoft.com/office/powerpoint/2010/main" val="294117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EAE97E-B251-4DD5-A550-7B8CA9923E1C}" type="slidenum">
              <a:rPr lang="en-US" smtClean="0"/>
              <a:t>5</a:t>
            </a:fld>
            <a:endParaRPr lang="en-US"/>
          </a:p>
        </p:txBody>
      </p:sp>
    </p:spTree>
    <p:extLst>
      <p:ext uri="{BB962C8B-B14F-4D97-AF65-F5344CB8AC3E}">
        <p14:creationId xmlns:p14="http://schemas.microsoft.com/office/powerpoint/2010/main" val="3169947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EAE97E-B251-4DD5-A550-7B8CA9923E1C}" type="slidenum">
              <a:rPr lang="en-US" smtClean="0"/>
              <a:t>6</a:t>
            </a:fld>
            <a:endParaRPr lang="en-US"/>
          </a:p>
        </p:txBody>
      </p:sp>
    </p:spTree>
    <p:extLst>
      <p:ext uri="{BB962C8B-B14F-4D97-AF65-F5344CB8AC3E}">
        <p14:creationId xmlns:p14="http://schemas.microsoft.com/office/powerpoint/2010/main" val="2294409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EAE97E-B251-4DD5-A550-7B8CA9923E1C}" type="slidenum">
              <a:rPr lang="en-US" smtClean="0"/>
              <a:t>7</a:t>
            </a:fld>
            <a:endParaRPr lang="en-US"/>
          </a:p>
        </p:txBody>
      </p:sp>
    </p:spTree>
    <p:extLst>
      <p:ext uri="{BB962C8B-B14F-4D97-AF65-F5344CB8AC3E}">
        <p14:creationId xmlns:p14="http://schemas.microsoft.com/office/powerpoint/2010/main" val="274674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EAE97E-B251-4DD5-A550-7B8CA9923E1C}" type="slidenum">
              <a:rPr lang="en-US" smtClean="0"/>
              <a:t>10</a:t>
            </a:fld>
            <a:endParaRPr lang="en-US"/>
          </a:p>
        </p:txBody>
      </p:sp>
    </p:spTree>
    <p:extLst>
      <p:ext uri="{BB962C8B-B14F-4D97-AF65-F5344CB8AC3E}">
        <p14:creationId xmlns:p14="http://schemas.microsoft.com/office/powerpoint/2010/main" val="2065852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43859" y="1258696"/>
            <a:ext cx="5304281" cy="35306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3/28/2020</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Trebuchet MS"/>
                <a:cs typeface="Trebuchet MS"/>
              </a:defRPr>
            </a:lvl1pPr>
          </a:lstStyle>
          <a:p>
            <a:pPr marL="25400">
              <a:lnSpc>
                <a:spcPts val="1045"/>
              </a:lnSpc>
            </a:pPr>
            <a:fld id="{81D60167-4931-47E6-BA6A-407CBD079E47}" type="slidenum">
              <a:rPr spc="-20" dirty="0"/>
              <a:t>‹#›</a:t>
            </a:fld>
            <a:endParaRPr spc="-2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35204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1"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3/28/2020</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Trebuchet MS"/>
                <a:cs typeface="Trebuchet MS"/>
              </a:defRPr>
            </a:lvl1pPr>
          </a:lstStyle>
          <a:p>
            <a:pPr marL="25400">
              <a:lnSpc>
                <a:spcPts val="1045"/>
              </a:lnSpc>
            </a:pPr>
            <a:fld id="{81D60167-4931-47E6-BA6A-407CBD079E47}" type="slidenum">
              <a:rPr spc="-20" dirty="0"/>
              <a:t>‹#›</a:t>
            </a:fld>
            <a:endParaRPr spc="-2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6012180" cy="6858000"/>
          </a:xfrm>
          <a:custGeom>
            <a:avLst/>
            <a:gdLst/>
            <a:ahLst/>
            <a:cxnLst/>
            <a:rect l="l" t="t" r="r" b="b"/>
            <a:pathLst>
              <a:path w="6012180" h="6858000">
                <a:moveTo>
                  <a:pt x="0" y="6858000"/>
                </a:moveTo>
                <a:lnTo>
                  <a:pt x="6012180" y="6858000"/>
                </a:lnTo>
                <a:lnTo>
                  <a:pt x="6012180" y="0"/>
                </a:lnTo>
                <a:lnTo>
                  <a:pt x="0" y="0"/>
                </a:lnTo>
                <a:lnTo>
                  <a:pt x="0" y="6858000"/>
                </a:lnTo>
                <a:close/>
              </a:path>
            </a:pathLst>
          </a:custGeom>
          <a:solidFill>
            <a:srgbClr val="009EE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7200" b="1" i="0">
                <a:solidFill>
                  <a:srgbClr val="352046"/>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3/28/2020</a:t>
            </a:fld>
            <a:endParaRPr lang="en-US"/>
          </a:p>
        </p:txBody>
      </p:sp>
      <p:sp>
        <p:nvSpPr>
          <p:cNvPr id="7" name="Holder 7"/>
          <p:cNvSpPr>
            <a:spLocks noGrp="1"/>
          </p:cNvSpPr>
          <p:nvPr>
            <p:ph type="sldNum" sz="quarter" idx="7"/>
          </p:nvPr>
        </p:nvSpPr>
        <p:spPr/>
        <p:txBody>
          <a:bodyPr lIns="0" tIns="0" rIns="0" bIns="0"/>
          <a:lstStyle>
            <a:lvl1pPr>
              <a:defRPr sz="1000" b="0" i="0">
                <a:solidFill>
                  <a:schemeClr val="tx1"/>
                </a:solidFill>
                <a:latin typeface="Trebuchet MS"/>
                <a:cs typeface="Trebuchet MS"/>
              </a:defRPr>
            </a:lvl1pPr>
          </a:lstStyle>
          <a:p>
            <a:pPr marL="25400">
              <a:lnSpc>
                <a:spcPts val="1045"/>
              </a:lnSpc>
            </a:pPr>
            <a:fld id="{81D60167-4931-47E6-BA6A-407CBD079E47}" type="slidenum">
              <a:rPr spc="-20" dirty="0"/>
              <a:t>‹#›</a:t>
            </a:fld>
            <a:endParaRPr spc="-2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35204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3/28/2020</a:t>
            </a:fld>
            <a:endParaRPr lang="en-US"/>
          </a:p>
        </p:txBody>
      </p:sp>
      <p:sp>
        <p:nvSpPr>
          <p:cNvPr id="5" name="Holder 5"/>
          <p:cNvSpPr>
            <a:spLocks noGrp="1"/>
          </p:cNvSpPr>
          <p:nvPr>
            <p:ph type="sldNum" sz="quarter" idx="7"/>
          </p:nvPr>
        </p:nvSpPr>
        <p:spPr/>
        <p:txBody>
          <a:bodyPr lIns="0" tIns="0" rIns="0" bIns="0"/>
          <a:lstStyle>
            <a:lvl1pPr>
              <a:defRPr sz="1000" b="0" i="0">
                <a:solidFill>
                  <a:schemeClr val="tx1"/>
                </a:solidFill>
                <a:latin typeface="Trebuchet MS"/>
                <a:cs typeface="Trebuchet MS"/>
              </a:defRPr>
            </a:lvl1pPr>
          </a:lstStyle>
          <a:p>
            <a:pPr marL="25400">
              <a:lnSpc>
                <a:spcPts val="1045"/>
              </a:lnSpc>
            </a:pPr>
            <a:fld id="{81D60167-4931-47E6-BA6A-407CBD079E47}" type="slidenum">
              <a:rPr spc="-20" dirty="0"/>
              <a:t>‹#›</a:t>
            </a:fld>
            <a:endParaRPr spc="-2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3/28/2020</a:t>
            </a:fld>
            <a:endParaRPr lang="en-US"/>
          </a:p>
        </p:txBody>
      </p:sp>
      <p:sp>
        <p:nvSpPr>
          <p:cNvPr id="4" name="Holder 4"/>
          <p:cNvSpPr>
            <a:spLocks noGrp="1"/>
          </p:cNvSpPr>
          <p:nvPr>
            <p:ph type="sldNum" sz="quarter" idx="7"/>
          </p:nvPr>
        </p:nvSpPr>
        <p:spPr/>
        <p:txBody>
          <a:bodyPr lIns="0" tIns="0" rIns="0" bIns="0"/>
          <a:lstStyle>
            <a:lvl1pPr>
              <a:defRPr sz="1000" b="0" i="0">
                <a:solidFill>
                  <a:schemeClr val="tx1"/>
                </a:solidFill>
                <a:latin typeface="Trebuchet MS"/>
                <a:cs typeface="Trebuchet MS"/>
              </a:defRPr>
            </a:lvl1pPr>
          </a:lstStyle>
          <a:p>
            <a:pPr marL="25400">
              <a:lnSpc>
                <a:spcPts val="1045"/>
              </a:lnSpc>
            </a:pPr>
            <a:fld id="{81D60167-4931-47E6-BA6A-407CBD079E47}" type="slidenum">
              <a:rPr spc="-20" dirty="0"/>
              <a:t>‹#›</a:t>
            </a:fld>
            <a:endParaRPr spc="-2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352046"/>
          </a:solidFill>
        </p:spPr>
        <p:txBody>
          <a:bodyPr wrap="square" lIns="0" tIns="0" rIns="0" bIns="0" rtlCol="0"/>
          <a:lstStyle/>
          <a:p>
            <a:endParaRPr/>
          </a:p>
        </p:txBody>
      </p:sp>
      <p:sp>
        <p:nvSpPr>
          <p:cNvPr id="2" name="Holder 2"/>
          <p:cNvSpPr>
            <a:spLocks noGrp="1"/>
          </p:cNvSpPr>
          <p:nvPr>
            <p:ph type="title"/>
          </p:nvPr>
        </p:nvSpPr>
        <p:spPr>
          <a:xfrm>
            <a:off x="1658112" y="1537842"/>
            <a:ext cx="8875775" cy="3043554"/>
          </a:xfrm>
          <a:prstGeom prst="rect">
            <a:avLst/>
          </a:prstGeom>
        </p:spPr>
        <p:txBody>
          <a:bodyPr wrap="square" lIns="0" tIns="0" rIns="0" bIns="0">
            <a:spAutoFit/>
          </a:bodyPr>
          <a:lstStyle>
            <a:lvl1pPr>
              <a:defRPr sz="7200" b="1" i="0">
                <a:solidFill>
                  <a:srgbClr val="352046"/>
                </a:solidFill>
                <a:latin typeface="Arial"/>
                <a:cs typeface="Arial"/>
              </a:defRPr>
            </a:lvl1pPr>
          </a:lstStyle>
          <a:p>
            <a:endParaRPr/>
          </a:p>
        </p:txBody>
      </p:sp>
      <p:sp>
        <p:nvSpPr>
          <p:cNvPr id="3" name="Holder 3"/>
          <p:cNvSpPr>
            <a:spLocks noGrp="1"/>
          </p:cNvSpPr>
          <p:nvPr>
            <p:ph type="body" idx="1"/>
          </p:nvPr>
        </p:nvSpPr>
        <p:spPr>
          <a:xfrm>
            <a:off x="740028" y="1499742"/>
            <a:ext cx="10711942" cy="4293235"/>
          </a:xfrm>
          <a:prstGeom prst="rect">
            <a:avLst/>
          </a:prstGeom>
        </p:spPr>
        <p:txBody>
          <a:bodyPr wrap="square" lIns="0" tIns="0" rIns="0" bIns="0">
            <a:spAutoFit/>
          </a:bodyPr>
          <a:lstStyle>
            <a:lvl1pPr>
              <a:defRPr sz="2800" b="1" i="0">
                <a:solidFill>
                  <a:schemeClr val="bg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3/28/2020</a:t>
            </a:fld>
            <a:endParaRPr lang="en-US"/>
          </a:p>
        </p:txBody>
      </p:sp>
      <p:sp>
        <p:nvSpPr>
          <p:cNvPr id="6" name="Holder 6"/>
          <p:cNvSpPr>
            <a:spLocks noGrp="1"/>
          </p:cNvSpPr>
          <p:nvPr>
            <p:ph type="sldNum" sz="quarter" idx="7"/>
          </p:nvPr>
        </p:nvSpPr>
        <p:spPr>
          <a:xfrm>
            <a:off x="11872721" y="6641312"/>
            <a:ext cx="114934" cy="152400"/>
          </a:xfrm>
          <a:prstGeom prst="rect">
            <a:avLst/>
          </a:prstGeom>
        </p:spPr>
        <p:txBody>
          <a:bodyPr wrap="square" lIns="0" tIns="0" rIns="0" bIns="0">
            <a:spAutoFit/>
          </a:bodyPr>
          <a:lstStyle>
            <a:lvl1pPr>
              <a:defRPr sz="1000" b="0" i="0">
                <a:solidFill>
                  <a:schemeClr val="tx1"/>
                </a:solidFill>
                <a:latin typeface="Trebuchet MS"/>
                <a:cs typeface="Trebuchet MS"/>
              </a:defRPr>
            </a:lvl1pPr>
          </a:lstStyle>
          <a:p>
            <a:pPr marL="25400">
              <a:lnSpc>
                <a:spcPts val="1045"/>
              </a:lnSpc>
            </a:pPr>
            <a:fld id="{81D60167-4931-47E6-BA6A-407CBD079E47}" type="slidenum">
              <a:rPr spc="-20" dirty="0"/>
              <a:t>‹#›</a:t>
            </a:fld>
            <a:endParaRPr spc="-2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Pl7aWUykvvE&amp;t=325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127.0.0.1:5000/predict" TargetMode="Externa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127.0.0.1:5000/predict" TargetMode="Externa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127.0.0.1:5000/predict" TargetMode="Externa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65747" y="3619500"/>
            <a:ext cx="4387850" cy="3238500"/>
          </a:xfrm>
          <a:custGeom>
            <a:avLst/>
            <a:gdLst/>
            <a:ahLst/>
            <a:cxnLst/>
            <a:rect l="l" t="t" r="r" b="b"/>
            <a:pathLst>
              <a:path w="4387850" h="3238500">
                <a:moveTo>
                  <a:pt x="2193798" y="0"/>
                </a:moveTo>
                <a:lnTo>
                  <a:pt x="0" y="3238499"/>
                </a:lnTo>
                <a:lnTo>
                  <a:pt x="4387596" y="3238499"/>
                </a:lnTo>
                <a:lnTo>
                  <a:pt x="2193798" y="0"/>
                </a:lnTo>
                <a:close/>
              </a:path>
            </a:pathLst>
          </a:custGeom>
          <a:solidFill>
            <a:srgbClr val="009EE0"/>
          </a:solidFill>
        </p:spPr>
        <p:txBody>
          <a:bodyPr wrap="square" lIns="0" tIns="0" rIns="0" bIns="0" rtlCol="0"/>
          <a:lstStyle/>
          <a:p>
            <a:endParaRPr/>
          </a:p>
        </p:txBody>
      </p:sp>
      <p:sp>
        <p:nvSpPr>
          <p:cNvPr id="3" name="object 3"/>
          <p:cNvSpPr/>
          <p:nvPr/>
        </p:nvSpPr>
        <p:spPr>
          <a:xfrm>
            <a:off x="0" y="2735241"/>
            <a:ext cx="2794000" cy="4123054"/>
          </a:xfrm>
          <a:custGeom>
            <a:avLst/>
            <a:gdLst/>
            <a:ahLst/>
            <a:cxnLst/>
            <a:rect l="l" t="t" r="r" b="b"/>
            <a:pathLst>
              <a:path w="2794000" h="4123054">
                <a:moveTo>
                  <a:pt x="0" y="0"/>
                </a:moveTo>
                <a:lnTo>
                  <a:pt x="0" y="4122757"/>
                </a:lnTo>
                <a:lnTo>
                  <a:pt x="2793490" y="4122757"/>
                </a:lnTo>
                <a:lnTo>
                  <a:pt x="0" y="0"/>
                </a:lnTo>
                <a:close/>
              </a:path>
            </a:pathLst>
          </a:custGeom>
          <a:solidFill>
            <a:srgbClr val="005587"/>
          </a:solidFill>
        </p:spPr>
        <p:txBody>
          <a:bodyPr wrap="square" lIns="0" tIns="0" rIns="0" bIns="0" rtlCol="0"/>
          <a:lstStyle/>
          <a:p>
            <a:endParaRPr/>
          </a:p>
        </p:txBody>
      </p:sp>
      <p:sp>
        <p:nvSpPr>
          <p:cNvPr id="4" name="object 4"/>
          <p:cNvSpPr/>
          <p:nvPr/>
        </p:nvSpPr>
        <p:spPr>
          <a:xfrm>
            <a:off x="6099097" y="0"/>
            <a:ext cx="6093460" cy="4582795"/>
          </a:xfrm>
          <a:custGeom>
            <a:avLst/>
            <a:gdLst/>
            <a:ahLst/>
            <a:cxnLst/>
            <a:rect l="l" t="t" r="r" b="b"/>
            <a:pathLst>
              <a:path w="6093459" h="4582795">
                <a:moveTo>
                  <a:pt x="6092900" y="0"/>
                </a:moveTo>
                <a:lnTo>
                  <a:pt x="0" y="0"/>
                </a:lnTo>
                <a:lnTo>
                  <a:pt x="3105100" y="4582668"/>
                </a:lnTo>
                <a:lnTo>
                  <a:pt x="6092900" y="173116"/>
                </a:lnTo>
                <a:lnTo>
                  <a:pt x="6092900" y="0"/>
                </a:lnTo>
                <a:close/>
              </a:path>
            </a:pathLst>
          </a:custGeom>
          <a:solidFill>
            <a:srgbClr val="352046"/>
          </a:solidFill>
        </p:spPr>
        <p:txBody>
          <a:bodyPr wrap="square" lIns="0" tIns="0" rIns="0" bIns="0" rtlCol="0"/>
          <a:lstStyle/>
          <a:p>
            <a:endParaRPr/>
          </a:p>
        </p:txBody>
      </p:sp>
      <p:sp>
        <p:nvSpPr>
          <p:cNvPr id="5" name="object 5"/>
          <p:cNvSpPr/>
          <p:nvPr/>
        </p:nvSpPr>
        <p:spPr>
          <a:xfrm>
            <a:off x="5356859" y="0"/>
            <a:ext cx="6835140" cy="6858000"/>
          </a:xfrm>
          <a:custGeom>
            <a:avLst/>
            <a:gdLst/>
            <a:ahLst/>
            <a:cxnLst/>
            <a:rect l="l" t="t" r="r" b="b"/>
            <a:pathLst>
              <a:path w="6835140" h="6858000">
                <a:moveTo>
                  <a:pt x="4233633" y="5133340"/>
                </a:moveTo>
                <a:lnTo>
                  <a:pt x="3486531" y="5133340"/>
                </a:lnTo>
                <a:lnTo>
                  <a:pt x="4655167" y="6857999"/>
                </a:lnTo>
                <a:lnTo>
                  <a:pt x="5402282" y="6857999"/>
                </a:lnTo>
                <a:lnTo>
                  <a:pt x="4233633" y="5133340"/>
                </a:lnTo>
                <a:close/>
              </a:path>
              <a:path w="6835140" h="6858000">
                <a:moveTo>
                  <a:pt x="747140" y="0"/>
                </a:moveTo>
                <a:lnTo>
                  <a:pt x="0" y="0"/>
                </a:lnTo>
                <a:lnTo>
                  <a:pt x="3482466" y="5139308"/>
                </a:lnTo>
                <a:lnTo>
                  <a:pt x="3486531" y="5133340"/>
                </a:lnTo>
                <a:lnTo>
                  <a:pt x="4233633" y="5133340"/>
                </a:lnTo>
                <a:lnTo>
                  <a:pt x="3211194" y="3624453"/>
                </a:lnTo>
                <a:lnTo>
                  <a:pt x="3203066" y="3624453"/>
                </a:lnTo>
                <a:lnTo>
                  <a:pt x="747140" y="0"/>
                </a:lnTo>
                <a:close/>
              </a:path>
              <a:path w="6835140" h="6858000">
                <a:moveTo>
                  <a:pt x="6835136" y="190235"/>
                </a:moveTo>
                <a:lnTo>
                  <a:pt x="4511040" y="3620007"/>
                </a:lnTo>
                <a:lnTo>
                  <a:pt x="4511929" y="3620007"/>
                </a:lnTo>
                <a:lnTo>
                  <a:pt x="6835136" y="191547"/>
                </a:lnTo>
                <a:lnTo>
                  <a:pt x="6835136" y="190235"/>
                </a:lnTo>
                <a:close/>
              </a:path>
            </a:pathLst>
          </a:custGeom>
          <a:solidFill>
            <a:srgbClr val="585858">
              <a:alpha val="58038"/>
            </a:srgbClr>
          </a:solidFill>
        </p:spPr>
        <p:txBody>
          <a:bodyPr wrap="square" lIns="0" tIns="0" rIns="0" bIns="0" rtlCol="0"/>
          <a:lstStyle/>
          <a:p>
            <a:endParaRPr/>
          </a:p>
        </p:txBody>
      </p:sp>
      <p:sp>
        <p:nvSpPr>
          <p:cNvPr id="6" name="object 6"/>
          <p:cNvSpPr txBox="1"/>
          <p:nvPr/>
        </p:nvSpPr>
        <p:spPr>
          <a:xfrm>
            <a:off x="407314" y="537413"/>
            <a:ext cx="5822315" cy="690574"/>
          </a:xfrm>
          <a:prstGeom prst="rect">
            <a:avLst/>
          </a:prstGeom>
        </p:spPr>
        <p:txBody>
          <a:bodyPr vert="horz" wrap="square" lIns="0" tIns="13335" rIns="0" bIns="0" rtlCol="0">
            <a:spAutoFit/>
          </a:bodyPr>
          <a:lstStyle/>
          <a:p>
            <a:pPr marL="12700">
              <a:lnSpc>
                <a:spcPct val="100000"/>
              </a:lnSpc>
              <a:spcBef>
                <a:spcPts val="105"/>
              </a:spcBef>
            </a:pPr>
            <a:r>
              <a:rPr lang="en-US" sz="4400" b="1" spc="15" dirty="0">
                <a:solidFill>
                  <a:srgbClr val="009EE0"/>
                </a:solidFill>
                <a:latin typeface="Arial"/>
                <a:cs typeface="Arial"/>
              </a:rPr>
              <a:t>Group - </a:t>
            </a:r>
            <a:r>
              <a:rPr lang="en-US" sz="4400" b="1" spc="15" dirty="0" err="1">
                <a:solidFill>
                  <a:srgbClr val="009EE0"/>
                </a:solidFill>
                <a:latin typeface="Arial"/>
                <a:cs typeface="Arial"/>
              </a:rPr>
              <a:t>Digressors</a:t>
            </a:r>
            <a:endParaRPr sz="4400" dirty="0">
              <a:latin typeface="Arial"/>
              <a:cs typeface="Arial"/>
            </a:endParaRPr>
          </a:p>
        </p:txBody>
      </p:sp>
      <p:sp>
        <p:nvSpPr>
          <p:cNvPr id="7" name="object 7"/>
          <p:cNvSpPr txBox="1"/>
          <p:nvPr/>
        </p:nvSpPr>
        <p:spPr>
          <a:xfrm>
            <a:off x="1685545" y="2959430"/>
            <a:ext cx="6239256" cy="1502976"/>
          </a:xfrm>
          <a:prstGeom prst="rect">
            <a:avLst/>
          </a:prstGeom>
        </p:spPr>
        <p:txBody>
          <a:bodyPr vert="horz" wrap="square" lIns="0" tIns="12700" rIns="0" bIns="0" rtlCol="0">
            <a:spAutoFit/>
          </a:bodyPr>
          <a:lstStyle/>
          <a:p>
            <a:pPr marL="12700" marR="5080">
              <a:lnSpc>
                <a:spcPct val="100000"/>
              </a:lnSpc>
              <a:spcBef>
                <a:spcPts val="100"/>
              </a:spcBef>
            </a:pPr>
            <a:r>
              <a:rPr lang="en-US" sz="6000" b="1" spc="45" dirty="0">
                <a:solidFill>
                  <a:srgbClr val="00853D"/>
                </a:solidFill>
                <a:latin typeface="Arial"/>
                <a:cs typeface="Arial"/>
              </a:rPr>
              <a:t>IAS Hackathon</a:t>
            </a:r>
          </a:p>
          <a:p>
            <a:pPr marL="12700" marR="5080">
              <a:lnSpc>
                <a:spcPct val="100000"/>
              </a:lnSpc>
              <a:spcBef>
                <a:spcPts val="100"/>
              </a:spcBef>
            </a:pPr>
            <a:r>
              <a:rPr lang="en-US" b="1" spc="45" dirty="0">
                <a:solidFill>
                  <a:srgbClr val="00853D"/>
                </a:solidFill>
                <a:latin typeface="Arial"/>
                <a:cs typeface="Arial"/>
              </a:rPr>
              <a:t>Complete Explanation on this link:</a:t>
            </a:r>
          </a:p>
          <a:p>
            <a:pPr marL="12700" marR="5080">
              <a:lnSpc>
                <a:spcPct val="100000"/>
              </a:lnSpc>
              <a:spcBef>
                <a:spcPts val="100"/>
              </a:spcBef>
            </a:pPr>
            <a:r>
              <a:rPr lang="en-US" dirty="0">
                <a:hlinkClick r:id="rId2"/>
              </a:rPr>
              <a:t>https://www.youtube.com/watch?v=Pl7aWUykvvE&amp;t=325s</a:t>
            </a:r>
            <a:endParaRPr lang="en-US" b="1" spc="45" dirty="0">
              <a:solidFill>
                <a:srgbClr val="00853D"/>
              </a:solidFill>
              <a:latin typeface="Arial"/>
              <a:cs typeface="Arial"/>
            </a:endParaRPr>
          </a:p>
        </p:txBody>
      </p:sp>
      <p:sp>
        <p:nvSpPr>
          <p:cNvPr id="8" name="object 8"/>
          <p:cNvSpPr/>
          <p:nvPr/>
        </p:nvSpPr>
        <p:spPr>
          <a:xfrm>
            <a:off x="1219200" y="3244595"/>
            <a:ext cx="274320" cy="349250"/>
          </a:xfrm>
          <a:custGeom>
            <a:avLst/>
            <a:gdLst/>
            <a:ahLst/>
            <a:cxnLst/>
            <a:rect l="l" t="t" r="r" b="b"/>
            <a:pathLst>
              <a:path w="274319" h="349250">
                <a:moveTo>
                  <a:pt x="0" y="0"/>
                </a:moveTo>
                <a:lnTo>
                  <a:pt x="0" y="348995"/>
                </a:lnTo>
                <a:lnTo>
                  <a:pt x="274319" y="174498"/>
                </a:lnTo>
                <a:lnTo>
                  <a:pt x="0" y="0"/>
                </a:lnTo>
                <a:close/>
              </a:path>
            </a:pathLst>
          </a:custGeom>
          <a:solidFill>
            <a:srgbClr val="00853D"/>
          </a:solidFill>
        </p:spPr>
        <p:txBody>
          <a:bodyPr wrap="square" lIns="0" tIns="0" rIns="0" bIns="0" rtlCol="0"/>
          <a:lstStyle/>
          <a:p>
            <a:endParaRPr/>
          </a:p>
        </p:txBody>
      </p:sp>
      <p:sp>
        <p:nvSpPr>
          <p:cNvPr id="9" name="object 9"/>
          <p:cNvSpPr/>
          <p:nvPr/>
        </p:nvSpPr>
        <p:spPr>
          <a:xfrm>
            <a:off x="7587995" y="0"/>
            <a:ext cx="3258311" cy="2188464"/>
          </a:xfrm>
          <a:prstGeom prst="rect">
            <a:avLst/>
          </a:prstGeom>
          <a:blipFill>
            <a:blip r:embed="rId3" cstate="print"/>
            <a:stretch>
              <a:fillRect/>
            </a:stretch>
          </a:blip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20" dirty="0"/>
              <a:t>1</a:t>
            </a:fld>
            <a:endParaRPr spc="-2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F86941"/>
          </a:solidFill>
        </p:spPr>
        <p:txBody>
          <a:bodyPr wrap="square" lIns="0" tIns="0" rIns="0" bIns="0" rtlCol="0"/>
          <a:lstStyle/>
          <a:p>
            <a:endParaRPr lang="en-US" dirty="0"/>
          </a:p>
        </p:txBody>
      </p:sp>
      <p:sp>
        <p:nvSpPr>
          <p:cNvPr id="3" name="object 3"/>
          <p:cNvSpPr txBox="1">
            <a:spLocks noGrp="1"/>
          </p:cNvSpPr>
          <p:nvPr>
            <p:ph type="title"/>
          </p:nvPr>
        </p:nvSpPr>
        <p:spPr>
          <a:xfrm>
            <a:off x="0" y="64288"/>
            <a:ext cx="12192000" cy="474489"/>
          </a:xfrm>
          <a:prstGeom prst="rect">
            <a:avLst/>
          </a:prstGeom>
        </p:spPr>
        <p:txBody>
          <a:bodyPr vert="horz" wrap="square" lIns="0" tIns="12700" rIns="0" bIns="0" rtlCol="0">
            <a:spAutoFit/>
          </a:bodyPr>
          <a:lstStyle/>
          <a:p>
            <a:pPr marL="12700" algn="ctr">
              <a:lnSpc>
                <a:spcPct val="100000"/>
              </a:lnSpc>
              <a:spcBef>
                <a:spcPts val="100"/>
              </a:spcBef>
            </a:pPr>
            <a:r>
              <a:rPr lang="en-US" sz="3000" dirty="0">
                <a:solidFill>
                  <a:schemeClr val="bg1"/>
                </a:solidFill>
              </a:rPr>
              <a:t>How are the countries categorized based on Under-5 Mortality?</a:t>
            </a:r>
            <a:endParaRPr sz="30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20" dirty="0"/>
              <a:t>10</a:t>
            </a:fld>
            <a:endParaRPr spc="-20" dirty="0"/>
          </a:p>
        </p:txBody>
      </p:sp>
      <p:sp>
        <p:nvSpPr>
          <p:cNvPr id="15" name="TextBox 14">
            <a:extLst>
              <a:ext uri="{FF2B5EF4-FFF2-40B4-BE49-F238E27FC236}">
                <a16:creationId xmlns:a16="http://schemas.microsoft.com/office/drawing/2014/main" id="{C6C6E46D-3298-4729-AE73-EEA73542BC40}"/>
              </a:ext>
            </a:extLst>
          </p:cNvPr>
          <p:cNvSpPr txBox="1"/>
          <p:nvPr/>
        </p:nvSpPr>
        <p:spPr>
          <a:xfrm>
            <a:off x="0" y="6255847"/>
            <a:ext cx="12192000" cy="461665"/>
          </a:xfrm>
          <a:prstGeom prst="rect">
            <a:avLst/>
          </a:prstGeom>
          <a:noFill/>
        </p:spPr>
        <p:txBody>
          <a:bodyPr wrap="square" rtlCol="0">
            <a:spAutoFit/>
          </a:bodyPr>
          <a:lstStyle/>
          <a:p>
            <a:pPr marL="285750" indent="-285750" algn="ctr">
              <a:buFont typeface="Wingdings" pitchFamily="2" charset="2"/>
              <a:buChar char="v"/>
            </a:pPr>
            <a:r>
              <a:rPr lang="en-US" sz="2400" b="1" dirty="0">
                <a:solidFill>
                  <a:schemeClr val="accent4">
                    <a:lumMod val="75000"/>
                  </a:schemeClr>
                </a:solidFill>
              </a:rPr>
              <a:t>Question</a:t>
            </a:r>
            <a:r>
              <a:rPr lang="en-US" sz="2400" b="1" dirty="0">
                <a:solidFill>
                  <a:srgbClr val="FF0000"/>
                </a:solidFill>
              </a:rPr>
              <a:t> </a:t>
            </a:r>
            <a:r>
              <a:rPr lang="en-US" sz="2400" b="1" dirty="0">
                <a:solidFill>
                  <a:schemeClr val="bg1"/>
                </a:solidFill>
              </a:rPr>
              <a:t>: What factors influence the categories for Under-5 Mortality?</a:t>
            </a:r>
          </a:p>
        </p:txBody>
      </p:sp>
      <p:pic>
        <p:nvPicPr>
          <p:cNvPr id="6" name="Picture 5">
            <a:extLst>
              <a:ext uri="{FF2B5EF4-FFF2-40B4-BE49-F238E27FC236}">
                <a16:creationId xmlns:a16="http://schemas.microsoft.com/office/drawing/2014/main" id="{AC1AAB86-0677-422C-B484-EC21AEEEEC85}"/>
              </a:ext>
            </a:extLst>
          </p:cNvPr>
          <p:cNvPicPr>
            <a:picLocks noChangeAspect="1"/>
          </p:cNvPicPr>
          <p:nvPr/>
        </p:nvPicPr>
        <p:blipFill>
          <a:blip r:embed="rId3"/>
          <a:stretch>
            <a:fillRect/>
          </a:stretch>
        </p:blipFill>
        <p:spPr>
          <a:xfrm>
            <a:off x="1462293" y="960868"/>
            <a:ext cx="9281907" cy="5023976"/>
          </a:xfrm>
          <a:prstGeom prst="rect">
            <a:avLst/>
          </a:prstGeom>
        </p:spPr>
      </p:pic>
      <p:sp>
        <p:nvSpPr>
          <p:cNvPr id="17" name="TextBox 16">
            <a:extLst>
              <a:ext uri="{FF2B5EF4-FFF2-40B4-BE49-F238E27FC236}">
                <a16:creationId xmlns:a16="http://schemas.microsoft.com/office/drawing/2014/main" id="{2E87BB6E-56BA-4D49-9F3B-5A8B650BD2D9}"/>
              </a:ext>
            </a:extLst>
          </p:cNvPr>
          <p:cNvSpPr txBox="1"/>
          <p:nvPr/>
        </p:nvSpPr>
        <p:spPr>
          <a:xfrm>
            <a:off x="0" y="469112"/>
            <a:ext cx="12192000" cy="461665"/>
          </a:xfrm>
          <a:prstGeom prst="rect">
            <a:avLst/>
          </a:prstGeom>
          <a:noFill/>
        </p:spPr>
        <p:txBody>
          <a:bodyPr wrap="square" rtlCol="0">
            <a:spAutoFit/>
          </a:bodyPr>
          <a:lstStyle/>
          <a:p>
            <a:pPr algn="ctr"/>
            <a:r>
              <a:rPr lang="en-US" sz="2400" b="1" u="sng" dirty="0">
                <a:solidFill>
                  <a:srgbClr val="002060"/>
                </a:solidFill>
              </a:rPr>
              <a:t>K-Means Clustering :</a:t>
            </a:r>
          </a:p>
        </p:txBody>
      </p:sp>
    </p:spTree>
    <p:extLst>
      <p:ext uri="{BB962C8B-B14F-4D97-AF65-F5344CB8AC3E}">
        <p14:creationId xmlns:p14="http://schemas.microsoft.com/office/powerpoint/2010/main" val="2913341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315200" y="5187625"/>
            <a:ext cx="3962400" cy="751488"/>
          </a:xfrm>
          <a:prstGeom prst="rect">
            <a:avLst/>
          </a:prstGeom>
        </p:spPr>
        <p:txBody>
          <a:bodyPr vert="horz" wrap="square" lIns="0" tIns="12700" rIns="0" bIns="0" rtlCol="0">
            <a:spAutoFit/>
          </a:bodyPr>
          <a:lstStyle/>
          <a:p>
            <a:pPr marL="12700" algn="ctr">
              <a:lnSpc>
                <a:spcPct val="100000"/>
              </a:lnSpc>
              <a:spcBef>
                <a:spcPts val="100"/>
              </a:spcBef>
            </a:pPr>
            <a:r>
              <a:rPr lang="en-US" sz="2400" b="1" spc="-25" dirty="0">
                <a:solidFill>
                  <a:srgbClr val="FFFFFF"/>
                </a:solidFill>
                <a:latin typeface="Arial"/>
                <a:cs typeface="Arial"/>
              </a:rPr>
              <a:t>High category has almost 3 more children than Low</a:t>
            </a:r>
            <a:endParaRPr sz="2400" dirty="0">
              <a:latin typeface="Arial"/>
              <a:cs typeface="Arial"/>
            </a:endParaRPr>
          </a:p>
        </p:txBody>
      </p:sp>
      <p:sp>
        <p:nvSpPr>
          <p:cNvPr id="5" name="object 5"/>
          <p:cNvSpPr txBox="1"/>
          <p:nvPr/>
        </p:nvSpPr>
        <p:spPr>
          <a:xfrm>
            <a:off x="329772" y="2979536"/>
            <a:ext cx="3803811" cy="1490152"/>
          </a:xfrm>
          <a:prstGeom prst="rect">
            <a:avLst/>
          </a:prstGeom>
        </p:spPr>
        <p:txBody>
          <a:bodyPr vert="horz" wrap="square" lIns="0" tIns="12700" rIns="0" bIns="0" rtlCol="0">
            <a:spAutoFit/>
          </a:bodyPr>
          <a:lstStyle/>
          <a:p>
            <a:pPr marL="12700" marR="5080" algn="ctr">
              <a:lnSpc>
                <a:spcPct val="100000"/>
              </a:lnSpc>
              <a:spcBef>
                <a:spcPts val="100"/>
              </a:spcBef>
            </a:pPr>
            <a:r>
              <a:rPr lang="en-US" sz="2400" b="1" spc="-25" dirty="0">
                <a:solidFill>
                  <a:srgbClr val="FFFFFF"/>
                </a:solidFill>
                <a:latin typeface="Arial"/>
                <a:cs typeface="Arial"/>
              </a:rPr>
              <a:t>1 in 7424 mothers die after birth in Low category, whereas 1 in 80 for High category</a:t>
            </a:r>
            <a:endParaRPr lang="en-US" sz="2400" dirty="0">
              <a:latin typeface="Arial"/>
              <a:cs typeface="Arial"/>
            </a:endParaRPr>
          </a:p>
        </p:txBody>
      </p:sp>
      <p:sp>
        <p:nvSpPr>
          <p:cNvPr id="6" name="object 6"/>
          <p:cNvSpPr txBox="1"/>
          <p:nvPr/>
        </p:nvSpPr>
        <p:spPr>
          <a:xfrm>
            <a:off x="400845" y="5035314"/>
            <a:ext cx="4596765" cy="1120820"/>
          </a:xfrm>
          <a:prstGeom prst="rect">
            <a:avLst/>
          </a:prstGeom>
        </p:spPr>
        <p:txBody>
          <a:bodyPr vert="horz" wrap="square" lIns="0" tIns="12700" rIns="0" bIns="0" rtlCol="0">
            <a:spAutoFit/>
          </a:bodyPr>
          <a:lstStyle/>
          <a:p>
            <a:pPr marL="12700" marR="5080" algn="ctr">
              <a:lnSpc>
                <a:spcPct val="100000"/>
              </a:lnSpc>
              <a:spcBef>
                <a:spcPts val="100"/>
              </a:spcBef>
            </a:pPr>
            <a:r>
              <a:rPr lang="en-US" sz="2400" b="1" spc="105" dirty="0">
                <a:solidFill>
                  <a:srgbClr val="FFFFFF"/>
                </a:solidFill>
                <a:latin typeface="Arial"/>
                <a:cs typeface="Arial"/>
              </a:rPr>
              <a:t>As Below poverty Line increases, Mortality increases</a:t>
            </a:r>
            <a:endParaRPr lang="en-US" sz="2400" dirty="0">
              <a:latin typeface="Arial"/>
              <a:cs typeface="Arial"/>
            </a:endParaRPr>
          </a:p>
        </p:txBody>
      </p:sp>
      <p:sp>
        <p:nvSpPr>
          <p:cNvPr id="7" name="object 7"/>
          <p:cNvSpPr txBox="1"/>
          <p:nvPr/>
        </p:nvSpPr>
        <p:spPr>
          <a:xfrm>
            <a:off x="7749984" y="3852405"/>
            <a:ext cx="4035104" cy="751488"/>
          </a:xfrm>
          <a:prstGeom prst="rect">
            <a:avLst/>
          </a:prstGeom>
        </p:spPr>
        <p:txBody>
          <a:bodyPr vert="horz" wrap="square" lIns="0" tIns="12700" rIns="0" bIns="0" rtlCol="0">
            <a:spAutoFit/>
          </a:bodyPr>
          <a:lstStyle/>
          <a:p>
            <a:pPr marL="12700" algn="ctr">
              <a:lnSpc>
                <a:spcPct val="100000"/>
              </a:lnSpc>
              <a:spcBef>
                <a:spcPts val="100"/>
              </a:spcBef>
            </a:pPr>
            <a:r>
              <a:rPr lang="en-US" sz="2400" b="1" spc="5" dirty="0">
                <a:solidFill>
                  <a:srgbClr val="FFFFFF"/>
                </a:solidFill>
                <a:latin typeface="Arial"/>
                <a:cs typeface="Arial"/>
              </a:rPr>
              <a:t>Low Birthweight follows same pattern as Literacy</a:t>
            </a:r>
            <a:endParaRPr lang="en-US" sz="2400" dirty="0">
              <a:latin typeface="Arial"/>
              <a:cs typeface="Arial"/>
            </a:endParaRPr>
          </a:p>
        </p:txBody>
      </p:sp>
      <p:sp>
        <p:nvSpPr>
          <p:cNvPr id="8" name="object 8"/>
          <p:cNvSpPr/>
          <p:nvPr/>
        </p:nvSpPr>
        <p:spPr>
          <a:xfrm>
            <a:off x="4150681" y="2476053"/>
            <a:ext cx="3599303" cy="3636485"/>
          </a:xfrm>
          <a:prstGeom prst="rect">
            <a:avLst/>
          </a:prstGeom>
          <a:blipFill>
            <a:blip r:embed="rId2" cstate="print"/>
            <a:stretch>
              <a:fillRect/>
            </a:stretch>
          </a:blipFill>
        </p:spPr>
        <p:txBody>
          <a:bodyPr wrap="square" lIns="0" tIns="0" rIns="0" bIns="0" rtlCol="0"/>
          <a:lstStyle/>
          <a:p>
            <a:endParaRPr dirty="0"/>
          </a:p>
        </p:txBody>
      </p:sp>
      <p:sp>
        <p:nvSpPr>
          <p:cNvPr id="9" name="object 9"/>
          <p:cNvSpPr txBox="1"/>
          <p:nvPr/>
        </p:nvSpPr>
        <p:spPr>
          <a:xfrm>
            <a:off x="5728335" y="2677512"/>
            <a:ext cx="735330" cy="751488"/>
          </a:xfrm>
          <a:prstGeom prst="rect">
            <a:avLst/>
          </a:prstGeom>
        </p:spPr>
        <p:txBody>
          <a:bodyPr vert="horz" wrap="square" lIns="0" tIns="12700" rIns="0" bIns="0" rtlCol="0">
            <a:spAutoFit/>
          </a:bodyPr>
          <a:lstStyle/>
          <a:p>
            <a:pPr marL="12700">
              <a:lnSpc>
                <a:spcPct val="100000"/>
              </a:lnSpc>
              <a:spcBef>
                <a:spcPts val="100"/>
              </a:spcBef>
            </a:pPr>
            <a:r>
              <a:rPr sz="4800" b="1" spc="-10" dirty="0">
                <a:solidFill>
                  <a:srgbClr val="00395B"/>
                </a:solidFill>
                <a:latin typeface="Arial"/>
                <a:cs typeface="Arial"/>
              </a:rPr>
              <a:t>1</a:t>
            </a:r>
            <a:endParaRPr sz="4800" dirty="0">
              <a:latin typeface="Arial"/>
              <a:cs typeface="Arial"/>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20" dirty="0"/>
              <a:t>11</a:t>
            </a:fld>
            <a:endParaRPr spc="-20" dirty="0"/>
          </a:p>
        </p:txBody>
      </p:sp>
      <p:sp>
        <p:nvSpPr>
          <p:cNvPr id="13" name="object 13"/>
          <p:cNvSpPr txBox="1">
            <a:spLocks noGrp="1"/>
          </p:cNvSpPr>
          <p:nvPr>
            <p:ph type="title"/>
          </p:nvPr>
        </p:nvSpPr>
        <p:spPr>
          <a:xfrm>
            <a:off x="0" y="74684"/>
            <a:ext cx="12192000" cy="505267"/>
          </a:xfrm>
          <a:prstGeom prst="rect">
            <a:avLst/>
          </a:prstGeom>
        </p:spPr>
        <p:txBody>
          <a:bodyPr vert="horz" wrap="square" lIns="0" tIns="12700" rIns="0" bIns="0" rtlCol="0">
            <a:spAutoFit/>
          </a:bodyPr>
          <a:lstStyle/>
          <a:p>
            <a:pPr marL="12700" algn="ctr">
              <a:lnSpc>
                <a:spcPct val="100000"/>
              </a:lnSpc>
              <a:spcBef>
                <a:spcPts val="100"/>
              </a:spcBef>
            </a:pPr>
            <a:r>
              <a:rPr lang="en-US" sz="3200" spc="-30" dirty="0">
                <a:solidFill>
                  <a:schemeClr val="bg1"/>
                </a:solidFill>
              </a:rPr>
              <a:t>Country’s Transit into next better category</a:t>
            </a:r>
            <a:endParaRPr sz="3000" dirty="0">
              <a:solidFill>
                <a:schemeClr val="bg1"/>
              </a:solidFill>
            </a:endParaRPr>
          </a:p>
        </p:txBody>
      </p:sp>
      <p:sp>
        <p:nvSpPr>
          <p:cNvPr id="18" name="object 9">
            <a:extLst>
              <a:ext uri="{FF2B5EF4-FFF2-40B4-BE49-F238E27FC236}">
                <a16:creationId xmlns:a16="http://schemas.microsoft.com/office/drawing/2014/main" id="{0D1A7836-3946-459B-8E7A-97D32FDF4C18}"/>
              </a:ext>
            </a:extLst>
          </p:cNvPr>
          <p:cNvSpPr txBox="1"/>
          <p:nvPr/>
        </p:nvSpPr>
        <p:spPr>
          <a:xfrm>
            <a:off x="7049219" y="3628926"/>
            <a:ext cx="735330" cy="751488"/>
          </a:xfrm>
          <a:prstGeom prst="rect">
            <a:avLst/>
          </a:prstGeom>
        </p:spPr>
        <p:txBody>
          <a:bodyPr vert="horz" wrap="square" lIns="0" tIns="12700" rIns="0" bIns="0" rtlCol="0">
            <a:spAutoFit/>
          </a:bodyPr>
          <a:lstStyle/>
          <a:p>
            <a:pPr marL="12700">
              <a:lnSpc>
                <a:spcPct val="100000"/>
              </a:lnSpc>
              <a:spcBef>
                <a:spcPts val="100"/>
              </a:spcBef>
            </a:pPr>
            <a:r>
              <a:rPr lang="en-US" sz="4800" b="1" spc="-10" dirty="0">
                <a:solidFill>
                  <a:srgbClr val="00395B"/>
                </a:solidFill>
                <a:latin typeface="Arial"/>
                <a:cs typeface="Arial"/>
              </a:rPr>
              <a:t>2</a:t>
            </a:r>
            <a:endParaRPr sz="4800" dirty="0">
              <a:latin typeface="Arial"/>
              <a:cs typeface="Arial"/>
            </a:endParaRPr>
          </a:p>
        </p:txBody>
      </p:sp>
      <p:sp>
        <p:nvSpPr>
          <p:cNvPr id="19" name="object 9">
            <a:extLst>
              <a:ext uri="{FF2B5EF4-FFF2-40B4-BE49-F238E27FC236}">
                <a16:creationId xmlns:a16="http://schemas.microsoft.com/office/drawing/2014/main" id="{C4C9E7EB-DE66-4F5A-BC9A-48FA7B75C563}"/>
              </a:ext>
            </a:extLst>
          </p:cNvPr>
          <p:cNvSpPr txBox="1"/>
          <p:nvPr/>
        </p:nvSpPr>
        <p:spPr>
          <a:xfrm>
            <a:off x="6579870" y="5142957"/>
            <a:ext cx="735330" cy="751488"/>
          </a:xfrm>
          <a:prstGeom prst="rect">
            <a:avLst/>
          </a:prstGeom>
        </p:spPr>
        <p:txBody>
          <a:bodyPr vert="horz" wrap="square" lIns="0" tIns="12700" rIns="0" bIns="0" rtlCol="0">
            <a:spAutoFit/>
          </a:bodyPr>
          <a:lstStyle/>
          <a:p>
            <a:pPr marL="12700">
              <a:lnSpc>
                <a:spcPct val="100000"/>
              </a:lnSpc>
              <a:spcBef>
                <a:spcPts val="100"/>
              </a:spcBef>
            </a:pPr>
            <a:r>
              <a:rPr lang="en-US" sz="4800" b="1" spc="-10" dirty="0">
                <a:solidFill>
                  <a:srgbClr val="00395B"/>
                </a:solidFill>
                <a:latin typeface="Arial"/>
                <a:cs typeface="Arial"/>
              </a:rPr>
              <a:t>3</a:t>
            </a:r>
            <a:endParaRPr sz="4800" dirty="0">
              <a:latin typeface="Arial"/>
              <a:cs typeface="Arial"/>
            </a:endParaRPr>
          </a:p>
        </p:txBody>
      </p:sp>
      <p:sp>
        <p:nvSpPr>
          <p:cNvPr id="20" name="object 9">
            <a:extLst>
              <a:ext uri="{FF2B5EF4-FFF2-40B4-BE49-F238E27FC236}">
                <a16:creationId xmlns:a16="http://schemas.microsoft.com/office/drawing/2014/main" id="{8E1684F7-708C-4E21-916F-F2DDD6C10654}"/>
              </a:ext>
            </a:extLst>
          </p:cNvPr>
          <p:cNvSpPr txBox="1"/>
          <p:nvPr/>
        </p:nvSpPr>
        <p:spPr>
          <a:xfrm>
            <a:off x="4961890" y="5135569"/>
            <a:ext cx="735330" cy="751488"/>
          </a:xfrm>
          <a:prstGeom prst="rect">
            <a:avLst/>
          </a:prstGeom>
        </p:spPr>
        <p:txBody>
          <a:bodyPr vert="horz" wrap="square" lIns="0" tIns="12700" rIns="0" bIns="0" rtlCol="0">
            <a:spAutoFit/>
          </a:bodyPr>
          <a:lstStyle/>
          <a:p>
            <a:pPr marL="12700">
              <a:lnSpc>
                <a:spcPct val="100000"/>
              </a:lnSpc>
              <a:spcBef>
                <a:spcPts val="100"/>
              </a:spcBef>
            </a:pPr>
            <a:r>
              <a:rPr lang="en-US" sz="4800" b="1" spc="-10" dirty="0">
                <a:solidFill>
                  <a:srgbClr val="00395B"/>
                </a:solidFill>
                <a:latin typeface="Arial"/>
                <a:cs typeface="Arial"/>
              </a:rPr>
              <a:t>4</a:t>
            </a:r>
            <a:endParaRPr sz="4800" dirty="0">
              <a:latin typeface="Arial"/>
              <a:cs typeface="Arial"/>
            </a:endParaRPr>
          </a:p>
        </p:txBody>
      </p:sp>
      <p:sp>
        <p:nvSpPr>
          <p:cNvPr id="21" name="object 9">
            <a:extLst>
              <a:ext uri="{FF2B5EF4-FFF2-40B4-BE49-F238E27FC236}">
                <a16:creationId xmlns:a16="http://schemas.microsoft.com/office/drawing/2014/main" id="{3C6A9806-1413-4B01-9B20-217DD01E195E}"/>
              </a:ext>
            </a:extLst>
          </p:cNvPr>
          <p:cNvSpPr txBox="1"/>
          <p:nvPr/>
        </p:nvSpPr>
        <p:spPr>
          <a:xfrm>
            <a:off x="4441998" y="3697775"/>
            <a:ext cx="735330" cy="751488"/>
          </a:xfrm>
          <a:prstGeom prst="rect">
            <a:avLst/>
          </a:prstGeom>
        </p:spPr>
        <p:txBody>
          <a:bodyPr vert="horz" wrap="square" lIns="0" tIns="12700" rIns="0" bIns="0" rtlCol="0">
            <a:spAutoFit/>
          </a:bodyPr>
          <a:lstStyle/>
          <a:p>
            <a:pPr marL="12700">
              <a:lnSpc>
                <a:spcPct val="100000"/>
              </a:lnSpc>
              <a:spcBef>
                <a:spcPts val="100"/>
              </a:spcBef>
            </a:pPr>
            <a:r>
              <a:rPr lang="en-US" sz="4800" b="1" spc="-10" dirty="0">
                <a:solidFill>
                  <a:srgbClr val="00395B"/>
                </a:solidFill>
                <a:latin typeface="Arial"/>
                <a:cs typeface="Arial"/>
              </a:rPr>
              <a:t>5</a:t>
            </a:r>
            <a:endParaRPr sz="4800" dirty="0">
              <a:latin typeface="Arial"/>
              <a:cs typeface="Arial"/>
            </a:endParaRPr>
          </a:p>
        </p:txBody>
      </p:sp>
      <p:sp>
        <p:nvSpPr>
          <p:cNvPr id="22" name="TextBox 21">
            <a:extLst>
              <a:ext uri="{FF2B5EF4-FFF2-40B4-BE49-F238E27FC236}">
                <a16:creationId xmlns:a16="http://schemas.microsoft.com/office/drawing/2014/main" id="{D1D0CA26-948A-4AA6-B27B-81260E22B12F}"/>
              </a:ext>
            </a:extLst>
          </p:cNvPr>
          <p:cNvSpPr txBox="1"/>
          <p:nvPr/>
        </p:nvSpPr>
        <p:spPr>
          <a:xfrm>
            <a:off x="0" y="6300702"/>
            <a:ext cx="12192000" cy="461665"/>
          </a:xfrm>
          <a:prstGeom prst="rect">
            <a:avLst/>
          </a:prstGeom>
          <a:noFill/>
        </p:spPr>
        <p:txBody>
          <a:bodyPr wrap="square" rtlCol="0">
            <a:spAutoFit/>
          </a:bodyPr>
          <a:lstStyle/>
          <a:p>
            <a:pPr marL="285750" indent="-285750" algn="ctr">
              <a:buFont typeface="Wingdings" pitchFamily="2" charset="2"/>
              <a:buChar char="v"/>
            </a:pPr>
            <a:r>
              <a:rPr lang="en-US" sz="2400" b="1" dirty="0">
                <a:solidFill>
                  <a:srgbClr val="FF0000"/>
                </a:solidFill>
              </a:rPr>
              <a:t>Question </a:t>
            </a:r>
            <a:r>
              <a:rPr lang="en-US" sz="2400" b="1" dirty="0">
                <a:solidFill>
                  <a:schemeClr val="bg1"/>
                </a:solidFill>
              </a:rPr>
              <a:t>: How can a Country transit into next better category?</a:t>
            </a:r>
          </a:p>
        </p:txBody>
      </p:sp>
      <p:sp>
        <p:nvSpPr>
          <p:cNvPr id="23" name="object 13">
            <a:extLst>
              <a:ext uri="{FF2B5EF4-FFF2-40B4-BE49-F238E27FC236}">
                <a16:creationId xmlns:a16="http://schemas.microsoft.com/office/drawing/2014/main" id="{6070B359-23D1-47D9-BD08-8496BE1A9DF1}"/>
              </a:ext>
            </a:extLst>
          </p:cNvPr>
          <p:cNvSpPr txBox="1">
            <a:spLocks/>
          </p:cNvSpPr>
          <p:nvPr/>
        </p:nvSpPr>
        <p:spPr>
          <a:xfrm>
            <a:off x="-288642" y="2008320"/>
            <a:ext cx="12192000" cy="443711"/>
          </a:xfrm>
          <a:prstGeom prst="rect">
            <a:avLst/>
          </a:prstGeom>
        </p:spPr>
        <p:txBody>
          <a:bodyPr vert="horz" wrap="square" lIns="0" tIns="12700" rIns="0" bIns="0" rtlCol="0">
            <a:spAutoFit/>
          </a:bodyPr>
          <a:lstStyle>
            <a:lvl1pPr>
              <a:defRPr sz="7200" b="1" i="0">
                <a:solidFill>
                  <a:srgbClr val="352046"/>
                </a:solidFill>
                <a:latin typeface="Arial"/>
                <a:ea typeface="+mj-ea"/>
                <a:cs typeface="Arial"/>
              </a:defRPr>
            </a:lvl1pPr>
          </a:lstStyle>
          <a:p>
            <a:pPr marL="469900" indent="-457200" algn="ctr">
              <a:spcBef>
                <a:spcPts val="100"/>
              </a:spcBef>
              <a:buFont typeface="Wingdings" panose="05000000000000000000" pitchFamily="2" charset="2"/>
              <a:buChar char="Ø"/>
            </a:pPr>
            <a:r>
              <a:rPr lang="en-US" sz="2800" kern="0" dirty="0">
                <a:solidFill>
                  <a:schemeClr val="bg1"/>
                </a:solidFill>
              </a:rPr>
              <a:t>Insights across Categories :</a:t>
            </a:r>
            <a:endParaRPr lang="en-US" sz="2800" kern="0" dirty="0"/>
          </a:p>
        </p:txBody>
      </p:sp>
      <p:sp>
        <p:nvSpPr>
          <p:cNvPr id="24" name="object 7">
            <a:extLst>
              <a:ext uri="{FF2B5EF4-FFF2-40B4-BE49-F238E27FC236}">
                <a16:creationId xmlns:a16="http://schemas.microsoft.com/office/drawing/2014/main" id="{69C92779-9585-4B78-9C7C-6AED24EB59A6}"/>
              </a:ext>
            </a:extLst>
          </p:cNvPr>
          <p:cNvSpPr txBox="1"/>
          <p:nvPr/>
        </p:nvSpPr>
        <p:spPr>
          <a:xfrm>
            <a:off x="6781800" y="2592764"/>
            <a:ext cx="4243070" cy="751488"/>
          </a:xfrm>
          <a:prstGeom prst="rect">
            <a:avLst/>
          </a:prstGeom>
        </p:spPr>
        <p:txBody>
          <a:bodyPr vert="horz" wrap="square" lIns="0" tIns="12700" rIns="0" bIns="0" rtlCol="0">
            <a:spAutoFit/>
          </a:bodyPr>
          <a:lstStyle/>
          <a:p>
            <a:pPr marL="12700" algn="ctr">
              <a:lnSpc>
                <a:spcPct val="100000"/>
              </a:lnSpc>
              <a:spcBef>
                <a:spcPts val="100"/>
              </a:spcBef>
            </a:pPr>
            <a:r>
              <a:rPr lang="en-US" sz="2400" b="1" spc="5" dirty="0">
                <a:solidFill>
                  <a:srgbClr val="FFFFFF"/>
                </a:solidFill>
                <a:latin typeface="Arial"/>
                <a:cs typeface="Arial"/>
              </a:rPr>
              <a:t>As Adult literacy increases, Mortality decreases </a:t>
            </a:r>
            <a:endParaRPr lang="en-US" sz="2400" dirty="0">
              <a:latin typeface="Arial"/>
              <a:cs typeface="Arial"/>
            </a:endParaRPr>
          </a:p>
        </p:txBody>
      </p:sp>
      <p:pic>
        <p:nvPicPr>
          <p:cNvPr id="3" name="Picture 2">
            <a:extLst>
              <a:ext uri="{FF2B5EF4-FFF2-40B4-BE49-F238E27FC236}">
                <a16:creationId xmlns:a16="http://schemas.microsoft.com/office/drawing/2014/main" id="{C6F56F43-8939-4F62-AEB8-6964EB767DE8}"/>
              </a:ext>
            </a:extLst>
          </p:cNvPr>
          <p:cNvPicPr>
            <a:picLocks noChangeAspect="1"/>
          </p:cNvPicPr>
          <p:nvPr/>
        </p:nvPicPr>
        <p:blipFill>
          <a:blip r:embed="rId3"/>
          <a:stretch>
            <a:fillRect/>
          </a:stretch>
        </p:blipFill>
        <p:spPr>
          <a:xfrm>
            <a:off x="1143000" y="670039"/>
            <a:ext cx="9906000" cy="1238250"/>
          </a:xfrm>
          <a:prstGeom prst="rect">
            <a:avLst/>
          </a:prstGeom>
        </p:spPr>
      </p:pic>
    </p:spTree>
    <p:extLst>
      <p:ext uri="{BB962C8B-B14F-4D97-AF65-F5344CB8AC3E}">
        <p14:creationId xmlns:p14="http://schemas.microsoft.com/office/powerpoint/2010/main" val="629522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hlinkClick r:id="rId2"/>
          </p:cNvPr>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F86941"/>
          </a:solidFill>
        </p:spPr>
        <p:txBody>
          <a:bodyPr wrap="square" lIns="0" tIns="0" rIns="0" bIns="0" rtlCol="0"/>
          <a:lstStyle/>
          <a:p>
            <a:endParaRPr dirty="0"/>
          </a:p>
        </p:txBody>
      </p:sp>
      <p:sp>
        <p:nvSpPr>
          <p:cNvPr id="3" name="object 3"/>
          <p:cNvSpPr txBox="1">
            <a:spLocks noGrp="1"/>
          </p:cNvSpPr>
          <p:nvPr>
            <p:ph type="title"/>
          </p:nvPr>
        </p:nvSpPr>
        <p:spPr>
          <a:xfrm>
            <a:off x="-1571" y="20425"/>
            <a:ext cx="12192000" cy="689932"/>
          </a:xfrm>
          <a:prstGeom prst="rect">
            <a:avLst/>
          </a:prstGeom>
        </p:spPr>
        <p:txBody>
          <a:bodyPr vert="horz" wrap="square" lIns="0" tIns="12700" rIns="0" bIns="0" rtlCol="0">
            <a:spAutoFit/>
          </a:bodyPr>
          <a:lstStyle/>
          <a:p>
            <a:pPr marL="12700" algn="ctr">
              <a:lnSpc>
                <a:spcPct val="100000"/>
              </a:lnSpc>
              <a:spcBef>
                <a:spcPts val="100"/>
              </a:spcBef>
            </a:pPr>
            <a:r>
              <a:rPr lang="en-US" sz="4400" spc="-30" dirty="0"/>
              <a:t>Country’s Transit into next better category</a:t>
            </a:r>
            <a:endParaRPr sz="44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20" dirty="0"/>
              <a:t>12</a:t>
            </a:fld>
            <a:endParaRPr spc="-20" dirty="0"/>
          </a:p>
        </p:txBody>
      </p:sp>
      <p:sp>
        <p:nvSpPr>
          <p:cNvPr id="8" name="object 13">
            <a:extLst>
              <a:ext uri="{FF2B5EF4-FFF2-40B4-BE49-F238E27FC236}">
                <a16:creationId xmlns:a16="http://schemas.microsoft.com/office/drawing/2014/main" id="{CA72D237-4C16-4337-B3B7-DC94971B042E}"/>
              </a:ext>
            </a:extLst>
          </p:cNvPr>
          <p:cNvSpPr txBox="1">
            <a:spLocks/>
          </p:cNvSpPr>
          <p:nvPr/>
        </p:nvSpPr>
        <p:spPr>
          <a:xfrm>
            <a:off x="-1571" y="730782"/>
            <a:ext cx="12192000" cy="443711"/>
          </a:xfrm>
          <a:prstGeom prst="rect">
            <a:avLst/>
          </a:prstGeom>
        </p:spPr>
        <p:txBody>
          <a:bodyPr vert="horz" wrap="square" lIns="0" tIns="12700" rIns="0" bIns="0" rtlCol="0">
            <a:spAutoFit/>
          </a:bodyPr>
          <a:lstStyle>
            <a:lvl1pPr>
              <a:defRPr sz="7200" b="1" i="0">
                <a:solidFill>
                  <a:srgbClr val="352046"/>
                </a:solidFill>
                <a:latin typeface="Arial"/>
                <a:ea typeface="+mj-ea"/>
                <a:cs typeface="Arial"/>
              </a:defRPr>
            </a:lvl1pPr>
          </a:lstStyle>
          <a:p>
            <a:pPr marL="12700" algn="ctr">
              <a:spcBef>
                <a:spcPts val="100"/>
              </a:spcBef>
            </a:pPr>
            <a:r>
              <a:rPr lang="en-US" sz="2800" u="sng" kern="0" dirty="0">
                <a:solidFill>
                  <a:schemeClr val="bg1"/>
                </a:solidFill>
              </a:rPr>
              <a:t>Medium to Low category</a:t>
            </a:r>
            <a:endParaRPr lang="en-US" sz="2800" u="sng" kern="0" dirty="0"/>
          </a:p>
        </p:txBody>
      </p:sp>
      <p:pic>
        <p:nvPicPr>
          <p:cNvPr id="6" name="Picture 5">
            <a:extLst>
              <a:ext uri="{FF2B5EF4-FFF2-40B4-BE49-F238E27FC236}">
                <a16:creationId xmlns:a16="http://schemas.microsoft.com/office/drawing/2014/main" id="{39B62113-6E93-4216-B0D6-64D710993FF6}"/>
              </a:ext>
            </a:extLst>
          </p:cNvPr>
          <p:cNvPicPr>
            <a:picLocks noChangeAspect="1"/>
          </p:cNvPicPr>
          <p:nvPr/>
        </p:nvPicPr>
        <p:blipFill>
          <a:blip r:embed="rId3"/>
          <a:stretch>
            <a:fillRect/>
          </a:stretch>
        </p:blipFill>
        <p:spPr>
          <a:xfrm>
            <a:off x="457199" y="1219200"/>
            <a:ext cx="6270053" cy="2786690"/>
          </a:xfrm>
          <a:prstGeom prst="rect">
            <a:avLst/>
          </a:prstGeom>
        </p:spPr>
      </p:pic>
      <p:pic>
        <p:nvPicPr>
          <p:cNvPr id="9" name="Picture 8">
            <a:extLst>
              <a:ext uri="{FF2B5EF4-FFF2-40B4-BE49-F238E27FC236}">
                <a16:creationId xmlns:a16="http://schemas.microsoft.com/office/drawing/2014/main" id="{E4C4E308-C05D-4BD5-875F-BC28DEFE35BF}"/>
              </a:ext>
            </a:extLst>
          </p:cNvPr>
          <p:cNvPicPr>
            <a:picLocks noChangeAspect="1"/>
          </p:cNvPicPr>
          <p:nvPr/>
        </p:nvPicPr>
        <p:blipFill>
          <a:blip r:embed="rId4"/>
          <a:stretch>
            <a:fillRect/>
          </a:stretch>
        </p:blipFill>
        <p:spPr>
          <a:xfrm>
            <a:off x="6882255" y="1219200"/>
            <a:ext cx="5081145" cy="2786690"/>
          </a:xfrm>
          <a:prstGeom prst="rect">
            <a:avLst/>
          </a:prstGeom>
        </p:spPr>
      </p:pic>
      <p:sp>
        <p:nvSpPr>
          <p:cNvPr id="11" name="TextBox 10">
            <a:extLst>
              <a:ext uri="{FF2B5EF4-FFF2-40B4-BE49-F238E27FC236}">
                <a16:creationId xmlns:a16="http://schemas.microsoft.com/office/drawing/2014/main" id="{BABD1B03-7665-4854-A8B9-F068FD06F9F7}"/>
              </a:ext>
            </a:extLst>
          </p:cNvPr>
          <p:cNvSpPr txBox="1"/>
          <p:nvPr/>
        </p:nvSpPr>
        <p:spPr>
          <a:xfrm>
            <a:off x="685800" y="4376072"/>
            <a:ext cx="11087100" cy="707886"/>
          </a:xfrm>
          <a:prstGeom prst="rect">
            <a:avLst/>
          </a:prstGeom>
          <a:noFill/>
        </p:spPr>
        <p:txBody>
          <a:bodyPr wrap="square" rtlCol="0">
            <a:spAutoFit/>
          </a:bodyPr>
          <a:lstStyle/>
          <a:p>
            <a:pPr marL="285750" indent="-285750" algn="ctr">
              <a:buFont typeface="Wingdings" pitchFamily="2" charset="2"/>
              <a:buChar char="Ø"/>
            </a:pPr>
            <a:r>
              <a:rPr lang="en-US" sz="2000" b="1" dirty="0">
                <a:solidFill>
                  <a:srgbClr val="002060"/>
                </a:solidFill>
              </a:rPr>
              <a:t>Insights : </a:t>
            </a:r>
            <a:r>
              <a:rPr lang="en-US" sz="2000" b="1" dirty="0">
                <a:solidFill>
                  <a:schemeClr val="bg1"/>
                </a:solidFill>
              </a:rPr>
              <a:t>Early childhood, Violent discipline and MMR Risk death are top 3 major factors influencing a Country’s transition from Medium to Low Category of Under-5 Mortality </a:t>
            </a:r>
          </a:p>
        </p:txBody>
      </p:sp>
      <p:sp>
        <p:nvSpPr>
          <p:cNvPr id="12" name="TextBox 11">
            <a:extLst>
              <a:ext uri="{FF2B5EF4-FFF2-40B4-BE49-F238E27FC236}">
                <a16:creationId xmlns:a16="http://schemas.microsoft.com/office/drawing/2014/main" id="{9F93D499-3E2E-4CC9-A551-6B7DF6C33DCA}"/>
              </a:ext>
            </a:extLst>
          </p:cNvPr>
          <p:cNvSpPr txBox="1"/>
          <p:nvPr/>
        </p:nvSpPr>
        <p:spPr>
          <a:xfrm>
            <a:off x="654377" y="5056257"/>
            <a:ext cx="11087100" cy="1015663"/>
          </a:xfrm>
          <a:prstGeom prst="rect">
            <a:avLst/>
          </a:prstGeom>
          <a:noFill/>
        </p:spPr>
        <p:txBody>
          <a:bodyPr wrap="square" rtlCol="0">
            <a:spAutoFit/>
          </a:bodyPr>
          <a:lstStyle/>
          <a:p>
            <a:pPr marL="285750" indent="-285750" algn="ctr">
              <a:buFont typeface="Wingdings" pitchFamily="2" charset="2"/>
              <a:buChar char="Ø"/>
            </a:pPr>
            <a:r>
              <a:rPr lang="en-US" sz="2000" b="1" dirty="0">
                <a:solidFill>
                  <a:srgbClr val="002060"/>
                </a:solidFill>
              </a:rPr>
              <a:t>Insights : </a:t>
            </a:r>
            <a:r>
              <a:rPr lang="en-US" sz="2000" b="1" dirty="0">
                <a:solidFill>
                  <a:schemeClr val="bg1"/>
                </a:solidFill>
              </a:rPr>
              <a:t>If Early childhood is greater than 60%, which indicates greater involvement of parents, and violent discipline less than 65%, which says child growing in safe environment, the probability of falling into Low category becomes 0.8, i.e., (1-0.2) as seen from partial dependency plot</a:t>
            </a:r>
          </a:p>
        </p:txBody>
      </p:sp>
      <p:sp>
        <p:nvSpPr>
          <p:cNvPr id="14" name="object 13">
            <a:extLst>
              <a:ext uri="{FF2B5EF4-FFF2-40B4-BE49-F238E27FC236}">
                <a16:creationId xmlns:a16="http://schemas.microsoft.com/office/drawing/2014/main" id="{5CEAE5DC-418B-47FA-9F65-21679D4BD5A5}"/>
              </a:ext>
            </a:extLst>
          </p:cNvPr>
          <p:cNvSpPr txBox="1">
            <a:spLocks/>
          </p:cNvSpPr>
          <p:nvPr/>
        </p:nvSpPr>
        <p:spPr>
          <a:xfrm>
            <a:off x="457199" y="4032132"/>
            <a:ext cx="6270054" cy="228268"/>
          </a:xfrm>
          <a:prstGeom prst="rect">
            <a:avLst/>
          </a:prstGeom>
        </p:spPr>
        <p:txBody>
          <a:bodyPr vert="horz" wrap="square" lIns="0" tIns="12700" rIns="0" bIns="0" rtlCol="0">
            <a:spAutoFit/>
          </a:bodyPr>
          <a:lstStyle>
            <a:lvl1pPr>
              <a:defRPr sz="7200" b="1" i="0">
                <a:solidFill>
                  <a:srgbClr val="352046"/>
                </a:solidFill>
                <a:latin typeface="Arial"/>
                <a:ea typeface="+mj-ea"/>
                <a:cs typeface="Arial"/>
              </a:defRPr>
            </a:lvl1pPr>
          </a:lstStyle>
          <a:p>
            <a:pPr marL="12700" algn="ctr">
              <a:spcBef>
                <a:spcPts val="100"/>
              </a:spcBef>
            </a:pPr>
            <a:r>
              <a:rPr lang="en-US" sz="1400" kern="0" dirty="0">
                <a:solidFill>
                  <a:schemeClr val="accent4">
                    <a:lumMod val="75000"/>
                  </a:schemeClr>
                </a:solidFill>
              </a:rPr>
              <a:t>Feature Importance plot</a:t>
            </a:r>
          </a:p>
        </p:txBody>
      </p:sp>
      <p:sp>
        <p:nvSpPr>
          <p:cNvPr id="16" name="object 13">
            <a:extLst>
              <a:ext uri="{FF2B5EF4-FFF2-40B4-BE49-F238E27FC236}">
                <a16:creationId xmlns:a16="http://schemas.microsoft.com/office/drawing/2014/main" id="{5FC61546-C394-4790-BE4F-DB5D4A5E476F}"/>
              </a:ext>
            </a:extLst>
          </p:cNvPr>
          <p:cNvSpPr txBox="1">
            <a:spLocks/>
          </p:cNvSpPr>
          <p:nvPr/>
        </p:nvSpPr>
        <p:spPr>
          <a:xfrm>
            <a:off x="6882255" y="4041908"/>
            <a:ext cx="5081145" cy="228268"/>
          </a:xfrm>
          <a:prstGeom prst="rect">
            <a:avLst/>
          </a:prstGeom>
        </p:spPr>
        <p:txBody>
          <a:bodyPr vert="horz" wrap="square" lIns="0" tIns="12700" rIns="0" bIns="0" rtlCol="0">
            <a:spAutoFit/>
          </a:bodyPr>
          <a:lstStyle>
            <a:lvl1pPr>
              <a:defRPr sz="7200" b="1" i="0">
                <a:solidFill>
                  <a:srgbClr val="352046"/>
                </a:solidFill>
                <a:latin typeface="Arial"/>
                <a:ea typeface="+mj-ea"/>
                <a:cs typeface="Arial"/>
              </a:defRPr>
            </a:lvl1pPr>
          </a:lstStyle>
          <a:p>
            <a:pPr marL="12700" algn="ctr">
              <a:spcBef>
                <a:spcPts val="100"/>
              </a:spcBef>
            </a:pPr>
            <a:r>
              <a:rPr lang="en-US" sz="1400" kern="0" dirty="0">
                <a:solidFill>
                  <a:schemeClr val="accent4">
                    <a:lumMod val="75000"/>
                  </a:schemeClr>
                </a:solidFill>
              </a:rPr>
              <a:t>Partial Dependency plot</a:t>
            </a:r>
          </a:p>
        </p:txBody>
      </p:sp>
      <p:sp>
        <p:nvSpPr>
          <p:cNvPr id="17" name="TextBox 16">
            <a:extLst>
              <a:ext uri="{FF2B5EF4-FFF2-40B4-BE49-F238E27FC236}">
                <a16:creationId xmlns:a16="http://schemas.microsoft.com/office/drawing/2014/main" id="{192B7685-EC2A-4B68-97C7-DC6B9C755412}"/>
              </a:ext>
            </a:extLst>
          </p:cNvPr>
          <p:cNvSpPr txBox="1"/>
          <p:nvPr/>
        </p:nvSpPr>
        <p:spPr>
          <a:xfrm>
            <a:off x="20200" y="6243935"/>
            <a:ext cx="12192000" cy="461665"/>
          </a:xfrm>
          <a:prstGeom prst="rect">
            <a:avLst/>
          </a:prstGeom>
          <a:noFill/>
        </p:spPr>
        <p:txBody>
          <a:bodyPr wrap="square" rtlCol="0">
            <a:spAutoFit/>
          </a:bodyPr>
          <a:lstStyle/>
          <a:p>
            <a:pPr marL="285750" indent="-285750" algn="ctr">
              <a:buFont typeface="Wingdings" pitchFamily="2" charset="2"/>
              <a:buChar char="v"/>
            </a:pPr>
            <a:r>
              <a:rPr lang="en-US" sz="2400" b="1" dirty="0">
                <a:solidFill>
                  <a:schemeClr val="accent4">
                    <a:lumMod val="75000"/>
                  </a:schemeClr>
                </a:solidFill>
              </a:rPr>
              <a:t>Example</a:t>
            </a:r>
            <a:r>
              <a:rPr lang="en-US" sz="2400" b="1" dirty="0">
                <a:solidFill>
                  <a:schemeClr val="bg1"/>
                </a:solidFill>
              </a:rPr>
              <a:t>: Recommendation for India’s Journey into Low Category</a:t>
            </a:r>
          </a:p>
        </p:txBody>
      </p:sp>
    </p:spTree>
    <p:extLst>
      <p:ext uri="{BB962C8B-B14F-4D97-AF65-F5344CB8AC3E}">
        <p14:creationId xmlns:p14="http://schemas.microsoft.com/office/powerpoint/2010/main" val="3213417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28335" y="2677512"/>
            <a:ext cx="735330" cy="751488"/>
          </a:xfrm>
          <a:prstGeom prst="rect">
            <a:avLst/>
          </a:prstGeom>
        </p:spPr>
        <p:txBody>
          <a:bodyPr vert="horz" wrap="square" lIns="0" tIns="12700" rIns="0" bIns="0" rtlCol="0">
            <a:spAutoFit/>
          </a:bodyPr>
          <a:lstStyle/>
          <a:p>
            <a:pPr marL="12700">
              <a:lnSpc>
                <a:spcPct val="100000"/>
              </a:lnSpc>
              <a:spcBef>
                <a:spcPts val="100"/>
              </a:spcBef>
            </a:pPr>
            <a:r>
              <a:rPr sz="4800" b="1" spc="-10" dirty="0">
                <a:solidFill>
                  <a:srgbClr val="00395B"/>
                </a:solidFill>
                <a:latin typeface="Arial"/>
                <a:cs typeface="Arial"/>
              </a:rPr>
              <a:t>1</a:t>
            </a:r>
            <a:endParaRPr sz="4800" dirty="0">
              <a:latin typeface="Arial"/>
              <a:cs typeface="Arial"/>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20" dirty="0"/>
              <a:t>13</a:t>
            </a:fld>
            <a:endParaRPr spc="-20" dirty="0"/>
          </a:p>
        </p:txBody>
      </p:sp>
      <p:sp>
        <p:nvSpPr>
          <p:cNvPr id="13" name="object 13"/>
          <p:cNvSpPr txBox="1">
            <a:spLocks noGrp="1"/>
          </p:cNvSpPr>
          <p:nvPr>
            <p:ph type="title"/>
          </p:nvPr>
        </p:nvSpPr>
        <p:spPr>
          <a:xfrm>
            <a:off x="0" y="74684"/>
            <a:ext cx="12192000" cy="443711"/>
          </a:xfrm>
          <a:prstGeom prst="rect">
            <a:avLst/>
          </a:prstGeom>
        </p:spPr>
        <p:txBody>
          <a:bodyPr vert="horz" wrap="square" lIns="0" tIns="12700" rIns="0" bIns="0" rtlCol="0">
            <a:spAutoFit/>
          </a:bodyPr>
          <a:lstStyle/>
          <a:p>
            <a:pPr marL="12700" algn="ctr">
              <a:lnSpc>
                <a:spcPct val="100000"/>
              </a:lnSpc>
              <a:spcBef>
                <a:spcPts val="100"/>
              </a:spcBef>
            </a:pPr>
            <a:r>
              <a:rPr lang="en-US" sz="2800" dirty="0">
                <a:solidFill>
                  <a:schemeClr val="bg1"/>
                </a:solidFill>
              </a:rPr>
              <a:t>What Should India do to transit into Low category? (Recommendations)</a:t>
            </a:r>
            <a:endParaRPr lang="en-US" sz="2800" dirty="0"/>
          </a:p>
        </p:txBody>
      </p:sp>
      <p:sp>
        <p:nvSpPr>
          <p:cNvPr id="22" name="TextBox 21">
            <a:extLst>
              <a:ext uri="{FF2B5EF4-FFF2-40B4-BE49-F238E27FC236}">
                <a16:creationId xmlns:a16="http://schemas.microsoft.com/office/drawing/2014/main" id="{D1D0CA26-948A-4AA6-B27B-81260E22B12F}"/>
              </a:ext>
            </a:extLst>
          </p:cNvPr>
          <p:cNvSpPr txBox="1"/>
          <p:nvPr/>
        </p:nvSpPr>
        <p:spPr>
          <a:xfrm>
            <a:off x="0" y="6300702"/>
            <a:ext cx="12192000" cy="461665"/>
          </a:xfrm>
          <a:prstGeom prst="rect">
            <a:avLst/>
          </a:prstGeom>
          <a:noFill/>
        </p:spPr>
        <p:txBody>
          <a:bodyPr wrap="square" rtlCol="0">
            <a:spAutoFit/>
          </a:bodyPr>
          <a:lstStyle/>
          <a:p>
            <a:pPr marL="285750" indent="-285750" algn="ctr">
              <a:buFont typeface="Wingdings" pitchFamily="2" charset="2"/>
              <a:buChar char="v"/>
            </a:pPr>
            <a:r>
              <a:rPr lang="en-US" sz="2400" b="1" dirty="0">
                <a:solidFill>
                  <a:srgbClr val="FF0000"/>
                </a:solidFill>
              </a:rPr>
              <a:t>Question </a:t>
            </a:r>
            <a:r>
              <a:rPr lang="en-US" sz="2400" b="1" dirty="0">
                <a:solidFill>
                  <a:schemeClr val="bg1"/>
                </a:solidFill>
              </a:rPr>
              <a:t>: How can a Country transit into next better category?</a:t>
            </a:r>
          </a:p>
        </p:txBody>
      </p:sp>
      <p:pic>
        <p:nvPicPr>
          <p:cNvPr id="36" name="Picture 35">
            <a:extLst>
              <a:ext uri="{FF2B5EF4-FFF2-40B4-BE49-F238E27FC236}">
                <a16:creationId xmlns:a16="http://schemas.microsoft.com/office/drawing/2014/main" id="{1EE639F3-245F-4170-BC09-91193F4A2332}"/>
              </a:ext>
            </a:extLst>
          </p:cNvPr>
          <p:cNvPicPr>
            <a:picLocks noChangeAspect="1"/>
          </p:cNvPicPr>
          <p:nvPr/>
        </p:nvPicPr>
        <p:blipFill>
          <a:blip r:embed="rId2"/>
          <a:stretch>
            <a:fillRect/>
          </a:stretch>
        </p:blipFill>
        <p:spPr>
          <a:xfrm>
            <a:off x="25493" y="1308392"/>
            <a:ext cx="6197000" cy="2806408"/>
          </a:xfrm>
          <a:prstGeom prst="rect">
            <a:avLst/>
          </a:prstGeom>
        </p:spPr>
      </p:pic>
      <p:pic>
        <p:nvPicPr>
          <p:cNvPr id="37" name="Picture 36">
            <a:extLst>
              <a:ext uri="{FF2B5EF4-FFF2-40B4-BE49-F238E27FC236}">
                <a16:creationId xmlns:a16="http://schemas.microsoft.com/office/drawing/2014/main" id="{0DB8D40E-AC0F-41C6-B076-D6C5AB4A7596}"/>
              </a:ext>
            </a:extLst>
          </p:cNvPr>
          <p:cNvPicPr>
            <a:picLocks noChangeAspect="1"/>
          </p:cNvPicPr>
          <p:nvPr/>
        </p:nvPicPr>
        <p:blipFill>
          <a:blip r:embed="rId3"/>
          <a:stretch>
            <a:fillRect/>
          </a:stretch>
        </p:blipFill>
        <p:spPr>
          <a:xfrm>
            <a:off x="6220136" y="3352800"/>
            <a:ext cx="5908382" cy="2806408"/>
          </a:xfrm>
          <a:prstGeom prst="rect">
            <a:avLst/>
          </a:prstGeom>
        </p:spPr>
      </p:pic>
      <p:pic>
        <p:nvPicPr>
          <p:cNvPr id="39" name="Picture 38">
            <a:extLst>
              <a:ext uri="{FF2B5EF4-FFF2-40B4-BE49-F238E27FC236}">
                <a16:creationId xmlns:a16="http://schemas.microsoft.com/office/drawing/2014/main" id="{AB9305B9-B6EC-4337-94D8-38C1056557C6}"/>
              </a:ext>
            </a:extLst>
          </p:cNvPr>
          <p:cNvPicPr>
            <a:picLocks noChangeAspect="1"/>
          </p:cNvPicPr>
          <p:nvPr/>
        </p:nvPicPr>
        <p:blipFill>
          <a:blip r:embed="rId4"/>
          <a:stretch>
            <a:fillRect/>
          </a:stretch>
        </p:blipFill>
        <p:spPr>
          <a:xfrm>
            <a:off x="1095375" y="590584"/>
            <a:ext cx="10001250" cy="561975"/>
          </a:xfrm>
          <a:prstGeom prst="rect">
            <a:avLst/>
          </a:prstGeom>
        </p:spPr>
      </p:pic>
      <p:sp>
        <p:nvSpPr>
          <p:cNvPr id="40" name="TextBox 39">
            <a:extLst>
              <a:ext uri="{FF2B5EF4-FFF2-40B4-BE49-F238E27FC236}">
                <a16:creationId xmlns:a16="http://schemas.microsoft.com/office/drawing/2014/main" id="{76E3A07A-FB98-43A5-BAA9-6A26698D5DC5}"/>
              </a:ext>
            </a:extLst>
          </p:cNvPr>
          <p:cNvSpPr txBox="1"/>
          <p:nvPr/>
        </p:nvSpPr>
        <p:spPr>
          <a:xfrm>
            <a:off x="6400800" y="1258632"/>
            <a:ext cx="5471921" cy="1015663"/>
          </a:xfrm>
          <a:prstGeom prst="rect">
            <a:avLst/>
          </a:prstGeom>
          <a:noFill/>
        </p:spPr>
        <p:txBody>
          <a:bodyPr wrap="square" rtlCol="0">
            <a:spAutoFit/>
          </a:bodyPr>
          <a:lstStyle/>
          <a:p>
            <a:pPr marL="342900" indent="-342900">
              <a:buFont typeface="Wingdings" panose="05000000000000000000" pitchFamily="2" charset="2"/>
              <a:buChar char="ü"/>
            </a:pPr>
            <a:r>
              <a:rPr lang="en-US" sz="2000" b="1" dirty="0">
                <a:solidFill>
                  <a:srgbClr val="FF0000"/>
                </a:solidFill>
              </a:rPr>
              <a:t>Recommendations : </a:t>
            </a:r>
            <a:r>
              <a:rPr lang="en-US" sz="2000" b="1" dirty="0">
                <a:solidFill>
                  <a:schemeClr val="bg1"/>
                </a:solidFill>
              </a:rPr>
              <a:t>5% increase in the Early childhood of India would account India’s transition into Low category.</a:t>
            </a:r>
          </a:p>
        </p:txBody>
      </p:sp>
      <p:sp>
        <p:nvSpPr>
          <p:cNvPr id="41" name="TextBox 40">
            <a:extLst>
              <a:ext uri="{FF2B5EF4-FFF2-40B4-BE49-F238E27FC236}">
                <a16:creationId xmlns:a16="http://schemas.microsoft.com/office/drawing/2014/main" id="{60469DF6-D64B-4B48-A4E3-4AF187CC0705}"/>
              </a:ext>
            </a:extLst>
          </p:cNvPr>
          <p:cNvSpPr txBox="1"/>
          <p:nvPr/>
        </p:nvSpPr>
        <p:spPr>
          <a:xfrm>
            <a:off x="6400799" y="2248413"/>
            <a:ext cx="5471921" cy="1015663"/>
          </a:xfrm>
          <a:prstGeom prst="rect">
            <a:avLst/>
          </a:prstGeom>
          <a:noFill/>
        </p:spPr>
        <p:txBody>
          <a:bodyPr wrap="square" rtlCol="0">
            <a:spAutoFit/>
          </a:bodyPr>
          <a:lstStyle/>
          <a:p>
            <a:pPr marL="342900" indent="-342900">
              <a:buFont typeface="Wingdings" panose="05000000000000000000" pitchFamily="2" charset="2"/>
              <a:buChar char="ü"/>
            </a:pPr>
            <a:r>
              <a:rPr lang="en-US" sz="2000" b="1" dirty="0">
                <a:solidFill>
                  <a:srgbClr val="FF0000"/>
                </a:solidFill>
              </a:rPr>
              <a:t>Recommendations : </a:t>
            </a:r>
            <a:r>
              <a:rPr lang="en-US" sz="2000" b="1" dirty="0">
                <a:solidFill>
                  <a:schemeClr val="bg1"/>
                </a:solidFill>
              </a:rPr>
              <a:t>Approx. 8% decrease in violent discipline practiced would make the case for India’s transition.</a:t>
            </a:r>
          </a:p>
        </p:txBody>
      </p:sp>
      <p:sp>
        <p:nvSpPr>
          <p:cNvPr id="42" name="TextBox 41">
            <a:extLst>
              <a:ext uri="{FF2B5EF4-FFF2-40B4-BE49-F238E27FC236}">
                <a16:creationId xmlns:a16="http://schemas.microsoft.com/office/drawing/2014/main" id="{DC39F1BC-4542-4BAE-9522-6878B2276EBC}"/>
              </a:ext>
            </a:extLst>
          </p:cNvPr>
          <p:cNvSpPr txBox="1"/>
          <p:nvPr/>
        </p:nvSpPr>
        <p:spPr>
          <a:xfrm>
            <a:off x="304801" y="4312384"/>
            <a:ext cx="5780314" cy="1631216"/>
          </a:xfrm>
          <a:prstGeom prst="rect">
            <a:avLst/>
          </a:prstGeom>
          <a:noFill/>
        </p:spPr>
        <p:txBody>
          <a:bodyPr wrap="square" rtlCol="0">
            <a:spAutoFit/>
          </a:bodyPr>
          <a:lstStyle/>
          <a:p>
            <a:pPr marL="342900" indent="-342900">
              <a:buFont typeface="Wingdings" panose="05000000000000000000" pitchFamily="2" charset="2"/>
              <a:buChar char="ü"/>
            </a:pPr>
            <a:r>
              <a:rPr lang="en-US" sz="2000" b="1" dirty="0">
                <a:solidFill>
                  <a:srgbClr val="FF0000"/>
                </a:solidFill>
              </a:rPr>
              <a:t>Recommendations : </a:t>
            </a:r>
            <a:r>
              <a:rPr lang="en-US" sz="2000" b="1" dirty="0">
                <a:solidFill>
                  <a:schemeClr val="bg1"/>
                </a:solidFill>
              </a:rPr>
              <a:t>Reducing the Supervision, which means leaving children alone with individuals under 10 years, to 6.89% from the present 9.85%, would help reducing the Mortality. </a:t>
            </a:r>
          </a:p>
        </p:txBody>
      </p:sp>
      <p:sp>
        <p:nvSpPr>
          <p:cNvPr id="43" name="Rectangle 42">
            <a:extLst>
              <a:ext uri="{FF2B5EF4-FFF2-40B4-BE49-F238E27FC236}">
                <a16:creationId xmlns:a16="http://schemas.microsoft.com/office/drawing/2014/main" id="{90017983-E9EF-43C1-9E51-7F02C8A52D93}"/>
              </a:ext>
            </a:extLst>
          </p:cNvPr>
          <p:cNvSpPr/>
          <p:nvPr/>
        </p:nvSpPr>
        <p:spPr>
          <a:xfrm>
            <a:off x="1905000" y="1828800"/>
            <a:ext cx="1524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952AA48-A0BE-4C8A-B407-AE3A5A8B9C3B}"/>
              </a:ext>
            </a:extLst>
          </p:cNvPr>
          <p:cNvSpPr/>
          <p:nvPr/>
        </p:nvSpPr>
        <p:spPr>
          <a:xfrm>
            <a:off x="8763000" y="4301498"/>
            <a:ext cx="1524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BDED899-80B9-4F98-A0ED-85322015131A}"/>
              </a:ext>
            </a:extLst>
          </p:cNvPr>
          <p:cNvSpPr/>
          <p:nvPr/>
        </p:nvSpPr>
        <p:spPr>
          <a:xfrm>
            <a:off x="1869014" y="3429000"/>
            <a:ext cx="1524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1915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hlinkClick r:id="rId2"/>
          </p:cNvPr>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F86941"/>
          </a:solidFill>
        </p:spPr>
        <p:txBody>
          <a:bodyPr wrap="square" lIns="0" tIns="0" rIns="0" bIns="0" rtlCol="0"/>
          <a:lstStyle/>
          <a:p>
            <a:endParaRPr dirty="0"/>
          </a:p>
        </p:txBody>
      </p:sp>
      <p:sp>
        <p:nvSpPr>
          <p:cNvPr id="3" name="object 3"/>
          <p:cNvSpPr txBox="1">
            <a:spLocks noGrp="1"/>
          </p:cNvSpPr>
          <p:nvPr>
            <p:ph type="title"/>
          </p:nvPr>
        </p:nvSpPr>
        <p:spPr>
          <a:xfrm>
            <a:off x="-1571" y="20425"/>
            <a:ext cx="12192000" cy="689932"/>
          </a:xfrm>
          <a:prstGeom prst="rect">
            <a:avLst/>
          </a:prstGeom>
        </p:spPr>
        <p:txBody>
          <a:bodyPr vert="horz" wrap="square" lIns="0" tIns="12700" rIns="0" bIns="0" rtlCol="0">
            <a:spAutoFit/>
          </a:bodyPr>
          <a:lstStyle/>
          <a:p>
            <a:pPr marL="12700" algn="ctr">
              <a:lnSpc>
                <a:spcPct val="100000"/>
              </a:lnSpc>
              <a:spcBef>
                <a:spcPts val="100"/>
              </a:spcBef>
            </a:pPr>
            <a:r>
              <a:rPr lang="en-US" sz="4400" spc="-30" dirty="0"/>
              <a:t>Country’s Transit into next better category</a:t>
            </a:r>
            <a:endParaRPr sz="44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20" dirty="0"/>
              <a:t>14</a:t>
            </a:fld>
            <a:endParaRPr spc="-20" dirty="0"/>
          </a:p>
        </p:txBody>
      </p:sp>
      <p:sp>
        <p:nvSpPr>
          <p:cNvPr id="8" name="object 13">
            <a:extLst>
              <a:ext uri="{FF2B5EF4-FFF2-40B4-BE49-F238E27FC236}">
                <a16:creationId xmlns:a16="http://schemas.microsoft.com/office/drawing/2014/main" id="{CA72D237-4C16-4337-B3B7-DC94971B042E}"/>
              </a:ext>
            </a:extLst>
          </p:cNvPr>
          <p:cNvSpPr txBox="1">
            <a:spLocks/>
          </p:cNvSpPr>
          <p:nvPr/>
        </p:nvSpPr>
        <p:spPr>
          <a:xfrm>
            <a:off x="-1571" y="730782"/>
            <a:ext cx="12192000" cy="443711"/>
          </a:xfrm>
          <a:prstGeom prst="rect">
            <a:avLst/>
          </a:prstGeom>
        </p:spPr>
        <p:txBody>
          <a:bodyPr vert="horz" wrap="square" lIns="0" tIns="12700" rIns="0" bIns="0" rtlCol="0">
            <a:spAutoFit/>
          </a:bodyPr>
          <a:lstStyle>
            <a:lvl1pPr>
              <a:defRPr sz="7200" b="1" i="0">
                <a:solidFill>
                  <a:srgbClr val="352046"/>
                </a:solidFill>
                <a:latin typeface="Arial"/>
                <a:ea typeface="+mj-ea"/>
                <a:cs typeface="Arial"/>
              </a:defRPr>
            </a:lvl1pPr>
          </a:lstStyle>
          <a:p>
            <a:pPr marL="12700" algn="ctr">
              <a:spcBef>
                <a:spcPts val="100"/>
              </a:spcBef>
            </a:pPr>
            <a:r>
              <a:rPr lang="en-US" sz="2800" u="sng" kern="0" dirty="0">
                <a:solidFill>
                  <a:schemeClr val="bg1"/>
                </a:solidFill>
              </a:rPr>
              <a:t>High to Medium category</a:t>
            </a:r>
            <a:endParaRPr lang="en-US" sz="2800" u="sng" kern="0" dirty="0"/>
          </a:p>
        </p:txBody>
      </p:sp>
      <p:sp>
        <p:nvSpPr>
          <p:cNvPr id="11" name="TextBox 10">
            <a:extLst>
              <a:ext uri="{FF2B5EF4-FFF2-40B4-BE49-F238E27FC236}">
                <a16:creationId xmlns:a16="http://schemas.microsoft.com/office/drawing/2014/main" id="{BABD1B03-7665-4854-A8B9-F068FD06F9F7}"/>
              </a:ext>
            </a:extLst>
          </p:cNvPr>
          <p:cNvSpPr txBox="1"/>
          <p:nvPr/>
        </p:nvSpPr>
        <p:spPr>
          <a:xfrm>
            <a:off x="685800" y="4376072"/>
            <a:ext cx="11087100" cy="707886"/>
          </a:xfrm>
          <a:prstGeom prst="rect">
            <a:avLst/>
          </a:prstGeom>
          <a:noFill/>
        </p:spPr>
        <p:txBody>
          <a:bodyPr wrap="square" rtlCol="0">
            <a:spAutoFit/>
          </a:bodyPr>
          <a:lstStyle/>
          <a:p>
            <a:pPr marL="285750" indent="-285750" algn="ctr">
              <a:buFont typeface="Wingdings" pitchFamily="2" charset="2"/>
              <a:buChar char="Ø"/>
            </a:pPr>
            <a:r>
              <a:rPr lang="en-US" sz="2000" b="1" dirty="0">
                <a:solidFill>
                  <a:srgbClr val="002060"/>
                </a:solidFill>
              </a:rPr>
              <a:t>Insights : </a:t>
            </a:r>
            <a:r>
              <a:rPr lang="en-US" sz="2000" b="1" dirty="0">
                <a:solidFill>
                  <a:schemeClr val="bg1"/>
                </a:solidFill>
              </a:rPr>
              <a:t>Supervision, Poverty and Adult Literacy Rate are top 3 major factors influencing a Country’s transition from High to Medium Category of Under-5 Mortality </a:t>
            </a:r>
          </a:p>
        </p:txBody>
      </p:sp>
      <p:sp>
        <p:nvSpPr>
          <p:cNvPr id="12" name="TextBox 11">
            <a:extLst>
              <a:ext uri="{FF2B5EF4-FFF2-40B4-BE49-F238E27FC236}">
                <a16:creationId xmlns:a16="http://schemas.microsoft.com/office/drawing/2014/main" id="{9F93D499-3E2E-4CC9-A551-6B7DF6C33DCA}"/>
              </a:ext>
            </a:extLst>
          </p:cNvPr>
          <p:cNvSpPr txBox="1"/>
          <p:nvPr/>
        </p:nvSpPr>
        <p:spPr>
          <a:xfrm>
            <a:off x="-20200" y="5056257"/>
            <a:ext cx="11761677" cy="1015663"/>
          </a:xfrm>
          <a:prstGeom prst="rect">
            <a:avLst/>
          </a:prstGeom>
          <a:noFill/>
        </p:spPr>
        <p:txBody>
          <a:bodyPr wrap="square" rtlCol="0">
            <a:spAutoFit/>
          </a:bodyPr>
          <a:lstStyle/>
          <a:p>
            <a:pPr marL="285750" indent="-285750" algn="ctr">
              <a:buFont typeface="Wingdings" pitchFamily="2" charset="2"/>
              <a:buChar char="Ø"/>
            </a:pPr>
            <a:r>
              <a:rPr lang="en-US" sz="2000" b="1" dirty="0">
                <a:solidFill>
                  <a:srgbClr val="002060"/>
                </a:solidFill>
              </a:rPr>
              <a:t>Insights : </a:t>
            </a:r>
            <a:r>
              <a:rPr lang="en-US" sz="2000" b="1" dirty="0">
                <a:solidFill>
                  <a:schemeClr val="bg1"/>
                </a:solidFill>
              </a:rPr>
              <a:t>If Supervision by individuals under 10 years is less than 10%, which indicates greater responsibility by parents, and poverty is less than 30%, which says child growing in an economically reliable environment, the probability of falling into Medium category becomes 0.8, i.e., (1-0.2)</a:t>
            </a:r>
          </a:p>
        </p:txBody>
      </p:sp>
      <p:sp>
        <p:nvSpPr>
          <p:cNvPr id="14" name="object 13">
            <a:extLst>
              <a:ext uri="{FF2B5EF4-FFF2-40B4-BE49-F238E27FC236}">
                <a16:creationId xmlns:a16="http://schemas.microsoft.com/office/drawing/2014/main" id="{5CEAE5DC-418B-47FA-9F65-21679D4BD5A5}"/>
              </a:ext>
            </a:extLst>
          </p:cNvPr>
          <p:cNvSpPr txBox="1">
            <a:spLocks/>
          </p:cNvSpPr>
          <p:nvPr/>
        </p:nvSpPr>
        <p:spPr>
          <a:xfrm>
            <a:off x="457199" y="4032132"/>
            <a:ext cx="6270054" cy="228268"/>
          </a:xfrm>
          <a:prstGeom prst="rect">
            <a:avLst/>
          </a:prstGeom>
        </p:spPr>
        <p:txBody>
          <a:bodyPr vert="horz" wrap="square" lIns="0" tIns="12700" rIns="0" bIns="0" rtlCol="0">
            <a:spAutoFit/>
          </a:bodyPr>
          <a:lstStyle>
            <a:lvl1pPr>
              <a:defRPr sz="7200" b="1" i="0">
                <a:solidFill>
                  <a:srgbClr val="352046"/>
                </a:solidFill>
                <a:latin typeface="Arial"/>
                <a:ea typeface="+mj-ea"/>
                <a:cs typeface="Arial"/>
              </a:defRPr>
            </a:lvl1pPr>
          </a:lstStyle>
          <a:p>
            <a:pPr marL="12700" algn="ctr">
              <a:spcBef>
                <a:spcPts val="100"/>
              </a:spcBef>
            </a:pPr>
            <a:r>
              <a:rPr lang="en-US" sz="1400" kern="0" dirty="0">
                <a:solidFill>
                  <a:schemeClr val="accent4">
                    <a:lumMod val="75000"/>
                  </a:schemeClr>
                </a:solidFill>
              </a:rPr>
              <a:t>Feature Importance plot</a:t>
            </a:r>
          </a:p>
        </p:txBody>
      </p:sp>
      <p:sp>
        <p:nvSpPr>
          <p:cNvPr id="16" name="object 13">
            <a:extLst>
              <a:ext uri="{FF2B5EF4-FFF2-40B4-BE49-F238E27FC236}">
                <a16:creationId xmlns:a16="http://schemas.microsoft.com/office/drawing/2014/main" id="{5FC61546-C394-4790-BE4F-DB5D4A5E476F}"/>
              </a:ext>
            </a:extLst>
          </p:cNvPr>
          <p:cNvSpPr txBox="1">
            <a:spLocks/>
          </p:cNvSpPr>
          <p:nvPr/>
        </p:nvSpPr>
        <p:spPr>
          <a:xfrm>
            <a:off x="6882255" y="4041908"/>
            <a:ext cx="5081145" cy="228268"/>
          </a:xfrm>
          <a:prstGeom prst="rect">
            <a:avLst/>
          </a:prstGeom>
        </p:spPr>
        <p:txBody>
          <a:bodyPr vert="horz" wrap="square" lIns="0" tIns="12700" rIns="0" bIns="0" rtlCol="0">
            <a:spAutoFit/>
          </a:bodyPr>
          <a:lstStyle>
            <a:lvl1pPr>
              <a:defRPr sz="7200" b="1" i="0">
                <a:solidFill>
                  <a:srgbClr val="352046"/>
                </a:solidFill>
                <a:latin typeface="Arial"/>
                <a:ea typeface="+mj-ea"/>
                <a:cs typeface="Arial"/>
              </a:defRPr>
            </a:lvl1pPr>
          </a:lstStyle>
          <a:p>
            <a:pPr marL="12700" algn="ctr">
              <a:spcBef>
                <a:spcPts val="100"/>
              </a:spcBef>
            </a:pPr>
            <a:r>
              <a:rPr lang="en-US" sz="1400" kern="0" dirty="0">
                <a:solidFill>
                  <a:schemeClr val="accent4">
                    <a:lumMod val="75000"/>
                  </a:schemeClr>
                </a:solidFill>
              </a:rPr>
              <a:t>Partial Dependency plot</a:t>
            </a:r>
          </a:p>
        </p:txBody>
      </p:sp>
      <p:sp>
        <p:nvSpPr>
          <p:cNvPr id="17" name="TextBox 16">
            <a:extLst>
              <a:ext uri="{FF2B5EF4-FFF2-40B4-BE49-F238E27FC236}">
                <a16:creationId xmlns:a16="http://schemas.microsoft.com/office/drawing/2014/main" id="{192B7685-EC2A-4B68-97C7-DC6B9C755412}"/>
              </a:ext>
            </a:extLst>
          </p:cNvPr>
          <p:cNvSpPr txBox="1"/>
          <p:nvPr/>
        </p:nvSpPr>
        <p:spPr>
          <a:xfrm>
            <a:off x="20200" y="6324600"/>
            <a:ext cx="12192000" cy="461665"/>
          </a:xfrm>
          <a:prstGeom prst="rect">
            <a:avLst/>
          </a:prstGeom>
          <a:noFill/>
        </p:spPr>
        <p:txBody>
          <a:bodyPr wrap="square" rtlCol="0">
            <a:spAutoFit/>
          </a:bodyPr>
          <a:lstStyle/>
          <a:p>
            <a:pPr marL="285750" indent="-285750" algn="ctr">
              <a:buFont typeface="Wingdings" pitchFamily="2" charset="2"/>
              <a:buChar char="v"/>
            </a:pPr>
            <a:r>
              <a:rPr lang="en-US" sz="2400" b="1" dirty="0">
                <a:solidFill>
                  <a:schemeClr val="accent4">
                    <a:lumMod val="75000"/>
                  </a:schemeClr>
                </a:solidFill>
              </a:rPr>
              <a:t>Example</a:t>
            </a:r>
            <a:r>
              <a:rPr lang="en-US" sz="2400" b="1" dirty="0">
                <a:solidFill>
                  <a:schemeClr val="bg1"/>
                </a:solidFill>
              </a:rPr>
              <a:t>: Recommendation for Nigeria’s Journey into Medium Category</a:t>
            </a:r>
          </a:p>
        </p:txBody>
      </p:sp>
      <p:pic>
        <p:nvPicPr>
          <p:cNvPr id="4" name="Picture 3">
            <a:extLst>
              <a:ext uri="{FF2B5EF4-FFF2-40B4-BE49-F238E27FC236}">
                <a16:creationId xmlns:a16="http://schemas.microsoft.com/office/drawing/2014/main" id="{1A2D04BD-F1F7-454C-B91B-50FCFD9572F6}"/>
              </a:ext>
            </a:extLst>
          </p:cNvPr>
          <p:cNvPicPr>
            <a:picLocks noChangeAspect="1"/>
          </p:cNvPicPr>
          <p:nvPr/>
        </p:nvPicPr>
        <p:blipFill>
          <a:blip r:embed="rId3"/>
          <a:stretch>
            <a:fillRect/>
          </a:stretch>
        </p:blipFill>
        <p:spPr>
          <a:xfrm>
            <a:off x="381000" y="1220434"/>
            <a:ext cx="6270054" cy="2800128"/>
          </a:xfrm>
          <a:prstGeom prst="rect">
            <a:avLst/>
          </a:prstGeom>
        </p:spPr>
      </p:pic>
      <p:pic>
        <p:nvPicPr>
          <p:cNvPr id="7" name="Picture 6">
            <a:extLst>
              <a:ext uri="{FF2B5EF4-FFF2-40B4-BE49-F238E27FC236}">
                <a16:creationId xmlns:a16="http://schemas.microsoft.com/office/drawing/2014/main" id="{39270B92-FD64-4F22-9982-5A953D40FB07}"/>
              </a:ext>
            </a:extLst>
          </p:cNvPr>
          <p:cNvPicPr>
            <a:picLocks noChangeAspect="1"/>
          </p:cNvPicPr>
          <p:nvPr/>
        </p:nvPicPr>
        <p:blipFill>
          <a:blip r:embed="rId4"/>
          <a:stretch>
            <a:fillRect/>
          </a:stretch>
        </p:blipFill>
        <p:spPr>
          <a:xfrm>
            <a:off x="6762750" y="1209549"/>
            <a:ext cx="5109971" cy="2809688"/>
          </a:xfrm>
          <a:prstGeom prst="rect">
            <a:avLst/>
          </a:prstGeom>
        </p:spPr>
      </p:pic>
    </p:spTree>
    <p:extLst>
      <p:ext uri="{BB962C8B-B14F-4D97-AF65-F5344CB8AC3E}">
        <p14:creationId xmlns:p14="http://schemas.microsoft.com/office/powerpoint/2010/main" val="3453901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EE0E0B-944D-400C-AF85-73F8287B79FF}"/>
              </a:ext>
            </a:extLst>
          </p:cNvPr>
          <p:cNvPicPr>
            <a:picLocks noChangeAspect="1"/>
          </p:cNvPicPr>
          <p:nvPr/>
        </p:nvPicPr>
        <p:blipFill>
          <a:blip r:embed="rId2"/>
          <a:stretch>
            <a:fillRect/>
          </a:stretch>
        </p:blipFill>
        <p:spPr>
          <a:xfrm>
            <a:off x="6172199" y="3526772"/>
            <a:ext cx="5997461" cy="2721628"/>
          </a:xfrm>
          <a:prstGeom prst="rect">
            <a:avLst/>
          </a:prstGeom>
        </p:spPr>
      </p:pic>
      <p:pic>
        <p:nvPicPr>
          <p:cNvPr id="3" name="Picture 2">
            <a:extLst>
              <a:ext uri="{FF2B5EF4-FFF2-40B4-BE49-F238E27FC236}">
                <a16:creationId xmlns:a16="http://schemas.microsoft.com/office/drawing/2014/main" id="{C026D76E-2E51-4101-A0DE-6993EB46F1DB}"/>
              </a:ext>
            </a:extLst>
          </p:cNvPr>
          <p:cNvPicPr>
            <a:picLocks noChangeAspect="1"/>
          </p:cNvPicPr>
          <p:nvPr/>
        </p:nvPicPr>
        <p:blipFill>
          <a:blip r:embed="rId3"/>
          <a:stretch>
            <a:fillRect/>
          </a:stretch>
        </p:blipFill>
        <p:spPr>
          <a:xfrm>
            <a:off x="0" y="1322440"/>
            <a:ext cx="6341986" cy="2563760"/>
          </a:xfrm>
          <a:prstGeom prst="rect">
            <a:avLst/>
          </a:prstGeom>
        </p:spPr>
      </p:pic>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20" dirty="0"/>
              <a:t>15</a:t>
            </a:fld>
            <a:endParaRPr spc="-20" dirty="0"/>
          </a:p>
        </p:txBody>
      </p:sp>
      <p:sp>
        <p:nvSpPr>
          <p:cNvPr id="13" name="object 13"/>
          <p:cNvSpPr txBox="1">
            <a:spLocks noGrp="1"/>
          </p:cNvSpPr>
          <p:nvPr>
            <p:ph type="title"/>
          </p:nvPr>
        </p:nvSpPr>
        <p:spPr>
          <a:xfrm>
            <a:off x="0" y="74684"/>
            <a:ext cx="12192000" cy="382156"/>
          </a:xfrm>
          <a:prstGeom prst="rect">
            <a:avLst/>
          </a:prstGeom>
        </p:spPr>
        <p:txBody>
          <a:bodyPr vert="horz" wrap="square" lIns="0" tIns="12700" rIns="0" bIns="0" rtlCol="0">
            <a:spAutoFit/>
          </a:bodyPr>
          <a:lstStyle/>
          <a:p>
            <a:pPr marL="12700" algn="ctr">
              <a:lnSpc>
                <a:spcPct val="100000"/>
              </a:lnSpc>
              <a:spcBef>
                <a:spcPts val="100"/>
              </a:spcBef>
            </a:pPr>
            <a:r>
              <a:rPr lang="en-US" sz="2400" dirty="0">
                <a:solidFill>
                  <a:schemeClr val="bg1"/>
                </a:solidFill>
              </a:rPr>
              <a:t>What Should Nigeria do to transit into Medium category? (Recommendations)</a:t>
            </a:r>
            <a:endParaRPr lang="en-US" sz="2400" dirty="0"/>
          </a:p>
        </p:txBody>
      </p:sp>
      <p:sp>
        <p:nvSpPr>
          <p:cNvPr id="22" name="TextBox 21">
            <a:extLst>
              <a:ext uri="{FF2B5EF4-FFF2-40B4-BE49-F238E27FC236}">
                <a16:creationId xmlns:a16="http://schemas.microsoft.com/office/drawing/2014/main" id="{D1D0CA26-948A-4AA6-B27B-81260E22B12F}"/>
              </a:ext>
            </a:extLst>
          </p:cNvPr>
          <p:cNvSpPr txBox="1"/>
          <p:nvPr/>
        </p:nvSpPr>
        <p:spPr>
          <a:xfrm>
            <a:off x="0" y="6300702"/>
            <a:ext cx="12192000" cy="461665"/>
          </a:xfrm>
          <a:prstGeom prst="rect">
            <a:avLst/>
          </a:prstGeom>
          <a:noFill/>
        </p:spPr>
        <p:txBody>
          <a:bodyPr wrap="square" rtlCol="0">
            <a:spAutoFit/>
          </a:bodyPr>
          <a:lstStyle/>
          <a:p>
            <a:pPr marL="285750" indent="-285750" algn="ctr">
              <a:buFont typeface="Wingdings" pitchFamily="2" charset="2"/>
              <a:buChar char="v"/>
            </a:pPr>
            <a:r>
              <a:rPr lang="en-US" sz="2400" b="1" dirty="0">
                <a:solidFill>
                  <a:srgbClr val="FF0000"/>
                </a:solidFill>
              </a:rPr>
              <a:t>Question </a:t>
            </a:r>
            <a:r>
              <a:rPr lang="en-US" sz="2400" b="1" dirty="0">
                <a:solidFill>
                  <a:schemeClr val="bg1"/>
                </a:solidFill>
              </a:rPr>
              <a:t>: How can a Country transit into next better category?</a:t>
            </a:r>
          </a:p>
        </p:txBody>
      </p:sp>
      <p:sp>
        <p:nvSpPr>
          <p:cNvPr id="40" name="TextBox 39">
            <a:extLst>
              <a:ext uri="{FF2B5EF4-FFF2-40B4-BE49-F238E27FC236}">
                <a16:creationId xmlns:a16="http://schemas.microsoft.com/office/drawing/2014/main" id="{76E3A07A-FB98-43A5-BAA9-6A26698D5DC5}"/>
              </a:ext>
            </a:extLst>
          </p:cNvPr>
          <p:cNvSpPr txBox="1"/>
          <p:nvPr/>
        </p:nvSpPr>
        <p:spPr>
          <a:xfrm>
            <a:off x="6400800" y="1258632"/>
            <a:ext cx="5471921" cy="1015663"/>
          </a:xfrm>
          <a:prstGeom prst="rect">
            <a:avLst/>
          </a:prstGeom>
          <a:noFill/>
        </p:spPr>
        <p:txBody>
          <a:bodyPr wrap="square" rtlCol="0">
            <a:spAutoFit/>
          </a:bodyPr>
          <a:lstStyle/>
          <a:p>
            <a:pPr marL="342900" indent="-342900">
              <a:buFont typeface="Wingdings" panose="05000000000000000000" pitchFamily="2" charset="2"/>
              <a:buChar char="ü"/>
            </a:pPr>
            <a:r>
              <a:rPr lang="en-US" sz="2000" b="1" dirty="0">
                <a:solidFill>
                  <a:srgbClr val="FF0000"/>
                </a:solidFill>
              </a:rPr>
              <a:t>Recommendations: </a:t>
            </a:r>
            <a:r>
              <a:rPr lang="en-US" sz="2000" b="1" dirty="0">
                <a:solidFill>
                  <a:schemeClr val="bg1"/>
                </a:solidFill>
              </a:rPr>
              <a:t>Rise of literacy rate by 7%, by ensuring more access to education will help transition into Medium category</a:t>
            </a:r>
            <a:r>
              <a:rPr lang="en-US" sz="2000" b="1" dirty="0">
                <a:solidFill>
                  <a:srgbClr val="FF0000"/>
                </a:solidFill>
              </a:rPr>
              <a:t>.   </a:t>
            </a:r>
            <a:endParaRPr lang="en-US" sz="2000" b="1" dirty="0">
              <a:solidFill>
                <a:schemeClr val="bg1"/>
              </a:solidFill>
            </a:endParaRPr>
          </a:p>
        </p:txBody>
      </p:sp>
      <p:sp>
        <p:nvSpPr>
          <p:cNvPr id="41" name="TextBox 40">
            <a:extLst>
              <a:ext uri="{FF2B5EF4-FFF2-40B4-BE49-F238E27FC236}">
                <a16:creationId xmlns:a16="http://schemas.microsoft.com/office/drawing/2014/main" id="{60469DF6-D64B-4B48-A4E3-4AF187CC0705}"/>
              </a:ext>
            </a:extLst>
          </p:cNvPr>
          <p:cNvSpPr txBox="1"/>
          <p:nvPr/>
        </p:nvSpPr>
        <p:spPr>
          <a:xfrm>
            <a:off x="6400799" y="2248413"/>
            <a:ext cx="5471921" cy="1015663"/>
          </a:xfrm>
          <a:prstGeom prst="rect">
            <a:avLst/>
          </a:prstGeom>
          <a:noFill/>
        </p:spPr>
        <p:txBody>
          <a:bodyPr wrap="square" rtlCol="0">
            <a:spAutoFit/>
          </a:bodyPr>
          <a:lstStyle/>
          <a:p>
            <a:pPr marL="342900" indent="-342900">
              <a:buFont typeface="Wingdings" panose="05000000000000000000" pitchFamily="2" charset="2"/>
              <a:buChar char="ü"/>
            </a:pPr>
            <a:r>
              <a:rPr lang="en-US" sz="2000" b="1" dirty="0">
                <a:solidFill>
                  <a:srgbClr val="FF0000"/>
                </a:solidFill>
              </a:rPr>
              <a:t>Recommendations: </a:t>
            </a:r>
            <a:r>
              <a:rPr lang="en-US" sz="2000" b="1" dirty="0">
                <a:solidFill>
                  <a:schemeClr val="bg1"/>
                </a:solidFill>
              </a:rPr>
              <a:t>If Low Birth is reduced to 12% from 15% will make a case for Nigeria into Medium Category.</a:t>
            </a:r>
          </a:p>
        </p:txBody>
      </p:sp>
      <p:sp>
        <p:nvSpPr>
          <p:cNvPr id="42" name="TextBox 41">
            <a:extLst>
              <a:ext uri="{FF2B5EF4-FFF2-40B4-BE49-F238E27FC236}">
                <a16:creationId xmlns:a16="http://schemas.microsoft.com/office/drawing/2014/main" id="{DC39F1BC-4542-4BAE-9522-6878B2276EBC}"/>
              </a:ext>
            </a:extLst>
          </p:cNvPr>
          <p:cNvSpPr txBox="1"/>
          <p:nvPr/>
        </p:nvSpPr>
        <p:spPr>
          <a:xfrm>
            <a:off x="304801" y="4312384"/>
            <a:ext cx="5780314" cy="1938992"/>
          </a:xfrm>
          <a:prstGeom prst="rect">
            <a:avLst/>
          </a:prstGeom>
          <a:noFill/>
        </p:spPr>
        <p:txBody>
          <a:bodyPr wrap="square" rtlCol="0">
            <a:spAutoFit/>
          </a:bodyPr>
          <a:lstStyle/>
          <a:p>
            <a:pPr marL="342900" indent="-342900">
              <a:buFont typeface="Wingdings" panose="05000000000000000000" pitchFamily="2" charset="2"/>
              <a:buChar char="ü"/>
            </a:pPr>
            <a:r>
              <a:rPr lang="en-US" sz="2000" b="1" dirty="0">
                <a:solidFill>
                  <a:srgbClr val="FF0000"/>
                </a:solidFill>
              </a:rPr>
              <a:t>Recommendations : </a:t>
            </a:r>
            <a:r>
              <a:rPr lang="en-US" sz="2000" b="1" dirty="0">
                <a:solidFill>
                  <a:schemeClr val="bg1"/>
                </a:solidFill>
              </a:rPr>
              <a:t>Reducing the Maternal deaths from 1 in 22 to 1 in 150, by ensuring safer delivery practices will help Nigeria migrate into the Medium Category. This can also be ensured by carrying out delivery in the presence of skilled practitioners.</a:t>
            </a:r>
          </a:p>
        </p:txBody>
      </p:sp>
      <p:sp>
        <p:nvSpPr>
          <p:cNvPr id="43" name="Rectangle 42">
            <a:extLst>
              <a:ext uri="{FF2B5EF4-FFF2-40B4-BE49-F238E27FC236}">
                <a16:creationId xmlns:a16="http://schemas.microsoft.com/office/drawing/2014/main" id="{90017983-E9EF-43C1-9E51-7F02C8A52D93}"/>
              </a:ext>
            </a:extLst>
          </p:cNvPr>
          <p:cNvSpPr/>
          <p:nvPr/>
        </p:nvSpPr>
        <p:spPr>
          <a:xfrm>
            <a:off x="8033657" y="4478627"/>
            <a:ext cx="1524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952AA48-A0BE-4C8A-B407-AE3A5A8B9C3B}"/>
              </a:ext>
            </a:extLst>
          </p:cNvPr>
          <p:cNvSpPr/>
          <p:nvPr/>
        </p:nvSpPr>
        <p:spPr>
          <a:xfrm>
            <a:off x="8763000" y="6007851"/>
            <a:ext cx="1524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BDED899-80B9-4F98-A0ED-85322015131A}"/>
              </a:ext>
            </a:extLst>
          </p:cNvPr>
          <p:cNvSpPr/>
          <p:nvPr/>
        </p:nvSpPr>
        <p:spPr>
          <a:xfrm>
            <a:off x="2950029" y="2617313"/>
            <a:ext cx="1524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E56A59B-DE13-40AC-9240-84E04AA67E5F}"/>
              </a:ext>
            </a:extLst>
          </p:cNvPr>
          <p:cNvPicPr>
            <a:picLocks noChangeAspect="1"/>
          </p:cNvPicPr>
          <p:nvPr/>
        </p:nvPicPr>
        <p:blipFill>
          <a:blip r:embed="rId4"/>
          <a:stretch>
            <a:fillRect/>
          </a:stretch>
        </p:blipFill>
        <p:spPr>
          <a:xfrm>
            <a:off x="0" y="609600"/>
            <a:ext cx="12192000" cy="615068"/>
          </a:xfrm>
          <a:prstGeom prst="rect">
            <a:avLst/>
          </a:prstGeom>
        </p:spPr>
      </p:pic>
    </p:spTree>
    <p:extLst>
      <p:ext uri="{BB962C8B-B14F-4D97-AF65-F5344CB8AC3E}">
        <p14:creationId xmlns:p14="http://schemas.microsoft.com/office/powerpoint/2010/main" val="1402432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hlinkClick r:id="rId2"/>
          </p:cNvPr>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F86941"/>
          </a:solidFill>
        </p:spPr>
        <p:txBody>
          <a:bodyPr wrap="square" lIns="0" tIns="0" rIns="0" bIns="0" rtlCol="0"/>
          <a:lstStyle/>
          <a:p>
            <a:endParaRPr dirty="0"/>
          </a:p>
        </p:txBody>
      </p:sp>
      <p:sp>
        <p:nvSpPr>
          <p:cNvPr id="3" name="object 3"/>
          <p:cNvSpPr txBox="1">
            <a:spLocks noGrp="1"/>
          </p:cNvSpPr>
          <p:nvPr>
            <p:ph type="title"/>
          </p:nvPr>
        </p:nvSpPr>
        <p:spPr>
          <a:xfrm>
            <a:off x="-1571" y="20425"/>
            <a:ext cx="12192000" cy="689932"/>
          </a:xfrm>
          <a:prstGeom prst="rect">
            <a:avLst/>
          </a:prstGeom>
        </p:spPr>
        <p:txBody>
          <a:bodyPr vert="horz" wrap="square" lIns="0" tIns="12700" rIns="0" bIns="0" rtlCol="0">
            <a:spAutoFit/>
          </a:bodyPr>
          <a:lstStyle/>
          <a:p>
            <a:pPr marL="12700" algn="ctr">
              <a:lnSpc>
                <a:spcPct val="100000"/>
              </a:lnSpc>
              <a:spcBef>
                <a:spcPts val="100"/>
              </a:spcBef>
            </a:pPr>
            <a:r>
              <a:rPr lang="en-US" sz="4400" spc="-30" dirty="0"/>
              <a:t>Country’s Transit into next better category</a:t>
            </a:r>
            <a:endParaRPr sz="44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20" dirty="0"/>
              <a:t>16</a:t>
            </a:fld>
            <a:endParaRPr spc="-20" dirty="0"/>
          </a:p>
        </p:txBody>
      </p:sp>
      <p:sp>
        <p:nvSpPr>
          <p:cNvPr id="8" name="object 13">
            <a:extLst>
              <a:ext uri="{FF2B5EF4-FFF2-40B4-BE49-F238E27FC236}">
                <a16:creationId xmlns:a16="http://schemas.microsoft.com/office/drawing/2014/main" id="{CA72D237-4C16-4337-B3B7-DC94971B042E}"/>
              </a:ext>
            </a:extLst>
          </p:cNvPr>
          <p:cNvSpPr txBox="1">
            <a:spLocks/>
          </p:cNvSpPr>
          <p:nvPr/>
        </p:nvSpPr>
        <p:spPr>
          <a:xfrm>
            <a:off x="-1571" y="730782"/>
            <a:ext cx="12192000" cy="443711"/>
          </a:xfrm>
          <a:prstGeom prst="rect">
            <a:avLst/>
          </a:prstGeom>
        </p:spPr>
        <p:txBody>
          <a:bodyPr vert="horz" wrap="square" lIns="0" tIns="12700" rIns="0" bIns="0" rtlCol="0">
            <a:spAutoFit/>
          </a:bodyPr>
          <a:lstStyle>
            <a:lvl1pPr>
              <a:defRPr sz="7200" b="1" i="0">
                <a:solidFill>
                  <a:srgbClr val="352046"/>
                </a:solidFill>
                <a:latin typeface="Arial"/>
                <a:ea typeface="+mj-ea"/>
                <a:cs typeface="Arial"/>
              </a:defRPr>
            </a:lvl1pPr>
          </a:lstStyle>
          <a:p>
            <a:pPr marL="12700" algn="ctr">
              <a:spcBef>
                <a:spcPts val="100"/>
              </a:spcBef>
            </a:pPr>
            <a:r>
              <a:rPr lang="en-US" sz="2800" u="sng" kern="0" dirty="0">
                <a:solidFill>
                  <a:schemeClr val="bg1"/>
                </a:solidFill>
              </a:rPr>
              <a:t>High to Low category</a:t>
            </a:r>
            <a:endParaRPr lang="en-US" sz="2800" u="sng" kern="0" dirty="0"/>
          </a:p>
        </p:txBody>
      </p:sp>
      <p:sp>
        <p:nvSpPr>
          <p:cNvPr id="11" name="TextBox 10">
            <a:extLst>
              <a:ext uri="{FF2B5EF4-FFF2-40B4-BE49-F238E27FC236}">
                <a16:creationId xmlns:a16="http://schemas.microsoft.com/office/drawing/2014/main" id="{BABD1B03-7665-4854-A8B9-F068FD06F9F7}"/>
              </a:ext>
            </a:extLst>
          </p:cNvPr>
          <p:cNvSpPr txBox="1"/>
          <p:nvPr/>
        </p:nvSpPr>
        <p:spPr>
          <a:xfrm>
            <a:off x="685800" y="4376072"/>
            <a:ext cx="11087100" cy="707886"/>
          </a:xfrm>
          <a:prstGeom prst="rect">
            <a:avLst/>
          </a:prstGeom>
          <a:noFill/>
        </p:spPr>
        <p:txBody>
          <a:bodyPr wrap="square" rtlCol="0">
            <a:spAutoFit/>
          </a:bodyPr>
          <a:lstStyle/>
          <a:p>
            <a:pPr marL="285750" indent="-285750" algn="ctr">
              <a:buFont typeface="Wingdings" pitchFamily="2" charset="2"/>
              <a:buChar char="Ø"/>
            </a:pPr>
            <a:r>
              <a:rPr lang="en-US" sz="2000" b="1" dirty="0">
                <a:solidFill>
                  <a:srgbClr val="002060"/>
                </a:solidFill>
              </a:rPr>
              <a:t>Insights : </a:t>
            </a:r>
            <a:r>
              <a:rPr lang="en-US" sz="2000" b="1" dirty="0">
                <a:solidFill>
                  <a:schemeClr val="bg1"/>
                </a:solidFill>
              </a:rPr>
              <a:t>Early Childhood, Violent Discipline and MMR are top 3 major factors influencing a Country’s transition from High to Low Category of Under-5 Mortality </a:t>
            </a:r>
          </a:p>
        </p:txBody>
      </p:sp>
      <p:sp>
        <p:nvSpPr>
          <p:cNvPr id="12" name="TextBox 11">
            <a:extLst>
              <a:ext uri="{FF2B5EF4-FFF2-40B4-BE49-F238E27FC236}">
                <a16:creationId xmlns:a16="http://schemas.microsoft.com/office/drawing/2014/main" id="{9F93D499-3E2E-4CC9-A551-6B7DF6C33DCA}"/>
              </a:ext>
            </a:extLst>
          </p:cNvPr>
          <p:cNvSpPr txBox="1"/>
          <p:nvPr/>
        </p:nvSpPr>
        <p:spPr>
          <a:xfrm>
            <a:off x="-20200" y="5056257"/>
            <a:ext cx="11761677" cy="1015663"/>
          </a:xfrm>
          <a:prstGeom prst="rect">
            <a:avLst/>
          </a:prstGeom>
          <a:noFill/>
        </p:spPr>
        <p:txBody>
          <a:bodyPr wrap="square" rtlCol="0">
            <a:spAutoFit/>
          </a:bodyPr>
          <a:lstStyle/>
          <a:p>
            <a:pPr marL="285750" indent="-285750" algn="ctr">
              <a:buFont typeface="Wingdings" pitchFamily="2" charset="2"/>
              <a:buChar char="Ø"/>
            </a:pPr>
            <a:r>
              <a:rPr lang="en-US" sz="2000" b="1" dirty="0">
                <a:solidFill>
                  <a:srgbClr val="002060"/>
                </a:solidFill>
              </a:rPr>
              <a:t>Insights : </a:t>
            </a:r>
            <a:r>
              <a:rPr lang="en-US" sz="2000" b="1" dirty="0">
                <a:solidFill>
                  <a:schemeClr val="bg1"/>
                </a:solidFill>
              </a:rPr>
              <a:t>If Adult Literacy rate is greater than 90%, which indicates better accessibility of education, and Early childhood involvement is more than 60%, which says parents are better involved with children in their well-being and growth, the probability of falling into Low category becomes 0.42, i.e., (1-0.58)</a:t>
            </a:r>
          </a:p>
        </p:txBody>
      </p:sp>
      <p:sp>
        <p:nvSpPr>
          <p:cNvPr id="14" name="object 13">
            <a:extLst>
              <a:ext uri="{FF2B5EF4-FFF2-40B4-BE49-F238E27FC236}">
                <a16:creationId xmlns:a16="http://schemas.microsoft.com/office/drawing/2014/main" id="{5CEAE5DC-418B-47FA-9F65-21679D4BD5A5}"/>
              </a:ext>
            </a:extLst>
          </p:cNvPr>
          <p:cNvSpPr txBox="1">
            <a:spLocks/>
          </p:cNvSpPr>
          <p:nvPr/>
        </p:nvSpPr>
        <p:spPr>
          <a:xfrm>
            <a:off x="457199" y="4032132"/>
            <a:ext cx="6270054" cy="228268"/>
          </a:xfrm>
          <a:prstGeom prst="rect">
            <a:avLst/>
          </a:prstGeom>
        </p:spPr>
        <p:txBody>
          <a:bodyPr vert="horz" wrap="square" lIns="0" tIns="12700" rIns="0" bIns="0" rtlCol="0">
            <a:spAutoFit/>
          </a:bodyPr>
          <a:lstStyle>
            <a:lvl1pPr>
              <a:defRPr sz="7200" b="1" i="0">
                <a:solidFill>
                  <a:srgbClr val="352046"/>
                </a:solidFill>
                <a:latin typeface="Arial"/>
                <a:ea typeface="+mj-ea"/>
                <a:cs typeface="Arial"/>
              </a:defRPr>
            </a:lvl1pPr>
          </a:lstStyle>
          <a:p>
            <a:pPr marL="12700" algn="ctr">
              <a:spcBef>
                <a:spcPts val="100"/>
              </a:spcBef>
            </a:pPr>
            <a:r>
              <a:rPr lang="en-US" sz="1400" kern="0" dirty="0">
                <a:solidFill>
                  <a:schemeClr val="accent4">
                    <a:lumMod val="75000"/>
                  </a:schemeClr>
                </a:solidFill>
              </a:rPr>
              <a:t>Feature Importance plot</a:t>
            </a:r>
          </a:p>
        </p:txBody>
      </p:sp>
      <p:sp>
        <p:nvSpPr>
          <p:cNvPr id="16" name="object 13">
            <a:extLst>
              <a:ext uri="{FF2B5EF4-FFF2-40B4-BE49-F238E27FC236}">
                <a16:creationId xmlns:a16="http://schemas.microsoft.com/office/drawing/2014/main" id="{5FC61546-C394-4790-BE4F-DB5D4A5E476F}"/>
              </a:ext>
            </a:extLst>
          </p:cNvPr>
          <p:cNvSpPr txBox="1">
            <a:spLocks/>
          </p:cNvSpPr>
          <p:nvPr/>
        </p:nvSpPr>
        <p:spPr>
          <a:xfrm>
            <a:off x="6882255" y="4041908"/>
            <a:ext cx="5081145" cy="228268"/>
          </a:xfrm>
          <a:prstGeom prst="rect">
            <a:avLst/>
          </a:prstGeom>
        </p:spPr>
        <p:txBody>
          <a:bodyPr vert="horz" wrap="square" lIns="0" tIns="12700" rIns="0" bIns="0" rtlCol="0">
            <a:spAutoFit/>
          </a:bodyPr>
          <a:lstStyle>
            <a:lvl1pPr>
              <a:defRPr sz="7200" b="1" i="0">
                <a:solidFill>
                  <a:srgbClr val="352046"/>
                </a:solidFill>
                <a:latin typeface="Arial"/>
                <a:ea typeface="+mj-ea"/>
                <a:cs typeface="Arial"/>
              </a:defRPr>
            </a:lvl1pPr>
          </a:lstStyle>
          <a:p>
            <a:pPr marL="12700" algn="ctr">
              <a:spcBef>
                <a:spcPts val="100"/>
              </a:spcBef>
            </a:pPr>
            <a:r>
              <a:rPr lang="en-US" sz="1400" kern="0" dirty="0">
                <a:solidFill>
                  <a:schemeClr val="accent4">
                    <a:lumMod val="75000"/>
                  </a:schemeClr>
                </a:solidFill>
              </a:rPr>
              <a:t>Partial Dependency plot</a:t>
            </a:r>
          </a:p>
        </p:txBody>
      </p:sp>
      <p:sp>
        <p:nvSpPr>
          <p:cNvPr id="17" name="TextBox 16">
            <a:extLst>
              <a:ext uri="{FF2B5EF4-FFF2-40B4-BE49-F238E27FC236}">
                <a16:creationId xmlns:a16="http://schemas.microsoft.com/office/drawing/2014/main" id="{192B7685-EC2A-4B68-97C7-DC6B9C755412}"/>
              </a:ext>
            </a:extLst>
          </p:cNvPr>
          <p:cNvSpPr txBox="1"/>
          <p:nvPr/>
        </p:nvSpPr>
        <p:spPr>
          <a:xfrm>
            <a:off x="20200" y="6324600"/>
            <a:ext cx="12192000" cy="461665"/>
          </a:xfrm>
          <a:prstGeom prst="rect">
            <a:avLst/>
          </a:prstGeom>
          <a:noFill/>
        </p:spPr>
        <p:txBody>
          <a:bodyPr wrap="square" rtlCol="0">
            <a:spAutoFit/>
          </a:bodyPr>
          <a:lstStyle/>
          <a:p>
            <a:pPr marL="285750" indent="-285750" algn="ctr">
              <a:buFont typeface="Wingdings" pitchFamily="2" charset="2"/>
              <a:buChar char="v"/>
            </a:pPr>
            <a:r>
              <a:rPr lang="en-US" sz="2400" b="1" dirty="0">
                <a:solidFill>
                  <a:schemeClr val="accent4">
                    <a:lumMod val="75000"/>
                  </a:schemeClr>
                </a:solidFill>
              </a:rPr>
              <a:t>Example</a:t>
            </a:r>
            <a:r>
              <a:rPr lang="en-US" sz="2400" b="1" dirty="0">
                <a:solidFill>
                  <a:schemeClr val="bg1"/>
                </a:solidFill>
              </a:rPr>
              <a:t>: Recommendation for Ghana’s Journey into Low Category</a:t>
            </a:r>
          </a:p>
        </p:txBody>
      </p:sp>
      <p:pic>
        <p:nvPicPr>
          <p:cNvPr id="6" name="Picture 5">
            <a:extLst>
              <a:ext uri="{FF2B5EF4-FFF2-40B4-BE49-F238E27FC236}">
                <a16:creationId xmlns:a16="http://schemas.microsoft.com/office/drawing/2014/main" id="{D568196B-76DA-496A-AE1A-A5D1CA9AE197}"/>
              </a:ext>
            </a:extLst>
          </p:cNvPr>
          <p:cNvPicPr>
            <a:picLocks noChangeAspect="1"/>
          </p:cNvPicPr>
          <p:nvPr/>
        </p:nvPicPr>
        <p:blipFill>
          <a:blip r:embed="rId3"/>
          <a:stretch>
            <a:fillRect/>
          </a:stretch>
        </p:blipFill>
        <p:spPr>
          <a:xfrm>
            <a:off x="214120" y="1217727"/>
            <a:ext cx="6415280" cy="2814868"/>
          </a:xfrm>
          <a:prstGeom prst="rect">
            <a:avLst/>
          </a:prstGeom>
        </p:spPr>
      </p:pic>
      <p:pic>
        <p:nvPicPr>
          <p:cNvPr id="9" name="Picture 8">
            <a:extLst>
              <a:ext uri="{FF2B5EF4-FFF2-40B4-BE49-F238E27FC236}">
                <a16:creationId xmlns:a16="http://schemas.microsoft.com/office/drawing/2014/main" id="{92095214-58B2-4D49-A4D3-B2999CC8C273}"/>
              </a:ext>
            </a:extLst>
          </p:cNvPr>
          <p:cNvPicPr>
            <a:picLocks noChangeAspect="1"/>
          </p:cNvPicPr>
          <p:nvPr/>
        </p:nvPicPr>
        <p:blipFill>
          <a:blip r:embed="rId4"/>
          <a:stretch>
            <a:fillRect/>
          </a:stretch>
        </p:blipFill>
        <p:spPr>
          <a:xfrm>
            <a:off x="6765471" y="1210746"/>
            <a:ext cx="5106410" cy="2814869"/>
          </a:xfrm>
          <a:prstGeom prst="rect">
            <a:avLst/>
          </a:prstGeom>
        </p:spPr>
      </p:pic>
    </p:spTree>
    <p:extLst>
      <p:ext uri="{BB962C8B-B14F-4D97-AF65-F5344CB8AC3E}">
        <p14:creationId xmlns:p14="http://schemas.microsoft.com/office/powerpoint/2010/main" val="3249053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20" dirty="0"/>
              <a:t>17</a:t>
            </a:fld>
            <a:endParaRPr spc="-20" dirty="0"/>
          </a:p>
        </p:txBody>
      </p:sp>
      <p:sp>
        <p:nvSpPr>
          <p:cNvPr id="13" name="object 13"/>
          <p:cNvSpPr txBox="1">
            <a:spLocks noGrp="1"/>
          </p:cNvSpPr>
          <p:nvPr>
            <p:ph type="title"/>
          </p:nvPr>
        </p:nvSpPr>
        <p:spPr>
          <a:xfrm>
            <a:off x="0" y="74684"/>
            <a:ext cx="12192000" cy="382156"/>
          </a:xfrm>
          <a:prstGeom prst="rect">
            <a:avLst/>
          </a:prstGeom>
        </p:spPr>
        <p:txBody>
          <a:bodyPr vert="horz" wrap="square" lIns="0" tIns="12700" rIns="0" bIns="0" rtlCol="0">
            <a:spAutoFit/>
          </a:bodyPr>
          <a:lstStyle/>
          <a:p>
            <a:pPr marL="12700" algn="ctr">
              <a:lnSpc>
                <a:spcPct val="100000"/>
              </a:lnSpc>
              <a:spcBef>
                <a:spcPts val="100"/>
              </a:spcBef>
            </a:pPr>
            <a:r>
              <a:rPr lang="en-US" sz="2400" dirty="0">
                <a:solidFill>
                  <a:schemeClr val="bg1"/>
                </a:solidFill>
              </a:rPr>
              <a:t>What Should Ghana do to transit into Low category? (Recommendations)</a:t>
            </a:r>
            <a:endParaRPr lang="en-US" sz="2400" dirty="0"/>
          </a:p>
        </p:txBody>
      </p:sp>
      <p:sp>
        <p:nvSpPr>
          <p:cNvPr id="22" name="TextBox 21">
            <a:extLst>
              <a:ext uri="{FF2B5EF4-FFF2-40B4-BE49-F238E27FC236}">
                <a16:creationId xmlns:a16="http://schemas.microsoft.com/office/drawing/2014/main" id="{D1D0CA26-948A-4AA6-B27B-81260E22B12F}"/>
              </a:ext>
            </a:extLst>
          </p:cNvPr>
          <p:cNvSpPr txBox="1"/>
          <p:nvPr/>
        </p:nvSpPr>
        <p:spPr>
          <a:xfrm>
            <a:off x="0" y="6300702"/>
            <a:ext cx="12192000" cy="461665"/>
          </a:xfrm>
          <a:prstGeom prst="rect">
            <a:avLst/>
          </a:prstGeom>
          <a:noFill/>
        </p:spPr>
        <p:txBody>
          <a:bodyPr wrap="square" rtlCol="0">
            <a:spAutoFit/>
          </a:bodyPr>
          <a:lstStyle/>
          <a:p>
            <a:pPr marL="285750" indent="-285750" algn="ctr">
              <a:buFont typeface="Wingdings" pitchFamily="2" charset="2"/>
              <a:buChar char="v"/>
            </a:pPr>
            <a:r>
              <a:rPr lang="en-US" sz="2400" b="1" dirty="0">
                <a:solidFill>
                  <a:srgbClr val="FF0000"/>
                </a:solidFill>
              </a:rPr>
              <a:t>Question </a:t>
            </a:r>
            <a:r>
              <a:rPr lang="en-US" sz="2400" b="1" dirty="0">
                <a:solidFill>
                  <a:schemeClr val="bg1"/>
                </a:solidFill>
              </a:rPr>
              <a:t>: How we carry out our analysis?</a:t>
            </a:r>
          </a:p>
        </p:txBody>
      </p:sp>
      <p:sp>
        <p:nvSpPr>
          <p:cNvPr id="40" name="TextBox 39">
            <a:extLst>
              <a:ext uri="{FF2B5EF4-FFF2-40B4-BE49-F238E27FC236}">
                <a16:creationId xmlns:a16="http://schemas.microsoft.com/office/drawing/2014/main" id="{76E3A07A-FB98-43A5-BAA9-6A26698D5DC5}"/>
              </a:ext>
            </a:extLst>
          </p:cNvPr>
          <p:cNvSpPr txBox="1"/>
          <p:nvPr/>
        </p:nvSpPr>
        <p:spPr>
          <a:xfrm>
            <a:off x="6400800" y="1258632"/>
            <a:ext cx="5638800" cy="1015663"/>
          </a:xfrm>
          <a:prstGeom prst="rect">
            <a:avLst/>
          </a:prstGeom>
          <a:noFill/>
        </p:spPr>
        <p:txBody>
          <a:bodyPr wrap="square" rtlCol="0">
            <a:spAutoFit/>
          </a:bodyPr>
          <a:lstStyle/>
          <a:p>
            <a:pPr marL="342900" indent="-342900">
              <a:buFont typeface="Wingdings" panose="05000000000000000000" pitchFamily="2" charset="2"/>
              <a:buChar char="ü"/>
            </a:pPr>
            <a:r>
              <a:rPr lang="en-US" sz="2000" b="1" dirty="0">
                <a:solidFill>
                  <a:srgbClr val="FF0000"/>
                </a:solidFill>
              </a:rPr>
              <a:t>Recommendations: </a:t>
            </a:r>
            <a:r>
              <a:rPr lang="en-US" sz="2000" b="1" dirty="0">
                <a:solidFill>
                  <a:schemeClr val="bg1"/>
                </a:solidFill>
              </a:rPr>
              <a:t>Early childhood involvement is extremely low and needs to improve by assuring better maternity/paternity leaves.</a:t>
            </a:r>
            <a:r>
              <a:rPr lang="en-US" sz="2000" b="1" dirty="0">
                <a:solidFill>
                  <a:srgbClr val="FF0000"/>
                </a:solidFill>
              </a:rPr>
              <a:t>   </a:t>
            </a:r>
            <a:endParaRPr lang="en-US" sz="2000" b="1" dirty="0">
              <a:solidFill>
                <a:schemeClr val="bg1"/>
              </a:solidFill>
            </a:endParaRPr>
          </a:p>
        </p:txBody>
      </p:sp>
      <p:sp>
        <p:nvSpPr>
          <p:cNvPr id="41" name="TextBox 40">
            <a:extLst>
              <a:ext uri="{FF2B5EF4-FFF2-40B4-BE49-F238E27FC236}">
                <a16:creationId xmlns:a16="http://schemas.microsoft.com/office/drawing/2014/main" id="{60469DF6-D64B-4B48-A4E3-4AF187CC0705}"/>
              </a:ext>
            </a:extLst>
          </p:cNvPr>
          <p:cNvSpPr txBox="1"/>
          <p:nvPr/>
        </p:nvSpPr>
        <p:spPr>
          <a:xfrm>
            <a:off x="6400799" y="2248413"/>
            <a:ext cx="5471921" cy="1323439"/>
          </a:xfrm>
          <a:prstGeom prst="rect">
            <a:avLst/>
          </a:prstGeom>
          <a:noFill/>
        </p:spPr>
        <p:txBody>
          <a:bodyPr wrap="square" rtlCol="0">
            <a:spAutoFit/>
          </a:bodyPr>
          <a:lstStyle/>
          <a:p>
            <a:pPr marL="342900" indent="-342900">
              <a:buFont typeface="Wingdings" panose="05000000000000000000" pitchFamily="2" charset="2"/>
              <a:buChar char="ü"/>
            </a:pPr>
            <a:r>
              <a:rPr lang="en-US" sz="2000" b="1" dirty="0">
                <a:solidFill>
                  <a:srgbClr val="FF0000"/>
                </a:solidFill>
              </a:rPr>
              <a:t>Recommendations: </a:t>
            </a:r>
            <a:r>
              <a:rPr lang="en-US" sz="2000" b="1" dirty="0">
                <a:solidFill>
                  <a:schemeClr val="bg1"/>
                </a:solidFill>
              </a:rPr>
              <a:t>If the fertility rate of Ghana can be brought down to 2, by ensuring better birth control, it can help in its journey to a Low Category.</a:t>
            </a:r>
          </a:p>
        </p:txBody>
      </p:sp>
      <p:sp>
        <p:nvSpPr>
          <p:cNvPr id="42" name="TextBox 41">
            <a:extLst>
              <a:ext uri="{FF2B5EF4-FFF2-40B4-BE49-F238E27FC236}">
                <a16:creationId xmlns:a16="http://schemas.microsoft.com/office/drawing/2014/main" id="{DC39F1BC-4542-4BAE-9522-6878B2276EBC}"/>
              </a:ext>
            </a:extLst>
          </p:cNvPr>
          <p:cNvSpPr txBox="1"/>
          <p:nvPr/>
        </p:nvSpPr>
        <p:spPr>
          <a:xfrm>
            <a:off x="304801" y="4312384"/>
            <a:ext cx="5780314" cy="1938992"/>
          </a:xfrm>
          <a:prstGeom prst="rect">
            <a:avLst/>
          </a:prstGeom>
          <a:noFill/>
        </p:spPr>
        <p:txBody>
          <a:bodyPr wrap="square" rtlCol="0">
            <a:spAutoFit/>
          </a:bodyPr>
          <a:lstStyle/>
          <a:p>
            <a:pPr marL="342900" indent="-342900">
              <a:buFont typeface="Wingdings" panose="05000000000000000000" pitchFamily="2" charset="2"/>
              <a:buChar char="ü"/>
            </a:pPr>
            <a:r>
              <a:rPr lang="en-US" sz="2000" b="1" dirty="0">
                <a:solidFill>
                  <a:srgbClr val="FF0000"/>
                </a:solidFill>
              </a:rPr>
              <a:t>Recommendations: </a:t>
            </a:r>
            <a:r>
              <a:rPr lang="en-US" sz="2000" b="1" dirty="0">
                <a:solidFill>
                  <a:schemeClr val="bg1"/>
                </a:solidFill>
              </a:rPr>
              <a:t>Violent Discipline for Ghana is 94%, one of the highest and needs drastic decrease to up to 61%. This needs to propagate by better awareness drives and ensuring that parents know the long-term psychological effects violent discipline leaves in children.</a:t>
            </a:r>
          </a:p>
        </p:txBody>
      </p:sp>
      <p:sp>
        <p:nvSpPr>
          <p:cNvPr id="43" name="Rectangle 42">
            <a:extLst>
              <a:ext uri="{FF2B5EF4-FFF2-40B4-BE49-F238E27FC236}">
                <a16:creationId xmlns:a16="http://schemas.microsoft.com/office/drawing/2014/main" id="{90017983-E9EF-43C1-9E51-7F02C8A52D93}"/>
              </a:ext>
            </a:extLst>
          </p:cNvPr>
          <p:cNvSpPr/>
          <p:nvPr/>
        </p:nvSpPr>
        <p:spPr>
          <a:xfrm>
            <a:off x="8033657" y="4478627"/>
            <a:ext cx="1524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BDED899-80B9-4F98-A0ED-85322015131A}"/>
              </a:ext>
            </a:extLst>
          </p:cNvPr>
          <p:cNvSpPr/>
          <p:nvPr/>
        </p:nvSpPr>
        <p:spPr>
          <a:xfrm>
            <a:off x="2950029" y="2617313"/>
            <a:ext cx="1524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F854C7B-61C9-4881-92CC-86E77C235DE6}"/>
              </a:ext>
            </a:extLst>
          </p:cNvPr>
          <p:cNvPicPr>
            <a:picLocks noChangeAspect="1"/>
          </p:cNvPicPr>
          <p:nvPr/>
        </p:nvPicPr>
        <p:blipFill>
          <a:blip r:embed="rId2"/>
          <a:stretch>
            <a:fillRect/>
          </a:stretch>
        </p:blipFill>
        <p:spPr>
          <a:xfrm>
            <a:off x="-44111" y="617840"/>
            <a:ext cx="12192000" cy="489311"/>
          </a:xfrm>
          <a:prstGeom prst="rect">
            <a:avLst/>
          </a:prstGeom>
        </p:spPr>
      </p:pic>
      <p:pic>
        <p:nvPicPr>
          <p:cNvPr id="6" name="Picture 5">
            <a:extLst>
              <a:ext uri="{FF2B5EF4-FFF2-40B4-BE49-F238E27FC236}">
                <a16:creationId xmlns:a16="http://schemas.microsoft.com/office/drawing/2014/main" id="{3DC688D0-C8FB-4887-9866-FE87AB920A2F}"/>
              </a:ext>
            </a:extLst>
          </p:cNvPr>
          <p:cNvPicPr>
            <a:picLocks noChangeAspect="1"/>
          </p:cNvPicPr>
          <p:nvPr/>
        </p:nvPicPr>
        <p:blipFill>
          <a:blip r:embed="rId3"/>
          <a:stretch>
            <a:fillRect/>
          </a:stretch>
        </p:blipFill>
        <p:spPr>
          <a:xfrm>
            <a:off x="152400" y="1258632"/>
            <a:ext cx="6154349" cy="2721627"/>
          </a:xfrm>
          <a:prstGeom prst="rect">
            <a:avLst/>
          </a:prstGeom>
        </p:spPr>
      </p:pic>
      <p:pic>
        <p:nvPicPr>
          <p:cNvPr id="7" name="Picture 6">
            <a:extLst>
              <a:ext uri="{FF2B5EF4-FFF2-40B4-BE49-F238E27FC236}">
                <a16:creationId xmlns:a16="http://schemas.microsoft.com/office/drawing/2014/main" id="{74B97C64-2349-4297-8230-3B4B3C8FD4FF}"/>
              </a:ext>
            </a:extLst>
          </p:cNvPr>
          <p:cNvPicPr>
            <a:picLocks noChangeAspect="1"/>
          </p:cNvPicPr>
          <p:nvPr/>
        </p:nvPicPr>
        <p:blipFill>
          <a:blip r:embed="rId4"/>
          <a:stretch>
            <a:fillRect/>
          </a:stretch>
        </p:blipFill>
        <p:spPr>
          <a:xfrm>
            <a:off x="6186569" y="3650242"/>
            <a:ext cx="5939818" cy="2601134"/>
          </a:xfrm>
          <a:prstGeom prst="rect">
            <a:avLst/>
          </a:prstGeom>
        </p:spPr>
      </p:pic>
      <p:sp>
        <p:nvSpPr>
          <p:cNvPr id="44" name="Rectangle 43">
            <a:extLst>
              <a:ext uri="{FF2B5EF4-FFF2-40B4-BE49-F238E27FC236}">
                <a16:creationId xmlns:a16="http://schemas.microsoft.com/office/drawing/2014/main" id="{6952AA48-A0BE-4C8A-B407-AE3A5A8B9C3B}"/>
              </a:ext>
            </a:extLst>
          </p:cNvPr>
          <p:cNvSpPr/>
          <p:nvPr/>
        </p:nvSpPr>
        <p:spPr>
          <a:xfrm>
            <a:off x="8915400" y="5167580"/>
            <a:ext cx="1524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649AF9-C38D-419F-B737-107255E50234}"/>
              </a:ext>
            </a:extLst>
          </p:cNvPr>
          <p:cNvSpPr/>
          <p:nvPr/>
        </p:nvSpPr>
        <p:spPr>
          <a:xfrm>
            <a:off x="2057400" y="3751659"/>
            <a:ext cx="1524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A28E97-D3F0-42EA-AE77-E28B2F3453A6}"/>
              </a:ext>
            </a:extLst>
          </p:cNvPr>
          <p:cNvSpPr/>
          <p:nvPr/>
        </p:nvSpPr>
        <p:spPr>
          <a:xfrm>
            <a:off x="1981200" y="2214300"/>
            <a:ext cx="1524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8476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009EE0"/>
          </a:solidFill>
        </p:spPr>
        <p:txBody>
          <a:bodyPr wrap="square" lIns="0" tIns="0" rIns="0" bIns="0" rtlCol="0"/>
          <a:lstStyle/>
          <a:p>
            <a:endParaRPr/>
          </a:p>
        </p:txBody>
      </p:sp>
      <p:sp>
        <p:nvSpPr>
          <p:cNvPr id="3" name="object 3"/>
          <p:cNvSpPr txBox="1">
            <a:spLocks noGrp="1"/>
          </p:cNvSpPr>
          <p:nvPr>
            <p:ph type="title"/>
          </p:nvPr>
        </p:nvSpPr>
        <p:spPr>
          <a:xfrm>
            <a:off x="0" y="-165613"/>
            <a:ext cx="12192000" cy="1003813"/>
          </a:xfrm>
          <a:prstGeom prst="rect">
            <a:avLst/>
          </a:prstGeom>
        </p:spPr>
        <p:txBody>
          <a:bodyPr vert="horz" wrap="square" lIns="0" tIns="262585" rIns="0" bIns="0" rtlCol="0">
            <a:spAutoFit/>
          </a:bodyPr>
          <a:lstStyle/>
          <a:p>
            <a:pPr marL="1277620" marR="5080" indent="-664845" algn="ctr">
              <a:lnSpc>
                <a:spcPct val="100000"/>
              </a:lnSpc>
              <a:spcBef>
                <a:spcPts val="100"/>
              </a:spcBef>
            </a:pPr>
            <a:r>
              <a:rPr lang="en-US" sz="4800" u="sng" spc="114" dirty="0">
                <a:latin typeface="Arial" panose="020B0604020202020204" pitchFamily="34" charset="0"/>
                <a:cs typeface="Arial" panose="020B0604020202020204" pitchFamily="34" charset="0"/>
              </a:rPr>
              <a:t>CHALLENGES &amp; CONCLUSIONS</a:t>
            </a:r>
            <a:endParaRPr sz="4800" u="sng" spc="-100" dirty="0">
              <a:latin typeface="Arial" panose="020B0604020202020204" pitchFamily="34" charset="0"/>
              <a:cs typeface="Arial" panose="020B0604020202020204" pitchFamily="34" charset="0"/>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20" dirty="0"/>
              <a:t>18</a:t>
            </a:fld>
            <a:endParaRPr spc="-20" dirty="0"/>
          </a:p>
        </p:txBody>
      </p:sp>
      <p:sp>
        <p:nvSpPr>
          <p:cNvPr id="6" name="object 2">
            <a:extLst>
              <a:ext uri="{FF2B5EF4-FFF2-40B4-BE49-F238E27FC236}">
                <a16:creationId xmlns:a16="http://schemas.microsoft.com/office/drawing/2014/main" id="{851A3351-8A22-42C9-BE7E-0C0C1DD77D99}"/>
              </a:ext>
            </a:extLst>
          </p:cNvPr>
          <p:cNvSpPr txBox="1"/>
          <p:nvPr/>
        </p:nvSpPr>
        <p:spPr>
          <a:xfrm>
            <a:off x="7647749" y="4985415"/>
            <a:ext cx="4322445" cy="1146468"/>
          </a:xfrm>
          <a:prstGeom prst="rect">
            <a:avLst/>
          </a:prstGeom>
        </p:spPr>
        <p:txBody>
          <a:bodyPr vert="horz" wrap="square" lIns="0" tIns="12700" rIns="0" bIns="0" rtlCol="0">
            <a:spAutoFit/>
          </a:bodyPr>
          <a:lstStyle/>
          <a:p>
            <a:pPr marL="12700" algn="ctr">
              <a:lnSpc>
                <a:spcPct val="100000"/>
              </a:lnSpc>
              <a:spcBef>
                <a:spcPts val="100"/>
              </a:spcBef>
            </a:pPr>
            <a:r>
              <a:rPr lang="en-US" sz="2400" b="1" dirty="0">
                <a:solidFill>
                  <a:schemeClr val="accent4">
                    <a:lumMod val="50000"/>
                  </a:schemeClr>
                </a:solidFill>
                <a:latin typeface="Arial" panose="020B0604020202020204" pitchFamily="34" charset="0"/>
                <a:cs typeface="Arial" panose="020B0604020202020204" pitchFamily="34" charset="0"/>
              </a:rPr>
              <a:t>UNICEF WEBSITE AS </a:t>
            </a:r>
          </a:p>
          <a:p>
            <a:pPr marL="12700" algn="ctr">
              <a:lnSpc>
                <a:spcPct val="100000"/>
              </a:lnSpc>
              <a:spcBef>
                <a:spcPts val="100"/>
              </a:spcBef>
            </a:pPr>
            <a:r>
              <a:rPr lang="en-US" sz="2400" b="1" dirty="0">
                <a:solidFill>
                  <a:schemeClr val="accent4">
                    <a:lumMod val="50000"/>
                  </a:schemeClr>
                </a:solidFill>
                <a:latin typeface="Arial" panose="020B0604020202020204" pitchFamily="34" charset="0"/>
                <a:cs typeface="Arial" panose="020B0604020202020204" pitchFamily="34" charset="0"/>
              </a:rPr>
              <a:t>DATA SOURCES</a:t>
            </a:r>
          </a:p>
          <a:p>
            <a:pPr marL="12700" algn="ctr">
              <a:lnSpc>
                <a:spcPct val="100000"/>
              </a:lnSpc>
              <a:spcBef>
                <a:spcPts val="100"/>
              </a:spcBef>
            </a:pPr>
            <a:r>
              <a:rPr lang="en-US" sz="2400" b="1" dirty="0">
                <a:solidFill>
                  <a:schemeClr val="accent4">
                    <a:lumMod val="50000"/>
                  </a:schemeClr>
                </a:solidFill>
                <a:latin typeface="Arial" panose="020B0604020202020204" pitchFamily="34" charset="0"/>
                <a:cs typeface="Arial" panose="020B0604020202020204" pitchFamily="34" charset="0"/>
              </a:rPr>
              <a:t>FOR TREND ANALYSIS</a:t>
            </a:r>
          </a:p>
        </p:txBody>
      </p:sp>
      <p:sp>
        <p:nvSpPr>
          <p:cNvPr id="7" name="object 3">
            <a:extLst>
              <a:ext uri="{FF2B5EF4-FFF2-40B4-BE49-F238E27FC236}">
                <a16:creationId xmlns:a16="http://schemas.microsoft.com/office/drawing/2014/main" id="{E67D2269-AA4A-416B-8EAA-AC2E78C5043D}"/>
              </a:ext>
            </a:extLst>
          </p:cNvPr>
          <p:cNvSpPr txBox="1"/>
          <p:nvPr/>
        </p:nvSpPr>
        <p:spPr>
          <a:xfrm>
            <a:off x="7805166" y="1959609"/>
            <a:ext cx="3777234" cy="382156"/>
          </a:xfrm>
          <a:prstGeom prst="rect">
            <a:avLst/>
          </a:prstGeom>
        </p:spPr>
        <p:txBody>
          <a:bodyPr vert="horz" wrap="square" lIns="0" tIns="12700" rIns="0" bIns="0" rtlCol="0">
            <a:spAutoFit/>
          </a:bodyPr>
          <a:lstStyle/>
          <a:p>
            <a:pPr marL="12700">
              <a:lnSpc>
                <a:spcPct val="100000"/>
              </a:lnSpc>
              <a:spcBef>
                <a:spcPts val="100"/>
              </a:spcBef>
            </a:pPr>
            <a:endParaRPr lang="en-US" sz="2400" dirty="0">
              <a:latin typeface="Arial"/>
              <a:cs typeface="Arial"/>
            </a:endParaRPr>
          </a:p>
        </p:txBody>
      </p:sp>
      <p:sp>
        <p:nvSpPr>
          <p:cNvPr id="8" name="object 4">
            <a:extLst>
              <a:ext uri="{FF2B5EF4-FFF2-40B4-BE49-F238E27FC236}">
                <a16:creationId xmlns:a16="http://schemas.microsoft.com/office/drawing/2014/main" id="{5BF27D9E-7771-412F-AF4F-A03615CB6746}"/>
              </a:ext>
            </a:extLst>
          </p:cNvPr>
          <p:cNvSpPr txBox="1"/>
          <p:nvPr/>
        </p:nvSpPr>
        <p:spPr>
          <a:xfrm>
            <a:off x="7670075" y="980735"/>
            <a:ext cx="3528604" cy="1490152"/>
          </a:xfrm>
          <a:prstGeom prst="rect">
            <a:avLst/>
          </a:prstGeom>
        </p:spPr>
        <p:txBody>
          <a:bodyPr vert="horz" wrap="square" lIns="0" tIns="12700" rIns="0" bIns="0" rtlCol="0">
            <a:spAutoFit/>
          </a:bodyPr>
          <a:lstStyle/>
          <a:p>
            <a:pPr marL="12700" algn="ctr">
              <a:lnSpc>
                <a:spcPct val="100000"/>
              </a:lnSpc>
              <a:spcBef>
                <a:spcPts val="100"/>
              </a:spcBef>
            </a:pPr>
            <a:r>
              <a:rPr lang="en-US" sz="2400" b="1" spc="-25" dirty="0">
                <a:solidFill>
                  <a:srgbClr val="002060"/>
                </a:solidFill>
                <a:latin typeface="Arial"/>
                <a:cs typeface="Arial"/>
              </a:rPr>
              <a:t>FOUND MAJOR REASON (ITN) OF HIGH MORTALITY IN AFRICAN COUNTRIES</a:t>
            </a:r>
            <a:endParaRPr sz="2400" dirty="0">
              <a:solidFill>
                <a:srgbClr val="002060"/>
              </a:solidFill>
              <a:latin typeface="Arial"/>
              <a:cs typeface="Arial"/>
            </a:endParaRPr>
          </a:p>
        </p:txBody>
      </p:sp>
      <p:sp>
        <p:nvSpPr>
          <p:cNvPr id="9" name="object 5">
            <a:extLst>
              <a:ext uri="{FF2B5EF4-FFF2-40B4-BE49-F238E27FC236}">
                <a16:creationId xmlns:a16="http://schemas.microsoft.com/office/drawing/2014/main" id="{82DC56E3-12A5-44CA-BEC7-9EF27042E67D}"/>
              </a:ext>
            </a:extLst>
          </p:cNvPr>
          <p:cNvSpPr txBox="1"/>
          <p:nvPr/>
        </p:nvSpPr>
        <p:spPr>
          <a:xfrm>
            <a:off x="561481" y="2062618"/>
            <a:ext cx="3139548" cy="1490152"/>
          </a:xfrm>
          <a:prstGeom prst="rect">
            <a:avLst/>
          </a:prstGeom>
        </p:spPr>
        <p:txBody>
          <a:bodyPr vert="horz" wrap="square" lIns="0" tIns="12700" rIns="0" bIns="0" rtlCol="0">
            <a:spAutoFit/>
          </a:bodyPr>
          <a:lstStyle/>
          <a:p>
            <a:pPr marL="12700" marR="5080" algn="ctr">
              <a:lnSpc>
                <a:spcPct val="100000"/>
              </a:lnSpc>
              <a:spcBef>
                <a:spcPts val="100"/>
              </a:spcBef>
            </a:pPr>
            <a:r>
              <a:rPr lang="en-US" sz="2400" b="1" spc="-25" dirty="0">
                <a:solidFill>
                  <a:srgbClr val="002060"/>
                </a:solidFill>
                <a:latin typeface="Arial"/>
                <a:cs typeface="Arial"/>
              </a:rPr>
              <a:t>USE OF ADVANCED ML &amp; TIME SERIES TECHNIQUES FOR DEEPER ANALYSIS</a:t>
            </a:r>
            <a:endParaRPr lang="en-US" sz="2400" dirty="0">
              <a:solidFill>
                <a:srgbClr val="002060"/>
              </a:solidFill>
              <a:latin typeface="Arial"/>
              <a:cs typeface="Arial"/>
            </a:endParaRPr>
          </a:p>
        </p:txBody>
      </p:sp>
      <p:sp>
        <p:nvSpPr>
          <p:cNvPr id="10" name="object 6">
            <a:extLst>
              <a:ext uri="{FF2B5EF4-FFF2-40B4-BE49-F238E27FC236}">
                <a16:creationId xmlns:a16="http://schemas.microsoft.com/office/drawing/2014/main" id="{FE426C32-E02C-40D4-8AE4-1E706D059430}"/>
              </a:ext>
            </a:extLst>
          </p:cNvPr>
          <p:cNvSpPr txBox="1"/>
          <p:nvPr/>
        </p:nvSpPr>
        <p:spPr>
          <a:xfrm>
            <a:off x="380999" y="4698950"/>
            <a:ext cx="3764662" cy="1490152"/>
          </a:xfrm>
          <a:prstGeom prst="rect">
            <a:avLst/>
          </a:prstGeom>
        </p:spPr>
        <p:txBody>
          <a:bodyPr vert="horz" wrap="square" lIns="0" tIns="12700" rIns="0" bIns="0" rtlCol="0">
            <a:spAutoFit/>
          </a:bodyPr>
          <a:lstStyle/>
          <a:p>
            <a:pPr marL="12700" marR="5080" algn="ctr">
              <a:lnSpc>
                <a:spcPct val="100000"/>
              </a:lnSpc>
              <a:spcBef>
                <a:spcPts val="100"/>
              </a:spcBef>
            </a:pPr>
            <a:r>
              <a:rPr lang="en-US" sz="2400" b="1" spc="105" dirty="0">
                <a:solidFill>
                  <a:srgbClr val="002060"/>
                </a:solidFill>
                <a:latin typeface="Arial"/>
                <a:cs typeface="Arial"/>
              </a:rPr>
              <a:t>ANALYSIS &amp; RECOMMENDATIONS AT COUNTRY &amp; CATEGORY LEVEL</a:t>
            </a:r>
            <a:endParaRPr lang="en-US" sz="2400" dirty="0">
              <a:solidFill>
                <a:srgbClr val="002060"/>
              </a:solidFill>
              <a:latin typeface="Arial"/>
              <a:cs typeface="Arial"/>
            </a:endParaRPr>
          </a:p>
        </p:txBody>
      </p:sp>
      <p:sp>
        <p:nvSpPr>
          <p:cNvPr id="11" name="object 7">
            <a:extLst>
              <a:ext uri="{FF2B5EF4-FFF2-40B4-BE49-F238E27FC236}">
                <a16:creationId xmlns:a16="http://schemas.microsoft.com/office/drawing/2014/main" id="{35C18F27-71CF-4FFC-804C-6F7361CD8681}"/>
              </a:ext>
            </a:extLst>
          </p:cNvPr>
          <p:cNvSpPr txBox="1"/>
          <p:nvPr/>
        </p:nvSpPr>
        <p:spPr>
          <a:xfrm>
            <a:off x="8471381" y="3104616"/>
            <a:ext cx="3666490" cy="1133644"/>
          </a:xfrm>
          <a:prstGeom prst="rect">
            <a:avLst/>
          </a:prstGeom>
        </p:spPr>
        <p:txBody>
          <a:bodyPr vert="horz" wrap="square" lIns="0" tIns="12700" rIns="0" bIns="0" rtlCol="0">
            <a:spAutoFit/>
          </a:bodyPr>
          <a:lstStyle/>
          <a:p>
            <a:pPr marL="12700" algn="ctr">
              <a:lnSpc>
                <a:spcPct val="100000"/>
              </a:lnSpc>
              <a:spcBef>
                <a:spcPts val="100"/>
              </a:spcBef>
            </a:pPr>
            <a:r>
              <a:rPr lang="en-US" sz="2400" b="1" spc="5" dirty="0">
                <a:solidFill>
                  <a:schemeClr val="accent4">
                    <a:lumMod val="50000"/>
                  </a:schemeClr>
                </a:solidFill>
                <a:latin typeface="Arial"/>
                <a:cs typeface="Arial"/>
              </a:rPr>
              <a:t>GRANGER TEST FOR </a:t>
            </a:r>
          </a:p>
          <a:p>
            <a:pPr marL="12700" algn="ctr">
              <a:lnSpc>
                <a:spcPct val="100000"/>
              </a:lnSpc>
              <a:spcBef>
                <a:spcPts val="100"/>
              </a:spcBef>
            </a:pPr>
            <a:r>
              <a:rPr lang="en-US" sz="2400" b="1" spc="5" dirty="0">
                <a:solidFill>
                  <a:schemeClr val="accent4">
                    <a:lumMod val="50000"/>
                  </a:schemeClr>
                </a:solidFill>
                <a:latin typeface="Arial"/>
                <a:cs typeface="Arial"/>
              </a:rPr>
              <a:t>FINDING CAUSAL FACTORS &amp; EFFECTS</a:t>
            </a:r>
          </a:p>
        </p:txBody>
      </p:sp>
      <p:sp>
        <p:nvSpPr>
          <p:cNvPr id="12" name="object 8">
            <a:extLst>
              <a:ext uri="{FF2B5EF4-FFF2-40B4-BE49-F238E27FC236}">
                <a16:creationId xmlns:a16="http://schemas.microsoft.com/office/drawing/2014/main" id="{455AFA42-1CE7-47FF-BCAD-71C3DE251377}"/>
              </a:ext>
            </a:extLst>
          </p:cNvPr>
          <p:cNvSpPr/>
          <p:nvPr/>
        </p:nvSpPr>
        <p:spPr>
          <a:xfrm>
            <a:off x="3608832" y="1325880"/>
            <a:ext cx="4974318" cy="4748784"/>
          </a:xfrm>
          <a:prstGeom prst="rect">
            <a:avLst/>
          </a:prstGeom>
          <a:blipFill>
            <a:blip r:embed="rId2" cstate="print"/>
            <a:stretch>
              <a:fillRect/>
            </a:stretch>
          </a:blipFill>
        </p:spPr>
        <p:txBody>
          <a:bodyPr wrap="square" lIns="0" tIns="0" rIns="0" bIns="0" rtlCol="0"/>
          <a:lstStyle/>
          <a:p>
            <a:endParaRPr dirty="0"/>
          </a:p>
        </p:txBody>
      </p:sp>
      <p:sp>
        <p:nvSpPr>
          <p:cNvPr id="13" name="object 9">
            <a:extLst>
              <a:ext uri="{FF2B5EF4-FFF2-40B4-BE49-F238E27FC236}">
                <a16:creationId xmlns:a16="http://schemas.microsoft.com/office/drawing/2014/main" id="{03B7303A-C6D5-4B59-927A-DD97AD45612D}"/>
              </a:ext>
            </a:extLst>
          </p:cNvPr>
          <p:cNvSpPr txBox="1"/>
          <p:nvPr/>
        </p:nvSpPr>
        <p:spPr>
          <a:xfrm>
            <a:off x="5748020" y="1683841"/>
            <a:ext cx="702310" cy="757555"/>
          </a:xfrm>
          <a:prstGeom prst="rect">
            <a:avLst/>
          </a:prstGeom>
        </p:spPr>
        <p:txBody>
          <a:bodyPr vert="horz" wrap="square" lIns="0" tIns="12700" rIns="0" bIns="0" rtlCol="0">
            <a:spAutoFit/>
          </a:bodyPr>
          <a:lstStyle/>
          <a:p>
            <a:pPr marL="12700">
              <a:lnSpc>
                <a:spcPct val="100000"/>
              </a:lnSpc>
              <a:spcBef>
                <a:spcPts val="100"/>
              </a:spcBef>
            </a:pPr>
            <a:r>
              <a:rPr sz="4800" b="1" spc="-10" dirty="0">
                <a:solidFill>
                  <a:srgbClr val="00395B"/>
                </a:solidFill>
                <a:latin typeface="Arial"/>
                <a:cs typeface="Arial"/>
              </a:rPr>
              <a:t>01</a:t>
            </a:r>
            <a:endParaRPr sz="4800">
              <a:latin typeface="Arial"/>
              <a:cs typeface="Arial"/>
            </a:endParaRPr>
          </a:p>
        </p:txBody>
      </p:sp>
      <p:sp>
        <p:nvSpPr>
          <p:cNvPr id="14" name="object 14">
            <a:extLst>
              <a:ext uri="{FF2B5EF4-FFF2-40B4-BE49-F238E27FC236}">
                <a16:creationId xmlns:a16="http://schemas.microsoft.com/office/drawing/2014/main" id="{218D60D0-1861-485D-B760-3AC50F6010FB}"/>
              </a:ext>
            </a:extLst>
          </p:cNvPr>
          <p:cNvSpPr txBox="1">
            <a:spLocks/>
          </p:cNvSpPr>
          <p:nvPr/>
        </p:nvSpPr>
        <p:spPr>
          <a:xfrm>
            <a:off x="11872721" y="6641312"/>
            <a:ext cx="114934" cy="152400"/>
          </a:xfrm>
          <a:prstGeom prst="rect">
            <a:avLst/>
          </a:prstGeom>
        </p:spPr>
        <p:txBody>
          <a:bodyPr vert="horz" wrap="square" lIns="0" tIns="0" rIns="0" bIns="0" rtlCol="0">
            <a:spAutoFit/>
          </a:bodyPr>
          <a:lstStyle>
            <a:defPPr>
              <a:defRPr lang="en-US"/>
            </a:defPPr>
            <a:lvl1pPr marL="0" algn="l" defTabSz="914400" rtl="0" eaLnBrk="1" latinLnBrk="0" hangingPunct="1">
              <a:defRPr sz="1000" b="0" i="0" kern="1200">
                <a:solidFill>
                  <a:schemeClr val="tx1"/>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045"/>
              </a:lnSpc>
            </a:pPr>
            <a:fld id="{81D60167-4931-47E6-BA6A-407CBD079E47}" type="slidenum">
              <a:rPr lang="en-US" spc="-20" smtClean="0"/>
              <a:pPr marL="25400">
                <a:lnSpc>
                  <a:spcPts val="1045"/>
                </a:lnSpc>
              </a:pPr>
              <a:t>18</a:t>
            </a:fld>
            <a:endParaRPr lang="en-US" spc="-20" dirty="0"/>
          </a:p>
        </p:txBody>
      </p:sp>
      <p:sp>
        <p:nvSpPr>
          <p:cNvPr id="15" name="object 10">
            <a:extLst>
              <a:ext uri="{FF2B5EF4-FFF2-40B4-BE49-F238E27FC236}">
                <a16:creationId xmlns:a16="http://schemas.microsoft.com/office/drawing/2014/main" id="{CC4F628C-F6B2-4235-BF6B-2B1AD9241C72}"/>
              </a:ext>
            </a:extLst>
          </p:cNvPr>
          <p:cNvSpPr txBox="1"/>
          <p:nvPr/>
        </p:nvSpPr>
        <p:spPr>
          <a:xfrm>
            <a:off x="4682490" y="4928108"/>
            <a:ext cx="702945" cy="756920"/>
          </a:xfrm>
          <a:prstGeom prst="rect">
            <a:avLst/>
          </a:prstGeom>
        </p:spPr>
        <p:txBody>
          <a:bodyPr vert="horz" wrap="square" lIns="0" tIns="12700" rIns="0" bIns="0" rtlCol="0">
            <a:spAutoFit/>
          </a:bodyPr>
          <a:lstStyle/>
          <a:p>
            <a:pPr marL="12700">
              <a:lnSpc>
                <a:spcPct val="100000"/>
              </a:lnSpc>
              <a:spcBef>
                <a:spcPts val="100"/>
              </a:spcBef>
            </a:pPr>
            <a:r>
              <a:rPr sz="4800" b="1" spc="-10" dirty="0">
                <a:solidFill>
                  <a:srgbClr val="7E5F00"/>
                </a:solidFill>
                <a:latin typeface="Arial"/>
                <a:cs typeface="Arial"/>
              </a:rPr>
              <a:t>04</a:t>
            </a:r>
            <a:endParaRPr sz="4800">
              <a:latin typeface="Arial"/>
              <a:cs typeface="Arial"/>
            </a:endParaRPr>
          </a:p>
        </p:txBody>
      </p:sp>
      <p:sp>
        <p:nvSpPr>
          <p:cNvPr id="16" name="object 11">
            <a:extLst>
              <a:ext uri="{FF2B5EF4-FFF2-40B4-BE49-F238E27FC236}">
                <a16:creationId xmlns:a16="http://schemas.microsoft.com/office/drawing/2014/main" id="{AC336500-8CEE-42D2-B349-A90215EC87DB}"/>
              </a:ext>
            </a:extLst>
          </p:cNvPr>
          <p:cNvSpPr txBox="1"/>
          <p:nvPr/>
        </p:nvSpPr>
        <p:spPr>
          <a:xfrm>
            <a:off x="6803517" y="4928108"/>
            <a:ext cx="702945" cy="756920"/>
          </a:xfrm>
          <a:prstGeom prst="rect">
            <a:avLst/>
          </a:prstGeom>
        </p:spPr>
        <p:txBody>
          <a:bodyPr vert="horz" wrap="square" lIns="0" tIns="12700" rIns="0" bIns="0" rtlCol="0">
            <a:spAutoFit/>
          </a:bodyPr>
          <a:lstStyle/>
          <a:p>
            <a:pPr marL="12700">
              <a:lnSpc>
                <a:spcPct val="100000"/>
              </a:lnSpc>
              <a:spcBef>
                <a:spcPts val="100"/>
              </a:spcBef>
            </a:pPr>
            <a:r>
              <a:rPr sz="4800" b="1" spc="-10" dirty="0">
                <a:solidFill>
                  <a:srgbClr val="51637D"/>
                </a:solidFill>
                <a:latin typeface="Arial"/>
                <a:cs typeface="Arial"/>
              </a:rPr>
              <a:t>03</a:t>
            </a:r>
            <a:endParaRPr sz="4800">
              <a:latin typeface="Arial"/>
              <a:cs typeface="Arial"/>
            </a:endParaRPr>
          </a:p>
        </p:txBody>
      </p:sp>
      <p:sp>
        <p:nvSpPr>
          <p:cNvPr id="17" name="object 12">
            <a:extLst>
              <a:ext uri="{FF2B5EF4-FFF2-40B4-BE49-F238E27FC236}">
                <a16:creationId xmlns:a16="http://schemas.microsoft.com/office/drawing/2014/main" id="{9E0673AE-0F65-4311-8528-2C55DA5AF95B}"/>
              </a:ext>
            </a:extLst>
          </p:cNvPr>
          <p:cNvSpPr txBox="1"/>
          <p:nvPr/>
        </p:nvSpPr>
        <p:spPr>
          <a:xfrm>
            <a:off x="3937761" y="2998977"/>
            <a:ext cx="4322445" cy="756920"/>
          </a:xfrm>
          <a:prstGeom prst="rect">
            <a:avLst/>
          </a:prstGeom>
        </p:spPr>
        <p:txBody>
          <a:bodyPr vert="horz" wrap="square" lIns="0" tIns="12700" rIns="0" bIns="0" rtlCol="0">
            <a:spAutoFit/>
          </a:bodyPr>
          <a:lstStyle/>
          <a:p>
            <a:pPr marL="12700">
              <a:lnSpc>
                <a:spcPct val="100000"/>
              </a:lnSpc>
              <a:spcBef>
                <a:spcPts val="100"/>
              </a:spcBef>
              <a:tabLst>
                <a:tab pos="3632200" algn="l"/>
              </a:tabLst>
            </a:pPr>
            <a:r>
              <a:rPr sz="4800" b="1" spc="-10" dirty="0">
                <a:solidFill>
                  <a:srgbClr val="1F4E79"/>
                </a:solidFill>
                <a:latin typeface="Arial"/>
                <a:cs typeface="Arial"/>
              </a:rPr>
              <a:t>0</a:t>
            </a:r>
            <a:r>
              <a:rPr sz="4800" b="1" spc="-5" dirty="0">
                <a:solidFill>
                  <a:srgbClr val="1F4E79"/>
                </a:solidFill>
                <a:latin typeface="Arial"/>
                <a:cs typeface="Arial"/>
              </a:rPr>
              <a:t>5</a:t>
            </a:r>
            <a:r>
              <a:rPr sz="4800" b="1" dirty="0">
                <a:solidFill>
                  <a:srgbClr val="1F4E79"/>
                </a:solidFill>
                <a:latin typeface="Arial"/>
                <a:cs typeface="Arial"/>
              </a:rPr>
              <a:t>	</a:t>
            </a:r>
            <a:r>
              <a:rPr sz="4800" b="1" spc="-10" dirty="0">
                <a:solidFill>
                  <a:srgbClr val="843B0C"/>
                </a:solidFill>
                <a:latin typeface="Arial"/>
                <a:cs typeface="Arial"/>
              </a:rPr>
              <a:t>02</a:t>
            </a:r>
            <a:endParaRPr sz="4800" dirty="0">
              <a:latin typeface="Arial"/>
              <a:cs typeface="Arial"/>
            </a:endParaRPr>
          </a:p>
        </p:txBody>
      </p:sp>
    </p:spTree>
    <p:extLst>
      <p:ext uri="{BB962C8B-B14F-4D97-AF65-F5344CB8AC3E}">
        <p14:creationId xmlns:p14="http://schemas.microsoft.com/office/powerpoint/2010/main" val="1375775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45255" y="1258696"/>
            <a:ext cx="5302885" cy="3530600"/>
          </a:xfrm>
          <a:prstGeom prst="rect">
            <a:avLst/>
          </a:prstGeom>
        </p:spPr>
        <p:txBody>
          <a:bodyPr vert="horz" wrap="square" lIns="0" tIns="12065" rIns="0" bIns="0" rtlCol="0">
            <a:spAutoFit/>
          </a:bodyPr>
          <a:lstStyle/>
          <a:p>
            <a:pPr marL="1044575" marR="5080" indent="-1032510">
              <a:lnSpc>
                <a:spcPct val="100000"/>
              </a:lnSpc>
              <a:spcBef>
                <a:spcPts val="95"/>
              </a:spcBef>
            </a:pPr>
            <a:r>
              <a:rPr sz="11500" b="1" spc="215" dirty="0">
                <a:solidFill>
                  <a:srgbClr val="FFFFFF"/>
                </a:solidFill>
                <a:latin typeface="Arial"/>
                <a:cs typeface="Arial"/>
              </a:rPr>
              <a:t>THANK  </a:t>
            </a:r>
            <a:r>
              <a:rPr sz="11500" b="1" spc="125" dirty="0">
                <a:solidFill>
                  <a:srgbClr val="F86941"/>
                </a:solidFill>
                <a:latin typeface="Arial"/>
                <a:cs typeface="Arial"/>
              </a:rPr>
              <a:t>YOU</a:t>
            </a:r>
            <a:endParaRPr sz="11500" dirty="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20" dirty="0"/>
              <a:t>19</a:t>
            </a:fld>
            <a:endParaRPr spc="-20" dirty="0"/>
          </a:p>
        </p:txBody>
      </p:sp>
      <p:sp>
        <p:nvSpPr>
          <p:cNvPr id="3" name="object 3"/>
          <p:cNvSpPr txBox="1"/>
          <p:nvPr/>
        </p:nvSpPr>
        <p:spPr>
          <a:xfrm>
            <a:off x="3048000" y="5867400"/>
            <a:ext cx="5302884" cy="443070"/>
          </a:xfrm>
          <a:prstGeom prst="rect">
            <a:avLst/>
          </a:prstGeom>
        </p:spPr>
        <p:txBody>
          <a:bodyPr vert="horz" wrap="square" lIns="0" tIns="12065" rIns="0" bIns="0" rtlCol="0">
            <a:spAutoFit/>
          </a:bodyPr>
          <a:lstStyle/>
          <a:p>
            <a:pPr marL="12700" marR="5080" indent="1334770">
              <a:lnSpc>
                <a:spcPct val="100000"/>
              </a:lnSpc>
              <a:spcBef>
                <a:spcPts val="95"/>
              </a:spcBef>
            </a:pPr>
            <a:r>
              <a:rPr lang="en-US" sz="2800" b="1" spc="-15" dirty="0">
                <a:solidFill>
                  <a:srgbClr val="F86941"/>
                </a:solidFill>
                <a:latin typeface="Arial"/>
                <a:cs typeface="Arial"/>
              </a:rPr>
              <a:t>GROUP-DIGRESSORS</a:t>
            </a:r>
            <a:endParaRPr sz="28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79250" y="6401652"/>
            <a:ext cx="64135" cy="120418"/>
          </a:xfrm>
          <a:prstGeom prst="rect">
            <a:avLst/>
          </a:prstGeom>
        </p:spPr>
        <p:txBody>
          <a:bodyPr vert="horz" wrap="square" lIns="0" tIns="0" rIns="0" bIns="0" rtlCol="0">
            <a:spAutoFit/>
          </a:bodyPr>
          <a:lstStyle/>
          <a:p>
            <a:pPr>
              <a:lnSpc>
                <a:spcPts val="944"/>
              </a:lnSpc>
            </a:pPr>
            <a:r>
              <a:rPr sz="1000" spc="-20" dirty="0">
                <a:cs typeface="Trebuchet MS"/>
              </a:rPr>
              <a:t>6</a:t>
            </a:r>
            <a:endParaRPr sz="1000">
              <a:cs typeface="Trebuchet MS"/>
            </a:endParaRPr>
          </a:p>
        </p:txBody>
      </p:sp>
      <p:sp>
        <p:nvSpPr>
          <p:cNvPr id="4" name="object 4"/>
          <p:cNvSpPr/>
          <p:nvPr/>
        </p:nvSpPr>
        <p:spPr>
          <a:xfrm>
            <a:off x="1" y="2541"/>
            <a:ext cx="12191999" cy="6855459"/>
          </a:xfrm>
          <a:custGeom>
            <a:avLst/>
            <a:gdLst/>
            <a:ahLst/>
            <a:cxnLst/>
            <a:rect l="l" t="t" r="r" b="b"/>
            <a:pathLst>
              <a:path w="6179820" h="6855459">
                <a:moveTo>
                  <a:pt x="6179820" y="6854950"/>
                </a:moveTo>
                <a:lnTo>
                  <a:pt x="6179820" y="0"/>
                </a:lnTo>
                <a:lnTo>
                  <a:pt x="0" y="0"/>
                </a:lnTo>
                <a:lnTo>
                  <a:pt x="0" y="6854950"/>
                </a:lnTo>
                <a:lnTo>
                  <a:pt x="6179820" y="6854950"/>
                </a:lnTo>
                <a:close/>
              </a:path>
            </a:pathLst>
          </a:custGeom>
          <a:solidFill>
            <a:srgbClr val="352046"/>
          </a:solidFill>
        </p:spPr>
        <p:txBody>
          <a:bodyPr wrap="square" lIns="0" tIns="0" rIns="0" bIns="0" rtlCol="0"/>
          <a:lstStyle/>
          <a:p>
            <a:endParaRPr dirty="0"/>
          </a:p>
        </p:txBody>
      </p:sp>
      <p:sp>
        <p:nvSpPr>
          <p:cNvPr id="5" name="object 5"/>
          <p:cNvSpPr txBox="1"/>
          <p:nvPr/>
        </p:nvSpPr>
        <p:spPr>
          <a:xfrm>
            <a:off x="3308095" y="685800"/>
            <a:ext cx="5346065" cy="289823"/>
          </a:xfrm>
          <a:prstGeom prst="rect">
            <a:avLst/>
          </a:prstGeom>
        </p:spPr>
        <p:txBody>
          <a:bodyPr vert="horz" wrap="square" lIns="0" tIns="12700" rIns="0" bIns="0" rtlCol="0">
            <a:spAutoFit/>
          </a:bodyPr>
          <a:lstStyle/>
          <a:p>
            <a:pPr marL="12700" marR="5080" algn="ctr">
              <a:lnSpc>
                <a:spcPct val="100000"/>
              </a:lnSpc>
              <a:spcBef>
                <a:spcPts val="100"/>
              </a:spcBef>
            </a:pPr>
            <a:r>
              <a:rPr sz="1800" b="1" spc="-175" dirty="0">
                <a:solidFill>
                  <a:srgbClr val="FFFFFF"/>
                </a:solidFill>
                <a:latin typeface="Arial"/>
                <a:cs typeface="Arial"/>
              </a:rPr>
              <a:t>STEPS </a:t>
            </a:r>
            <a:r>
              <a:rPr sz="1800" b="1" spc="-50" dirty="0">
                <a:solidFill>
                  <a:srgbClr val="FFFFFF"/>
                </a:solidFill>
                <a:latin typeface="Arial"/>
                <a:cs typeface="Arial"/>
              </a:rPr>
              <a:t>WE </a:t>
            </a:r>
            <a:r>
              <a:rPr sz="1800" b="1" spc="-80" dirty="0">
                <a:solidFill>
                  <a:srgbClr val="FFFFFF"/>
                </a:solidFill>
                <a:latin typeface="Arial"/>
                <a:cs typeface="Arial"/>
              </a:rPr>
              <a:t>TOOK </a:t>
            </a:r>
            <a:r>
              <a:rPr sz="1800" b="1" spc="-95" dirty="0">
                <a:solidFill>
                  <a:srgbClr val="FFFFFF"/>
                </a:solidFill>
                <a:latin typeface="Arial"/>
                <a:cs typeface="Arial"/>
              </a:rPr>
              <a:t>TO </a:t>
            </a:r>
            <a:r>
              <a:rPr sz="1800" b="1" spc="-110" dirty="0">
                <a:solidFill>
                  <a:srgbClr val="FFFFFF"/>
                </a:solidFill>
                <a:latin typeface="Arial"/>
                <a:cs typeface="Arial"/>
              </a:rPr>
              <a:t>SOLVE THE  </a:t>
            </a:r>
            <a:r>
              <a:rPr sz="1800" b="1" spc="-95" dirty="0">
                <a:solidFill>
                  <a:srgbClr val="FFFFFF"/>
                </a:solidFill>
                <a:latin typeface="Arial"/>
                <a:cs typeface="Arial"/>
              </a:rPr>
              <a:t>PROBLEM</a:t>
            </a:r>
            <a:endParaRPr lang="en-US" sz="1800" b="1" spc="-60" dirty="0">
              <a:solidFill>
                <a:srgbClr val="FFFFFF"/>
              </a:solidFill>
              <a:latin typeface="Arial"/>
              <a:cs typeface="Arial"/>
            </a:endParaRPr>
          </a:p>
        </p:txBody>
      </p:sp>
      <p:sp>
        <p:nvSpPr>
          <p:cNvPr id="6" name="object 6"/>
          <p:cNvSpPr txBox="1"/>
          <p:nvPr/>
        </p:nvSpPr>
        <p:spPr>
          <a:xfrm>
            <a:off x="7619748" y="975623"/>
            <a:ext cx="4072381" cy="1486304"/>
          </a:xfrm>
          <a:prstGeom prst="rect">
            <a:avLst/>
          </a:prstGeom>
        </p:spPr>
        <p:txBody>
          <a:bodyPr vert="horz" wrap="square" lIns="0" tIns="146050" rIns="0" bIns="0" rtlCol="0">
            <a:spAutoFit/>
          </a:bodyPr>
          <a:lstStyle/>
          <a:p>
            <a:pPr marL="12700">
              <a:lnSpc>
                <a:spcPct val="100000"/>
              </a:lnSpc>
              <a:spcBef>
                <a:spcPts val="1150"/>
              </a:spcBef>
            </a:pPr>
            <a:r>
              <a:rPr lang="en-US" sz="2400" b="1" spc="-10" dirty="0">
                <a:solidFill>
                  <a:srgbClr val="FFFFFF"/>
                </a:solidFill>
                <a:cs typeface="Arial"/>
              </a:rPr>
              <a:t>4) MACHINE LEARNING</a:t>
            </a:r>
            <a:endParaRPr sz="2400" dirty="0">
              <a:cs typeface="Arial"/>
            </a:endParaRPr>
          </a:p>
          <a:p>
            <a:pPr marL="300990" indent="-285750">
              <a:lnSpc>
                <a:spcPct val="100000"/>
              </a:lnSpc>
              <a:spcBef>
                <a:spcPts val="600"/>
              </a:spcBef>
              <a:buFont typeface="Arial" panose="020B0604020202020204" pitchFamily="34" charset="0"/>
              <a:buChar char="•"/>
            </a:pPr>
            <a:r>
              <a:rPr lang="en-US" sz="1600" b="1" spc="-90" dirty="0">
                <a:solidFill>
                  <a:srgbClr val="FFFFFF"/>
                </a:solidFill>
                <a:cs typeface="Arial"/>
              </a:rPr>
              <a:t>Preparing data and feature selection</a:t>
            </a:r>
          </a:p>
          <a:p>
            <a:pPr marL="300990" indent="-285750">
              <a:lnSpc>
                <a:spcPct val="100000"/>
              </a:lnSpc>
              <a:spcBef>
                <a:spcPts val="600"/>
              </a:spcBef>
              <a:buFont typeface="Arial" panose="020B0604020202020204" pitchFamily="34" charset="0"/>
              <a:buChar char="•"/>
            </a:pPr>
            <a:r>
              <a:rPr lang="en-US" sz="1600" b="1" spc="-90" dirty="0" err="1">
                <a:solidFill>
                  <a:srgbClr val="FFFFFF"/>
                </a:solidFill>
                <a:cs typeface="Arial"/>
              </a:rPr>
              <a:t>XGBoost</a:t>
            </a:r>
            <a:r>
              <a:rPr lang="en-US" sz="1600" b="1" spc="-90" dirty="0">
                <a:solidFill>
                  <a:srgbClr val="FFFFFF"/>
                </a:solidFill>
                <a:cs typeface="Arial"/>
              </a:rPr>
              <a:t>, Random Forest and Logistic Regression</a:t>
            </a:r>
          </a:p>
          <a:p>
            <a:pPr marL="300990" indent="-285750">
              <a:lnSpc>
                <a:spcPct val="100000"/>
              </a:lnSpc>
              <a:spcBef>
                <a:spcPts val="600"/>
              </a:spcBef>
              <a:buFont typeface="Arial" panose="020B0604020202020204" pitchFamily="34" charset="0"/>
              <a:buChar char="•"/>
            </a:pPr>
            <a:r>
              <a:rPr lang="en-US" sz="1600" b="1" spc="-90" dirty="0">
                <a:solidFill>
                  <a:srgbClr val="FFFFFF"/>
                </a:solidFill>
                <a:cs typeface="Arial"/>
              </a:rPr>
              <a:t>Feature Importance and Partial Dependency</a:t>
            </a:r>
          </a:p>
        </p:txBody>
      </p:sp>
      <p:sp>
        <p:nvSpPr>
          <p:cNvPr id="8" name="object 8"/>
          <p:cNvSpPr/>
          <p:nvPr/>
        </p:nvSpPr>
        <p:spPr>
          <a:xfrm>
            <a:off x="6400800" y="1081363"/>
            <a:ext cx="914400" cy="856615"/>
          </a:xfrm>
          <a:custGeom>
            <a:avLst/>
            <a:gdLst/>
            <a:ahLst/>
            <a:cxnLst/>
            <a:rect l="l" t="t" r="r" b="b"/>
            <a:pathLst>
              <a:path w="914400" h="856615">
                <a:moveTo>
                  <a:pt x="900218" y="321022"/>
                </a:moveTo>
                <a:lnTo>
                  <a:pt x="13744" y="321022"/>
                </a:lnTo>
                <a:lnTo>
                  <a:pt x="8374" y="323477"/>
                </a:lnTo>
                <a:lnTo>
                  <a:pt x="1002" y="332051"/>
                </a:lnTo>
                <a:lnTo>
                  <a:pt x="0" y="335503"/>
                </a:lnTo>
                <a:lnTo>
                  <a:pt x="0" y="341950"/>
                </a:lnTo>
                <a:lnTo>
                  <a:pt x="75239" y="839579"/>
                </a:lnTo>
                <a:lnTo>
                  <a:pt x="76719" y="849133"/>
                </a:lnTo>
                <a:lnTo>
                  <a:pt x="84774" y="856058"/>
                </a:lnTo>
                <a:lnTo>
                  <a:pt x="829195" y="856058"/>
                </a:lnTo>
                <a:lnTo>
                  <a:pt x="837243" y="849133"/>
                </a:lnTo>
                <a:lnTo>
                  <a:pt x="838728" y="839533"/>
                </a:lnTo>
                <a:lnTo>
                  <a:pt x="840852" y="825485"/>
                </a:lnTo>
                <a:lnTo>
                  <a:pt x="103965" y="825485"/>
                </a:lnTo>
                <a:lnTo>
                  <a:pt x="97039" y="779624"/>
                </a:lnTo>
                <a:lnTo>
                  <a:pt x="847788" y="779624"/>
                </a:lnTo>
                <a:lnTo>
                  <a:pt x="852412" y="749048"/>
                </a:lnTo>
                <a:lnTo>
                  <a:pt x="127017" y="749048"/>
                </a:lnTo>
                <a:lnTo>
                  <a:pt x="134443" y="741607"/>
                </a:lnTo>
                <a:lnTo>
                  <a:pt x="91302" y="741607"/>
                </a:lnTo>
                <a:lnTo>
                  <a:pt x="82928" y="686223"/>
                </a:lnTo>
                <a:lnTo>
                  <a:pt x="120376" y="648698"/>
                </a:lnTo>
                <a:lnTo>
                  <a:pt x="77237" y="648698"/>
                </a:lnTo>
                <a:lnTo>
                  <a:pt x="69289" y="596188"/>
                </a:lnTo>
                <a:lnTo>
                  <a:pt x="875529" y="596188"/>
                </a:lnTo>
                <a:lnTo>
                  <a:pt x="880153" y="565609"/>
                </a:lnTo>
                <a:lnTo>
                  <a:pt x="64682" y="565609"/>
                </a:lnTo>
                <a:lnTo>
                  <a:pt x="32325" y="351589"/>
                </a:lnTo>
                <a:lnTo>
                  <a:pt x="912520" y="351589"/>
                </a:lnTo>
                <a:lnTo>
                  <a:pt x="913977" y="341950"/>
                </a:lnTo>
                <a:lnTo>
                  <a:pt x="913955" y="335503"/>
                </a:lnTo>
                <a:lnTo>
                  <a:pt x="912939" y="332038"/>
                </a:lnTo>
                <a:lnTo>
                  <a:pt x="905588" y="323477"/>
                </a:lnTo>
                <a:lnTo>
                  <a:pt x="900218" y="321022"/>
                </a:lnTo>
                <a:close/>
              </a:path>
              <a:path w="914400" h="856615">
                <a:moveTo>
                  <a:pt x="847788" y="779624"/>
                </a:moveTo>
                <a:lnTo>
                  <a:pt x="816945" y="779624"/>
                </a:lnTo>
                <a:lnTo>
                  <a:pt x="810001" y="825485"/>
                </a:lnTo>
                <a:lnTo>
                  <a:pt x="840852" y="825485"/>
                </a:lnTo>
                <a:lnTo>
                  <a:pt x="847788" y="779624"/>
                </a:lnTo>
                <a:close/>
              </a:path>
              <a:path w="914400" h="856615">
                <a:moveTo>
                  <a:pt x="401617" y="596188"/>
                </a:moveTo>
                <a:lnTo>
                  <a:pt x="358470" y="596188"/>
                </a:lnTo>
                <a:lnTo>
                  <a:pt x="205911" y="749048"/>
                </a:lnTo>
                <a:lnTo>
                  <a:pt x="249059" y="749048"/>
                </a:lnTo>
                <a:lnTo>
                  <a:pt x="401617" y="596188"/>
                </a:lnTo>
                <a:close/>
              </a:path>
              <a:path w="914400" h="856615">
                <a:moveTo>
                  <a:pt x="523659" y="596188"/>
                </a:moveTo>
                <a:lnTo>
                  <a:pt x="480511" y="596188"/>
                </a:lnTo>
                <a:lnTo>
                  <a:pt x="327953" y="749048"/>
                </a:lnTo>
                <a:lnTo>
                  <a:pt x="371100" y="749048"/>
                </a:lnTo>
                <a:lnTo>
                  <a:pt x="523659" y="596188"/>
                </a:lnTo>
                <a:close/>
              </a:path>
              <a:path w="914400" h="856615">
                <a:moveTo>
                  <a:pt x="645700" y="596188"/>
                </a:moveTo>
                <a:lnTo>
                  <a:pt x="602553" y="596188"/>
                </a:lnTo>
                <a:lnTo>
                  <a:pt x="450007" y="749048"/>
                </a:lnTo>
                <a:lnTo>
                  <a:pt x="493142" y="749048"/>
                </a:lnTo>
                <a:lnTo>
                  <a:pt x="645700" y="596188"/>
                </a:lnTo>
                <a:close/>
              </a:path>
              <a:path w="914400" h="856615">
                <a:moveTo>
                  <a:pt x="767742" y="596188"/>
                </a:moveTo>
                <a:lnTo>
                  <a:pt x="724594" y="596188"/>
                </a:lnTo>
                <a:lnTo>
                  <a:pt x="572049" y="749048"/>
                </a:lnTo>
                <a:lnTo>
                  <a:pt x="615184" y="749048"/>
                </a:lnTo>
                <a:lnTo>
                  <a:pt x="767742" y="596188"/>
                </a:lnTo>
                <a:close/>
              </a:path>
              <a:path w="914400" h="856615">
                <a:moveTo>
                  <a:pt x="875529" y="596188"/>
                </a:moveTo>
                <a:lnTo>
                  <a:pt x="844669" y="596188"/>
                </a:lnTo>
                <a:lnTo>
                  <a:pt x="844326" y="598503"/>
                </a:lnTo>
                <a:lnTo>
                  <a:pt x="694091" y="749048"/>
                </a:lnTo>
                <a:lnTo>
                  <a:pt x="737225" y="749048"/>
                </a:lnTo>
                <a:lnTo>
                  <a:pt x="836620" y="649461"/>
                </a:lnTo>
                <a:lnTo>
                  <a:pt x="867472" y="649461"/>
                </a:lnTo>
                <a:lnTo>
                  <a:pt x="875529" y="596188"/>
                </a:lnTo>
                <a:close/>
              </a:path>
              <a:path w="914400" h="856615">
                <a:moveTo>
                  <a:pt x="867472" y="649461"/>
                </a:moveTo>
                <a:lnTo>
                  <a:pt x="836620" y="649461"/>
                </a:lnTo>
                <a:lnTo>
                  <a:pt x="821553" y="749048"/>
                </a:lnTo>
                <a:lnTo>
                  <a:pt x="852412" y="749048"/>
                </a:lnTo>
                <a:lnTo>
                  <a:pt x="867472" y="649461"/>
                </a:lnTo>
                <a:close/>
              </a:path>
              <a:path w="914400" h="856615">
                <a:moveTo>
                  <a:pt x="279563" y="596188"/>
                </a:moveTo>
                <a:lnTo>
                  <a:pt x="236428" y="596188"/>
                </a:lnTo>
                <a:lnTo>
                  <a:pt x="91302" y="741607"/>
                </a:lnTo>
                <a:lnTo>
                  <a:pt x="134443" y="741607"/>
                </a:lnTo>
                <a:lnTo>
                  <a:pt x="279563" y="596188"/>
                </a:lnTo>
                <a:close/>
              </a:path>
              <a:path w="914400" h="856615">
                <a:moveTo>
                  <a:pt x="172779" y="596188"/>
                </a:moveTo>
                <a:lnTo>
                  <a:pt x="129619" y="596188"/>
                </a:lnTo>
                <a:lnTo>
                  <a:pt x="77237" y="648698"/>
                </a:lnTo>
                <a:lnTo>
                  <a:pt x="120376" y="648698"/>
                </a:lnTo>
                <a:lnTo>
                  <a:pt x="172779" y="596188"/>
                </a:lnTo>
                <a:close/>
              </a:path>
              <a:path w="914400" h="856615">
                <a:moveTo>
                  <a:pt x="912520" y="351589"/>
                </a:moveTo>
                <a:lnTo>
                  <a:pt x="881646" y="351589"/>
                </a:lnTo>
                <a:lnTo>
                  <a:pt x="849302" y="565609"/>
                </a:lnTo>
                <a:lnTo>
                  <a:pt x="880153" y="565609"/>
                </a:lnTo>
                <a:lnTo>
                  <a:pt x="912520" y="351589"/>
                </a:lnTo>
                <a:close/>
              </a:path>
              <a:path w="914400" h="856615">
                <a:moveTo>
                  <a:pt x="298464" y="0"/>
                </a:moveTo>
                <a:lnTo>
                  <a:pt x="87977" y="0"/>
                </a:lnTo>
                <a:lnTo>
                  <a:pt x="77496" y="2127"/>
                </a:lnTo>
                <a:lnTo>
                  <a:pt x="68926" y="7924"/>
                </a:lnTo>
                <a:lnTo>
                  <a:pt x="63143" y="16517"/>
                </a:lnTo>
                <a:lnTo>
                  <a:pt x="61021" y="27030"/>
                </a:lnTo>
                <a:lnTo>
                  <a:pt x="61021" y="321022"/>
                </a:lnTo>
                <a:lnTo>
                  <a:pt x="91532" y="321022"/>
                </a:lnTo>
                <a:lnTo>
                  <a:pt x="91531" y="30566"/>
                </a:lnTo>
                <a:lnTo>
                  <a:pt x="332038" y="30566"/>
                </a:lnTo>
                <a:lnTo>
                  <a:pt x="321593" y="13127"/>
                </a:lnTo>
                <a:lnTo>
                  <a:pt x="317265" y="7657"/>
                </a:lnTo>
                <a:lnTo>
                  <a:pt x="311751" y="3525"/>
                </a:lnTo>
                <a:lnTo>
                  <a:pt x="305377" y="911"/>
                </a:lnTo>
                <a:lnTo>
                  <a:pt x="298464" y="0"/>
                </a:lnTo>
                <a:close/>
              </a:path>
              <a:path w="914400" h="856615">
                <a:moveTo>
                  <a:pt x="808528" y="259876"/>
                </a:moveTo>
                <a:lnTo>
                  <a:pt x="106786" y="259876"/>
                </a:lnTo>
                <a:lnTo>
                  <a:pt x="106786" y="321022"/>
                </a:lnTo>
                <a:lnTo>
                  <a:pt x="137299" y="321022"/>
                </a:lnTo>
                <a:lnTo>
                  <a:pt x="137299" y="290443"/>
                </a:lnTo>
                <a:lnTo>
                  <a:pt x="808528" y="290443"/>
                </a:lnTo>
                <a:lnTo>
                  <a:pt x="808528" y="259876"/>
                </a:lnTo>
                <a:close/>
              </a:path>
              <a:path w="914400" h="856615">
                <a:moveTo>
                  <a:pt x="808528" y="290443"/>
                </a:moveTo>
                <a:lnTo>
                  <a:pt x="778024" y="290443"/>
                </a:lnTo>
                <a:lnTo>
                  <a:pt x="778024" y="321022"/>
                </a:lnTo>
                <a:lnTo>
                  <a:pt x="808528" y="321022"/>
                </a:lnTo>
                <a:lnTo>
                  <a:pt x="808528" y="290443"/>
                </a:lnTo>
                <a:close/>
              </a:path>
              <a:path w="914400" h="856615">
                <a:moveTo>
                  <a:pt x="332038" y="30566"/>
                </a:moveTo>
                <a:lnTo>
                  <a:pt x="296471" y="30566"/>
                </a:lnTo>
                <a:lnTo>
                  <a:pt x="334376" y="93875"/>
                </a:lnTo>
                <a:lnTo>
                  <a:pt x="338705" y="99345"/>
                </a:lnTo>
                <a:lnTo>
                  <a:pt x="344222" y="103478"/>
                </a:lnTo>
                <a:lnTo>
                  <a:pt x="350597" y="106091"/>
                </a:lnTo>
                <a:lnTo>
                  <a:pt x="357504" y="107003"/>
                </a:lnTo>
                <a:lnTo>
                  <a:pt x="823786" y="107003"/>
                </a:lnTo>
                <a:lnTo>
                  <a:pt x="823786" y="321022"/>
                </a:lnTo>
                <a:lnTo>
                  <a:pt x="854303" y="321022"/>
                </a:lnTo>
                <a:lnTo>
                  <a:pt x="854303" y="103454"/>
                </a:lnTo>
                <a:lnTo>
                  <a:pt x="852180" y="92948"/>
                </a:lnTo>
                <a:lnTo>
                  <a:pt x="846395" y="84359"/>
                </a:lnTo>
                <a:lnTo>
                  <a:pt x="837819" y="78563"/>
                </a:lnTo>
                <a:lnTo>
                  <a:pt x="827328" y="76436"/>
                </a:lnTo>
                <a:lnTo>
                  <a:pt x="359510" y="76436"/>
                </a:lnTo>
                <a:lnTo>
                  <a:pt x="332038" y="30566"/>
                </a:lnTo>
                <a:close/>
              </a:path>
              <a:path w="914400" h="856615">
                <a:moveTo>
                  <a:pt x="793282" y="214006"/>
                </a:moveTo>
                <a:lnTo>
                  <a:pt x="122042" y="214006"/>
                </a:lnTo>
                <a:lnTo>
                  <a:pt x="122042" y="259876"/>
                </a:lnTo>
                <a:lnTo>
                  <a:pt x="152557" y="259876"/>
                </a:lnTo>
                <a:lnTo>
                  <a:pt x="152557" y="244586"/>
                </a:lnTo>
                <a:lnTo>
                  <a:pt x="793282" y="244586"/>
                </a:lnTo>
                <a:lnTo>
                  <a:pt x="793282" y="214006"/>
                </a:lnTo>
                <a:close/>
              </a:path>
              <a:path w="914400" h="856615">
                <a:moveTo>
                  <a:pt x="793282" y="244586"/>
                </a:moveTo>
                <a:lnTo>
                  <a:pt x="762766" y="244586"/>
                </a:lnTo>
                <a:lnTo>
                  <a:pt x="762766" y="259876"/>
                </a:lnTo>
                <a:lnTo>
                  <a:pt x="793282" y="259876"/>
                </a:lnTo>
                <a:lnTo>
                  <a:pt x="793282" y="244586"/>
                </a:lnTo>
                <a:close/>
              </a:path>
              <a:path w="914400" h="856615">
                <a:moveTo>
                  <a:pt x="778024" y="168149"/>
                </a:moveTo>
                <a:lnTo>
                  <a:pt x="137299" y="168149"/>
                </a:lnTo>
                <a:lnTo>
                  <a:pt x="137299" y="214006"/>
                </a:lnTo>
                <a:lnTo>
                  <a:pt x="167803" y="214006"/>
                </a:lnTo>
                <a:lnTo>
                  <a:pt x="167803" y="198729"/>
                </a:lnTo>
                <a:lnTo>
                  <a:pt x="778024" y="198729"/>
                </a:lnTo>
                <a:lnTo>
                  <a:pt x="778024" y="168149"/>
                </a:lnTo>
                <a:close/>
              </a:path>
              <a:path w="914400" h="856615">
                <a:moveTo>
                  <a:pt x="778024" y="198729"/>
                </a:moveTo>
                <a:lnTo>
                  <a:pt x="747507" y="198729"/>
                </a:lnTo>
                <a:lnTo>
                  <a:pt x="747507" y="214006"/>
                </a:lnTo>
                <a:lnTo>
                  <a:pt x="778024" y="214006"/>
                </a:lnTo>
                <a:lnTo>
                  <a:pt x="778024" y="198729"/>
                </a:lnTo>
                <a:close/>
              </a:path>
            </a:pathLst>
          </a:custGeom>
          <a:solidFill>
            <a:srgbClr val="009EE0"/>
          </a:solidFill>
        </p:spPr>
        <p:txBody>
          <a:bodyPr wrap="square" lIns="0" tIns="0" rIns="0" bIns="0" rtlCol="0"/>
          <a:lstStyle/>
          <a:p>
            <a:endParaRPr/>
          </a:p>
        </p:txBody>
      </p:sp>
      <p:sp>
        <p:nvSpPr>
          <p:cNvPr id="9" name="object 9"/>
          <p:cNvSpPr txBox="1"/>
          <p:nvPr/>
        </p:nvSpPr>
        <p:spPr>
          <a:xfrm>
            <a:off x="7619748" y="2819400"/>
            <a:ext cx="4532792" cy="1674176"/>
          </a:xfrm>
          <a:prstGeom prst="rect">
            <a:avLst/>
          </a:prstGeom>
        </p:spPr>
        <p:txBody>
          <a:bodyPr vert="horz" wrap="square" lIns="0" tIns="12065" rIns="0" bIns="0" rtlCol="0">
            <a:spAutoFit/>
          </a:bodyPr>
          <a:lstStyle/>
          <a:p>
            <a:pPr marL="12700" marR="408940">
              <a:lnSpc>
                <a:spcPct val="100000"/>
              </a:lnSpc>
              <a:spcBef>
                <a:spcPts val="95"/>
              </a:spcBef>
            </a:pPr>
            <a:r>
              <a:rPr lang="en-US" sz="2400" b="1" spc="-10" dirty="0">
                <a:solidFill>
                  <a:srgbClr val="FFFFFF"/>
                </a:solidFill>
                <a:cs typeface="Arial"/>
              </a:rPr>
              <a:t>5) CATEGORY TRANSITION</a:t>
            </a:r>
          </a:p>
          <a:p>
            <a:pPr marL="300990" marR="408940" indent="-285750">
              <a:spcBef>
                <a:spcPts val="600"/>
              </a:spcBef>
              <a:buFont typeface="Arial" panose="020B0604020202020204" pitchFamily="34" charset="0"/>
              <a:buChar char="•"/>
            </a:pPr>
            <a:r>
              <a:rPr lang="en-US" sz="1600" b="1" spc="-90" dirty="0">
                <a:solidFill>
                  <a:srgbClr val="FFFFFF"/>
                </a:solidFill>
                <a:cs typeface="Arial"/>
              </a:rPr>
              <a:t>High Mortality cause in Africa</a:t>
            </a:r>
          </a:p>
          <a:p>
            <a:pPr marL="300990" marR="408940" indent="-285750">
              <a:spcBef>
                <a:spcPts val="600"/>
              </a:spcBef>
              <a:buFont typeface="Arial" panose="020B0604020202020204" pitchFamily="34" charset="0"/>
              <a:buChar char="•"/>
            </a:pPr>
            <a:r>
              <a:rPr lang="en-US" sz="1600" b="1" spc="-90" dirty="0">
                <a:solidFill>
                  <a:srgbClr val="FFFFFF"/>
                </a:solidFill>
                <a:cs typeface="Arial"/>
              </a:rPr>
              <a:t>Medium to Low</a:t>
            </a:r>
          </a:p>
          <a:p>
            <a:pPr marL="300990" marR="408940" indent="-285750">
              <a:spcBef>
                <a:spcPts val="600"/>
              </a:spcBef>
              <a:buFont typeface="Arial" panose="020B0604020202020204" pitchFamily="34" charset="0"/>
              <a:buChar char="•"/>
            </a:pPr>
            <a:r>
              <a:rPr lang="en-US" sz="1600" b="1" spc="-90" dirty="0">
                <a:solidFill>
                  <a:srgbClr val="FFFFFF"/>
                </a:solidFill>
                <a:cs typeface="Arial"/>
              </a:rPr>
              <a:t>High to Medium</a:t>
            </a:r>
          </a:p>
          <a:p>
            <a:pPr marL="300990" marR="408940" indent="-285750">
              <a:spcBef>
                <a:spcPts val="600"/>
              </a:spcBef>
              <a:buFont typeface="Arial" panose="020B0604020202020204" pitchFamily="34" charset="0"/>
              <a:buChar char="•"/>
            </a:pPr>
            <a:r>
              <a:rPr lang="en-US" sz="1600" b="1" spc="-90" dirty="0">
                <a:solidFill>
                  <a:srgbClr val="FFFFFF"/>
                </a:solidFill>
                <a:cs typeface="Arial"/>
              </a:rPr>
              <a:t>High to Low</a:t>
            </a:r>
          </a:p>
        </p:txBody>
      </p:sp>
      <p:sp>
        <p:nvSpPr>
          <p:cNvPr id="10" name="object 10"/>
          <p:cNvSpPr/>
          <p:nvPr/>
        </p:nvSpPr>
        <p:spPr>
          <a:xfrm>
            <a:off x="6580496" y="2970467"/>
            <a:ext cx="734060" cy="915035"/>
          </a:xfrm>
          <a:custGeom>
            <a:avLst/>
            <a:gdLst/>
            <a:ahLst/>
            <a:cxnLst/>
            <a:rect l="l" t="t" r="r" b="b"/>
            <a:pathLst>
              <a:path w="734059" h="915035">
                <a:moveTo>
                  <a:pt x="187175" y="0"/>
                </a:moveTo>
                <a:lnTo>
                  <a:pt x="145325" y="6667"/>
                </a:lnTo>
                <a:lnTo>
                  <a:pt x="108955" y="25664"/>
                </a:lnTo>
                <a:lnTo>
                  <a:pt x="89444" y="44975"/>
                </a:lnTo>
                <a:lnTo>
                  <a:pt x="84986" y="48818"/>
                </a:lnTo>
                <a:lnTo>
                  <a:pt x="80132" y="51853"/>
                </a:lnTo>
                <a:lnTo>
                  <a:pt x="75484" y="54889"/>
                </a:lnTo>
                <a:lnTo>
                  <a:pt x="70425" y="57103"/>
                </a:lnTo>
                <a:lnTo>
                  <a:pt x="31991" y="76667"/>
                </a:lnTo>
                <a:lnTo>
                  <a:pt x="2226" y="123290"/>
                </a:lnTo>
                <a:lnTo>
                  <a:pt x="0" y="129757"/>
                </a:lnTo>
                <a:lnTo>
                  <a:pt x="1415" y="137046"/>
                </a:lnTo>
                <a:lnTo>
                  <a:pt x="5867" y="142311"/>
                </a:lnTo>
                <a:lnTo>
                  <a:pt x="5464" y="144129"/>
                </a:lnTo>
                <a:lnTo>
                  <a:pt x="5260" y="145948"/>
                </a:lnTo>
                <a:lnTo>
                  <a:pt x="5260" y="147560"/>
                </a:lnTo>
                <a:lnTo>
                  <a:pt x="45528" y="572526"/>
                </a:lnTo>
                <a:lnTo>
                  <a:pt x="45528" y="573143"/>
                </a:lnTo>
                <a:lnTo>
                  <a:pt x="45933" y="573538"/>
                </a:lnTo>
                <a:lnTo>
                  <a:pt x="45933" y="573949"/>
                </a:lnTo>
                <a:lnTo>
                  <a:pt x="25092" y="898950"/>
                </a:lnTo>
                <a:lnTo>
                  <a:pt x="27316" y="905425"/>
                </a:lnTo>
                <a:lnTo>
                  <a:pt x="32173" y="909471"/>
                </a:lnTo>
                <a:lnTo>
                  <a:pt x="36018" y="912911"/>
                </a:lnTo>
                <a:lnTo>
                  <a:pt x="40875" y="914531"/>
                </a:lnTo>
                <a:lnTo>
                  <a:pt x="713474" y="914531"/>
                </a:lnTo>
                <a:lnTo>
                  <a:pt x="721332" y="912934"/>
                </a:lnTo>
                <a:lnTo>
                  <a:pt x="727767" y="908587"/>
                </a:lnTo>
                <a:lnTo>
                  <a:pt x="732114" y="902152"/>
                </a:lnTo>
                <a:lnTo>
                  <a:pt x="733711" y="894295"/>
                </a:lnTo>
                <a:lnTo>
                  <a:pt x="733711" y="892674"/>
                </a:lnTo>
                <a:lnTo>
                  <a:pt x="733521" y="892067"/>
                </a:lnTo>
                <a:lnTo>
                  <a:pt x="731423" y="874058"/>
                </a:lnTo>
                <a:lnTo>
                  <a:pt x="66978" y="874058"/>
                </a:lnTo>
                <a:lnTo>
                  <a:pt x="85191" y="590741"/>
                </a:lnTo>
                <a:lnTo>
                  <a:pt x="347804" y="590741"/>
                </a:lnTo>
                <a:lnTo>
                  <a:pt x="334076" y="560399"/>
                </a:lnTo>
                <a:lnTo>
                  <a:pt x="332653" y="558375"/>
                </a:lnTo>
                <a:lnTo>
                  <a:pt x="330835" y="556746"/>
                </a:lnTo>
                <a:lnTo>
                  <a:pt x="331451" y="550279"/>
                </a:lnTo>
                <a:lnTo>
                  <a:pt x="83768" y="550279"/>
                </a:lnTo>
                <a:lnTo>
                  <a:pt x="47350" y="165775"/>
                </a:lnTo>
                <a:lnTo>
                  <a:pt x="468350" y="165775"/>
                </a:lnTo>
                <a:lnTo>
                  <a:pt x="461054" y="154954"/>
                </a:lnTo>
                <a:lnTo>
                  <a:pt x="428895" y="133267"/>
                </a:lnTo>
                <a:lnTo>
                  <a:pt x="390462" y="125503"/>
                </a:lnTo>
                <a:lnTo>
                  <a:pt x="44719" y="125503"/>
                </a:lnTo>
                <a:lnTo>
                  <a:pt x="44719" y="125314"/>
                </a:lnTo>
                <a:lnTo>
                  <a:pt x="73049" y="97991"/>
                </a:lnTo>
                <a:lnTo>
                  <a:pt x="76891" y="96979"/>
                </a:lnTo>
                <a:lnTo>
                  <a:pt x="83364" y="94892"/>
                </a:lnTo>
                <a:lnTo>
                  <a:pt x="118163" y="72377"/>
                </a:lnTo>
                <a:lnTo>
                  <a:pt x="126867" y="62574"/>
                </a:lnTo>
                <a:lnTo>
                  <a:pt x="131531" y="58320"/>
                </a:lnTo>
                <a:lnTo>
                  <a:pt x="176036" y="40717"/>
                </a:lnTo>
                <a:lnTo>
                  <a:pt x="186867" y="40109"/>
                </a:lnTo>
                <a:lnTo>
                  <a:pt x="281278" y="40109"/>
                </a:lnTo>
                <a:lnTo>
                  <a:pt x="276532" y="35123"/>
                </a:lnTo>
                <a:lnTo>
                  <a:pt x="239456" y="10741"/>
                </a:lnTo>
                <a:lnTo>
                  <a:pt x="202714" y="871"/>
                </a:lnTo>
                <a:lnTo>
                  <a:pt x="187175" y="0"/>
                </a:lnTo>
                <a:close/>
              </a:path>
              <a:path w="734059" h="915035">
                <a:moveTo>
                  <a:pt x="347804" y="590741"/>
                </a:moveTo>
                <a:lnTo>
                  <a:pt x="303531" y="590741"/>
                </a:lnTo>
                <a:lnTo>
                  <a:pt x="335499" y="661576"/>
                </a:lnTo>
                <a:lnTo>
                  <a:pt x="377558" y="712393"/>
                </a:lnTo>
                <a:lnTo>
                  <a:pt x="441933" y="734214"/>
                </a:lnTo>
                <a:lnTo>
                  <a:pt x="605838" y="743132"/>
                </a:lnTo>
                <a:lnTo>
                  <a:pt x="634315" y="749998"/>
                </a:lnTo>
                <a:lnTo>
                  <a:pt x="658067" y="765765"/>
                </a:lnTo>
                <a:lnTo>
                  <a:pt x="675179" y="788629"/>
                </a:lnTo>
                <a:lnTo>
                  <a:pt x="683735" y="816787"/>
                </a:lnTo>
                <a:lnTo>
                  <a:pt x="690407" y="874058"/>
                </a:lnTo>
                <a:lnTo>
                  <a:pt x="731423" y="874058"/>
                </a:lnTo>
                <a:lnTo>
                  <a:pt x="724209" y="812133"/>
                </a:lnTo>
                <a:lnTo>
                  <a:pt x="711558" y="770470"/>
                </a:lnTo>
                <a:lnTo>
                  <a:pt x="686138" y="736549"/>
                </a:lnTo>
                <a:lnTo>
                  <a:pt x="650818" y="713101"/>
                </a:lnTo>
                <a:lnTo>
                  <a:pt x="608463" y="702860"/>
                </a:lnTo>
                <a:lnTo>
                  <a:pt x="444558" y="693958"/>
                </a:lnTo>
                <a:lnTo>
                  <a:pt x="421242" y="689416"/>
                </a:lnTo>
                <a:lnTo>
                  <a:pt x="400979" y="679487"/>
                </a:lnTo>
                <a:lnTo>
                  <a:pt x="384548" y="664702"/>
                </a:lnTo>
                <a:lnTo>
                  <a:pt x="372732" y="645591"/>
                </a:lnTo>
                <a:lnTo>
                  <a:pt x="372732" y="645385"/>
                </a:lnTo>
                <a:lnTo>
                  <a:pt x="372526" y="645385"/>
                </a:lnTo>
                <a:lnTo>
                  <a:pt x="347804" y="590741"/>
                </a:lnTo>
                <a:close/>
              </a:path>
              <a:path w="734059" h="915035">
                <a:moveTo>
                  <a:pt x="468350" y="165775"/>
                </a:moveTo>
                <a:lnTo>
                  <a:pt x="327404" y="165775"/>
                </a:lnTo>
                <a:lnTo>
                  <a:pt x="290772" y="550279"/>
                </a:lnTo>
                <a:lnTo>
                  <a:pt x="331451" y="550279"/>
                </a:lnTo>
                <a:lnTo>
                  <a:pt x="368068" y="166186"/>
                </a:lnTo>
                <a:lnTo>
                  <a:pt x="468627" y="166186"/>
                </a:lnTo>
                <a:lnTo>
                  <a:pt x="468350" y="165775"/>
                </a:lnTo>
                <a:close/>
              </a:path>
              <a:path w="734059" h="915035">
                <a:moveTo>
                  <a:pt x="468627" y="166186"/>
                </a:moveTo>
                <a:lnTo>
                  <a:pt x="389522" y="166186"/>
                </a:lnTo>
                <a:lnTo>
                  <a:pt x="413182" y="170948"/>
                </a:lnTo>
                <a:lnTo>
                  <a:pt x="432477" y="183943"/>
                </a:lnTo>
                <a:lnTo>
                  <a:pt x="445472" y="203234"/>
                </a:lnTo>
                <a:lnTo>
                  <a:pt x="450234" y="226887"/>
                </a:lnTo>
                <a:lnTo>
                  <a:pt x="450340" y="510197"/>
                </a:lnTo>
                <a:lnTo>
                  <a:pt x="451525" y="516892"/>
                </a:lnTo>
                <a:lnTo>
                  <a:pt x="455109" y="523182"/>
                </a:lnTo>
                <a:lnTo>
                  <a:pt x="460552" y="527842"/>
                </a:lnTo>
                <a:lnTo>
                  <a:pt x="467419" y="530246"/>
                </a:lnTo>
                <a:lnTo>
                  <a:pt x="476352" y="529588"/>
                </a:lnTo>
                <a:lnTo>
                  <a:pt x="483763" y="525457"/>
                </a:lnTo>
                <a:lnTo>
                  <a:pt x="488821" y="518708"/>
                </a:lnTo>
                <a:lnTo>
                  <a:pt x="490692" y="510197"/>
                </a:lnTo>
                <a:lnTo>
                  <a:pt x="490692" y="226491"/>
                </a:lnTo>
                <a:lnTo>
                  <a:pt x="482739" y="187116"/>
                </a:lnTo>
                <a:lnTo>
                  <a:pt x="468627" y="166186"/>
                </a:lnTo>
                <a:close/>
              </a:path>
              <a:path w="734059" h="915035">
                <a:moveTo>
                  <a:pt x="281278" y="40109"/>
                </a:moveTo>
                <a:lnTo>
                  <a:pt x="186867" y="40109"/>
                </a:lnTo>
                <a:lnTo>
                  <a:pt x="197698" y="40717"/>
                </a:lnTo>
                <a:lnTo>
                  <a:pt x="208416" y="42540"/>
                </a:lnTo>
                <a:lnTo>
                  <a:pt x="247481" y="62985"/>
                </a:lnTo>
                <a:lnTo>
                  <a:pt x="251720" y="68028"/>
                </a:lnTo>
                <a:lnTo>
                  <a:pt x="256268" y="72888"/>
                </a:lnTo>
                <a:lnTo>
                  <a:pt x="290418" y="95171"/>
                </a:lnTo>
                <a:lnTo>
                  <a:pt x="300890" y="98387"/>
                </a:lnTo>
                <a:lnTo>
                  <a:pt x="304527" y="99810"/>
                </a:lnTo>
                <a:lnTo>
                  <a:pt x="328811" y="125503"/>
                </a:lnTo>
                <a:lnTo>
                  <a:pt x="390462" y="125503"/>
                </a:lnTo>
                <a:lnTo>
                  <a:pt x="389522" y="125314"/>
                </a:lnTo>
                <a:lnTo>
                  <a:pt x="372732" y="125314"/>
                </a:lnTo>
                <a:lnTo>
                  <a:pt x="372732" y="124491"/>
                </a:lnTo>
                <a:lnTo>
                  <a:pt x="353100" y="87467"/>
                </a:lnTo>
                <a:lnTo>
                  <a:pt x="322306" y="62969"/>
                </a:lnTo>
                <a:lnTo>
                  <a:pt x="303926" y="57308"/>
                </a:lnTo>
                <a:lnTo>
                  <a:pt x="299049" y="55079"/>
                </a:lnTo>
                <a:lnTo>
                  <a:pt x="294629" y="52059"/>
                </a:lnTo>
                <a:lnTo>
                  <a:pt x="289760" y="48818"/>
                </a:lnTo>
                <a:lnTo>
                  <a:pt x="285523" y="44975"/>
                </a:lnTo>
                <a:lnTo>
                  <a:pt x="281665" y="40516"/>
                </a:lnTo>
                <a:lnTo>
                  <a:pt x="281278" y="40109"/>
                </a:lnTo>
                <a:close/>
              </a:path>
            </a:pathLst>
          </a:custGeom>
          <a:solidFill>
            <a:srgbClr val="009EE0"/>
          </a:solidFill>
        </p:spPr>
        <p:txBody>
          <a:bodyPr wrap="square" lIns="0" tIns="0" rIns="0" bIns="0" rtlCol="0"/>
          <a:lstStyle/>
          <a:p>
            <a:endParaRPr/>
          </a:p>
        </p:txBody>
      </p:sp>
      <p:sp>
        <p:nvSpPr>
          <p:cNvPr id="11" name="object 11"/>
          <p:cNvSpPr/>
          <p:nvPr/>
        </p:nvSpPr>
        <p:spPr>
          <a:xfrm>
            <a:off x="6793972" y="3596831"/>
            <a:ext cx="102592" cy="102600"/>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6542532" y="4887778"/>
            <a:ext cx="915035" cy="855980"/>
          </a:xfrm>
          <a:custGeom>
            <a:avLst/>
            <a:gdLst/>
            <a:ahLst/>
            <a:cxnLst/>
            <a:rect l="l" t="t" r="r" b="b"/>
            <a:pathLst>
              <a:path w="915034" h="855979">
                <a:moveTo>
                  <a:pt x="455652" y="110490"/>
                </a:moveTo>
                <a:lnTo>
                  <a:pt x="369423" y="110490"/>
                </a:lnTo>
                <a:lnTo>
                  <a:pt x="393075" y="120650"/>
                </a:lnTo>
                <a:lnTo>
                  <a:pt x="411852" y="138430"/>
                </a:lnTo>
                <a:lnTo>
                  <a:pt x="424232" y="161290"/>
                </a:lnTo>
                <a:lnTo>
                  <a:pt x="428697" y="187960"/>
                </a:lnTo>
                <a:lnTo>
                  <a:pt x="428697" y="374650"/>
                </a:lnTo>
                <a:lnTo>
                  <a:pt x="294728" y="374650"/>
                </a:lnTo>
                <a:lnTo>
                  <a:pt x="305149" y="377190"/>
                </a:lnTo>
                <a:lnTo>
                  <a:pt x="313670" y="383540"/>
                </a:lnTo>
                <a:lnTo>
                  <a:pt x="319421" y="391160"/>
                </a:lnTo>
                <a:lnTo>
                  <a:pt x="321531" y="402590"/>
                </a:lnTo>
                <a:lnTo>
                  <a:pt x="319421" y="412750"/>
                </a:lnTo>
                <a:lnTo>
                  <a:pt x="313670" y="420370"/>
                </a:lnTo>
                <a:lnTo>
                  <a:pt x="305149" y="426720"/>
                </a:lnTo>
                <a:lnTo>
                  <a:pt x="294728" y="429260"/>
                </a:lnTo>
                <a:lnTo>
                  <a:pt x="428697" y="429260"/>
                </a:lnTo>
                <a:lnTo>
                  <a:pt x="428697" y="697230"/>
                </a:lnTo>
                <a:lnTo>
                  <a:pt x="294729" y="697230"/>
                </a:lnTo>
                <a:lnTo>
                  <a:pt x="305149" y="698500"/>
                </a:lnTo>
                <a:lnTo>
                  <a:pt x="313670" y="704850"/>
                </a:lnTo>
                <a:lnTo>
                  <a:pt x="319421" y="712470"/>
                </a:lnTo>
                <a:lnTo>
                  <a:pt x="321531" y="723900"/>
                </a:lnTo>
                <a:lnTo>
                  <a:pt x="319421" y="734060"/>
                </a:lnTo>
                <a:lnTo>
                  <a:pt x="313670" y="742950"/>
                </a:lnTo>
                <a:lnTo>
                  <a:pt x="305149" y="748030"/>
                </a:lnTo>
                <a:lnTo>
                  <a:pt x="294729" y="750570"/>
                </a:lnTo>
                <a:lnTo>
                  <a:pt x="438115" y="750570"/>
                </a:lnTo>
                <a:lnTo>
                  <a:pt x="458461" y="788670"/>
                </a:lnTo>
                <a:lnTo>
                  <a:pt x="487620" y="820420"/>
                </a:lnTo>
                <a:lnTo>
                  <a:pt x="523567" y="843280"/>
                </a:lnTo>
                <a:lnTo>
                  <a:pt x="564277" y="854710"/>
                </a:lnTo>
                <a:lnTo>
                  <a:pt x="607724" y="855980"/>
                </a:lnTo>
                <a:lnTo>
                  <a:pt x="654365" y="844550"/>
                </a:lnTo>
                <a:lnTo>
                  <a:pt x="694521" y="819150"/>
                </a:lnTo>
                <a:lnTo>
                  <a:pt x="707531" y="803910"/>
                </a:lnTo>
                <a:lnTo>
                  <a:pt x="602390" y="803910"/>
                </a:lnTo>
                <a:lnTo>
                  <a:pt x="556448" y="797560"/>
                </a:lnTo>
                <a:lnTo>
                  <a:pt x="518184" y="775970"/>
                </a:lnTo>
                <a:lnTo>
                  <a:pt x="491998" y="740410"/>
                </a:lnTo>
                <a:lnTo>
                  <a:pt x="482291" y="697230"/>
                </a:lnTo>
                <a:lnTo>
                  <a:pt x="482291" y="187960"/>
                </a:lnTo>
                <a:lnTo>
                  <a:pt x="473790" y="140970"/>
                </a:lnTo>
                <a:lnTo>
                  <a:pt x="455652" y="110490"/>
                </a:lnTo>
                <a:close/>
              </a:path>
              <a:path w="915034" h="855979">
                <a:moveTo>
                  <a:pt x="85905" y="642620"/>
                </a:moveTo>
                <a:lnTo>
                  <a:pt x="80380" y="642620"/>
                </a:lnTo>
                <a:lnTo>
                  <a:pt x="49123" y="648970"/>
                </a:lnTo>
                <a:lnTo>
                  <a:pt x="23570" y="666750"/>
                </a:lnTo>
                <a:lnTo>
                  <a:pt x="6327" y="692150"/>
                </a:lnTo>
                <a:lnTo>
                  <a:pt x="0" y="723900"/>
                </a:lnTo>
                <a:lnTo>
                  <a:pt x="6327" y="754380"/>
                </a:lnTo>
                <a:lnTo>
                  <a:pt x="23570" y="779780"/>
                </a:lnTo>
                <a:lnTo>
                  <a:pt x="49123" y="797560"/>
                </a:lnTo>
                <a:lnTo>
                  <a:pt x="80380" y="803910"/>
                </a:lnTo>
                <a:lnTo>
                  <a:pt x="105401" y="800100"/>
                </a:lnTo>
                <a:lnTo>
                  <a:pt x="127218" y="788670"/>
                </a:lnTo>
                <a:lnTo>
                  <a:pt x="144559" y="772160"/>
                </a:lnTo>
                <a:lnTo>
                  <a:pt x="156151" y="750570"/>
                </a:lnTo>
                <a:lnTo>
                  <a:pt x="80387" y="750570"/>
                </a:lnTo>
                <a:lnTo>
                  <a:pt x="69965" y="748030"/>
                </a:lnTo>
                <a:lnTo>
                  <a:pt x="61448" y="742950"/>
                </a:lnTo>
                <a:lnTo>
                  <a:pt x="55701" y="734060"/>
                </a:lnTo>
                <a:lnTo>
                  <a:pt x="53593" y="723900"/>
                </a:lnTo>
                <a:lnTo>
                  <a:pt x="55701" y="712470"/>
                </a:lnTo>
                <a:lnTo>
                  <a:pt x="61448" y="704850"/>
                </a:lnTo>
                <a:lnTo>
                  <a:pt x="69965" y="698500"/>
                </a:lnTo>
                <a:lnTo>
                  <a:pt x="80386" y="697230"/>
                </a:lnTo>
                <a:lnTo>
                  <a:pt x="156151" y="697230"/>
                </a:lnTo>
                <a:lnTo>
                  <a:pt x="153513" y="689610"/>
                </a:lnTo>
                <a:lnTo>
                  <a:pt x="150335" y="684530"/>
                </a:lnTo>
                <a:lnTo>
                  <a:pt x="146642" y="678180"/>
                </a:lnTo>
                <a:lnTo>
                  <a:pt x="142460" y="673100"/>
                </a:lnTo>
                <a:lnTo>
                  <a:pt x="161542" y="645160"/>
                </a:lnTo>
                <a:lnTo>
                  <a:pt x="96525" y="645160"/>
                </a:lnTo>
                <a:lnTo>
                  <a:pt x="85905" y="642620"/>
                </a:lnTo>
                <a:close/>
              </a:path>
              <a:path w="915034" h="855979">
                <a:moveTo>
                  <a:pt x="370506" y="750570"/>
                </a:moveTo>
                <a:lnTo>
                  <a:pt x="218963" y="750570"/>
                </a:lnTo>
                <a:lnTo>
                  <a:pt x="230553" y="772160"/>
                </a:lnTo>
                <a:lnTo>
                  <a:pt x="247891" y="788670"/>
                </a:lnTo>
                <a:lnTo>
                  <a:pt x="269706" y="800100"/>
                </a:lnTo>
                <a:lnTo>
                  <a:pt x="294729" y="803910"/>
                </a:lnTo>
                <a:lnTo>
                  <a:pt x="319747" y="800100"/>
                </a:lnTo>
                <a:lnTo>
                  <a:pt x="341563" y="788670"/>
                </a:lnTo>
                <a:lnTo>
                  <a:pt x="358907" y="772160"/>
                </a:lnTo>
                <a:lnTo>
                  <a:pt x="370506" y="750570"/>
                </a:lnTo>
                <a:close/>
              </a:path>
              <a:path w="915034" h="855979">
                <a:moveTo>
                  <a:pt x="753788" y="482600"/>
                </a:moveTo>
                <a:lnTo>
                  <a:pt x="700205" y="482600"/>
                </a:lnTo>
                <a:lnTo>
                  <a:pt x="700205" y="689610"/>
                </a:lnTo>
                <a:lnTo>
                  <a:pt x="692507" y="730250"/>
                </a:lnTo>
                <a:lnTo>
                  <a:pt x="671525" y="765810"/>
                </a:lnTo>
                <a:lnTo>
                  <a:pt x="640430" y="791210"/>
                </a:lnTo>
                <a:lnTo>
                  <a:pt x="602390" y="803910"/>
                </a:lnTo>
                <a:lnTo>
                  <a:pt x="707531" y="803910"/>
                </a:lnTo>
                <a:lnTo>
                  <a:pt x="725962" y="782320"/>
                </a:lnTo>
                <a:lnTo>
                  <a:pt x="746460" y="739140"/>
                </a:lnTo>
                <a:lnTo>
                  <a:pt x="753788" y="689610"/>
                </a:lnTo>
                <a:lnTo>
                  <a:pt x="753788" y="482600"/>
                </a:lnTo>
                <a:close/>
              </a:path>
              <a:path w="915034" h="855979">
                <a:moveTo>
                  <a:pt x="294729" y="697230"/>
                </a:moveTo>
                <a:lnTo>
                  <a:pt x="80386" y="697230"/>
                </a:lnTo>
                <a:lnTo>
                  <a:pt x="90805" y="698500"/>
                </a:lnTo>
                <a:lnTo>
                  <a:pt x="99323" y="704850"/>
                </a:lnTo>
                <a:lnTo>
                  <a:pt x="105071" y="712470"/>
                </a:lnTo>
                <a:lnTo>
                  <a:pt x="107180" y="723900"/>
                </a:lnTo>
                <a:lnTo>
                  <a:pt x="105071" y="734060"/>
                </a:lnTo>
                <a:lnTo>
                  <a:pt x="99323" y="742950"/>
                </a:lnTo>
                <a:lnTo>
                  <a:pt x="90805" y="748030"/>
                </a:lnTo>
                <a:lnTo>
                  <a:pt x="80387" y="750570"/>
                </a:lnTo>
                <a:lnTo>
                  <a:pt x="294729" y="750570"/>
                </a:lnTo>
                <a:lnTo>
                  <a:pt x="284310" y="748030"/>
                </a:lnTo>
                <a:lnTo>
                  <a:pt x="275793" y="742950"/>
                </a:lnTo>
                <a:lnTo>
                  <a:pt x="270046" y="734060"/>
                </a:lnTo>
                <a:lnTo>
                  <a:pt x="267937" y="723900"/>
                </a:lnTo>
                <a:lnTo>
                  <a:pt x="270046" y="712470"/>
                </a:lnTo>
                <a:lnTo>
                  <a:pt x="275793" y="704850"/>
                </a:lnTo>
                <a:lnTo>
                  <a:pt x="284310" y="698500"/>
                </a:lnTo>
                <a:lnTo>
                  <a:pt x="294729" y="697230"/>
                </a:lnTo>
                <a:close/>
              </a:path>
              <a:path w="915034" h="855979">
                <a:moveTo>
                  <a:pt x="252737" y="607060"/>
                </a:moveTo>
                <a:lnTo>
                  <a:pt x="187562" y="607060"/>
                </a:lnTo>
                <a:lnTo>
                  <a:pt x="232643" y="673100"/>
                </a:lnTo>
                <a:lnTo>
                  <a:pt x="228467" y="678180"/>
                </a:lnTo>
                <a:lnTo>
                  <a:pt x="224777" y="684530"/>
                </a:lnTo>
                <a:lnTo>
                  <a:pt x="221601" y="689610"/>
                </a:lnTo>
                <a:lnTo>
                  <a:pt x="218962" y="697230"/>
                </a:lnTo>
                <a:lnTo>
                  <a:pt x="370506" y="697230"/>
                </a:lnTo>
                <a:lnTo>
                  <a:pt x="358909" y="675640"/>
                </a:lnTo>
                <a:lnTo>
                  <a:pt x="341568" y="657860"/>
                </a:lnTo>
                <a:lnTo>
                  <a:pt x="319751" y="647700"/>
                </a:lnTo>
                <a:lnTo>
                  <a:pt x="307240" y="645160"/>
                </a:lnTo>
                <a:lnTo>
                  <a:pt x="278582" y="645160"/>
                </a:lnTo>
                <a:lnTo>
                  <a:pt x="252737" y="607060"/>
                </a:lnTo>
                <a:close/>
              </a:path>
              <a:path w="915034" h="855979">
                <a:moveTo>
                  <a:pt x="165957" y="480060"/>
                </a:moveTo>
                <a:lnTo>
                  <a:pt x="100984" y="480060"/>
                </a:lnTo>
                <a:lnTo>
                  <a:pt x="155114" y="558800"/>
                </a:lnTo>
                <a:lnTo>
                  <a:pt x="96525" y="645160"/>
                </a:lnTo>
                <a:lnTo>
                  <a:pt x="161542" y="645160"/>
                </a:lnTo>
                <a:lnTo>
                  <a:pt x="187562" y="607060"/>
                </a:lnTo>
                <a:lnTo>
                  <a:pt x="252737" y="607060"/>
                </a:lnTo>
                <a:lnTo>
                  <a:pt x="220000" y="558800"/>
                </a:lnTo>
                <a:lnTo>
                  <a:pt x="252297" y="511810"/>
                </a:lnTo>
                <a:lnTo>
                  <a:pt x="187562" y="511810"/>
                </a:lnTo>
                <a:lnTo>
                  <a:pt x="165957" y="480060"/>
                </a:lnTo>
                <a:close/>
              </a:path>
              <a:path w="915034" h="855979">
                <a:moveTo>
                  <a:pt x="294728" y="642620"/>
                </a:moveTo>
                <a:lnTo>
                  <a:pt x="289205" y="642620"/>
                </a:lnTo>
                <a:lnTo>
                  <a:pt x="278582" y="645160"/>
                </a:lnTo>
                <a:lnTo>
                  <a:pt x="307240" y="645160"/>
                </a:lnTo>
                <a:lnTo>
                  <a:pt x="294728" y="642620"/>
                </a:lnTo>
                <a:close/>
              </a:path>
              <a:path w="915034" h="855979">
                <a:moveTo>
                  <a:pt x="370506" y="429260"/>
                </a:moveTo>
                <a:lnTo>
                  <a:pt x="218962" y="429260"/>
                </a:lnTo>
                <a:lnTo>
                  <a:pt x="221596" y="436880"/>
                </a:lnTo>
                <a:lnTo>
                  <a:pt x="225311" y="443230"/>
                </a:lnTo>
                <a:lnTo>
                  <a:pt x="229886" y="449580"/>
                </a:lnTo>
                <a:lnTo>
                  <a:pt x="187562" y="511810"/>
                </a:lnTo>
                <a:lnTo>
                  <a:pt x="252297" y="511810"/>
                </a:lnTo>
                <a:lnTo>
                  <a:pt x="274119" y="480060"/>
                </a:lnTo>
                <a:lnTo>
                  <a:pt x="311407" y="480060"/>
                </a:lnTo>
                <a:lnTo>
                  <a:pt x="319746" y="478790"/>
                </a:lnTo>
                <a:lnTo>
                  <a:pt x="341563" y="467360"/>
                </a:lnTo>
                <a:lnTo>
                  <a:pt x="358907" y="450850"/>
                </a:lnTo>
                <a:lnTo>
                  <a:pt x="370506" y="429260"/>
                </a:lnTo>
                <a:close/>
              </a:path>
              <a:path w="915034" h="855979">
                <a:moveTo>
                  <a:pt x="85913" y="321310"/>
                </a:moveTo>
                <a:lnTo>
                  <a:pt x="80380" y="321310"/>
                </a:lnTo>
                <a:lnTo>
                  <a:pt x="49122" y="327660"/>
                </a:lnTo>
                <a:lnTo>
                  <a:pt x="23569" y="345440"/>
                </a:lnTo>
                <a:lnTo>
                  <a:pt x="6326" y="370840"/>
                </a:lnTo>
                <a:lnTo>
                  <a:pt x="0" y="402590"/>
                </a:lnTo>
                <a:lnTo>
                  <a:pt x="6326" y="433070"/>
                </a:lnTo>
                <a:lnTo>
                  <a:pt x="23569" y="458470"/>
                </a:lnTo>
                <a:lnTo>
                  <a:pt x="49123" y="476250"/>
                </a:lnTo>
                <a:lnTo>
                  <a:pt x="80380" y="482600"/>
                </a:lnTo>
                <a:lnTo>
                  <a:pt x="87503" y="482600"/>
                </a:lnTo>
                <a:lnTo>
                  <a:pt x="100984" y="480060"/>
                </a:lnTo>
                <a:lnTo>
                  <a:pt x="165957" y="480060"/>
                </a:lnTo>
                <a:lnTo>
                  <a:pt x="145216" y="449580"/>
                </a:lnTo>
                <a:lnTo>
                  <a:pt x="149802" y="443230"/>
                </a:lnTo>
                <a:lnTo>
                  <a:pt x="153507" y="436880"/>
                </a:lnTo>
                <a:lnTo>
                  <a:pt x="156151" y="429260"/>
                </a:lnTo>
                <a:lnTo>
                  <a:pt x="80386" y="429260"/>
                </a:lnTo>
                <a:lnTo>
                  <a:pt x="69965" y="426720"/>
                </a:lnTo>
                <a:lnTo>
                  <a:pt x="61448" y="420370"/>
                </a:lnTo>
                <a:lnTo>
                  <a:pt x="55701" y="412750"/>
                </a:lnTo>
                <a:lnTo>
                  <a:pt x="53593" y="402590"/>
                </a:lnTo>
                <a:lnTo>
                  <a:pt x="55701" y="391160"/>
                </a:lnTo>
                <a:lnTo>
                  <a:pt x="61448" y="383540"/>
                </a:lnTo>
                <a:lnTo>
                  <a:pt x="69965" y="377190"/>
                </a:lnTo>
                <a:lnTo>
                  <a:pt x="80386" y="374650"/>
                </a:lnTo>
                <a:lnTo>
                  <a:pt x="156151" y="374650"/>
                </a:lnTo>
                <a:lnTo>
                  <a:pt x="153513" y="368300"/>
                </a:lnTo>
                <a:lnTo>
                  <a:pt x="150335" y="361950"/>
                </a:lnTo>
                <a:lnTo>
                  <a:pt x="146642" y="356870"/>
                </a:lnTo>
                <a:lnTo>
                  <a:pt x="142460" y="350520"/>
                </a:lnTo>
                <a:lnTo>
                  <a:pt x="160674" y="323850"/>
                </a:lnTo>
                <a:lnTo>
                  <a:pt x="96525" y="323850"/>
                </a:lnTo>
                <a:lnTo>
                  <a:pt x="85913" y="321310"/>
                </a:lnTo>
                <a:close/>
              </a:path>
              <a:path w="915034" h="855979">
                <a:moveTo>
                  <a:pt x="311407" y="480060"/>
                </a:moveTo>
                <a:lnTo>
                  <a:pt x="274119" y="480060"/>
                </a:lnTo>
                <a:lnTo>
                  <a:pt x="287609" y="482600"/>
                </a:lnTo>
                <a:lnTo>
                  <a:pt x="294728" y="482600"/>
                </a:lnTo>
                <a:lnTo>
                  <a:pt x="311407" y="480060"/>
                </a:lnTo>
                <a:close/>
              </a:path>
              <a:path w="915034" h="855979">
                <a:moveTo>
                  <a:pt x="741735" y="1270"/>
                </a:moveTo>
                <a:lnTo>
                  <a:pt x="692316" y="3810"/>
                </a:lnTo>
                <a:lnTo>
                  <a:pt x="649706" y="16510"/>
                </a:lnTo>
                <a:lnTo>
                  <a:pt x="611930" y="39370"/>
                </a:lnTo>
                <a:lnTo>
                  <a:pt x="580541" y="69850"/>
                </a:lnTo>
                <a:lnTo>
                  <a:pt x="557093" y="107950"/>
                </a:lnTo>
                <a:lnTo>
                  <a:pt x="543138" y="149860"/>
                </a:lnTo>
                <a:lnTo>
                  <a:pt x="539559" y="194310"/>
                </a:lnTo>
                <a:lnTo>
                  <a:pt x="545940" y="237490"/>
                </a:lnTo>
                <a:lnTo>
                  <a:pt x="561897" y="276860"/>
                </a:lnTo>
                <a:lnTo>
                  <a:pt x="587047" y="312420"/>
                </a:lnTo>
                <a:lnTo>
                  <a:pt x="602072" y="332740"/>
                </a:lnTo>
                <a:lnTo>
                  <a:pt x="614985" y="355600"/>
                </a:lnTo>
                <a:lnTo>
                  <a:pt x="625868" y="381000"/>
                </a:lnTo>
                <a:lnTo>
                  <a:pt x="634805" y="411480"/>
                </a:lnTo>
                <a:lnTo>
                  <a:pt x="652491" y="482600"/>
                </a:lnTo>
                <a:lnTo>
                  <a:pt x="801502" y="482600"/>
                </a:lnTo>
                <a:lnTo>
                  <a:pt x="814816" y="429260"/>
                </a:lnTo>
                <a:lnTo>
                  <a:pt x="694336" y="429260"/>
                </a:lnTo>
                <a:lnTo>
                  <a:pt x="689438" y="408940"/>
                </a:lnTo>
                <a:lnTo>
                  <a:pt x="686023" y="394970"/>
                </a:lnTo>
                <a:lnTo>
                  <a:pt x="683226" y="384810"/>
                </a:lnTo>
                <a:lnTo>
                  <a:pt x="680187" y="374650"/>
                </a:lnTo>
                <a:lnTo>
                  <a:pt x="830709" y="374650"/>
                </a:lnTo>
                <a:lnTo>
                  <a:pt x="839903" y="354330"/>
                </a:lnTo>
                <a:lnTo>
                  <a:pt x="853424" y="331470"/>
                </a:lnTo>
                <a:lnTo>
                  <a:pt x="860932" y="321310"/>
                </a:lnTo>
                <a:lnTo>
                  <a:pt x="658059" y="321310"/>
                </a:lnTo>
                <a:lnTo>
                  <a:pt x="651083" y="309880"/>
                </a:lnTo>
                <a:lnTo>
                  <a:pt x="643588" y="298450"/>
                </a:lnTo>
                <a:lnTo>
                  <a:pt x="635569" y="287020"/>
                </a:lnTo>
                <a:lnTo>
                  <a:pt x="627016" y="276860"/>
                </a:lnTo>
                <a:lnTo>
                  <a:pt x="609050" y="251460"/>
                </a:lnTo>
                <a:lnTo>
                  <a:pt x="597664" y="222250"/>
                </a:lnTo>
                <a:lnTo>
                  <a:pt x="593132" y="191770"/>
                </a:lnTo>
                <a:lnTo>
                  <a:pt x="595728" y="160020"/>
                </a:lnTo>
                <a:lnTo>
                  <a:pt x="609251" y="123190"/>
                </a:lnTo>
                <a:lnTo>
                  <a:pt x="632990" y="92710"/>
                </a:lnTo>
                <a:lnTo>
                  <a:pt x="664619" y="68580"/>
                </a:lnTo>
                <a:lnTo>
                  <a:pt x="701811" y="55880"/>
                </a:lnTo>
                <a:lnTo>
                  <a:pt x="859634" y="55880"/>
                </a:lnTo>
                <a:lnTo>
                  <a:pt x="829262" y="30480"/>
                </a:lnTo>
                <a:lnTo>
                  <a:pt x="787914" y="10160"/>
                </a:lnTo>
                <a:lnTo>
                  <a:pt x="741735" y="1270"/>
                </a:lnTo>
                <a:close/>
              </a:path>
              <a:path w="915034" h="855979">
                <a:moveTo>
                  <a:pt x="294728" y="374650"/>
                </a:moveTo>
                <a:lnTo>
                  <a:pt x="80386" y="374650"/>
                </a:lnTo>
                <a:lnTo>
                  <a:pt x="90805" y="377190"/>
                </a:lnTo>
                <a:lnTo>
                  <a:pt x="99322" y="383540"/>
                </a:lnTo>
                <a:lnTo>
                  <a:pt x="105071" y="391160"/>
                </a:lnTo>
                <a:lnTo>
                  <a:pt x="107180" y="402590"/>
                </a:lnTo>
                <a:lnTo>
                  <a:pt x="105071" y="412750"/>
                </a:lnTo>
                <a:lnTo>
                  <a:pt x="99322" y="420370"/>
                </a:lnTo>
                <a:lnTo>
                  <a:pt x="90805" y="426720"/>
                </a:lnTo>
                <a:lnTo>
                  <a:pt x="80386" y="429260"/>
                </a:lnTo>
                <a:lnTo>
                  <a:pt x="294728" y="429260"/>
                </a:lnTo>
                <a:lnTo>
                  <a:pt x="284309" y="426720"/>
                </a:lnTo>
                <a:lnTo>
                  <a:pt x="275792" y="420370"/>
                </a:lnTo>
                <a:lnTo>
                  <a:pt x="270045" y="412750"/>
                </a:lnTo>
                <a:lnTo>
                  <a:pt x="267937" y="402590"/>
                </a:lnTo>
                <a:lnTo>
                  <a:pt x="270045" y="391160"/>
                </a:lnTo>
                <a:lnTo>
                  <a:pt x="275792" y="383540"/>
                </a:lnTo>
                <a:lnTo>
                  <a:pt x="284309" y="377190"/>
                </a:lnTo>
                <a:lnTo>
                  <a:pt x="294728" y="374650"/>
                </a:lnTo>
                <a:close/>
              </a:path>
              <a:path w="915034" h="855979">
                <a:moveTo>
                  <a:pt x="830709" y="374650"/>
                </a:moveTo>
                <a:lnTo>
                  <a:pt x="773594" y="374650"/>
                </a:lnTo>
                <a:lnTo>
                  <a:pt x="771399" y="382270"/>
                </a:lnTo>
                <a:lnTo>
                  <a:pt x="769099" y="391160"/>
                </a:lnTo>
                <a:lnTo>
                  <a:pt x="759657" y="429260"/>
                </a:lnTo>
                <a:lnTo>
                  <a:pt x="814816" y="429260"/>
                </a:lnTo>
                <a:lnTo>
                  <a:pt x="820839" y="405130"/>
                </a:lnTo>
                <a:lnTo>
                  <a:pt x="828985" y="378460"/>
                </a:lnTo>
                <a:lnTo>
                  <a:pt x="830709" y="374650"/>
                </a:lnTo>
                <a:close/>
              </a:path>
              <a:path w="915034" h="855979">
                <a:moveTo>
                  <a:pt x="251875" y="284480"/>
                </a:moveTo>
                <a:lnTo>
                  <a:pt x="187562" y="284480"/>
                </a:lnTo>
                <a:lnTo>
                  <a:pt x="232642" y="350520"/>
                </a:lnTo>
                <a:lnTo>
                  <a:pt x="228467" y="356870"/>
                </a:lnTo>
                <a:lnTo>
                  <a:pt x="224777" y="361950"/>
                </a:lnTo>
                <a:lnTo>
                  <a:pt x="221600" y="368300"/>
                </a:lnTo>
                <a:lnTo>
                  <a:pt x="218962" y="374650"/>
                </a:lnTo>
                <a:lnTo>
                  <a:pt x="370505" y="374650"/>
                </a:lnTo>
                <a:lnTo>
                  <a:pt x="358908" y="354330"/>
                </a:lnTo>
                <a:lnTo>
                  <a:pt x="341567" y="336550"/>
                </a:lnTo>
                <a:lnTo>
                  <a:pt x="319751" y="325120"/>
                </a:lnTo>
                <a:lnTo>
                  <a:pt x="311410" y="323850"/>
                </a:lnTo>
                <a:lnTo>
                  <a:pt x="278582" y="323850"/>
                </a:lnTo>
                <a:lnTo>
                  <a:pt x="251875" y="284480"/>
                </a:lnTo>
                <a:close/>
              </a:path>
              <a:path w="915034" h="855979">
                <a:moveTo>
                  <a:pt x="165957" y="158750"/>
                </a:moveTo>
                <a:lnTo>
                  <a:pt x="100984" y="158750"/>
                </a:lnTo>
                <a:lnTo>
                  <a:pt x="155113" y="237490"/>
                </a:lnTo>
                <a:lnTo>
                  <a:pt x="96525" y="323850"/>
                </a:lnTo>
                <a:lnTo>
                  <a:pt x="160674" y="323850"/>
                </a:lnTo>
                <a:lnTo>
                  <a:pt x="187562" y="284480"/>
                </a:lnTo>
                <a:lnTo>
                  <a:pt x="251875" y="284480"/>
                </a:lnTo>
                <a:lnTo>
                  <a:pt x="220000" y="237490"/>
                </a:lnTo>
                <a:lnTo>
                  <a:pt x="252296" y="190500"/>
                </a:lnTo>
                <a:lnTo>
                  <a:pt x="187562" y="190500"/>
                </a:lnTo>
                <a:lnTo>
                  <a:pt x="165957" y="158750"/>
                </a:lnTo>
                <a:close/>
              </a:path>
              <a:path w="915034" h="855979">
                <a:moveTo>
                  <a:pt x="294728" y="321310"/>
                </a:moveTo>
                <a:lnTo>
                  <a:pt x="289205" y="321310"/>
                </a:lnTo>
                <a:lnTo>
                  <a:pt x="278582" y="323850"/>
                </a:lnTo>
                <a:lnTo>
                  <a:pt x="311410" y="323850"/>
                </a:lnTo>
                <a:lnTo>
                  <a:pt x="294728" y="321310"/>
                </a:lnTo>
                <a:close/>
              </a:path>
              <a:path w="915034" h="855979">
                <a:moveTo>
                  <a:pt x="859634" y="55880"/>
                </a:moveTo>
                <a:lnTo>
                  <a:pt x="751550" y="55880"/>
                </a:lnTo>
                <a:lnTo>
                  <a:pt x="795168" y="72390"/>
                </a:lnTo>
                <a:lnTo>
                  <a:pt x="829833" y="101600"/>
                </a:lnTo>
                <a:lnTo>
                  <a:pt x="852709" y="140970"/>
                </a:lnTo>
                <a:lnTo>
                  <a:pt x="860965" y="187960"/>
                </a:lnTo>
                <a:lnTo>
                  <a:pt x="858850" y="210820"/>
                </a:lnTo>
                <a:lnTo>
                  <a:pt x="852637" y="233680"/>
                </a:lnTo>
                <a:lnTo>
                  <a:pt x="842526" y="255270"/>
                </a:lnTo>
                <a:lnTo>
                  <a:pt x="828717" y="274320"/>
                </a:lnTo>
                <a:lnTo>
                  <a:pt x="819798" y="285750"/>
                </a:lnTo>
                <a:lnTo>
                  <a:pt x="811431" y="297180"/>
                </a:lnTo>
                <a:lnTo>
                  <a:pt x="803631" y="309880"/>
                </a:lnTo>
                <a:lnTo>
                  <a:pt x="796413" y="321310"/>
                </a:lnTo>
                <a:lnTo>
                  <a:pt x="860932" y="321310"/>
                </a:lnTo>
                <a:lnTo>
                  <a:pt x="888727" y="283210"/>
                </a:lnTo>
                <a:lnTo>
                  <a:pt x="911587" y="220980"/>
                </a:lnTo>
                <a:lnTo>
                  <a:pt x="914548" y="187960"/>
                </a:lnTo>
                <a:lnTo>
                  <a:pt x="908422" y="139700"/>
                </a:lnTo>
                <a:lnTo>
                  <a:pt x="891106" y="96520"/>
                </a:lnTo>
                <a:lnTo>
                  <a:pt x="864189" y="59690"/>
                </a:lnTo>
                <a:lnTo>
                  <a:pt x="859634" y="55880"/>
                </a:lnTo>
                <a:close/>
              </a:path>
              <a:path w="915034" h="855979">
                <a:moveTo>
                  <a:pt x="294728" y="0"/>
                </a:moveTo>
                <a:lnTo>
                  <a:pt x="269705" y="3810"/>
                </a:lnTo>
                <a:lnTo>
                  <a:pt x="247890" y="15240"/>
                </a:lnTo>
                <a:lnTo>
                  <a:pt x="230552" y="31750"/>
                </a:lnTo>
                <a:lnTo>
                  <a:pt x="218962" y="53340"/>
                </a:lnTo>
                <a:lnTo>
                  <a:pt x="294728" y="53340"/>
                </a:lnTo>
                <a:lnTo>
                  <a:pt x="305149" y="55880"/>
                </a:lnTo>
                <a:lnTo>
                  <a:pt x="313670" y="62230"/>
                </a:lnTo>
                <a:lnTo>
                  <a:pt x="319420" y="69850"/>
                </a:lnTo>
                <a:lnTo>
                  <a:pt x="321531" y="80010"/>
                </a:lnTo>
                <a:lnTo>
                  <a:pt x="319420" y="91440"/>
                </a:lnTo>
                <a:lnTo>
                  <a:pt x="313670" y="99060"/>
                </a:lnTo>
                <a:lnTo>
                  <a:pt x="305149" y="105410"/>
                </a:lnTo>
                <a:lnTo>
                  <a:pt x="294728" y="107950"/>
                </a:lnTo>
                <a:lnTo>
                  <a:pt x="218962" y="107950"/>
                </a:lnTo>
                <a:lnTo>
                  <a:pt x="221595" y="114300"/>
                </a:lnTo>
                <a:lnTo>
                  <a:pt x="225311" y="121920"/>
                </a:lnTo>
                <a:lnTo>
                  <a:pt x="229886" y="128270"/>
                </a:lnTo>
                <a:lnTo>
                  <a:pt x="187562" y="190500"/>
                </a:lnTo>
                <a:lnTo>
                  <a:pt x="252296" y="190500"/>
                </a:lnTo>
                <a:lnTo>
                  <a:pt x="274118" y="158750"/>
                </a:lnTo>
                <a:lnTo>
                  <a:pt x="310923" y="158750"/>
                </a:lnTo>
                <a:lnTo>
                  <a:pt x="319020" y="157480"/>
                </a:lnTo>
                <a:lnTo>
                  <a:pt x="340340" y="147320"/>
                </a:lnTo>
                <a:lnTo>
                  <a:pt x="357527" y="130810"/>
                </a:lnTo>
                <a:lnTo>
                  <a:pt x="369423" y="110490"/>
                </a:lnTo>
                <a:lnTo>
                  <a:pt x="455652" y="110490"/>
                </a:lnTo>
                <a:lnTo>
                  <a:pt x="450362" y="101600"/>
                </a:lnTo>
                <a:lnTo>
                  <a:pt x="415120" y="71120"/>
                </a:lnTo>
                <a:lnTo>
                  <a:pt x="371175" y="55880"/>
                </a:lnTo>
                <a:lnTo>
                  <a:pt x="359825" y="33020"/>
                </a:lnTo>
                <a:lnTo>
                  <a:pt x="342396" y="16510"/>
                </a:lnTo>
                <a:lnTo>
                  <a:pt x="320244" y="3810"/>
                </a:lnTo>
                <a:lnTo>
                  <a:pt x="294728" y="0"/>
                </a:lnTo>
                <a:close/>
              </a:path>
              <a:path w="915034" h="855979">
                <a:moveTo>
                  <a:pt x="80386" y="0"/>
                </a:moveTo>
                <a:lnTo>
                  <a:pt x="49126" y="6350"/>
                </a:lnTo>
                <a:lnTo>
                  <a:pt x="23573" y="24130"/>
                </a:lnTo>
                <a:lnTo>
                  <a:pt x="6332" y="49530"/>
                </a:lnTo>
                <a:lnTo>
                  <a:pt x="6" y="80010"/>
                </a:lnTo>
                <a:lnTo>
                  <a:pt x="6332" y="111760"/>
                </a:lnTo>
                <a:lnTo>
                  <a:pt x="23574" y="137160"/>
                </a:lnTo>
                <a:lnTo>
                  <a:pt x="49126" y="154940"/>
                </a:lnTo>
                <a:lnTo>
                  <a:pt x="80386" y="161290"/>
                </a:lnTo>
                <a:lnTo>
                  <a:pt x="87503" y="161290"/>
                </a:lnTo>
                <a:lnTo>
                  <a:pt x="100984" y="158750"/>
                </a:lnTo>
                <a:lnTo>
                  <a:pt x="165957" y="158750"/>
                </a:lnTo>
                <a:lnTo>
                  <a:pt x="145216" y="128270"/>
                </a:lnTo>
                <a:lnTo>
                  <a:pt x="149802" y="121920"/>
                </a:lnTo>
                <a:lnTo>
                  <a:pt x="153506" y="114300"/>
                </a:lnTo>
                <a:lnTo>
                  <a:pt x="156151" y="107950"/>
                </a:lnTo>
                <a:lnTo>
                  <a:pt x="80386" y="107950"/>
                </a:lnTo>
                <a:lnTo>
                  <a:pt x="69965" y="105410"/>
                </a:lnTo>
                <a:lnTo>
                  <a:pt x="61447" y="99060"/>
                </a:lnTo>
                <a:lnTo>
                  <a:pt x="55701" y="91440"/>
                </a:lnTo>
                <a:lnTo>
                  <a:pt x="53592" y="80010"/>
                </a:lnTo>
                <a:lnTo>
                  <a:pt x="55701" y="69850"/>
                </a:lnTo>
                <a:lnTo>
                  <a:pt x="61447" y="62230"/>
                </a:lnTo>
                <a:lnTo>
                  <a:pt x="69965" y="55880"/>
                </a:lnTo>
                <a:lnTo>
                  <a:pt x="80386" y="53340"/>
                </a:lnTo>
                <a:lnTo>
                  <a:pt x="156151" y="53340"/>
                </a:lnTo>
                <a:lnTo>
                  <a:pt x="144559" y="31750"/>
                </a:lnTo>
                <a:lnTo>
                  <a:pt x="127219" y="15240"/>
                </a:lnTo>
                <a:lnTo>
                  <a:pt x="105403" y="3810"/>
                </a:lnTo>
                <a:lnTo>
                  <a:pt x="80386" y="0"/>
                </a:lnTo>
                <a:close/>
              </a:path>
              <a:path w="915034" h="855979">
                <a:moveTo>
                  <a:pt x="310923" y="158750"/>
                </a:moveTo>
                <a:lnTo>
                  <a:pt x="274118" y="158750"/>
                </a:lnTo>
                <a:lnTo>
                  <a:pt x="287609" y="161290"/>
                </a:lnTo>
                <a:lnTo>
                  <a:pt x="294728" y="161290"/>
                </a:lnTo>
                <a:lnTo>
                  <a:pt x="310923" y="158750"/>
                </a:lnTo>
                <a:close/>
              </a:path>
              <a:path w="915034" h="855979">
                <a:moveTo>
                  <a:pt x="294728" y="53340"/>
                </a:moveTo>
                <a:lnTo>
                  <a:pt x="80386" y="53340"/>
                </a:lnTo>
                <a:lnTo>
                  <a:pt x="90804" y="55880"/>
                </a:lnTo>
                <a:lnTo>
                  <a:pt x="99322" y="62230"/>
                </a:lnTo>
                <a:lnTo>
                  <a:pt x="105070" y="69850"/>
                </a:lnTo>
                <a:lnTo>
                  <a:pt x="107180" y="80010"/>
                </a:lnTo>
                <a:lnTo>
                  <a:pt x="105070" y="91440"/>
                </a:lnTo>
                <a:lnTo>
                  <a:pt x="99322" y="99060"/>
                </a:lnTo>
                <a:lnTo>
                  <a:pt x="90804" y="105410"/>
                </a:lnTo>
                <a:lnTo>
                  <a:pt x="80386" y="107950"/>
                </a:lnTo>
                <a:lnTo>
                  <a:pt x="294728" y="107950"/>
                </a:lnTo>
                <a:lnTo>
                  <a:pt x="284309" y="105410"/>
                </a:lnTo>
                <a:lnTo>
                  <a:pt x="275792" y="99060"/>
                </a:lnTo>
                <a:lnTo>
                  <a:pt x="270045" y="91440"/>
                </a:lnTo>
                <a:lnTo>
                  <a:pt x="267937" y="80010"/>
                </a:lnTo>
                <a:lnTo>
                  <a:pt x="270045" y="69850"/>
                </a:lnTo>
                <a:lnTo>
                  <a:pt x="275792" y="62230"/>
                </a:lnTo>
                <a:lnTo>
                  <a:pt x="284309" y="55880"/>
                </a:lnTo>
                <a:lnTo>
                  <a:pt x="294728" y="53340"/>
                </a:lnTo>
                <a:close/>
              </a:path>
            </a:pathLst>
          </a:custGeom>
          <a:solidFill>
            <a:srgbClr val="009EE0"/>
          </a:solidFill>
        </p:spPr>
        <p:txBody>
          <a:bodyPr wrap="square" lIns="0" tIns="0" rIns="0" bIns="0" rtlCol="0"/>
          <a:lstStyle/>
          <a:p>
            <a:endParaRPr/>
          </a:p>
        </p:txBody>
      </p:sp>
      <p:sp>
        <p:nvSpPr>
          <p:cNvPr id="13" name="object 13"/>
          <p:cNvSpPr/>
          <p:nvPr/>
        </p:nvSpPr>
        <p:spPr>
          <a:xfrm>
            <a:off x="7189155" y="4994488"/>
            <a:ext cx="80374" cy="80372"/>
          </a:xfrm>
          <a:prstGeom prst="rect">
            <a:avLst/>
          </a:prstGeom>
          <a:blipFill>
            <a:blip r:embed="rId4"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0" y="-4132"/>
            <a:ext cx="11962256" cy="689932"/>
          </a:xfrm>
          <a:prstGeom prst="rect">
            <a:avLst/>
          </a:prstGeom>
        </p:spPr>
        <p:txBody>
          <a:bodyPr vert="horz" wrap="square" lIns="0" tIns="12700" rIns="0" bIns="0" rtlCol="0">
            <a:spAutoFit/>
          </a:bodyPr>
          <a:lstStyle/>
          <a:p>
            <a:pPr marL="12700" marR="5080" algn="ctr">
              <a:lnSpc>
                <a:spcPct val="100000"/>
              </a:lnSpc>
              <a:spcBef>
                <a:spcPts val="100"/>
              </a:spcBef>
            </a:pPr>
            <a:r>
              <a:rPr lang="en-US" sz="4400" u="sng" spc="-220" dirty="0">
                <a:solidFill>
                  <a:schemeClr val="bg1"/>
                </a:solidFill>
              </a:rPr>
              <a:t>STORY-</a:t>
            </a:r>
            <a:r>
              <a:rPr sz="4400" u="sng" spc="-220" dirty="0">
                <a:solidFill>
                  <a:schemeClr val="bg1"/>
                </a:solidFill>
              </a:rPr>
              <a:t> </a:t>
            </a:r>
            <a:r>
              <a:rPr sz="4400" u="sng" spc="50" dirty="0">
                <a:solidFill>
                  <a:schemeClr val="bg1"/>
                </a:solidFill>
              </a:rPr>
              <a:t>LINE</a:t>
            </a:r>
            <a:endParaRPr sz="4400" u="sng" dirty="0">
              <a:solidFill>
                <a:schemeClr val="bg1"/>
              </a:solidFill>
            </a:endParaRPr>
          </a:p>
        </p:txBody>
      </p:sp>
      <p:sp>
        <p:nvSpPr>
          <p:cNvPr id="17" name="object 6">
            <a:extLst>
              <a:ext uri="{FF2B5EF4-FFF2-40B4-BE49-F238E27FC236}">
                <a16:creationId xmlns:a16="http://schemas.microsoft.com/office/drawing/2014/main" id="{7C3BE3DB-A42E-43DB-AE2B-BA5CA7CC333C}"/>
              </a:ext>
            </a:extLst>
          </p:cNvPr>
          <p:cNvSpPr txBox="1"/>
          <p:nvPr/>
        </p:nvSpPr>
        <p:spPr>
          <a:xfrm>
            <a:off x="1981200" y="975623"/>
            <a:ext cx="3877310" cy="1547860"/>
          </a:xfrm>
          <a:prstGeom prst="rect">
            <a:avLst/>
          </a:prstGeom>
        </p:spPr>
        <p:txBody>
          <a:bodyPr vert="horz" wrap="square" lIns="0" tIns="146050" rIns="0" bIns="0" rtlCol="0">
            <a:spAutoFit/>
          </a:bodyPr>
          <a:lstStyle/>
          <a:p>
            <a:pPr marL="12700">
              <a:lnSpc>
                <a:spcPct val="100000"/>
              </a:lnSpc>
              <a:spcBef>
                <a:spcPts val="1150"/>
              </a:spcBef>
            </a:pPr>
            <a:r>
              <a:rPr lang="en-US" sz="2800" b="1" spc="-10" dirty="0">
                <a:solidFill>
                  <a:schemeClr val="bg1"/>
                </a:solidFill>
                <a:cs typeface="Arial"/>
              </a:rPr>
              <a:t>1) PROJECT GOALS</a:t>
            </a:r>
            <a:endParaRPr sz="2800" dirty="0">
              <a:solidFill>
                <a:schemeClr val="bg1"/>
              </a:solidFill>
              <a:cs typeface="Arial"/>
            </a:endParaRPr>
          </a:p>
          <a:p>
            <a:pPr marL="300990" indent="-285750">
              <a:lnSpc>
                <a:spcPct val="100000"/>
              </a:lnSpc>
              <a:spcBef>
                <a:spcPts val="600"/>
              </a:spcBef>
              <a:buFont typeface="Arial" panose="020B0604020202020204" pitchFamily="34" charset="0"/>
              <a:buChar char="•"/>
            </a:pPr>
            <a:r>
              <a:rPr lang="en-US" sz="1600" b="1" spc="-90" dirty="0">
                <a:solidFill>
                  <a:schemeClr val="bg1"/>
                </a:solidFill>
                <a:cs typeface="Arial"/>
              </a:rPr>
              <a:t>Goals of UNICEF</a:t>
            </a:r>
          </a:p>
          <a:p>
            <a:pPr marL="300990" indent="-285750">
              <a:lnSpc>
                <a:spcPct val="100000"/>
              </a:lnSpc>
              <a:spcBef>
                <a:spcPts val="600"/>
              </a:spcBef>
              <a:buFont typeface="Arial" panose="020B0604020202020204" pitchFamily="34" charset="0"/>
              <a:buChar char="•"/>
            </a:pPr>
            <a:r>
              <a:rPr lang="en-US" sz="1600" b="1" spc="-90" dirty="0">
                <a:solidFill>
                  <a:schemeClr val="bg1"/>
                </a:solidFill>
                <a:cs typeface="Arial"/>
              </a:rPr>
              <a:t>Choosing  Under-5 Mortality as core principle </a:t>
            </a:r>
          </a:p>
          <a:p>
            <a:pPr marL="300990" indent="-285750">
              <a:lnSpc>
                <a:spcPct val="100000"/>
              </a:lnSpc>
              <a:spcBef>
                <a:spcPts val="600"/>
              </a:spcBef>
              <a:buFont typeface="Arial" panose="020B0604020202020204" pitchFamily="34" charset="0"/>
              <a:buChar char="•"/>
            </a:pPr>
            <a:r>
              <a:rPr lang="en-US" sz="1600" b="1" spc="-90" dirty="0">
                <a:solidFill>
                  <a:schemeClr val="bg1"/>
                </a:solidFill>
                <a:cs typeface="Arial"/>
              </a:rPr>
              <a:t>Defining goals  and  finding insights</a:t>
            </a:r>
          </a:p>
        </p:txBody>
      </p:sp>
      <p:sp>
        <p:nvSpPr>
          <p:cNvPr id="19" name="object 7">
            <a:extLst>
              <a:ext uri="{FF2B5EF4-FFF2-40B4-BE49-F238E27FC236}">
                <a16:creationId xmlns:a16="http://schemas.microsoft.com/office/drawing/2014/main" id="{C1830019-59D8-481C-9484-137B99363FF3}"/>
              </a:ext>
            </a:extLst>
          </p:cNvPr>
          <p:cNvSpPr txBox="1"/>
          <p:nvPr/>
        </p:nvSpPr>
        <p:spPr>
          <a:xfrm>
            <a:off x="1981200" y="4572000"/>
            <a:ext cx="3657600" cy="2240357"/>
          </a:xfrm>
          <a:prstGeom prst="rect">
            <a:avLst/>
          </a:prstGeom>
        </p:spPr>
        <p:txBody>
          <a:bodyPr vert="horz" wrap="square" lIns="0" tIns="257810" rIns="0" bIns="0" rtlCol="0">
            <a:spAutoFit/>
          </a:bodyPr>
          <a:lstStyle/>
          <a:p>
            <a:pPr marL="12700">
              <a:lnSpc>
                <a:spcPct val="100000"/>
              </a:lnSpc>
              <a:spcBef>
                <a:spcPts val="2030"/>
              </a:spcBef>
            </a:pPr>
            <a:r>
              <a:rPr lang="en-US" sz="2800" b="1" spc="-90" dirty="0">
                <a:solidFill>
                  <a:schemeClr val="bg1"/>
                </a:solidFill>
                <a:cs typeface="Arial"/>
              </a:rPr>
              <a:t>3) </a:t>
            </a:r>
            <a:r>
              <a:rPr lang="en-US" sz="2400" b="1" spc="-90" dirty="0">
                <a:solidFill>
                  <a:schemeClr val="bg1"/>
                </a:solidFill>
                <a:cs typeface="Arial"/>
              </a:rPr>
              <a:t>MORTALITY DISTRIBUTION </a:t>
            </a:r>
            <a:endParaRPr lang="en-US" sz="2400" dirty="0">
              <a:solidFill>
                <a:schemeClr val="bg1"/>
              </a:solidFill>
              <a:cs typeface="Arial"/>
            </a:endParaRPr>
          </a:p>
          <a:p>
            <a:pPr marL="298450" marR="363855" indent="-285750">
              <a:lnSpc>
                <a:spcPct val="100000"/>
              </a:lnSpc>
              <a:spcBef>
                <a:spcPts val="1100"/>
              </a:spcBef>
              <a:buFont typeface="Arial" panose="020B0604020202020204" pitchFamily="34" charset="0"/>
              <a:buChar char="•"/>
            </a:pPr>
            <a:r>
              <a:rPr lang="en-US" sz="1600" b="1" spc="-40" dirty="0">
                <a:solidFill>
                  <a:schemeClr val="bg1"/>
                </a:solidFill>
                <a:cs typeface="Arial"/>
              </a:rPr>
              <a:t>Worldwide Distribution</a:t>
            </a:r>
          </a:p>
          <a:p>
            <a:pPr marL="298450" marR="363855" indent="-285750">
              <a:lnSpc>
                <a:spcPct val="100000"/>
              </a:lnSpc>
              <a:spcBef>
                <a:spcPts val="1100"/>
              </a:spcBef>
              <a:buFont typeface="Arial" panose="020B0604020202020204" pitchFamily="34" charset="0"/>
              <a:buChar char="•"/>
            </a:pPr>
            <a:r>
              <a:rPr lang="en-US" sz="1600" b="1" spc="-40" dirty="0">
                <a:solidFill>
                  <a:schemeClr val="bg1"/>
                </a:solidFill>
                <a:cs typeface="Arial"/>
              </a:rPr>
              <a:t>K-Means clustering</a:t>
            </a:r>
          </a:p>
          <a:p>
            <a:pPr marL="298450" marR="363855" indent="-285750">
              <a:lnSpc>
                <a:spcPct val="100000"/>
              </a:lnSpc>
              <a:spcBef>
                <a:spcPts val="1100"/>
              </a:spcBef>
              <a:buFont typeface="Arial" panose="020B0604020202020204" pitchFamily="34" charset="0"/>
              <a:buChar char="•"/>
            </a:pPr>
            <a:r>
              <a:rPr lang="en-US" sz="1600" b="1" spc="-40" dirty="0">
                <a:solidFill>
                  <a:schemeClr val="bg1"/>
                </a:solidFill>
                <a:cs typeface="Arial"/>
              </a:rPr>
              <a:t>Statistics for clusters</a:t>
            </a:r>
            <a:endParaRPr lang="en-US" sz="1600" spc="-40" dirty="0">
              <a:solidFill>
                <a:schemeClr val="accent4">
                  <a:lumMod val="60000"/>
                  <a:lumOff val="40000"/>
                </a:schemeClr>
              </a:solidFill>
              <a:cs typeface="Arial"/>
            </a:endParaRPr>
          </a:p>
          <a:p>
            <a:pPr marL="12700" marR="363855">
              <a:lnSpc>
                <a:spcPct val="100000"/>
              </a:lnSpc>
              <a:spcBef>
                <a:spcPts val="1100"/>
              </a:spcBef>
            </a:pPr>
            <a:endParaRPr sz="1600" dirty="0">
              <a:solidFill>
                <a:schemeClr val="accent4">
                  <a:lumMod val="60000"/>
                  <a:lumOff val="40000"/>
                </a:schemeClr>
              </a:solidFill>
              <a:cs typeface="Arial"/>
            </a:endParaRPr>
          </a:p>
        </p:txBody>
      </p:sp>
      <p:sp>
        <p:nvSpPr>
          <p:cNvPr id="21" name="object 8">
            <a:extLst>
              <a:ext uri="{FF2B5EF4-FFF2-40B4-BE49-F238E27FC236}">
                <a16:creationId xmlns:a16="http://schemas.microsoft.com/office/drawing/2014/main" id="{FCB93C4F-7F5A-4905-B174-94248BDD7632}"/>
              </a:ext>
            </a:extLst>
          </p:cNvPr>
          <p:cNvSpPr/>
          <p:nvPr/>
        </p:nvSpPr>
        <p:spPr>
          <a:xfrm>
            <a:off x="567181" y="1081363"/>
            <a:ext cx="914400" cy="856615"/>
          </a:xfrm>
          <a:custGeom>
            <a:avLst/>
            <a:gdLst/>
            <a:ahLst/>
            <a:cxnLst/>
            <a:rect l="l" t="t" r="r" b="b"/>
            <a:pathLst>
              <a:path w="914400" h="856615">
                <a:moveTo>
                  <a:pt x="900218" y="321022"/>
                </a:moveTo>
                <a:lnTo>
                  <a:pt x="13744" y="321022"/>
                </a:lnTo>
                <a:lnTo>
                  <a:pt x="8374" y="323477"/>
                </a:lnTo>
                <a:lnTo>
                  <a:pt x="1002" y="332051"/>
                </a:lnTo>
                <a:lnTo>
                  <a:pt x="0" y="335503"/>
                </a:lnTo>
                <a:lnTo>
                  <a:pt x="0" y="341950"/>
                </a:lnTo>
                <a:lnTo>
                  <a:pt x="75239" y="839579"/>
                </a:lnTo>
                <a:lnTo>
                  <a:pt x="76719" y="849133"/>
                </a:lnTo>
                <a:lnTo>
                  <a:pt x="84774" y="856058"/>
                </a:lnTo>
                <a:lnTo>
                  <a:pt x="829195" y="856058"/>
                </a:lnTo>
                <a:lnTo>
                  <a:pt x="837243" y="849133"/>
                </a:lnTo>
                <a:lnTo>
                  <a:pt x="838728" y="839533"/>
                </a:lnTo>
                <a:lnTo>
                  <a:pt x="840852" y="825485"/>
                </a:lnTo>
                <a:lnTo>
                  <a:pt x="103965" y="825485"/>
                </a:lnTo>
                <a:lnTo>
                  <a:pt x="97039" y="779624"/>
                </a:lnTo>
                <a:lnTo>
                  <a:pt x="847788" y="779624"/>
                </a:lnTo>
                <a:lnTo>
                  <a:pt x="852412" y="749048"/>
                </a:lnTo>
                <a:lnTo>
                  <a:pt x="127017" y="749048"/>
                </a:lnTo>
                <a:lnTo>
                  <a:pt x="134443" y="741607"/>
                </a:lnTo>
                <a:lnTo>
                  <a:pt x="91302" y="741607"/>
                </a:lnTo>
                <a:lnTo>
                  <a:pt x="82928" y="686223"/>
                </a:lnTo>
                <a:lnTo>
                  <a:pt x="120376" y="648698"/>
                </a:lnTo>
                <a:lnTo>
                  <a:pt x="77237" y="648698"/>
                </a:lnTo>
                <a:lnTo>
                  <a:pt x="69289" y="596188"/>
                </a:lnTo>
                <a:lnTo>
                  <a:pt x="875529" y="596188"/>
                </a:lnTo>
                <a:lnTo>
                  <a:pt x="880153" y="565609"/>
                </a:lnTo>
                <a:lnTo>
                  <a:pt x="64682" y="565609"/>
                </a:lnTo>
                <a:lnTo>
                  <a:pt x="32325" y="351589"/>
                </a:lnTo>
                <a:lnTo>
                  <a:pt x="912520" y="351589"/>
                </a:lnTo>
                <a:lnTo>
                  <a:pt x="913977" y="341950"/>
                </a:lnTo>
                <a:lnTo>
                  <a:pt x="913955" y="335503"/>
                </a:lnTo>
                <a:lnTo>
                  <a:pt x="912939" y="332038"/>
                </a:lnTo>
                <a:lnTo>
                  <a:pt x="905588" y="323477"/>
                </a:lnTo>
                <a:lnTo>
                  <a:pt x="900218" y="321022"/>
                </a:lnTo>
                <a:close/>
              </a:path>
              <a:path w="914400" h="856615">
                <a:moveTo>
                  <a:pt x="847788" y="779624"/>
                </a:moveTo>
                <a:lnTo>
                  <a:pt x="816945" y="779624"/>
                </a:lnTo>
                <a:lnTo>
                  <a:pt x="810001" y="825485"/>
                </a:lnTo>
                <a:lnTo>
                  <a:pt x="840852" y="825485"/>
                </a:lnTo>
                <a:lnTo>
                  <a:pt x="847788" y="779624"/>
                </a:lnTo>
                <a:close/>
              </a:path>
              <a:path w="914400" h="856615">
                <a:moveTo>
                  <a:pt x="401617" y="596188"/>
                </a:moveTo>
                <a:lnTo>
                  <a:pt x="358470" y="596188"/>
                </a:lnTo>
                <a:lnTo>
                  <a:pt x="205911" y="749048"/>
                </a:lnTo>
                <a:lnTo>
                  <a:pt x="249059" y="749048"/>
                </a:lnTo>
                <a:lnTo>
                  <a:pt x="401617" y="596188"/>
                </a:lnTo>
                <a:close/>
              </a:path>
              <a:path w="914400" h="856615">
                <a:moveTo>
                  <a:pt x="523659" y="596188"/>
                </a:moveTo>
                <a:lnTo>
                  <a:pt x="480511" y="596188"/>
                </a:lnTo>
                <a:lnTo>
                  <a:pt x="327953" y="749048"/>
                </a:lnTo>
                <a:lnTo>
                  <a:pt x="371100" y="749048"/>
                </a:lnTo>
                <a:lnTo>
                  <a:pt x="523659" y="596188"/>
                </a:lnTo>
                <a:close/>
              </a:path>
              <a:path w="914400" h="856615">
                <a:moveTo>
                  <a:pt x="645700" y="596188"/>
                </a:moveTo>
                <a:lnTo>
                  <a:pt x="602553" y="596188"/>
                </a:lnTo>
                <a:lnTo>
                  <a:pt x="450007" y="749048"/>
                </a:lnTo>
                <a:lnTo>
                  <a:pt x="493142" y="749048"/>
                </a:lnTo>
                <a:lnTo>
                  <a:pt x="645700" y="596188"/>
                </a:lnTo>
                <a:close/>
              </a:path>
              <a:path w="914400" h="856615">
                <a:moveTo>
                  <a:pt x="767742" y="596188"/>
                </a:moveTo>
                <a:lnTo>
                  <a:pt x="724594" y="596188"/>
                </a:lnTo>
                <a:lnTo>
                  <a:pt x="572049" y="749048"/>
                </a:lnTo>
                <a:lnTo>
                  <a:pt x="615184" y="749048"/>
                </a:lnTo>
                <a:lnTo>
                  <a:pt x="767742" y="596188"/>
                </a:lnTo>
                <a:close/>
              </a:path>
              <a:path w="914400" h="856615">
                <a:moveTo>
                  <a:pt x="875529" y="596188"/>
                </a:moveTo>
                <a:lnTo>
                  <a:pt x="844669" y="596188"/>
                </a:lnTo>
                <a:lnTo>
                  <a:pt x="844326" y="598503"/>
                </a:lnTo>
                <a:lnTo>
                  <a:pt x="694091" y="749048"/>
                </a:lnTo>
                <a:lnTo>
                  <a:pt x="737225" y="749048"/>
                </a:lnTo>
                <a:lnTo>
                  <a:pt x="836620" y="649461"/>
                </a:lnTo>
                <a:lnTo>
                  <a:pt x="867472" y="649461"/>
                </a:lnTo>
                <a:lnTo>
                  <a:pt x="875529" y="596188"/>
                </a:lnTo>
                <a:close/>
              </a:path>
              <a:path w="914400" h="856615">
                <a:moveTo>
                  <a:pt x="867472" y="649461"/>
                </a:moveTo>
                <a:lnTo>
                  <a:pt x="836620" y="649461"/>
                </a:lnTo>
                <a:lnTo>
                  <a:pt x="821553" y="749048"/>
                </a:lnTo>
                <a:lnTo>
                  <a:pt x="852412" y="749048"/>
                </a:lnTo>
                <a:lnTo>
                  <a:pt x="867472" y="649461"/>
                </a:lnTo>
                <a:close/>
              </a:path>
              <a:path w="914400" h="856615">
                <a:moveTo>
                  <a:pt x="279563" y="596188"/>
                </a:moveTo>
                <a:lnTo>
                  <a:pt x="236428" y="596188"/>
                </a:lnTo>
                <a:lnTo>
                  <a:pt x="91302" y="741607"/>
                </a:lnTo>
                <a:lnTo>
                  <a:pt x="134443" y="741607"/>
                </a:lnTo>
                <a:lnTo>
                  <a:pt x="279563" y="596188"/>
                </a:lnTo>
                <a:close/>
              </a:path>
              <a:path w="914400" h="856615">
                <a:moveTo>
                  <a:pt x="172779" y="596188"/>
                </a:moveTo>
                <a:lnTo>
                  <a:pt x="129619" y="596188"/>
                </a:lnTo>
                <a:lnTo>
                  <a:pt x="77237" y="648698"/>
                </a:lnTo>
                <a:lnTo>
                  <a:pt x="120376" y="648698"/>
                </a:lnTo>
                <a:lnTo>
                  <a:pt x="172779" y="596188"/>
                </a:lnTo>
                <a:close/>
              </a:path>
              <a:path w="914400" h="856615">
                <a:moveTo>
                  <a:pt x="912520" y="351589"/>
                </a:moveTo>
                <a:lnTo>
                  <a:pt x="881646" y="351589"/>
                </a:lnTo>
                <a:lnTo>
                  <a:pt x="849302" y="565609"/>
                </a:lnTo>
                <a:lnTo>
                  <a:pt x="880153" y="565609"/>
                </a:lnTo>
                <a:lnTo>
                  <a:pt x="912520" y="351589"/>
                </a:lnTo>
                <a:close/>
              </a:path>
              <a:path w="914400" h="856615">
                <a:moveTo>
                  <a:pt x="298464" y="0"/>
                </a:moveTo>
                <a:lnTo>
                  <a:pt x="87977" y="0"/>
                </a:lnTo>
                <a:lnTo>
                  <a:pt x="77496" y="2127"/>
                </a:lnTo>
                <a:lnTo>
                  <a:pt x="68926" y="7924"/>
                </a:lnTo>
                <a:lnTo>
                  <a:pt x="63143" y="16517"/>
                </a:lnTo>
                <a:lnTo>
                  <a:pt x="61021" y="27030"/>
                </a:lnTo>
                <a:lnTo>
                  <a:pt x="61021" y="321022"/>
                </a:lnTo>
                <a:lnTo>
                  <a:pt x="91532" y="321022"/>
                </a:lnTo>
                <a:lnTo>
                  <a:pt x="91531" y="30566"/>
                </a:lnTo>
                <a:lnTo>
                  <a:pt x="332038" y="30566"/>
                </a:lnTo>
                <a:lnTo>
                  <a:pt x="321593" y="13127"/>
                </a:lnTo>
                <a:lnTo>
                  <a:pt x="317265" y="7657"/>
                </a:lnTo>
                <a:lnTo>
                  <a:pt x="311751" y="3525"/>
                </a:lnTo>
                <a:lnTo>
                  <a:pt x="305377" y="911"/>
                </a:lnTo>
                <a:lnTo>
                  <a:pt x="298464" y="0"/>
                </a:lnTo>
                <a:close/>
              </a:path>
              <a:path w="914400" h="856615">
                <a:moveTo>
                  <a:pt x="808528" y="259876"/>
                </a:moveTo>
                <a:lnTo>
                  <a:pt x="106786" y="259876"/>
                </a:lnTo>
                <a:lnTo>
                  <a:pt x="106786" y="321022"/>
                </a:lnTo>
                <a:lnTo>
                  <a:pt x="137299" y="321022"/>
                </a:lnTo>
                <a:lnTo>
                  <a:pt x="137299" y="290443"/>
                </a:lnTo>
                <a:lnTo>
                  <a:pt x="808528" y="290443"/>
                </a:lnTo>
                <a:lnTo>
                  <a:pt x="808528" y="259876"/>
                </a:lnTo>
                <a:close/>
              </a:path>
              <a:path w="914400" h="856615">
                <a:moveTo>
                  <a:pt x="808528" y="290443"/>
                </a:moveTo>
                <a:lnTo>
                  <a:pt x="778024" y="290443"/>
                </a:lnTo>
                <a:lnTo>
                  <a:pt x="778024" y="321022"/>
                </a:lnTo>
                <a:lnTo>
                  <a:pt x="808528" y="321022"/>
                </a:lnTo>
                <a:lnTo>
                  <a:pt x="808528" y="290443"/>
                </a:lnTo>
                <a:close/>
              </a:path>
              <a:path w="914400" h="856615">
                <a:moveTo>
                  <a:pt x="332038" y="30566"/>
                </a:moveTo>
                <a:lnTo>
                  <a:pt x="296471" y="30566"/>
                </a:lnTo>
                <a:lnTo>
                  <a:pt x="334376" y="93875"/>
                </a:lnTo>
                <a:lnTo>
                  <a:pt x="338705" y="99345"/>
                </a:lnTo>
                <a:lnTo>
                  <a:pt x="344222" y="103478"/>
                </a:lnTo>
                <a:lnTo>
                  <a:pt x="350597" y="106091"/>
                </a:lnTo>
                <a:lnTo>
                  <a:pt x="357504" y="107003"/>
                </a:lnTo>
                <a:lnTo>
                  <a:pt x="823786" y="107003"/>
                </a:lnTo>
                <a:lnTo>
                  <a:pt x="823786" y="321022"/>
                </a:lnTo>
                <a:lnTo>
                  <a:pt x="854303" y="321022"/>
                </a:lnTo>
                <a:lnTo>
                  <a:pt x="854303" y="103454"/>
                </a:lnTo>
                <a:lnTo>
                  <a:pt x="852180" y="92948"/>
                </a:lnTo>
                <a:lnTo>
                  <a:pt x="846395" y="84359"/>
                </a:lnTo>
                <a:lnTo>
                  <a:pt x="837819" y="78563"/>
                </a:lnTo>
                <a:lnTo>
                  <a:pt x="827328" y="76436"/>
                </a:lnTo>
                <a:lnTo>
                  <a:pt x="359510" y="76436"/>
                </a:lnTo>
                <a:lnTo>
                  <a:pt x="332038" y="30566"/>
                </a:lnTo>
                <a:close/>
              </a:path>
              <a:path w="914400" h="856615">
                <a:moveTo>
                  <a:pt x="793282" y="214006"/>
                </a:moveTo>
                <a:lnTo>
                  <a:pt x="122042" y="214006"/>
                </a:lnTo>
                <a:lnTo>
                  <a:pt x="122042" y="259876"/>
                </a:lnTo>
                <a:lnTo>
                  <a:pt x="152557" y="259876"/>
                </a:lnTo>
                <a:lnTo>
                  <a:pt x="152557" y="244586"/>
                </a:lnTo>
                <a:lnTo>
                  <a:pt x="793282" y="244586"/>
                </a:lnTo>
                <a:lnTo>
                  <a:pt x="793282" y="214006"/>
                </a:lnTo>
                <a:close/>
              </a:path>
              <a:path w="914400" h="856615">
                <a:moveTo>
                  <a:pt x="793282" y="244586"/>
                </a:moveTo>
                <a:lnTo>
                  <a:pt x="762766" y="244586"/>
                </a:lnTo>
                <a:lnTo>
                  <a:pt x="762766" y="259876"/>
                </a:lnTo>
                <a:lnTo>
                  <a:pt x="793282" y="259876"/>
                </a:lnTo>
                <a:lnTo>
                  <a:pt x="793282" y="244586"/>
                </a:lnTo>
                <a:close/>
              </a:path>
              <a:path w="914400" h="856615">
                <a:moveTo>
                  <a:pt x="778024" y="168149"/>
                </a:moveTo>
                <a:lnTo>
                  <a:pt x="137299" y="168149"/>
                </a:lnTo>
                <a:lnTo>
                  <a:pt x="137299" y="214006"/>
                </a:lnTo>
                <a:lnTo>
                  <a:pt x="167803" y="214006"/>
                </a:lnTo>
                <a:lnTo>
                  <a:pt x="167803" y="198729"/>
                </a:lnTo>
                <a:lnTo>
                  <a:pt x="778024" y="198729"/>
                </a:lnTo>
                <a:lnTo>
                  <a:pt x="778024" y="168149"/>
                </a:lnTo>
                <a:close/>
              </a:path>
              <a:path w="914400" h="856615">
                <a:moveTo>
                  <a:pt x="778024" y="198729"/>
                </a:moveTo>
                <a:lnTo>
                  <a:pt x="747507" y="198729"/>
                </a:lnTo>
                <a:lnTo>
                  <a:pt x="747507" y="214006"/>
                </a:lnTo>
                <a:lnTo>
                  <a:pt x="778024" y="214006"/>
                </a:lnTo>
                <a:lnTo>
                  <a:pt x="778024" y="198729"/>
                </a:lnTo>
                <a:close/>
              </a:path>
            </a:pathLst>
          </a:custGeom>
          <a:solidFill>
            <a:srgbClr val="009EE0"/>
          </a:solidFill>
        </p:spPr>
        <p:txBody>
          <a:bodyPr wrap="square" lIns="0" tIns="0" rIns="0" bIns="0" rtlCol="0"/>
          <a:lstStyle/>
          <a:p>
            <a:endParaRPr>
              <a:solidFill>
                <a:schemeClr val="accent4">
                  <a:lumMod val="60000"/>
                  <a:lumOff val="40000"/>
                </a:schemeClr>
              </a:solidFill>
            </a:endParaRPr>
          </a:p>
        </p:txBody>
      </p:sp>
      <p:sp>
        <p:nvSpPr>
          <p:cNvPr id="22" name="object 9">
            <a:extLst>
              <a:ext uri="{FF2B5EF4-FFF2-40B4-BE49-F238E27FC236}">
                <a16:creationId xmlns:a16="http://schemas.microsoft.com/office/drawing/2014/main" id="{AD5D903F-A5F5-4668-9A08-A0915127CDB1}"/>
              </a:ext>
            </a:extLst>
          </p:cNvPr>
          <p:cNvSpPr txBox="1"/>
          <p:nvPr/>
        </p:nvSpPr>
        <p:spPr>
          <a:xfrm>
            <a:off x="1981200" y="2819400"/>
            <a:ext cx="4638756" cy="1735732"/>
          </a:xfrm>
          <a:prstGeom prst="rect">
            <a:avLst/>
          </a:prstGeom>
        </p:spPr>
        <p:txBody>
          <a:bodyPr vert="horz" wrap="square" lIns="0" tIns="12065" rIns="0" bIns="0" rtlCol="0">
            <a:spAutoFit/>
          </a:bodyPr>
          <a:lstStyle/>
          <a:p>
            <a:pPr marL="12700" marR="408940">
              <a:lnSpc>
                <a:spcPct val="100000"/>
              </a:lnSpc>
              <a:spcBef>
                <a:spcPts val="95"/>
              </a:spcBef>
            </a:pPr>
            <a:r>
              <a:rPr lang="en-US" sz="2800" b="1" spc="-10" dirty="0">
                <a:solidFill>
                  <a:schemeClr val="bg1"/>
                </a:solidFill>
                <a:cs typeface="Arial"/>
              </a:rPr>
              <a:t>2) </a:t>
            </a:r>
            <a:r>
              <a:rPr lang="en-US" sz="2400" b="1" spc="-10" dirty="0">
                <a:solidFill>
                  <a:schemeClr val="bg1"/>
                </a:solidFill>
                <a:cs typeface="Arial"/>
              </a:rPr>
              <a:t>REASONS FOR MORTALITY</a:t>
            </a:r>
          </a:p>
          <a:p>
            <a:pPr marL="300990" marR="408940" indent="-285750">
              <a:spcBef>
                <a:spcPts val="600"/>
              </a:spcBef>
              <a:buFont typeface="Arial" panose="020B0604020202020204" pitchFamily="34" charset="0"/>
              <a:buChar char="•"/>
            </a:pPr>
            <a:r>
              <a:rPr lang="en-US" sz="1600" b="1" spc="-90" dirty="0">
                <a:solidFill>
                  <a:schemeClr val="bg1"/>
                </a:solidFill>
                <a:cs typeface="Arial"/>
              </a:rPr>
              <a:t>Factor selection for Under-5 Mortality</a:t>
            </a:r>
          </a:p>
          <a:p>
            <a:pPr marL="300990" marR="408940" indent="-285750">
              <a:spcBef>
                <a:spcPts val="600"/>
              </a:spcBef>
              <a:buFont typeface="Arial" panose="020B0604020202020204" pitchFamily="34" charset="0"/>
              <a:buChar char="•"/>
            </a:pPr>
            <a:r>
              <a:rPr lang="en-US" sz="1600" b="1" spc="-90" dirty="0">
                <a:solidFill>
                  <a:schemeClr val="bg1"/>
                </a:solidFill>
                <a:cs typeface="Arial"/>
              </a:rPr>
              <a:t>Proposing hypothesis for causality</a:t>
            </a:r>
          </a:p>
          <a:p>
            <a:pPr marL="300990" marR="408940" indent="-285750">
              <a:spcBef>
                <a:spcPts val="600"/>
              </a:spcBef>
              <a:buFont typeface="Arial" panose="020B0604020202020204" pitchFamily="34" charset="0"/>
              <a:buChar char="•"/>
            </a:pPr>
            <a:r>
              <a:rPr lang="en-US" sz="1600" b="1" spc="-90" dirty="0">
                <a:solidFill>
                  <a:schemeClr val="bg1"/>
                </a:solidFill>
                <a:cs typeface="Arial"/>
              </a:rPr>
              <a:t>Granger Test to check Causality</a:t>
            </a:r>
          </a:p>
          <a:p>
            <a:pPr marL="300990" marR="408940" indent="-285750">
              <a:spcBef>
                <a:spcPts val="600"/>
              </a:spcBef>
              <a:buFont typeface="Arial" panose="020B0604020202020204" pitchFamily="34" charset="0"/>
              <a:buChar char="•"/>
            </a:pPr>
            <a:r>
              <a:rPr lang="en-US" sz="1600" b="1" spc="-90" dirty="0">
                <a:solidFill>
                  <a:schemeClr val="bg1"/>
                </a:solidFill>
                <a:cs typeface="Arial"/>
              </a:rPr>
              <a:t>Trend Analysis and Correlation</a:t>
            </a:r>
          </a:p>
        </p:txBody>
      </p:sp>
      <p:sp>
        <p:nvSpPr>
          <p:cNvPr id="23" name="object 10">
            <a:extLst>
              <a:ext uri="{FF2B5EF4-FFF2-40B4-BE49-F238E27FC236}">
                <a16:creationId xmlns:a16="http://schemas.microsoft.com/office/drawing/2014/main" id="{B112FD01-90BE-40FD-ABDB-34CFD2EAF8EC}"/>
              </a:ext>
            </a:extLst>
          </p:cNvPr>
          <p:cNvSpPr/>
          <p:nvPr/>
        </p:nvSpPr>
        <p:spPr>
          <a:xfrm>
            <a:off x="746877" y="2970467"/>
            <a:ext cx="734060" cy="915035"/>
          </a:xfrm>
          <a:custGeom>
            <a:avLst/>
            <a:gdLst/>
            <a:ahLst/>
            <a:cxnLst/>
            <a:rect l="l" t="t" r="r" b="b"/>
            <a:pathLst>
              <a:path w="734059" h="915035">
                <a:moveTo>
                  <a:pt x="187175" y="0"/>
                </a:moveTo>
                <a:lnTo>
                  <a:pt x="145325" y="6667"/>
                </a:lnTo>
                <a:lnTo>
                  <a:pt x="108955" y="25664"/>
                </a:lnTo>
                <a:lnTo>
                  <a:pt x="89444" y="44975"/>
                </a:lnTo>
                <a:lnTo>
                  <a:pt x="84986" y="48818"/>
                </a:lnTo>
                <a:lnTo>
                  <a:pt x="80132" y="51853"/>
                </a:lnTo>
                <a:lnTo>
                  <a:pt x="75484" y="54889"/>
                </a:lnTo>
                <a:lnTo>
                  <a:pt x="70425" y="57103"/>
                </a:lnTo>
                <a:lnTo>
                  <a:pt x="31991" y="76667"/>
                </a:lnTo>
                <a:lnTo>
                  <a:pt x="2226" y="123290"/>
                </a:lnTo>
                <a:lnTo>
                  <a:pt x="0" y="129757"/>
                </a:lnTo>
                <a:lnTo>
                  <a:pt x="1415" y="137046"/>
                </a:lnTo>
                <a:lnTo>
                  <a:pt x="5867" y="142311"/>
                </a:lnTo>
                <a:lnTo>
                  <a:pt x="5464" y="144129"/>
                </a:lnTo>
                <a:lnTo>
                  <a:pt x="5260" y="145948"/>
                </a:lnTo>
                <a:lnTo>
                  <a:pt x="5260" y="147560"/>
                </a:lnTo>
                <a:lnTo>
                  <a:pt x="45528" y="572526"/>
                </a:lnTo>
                <a:lnTo>
                  <a:pt x="45528" y="573143"/>
                </a:lnTo>
                <a:lnTo>
                  <a:pt x="45933" y="573538"/>
                </a:lnTo>
                <a:lnTo>
                  <a:pt x="45933" y="573949"/>
                </a:lnTo>
                <a:lnTo>
                  <a:pt x="25092" y="898950"/>
                </a:lnTo>
                <a:lnTo>
                  <a:pt x="27316" y="905425"/>
                </a:lnTo>
                <a:lnTo>
                  <a:pt x="32173" y="909471"/>
                </a:lnTo>
                <a:lnTo>
                  <a:pt x="36018" y="912911"/>
                </a:lnTo>
                <a:lnTo>
                  <a:pt x="40875" y="914531"/>
                </a:lnTo>
                <a:lnTo>
                  <a:pt x="713474" y="914531"/>
                </a:lnTo>
                <a:lnTo>
                  <a:pt x="721332" y="912934"/>
                </a:lnTo>
                <a:lnTo>
                  <a:pt x="727767" y="908587"/>
                </a:lnTo>
                <a:lnTo>
                  <a:pt x="732114" y="902152"/>
                </a:lnTo>
                <a:lnTo>
                  <a:pt x="733711" y="894295"/>
                </a:lnTo>
                <a:lnTo>
                  <a:pt x="733711" y="892674"/>
                </a:lnTo>
                <a:lnTo>
                  <a:pt x="733521" y="892067"/>
                </a:lnTo>
                <a:lnTo>
                  <a:pt x="731423" y="874058"/>
                </a:lnTo>
                <a:lnTo>
                  <a:pt x="66978" y="874058"/>
                </a:lnTo>
                <a:lnTo>
                  <a:pt x="85191" y="590741"/>
                </a:lnTo>
                <a:lnTo>
                  <a:pt x="347804" y="590741"/>
                </a:lnTo>
                <a:lnTo>
                  <a:pt x="334076" y="560399"/>
                </a:lnTo>
                <a:lnTo>
                  <a:pt x="332653" y="558375"/>
                </a:lnTo>
                <a:lnTo>
                  <a:pt x="330835" y="556746"/>
                </a:lnTo>
                <a:lnTo>
                  <a:pt x="331451" y="550279"/>
                </a:lnTo>
                <a:lnTo>
                  <a:pt x="83768" y="550279"/>
                </a:lnTo>
                <a:lnTo>
                  <a:pt x="47350" y="165775"/>
                </a:lnTo>
                <a:lnTo>
                  <a:pt x="468350" y="165775"/>
                </a:lnTo>
                <a:lnTo>
                  <a:pt x="461054" y="154954"/>
                </a:lnTo>
                <a:lnTo>
                  <a:pt x="428895" y="133267"/>
                </a:lnTo>
                <a:lnTo>
                  <a:pt x="390462" y="125503"/>
                </a:lnTo>
                <a:lnTo>
                  <a:pt x="44719" y="125503"/>
                </a:lnTo>
                <a:lnTo>
                  <a:pt x="44719" y="125314"/>
                </a:lnTo>
                <a:lnTo>
                  <a:pt x="73049" y="97991"/>
                </a:lnTo>
                <a:lnTo>
                  <a:pt x="76891" y="96979"/>
                </a:lnTo>
                <a:lnTo>
                  <a:pt x="83364" y="94892"/>
                </a:lnTo>
                <a:lnTo>
                  <a:pt x="118163" y="72377"/>
                </a:lnTo>
                <a:lnTo>
                  <a:pt x="126867" y="62574"/>
                </a:lnTo>
                <a:lnTo>
                  <a:pt x="131531" y="58320"/>
                </a:lnTo>
                <a:lnTo>
                  <a:pt x="176036" y="40717"/>
                </a:lnTo>
                <a:lnTo>
                  <a:pt x="186867" y="40109"/>
                </a:lnTo>
                <a:lnTo>
                  <a:pt x="281278" y="40109"/>
                </a:lnTo>
                <a:lnTo>
                  <a:pt x="276532" y="35123"/>
                </a:lnTo>
                <a:lnTo>
                  <a:pt x="239456" y="10741"/>
                </a:lnTo>
                <a:lnTo>
                  <a:pt x="202714" y="871"/>
                </a:lnTo>
                <a:lnTo>
                  <a:pt x="187175" y="0"/>
                </a:lnTo>
                <a:close/>
              </a:path>
              <a:path w="734059" h="915035">
                <a:moveTo>
                  <a:pt x="347804" y="590741"/>
                </a:moveTo>
                <a:lnTo>
                  <a:pt x="303531" y="590741"/>
                </a:lnTo>
                <a:lnTo>
                  <a:pt x="335499" y="661576"/>
                </a:lnTo>
                <a:lnTo>
                  <a:pt x="377558" y="712393"/>
                </a:lnTo>
                <a:lnTo>
                  <a:pt x="441933" y="734214"/>
                </a:lnTo>
                <a:lnTo>
                  <a:pt x="605838" y="743132"/>
                </a:lnTo>
                <a:lnTo>
                  <a:pt x="634315" y="749998"/>
                </a:lnTo>
                <a:lnTo>
                  <a:pt x="658067" y="765765"/>
                </a:lnTo>
                <a:lnTo>
                  <a:pt x="675179" y="788629"/>
                </a:lnTo>
                <a:lnTo>
                  <a:pt x="683735" y="816787"/>
                </a:lnTo>
                <a:lnTo>
                  <a:pt x="690407" y="874058"/>
                </a:lnTo>
                <a:lnTo>
                  <a:pt x="731423" y="874058"/>
                </a:lnTo>
                <a:lnTo>
                  <a:pt x="724209" y="812133"/>
                </a:lnTo>
                <a:lnTo>
                  <a:pt x="711558" y="770470"/>
                </a:lnTo>
                <a:lnTo>
                  <a:pt x="686138" y="736549"/>
                </a:lnTo>
                <a:lnTo>
                  <a:pt x="650818" y="713101"/>
                </a:lnTo>
                <a:lnTo>
                  <a:pt x="608463" y="702860"/>
                </a:lnTo>
                <a:lnTo>
                  <a:pt x="444558" y="693958"/>
                </a:lnTo>
                <a:lnTo>
                  <a:pt x="421242" y="689416"/>
                </a:lnTo>
                <a:lnTo>
                  <a:pt x="400979" y="679487"/>
                </a:lnTo>
                <a:lnTo>
                  <a:pt x="384548" y="664702"/>
                </a:lnTo>
                <a:lnTo>
                  <a:pt x="372732" y="645591"/>
                </a:lnTo>
                <a:lnTo>
                  <a:pt x="372732" y="645385"/>
                </a:lnTo>
                <a:lnTo>
                  <a:pt x="372526" y="645385"/>
                </a:lnTo>
                <a:lnTo>
                  <a:pt x="347804" y="590741"/>
                </a:lnTo>
                <a:close/>
              </a:path>
              <a:path w="734059" h="915035">
                <a:moveTo>
                  <a:pt x="468350" y="165775"/>
                </a:moveTo>
                <a:lnTo>
                  <a:pt x="327404" y="165775"/>
                </a:lnTo>
                <a:lnTo>
                  <a:pt x="290772" y="550279"/>
                </a:lnTo>
                <a:lnTo>
                  <a:pt x="331451" y="550279"/>
                </a:lnTo>
                <a:lnTo>
                  <a:pt x="368068" y="166186"/>
                </a:lnTo>
                <a:lnTo>
                  <a:pt x="468627" y="166186"/>
                </a:lnTo>
                <a:lnTo>
                  <a:pt x="468350" y="165775"/>
                </a:lnTo>
                <a:close/>
              </a:path>
              <a:path w="734059" h="915035">
                <a:moveTo>
                  <a:pt x="468627" y="166186"/>
                </a:moveTo>
                <a:lnTo>
                  <a:pt x="389522" y="166186"/>
                </a:lnTo>
                <a:lnTo>
                  <a:pt x="413182" y="170948"/>
                </a:lnTo>
                <a:lnTo>
                  <a:pt x="432477" y="183943"/>
                </a:lnTo>
                <a:lnTo>
                  <a:pt x="445472" y="203234"/>
                </a:lnTo>
                <a:lnTo>
                  <a:pt x="450234" y="226887"/>
                </a:lnTo>
                <a:lnTo>
                  <a:pt x="450340" y="510197"/>
                </a:lnTo>
                <a:lnTo>
                  <a:pt x="451525" y="516892"/>
                </a:lnTo>
                <a:lnTo>
                  <a:pt x="455109" y="523182"/>
                </a:lnTo>
                <a:lnTo>
                  <a:pt x="460552" y="527842"/>
                </a:lnTo>
                <a:lnTo>
                  <a:pt x="467419" y="530246"/>
                </a:lnTo>
                <a:lnTo>
                  <a:pt x="476352" y="529588"/>
                </a:lnTo>
                <a:lnTo>
                  <a:pt x="483763" y="525457"/>
                </a:lnTo>
                <a:lnTo>
                  <a:pt x="488821" y="518708"/>
                </a:lnTo>
                <a:lnTo>
                  <a:pt x="490692" y="510197"/>
                </a:lnTo>
                <a:lnTo>
                  <a:pt x="490692" y="226491"/>
                </a:lnTo>
                <a:lnTo>
                  <a:pt x="482739" y="187116"/>
                </a:lnTo>
                <a:lnTo>
                  <a:pt x="468627" y="166186"/>
                </a:lnTo>
                <a:close/>
              </a:path>
              <a:path w="734059" h="915035">
                <a:moveTo>
                  <a:pt x="281278" y="40109"/>
                </a:moveTo>
                <a:lnTo>
                  <a:pt x="186867" y="40109"/>
                </a:lnTo>
                <a:lnTo>
                  <a:pt x="197698" y="40717"/>
                </a:lnTo>
                <a:lnTo>
                  <a:pt x="208416" y="42540"/>
                </a:lnTo>
                <a:lnTo>
                  <a:pt x="247481" y="62985"/>
                </a:lnTo>
                <a:lnTo>
                  <a:pt x="251720" y="68028"/>
                </a:lnTo>
                <a:lnTo>
                  <a:pt x="256268" y="72888"/>
                </a:lnTo>
                <a:lnTo>
                  <a:pt x="290418" y="95171"/>
                </a:lnTo>
                <a:lnTo>
                  <a:pt x="300890" y="98387"/>
                </a:lnTo>
                <a:lnTo>
                  <a:pt x="304527" y="99810"/>
                </a:lnTo>
                <a:lnTo>
                  <a:pt x="328811" y="125503"/>
                </a:lnTo>
                <a:lnTo>
                  <a:pt x="390462" y="125503"/>
                </a:lnTo>
                <a:lnTo>
                  <a:pt x="389522" y="125314"/>
                </a:lnTo>
                <a:lnTo>
                  <a:pt x="372732" y="125314"/>
                </a:lnTo>
                <a:lnTo>
                  <a:pt x="372732" y="124491"/>
                </a:lnTo>
                <a:lnTo>
                  <a:pt x="353100" y="87467"/>
                </a:lnTo>
                <a:lnTo>
                  <a:pt x="322306" y="62969"/>
                </a:lnTo>
                <a:lnTo>
                  <a:pt x="303926" y="57308"/>
                </a:lnTo>
                <a:lnTo>
                  <a:pt x="299049" y="55079"/>
                </a:lnTo>
                <a:lnTo>
                  <a:pt x="294629" y="52059"/>
                </a:lnTo>
                <a:lnTo>
                  <a:pt x="289760" y="48818"/>
                </a:lnTo>
                <a:lnTo>
                  <a:pt x="285523" y="44975"/>
                </a:lnTo>
                <a:lnTo>
                  <a:pt x="281665" y="40516"/>
                </a:lnTo>
                <a:lnTo>
                  <a:pt x="281278" y="40109"/>
                </a:lnTo>
                <a:close/>
              </a:path>
            </a:pathLst>
          </a:custGeom>
          <a:solidFill>
            <a:srgbClr val="009EE0"/>
          </a:solidFill>
        </p:spPr>
        <p:txBody>
          <a:bodyPr wrap="square" lIns="0" tIns="0" rIns="0" bIns="0" rtlCol="0"/>
          <a:lstStyle/>
          <a:p>
            <a:endParaRPr>
              <a:solidFill>
                <a:schemeClr val="accent4">
                  <a:lumMod val="60000"/>
                  <a:lumOff val="40000"/>
                </a:schemeClr>
              </a:solidFill>
            </a:endParaRPr>
          </a:p>
        </p:txBody>
      </p:sp>
      <p:sp>
        <p:nvSpPr>
          <p:cNvPr id="24" name="object 11">
            <a:extLst>
              <a:ext uri="{FF2B5EF4-FFF2-40B4-BE49-F238E27FC236}">
                <a16:creationId xmlns:a16="http://schemas.microsoft.com/office/drawing/2014/main" id="{C3E54CE5-86D5-40CE-8DCC-BFEB6374DB66}"/>
              </a:ext>
            </a:extLst>
          </p:cNvPr>
          <p:cNvSpPr/>
          <p:nvPr/>
        </p:nvSpPr>
        <p:spPr>
          <a:xfrm>
            <a:off x="960353" y="3596831"/>
            <a:ext cx="102592" cy="102600"/>
          </a:xfrm>
          <a:prstGeom prst="rect">
            <a:avLst/>
          </a:prstGeom>
          <a:blipFill>
            <a:blip r:embed="rId3" cstate="print"/>
            <a:stretch>
              <a:fillRect/>
            </a:stretch>
          </a:blipFill>
        </p:spPr>
        <p:txBody>
          <a:bodyPr wrap="square" lIns="0" tIns="0" rIns="0" bIns="0" rtlCol="0"/>
          <a:lstStyle/>
          <a:p>
            <a:endParaRPr>
              <a:solidFill>
                <a:schemeClr val="accent4">
                  <a:lumMod val="60000"/>
                  <a:lumOff val="40000"/>
                </a:schemeClr>
              </a:solidFill>
            </a:endParaRPr>
          </a:p>
        </p:txBody>
      </p:sp>
      <p:sp>
        <p:nvSpPr>
          <p:cNvPr id="25" name="object 12">
            <a:extLst>
              <a:ext uri="{FF2B5EF4-FFF2-40B4-BE49-F238E27FC236}">
                <a16:creationId xmlns:a16="http://schemas.microsoft.com/office/drawing/2014/main" id="{D9E949D2-A7B5-4FE2-8532-D58EC1FE4E44}"/>
              </a:ext>
            </a:extLst>
          </p:cNvPr>
          <p:cNvSpPr/>
          <p:nvPr/>
        </p:nvSpPr>
        <p:spPr>
          <a:xfrm>
            <a:off x="708913" y="4887778"/>
            <a:ext cx="915035" cy="855980"/>
          </a:xfrm>
          <a:custGeom>
            <a:avLst/>
            <a:gdLst/>
            <a:ahLst/>
            <a:cxnLst/>
            <a:rect l="l" t="t" r="r" b="b"/>
            <a:pathLst>
              <a:path w="915034" h="855979">
                <a:moveTo>
                  <a:pt x="455652" y="110490"/>
                </a:moveTo>
                <a:lnTo>
                  <a:pt x="369423" y="110490"/>
                </a:lnTo>
                <a:lnTo>
                  <a:pt x="393075" y="120650"/>
                </a:lnTo>
                <a:lnTo>
                  <a:pt x="411852" y="138430"/>
                </a:lnTo>
                <a:lnTo>
                  <a:pt x="424232" y="161290"/>
                </a:lnTo>
                <a:lnTo>
                  <a:pt x="428697" y="187960"/>
                </a:lnTo>
                <a:lnTo>
                  <a:pt x="428697" y="374650"/>
                </a:lnTo>
                <a:lnTo>
                  <a:pt x="294728" y="374650"/>
                </a:lnTo>
                <a:lnTo>
                  <a:pt x="305149" y="377190"/>
                </a:lnTo>
                <a:lnTo>
                  <a:pt x="313670" y="383540"/>
                </a:lnTo>
                <a:lnTo>
                  <a:pt x="319421" y="391160"/>
                </a:lnTo>
                <a:lnTo>
                  <a:pt x="321531" y="402590"/>
                </a:lnTo>
                <a:lnTo>
                  <a:pt x="319421" y="412750"/>
                </a:lnTo>
                <a:lnTo>
                  <a:pt x="313670" y="420370"/>
                </a:lnTo>
                <a:lnTo>
                  <a:pt x="305149" y="426720"/>
                </a:lnTo>
                <a:lnTo>
                  <a:pt x="294728" y="429260"/>
                </a:lnTo>
                <a:lnTo>
                  <a:pt x="428697" y="429260"/>
                </a:lnTo>
                <a:lnTo>
                  <a:pt x="428697" y="697230"/>
                </a:lnTo>
                <a:lnTo>
                  <a:pt x="294729" y="697230"/>
                </a:lnTo>
                <a:lnTo>
                  <a:pt x="305149" y="698500"/>
                </a:lnTo>
                <a:lnTo>
                  <a:pt x="313670" y="704850"/>
                </a:lnTo>
                <a:lnTo>
                  <a:pt x="319421" y="712470"/>
                </a:lnTo>
                <a:lnTo>
                  <a:pt x="321531" y="723900"/>
                </a:lnTo>
                <a:lnTo>
                  <a:pt x="319421" y="734060"/>
                </a:lnTo>
                <a:lnTo>
                  <a:pt x="313670" y="742950"/>
                </a:lnTo>
                <a:lnTo>
                  <a:pt x="305149" y="748030"/>
                </a:lnTo>
                <a:lnTo>
                  <a:pt x="294729" y="750570"/>
                </a:lnTo>
                <a:lnTo>
                  <a:pt x="438115" y="750570"/>
                </a:lnTo>
                <a:lnTo>
                  <a:pt x="458461" y="788670"/>
                </a:lnTo>
                <a:lnTo>
                  <a:pt x="487620" y="820420"/>
                </a:lnTo>
                <a:lnTo>
                  <a:pt x="523567" y="843280"/>
                </a:lnTo>
                <a:lnTo>
                  <a:pt x="564277" y="854710"/>
                </a:lnTo>
                <a:lnTo>
                  <a:pt x="607724" y="855980"/>
                </a:lnTo>
                <a:lnTo>
                  <a:pt x="654365" y="844550"/>
                </a:lnTo>
                <a:lnTo>
                  <a:pt x="694521" y="819150"/>
                </a:lnTo>
                <a:lnTo>
                  <a:pt x="707531" y="803910"/>
                </a:lnTo>
                <a:lnTo>
                  <a:pt x="602390" y="803910"/>
                </a:lnTo>
                <a:lnTo>
                  <a:pt x="556448" y="797560"/>
                </a:lnTo>
                <a:lnTo>
                  <a:pt x="518184" y="775970"/>
                </a:lnTo>
                <a:lnTo>
                  <a:pt x="491998" y="740410"/>
                </a:lnTo>
                <a:lnTo>
                  <a:pt x="482291" y="697230"/>
                </a:lnTo>
                <a:lnTo>
                  <a:pt x="482291" y="187960"/>
                </a:lnTo>
                <a:lnTo>
                  <a:pt x="473790" y="140970"/>
                </a:lnTo>
                <a:lnTo>
                  <a:pt x="455652" y="110490"/>
                </a:lnTo>
                <a:close/>
              </a:path>
              <a:path w="915034" h="855979">
                <a:moveTo>
                  <a:pt x="85905" y="642620"/>
                </a:moveTo>
                <a:lnTo>
                  <a:pt x="80380" y="642620"/>
                </a:lnTo>
                <a:lnTo>
                  <a:pt x="49123" y="648970"/>
                </a:lnTo>
                <a:lnTo>
                  <a:pt x="23570" y="666750"/>
                </a:lnTo>
                <a:lnTo>
                  <a:pt x="6327" y="692150"/>
                </a:lnTo>
                <a:lnTo>
                  <a:pt x="0" y="723900"/>
                </a:lnTo>
                <a:lnTo>
                  <a:pt x="6327" y="754380"/>
                </a:lnTo>
                <a:lnTo>
                  <a:pt x="23570" y="779780"/>
                </a:lnTo>
                <a:lnTo>
                  <a:pt x="49123" y="797560"/>
                </a:lnTo>
                <a:lnTo>
                  <a:pt x="80380" y="803910"/>
                </a:lnTo>
                <a:lnTo>
                  <a:pt x="105401" y="800100"/>
                </a:lnTo>
                <a:lnTo>
                  <a:pt x="127218" y="788670"/>
                </a:lnTo>
                <a:lnTo>
                  <a:pt x="144559" y="772160"/>
                </a:lnTo>
                <a:lnTo>
                  <a:pt x="156151" y="750570"/>
                </a:lnTo>
                <a:lnTo>
                  <a:pt x="80387" y="750570"/>
                </a:lnTo>
                <a:lnTo>
                  <a:pt x="69965" y="748030"/>
                </a:lnTo>
                <a:lnTo>
                  <a:pt x="61448" y="742950"/>
                </a:lnTo>
                <a:lnTo>
                  <a:pt x="55701" y="734060"/>
                </a:lnTo>
                <a:lnTo>
                  <a:pt x="53593" y="723900"/>
                </a:lnTo>
                <a:lnTo>
                  <a:pt x="55701" y="712470"/>
                </a:lnTo>
                <a:lnTo>
                  <a:pt x="61448" y="704850"/>
                </a:lnTo>
                <a:lnTo>
                  <a:pt x="69965" y="698500"/>
                </a:lnTo>
                <a:lnTo>
                  <a:pt x="80386" y="697230"/>
                </a:lnTo>
                <a:lnTo>
                  <a:pt x="156151" y="697230"/>
                </a:lnTo>
                <a:lnTo>
                  <a:pt x="153513" y="689610"/>
                </a:lnTo>
                <a:lnTo>
                  <a:pt x="150335" y="684530"/>
                </a:lnTo>
                <a:lnTo>
                  <a:pt x="146642" y="678180"/>
                </a:lnTo>
                <a:lnTo>
                  <a:pt x="142460" y="673100"/>
                </a:lnTo>
                <a:lnTo>
                  <a:pt x="161542" y="645160"/>
                </a:lnTo>
                <a:lnTo>
                  <a:pt x="96525" y="645160"/>
                </a:lnTo>
                <a:lnTo>
                  <a:pt x="85905" y="642620"/>
                </a:lnTo>
                <a:close/>
              </a:path>
              <a:path w="915034" h="855979">
                <a:moveTo>
                  <a:pt x="370506" y="750570"/>
                </a:moveTo>
                <a:lnTo>
                  <a:pt x="218963" y="750570"/>
                </a:lnTo>
                <a:lnTo>
                  <a:pt x="230553" y="772160"/>
                </a:lnTo>
                <a:lnTo>
                  <a:pt x="247891" y="788670"/>
                </a:lnTo>
                <a:lnTo>
                  <a:pt x="269706" y="800100"/>
                </a:lnTo>
                <a:lnTo>
                  <a:pt x="294729" y="803910"/>
                </a:lnTo>
                <a:lnTo>
                  <a:pt x="319747" y="800100"/>
                </a:lnTo>
                <a:lnTo>
                  <a:pt x="341563" y="788670"/>
                </a:lnTo>
                <a:lnTo>
                  <a:pt x="358907" y="772160"/>
                </a:lnTo>
                <a:lnTo>
                  <a:pt x="370506" y="750570"/>
                </a:lnTo>
                <a:close/>
              </a:path>
              <a:path w="915034" h="855979">
                <a:moveTo>
                  <a:pt x="753788" y="482600"/>
                </a:moveTo>
                <a:lnTo>
                  <a:pt x="700205" y="482600"/>
                </a:lnTo>
                <a:lnTo>
                  <a:pt x="700205" y="689610"/>
                </a:lnTo>
                <a:lnTo>
                  <a:pt x="692507" y="730250"/>
                </a:lnTo>
                <a:lnTo>
                  <a:pt x="671525" y="765810"/>
                </a:lnTo>
                <a:lnTo>
                  <a:pt x="640430" y="791210"/>
                </a:lnTo>
                <a:lnTo>
                  <a:pt x="602390" y="803910"/>
                </a:lnTo>
                <a:lnTo>
                  <a:pt x="707531" y="803910"/>
                </a:lnTo>
                <a:lnTo>
                  <a:pt x="725962" y="782320"/>
                </a:lnTo>
                <a:lnTo>
                  <a:pt x="746460" y="739140"/>
                </a:lnTo>
                <a:lnTo>
                  <a:pt x="753788" y="689610"/>
                </a:lnTo>
                <a:lnTo>
                  <a:pt x="753788" y="482600"/>
                </a:lnTo>
                <a:close/>
              </a:path>
              <a:path w="915034" h="855979">
                <a:moveTo>
                  <a:pt x="294729" y="697230"/>
                </a:moveTo>
                <a:lnTo>
                  <a:pt x="80386" y="697230"/>
                </a:lnTo>
                <a:lnTo>
                  <a:pt x="90805" y="698500"/>
                </a:lnTo>
                <a:lnTo>
                  <a:pt x="99323" y="704850"/>
                </a:lnTo>
                <a:lnTo>
                  <a:pt x="105071" y="712470"/>
                </a:lnTo>
                <a:lnTo>
                  <a:pt x="107180" y="723900"/>
                </a:lnTo>
                <a:lnTo>
                  <a:pt x="105071" y="734060"/>
                </a:lnTo>
                <a:lnTo>
                  <a:pt x="99323" y="742950"/>
                </a:lnTo>
                <a:lnTo>
                  <a:pt x="90805" y="748030"/>
                </a:lnTo>
                <a:lnTo>
                  <a:pt x="80387" y="750570"/>
                </a:lnTo>
                <a:lnTo>
                  <a:pt x="294729" y="750570"/>
                </a:lnTo>
                <a:lnTo>
                  <a:pt x="284310" y="748030"/>
                </a:lnTo>
                <a:lnTo>
                  <a:pt x="275793" y="742950"/>
                </a:lnTo>
                <a:lnTo>
                  <a:pt x="270046" y="734060"/>
                </a:lnTo>
                <a:lnTo>
                  <a:pt x="267937" y="723900"/>
                </a:lnTo>
                <a:lnTo>
                  <a:pt x="270046" y="712470"/>
                </a:lnTo>
                <a:lnTo>
                  <a:pt x="275793" y="704850"/>
                </a:lnTo>
                <a:lnTo>
                  <a:pt x="284310" y="698500"/>
                </a:lnTo>
                <a:lnTo>
                  <a:pt x="294729" y="697230"/>
                </a:lnTo>
                <a:close/>
              </a:path>
              <a:path w="915034" h="855979">
                <a:moveTo>
                  <a:pt x="252737" y="607060"/>
                </a:moveTo>
                <a:lnTo>
                  <a:pt x="187562" y="607060"/>
                </a:lnTo>
                <a:lnTo>
                  <a:pt x="232643" y="673100"/>
                </a:lnTo>
                <a:lnTo>
                  <a:pt x="228467" y="678180"/>
                </a:lnTo>
                <a:lnTo>
                  <a:pt x="224777" y="684530"/>
                </a:lnTo>
                <a:lnTo>
                  <a:pt x="221601" y="689610"/>
                </a:lnTo>
                <a:lnTo>
                  <a:pt x="218962" y="697230"/>
                </a:lnTo>
                <a:lnTo>
                  <a:pt x="370506" y="697230"/>
                </a:lnTo>
                <a:lnTo>
                  <a:pt x="358909" y="675640"/>
                </a:lnTo>
                <a:lnTo>
                  <a:pt x="341568" y="657860"/>
                </a:lnTo>
                <a:lnTo>
                  <a:pt x="319751" y="647700"/>
                </a:lnTo>
                <a:lnTo>
                  <a:pt x="307240" y="645160"/>
                </a:lnTo>
                <a:lnTo>
                  <a:pt x="278582" y="645160"/>
                </a:lnTo>
                <a:lnTo>
                  <a:pt x="252737" y="607060"/>
                </a:lnTo>
                <a:close/>
              </a:path>
              <a:path w="915034" h="855979">
                <a:moveTo>
                  <a:pt x="165957" y="480060"/>
                </a:moveTo>
                <a:lnTo>
                  <a:pt x="100984" y="480060"/>
                </a:lnTo>
                <a:lnTo>
                  <a:pt x="155114" y="558800"/>
                </a:lnTo>
                <a:lnTo>
                  <a:pt x="96525" y="645160"/>
                </a:lnTo>
                <a:lnTo>
                  <a:pt x="161542" y="645160"/>
                </a:lnTo>
                <a:lnTo>
                  <a:pt x="187562" y="607060"/>
                </a:lnTo>
                <a:lnTo>
                  <a:pt x="252737" y="607060"/>
                </a:lnTo>
                <a:lnTo>
                  <a:pt x="220000" y="558800"/>
                </a:lnTo>
                <a:lnTo>
                  <a:pt x="252297" y="511810"/>
                </a:lnTo>
                <a:lnTo>
                  <a:pt x="187562" y="511810"/>
                </a:lnTo>
                <a:lnTo>
                  <a:pt x="165957" y="480060"/>
                </a:lnTo>
                <a:close/>
              </a:path>
              <a:path w="915034" h="855979">
                <a:moveTo>
                  <a:pt x="294728" y="642620"/>
                </a:moveTo>
                <a:lnTo>
                  <a:pt x="289205" y="642620"/>
                </a:lnTo>
                <a:lnTo>
                  <a:pt x="278582" y="645160"/>
                </a:lnTo>
                <a:lnTo>
                  <a:pt x="307240" y="645160"/>
                </a:lnTo>
                <a:lnTo>
                  <a:pt x="294728" y="642620"/>
                </a:lnTo>
                <a:close/>
              </a:path>
              <a:path w="915034" h="855979">
                <a:moveTo>
                  <a:pt x="370506" y="429260"/>
                </a:moveTo>
                <a:lnTo>
                  <a:pt x="218962" y="429260"/>
                </a:lnTo>
                <a:lnTo>
                  <a:pt x="221596" y="436880"/>
                </a:lnTo>
                <a:lnTo>
                  <a:pt x="225311" y="443230"/>
                </a:lnTo>
                <a:lnTo>
                  <a:pt x="229886" y="449580"/>
                </a:lnTo>
                <a:lnTo>
                  <a:pt x="187562" y="511810"/>
                </a:lnTo>
                <a:lnTo>
                  <a:pt x="252297" y="511810"/>
                </a:lnTo>
                <a:lnTo>
                  <a:pt x="274119" y="480060"/>
                </a:lnTo>
                <a:lnTo>
                  <a:pt x="311407" y="480060"/>
                </a:lnTo>
                <a:lnTo>
                  <a:pt x="319746" y="478790"/>
                </a:lnTo>
                <a:lnTo>
                  <a:pt x="341563" y="467360"/>
                </a:lnTo>
                <a:lnTo>
                  <a:pt x="358907" y="450850"/>
                </a:lnTo>
                <a:lnTo>
                  <a:pt x="370506" y="429260"/>
                </a:lnTo>
                <a:close/>
              </a:path>
              <a:path w="915034" h="855979">
                <a:moveTo>
                  <a:pt x="85913" y="321310"/>
                </a:moveTo>
                <a:lnTo>
                  <a:pt x="80380" y="321310"/>
                </a:lnTo>
                <a:lnTo>
                  <a:pt x="49122" y="327660"/>
                </a:lnTo>
                <a:lnTo>
                  <a:pt x="23569" y="345440"/>
                </a:lnTo>
                <a:lnTo>
                  <a:pt x="6326" y="370840"/>
                </a:lnTo>
                <a:lnTo>
                  <a:pt x="0" y="402590"/>
                </a:lnTo>
                <a:lnTo>
                  <a:pt x="6326" y="433070"/>
                </a:lnTo>
                <a:lnTo>
                  <a:pt x="23569" y="458470"/>
                </a:lnTo>
                <a:lnTo>
                  <a:pt x="49123" y="476250"/>
                </a:lnTo>
                <a:lnTo>
                  <a:pt x="80380" y="482600"/>
                </a:lnTo>
                <a:lnTo>
                  <a:pt x="87503" y="482600"/>
                </a:lnTo>
                <a:lnTo>
                  <a:pt x="100984" y="480060"/>
                </a:lnTo>
                <a:lnTo>
                  <a:pt x="165957" y="480060"/>
                </a:lnTo>
                <a:lnTo>
                  <a:pt x="145216" y="449580"/>
                </a:lnTo>
                <a:lnTo>
                  <a:pt x="149802" y="443230"/>
                </a:lnTo>
                <a:lnTo>
                  <a:pt x="153507" y="436880"/>
                </a:lnTo>
                <a:lnTo>
                  <a:pt x="156151" y="429260"/>
                </a:lnTo>
                <a:lnTo>
                  <a:pt x="80386" y="429260"/>
                </a:lnTo>
                <a:lnTo>
                  <a:pt x="69965" y="426720"/>
                </a:lnTo>
                <a:lnTo>
                  <a:pt x="61448" y="420370"/>
                </a:lnTo>
                <a:lnTo>
                  <a:pt x="55701" y="412750"/>
                </a:lnTo>
                <a:lnTo>
                  <a:pt x="53593" y="402590"/>
                </a:lnTo>
                <a:lnTo>
                  <a:pt x="55701" y="391160"/>
                </a:lnTo>
                <a:lnTo>
                  <a:pt x="61448" y="383540"/>
                </a:lnTo>
                <a:lnTo>
                  <a:pt x="69965" y="377190"/>
                </a:lnTo>
                <a:lnTo>
                  <a:pt x="80386" y="374650"/>
                </a:lnTo>
                <a:lnTo>
                  <a:pt x="156151" y="374650"/>
                </a:lnTo>
                <a:lnTo>
                  <a:pt x="153513" y="368300"/>
                </a:lnTo>
                <a:lnTo>
                  <a:pt x="150335" y="361950"/>
                </a:lnTo>
                <a:lnTo>
                  <a:pt x="146642" y="356870"/>
                </a:lnTo>
                <a:lnTo>
                  <a:pt x="142460" y="350520"/>
                </a:lnTo>
                <a:lnTo>
                  <a:pt x="160674" y="323850"/>
                </a:lnTo>
                <a:lnTo>
                  <a:pt x="96525" y="323850"/>
                </a:lnTo>
                <a:lnTo>
                  <a:pt x="85913" y="321310"/>
                </a:lnTo>
                <a:close/>
              </a:path>
              <a:path w="915034" h="855979">
                <a:moveTo>
                  <a:pt x="311407" y="480060"/>
                </a:moveTo>
                <a:lnTo>
                  <a:pt x="274119" y="480060"/>
                </a:lnTo>
                <a:lnTo>
                  <a:pt x="287609" y="482600"/>
                </a:lnTo>
                <a:lnTo>
                  <a:pt x="294728" y="482600"/>
                </a:lnTo>
                <a:lnTo>
                  <a:pt x="311407" y="480060"/>
                </a:lnTo>
                <a:close/>
              </a:path>
              <a:path w="915034" h="855979">
                <a:moveTo>
                  <a:pt x="741735" y="1270"/>
                </a:moveTo>
                <a:lnTo>
                  <a:pt x="692316" y="3810"/>
                </a:lnTo>
                <a:lnTo>
                  <a:pt x="649706" y="16510"/>
                </a:lnTo>
                <a:lnTo>
                  <a:pt x="611930" y="39370"/>
                </a:lnTo>
                <a:lnTo>
                  <a:pt x="580541" y="69850"/>
                </a:lnTo>
                <a:lnTo>
                  <a:pt x="557093" y="107950"/>
                </a:lnTo>
                <a:lnTo>
                  <a:pt x="543138" y="149860"/>
                </a:lnTo>
                <a:lnTo>
                  <a:pt x="539559" y="194310"/>
                </a:lnTo>
                <a:lnTo>
                  <a:pt x="545940" y="237490"/>
                </a:lnTo>
                <a:lnTo>
                  <a:pt x="561897" y="276860"/>
                </a:lnTo>
                <a:lnTo>
                  <a:pt x="587047" y="312420"/>
                </a:lnTo>
                <a:lnTo>
                  <a:pt x="602072" y="332740"/>
                </a:lnTo>
                <a:lnTo>
                  <a:pt x="614985" y="355600"/>
                </a:lnTo>
                <a:lnTo>
                  <a:pt x="625868" y="381000"/>
                </a:lnTo>
                <a:lnTo>
                  <a:pt x="634805" y="411480"/>
                </a:lnTo>
                <a:lnTo>
                  <a:pt x="652491" y="482600"/>
                </a:lnTo>
                <a:lnTo>
                  <a:pt x="801502" y="482600"/>
                </a:lnTo>
                <a:lnTo>
                  <a:pt x="814816" y="429260"/>
                </a:lnTo>
                <a:lnTo>
                  <a:pt x="694336" y="429260"/>
                </a:lnTo>
                <a:lnTo>
                  <a:pt x="689438" y="408940"/>
                </a:lnTo>
                <a:lnTo>
                  <a:pt x="686023" y="394970"/>
                </a:lnTo>
                <a:lnTo>
                  <a:pt x="683226" y="384810"/>
                </a:lnTo>
                <a:lnTo>
                  <a:pt x="680187" y="374650"/>
                </a:lnTo>
                <a:lnTo>
                  <a:pt x="830709" y="374650"/>
                </a:lnTo>
                <a:lnTo>
                  <a:pt x="839903" y="354330"/>
                </a:lnTo>
                <a:lnTo>
                  <a:pt x="853424" y="331470"/>
                </a:lnTo>
                <a:lnTo>
                  <a:pt x="860932" y="321310"/>
                </a:lnTo>
                <a:lnTo>
                  <a:pt x="658059" y="321310"/>
                </a:lnTo>
                <a:lnTo>
                  <a:pt x="651083" y="309880"/>
                </a:lnTo>
                <a:lnTo>
                  <a:pt x="643588" y="298450"/>
                </a:lnTo>
                <a:lnTo>
                  <a:pt x="635569" y="287020"/>
                </a:lnTo>
                <a:lnTo>
                  <a:pt x="627016" y="276860"/>
                </a:lnTo>
                <a:lnTo>
                  <a:pt x="609050" y="251460"/>
                </a:lnTo>
                <a:lnTo>
                  <a:pt x="597664" y="222250"/>
                </a:lnTo>
                <a:lnTo>
                  <a:pt x="593132" y="191770"/>
                </a:lnTo>
                <a:lnTo>
                  <a:pt x="595728" y="160020"/>
                </a:lnTo>
                <a:lnTo>
                  <a:pt x="609251" y="123190"/>
                </a:lnTo>
                <a:lnTo>
                  <a:pt x="632990" y="92710"/>
                </a:lnTo>
                <a:lnTo>
                  <a:pt x="664619" y="68580"/>
                </a:lnTo>
                <a:lnTo>
                  <a:pt x="701811" y="55880"/>
                </a:lnTo>
                <a:lnTo>
                  <a:pt x="859634" y="55880"/>
                </a:lnTo>
                <a:lnTo>
                  <a:pt x="829262" y="30480"/>
                </a:lnTo>
                <a:lnTo>
                  <a:pt x="787914" y="10160"/>
                </a:lnTo>
                <a:lnTo>
                  <a:pt x="741735" y="1270"/>
                </a:lnTo>
                <a:close/>
              </a:path>
              <a:path w="915034" h="855979">
                <a:moveTo>
                  <a:pt x="294728" y="374650"/>
                </a:moveTo>
                <a:lnTo>
                  <a:pt x="80386" y="374650"/>
                </a:lnTo>
                <a:lnTo>
                  <a:pt x="90805" y="377190"/>
                </a:lnTo>
                <a:lnTo>
                  <a:pt x="99322" y="383540"/>
                </a:lnTo>
                <a:lnTo>
                  <a:pt x="105071" y="391160"/>
                </a:lnTo>
                <a:lnTo>
                  <a:pt x="107180" y="402590"/>
                </a:lnTo>
                <a:lnTo>
                  <a:pt x="105071" y="412750"/>
                </a:lnTo>
                <a:lnTo>
                  <a:pt x="99322" y="420370"/>
                </a:lnTo>
                <a:lnTo>
                  <a:pt x="90805" y="426720"/>
                </a:lnTo>
                <a:lnTo>
                  <a:pt x="80386" y="429260"/>
                </a:lnTo>
                <a:lnTo>
                  <a:pt x="294728" y="429260"/>
                </a:lnTo>
                <a:lnTo>
                  <a:pt x="284309" y="426720"/>
                </a:lnTo>
                <a:lnTo>
                  <a:pt x="275792" y="420370"/>
                </a:lnTo>
                <a:lnTo>
                  <a:pt x="270045" y="412750"/>
                </a:lnTo>
                <a:lnTo>
                  <a:pt x="267937" y="402590"/>
                </a:lnTo>
                <a:lnTo>
                  <a:pt x="270045" y="391160"/>
                </a:lnTo>
                <a:lnTo>
                  <a:pt x="275792" y="383540"/>
                </a:lnTo>
                <a:lnTo>
                  <a:pt x="284309" y="377190"/>
                </a:lnTo>
                <a:lnTo>
                  <a:pt x="294728" y="374650"/>
                </a:lnTo>
                <a:close/>
              </a:path>
              <a:path w="915034" h="855979">
                <a:moveTo>
                  <a:pt x="830709" y="374650"/>
                </a:moveTo>
                <a:lnTo>
                  <a:pt x="773594" y="374650"/>
                </a:lnTo>
                <a:lnTo>
                  <a:pt x="771399" y="382270"/>
                </a:lnTo>
                <a:lnTo>
                  <a:pt x="769099" y="391160"/>
                </a:lnTo>
                <a:lnTo>
                  <a:pt x="759657" y="429260"/>
                </a:lnTo>
                <a:lnTo>
                  <a:pt x="814816" y="429260"/>
                </a:lnTo>
                <a:lnTo>
                  <a:pt x="820839" y="405130"/>
                </a:lnTo>
                <a:lnTo>
                  <a:pt x="828985" y="378460"/>
                </a:lnTo>
                <a:lnTo>
                  <a:pt x="830709" y="374650"/>
                </a:lnTo>
                <a:close/>
              </a:path>
              <a:path w="915034" h="855979">
                <a:moveTo>
                  <a:pt x="251875" y="284480"/>
                </a:moveTo>
                <a:lnTo>
                  <a:pt x="187562" y="284480"/>
                </a:lnTo>
                <a:lnTo>
                  <a:pt x="232642" y="350520"/>
                </a:lnTo>
                <a:lnTo>
                  <a:pt x="228467" y="356870"/>
                </a:lnTo>
                <a:lnTo>
                  <a:pt x="224777" y="361950"/>
                </a:lnTo>
                <a:lnTo>
                  <a:pt x="221600" y="368300"/>
                </a:lnTo>
                <a:lnTo>
                  <a:pt x="218962" y="374650"/>
                </a:lnTo>
                <a:lnTo>
                  <a:pt x="370505" y="374650"/>
                </a:lnTo>
                <a:lnTo>
                  <a:pt x="358908" y="354330"/>
                </a:lnTo>
                <a:lnTo>
                  <a:pt x="341567" y="336550"/>
                </a:lnTo>
                <a:lnTo>
                  <a:pt x="319751" y="325120"/>
                </a:lnTo>
                <a:lnTo>
                  <a:pt x="311410" y="323850"/>
                </a:lnTo>
                <a:lnTo>
                  <a:pt x="278582" y="323850"/>
                </a:lnTo>
                <a:lnTo>
                  <a:pt x="251875" y="284480"/>
                </a:lnTo>
                <a:close/>
              </a:path>
              <a:path w="915034" h="855979">
                <a:moveTo>
                  <a:pt x="165957" y="158750"/>
                </a:moveTo>
                <a:lnTo>
                  <a:pt x="100984" y="158750"/>
                </a:lnTo>
                <a:lnTo>
                  <a:pt x="155113" y="237490"/>
                </a:lnTo>
                <a:lnTo>
                  <a:pt x="96525" y="323850"/>
                </a:lnTo>
                <a:lnTo>
                  <a:pt x="160674" y="323850"/>
                </a:lnTo>
                <a:lnTo>
                  <a:pt x="187562" y="284480"/>
                </a:lnTo>
                <a:lnTo>
                  <a:pt x="251875" y="284480"/>
                </a:lnTo>
                <a:lnTo>
                  <a:pt x="220000" y="237490"/>
                </a:lnTo>
                <a:lnTo>
                  <a:pt x="252296" y="190500"/>
                </a:lnTo>
                <a:lnTo>
                  <a:pt x="187562" y="190500"/>
                </a:lnTo>
                <a:lnTo>
                  <a:pt x="165957" y="158750"/>
                </a:lnTo>
                <a:close/>
              </a:path>
              <a:path w="915034" h="855979">
                <a:moveTo>
                  <a:pt x="294728" y="321310"/>
                </a:moveTo>
                <a:lnTo>
                  <a:pt x="289205" y="321310"/>
                </a:lnTo>
                <a:lnTo>
                  <a:pt x="278582" y="323850"/>
                </a:lnTo>
                <a:lnTo>
                  <a:pt x="311410" y="323850"/>
                </a:lnTo>
                <a:lnTo>
                  <a:pt x="294728" y="321310"/>
                </a:lnTo>
                <a:close/>
              </a:path>
              <a:path w="915034" h="855979">
                <a:moveTo>
                  <a:pt x="859634" y="55880"/>
                </a:moveTo>
                <a:lnTo>
                  <a:pt x="751550" y="55880"/>
                </a:lnTo>
                <a:lnTo>
                  <a:pt x="795168" y="72390"/>
                </a:lnTo>
                <a:lnTo>
                  <a:pt x="829833" y="101600"/>
                </a:lnTo>
                <a:lnTo>
                  <a:pt x="852709" y="140970"/>
                </a:lnTo>
                <a:lnTo>
                  <a:pt x="860965" y="187960"/>
                </a:lnTo>
                <a:lnTo>
                  <a:pt x="858850" y="210820"/>
                </a:lnTo>
                <a:lnTo>
                  <a:pt x="852637" y="233680"/>
                </a:lnTo>
                <a:lnTo>
                  <a:pt x="842526" y="255270"/>
                </a:lnTo>
                <a:lnTo>
                  <a:pt x="828717" y="274320"/>
                </a:lnTo>
                <a:lnTo>
                  <a:pt x="819798" y="285750"/>
                </a:lnTo>
                <a:lnTo>
                  <a:pt x="811431" y="297180"/>
                </a:lnTo>
                <a:lnTo>
                  <a:pt x="803631" y="309880"/>
                </a:lnTo>
                <a:lnTo>
                  <a:pt x="796413" y="321310"/>
                </a:lnTo>
                <a:lnTo>
                  <a:pt x="860932" y="321310"/>
                </a:lnTo>
                <a:lnTo>
                  <a:pt x="888727" y="283210"/>
                </a:lnTo>
                <a:lnTo>
                  <a:pt x="911587" y="220980"/>
                </a:lnTo>
                <a:lnTo>
                  <a:pt x="914548" y="187960"/>
                </a:lnTo>
                <a:lnTo>
                  <a:pt x="908422" y="139700"/>
                </a:lnTo>
                <a:lnTo>
                  <a:pt x="891106" y="96520"/>
                </a:lnTo>
                <a:lnTo>
                  <a:pt x="864189" y="59690"/>
                </a:lnTo>
                <a:lnTo>
                  <a:pt x="859634" y="55880"/>
                </a:lnTo>
                <a:close/>
              </a:path>
              <a:path w="915034" h="855979">
                <a:moveTo>
                  <a:pt x="294728" y="0"/>
                </a:moveTo>
                <a:lnTo>
                  <a:pt x="269705" y="3810"/>
                </a:lnTo>
                <a:lnTo>
                  <a:pt x="247890" y="15240"/>
                </a:lnTo>
                <a:lnTo>
                  <a:pt x="230552" y="31750"/>
                </a:lnTo>
                <a:lnTo>
                  <a:pt x="218962" y="53340"/>
                </a:lnTo>
                <a:lnTo>
                  <a:pt x="294728" y="53340"/>
                </a:lnTo>
                <a:lnTo>
                  <a:pt x="305149" y="55880"/>
                </a:lnTo>
                <a:lnTo>
                  <a:pt x="313670" y="62230"/>
                </a:lnTo>
                <a:lnTo>
                  <a:pt x="319420" y="69850"/>
                </a:lnTo>
                <a:lnTo>
                  <a:pt x="321531" y="80010"/>
                </a:lnTo>
                <a:lnTo>
                  <a:pt x="319420" y="91440"/>
                </a:lnTo>
                <a:lnTo>
                  <a:pt x="313670" y="99060"/>
                </a:lnTo>
                <a:lnTo>
                  <a:pt x="305149" y="105410"/>
                </a:lnTo>
                <a:lnTo>
                  <a:pt x="294728" y="107950"/>
                </a:lnTo>
                <a:lnTo>
                  <a:pt x="218962" y="107950"/>
                </a:lnTo>
                <a:lnTo>
                  <a:pt x="221595" y="114300"/>
                </a:lnTo>
                <a:lnTo>
                  <a:pt x="225311" y="121920"/>
                </a:lnTo>
                <a:lnTo>
                  <a:pt x="229886" y="128270"/>
                </a:lnTo>
                <a:lnTo>
                  <a:pt x="187562" y="190500"/>
                </a:lnTo>
                <a:lnTo>
                  <a:pt x="252296" y="190500"/>
                </a:lnTo>
                <a:lnTo>
                  <a:pt x="274118" y="158750"/>
                </a:lnTo>
                <a:lnTo>
                  <a:pt x="310923" y="158750"/>
                </a:lnTo>
                <a:lnTo>
                  <a:pt x="319020" y="157480"/>
                </a:lnTo>
                <a:lnTo>
                  <a:pt x="340340" y="147320"/>
                </a:lnTo>
                <a:lnTo>
                  <a:pt x="357527" y="130810"/>
                </a:lnTo>
                <a:lnTo>
                  <a:pt x="369423" y="110490"/>
                </a:lnTo>
                <a:lnTo>
                  <a:pt x="455652" y="110490"/>
                </a:lnTo>
                <a:lnTo>
                  <a:pt x="450362" y="101600"/>
                </a:lnTo>
                <a:lnTo>
                  <a:pt x="415120" y="71120"/>
                </a:lnTo>
                <a:lnTo>
                  <a:pt x="371175" y="55880"/>
                </a:lnTo>
                <a:lnTo>
                  <a:pt x="359825" y="33020"/>
                </a:lnTo>
                <a:lnTo>
                  <a:pt x="342396" y="16510"/>
                </a:lnTo>
                <a:lnTo>
                  <a:pt x="320244" y="3810"/>
                </a:lnTo>
                <a:lnTo>
                  <a:pt x="294728" y="0"/>
                </a:lnTo>
                <a:close/>
              </a:path>
              <a:path w="915034" h="855979">
                <a:moveTo>
                  <a:pt x="80386" y="0"/>
                </a:moveTo>
                <a:lnTo>
                  <a:pt x="49126" y="6350"/>
                </a:lnTo>
                <a:lnTo>
                  <a:pt x="23573" y="24130"/>
                </a:lnTo>
                <a:lnTo>
                  <a:pt x="6332" y="49530"/>
                </a:lnTo>
                <a:lnTo>
                  <a:pt x="6" y="80010"/>
                </a:lnTo>
                <a:lnTo>
                  <a:pt x="6332" y="111760"/>
                </a:lnTo>
                <a:lnTo>
                  <a:pt x="23574" y="137160"/>
                </a:lnTo>
                <a:lnTo>
                  <a:pt x="49126" y="154940"/>
                </a:lnTo>
                <a:lnTo>
                  <a:pt x="80386" y="161290"/>
                </a:lnTo>
                <a:lnTo>
                  <a:pt x="87503" y="161290"/>
                </a:lnTo>
                <a:lnTo>
                  <a:pt x="100984" y="158750"/>
                </a:lnTo>
                <a:lnTo>
                  <a:pt x="165957" y="158750"/>
                </a:lnTo>
                <a:lnTo>
                  <a:pt x="145216" y="128270"/>
                </a:lnTo>
                <a:lnTo>
                  <a:pt x="149802" y="121920"/>
                </a:lnTo>
                <a:lnTo>
                  <a:pt x="153506" y="114300"/>
                </a:lnTo>
                <a:lnTo>
                  <a:pt x="156151" y="107950"/>
                </a:lnTo>
                <a:lnTo>
                  <a:pt x="80386" y="107950"/>
                </a:lnTo>
                <a:lnTo>
                  <a:pt x="69965" y="105410"/>
                </a:lnTo>
                <a:lnTo>
                  <a:pt x="61447" y="99060"/>
                </a:lnTo>
                <a:lnTo>
                  <a:pt x="55701" y="91440"/>
                </a:lnTo>
                <a:lnTo>
                  <a:pt x="53592" y="80010"/>
                </a:lnTo>
                <a:lnTo>
                  <a:pt x="55701" y="69850"/>
                </a:lnTo>
                <a:lnTo>
                  <a:pt x="61447" y="62230"/>
                </a:lnTo>
                <a:lnTo>
                  <a:pt x="69965" y="55880"/>
                </a:lnTo>
                <a:lnTo>
                  <a:pt x="80386" y="53340"/>
                </a:lnTo>
                <a:lnTo>
                  <a:pt x="156151" y="53340"/>
                </a:lnTo>
                <a:lnTo>
                  <a:pt x="144559" y="31750"/>
                </a:lnTo>
                <a:lnTo>
                  <a:pt x="127219" y="15240"/>
                </a:lnTo>
                <a:lnTo>
                  <a:pt x="105403" y="3810"/>
                </a:lnTo>
                <a:lnTo>
                  <a:pt x="80386" y="0"/>
                </a:lnTo>
                <a:close/>
              </a:path>
              <a:path w="915034" h="855979">
                <a:moveTo>
                  <a:pt x="310923" y="158750"/>
                </a:moveTo>
                <a:lnTo>
                  <a:pt x="274118" y="158750"/>
                </a:lnTo>
                <a:lnTo>
                  <a:pt x="287609" y="161290"/>
                </a:lnTo>
                <a:lnTo>
                  <a:pt x="294728" y="161290"/>
                </a:lnTo>
                <a:lnTo>
                  <a:pt x="310923" y="158750"/>
                </a:lnTo>
                <a:close/>
              </a:path>
              <a:path w="915034" h="855979">
                <a:moveTo>
                  <a:pt x="294728" y="53340"/>
                </a:moveTo>
                <a:lnTo>
                  <a:pt x="80386" y="53340"/>
                </a:lnTo>
                <a:lnTo>
                  <a:pt x="90804" y="55880"/>
                </a:lnTo>
                <a:lnTo>
                  <a:pt x="99322" y="62230"/>
                </a:lnTo>
                <a:lnTo>
                  <a:pt x="105070" y="69850"/>
                </a:lnTo>
                <a:lnTo>
                  <a:pt x="107180" y="80010"/>
                </a:lnTo>
                <a:lnTo>
                  <a:pt x="105070" y="91440"/>
                </a:lnTo>
                <a:lnTo>
                  <a:pt x="99322" y="99060"/>
                </a:lnTo>
                <a:lnTo>
                  <a:pt x="90804" y="105410"/>
                </a:lnTo>
                <a:lnTo>
                  <a:pt x="80386" y="107950"/>
                </a:lnTo>
                <a:lnTo>
                  <a:pt x="294728" y="107950"/>
                </a:lnTo>
                <a:lnTo>
                  <a:pt x="284309" y="105410"/>
                </a:lnTo>
                <a:lnTo>
                  <a:pt x="275792" y="99060"/>
                </a:lnTo>
                <a:lnTo>
                  <a:pt x="270045" y="91440"/>
                </a:lnTo>
                <a:lnTo>
                  <a:pt x="267937" y="80010"/>
                </a:lnTo>
                <a:lnTo>
                  <a:pt x="270045" y="69850"/>
                </a:lnTo>
                <a:lnTo>
                  <a:pt x="275792" y="62230"/>
                </a:lnTo>
                <a:lnTo>
                  <a:pt x="284309" y="55880"/>
                </a:lnTo>
                <a:lnTo>
                  <a:pt x="294728" y="53340"/>
                </a:lnTo>
                <a:close/>
              </a:path>
            </a:pathLst>
          </a:custGeom>
          <a:solidFill>
            <a:srgbClr val="009EE0"/>
          </a:solidFill>
        </p:spPr>
        <p:txBody>
          <a:bodyPr wrap="square" lIns="0" tIns="0" rIns="0" bIns="0" rtlCol="0"/>
          <a:lstStyle/>
          <a:p>
            <a:endParaRPr>
              <a:solidFill>
                <a:schemeClr val="accent4">
                  <a:lumMod val="60000"/>
                  <a:lumOff val="40000"/>
                </a:schemeClr>
              </a:solidFill>
            </a:endParaRPr>
          </a:p>
        </p:txBody>
      </p:sp>
      <p:sp>
        <p:nvSpPr>
          <p:cNvPr id="26" name="object 13">
            <a:extLst>
              <a:ext uri="{FF2B5EF4-FFF2-40B4-BE49-F238E27FC236}">
                <a16:creationId xmlns:a16="http://schemas.microsoft.com/office/drawing/2014/main" id="{9BDDB05F-5FBD-4A5A-9041-C8F59A2D0782}"/>
              </a:ext>
            </a:extLst>
          </p:cNvPr>
          <p:cNvSpPr/>
          <p:nvPr/>
        </p:nvSpPr>
        <p:spPr>
          <a:xfrm>
            <a:off x="1355536" y="4994488"/>
            <a:ext cx="80374" cy="80372"/>
          </a:xfrm>
          <a:prstGeom prst="rect">
            <a:avLst/>
          </a:prstGeom>
          <a:blipFill>
            <a:blip r:embed="rId4" cstate="print"/>
            <a:stretch>
              <a:fillRect/>
            </a:stretch>
          </a:blipFill>
        </p:spPr>
        <p:txBody>
          <a:bodyPr wrap="square" lIns="0" tIns="0" rIns="0" bIns="0" rtlCol="0"/>
          <a:lstStyle/>
          <a:p>
            <a:endParaRPr>
              <a:solidFill>
                <a:schemeClr val="accent4">
                  <a:lumMod val="60000"/>
                  <a:lumOff val="40000"/>
                </a:schemeClr>
              </a:solidFill>
            </a:endParaRPr>
          </a:p>
        </p:txBody>
      </p:sp>
      <p:sp>
        <p:nvSpPr>
          <p:cNvPr id="35" name="object 7">
            <a:extLst>
              <a:ext uri="{FF2B5EF4-FFF2-40B4-BE49-F238E27FC236}">
                <a16:creationId xmlns:a16="http://schemas.microsoft.com/office/drawing/2014/main" id="{59956022-2D42-4FA1-BA66-9F11BF4E3CE0}"/>
              </a:ext>
            </a:extLst>
          </p:cNvPr>
          <p:cNvSpPr txBox="1"/>
          <p:nvPr/>
        </p:nvSpPr>
        <p:spPr>
          <a:xfrm>
            <a:off x="7699890" y="4527884"/>
            <a:ext cx="4492109" cy="2240357"/>
          </a:xfrm>
          <a:prstGeom prst="rect">
            <a:avLst/>
          </a:prstGeom>
        </p:spPr>
        <p:txBody>
          <a:bodyPr vert="horz" wrap="square" lIns="0" tIns="257810" rIns="0" bIns="0" rtlCol="0">
            <a:spAutoFit/>
          </a:bodyPr>
          <a:lstStyle/>
          <a:p>
            <a:pPr marL="12700">
              <a:lnSpc>
                <a:spcPct val="100000"/>
              </a:lnSpc>
              <a:spcBef>
                <a:spcPts val="2030"/>
              </a:spcBef>
            </a:pPr>
            <a:r>
              <a:rPr lang="en-US" sz="2800" b="1" spc="-90" dirty="0">
                <a:solidFill>
                  <a:schemeClr val="bg1"/>
                </a:solidFill>
                <a:cs typeface="Arial"/>
              </a:rPr>
              <a:t>6) </a:t>
            </a:r>
            <a:r>
              <a:rPr lang="en-US" sz="2400" b="1" spc="-90" dirty="0">
                <a:solidFill>
                  <a:schemeClr val="bg1"/>
                </a:solidFill>
                <a:cs typeface="Arial"/>
              </a:rPr>
              <a:t>INSIGHTS &amp; RECOMMENDATIONS</a:t>
            </a:r>
            <a:endParaRPr lang="en-US" sz="2400" dirty="0">
              <a:solidFill>
                <a:schemeClr val="bg1"/>
              </a:solidFill>
              <a:cs typeface="Arial"/>
            </a:endParaRPr>
          </a:p>
          <a:p>
            <a:pPr marL="298450" marR="363855" indent="-285750">
              <a:lnSpc>
                <a:spcPct val="100000"/>
              </a:lnSpc>
              <a:spcBef>
                <a:spcPts val="1100"/>
              </a:spcBef>
              <a:buFont typeface="Arial" panose="020B0604020202020204" pitchFamily="34" charset="0"/>
              <a:buChar char="•"/>
            </a:pPr>
            <a:r>
              <a:rPr lang="en-US" sz="1600" b="1" spc="-40" dirty="0">
                <a:solidFill>
                  <a:schemeClr val="bg1"/>
                </a:solidFill>
                <a:cs typeface="Arial"/>
              </a:rPr>
              <a:t>Insights to UNICEF</a:t>
            </a:r>
          </a:p>
          <a:p>
            <a:pPr marL="298450" marR="363855" indent="-285750">
              <a:lnSpc>
                <a:spcPct val="100000"/>
              </a:lnSpc>
              <a:spcBef>
                <a:spcPts val="1100"/>
              </a:spcBef>
              <a:buFont typeface="Arial" panose="020B0604020202020204" pitchFamily="34" charset="0"/>
              <a:buChar char="•"/>
            </a:pPr>
            <a:r>
              <a:rPr lang="en-US" sz="1600" b="1" spc="-40" dirty="0">
                <a:solidFill>
                  <a:schemeClr val="bg1"/>
                </a:solidFill>
                <a:cs typeface="Arial"/>
              </a:rPr>
              <a:t>Examples with specific Countries</a:t>
            </a:r>
          </a:p>
          <a:p>
            <a:pPr marL="298450" marR="363855" indent="-285750">
              <a:lnSpc>
                <a:spcPct val="100000"/>
              </a:lnSpc>
              <a:spcBef>
                <a:spcPts val="1100"/>
              </a:spcBef>
              <a:buFont typeface="Arial" panose="020B0604020202020204" pitchFamily="34" charset="0"/>
              <a:buChar char="•"/>
            </a:pPr>
            <a:r>
              <a:rPr lang="en-US" sz="1600" b="1" spc="-40" dirty="0">
                <a:solidFill>
                  <a:schemeClr val="bg1"/>
                </a:solidFill>
                <a:cs typeface="Arial"/>
              </a:rPr>
              <a:t>Uniqueness of Analysis</a:t>
            </a:r>
            <a:endParaRPr lang="en-US" sz="1600" spc="-40" dirty="0">
              <a:solidFill>
                <a:schemeClr val="accent4">
                  <a:lumMod val="60000"/>
                  <a:lumOff val="40000"/>
                </a:schemeClr>
              </a:solidFill>
              <a:cs typeface="Arial"/>
            </a:endParaRPr>
          </a:p>
          <a:p>
            <a:pPr marL="12700" marR="363855">
              <a:lnSpc>
                <a:spcPct val="100000"/>
              </a:lnSpc>
              <a:spcBef>
                <a:spcPts val="1100"/>
              </a:spcBef>
            </a:pPr>
            <a:endParaRPr sz="1600" dirty="0">
              <a:solidFill>
                <a:schemeClr val="accent4">
                  <a:lumMod val="60000"/>
                  <a:lumOff val="40000"/>
                </a:schemeClr>
              </a:solidFil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009EE0"/>
          </a:solidFill>
        </p:spPr>
        <p:txBody>
          <a:bodyPr wrap="square" lIns="0" tIns="0" rIns="0" bIns="0" rtlCol="0"/>
          <a:lstStyle/>
          <a:p>
            <a:endParaRPr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20" dirty="0"/>
              <a:t>3</a:t>
            </a:fld>
            <a:endParaRPr spc="-20" dirty="0"/>
          </a:p>
        </p:txBody>
      </p:sp>
      <p:sp>
        <p:nvSpPr>
          <p:cNvPr id="6" name="Rectangle 5">
            <a:extLst>
              <a:ext uri="{FF2B5EF4-FFF2-40B4-BE49-F238E27FC236}">
                <a16:creationId xmlns:a16="http://schemas.microsoft.com/office/drawing/2014/main" id="{0942D451-7D28-4176-ACA8-A16ABE078AD8}"/>
              </a:ext>
            </a:extLst>
          </p:cNvPr>
          <p:cNvSpPr/>
          <p:nvPr/>
        </p:nvSpPr>
        <p:spPr>
          <a:xfrm>
            <a:off x="-7070" y="2381938"/>
            <a:ext cx="12199070" cy="2431435"/>
          </a:xfrm>
          <a:prstGeom prst="rect">
            <a:avLst/>
          </a:prstGeom>
        </p:spPr>
        <p:txBody>
          <a:bodyPr wrap="square">
            <a:spAutoFit/>
          </a:bodyPr>
          <a:lstStyle/>
          <a:p>
            <a:pPr algn="ctr"/>
            <a:r>
              <a:rPr lang="en-US" sz="4400" b="1" dirty="0">
                <a:solidFill>
                  <a:schemeClr val="accent4">
                    <a:lumMod val="75000"/>
                  </a:schemeClr>
                </a:solidFill>
              </a:rPr>
              <a:t>ANALYSIS GOAL : </a:t>
            </a:r>
          </a:p>
          <a:p>
            <a:pPr algn="ctr"/>
            <a:r>
              <a:rPr lang="en-US" sz="3600" b="1" dirty="0">
                <a:solidFill>
                  <a:schemeClr val="bg1"/>
                </a:solidFill>
              </a:rPr>
              <a:t>To Find Factors Causing Under 5 Mortality, Trend </a:t>
            </a:r>
            <a:r>
              <a:rPr lang="en-US" sz="3600" b="1">
                <a:solidFill>
                  <a:schemeClr val="bg1"/>
                </a:solidFill>
              </a:rPr>
              <a:t>Analsyis</a:t>
            </a:r>
            <a:r>
              <a:rPr lang="en-US" sz="3600" b="1" dirty="0">
                <a:solidFill>
                  <a:schemeClr val="bg1"/>
                </a:solidFill>
              </a:rPr>
              <a:t> </a:t>
            </a:r>
          </a:p>
          <a:p>
            <a:pPr algn="ctr"/>
            <a:r>
              <a:rPr lang="en-US" sz="3600" b="1" dirty="0">
                <a:solidFill>
                  <a:schemeClr val="bg1"/>
                </a:solidFill>
              </a:rPr>
              <a:t>and Recommendations For Reducing Under-5 </a:t>
            </a:r>
          </a:p>
          <a:p>
            <a:pPr algn="ctr"/>
            <a:r>
              <a:rPr lang="en-US" sz="3600" b="1" dirty="0">
                <a:solidFill>
                  <a:schemeClr val="bg1"/>
                </a:solidFill>
              </a:rPr>
              <a:t>Mortality Rate at Country level </a:t>
            </a:r>
            <a:endParaRPr 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152400"/>
            <a:ext cx="7315200" cy="689932"/>
          </a:xfrm>
          <a:prstGeom prst="rect">
            <a:avLst/>
          </a:prstGeom>
        </p:spPr>
        <p:txBody>
          <a:bodyPr vert="horz" wrap="square" lIns="0" tIns="12700" rIns="0" bIns="0" rtlCol="0">
            <a:spAutoFit/>
          </a:bodyPr>
          <a:lstStyle/>
          <a:p>
            <a:pPr marL="12700" algn="ctr">
              <a:lnSpc>
                <a:spcPct val="100000"/>
              </a:lnSpc>
              <a:spcBef>
                <a:spcPts val="100"/>
              </a:spcBef>
            </a:pPr>
            <a:r>
              <a:rPr lang="en-US" sz="4400" spc="-80" dirty="0">
                <a:solidFill>
                  <a:srgbClr val="FFFFFF"/>
                </a:solidFill>
              </a:rPr>
              <a:t>REASONS</a:t>
            </a:r>
            <a:endParaRPr sz="44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20" dirty="0"/>
              <a:t>4</a:t>
            </a:fld>
            <a:endParaRPr spc="-20" dirty="0"/>
          </a:p>
        </p:txBody>
      </p:sp>
      <p:sp>
        <p:nvSpPr>
          <p:cNvPr id="3" name="object 3"/>
          <p:cNvSpPr txBox="1">
            <a:spLocks noGrp="1"/>
          </p:cNvSpPr>
          <p:nvPr>
            <p:ph type="body" idx="1"/>
          </p:nvPr>
        </p:nvSpPr>
        <p:spPr>
          <a:xfrm>
            <a:off x="-7070" y="1066800"/>
            <a:ext cx="12115800" cy="4385175"/>
          </a:xfrm>
          <a:prstGeom prst="rect">
            <a:avLst/>
          </a:prstGeom>
        </p:spPr>
        <p:txBody>
          <a:bodyPr vert="horz" wrap="square" lIns="0" tIns="12065" rIns="0" bIns="0" rtlCol="0">
            <a:spAutoFit/>
          </a:bodyPr>
          <a:lstStyle/>
          <a:p>
            <a:pPr marL="309880" marR="579755">
              <a:spcBef>
                <a:spcPts val="95"/>
              </a:spcBef>
              <a:tabLst>
                <a:tab pos="596265" algn="l"/>
                <a:tab pos="596900" algn="l"/>
              </a:tabLst>
            </a:pPr>
            <a:r>
              <a:rPr lang="en-US" spc="-50" dirty="0">
                <a:solidFill>
                  <a:schemeClr val="bg2"/>
                </a:solidFill>
              </a:rPr>
              <a:t>According to </a:t>
            </a:r>
            <a:r>
              <a:rPr lang="en-US" spc="-50" dirty="0">
                <a:solidFill>
                  <a:srgbClr val="FF0000"/>
                </a:solidFill>
              </a:rPr>
              <a:t>UNICEF</a:t>
            </a:r>
            <a:r>
              <a:rPr lang="en-US" spc="-50" dirty="0">
                <a:solidFill>
                  <a:schemeClr val="bg2"/>
                </a:solidFill>
              </a:rPr>
              <a:t>:</a:t>
            </a:r>
          </a:p>
          <a:p>
            <a:pPr marL="767080" marR="579755" indent="-457200">
              <a:spcBef>
                <a:spcPts val="95"/>
              </a:spcBef>
              <a:buFont typeface="Arial" panose="020B0604020202020204" pitchFamily="34" charset="0"/>
              <a:buChar char="•"/>
              <a:tabLst>
                <a:tab pos="596265" algn="l"/>
                <a:tab pos="596900" algn="l"/>
              </a:tabLst>
            </a:pPr>
            <a:r>
              <a:rPr lang="en-US" dirty="0">
                <a:solidFill>
                  <a:srgbClr val="FF0000"/>
                </a:solidFill>
              </a:rPr>
              <a:t>69 Million </a:t>
            </a:r>
            <a:r>
              <a:rPr lang="en-US" dirty="0"/>
              <a:t>children under age 5 will die between 2016 and 2030.</a:t>
            </a:r>
            <a:endParaRPr lang="en-US" dirty="0">
              <a:solidFill>
                <a:srgbClr val="FF0000"/>
              </a:solidFill>
            </a:endParaRPr>
          </a:p>
          <a:p>
            <a:pPr marL="767080" marR="579755" indent="-457200" rtl="0">
              <a:spcBef>
                <a:spcPts val="95"/>
              </a:spcBef>
              <a:buFont typeface="Arial" panose="020B0604020202020204" pitchFamily="34" charset="0"/>
              <a:buChar char="•"/>
              <a:tabLst>
                <a:tab pos="596265" algn="l"/>
                <a:tab pos="596900" algn="l"/>
              </a:tabLst>
            </a:pPr>
            <a:r>
              <a:rPr lang="en-US" dirty="0"/>
              <a:t>The </a:t>
            </a:r>
            <a:r>
              <a:rPr lang="en-US" dirty="0">
                <a:solidFill>
                  <a:srgbClr val="FF0000"/>
                </a:solidFill>
              </a:rPr>
              <a:t>poorest</a:t>
            </a:r>
            <a:r>
              <a:rPr lang="en-US" dirty="0"/>
              <a:t> children are </a:t>
            </a:r>
            <a:r>
              <a:rPr lang="en-US" dirty="0">
                <a:solidFill>
                  <a:srgbClr val="FF0000"/>
                </a:solidFill>
              </a:rPr>
              <a:t>1.9 times</a:t>
            </a:r>
            <a:r>
              <a:rPr lang="en-US" dirty="0"/>
              <a:t> as likely to die before age 5 compared to the riches</a:t>
            </a:r>
          </a:p>
          <a:p>
            <a:pPr marL="767080" marR="579755" indent="-457200">
              <a:spcBef>
                <a:spcPts val="95"/>
              </a:spcBef>
              <a:buFont typeface="Arial" panose="020B0604020202020204" pitchFamily="34" charset="0"/>
              <a:buChar char="•"/>
              <a:tabLst>
                <a:tab pos="596265" algn="l"/>
                <a:tab pos="596900" algn="l"/>
              </a:tabLst>
            </a:pPr>
            <a:r>
              <a:rPr lang="en-US" dirty="0"/>
              <a:t>At current trends, </a:t>
            </a:r>
            <a:r>
              <a:rPr lang="en-US" dirty="0">
                <a:solidFill>
                  <a:srgbClr val="FF0000"/>
                </a:solidFill>
              </a:rPr>
              <a:t>9 out of 10</a:t>
            </a:r>
            <a:r>
              <a:rPr lang="en-US" dirty="0"/>
              <a:t> of the world’s children living in extreme poverty will live in </a:t>
            </a:r>
            <a:r>
              <a:rPr lang="en-US" dirty="0">
                <a:solidFill>
                  <a:srgbClr val="FF0000"/>
                </a:solidFill>
              </a:rPr>
              <a:t>sub-Saharan Africa </a:t>
            </a:r>
            <a:r>
              <a:rPr lang="en-US" dirty="0"/>
              <a:t>in 2030.</a:t>
            </a:r>
          </a:p>
          <a:p>
            <a:pPr marL="767080" marR="579755" indent="-457200">
              <a:spcBef>
                <a:spcPts val="95"/>
              </a:spcBef>
              <a:buFont typeface="Arial" panose="020B0604020202020204" pitchFamily="34" charset="0"/>
              <a:buChar char="•"/>
              <a:tabLst>
                <a:tab pos="596265" algn="l"/>
                <a:tab pos="596900" algn="l"/>
              </a:tabLst>
            </a:pPr>
            <a:r>
              <a:rPr lang="en-US" dirty="0"/>
              <a:t>An estimated </a:t>
            </a:r>
            <a:r>
              <a:rPr lang="en-US" dirty="0">
                <a:solidFill>
                  <a:srgbClr val="FF0000"/>
                </a:solidFill>
              </a:rPr>
              <a:t>5.3 million children </a:t>
            </a:r>
            <a:r>
              <a:rPr lang="en-US" dirty="0"/>
              <a:t>under age five died in 2018–roughly </a:t>
            </a:r>
            <a:r>
              <a:rPr lang="en-US" dirty="0">
                <a:solidFill>
                  <a:srgbClr val="FF0000"/>
                </a:solidFill>
              </a:rPr>
              <a:t>half</a:t>
            </a:r>
            <a:r>
              <a:rPr lang="en-US" dirty="0"/>
              <a:t> of those deaths occurred in </a:t>
            </a:r>
            <a:r>
              <a:rPr lang="en-US" dirty="0">
                <a:solidFill>
                  <a:srgbClr val="FF0000"/>
                </a:solidFill>
              </a:rPr>
              <a:t>sub-Saharan Africa.</a:t>
            </a:r>
          </a:p>
          <a:p>
            <a:pPr marL="767080" marR="579755" indent="-457200" rtl="0">
              <a:spcBef>
                <a:spcPts val="95"/>
              </a:spcBef>
              <a:buFont typeface="Arial" panose="020B0604020202020204" pitchFamily="34" charset="0"/>
              <a:buChar char="•"/>
              <a:tabLst>
                <a:tab pos="596265" algn="l"/>
                <a:tab pos="596900" algn="l"/>
              </a:tabLst>
            </a:pPr>
            <a:r>
              <a:rPr lang="en-US" dirty="0">
                <a:solidFill>
                  <a:srgbClr val="FF0000"/>
                </a:solidFill>
              </a:rPr>
              <a:t>3 in 4</a:t>
            </a:r>
            <a:r>
              <a:rPr lang="en-US" dirty="0"/>
              <a:t> children </a:t>
            </a:r>
            <a:r>
              <a:rPr lang="en-US" dirty="0">
                <a:solidFill>
                  <a:srgbClr val="FF0000"/>
                </a:solidFill>
              </a:rPr>
              <a:t>aged 2 to 4 </a:t>
            </a:r>
            <a:r>
              <a:rPr lang="en-US" dirty="0"/>
              <a:t>worldwide experience violent discipline by their caregivers on a regular basis.</a:t>
            </a:r>
          </a:p>
        </p:txBody>
      </p:sp>
      <p:sp>
        <p:nvSpPr>
          <p:cNvPr id="6" name="TextBox 5">
            <a:extLst>
              <a:ext uri="{FF2B5EF4-FFF2-40B4-BE49-F238E27FC236}">
                <a16:creationId xmlns:a16="http://schemas.microsoft.com/office/drawing/2014/main" id="{8E69EFFB-D640-46E7-BCFB-EF37095F7CBB}"/>
              </a:ext>
            </a:extLst>
          </p:cNvPr>
          <p:cNvSpPr txBox="1"/>
          <p:nvPr/>
        </p:nvSpPr>
        <p:spPr>
          <a:xfrm>
            <a:off x="10998" y="6019800"/>
            <a:ext cx="12192000" cy="461665"/>
          </a:xfrm>
          <a:prstGeom prst="rect">
            <a:avLst/>
          </a:prstGeom>
          <a:noFill/>
        </p:spPr>
        <p:txBody>
          <a:bodyPr wrap="square" rtlCol="0">
            <a:spAutoFit/>
          </a:bodyPr>
          <a:lstStyle/>
          <a:p>
            <a:pPr marL="285750" indent="-285750" algn="ctr">
              <a:buFont typeface="Wingdings" pitchFamily="2" charset="2"/>
              <a:buChar char="v"/>
            </a:pPr>
            <a:r>
              <a:rPr lang="en-US" sz="2400" b="1" dirty="0">
                <a:solidFill>
                  <a:srgbClr val="FF0000"/>
                </a:solidFill>
              </a:rPr>
              <a:t>Question </a:t>
            </a:r>
            <a:r>
              <a:rPr lang="en-US" sz="2400" b="1" dirty="0">
                <a:solidFill>
                  <a:schemeClr val="bg1"/>
                </a:solidFill>
              </a:rPr>
              <a:t>: What are the causes of Under-5 Mortality?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
            <a:extLst>
              <a:ext uri="{FF2B5EF4-FFF2-40B4-BE49-F238E27FC236}">
                <a16:creationId xmlns:a16="http://schemas.microsoft.com/office/drawing/2014/main" id="{09BC6EB2-8455-44EF-B5A5-B5644EA6BD3D}"/>
              </a:ext>
            </a:extLst>
          </p:cNvPr>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F86941"/>
          </a:solidFill>
        </p:spPr>
        <p:txBody>
          <a:bodyPr wrap="square" lIns="0" tIns="0" rIns="0" bIns="0" rtlCol="0"/>
          <a:lstStyle/>
          <a:p>
            <a:endParaRPr lang="en-US" dirty="0"/>
          </a:p>
        </p:txBody>
      </p:sp>
      <p:sp>
        <p:nvSpPr>
          <p:cNvPr id="2" name="object 2"/>
          <p:cNvSpPr txBox="1"/>
          <p:nvPr/>
        </p:nvSpPr>
        <p:spPr>
          <a:xfrm>
            <a:off x="11898121" y="6654012"/>
            <a:ext cx="64135" cy="127000"/>
          </a:xfrm>
          <a:prstGeom prst="rect">
            <a:avLst/>
          </a:prstGeom>
        </p:spPr>
        <p:txBody>
          <a:bodyPr vert="horz" wrap="square" lIns="0" tIns="0" rIns="0" bIns="0" rtlCol="0">
            <a:spAutoFit/>
          </a:bodyPr>
          <a:lstStyle/>
          <a:p>
            <a:pPr>
              <a:lnSpc>
                <a:spcPts val="944"/>
              </a:lnSpc>
            </a:pPr>
            <a:r>
              <a:rPr sz="1000" spc="-20" dirty="0">
                <a:latin typeface="Trebuchet MS"/>
                <a:cs typeface="Trebuchet MS"/>
              </a:rPr>
              <a:t>6</a:t>
            </a:r>
            <a:endParaRPr sz="1000">
              <a:latin typeface="Trebuchet MS"/>
              <a:cs typeface="Trebuchet MS"/>
            </a:endParaRPr>
          </a:p>
        </p:txBody>
      </p:sp>
      <p:sp>
        <p:nvSpPr>
          <p:cNvPr id="7" name="object 7"/>
          <p:cNvSpPr txBox="1"/>
          <p:nvPr/>
        </p:nvSpPr>
        <p:spPr>
          <a:xfrm>
            <a:off x="7933690" y="4487933"/>
            <a:ext cx="2881630" cy="893834"/>
          </a:xfrm>
          <a:prstGeom prst="rect">
            <a:avLst/>
          </a:prstGeom>
        </p:spPr>
        <p:txBody>
          <a:bodyPr vert="horz" wrap="square" lIns="0" tIns="257810" rIns="0" bIns="0" rtlCol="0">
            <a:spAutoFit/>
          </a:bodyPr>
          <a:lstStyle/>
          <a:p>
            <a:pPr marL="12700" marR="363855">
              <a:lnSpc>
                <a:spcPct val="100000"/>
              </a:lnSpc>
              <a:spcBef>
                <a:spcPts val="1100"/>
              </a:spcBef>
            </a:pPr>
            <a:endParaRPr lang="en-US" sz="1600" spc="-40" dirty="0">
              <a:solidFill>
                <a:srgbClr val="FFFFFF"/>
              </a:solidFill>
              <a:latin typeface="Arial"/>
              <a:cs typeface="Arial"/>
            </a:endParaRPr>
          </a:p>
          <a:p>
            <a:pPr marL="12700" marR="363855">
              <a:lnSpc>
                <a:spcPct val="100000"/>
              </a:lnSpc>
              <a:spcBef>
                <a:spcPts val="1100"/>
              </a:spcBef>
            </a:pPr>
            <a:endParaRPr sz="1600" dirty="0">
              <a:latin typeface="Arial"/>
              <a:cs typeface="Arial"/>
            </a:endParaRPr>
          </a:p>
        </p:txBody>
      </p:sp>
      <p:sp>
        <p:nvSpPr>
          <p:cNvPr id="17" name="Rectangle 16">
            <a:extLst>
              <a:ext uri="{FF2B5EF4-FFF2-40B4-BE49-F238E27FC236}">
                <a16:creationId xmlns:a16="http://schemas.microsoft.com/office/drawing/2014/main" id="{880C7C08-5EC3-4ACC-A917-3C87F37C25AC}"/>
              </a:ext>
            </a:extLst>
          </p:cNvPr>
          <p:cNvSpPr/>
          <p:nvPr/>
        </p:nvSpPr>
        <p:spPr>
          <a:xfrm>
            <a:off x="-1" y="1276202"/>
            <a:ext cx="12191999" cy="659155"/>
          </a:xfrm>
          <a:prstGeom prst="rect">
            <a:avLst/>
          </a:prstGeom>
        </p:spPr>
        <p:txBody>
          <a:bodyPr wrap="square">
            <a:spAutoFit/>
          </a:bodyPr>
          <a:lstStyle/>
          <a:p>
            <a:pPr marL="12700" marR="5080" algn="ctr">
              <a:spcBef>
                <a:spcPts val="100"/>
              </a:spcBef>
            </a:pPr>
            <a:r>
              <a:rPr lang="en-US" b="1" u="sng" spc="-60" dirty="0">
                <a:solidFill>
                  <a:srgbClr val="002060"/>
                </a:solidFill>
                <a:latin typeface="Arial"/>
                <a:cs typeface="Arial"/>
              </a:rPr>
              <a:t>Hypothesis</a:t>
            </a:r>
            <a:r>
              <a:rPr lang="en-US" b="1" spc="-60" dirty="0">
                <a:solidFill>
                  <a:srgbClr val="002060"/>
                </a:solidFill>
                <a:latin typeface="Arial"/>
                <a:cs typeface="Arial"/>
              </a:rPr>
              <a:t>: </a:t>
            </a:r>
          </a:p>
          <a:p>
            <a:pPr marL="12700" marR="5080" algn="ctr">
              <a:spcBef>
                <a:spcPts val="100"/>
              </a:spcBef>
            </a:pPr>
            <a:r>
              <a:rPr lang="en-US" b="1" spc="-60" dirty="0">
                <a:solidFill>
                  <a:schemeClr val="bg1"/>
                </a:solidFill>
                <a:latin typeface="Arial"/>
                <a:cs typeface="Arial"/>
              </a:rPr>
              <a:t>Under 5 Mortality caused by:</a:t>
            </a:r>
          </a:p>
        </p:txBody>
      </p:sp>
      <p:sp>
        <p:nvSpPr>
          <p:cNvPr id="11" name="object 3">
            <a:extLst>
              <a:ext uri="{FF2B5EF4-FFF2-40B4-BE49-F238E27FC236}">
                <a16:creationId xmlns:a16="http://schemas.microsoft.com/office/drawing/2014/main" id="{98298419-49B6-774D-B9CC-CDCAF7333EB6}"/>
              </a:ext>
            </a:extLst>
          </p:cNvPr>
          <p:cNvSpPr txBox="1">
            <a:spLocks/>
          </p:cNvSpPr>
          <p:nvPr/>
        </p:nvSpPr>
        <p:spPr>
          <a:xfrm>
            <a:off x="0" y="770935"/>
            <a:ext cx="12191999" cy="512821"/>
          </a:xfrm>
          <a:prstGeom prst="rect">
            <a:avLst/>
          </a:prstGeom>
        </p:spPr>
        <p:txBody>
          <a:bodyPr vert="horz" wrap="square" lIns="0" tIns="12700" rIns="0" bIns="0" rtlCol="0">
            <a:spAutoFit/>
          </a:bodyPr>
          <a:lstStyle>
            <a:lvl1pPr>
              <a:defRPr sz="7200" b="1" i="0">
                <a:solidFill>
                  <a:srgbClr val="352046"/>
                </a:solidFill>
                <a:latin typeface="Arial"/>
                <a:ea typeface="+mj-ea"/>
                <a:cs typeface="Arial"/>
              </a:defRPr>
            </a:lvl1pPr>
          </a:lstStyle>
          <a:p>
            <a:pPr marL="12700" marR="5080" algn="ctr">
              <a:spcBef>
                <a:spcPts val="100"/>
              </a:spcBef>
            </a:pPr>
            <a:r>
              <a:rPr lang="en-US" sz="3200" kern="0" spc="-220" dirty="0">
                <a:solidFill>
                  <a:srgbClr val="FFFFFF"/>
                </a:solidFill>
              </a:rPr>
              <a:t>Causality Factors</a:t>
            </a:r>
            <a:endParaRPr lang="en-US" sz="3200" kern="0" dirty="0"/>
          </a:p>
        </p:txBody>
      </p:sp>
      <p:sp>
        <p:nvSpPr>
          <p:cNvPr id="3" name="object 3"/>
          <p:cNvSpPr txBox="1">
            <a:spLocks noGrp="1"/>
          </p:cNvSpPr>
          <p:nvPr>
            <p:ph type="title"/>
          </p:nvPr>
        </p:nvSpPr>
        <p:spPr>
          <a:xfrm>
            <a:off x="1131476" y="25084"/>
            <a:ext cx="9929047" cy="689932"/>
          </a:xfrm>
          <a:prstGeom prst="rect">
            <a:avLst/>
          </a:prstGeom>
        </p:spPr>
        <p:txBody>
          <a:bodyPr vert="horz" wrap="square" lIns="0" tIns="12700" rIns="0" bIns="0" rtlCol="0">
            <a:spAutoFit/>
          </a:bodyPr>
          <a:lstStyle/>
          <a:p>
            <a:pPr marL="12700" marR="5080" algn="ctr">
              <a:lnSpc>
                <a:spcPct val="100000"/>
              </a:lnSpc>
              <a:spcBef>
                <a:spcPts val="100"/>
              </a:spcBef>
            </a:pPr>
            <a:r>
              <a:rPr lang="en-US" sz="4400" u="sng" spc="-220" dirty="0">
                <a:solidFill>
                  <a:schemeClr val="bg1"/>
                </a:solidFill>
              </a:rPr>
              <a:t>Under 5 Mortality Rate for the World</a:t>
            </a:r>
            <a:endParaRPr sz="4400" u="sng" dirty="0">
              <a:solidFill>
                <a:schemeClr val="bg1"/>
              </a:solidFill>
            </a:endParaRPr>
          </a:p>
        </p:txBody>
      </p:sp>
      <p:pic>
        <p:nvPicPr>
          <p:cNvPr id="6" name="Picture 5">
            <a:extLst>
              <a:ext uri="{FF2B5EF4-FFF2-40B4-BE49-F238E27FC236}">
                <a16:creationId xmlns:a16="http://schemas.microsoft.com/office/drawing/2014/main" id="{3649A536-4585-894D-8199-0C98A32CC2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5315311"/>
            <a:ext cx="8239276" cy="592432"/>
          </a:xfrm>
          <a:prstGeom prst="rect">
            <a:avLst/>
          </a:prstGeom>
        </p:spPr>
      </p:pic>
      <p:pic>
        <p:nvPicPr>
          <p:cNvPr id="13" name="Picture 12">
            <a:extLst>
              <a:ext uri="{FF2B5EF4-FFF2-40B4-BE49-F238E27FC236}">
                <a16:creationId xmlns:a16="http://schemas.microsoft.com/office/drawing/2014/main" id="{F440F1BA-A95D-D84A-8BB2-9AFCC15493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2397" y="4116101"/>
            <a:ext cx="8288079" cy="646331"/>
          </a:xfrm>
          <a:prstGeom prst="rect">
            <a:avLst/>
          </a:prstGeom>
        </p:spPr>
      </p:pic>
      <p:sp>
        <p:nvSpPr>
          <p:cNvPr id="15" name="TextBox 14">
            <a:extLst>
              <a:ext uri="{FF2B5EF4-FFF2-40B4-BE49-F238E27FC236}">
                <a16:creationId xmlns:a16="http://schemas.microsoft.com/office/drawing/2014/main" id="{CC20F551-3EA2-C247-A843-AD26F0E242B4}"/>
              </a:ext>
            </a:extLst>
          </p:cNvPr>
          <p:cNvSpPr txBox="1"/>
          <p:nvPr/>
        </p:nvSpPr>
        <p:spPr>
          <a:xfrm>
            <a:off x="5118" y="3124200"/>
            <a:ext cx="12186882" cy="461665"/>
          </a:xfrm>
          <a:prstGeom prst="rect">
            <a:avLst/>
          </a:prstGeom>
          <a:noFill/>
        </p:spPr>
        <p:txBody>
          <a:bodyPr wrap="square" rtlCol="0">
            <a:spAutoFit/>
          </a:bodyPr>
          <a:lstStyle/>
          <a:p>
            <a:pPr algn="ctr"/>
            <a:r>
              <a:rPr lang="en-US" sz="2400" b="1" u="sng" dirty="0">
                <a:solidFill>
                  <a:srgbClr val="002060"/>
                </a:solidFill>
              </a:rPr>
              <a:t>Granger Causality Test (Confidence Interval : 90%, P-Value = 0.1) :</a:t>
            </a:r>
          </a:p>
        </p:txBody>
      </p:sp>
      <p:sp>
        <p:nvSpPr>
          <p:cNvPr id="22" name="TextBox 21">
            <a:extLst>
              <a:ext uri="{FF2B5EF4-FFF2-40B4-BE49-F238E27FC236}">
                <a16:creationId xmlns:a16="http://schemas.microsoft.com/office/drawing/2014/main" id="{8642A279-FC7E-C247-8612-6E2B6781A302}"/>
              </a:ext>
            </a:extLst>
          </p:cNvPr>
          <p:cNvSpPr txBox="1"/>
          <p:nvPr/>
        </p:nvSpPr>
        <p:spPr>
          <a:xfrm>
            <a:off x="0" y="3657600"/>
            <a:ext cx="12192000" cy="369332"/>
          </a:xfrm>
          <a:prstGeom prst="rect">
            <a:avLst/>
          </a:prstGeom>
          <a:noFill/>
        </p:spPr>
        <p:txBody>
          <a:bodyPr wrap="square" rtlCol="0">
            <a:spAutoFit/>
          </a:bodyPr>
          <a:lstStyle/>
          <a:p>
            <a:pPr marL="285750" indent="-285750" algn="ctr">
              <a:buFont typeface="Wingdings" pitchFamily="2" charset="2"/>
              <a:buChar char="Ø"/>
            </a:pPr>
            <a:r>
              <a:rPr lang="en-US" b="1" dirty="0">
                <a:solidFill>
                  <a:srgbClr val="002060"/>
                </a:solidFill>
              </a:rPr>
              <a:t>Insights : </a:t>
            </a:r>
            <a:r>
              <a:rPr lang="en-US" b="1" dirty="0">
                <a:solidFill>
                  <a:schemeClr val="bg1"/>
                </a:solidFill>
              </a:rPr>
              <a:t>Breastfeeding, </a:t>
            </a:r>
            <a:r>
              <a:rPr lang="en-US" b="1" dirty="0" err="1">
                <a:solidFill>
                  <a:schemeClr val="bg1"/>
                </a:solidFill>
              </a:rPr>
              <a:t>Left_alone</a:t>
            </a:r>
            <a:r>
              <a:rPr lang="en-US" b="1" dirty="0">
                <a:solidFill>
                  <a:schemeClr val="bg1"/>
                </a:solidFill>
              </a:rPr>
              <a:t>, Books cause under 5 Mortality, after 1 year</a:t>
            </a:r>
          </a:p>
        </p:txBody>
      </p:sp>
      <p:sp>
        <p:nvSpPr>
          <p:cNvPr id="23" name="TextBox 22">
            <a:extLst>
              <a:ext uri="{FF2B5EF4-FFF2-40B4-BE49-F238E27FC236}">
                <a16:creationId xmlns:a16="http://schemas.microsoft.com/office/drawing/2014/main" id="{4DEA4F39-762B-F34C-AA53-360D2E8E72F0}"/>
              </a:ext>
            </a:extLst>
          </p:cNvPr>
          <p:cNvSpPr txBox="1"/>
          <p:nvPr/>
        </p:nvSpPr>
        <p:spPr>
          <a:xfrm>
            <a:off x="8796" y="4876800"/>
            <a:ext cx="12259404" cy="369332"/>
          </a:xfrm>
          <a:prstGeom prst="rect">
            <a:avLst/>
          </a:prstGeom>
          <a:noFill/>
        </p:spPr>
        <p:txBody>
          <a:bodyPr wrap="square" rtlCol="0">
            <a:spAutoFit/>
          </a:bodyPr>
          <a:lstStyle/>
          <a:p>
            <a:pPr marL="285750" indent="-285750" algn="ctr">
              <a:buFont typeface="Wingdings" pitchFamily="2" charset="2"/>
              <a:buChar char="Ø"/>
            </a:pPr>
            <a:r>
              <a:rPr lang="en-US" b="1" dirty="0">
                <a:solidFill>
                  <a:srgbClr val="002060"/>
                </a:solidFill>
              </a:rPr>
              <a:t>Insights : </a:t>
            </a:r>
            <a:r>
              <a:rPr lang="en-US" b="1" dirty="0">
                <a:solidFill>
                  <a:schemeClr val="bg1"/>
                </a:solidFill>
              </a:rPr>
              <a:t>Breastfeeding, Punishment, Books, </a:t>
            </a:r>
            <a:r>
              <a:rPr lang="en-US" b="1" dirty="0" err="1">
                <a:solidFill>
                  <a:schemeClr val="bg1"/>
                </a:solidFill>
              </a:rPr>
              <a:t>Left_alone</a:t>
            </a:r>
            <a:r>
              <a:rPr lang="en-US" b="1" dirty="0">
                <a:solidFill>
                  <a:schemeClr val="bg1"/>
                </a:solidFill>
              </a:rPr>
              <a:t>, Literacy cause under 5 Mortality, after 2 years</a:t>
            </a:r>
          </a:p>
        </p:txBody>
      </p:sp>
      <p:sp>
        <p:nvSpPr>
          <p:cNvPr id="5" name="Rectangle 4">
            <a:extLst>
              <a:ext uri="{FF2B5EF4-FFF2-40B4-BE49-F238E27FC236}">
                <a16:creationId xmlns:a16="http://schemas.microsoft.com/office/drawing/2014/main" id="{BB14E3B5-895B-4BB2-BA7D-3CD83751B7A9}"/>
              </a:ext>
            </a:extLst>
          </p:cNvPr>
          <p:cNvSpPr/>
          <p:nvPr/>
        </p:nvSpPr>
        <p:spPr>
          <a:xfrm>
            <a:off x="1828800" y="2065621"/>
            <a:ext cx="8610600" cy="1449115"/>
          </a:xfrm>
          <a:prstGeom prst="rect">
            <a:avLst/>
          </a:prstGeom>
        </p:spPr>
        <p:txBody>
          <a:bodyPr wrap="square" numCol="2">
            <a:spAutoFit/>
          </a:bodyPr>
          <a:lstStyle/>
          <a:p>
            <a:pPr marL="355600" marR="5080" indent="-342900">
              <a:lnSpc>
                <a:spcPct val="100000"/>
              </a:lnSpc>
              <a:spcBef>
                <a:spcPts val="100"/>
              </a:spcBef>
              <a:buFont typeface="Arial" panose="020B0604020202020204" pitchFamily="34" charset="0"/>
              <a:buChar char="•"/>
            </a:pPr>
            <a:r>
              <a:rPr lang="en-US" sz="1400" b="1" spc="-60" dirty="0">
                <a:solidFill>
                  <a:schemeClr val="bg1"/>
                </a:solidFill>
                <a:latin typeface="Arial"/>
                <a:cs typeface="Arial"/>
              </a:rPr>
              <a:t>Exclusive Breastfeeding (Breastfeeding)</a:t>
            </a:r>
          </a:p>
          <a:p>
            <a:pPr marL="355600" marR="5080" indent="-342900">
              <a:lnSpc>
                <a:spcPct val="100000"/>
              </a:lnSpc>
              <a:spcBef>
                <a:spcPts val="100"/>
              </a:spcBef>
              <a:buFont typeface="Arial" panose="020B0604020202020204" pitchFamily="34" charset="0"/>
              <a:buChar char="•"/>
            </a:pPr>
            <a:r>
              <a:rPr lang="en-US" sz="1400" b="1" spc="-60" dirty="0">
                <a:solidFill>
                  <a:schemeClr val="bg1"/>
                </a:solidFill>
                <a:latin typeface="Arial"/>
                <a:cs typeface="Arial"/>
              </a:rPr>
              <a:t>Children Sleeping under ITN’s (ITN)</a:t>
            </a:r>
          </a:p>
          <a:p>
            <a:pPr marL="355600" marR="5080" indent="-342900">
              <a:lnSpc>
                <a:spcPct val="100000"/>
              </a:lnSpc>
              <a:spcBef>
                <a:spcPts val="100"/>
              </a:spcBef>
              <a:buFont typeface="Arial" panose="020B0604020202020204" pitchFamily="34" charset="0"/>
              <a:buChar char="•"/>
            </a:pPr>
            <a:r>
              <a:rPr lang="en-US" sz="1400" b="1" spc="-60" dirty="0">
                <a:solidFill>
                  <a:schemeClr val="bg1"/>
                </a:solidFill>
                <a:latin typeface="Arial"/>
                <a:cs typeface="Arial"/>
              </a:rPr>
              <a:t>Violent Discipline by parents (Punishment)</a:t>
            </a:r>
          </a:p>
          <a:p>
            <a:pPr marL="355600" marR="5080" indent="-342900">
              <a:spcBef>
                <a:spcPts val="100"/>
              </a:spcBef>
              <a:buFont typeface="Arial" panose="020B0604020202020204" pitchFamily="34" charset="0"/>
              <a:buChar char="•"/>
            </a:pPr>
            <a:r>
              <a:rPr lang="en-US" sz="1400" b="1" spc="-60" dirty="0">
                <a:solidFill>
                  <a:schemeClr val="bg1"/>
                </a:solidFill>
                <a:latin typeface="Arial"/>
                <a:cs typeface="Arial"/>
              </a:rPr>
              <a:t>Having Children Books (Books)</a:t>
            </a:r>
          </a:p>
          <a:p>
            <a:pPr marL="355600" marR="5080" indent="-342900">
              <a:lnSpc>
                <a:spcPct val="100000"/>
              </a:lnSpc>
              <a:spcBef>
                <a:spcPts val="100"/>
              </a:spcBef>
              <a:buFont typeface="Arial" panose="020B0604020202020204" pitchFamily="34" charset="0"/>
              <a:buChar char="•"/>
            </a:pPr>
            <a:endParaRPr lang="en-US" sz="1400" b="1" spc="-60" dirty="0">
              <a:solidFill>
                <a:schemeClr val="bg1"/>
              </a:solidFill>
              <a:latin typeface="Arial"/>
              <a:cs typeface="Arial"/>
            </a:endParaRPr>
          </a:p>
          <a:p>
            <a:pPr marL="12700" marR="5080">
              <a:lnSpc>
                <a:spcPct val="100000"/>
              </a:lnSpc>
              <a:spcBef>
                <a:spcPts val="100"/>
              </a:spcBef>
            </a:pPr>
            <a:endParaRPr lang="en-US" sz="1400" b="1" spc="-60" dirty="0">
              <a:solidFill>
                <a:schemeClr val="bg1"/>
              </a:solidFill>
              <a:latin typeface="Arial"/>
              <a:cs typeface="Arial"/>
            </a:endParaRPr>
          </a:p>
          <a:p>
            <a:pPr marL="355600" marR="5080" indent="-342900">
              <a:lnSpc>
                <a:spcPct val="100000"/>
              </a:lnSpc>
              <a:spcBef>
                <a:spcPts val="100"/>
              </a:spcBef>
              <a:buFont typeface="Arial" panose="020B0604020202020204" pitchFamily="34" charset="0"/>
              <a:buChar char="•"/>
            </a:pPr>
            <a:r>
              <a:rPr lang="en-US" sz="1400" b="1" spc="-60" dirty="0">
                <a:solidFill>
                  <a:schemeClr val="bg1"/>
                </a:solidFill>
                <a:latin typeface="Arial"/>
                <a:cs typeface="Arial"/>
              </a:rPr>
              <a:t>Irresponsible Supervision (</a:t>
            </a:r>
            <a:r>
              <a:rPr lang="en-US" sz="1400" b="1" spc="-60" dirty="0" err="1">
                <a:solidFill>
                  <a:schemeClr val="bg1"/>
                </a:solidFill>
                <a:latin typeface="Arial"/>
                <a:cs typeface="Arial"/>
              </a:rPr>
              <a:t>Left_alone</a:t>
            </a:r>
            <a:r>
              <a:rPr lang="en-US" sz="1400" b="1" spc="-60" dirty="0">
                <a:solidFill>
                  <a:schemeClr val="bg1"/>
                </a:solidFill>
                <a:latin typeface="Arial"/>
                <a:cs typeface="Arial"/>
              </a:rPr>
              <a:t>)</a:t>
            </a:r>
          </a:p>
          <a:p>
            <a:pPr marL="355600" marR="5080" indent="-342900">
              <a:lnSpc>
                <a:spcPct val="100000"/>
              </a:lnSpc>
              <a:spcBef>
                <a:spcPts val="100"/>
              </a:spcBef>
              <a:buFont typeface="Arial" panose="020B0604020202020204" pitchFamily="34" charset="0"/>
              <a:buChar char="•"/>
            </a:pPr>
            <a:r>
              <a:rPr lang="en-US" sz="1400" b="1" spc="-60" dirty="0">
                <a:solidFill>
                  <a:schemeClr val="bg1"/>
                </a:solidFill>
                <a:latin typeface="Arial"/>
                <a:cs typeface="Arial"/>
              </a:rPr>
              <a:t>Postnatal Care of Newborns (Postnatal)</a:t>
            </a:r>
          </a:p>
          <a:p>
            <a:pPr marL="355600" marR="5080" indent="-342900">
              <a:lnSpc>
                <a:spcPct val="100000"/>
              </a:lnSpc>
              <a:spcBef>
                <a:spcPts val="100"/>
              </a:spcBef>
              <a:buFont typeface="Arial" panose="020B0604020202020204" pitchFamily="34" charset="0"/>
              <a:buChar char="•"/>
            </a:pPr>
            <a:r>
              <a:rPr lang="en-US" sz="1400" b="1" spc="-60" dirty="0">
                <a:solidFill>
                  <a:schemeClr val="bg1"/>
                </a:solidFill>
                <a:latin typeface="Arial"/>
                <a:cs typeface="Arial"/>
              </a:rPr>
              <a:t>Youth Literacy 15-24 years (Literacy)</a:t>
            </a:r>
            <a:endParaRPr lang="en-US" sz="1400" b="1" spc="-60" dirty="0">
              <a:solidFill>
                <a:srgbClr val="FFFFFF"/>
              </a:solidFill>
              <a:latin typeface="Arial"/>
              <a:cs typeface="Arial"/>
            </a:endParaRPr>
          </a:p>
        </p:txBody>
      </p:sp>
      <p:sp>
        <p:nvSpPr>
          <p:cNvPr id="24" name="TextBox 23">
            <a:extLst>
              <a:ext uri="{FF2B5EF4-FFF2-40B4-BE49-F238E27FC236}">
                <a16:creationId xmlns:a16="http://schemas.microsoft.com/office/drawing/2014/main" id="{45FA218F-90A9-472B-8390-B99BDBDF415B}"/>
              </a:ext>
            </a:extLst>
          </p:cNvPr>
          <p:cNvSpPr txBox="1"/>
          <p:nvPr/>
        </p:nvSpPr>
        <p:spPr>
          <a:xfrm>
            <a:off x="0" y="6320135"/>
            <a:ext cx="12192000" cy="461665"/>
          </a:xfrm>
          <a:prstGeom prst="rect">
            <a:avLst/>
          </a:prstGeom>
          <a:noFill/>
        </p:spPr>
        <p:txBody>
          <a:bodyPr wrap="square" rtlCol="0">
            <a:spAutoFit/>
          </a:bodyPr>
          <a:lstStyle/>
          <a:p>
            <a:pPr marL="285750" indent="-285750" algn="ctr">
              <a:buFont typeface="Wingdings" pitchFamily="2" charset="2"/>
              <a:buChar char="v"/>
            </a:pPr>
            <a:r>
              <a:rPr lang="en-US" sz="2400" b="1" dirty="0">
                <a:solidFill>
                  <a:schemeClr val="accent4">
                    <a:lumMod val="75000"/>
                  </a:schemeClr>
                </a:solidFill>
              </a:rPr>
              <a:t>Question</a:t>
            </a:r>
            <a:r>
              <a:rPr lang="en-US" sz="2400" b="1" dirty="0">
                <a:solidFill>
                  <a:srgbClr val="FF0000"/>
                </a:solidFill>
              </a:rPr>
              <a:t> </a:t>
            </a:r>
            <a:r>
              <a:rPr lang="en-US" sz="2400" b="1" dirty="0">
                <a:solidFill>
                  <a:schemeClr val="bg1"/>
                </a:solidFill>
              </a:rPr>
              <a:t>: What are the correlations for considered factors? </a:t>
            </a:r>
          </a:p>
        </p:txBody>
      </p:sp>
    </p:spTree>
    <p:extLst>
      <p:ext uri="{BB962C8B-B14F-4D97-AF65-F5344CB8AC3E}">
        <p14:creationId xmlns:p14="http://schemas.microsoft.com/office/powerpoint/2010/main" val="221229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98121" y="6654012"/>
            <a:ext cx="64135" cy="127000"/>
          </a:xfrm>
          <a:prstGeom prst="rect">
            <a:avLst/>
          </a:prstGeom>
        </p:spPr>
        <p:txBody>
          <a:bodyPr vert="horz" wrap="square" lIns="0" tIns="0" rIns="0" bIns="0" rtlCol="0">
            <a:spAutoFit/>
          </a:bodyPr>
          <a:lstStyle/>
          <a:p>
            <a:pPr>
              <a:lnSpc>
                <a:spcPts val="944"/>
              </a:lnSpc>
            </a:pPr>
            <a:r>
              <a:rPr sz="1000" spc="-20" dirty="0">
                <a:latin typeface="Trebuchet MS"/>
                <a:cs typeface="Trebuchet MS"/>
              </a:rPr>
              <a:t>6</a:t>
            </a:r>
            <a:endParaRPr sz="1000">
              <a:latin typeface="Trebuchet MS"/>
              <a:cs typeface="Trebuchet MS"/>
            </a:endParaRPr>
          </a:p>
        </p:txBody>
      </p:sp>
      <p:sp>
        <p:nvSpPr>
          <p:cNvPr id="4" name="object 4"/>
          <p:cNvSpPr/>
          <p:nvPr/>
        </p:nvSpPr>
        <p:spPr>
          <a:xfrm>
            <a:off x="0" y="0"/>
            <a:ext cx="12192000" cy="6855459"/>
          </a:xfrm>
          <a:custGeom>
            <a:avLst/>
            <a:gdLst/>
            <a:ahLst/>
            <a:cxnLst/>
            <a:rect l="l" t="t" r="r" b="b"/>
            <a:pathLst>
              <a:path w="6179820" h="6855459">
                <a:moveTo>
                  <a:pt x="6179820" y="6854950"/>
                </a:moveTo>
                <a:lnTo>
                  <a:pt x="6179820" y="0"/>
                </a:lnTo>
                <a:lnTo>
                  <a:pt x="0" y="0"/>
                </a:lnTo>
                <a:lnTo>
                  <a:pt x="0" y="6854950"/>
                </a:lnTo>
                <a:lnTo>
                  <a:pt x="6179820" y="6854950"/>
                </a:lnTo>
                <a:close/>
              </a:path>
            </a:pathLst>
          </a:custGeom>
          <a:solidFill>
            <a:srgbClr val="352046"/>
          </a:solidFill>
        </p:spPr>
        <p:txBody>
          <a:bodyPr wrap="square" lIns="0" tIns="0" rIns="0" bIns="0" rtlCol="0"/>
          <a:lstStyle/>
          <a:p>
            <a:endParaRPr dirty="0"/>
          </a:p>
        </p:txBody>
      </p:sp>
      <p:sp>
        <p:nvSpPr>
          <p:cNvPr id="7" name="object 7"/>
          <p:cNvSpPr txBox="1"/>
          <p:nvPr/>
        </p:nvSpPr>
        <p:spPr>
          <a:xfrm>
            <a:off x="7933690" y="4487933"/>
            <a:ext cx="2881630" cy="893834"/>
          </a:xfrm>
          <a:prstGeom prst="rect">
            <a:avLst/>
          </a:prstGeom>
        </p:spPr>
        <p:txBody>
          <a:bodyPr vert="horz" wrap="square" lIns="0" tIns="257810" rIns="0" bIns="0" rtlCol="0">
            <a:spAutoFit/>
          </a:bodyPr>
          <a:lstStyle/>
          <a:p>
            <a:pPr marL="12700" marR="363855">
              <a:lnSpc>
                <a:spcPct val="100000"/>
              </a:lnSpc>
              <a:spcBef>
                <a:spcPts val="1100"/>
              </a:spcBef>
            </a:pPr>
            <a:endParaRPr lang="en-US" sz="1600" spc="-40" dirty="0">
              <a:solidFill>
                <a:srgbClr val="FFFFFF"/>
              </a:solidFill>
              <a:latin typeface="Arial"/>
              <a:cs typeface="Arial"/>
            </a:endParaRPr>
          </a:p>
          <a:p>
            <a:pPr marL="12700" marR="363855">
              <a:lnSpc>
                <a:spcPct val="100000"/>
              </a:lnSpc>
              <a:spcBef>
                <a:spcPts val="1100"/>
              </a:spcBef>
            </a:pPr>
            <a:endParaRPr sz="1600" dirty="0">
              <a:latin typeface="Arial"/>
              <a:cs typeface="Arial"/>
            </a:endParaRPr>
          </a:p>
        </p:txBody>
      </p:sp>
      <p:sp>
        <p:nvSpPr>
          <p:cNvPr id="21" name="object 3">
            <a:extLst>
              <a:ext uri="{FF2B5EF4-FFF2-40B4-BE49-F238E27FC236}">
                <a16:creationId xmlns:a16="http://schemas.microsoft.com/office/drawing/2014/main" id="{52F81D0B-A58D-42C7-84C9-4B16F62E15FD}"/>
              </a:ext>
            </a:extLst>
          </p:cNvPr>
          <p:cNvSpPr txBox="1">
            <a:spLocks/>
          </p:cNvSpPr>
          <p:nvPr/>
        </p:nvSpPr>
        <p:spPr>
          <a:xfrm>
            <a:off x="304801" y="756809"/>
            <a:ext cx="11534712" cy="505267"/>
          </a:xfrm>
          <a:prstGeom prst="rect">
            <a:avLst/>
          </a:prstGeom>
        </p:spPr>
        <p:txBody>
          <a:bodyPr vert="horz" wrap="square" lIns="0" tIns="12700" rIns="0" bIns="0" rtlCol="0">
            <a:spAutoFit/>
          </a:bodyPr>
          <a:lstStyle>
            <a:lvl1pPr>
              <a:defRPr sz="7200" b="1" i="0">
                <a:solidFill>
                  <a:srgbClr val="352046"/>
                </a:solidFill>
                <a:latin typeface="Arial"/>
                <a:ea typeface="+mj-ea"/>
                <a:cs typeface="Arial"/>
              </a:defRPr>
            </a:lvl1pPr>
          </a:lstStyle>
          <a:p>
            <a:pPr marL="12700" marR="5080" algn="ctr">
              <a:spcBef>
                <a:spcPts val="100"/>
              </a:spcBef>
            </a:pPr>
            <a:r>
              <a:rPr lang="en-US" sz="3200" kern="0" spc="-220" dirty="0">
                <a:solidFill>
                  <a:srgbClr val="FFFFFF"/>
                </a:solidFill>
              </a:rPr>
              <a:t>Correlation factors</a:t>
            </a:r>
            <a:endParaRPr lang="en-US" sz="3200" kern="0" dirty="0"/>
          </a:p>
        </p:txBody>
      </p:sp>
      <p:sp>
        <p:nvSpPr>
          <p:cNvPr id="3" name="object 3"/>
          <p:cNvSpPr txBox="1">
            <a:spLocks noGrp="1"/>
          </p:cNvSpPr>
          <p:nvPr>
            <p:ph type="title"/>
          </p:nvPr>
        </p:nvSpPr>
        <p:spPr>
          <a:xfrm>
            <a:off x="1131476" y="25084"/>
            <a:ext cx="9929047" cy="689932"/>
          </a:xfrm>
          <a:prstGeom prst="rect">
            <a:avLst/>
          </a:prstGeom>
        </p:spPr>
        <p:txBody>
          <a:bodyPr vert="horz" wrap="square" lIns="0" tIns="12700" rIns="0" bIns="0" rtlCol="0">
            <a:spAutoFit/>
          </a:bodyPr>
          <a:lstStyle/>
          <a:p>
            <a:pPr marL="12700" marR="5080" algn="ctr">
              <a:lnSpc>
                <a:spcPct val="100000"/>
              </a:lnSpc>
              <a:spcBef>
                <a:spcPts val="100"/>
              </a:spcBef>
            </a:pPr>
            <a:r>
              <a:rPr lang="en-US" sz="4400" u="sng" spc="-220" dirty="0">
                <a:solidFill>
                  <a:schemeClr val="bg1"/>
                </a:solidFill>
              </a:rPr>
              <a:t>Under 5 Mortality Rate for the World</a:t>
            </a:r>
            <a:endParaRPr sz="4400" u="sng" dirty="0">
              <a:solidFill>
                <a:schemeClr val="bg1"/>
              </a:solidFill>
            </a:endParaRPr>
          </a:p>
        </p:txBody>
      </p:sp>
      <p:pic>
        <p:nvPicPr>
          <p:cNvPr id="9" name="Picture 8" descr="A screenshot of a cell phone&#10;&#10;Description automatically generated">
            <a:extLst>
              <a:ext uri="{FF2B5EF4-FFF2-40B4-BE49-F238E27FC236}">
                <a16:creationId xmlns:a16="http://schemas.microsoft.com/office/drawing/2014/main" id="{923590C4-BEDD-EF4C-AD7D-191BF0FF20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2518791"/>
            <a:ext cx="5061314" cy="3752119"/>
          </a:xfrm>
          <a:prstGeom prst="rect">
            <a:avLst/>
          </a:prstGeom>
        </p:spPr>
      </p:pic>
      <p:sp>
        <p:nvSpPr>
          <p:cNvPr id="25" name="TextBox 24">
            <a:extLst>
              <a:ext uri="{FF2B5EF4-FFF2-40B4-BE49-F238E27FC236}">
                <a16:creationId xmlns:a16="http://schemas.microsoft.com/office/drawing/2014/main" id="{DA170B49-847A-4B45-9C54-FA1238901780}"/>
              </a:ext>
            </a:extLst>
          </p:cNvPr>
          <p:cNvSpPr txBox="1"/>
          <p:nvPr/>
        </p:nvSpPr>
        <p:spPr>
          <a:xfrm>
            <a:off x="152399" y="2100234"/>
            <a:ext cx="11908042" cy="369332"/>
          </a:xfrm>
          <a:prstGeom prst="rect">
            <a:avLst/>
          </a:prstGeom>
          <a:noFill/>
        </p:spPr>
        <p:txBody>
          <a:bodyPr wrap="square" rtlCol="0">
            <a:spAutoFit/>
          </a:bodyPr>
          <a:lstStyle/>
          <a:p>
            <a:pPr marL="285750" indent="-285750" algn="ctr">
              <a:buFont typeface="Wingdings" pitchFamily="2" charset="2"/>
              <a:buChar char="Ø"/>
            </a:pPr>
            <a:r>
              <a:rPr lang="en-US" b="1" dirty="0">
                <a:solidFill>
                  <a:schemeClr val="bg1"/>
                </a:solidFill>
              </a:rPr>
              <a:t>Insights :</a:t>
            </a:r>
            <a:r>
              <a:rPr lang="en-US" b="1" dirty="0">
                <a:solidFill>
                  <a:srgbClr val="002060"/>
                </a:solidFill>
              </a:rPr>
              <a:t>:</a:t>
            </a:r>
            <a:r>
              <a:rPr lang="en-US" b="1" dirty="0">
                <a:solidFill>
                  <a:schemeClr val="bg1"/>
                </a:solidFill>
              </a:rPr>
              <a:t>Breastfeeding is negatively correlated to Under-5 Mortality and causes it.</a:t>
            </a:r>
          </a:p>
        </p:txBody>
      </p:sp>
      <p:sp>
        <p:nvSpPr>
          <p:cNvPr id="26" name="TextBox 25">
            <a:extLst>
              <a:ext uri="{FF2B5EF4-FFF2-40B4-BE49-F238E27FC236}">
                <a16:creationId xmlns:a16="http://schemas.microsoft.com/office/drawing/2014/main" id="{68F9663E-C242-0141-8DA3-0341658E703F}"/>
              </a:ext>
            </a:extLst>
          </p:cNvPr>
          <p:cNvSpPr txBox="1"/>
          <p:nvPr/>
        </p:nvSpPr>
        <p:spPr>
          <a:xfrm>
            <a:off x="185419" y="1698056"/>
            <a:ext cx="11842003" cy="369332"/>
          </a:xfrm>
          <a:prstGeom prst="rect">
            <a:avLst/>
          </a:prstGeom>
          <a:noFill/>
        </p:spPr>
        <p:txBody>
          <a:bodyPr wrap="square" rtlCol="0">
            <a:spAutoFit/>
          </a:bodyPr>
          <a:lstStyle/>
          <a:p>
            <a:pPr marL="285750" indent="-285750" algn="ctr">
              <a:buFont typeface="Wingdings" pitchFamily="2" charset="2"/>
              <a:buChar char="Ø"/>
            </a:pPr>
            <a:r>
              <a:rPr lang="en-US" b="1" dirty="0">
                <a:solidFill>
                  <a:schemeClr val="bg1"/>
                </a:solidFill>
              </a:rPr>
              <a:t>Insights : Left Alone, Books, Punishment are not correlated to Under_5 Mortality but cause it.</a:t>
            </a:r>
          </a:p>
        </p:txBody>
      </p:sp>
      <p:sp>
        <p:nvSpPr>
          <p:cNvPr id="27" name="TextBox 26">
            <a:extLst>
              <a:ext uri="{FF2B5EF4-FFF2-40B4-BE49-F238E27FC236}">
                <a16:creationId xmlns:a16="http://schemas.microsoft.com/office/drawing/2014/main" id="{F7A38107-B2E5-8B46-9FB7-A21A7AAA75CA}"/>
              </a:ext>
            </a:extLst>
          </p:cNvPr>
          <p:cNvSpPr txBox="1"/>
          <p:nvPr/>
        </p:nvSpPr>
        <p:spPr>
          <a:xfrm>
            <a:off x="228600" y="1295400"/>
            <a:ext cx="11633308" cy="369332"/>
          </a:xfrm>
          <a:prstGeom prst="rect">
            <a:avLst/>
          </a:prstGeom>
          <a:noFill/>
        </p:spPr>
        <p:txBody>
          <a:bodyPr wrap="square" rtlCol="0">
            <a:spAutoFit/>
          </a:bodyPr>
          <a:lstStyle/>
          <a:p>
            <a:pPr marL="285750" indent="-285750" algn="ctr">
              <a:buFont typeface="Wingdings" pitchFamily="2" charset="2"/>
              <a:buChar char="Ø"/>
            </a:pPr>
            <a:r>
              <a:rPr lang="en-US" b="1" dirty="0">
                <a:solidFill>
                  <a:schemeClr val="bg1"/>
                </a:solidFill>
              </a:rPr>
              <a:t>Insights : Postnatal is negatively correlated to Under_5 Mortality but doesn’t cause it.</a:t>
            </a:r>
          </a:p>
        </p:txBody>
      </p:sp>
      <p:sp>
        <p:nvSpPr>
          <p:cNvPr id="24" name="TextBox 23">
            <a:extLst>
              <a:ext uri="{FF2B5EF4-FFF2-40B4-BE49-F238E27FC236}">
                <a16:creationId xmlns:a16="http://schemas.microsoft.com/office/drawing/2014/main" id="{45FA218F-90A9-472B-8390-B99BDBDF415B}"/>
              </a:ext>
            </a:extLst>
          </p:cNvPr>
          <p:cNvSpPr txBox="1"/>
          <p:nvPr/>
        </p:nvSpPr>
        <p:spPr>
          <a:xfrm>
            <a:off x="0" y="6320135"/>
            <a:ext cx="12192000" cy="461665"/>
          </a:xfrm>
          <a:prstGeom prst="rect">
            <a:avLst/>
          </a:prstGeom>
          <a:noFill/>
        </p:spPr>
        <p:txBody>
          <a:bodyPr wrap="square" rtlCol="0">
            <a:spAutoFit/>
          </a:bodyPr>
          <a:lstStyle/>
          <a:p>
            <a:pPr marL="285750" indent="-285750" algn="ctr">
              <a:buFont typeface="Wingdings" pitchFamily="2" charset="2"/>
              <a:buChar char="v"/>
            </a:pPr>
            <a:r>
              <a:rPr lang="en-US" sz="2400" b="1" dirty="0">
                <a:solidFill>
                  <a:srgbClr val="FF0000"/>
                </a:solidFill>
              </a:rPr>
              <a:t>Question </a:t>
            </a:r>
            <a:r>
              <a:rPr lang="en-US" sz="2400" b="1" dirty="0">
                <a:solidFill>
                  <a:schemeClr val="bg1"/>
                </a:solidFill>
              </a:rPr>
              <a:t>: What are the trends for correlated factors POSTNATAL and BREASTFEEDING ? </a:t>
            </a:r>
          </a:p>
        </p:txBody>
      </p:sp>
    </p:spTree>
    <p:extLst>
      <p:ext uri="{BB962C8B-B14F-4D97-AF65-F5344CB8AC3E}">
        <p14:creationId xmlns:p14="http://schemas.microsoft.com/office/powerpoint/2010/main" val="4085768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F86941"/>
          </a:solidFill>
        </p:spPr>
        <p:txBody>
          <a:bodyPr wrap="square" lIns="0" tIns="0" rIns="0" bIns="0" rtlCol="0"/>
          <a:lstStyle/>
          <a:p>
            <a:endParaRPr lang="en-US" dirty="0"/>
          </a:p>
        </p:txBody>
      </p:sp>
      <p:sp>
        <p:nvSpPr>
          <p:cNvPr id="3" name="object 3"/>
          <p:cNvSpPr txBox="1">
            <a:spLocks noGrp="1"/>
          </p:cNvSpPr>
          <p:nvPr>
            <p:ph type="title"/>
          </p:nvPr>
        </p:nvSpPr>
        <p:spPr>
          <a:xfrm>
            <a:off x="723900" y="0"/>
            <a:ext cx="10744200" cy="689932"/>
          </a:xfrm>
          <a:prstGeom prst="rect">
            <a:avLst/>
          </a:prstGeom>
        </p:spPr>
        <p:txBody>
          <a:bodyPr vert="horz" wrap="square" lIns="0" tIns="12700" rIns="0" bIns="0" rtlCol="0">
            <a:spAutoFit/>
          </a:bodyPr>
          <a:lstStyle/>
          <a:p>
            <a:pPr marL="12700" algn="ctr">
              <a:lnSpc>
                <a:spcPct val="100000"/>
              </a:lnSpc>
              <a:spcBef>
                <a:spcPts val="100"/>
              </a:spcBef>
            </a:pPr>
            <a:r>
              <a:rPr lang="en-US" sz="4400" spc="-30" dirty="0"/>
              <a:t>WORLD TREND ANALYSIS</a:t>
            </a:r>
            <a:endParaRPr sz="4400" dirty="0"/>
          </a:p>
        </p:txBody>
      </p:sp>
      <p:sp>
        <p:nvSpPr>
          <p:cNvPr id="4" name="object 4"/>
          <p:cNvSpPr txBox="1"/>
          <p:nvPr/>
        </p:nvSpPr>
        <p:spPr>
          <a:xfrm>
            <a:off x="8229600" y="6626117"/>
            <a:ext cx="4191000" cy="269304"/>
          </a:xfrm>
          <a:prstGeom prst="rect">
            <a:avLst/>
          </a:prstGeom>
        </p:spPr>
        <p:txBody>
          <a:bodyPr vert="horz" wrap="square" lIns="0" tIns="0" rIns="0" bIns="0" rtlCol="0">
            <a:spAutoFit/>
          </a:bodyPr>
          <a:lstStyle/>
          <a:p>
            <a:pPr marL="2540" algn="ctr">
              <a:lnSpc>
                <a:spcPts val="2065"/>
              </a:lnSpc>
            </a:pPr>
            <a:r>
              <a:rPr lang="en-US" sz="2000" dirty="0">
                <a:latin typeface="Arial"/>
                <a:cs typeface="Arial"/>
              </a:rPr>
              <a:t>*Data Source: UNICEF Website</a:t>
            </a:r>
            <a:endParaRPr sz="2000" dirty="0">
              <a:latin typeface="Arial"/>
              <a:cs typeface="Arial"/>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20" dirty="0"/>
              <a:t>7</a:t>
            </a:fld>
            <a:endParaRPr spc="-20" dirty="0"/>
          </a:p>
        </p:txBody>
      </p:sp>
      <p:pic>
        <p:nvPicPr>
          <p:cNvPr id="8" name="Picture 7" descr="A close up of a map&#10;&#10;Description automatically generated">
            <a:extLst>
              <a:ext uri="{FF2B5EF4-FFF2-40B4-BE49-F238E27FC236}">
                <a16:creationId xmlns:a16="http://schemas.microsoft.com/office/drawing/2014/main" id="{297004AC-4B90-A049-99EA-BB26A895D9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364368"/>
            <a:ext cx="5029199" cy="3334737"/>
          </a:xfrm>
          <a:prstGeom prst="rect">
            <a:avLst/>
          </a:prstGeom>
        </p:spPr>
      </p:pic>
      <p:pic>
        <p:nvPicPr>
          <p:cNvPr id="10" name="Picture 9" descr="A close up of a map&#10;&#10;Description automatically generated">
            <a:extLst>
              <a:ext uri="{FF2B5EF4-FFF2-40B4-BE49-F238E27FC236}">
                <a16:creationId xmlns:a16="http://schemas.microsoft.com/office/drawing/2014/main" id="{CF2C794B-E640-3946-A5AB-FFA3329B5C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4706" y="1364368"/>
            <a:ext cx="5029199" cy="3297678"/>
          </a:xfrm>
          <a:prstGeom prst="rect">
            <a:avLst/>
          </a:prstGeom>
        </p:spPr>
      </p:pic>
      <p:sp>
        <p:nvSpPr>
          <p:cNvPr id="12" name="TextBox 11">
            <a:extLst>
              <a:ext uri="{FF2B5EF4-FFF2-40B4-BE49-F238E27FC236}">
                <a16:creationId xmlns:a16="http://schemas.microsoft.com/office/drawing/2014/main" id="{51E30157-929D-654D-A627-D6C4B10C70DD}"/>
              </a:ext>
            </a:extLst>
          </p:cNvPr>
          <p:cNvSpPr txBox="1"/>
          <p:nvPr/>
        </p:nvSpPr>
        <p:spPr>
          <a:xfrm>
            <a:off x="108573" y="689402"/>
            <a:ext cx="6058424" cy="646331"/>
          </a:xfrm>
          <a:prstGeom prst="rect">
            <a:avLst/>
          </a:prstGeom>
          <a:noFill/>
        </p:spPr>
        <p:txBody>
          <a:bodyPr wrap="square" rtlCol="0">
            <a:spAutoFit/>
          </a:bodyPr>
          <a:lstStyle/>
          <a:p>
            <a:pPr algn="ctr"/>
            <a:r>
              <a:rPr lang="en-US" b="1" dirty="0">
                <a:solidFill>
                  <a:schemeClr val="bg1"/>
                </a:solidFill>
              </a:rPr>
              <a:t>Trend Analysis : Under 5 Mortality Rate (in 1000's) and Exclusive Breastfeeding (%)</a:t>
            </a:r>
          </a:p>
        </p:txBody>
      </p:sp>
      <p:sp>
        <p:nvSpPr>
          <p:cNvPr id="13" name="TextBox 12">
            <a:extLst>
              <a:ext uri="{FF2B5EF4-FFF2-40B4-BE49-F238E27FC236}">
                <a16:creationId xmlns:a16="http://schemas.microsoft.com/office/drawing/2014/main" id="{3C710B07-1CF7-AF42-AB42-98DB48E451E2}"/>
              </a:ext>
            </a:extLst>
          </p:cNvPr>
          <p:cNvSpPr txBox="1"/>
          <p:nvPr/>
        </p:nvSpPr>
        <p:spPr>
          <a:xfrm>
            <a:off x="6227265" y="4889174"/>
            <a:ext cx="5670715" cy="923330"/>
          </a:xfrm>
          <a:prstGeom prst="rect">
            <a:avLst/>
          </a:prstGeom>
          <a:noFill/>
        </p:spPr>
        <p:txBody>
          <a:bodyPr wrap="square" rtlCol="0">
            <a:spAutoFit/>
          </a:bodyPr>
          <a:lstStyle/>
          <a:p>
            <a:pPr marL="285750" indent="-285750" algn="ctr">
              <a:buFont typeface="Wingdings" pitchFamily="2" charset="2"/>
              <a:buChar char="Ø"/>
            </a:pPr>
            <a:r>
              <a:rPr lang="en-US" b="1" dirty="0">
                <a:solidFill>
                  <a:srgbClr val="002060"/>
                </a:solidFill>
              </a:rPr>
              <a:t>Insights: As posited, from timeline graph we see increase in postnatal care, decreases under 5 mortality from 2011 - 2018</a:t>
            </a:r>
            <a:endParaRPr lang="en-US" b="1" dirty="0">
              <a:solidFill>
                <a:schemeClr val="bg1"/>
              </a:solidFill>
            </a:endParaRPr>
          </a:p>
        </p:txBody>
      </p:sp>
      <p:sp>
        <p:nvSpPr>
          <p:cNvPr id="14" name="TextBox 13">
            <a:extLst>
              <a:ext uri="{FF2B5EF4-FFF2-40B4-BE49-F238E27FC236}">
                <a16:creationId xmlns:a16="http://schemas.microsoft.com/office/drawing/2014/main" id="{FA2FA8EF-1F97-D543-B2A5-E162B6F066F5}"/>
              </a:ext>
            </a:extLst>
          </p:cNvPr>
          <p:cNvSpPr txBox="1"/>
          <p:nvPr/>
        </p:nvSpPr>
        <p:spPr>
          <a:xfrm>
            <a:off x="5953896" y="718037"/>
            <a:ext cx="6058424" cy="646331"/>
          </a:xfrm>
          <a:prstGeom prst="rect">
            <a:avLst/>
          </a:prstGeom>
          <a:noFill/>
        </p:spPr>
        <p:txBody>
          <a:bodyPr wrap="square" rtlCol="0">
            <a:spAutoFit/>
          </a:bodyPr>
          <a:lstStyle/>
          <a:p>
            <a:pPr algn="ctr"/>
            <a:r>
              <a:rPr lang="en-US" b="1" dirty="0">
                <a:solidFill>
                  <a:schemeClr val="bg1"/>
                </a:solidFill>
              </a:rPr>
              <a:t>Trend Analysis : Under 5 Mortality Rate (in 1000's) and Postnatal care for newborn (%)</a:t>
            </a:r>
          </a:p>
        </p:txBody>
      </p:sp>
      <p:sp>
        <p:nvSpPr>
          <p:cNvPr id="15" name="TextBox 14">
            <a:extLst>
              <a:ext uri="{FF2B5EF4-FFF2-40B4-BE49-F238E27FC236}">
                <a16:creationId xmlns:a16="http://schemas.microsoft.com/office/drawing/2014/main" id="{C6C6E46D-3298-4729-AE73-EEA73542BC40}"/>
              </a:ext>
            </a:extLst>
          </p:cNvPr>
          <p:cNvSpPr txBox="1"/>
          <p:nvPr/>
        </p:nvSpPr>
        <p:spPr>
          <a:xfrm>
            <a:off x="0" y="6106512"/>
            <a:ext cx="12192000" cy="461665"/>
          </a:xfrm>
          <a:prstGeom prst="rect">
            <a:avLst/>
          </a:prstGeom>
          <a:noFill/>
        </p:spPr>
        <p:txBody>
          <a:bodyPr wrap="square" rtlCol="0">
            <a:spAutoFit/>
          </a:bodyPr>
          <a:lstStyle/>
          <a:p>
            <a:pPr marL="285750" indent="-285750" algn="ctr">
              <a:buFont typeface="Wingdings" pitchFamily="2" charset="2"/>
              <a:buChar char="v"/>
            </a:pPr>
            <a:r>
              <a:rPr lang="en-US" sz="2400" b="1" dirty="0">
                <a:solidFill>
                  <a:schemeClr val="accent4">
                    <a:lumMod val="75000"/>
                  </a:schemeClr>
                </a:solidFill>
              </a:rPr>
              <a:t>Question</a:t>
            </a:r>
            <a:r>
              <a:rPr lang="en-US" sz="2400" b="1" dirty="0">
                <a:solidFill>
                  <a:srgbClr val="FF0000"/>
                </a:solidFill>
              </a:rPr>
              <a:t> </a:t>
            </a:r>
            <a:r>
              <a:rPr lang="en-US" sz="2400" b="1" dirty="0">
                <a:solidFill>
                  <a:schemeClr val="bg1"/>
                </a:solidFill>
              </a:rPr>
              <a:t>: How is Under 5 Mortality distributed World-wide? </a:t>
            </a:r>
          </a:p>
        </p:txBody>
      </p:sp>
      <p:sp>
        <p:nvSpPr>
          <p:cNvPr id="16" name="TextBox 15">
            <a:extLst>
              <a:ext uri="{FF2B5EF4-FFF2-40B4-BE49-F238E27FC236}">
                <a16:creationId xmlns:a16="http://schemas.microsoft.com/office/drawing/2014/main" id="{36AD68AF-2BF3-4A6B-81BE-D46114D52A18}"/>
              </a:ext>
            </a:extLst>
          </p:cNvPr>
          <p:cNvSpPr txBox="1"/>
          <p:nvPr/>
        </p:nvSpPr>
        <p:spPr>
          <a:xfrm>
            <a:off x="201835" y="4868762"/>
            <a:ext cx="5752061" cy="1200329"/>
          </a:xfrm>
          <a:prstGeom prst="rect">
            <a:avLst/>
          </a:prstGeom>
          <a:noFill/>
        </p:spPr>
        <p:txBody>
          <a:bodyPr wrap="square" rtlCol="0">
            <a:spAutoFit/>
          </a:bodyPr>
          <a:lstStyle/>
          <a:p>
            <a:pPr marL="342900" indent="-342900">
              <a:buFont typeface="Wingdings" panose="05000000000000000000" pitchFamily="2" charset="2"/>
              <a:buChar char="ü"/>
            </a:pPr>
            <a:r>
              <a:rPr lang="en-US" b="1" dirty="0">
                <a:solidFill>
                  <a:srgbClr val="002060"/>
                </a:solidFill>
              </a:rPr>
              <a:t>Recommendations : Exclusive Breastfeeding for newborns (0-5 months) severely impacts under-5 mortality, so UNICEF should educate pregnant and new mothers about benefits of breastfeeding</a:t>
            </a:r>
            <a:endParaRPr lang="en-US" b="1"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20" dirty="0"/>
              <a:t>8</a:t>
            </a:fld>
            <a:endParaRPr spc="-20" dirty="0"/>
          </a:p>
        </p:txBody>
      </p:sp>
      <p:sp>
        <p:nvSpPr>
          <p:cNvPr id="13" name="object 13"/>
          <p:cNvSpPr txBox="1">
            <a:spLocks noGrp="1"/>
          </p:cNvSpPr>
          <p:nvPr>
            <p:ph type="title"/>
          </p:nvPr>
        </p:nvSpPr>
        <p:spPr>
          <a:xfrm>
            <a:off x="304801" y="0"/>
            <a:ext cx="11567920" cy="751488"/>
          </a:xfrm>
          <a:prstGeom prst="rect">
            <a:avLst/>
          </a:prstGeom>
        </p:spPr>
        <p:txBody>
          <a:bodyPr vert="horz" wrap="square" lIns="0" tIns="12700" rIns="0" bIns="0" rtlCol="0">
            <a:spAutoFit/>
          </a:bodyPr>
          <a:lstStyle/>
          <a:p>
            <a:pPr marL="12700" algn="ctr">
              <a:lnSpc>
                <a:spcPct val="100000"/>
              </a:lnSpc>
              <a:spcBef>
                <a:spcPts val="100"/>
              </a:spcBef>
            </a:pPr>
            <a:r>
              <a:rPr lang="en-US" sz="4800" spc="75" dirty="0">
                <a:solidFill>
                  <a:srgbClr val="FFFFFF"/>
                </a:solidFill>
              </a:rPr>
              <a:t>MORTALITY RATE DISTRIBUTION</a:t>
            </a:r>
            <a:endParaRPr sz="4800" dirty="0"/>
          </a:p>
        </p:txBody>
      </p:sp>
      <p:pic>
        <p:nvPicPr>
          <p:cNvPr id="17" name="Picture 16" descr="A picture containing text, map&#10;&#10;Description automatically generated">
            <a:extLst>
              <a:ext uri="{FF2B5EF4-FFF2-40B4-BE49-F238E27FC236}">
                <a16:creationId xmlns:a16="http://schemas.microsoft.com/office/drawing/2014/main" id="{2A6E335F-71C5-8042-9903-8F8FCC5AA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751488"/>
            <a:ext cx="9654730" cy="4297143"/>
          </a:xfrm>
          <a:prstGeom prst="rect">
            <a:avLst/>
          </a:prstGeom>
        </p:spPr>
      </p:pic>
      <p:sp>
        <p:nvSpPr>
          <p:cNvPr id="18" name="TextBox 17">
            <a:extLst>
              <a:ext uri="{FF2B5EF4-FFF2-40B4-BE49-F238E27FC236}">
                <a16:creationId xmlns:a16="http://schemas.microsoft.com/office/drawing/2014/main" id="{EA091F14-43AB-0F43-9A4D-BD8938FDFE00}"/>
              </a:ext>
            </a:extLst>
          </p:cNvPr>
          <p:cNvSpPr txBox="1"/>
          <p:nvPr/>
        </p:nvSpPr>
        <p:spPr>
          <a:xfrm>
            <a:off x="0" y="5373469"/>
            <a:ext cx="12192000" cy="369332"/>
          </a:xfrm>
          <a:prstGeom prst="rect">
            <a:avLst/>
          </a:prstGeom>
          <a:noFill/>
        </p:spPr>
        <p:txBody>
          <a:bodyPr wrap="square" rtlCol="0">
            <a:spAutoFit/>
          </a:bodyPr>
          <a:lstStyle/>
          <a:p>
            <a:pPr marL="285750" indent="-285750" algn="ctr">
              <a:buFont typeface="Wingdings" pitchFamily="2" charset="2"/>
              <a:buChar char="Ø"/>
            </a:pPr>
            <a:r>
              <a:rPr lang="en-US" b="1" dirty="0">
                <a:solidFill>
                  <a:schemeClr val="bg1"/>
                </a:solidFill>
              </a:rPr>
              <a:t>Insights : We see that the African Continent and SAARC Nations have high under 5 mortality compared to other countries </a:t>
            </a:r>
          </a:p>
        </p:txBody>
      </p:sp>
      <p:sp>
        <p:nvSpPr>
          <p:cNvPr id="20" name="TextBox 19">
            <a:extLst>
              <a:ext uri="{FF2B5EF4-FFF2-40B4-BE49-F238E27FC236}">
                <a16:creationId xmlns:a16="http://schemas.microsoft.com/office/drawing/2014/main" id="{05B84450-8C71-7542-B24B-8F6A174C0D22}"/>
              </a:ext>
            </a:extLst>
          </p:cNvPr>
          <p:cNvSpPr txBox="1"/>
          <p:nvPr/>
        </p:nvSpPr>
        <p:spPr>
          <a:xfrm>
            <a:off x="0" y="6106512"/>
            <a:ext cx="12192000" cy="461665"/>
          </a:xfrm>
          <a:prstGeom prst="rect">
            <a:avLst/>
          </a:prstGeom>
          <a:noFill/>
        </p:spPr>
        <p:txBody>
          <a:bodyPr wrap="square" rtlCol="0">
            <a:spAutoFit/>
          </a:bodyPr>
          <a:lstStyle/>
          <a:p>
            <a:pPr marL="285750" indent="-285750" algn="ctr">
              <a:buFont typeface="Wingdings" pitchFamily="2" charset="2"/>
              <a:buChar char="v"/>
            </a:pPr>
            <a:r>
              <a:rPr lang="en-US" sz="2400" b="1" dirty="0">
                <a:solidFill>
                  <a:srgbClr val="FF0000"/>
                </a:solidFill>
              </a:rPr>
              <a:t>Question</a:t>
            </a:r>
            <a:r>
              <a:rPr lang="en-US" sz="2400" b="1" dirty="0">
                <a:solidFill>
                  <a:schemeClr val="bg1"/>
                </a:solidFill>
              </a:rPr>
              <a:t>: What causes high mortality in the African continent?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009EE0"/>
          </a:solidFill>
        </p:spPr>
        <p:txBody>
          <a:bodyPr wrap="square" lIns="0" tIns="0" rIns="0" bIns="0" rtlCol="0"/>
          <a:lstStyle/>
          <a:p>
            <a:endParaRPr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20" dirty="0"/>
              <a:t>9</a:t>
            </a:fld>
            <a:endParaRPr spc="-20" dirty="0"/>
          </a:p>
        </p:txBody>
      </p:sp>
      <p:sp>
        <p:nvSpPr>
          <p:cNvPr id="4" name="Rectangle 3">
            <a:extLst>
              <a:ext uri="{FF2B5EF4-FFF2-40B4-BE49-F238E27FC236}">
                <a16:creationId xmlns:a16="http://schemas.microsoft.com/office/drawing/2014/main" id="{51053EB9-15C1-4444-8E98-E86B3B45FEC2}"/>
              </a:ext>
            </a:extLst>
          </p:cNvPr>
          <p:cNvSpPr/>
          <p:nvPr/>
        </p:nvSpPr>
        <p:spPr>
          <a:xfrm>
            <a:off x="468987" y="0"/>
            <a:ext cx="11502957" cy="707886"/>
          </a:xfrm>
          <a:prstGeom prst="rect">
            <a:avLst/>
          </a:prstGeom>
        </p:spPr>
        <p:txBody>
          <a:bodyPr wrap="none">
            <a:spAutoFit/>
          </a:bodyPr>
          <a:lstStyle/>
          <a:p>
            <a:r>
              <a:rPr lang="en-US" sz="4000" b="1" dirty="0">
                <a:solidFill>
                  <a:schemeClr val="bg1"/>
                </a:solidFill>
              </a:rPr>
              <a:t>What causes high mortality in the African continent? </a:t>
            </a:r>
            <a:endParaRPr lang="en-US" sz="4000" dirty="0"/>
          </a:p>
        </p:txBody>
      </p:sp>
      <p:sp>
        <p:nvSpPr>
          <p:cNvPr id="6" name="TextBox 5">
            <a:extLst>
              <a:ext uri="{FF2B5EF4-FFF2-40B4-BE49-F238E27FC236}">
                <a16:creationId xmlns:a16="http://schemas.microsoft.com/office/drawing/2014/main" id="{47BD57DD-03C9-4A61-9272-FDA60FEF8F4D}"/>
              </a:ext>
            </a:extLst>
          </p:cNvPr>
          <p:cNvSpPr txBox="1"/>
          <p:nvPr/>
        </p:nvSpPr>
        <p:spPr>
          <a:xfrm>
            <a:off x="0" y="681335"/>
            <a:ext cx="12192000" cy="461665"/>
          </a:xfrm>
          <a:prstGeom prst="rect">
            <a:avLst/>
          </a:prstGeom>
          <a:noFill/>
        </p:spPr>
        <p:txBody>
          <a:bodyPr wrap="square" rtlCol="0">
            <a:spAutoFit/>
          </a:bodyPr>
          <a:lstStyle/>
          <a:p>
            <a:pPr algn="ctr"/>
            <a:r>
              <a:rPr lang="en-US" sz="2400" b="1" u="sng" dirty="0">
                <a:solidFill>
                  <a:srgbClr val="002060"/>
                </a:solidFill>
              </a:rPr>
              <a:t>Granger Causality Test (Confidence Interval : 90%, P-Value = 0.1):</a:t>
            </a:r>
          </a:p>
        </p:txBody>
      </p:sp>
      <p:sp>
        <p:nvSpPr>
          <p:cNvPr id="7" name="TextBox 6">
            <a:extLst>
              <a:ext uri="{FF2B5EF4-FFF2-40B4-BE49-F238E27FC236}">
                <a16:creationId xmlns:a16="http://schemas.microsoft.com/office/drawing/2014/main" id="{830CDEFE-3115-45B9-8C04-9522CE7F20CC}"/>
              </a:ext>
            </a:extLst>
          </p:cNvPr>
          <p:cNvSpPr txBox="1"/>
          <p:nvPr/>
        </p:nvSpPr>
        <p:spPr>
          <a:xfrm>
            <a:off x="561975" y="1197114"/>
            <a:ext cx="11087100" cy="707886"/>
          </a:xfrm>
          <a:prstGeom prst="rect">
            <a:avLst/>
          </a:prstGeom>
          <a:noFill/>
        </p:spPr>
        <p:txBody>
          <a:bodyPr wrap="square" rtlCol="0">
            <a:spAutoFit/>
          </a:bodyPr>
          <a:lstStyle/>
          <a:p>
            <a:pPr marL="285750" indent="-285750" algn="ctr">
              <a:buFont typeface="Wingdings" pitchFamily="2" charset="2"/>
              <a:buChar char="Ø"/>
            </a:pPr>
            <a:r>
              <a:rPr lang="en-US" sz="2000" b="1" dirty="0">
                <a:solidFill>
                  <a:srgbClr val="002060"/>
                </a:solidFill>
              </a:rPr>
              <a:t>Insights : </a:t>
            </a:r>
            <a:r>
              <a:rPr lang="en-US" sz="2000" b="1" dirty="0">
                <a:solidFill>
                  <a:schemeClr val="bg1"/>
                </a:solidFill>
              </a:rPr>
              <a:t>Major factor affecting under-5 Mortality in African continent is use of Insecticide treated net for household and indoor residual spraying compared to other regions, after 1 year</a:t>
            </a:r>
            <a:r>
              <a:rPr lang="en-US" sz="2000" dirty="0">
                <a:solidFill>
                  <a:schemeClr val="bg1"/>
                </a:solidFill>
              </a:rPr>
              <a:t>.</a:t>
            </a:r>
            <a:r>
              <a:rPr lang="en-US" sz="2000" b="1" dirty="0">
                <a:solidFill>
                  <a:schemeClr val="bg1"/>
                </a:solidFill>
              </a:rPr>
              <a:t> </a:t>
            </a:r>
          </a:p>
        </p:txBody>
      </p:sp>
      <p:pic>
        <p:nvPicPr>
          <p:cNvPr id="3" name="Picture 2">
            <a:extLst>
              <a:ext uri="{FF2B5EF4-FFF2-40B4-BE49-F238E27FC236}">
                <a16:creationId xmlns:a16="http://schemas.microsoft.com/office/drawing/2014/main" id="{F89814BF-4553-46C8-87BE-EAAF237E25E5}"/>
              </a:ext>
            </a:extLst>
          </p:cNvPr>
          <p:cNvPicPr>
            <a:picLocks noChangeAspect="1"/>
          </p:cNvPicPr>
          <p:nvPr/>
        </p:nvPicPr>
        <p:blipFill>
          <a:blip r:embed="rId2"/>
          <a:stretch>
            <a:fillRect/>
          </a:stretch>
        </p:blipFill>
        <p:spPr>
          <a:xfrm>
            <a:off x="552450" y="1952625"/>
            <a:ext cx="11087100" cy="866775"/>
          </a:xfrm>
          <a:prstGeom prst="rect">
            <a:avLst/>
          </a:prstGeom>
        </p:spPr>
      </p:pic>
      <p:pic>
        <p:nvPicPr>
          <p:cNvPr id="9" name="Picture 8">
            <a:extLst>
              <a:ext uri="{FF2B5EF4-FFF2-40B4-BE49-F238E27FC236}">
                <a16:creationId xmlns:a16="http://schemas.microsoft.com/office/drawing/2014/main" id="{058D1A38-DD89-4543-A6F5-CCDAD29DF52D}"/>
              </a:ext>
            </a:extLst>
          </p:cNvPr>
          <p:cNvPicPr>
            <a:picLocks noChangeAspect="1"/>
          </p:cNvPicPr>
          <p:nvPr/>
        </p:nvPicPr>
        <p:blipFill>
          <a:blip r:embed="rId3"/>
          <a:stretch>
            <a:fillRect/>
          </a:stretch>
        </p:blipFill>
        <p:spPr>
          <a:xfrm>
            <a:off x="561975" y="3657600"/>
            <a:ext cx="11077575" cy="762000"/>
          </a:xfrm>
          <a:prstGeom prst="rect">
            <a:avLst/>
          </a:prstGeom>
        </p:spPr>
      </p:pic>
      <p:sp>
        <p:nvSpPr>
          <p:cNvPr id="10" name="TextBox 9">
            <a:extLst>
              <a:ext uri="{FF2B5EF4-FFF2-40B4-BE49-F238E27FC236}">
                <a16:creationId xmlns:a16="http://schemas.microsoft.com/office/drawing/2014/main" id="{97492096-8D0D-40E2-AC35-AD110697103B}"/>
              </a:ext>
            </a:extLst>
          </p:cNvPr>
          <p:cNvSpPr txBox="1"/>
          <p:nvPr/>
        </p:nvSpPr>
        <p:spPr>
          <a:xfrm>
            <a:off x="571500" y="2873514"/>
            <a:ext cx="11087100" cy="707886"/>
          </a:xfrm>
          <a:prstGeom prst="rect">
            <a:avLst/>
          </a:prstGeom>
          <a:noFill/>
        </p:spPr>
        <p:txBody>
          <a:bodyPr wrap="square" rtlCol="0">
            <a:spAutoFit/>
          </a:bodyPr>
          <a:lstStyle/>
          <a:p>
            <a:pPr marL="285750" indent="-285750" algn="ctr">
              <a:buFont typeface="Wingdings" pitchFamily="2" charset="2"/>
              <a:buChar char="Ø"/>
            </a:pPr>
            <a:r>
              <a:rPr lang="en-US" sz="2000" b="1" dirty="0">
                <a:solidFill>
                  <a:srgbClr val="002060"/>
                </a:solidFill>
              </a:rPr>
              <a:t>Insights : </a:t>
            </a:r>
            <a:r>
              <a:rPr lang="en-US" sz="2000" b="1" dirty="0">
                <a:solidFill>
                  <a:schemeClr val="bg1"/>
                </a:solidFill>
              </a:rPr>
              <a:t>ITN still cause under-5 mortality, including factors such as Breastfeeding, Books, </a:t>
            </a:r>
          </a:p>
          <a:p>
            <a:pPr algn="ctr"/>
            <a:r>
              <a:rPr lang="en-US" sz="2000" b="1" dirty="0">
                <a:solidFill>
                  <a:schemeClr val="bg1"/>
                </a:solidFill>
              </a:rPr>
              <a:t>Youth literacy compared to other regions, after 2 years. </a:t>
            </a:r>
          </a:p>
        </p:txBody>
      </p:sp>
      <p:sp>
        <p:nvSpPr>
          <p:cNvPr id="11" name="TextBox 10">
            <a:extLst>
              <a:ext uri="{FF2B5EF4-FFF2-40B4-BE49-F238E27FC236}">
                <a16:creationId xmlns:a16="http://schemas.microsoft.com/office/drawing/2014/main" id="{1CF81DBC-6C53-47D9-AE11-497E884C890D}"/>
              </a:ext>
            </a:extLst>
          </p:cNvPr>
          <p:cNvSpPr txBox="1"/>
          <p:nvPr/>
        </p:nvSpPr>
        <p:spPr>
          <a:xfrm>
            <a:off x="571499" y="4552890"/>
            <a:ext cx="11087099" cy="400110"/>
          </a:xfrm>
          <a:prstGeom prst="rect">
            <a:avLst/>
          </a:prstGeom>
          <a:noFill/>
        </p:spPr>
        <p:txBody>
          <a:bodyPr wrap="square" rtlCol="0">
            <a:spAutoFit/>
          </a:bodyPr>
          <a:lstStyle/>
          <a:p>
            <a:pPr marL="285750" indent="-285750" algn="ctr">
              <a:buFont typeface="Wingdings" pitchFamily="2" charset="2"/>
              <a:buChar char="Ø"/>
            </a:pPr>
            <a:r>
              <a:rPr lang="en-US" sz="2000" b="1" dirty="0">
                <a:solidFill>
                  <a:srgbClr val="002060"/>
                </a:solidFill>
              </a:rPr>
              <a:t>Insights : </a:t>
            </a:r>
            <a:r>
              <a:rPr lang="en-US" sz="2000" b="1" dirty="0">
                <a:solidFill>
                  <a:schemeClr val="bg1"/>
                </a:solidFill>
              </a:rPr>
              <a:t>ITN is negatively correlated to Under-5 Mortality for African countries</a:t>
            </a:r>
          </a:p>
        </p:txBody>
      </p:sp>
      <p:sp>
        <p:nvSpPr>
          <p:cNvPr id="12" name="TextBox 11">
            <a:extLst>
              <a:ext uri="{FF2B5EF4-FFF2-40B4-BE49-F238E27FC236}">
                <a16:creationId xmlns:a16="http://schemas.microsoft.com/office/drawing/2014/main" id="{F6DAB97C-4807-4D9D-95A3-027EECBB5906}"/>
              </a:ext>
            </a:extLst>
          </p:cNvPr>
          <p:cNvSpPr txBox="1"/>
          <p:nvPr/>
        </p:nvSpPr>
        <p:spPr>
          <a:xfrm>
            <a:off x="571500" y="5080337"/>
            <a:ext cx="11087098" cy="1015663"/>
          </a:xfrm>
          <a:prstGeom prst="rect">
            <a:avLst/>
          </a:prstGeom>
          <a:noFill/>
        </p:spPr>
        <p:txBody>
          <a:bodyPr wrap="square" rtlCol="0">
            <a:spAutoFit/>
          </a:bodyPr>
          <a:lstStyle/>
          <a:p>
            <a:pPr marL="342900" indent="-342900">
              <a:buFont typeface="Wingdings" panose="05000000000000000000" pitchFamily="2" charset="2"/>
              <a:buChar char="ü"/>
            </a:pPr>
            <a:r>
              <a:rPr lang="en-US" sz="2000" b="1" dirty="0">
                <a:solidFill>
                  <a:srgbClr val="002060"/>
                </a:solidFill>
              </a:rPr>
              <a:t>Recommendations : </a:t>
            </a:r>
            <a:r>
              <a:rPr lang="en-US" sz="2000" b="1" dirty="0">
                <a:solidFill>
                  <a:schemeClr val="bg1"/>
                </a:solidFill>
              </a:rPr>
              <a:t>A distinct cause for Under-5 mortality are the use of IRS and ITN, so UNICEF should take measures to improve the accessibility and educate people about the advantages of Insecticide treated net and indoor residual spraying</a:t>
            </a:r>
          </a:p>
        </p:txBody>
      </p:sp>
      <p:sp>
        <p:nvSpPr>
          <p:cNvPr id="14" name="TextBox 13">
            <a:extLst>
              <a:ext uri="{FF2B5EF4-FFF2-40B4-BE49-F238E27FC236}">
                <a16:creationId xmlns:a16="http://schemas.microsoft.com/office/drawing/2014/main" id="{76272347-A332-4CBD-ABDC-7F086505AC8C}"/>
              </a:ext>
            </a:extLst>
          </p:cNvPr>
          <p:cNvSpPr txBox="1"/>
          <p:nvPr/>
        </p:nvSpPr>
        <p:spPr>
          <a:xfrm>
            <a:off x="0" y="6276249"/>
            <a:ext cx="12192000" cy="461665"/>
          </a:xfrm>
          <a:prstGeom prst="rect">
            <a:avLst/>
          </a:prstGeom>
          <a:noFill/>
        </p:spPr>
        <p:txBody>
          <a:bodyPr wrap="square" rtlCol="0">
            <a:spAutoFit/>
          </a:bodyPr>
          <a:lstStyle/>
          <a:p>
            <a:pPr marL="285750" indent="-285750" algn="ctr">
              <a:buFont typeface="Wingdings" pitchFamily="2" charset="2"/>
              <a:buChar char="v"/>
            </a:pPr>
            <a:r>
              <a:rPr lang="en-US" sz="2400" b="1" dirty="0">
                <a:solidFill>
                  <a:srgbClr val="FF0000"/>
                </a:solidFill>
              </a:rPr>
              <a:t>Question</a:t>
            </a:r>
            <a:r>
              <a:rPr lang="en-US" sz="2400" b="1" dirty="0">
                <a:solidFill>
                  <a:schemeClr val="bg1"/>
                </a:solidFill>
              </a:rPr>
              <a:t>: How are the countries categorized based on Under-5 Mortality?</a:t>
            </a:r>
          </a:p>
        </p:txBody>
      </p:sp>
    </p:spTree>
    <p:extLst>
      <p:ext uri="{BB962C8B-B14F-4D97-AF65-F5344CB8AC3E}">
        <p14:creationId xmlns:p14="http://schemas.microsoft.com/office/powerpoint/2010/main" val="3766011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1587</Words>
  <Application>Microsoft Office PowerPoint</Application>
  <PresentationFormat>Widescreen</PresentationFormat>
  <Paragraphs>178</Paragraphs>
  <Slides>19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Wingdings</vt:lpstr>
      <vt:lpstr>Office Theme</vt:lpstr>
      <vt:lpstr>PowerPoint Presentation</vt:lpstr>
      <vt:lpstr>STORY- LINE</vt:lpstr>
      <vt:lpstr>PowerPoint Presentation</vt:lpstr>
      <vt:lpstr>REASONS</vt:lpstr>
      <vt:lpstr>Under 5 Mortality Rate for the World</vt:lpstr>
      <vt:lpstr>Under 5 Mortality Rate for the World</vt:lpstr>
      <vt:lpstr>WORLD TREND ANALYSIS</vt:lpstr>
      <vt:lpstr>MORTALITY RATE DISTRIBUTION</vt:lpstr>
      <vt:lpstr>PowerPoint Presentation</vt:lpstr>
      <vt:lpstr>How are the countries categorized based on Under-5 Mortality?</vt:lpstr>
      <vt:lpstr>Country’s Transit into next better category</vt:lpstr>
      <vt:lpstr>Country’s Transit into next better category</vt:lpstr>
      <vt:lpstr>What Should India do to transit into Low category? (Recommendations)</vt:lpstr>
      <vt:lpstr>Country’s Transit into next better category</vt:lpstr>
      <vt:lpstr>What Should Nigeria do to transit into Medium category? (Recommendations)</vt:lpstr>
      <vt:lpstr>Country’s Transit into next better category</vt:lpstr>
      <vt:lpstr>What Should Ghana do to transit into Low category? (Recommendations)</vt:lpstr>
      <vt:lpstr>CHALLENGES &amp; 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Shukla</dc:creator>
  <cp:lastModifiedBy>mas180001@gmail.com</cp:lastModifiedBy>
  <cp:revision>97</cp:revision>
  <dcterms:created xsi:type="dcterms:W3CDTF">2019-11-08T06:10:01Z</dcterms:created>
  <dcterms:modified xsi:type="dcterms:W3CDTF">2020-03-29T04:16:43Z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2019-04-08T00:00:00Z</vt:filetime>
  </property>
  <property fmtid="{D5CDD505-2E9C-101B-9397-08002B2CF9AE}" pid="3" name="Creator">
    <vt:lpwstr>Microsoft® PowerPoint® for Office 365</vt:lpwstr>
  </property>
  <property fmtid="{D5CDD505-2E9C-101B-9397-08002B2CF9AE}" pid="4" name="LastSaved">
    <vt:filetime>2019-11-08T00:00:00Z</vt:filetime>
  </property>
</Properties>
</file>