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2" r:id="rId13"/>
    <p:sldId id="343" r:id="rId14"/>
    <p:sldId id="344"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79" d="100"/>
          <a:sy n="79" d="100"/>
        </p:scale>
        <p:origin x="677"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10/8/2025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10/8/2025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7125167" y="2660666"/>
            <a:ext cx="3400089" cy="397933"/>
          </a:xfrm>
        </p:spPr>
        <p:txBody>
          <a:bodyPr/>
          <a:lstStyle/>
          <a:p>
            <a:pPr algn="ctr"/>
            <a:r>
              <a:rPr lang="en-US" b="0" dirty="0">
                <a:solidFill>
                  <a:schemeClr val="tx1"/>
                </a:solidFill>
              </a:rPr>
              <a:t>Manish Pandey</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445976" y="1620242"/>
            <a:ext cx="5079280" cy="743448"/>
          </a:xfrm>
        </p:spPr>
        <p:txBody>
          <a:bodyPr>
            <a:normAutofit fontScale="90000"/>
          </a:bodyPr>
          <a:lstStyle/>
          <a:p>
            <a:r>
              <a:rPr lang="en-GB" sz="3200" dirty="0"/>
              <a:t>Project Title –</a:t>
            </a:r>
            <a:br>
              <a:rPr lang="en-GB" sz="3200" dirty="0"/>
            </a:br>
            <a:r>
              <a:rPr lang="en-GB" sz="3200" dirty="0"/>
              <a:t>Airbnb Hotel Booking Analysis</a:t>
            </a:r>
            <a:endParaRPr lang="en-IN" sz="32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3" name="Text Placeholder 1">
            <a:extLst>
              <a:ext uri="{FF2B5EF4-FFF2-40B4-BE49-F238E27FC236}">
                <a16:creationId xmlns:a16="http://schemas.microsoft.com/office/drawing/2014/main" id="{28BE3418-E6E3-91A7-9C4E-8016618B3D93}"/>
              </a:ext>
            </a:extLst>
          </p:cNvPr>
          <p:cNvSpPr txBox="1">
            <a:spLocks/>
          </p:cNvSpPr>
          <p:nvPr/>
        </p:nvSpPr>
        <p:spPr>
          <a:xfrm>
            <a:off x="2130358" y="2957642"/>
            <a:ext cx="9557317" cy="397933"/>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ctr"/>
            <a:r>
              <a:rPr lang="en-US" b="0" dirty="0">
                <a:solidFill>
                  <a:schemeClr val="tx1"/>
                </a:solidFill>
              </a:rPr>
              <a:t>INTERNSHIP_ 2001-4K-1010 APPLY_175601111668aa9a6cd8734</a:t>
            </a:r>
            <a:endParaRPr lang="en-IN" b="0" dirty="0">
              <a:solidFill>
                <a:schemeClr val="tx1"/>
              </a:solidFill>
            </a:endParaRPr>
          </a:p>
        </p:txBody>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5" dur="500"/>
                                        <p:tgtEl>
                                          <p:spTgt spid="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D560A-57E1-EA3E-07BE-76D25ACF918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645F809-11A1-8E9B-5D84-71E9F073AD1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9A6204E-CF52-23F4-4248-6C8B739639E2}"/>
              </a:ext>
            </a:extLst>
          </p:cNvPr>
          <p:cNvSpPr>
            <a:spLocks noGrp="1"/>
          </p:cNvSpPr>
          <p:nvPr>
            <p:ph type="title"/>
          </p:nvPr>
        </p:nvSpPr>
        <p:spPr>
          <a:xfrm>
            <a:off x="675957" y="370589"/>
            <a:ext cx="8302673" cy="830997"/>
          </a:xfrm>
        </p:spPr>
        <p:txBody>
          <a:bodyPr>
            <a:noAutofit/>
          </a:bodyPr>
          <a:lstStyle/>
          <a:p>
            <a:r>
              <a:rPr lang="en-GB" sz="2800" dirty="0"/>
              <a:t>Getting started with Basics of Python Certificate</a:t>
            </a:r>
            <a:endParaRPr lang="en-IN" sz="2800" dirty="0"/>
          </a:p>
        </p:txBody>
      </p:sp>
      <p:sp>
        <p:nvSpPr>
          <p:cNvPr id="7" name="Text Placeholder 30">
            <a:extLst>
              <a:ext uri="{FF2B5EF4-FFF2-40B4-BE49-F238E27FC236}">
                <a16:creationId xmlns:a16="http://schemas.microsoft.com/office/drawing/2014/main" id="{06FABC6B-367F-8347-51DC-3777FFD6929C}"/>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D6A9C81-6F55-C4A5-DEEE-57DC6318B06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B6FB8894-AF03-FF83-BE56-ABAD663A748F}"/>
              </a:ext>
            </a:extLst>
          </p:cNvPr>
          <p:cNvPicPr>
            <a:picLocks noChangeAspect="1"/>
          </p:cNvPicPr>
          <p:nvPr/>
        </p:nvPicPr>
        <p:blipFill>
          <a:blip r:embed="rId3"/>
          <a:srcRect/>
          <a:stretch/>
        </p:blipFill>
        <p:spPr>
          <a:xfrm>
            <a:off x="1261177" y="1093462"/>
            <a:ext cx="6887536" cy="4865626"/>
          </a:xfrm>
          <a:prstGeom prst="rect">
            <a:avLst/>
          </a:prstGeom>
        </p:spPr>
      </p:pic>
    </p:spTree>
    <p:extLst>
      <p:ext uri="{BB962C8B-B14F-4D97-AF65-F5344CB8AC3E}">
        <p14:creationId xmlns:p14="http://schemas.microsoft.com/office/powerpoint/2010/main" val="256129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2374A3-8932-3903-4687-06EAD43BDB5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BF0286C-79A5-C47A-E559-3EC6FA85DA7E}"/>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38791340-3D9A-BD98-F574-C7462866D788}"/>
              </a:ext>
            </a:extLst>
          </p:cNvPr>
          <p:cNvSpPr>
            <a:spLocks noGrp="1"/>
          </p:cNvSpPr>
          <p:nvPr>
            <p:ph type="title"/>
          </p:nvPr>
        </p:nvSpPr>
        <p:spPr>
          <a:xfrm>
            <a:off x="675957" y="370589"/>
            <a:ext cx="8302673" cy="830997"/>
          </a:xfrm>
        </p:spPr>
        <p:txBody>
          <a:bodyPr>
            <a:normAutofit/>
          </a:bodyPr>
          <a:lstStyle/>
          <a:p>
            <a:pPr algn="ctr"/>
            <a:r>
              <a:rPr lang="en-GB" sz="4000" dirty="0"/>
              <a:t>Data Visualization</a:t>
            </a:r>
            <a:endParaRPr lang="en-IN" sz="4000" dirty="0"/>
          </a:p>
        </p:txBody>
      </p:sp>
      <p:sp>
        <p:nvSpPr>
          <p:cNvPr id="7" name="Text Placeholder 30">
            <a:extLst>
              <a:ext uri="{FF2B5EF4-FFF2-40B4-BE49-F238E27FC236}">
                <a16:creationId xmlns:a16="http://schemas.microsoft.com/office/drawing/2014/main" id="{85A0793F-BC80-1D05-14C0-6A9279E88CAA}"/>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A84E7E72-33A4-49B9-A45C-1D47C3AEA550}"/>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2647ACF8-9025-E1B9-B14F-7A3D638D1296}"/>
              </a:ext>
            </a:extLst>
          </p:cNvPr>
          <p:cNvPicPr>
            <a:picLocks noChangeAspect="1"/>
          </p:cNvPicPr>
          <p:nvPr/>
        </p:nvPicPr>
        <p:blipFill>
          <a:blip r:embed="rId3"/>
          <a:stretch>
            <a:fillRect/>
          </a:stretch>
        </p:blipFill>
        <p:spPr>
          <a:xfrm>
            <a:off x="1045776" y="1201586"/>
            <a:ext cx="7563034" cy="5352050"/>
          </a:xfrm>
          <a:prstGeom prst="rect">
            <a:avLst/>
          </a:prstGeom>
        </p:spPr>
      </p:pic>
    </p:spTree>
    <p:extLst>
      <p:ext uri="{BB962C8B-B14F-4D97-AF65-F5344CB8AC3E}">
        <p14:creationId xmlns:p14="http://schemas.microsoft.com/office/powerpoint/2010/main" val="276061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0" y="3000201"/>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754602" y="1507788"/>
            <a:ext cx="6220130" cy="3975756"/>
          </a:xfrm>
        </p:spPr>
        <p:txBody>
          <a:bodyPr>
            <a:normAutofit/>
          </a:bodyPr>
          <a:lstStyle/>
          <a:p>
            <a:pPr>
              <a:lnSpc>
                <a:spcPct val="150000"/>
              </a:lnSpc>
            </a:pPr>
            <a:r>
              <a:rPr lang="en-IN" dirty="0"/>
              <a:t>Airbnb is a popular platform where property owners rent out their homes or apartments to </a:t>
            </a:r>
            <a:r>
              <a:rPr lang="en-IN" dirty="0" err="1"/>
              <a:t>travelers</a:t>
            </a:r>
            <a:r>
              <a:rPr lang="en-IN" dirty="0"/>
              <a:t> . One of the biggest challenges for hosts is deciding the right price for their listings, since prices vary depending on several factors such as the number of bedrooms, no of bathrooms , cleanliness ,accuracy of descriptions , and communication quality with guests .</a:t>
            </a: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806314" y="386079"/>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itle 2">
            <a:extLst>
              <a:ext uri="{FF2B5EF4-FFF2-40B4-BE49-F238E27FC236}">
                <a16:creationId xmlns:a16="http://schemas.microsoft.com/office/drawing/2014/main" id="{9C9478D1-AB13-52D4-7864-1A2A8071ADCB}"/>
              </a:ext>
            </a:extLst>
          </p:cNvPr>
          <p:cNvSpPr txBox="1">
            <a:spLocks/>
          </p:cNvSpPr>
          <p:nvPr/>
        </p:nvSpPr>
        <p:spPr>
          <a:xfrm>
            <a:off x="806314" y="1426643"/>
            <a:ext cx="5944682" cy="4774251"/>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100" b="0" dirty="0"/>
              <a:t>This project aims is to focuses on building a machine learning model to predict the price of Airbnb listings. </a:t>
            </a:r>
          </a:p>
          <a:p>
            <a:endParaRPr lang="en-GB" sz="2100" b="0" dirty="0"/>
          </a:p>
          <a:p>
            <a:r>
              <a:rPr lang="en-GB" sz="2100" b="0" dirty="0"/>
              <a:t>Pricing an Airbnb property correctly is crucial for both hosts and </a:t>
            </a:r>
            <a:r>
              <a:rPr lang="en-GB" sz="2100" b="0" dirty="0" err="1"/>
              <a:t>travelers</a:t>
            </a:r>
            <a:r>
              <a:rPr lang="en-GB" sz="2100" b="0" dirty="0"/>
              <a:t> : Hosts wants to maximize occupancy and earnings , while </a:t>
            </a:r>
            <a:r>
              <a:rPr lang="en-GB" sz="2100" b="0" dirty="0" err="1"/>
              <a:t>travelers</a:t>
            </a:r>
            <a:r>
              <a:rPr lang="en-GB" sz="2100" b="0" dirty="0"/>
              <a:t> want fair and competitive prices. Using Historical Airbnb data, the project develops a regression model that learns relationship between listing attributes (such as no of bedrooms, bathrooms ,and guest ratings) and the price charged.</a:t>
            </a:r>
          </a:p>
          <a:p>
            <a:endParaRPr lang="en-GB" sz="2100" b="0" dirty="0"/>
          </a:p>
          <a:p>
            <a:r>
              <a:rPr lang="en-GB" sz="2100" b="0" dirty="0"/>
              <a:t>The model can then be used to predict prices for new or hypothetical listings, helping property owners make informed pricing decisions.</a:t>
            </a:r>
            <a:endParaRPr lang="en-IN" sz="1800" b="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9103577" cy="3990023"/>
          </a:xfrm>
        </p:spPr>
        <p:txBody>
          <a:bodyPr>
            <a:normAutofit fontScale="92500" lnSpcReduction="20000"/>
          </a:bodyPr>
          <a:lstStyle/>
          <a:p>
            <a:pPr algn="just">
              <a:buFont typeface="Arial" panose="020B0604020202020204" pitchFamily="34" charset="0"/>
              <a:buChar char="•"/>
            </a:pPr>
            <a:r>
              <a:rPr lang="en-IN" b="1" dirty="0"/>
              <a:t>Airbnb Host</a:t>
            </a:r>
          </a:p>
          <a:p>
            <a:pPr marL="0" indent="0" algn="just">
              <a:buNone/>
            </a:pPr>
            <a:r>
              <a:rPr lang="en-IN" sz="1800" dirty="0"/>
              <a:t>To optimize pricing of their listings based on property features and guest reviews.</a:t>
            </a:r>
          </a:p>
          <a:p>
            <a:pPr marL="0" indent="0" algn="just">
              <a:buNone/>
            </a:pPr>
            <a:endParaRPr lang="en-IN" sz="1800" dirty="0"/>
          </a:p>
          <a:p>
            <a:pPr algn="just">
              <a:buFont typeface="Arial" panose="020B0604020202020204" pitchFamily="34" charset="0"/>
              <a:buChar char="•"/>
            </a:pPr>
            <a:r>
              <a:rPr lang="en-IN" b="1" dirty="0"/>
              <a:t>Travelers</a:t>
            </a:r>
          </a:p>
          <a:p>
            <a:pPr marL="0" indent="0" algn="just">
              <a:buNone/>
            </a:pPr>
            <a:r>
              <a:rPr lang="en-IN" sz="1800" dirty="0"/>
              <a:t>To evaluate whether a listing is overpriced or reasonably priced.</a:t>
            </a:r>
          </a:p>
          <a:p>
            <a:pPr marL="0" indent="0" algn="just">
              <a:buNone/>
            </a:pPr>
            <a:endParaRPr lang="en-IN" sz="1800" dirty="0"/>
          </a:p>
          <a:p>
            <a:pPr algn="just">
              <a:buFont typeface="Arial" panose="020B0604020202020204" pitchFamily="34" charset="0"/>
              <a:buChar char="•"/>
            </a:pPr>
            <a:r>
              <a:rPr lang="en-IN" b="1" dirty="0"/>
              <a:t>Airbnb Platform Analysts</a:t>
            </a:r>
          </a:p>
          <a:p>
            <a:pPr marL="0" indent="0" algn="just">
              <a:buNone/>
            </a:pPr>
            <a:r>
              <a:rPr lang="en-IN" sz="1800" dirty="0"/>
              <a:t>To improve automated pricing suggestions and increase platform trust.</a:t>
            </a:r>
          </a:p>
          <a:p>
            <a:pPr marL="0" indent="0" algn="just">
              <a:buNone/>
            </a:pPr>
            <a:endParaRPr lang="en-IN" sz="1800" dirty="0"/>
          </a:p>
          <a:p>
            <a:pPr algn="just">
              <a:buFont typeface="Arial" panose="020B0604020202020204" pitchFamily="34" charset="0"/>
              <a:buChar char="•"/>
            </a:pPr>
            <a:r>
              <a:rPr lang="en-IN" b="1" dirty="0"/>
              <a:t>Researchers / Students</a:t>
            </a:r>
          </a:p>
          <a:p>
            <a:pPr marL="0" indent="0" algn="just">
              <a:buNone/>
            </a:pPr>
            <a:r>
              <a:rPr lang="en-IN" sz="1800" dirty="0"/>
              <a:t>To study the impact of property features and reviews on rental pricing.</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fade">
                                      <p:cBhvr>
                                        <p:cTn id="42" dur="1000"/>
                                        <p:tgtEl>
                                          <p:spTgt spid="2">
                                            <p:txEl>
                                              <p:pRg st="6" end="6"/>
                                            </p:txEl>
                                          </p:spTgt>
                                        </p:tgtEl>
                                      </p:cBhvr>
                                    </p:animEffect>
                                    <p:anim calcmode="lin" valueType="num">
                                      <p:cBhvr>
                                        <p:cTn id="4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fade">
                                      <p:cBhvr>
                                        <p:cTn id="49" dur="1000"/>
                                        <p:tgtEl>
                                          <p:spTgt spid="2">
                                            <p:txEl>
                                              <p:pRg st="7" end="7"/>
                                            </p:txEl>
                                          </p:spTgt>
                                        </p:tgtEl>
                                      </p:cBhvr>
                                    </p:animEffect>
                                    <p:anim calcmode="lin" valueType="num">
                                      <p:cBhvr>
                                        <p:cTn id="50"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9" end="9"/>
                                            </p:txEl>
                                          </p:spTgt>
                                        </p:tgtEl>
                                        <p:attrNameLst>
                                          <p:attrName>style.visibility</p:attrName>
                                        </p:attrNameLst>
                                      </p:cBhvr>
                                      <p:to>
                                        <p:strVal val="visible"/>
                                      </p:to>
                                    </p:set>
                                    <p:animEffect transition="in" filter="fade">
                                      <p:cBhvr>
                                        <p:cTn id="56" dur="1000"/>
                                        <p:tgtEl>
                                          <p:spTgt spid="2">
                                            <p:txEl>
                                              <p:pRg st="9" end="9"/>
                                            </p:txEl>
                                          </p:spTgt>
                                        </p:tgtEl>
                                      </p:cBhvr>
                                    </p:animEffect>
                                    <p:anim calcmode="lin" valueType="num">
                                      <p:cBhvr>
                                        <p:cTn id="57"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10" end="10"/>
                                            </p:txEl>
                                          </p:spTgt>
                                        </p:tgtEl>
                                        <p:attrNameLst>
                                          <p:attrName>style.visibility</p:attrName>
                                        </p:attrNameLst>
                                      </p:cBhvr>
                                      <p:to>
                                        <p:strVal val="visible"/>
                                      </p:to>
                                    </p:set>
                                    <p:animEffect transition="in" filter="fade">
                                      <p:cBhvr>
                                        <p:cTn id="63" dur="1000"/>
                                        <p:tgtEl>
                                          <p:spTgt spid="2">
                                            <p:txEl>
                                              <p:pRg st="10" end="10"/>
                                            </p:txEl>
                                          </p:spTgt>
                                        </p:tgtEl>
                                      </p:cBhvr>
                                    </p:animEffect>
                                    <p:anim calcmode="lin" valueType="num">
                                      <p:cBhvr>
                                        <p:cTn id="64"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507354" y="1500656"/>
            <a:ext cx="9027702" cy="2565508"/>
          </a:xfrm>
        </p:spPr>
        <p:txBody>
          <a:bodyPr>
            <a:normAutofit fontScale="92500" lnSpcReduction="20000"/>
          </a:bodyPr>
          <a:lstStyle/>
          <a:p>
            <a:pPr lvl="1">
              <a:lnSpc>
                <a:spcPct val="150000"/>
              </a:lnSpc>
            </a:pPr>
            <a:r>
              <a:rPr lang="en-IN" dirty="0"/>
              <a:t>Python – Core Programming Language.</a:t>
            </a:r>
          </a:p>
          <a:p>
            <a:pPr lvl="1">
              <a:lnSpc>
                <a:spcPct val="150000"/>
              </a:lnSpc>
            </a:pPr>
            <a:r>
              <a:rPr lang="en-IN" dirty="0"/>
              <a:t>Pandas &amp; </a:t>
            </a:r>
            <a:r>
              <a:rPr lang="en-IN" dirty="0" err="1"/>
              <a:t>Numpy</a:t>
            </a:r>
            <a:r>
              <a:rPr lang="en-IN" dirty="0"/>
              <a:t> -  Data cleaning &amp; preprocessing.</a:t>
            </a:r>
          </a:p>
          <a:p>
            <a:pPr lvl="1">
              <a:lnSpc>
                <a:spcPct val="150000"/>
              </a:lnSpc>
            </a:pPr>
            <a:r>
              <a:rPr lang="en-IN" dirty="0"/>
              <a:t>Scikit-learn – Machine learning (model training, regression, evaluation).</a:t>
            </a:r>
          </a:p>
          <a:p>
            <a:pPr lvl="1">
              <a:lnSpc>
                <a:spcPct val="150000"/>
              </a:lnSpc>
            </a:pPr>
            <a:r>
              <a:rPr lang="en-IN" dirty="0"/>
              <a:t>Matplotlib / Seaborn – Data Visualization &amp; Feature Importance.</a:t>
            </a:r>
          </a:p>
          <a:p>
            <a:pPr lvl="1">
              <a:lnSpc>
                <a:spcPct val="150000"/>
              </a:lnSpc>
            </a:pPr>
            <a:r>
              <a:rPr lang="en-IN" dirty="0"/>
              <a:t>Visual studio code – idle environment for running the project.</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 1</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B58DA9BF-C5E0-80E5-6A58-C487AF9F5947}"/>
              </a:ext>
            </a:extLst>
          </p:cNvPr>
          <p:cNvPicPr>
            <a:picLocks noChangeAspect="1"/>
          </p:cNvPicPr>
          <p:nvPr/>
        </p:nvPicPr>
        <p:blipFill>
          <a:blip r:embed="rId3"/>
          <a:srcRect t="25390" r="20829"/>
          <a:stretch>
            <a:fillRect/>
          </a:stretch>
        </p:blipFill>
        <p:spPr>
          <a:xfrm>
            <a:off x="772812" y="1333566"/>
            <a:ext cx="6318652" cy="5116749"/>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DF6E29-17A7-901E-438E-49371D24BC0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C737775-4084-1766-0BE0-D84720D37DE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0AD4C175-2369-08F3-BF43-2D3A5B474E63}"/>
              </a:ext>
            </a:extLst>
          </p:cNvPr>
          <p:cNvSpPr>
            <a:spLocks noGrp="1"/>
          </p:cNvSpPr>
          <p:nvPr>
            <p:ph type="title"/>
          </p:nvPr>
        </p:nvSpPr>
        <p:spPr>
          <a:xfrm>
            <a:off x="675957" y="370589"/>
            <a:ext cx="2981643" cy="830997"/>
          </a:xfrm>
        </p:spPr>
        <p:txBody>
          <a:bodyPr>
            <a:normAutofit/>
          </a:bodyPr>
          <a:lstStyle/>
          <a:p>
            <a:r>
              <a:rPr lang="en-GB" dirty="0"/>
              <a:t>RESULT 2</a:t>
            </a:r>
            <a:endParaRPr lang="en-IN" dirty="0"/>
          </a:p>
        </p:txBody>
      </p:sp>
      <p:sp>
        <p:nvSpPr>
          <p:cNvPr id="7" name="Text Placeholder 30">
            <a:extLst>
              <a:ext uri="{FF2B5EF4-FFF2-40B4-BE49-F238E27FC236}">
                <a16:creationId xmlns:a16="http://schemas.microsoft.com/office/drawing/2014/main" id="{F09ADFD6-F32B-EE02-CEB5-2A18FB78C9D9}"/>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FBF86B25-FC0D-3A05-CF24-DBDBC57C3CF3}"/>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39811B36-0653-8915-9AD1-CC371C160897}"/>
              </a:ext>
            </a:extLst>
          </p:cNvPr>
          <p:cNvPicPr>
            <a:picLocks noChangeAspect="1"/>
          </p:cNvPicPr>
          <p:nvPr/>
        </p:nvPicPr>
        <p:blipFill>
          <a:blip r:embed="rId3"/>
          <a:srcRect l="2448" r="2448"/>
          <a:stretch/>
        </p:blipFill>
        <p:spPr>
          <a:xfrm>
            <a:off x="772812" y="1333566"/>
            <a:ext cx="6318652" cy="5116749"/>
          </a:xfrm>
          <a:prstGeom prst="rect">
            <a:avLst/>
          </a:prstGeom>
        </p:spPr>
      </p:pic>
    </p:spTree>
    <p:extLst>
      <p:ext uri="{BB962C8B-B14F-4D97-AF65-F5344CB8AC3E}">
        <p14:creationId xmlns:p14="http://schemas.microsoft.com/office/powerpoint/2010/main" val="400707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9DF8B-6B39-4F21-9B93-A26A1C6E2B4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44AED7A-A7E7-AB70-88AF-CC7A0A13536B}"/>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4CC84EC9-4D6E-7633-B699-647296FCE7D2}"/>
              </a:ext>
            </a:extLst>
          </p:cNvPr>
          <p:cNvSpPr>
            <a:spLocks noGrp="1"/>
          </p:cNvSpPr>
          <p:nvPr>
            <p:ph type="title"/>
          </p:nvPr>
        </p:nvSpPr>
        <p:spPr>
          <a:xfrm>
            <a:off x="675957" y="370589"/>
            <a:ext cx="2981643" cy="830997"/>
          </a:xfrm>
        </p:spPr>
        <p:txBody>
          <a:bodyPr>
            <a:normAutofit/>
          </a:bodyPr>
          <a:lstStyle/>
          <a:p>
            <a:r>
              <a:rPr lang="en-GB" dirty="0"/>
              <a:t>RESULT 3</a:t>
            </a:r>
            <a:endParaRPr lang="en-IN" dirty="0"/>
          </a:p>
        </p:txBody>
      </p:sp>
      <p:sp>
        <p:nvSpPr>
          <p:cNvPr id="7" name="Text Placeholder 30">
            <a:extLst>
              <a:ext uri="{FF2B5EF4-FFF2-40B4-BE49-F238E27FC236}">
                <a16:creationId xmlns:a16="http://schemas.microsoft.com/office/drawing/2014/main" id="{AE7B7967-9F15-D2A2-00C7-F5A0F51ABC6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D10E398B-E4D9-7CBC-C93A-87F656D39030}"/>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8F4651F5-5846-3CF7-AFC9-705AF2B2D334}"/>
              </a:ext>
            </a:extLst>
          </p:cNvPr>
          <p:cNvPicPr>
            <a:picLocks noChangeAspect="1"/>
          </p:cNvPicPr>
          <p:nvPr/>
        </p:nvPicPr>
        <p:blipFill>
          <a:blip r:embed="rId3"/>
          <a:srcRect t="635" b="635"/>
          <a:stretch/>
        </p:blipFill>
        <p:spPr>
          <a:xfrm>
            <a:off x="772812" y="1333566"/>
            <a:ext cx="6318652" cy="5116749"/>
          </a:xfrm>
          <a:prstGeom prst="rect">
            <a:avLst/>
          </a:prstGeom>
        </p:spPr>
      </p:pic>
    </p:spTree>
    <p:extLst>
      <p:ext uri="{BB962C8B-B14F-4D97-AF65-F5344CB8AC3E}">
        <p14:creationId xmlns:p14="http://schemas.microsoft.com/office/powerpoint/2010/main" val="39993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F5FAA-19C0-B34D-6ECB-7E05801D7AF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A60534F-CB75-9DAB-9EAB-121901EEB1BE}"/>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E00A5087-5582-A48B-CA6F-33A27A794FDE}"/>
              </a:ext>
            </a:extLst>
          </p:cNvPr>
          <p:cNvSpPr>
            <a:spLocks noGrp="1"/>
          </p:cNvSpPr>
          <p:nvPr>
            <p:ph type="title"/>
          </p:nvPr>
        </p:nvSpPr>
        <p:spPr>
          <a:xfrm>
            <a:off x="675957" y="370589"/>
            <a:ext cx="8302673" cy="830997"/>
          </a:xfrm>
        </p:spPr>
        <p:txBody>
          <a:bodyPr>
            <a:normAutofit/>
          </a:bodyPr>
          <a:lstStyle/>
          <a:p>
            <a:r>
              <a:rPr lang="en-GB" dirty="0"/>
              <a:t>GitHub </a:t>
            </a:r>
            <a:r>
              <a:rPr lang="en-GB" dirty="0" err="1"/>
              <a:t>Respository</a:t>
            </a:r>
            <a:endParaRPr lang="en-IN" dirty="0"/>
          </a:p>
        </p:txBody>
      </p:sp>
      <p:sp>
        <p:nvSpPr>
          <p:cNvPr id="7" name="Text Placeholder 30">
            <a:extLst>
              <a:ext uri="{FF2B5EF4-FFF2-40B4-BE49-F238E27FC236}">
                <a16:creationId xmlns:a16="http://schemas.microsoft.com/office/drawing/2014/main" id="{14089A9A-CC2A-E57D-7724-8A0B354B79D4}"/>
              </a:ext>
            </a:extLst>
          </p:cNvPr>
          <p:cNvSpPr txBox="1">
            <a:spLocks/>
          </p:cNvSpPr>
          <p:nvPr/>
        </p:nvSpPr>
        <p:spPr>
          <a:xfrm>
            <a:off x="675957" y="1731523"/>
            <a:ext cx="5938851" cy="2188724"/>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000" dirty="0"/>
              <a:t>https://github.com/Manishpandey18th/VOIS_AICTE_Oct2025_Manish</a:t>
            </a:r>
          </a:p>
        </p:txBody>
      </p:sp>
      <p:sp>
        <p:nvSpPr>
          <p:cNvPr id="8" name="Text Placeholder 30">
            <a:extLst>
              <a:ext uri="{FF2B5EF4-FFF2-40B4-BE49-F238E27FC236}">
                <a16:creationId xmlns:a16="http://schemas.microsoft.com/office/drawing/2014/main" id="{2DFDFE16-C1AE-E4B8-0FCA-15FF97D4E081}"/>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Tree>
    <p:extLst>
      <p:ext uri="{BB962C8B-B14F-4D97-AF65-F5344CB8AC3E}">
        <p14:creationId xmlns:p14="http://schemas.microsoft.com/office/powerpoint/2010/main" val="423035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749</TotalTime>
  <Words>342</Words>
  <Application>Microsoft Office PowerPoint</Application>
  <PresentationFormat>Widescreen</PresentationFormat>
  <Paragraphs>40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 Airbnb Hotel Booking Analysis</vt:lpstr>
      <vt:lpstr>PROBLEM  STATEMENT</vt:lpstr>
      <vt:lpstr>Project Description  </vt:lpstr>
      <vt:lpstr>WHO ARE THE END USERS?</vt:lpstr>
      <vt:lpstr>Technology Used</vt:lpstr>
      <vt:lpstr>RESULT 1</vt:lpstr>
      <vt:lpstr>RESULT 2</vt:lpstr>
      <vt:lpstr>RESULT 3</vt:lpstr>
      <vt:lpstr>GitHub Respository</vt:lpstr>
      <vt:lpstr>Getting started with Basics of Python Certificate</vt:lpstr>
      <vt:lpstr>Data Visualization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Manish Pandey</cp:lastModifiedBy>
  <cp:revision>83</cp:revision>
  <dcterms:created xsi:type="dcterms:W3CDTF">2021-07-11T13:13:15Z</dcterms:created>
  <dcterms:modified xsi:type="dcterms:W3CDTF">2025-10-08T13:33:34Z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