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66" r:id="rId4"/>
    <p:sldId id="265" r:id="rId5"/>
    <p:sldId id="264" r:id="rId6"/>
    <p:sldId id="258" r:id="rId7"/>
    <p:sldId id="263" r:id="rId8"/>
    <p:sldId id="262" r:id="rId9"/>
    <p:sldId id="261" r:id="rId10"/>
    <p:sldId id="260"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4E944F"/>
    <a:srgbClr val="FFFF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9F71A-C520-4E54-B4BF-434E167BBDD5}" type="datetimeFigureOut">
              <a:rPr lang="en-IN" smtClean="0"/>
              <a:t>15-12-2022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15709-1A21-4EA9-845E-41892F04F3D9}" type="slidenum">
              <a:rPr lang="en-IN" smtClean="0"/>
              <a:t>‹#›</a:t>
            </a:fld>
            <a:endParaRPr lang="en-IN"/>
          </a:p>
        </p:txBody>
      </p:sp>
    </p:spTree>
    <p:extLst>
      <p:ext uri="{BB962C8B-B14F-4D97-AF65-F5344CB8AC3E}">
        <p14:creationId xmlns:p14="http://schemas.microsoft.com/office/powerpoint/2010/main" val="1107805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20A50F-B8E0-44F4-9E9D-AEFA44BE6E15}"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132829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0A50F-B8E0-44F4-9E9D-AEFA44BE6E15}"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4116531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0A50F-B8E0-44F4-9E9D-AEFA44BE6E15}"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117915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0A50F-B8E0-44F4-9E9D-AEFA44BE6E15}"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280878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A50F-B8E0-44F4-9E9D-AEFA44BE6E15}"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7849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20A50F-B8E0-44F4-9E9D-AEFA44BE6E15}" type="datetimeFigureOut">
              <a:rPr lang="en-IN" smtClean="0"/>
              <a:t>15-12-2022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1852227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20A50F-B8E0-44F4-9E9D-AEFA44BE6E15}" type="datetimeFigureOut">
              <a:rPr lang="en-IN" smtClean="0"/>
              <a:t>15-12-2022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2824926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20A50F-B8E0-44F4-9E9D-AEFA44BE6E15}" type="datetimeFigureOut">
              <a:rPr lang="en-IN" smtClean="0"/>
              <a:t>15-12-2022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79766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0A50F-B8E0-44F4-9E9D-AEFA44BE6E15}" type="datetimeFigureOut">
              <a:rPr lang="en-IN" smtClean="0"/>
              <a:t>15-12-2022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2721760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20A50F-B8E0-44F4-9E9D-AEFA44BE6E15}" type="datetimeFigureOut">
              <a:rPr lang="en-IN" smtClean="0"/>
              <a:t>15-12-2022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2846222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20A50F-B8E0-44F4-9E9D-AEFA44BE6E15}" type="datetimeFigureOut">
              <a:rPr lang="en-IN" smtClean="0"/>
              <a:t>15-12-2022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3809501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20A50F-B8E0-44F4-9E9D-AEFA44BE6E15}" type="datetimeFigureOut">
              <a:rPr lang="en-IN" smtClean="0"/>
              <a:t>15-12-2022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5F82B-B0F1-4528-8BCF-B20EC20E4B00}" type="slidenum">
              <a:rPr lang="en-IN" smtClean="0"/>
              <a:t>‹#›</a:t>
            </a:fld>
            <a:endParaRPr lang="en-IN"/>
          </a:p>
        </p:txBody>
      </p:sp>
    </p:spTree>
    <p:extLst>
      <p:ext uri="{BB962C8B-B14F-4D97-AF65-F5344CB8AC3E}">
        <p14:creationId xmlns:p14="http://schemas.microsoft.com/office/powerpoint/2010/main" val="4528993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data.world/thatzprem/agriculture-india%20named%20as%20crop_production.csv"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D394EA-6783-DCB1-61AC-4496268B6499}"/>
              </a:ext>
            </a:extLst>
          </p:cNvPr>
          <p:cNvSpPr txBox="1"/>
          <p:nvPr/>
        </p:nvSpPr>
        <p:spPr>
          <a:xfrm>
            <a:off x="1819470" y="326570"/>
            <a:ext cx="8313575" cy="2246769"/>
          </a:xfrm>
          <a:prstGeom prst="rect">
            <a:avLst/>
          </a:prstGeom>
          <a:noFill/>
        </p:spPr>
        <p:txBody>
          <a:bodyPr wrap="square" rtlCol="0">
            <a:spAutoFit/>
          </a:bodyPr>
          <a:lstStyle/>
          <a:p>
            <a:pPr algn="ctr"/>
            <a:endParaRPr lang="en-IN" sz="4400" b="1" i="0" u="none" strike="noStrike" baseline="0" dirty="0">
              <a:solidFill>
                <a:srgbClr val="4E944F"/>
              </a:solidFill>
              <a:latin typeface="Times New Roman" panose="02020603050405020304" pitchFamily="18" charset="0"/>
              <a:cs typeface="Times New Roman" panose="02020603050405020304" pitchFamily="18" charset="0"/>
            </a:endParaRPr>
          </a:p>
          <a:p>
            <a:pPr algn="ctr"/>
            <a:r>
              <a:rPr lang="en-IN" sz="4800" b="1" i="0" u="none" strike="noStrike" baseline="0" dirty="0">
                <a:solidFill>
                  <a:srgbClr val="4E944F"/>
                </a:solidFill>
                <a:latin typeface="Times New Roman" panose="02020603050405020304" pitchFamily="18" charset="0"/>
                <a:cs typeface="Times New Roman" panose="02020603050405020304" pitchFamily="18" charset="0"/>
              </a:rPr>
              <a:t> Crop Production Analysis</a:t>
            </a:r>
          </a:p>
          <a:p>
            <a:pPr algn="ctr"/>
            <a:r>
              <a:rPr lang="en-IN" sz="4800" b="1" i="0" u="none" strike="noStrike" baseline="0" dirty="0">
                <a:solidFill>
                  <a:srgbClr val="4E944F"/>
                </a:solidFill>
                <a:latin typeface="Times New Roman" panose="02020603050405020304" pitchFamily="18" charset="0"/>
                <a:cs typeface="Times New Roman" panose="02020603050405020304" pitchFamily="18" charset="0"/>
              </a:rPr>
              <a:t>in India	</a:t>
            </a:r>
          </a:p>
        </p:txBody>
      </p:sp>
      <p:sp>
        <p:nvSpPr>
          <p:cNvPr id="6" name="TextBox 5">
            <a:extLst>
              <a:ext uri="{FF2B5EF4-FFF2-40B4-BE49-F238E27FC236}">
                <a16:creationId xmlns:a16="http://schemas.microsoft.com/office/drawing/2014/main" id="{F0E8FFD4-EB32-0991-B908-6D3F290A723B}"/>
              </a:ext>
            </a:extLst>
          </p:cNvPr>
          <p:cNvSpPr txBox="1"/>
          <p:nvPr/>
        </p:nvSpPr>
        <p:spPr>
          <a:xfrm>
            <a:off x="8229601" y="4982547"/>
            <a:ext cx="3620278" cy="830997"/>
          </a:xfrm>
          <a:prstGeom prst="rect">
            <a:avLst/>
          </a:prstGeom>
          <a:noFill/>
        </p:spPr>
        <p:txBody>
          <a:bodyPr wrap="square" rtlCol="0">
            <a:spAutoFit/>
          </a:bodyPr>
          <a:lstStyle/>
          <a:p>
            <a:pPr algn="ctr"/>
            <a:r>
              <a:rPr lang="en-IN" sz="2400" b="1" dirty="0">
                <a:solidFill>
                  <a:srgbClr val="4E944F"/>
                </a:solidFill>
                <a:latin typeface="Times New Roman" panose="02020603050405020304" pitchFamily="18" charset="0"/>
                <a:cs typeface="Times New Roman" panose="02020603050405020304" pitchFamily="18" charset="0"/>
              </a:rPr>
              <a:t>Manish Rana</a:t>
            </a:r>
          </a:p>
          <a:p>
            <a:pPr algn="ctr"/>
            <a:r>
              <a:rPr lang="en-IN" sz="2400" b="1" dirty="0" err="1">
                <a:solidFill>
                  <a:srgbClr val="4E944F"/>
                </a:solidFill>
                <a:latin typeface="Times New Roman" panose="02020603050405020304" pitchFamily="18" charset="0"/>
                <a:cs typeface="Times New Roman" panose="02020603050405020304" pitchFamily="18" charset="0"/>
              </a:rPr>
              <a:t>Ineuron</a:t>
            </a:r>
            <a:endParaRPr lang="en-IN" sz="2400" b="1" dirty="0">
              <a:solidFill>
                <a:srgbClr val="4E944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847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69097-EA7B-C0DB-02E0-C45BAC924731}"/>
              </a:ext>
            </a:extLst>
          </p:cNvPr>
          <p:cNvSpPr txBox="1"/>
          <p:nvPr/>
        </p:nvSpPr>
        <p:spPr>
          <a:xfrm>
            <a:off x="867747" y="494522"/>
            <a:ext cx="7968343" cy="584775"/>
          </a:xfrm>
          <a:prstGeom prst="rect">
            <a:avLst/>
          </a:prstGeom>
          <a:noFill/>
        </p:spPr>
        <p:txBody>
          <a:bodyPr wrap="square" rtlCol="0">
            <a:spAutoFit/>
          </a:bodyPr>
          <a:lstStyle/>
          <a:p>
            <a:r>
              <a:rPr lang="en-IN" sz="3200" b="1" u="sng" dirty="0">
                <a:solidFill>
                  <a:srgbClr val="4E944F"/>
                </a:solidFill>
                <a:latin typeface="Times New Roman" panose="02020603050405020304" pitchFamily="18" charset="0"/>
                <a:cs typeface="Times New Roman" panose="02020603050405020304" pitchFamily="18" charset="0"/>
              </a:rPr>
              <a:t>INSIGHTS SUMMARY - </a:t>
            </a:r>
            <a:endParaRPr lang="en-IN" sz="32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1E8E71A-FF50-8D58-302A-8FCF830A753B}"/>
              </a:ext>
            </a:extLst>
          </p:cNvPr>
          <p:cNvSpPr txBox="1"/>
          <p:nvPr/>
        </p:nvSpPr>
        <p:spPr>
          <a:xfrm>
            <a:off x="867747" y="1474237"/>
            <a:ext cx="8593494" cy="5028556"/>
          </a:xfrm>
          <a:prstGeom prst="rect">
            <a:avLst/>
          </a:prstGeom>
          <a:noFill/>
        </p:spPr>
        <p:txBody>
          <a:bodyPr wrap="square" rtlCol="0">
            <a:spAutoFit/>
          </a:bodyPr>
          <a:lstStyle/>
          <a:p>
            <a:pPr marL="342900" indent="-342900">
              <a:lnSpc>
                <a:spcPct val="150000"/>
              </a:lnSpc>
              <a:buAutoNum type="arabicPeriod" startAt="13"/>
            </a:pPr>
            <a:r>
              <a:rPr lang="en-US" dirty="0">
                <a:solidFill>
                  <a:srgbClr val="663300"/>
                </a:solidFill>
                <a:latin typeface="Times New Roman" panose="02020603050405020304" pitchFamily="18" charset="0"/>
                <a:cs typeface="Times New Roman" panose="02020603050405020304" pitchFamily="18" charset="0"/>
              </a:rPr>
              <a:t>Top 3 States For Each Season – </a:t>
            </a:r>
          </a:p>
          <a:p>
            <a:pPr marL="285750" indent="-285750">
              <a:lnSpc>
                <a:spcPct val="150000"/>
              </a:lnSpc>
              <a:buFont typeface="Arial" panose="020B0604020202020204" pitchFamily="34" charset="0"/>
              <a:buChar char="•"/>
            </a:pPr>
            <a:r>
              <a:rPr lang="en-US" dirty="0">
                <a:solidFill>
                  <a:srgbClr val="663300"/>
                </a:solidFill>
                <a:latin typeface="Times New Roman" panose="02020603050405020304" pitchFamily="18" charset="0"/>
                <a:cs typeface="Times New Roman" panose="02020603050405020304" pitchFamily="18" charset="0"/>
              </a:rPr>
              <a:t>Kharif =&gt; 1. Punjab  2. Maharashtra   3. Rajasthan</a:t>
            </a:r>
          </a:p>
          <a:p>
            <a:pPr marL="285750" indent="-285750">
              <a:lnSpc>
                <a:spcPct val="150000"/>
              </a:lnSpc>
              <a:buFont typeface="Arial" panose="020B0604020202020204" pitchFamily="34" charset="0"/>
              <a:buChar char="•"/>
            </a:pPr>
            <a:r>
              <a:rPr lang="en-US" dirty="0">
                <a:solidFill>
                  <a:srgbClr val="663300"/>
                </a:solidFill>
                <a:latin typeface="Times New Roman" panose="02020603050405020304" pitchFamily="18" charset="0"/>
                <a:cs typeface="Times New Roman" panose="02020603050405020304" pitchFamily="18" charset="0"/>
              </a:rPr>
              <a:t>Rabi =&gt; 1. Punjab  2. Rajasthan   3. Haryana</a:t>
            </a:r>
          </a:p>
          <a:p>
            <a:pPr marL="285750" indent="-285750">
              <a:lnSpc>
                <a:spcPct val="150000"/>
              </a:lnSpc>
              <a:buFont typeface="Arial" panose="020B0604020202020204" pitchFamily="34" charset="0"/>
              <a:buChar char="•"/>
            </a:pPr>
            <a:r>
              <a:rPr lang="en-US" dirty="0">
                <a:solidFill>
                  <a:srgbClr val="663300"/>
                </a:solidFill>
                <a:latin typeface="Times New Roman" panose="02020603050405020304" pitchFamily="18" charset="0"/>
                <a:cs typeface="Times New Roman" panose="02020603050405020304" pitchFamily="18" charset="0"/>
              </a:rPr>
              <a:t>Whole Year =&gt; 1. Punjab  2. Maharashtra   3. Rajasthan</a:t>
            </a:r>
          </a:p>
          <a:p>
            <a:pPr marL="285750" indent="-285750">
              <a:lnSpc>
                <a:spcPct val="150000"/>
              </a:lnSpc>
              <a:buFont typeface="Arial" panose="020B0604020202020204" pitchFamily="34" charset="0"/>
              <a:buChar char="•"/>
            </a:pPr>
            <a:r>
              <a:rPr lang="en-US" dirty="0">
                <a:solidFill>
                  <a:srgbClr val="663300"/>
                </a:solidFill>
                <a:latin typeface="Times New Roman" panose="02020603050405020304" pitchFamily="18" charset="0"/>
                <a:cs typeface="Times New Roman" panose="02020603050405020304" pitchFamily="18" charset="0"/>
              </a:rPr>
              <a:t>Winter  =&gt; 1. West Bengal  2. Bihar   3. Assam</a:t>
            </a:r>
          </a:p>
          <a:p>
            <a:pPr marL="285750" indent="-285750">
              <a:lnSpc>
                <a:spcPct val="150000"/>
              </a:lnSpc>
              <a:buFont typeface="Arial" panose="020B0604020202020204" pitchFamily="34" charset="0"/>
              <a:buChar char="•"/>
            </a:pPr>
            <a:r>
              <a:rPr lang="en-US" dirty="0">
                <a:solidFill>
                  <a:srgbClr val="663300"/>
                </a:solidFill>
                <a:latin typeface="Times New Roman" panose="02020603050405020304" pitchFamily="18" charset="0"/>
                <a:cs typeface="Times New Roman" panose="02020603050405020304" pitchFamily="18" charset="0"/>
              </a:rPr>
              <a:t>Summer  =&gt; 1. West Bengal  2. Assam   3. Gujrat</a:t>
            </a:r>
          </a:p>
          <a:p>
            <a:pPr marL="285750" indent="-285750">
              <a:lnSpc>
                <a:spcPct val="150000"/>
              </a:lnSpc>
              <a:buFont typeface="Arial" panose="020B0604020202020204" pitchFamily="34" charset="0"/>
              <a:buChar char="•"/>
            </a:pPr>
            <a:r>
              <a:rPr lang="en-US" dirty="0">
                <a:solidFill>
                  <a:srgbClr val="663300"/>
                </a:solidFill>
                <a:latin typeface="Times New Roman" panose="02020603050405020304" pitchFamily="18" charset="0"/>
                <a:cs typeface="Times New Roman" panose="02020603050405020304" pitchFamily="18" charset="0"/>
              </a:rPr>
              <a:t>Autumn  =&gt; 1. Bihar  2. West Bengal   3. Assam</a:t>
            </a:r>
          </a:p>
          <a:p>
            <a:pPr marL="342900" indent="-342900">
              <a:lnSpc>
                <a:spcPct val="150000"/>
              </a:lnSpc>
              <a:buAutoNum type="arabicPeriod" startAt="14"/>
            </a:pPr>
            <a:r>
              <a:rPr lang="en-US" dirty="0">
                <a:solidFill>
                  <a:srgbClr val="663300"/>
                </a:solidFill>
                <a:latin typeface="Times New Roman" panose="02020603050405020304" pitchFamily="18" charset="0"/>
                <a:cs typeface="Times New Roman" panose="02020603050405020304" pitchFamily="18" charset="0"/>
              </a:rPr>
              <a:t>Top 10 Crops according to average cultivated area are – </a:t>
            </a:r>
          </a:p>
          <a:p>
            <a:pPr>
              <a:lnSpc>
                <a:spcPct val="150000"/>
              </a:lnSpc>
            </a:pPr>
            <a:r>
              <a:rPr lang="en-US" dirty="0">
                <a:solidFill>
                  <a:srgbClr val="663300"/>
                </a:solidFill>
                <a:latin typeface="Times New Roman" panose="02020603050405020304" pitchFamily="18" charset="0"/>
                <a:cs typeface="Times New Roman" panose="02020603050405020304" pitchFamily="18" charset="0"/>
              </a:rPr>
              <a:t>       1. Wheat  2. Rice  3. Soyabean  4. Cotton  5. Bajra  6. Jowar  7. Gram  8. Groundnut</a:t>
            </a:r>
          </a:p>
          <a:p>
            <a:pPr>
              <a:lnSpc>
                <a:spcPct val="150000"/>
              </a:lnSpc>
            </a:pPr>
            <a:r>
              <a:rPr lang="en-US" dirty="0">
                <a:solidFill>
                  <a:srgbClr val="663300"/>
                </a:solidFill>
                <a:latin typeface="Times New Roman" panose="02020603050405020304" pitchFamily="18" charset="0"/>
                <a:cs typeface="Times New Roman" panose="02020603050405020304" pitchFamily="18" charset="0"/>
              </a:rPr>
              <a:t>       9. Rapeseed and Mustard 10. Maize.</a:t>
            </a: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9293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063FC4-4920-7795-7390-80FCC8EE6C99}"/>
              </a:ext>
            </a:extLst>
          </p:cNvPr>
          <p:cNvSpPr txBox="1"/>
          <p:nvPr/>
        </p:nvSpPr>
        <p:spPr>
          <a:xfrm>
            <a:off x="1054359" y="233266"/>
            <a:ext cx="6531429" cy="646331"/>
          </a:xfrm>
          <a:prstGeom prst="rect">
            <a:avLst/>
          </a:prstGeom>
          <a:noFill/>
        </p:spPr>
        <p:txBody>
          <a:bodyPr wrap="square" rtlCol="0">
            <a:spAutoFit/>
          </a:bodyPr>
          <a:lstStyle/>
          <a:p>
            <a:r>
              <a:rPr lang="en-IN" sz="3600" b="1" u="sng" dirty="0">
                <a:solidFill>
                  <a:srgbClr val="4E944F"/>
                </a:solidFill>
                <a:latin typeface="Times New Roman" panose="02020603050405020304" pitchFamily="18" charset="0"/>
                <a:cs typeface="Times New Roman" panose="02020603050405020304" pitchFamily="18" charset="0"/>
              </a:rPr>
              <a:t>Q &amp; A- </a:t>
            </a:r>
            <a:endParaRPr lang="en-IN" sz="36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303023A-95F7-B6F2-C91A-30032E352A35}"/>
              </a:ext>
            </a:extLst>
          </p:cNvPr>
          <p:cNvSpPr txBox="1"/>
          <p:nvPr/>
        </p:nvSpPr>
        <p:spPr>
          <a:xfrm>
            <a:off x="1054359" y="1184988"/>
            <a:ext cx="8546841" cy="5444054"/>
          </a:xfrm>
          <a:prstGeom prst="rect">
            <a:avLst/>
          </a:prstGeom>
          <a:noFill/>
        </p:spPr>
        <p:txBody>
          <a:bodyPr wrap="square" rtlCol="0">
            <a:spAutoFit/>
          </a:bodyPr>
          <a:lstStyle/>
          <a:p>
            <a:pPr>
              <a:lnSpc>
                <a:spcPct val="150000"/>
              </a:lnSpc>
            </a:pPr>
            <a:r>
              <a:rPr lang="en-IN" dirty="0">
                <a:solidFill>
                  <a:srgbClr val="663300"/>
                </a:solidFill>
                <a:latin typeface="Times New Roman" panose="02020603050405020304" pitchFamily="18" charset="0"/>
                <a:cs typeface="Times New Roman" panose="02020603050405020304" pitchFamily="18" charset="0"/>
              </a:rPr>
              <a:t>Q.1).  What’s the Source of Dataset ?</a:t>
            </a:r>
          </a:p>
          <a:p>
            <a:pPr>
              <a:lnSpc>
                <a:spcPct val="150000"/>
              </a:lnSpc>
            </a:pPr>
            <a:r>
              <a:rPr lang="en-IN" dirty="0">
                <a:solidFill>
                  <a:srgbClr val="663300"/>
                </a:solidFill>
                <a:latin typeface="Times New Roman" panose="02020603050405020304" pitchFamily="18" charset="0"/>
                <a:cs typeface="Times New Roman" panose="02020603050405020304" pitchFamily="18" charset="0"/>
              </a:rPr>
              <a:t>ANS – This Dataset is publicly available for research, Available at </a:t>
            </a:r>
            <a:r>
              <a:rPr lang="en-IN" dirty="0">
                <a:solidFill>
                  <a:srgbClr val="0563C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https://data.world/thatzprem/agriculture-india </a:t>
            </a:r>
            <a:r>
              <a:rPr lang="en-IN" dirty="0">
                <a:solidFill>
                  <a:srgbClr val="6633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named as crop_production.csv</a:t>
            </a:r>
            <a:r>
              <a:rPr lang="en-IN" dirty="0">
                <a:solidFill>
                  <a:srgbClr val="663300"/>
                </a:solidFill>
                <a:latin typeface="Times New Roman" panose="02020603050405020304" pitchFamily="18" charset="0"/>
                <a:cs typeface="Times New Roman" panose="02020603050405020304" pitchFamily="18" charset="0"/>
              </a:rPr>
              <a:t>.</a:t>
            </a:r>
          </a:p>
          <a:p>
            <a:pPr>
              <a:lnSpc>
                <a:spcPct val="150000"/>
              </a:lnSpc>
            </a:pPr>
            <a:r>
              <a:rPr lang="en-IN" dirty="0">
                <a:solidFill>
                  <a:srgbClr val="663300"/>
                </a:solidFill>
                <a:latin typeface="Times New Roman" panose="02020603050405020304" pitchFamily="18" charset="0"/>
                <a:cs typeface="Times New Roman" panose="02020603050405020304" pitchFamily="18" charset="0"/>
              </a:rPr>
              <a:t>Q.2).  What was the Type of Dataset ?</a:t>
            </a:r>
          </a:p>
          <a:p>
            <a:pPr>
              <a:lnSpc>
                <a:spcPct val="150000"/>
              </a:lnSpc>
            </a:pPr>
            <a:r>
              <a:rPr lang="en-IN" dirty="0">
                <a:solidFill>
                  <a:srgbClr val="663300"/>
                </a:solidFill>
                <a:latin typeface="Times New Roman" panose="02020603050405020304" pitchFamily="18" charset="0"/>
                <a:cs typeface="Times New Roman" panose="02020603050405020304" pitchFamily="18" charset="0"/>
              </a:rPr>
              <a:t>ANS – The Data was available in csv format. </a:t>
            </a:r>
          </a:p>
          <a:p>
            <a:pPr marL="0" indent="0">
              <a:lnSpc>
                <a:spcPct val="150000"/>
              </a:lnSpc>
              <a:buNone/>
            </a:pPr>
            <a:r>
              <a:rPr lang="en-IN" dirty="0">
                <a:solidFill>
                  <a:srgbClr val="663300"/>
                </a:solidFill>
                <a:latin typeface="Times New Roman" panose="02020603050405020304" pitchFamily="18" charset="0"/>
                <a:cs typeface="Times New Roman" panose="02020603050405020304" pitchFamily="18" charset="0"/>
              </a:rPr>
              <a:t>Q.3). </a:t>
            </a:r>
            <a:r>
              <a:rPr lang="en-US" dirty="0">
                <a:solidFill>
                  <a:srgbClr val="663300"/>
                </a:solidFill>
                <a:latin typeface="Times New Roman" panose="02020603050405020304" pitchFamily="18" charset="0"/>
                <a:cs typeface="Times New Roman" panose="02020603050405020304" pitchFamily="18" charset="0"/>
              </a:rPr>
              <a:t>What’s the complete flow you followed in this Project?</a:t>
            </a:r>
          </a:p>
          <a:p>
            <a:pPr marL="0" indent="0">
              <a:lnSpc>
                <a:spcPct val="150000"/>
              </a:lnSpc>
              <a:buNone/>
            </a:pPr>
            <a:r>
              <a:rPr lang="en-US" dirty="0">
                <a:solidFill>
                  <a:srgbClr val="663300"/>
                </a:solidFill>
                <a:latin typeface="Times New Roman" panose="02020603050405020304" pitchFamily="18" charset="0"/>
                <a:cs typeface="Times New Roman" panose="02020603050405020304" pitchFamily="18" charset="0"/>
              </a:rPr>
              <a:t>ANS </a:t>
            </a:r>
            <a:r>
              <a:rPr lang="en-IN" dirty="0">
                <a:solidFill>
                  <a:srgbClr val="663300"/>
                </a:solidFill>
                <a:latin typeface="Times New Roman" panose="02020603050405020304" pitchFamily="18" charset="0"/>
                <a:cs typeface="Times New Roman" panose="02020603050405020304" pitchFamily="18" charset="0"/>
              </a:rPr>
              <a:t>– </a:t>
            </a:r>
            <a:r>
              <a:rPr lang="en-US" dirty="0">
                <a:solidFill>
                  <a:srgbClr val="663300"/>
                </a:solidFill>
                <a:latin typeface="Times New Roman" panose="02020603050405020304" pitchFamily="18" charset="0"/>
                <a:cs typeface="Times New Roman" panose="02020603050405020304" pitchFamily="18" charset="0"/>
              </a:rPr>
              <a:t>Refer all slides in sequence for better Understanding</a:t>
            </a:r>
            <a:r>
              <a:rPr lang="en-US" dirty="0"/>
              <a:t>.</a:t>
            </a:r>
          </a:p>
          <a:p>
            <a:pPr marL="0" indent="0">
              <a:lnSpc>
                <a:spcPct val="150000"/>
              </a:lnSpc>
              <a:buNone/>
            </a:pPr>
            <a:r>
              <a:rPr lang="en-US" dirty="0">
                <a:solidFill>
                  <a:srgbClr val="663300"/>
                </a:solidFill>
                <a:latin typeface="Times New Roman" panose="02020603050405020304" pitchFamily="18" charset="0"/>
                <a:cs typeface="Times New Roman" panose="02020603050405020304" pitchFamily="18" charset="0"/>
              </a:rPr>
              <a:t>Q 4) What steps should I follow to get insights from the data?</a:t>
            </a:r>
          </a:p>
          <a:p>
            <a:pPr marL="0" indent="0">
              <a:lnSpc>
                <a:spcPct val="150000"/>
              </a:lnSpc>
              <a:buNone/>
            </a:pPr>
            <a:r>
              <a:rPr lang="en-US" dirty="0">
                <a:solidFill>
                  <a:srgbClr val="663300"/>
                </a:solidFill>
                <a:latin typeface="Times New Roman" panose="02020603050405020304" pitchFamily="18" charset="0"/>
                <a:cs typeface="Times New Roman" panose="02020603050405020304" pitchFamily="18" charset="0"/>
              </a:rPr>
              <a:t>Step1 – Download the data and store it in a location in your PC.</a:t>
            </a:r>
          </a:p>
          <a:p>
            <a:pPr marL="0" indent="0">
              <a:lnSpc>
                <a:spcPct val="150000"/>
              </a:lnSpc>
              <a:buNone/>
            </a:pPr>
            <a:r>
              <a:rPr lang="en-US" dirty="0">
                <a:solidFill>
                  <a:srgbClr val="663300"/>
                </a:solidFill>
                <a:latin typeface="Times New Roman" panose="02020603050405020304" pitchFamily="18" charset="0"/>
                <a:cs typeface="Times New Roman" panose="02020603050405020304" pitchFamily="18" charset="0"/>
              </a:rPr>
              <a:t>Step2 – Open </a:t>
            </a:r>
            <a:r>
              <a:rPr lang="en-US" dirty="0" err="1">
                <a:solidFill>
                  <a:srgbClr val="663300"/>
                </a:solidFill>
                <a:latin typeface="Times New Roman" panose="02020603050405020304" pitchFamily="18" charset="0"/>
                <a:cs typeface="Times New Roman" panose="02020603050405020304" pitchFamily="18" charset="0"/>
              </a:rPr>
              <a:t>Crop_Prod_Report.pbix</a:t>
            </a:r>
            <a:r>
              <a:rPr lang="en-US" dirty="0">
                <a:solidFill>
                  <a:srgbClr val="663300"/>
                </a:solidFill>
                <a:latin typeface="Times New Roman" panose="02020603050405020304" pitchFamily="18" charset="0"/>
                <a:cs typeface="Times New Roman" panose="02020603050405020304" pitchFamily="18" charset="0"/>
              </a:rPr>
              <a:t> file in your pc and then you can see all the insights</a:t>
            </a:r>
            <a:r>
              <a:rPr lang="en-US" dirty="0"/>
              <a:t>. </a:t>
            </a:r>
            <a:endParaRPr lang="en-IN" dirty="0"/>
          </a:p>
          <a:p>
            <a:pPr marL="0" indent="0">
              <a:lnSpc>
                <a:spcPct val="150000"/>
              </a:lnSpc>
              <a:buNone/>
            </a:pPr>
            <a:endParaRPr lang="en-US" dirty="0"/>
          </a:p>
          <a:p>
            <a:pPr>
              <a:lnSpc>
                <a:spcPct val="150000"/>
              </a:lnSpc>
            </a:pPr>
            <a:endParaRPr lang="en-IN"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IN" dirty="0">
              <a:solidFill>
                <a:srgbClr val="663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20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AA40C98-DA13-5F2B-022F-CD492DB2B78B}"/>
              </a:ext>
            </a:extLst>
          </p:cNvPr>
          <p:cNvSpPr txBox="1"/>
          <p:nvPr/>
        </p:nvSpPr>
        <p:spPr>
          <a:xfrm>
            <a:off x="1082352" y="858416"/>
            <a:ext cx="3834882" cy="646331"/>
          </a:xfrm>
          <a:prstGeom prst="rect">
            <a:avLst/>
          </a:prstGeom>
          <a:noFill/>
        </p:spPr>
        <p:txBody>
          <a:bodyPr wrap="square" rtlCol="0">
            <a:spAutoFit/>
          </a:bodyPr>
          <a:lstStyle/>
          <a:p>
            <a:r>
              <a:rPr lang="en-IN" sz="3600" b="1" i="0" u="sng" strike="noStrike" baseline="0" dirty="0">
                <a:solidFill>
                  <a:srgbClr val="4E944F"/>
                </a:solidFill>
                <a:latin typeface="Times New Roman" panose="02020603050405020304" pitchFamily="18" charset="0"/>
                <a:cs typeface="Times New Roman" panose="02020603050405020304" pitchFamily="18" charset="0"/>
              </a:rPr>
              <a:t>OBJECTIVES</a:t>
            </a:r>
            <a:r>
              <a:rPr lang="en-IN" sz="3200" b="1" i="0" u="none" strike="noStrike" baseline="0" dirty="0">
                <a:solidFill>
                  <a:srgbClr val="4E944F"/>
                </a:solidFill>
                <a:latin typeface="Times New Roman" panose="02020603050405020304" pitchFamily="18" charset="0"/>
                <a:cs typeface="Times New Roman" panose="02020603050405020304" pitchFamily="18" charset="0"/>
              </a:rPr>
              <a:t> - </a:t>
            </a:r>
            <a:endParaRPr lang="en-IN" sz="36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7DC375A-1F34-E6D7-3982-36F8488143D7}"/>
              </a:ext>
            </a:extLst>
          </p:cNvPr>
          <p:cNvSpPr txBox="1"/>
          <p:nvPr/>
        </p:nvSpPr>
        <p:spPr>
          <a:xfrm>
            <a:off x="1082352" y="2341984"/>
            <a:ext cx="8042987" cy="3371885"/>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To get the insights of the crop production of various states and districts in the India. Insights include their production to area ratio , percentage area captured by each crop season and each crop category.</a:t>
            </a:r>
          </a:p>
          <a:p>
            <a:pPr marL="285750" indent="-285750">
              <a:lnSpc>
                <a:spcPct val="150000"/>
              </a:lnSpc>
              <a:buFont typeface="Wingdings" panose="05000000000000000000" pitchFamily="2" charset="2"/>
              <a:buChar char="v"/>
            </a:pPr>
            <a:endParaRPr lang="en-IN" dirty="0">
              <a:solidFill>
                <a:srgbClr val="66330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To get the insights about the top states according to crop season , top crops with higher average of area and production. These insights will help the stakeholders to decide which crop have more yield in which state or district and will help them to take decisions accordingly to get economical benefits.</a:t>
            </a:r>
            <a:endParaRPr lang="en-IN" dirty="0">
              <a:solidFill>
                <a:srgbClr val="663300"/>
              </a:solidFill>
            </a:endParaRPr>
          </a:p>
        </p:txBody>
      </p:sp>
    </p:spTree>
    <p:extLst>
      <p:ext uri="{BB962C8B-B14F-4D97-AF65-F5344CB8AC3E}">
        <p14:creationId xmlns:p14="http://schemas.microsoft.com/office/powerpoint/2010/main" val="1076386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25067-15E3-DA40-9882-2FF9B214695F}"/>
              </a:ext>
            </a:extLst>
          </p:cNvPr>
          <p:cNvSpPr txBox="1"/>
          <p:nvPr/>
        </p:nvSpPr>
        <p:spPr>
          <a:xfrm>
            <a:off x="1082351" y="858416"/>
            <a:ext cx="4460033" cy="646331"/>
          </a:xfrm>
          <a:prstGeom prst="rect">
            <a:avLst/>
          </a:prstGeom>
          <a:noFill/>
        </p:spPr>
        <p:txBody>
          <a:bodyPr wrap="square" rtlCol="0">
            <a:spAutoFit/>
          </a:bodyPr>
          <a:lstStyle/>
          <a:p>
            <a:r>
              <a:rPr lang="en-IN" sz="3600" b="1" u="sng" dirty="0">
                <a:solidFill>
                  <a:srgbClr val="4E944F"/>
                </a:solidFill>
                <a:latin typeface="Times New Roman" panose="02020603050405020304" pitchFamily="18" charset="0"/>
                <a:cs typeface="Times New Roman" panose="02020603050405020304" pitchFamily="18" charset="0"/>
              </a:rPr>
              <a:t>ARCHITECTURE</a:t>
            </a:r>
            <a:r>
              <a:rPr lang="en-IN" sz="3200" b="1" i="0" u="none" strike="noStrike" baseline="0" dirty="0">
                <a:solidFill>
                  <a:srgbClr val="4E944F"/>
                </a:solidFill>
                <a:latin typeface="Times New Roman" panose="02020603050405020304" pitchFamily="18" charset="0"/>
                <a:cs typeface="Times New Roman" panose="02020603050405020304" pitchFamily="18" charset="0"/>
              </a:rPr>
              <a:t> - </a:t>
            </a:r>
            <a:endParaRPr lang="en-IN" sz="3600" b="1" i="0" u="none" strike="noStrike" baseline="0" dirty="0">
              <a:solidFill>
                <a:srgbClr val="4E944F"/>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54EC7C6-C2FE-124E-D101-2995F01BC7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082351" y="1980540"/>
            <a:ext cx="8182947" cy="394439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758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6DA7AA-043A-B4EE-DB8E-665D06678954}"/>
              </a:ext>
            </a:extLst>
          </p:cNvPr>
          <p:cNvSpPr txBox="1"/>
          <p:nvPr/>
        </p:nvSpPr>
        <p:spPr>
          <a:xfrm>
            <a:off x="1082351" y="858416"/>
            <a:ext cx="5150497" cy="646331"/>
          </a:xfrm>
          <a:prstGeom prst="rect">
            <a:avLst/>
          </a:prstGeom>
          <a:noFill/>
        </p:spPr>
        <p:txBody>
          <a:bodyPr wrap="square" rtlCol="0">
            <a:spAutoFit/>
          </a:bodyPr>
          <a:lstStyle/>
          <a:p>
            <a:r>
              <a:rPr lang="en-IN" sz="3600" b="1" i="0" u="sng" strike="noStrike" baseline="0" dirty="0">
                <a:solidFill>
                  <a:srgbClr val="4E944F"/>
                </a:solidFill>
                <a:latin typeface="Times New Roman" panose="02020603050405020304" pitchFamily="18" charset="0"/>
                <a:cs typeface="Times New Roman" panose="02020603050405020304" pitchFamily="18" charset="0"/>
              </a:rPr>
              <a:t>DATA OVERVIEW</a:t>
            </a:r>
            <a:r>
              <a:rPr lang="en-IN" sz="3200" b="1" i="0" u="none" strike="noStrike" baseline="0" dirty="0">
                <a:solidFill>
                  <a:srgbClr val="4E944F"/>
                </a:solidFill>
                <a:latin typeface="Times New Roman" panose="02020603050405020304" pitchFamily="18" charset="0"/>
                <a:cs typeface="Times New Roman" panose="02020603050405020304" pitchFamily="18" charset="0"/>
              </a:rPr>
              <a:t> - </a:t>
            </a:r>
            <a:endParaRPr lang="en-IN" sz="36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870FC75-99CF-53CB-2017-38E7EFC6D5E8}"/>
              </a:ext>
            </a:extLst>
          </p:cNvPr>
          <p:cNvSpPr txBox="1"/>
          <p:nvPr/>
        </p:nvSpPr>
        <p:spPr>
          <a:xfrm>
            <a:off x="1082351" y="2351314"/>
            <a:ext cx="6904653" cy="1704569"/>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The Data includes single .csv file with all examples, ordered by date( Year 1997 to Year 2015).</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The Number of Instance - </a:t>
            </a:r>
            <a:r>
              <a:rPr lang="en-IN" sz="1800" b="0" i="0" u="none" strike="noStrike" dirty="0">
                <a:solidFill>
                  <a:srgbClr val="663300"/>
                </a:solidFill>
                <a:effectLst/>
                <a:latin typeface="Times New Roman" panose="02020603050405020304" pitchFamily="18" charset="0"/>
                <a:cs typeface="Times New Roman" panose="02020603050405020304" pitchFamily="18" charset="0"/>
              </a:rPr>
              <a:t>246091</a:t>
            </a:r>
            <a:r>
              <a:rPr lang="en-IN" dirty="0"/>
              <a:t> </a:t>
            </a:r>
            <a:r>
              <a:rPr lang="en-IN" dirty="0">
                <a:solidFill>
                  <a:srgbClr val="663300"/>
                </a:solidFill>
                <a:latin typeface="Times New Roman" panose="02020603050405020304" pitchFamily="18" charset="0"/>
                <a:cs typeface="Times New Roman" panose="02020603050405020304" pitchFamily="18" charset="0"/>
              </a:rPr>
              <a:t>for crop_production.csv </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Number of attributes – 7 attributes</a:t>
            </a:r>
          </a:p>
        </p:txBody>
      </p:sp>
    </p:spTree>
    <p:extLst>
      <p:ext uri="{BB962C8B-B14F-4D97-AF65-F5344CB8AC3E}">
        <p14:creationId xmlns:p14="http://schemas.microsoft.com/office/powerpoint/2010/main" val="138511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8E1E05-EFF2-9D5D-A6B8-A4D4D7D0371A}"/>
              </a:ext>
            </a:extLst>
          </p:cNvPr>
          <p:cNvSpPr txBox="1"/>
          <p:nvPr/>
        </p:nvSpPr>
        <p:spPr>
          <a:xfrm>
            <a:off x="867747" y="858416"/>
            <a:ext cx="7968343" cy="584775"/>
          </a:xfrm>
          <a:prstGeom prst="rect">
            <a:avLst/>
          </a:prstGeom>
          <a:noFill/>
        </p:spPr>
        <p:txBody>
          <a:bodyPr wrap="square" rtlCol="0">
            <a:spAutoFit/>
          </a:bodyPr>
          <a:lstStyle/>
          <a:p>
            <a:r>
              <a:rPr lang="en-IN" sz="3200" b="1" i="0" u="sng" strike="noStrike" baseline="0" dirty="0">
                <a:solidFill>
                  <a:srgbClr val="4E944F"/>
                </a:solidFill>
                <a:latin typeface="Times New Roman" panose="02020603050405020304" pitchFamily="18" charset="0"/>
                <a:cs typeface="Times New Roman" panose="02020603050405020304" pitchFamily="18" charset="0"/>
              </a:rPr>
              <a:t>KEY PERFORMANCE INDICATORS</a:t>
            </a:r>
            <a:r>
              <a:rPr lang="en-IN" sz="2800" b="1" i="0" u="none" strike="noStrike" baseline="0" dirty="0">
                <a:solidFill>
                  <a:srgbClr val="4E944F"/>
                </a:solidFill>
                <a:latin typeface="Times New Roman" panose="02020603050405020304" pitchFamily="18" charset="0"/>
                <a:cs typeface="Times New Roman" panose="02020603050405020304" pitchFamily="18" charset="0"/>
              </a:rPr>
              <a:t>- </a:t>
            </a:r>
            <a:endParaRPr lang="en-IN" sz="32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AEE4C94-C48A-8CC0-D4CE-13FB01B30A09}"/>
              </a:ext>
            </a:extLst>
          </p:cNvPr>
          <p:cNvSpPr txBox="1"/>
          <p:nvPr/>
        </p:nvSpPr>
        <p:spPr>
          <a:xfrm>
            <a:off x="867747" y="2351314"/>
            <a:ext cx="8546841" cy="3782061"/>
          </a:xfrm>
          <a:prstGeom prst="rect">
            <a:avLst/>
          </a:prstGeom>
          <a:noFill/>
        </p:spPr>
        <p:txBody>
          <a:bodyPr wrap="square" rtlCol="0">
            <a:spAutoFit/>
          </a:bodyPr>
          <a:lstStyle/>
          <a:p>
            <a:pPr>
              <a:lnSpc>
                <a:spcPct val="150000"/>
              </a:lnSpc>
            </a:pPr>
            <a:r>
              <a:rPr lang="en-IN" sz="1800" dirty="0">
                <a:solidFill>
                  <a:srgbClr val="663300"/>
                </a:solidFill>
                <a:effectLst/>
                <a:latin typeface="Times New Roman" panose="02020603050405020304" pitchFamily="18" charset="0"/>
                <a:ea typeface="Calibri" panose="020F0502020204030204" pitchFamily="34" charset="0"/>
                <a:cs typeface="Times New Roman" panose="02020603050405020304" pitchFamily="18" charset="0"/>
              </a:rPr>
              <a:t>Key indicators displaying a summary of the </a:t>
            </a:r>
            <a:r>
              <a:rPr lang="en-IN" dirty="0">
                <a:solidFill>
                  <a:srgbClr val="663300"/>
                </a:solidFill>
                <a:latin typeface="Times New Roman" panose="02020603050405020304" pitchFamily="18" charset="0"/>
                <a:ea typeface="Calibri" panose="020F0502020204030204" pitchFamily="34" charset="0"/>
                <a:cs typeface="Times New Roman" panose="02020603050405020304" pitchFamily="18" charset="0"/>
              </a:rPr>
              <a:t>Crop Production </a:t>
            </a:r>
            <a:r>
              <a:rPr lang="en-IN" sz="1800" dirty="0">
                <a:solidFill>
                  <a:srgbClr val="663300"/>
                </a:solidFill>
                <a:effectLst/>
                <a:latin typeface="Times New Roman" panose="02020603050405020304" pitchFamily="18" charset="0"/>
                <a:ea typeface="Calibri" panose="020F0502020204030204" pitchFamily="34" charset="0"/>
                <a:cs typeface="Times New Roman" panose="02020603050405020304" pitchFamily="18" charset="0"/>
              </a:rPr>
              <a:t>area and production information based on various parameters –</a:t>
            </a:r>
          </a:p>
          <a:p>
            <a:pPr marL="285750" indent="-285750">
              <a:lnSpc>
                <a:spcPct val="150000"/>
              </a:lnSpc>
              <a:buFont typeface="Wingdings" panose="05000000000000000000" pitchFamily="2" charset="2"/>
              <a:buChar char="v"/>
            </a:pPr>
            <a:r>
              <a:rPr lang="en-US" i="0" dirty="0">
                <a:solidFill>
                  <a:srgbClr val="663300"/>
                </a:solidFill>
                <a:effectLst/>
                <a:latin typeface="Times New Roman" panose="02020603050405020304" pitchFamily="18" charset="0"/>
                <a:cs typeface="Times New Roman" panose="02020603050405020304" pitchFamily="18" charset="0"/>
              </a:rPr>
              <a:t>Crops Producing States of India.</a:t>
            </a:r>
          </a:p>
          <a:p>
            <a:pPr marL="285750" indent="-285750">
              <a:lnSpc>
                <a:spcPct val="150000"/>
              </a:lnSpc>
              <a:buFont typeface="Wingdings" panose="05000000000000000000" pitchFamily="2" charset="2"/>
              <a:buChar char="v"/>
            </a:pPr>
            <a:r>
              <a:rPr lang="en-US" dirty="0">
                <a:solidFill>
                  <a:srgbClr val="663300"/>
                </a:solidFill>
                <a:latin typeface="Times New Roman" panose="02020603050405020304" pitchFamily="18" charset="0"/>
                <a:cs typeface="Times New Roman" panose="02020603050405020304" pitchFamily="18" charset="0"/>
              </a:rPr>
              <a:t>Crop Producing districts of India. </a:t>
            </a:r>
          </a:p>
          <a:p>
            <a:pPr marL="285750" indent="-285750">
              <a:lnSpc>
                <a:spcPct val="150000"/>
              </a:lnSpc>
              <a:buFont typeface="Wingdings" panose="05000000000000000000" pitchFamily="2" charset="2"/>
              <a:buChar char="v"/>
            </a:pPr>
            <a:r>
              <a:rPr lang="en-US" dirty="0">
                <a:solidFill>
                  <a:srgbClr val="663300"/>
                </a:solidFill>
                <a:latin typeface="Times New Roman" panose="02020603050405020304" pitchFamily="18" charset="0"/>
                <a:cs typeface="Times New Roman" panose="02020603050405020304" pitchFamily="18" charset="0"/>
              </a:rPr>
              <a:t>The year of crop production.</a:t>
            </a:r>
          </a:p>
          <a:p>
            <a:pPr marL="285750" indent="-285750">
              <a:lnSpc>
                <a:spcPct val="150000"/>
              </a:lnSpc>
              <a:buFont typeface="Wingdings" panose="05000000000000000000" pitchFamily="2" charset="2"/>
              <a:buChar char="v"/>
            </a:pPr>
            <a:r>
              <a:rPr lang="en-US" dirty="0">
                <a:solidFill>
                  <a:srgbClr val="663300"/>
                </a:solidFill>
                <a:latin typeface="Times New Roman" panose="02020603050405020304" pitchFamily="18" charset="0"/>
                <a:cs typeface="Times New Roman" panose="02020603050405020304" pitchFamily="18" charset="0"/>
              </a:rPr>
              <a:t>Season under which crops fall.</a:t>
            </a:r>
          </a:p>
          <a:p>
            <a:pPr marL="285750" indent="-285750">
              <a:lnSpc>
                <a:spcPct val="150000"/>
              </a:lnSpc>
              <a:buFont typeface="Wingdings" panose="05000000000000000000" pitchFamily="2" charset="2"/>
              <a:buChar char="v"/>
            </a:pPr>
            <a:r>
              <a:rPr lang="en-US" dirty="0">
                <a:solidFill>
                  <a:srgbClr val="663300"/>
                </a:solidFill>
                <a:latin typeface="Times New Roman" panose="02020603050405020304" pitchFamily="18" charset="0"/>
                <a:cs typeface="Times New Roman" panose="02020603050405020304" pitchFamily="18" charset="0"/>
              </a:rPr>
              <a:t>Names of the crop produced in India.</a:t>
            </a:r>
          </a:p>
          <a:p>
            <a:pPr marL="285750" indent="-285750">
              <a:lnSpc>
                <a:spcPct val="150000"/>
              </a:lnSpc>
              <a:buFont typeface="Wingdings" panose="05000000000000000000" pitchFamily="2" charset="2"/>
              <a:buChar char="v"/>
            </a:pPr>
            <a:r>
              <a:rPr lang="en-US" dirty="0">
                <a:solidFill>
                  <a:srgbClr val="663300"/>
                </a:solidFill>
                <a:latin typeface="Times New Roman" panose="02020603050405020304" pitchFamily="18" charset="0"/>
                <a:cs typeface="Times New Roman" panose="02020603050405020304" pitchFamily="18" charset="0"/>
              </a:rPr>
              <a:t>Area cultivated under each crop (in Hectares).</a:t>
            </a:r>
          </a:p>
          <a:p>
            <a:pPr marL="285750" indent="-285750">
              <a:lnSpc>
                <a:spcPct val="150000"/>
              </a:lnSpc>
              <a:buFont typeface="Wingdings" panose="05000000000000000000" pitchFamily="2" charset="2"/>
              <a:buChar char="v"/>
            </a:pPr>
            <a:r>
              <a:rPr lang="en-US" dirty="0">
                <a:solidFill>
                  <a:srgbClr val="663300"/>
                </a:solidFill>
                <a:latin typeface="Times New Roman" panose="02020603050405020304" pitchFamily="18" charset="0"/>
                <a:cs typeface="Times New Roman" panose="02020603050405020304" pitchFamily="18" charset="0"/>
              </a:rPr>
              <a:t>Total production quantity of a crop (in Tons).</a:t>
            </a:r>
            <a:endParaRPr lang="en-IN" dirty="0">
              <a:solidFill>
                <a:srgbClr val="663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719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60F276-1F18-965A-9C5B-780565F95C77}"/>
              </a:ext>
            </a:extLst>
          </p:cNvPr>
          <p:cNvSpPr txBox="1"/>
          <p:nvPr/>
        </p:nvSpPr>
        <p:spPr>
          <a:xfrm>
            <a:off x="867747" y="858416"/>
            <a:ext cx="7968343" cy="584775"/>
          </a:xfrm>
          <a:prstGeom prst="rect">
            <a:avLst/>
          </a:prstGeom>
          <a:noFill/>
        </p:spPr>
        <p:txBody>
          <a:bodyPr wrap="square" rtlCol="0">
            <a:spAutoFit/>
          </a:bodyPr>
          <a:lstStyle/>
          <a:p>
            <a:r>
              <a:rPr lang="en-IN" sz="3200" b="1" i="0" u="sng" strike="noStrike" baseline="0" dirty="0">
                <a:solidFill>
                  <a:srgbClr val="4E944F"/>
                </a:solidFill>
                <a:latin typeface="Times New Roman" panose="02020603050405020304" pitchFamily="18" charset="0"/>
                <a:cs typeface="Times New Roman" panose="02020603050405020304" pitchFamily="18" charset="0"/>
              </a:rPr>
              <a:t>INSIGHT SUM</a:t>
            </a:r>
            <a:r>
              <a:rPr lang="en-IN" sz="3200" b="1" u="sng" dirty="0">
                <a:solidFill>
                  <a:srgbClr val="4E944F"/>
                </a:solidFill>
                <a:latin typeface="Times New Roman" panose="02020603050405020304" pitchFamily="18" charset="0"/>
                <a:cs typeface="Times New Roman" panose="02020603050405020304" pitchFamily="18" charset="0"/>
              </a:rPr>
              <a:t>MARY - </a:t>
            </a:r>
            <a:endParaRPr lang="en-IN" sz="32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C7D529-86DE-5B3B-CA47-2251B02882CF}"/>
              </a:ext>
            </a:extLst>
          </p:cNvPr>
          <p:cNvSpPr txBox="1"/>
          <p:nvPr/>
        </p:nvSpPr>
        <p:spPr>
          <a:xfrm>
            <a:off x="867747" y="1912776"/>
            <a:ext cx="8546841" cy="2535566"/>
          </a:xfrm>
          <a:prstGeom prst="rect">
            <a:avLst/>
          </a:prstGeom>
          <a:noFill/>
        </p:spPr>
        <p:txBody>
          <a:bodyPr wrap="square" rtlCol="0">
            <a:spAutoFit/>
          </a:bodyPr>
          <a:lstStyle/>
          <a:p>
            <a:pPr marL="342900" indent="-342900">
              <a:lnSpc>
                <a:spcPct val="150000"/>
              </a:lnSpc>
              <a:buAutoNum type="arabicPeriod"/>
            </a:pPr>
            <a:r>
              <a:rPr lang="en-IN" dirty="0">
                <a:solidFill>
                  <a:srgbClr val="663300"/>
                </a:solidFill>
                <a:latin typeface="Times New Roman" panose="02020603050405020304" pitchFamily="18" charset="0"/>
                <a:cs typeface="Times New Roman" panose="02020603050405020304" pitchFamily="18" charset="0"/>
              </a:rPr>
              <a:t>There are total 33 Crop Producing states and union territories in India.</a:t>
            </a:r>
          </a:p>
          <a:p>
            <a:pPr marL="342900" indent="-342900">
              <a:lnSpc>
                <a:spcPct val="150000"/>
              </a:lnSpc>
              <a:buAutoNum type="arabicPeriod"/>
            </a:pPr>
            <a:r>
              <a:rPr lang="en-IN" dirty="0">
                <a:solidFill>
                  <a:srgbClr val="663300"/>
                </a:solidFill>
                <a:latin typeface="Times New Roman" panose="02020603050405020304" pitchFamily="18" charset="0"/>
                <a:cs typeface="Times New Roman" panose="02020603050405020304" pitchFamily="18" charset="0"/>
              </a:rPr>
              <a:t>In the 33 Crop Producing states and union territories there are total 646 crop producing districts in India.</a:t>
            </a:r>
          </a:p>
          <a:p>
            <a:pPr marL="342900" indent="-342900">
              <a:lnSpc>
                <a:spcPct val="150000"/>
              </a:lnSpc>
              <a:buAutoNum type="arabicPeriod"/>
            </a:pPr>
            <a:r>
              <a:rPr lang="en-IN" dirty="0">
                <a:solidFill>
                  <a:srgbClr val="663300"/>
                </a:solidFill>
                <a:latin typeface="Times New Roman" panose="02020603050405020304" pitchFamily="18" charset="0"/>
                <a:cs typeface="Times New Roman" panose="02020603050405020304" pitchFamily="18" charset="0"/>
              </a:rPr>
              <a:t>There are total 124 crops which are produced in India.</a:t>
            </a:r>
          </a:p>
          <a:p>
            <a:pPr marL="342900" indent="-342900">
              <a:lnSpc>
                <a:spcPct val="150000"/>
              </a:lnSpc>
              <a:buAutoNum type="arabicPeriod"/>
            </a:pPr>
            <a:r>
              <a:rPr lang="en-IN" dirty="0">
                <a:solidFill>
                  <a:srgbClr val="663300"/>
                </a:solidFill>
                <a:latin typeface="Times New Roman" panose="02020603050405020304" pitchFamily="18" charset="0"/>
                <a:cs typeface="Times New Roman" panose="02020603050405020304" pitchFamily="18" charset="0"/>
              </a:rPr>
              <a:t>There are total 6 seasons under which crops are produced in India viz. Summer, Winter, Whole Year, Kharif , Rabi and Autumn.</a:t>
            </a:r>
          </a:p>
        </p:txBody>
      </p:sp>
    </p:spTree>
    <p:extLst>
      <p:ext uri="{BB962C8B-B14F-4D97-AF65-F5344CB8AC3E}">
        <p14:creationId xmlns:p14="http://schemas.microsoft.com/office/powerpoint/2010/main" val="284982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DCDABE-7953-E534-074F-C40B07DF7EB9}"/>
              </a:ext>
            </a:extLst>
          </p:cNvPr>
          <p:cNvSpPr txBox="1"/>
          <p:nvPr/>
        </p:nvSpPr>
        <p:spPr>
          <a:xfrm>
            <a:off x="1901989" y="-97195"/>
            <a:ext cx="7968343" cy="584775"/>
          </a:xfrm>
          <a:prstGeom prst="rect">
            <a:avLst/>
          </a:prstGeom>
          <a:noFill/>
        </p:spPr>
        <p:txBody>
          <a:bodyPr wrap="square" rtlCol="0">
            <a:spAutoFit/>
          </a:bodyPr>
          <a:lstStyle/>
          <a:p>
            <a:pPr algn="ctr"/>
            <a:r>
              <a:rPr lang="en-IN" sz="3200" b="1" u="sng" dirty="0">
                <a:solidFill>
                  <a:srgbClr val="4E944F"/>
                </a:solidFill>
                <a:latin typeface="Times New Roman" panose="02020603050405020304" pitchFamily="18" charset="0"/>
                <a:cs typeface="Times New Roman" panose="02020603050405020304" pitchFamily="18" charset="0"/>
              </a:rPr>
              <a:t>DASHBOARD </a:t>
            </a:r>
            <a:endParaRPr lang="en-IN" sz="3200" b="1" i="0" u="none" strike="noStrike" baseline="0" dirty="0">
              <a:solidFill>
                <a:srgbClr val="4E944F"/>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AEFDA00-CA61-AFC6-3669-73214DCBD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698"/>
            <a:ext cx="4871470" cy="3104205"/>
          </a:xfrm>
          <a:prstGeom prst="rect">
            <a:avLst/>
          </a:prstGeom>
        </p:spPr>
      </p:pic>
      <p:pic>
        <p:nvPicPr>
          <p:cNvPr id="6" name="Picture 5">
            <a:extLst>
              <a:ext uri="{FF2B5EF4-FFF2-40B4-BE49-F238E27FC236}">
                <a16:creationId xmlns:a16="http://schemas.microsoft.com/office/drawing/2014/main" id="{A3A46ED9-0309-1ECF-BAE6-A6A3D3F8E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8752" y="487580"/>
            <a:ext cx="6295048" cy="3104206"/>
          </a:xfrm>
          <a:prstGeom prst="rect">
            <a:avLst/>
          </a:prstGeom>
        </p:spPr>
      </p:pic>
      <p:pic>
        <p:nvPicPr>
          <p:cNvPr id="8" name="Picture 7">
            <a:extLst>
              <a:ext uri="{FF2B5EF4-FFF2-40B4-BE49-F238E27FC236}">
                <a16:creationId xmlns:a16="http://schemas.microsoft.com/office/drawing/2014/main" id="{44ACE95F-AF26-F2A7-4E68-AFA66933EE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8752" y="3637903"/>
            <a:ext cx="6295048" cy="3031962"/>
          </a:xfrm>
          <a:prstGeom prst="rect">
            <a:avLst/>
          </a:prstGeom>
        </p:spPr>
      </p:pic>
      <p:pic>
        <p:nvPicPr>
          <p:cNvPr id="10" name="Picture 9">
            <a:extLst>
              <a:ext uri="{FF2B5EF4-FFF2-40B4-BE49-F238E27FC236}">
                <a16:creationId xmlns:a16="http://schemas.microsoft.com/office/drawing/2014/main" id="{FA491CE5-C62E-2FEB-EAF4-7D9BDCA50F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684022"/>
            <a:ext cx="4871470" cy="3173978"/>
          </a:xfrm>
          <a:prstGeom prst="rect">
            <a:avLst/>
          </a:prstGeom>
        </p:spPr>
      </p:pic>
    </p:spTree>
    <p:extLst>
      <p:ext uri="{BB962C8B-B14F-4D97-AF65-F5344CB8AC3E}">
        <p14:creationId xmlns:p14="http://schemas.microsoft.com/office/powerpoint/2010/main" val="285489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BDBB03-F097-5009-7627-E7DDCC7E7B0B}"/>
              </a:ext>
            </a:extLst>
          </p:cNvPr>
          <p:cNvSpPr txBox="1"/>
          <p:nvPr/>
        </p:nvSpPr>
        <p:spPr>
          <a:xfrm>
            <a:off x="867747" y="858416"/>
            <a:ext cx="7968343" cy="584775"/>
          </a:xfrm>
          <a:prstGeom prst="rect">
            <a:avLst/>
          </a:prstGeom>
          <a:noFill/>
        </p:spPr>
        <p:txBody>
          <a:bodyPr wrap="square" rtlCol="0">
            <a:spAutoFit/>
          </a:bodyPr>
          <a:lstStyle/>
          <a:p>
            <a:r>
              <a:rPr lang="en-IN" sz="3200" b="1" u="sng" dirty="0">
                <a:solidFill>
                  <a:srgbClr val="4E944F"/>
                </a:solidFill>
                <a:latin typeface="Times New Roman" panose="02020603050405020304" pitchFamily="18" charset="0"/>
                <a:cs typeface="Times New Roman" panose="02020603050405020304" pitchFamily="18" charset="0"/>
              </a:rPr>
              <a:t>INSIGHTS SUMMARY - </a:t>
            </a:r>
            <a:endParaRPr lang="en-IN" sz="32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78846B1-38F5-3BA8-5AF0-19F7681678CE}"/>
              </a:ext>
            </a:extLst>
          </p:cNvPr>
          <p:cNvSpPr txBox="1"/>
          <p:nvPr/>
        </p:nvSpPr>
        <p:spPr>
          <a:xfrm>
            <a:off x="867747" y="1726164"/>
            <a:ext cx="9442580" cy="4613058"/>
          </a:xfrm>
          <a:prstGeom prst="rect">
            <a:avLst/>
          </a:prstGeom>
          <a:noFill/>
        </p:spPr>
        <p:txBody>
          <a:bodyPr wrap="square" rtlCol="0">
            <a:spAutoFit/>
          </a:bodyPr>
          <a:lstStyle/>
          <a:p>
            <a:pPr marL="342900" indent="-342900">
              <a:lnSpc>
                <a:spcPct val="150000"/>
              </a:lnSpc>
              <a:buAutoNum type="arabicPeriod"/>
            </a:pPr>
            <a:r>
              <a:rPr lang="en-IN" dirty="0">
                <a:solidFill>
                  <a:srgbClr val="663300"/>
                </a:solidFill>
                <a:latin typeface="Times New Roman" panose="02020603050405020304" pitchFamily="18" charset="0"/>
                <a:cs typeface="Times New Roman" panose="02020603050405020304" pitchFamily="18" charset="0"/>
              </a:rPr>
              <a:t>Total of  </a:t>
            </a:r>
            <a:r>
              <a:rPr lang="en-IN" b="1" dirty="0">
                <a:solidFill>
                  <a:srgbClr val="663300"/>
                </a:solidFill>
                <a:latin typeface="Times New Roman" panose="02020603050405020304" pitchFamily="18" charset="0"/>
                <a:cs typeface="Times New Roman" panose="02020603050405020304" pitchFamily="18" charset="0"/>
              </a:rPr>
              <a:t>2953.79 Millions Hectares </a:t>
            </a:r>
            <a:r>
              <a:rPr lang="en-IN" dirty="0">
                <a:solidFill>
                  <a:srgbClr val="663300"/>
                </a:solidFill>
                <a:latin typeface="Times New Roman" panose="02020603050405020304" pitchFamily="18" charset="0"/>
                <a:cs typeface="Times New Roman" panose="02020603050405020304" pitchFamily="18" charset="0"/>
              </a:rPr>
              <a:t>area is cultivated till date in India.</a:t>
            </a:r>
          </a:p>
          <a:p>
            <a:pPr marL="342900" indent="-342900">
              <a:lnSpc>
                <a:spcPct val="150000"/>
              </a:lnSpc>
              <a:buAutoNum type="arabicPeriod"/>
            </a:pPr>
            <a:r>
              <a:rPr lang="en-US" b="0" i="0" dirty="0">
                <a:solidFill>
                  <a:srgbClr val="663300"/>
                </a:solidFill>
                <a:effectLst/>
                <a:latin typeface="Times New Roman" panose="02020603050405020304" pitchFamily="18" charset="0"/>
                <a:cs typeface="Times New Roman" panose="02020603050405020304" pitchFamily="18" charset="0"/>
              </a:rPr>
              <a:t>The total food grain production in the country was recorded at </a:t>
            </a:r>
            <a:r>
              <a:rPr lang="en-US" b="1" i="0" dirty="0">
                <a:solidFill>
                  <a:srgbClr val="663300"/>
                </a:solidFill>
                <a:effectLst/>
                <a:latin typeface="Times New Roman" panose="02020603050405020304" pitchFamily="18" charset="0"/>
                <a:cs typeface="Times New Roman" panose="02020603050405020304" pitchFamily="18" charset="0"/>
              </a:rPr>
              <a:t>141176.12 million Tons.</a:t>
            </a:r>
          </a:p>
          <a:p>
            <a:pPr marL="342900" indent="-342900">
              <a:lnSpc>
                <a:spcPct val="150000"/>
              </a:lnSpc>
              <a:buAutoNum type="arabicPeriod"/>
            </a:pPr>
            <a:r>
              <a:rPr lang="en-US" dirty="0">
                <a:solidFill>
                  <a:srgbClr val="663300"/>
                </a:solidFill>
                <a:latin typeface="Times New Roman" panose="02020603050405020304" pitchFamily="18" charset="0"/>
                <a:cs typeface="Times New Roman" panose="02020603050405020304" pitchFamily="18" charset="0"/>
              </a:rPr>
              <a:t>51.19 % of Total area of India is under five crops viz. </a:t>
            </a:r>
            <a:r>
              <a:rPr lang="en-US" b="1" dirty="0">
                <a:solidFill>
                  <a:srgbClr val="663300"/>
                </a:solidFill>
                <a:latin typeface="Times New Roman" panose="02020603050405020304" pitchFamily="18" charset="0"/>
                <a:cs typeface="Times New Roman" panose="02020603050405020304" pitchFamily="18" charset="0"/>
              </a:rPr>
              <a:t>Rice, Wheat , Cotton , Bajra and Jowar</a:t>
            </a:r>
            <a:r>
              <a:rPr lang="en-US" dirty="0">
                <a:solidFill>
                  <a:srgbClr val="663300"/>
                </a:solidFill>
                <a:latin typeface="Times New Roman" panose="02020603050405020304" pitchFamily="18" charset="0"/>
                <a:cs typeface="Times New Roman" panose="02020603050405020304" pitchFamily="18" charset="0"/>
              </a:rPr>
              <a:t>.</a:t>
            </a:r>
          </a:p>
          <a:p>
            <a:pPr marL="342900" indent="-342900">
              <a:lnSpc>
                <a:spcPct val="150000"/>
              </a:lnSpc>
              <a:buAutoNum type="arabicPeriod"/>
            </a:pPr>
            <a:r>
              <a:rPr lang="en-US" i="0" dirty="0">
                <a:solidFill>
                  <a:srgbClr val="663300"/>
                </a:solidFill>
                <a:effectLst/>
                <a:latin typeface="Times New Roman" panose="02020603050405020304" pitchFamily="18" charset="0"/>
                <a:cs typeface="Times New Roman" panose="02020603050405020304" pitchFamily="18" charset="0"/>
              </a:rPr>
              <a:t>Among the </a:t>
            </a:r>
            <a:r>
              <a:rPr lang="en-US" dirty="0">
                <a:solidFill>
                  <a:srgbClr val="663300"/>
                </a:solidFill>
                <a:latin typeface="Times New Roman" panose="02020603050405020304" pitchFamily="18" charset="0"/>
                <a:cs typeface="Times New Roman" panose="02020603050405020304" pitchFamily="18" charset="0"/>
              </a:rPr>
              <a:t>Top 5 crops above mentioned </a:t>
            </a:r>
            <a:r>
              <a:rPr lang="en-US" b="1" dirty="0">
                <a:solidFill>
                  <a:srgbClr val="663300"/>
                </a:solidFill>
                <a:latin typeface="Times New Roman" panose="02020603050405020304" pitchFamily="18" charset="0"/>
                <a:cs typeface="Times New Roman" panose="02020603050405020304" pitchFamily="18" charset="0"/>
              </a:rPr>
              <a:t>Rice</a:t>
            </a:r>
            <a:r>
              <a:rPr lang="en-US" dirty="0">
                <a:solidFill>
                  <a:srgbClr val="663300"/>
                </a:solidFill>
                <a:latin typeface="Times New Roman" panose="02020603050405020304" pitchFamily="18" charset="0"/>
                <a:cs typeface="Times New Roman" panose="02020603050405020304" pitchFamily="18" charset="0"/>
              </a:rPr>
              <a:t> has the highest percentage of 25.29%.</a:t>
            </a:r>
          </a:p>
          <a:p>
            <a:pPr marL="342900" indent="-342900">
              <a:lnSpc>
                <a:spcPct val="150000"/>
              </a:lnSpc>
              <a:buAutoNum type="arabicPeriod"/>
            </a:pPr>
            <a:r>
              <a:rPr lang="en-US" dirty="0">
                <a:solidFill>
                  <a:srgbClr val="663300"/>
                </a:solidFill>
                <a:latin typeface="Times New Roman" panose="02020603050405020304" pitchFamily="18" charset="0"/>
                <a:cs typeface="Times New Roman" panose="02020603050405020304" pitchFamily="18" charset="0"/>
              </a:rPr>
              <a:t>From year 1997 to 2015, </a:t>
            </a:r>
            <a:r>
              <a:rPr lang="en-US" b="1" dirty="0">
                <a:solidFill>
                  <a:srgbClr val="663300"/>
                </a:solidFill>
                <a:latin typeface="Times New Roman" panose="02020603050405020304" pitchFamily="18" charset="0"/>
                <a:cs typeface="Times New Roman" panose="02020603050405020304" pitchFamily="18" charset="0"/>
              </a:rPr>
              <a:t>Year 2011 </a:t>
            </a:r>
            <a:r>
              <a:rPr lang="en-US" dirty="0">
                <a:solidFill>
                  <a:srgbClr val="663300"/>
                </a:solidFill>
                <a:latin typeface="Times New Roman" panose="02020603050405020304" pitchFamily="18" charset="0"/>
                <a:cs typeface="Times New Roman" panose="02020603050405020304" pitchFamily="18" charset="0"/>
              </a:rPr>
              <a:t>records the highest crop production which is </a:t>
            </a:r>
            <a:r>
              <a:rPr lang="en-US" b="1" dirty="0">
                <a:solidFill>
                  <a:srgbClr val="663300"/>
                </a:solidFill>
                <a:latin typeface="Times New Roman" panose="02020603050405020304" pitchFamily="18" charset="0"/>
                <a:cs typeface="Times New Roman" panose="02020603050405020304" pitchFamily="18" charset="0"/>
              </a:rPr>
              <a:t>14,308.9 Millions Tons.</a:t>
            </a:r>
          </a:p>
          <a:p>
            <a:pPr marL="342900" indent="-342900">
              <a:lnSpc>
                <a:spcPct val="150000"/>
              </a:lnSpc>
              <a:buAutoNum type="arabicPeriod"/>
            </a:pPr>
            <a:r>
              <a:rPr lang="en-US" dirty="0">
                <a:solidFill>
                  <a:srgbClr val="663300"/>
                </a:solidFill>
                <a:latin typeface="Times New Roman" panose="02020603050405020304" pitchFamily="18" charset="0"/>
                <a:cs typeface="Times New Roman" panose="02020603050405020304" pitchFamily="18" charset="0"/>
              </a:rPr>
              <a:t>Whereas </a:t>
            </a:r>
            <a:r>
              <a:rPr lang="en-US" b="1" dirty="0">
                <a:solidFill>
                  <a:srgbClr val="663300"/>
                </a:solidFill>
                <a:latin typeface="Times New Roman" panose="02020603050405020304" pitchFamily="18" charset="0"/>
                <a:cs typeface="Times New Roman" panose="02020603050405020304" pitchFamily="18" charset="0"/>
              </a:rPr>
              <a:t>Year 2013 </a:t>
            </a:r>
            <a:r>
              <a:rPr lang="en-US" dirty="0">
                <a:solidFill>
                  <a:srgbClr val="663300"/>
                </a:solidFill>
                <a:latin typeface="Times New Roman" panose="02020603050405020304" pitchFamily="18" charset="0"/>
                <a:cs typeface="Times New Roman" panose="02020603050405020304" pitchFamily="18" charset="0"/>
              </a:rPr>
              <a:t>records the second highest crop production after Year 2011 which is </a:t>
            </a:r>
            <a:r>
              <a:rPr lang="en-US" b="1" dirty="0">
                <a:solidFill>
                  <a:srgbClr val="663300"/>
                </a:solidFill>
                <a:latin typeface="Times New Roman" panose="02020603050405020304" pitchFamily="18" charset="0"/>
                <a:cs typeface="Times New Roman" panose="02020603050405020304" pitchFamily="18" charset="0"/>
              </a:rPr>
              <a:t>12903.59 Millions Tons.</a:t>
            </a:r>
          </a:p>
          <a:p>
            <a:pPr marL="342900" indent="-342900">
              <a:lnSpc>
                <a:spcPct val="150000"/>
              </a:lnSpc>
              <a:buAutoNum type="arabicPeriod"/>
            </a:pPr>
            <a:r>
              <a:rPr lang="en-US" dirty="0">
                <a:solidFill>
                  <a:srgbClr val="663300"/>
                </a:solidFill>
                <a:latin typeface="Times New Roman" panose="02020603050405020304" pitchFamily="18" charset="0"/>
                <a:cs typeface="Times New Roman" panose="02020603050405020304" pitchFamily="18" charset="0"/>
              </a:rPr>
              <a:t>All states and union territories in India produce </a:t>
            </a:r>
            <a:r>
              <a:rPr lang="en-US" b="1" dirty="0">
                <a:solidFill>
                  <a:srgbClr val="663300"/>
                </a:solidFill>
                <a:latin typeface="Times New Roman" panose="02020603050405020304" pitchFamily="18" charset="0"/>
                <a:cs typeface="Times New Roman" panose="02020603050405020304" pitchFamily="18" charset="0"/>
              </a:rPr>
              <a:t>Cereals</a:t>
            </a:r>
            <a:r>
              <a:rPr lang="en-US" dirty="0">
                <a:solidFill>
                  <a:srgbClr val="663300"/>
                </a:solidFill>
                <a:latin typeface="Times New Roman" panose="02020603050405020304" pitchFamily="18" charset="0"/>
                <a:cs typeface="Times New Roman" panose="02020603050405020304" pitchFamily="18" charset="0"/>
              </a:rPr>
              <a:t> which makes them the </a:t>
            </a:r>
            <a:r>
              <a:rPr lang="en-US" b="1" dirty="0">
                <a:solidFill>
                  <a:srgbClr val="663300"/>
                </a:solidFill>
                <a:latin typeface="Times New Roman" panose="02020603050405020304" pitchFamily="18" charset="0"/>
                <a:cs typeface="Times New Roman" panose="02020603050405020304" pitchFamily="18" charset="0"/>
              </a:rPr>
              <a:t>most produced crop category in India</a:t>
            </a:r>
            <a:r>
              <a:rPr lang="en-US" dirty="0">
                <a:solidFill>
                  <a:srgbClr val="663300"/>
                </a:solidFill>
                <a:latin typeface="Times New Roman" panose="02020603050405020304" pitchFamily="18" charset="0"/>
                <a:cs typeface="Times New Roman" panose="02020603050405020304" pitchFamily="18" charset="0"/>
              </a:rPr>
              <a:t>.</a:t>
            </a:r>
          </a:p>
          <a:p>
            <a:pPr marL="342900" indent="-342900">
              <a:lnSpc>
                <a:spcPct val="150000"/>
              </a:lnSpc>
              <a:buAutoNum type="arabicPeriod"/>
            </a:pPr>
            <a:r>
              <a:rPr lang="en-US" b="1" dirty="0">
                <a:solidFill>
                  <a:srgbClr val="663300"/>
                </a:solidFill>
                <a:latin typeface="Times New Roman" panose="02020603050405020304" pitchFamily="18" charset="0"/>
                <a:cs typeface="Times New Roman" panose="02020603050405020304" pitchFamily="18" charset="0"/>
              </a:rPr>
              <a:t>Oil seeds, Pulses </a:t>
            </a:r>
            <a:r>
              <a:rPr lang="en-US" dirty="0">
                <a:solidFill>
                  <a:srgbClr val="663300"/>
                </a:solidFill>
                <a:latin typeface="Times New Roman" panose="02020603050405020304" pitchFamily="18" charset="0"/>
                <a:cs typeface="Times New Roman" panose="02020603050405020304" pitchFamily="18" charset="0"/>
              </a:rPr>
              <a:t>and </a:t>
            </a:r>
            <a:r>
              <a:rPr lang="en-US" b="1" dirty="0">
                <a:solidFill>
                  <a:srgbClr val="663300"/>
                </a:solidFill>
                <a:latin typeface="Times New Roman" panose="02020603050405020304" pitchFamily="18" charset="0"/>
                <a:cs typeface="Times New Roman" panose="02020603050405020304" pitchFamily="18" charset="0"/>
              </a:rPr>
              <a:t>Beans</a:t>
            </a:r>
            <a:r>
              <a:rPr lang="en-US" dirty="0">
                <a:solidFill>
                  <a:srgbClr val="663300"/>
                </a:solidFill>
                <a:latin typeface="Times New Roman" panose="02020603050405020304" pitchFamily="18" charset="0"/>
                <a:cs typeface="Times New Roman" panose="02020603050405020304" pitchFamily="18" charset="0"/>
              </a:rPr>
              <a:t> are the second most produced crop category in India(32 States).</a:t>
            </a:r>
          </a:p>
        </p:txBody>
      </p:sp>
    </p:spTree>
    <p:extLst>
      <p:ext uri="{BB962C8B-B14F-4D97-AF65-F5344CB8AC3E}">
        <p14:creationId xmlns:p14="http://schemas.microsoft.com/office/powerpoint/2010/main" val="4186496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0BA08E-8F56-F614-0596-7B3506F9340F}"/>
              </a:ext>
            </a:extLst>
          </p:cNvPr>
          <p:cNvSpPr txBox="1"/>
          <p:nvPr/>
        </p:nvSpPr>
        <p:spPr>
          <a:xfrm>
            <a:off x="867747" y="494522"/>
            <a:ext cx="7968343" cy="584775"/>
          </a:xfrm>
          <a:prstGeom prst="rect">
            <a:avLst/>
          </a:prstGeom>
          <a:noFill/>
        </p:spPr>
        <p:txBody>
          <a:bodyPr wrap="square" rtlCol="0">
            <a:spAutoFit/>
          </a:bodyPr>
          <a:lstStyle/>
          <a:p>
            <a:r>
              <a:rPr lang="en-IN" sz="3200" b="1" u="sng" dirty="0">
                <a:solidFill>
                  <a:srgbClr val="4E944F"/>
                </a:solidFill>
                <a:latin typeface="Times New Roman" panose="02020603050405020304" pitchFamily="18" charset="0"/>
                <a:cs typeface="Times New Roman" panose="02020603050405020304" pitchFamily="18" charset="0"/>
              </a:rPr>
              <a:t>INSIGHTS SUMMARY - </a:t>
            </a:r>
            <a:endParaRPr lang="en-IN" sz="32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197E14F-04BA-0A86-E33A-D3B42D875BED}"/>
              </a:ext>
            </a:extLst>
          </p:cNvPr>
          <p:cNvSpPr txBox="1"/>
          <p:nvPr/>
        </p:nvSpPr>
        <p:spPr>
          <a:xfrm>
            <a:off x="867747" y="1413946"/>
            <a:ext cx="9022702" cy="5859553"/>
          </a:xfrm>
          <a:prstGeom prst="rect">
            <a:avLst/>
          </a:prstGeom>
          <a:noFill/>
        </p:spPr>
        <p:txBody>
          <a:bodyPr wrap="square" rtlCol="0">
            <a:spAutoFit/>
          </a:bodyPr>
          <a:lstStyle/>
          <a:p>
            <a:pPr marL="342900" indent="-342900">
              <a:lnSpc>
                <a:spcPct val="150000"/>
              </a:lnSpc>
              <a:buAutoNum type="arabicPeriod" startAt="9"/>
            </a:pPr>
            <a:r>
              <a:rPr lang="en-US" b="1" dirty="0">
                <a:solidFill>
                  <a:srgbClr val="663300"/>
                </a:solidFill>
                <a:latin typeface="Times New Roman" panose="02020603050405020304" pitchFamily="18" charset="0"/>
                <a:cs typeface="Times New Roman" panose="02020603050405020304" pitchFamily="18" charset="0"/>
              </a:rPr>
              <a:t>47.56% of Total area </a:t>
            </a:r>
            <a:r>
              <a:rPr lang="en-US" dirty="0">
                <a:solidFill>
                  <a:srgbClr val="663300"/>
                </a:solidFill>
                <a:latin typeface="Times New Roman" panose="02020603050405020304" pitchFamily="18" charset="0"/>
                <a:cs typeface="Times New Roman" panose="02020603050405020304" pitchFamily="18" charset="0"/>
              </a:rPr>
              <a:t>cultivated in India is under </a:t>
            </a:r>
            <a:r>
              <a:rPr lang="en-US" b="1" dirty="0">
                <a:solidFill>
                  <a:srgbClr val="663300"/>
                </a:solidFill>
                <a:latin typeface="Times New Roman" panose="02020603050405020304" pitchFamily="18" charset="0"/>
                <a:cs typeface="Times New Roman" panose="02020603050405020304" pitchFamily="18" charset="0"/>
              </a:rPr>
              <a:t>Kharif Season </a:t>
            </a:r>
            <a:r>
              <a:rPr lang="en-US" dirty="0">
                <a:solidFill>
                  <a:srgbClr val="663300"/>
                </a:solidFill>
                <a:latin typeface="Times New Roman" panose="02020603050405020304" pitchFamily="18" charset="0"/>
                <a:cs typeface="Times New Roman" panose="02020603050405020304" pitchFamily="18" charset="0"/>
              </a:rPr>
              <a:t>which shows that the Indian Environment is more suitable for the Kharif crops.</a:t>
            </a:r>
          </a:p>
          <a:p>
            <a:pPr marL="342900" indent="-342900">
              <a:lnSpc>
                <a:spcPct val="150000"/>
              </a:lnSpc>
              <a:buAutoNum type="arabicPeriod" startAt="9"/>
            </a:pPr>
            <a:r>
              <a:rPr lang="en-US" b="1" dirty="0">
                <a:solidFill>
                  <a:srgbClr val="663300"/>
                </a:solidFill>
                <a:latin typeface="Times New Roman" panose="02020603050405020304" pitchFamily="18" charset="0"/>
                <a:cs typeface="Times New Roman" panose="02020603050405020304" pitchFamily="18" charset="0"/>
              </a:rPr>
              <a:t>32.09% of Total area </a:t>
            </a:r>
            <a:r>
              <a:rPr lang="en-US" dirty="0">
                <a:solidFill>
                  <a:srgbClr val="663300"/>
                </a:solidFill>
                <a:latin typeface="Times New Roman" panose="02020603050405020304" pitchFamily="18" charset="0"/>
                <a:cs typeface="Times New Roman" panose="02020603050405020304" pitchFamily="18" charset="0"/>
              </a:rPr>
              <a:t>cultivated in India is under </a:t>
            </a:r>
            <a:r>
              <a:rPr lang="en-US" b="1" dirty="0">
                <a:solidFill>
                  <a:srgbClr val="663300"/>
                </a:solidFill>
                <a:latin typeface="Times New Roman" panose="02020603050405020304" pitchFamily="18" charset="0"/>
                <a:cs typeface="Times New Roman" panose="02020603050405020304" pitchFamily="18" charset="0"/>
              </a:rPr>
              <a:t>Rabi Season </a:t>
            </a:r>
            <a:r>
              <a:rPr lang="en-US" dirty="0">
                <a:solidFill>
                  <a:srgbClr val="663300"/>
                </a:solidFill>
                <a:latin typeface="Times New Roman" panose="02020603050405020304" pitchFamily="18" charset="0"/>
                <a:cs typeface="Times New Roman" panose="02020603050405020304" pitchFamily="18" charset="0"/>
              </a:rPr>
              <a:t>which makes it the second highest after the Kharif season. </a:t>
            </a:r>
          </a:p>
          <a:p>
            <a:pPr marL="342900" indent="-342900">
              <a:lnSpc>
                <a:spcPct val="150000"/>
              </a:lnSpc>
              <a:buAutoNum type="arabicPeriod" startAt="9"/>
            </a:pPr>
            <a:r>
              <a:rPr lang="en-US" dirty="0">
                <a:solidFill>
                  <a:srgbClr val="663300"/>
                </a:solidFill>
                <a:latin typeface="Times New Roman" panose="02020603050405020304" pitchFamily="18" charset="0"/>
                <a:cs typeface="Times New Roman" panose="02020603050405020304" pitchFamily="18" charset="0"/>
              </a:rPr>
              <a:t>The Indian environment is </a:t>
            </a:r>
            <a:r>
              <a:rPr lang="en-US" b="1" dirty="0">
                <a:solidFill>
                  <a:srgbClr val="663300"/>
                </a:solidFill>
                <a:latin typeface="Times New Roman" panose="02020603050405020304" pitchFamily="18" charset="0"/>
                <a:cs typeface="Times New Roman" panose="02020603050405020304" pitchFamily="18" charset="0"/>
              </a:rPr>
              <a:t>least suitable </a:t>
            </a:r>
            <a:r>
              <a:rPr lang="en-US" dirty="0">
                <a:solidFill>
                  <a:srgbClr val="663300"/>
                </a:solidFill>
                <a:latin typeface="Times New Roman" panose="02020603050405020304" pitchFamily="18" charset="0"/>
                <a:cs typeface="Times New Roman" panose="02020603050405020304" pitchFamily="18" charset="0"/>
              </a:rPr>
              <a:t>for the growth of crops which falls under </a:t>
            </a:r>
            <a:r>
              <a:rPr lang="en-US" b="1" dirty="0">
                <a:solidFill>
                  <a:srgbClr val="663300"/>
                </a:solidFill>
                <a:latin typeface="Times New Roman" panose="02020603050405020304" pitchFamily="18" charset="0"/>
                <a:cs typeface="Times New Roman" panose="02020603050405020304" pitchFamily="18" charset="0"/>
              </a:rPr>
              <a:t>Summer and Autumn Season. </a:t>
            </a:r>
          </a:p>
          <a:p>
            <a:pPr marL="342900" indent="-342900">
              <a:lnSpc>
                <a:spcPct val="150000"/>
              </a:lnSpc>
              <a:buAutoNum type="arabicPeriod" startAt="9"/>
            </a:pPr>
            <a:r>
              <a:rPr lang="en-US" dirty="0">
                <a:solidFill>
                  <a:srgbClr val="663300"/>
                </a:solidFill>
                <a:latin typeface="Times New Roman" panose="02020603050405020304" pitchFamily="18" charset="0"/>
                <a:cs typeface="Times New Roman" panose="02020603050405020304" pitchFamily="18" charset="0"/>
              </a:rPr>
              <a:t>Top 10 cultivated states in India are as follows – </a:t>
            </a:r>
          </a:p>
          <a:p>
            <a:pPr>
              <a:lnSpc>
                <a:spcPct val="150000"/>
              </a:lnSpc>
            </a:pPr>
            <a:r>
              <a:rPr lang="en-US" dirty="0">
                <a:solidFill>
                  <a:srgbClr val="663300"/>
                </a:solidFill>
                <a:latin typeface="Times New Roman" panose="02020603050405020304" pitchFamily="18" charset="0"/>
                <a:cs typeface="Times New Roman" panose="02020603050405020304" pitchFamily="18" charset="0"/>
              </a:rPr>
              <a:t>       1. Punjab  2. Maharashtra  3. West Bengal  4. Rajasthan 5. Gujrat  6. Madhya Pradesh</a:t>
            </a:r>
          </a:p>
          <a:p>
            <a:pPr>
              <a:lnSpc>
                <a:spcPct val="150000"/>
              </a:lnSpc>
            </a:pPr>
            <a:r>
              <a:rPr lang="en-US" dirty="0">
                <a:solidFill>
                  <a:srgbClr val="663300"/>
                </a:solidFill>
                <a:latin typeface="Times New Roman" panose="02020603050405020304" pitchFamily="18" charset="0"/>
                <a:cs typeface="Times New Roman" panose="02020603050405020304" pitchFamily="18" charset="0"/>
              </a:rPr>
              <a:t>       7. Andhra Pradesh  8. Uttar Pradesh  9. Karnataka  10. Bihar.</a:t>
            </a: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8414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299</TotalTime>
  <Words>822</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Salve</dc:creator>
  <cp:lastModifiedBy>manish rana</cp:lastModifiedBy>
  <cp:revision>6</cp:revision>
  <dcterms:created xsi:type="dcterms:W3CDTF">2022-06-06T09:49:00Z</dcterms:created>
  <dcterms:modified xsi:type="dcterms:W3CDTF">2022-12-15T06:45:07Z</dcterms:modified>
</cp:coreProperties>
</file>