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0"/>
  </p:notesMasterIdLst>
  <p:handoutMasterIdLst>
    <p:handoutMasterId r:id="rId11"/>
  </p:handoutMasterIdLst>
  <p:sldIdLst>
    <p:sldId id="256" r:id="rId2"/>
    <p:sldId id="257" r:id="rId3"/>
    <p:sldId id="258" r:id="rId4"/>
    <p:sldId id="259" r:id="rId5"/>
    <p:sldId id="263" r:id="rId6"/>
    <p:sldId id="260" r:id="rId7"/>
    <p:sldId id="262"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49E063-2DB7-4915-99DB-7146886413BC}" type="datetimeFigureOut">
              <a:rPr lang="en-US" smtClean="0"/>
              <a:pPr/>
              <a:t>8/7/2021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A157D28-23DA-4DFE-969A-1243E27A5542}"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06A03-326B-4CF7-BD6A-763F42C0747B}" type="datetimeFigureOut">
              <a:rPr lang="en-US" smtClean="0"/>
              <a:pPr/>
              <a:t>8/7/2021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741F55-2A55-412B-B973-3D7EF48F90FC}" type="slidenum">
              <a:rPr lang="en-US" smtClean="0"/>
              <a:pPr/>
              <a:t>‹#›</a:t>
            </a:fld>
            <a:endParaRPr 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E741F55-2A55-412B-B973-3D7EF48F90FC}" type="slidenum">
              <a:rPr lang="en-US" smtClean="0"/>
              <a:pPr/>
              <a:t>1</a:t>
            </a:fld>
            <a:endParaRPr lang="en-US"/>
          </a:p>
        </p:txBody>
      </p:sp>
      <p:sp>
        <p:nvSpPr>
          <p:cNvPr id="5" name="Header Placeholder 4"/>
          <p:cNvSpPr>
            <a:spLocks noGrp="1"/>
          </p:cNvSpPr>
          <p:nvPr>
            <p:ph type="hdr" sz="quarter" idx="1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8E741F55-2A55-412B-B973-3D7EF48F90FC}"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BA23174-A4E4-4EE9-987E-DA86751982BD}" type="datetime1">
              <a:rPr lang="en-US" smtClean="0"/>
              <a:pPr/>
              <a:t>8/7/2021</a:t>
            </a:fld>
            <a:endParaRPr lang="en-US"/>
          </a:p>
        </p:txBody>
      </p:sp>
      <p:sp>
        <p:nvSpPr>
          <p:cNvPr id="5" name="Footer Placeholder 4"/>
          <p:cNvSpPr>
            <a:spLocks noGrp="1"/>
          </p:cNvSpPr>
          <p:nvPr>
            <p:ph type="ftr" sz="quarter" idx="11"/>
          </p:nvPr>
        </p:nvSpPr>
        <p:spPr/>
        <p:txBody>
          <a:bodyPr/>
          <a:lstStyle/>
          <a:p>
            <a:r>
              <a:rPr lang="en-US"/>
              <a:t>Project Tittle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144C5D-AE4A-4693-B939-BCDB5AB2182D}" type="datetime1">
              <a:rPr lang="en-US" smtClean="0"/>
              <a:pPr/>
              <a:t>8/7/2021</a:t>
            </a:fld>
            <a:endParaRPr lang="en-US"/>
          </a:p>
        </p:txBody>
      </p:sp>
      <p:sp>
        <p:nvSpPr>
          <p:cNvPr id="5" name="Footer Placeholder 4"/>
          <p:cNvSpPr>
            <a:spLocks noGrp="1"/>
          </p:cNvSpPr>
          <p:nvPr>
            <p:ph type="ftr" sz="quarter" idx="11"/>
          </p:nvPr>
        </p:nvSpPr>
        <p:spPr/>
        <p:txBody>
          <a:bodyPr/>
          <a:lstStyle/>
          <a:p>
            <a:r>
              <a:rPr lang="en-US"/>
              <a:t>Project Tittle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11AC9A-7D80-4162-9EA8-C55616A8AD52}" type="datetime1">
              <a:rPr lang="en-US" smtClean="0"/>
              <a:pPr/>
              <a:t>8/7/2021</a:t>
            </a:fld>
            <a:endParaRPr lang="en-US"/>
          </a:p>
        </p:txBody>
      </p:sp>
      <p:sp>
        <p:nvSpPr>
          <p:cNvPr id="5" name="Footer Placeholder 4"/>
          <p:cNvSpPr>
            <a:spLocks noGrp="1"/>
          </p:cNvSpPr>
          <p:nvPr>
            <p:ph type="ftr" sz="quarter" idx="11"/>
          </p:nvPr>
        </p:nvSpPr>
        <p:spPr/>
        <p:txBody>
          <a:bodyPr/>
          <a:lstStyle/>
          <a:p>
            <a:r>
              <a:rPr lang="en-US"/>
              <a:t>Project Tittle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2BAB9-44DA-4561-ADBE-CA126BEF7E8A}" type="datetime1">
              <a:rPr lang="en-US" smtClean="0"/>
              <a:pPr/>
              <a:t>8/7/2021</a:t>
            </a:fld>
            <a:endParaRPr lang="en-US"/>
          </a:p>
        </p:txBody>
      </p:sp>
      <p:sp>
        <p:nvSpPr>
          <p:cNvPr id="5" name="Footer Placeholder 4"/>
          <p:cNvSpPr>
            <a:spLocks noGrp="1"/>
          </p:cNvSpPr>
          <p:nvPr>
            <p:ph type="ftr" sz="quarter" idx="11"/>
          </p:nvPr>
        </p:nvSpPr>
        <p:spPr/>
        <p:txBody>
          <a:bodyPr/>
          <a:lstStyle/>
          <a:p>
            <a:r>
              <a:rPr lang="en-US"/>
              <a:t>Project Tittle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a:extLst>
              <a:ext uri="{FF2B5EF4-FFF2-40B4-BE49-F238E27FC236}">
                <a16:creationId xmlns:a16="http://schemas.microsoft.com/office/drawing/2014/main" id="{38E80443-D47D-4FDF-BD45-D5CD7E31EFF7}"/>
              </a:ext>
            </a:extLst>
          </p:cNvPr>
          <p:cNvSpPr/>
          <p:nvPr userDrawn="1"/>
        </p:nvSpPr>
        <p:spPr>
          <a:xfrm>
            <a:off x="152400" y="152400"/>
            <a:ext cx="8839200" cy="6569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4CD686-BE62-4FF7-A959-3A43D69E7938}" type="datetime1">
              <a:rPr lang="en-US" smtClean="0"/>
              <a:pPr/>
              <a:t>8/7/2021</a:t>
            </a:fld>
            <a:endParaRPr lang="en-US"/>
          </a:p>
        </p:txBody>
      </p:sp>
      <p:sp>
        <p:nvSpPr>
          <p:cNvPr id="5" name="Footer Placeholder 4"/>
          <p:cNvSpPr>
            <a:spLocks noGrp="1"/>
          </p:cNvSpPr>
          <p:nvPr>
            <p:ph type="ftr" sz="quarter" idx="11"/>
          </p:nvPr>
        </p:nvSpPr>
        <p:spPr/>
        <p:txBody>
          <a:bodyPr/>
          <a:lstStyle/>
          <a:p>
            <a:r>
              <a:rPr lang="en-US"/>
              <a:t>Project Tittle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376D399-66BD-4ACA-9DFF-E8F4D7CEA178}" type="datetime1">
              <a:rPr lang="en-US" smtClean="0"/>
              <a:pPr/>
              <a:t>8/7/2021</a:t>
            </a:fld>
            <a:endParaRPr lang="en-US"/>
          </a:p>
        </p:txBody>
      </p:sp>
      <p:sp>
        <p:nvSpPr>
          <p:cNvPr id="6" name="Footer Placeholder 5"/>
          <p:cNvSpPr>
            <a:spLocks noGrp="1"/>
          </p:cNvSpPr>
          <p:nvPr>
            <p:ph type="ftr" sz="quarter" idx="11"/>
          </p:nvPr>
        </p:nvSpPr>
        <p:spPr/>
        <p:txBody>
          <a:bodyPr/>
          <a:lstStyle/>
          <a:p>
            <a:r>
              <a:rPr lang="en-US"/>
              <a:t>Project Tittle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51D93A5-F1F2-4757-8D19-A63CE65EC14A}" type="datetime1">
              <a:rPr lang="en-US" smtClean="0"/>
              <a:pPr/>
              <a:t>8/7/2021</a:t>
            </a:fld>
            <a:endParaRPr lang="en-US"/>
          </a:p>
        </p:txBody>
      </p:sp>
      <p:sp>
        <p:nvSpPr>
          <p:cNvPr id="8" name="Footer Placeholder 7"/>
          <p:cNvSpPr>
            <a:spLocks noGrp="1"/>
          </p:cNvSpPr>
          <p:nvPr>
            <p:ph type="ftr" sz="quarter" idx="11"/>
          </p:nvPr>
        </p:nvSpPr>
        <p:spPr/>
        <p:txBody>
          <a:bodyPr/>
          <a:lstStyle/>
          <a:p>
            <a:r>
              <a:rPr lang="en-US"/>
              <a:t>Project Tittle </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8D03DD3-54D6-4270-A171-1E54703DE942}" type="datetime1">
              <a:rPr lang="en-US" smtClean="0"/>
              <a:pPr/>
              <a:t>8/7/2021</a:t>
            </a:fld>
            <a:endParaRPr lang="en-US"/>
          </a:p>
        </p:txBody>
      </p:sp>
      <p:sp>
        <p:nvSpPr>
          <p:cNvPr id="4" name="Footer Placeholder 3"/>
          <p:cNvSpPr>
            <a:spLocks noGrp="1"/>
          </p:cNvSpPr>
          <p:nvPr>
            <p:ph type="ftr" sz="quarter" idx="11"/>
          </p:nvPr>
        </p:nvSpPr>
        <p:spPr/>
        <p:txBody>
          <a:bodyPr/>
          <a:lstStyle/>
          <a:p>
            <a:r>
              <a:rPr lang="en-US"/>
              <a:t>Project Tittle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ADCB03-8E72-45C0-BD80-03384FD82F2E}" type="datetime1">
              <a:rPr lang="en-US" smtClean="0"/>
              <a:pPr/>
              <a:t>8/7/2021</a:t>
            </a:fld>
            <a:endParaRPr lang="en-US"/>
          </a:p>
        </p:txBody>
      </p:sp>
      <p:sp>
        <p:nvSpPr>
          <p:cNvPr id="3" name="Footer Placeholder 2"/>
          <p:cNvSpPr>
            <a:spLocks noGrp="1"/>
          </p:cNvSpPr>
          <p:nvPr>
            <p:ph type="ftr" sz="quarter" idx="11"/>
          </p:nvPr>
        </p:nvSpPr>
        <p:spPr/>
        <p:txBody>
          <a:bodyPr/>
          <a:lstStyle/>
          <a:p>
            <a:r>
              <a:rPr lang="en-US"/>
              <a:t>Project Tittle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1EA5D3-4181-4235-B37E-01FAF17750F8}" type="datetime1">
              <a:rPr lang="en-US" smtClean="0"/>
              <a:pPr/>
              <a:t>8/7/2021</a:t>
            </a:fld>
            <a:endParaRPr lang="en-US"/>
          </a:p>
        </p:txBody>
      </p:sp>
      <p:sp>
        <p:nvSpPr>
          <p:cNvPr id="6" name="Footer Placeholder 5"/>
          <p:cNvSpPr>
            <a:spLocks noGrp="1"/>
          </p:cNvSpPr>
          <p:nvPr>
            <p:ph type="ftr" sz="quarter" idx="11"/>
          </p:nvPr>
        </p:nvSpPr>
        <p:spPr/>
        <p:txBody>
          <a:bodyPr/>
          <a:lstStyle/>
          <a:p>
            <a:r>
              <a:rPr lang="en-US"/>
              <a:t>Project Tittle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29A74-06D1-4EDD-A981-9721B2FA4F79}" type="datetime1">
              <a:rPr lang="en-US" smtClean="0"/>
              <a:pPr/>
              <a:t>8/7/2021</a:t>
            </a:fld>
            <a:endParaRPr lang="en-US"/>
          </a:p>
        </p:txBody>
      </p:sp>
      <p:sp>
        <p:nvSpPr>
          <p:cNvPr id="6" name="Footer Placeholder 5"/>
          <p:cNvSpPr>
            <a:spLocks noGrp="1"/>
          </p:cNvSpPr>
          <p:nvPr>
            <p:ph type="ftr" sz="quarter" idx="11"/>
          </p:nvPr>
        </p:nvSpPr>
        <p:spPr/>
        <p:txBody>
          <a:bodyPr/>
          <a:lstStyle/>
          <a:p>
            <a:r>
              <a:rPr lang="en-US"/>
              <a:t>Project Tittle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8A81D1-C722-4899-AAD1-D986B4F2491E}" type="datetime1">
              <a:rPr lang="en-US" smtClean="0"/>
              <a:pPr/>
              <a:t>8/7/2021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Tittle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0"/>
            <a:ext cx="7772400" cy="1470025"/>
          </a:xfrm>
        </p:spPr>
        <p:txBody>
          <a:bodyPr/>
          <a:lstStyle/>
          <a:p>
            <a:r>
              <a:rPr lang="en-US" b="1" dirty="0">
                <a:solidFill>
                  <a:srgbClr val="002060"/>
                </a:solidFill>
              </a:rPr>
              <a:t>Home Safety and Security System Using IOT</a:t>
            </a:r>
          </a:p>
        </p:txBody>
      </p:sp>
      <p:sp>
        <p:nvSpPr>
          <p:cNvPr id="3" name="Subtitle 2"/>
          <p:cNvSpPr>
            <a:spLocks noGrp="1"/>
          </p:cNvSpPr>
          <p:nvPr>
            <p:ph type="subTitle" idx="1"/>
          </p:nvPr>
        </p:nvSpPr>
        <p:spPr/>
        <p:txBody>
          <a:bodyPr>
            <a:normAutofit/>
          </a:bodyPr>
          <a:lstStyle/>
          <a:p>
            <a:r>
              <a:rPr lang="en-IN" dirty="0">
                <a:solidFill>
                  <a:srgbClr val="FF0000"/>
                </a:solidFill>
              </a:rPr>
              <a:t>Student Name : </a:t>
            </a:r>
            <a:r>
              <a:rPr lang="en-IN" b="1" dirty="0">
                <a:solidFill>
                  <a:srgbClr val="002060"/>
                </a:solidFill>
              </a:rPr>
              <a:t>Pingili Manishreddy</a:t>
            </a:r>
          </a:p>
          <a:p>
            <a:r>
              <a:rPr lang="en-IN" dirty="0">
                <a:solidFill>
                  <a:srgbClr val="FF0000"/>
                </a:solidFill>
              </a:rPr>
              <a:t>Roll Number</a:t>
            </a:r>
            <a:r>
              <a:rPr lang="en-IN" dirty="0">
                <a:solidFill>
                  <a:schemeClr val="accent2"/>
                </a:solidFill>
              </a:rPr>
              <a:t>: </a:t>
            </a:r>
            <a:r>
              <a:rPr lang="en-IN" b="1" dirty="0">
                <a:solidFill>
                  <a:srgbClr val="002060"/>
                </a:solidFill>
              </a:rPr>
              <a:t>18241A04S3</a:t>
            </a:r>
            <a:endParaRPr lang="en-US" b="1" dirty="0">
              <a:solidFill>
                <a:srgbClr val="002060"/>
              </a:solidFill>
            </a:endParaRPr>
          </a:p>
        </p:txBody>
      </p:sp>
      <p:pic>
        <p:nvPicPr>
          <p:cNvPr id="4" name="Picture 3" descr="Untitled-1 copy"/>
          <p:cNvPicPr>
            <a:picLocks noChangeAspect="1" noChangeArrowheads="1"/>
          </p:cNvPicPr>
          <p:nvPr/>
        </p:nvPicPr>
        <p:blipFill>
          <a:blip r:embed="rId3" cstate="print"/>
          <a:srcRect l="25562" t="23018" r="26994" b="21857"/>
          <a:stretch>
            <a:fillRect/>
          </a:stretch>
        </p:blipFill>
        <p:spPr>
          <a:xfrm>
            <a:off x="4038600" y="447869"/>
            <a:ext cx="1127051" cy="914400"/>
          </a:xfrm>
          <a:prstGeom prst="rect">
            <a:avLst/>
          </a:prstGeom>
          <a:noFill/>
          <a:ln w="9525">
            <a:noFill/>
            <a:miter lim="800000"/>
            <a:headEnd/>
            <a:tailEnd/>
          </a:ln>
        </p:spPr>
      </p:pic>
      <p:sp>
        <p:nvSpPr>
          <p:cNvPr id="5" name="Rectangle 4">
            <a:extLst>
              <a:ext uri="{FF2B5EF4-FFF2-40B4-BE49-F238E27FC236}">
                <a16:creationId xmlns:a16="http://schemas.microsoft.com/office/drawing/2014/main" id="{C84ACA3A-E044-4AF9-B667-EC23A37617CE}"/>
              </a:ext>
            </a:extLst>
          </p:cNvPr>
          <p:cNvSpPr/>
          <p:nvPr/>
        </p:nvSpPr>
        <p:spPr>
          <a:xfrm>
            <a:off x="228600" y="228600"/>
            <a:ext cx="8686800" cy="6477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i="1" dirty="0">
                <a:solidFill>
                  <a:srgbClr val="002060"/>
                </a:solidFill>
              </a:rPr>
              <a:t>Objective:</a:t>
            </a:r>
            <a:endParaRPr lang="en-US" b="1" i="1" dirty="0">
              <a:solidFill>
                <a:srgbClr val="002060"/>
              </a:solidFill>
            </a:endParaRPr>
          </a:p>
        </p:txBody>
      </p:sp>
      <p:sp>
        <p:nvSpPr>
          <p:cNvPr id="3" name="Content Placeholder 2"/>
          <p:cNvSpPr>
            <a:spLocks noGrp="1"/>
          </p:cNvSpPr>
          <p:nvPr>
            <p:ph idx="1"/>
          </p:nvPr>
        </p:nvSpPr>
        <p:spPr/>
        <p:txBody>
          <a:bodyPr/>
          <a:lstStyle/>
          <a:p>
            <a:pPr algn="l"/>
            <a:endParaRPr lang="en-IN" sz="1800" b="0" i="0" u="none" strike="noStrike" baseline="0" dirty="0">
              <a:solidFill>
                <a:srgbClr val="000000"/>
              </a:solidFill>
              <a:latin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rPr>
              <a:t> </a:t>
            </a:r>
            <a:r>
              <a:rPr lang="en-US" sz="2400" b="0" i="0" u="none" strike="noStrike" baseline="0" dirty="0">
                <a:solidFill>
                  <a:srgbClr val="000000"/>
                </a:solidFill>
                <a:latin typeface="Calibri" panose="020F0502020204030204" pitchFamily="34" charset="0"/>
                <a:cs typeface="Calibri" panose="020F0502020204030204" pitchFamily="34" charset="0"/>
              </a:rPr>
              <a:t>The main objective of the project is to implement the home safety and security system with the following features: </a:t>
            </a:r>
          </a:p>
          <a:p>
            <a:pPr marL="0" indent="0">
              <a:buNone/>
            </a:pPr>
            <a:r>
              <a:rPr lang="en-US" sz="2400" b="0" i="0" u="none" strike="noStrike" baseline="0" dirty="0">
                <a:solidFill>
                  <a:srgbClr val="000000"/>
                </a:solidFill>
                <a:latin typeface="Calibri" panose="020F0502020204030204" pitchFamily="34" charset="0"/>
                <a:cs typeface="Calibri" panose="020F0502020204030204" pitchFamily="34" charset="0"/>
              </a:rPr>
              <a:t>          - Monitoring and detection of leaks in LPG gas </a:t>
            </a:r>
          </a:p>
          <a:p>
            <a:pPr marL="0" indent="0">
              <a:buNone/>
            </a:pPr>
            <a:r>
              <a:rPr lang="en-US" sz="2400" b="0" i="0" u="none" strike="noStrike" baseline="0" dirty="0">
                <a:solidFill>
                  <a:srgbClr val="000000"/>
                </a:solidFill>
                <a:latin typeface="Calibri" panose="020F0502020204030204" pitchFamily="34" charset="0"/>
                <a:cs typeface="Calibri" panose="020F0502020204030204" pitchFamily="34" charset="0"/>
              </a:rPr>
              <a:t>          - Unauthorized opening of door/window </a:t>
            </a:r>
          </a:p>
          <a:p>
            <a:endParaRPr lang="en-US" dirty="0"/>
          </a:p>
        </p:txBody>
      </p:sp>
      <p:sp>
        <p:nvSpPr>
          <p:cNvPr id="4" name="Date Placeholder 3"/>
          <p:cNvSpPr>
            <a:spLocks noGrp="1"/>
          </p:cNvSpPr>
          <p:nvPr>
            <p:ph type="dt" sz="half" idx="10"/>
          </p:nvPr>
        </p:nvSpPr>
        <p:spPr>
          <a:xfrm>
            <a:off x="457200" y="6308725"/>
            <a:ext cx="2133600" cy="365125"/>
          </a:xfrm>
        </p:spPr>
        <p:txBody>
          <a:bodyPr/>
          <a:lstStyle/>
          <a:p>
            <a:r>
              <a:rPr lang="en-US" dirty="0">
                <a:solidFill>
                  <a:schemeClr val="accent2">
                    <a:lumMod val="50000"/>
                  </a:schemeClr>
                </a:solidFill>
              </a:rPr>
              <a:t>10/08/2021</a:t>
            </a:r>
          </a:p>
        </p:txBody>
      </p:sp>
      <p:sp>
        <p:nvSpPr>
          <p:cNvPr id="5" name="Footer Placeholder 4"/>
          <p:cNvSpPr>
            <a:spLocks noGrp="1"/>
          </p:cNvSpPr>
          <p:nvPr>
            <p:ph type="ftr" sz="quarter" idx="11"/>
          </p:nvPr>
        </p:nvSpPr>
        <p:spPr>
          <a:xfrm>
            <a:off x="3048000" y="6356350"/>
            <a:ext cx="3276600" cy="365125"/>
          </a:xfrm>
        </p:spPr>
        <p:txBody>
          <a:bodyPr/>
          <a:lstStyle/>
          <a:p>
            <a:r>
              <a:rPr lang="en-US" b="1" dirty="0">
                <a:solidFill>
                  <a:srgbClr val="002060"/>
                </a:solidFill>
              </a:rPr>
              <a:t>Home Safety and Security System Using IOT</a:t>
            </a:r>
            <a:endParaRPr lang="en-US" dirty="0">
              <a:solidFill>
                <a:srgbClr val="C00000"/>
              </a:solidFill>
            </a:endParaRPr>
          </a:p>
        </p:txBody>
      </p:sp>
      <p:sp>
        <p:nvSpPr>
          <p:cNvPr id="6" name="Slide Number Placeholder 5"/>
          <p:cNvSpPr>
            <a:spLocks noGrp="1"/>
          </p:cNvSpPr>
          <p:nvPr>
            <p:ph type="sldNum" sz="quarter" idx="12"/>
          </p:nvPr>
        </p:nvSpPr>
        <p:spPr/>
        <p:txBody>
          <a:bodyPr>
            <a:normAutofit/>
          </a:bodyPr>
          <a:lstStyle/>
          <a:p>
            <a:fld id="{B6F15528-21DE-4FAA-801E-634DDDAF4B2B}" type="slidenum">
              <a:rPr lang="en-US" smtClean="0"/>
              <a:pPr/>
              <a:t>2</a:t>
            </a:fld>
            <a:endParaRPr lang="en-US" dirty="0"/>
          </a:p>
        </p:txBody>
      </p:sp>
      <p:pic>
        <p:nvPicPr>
          <p:cNvPr id="7" name="Picture 6" descr="Untitled-1 copy"/>
          <p:cNvPicPr>
            <a:picLocks noChangeAspect="1" noChangeArrowheads="1"/>
          </p:cNvPicPr>
          <p:nvPr/>
        </p:nvPicPr>
        <p:blipFill>
          <a:blip r:embed="rId3" cstate="print"/>
          <a:srcRect l="25562" t="23018" r="26994" b="21857"/>
          <a:stretch>
            <a:fillRect/>
          </a:stretch>
        </p:blipFill>
        <p:spPr>
          <a:xfrm>
            <a:off x="7635949" y="457200"/>
            <a:ext cx="1127051" cy="914400"/>
          </a:xfrm>
          <a:prstGeom prst="rect">
            <a:avLst/>
          </a:prstGeom>
          <a:noFill/>
          <a:ln w="9525">
            <a:noFill/>
            <a:miter lim="800000"/>
            <a:headEnd/>
            <a:tailEnd/>
          </a:ln>
        </p:spPr>
      </p:pic>
      <p:pic>
        <p:nvPicPr>
          <p:cNvPr id="9" name="Picture 8">
            <a:extLst>
              <a:ext uri="{FF2B5EF4-FFF2-40B4-BE49-F238E27FC236}">
                <a16:creationId xmlns:a16="http://schemas.microsoft.com/office/drawing/2014/main" id="{EFC4BCE5-F3CC-45CC-B260-62F6262F0D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4114800"/>
            <a:ext cx="3429000" cy="1812726"/>
          </a:xfrm>
          <a:prstGeom prst="rect">
            <a:avLst/>
          </a:prstGeom>
        </p:spPr>
      </p:pic>
      <p:pic>
        <p:nvPicPr>
          <p:cNvPr id="11" name="Picture 10">
            <a:extLst>
              <a:ext uri="{FF2B5EF4-FFF2-40B4-BE49-F238E27FC236}">
                <a16:creationId xmlns:a16="http://schemas.microsoft.com/office/drawing/2014/main" id="{42486471-91F5-4468-8EC3-485F9184F4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2200" y="3545681"/>
            <a:ext cx="1677247" cy="26955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i="1" dirty="0">
                <a:solidFill>
                  <a:srgbClr val="002060"/>
                </a:solidFill>
              </a:rPr>
              <a:t>Block Diagram:</a:t>
            </a:r>
            <a:endParaRPr lang="en-US" b="1" i="1" dirty="0">
              <a:solidFill>
                <a:srgbClr val="002060"/>
              </a:solidFill>
            </a:endParaRPr>
          </a:p>
        </p:txBody>
      </p:sp>
      <p:pic>
        <p:nvPicPr>
          <p:cNvPr id="9" name="Content Placeholder 8">
            <a:extLst>
              <a:ext uri="{FF2B5EF4-FFF2-40B4-BE49-F238E27FC236}">
                <a16:creationId xmlns:a16="http://schemas.microsoft.com/office/drawing/2014/main" id="{9B35EE6A-A3BE-49D8-91CC-F3E46CAA735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741" t="10383" r="16667" b="4942"/>
          <a:stretch/>
        </p:blipFill>
        <p:spPr>
          <a:xfrm>
            <a:off x="914400" y="1142999"/>
            <a:ext cx="7086600" cy="4800601"/>
          </a:xfrm>
        </p:spPr>
      </p:pic>
      <p:sp>
        <p:nvSpPr>
          <p:cNvPr id="4" name="Date Placeholder 3"/>
          <p:cNvSpPr>
            <a:spLocks noGrp="1"/>
          </p:cNvSpPr>
          <p:nvPr>
            <p:ph type="dt" sz="half" idx="10"/>
          </p:nvPr>
        </p:nvSpPr>
        <p:spPr>
          <a:xfrm>
            <a:off x="452535" y="6317510"/>
            <a:ext cx="2133600" cy="365125"/>
          </a:xfrm>
        </p:spPr>
        <p:txBody>
          <a:bodyPr/>
          <a:lstStyle/>
          <a:p>
            <a:r>
              <a:rPr lang="en-US" dirty="0">
                <a:solidFill>
                  <a:schemeClr val="accent2">
                    <a:lumMod val="50000"/>
                  </a:schemeClr>
                </a:solidFill>
              </a:rPr>
              <a:t>10/08/2021</a:t>
            </a:r>
          </a:p>
        </p:txBody>
      </p:sp>
      <p:sp>
        <p:nvSpPr>
          <p:cNvPr id="5" name="Footer Placeholder 4"/>
          <p:cNvSpPr>
            <a:spLocks noGrp="1"/>
          </p:cNvSpPr>
          <p:nvPr>
            <p:ph type="ftr" sz="quarter" idx="11"/>
          </p:nvPr>
        </p:nvSpPr>
        <p:spPr>
          <a:xfrm>
            <a:off x="2971800" y="6356350"/>
            <a:ext cx="3429000" cy="365125"/>
          </a:xfrm>
        </p:spPr>
        <p:txBody>
          <a:bodyPr/>
          <a:lstStyle/>
          <a:p>
            <a:r>
              <a:rPr lang="en-US" b="1" dirty="0">
                <a:solidFill>
                  <a:srgbClr val="002060"/>
                </a:solidFill>
              </a:rPr>
              <a:t>Home Safety and Security System Using IOT</a:t>
            </a:r>
            <a:r>
              <a:rPr lang="en-US" dirty="0">
                <a:solidFill>
                  <a:srgbClr val="C00000"/>
                </a:solidFill>
              </a:rPr>
              <a:t> </a:t>
            </a:r>
          </a:p>
        </p:txBody>
      </p:sp>
      <p:sp>
        <p:nvSpPr>
          <p:cNvPr id="6" name="Slide Number Placeholder 5"/>
          <p:cNvSpPr>
            <a:spLocks noGrp="1"/>
          </p:cNvSpPr>
          <p:nvPr>
            <p:ph type="sldNum" sz="quarter" idx="12"/>
          </p:nvPr>
        </p:nvSpPr>
        <p:spPr/>
        <p:txBody>
          <a:bodyPr>
            <a:normAutofit/>
          </a:bodyPr>
          <a:lstStyle/>
          <a:p>
            <a:fld id="{B6F15528-21DE-4FAA-801E-634DDDAF4B2B}" type="slidenum">
              <a:rPr lang="en-US" smtClean="0"/>
              <a:pPr/>
              <a:t>3</a:t>
            </a:fld>
            <a:endParaRPr lang="en-US" dirty="0"/>
          </a:p>
        </p:txBody>
      </p:sp>
      <p:pic>
        <p:nvPicPr>
          <p:cNvPr id="7" name="Picture 6" descr="Untitled-1 copy"/>
          <p:cNvPicPr>
            <a:picLocks noChangeAspect="1" noChangeArrowheads="1"/>
          </p:cNvPicPr>
          <p:nvPr/>
        </p:nvPicPr>
        <p:blipFill>
          <a:blip r:embed="rId3" cstate="print"/>
          <a:srcRect l="25562" t="23018" r="26994" b="21857"/>
          <a:stretch>
            <a:fillRect/>
          </a:stretch>
        </p:blipFill>
        <p:spPr>
          <a:xfrm>
            <a:off x="7635949" y="457200"/>
            <a:ext cx="1127051" cy="9144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p>
            <a:pPr algn="l"/>
            <a:r>
              <a:rPr lang="en-IN" b="1" i="1" dirty="0">
                <a:solidFill>
                  <a:srgbClr val="002060"/>
                </a:solidFill>
              </a:rPr>
              <a:t>Hardware Requirements:</a:t>
            </a:r>
            <a:endParaRPr lang="en-US" b="1" i="1" dirty="0">
              <a:solidFill>
                <a:srgbClr val="002060"/>
              </a:solidFill>
            </a:endParaRPr>
          </a:p>
        </p:txBody>
      </p:sp>
      <p:sp>
        <p:nvSpPr>
          <p:cNvPr id="3" name="Content Placeholder 2"/>
          <p:cNvSpPr>
            <a:spLocks noGrp="1"/>
          </p:cNvSpPr>
          <p:nvPr>
            <p:ph idx="1"/>
          </p:nvPr>
        </p:nvSpPr>
        <p:spPr/>
        <p:txBody>
          <a:bodyPr/>
          <a:lstStyle/>
          <a:p>
            <a:pPr marL="0" indent="0">
              <a:buNone/>
            </a:pPr>
            <a:r>
              <a:rPr lang="en-US" sz="2400" b="0" i="0" u="none" strike="noStrike" baseline="0" dirty="0">
                <a:solidFill>
                  <a:srgbClr val="000000"/>
                </a:solidFill>
                <a:latin typeface="+mj-lt"/>
              </a:rPr>
              <a:t>The hardware for the project consists of: </a:t>
            </a:r>
          </a:p>
          <a:p>
            <a:pPr marL="0" indent="0">
              <a:buNone/>
            </a:pPr>
            <a:r>
              <a:rPr lang="en-US" sz="2400" b="0" i="0" u="none" strike="noStrike" baseline="0" dirty="0">
                <a:solidFill>
                  <a:srgbClr val="000000"/>
                </a:solidFill>
                <a:latin typeface="+mj-lt"/>
              </a:rPr>
              <a:t>GISMO-V board with: </a:t>
            </a:r>
          </a:p>
          <a:p>
            <a:pPr marL="0" indent="0">
              <a:buNone/>
            </a:pPr>
            <a:r>
              <a:rPr lang="en-US" sz="2400" b="0" i="0" u="none" strike="noStrike" baseline="0" dirty="0">
                <a:solidFill>
                  <a:srgbClr val="000000"/>
                </a:solidFill>
                <a:latin typeface="+mj-lt"/>
              </a:rPr>
              <a:t> o ESP32 dual-core 32-bit processor with Wi-Fi and BLE </a:t>
            </a:r>
          </a:p>
          <a:p>
            <a:pPr marL="0" indent="0">
              <a:buNone/>
            </a:pPr>
            <a:r>
              <a:rPr lang="en-IN" sz="2400" b="0" i="0" u="none" strike="noStrike" baseline="0" dirty="0">
                <a:solidFill>
                  <a:srgbClr val="000000"/>
                </a:solidFill>
                <a:latin typeface="+mj-lt"/>
              </a:rPr>
              <a:t> o MQ6 sensor module </a:t>
            </a:r>
          </a:p>
          <a:p>
            <a:pPr marL="0" indent="0">
              <a:buNone/>
            </a:pPr>
            <a:r>
              <a:rPr lang="en-IN" sz="2400" b="0" i="0" u="none" strike="noStrike" baseline="0" dirty="0">
                <a:solidFill>
                  <a:srgbClr val="000000"/>
                </a:solidFill>
                <a:latin typeface="+mj-lt"/>
              </a:rPr>
              <a:t> o Magnetic swich assembly </a:t>
            </a:r>
          </a:p>
          <a:p>
            <a:pPr marL="0" indent="0">
              <a:buNone/>
            </a:pPr>
            <a:r>
              <a:rPr lang="en-US" sz="2400" b="0" i="0" u="none" strike="noStrike" baseline="0" dirty="0">
                <a:solidFill>
                  <a:srgbClr val="000000"/>
                </a:solidFill>
                <a:latin typeface="+mj-lt"/>
              </a:rPr>
              <a:t> o 0.96” OLED display with 128x64 resolution </a:t>
            </a:r>
          </a:p>
          <a:p>
            <a:endParaRPr lang="en-IN" sz="1800" b="0" i="0" u="none" strike="noStrike" baseline="0" dirty="0">
              <a:solidFill>
                <a:srgbClr val="000000"/>
              </a:solidFill>
              <a:latin typeface="Times New Roman" panose="02020603050405020304" pitchFamily="18" charset="0"/>
            </a:endParaRPr>
          </a:p>
          <a:p>
            <a:endParaRPr lang="en-IN" sz="1800" b="0" i="0" u="none" strike="noStrike" baseline="0" dirty="0">
              <a:solidFill>
                <a:srgbClr val="000000"/>
              </a:solidFill>
              <a:latin typeface="Times New Roman" panose="02020603050405020304" pitchFamily="18" charset="0"/>
            </a:endParaRPr>
          </a:p>
          <a:p>
            <a:pPr marL="0" indent="0">
              <a:buNone/>
            </a:pPr>
            <a:endParaRPr lang="en-US" dirty="0"/>
          </a:p>
          <a:p>
            <a:endParaRPr lang="en-US" dirty="0"/>
          </a:p>
        </p:txBody>
      </p:sp>
      <p:sp>
        <p:nvSpPr>
          <p:cNvPr id="4" name="Date Placeholder 3"/>
          <p:cNvSpPr>
            <a:spLocks noGrp="1"/>
          </p:cNvSpPr>
          <p:nvPr>
            <p:ph type="dt" sz="half" idx="10"/>
          </p:nvPr>
        </p:nvSpPr>
        <p:spPr>
          <a:xfrm>
            <a:off x="486747" y="6356349"/>
            <a:ext cx="2133600" cy="365125"/>
          </a:xfrm>
        </p:spPr>
        <p:txBody>
          <a:bodyPr/>
          <a:lstStyle/>
          <a:p>
            <a:r>
              <a:rPr lang="en-US" dirty="0">
                <a:solidFill>
                  <a:schemeClr val="accent2">
                    <a:lumMod val="50000"/>
                  </a:schemeClr>
                </a:solidFill>
              </a:rPr>
              <a:t>10/08/2021</a:t>
            </a:r>
          </a:p>
        </p:txBody>
      </p:sp>
      <p:sp>
        <p:nvSpPr>
          <p:cNvPr id="5" name="Footer Placeholder 4"/>
          <p:cNvSpPr>
            <a:spLocks noGrp="1"/>
          </p:cNvSpPr>
          <p:nvPr>
            <p:ph type="ftr" sz="quarter" idx="11"/>
          </p:nvPr>
        </p:nvSpPr>
        <p:spPr>
          <a:xfrm>
            <a:off x="3048000" y="6356350"/>
            <a:ext cx="3200400" cy="365125"/>
          </a:xfrm>
        </p:spPr>
        <p:txBody>
          <a:bodyPr/>
          <a:lstStyle/>
          <a:p>
            <a:r>
              <a:rPr lang="en-US" b="1" dirty="0">
                <a:solidFill>
                  <a:srgbClr val="002060"/>
                </a:solidFill>
              </a:rPr>
              <a:t>Home Safety and Security System Using IOT</a:t>
            </a:r>
            <a:r>
              <a:rPr lang="en-US" dirty="0">
                <a:solidFill>
                  <a:srgbClr val="C00000"/>
                </a:solidFill>
              </a:rPr>
              <a:t> </a:t>
            </a:r>
          </a:p>
        </p:txBody>
      </p:sp>
      <p:sp>
        <p:nvSpPr>
          <p:cNvPr id="6" name="Slide Number Placeholder 5"/>
          <p:cNvSpPr>
            <a:spLocks noGrp="1"/>
          </p:cNvSpPr>
          <p:nvPr>
            <p:ph type="sldNum" sz="quarter" idx="12"/>
          </p:nvPr>
        </p:nvSpPr>
        <p:spPr/>
        <p:txBody>
          <a:bodyPr>
            <a:normAutofit/>
          </a:bodyPr>
          <a:lstStyle/>
          <a:p>
            <a:fld id="{B6F15528-21DE-4FAA-801E-634DDDAF4B2B}" type="slidenum">
              <a:rPr lang="en-US" smtClean="0"/>
              <a:pPr/>
              <a:t>4</a:t>
            </a:fld>
            <a:endParaRPr lang="en-US" dirty="0"/>
          </a:p>
        </p:txBody>
      </p:sp>
      <p:pic>
        <p:nvPicPr>
          <p:cNvPr id="7" name="Picture 6" descr="Untitled-1 copy"/>
          <p:cNvPicPr>
            <a:picLocks noChangeAspect="1" noChangeArrowheads="1"/>
          </p:cNvPicPr>
          <p:nvPr/>
        </p:nvPicPr>
        <p:blipFill>
          <a:blip r:embed="rId2" cstate="print"/>
          <a:srcRect l="25562" t="23018" r="26994" b="21857"/>
          <a:stretch>
            <a:fillRect/>
          </a:stretch>
        </p:blipFill>
        <p:spPr>
          <a:xfrm>
            <a:off x="7635949" y="457200"/>
            <a:ext cx="1127051" cy="914400"/>
          </a:xfrm>
          <a:prstGeom prst="rect">
            <a:avLst/>
          </a:prstGeom>
          <a:noFill/>
          <a:ln w="9525">
            <a:noFill/>
            <a:miter lim="800000"/>
            <a:headEnd/>
            <a:tailEnd/>
          </a:ln>
        </p:spPr>
      </p:pic>
      <p:pic>
        <p:nvPicPr>
          <p:cNvPr id="9" name="Picture 8">
            <a:extLst>
              <a:ext uri="{FF2B5EF4-FFF2-40B4-BE49-F238E27FC236}">
                <a16:creationId xmlns:a16="http://schemas.microsoft.com/office/drawing/2014/main" id="{BDB3CC89-008B-4334-950E-4621680D46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3803" y="4368800"/>
            <a:ext cx="1651000" cy="1651000"/>
          </a:xfrm>
          <a:prstGeom prst="rect">
            <a:avLst/>
          </a:prstGeom>
        </p:spPr>
      </p:pic>
      <p:pic>
        <p:nvPicPr>
          <p:cNvPr id="11" name="Picture 10">
            <a:extLst>
              <a:ext uri="{FF2B5EF4-FFF2-40B4-BE49-F238E27FC236}">
                <a16:creationId xmlns:a16="http://schemas.microsoft.com/office/drawing/2014/main" id="{D0689CCD-1049-4470-9B82-24CBD51D15B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02433" y="4267200"/>
            <a:ext cx="1752600" cy="1752600"/>
          </a:xfrm>
          <a:prstGeom prst="rect">
            <a:avLst/>
          </a:prstGeom>
        </p:spPr>
      </p:pic>
      <p:pic>
        <p:nvPicPr>
          <p:cNvPr id="13" name="Picture 12">
            <a:extLst>
              <a:ext uri="{FF2B5EF4-FFF2-40B4-BE49-F238E27FC236}">
                <a16:creationId xmlns:a16="http://schemas.microsoft.com/office/drawing/2014/main" id="{C154ECAB-9C38-4185-B549-0965302E33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9069" y="4267200"/>
            <a:ext cx="1905000" cy="1905000"/>
          </a:xfrm>
          <a:prstGeom prst="rect">
            <a:avLst/>
          </a:prstGeom>
        </p:spPr>
      </p:pic>
      <p:sp>
        <p:nvSpPr>
          <p:cNvPr id="14" name="TextBox 13">
            <a:extLst>
              <a:ext uri="{FF2B5EF4-FFF2-40B4-BE49-F238E27FC236}">
                <a16:creationId xmlns:a16="http://schemas.microsoft.com/office/drawing/2014/main" id="{67C9CA4A-91BD-4CE2-9365-7A5AC94AE290}"/>
              </a:ext>
            </a:extLst>
          </p:cNvPr>
          <p:cNvSpPr txBox="1"/>
          <p:nvPr/>
        </p:nvSpPr>
        <p:spPr>
          <a:xfrm>
            <a:off x="1062619" y="5825887"/>
            <a:ext cx="1651000" cy="369332"/>
          </a:xfrm>
          <a:prstGeom prst="rect">
            <a:avLst/>
          </a:prstGeom>
          <a:noFill/>
        </p:spPr>
        <p:txBody>
          <a:bodyPr wrap="square" rtlCol="0">
            <a:spAutoFit/>
          </a:bodyPr>
          <a:lstStyle/>
          <a:p>
            <a:r>
              <a:rPr lang="en-US" dirty="0"/>
              <a:t>MQ6 Sensor</a:t>
            </a:r>
            <a:endParaRPr lang="en-IN" dirty="0"/>
          </a:p>
        </p:txBody>
      </p:sp>
      <p:sp>
        <p:nvSpPr>
          <p:cNvPr id="15" name="TextBox 14">
            <a:extLst>
              <a:ext uri="{FF2B5EF4-FFF2-40B4-BE49-F238E27FC236}">
                <a16:creationId xmlns:a16="http://schemas.microsoft.com/office/drawing/2014/main" id="{86F95418-DB4D-4FF2-BA9E-54253EF92EBD}"/>
              </a:ext>
            </a:extLst>
          </p:cNvPr>
          <p:cNvSpPr txBox="1"/>
          <p:nvPr/>
        </p:nvSpPr>
        <p:spPr>
          <a:xfrm>
            <a:off x="3626302" y="5880540"/>
            <a:ext cx="2438400" cy="369332"/>
          </a:xfrm>
          <a:prstGeom prst="rect">
            <a:avLst/>
          </a:prstGeom>
          <a:noFill/>
        </p:spPr>
        <p:txBody>
          <a:bodyPr wrap="square" rtlCol="0">
            <a:spAutoFit/>
          </a:bodyPr>
          <a:lstStyle/>
          <a:p>
            <a:r>
              <a:rPr lang="en-US" dirty="0"/>
              <a:t>Magnetic Switch</a:t>
            </a:r>
            <a:endParaRPr lang="en-IN" dirty="0"/>
          </a:p>
        </p:txBody>
      </p:sp>
      <p:sp>
        <p:nvSpPr>
          <p:cNvPr id="16" name="TextBox 15">
            <a:extLst>
              <a:ext uri="{FF2B5EF4-FFF2-40B4-BE49-F238E27FC236}">
                <a16:creationId xmlns:a16="http://schemas.microsoft.com/office/drawing/2014/main" id="{E7B0504D-BE75-4352-9B02-F9E9D32B767D}"/>
              </a:ext>
            </a:extLst>
          </p:cNvPr>
          <p:cNvSpPr txBox="1"/>
          <p:nvPr/>
        </p:nvSpPr>
        <p:spPr>
          <a:xfrm>
            <a:off x="6616701" y="5894943"/>
            <a:ext cx="1524000" cy="369332"/>
          </a:xfrm>
          <a:prstGeom prst="rect">
            <a:avLst/>
          </a:prstGeom>
          <a:noFill/>
        </p:spPr>
        <p:txBody>
          <a:bodyPr wrap="square" rtlCol="0">
            <a:spAutoFit/>
          </a:bodyPr>
          <a:lstStyle/>
          <a:p>
            <a:r>
              <a:rPr lang="en-US" dirty="0"/>
              <a:t>OLED Display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39DDDF-D738-4953-843C-ABE21AF5EBDF}"/>
              </a:ext>
            </a:extLst>
          </p:cNvPr>
          <p:cNvSpPr>
            <a:spLocks noGrp="1"/>
          </p:cNvSpPr>
          <p:nvPr>
            <p:ph type="dt" sz="half" idx="10"/>
          </p:nvPr>
        </p:nvSpPr>
        <p:spPr/>
        <p:txBody>
          <a:bodyPr/>
          <a:lstStyle/>
          <a:p>
            <a:r>
              <a:rPr lang="en-US" dirty="0"/>
              <a:t>10/08/2021</a:t>
            </a:r>
          </a:p>
        </p:txBody>
      </p:sp>
      <p:sp>
        <p:nvSpPr>
          <p:cNvPr id="5" name="Footer Placeholder 4">
            <a:extLst>
              <a:ext uri="{FF2B5EF4-FFF2-40B4-BE49-F238E27FC236}">
                <a16:creationId xmlns:a16="http://schemas.microsoft.com/office/drawing/2014/main" id="{98F3A99C-B073-4FEF-A86C-F103257009BE}"/>
              </a:ext>
            </a:extLst>
          </p:cNvPr>
          <p:cNvSpPr>
            <a:spLocks noGrp="1"/>
          </p:cNvSpPr>
          <p:nvPr>
            <p:ph type="ftr" sz="quarter" idx="11"/>
          </p:nvPr>
        </p:nvSpPr>
        <p:spPr>
          <a:xfrm>
            <a:off x="2961692" y="6356350"/>
            <a:ext cx="3276600" cy="365125"/>
          </a:xfrm>
        </p:spPr>
        <p:txBody>
          <a:bodyPr/>
          <a:lstStyle/>
          <a:p>
            <a:r>
              <a:rPr lang="en-US" b="1" dirty="0">
                <a:solidFill>
                  <a:srgbClr val="002060"/>
                </a:solidFill>
              </a:rPr>
              <a:t>Home Safety and Security System Using IOT</a:t>
            </a:r>
            <a:r>
              <a:rPr lang="en-US" dirty="0">
                <a:solidFill>
                  <a:srgbClr val="C00000"/>
                </a:solidFill>
              </a:rPr>
              <a:t> </a:t>
            </a:r>
          </a:p>
          <a:p>
            <a:r>
              <a:rPr lang="en-US" dirty="0"/>
              <a:t> </a:t>
            </a:r>
          </a:p>
        </p:txBody>
      </p:sp>
      <p:sp>
        <p:nvSpPr>
          <p:cNvPr id="6" name="Slide Number Placeholder 5">
            <a:extLst>
              <a:ext uri="{FF2B5EF4-FFF2-40B4-BE49-F238E27FC236}">
                <a16:creationId xmlns:a16="http://schemas.microsoft.com/office/drawing/2014/main" id="{46FFC4D0-3C5F-4C88-9A65-6B3F7DC79582}"/>
              </a:ext>
            </a:extLst>
          </p:cNvPr>
          <p:cNvSpPr>
            <a:spLocks noGrp="1"/>
          </p:cNvSpPr>
          <p:nvPr>
            <p:ph type="sldNum" sz="quarter" idx="12"/>
          </p:nvPr>
        </p:nvSpPr>
        <p:spPr/>
        <p:txBody>
          <a:bodyPr/>
          <a:lstStyle/>
          <a:p>
            <a:fld id="{B6F15528-21DE-4FAA-801E-634DDDAF4B2B}" type="slidenum">
              <a:rPr lang="en-US" smtClean="0"/>
              <a:pPr/>
              <a:t>5</a:t>
            </a:fld>
            <a:endParaRPr lang="en-US"/>
          </a:p>
        </p:txBody>
      </p:sp>
      <p:pic>
        <p:nvPicPr>
          <p:cNvPr id="12" name="Content Placeholder 11">
            <a:extLst>
              <a:ext uri="{FF2B5EF4-FFF2-40B4-BE49-F238E27FC236}">
                <a16:creationId xmlns:a16="http://schemas.microsoft.com/office/drawing/2014/main" id="{E5078861-A87C-4196-9C2C-6ED9B169F69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10800000">
            <a:off x="951573" y="1114633"/>
            <a:ext cx="6363626" cy="4752767"/>
          </a:xfrm>
        </p:spPr>
      </p:pic>
      <p:pic>
        <p:nvPicPr>
          <p:cNvPr id="13" name="Picture 12" descr="Untitled-1 copy">
            <a:extLst>
              <a:ext uri="{FF2B5EF4-FFF2-40B4-BE49-F238E27FC236}">
                <a16:creationId xmlns:a16="http://schemas.microsoft.com/office/drawing/2014/main" id="{E443DCC1-B0DC-41B3-8316-882C18AB4D70}"/>
              </a:ext>
            </a:extLst>
          </p:cNvPr>
          <p:cNvPicPr>
            <a:picLocks noChangeAspect="1" noChangeArrowheads="1"/>
          </p:cNvPicPr>
          <p:nvPr/>
        </p:nvPicPr>
        <p:blipFill>
          <a:blip r:embed="rId3" cstate="print"/>
          <a:srcRect l="25562" t="23018" r="26994" b="21857"/>
          <a:stretch>
            <a:fillRect/>
          </a:stretch>
        </p:blipFill>
        <p:spPr>
          <a:xfrm>
            <a:off x="7613780" y="533400"/>
            <a:ext cx="1127051" cy="914400"/>
          </a:xfrm>
          <a:prstGeom prst="rect">
            <a:avLst/>
          </a:prstGeom>
          <a:noFill/>
          <a:ln w="9525">
            <a:noFill/>
            <a:miter lim="800000"/>
            <a:headEnd/>
            <a:tailEnd/>
          </a:ln>
        </p:spPr>
      </p:pic>
    </p:spTree>
    <p:extLst>
      <p:ext uri="{BB962C8B-B14F-4D97-AF65-F5344CB8AC3E}">
        <p14:creationId xmlns:p14="http://schemas.microsoft.com/office/powerpoint/2010/main" val="4264997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i="1" dirty="0">
                <a:solidFill>
                  <a:srgbClr val="002060"/>
                </a:solidFill>
              </a:rPr>
              <a:t>Cloud Platform:</a:t>
            </a:r>
            <a:r>
              <a:rPr lang="en-IN" dirty="0">
                <a:solidFill>
                  <a:srgbClr val="002060"/>
                </a:solidFill>
              </a:rPr>
              <a:t> </a:t>
            </a:r>
            <a:endParaRPr lang="en-US" dirty="0">
              <a:solidFill>
                <a:srgbClr val="002060"/>
              </a:solidFill>
            </a:endParaRPr>
          </a:p>
        </p:txBody>
      </p:sp>
      <p:sp>
        <p:nvSpPr>
          <p:cNvPr id="3" name="Content Placeholder 2"/>
          <p:cNvSpPr>
            <a:spLocks noGrp="1"/>
          </p:cNvSpPr>
          <p:nvPr>
            <p:ph idx="1"/>
          </p:nvPr>
        </p:nvSpPr>
        <p:spPr/>
        <p:txBody>
          <a:bodyPr>
            <a:normAutofit/>
          </a:bodyPr>
          <a:lstStyle/>
          <a:p>
            <a:pPr marL="0" indent="0">
              <a:buNone/>
            </a:pPr>
            <a:r>
              <a:rPr lang="en-US" sz="2000" dirty="0">
                <a:latin typeface="+mj-lt"/>
              </a:rPr>
              <a:t>In this project we are going to use Google’s firebase as cloud database.</a:t>
            </a:r>
            <a:r>
              <a:rPr lang="en-US" sz="2000" b="0" i="0" u="none" strike="noStrike" baseline="0" dirty="0">
                <a:solidFill>
                  <a:srgbClr val="000000"/>
                </a:solidFill>
                <a:latin typeface="+mj-lt"/>
              </a:rPr>
              <a:t> It is a No-SQL database in which data is stored as Key-Value pairs .</a:t>
            </a:r>
          </a:p>
          <a:p>
            <a:pPr marL="0" indent="0">
              <a:buNone/>
            </a:pPr>
            <a:r>
              <a:rPr lang="en-US" sz="2000" dirty="0">
                <a:solidFill>
                  <a:srgbClr val="000000"/>
                </a:solidFill>
                <a:latin typeface="+mj-lt"/>
              </a:rPr>
              <a:t>To access the database the following credentials are required</a:t>
            </a:r>
          </a:p>
          <a:p>
            <a:pPr algn="l"/>
            <a:endParaRPr lang="en-IN" sz="1800" b="0" i="0" u="none" strike="noStrike" baseline="0" dirty="0">
              <a:solidFill>
                <a:srgbClr val="000000"/>
              </a:solidFill>
              <a:latin typeface="+mj-lt"/>
            </a:endParaRPr>
          </a:p>
          <a:p>
            <a:r>
              <a:rPr lang="en-IN" sz="1800" b="0" i="0" u="none" strike="noStrike" baseline="0" dirty="0">
                <a:solidFill>
                  <a:srgbClr val="000000"/>
                </a:solidFill>
                <a:latin typeface="+mj-lt"/>
              </a:rPr>
              <a:t>Host URL </a:t>
            </a:r>
          </a:p>
          <a:p>
            <a:r>
              <a:rPr lang="en-IN" sz="1800" b="0" i="0" u="none" strike="noStrike" baseline="0" dirty="0">
                <a:solidFill>
                  <a:srgbClr val="000000"/>
                </a:solidFill>
                <a:latin typeface="+mj-lt"/>
              </a:rPr>
              <a:t>-Database authentication key </a:t>
            </a:r>
          </a:p>
          <a:p>
            <a:endParaRPr lang="en-IN" sz="1800" b="0" i="0" u="none" strike="noStrike" baseline="0" dirty="0">
              <a:solidFill>
                <a:srgbClr val="000000"/>
              </a:solidFill>
              <a:latin typeface="+mj-lt"/>
            </a:endParaRPr>
          </a:p>
          <a:p>
            <a:pPr marL="0" indent="0">
              <a:buNone/>
            </a:pPr>
            <a:r>
              <a:rPr lang="en-US" sz="1800" b="0" i="0" u="none" strike="noStrike" baseline="0" dirty="0">
                <a:solidFill>
                  <a:srgbClr val="000000"/>
                </a:solidFill>
                <a:latin typeface="+mj-lt"/>
              </a:rPr>
              <a:t>These credentials </a:t>
            </a:r>
            <a:r>
              <a:rPr lang="en-US" sz="1800" dirty="0">
                <a:solidFill>
                  <a:srgbClr val="000000"/>
                </a:solidFill>
                <a:latin typeface="+mj-lt"/>
              </a:rPr>
              <a:t>are </a:t>
            </a:r>
            <a:r>
              <a:rPr lang="en-US" sz="1800" b="0" i="0" u="none" strike="noStrike" baseline="0" dirty="0">
                <a:solidFill>
                  <a:srgbClr val="000000"/>
                </a:solidFill>
                <a:latin typeface="+mj-lt"/>
              </a:rPr>
              <a:t>put in to the ESP32 firmware to access the Google Firebase.</a:t>
            </a:r>
          </a:p>
          <a:p>
            <a:pPr marL="0" indent="0">
              <a:buNone/>
            </a:pPr>
            <a:r>
              <a:rPr lang="en-US" sz="1800" b="0" i="0" u="none" strike="noStrike" baseline="0" dirty="0">
                <a:solidFill>
                  <a:srgbClr val="000000"/>
                </a:solidFill>
                <a:latin typeface="+mj-lt"/>
              </a:rPr>
              <a:t>The keys used to store the parameter values in the project are: </a:t>
            </a:r>
          </a:p>
          <a:p>
            <a:pPr marL="0" indent="0">
              <a:buNone/>
            </a:pPr>
            <a:r>
              <a:rPr lang="en-IN" sz="1800" b="0" i="0" u="none" strike="noStrike" baseline="0" dirty="0">
                <a:solidFill>
                  <a:srgbClr val="000000"/>
                </a:solidFill>
                <a:latin typeface="+mj-lt"/>
              </a:rPr>
              <a:t>  - IOTLAB/HSSS/</a:t>
            </a:r>
            <a:r>
              <a:rPr lang="en-IN" sz="1800" b="0" i="0" u="none" strike="noStrike" baseline="0" dirty="0" err="1">
                <a:solidFill>
                  <a:srgbClr val="000000"/>
                </a:solidFill>
                <a:latin typeface="+mj-lt"/>
              </a:rPr>
              <a:t>Gas_Leak</a:t>
            </a:r>
            <a:r>
              <a:rPr lang="en-IN" sz="1800" b="0" i="0" u="none" strike="noStrike" baseline="0" dirty="0">
                <a:solidFill>
                  <a:srgbClr val="000000"/>
                </a:solidFill>
                <a:latin typeface="+mj-lt"/>
              </a:rPr>
              <a:t> </a:t>
            </a:r>
          </a:p>
          <a:p>
            <a:pPr marL="0" indent="0">
              <a:buNone/>
            </a:pPr>
            <a:r>
              <a:rPr lang="en-IN" sz="1800" b="0" i="0" u="none" strike="noStrike" baseline="0" dirty="0">
                <a:solidFill>
                  <a:srgbClr val="000000"/>
                </a:solidFill>
                <a:latin typeface="+mj-lt"/>
              </a:rPr>
              <a:t>  - IOTLAB/ HSSS/</a:t>
            </a:r>
            <a:r>
              <a:rPr lang="en-IN" sz="1800" b="0" i="0" u="none" strike="noStrike" baseline="0" dirty="0" err="1">
                <a:solidFill>
                  <a:srgbClr val="000000"/>
                </a:solidFill>
                <a:latin typeface="+mj-lt"/>
              </a:rPr>
              <a:t>Window_Open</a:t>
            </a:r>
            <a:r>
              <a:rPr lang="en-IN" sz="1800" b="0" i="0" u="none" strike="noStrike" baseline="0" dirty="0">
                <a:solidFill>
                  <a:srgbClr val="000000"/>
                </a:solidFill>
                <a:latin typeface="+mj-lt"/>
              </a:rPr>
              <a:t> </a:t>
            </a:r>
          </a:p>
        </p:txBody>
      </p:sp>
      <p:sp>
        <p:nvSpPr>
          <p:cNvPr id="4" name="Date Placeholder 3"/>
          <p:cNvSpPr>
            <a:spLocks noGrp="1"/>
          </p:cNvSpPr>
          <p:nvPr>
            <p:ph type="dt" sz="half" idx="10"/>
          </p:nvPr>
        </p:nvSpPr>
        <p:spPr/>
        <p:txBody>
          <a:bodyPr/>
          <a:lstStyle/>
          <a:p>
            <a:r>
              <a:rPr lang="en-US" dirty="0">
                <a:solidFill>
                  <a:schemeClr val="accent2">
                    <a:lumMod val="50000"/>
                  </a:schemeClr>
                </a:solidFill>
              </a:rPr>
              <a:t>10/08/2021</a:t>
            </a:r>
          </a:p>
        </p:txBody>
      </p:sp>
      <p:sp>
        <p:nvSpPr>
          <p:cNvPr id="5" name="Footer Placeholder 4"/>
          <p:cNvSpPr>
            <a:spLocks noGrp="1"/>
          </p:cNvSpPr>
          <p:nvPr>
            <p:ph type="ftr" sz="quarter" idx="11"/>
          </p:nvPr>
        </p:nvSpPr>
        <p:spPr>
          <a:xfrm>
            <a:off x="3048000" y="6349222"/>
            <a:ext cx="3200400" cy="365125"/>
          </a:xfrm>
        </p:spPr>
        <p:txBody>
          <a:bodyPr/>
          <a:lstStyle/>
          <a:p>
            <a:r>
              <a:rPr lang="en-US" b="1" dirty="0">
                <a:solidFill>
                  <a:srgbClr val="002060"/>
                </a:solidFill>
              </a:rPr>
              <a:t>Home Safety and Security System Using IOT</a:t>
            </a:r>
            <a:r>
              <a:rPr lang="en-US" dirty="0">
                <a:solidFill>
                  <a:srgbClr val="C00000"/>
                </a:solidFill>
              </a:rPr>
              <a:t> </a:t>
            </a:r>
          </a:p>
        </p:txBody>
      </p:sp>
      <p:sp>
        <p:nvSpPr>
          <p:cNvPr id="6" name="Slide Number Placeholder 5"/>
          <p:cNvSpPr>
            <a:spLocks noGrp="1"/>
          </p:cNvSpPr>
          <p:nvPr>
            <p:ph type="sldNum" sz="quarter" idx="12"/>
          </p:nvPr>
        </p:nvSpPr>
        <p:spPr/>
        <p:txBody>
          <a:bodyPr>
            <a:normAutofit/>
          </a:bodyPr>
          <a:lstStyle/>
          <a:p>
            <a:fld id="{B6F15528-21DE-4FAA-801E-634DDDAF4B2B}" type="slidenum">
              <a:rPr lang="en-US" smtClean="0"/>
              <a:pPr/>
              <a:t>6</a:t>
            </a:fld>
            <a:endParaRPr lang="en-US"/>
          </a:p>
        </p:txBody>
      </p:sp>
      <p:pic>
        <p:nvPicPr>
          <p:cNvPr id="7" name="Picture 6" descr="Untitled-1 copy"/>
          <p:cNvPicPr>
            <a:picLocks noChangeAspect="1" noChangeArrowheads="1"/>
          </p:cNvPicPr>
          <p:nvPr/>
        </p:nvPicPr>
        <p:blipFill>
          <a:blip r:embed="rId2" cstate="print"/>
          <a:srcRect l="25562" t="23018" r="26994" b="21857"/>
          <a:stretch>
            <a:fillRect/>
          </a:stretch>
        </p:blipFill>
        <p:spPr>
          <a:xfrm>
            <a:off x="7635949" y="457200"/>
            <a:ext cx="1127051" cy="9144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i="1" dirty="0">
                <a:solidFill>
                  <a:srgbClr val="002060"/>
                </a:solidFill>
              </a:rPr>
              <a:t>Mobile App:</a:t>
            </a:r>
            <a:r>
              <a:rPr lang="en-IN" dirty="0">
                <a:solidFill>
                  <a:srgbClr val="002060"/>
                </a:solidFill>
              </a:rPr>
              <a:t> </a:t>
            </a:r>
            <a:endParaRPr lang="en-US" dirty="0">
              <a:solidFill>
                <a:srgbClr val="002060"/>
              </a:solidFill>
            </a:endParaRPr>
          </a:p>
        </p:txBody>
      </p:sp>
      <p:sp>
        <p:nvSpPr>
          <p:cNvPr id="3" name="Content Placeholder 2"/>
          <p:cNvSpPr>
            <a:spLocks noGrp="1"/>
          </p:cNvSpPr>
          <p:nvPr>
            <p:ph idx="1"/>
          </p:nvPr>
        </p:nvSpPr>
        <p:spPr>
          <a:xfrm>
            <a:off x="457199" y="1371600"/>
            <a:ext cx="8214049" cy="4876800"/>
          </a:xfrm>
        </p:spPr>
        <p:txBody>
          <a:bodyPr>
            <a:normAutofit/>
          </a:bodyPr>
          <a:lstStyle/>
          <a:p>
            <a:pPr>
              <a:buFont typeface="Wingdings" panose="05000000000000000000" pitchFamily="2" charset="2"/>
              <a:buChar char="ü"/>
            </a:pPr>
            <a:r>
              <a:rPr lang="en-US" sz="2000" b="0" i="0" u="none" strike="noStrike" baseline="0" dirty="0">
                <a:solidFill>
                  <a:srgbClr val="000000"/>
                </a:solidFill>
                <a:latin typeface="+mj-lt"/>
              </a:rPr>
              <a:t>The </a:t>
            </a:r>
            <a:r>
              <a:rPr lang="en-US" sz="2000" b="0" i="0" u="none" strike="noStrike" baseline="0" dirty="0" err="1">
                <a:solidFill>
                  <a:srgbClr val="000000"/>
                </a:solidFill>
                <a:latin typeface="+mj-lt"/>
              </a:rPr>
              <a:t>Kodular</a:t>
            </a:r>
            <a:r>
              <a:rPr lang="en-US" sz="2000" b="0" i="0" u="none" strike="noStrike" baseline="0" dirty="0">
                <a:solidFill>
                  <a:srgbClr val="000000"/>
                </a:solidFill>
                <a:latin typeface="+mj-lt"/>
              </a:rPr>
              <a:t> rapid mobile app development utility is used for the development of mobile app. The utility has two modes, a Developer mode and a Blocks mode. </a:t>
            </a:r>
            <a:r>
              <a:rPr lang="en-US" sz="2000" dirty="0">
                <a:solidFill>
                  <a:srgbClr val="000000"/>
                </a:solidFill>
                <a:latin typeface="+mj-lt"/>
              </a:rPr>
              <a:t>D</a:t>
            </a:r>
            <a:r>
              <a:rPr lang="en-US" sz="2000" b="0" i="0" u="none" strike="noStrike" baseline="0" dirty="0">
                <a:solidFill>
                  <a:srgbClr val="000000"/>
                </a:solidFill>
                <a:latin typeface="+mj-lt"/>
              </a:rPr>
              <a:t>ifferent functional blocks are available in developer mode ,they are – User Interface, Sensors, Connectivity, Firebase, and so on. </a:t>
            </a:r>
            <a:endParaRPr lang="en-US" sz="2000" dirty="0">
              <a:solidFill>
                <a:srgbClr val="000000"/>
              </a:solidFill>
              <a:latin typeface="+mj-lt"/>
            </a:endParaRPr>
          </a:p>
          <a:p>
            <a:pPr>
              <a:buFont typeface="Wingdings" panose="05000000000000000000" pitchFamily="2" charset="2"/>
              <a:buChar char="ü"/>
            </a:pPr>
            <a:r>
              <a:rPr lang="en-US" sz="2000" b="0" i="0" u="none" strike="noStrike" baseline="0" dirty="0">
                <a:solidFill>
                  <a:srgbClr val="000000"/>
                </a:solidFill>
                <a:latin typeface="+mj-lt"/>
              </a:rPr>
              <a:t>In the Blocks mode, a timer with timing set to two seconds will fetch the LPG gas concentration and magnetic switch status values from the Firebase database and fill it in the appropriate place in the UI. </a:t>
            </a:r>
          </a:p>
          <a:p>
            <a:pPr>
              <a:buFont typeface="Wingdings" panose="05000000000000000000" pitchFamily="2" charset="2"/>
              <a:buChar char="ü"/>
            </a:pPr>
            <a:r>
              <a:rPr lang="en-US" sz="2000" b="0" i="0" u="none" strike="noStrike" baseline="0" dirty="0">
                <a:solidFill>
                  <a:srgbClr val="000000"/>
                </a:solidFill>
                <a:latin typeface="+mj-lt"/>
              </a:rPr>
              <a:t>To access the Firebase dataset its credentials will be placed in the Firebase component of the </a:t>
            </a:r>
            <a:r>
              <a:rPr lang="en-US" sz="2000" b="0" i="0" u="none" strike="noStrike" baseline="0" dirty="0" err="1">
                <a:solidFill>
                  <a:srgbClr val="000000"/>
                </a:solidFill>
                <a:latin typeface="+mj-lt"/>
              </a:rPr>
              <a:t>Kodular</a:t>
            </a:r>
            <a:r>
              <a:rPr lang="en-US" sz="2000" b="0" i="0" u="none" strike="noStrike" baseline="0" dirty="0">
                <a:solidFill>
                  <a:srgbClr val="000000"/>
                </a:solidFill>
                <a:latin typeface="+mj-lt"/>
              </a:rPr>
              <a:t> app .</a:t>
            </a:r>
            <a:endParaRPr lang="en-US" sz="2000" dirty="0">
              <a:latin typeface="+mj-lt"/>
            </a:endParaRPr>
          </a:p>
        </p:txBody>
      </p:sp>
      <p:sp>
        <p:nvSpPr>
          <p:cNvPr id="4" name="Date Placeholder 3"/>
          <p:cNvSpPr>
            <a:spLocks noGrp="1"/>
          </p:cNvSpPr>
          <p:nvPr>
            <p:ph type="dt" sz="half" idx="10"/>
          </p:nvPr>
        </p:nvSpPr>
        <p:spPr/>
        <p:txBody>
          <a:bodyPr/>
          <a:lstStyle/>
          <a:p>
            <a:r>
              <a:rPr lang="en-US" dirty="0">
                <a:solidFill>
                  <a:schemeClr val="accent2">
                    <a:lumMod val="50000"/>
                  </a:schemeClr>
                </a:solidFill>
              </a:rPr>
              <a:t>10/08/2021</a:t>
            </a:r>
          </a:p>
        </p:txBody>
      </p:sp>
      <p:sp>
        <p:nvSpPr>
          <p:cNvPr id="5" name="Footer Placeholder 4"/>
          <p:cNvSpPr>
            <a:spLocks noGrp="1"/>
          </p:cNvSpPr>
          <p:nvPr>
            <p:ph type="ftr" sz="quarter" idx="11"/>
          </p:nvPr>
        </p:nvSpPr>
        <p:spPr>
          <a:xfrm>
            <a:off x="3007567" y="6367884"/>
            <a:ext cx="3200400" cy="365125"/>
          </a:xfrm>
        </p:spPr>
        <p:txBody>
          <a:bodyPr/>
          <a:lstStyle/>
          <a:p>
            <a:r>
              <a:rPr lang="en-US" b="1" dirty="0">
                <a:solidFill>
                  <a:srgbClr val="002060"/>
                </a:solidFill>
              </a:rPr>
              <a:t>Home Safety and Security System Using IOT</a:t>
            </a:r>
            <a:endParaRPr lang="en-US" dirty="0">
              <a:solidFill>
                <a:srgbClr val="C00000"/>
              </a:solidFill>
            </a:endParaRPr>
          </a:p>
        </p:txBody>
      </p:sp>
      <p:sp>
        <p:nvSpPr>
          <p:cNvPr id="6" name="Slide Number Placeholder 5"/>
          <p:cNvSpPr>
            <a:spLocks noGrp="1"/>
          </p:cNvSpPr>
          <p:nvPr>
            <p:ph type="sldNum" sz="quarter" idx="12"/>
          </p:nvPr>
        </p:nvSpPr>
        <p:spPr/>
        <p:txBody>
          <a:bodyPr>
            <a:normAutofit/>
          </a:bodyPr>
          <a:lstStyle/>
          <a:p>
            <a:fld id="{B6F15528-21DE-4FAA-801E-634DDDAF4B2B}" type="slidenum">
              <a:rPr lang="en-US" smtClean="0"/>
              <a:pPr/>
              <a:t>7</a:t>
            </a:fld>
            <a:endParaRPr lang="en-US"/>
          </a:p>
        </p:txBody>
      </p:sp>
      <p:pic>
        <p:nvPicPr>
          <p:cNvPr id="7" name="Picture 6" descr="Untitled-1 copy"/>
          <p:cNvPicPr>
            <a:picLocks noChangeAspect="1" noChangeArrowheads="1"/>
          </p:cNvPicPr>
          <p:nvPr/>
        </p:nvPicPr>
        <p:blipFill>
          <a:blip r:embed="rId2" cstate="print"/>
          <a:srcRect l="25562" t="23018" r="26994" b="21857"/>
          <a:stretch>
            <a:fillRect/>
          </a:stretch>
        </p:blipFill>
        <p:spPr>
          <a:xfrm>
            <a:off x="7635949" y="457200"/>
            <a:ext cx="1127051" cy="914400"/>
          </a:xfrm>
          <a:prstGeom prst="rect">
            <a:avLst/>
          </a:prstGeom>
          <a:noFill/>
          <a:ln w="9525">
            <a:noFill/>
            <a:miter lim="800000"/>
            <a:headEnd/>
            <a:tailEnd/>
          </a:ln>
        </p:spPr>
      </p:pic>
      <p:pic>
        <p:nvPicPr>
          <p:cNvPr id="9" name="Picture 8">
            <a:extLst>
              <a:ext uri="{FF2B5EF4-FFF2-40B4-BE49-F238E27FC236}">
                <a16:creationId xmlns:a16="http://schemas.microsoft.com/office/drawing/2014/main" id="{6EBD3299-7A56-47F2-ACEC-CB186C0E6D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0100" y="4433419"/>
            <a:ext cx="3886200" cy="16927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208" y="265307"/>
            <a:ext cx="8257592" cy="1143000"/>
          </a:xfrm>
        </p:spPr>
        <p:txBody>
          <a:bodyPr/>
          <a:lstStyle/>
          <a:p>
            <a:pPr algn="l"/>
            <a:r>
              <a:rPr lang="en-IN" b="1" i="1" dirty="0">
                <a:solidFill>
                  <a:srgbClr val="002060"/>
                </a:solidFill>
              </a:rPr>
              <a:t>Results and Conclusions:</a:t>
            </a:r>
            <a:r>
              <a:rPr lang="en-IN" dirty="0">
                <a:solidFill>
                  <a:schemeClr val="accent1">
                    <a:lumMod val="75000"/>
                  </a:schemeClr>
                </a:solidFill>
              </a:rPr>
              <a:t> </a:t>
            </a:r>
            <a:endParaRPr lang="en-US" dirty="0">
              <a:solidFill>
                <a:schemeClr val="accent1">
                  <a:lumMod val="75000"/>
                </a:schemeClr>
              </a:solidFill>
            </a:endParaRPr>
          </a:p>
        </p:txBody>
      </p:sp>
      <p:sp>
        <p:nvSpPr>
          <p:cNvPr id="3" name="Content Placeholder 2"/>
          <p:cNvSpPr>
            <a:spLocks noGrp="1"/>
          </p:cNvSpPr>
          <p:nvPr>
            <p:ph idx="1"/>
          </p:nvPr>
        </p:nvSpPr>
        <p:spPr/>
        <p:txBody>
          <a:bodyPr/>
          <a:lstStyle/>
          <a:p>
            <a:pPr marL="0" indent="0">
              <a:buNone/>
            </a:pPr>
            <a:r>
              <a:rPr lang="en-US" dirty="0"/>
              <a:t>With the help of MQ6 sensor and magnetic switch we monitored the leakage in LPG gas and also window/door open status.</a:t>
            </a:r>
          </a:p>
          <a:p>
            <a:pPr marL="0" indent="0">
              <a:buNone/>
            </a:pPr>
            <a:r>
              <a:rPr lang="en-US" dirty="0"/>
              <a:t>We can get notified with the help of the mobile app.</a:t>
            </a:r>
          </a:p>
        </p:txBody>
      </p:sp>
      <p:sp>
        <p:nvSpPr>
          <p:cNvPr id="4" name="Date Placeholder 3"/>
          <p:cNvSpPr>
            <a:spLocks noGrp="1"/>
          </p:cNvSpPr>
          <p:nvPr>
            <p:ph type="dt" sz="half" idx="10"/>
          </p:nvPr>
        </p:nvSpPr>
        <p:spPr/>
        <p:txBody>
          <a:bodyPr/>
          <a:lstStyle/>
          <a:p>
            <a:r>
              <a:rPr lang="en-US" dirty="0">
                <a:solidFill>
                  <a:schemeClr val="accent2">
                    <a:lumMod val="50000"/>
                  </a:schemeClr>
                </a:solidFill>
              </a:rPr>
              <a:t>10/08/2021</a:t>
            </a:r>
          </a:p>
        </p:txBody>
      </p:sp>
      <p:sp>
        <p:nvSpPr>
          <p:cNvPr id="5" name="Footer Placeholder 4"/>
          <p:cNvSpPr>
            <a:spLocks noGrp="1"/>
          </p:cNvSpPr>
          <p:nvPr>
            <p:ph type="ftr" sz="quarter" idx="11"/>
          </p:nvPr>
        </p:nvSpPr>
        <p:spPr>
          <a:xfrm>
            <a:off x="3048000" y="6356350"/>
            <a:ext cx="3352800" cy="365125"/>
          </a:xfrm>
        </p:spPr>
        <p:txBody>
          <a:bodyPr/>
          <a:lstStyle/>
          <a:p>
            <a:r>
              <a:rPr lang="en-US" b="1" dirty="0">
                <a:solidFill>
                  <a:srgbClr val="002060"/>
                </a:solidFill>
              </a:rPr>
              <a:t>Home Safety and Security System Using IOT</a:t>
            </a:r>
            <a:r>
              <a:rPr lang="en-US" dirty="0">
                <a:solidFill>
                  <a:srgbClr val="C00000"/>
                </a:solidFill>
              </a:rPr>
              <a:t> </a:t>
            </a:r>
          </a:p>
        </p:txBody>
      </p:sp>
      <p:sp>
        <p:nvSpPr>
          <p:cNvPr id="6" name="Slide Number Placeholder 5"/>
          <p:cNvSpPr>
            <a:spLocks noGrp="1"/>
          </p:cNvSpPr>
          <p:nvPr>
            <p:ph type="sldNum" sz="quarter" idx="12"/>
          </p:nvPr>
        </p:nvSpPr>
        <p:spPr/>
        <p:txBody>
          <a:bodyPr>
            <a:normAutofit/>
          </a:bodyPr>
          <a:lstStyle/>
          <a:p>
            <a:fld id="{B6F15528-21DE-4FAA-801E-634DDDAF4B2B}" type="slidenum">
              <a:rPr lang="en-US" smtClean="0"/>
              <a:pPr/>
              <a:t>8</a:t>
            </a:fld>
            <a:endParaRPr lang="en-US" dirty="0"/>
          </a:p>
        </p:txBody>
      </p:sp>
      <p:pic>
        <p:nvPicPr>
          <p:cNvPr id="7" name="Picture 6" descr="Untitled-1 copy"/>
          <p:cNvPicPr>
            <a:picLocks noChangeAspect="1" noChangeArrowheads="1"/>
          </p:cNvPicPr>
          <p:nvPr/>
        </p:nvPicPr>
        <p:blipFill>
          <a:blip r:embed="rId2" cstate="print"/>
          <a:srcRect l="25562" t="23018" r="26994" b="21857"/>
          <a:stretch>
            <a:fillRect/>
          </a:stretch>
        </p:blipFill>
        <p:spPr>
          <a:xfrm>
            <a:off x="7635949" y="457200"/>
            <a:ext cx="1127051" cy="9144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227</TotalTime>
  <Words>424</Words>
  <Application>Microsoft Office PowerPoint</Application>
  <PresentationFormat>On-screen Show (4:3)</PresentationFormat>
  <Paragraphs>63</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Times New Roman</vt:lpstr>
      <vt:lpstr>Wingdings</vt:lpstr>
      <vt:lpstr>Office Theme</vt:lpstr>
      <vt:lpstr>Home Safety and Security System Using IOT</vt:lpstr>
      <vt:lpstr>Objective:</vt:lpstr>
      <vt:lpstr>Block Diagram:</vt:lpstr>
      <vt:lpstr>Hardware Requirements:</vt:lpstr>
      <vt:lpstr>PowerPoint Presentation</vt:lpstr>
      <vt:lpstr>Cloud Platform: </vt:lpstr>
      <vt:lpstr>Mobile App: </vt:lpstr>
      <vt:lpstr>Results and Conclusions: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 Sampathkrishna Reddy</dc:creator>
  <cp:lastModifiedBy>Manishreddy Pingili</cp:lastModifiedBy>
  <cp:revision>15</cp:revision>
  <dcterms:created xsi:type="dcterms:W3CDTF">2006-08-16T00:00:00Z</dcterms:created>
  <dcterms:modified xsi:type="dcterms:W3CDTF">2021-08-07T05:02:45Z</dcterms:modified>
</cp:coreProperties>
</file>