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265" r:id="rId3"/>
    <p:sldId id="267" r:id="rId4"/>
    <p:sldId id="268" r:id="rId5"/>
    <p:sldId id="269" r:id="rId6"/>
    <p:sldId id="270" r:id="rId7"/>
    <p:sldId id="271" r:id="rId8"/>
    <p:sldId id="272"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4" r:id="rId29"/>
    <p:sldId id="295" r:id="rId30"/>
    <p:sldId id="296" r:id="rId31"/>
    <p:sldId id="297" r:id="rId32"/>
    <p:sldId id="298" r:id="rId33"/>
    <p:sldId id="299" r:id="rId34"/>
    <p:sldId id="300" r:id="rId35"/>
    <p:sldId id="301" r:id="rId36"/>
    <p:sldId id="302"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27" r:id="rId50"/>
    <p:sldId id="328" r:id="rId51"/>
    <p:sldId id="329" r:id="rId52"/>
    <p:sldId id="330" r:id="rId53"/>
    <p:sldId id="331" r:id="rId54"/>
    <p:sldId id="332" r:id="rId55"/>
    <p:sldId id="335" r:id="rId56"/>
    <p:sldId id="336" r:id="rId57"/>
    <p:sldId id="337" r:id="rId58"/>
    <p:sldId id="338" r:id="rId59"/>
    <p:sldId id="339" r:id="rId60"/>
    <p:sldId id="340" r:id="rId61"/>
    <p:sldId id="341"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360" r:id="rId80"/>
    <p:sldId id="361" r:id="rId81"/>
    <p:sldId id="362" r:id="rId82"/>
    <p:sldId id="363" r:id="rId83"/>
    <p:sldId id="364" r:id="rId84"/>
    <p:sldId id="365" r:id="rId85"/>
    <p:sldId id="366" r:id="rId86"/>
    <p:sldId id="367" r:id="rId87"/>
    <p:sldId id="368" r:id="rId88"/>
    <p:sldId id="369" r:id="rId89"/>
    <p:sldId id="370" r:id="rId90"/>
    <p:sldId id="371" r:id="rId91"/>
    <p:sldId id="372" r:id="rId92"/>
    <p:sldId id="373" r:id="rId93"/>
    <p:sldId id="374" r:id="rId94"/>
    <p:sldId id="375" r:id="rId95"/>
    <p:sldId id="376" r:id="rId96"/>
    <p:sldId id="377" r:id="rId97"/>
    <p:sldId id="378" r:id="rId98"/>
    <p:sldId id="379" r:id="rId99"/>
    <p:sldId id="380" r:id="rId100"/>
    <p:sldId id="382" r:id="rId101"/>
    <p:sldId id="383" r:id="rId102"/>
    <p:sldId id="384" r:id="rId103"/>
    <p:sldId id="385" r:id="rId104"/>
    <p:sldId id="386" r:id="rId105"/>
    <p:sldId id="387" r:id="rId106"/>
    <p:sldId id="388" r:id="rId107"/>
    <p:sldId id="390" r:id="rId108"/>
    <p:sldId id="391" r:id="rId109"/>
    <p:sldId id="392" r:id="rId110"/>
    <p:sldId id="393" r:id="rId111"/>
    <p:sldId id="394" r:id="rId112"/>
    <p:sldId id="395" r:id="rId113"/>
    <p:sldId id="396" r:id="rId114"/>
    <p:sldId id="397" r:id="rId115"/>
    <p:sldId id="398" r:id="rId116"/>
    <p:sldId id="399" r:id="rId117"/>
    <p:sldId id="400" r:id="rId118"/>
    <p:sldId id="401" r:id="rId119"/>
    <p:sldId id="402" r:id="rId120"/>
    <p:sldId id="403" r:id="rId121"/>
    <p:sldId id="404" r:id="rId122"/>
    <p:sldId id="405" r:id="rId123"/>
    <p:sldId id="406" r:id="rId124"/>
    <p:sldId id="407" r:id="rId125"/>
    <p:sldId id="408" r:id="rId126"/>
    <p:sldId id="409" r:id="rId127"/>
    <p:sldId id="410" r:id="rId128"/>
    <p:sldId id="411" r:id="rId129"/>
    <p:sldId id="412" r:id="rId130"/>
    <p:sldId id="413" r:id="rId131"/>
    <p:sldId id="414" r:id="rId132"/>
    <p:sldId id="415" r:id="rId133"/>
    <p:sldId id="416" r:id="rId134"/>
    <p:sldId id="417" r:id="rId135"/>
    <p:sldId id="418" r:id="rId136"/>
    <p:sldId id="419" r:id="rId137"/>
    <p:sldId id="420" r:id="rId138"/>
    <p:sldId id="316" r:id="rId139"/>
    <p:sldId id="317" r:id="rId140"/>
    <p:sldId id="318" r:id="rId141"/>
    <p:sldId id="319" r:id="rId142"/>
    <p:sldId id="320" r:id="rId143"/>
    <p:sldId id="321" r:id="rId144"/>
    <p:sldId id="322" r:id="rId145"/>
    <p:sldId id="323" r:id="rId146"/>
    <p:sldId id="324" r:id="rId147"/>
    <p:sldId id="325" r:id="rId148"/>
    <p:sldId id="326" r:id="rId149"/>
    <p:sldId id="258" r:id="rId150"/>
    <p:sldId id="259" r:id="rId151"/>
    <p:sldId id="260" r:id="rId152"/>
    <p:sldId id="261" r:id="rId153"/>
    <p:sldId id="262" r:id="rId154"/>
    <p:sldId id="263" r:id="rId155"/>
    <p:sldId id="264"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CE4"/>
    <a:srgbClr val="EDFAD6"/>
    <a:srgbClr val="E1F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70" autoAdjust="0"/>
  </p:normalViewPr>
  <p:slideViewPr>
    <p:cSldViewPr>
      <p:cViewPr varScale="1">
        <p:scale>
          <a:sx n="51" d="100"/>
          <a:sy n="51" d="100"/>
        </p:scale>
        <p:origin x="-19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3B02E-5532-4BC1-9377-610141E3C5B1}" type="datetimeFigureOut">
              <a:rPr lang="en-US" smtClean="0"/>
              <a:t>2/14/2015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8C5DF-00DF-4F7C-B868-748A760479AE}" type="slidenum">
              <a:rPr lang="en-US" smtClean="0"/>
              <a:t>‹#›</a:t>
            </a:fld>
            <a:endParaRPr lang="en-US"/>
          </a:p>
        </p:txBody>
      </p:sp>
    </p:spTree>
    <p:extLst>
      <p:ext uri="{BB962C8B-B14F-4D97-AF65-F5344CB8AC3E}">
        <p14:creationId xmlns:p14="http://schemas.microsoft.com/office/powerpoint/2010/main" val="59875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a:t>
            </a:fld>
            <a:endParaRPr lang="en-US" b="0" dirty="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itchFamily="2" charset="2"/>
              <a:buNone/>
              <a:defRPr/>
            </a:pPr>
            <a:r>
              <a:rPr lang="en-US" sz="1200" b="1" dirty="0" smtClean="0">
                <a:latin typeface="Lucida Console" pitchFamily="49" charset="0"/>
              </a:rPr>
              <a:t>CREATE TABLE</a:t>
            </a:r>
            <a:r>
              <a:rPr lang="en-US" sz="1200" dirty="0" smtClean="0">
                <a:latin typeface="Lucida Console" pitchFamily="49" charset="0"/>
              </a:rPr>
              <a:t> </a:t>
            </a:r>
            <a:r>
              <a:rPr lang="en-US" sz="1200" dirty="0" err="1" smtClean="0">
                <a:latin typeface="Lucida Console" pitchFamily="49" charset="0"/>
              </a:rPr>
              <a:t>Employee_Details</a:t>
            </a:r>
            <a:r>
              <a:rPr lang="en-US" sz="1200" dirty="0" smtClean="0">
                <a:latin typeface="Lucida Console" pitchFamily="49" charset="0"/>
              </a:rPr>
              <a:t>(</a:t>
            </a:r>
          </a:p>
          <a:p>
            <a:pPr eaLnBrk="1" hangingPunct="1">
              <a:buFont typeface="Wingdings" pitchFamily="2" charset="2"/>
              <a:buNone/>
              <a:defRPr/>
            </a:pPr>
            <a:r>
              <a:rPr lang="en-US" sz="1200" dirty="0" smtClean="0">
                <a:latin typeface="Lucida Console" pitchFamily="49" charset="0"/>
              </a:rPr>
              <a:t> </a:t>
            </a:r>
            <a:r>
              <a:rPr lang="en-US" sz="1200" dirty="0" err="1" smtClean="0">
                <a:latin typeface="Lucida Console" pitchFamily="49" charset="0"/>
              </a:rPr>
              <a:t>Employee_ID</a:t>
            </a:r>
            <a:r>
              <a:rPr lang="en-US" sz="1200" dirty="0" smtClean="0">
                <a:latin typeface="Lucida Console" pitchFamily="49" charset="0"/>
              </a:rPr>
              <a:t> Number(5) </a:t>
            </a:r>
            <a:r>
              <a:rPr lang="en-US" sz="1200" b="1" dirty="0" smtClean="0">
                <a:latin typeface="Lucida Console" pitchFamily="49" charset="0"/>
              </a:rPr>
              <a:t>CONSTRAINT</a:t>
            </a:r>
            <a:r>
              <a:rPr lang="en-US" sz="1200" dirty="0" smtClean="0">
                <a:latin typeface="Lucida Console" pitchFamily="49" charset="0"/>
              </a:rPr>
              <a:t> </a:t>
            </a:r>
            <a:r>
              <a:rPr lang="en-US" sz="1200" dirty="0" err="1" smtClean="0">
                <a:latin typeface="Lucida Console" pitchFamily="49" charset="0"/>
              </a:rPr>
              <a:t>Employee_PKey</a:t>
            </a:r>
            <a:r>
              <a:rPr lang="en-US" sz="1200" dirty="0" smtClean="0">
                <a:latin typeface="Lucida Console" pitchFamily="49" charset="0"/>
              </a:rPr>
              <a:t> </a:t>
            </a:r>
            <a:r>
              <a:rPr lang="en-US" sz="1200" b="1" dirty="0" smtClean="0">
                <a:latin typeface="Lucida Console" pitchFamily="49" charset="0"/>
              </a:rPr>
              <a:t>PRIMARY KEY</a:t>
            </a:r>
            <a:r>
              <a:rPr lang="en-US" sz="1200" dirty="0" smtClean="0">
                <a:latin typeface="Lucida Console" pitchFamily="49" charset="0"/>
              </a:rPr>
              <a:t>,</a:t>
            </a:r>
          </a:p>
          <a:p>
            <a:pPr eaLnBrk="1" hangingPunct="1">
              <a:buFont typeface="Wingdings" pitchFamily="2" charset="2"/>
              <a:buNone/>
              <a:defRPr/>
            </a:pPr>
            <a:r>
              <a:rPr lang="en-US" sz="1200" dirty="0" smtClean="0">
                <a:latin typeface="Lucida Console" pitchFamily="49" charset="0"/>
              </a:rPr>
              <a:t> </a:t>
            </a:r>
            <a:r>
              <a:rPr lang="en-US" sz="1200" dirty="0" err="1" smtClean="0">
                <a:latin typeface="Lucida Console" pitchFamily="49" charset="0"/>
              </a:rPr>
              <a:t>Employee_Last_Name</a:t>
            </a:r>
            <a:r>
              <a:rPr lang="en-US" sz="1200" dirty="0" smtClean="0">
                <a:latin typeface="Lucida Console" pitchFamily="49" charset="0"/>
              </a:rPr>
              <a:t>   Varchar2(20),</a:t>
            </a:r>
          </a:p>
          <a:p>
            <a:pPr eaLnBrk="1" hangingPunct="1">
              <a:buFont typeface="Wingdings" pitchFamily="2" charset="2"/>
              <a:buNone/>
              <a:defRPr/>
            </a:pPr>
            <a:r>
              <a:rPr lang="en-US" sz="1200" dirty="0" smtClean="0">
                <a:latin typeface="Lucida Console" pitchFamily="49" charset="0"/>
              </a:rPr>
              <a:t> </a:t>
            </a:r>
            <a:r>
              <a:rPr lang="en-US" sz="1200" dirty="0" err="1" smtClean="0">
                <a:latin typeface="Lucida Console" pitchFamily="49" charset="0"/>
              </a:rPr>
              <a:t>Employee_Mid_Name</a:t>
            </a:r>
            <a:r>
              <a:rPr lang="en-US" sz="1200" dirty="0" smtClean="0">
                <a:latin typeface="Lucida Console" pitchFamily="49" charset="0"/>
              </a:rPr>
              <a:t>    Char(3),</a:t>
            </a:r>
          </a:p>
          <a:p>
            <a:pPr eaLnBrk="1" hangingPunct="1">
              <a:buFont typeface="Wingdings" pitchFamily="2" charset="2"/>
              <a:buNone/>
              <a:defRPr/>
            </a:pPr>
            <a:r>
              <a:rPr lang="en-US" sz="1200" dirty="0" smtClean="0">
                <a:latin typeface="Lucida Console" pitchFamily="49" charset="0"/>
              </a:rPr>
              <a:t> </a:t>
            </a:r>
            <a:r>
              <a:rPr lang="en-US" sz="1200" dirty="0" err="1" smtClean="0">
                <a:latin typeface="Lucida Console" pitchFamily="49" charset="0"/>
              </a:rPr>
              <a:t>Employee_First_Name</a:t>
            </a:r>
            <a:r>
              <a:rPr lang="en-US" sz="1200" dirty="0" smtClean="0">
                <a:latin typeface="Lucida Console" pitchFamily="49" charset="0"/>
              </a:rPr>
              <a:t>  Varchar2(20),</a:t>
            </a:r>
          </a:p>
          <a:p>
            <a:pPr eaLnBrk="1" hangingPunct="1">
              <a:buFont typeface="Wingdings" pitchFamily="2" charset="2"/>
              <a:buNone/>
              <a:defRPr/>
            </a:pPr>
            <a:r>
              <a:rPr lang="en-US" sz="1200" dirty="0" smtClean="0">
                <a:latin typeface="Lucida Console" pitchFamily="49" charset="0"/>
              </a:rPr>
              <a:t> </a:t>
            </a:r>
            <a:r>
              <a:rPr lang="en-US" sz="1200" dirty="0" err="1" smtClean="0">
                <a:latin typeface="Lucida Console" pitchFamily="49" charset="0"/>
              </a:rPr>
              <a:t>Employee_Email</a:t>
            </a:r>
            <a:r>
              <a:rPr lang="en-US" sz="1200" dirty="0" smtClean="0">
                <a:latin typeface="Lucida Console" pitchFamily="49" charset="0"/>
              </a:rPr>
              <a:t>       Varchar2(30),	</a:t>
            </a:r>
          </a:p>
          <a:p>
            <a:pPr eaLnBrk="1" hangingPunct="1">
              <a:buFont typeface="Wingdings" pitchFamily="2" charset="2"/>
              <a:buNone/>
              <a:defRPr/>
            </a:pPr>
            <a:r>
              <a:rPr lang="en-US" sz="1200" dirty="0" smtClean="0">
                <a:latin typeface="Lucida Console" pitchFamily="49" charset="0"/>
              </a:rPr>
              <a:t> Department      Varchar2(10) </a:t>
            </a:r>
            <a:r>
              <a:rPr lang="en-US" sz="1200" b="1" dirty="0" smtClean="0">
                <a:latin typeface="Lucida Console" pitchFamily="49" charset="0"/>
              </a:rPr>
              <a:t>DEFAULT</a:t>
            </a:r>
            <a:r>
              <a:rPr lang="en-US" sz="1200" dirty="0" smtClean="0">
                <a:latin typeface="Lucida Console" pitchFamily="49" charset="0"/>
              </a:rPr>
              <a:t> ‘HR’,</a:t>
            </a:r>
          </a:p>
          <a:p>
            <a:pPr eaLnBrk="1" hangingPunct="1">
              <a:buFont typeface="Wingdings" pitchFamily="2" charset="2"/>
              <a:buNone/>
              <a:defRPr/>
            </a:pPr>
            <a:r>
              <a:rPr lang="en-US" sz="1200" dirty="0" smtClean="0">
                <a:latin typeface="Lucida Console" pitchFamily="49" charset="0"/>
              </a:rPr>
              <a:t> </a:t>
            </a:r>
            <a:r>
              <a:rPr lang="en-US" sz="1200" dirty="0" err="1" smtClean="0">
                <a:latin typeface="Lucida Console" pitchFamily="49" charset="0"/>
              </a:rPr>
              <a:t>Manager_ID</a:t>
            </a:r>
            <a:r>
              <a:rPr lang="en-US" sz="1200" dirty="0" smtClean="0">
                <a:latin typeface="Lucida Console" pitchFamily="49" charset="0"/>
              </a:rPr>
              <a:t>  Number(5) </a:t>
            </a:r>
            <a:r>
              <a:rPr lang="en-US" sz="1200" b="1" dirty="0" smtClean="0">
                <a:latin typeface="Lucida Console" pitchFamily="49" charset="0"/>
              </a:rPr>
              <a:t>CONSTRAINT </a:t>
            </a:r>
            <a:r>
              <a:rPr lang="en-US" sz="1200" dirty="0" err="1" smtClean="0">
                <a:latin typeface="Lucida Console" pitchFamily="49" charset="0"/>
              </a:rPr>
              <a:t>Manager_FKey</a:t>
            </a:r>
            <a:r>
              <a:rPr lang="en-US" sz="1200" dirty="0" smtClean="0">
                <a:latin typeface="Lucida Console" pitchFamily="49" charset="0"/>
              </a:rPr>
              <a:t> </a:t>
            </a:r>
            <a:r>
              <a:rPr lang="en-US" sz="1200" b="1" dirty="0" smtClean="0">
                <a:latin typeface="Lucida Console" pitchFamily="49" charset="0"/>
              </a:rPr>
              <a:t>REFERENCES</a:t>
            </a:r>
            <a:r>
              <a:rPr lang="en-US" sz="1200" dirty="0" smtClean="0">
                <a:latin typeface="Lucida Console" pitchFamily="49" charset="0"/>
              </a:rPr>
              <a:t> </a:t>
            </a:r>
            <a:r>
              <a:rPr lang="en-US" sz="1200" dirty="0" err="1" smtClean="0">
                <a:latin typeface="Lucida Console" pitchFamily="49" charset="0"/>
              </a:rPr>
              <a:t>Employee_Details</a:t>
            </a:r>
            <a:r>
              <a:rPr lang="en-US" sz="1200" dirty="0" smtClean="0">
                <a:latin typeface="Lucida Console" pitchFamily="49" charset="0"/>
              </a:rPr>
              <a:t>(</a:t>
            </a:r>
            <a:r>
              <a:rPr lang="en-US" sz="1200" dirty="0" err="1" smtClean="0">
                <a:latin typeface="Lucida Console" pitchFamily="49" charset="0"/>
              </a:rPr>
              <a:t>Employee_ID</a:t>
            </a:r>
            <a:r>
              <a:rPr lang="en-US" sz="1200" dirty="0" smtClean="0">
                <a:latin typeface="Lucida Console" pitchFamily="49" charset="0"/>
              </a:rPr>
              <a:t>)</a:t>
            </a:r>
          </a:p>
          <a:p>
            <a:pPr eaLnBrk="1" hangingPunct="1">
              <a:buFont typeface="Wingdings" pitchFamily="2" charset="2"/>
              <a:buNone/>
              <a:defRPr/>
            </a:pPr>
            <a:r>
              <a:rPr lang="en-US" dirty="0" smtClean="0">
                <a:latin typeface="Courier New" pitchFamily="49" charset="0"/>
              </a:rPr>
              <a:t>	); </a:t>
            </a:r>
          </a:p>
          <a:p>
            <a:endParaRPr lang="en-US" dirty="0"/>
          </a:p>
        </p:txBody>
      </p:sp>
      <p:sp>
        <p:nvSpPr>
          <p:cNvPr id="4" name="Slide Number Placeholder 3"/>
          <p:cNvSpPr>
            <a:spLocks noGrp="1"/>
          </p:cNvSpPr>
          <p:nvPr>
            <p:ph type="sldNum" sz="quarter" idx="10"/>
          </p:nvPr>
        </p:nvSpPr>
        <p:spPr/>
        <p:txBody>
          <a:bodyPr/>
          <a:lstStyle/>
          <a:p>
            <a:fld id="{1FB8C5DF-00DF-4F7C-B868-748A760479AE}" type="slidenum">
              <a:rPr lang="en-US" smtClean="0"/>
              <a:t>15</a:t>
            </a:fld>
            <a:endParaRPr lang="en-US"/>
          </a:p>
        </p:txBody>
      </p:sp>
    </p:spTree>
    <p:extLst>
      <p:ext uri="{BB962C8B-B14F-4D97-AF65-F5344CB8AC3E}">
        <p14:creationId xmlns:p14="http://schemas.microsoft.com/office/powerpoint/2010/main" val="152723581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408B454-589F-44D0-B559-CF8538432C49}" type="slidenum">
              <a:rPr lang="en-US" b="0" smtClean="0"/>
              <a:pPr/>
              <a:t>120</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Here the where clause is based on the equality condition “=“. Hence it is called equi join</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1096A6A-8C69-4B4B-8305-CC7B74833B56}" type="slidenum">
              <a:rPr lang="en-US" b="0" smtClean="0"/>
              <a:pPr/>
              <a:t>121</a:t>
            </a:fld>
            <a:endParaRPr lang="en-US" b="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B3BD528-A3CE-4006-AA4A-07BE229552AC}" type="slidenum">
              <a:rPr lang="en-US" b="0" smtClean="0"/>
              <a:pPr/>
              <a:t>122</a:t>
            </a:fld>
            <a:endParaRPr lang="en-US"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41034DA-1F9F-4382-9060-57809921E527}" type="slidenum">
              <a:rPr lang="en-US" b="0" smtClean="0"/>
              <a:pPr/>
              <a:t>123</a:t>
            </a:fld>
            <a:endParaRPr lang="en-US" b="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2C3364B-2AF6-448A-9026-27144941E73D}" type="slidenum">
              <a:rPr lang="en-US" b="0" smtClean="0"/>
              <a:pPr/>
              <a:t>124</a:t>
            </a:fld>
            <a:endParaRPr lang="en-US" b="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DB41B0E-9416-4776-92C2-9E2D5358A634}" type="slidenum">
              <a:rPr lang="en-US" b="0" smtClean="0"/>
              <a:pPr/>
              <a:t>125</a:t>
            </a:fld>
            <a:endParaRPr lang="en-US" b="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522A269-B864-4157-AEC5-979F3AC8A641}" type="slidenum">
              <a:rPr lang="en-US" b="0" smtClean="0"/>
              <a:pPr/>
              <a:t>126</a:t>
            </a:fld>
            <a:endParaRPr lang="en-US"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inner join takes into account only those non NULL rows from the tables involved. If you want the result to include even those rows having a NULL for a particular row in the selected column, then go for an outer join. The syntax for representing this is slightly different in each RDBMS product. What follows in the next slide is the oracle style.</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6E3B5D9-F5CC-433B-87A1-8EB61DD866D9}" type="slidenum">
              <a:rPr lang="en-US" b="0" smtClean="0"/>
              <a:pPr/>
              <a:t>127</a:t>
            </a:fld>
            <a:endParaRPr lang="en-US" b="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4DF61C2-6F2E-47FB-ACC7-E2B24D159522}" type="slidenum">
              <a:rPr lang="en-US" b="0" smtClean="0"/>
              <a:pPr/>
              <a:t>128</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5F1BC60-5673-4FEF-97BA-919E3F24C594}" type="slidenum">
              <a:rPr lang="en-US" b="0" smtClean="0"/>
              <a:pPr/>
              <a:t>130</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 symbol is next to the column  which needs to be expanded to include null values also. In the example above, there may be some customers who have not made any orders, so if we select their names from the customers table (the second table based on int position in the query), the corresponding order detail would be null. Even then such values have to be selected . That’s what is indicated. A typical output would look like:</a:t>
            </a:r>
          </a:p>
          <a:p>
            <a:pPr eaLnBrk="1" hangingPunct="1"/>
            <a:endParaRPr lang="en-US" smtClean="0"/>
          </a:p>
          <a:p>
            <a:pPr eaLnBrk="1" hangingPunct="1"/>
            <a:r>
              <a:rPr lang="en-US" smtClean="0"/>
              <a:t>ORDER_NUM 	CUST_NAME</a:t>
            </a:r>
          </a:p>
          <a:p>
            <a:pPr eaLnBrk="1" hangingPunct="1"/>
            <a:r>
              <a:rPr lang="en-US" smtClean="0"/>
              <a:t>--------- ----------</a:t>
            </a:r>
          </a:p>
          <a:p>
            <a:pPr eaLnBrk="1" hangingPunct="1"/>
            <a:r>
              <a:rPr lang="en-US" smtClean="0"/>
              <a:t>        5 		radha</a:t>
            </a:r>
          </a:p>
          <a:p>
            <a:pPr eaLnBrk="1" hangingPunct="1"/>
            <a:r>
              <a:rPr lang="en-US" smtClean="0"/>
              <a:t>          		first corp</a:t>
            </a:r>
          </a:p>
          <a:p>
            <a:pPr eaLnBrk="1" hangingPunct="1"/>
            <a:r>
              <a:rPr lang="en-US" smtClean="0"/>
              <a:t>         		 jcp inc.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C583DD0-C28C-4CE9-8087-7A57FD42480B}" type="slidenum">
              <a:rPr lang="en-US" b="0" smtClean="0"/>
              <a:pPr/>
              <a:t>16</a:t>
            </a:fld>
            <a:endParaRPr lang="en-US" b="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Constraints:</a:t>
            </a:r>
          </a:p>
          <a:p>
            <a:pPr eaLnBrk="1" hangingPunct="1"/>
            <a:endParaRPr lang="en-US" b="1" smtClean="0"/>
          </a:p>
          <a:p>
            <a:pPr eaLnBrk="1" hangingPunct="1"/>
            <a:r>
              <a:rPr lang="en-US" b="1" smtClean="0"/>
              <a:t>SelfRefrencing Foregn Key: </a:t>
            </a:r>
            <a:r>
              <a:rPr lang="en-US" smtClean="0"/>
              <a:t>When a foreign key refers the columns of the same table then it is called self referencing foreign key</a:t>
            </a:r>
          </a:p>
          <a:p>
            <a:pPr eaLnBrk="1" hangingPunct="1"/>
            <a:endParaRPr lang="en-US" b="1" smtClean="0"/>
          </a:p>
          <a:p>
            <a:pPr eaLnBrk="1" hangingPunct="1"/>
            <a:r>
              <a:rPr lang="en-US" b="1" smtClean="0"/>
              <a:t>Default Values:</a:t>
            </a:r>
            <a:r>
              <a:rPr lang="en-US" smtClean="0"/>
              <a:t> </a:t>
            </a:r>
          </a:p>
          <a:p>
            <a:pPr eaLnBrk="1" hangingPunct="1"/>
            <a:r>
              <a:rPr lang="en-US" smtClean="0"/>
              <a:t>The default value specified will be used when you do not specify any value for the column while inserting data. The default value specified in the definition should satisfy the data type and length of the column. If a default value is not explicitly set, the default for the column is implicitly set  to NULL.</a:t>
            </a:r>
          </a:p>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6F3D6CE-0257-4EEE-80E6-1931B3E07D81}" type="slidenum">
              <a:rPr lang="en-US" b="0" smtClean="0"/>
              <a:pPr/>
              <a:t>131</a:t>
            </a:fld>
            <a:endParaRPr 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wish to join a table with itself based on some criteria, use the concept of synonyms. Treat the table as two different tables by giving synonyms</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BCCD781-AAB9-4E0C-8C26-DCB38BAB8AF0}" type="slidenum">
              <a:rPr lang="en-US" b="0" smtClean="0"/>
              <a:pPr/>
              <a:t>132</a:t>
            </a:fld>
            <a:endParaRPr lang="en-US" b="0"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1C42A33D-2BEE-4698-A93D-4CE454120B10}" type="slidenum">
              <a:rPr lang="en-US" b="0" smtClean="0"/>
              <a:pPr/>
              <a:t>137</a:t>
            </a:fld>
            <a:endParaRPr lang="en-US"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32EC8404-5740-43AB-9A21-926DA8BDBFE1}" type="slidenum">
              <a:rPr lang="en-US" smtClean="0">
                <a:solidFill>
                  <a:srgbClr val="000000"/>
                </a:solidFill>
              </a:rPr>
              <a:pPr eaLnBrk="1" hangingPunct="1"/>
              <a:t>138</a:t>
            </a:fld>
            <a:endParaRPr lang="en-US" smtClean="0">
              <a:solidFill>
                <a:srgbClr val="000000"/>
              </a:solidFill>
            </a:endParaRPr>
          </a:p>
        </p:txBody>
      </p:sp>
      <p:sp>
        <p:nvSpPr>
          <p:cNvPr id="114691" name="Rectangle 2"/>
          <p:cNvSpPr>
            <a:spLocks noGrp="1" noRot="1" noChangeAspect="1" noChangeArrowheads="1" noTextEdit="1"/>
          </p:cNvSpPr>
          <p:nvPr>
            <p:ph type="sldImg"/>
          </p:nvPr>
        </p:nvSpPr>
        <p:spPr>
          <a:xfrm>
            <a:off x="1141413" y="685800"/>
            <a:ext cx="4572000" cy="3429000"/>
          </a:xfrm>
          <a:ln/>
        </p:spPr>
      </p:sp>
      <p:sp>
        <p:nvSpPr>
          <p:cNvPr id="114692" name="Rectangle 3"/>
          <p:cNvSpPr>
            <a:spLocks noGrp="1" noChangeArrowheads="1"/>
          </p:cNvSpPr>
          <p:nvPr>
            <p:ph type="body" idx="1"/>
          </p:nvPr>
        </p:nvSpPr>
        <p:spPr>
          <a:xfrm>
            <a:off x="912558" y="4342518"/>
            <a:ext cx="5032887" cy="41159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91A611F1-BCFD-4FC4-8F7F-EC5E8913408C}" type="slidenum">
              <a:rPr lang="en-US" smtClean="0">
                <a:solidFill>
                  <a:srgbClr val="000000"/>
                </a:solidFill>
              </a:rPr>
              <a:pPr eaLnBrk="1" hangingPunct="1"/>
              <a:t>139</a:t>
            </a:fld>
            <a:endParaRPr lang="en-US" smtClean="0">
              <a:solidFill>
                <a:srgbClr val="000000"/>
              </a:solidFill>
            </a:endParaRPr>
          </a:p>
        </p:txBody>
      </p:sp>
      <p:sp>
        <p:nvSpPr>
          <p:cNvPr id="115715" name="Rectangle 2"/>
          <p:cNvSpPr>
            <a:spLocks noGrp="1" noRot="1" noChangeAspect="1" noChangeArrowheads="1" noTextEdit="1"/>
          </p:cNvSpPr>
          <p:nvPr>
            <p:ph type="sldImg"/>
          </p:nvPr>
        </p:nvSpPr>
        <p:spPr>
          <a:xfrm>
            <a:off x="439738" y="174625"/>
            <a:ext cx="5983287" cy="4487863"/>
          </a:xfrm>
          <a:ln/>
        </p:spPr>
      </p:sp>
      <p:sp>
        <p:nvSpPr>
          <p:cNvPr id="115716"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SELECT </a:t>
            </a:r>
            <a:r>
              <a:rPr lang="en-US" dirty="0" err="1" smtClean="0"/>
              <a:t>supplier_name</a:t>
            </a:r>
            <a:r>
              <a:rPr lang="en-US" dirty="0" smtClean="0"/>
              <a:t>, DECODE(</a:t>
            </a:r>
            <a:r>
              <a:rPr lang="en-US" dirty="0" err="1" smtClean="0"/>
              <a:t>supplier_id</a:t>
            </a:r>
            <a:r>
              <a:rPr lang="en-US" dirty="0" smtClean="0"/>
              <a:t>, </a:t>
            </a:r>
          </a:p>
          <a:p>
            <a:pPr eaLnBrk="1" hangingPunct="1"/>
            <a:r>
              <a:rPr lang="en-US" dirty="0" smtClean="0"/>
              <a:t>10000, 'IBM', </a:t>
            </a:r>
          </a:p>
          <a:p>
            <a:pPr eaLnBrk="1" hangingPunct="1"/>
            <a:r>
              <a:rPr lang="en-US" dirty="0" smtClean="0"/>
              <a:t>10001, 'Microsoft', </a:t>
            </a:r>
          </a:p>
          <a:p>
            <a:pPr eaLnBrk="1" hangingPunct="1"/>
            <a:r>
              <a:rPr lang="en-US" dirty="0" smtClean="0"/>
              <a:t>10002, 'Hewlett Packard', </a:t>
            </a:r>
          </a:p>
          <a:p>
            <a:pPr eaLnBrk="1" hangingPunct="1"/>
            <a:r>
              <a:rPr lang="en-US" dirty="0" smtClean="0"/>
              <a:t>'Gateway') result FROM suppliers;</a:t>
            </a:r>
          </a:p>
          <a:p>
            <a:pPr eaLnBrk="1" hangingPunct="1"/>
            <a:endParaRPr lang="en-US" dirty="0" smtClean="0"/>
          </a:p>
          <a:p>
            <a:pPr eaLnBrk="1" hangingPunct="1"/>
            <a:endParaRPr lang="en-US" dirty="0" smtClean="0"/>
          </a:p>
          <a:p>
            <a:pPr eaLnBrk="1" hangingPunct="1"/>
            <a:r>
              <a:rPr lang="en-US" dirty="0" smtClean="0"/>
              <a:t>IF </a:t>
            </a:r>
            <a:r>
              <a:rPr lang="en-US" dirty="0" err="1" smtClean="0"/>
              <a:t>supplier_id</a:t>
            </a:r>
            <a:r>
              <a:rPr lang="en-US" dirty="0" smtClean="0"/>
              <a:t> = 10000 THEN </a:t>
            </a:r>
          </a:p>
          <a:p>
            <a:pPr eaLnBrk="1" hangingPunct="1"/>
            <a:r>
              <a:rPr lang="en-US" baseline="0" dirty="0" smtClean="0"/>
              <a:t>   </a:t>
            </a:r>
            <a:r>
              <a:rPr lang="en-US" dirty="0" smtClean="0"/>
              <a:t>result := 'IBM'; </a:t>
            </a:r>
          </a:p>
          <a:p>
            <a:pPr eaLnBrk="1" hangingPunct="1"/>
            <a:r>
              <a:rPr lang="en-US" dirty="0" smtClean="0"/>
              <a:t>ELSIF </a:t>
            </a:r>
            <a:r>
              <a:rPr lang="en-US" dirty="0" err="1" smtClean="0"/>
              <a:t>supplier_id</a:t>
            </a:r>
            <a:r>
              <a:rPr lang="en-US" dirty="0" smtClean="0"/>
              <a:t> = 10001 THEN </a:t>
            </a:r>
          </a:p>
          <a:p>
            <a:pPr eaLnBrk="1" hangingPunct="1"/>
            <a:r>
              <a:rPr lang="en-US" dirty="0" smtClean="0"/>
              <a:t>   result := 'Microsoft'; </a:t>
            </a:r>
          </a:p>
          <a:p>
            <a:pPr eaLnBrk="1" hangingPunct="1"/>
            <a:r>
              <a:rPr lang="en-US" dirty="0" smtClean="0"/>
              <a:t>ELSIF </a:t>
            </a:r>
            <a:r>
              <a:rPr lang="en-US" dirty="0" err="1" smtClean="0"/>
              <a:t>supplier_id</a:t>
            </a:r>
            <a:r>
              <a:rPr lang="en-US" dirty="0" smtClean="0"/>
              <a:t> = 10002 THEN </a:t>
            </a:r>
          </a:p>
          <a:p>
            <a:pPr eaLnBrk="1" hangingPunct="1"/>
            <a:r>
              <a:rPr lang="en-US" dirty="0" smtClean="0"/>
              <a:t>   result := 'Hewlett Packard'; </a:t>
            </a:r>
          </a:p>
          <a:p>
            <a:pPr eaLnBrk="1" hangingPunct="1"/>
            <a:r>
              <a:rPr lang="en-US" dirty="0" smtClean="0"/>
              <a:t>ELSE </a:t>
            </a:r>
          </a:p>
          <a:p>
            <a:pPr eaLnBrk="1" hangingPunct="1"/>
            <a:r>
              <a:rPr lang="en-US" dirty="0" smtClean="0"/>
              <a:t>   result := 'Gateway'; </a:t>
            </a:r>
          </a:p>
          <a:p>
            <a:pPr eaLnBrk="1" hangingPunct="1"/>
            <a:r>
              <a:rPr lang="en-US" dirty="0" smtClean="0"/>
              <a:t>END IF;</a:t>
            </a:r>
            <a:br>
              <a:rPr lang="en-US" dirty="0" smtClean="0"/>
            </a:br>
            <a:endParaRPr lang="en-US" dirty="0" smtClean="0">
              <a:latin typeface="Arial"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271050A2-D318-445F-8C63-7E53C0869BD5}" type="slidenum">
              <a:rPr lang="en-US" smtClean="0">
                <a:solidFill>
                  <a:srgbClr val="000000"/>
                </a:solidFill>
              </a:rPr>
              <a:pPr eaLnBrk="1" hangingPunct="1"/>
              <a:t>140</a:t>
            </a:fld>
            <a:endParaRPr lang="en-US" smtClean="0">
              <a:solidFill>
                <a:srgbClr val="000000"/>
              </a:solidFill>
            </a:endParaRPr>
          </a:p>
        </p:txBody>
      </p:sp>
      <p:sp>
        <p:nvSpPr>
          <p:cNvPr id="116739" name="Rectangle 2"/>
          <p:cNvSpPr>
            <a:spLocks noGrp="1" noRot="1" noChangeAspect="1" noChangeArrowheads="1" noTextEdit="1"/>
          </p:cNvSpPr>
          <p:nvPr>
            <p:ph type="sldImg"/>
          </p:nvPr>
        </p:nvSpPr>
        <p:spPr>
          <a:xfrm>
            <a:off x="439738" y="174625"/>
            <a:ext cx="5983287" cy="4487863"/>
          </a:xfrm>
          <a:ln/>
        </p:spPr>
      </p:sp>
      <p:sp>
        <p:nvSpPr>
          <p:cNvPr id="116740"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C2B9BAF-D820-4C52-9554-84FDCE493838}" type="slidenum">
              <a:rPr lang="en-US" smtClean="0">
                <a:solidFill>
                  <a:srgbClr val="000000"/>
                </a:solidFill>
              </a:rPr>
              <a:pPr eaLnBrk="1" hangingPunct="1"/>
              <a:t>141</a:t>
            </a:fld>
            <a:endParaRPr lang="en-US" smtClean="0">
              <a:solidFill>
                <a:srgbClr val="000000"/>
              </a:solidFill>
            </a:endParaRPr>
          </a:p>
        </p:txBody>
      </p:sp>
      <p:sp>
        <p:nvSpPr>
          <p:cNvPr id="117763" name="Rectangle 2"/>
          <p:cNvSpPr>
            <a:spLocks noGrp="1" noRot="1" noChangeAspect="1" noChangeArrowheads="1" noTextEdit="1"/>
          </p:cNvSpPr>
          <p:nvPr>
            <p:ph type="sldImg"/>
          </p:nvPr>
        </p:nvSpPr>
        <p:spPr>
          <a:xfrm>
            <a:off x="439738" y="174625"/>
            <a:ext cx="5983287" cy="4487863"/>
          </a:xfrm>
          <a:ln/>
        </p:spPr>
      </p:sp>
      <p:sp>
        <p:nvSpPr>
          <p:cNvPr id="117764"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8227674F-3FFF-4796-B20B-6BE4634388D5}" type="slidenum">
              <a:rPr lang="en-US" smtClean="0">
                <a:solidFill>
                  <a:srgbClr val="000000"/>
                </a:solidFill>
              </a:rPr>
              <a:pPr eaLnBrk="1" hangingPunct="1"/>
              <a:t>142</a:t>
            </a:fld>
            <a:endParaRPr lang="en-US" smtClean="0">
              <a:solidFill>
                <a:srgbClr val="000000"/>
              </a:solidFill>
            </a:endParaRPr>
          </a:p>
        </p:txBody>
      </p:sp>
      <p:sp>
        <p:nvSpPr>
          <p:cNvPr id="118787" name="Rectangle 2"/>
          <p:cNvSpPr>
            <a:spLocks noGrp="1" noRot="1" noChangeAspect="1" noChangeArrowheads="1" noTextEdit="1"/>
          </p:cNvSpPr>
          <p:nvPr>
            <p:ph type="sldImg"/>
          </p:nvPr>
        </p:nvSpPr>
        <p:spPr>
          <a:xfrm>
            <a:off x="439738" y="174625"/>
            <a:ext cx="5983287" cy="4487863"/>
          </a:xfrm>
          <a:ln/>
        </p:spPr>
      </p:sp>
      <p:sp>
        <p:nvSpPr>
          <p:cNvPr id="118788"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7103F97E-8C2C-4835-83E8-6B9590181FD0}" type="slidenum">
              <a:rPr lang="en-US" smtClean="0">
                <a:solidFill>
                  <a:srgbClr val="000000"/>
                </a:solidFill>
              </a:rPr>
              <a:pPr eaLnBrk="1" hangingPunct="1"/>
              <a:t>143</a:t>
            </a:fld>
            <a:endParaRPr lang="en-US" smtClean="0">
              <a:solidFill>
                <a:srgbClr val="000000"/>
              </a:solidFill>
            </a:endParaRPr>
          </a:p>
        </p:txBody>
      </p:sp>
      <p:sp>
        <p:nvSpPr>
          <p:cNvPr id="119811" name="Rectangle 2"/>
          <p:cNvSpPr>
            <a:spLocks noGrp="1" noRot="1" noChangeAspect="1" noChangeArrowheads="1" noTextEdit="1"/>
          </p:cNvSpPr>
          <p:nvPr>
            <p:ph type="sldImg"/>
          </p:nvPr>
        </p:nvSpPr>
        <p:spPr>
          <a:xfrm>
            <a:off x="439738" y="174625"/>
            <a:ext cx="5983287" cy="4487863"/>
          </a:xfrm>
          <a:ln/>
        </p:spPr>
      </p:sp>
      <p:sp>
        <p:nvSpPr>
          <p:cNvPr id="119812"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99F444D5-BF84-42F8-9AC1-8D7393719CE4}" type="slidenum">
              <a:rPr lang="en-US" smtClean="0">
                <a:solidFill>
                  <a:srgbClr val="000000"/>
                </a:solidFill>
              </a:rPr>
              <a:pPr eaLnBrk="1" hangingPunct="1"/>
              <a:t>144</a:t>
            </a:fld>
            <a:endParaRPr lang="en-US" smtClean="0">
              <a:solidFill>
                <a:srgbClr val="000000"/>
              </a:solidFill>
            </a:endParaRPr>
          </a:p>
        </p:txBody>
      </p:sp>
      <p:sp>
        <p:nvSpPr>
          <p:cNvPr id="120835" name="Rectangle 2"/>
          <p:cNvSpPr>
            <a:spLocks noGrp="1" noRot="1" noChangeAspect="1" noChangeArrowheads="1" noTextEdit="1"/>
          </p:cNvSpPr>
          <p:nvPr>
            <p:ph type="sldImg"/>
          </p:nvPr>
        </p:nvSpPr>
        <p:spPr>
          <a:xfrm>
            <a:off x="439738" y="174625"/>
            <a:ext cx="5983287" cy="4487863"/>
          </a:xfrm>
          <a:ln/>
        </p:spPr>
      </p:sp>
      <p:sp>
        <p:nvSpPr>
          <p:cNvPr id="120836"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88223FE-ED78-42F3-B844-6BEA00AF8482}" type="slidenum">
              <a:rPr lang="en-US" b="0" smtClean="0"/>
              <a:pPr/>
              <a:t>18</a:t>
            </a:fld>
            <a:endParaRPr lang="en-US"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Constraints:</a:t>
            </a:r>
          </a:p>
          <a:p>
            <a:pPr eaLnBrk="1" hangingPunct="1"/>
            <a:r>
              <a:rPr lang="en-US" smtClean="0"/>
              <a:t>Column level ( highlighted in orange rectangle)</a:t>
            </a:r>
          </a:p>
          <a:p>
            <a:pPr eaLnBrk="1" hangingPunct="1"/>
            <a:endParaRPr lang="en-US" b="1" smtClean="0"/>
          </a:p>
          <a:p>
            <a:pPr eaLnBrk="1" hangingPunct="1"/>
            <a:r>
              <a:rPr lang="en-US" smtClean="0"/>
              <a:t>Table level  (highlighted in blue rectangle signifies)</a:t>
            </a:r>
          </a:p>
          <a:p>
            <a:pPr eaLnBrk="1" hangingPunct="1"/>
            <a:endParaRPr lang="en-US" b="1" smtClean="0"/>
          </a:p>
          <a:p>
            <a:pPr eaLnBrk="1" hangingPunct="1"/>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C7DDE83D-DD88-40C8-8AFD-2C724F004A2C}" type="slidenum">
              <a:rPr lang="en-US" smtClean="0">
                <a:solidFill>
                  <a:srgbClr val="000000"/>
                </a:solidFill>
              </a:rPr>
              <a:pPr eaLnBrk="1" hangingPunct="1"/>
              <a:t>145</a:t>
            </a:fld>
            <a:endParaRPr lang="en-US" smtClean="0">
              <a:solidFill>
                <a:srgbClr val="000000"/>
              </a:solidFill>
            </a:endParaRPr>
          </a:p>
        </p:txBody>
      </p:sp>
      <p:sp>
        <p:nvSpPr>
          <p:cNvPr id="121859" name="Rectangle 2"/>
          <p:cNvSpPr>
            <a:spLocks noGrp="1" noRot="1" noChangeAspect="1" noChangeArrowheads="1" noTextEdit="1"/>
          </p:cNvSpPr>
          <p:nvPr>
            <p:ph type="sldImg"/>
          </p:nvPr>
        </p:nvSpPr>
        <p:spPr>
          <a:xfrm>
            <a:off x="1141413" y="685800"/>
            <a:ext cx="4572000" cy="3429000"/>
          </a:xfrm>
          <a:ln/>
        </p:spPr>
      </p:sp>
      <p:sp>
        <p:nvSpPr>
          <p:cNvPr id="121860" name="Rectangle 3"/>
          <p:cNvSpPr>
            <a:spLocks noGrp="1" noChangeArrowheads="1"/>
          </p:cNvSpPr>
          <p:nvPr>
            <p:ph type="body" idx="1"/>
          </p:nvPr>
        </p:nvSpPr>
        <p:spPr>
          <a:xfrm>
            <a:off x="912558" y="4342518"/>
            <a:ext cx="5032887" cy="41159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AE42279D-051F-4CCB-A269-268952047C37}" type="slidenum">
              <a:rPr lang="en-US" smtClean="0">
                <a:solidFill>
                  <a:srgbClr val="000000"/>
                </a:solidFill>
              </a:rPr>
              <a:pPr eaLnBrk="1" hangingPunct="1"/>
              <a:t>146</a:t>
            </a:fld>
            <a:endParaRPr lang="en-US" smtClean="0">
              <a:solidFill>
                <a:srgbClr val="000000"/>
              </a:solidFill>
            </a:endParaRPr>
          </a:p>
        </p:txBody>
      </p:sp>
      <p:sp>
        <p:nvSpPr>
          <p:cNvPr id="122883" name="Rectangle 2"/>
          <p:cNvSpPr>
            <a:spLocks noGrp="1" noRot="1" noChangeAspect="1" noChangeArrowheads="1" noTextEdit="1"/>
          </p:cNvSpPr>
          <p:nvPr>
            <p:ph type="sldImg"/>
          </p:nvPr>
        </p:nvSpPr>
        <p:spPr>
          <a:xfrm>
            <a:off x="439738" y="174625"/>
            <a:ext cx="5983287" cy="4487863"/>
          </a:xfrm>
          <a:ln/>
        </p:spPr>
      </p:sp>
      <p:sp>
        <p:nvSpPr>
          <p:cNvPr id="122884"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640B0E84-813D-4733-B11E-5664A532D91C}" type="slidenum">
              <a:rPr lang="en-US" smtClean="0">
                <a:solidFill>
                  <a:srgbClr val="000000"/>
                </a:solidFill>
              </a:rPr>
              <a:pPr eaLnBrk="1" hangingPunct="1"/>
              <a:t>147</a:t>
            </a:fld>
            <a:endParaRPr lang="en-US" smtClean="0">
              <a:solidFill>
                <a:srgbClr val="000000"/>
              </a:solidFill>
            </a:endParaRPr>
          </a:p>
        </p:txBody>
      </p:sp>
      <p:sp>
        <p:nvSpPr>
          <p:cNvPr id="123907" name="Rectangle 2"/>
          <p:cNvSpPr>
            <a:spLocks noGrp="1" noRot="1" noChangeAspect="1" noChangeArrowheads="1" noTextEdit="1"/>
          </p:cNvSpPr>
          <p:nvPr>
            <p:ph type="sldImg"/>
          </p:nvPr>
        </p:nvSpPr>
        <p:spPr>
          <a:xfrm>
            <a:off x="439738" y="174625"/>
            <a:ext cx="5983287" cy="4487863"/>
          </a:xfrm>
          <a:ln/>
        </p:spPr>
      </p:sp>
      <p:sp>
        <p:nvSpPr>
          <p:cNvPr id="123908"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DFEB30D-96F7-4374-84E9-720F40E89B36}" type="slidenum">
              <a:rPr lang="en-US" smtClean="0">
                <a:solidFill>
                  <a:srgbClr val="000000"/>
                </a:solidFill>
              </a:rPr>
              <a:pPr eaLnBrk="1" hangingPunct="1"/>
              <a:t>148</a:t>
            </a:fld>
            <a:endParaRPr lang="en-US" smtClean="0">
              <a:solidFill>
                <a:srgbClr val="000000"/>
              </a:solidFill>
            </a:endParaRPr>
          </a:p>
        </p:txBody>
      </p:sp>
      <p:sp>
        <p:nvSpPr>
          <p:cNvPr id="124931" name="Rectangle 2"/>
          <p:cNvSpPr>
            <a:spLocks noGrp="1" noRot="1" noChangeAspect="1" noChangeArrowheads="1" noTextEdit="1"/>
          </p:cNvSpPr>
          <p:nvPr>
            <p:ph type="sldImg"/>
          </p:nvPr>
        </p:nvSpPr>
        <p:spPr>
          <a:xfrm>
            <a:off x="439738" y="174625"/>
            <a:ext cx="5983287" cy="4487863"/>
          </a:xfrm>
          <a:ln/>
        </p:spPr>
      </p:sp>
      <p:sp>
        <p:nvSpPr>
          <p:cNvPr id="124932" name="Rectangle 3"/>
          <p:cNvSpPr>
            <a:spLocks noGrp="1" noChangeArrowheads="1"/>
          </p:cNvSpPr>
          <p:nvPr>
            <p:ph type="body" idx="1"/>
          </p:nvPr>
        </p:nvSpPr>
        <p:spPr>
          <a:xfrm>
            <a:off x="476612" y="4822078"/>
            <a:ext cx="5927550" cy="37408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SQL&gt; SELECT LPAD(ename,10,'*') FROM EMP;</a:t>
            </a:r>
          </a:p>
          <a:p>
            <a:pPr eaLnBrk="1" hangingPunct="1"/>
            <a:endParaRPr lang="en-US" smtClean="0">
              <a:latin typeface="Arial" charset="0"/>
            </a:endParaRPr>
          </a:p>
          <a:p>
            <a:pPr eaLnBrk="1" hangingPunct="1"/>
            <a:r>
              <a:rPr lang="en-US" smtClean="0">
                <a:latin typeface="Arial" charset="0"/>
              </a:rPr>
              <a:t>LPAD(ENAME,10,'*')</a:t>
            </a:r>
          </a:p>
          <a:p>
            <a:pPr eaLnBrk="1" hangingPunct="1"/>
            <a:r>
              <a:rPr lang="en-US" smtClean="0">
                <a:latin typeface="Arial" charset="0"/>
              </a:rPr>
              <a:t>----------------------------------------</a:t>
            </a:r>
          </a:p>
          <a:p>
            <a:pPr eaLnBrk="1" hangingPunct="1"/>
            <a:r>
              <a:rPr lang="en-US" smtClean="0">
                <a:latin typeface="Arial" charset="0"/>
              </a:rPr>
              <a:t>*****SMITH</a:t>
            </a:r>
          </a:p>
          <a:p>
            <a:pPr eaLnBrk="1" hangingPunct="1"/>
            <a:r>
              <a:rPr lang="en-US" smtClean="0">
                <a:latin typeface="Arial" charset="0"/>
              </a:rPr>
              <a:t>*****ALLEN</a:t>
            </a:r>
          </a:p>
          <a:p>
            <a:pPr eaLnBrk="1" hangingPunct="1"/>
            <a:r>
              <a:rPr lang="en-US" smtClean="0">
                <a:latin typeface="Arial" charset="0"/>
              </a:rPr>
              <a:t>******WARD</a:t>
            </a:r>
          </a:p>
          <a:p>
            <a:pPr eaLnBrk="1" hangingPunct="1"/>
            <a:r>
              <a:rPr lang="en-US" smtClean="0">
                <a:latin typeface="Arial" charset="0"/>
              </a:rPr>
              <a:t>*****JONES</a:t>
            </a:r>
          </a:p>
          <a:p>
            <a:pPr eaLnBrk="1" hangingPunct="1"/>
            <a:r>
              <a:rPr lang="en-US" smtClean="0">
                <a:latin typeface="Arial" charset="0"/>
              </a:rPr>
              <a:t>****MARTIN</a:t>
            </a:r>
          </a:p>
          <a:p>
            <a:pPr eaLnBrk="1" hangingPunct="1"/>
            <a:r>
              <a:rPr lang="en-US" smtClean="0">
                <a:latin typeface="Arial" charset="0"/>
              </a:rPr>
              <a:t>*****BLAKE</a:t>
            </a:r>
          </a:p>
          <a:p>
            <a:pPr eaLnBrk="1" hangingPunct="1"/>
            <a:r>
              <a:rPr lang="en-US" smtClean="0">
                <a:latin typeface="Arial" charset="0"/>
              </a:rPr>
              <a:t>*****CLARK</a:t>
            </a:r>
          </a:p>
          <a:p>
            <a:pPr eaLnBrk="1" hangingPunct="1"/>
            <a:r>
              <a:rPr lang="en-US" smtClean="0">
                <a:latin typeface="Arial" charset="0"/>
              </a:rPr>
              <a:t>*****SCOTT</a:t>
            </a:r>
          </a:p>
          <a:p>
            <a:pPr eaLnBrk="1" hangingPunct="1"/>
            <a:r>
              <a:rPr lang="en-US" smtClean="0">
                <a:latin typeface="Arial" charset="0"/>
              </a:rPr>
              <a:t>******KING</a:t>
            </a:r>
          </a:p>
          <a:p>
            <a:pPr eaLnBrk="1" hangingPunct="1"/>
            <a:r>
              <a:rPr lang="en-US" smtClean="0">
                <a:latin typeface="Arial" charset="0"/>
              </a:rPr>
              <a:t>****TURNER</a:t>
            </a:r>
          </a:p>
          <a:p>
            <a:pPr eaLnBrk="1" hangingPunct="1"/>
            <a:r>
              <a:rPr lang="en-US" smtClean="0">
                <a:latin typeface="Arial" charset="0"/>
              </a:rPr>
              <a:t>*****ADAMS</a:t>
            </a:r>
          </a:p>
          <a:p>
            <a:pPr eaLnBrk="1" hangingPunct="1"/>
            <a:endParaRPr lang="en-US" smtClean="0">
              <a:latin typeface="Arial" charset="0"/>
            </a:endParaRPr>
          </a:p>
          <a:p>
            <a:pPr eaLnBrk="1" hangingPunct="1"/>
            <a:r>
              <a:rPr lang="en-US" smtClean="0">
                <a:latin typeface="Arial" charset="0"/>
              </a:rPr>
              <a:t>LPAD(ENAME,10,'*')</a:t>
            </a:r>
          </a:p>
          <a:p>
            <a:pPr eaLnBrk="1" hangingPunct="1"/>
            <a:r>
              <a:rPr lang="en-US" smtClean="0">
                <a:latin typeface="Arial" charset="0"/>
              </a:rPr>
              <a:t>----------------------------------------</a:t>
            </a:r>
          </a:p>
          <a:p>
            <a:pPr eaLnBrk="1" hangingPunct="1"/>
            <a:r>
              <a:rPr lang="en-US" smtClean="0">
                <a:latin typeface="Arial" charset="0"/>
              </a:rPr>
              <a:t>*****JAMES</a:t>
            </a:r>
          </a:p>
          <a:p>
            <a:pPr eaLnBrk="1" hangingPunct="1"/>
            <a:r>
              <a:rPr lang="en-US" smtClean="0">
                <a:latin typeface="Arial" charset="0"/>
              </a:rPr>
              <a:t>******FORD</a:t>
            </a:r>
          </a:p>
          <a:p>
            <a:pPr eaLnBrk="1" hangingPunct="1"/>
            <a:r>
              <a:rPr lang="en-US" smtClean="0">
                <a:latin typeface="Arial" charset="0"/>
              </a:rPr>
              <a:t>****MILLER</a:t>
            </a:r>
          </a:p>
          <a:p>
            <a:pPr eaLnBrk="1" hangingPunct="1"/>
            <a:endParaRPr lang="en-US" smtClean="0">
              <a:latin typeface="Arial" charset="0"/>
            </a:endParaRPr>
          </a:p>
          <a:p>
            <a:pPr eaLnBrk="1" hangingPunct="1"/>
            <a:r>
              <a:rPr lang="en-US" smtClean="0">
                <a:latin typeface="Arial" charset="0"/>
              </a:rPr>
              <a:t>14 rows selected.</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149</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150</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INSTR('Tech on the net', 'e') </a:t>
            </a:r>
            <a:r>
              <a:rPr lang="en-US" i="1" dirty="0" smtClean="0">
                <a:effectLst/>
              </a:rPr>
              <a:t>Result:</a:t>
            </a:r>
            <a:r>
              <a:rPr lang="en-US" dirty="0" smtClean="0"/>
              <a:t> 2 </a:t>
            </a:r>
            <a:r>
              <a:rPr lang="en-US" i="1" dirty="0" smtClean="0">
                <a:effectLst/>
              </a:rPr>
              <a:t>(the first occurrence of 'e')</a:t>
            </a:r>
            <a:r>
              <a:rPr lang="en-US" dirty="0" smtClean="0"/>
              <a:t> </a:t>
            </a:r>
          </a:p>
          <a:p>
            <a:pPr eaLnBrk="1" hangingPunct="1"/>
            <a:r>
              <a:rPr lang="en-US" dirty="0" smtClean="0"/>
              <a:t>INSTR('Tech on the net', 'e', 1, 1) </a:t>
            </a:r>
            <a:r>
              <a:rPr lang="en-US" i="1" dirty="0" smtClean="0">
                <a:effectLst/>
              </a:rPr>
              <a:t>Result:</a:t>
            </a:r>
            <a:r>
              <a:rPr lang="en-US" dirty="0" smtClean="0"/>
              <a:t> 2 </a:t>
            </a:r>
            <a:r>
              <a:rPr lang="en-US" i="1" dirty="0" smtClean="0">
                <a:effectLst/>
              </a:rPr>
              <a:t>(the first occurrence of 'e')</a:t>
            </a:r>
            <a:r>
              <a:rPr lang="en-US" dirty="0" smtClean="0"/>
              <a:t> </a:t>
            </a:r>
          </a:p>
          <a:p>
            <a:pPr eaLnBrk="1" hangingPunct="1"/>
            <a:r>
              <a:rPr lang="en-US" dirty="0" smtClean="0"/>
              <a:t>INSTR('Tech on the net', 'e', 1, 2) </a:t>
            </a:r>
            <a:r>
              <a:rPr lang="en-US" i="1" dirty="0" smtClean="0">
                <a:effectLst/>
              </a:rPr>
              <a:t>Result:</a:t>
            </a:r>
            <a:r>
              <a:rPr lang="en-US" dirty="0" smtClean="0"/>
              <a:t> 11 </a:t>
            </a:r>
            <a:r>
              <a:rPr lang="en-US" i="1" dirty="0" smtClean="0">
                <a:effectLst/>
              </a:rPr>
              <a:t>(the second occurrence of 'e')</a:t>
            </a:r>
            <a:r>
              <a:rPr lang="en-US" dirty="0" smtClean="0"/>
              <a:t> </a:t>
            </a:r>
          </a:p>
          <a:p>
            <a:pPr eaLnBrk="1" hangingPunct="1"/>
            <a:r>
              <a:rPr lang="en-US" dirty="0" smtClean="0"/>
              <a:t>INSTR('Tech on the net', 'e', 1, 3) </a:t>
            </a:r>
            <a:r>
              <a:rPr lang="en-US" i="1" dirty="0" smtClean="0">
                <a:effectLst/>
              </a:rPr>
              <a:t>Result:</a:t>
            </a:r>
            <a:r>
              <a:rPr lang="en-US" dirty="0" smtClean="0"/>
              <a:t> 14 </a:t>
            </a:r>
            <a:r>
              <a:rPr lang="en-US" i="1" dirty="0" smtClean="0">
                <a:effectLst/>
              </a:rPr>
              <a:t>(the third occurrence of 'e')</a:t>
            </a:r>
            <a:r>
              <a:rPr lang="en-US" dirty="0" smtClean="0"/>
              <a:t> </a:t>
            </a:r>
          </a:p>
          <a:p>
            <a:pPr eaLnBrk="1" hangingPunct="1"/>
            <a:r>
              <a:rPr lang="en-US" dirty="0" smtClean="0"/>
              <a:t>INSTR('Tech on the net', 'e', -3, 2) </a:t>
            </a:r>
            <a:r>
              <a:rPr lang="en-US" i="1" dirty="0" smtClean="0">
                <a:effectLst/>
              </a:rPr>
              <a:t>Result:</a:t>
            </a:r>
            <a:r>
              <a:rPr lang="en-US" dirty="0" smtClean="0"/>
              <a:t> 2</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151</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152</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153</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154</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512096B-2FCF-4FF3-BB45-7D0EE560E710}" type="slidenum">
              <a:rPr lang="en-US" b="0" smtClean="0"/>
              <a:pPr/>
              <a:t>19</a:t>
            </a:fld>
            <a:endParaRPr lang="en-US" b="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In the above example the Foreign Key has been specified as Table level constraint</a:t>
            </a:r>
          </a:p>
          <a:p>
            <a:pPr eaLnBrk="1" hangingPunct="1"/>
            <a:endParaRPr lang="en-US" b="1" smtClean="0"/>
          </a:p>
          <a:p>
            <a:pPr eaLnBrk="1" hangingPunct="1"/>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FD47490-B5BA-489A-A60D-BA27350971E5}" type="slidenum">
              <a:rPr lang="en-US" b="0" smtClean="0"/>
              <a:pPr/>
              <a:t>155</a:t>
            </a:fld>
            <a:endParaRPr lang="en-US"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4509B27-6249-4933-A7FB-DA2C93CCDA8D}" type="slidenum">
              <a:rPr lang="en-US" b="0" smtClean="0"/>
              <a:pPr/>
              <a:t>20</a:t>
            </a:fld>
            <a:endParaRPr lang="en-US" b="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In the above example the Foreign Key has been specified as Table level constraint</a:t>
            </a:r>
          </a:p>
          <a:p>
            <a:pPr eaLnBrk="1" hangingPunct="1"/>
            <a:endParaRPr lang="en-US" b="1" smtClean="0"/>
          </a:p>
          <a:p>
            <a:pPr eaLnBrk="1" hangingPunct="1"/>
            <a:endParaRPr lang="en-US" b="1" smtClean="0"/>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798EBA8-9F24-495F-9779-FF7E29463DC6}" type="slidenum">
              <a:rPr lang="en-US" b="0" smtClean="0"/>
              <a:pPr/>
              <a:t>21</a:t>
            </a:fld>
            <a:endParaRPr lang="en-US" b="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Used to modify the structure of a table by adding and removing columns</a:t>
            </a:r>
          </a:p>
          <a:p>
            <a:pPr eaLnBrk="1" hangingPunct="1"/>
            <a:endParaRPr lang="en-US" dirty="0" smtClean="0"/>
          </a:p>
          <a:p>
            <a:pPr eaLnBrk="1" hangingPunct="1"/>
            <a:r>
              <a:rPr lang="en-US" dirty="0" smtClean="0"/>
              <a:t>The ALTER TABLE statement cannot be used to change the name of a column or table</a:t>
            </a:r>
          </a:p>
          <a:p>
            <a:pPr eaLnBrk="1" hangingPunct="1"/>
            <a:r>
              <a:rPr lang="en-US" dirty="0" smtClean="0"/>
              <a:t>Column to be modified should be empty to decrease column length</a:t>
            </a:r>
          </a:p>
          <a:p>
            <a:pPr eaLnBrk="1" hangingPunct="1"/>
            <a:endParaRPr lang="en-US" dirty="0" smtClean="0"/>
          </a:p>
          <a:p>
            <a:pPr eaLnBrk="1" hangingPunct="1"/>
            <a:r>
              <a:rPr lang="en-US" dirty="0" smtClean="0"/>
              <a:t>Column to be modified should be empty to change the data type</a:t>
            </a:r>
          </a:p>
          <a:p>
            <a:pPr eaLnBrk="1" hangingPunct="1"/>
            <a:endParaRPr lang="en-US" dirty="0" smtClean="0"/>
          </a:p>
          <a:p>
            <a:pPr eaLnBrk="1" hangingPunct="1"/>
            <a:r>
              <a:rPr lang="en-US" dirty="0" smtClean="0"/>
              <a:t>If the table has only one column, the ALTER TABLE statement cannot be used to drop that column because that would render the table definition invalid.</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8392EE4-0A69-4AF5-8A2D-A3EE59CE96D6}" type="slidenum">
              <a:rPr lang="en-US" b="0" smtClean="0"/>
              <a:pPr/>
              <a:t>23</a:t>
            </a:fld>
            <a:endParaRPr lang="en-US" b="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ALTER TABLE statement can be used to Add or Drop </a:t>
            </a:r>
            <a:r>
              <a:rPr lang="en-US" b="1" smtClean="0"/>
              <a:t>primary key</a:t>
            </a:r>
            <a:r>
              <a:rPr lang="en-US" smtClean="0"/>
              <a:t>  constraint to / from a table</a:t>
            </a:r>
          </a:p>
          <a:p>
            <a:pPr eaLnBrk="1" hangingPunct="1"/>
            <a:r>
              <a:rPr lang="en-US" smtClean="0"/>
              <a:t>ALTER TABLE statement can be used to Add or Drop </a:t>
            </a:r>
            <a:r>
              <a:rPr lang="en-US" b="1" smtClean="0"/>
              <a:t>foreign key</a:t>
            </a:r>
            <a:r>
              <a:rPr lang="en-US" smtClean="0"/>
              <a:t>  constraint to / from a table</a:t>
            </a:r>
          </a:p>
          <a:p>
            <a:pPr eaLnBrk="1" hangingPunct="1"/>
            <a:r>
              <a:rPr lang="en-US" smtClean="0"/>
              <a:t>ALTER TABLE statement can be used to Add or Drop </a:t>
            </a:r>
            <a:r>
              <a:rPr lang="en-US" b="1" smtClean="0"/>
              <a:t>Unique</a:t>
            </a:r>
            <a:r>
              <a:rPr lang="en-US" smtClean="0"/>
              <a:t> constraint to / from a table</a:t>
            </a:r>
          </a:p>
          <a:p>
            <a:pPr eaLnBrk="1" hangingPunct="1"/>
            <a:r>
              <a:rPr lang="en-US" smtClean="0"/>
              <a:t>ALTER TABLE statement can be used to Add or Drop </a:t>
            </a:r>
            <a:r>
              <a:rPr lang="en-US" b="1" smtClean="0"/>
              <a:t>check</a:t>
            </a:r>
            <a:r>
              <a:rPr lang="en-US" smtClean="0"/>
              <a:t> constraint to / from a table</a:t>
            </a:r>
          </a:p>
          <a:p>
            <a:pPr eaLnBrk="1" hangingPunct="1"/>
            <a:endParaRPr lang="en-US" smtClean="0"/>
          </a:p>
          <a:p>
            <a:pPr eaLnBrk="1" hangingPunct="1"/>
            <a:r>
              <a:rPr lang="en-US" smtClean="0"/>
              <a:t>If a table already has a primary key, then adding a primary key using the ALTER TABLE statement results in an error.</a:t>
            </a:r>
          </a:p>
          <a:p>
            <a:pPr eaLnBrk="1" hangingPunct="1"/>
            <a:r>
              <a:rPr lang="en-US" smtClean="0"/>
              <a:t>The RDBMS will not allow a PRIMARY KEY constraint (using the ALTER TABLE statement) on column(s) if the column(s) has NULL or duplicate values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C11BCCD-AABF-4E68-8329-40428554ABF5}" type="slidenum">
              <a:rPr lang="en-US" b="0" smtClean="0"/>
              <a:pPr/>
              <a:t>24</a:t>
            </a:fld>
            <a:endParaRPr lang="en-US" b="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2E6A3D31-B948-4D70-9211-3D5B38F02A28}" type="slidenum">
              <a:rPr lang="en-US" b="0" smtClean="0"/>
              <a:pPr/>
              <a:t>26</a:t>
            </a:fld>
            <a:endParaRPr lang="en-US" b="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RDBMS restrict the droping of a table if it has attribute(s) being refered to by attribute(s) of another table.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C5B7389-0896-44A8-8543-54B1978DD996}" type="slidenum">
              <a:rPr lang="en-US" b="0" smtClean="0"/>
              <a:pPr/>
              <a:t>27</a:t>
            </a:fld>
            <a:endParaRPr lang="en-US"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TRUNCATE:</a:t>
            </a:r>
            <a:r>
              <a:rPr lang="en-US" dirty="0" smtClean="0"/>
              <a:t> </a:t>
            </a:r>
          </a:p>
          <a:p>
            <a:pPr eaLnBrk="1" hangingPunct="1"/>
            <a:r>
              <a:rPr lang="en-US" dirty="0" smtClean="0"/>
              <a:t>The TRUNCATE statement is similar to a DELETE statement without a WHERE clause, except for the following:</a:t>
            </a:r>
          </a:p>
          <a:p>
            <a:pPr eaLnBrk="1" hangingPunct="1"/>
            <a:endParaRPr lang="en-US" dirty="0" smtClean="0"/>
          </a:p>
          <a:p>
            <a:pPr eaLnBrk="1" hangingPunct="1">
              <a:buFontTx/>
              <a:buChar char="•"/>
            </a:pPr>
            <a:r>
              <a:rPr lang="en-US" dirty="0" smtClean="0"/>
              <a:t>TRUNCATE is very fast  whether the table is large  or  small . DELETE  generate s undo information, in case a rollback is issued. TRUNCATE will not generate undo.</a:t>
            </a:r>
          </a:p>
          <a:p>
            <a:pPr eaLnBrk="1" hangingPunct="1">
              <a:buFontTx/>
              <a:buChar char="•"/>
            </a:pPr>
            <a:r>
              <a:rPr lang="en-US" dirty="0" smtClean="0"/>
              <a:t>TRUNCATE is DDL and so it  </a:t>
            </a:r>
            <a:r>
              <a:rPr lang="en-US" b="1" dirty="0" smtClean="0"/>
              <a:t>performs an implicit commit</a:t>
            </a:r>
            <a:r>
              <a:rPr lang="en-US" dirty="0" smtClean="0"/>
              <a:t>.(you cannot rolled back).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can’t write programs like the ones you would have done using C language</a:t>
            </a:r>
          </a:p>
          <a:p>
            <a:pPr eaLnBrk="1" hangingPunct="1"/>
            <a:r>
              <a:rPr lang="en-US" dirty="0" smtClean="0"/>
              <a:t>You can only write questions in English like language called queries which will fetch some data rows from the database.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1FB8C5DF-00DF-4F7C-B868-748A760479AE}" type="slidenum">
              <a:rPr lang="en-US" smtClean="0"/>
              <a:t>2</a:t>
            </a:fld>
            <a:endParaRPr lang="en-US" dirty="0"/>
          </a:p>
        </p:txBody>
      </p:sp>
    </p:spTree>
    <p:extLst>
      <p:ext uri="{BB962C8B-B14F-4D97-AF65-F5344CB8AC3E}">
        <p14:creationId xmlns:p14="http://schemas.microsoft.com/office/powerpoint/2010/main" val="2766667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A574600-75A5-4C25-8EA1-06D6D300E070}" type="slidenum">
              <a:rPr lang="en-US" b="0" smtClean="0"/>
              <a:pPr/>
              <a:t>28</a:t>
            </a:fld>
            <a:endParaRPr lang="en-US"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It is possible that we do not provide the column names while inserting the record </a:t>
            </a:r>
          </a:p>
          <a:p>
            <a:pPr eaLnBrk="1" hangingPunct="1"/>
            <a:r>
              <a:rPr lang="en-US" dirty="0" smtClean="0"/>
              <a:t>but in this case we would pass values for all the columns in exactly the </a:t>
            </a:r>
            <a:r>
              <a:rPr lang="en-US" b="1" dirty="0" smtClean="0"/>
              <a:t>same order</a:t>
            </a:r>
            <a:r>
              <a:rPr lang="en-US" dirty="0" smtClean="0"/>
              <a:t> in which they appear in the table</a:t>
            </a:r>
          </a:p>
          <a:p>
            <a:r>
              <a:rPr lang="en-US" dirty="0" err="1" smtClean="0"/>
              <a:t>Eg</a:t>
            </a:r>
            <a:endParaRPr lang="en-US" dirty="0" smtClean="0"/>
          </a:p>
          <a:p>
            <a:r>
              <a:rPr lang="en-US" b="1" dirty="0" smtClean="0"/>
              <a:t>Insert into customer values('C1','John','01-Mar-09','John1001','John@123');</a:t>
            </a:r>
          </a:p>
          <a:p>
            <a:endParaRPr lang="en-US" b="1"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400" b="1" dirty="0" smtClean="0"/>
              <a:t>When we wish to insert values only for few selected columns. </a:t>
            </a:r>
          </a:p>
          <a:p>
            <a:pPr eaLnBrk="1" hangingPunct="1"/>
            <a:endParaRPr lang="en-US" sz="1400" b="1" dirty="0" smtClean="0"/>
          </a:p>
          <a:p>
            <a:pPr eaLnBrk="1" hangingPunct="1"/>
            <a:r>
              <a:rPr lang="en-US" sz="1400" b="1" dirty="0" smtClean="0"/>
              <a:t>For </a:t>
            </a:r>
            <a:r>
              <a:rPr lang="en-US" sz="1400" b="1" dirty="0" err="1" smtClean="0"/>
              <a:t>e.g</a:t>
            </a:r>
            <a:r>
              <a:rPr lang="en-US" sz="1400" b="1" dirty="0" smtClean="0"/>
              <a:t> in a Customer table, we may know only the </a:t>
            </a:r>
            <a:r>
              <a:rPr lang="en-US" sz="1400" b="1" dirty="0" err="1" smtClean="0"/>
              <a:t>CustomerId</a:t>
            </a:r>
            <a:r>
              <a:rPr lang="en-US" sz="1400" b="1" dirty="0" smtClean="0"/>
              <a:t>, </a:t>
            </a:r>
            <a:r>
              <a:rPr lang="en-US" sz="1400" b="1" dirty="0" err="1" smtClean="0"/>
              <a:t>CustomerName,UserId,Password</a:t>
            </a:r>
            <a:r>
              <a:rPr lang="en-US" sz="1400" b="1" dirty="0" smtClean="0"/>
              <a:t> and  not the  </a:t>
            </a:r>
            <a:r>
              <a:rPr lang="en-US" sz="1400" b="1" dirty="0" err="1" smtClean="0"/>
              <a:t>DateOfRegistration</a:t>
            </a:r>
            <a:endParaRPr lang="en-US" sz="1400" b="1" dirty="0" smtClean="0"/>
          </a:p>
          <a:p>
            <a:pPr eaLnBrk="1" hangingPunct="1"/>
            <a:r>
              <a:rPr lang="en-US" sz="1400" b="1" dirty="0" smtClean="0"/>
              <a:t>So, we may insert only values for  </a:t>
            </a:r>
            <a:r>
              <a:rPr lang="en-US" sz="1400" b="1" dirty="0" err="1" smtClean="0"/>
              <a:t>CustomerId</a:t>
            </a:r>
            <a:r>
              <a:rPr lang="en-US" sz="1400" b="1" dirty="0" smtClean="0"/>
              <a:t>, </a:t>
            </a:r>
            <a:r>
              <a:rPr lang="en-US" sz="1400" b="1" dirty="0" err="1" smtClean="0"/>
              <a:t>CustomerName,UserId,Password</a:t>
            </a:r>
            <a:r>
              <a:rPr lang="en-US" sz="1400" b="1" dirty="0" smtClean="0"/>
              <a:t> . The value of the remaining column will be represented as NULL by default.</a:t>
            </a:r>
          </a:p>
          <a:p>
            <a:endParaRPr lang="en-US" b="1"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79CA0B4-5A9A-47C6-B249-41CDBEAA0B9A}" type="slidenum">
              <a:rPr lang="en-US" b="0" smtClean="0"/>
              <a:pPr/>
              <a:t>29</a:t>
            </a:fld>
            <a:endParaRPr lang="en-US" b="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DD0FA685-E607-4BDF-A0D2-0565C867FEB9}" type="slidenum">
              <a:rPr lang="en-US" b="0" smtClean="0"/>
              <a:pPr/>
              <a:t>30</a:t>
            </a:fld>
            <a:endParaRPr lang="en-US"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chemeClr val="bg1"/>
                </a:solidFill>
              </a:rPr>
              <a:t>DELETE  command cannot delete column(s) from a table. It deletes only row(s)</a:t>
            </a:r>
          </a:p>
          <a:p>
            <a:pPr eaLnBrk="1" hangingPunct="1"/>
            <a:endParaRPr lang="en-US" smtClean="0">
              <a:solidFill>
                <a:schemeClr val="bg1"/>
              </a:solidFill>
            </a:endParaRPr>
          </a:p>
          <a:p>
            <a:pPr eaLnBrk="1" hangingPunct="1"/>
            <a:endParaRPr lang="en-US" smtClean="0">
              <a:solidFill>
                <a:schemeClr val="bg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9F31E7F-BA35-4E04-9720-A315F57677B7}" type="slidenum">
              <a:rPr lang="en-US" b="0" smtClean="0"/>
              <a:pPr/>
              <a:t>32</a:t>
            </a:fld>
            <a:endParaRPr lang="en-US"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289621F5-6A09-47A8-BDEF-CCD3C907AA07}" type="slidenum">
              <a:rPr lang="en-US" b="0" smtClean="0"/>
              <a:pPr/>
              <a:t>34</a:t>
            </a:fld>
            <a:endParaRPr lang="en-US" b="0" smtClean="0"/>
          </a:p>
        </p:txBody>
      </p:sp>
      <p:sp>
        <p:nvSpPr>
          <p:cNvPr id="95235"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pPr eaLnBrk="1" hangingPunct="1">
              <a:defRPr/>
            </a:pPr>
            <a:r>
              <a:rPr lang="en-US" dirty="0" smtClean="0"/>
              <a:t>Examples:</a:t>
            </a:r>
          </a:p>
          <a:p>
            <a:pPr eaLnBrk="1" hangingPunct="1">
              <a:defRPr/>
            </a:pPr>
            <a:r>
              <a:rPr lang="en-US" b="1" dirty="0" smtClean="0">
                <a:solidFill>
                  <a:schemeClr val="bg1"/>
                </a:solidFill>
              </a:rPr>
              <a:t>Get the name of all the customers</a:t>
            </a:r>
          </a:p>
          <a:p>
            <a:pPr eaLnBrk="1" hangingPunct="1">
              <a:defRPr/>
            </a:pPr>
            <a:r>
              <a:rPr lang="en-US" dirty="0" smtClean="0">
                <a:solidFill>
                  <a:srgbClr val="0000FF"/>
                </a:solidFill>
                <a:effectLst>
                  <a:outerShdw blurRad="38100" dist="38100" dir="2700000" algn="tl">
                    <a:srgbClr val="C0C0C0"/>
                  </a:outerShdw>
                </a:effectLst>
              </a:rPr>
              <a:t>SELECT</a:t>
            </a:r>
            <a:r>
              <a:rPr lang="en-US" dirty="0" smtClean="0"/>
              <a:t> </a:t>
            </a:r>
            <a:r>
              <a:rPr lang="en-US" dirty="0" err="1" smtClean="0"/>
              <a:t>CustomerName</a:t>
            </a:r>
            <a:r>
              <a:rPr lang="en-US" dirty="0" smtClean="0"/>
              <a:t> </a:t>
            </a:r>
            <a:r>
              <a:rPr lang="en-US" dirty="0" smtClean="0">
                <a:solidFill>
                  <a:schemeClr val="accent2"/>
                </a:solidFill>
                <a:effectLst>
                  <a:outerShdw blurRad="38100" dist="38100" dir="2700000" algn="tl">
                    <a:srgbClr val="C0C0C0"/>
                  </a:outerShdw>
                </a:effectLst>
              </a:rPr>
              <a:t>FROM</a:t>
            </a:r>
            <a:r>
              <a:rPr lang="en-US" dirty="0" smtClean="0"/>
              <a:t> </a:t>
            </a:r>
            <a:r>
              <a:rPr lang="en-US" b="1" dirty="0" smtClean="0"/>
              <a:t>Customer</a:t>
            </a:r>
            <a:r>
              <a:rPr lang="en-US" dirty="0" smtClean="0"/>
              <a:t>;</a:t>
            </a:r>
          </a:p>
          <a:p>
            <a:pPr eaLnBrk="1" hangingPunct="1">
              <a:defRPr/>
            </a:pPr>
            <a:endParaRPr lang="en-US" dirty="0" smtClean="0"/>
          </a:p>
          <a:p>
            <a:pPr eaLnBrk="1" hangingPunct="1">
              <a:defRPr/>
            </a:pPr>
            <a:r>
              <a:rPr lang="en-US" b="1" dirty="0" smtClean="0"/>
              <a:t>Get the </a:t>
            </a:r>
            <a:r>
              <a:rPr lang="en-US" b="1" dirty="0" smtClean="0">
                <a:solidFill>
                  <a:schemeClr val="bg1"/>
                </a:solidFill>
              </a:rPr>
              <a:t>name</a:t>
            </a:r>
            <a:r>
              <a:rPr lang="en-US" b="1" dirty="0" smtClean="0"/>
              <a:t> and </a:t>
            </a:r>
            <a:r>
              <a:rPr lang="en-US" b="1" dirty="0" err="1" smtClean="0"/>
              <a:t>UserId</a:t>
            </a:r>
            <a:r>
              <a:rPr lang="en-US" b="1" dirty="0" smtClean="0"/>
              <a:t>  of all the </a:t>
            </a:r>
            <a:r>
              <a:rPr lang="en-US" b="1" dirty="0" smtClean="0">
                <a:solidFill>
                  <a:schemeClr val="bg1"/>
                </a:solidFill>
              </a:rPr>
              <a:t>customers</a:t>
            </a:r>
          </a:p>
          <a:p>
            <a:pPr eaLnBrk="1" hangingPunct="1">
              <a:defRPr/>
            </a:pPr>
            <a:r>
              <a:rPr lang="en-US" b="1" dirty="0" smtClean="0">
                <a:solidFill>
                  <a:schemeClr val="accent2"/>
                </a:solidFill>
                <a:effectLst>
                  <a:outerShdw blurRad="38100" dist="38100" dir="2700000" algn="tl">
                    <a:srgbClr val="C0C0C0"/>
                  </a:outerShdw>
                </a:effectLst>
              </a:rPr>
              <a:t>SELECT</a:t>
            </a:r>
            <a:r>
              <a:rPr lang="en-US" dirty="0" smtClean="0">
                <a:solidFill>
                  <a:schemeClr val="accent2"/>
                </a:solidFill>
              </a:rPr>
              <a:t> </a:t>
            </a:r>
            <a:r>
              <a:rPr lang="en-US" dirty="0" err="1" smtClean="0"/>
              <a:t>CustomerName</a:t>
            </a:r>
            <a:r>
              <a:rPr lang="en-US" dirty="0" smtClean="0"/>
              <a:t>, </a:t>
            </a:r>
            <a:r>
              <a:rPr lang="en-US" dirty="0" err="1" smtClean="0"/>
              <a:t>UserId</a:t>
            </a:r>
            <a:r>
              <a:rPr lang="en-US" dirty="0" smtClean="0"/>
              <a:t>  </a:t>
            </a:r>
            <a:r>
              <a:rPr lang="en-US" dirty="0" smtClean="0">
                <a:solidFill>
                  <a:schemeClr val="accent2"/>
                </a:solidFill>
                <a:effectLst>
                  <a:outerShdw blurRad="38100" dist="38100" dir="2700000" algn="tl">
                    <a:srgbClr val="C0C0C0"/>
                  </a:outerShdw>
                </a:effectLst>
              </a:rPr>
              <a:t>FROM </a:t>
            </a:r>
            <a:r>
              <a:rPr lang="en-US" b="1" dirty="0" smtClean="0"/>
              <a:t>Customer</a:t>
            </a:r>
            <a:r>
              <a:rPr lang="en-US" dirty="0" smtClean="0"/>
              <a:t>;</a:t>
            </a:r>
          </a:p>
          <a:p>
            <a:pPr>
              <a:spcBef>
                <a:spcPct val="0"/>
              </a:spcBef>
              <a:defRPr/>
            </a:pPr>
            <a:endParaRPr lang="en-US" dirty="0" smtClean="0"/>
          </a:p>
          <a:p>
            <a:pPr>
              <a:spcBef>
                <a:spcPct val="0"/>
              </a:spcBef>
              <a:defRPr/>
            </a:pPr>
            <a:r>
              <a:rPr lang="en-US" sz="1600" b="1" dirty="0" smtClean="0">
                <a:solidFill>
                  <a:schemeClr val="bg1"/>
                </a:solidFill>
                <a:latin typeface="Book Antiqua" pitchFamily="18" charset="0"/>
              </a:rPr>
              <a:t>Get full details for all </a:t>
            </a:r>
            <a:r>
              <a:rPr lang="en-US" b="1" dirty="0" smtClean="0">
                <a:solidFill>
                  <a:schemeClr val="bg1"/>
                </a:solidFill>
              </a:rPr>
              <a:t>customers</a:t>
            </a:r>
            <a:r>
              <a:rPr lang="en-US" sz="1600" b="1" dirty="0" smtClean="0">
                <a:solidFill>
                  <a:schemeClr val="bg1"/>
                </a:solidFill>
                <a:latin typeface="Book Antiqua" pitchFamily="18" charset="0"/>
              </a:rPr>
              <a:t> in </a:t>
            </a:r>
            <a:r>
              <a:rPr lang="en-US" b="1" dirty="0" smtClean="0"/>
              <a:t>Customer table</a:t>
            </a:r>
            <a:endParaRPr lang="en-US" sz="1600" b="1" dirty="0" smtClean="0">
              <a:solidFill>
                <a:schemeClr val="bg1"/>
              </a:solidFill>
              <a:latin typeface="Book Antiqua" pitchFamily="18" charset="0"/>
            </a:endParaRPr>
          </a:p>
          <a:p>
            <a:pPr>
              <a:spcBef>
                <a:spcPct val="0"/>
              </a:spcBef>
              <a:defRPr/>
            </a:pPr>
            <a:r>
              <a:rPr lang="en-US" dirty="0" smtClean="0">
                <a:solidFill>
                  <a:schemeClr val="accent2"/>
                </a:solidFill>
                <a:effectLst>
                  <a:outerShdw blurRad="38100" dist="38100" dir="2700000" algn="tl">
                    <a:srgbClr val="C0C0C0"/>
                  </a:outerShdw>
                </a:effectLst>
              </a:rPr>
              <a:t>SELECT</a:t>
            </a:r>
            <a:r>
              <a:rPr lang="en-US" dirty="0" smtClean="0">
                <a:solidFill>
                  <a:schemeClr val="accent2"/>
                </a:solidFill>
              </a:rPr>
              <a:t> </a:t>
            </a:r>
            <a:r>
              <a:rPr lang="en-US" dirty="0" smtClean="0"/>
              <a:t>  * </a:t>
            </a:r>
            <a:r>
              <a:rPr lang="en-US" dirty="0" smtClean="0">
                <a:solidFill>
                  <a:schemeClr val="accent2"/>
                </a:solidFill>
                <a:effectLst>
                  <a:outerShdw blurRad="38100" dist="38100" dir="2700000" algn="tl">
                    <a:srgbClr val="C0C0C0"/>
                  </a:outerShdw>
                </a:effectLst>
              </a:rPr>
              <a:t>FROM</a:t>
            </a:r>
            <a:r>
              <a:rPr lang="en-US" dirty="0" smtClean="0"/>
              <a:t> </a:t>
            </a:r>
            <a:r>
              <a:rPr lang="en-US" b="1" dirty="0" smtClean="0"/>
              <a:t>Customer;</a:t>
            </a:r>
            <a:endParaRPr lang="en-US" dirty="0" smtClean="0"/>
          </a:p>
          <a:p>
            <a:pPr eaLnBrk="1" hangingPunct="1">
              <a:defRPr/>
            </a:pPr>
            <a:endParaRPr lang="en-US" dirty="0" smtClean="0"/>
          </a:p>
          <a:p>
            <a:pPr eaLnBrk="1" hangingPunct="1">
              <a:defRPr/>
            </a:pPr>
            <a:endParaRPr lang="en-US" dirty="0" smtClean="0"/>
          </a:p>
          <a:p>
            <a:pPr eaLnBrk="1" hangingPunct="1">
              <a:defRPr/>
            </a:pPr>
            <a:endParaRPr lang="en-US" b="1" dirty="0" smtClean="0">
              <a:solidFill>
                <a:schemeClr val="bg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EB3DAAE-8291-4CDC-80FA-F7F818AA03CD}" type="slidenum">
              <a:rPr lang="en-US" b="0" smtClean="0"/>
              <a:pPr/>
              <a:t>35</a:t>
            </a:fld>
            <a:endParaRPr lang="en-US"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Other ways of writing the same query with customised Columns Names:</a:t>
            </a:r>
          </a:p>
          <a:p>
            <a:pPr eaLnBrk="1" hangingPunct="1"/>
            <a:endParaRPr lang="en-US" b="1" smtClean="0"/>
          </a:p>
          <a:p>
            <a:pPr eaLnBrk="1" hangingPunct="1"/>
            <a:r>
              <a:rPr lang="en-US" b="1" smtClean="0"/>
              <a:t>SELECT  </a:t>
            </a:r>
            <a:r>
              <a:rPr lang="en-US" smtClean="0"/>
              <a:t>FixedDeposit_No</a:t>
            </a:r>
            <a:r>
              <a:rPr lang="en-US" b="1" smtClean="0"/>
              <a:t> AS “Customer Fixed Diposit No.”,   </a:t>
            </a:r>
            <a:r>
              <a:rPr lang="en-US" smtClean="0"/>
              <a:t>Amount_In_dollar </a:t>
            </a:r>
            <a:r>
              <a:rPr lang="en-US" b="1" smtClean="0"/>
              <a:t> AS “Fixed Deposit Amount”</a:t>
            </a:r>
          </a:p>
          <a:p>
            <a:pPr eaLnBrk="1" hangingPunct="1"/>
            <a:r>
              <a:rPr lang="en-US" b="1" smtClean="0"/>
              <a:t>		FROM </a:t>
            </a:r>
            <a:r>
              <a:rPr lang="en-US" smtClean="0"/>
              <a:t>Customer_FixedDeposit;</a:t>
            </a:r>
          </a:p>
          <a:p>
            <a:pPr eaLnBrk="1" hangingPunct="1"/>
            <a:r>
              <a:rPr lang="en-US" smtClean="0"/>
              <a:t>Or</a:t>
            </a:r>
          </a:p>
          <a:p>
            <a:pPr eaLnBrk="1" hangingPunct="1"/>
            <a:endParaRPr lang="en-US" smtClean="0"/>
          </a:p>
          <a:p>
            <a:pPr eaLnBrk="1" hangingPunct="1"/>
            <a:r>
              <a:rPr lang="en-US" b="1" smtClean="0"/>
              <a:t>SELECT  </a:t>
            </a:r>
            <a:r>
              <a:rPr lang="en-US" smtClean="0"/>
              <a:t>FixedDeposit_No</a:t>
            </a:r>
            <a:r>
              <a:rPr lang="en-US" b="1" smtClean="0"/>
              <a:t> AS CustomerFixedDipositNo. ,   </a:t>
            </a:r>
            <a:r>
              <a:rPr lang="en-US" smtClean="0"/>
              <a:t>Amount_In_dollar </a:t>
            </a:r>
            <a:r>
              <a:rPr lang="en-US" b="1" smtClean="0"/>
              <a:t> AS FixedDepositAmount”</a:t>
            </a:r>
          </a:p>
          <a:p>
            <a:pPr eaLnBrk="1" hangingPunct="1"/>
            <a:r>
              <a:rPr lang="en-US" b="1" smtClean="0"/>
              <a:t>		FROM </a:t>
            </a:r>
            <a:r>
              <a:rPr lang="en-US" smtClean="0"/>
              <a:t>Customer_FixedDeposit;</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2D1F022C-82AC-4059-A695-46BB5539C037}" type="slidenum">
              <a:rPr lang="en-US" b="0" smtClean="0"/>
              <a:pPr/>
              <a:t>36</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Distinct will filter repetitive occurrence (s)  of a particular row in the output.</a:t>
            </a:r>
          </a:p>
          <a:p>
            <a:pPr eaLnBrk="1" hangingPunct="1"/>
            <a:r>
              <a:rPr lang="en-US" dirty="0" smtClean="0"/>
              <a:t>The output of the query using distinct will be always be in sorted order</a:t>
            </a:r>
          </a:p>
          <a:p>
            <a:pPr eaLnBrk="1" hangingPunct="1"/>
            <a:r>
              <a:rPr lang="en-US" dirty="0" smtClean="0"/>
              <a:t>The sorting will be based on entire row of the output. (Refer the Demo)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3B0E133F-34DD-451E-8237-F6E7E5C1E8CB}" type="slidenum">
              <a:rPr lang="en-US" b="0" smtClean="0"/>
              <a:pPr/>
              <a:t>38</a:t>
            </a:fld>
            <a:endParaRPr lang="en-US"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C56F0CD-B239-477C-A34E-8E9275E4DF6E}" type="slidenum">
              <a:rPr lang="en-US" b="0" smtClean="0"/>
              <a:pPr/>
              <a:t>39</a:t>
            </a:fld>
            <a:endParaRPr lang="en-US" b="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1039FA9-E11E-40EE-A4B0-9FFAB8512DC9}" type="slidenum">
              <a:rPr lang="en-US" b="0" smtClean="0"/>
              <a:pPr/>
              <a:t>40</a:t>
            </a:fld>
            <a:endParaRPr lang="en-US" b="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CFCA00B-AF20-4C81-B6F3-E1D474C91B28}" type="slidenum">
              <a:rPr lang="en-US" b="0" smtClean="0"/>
              <a:pPr/>
              <a:t>5</a:t>
            </a:fld>
            <a:endParaRPr lang="en-US" b="0"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dirty="0" smtClean="0"/>
              <a:t>SQL has three flavors of statements. The DDL, DML and DCL.</a:t>
            </a:r>
          </a:p>
          <a:p>
            <a:pPr eaLnBrk="1" hangingPunct="1">
              <a:lnSpc>
                <a:spcPct val="80000"/>
              </a:lnSpc>
            </a:pPr>
            <a:r>
              <a:rPr lang="en-US" b="1" dirty="0" smtClean="0"/>
              <a:t>DDL is Data Definition Language statements. Some examples:</a:t>
            </a:r>
            <a:r>
              <a:rPr lang="en-US" dirty="0" smtClean="0"/>
              <a:t> </a:t>
            </a:r>
          </a:p>
          <a:p>
            <a:pPr eaLnBrk="1" hangingPunct="1">
              <a:lnSpc>
                <a:spcPct val="80000"/>
              </a:lnSpc>
            </a:pPr>
            <a:r>
              <a:rPr lang="en-US" dirty="0" smtClean="0"/>
              <a:t>CREATE – to create objects in the database </a:t>
            </a:r>
          </a:p>
          <a:p>
            <a:pPr eaLnBrk="1" hangingPunct="1">
              <a:lnSpc>
                <a:spcPct val="80000"/>
              </a:lnSpc>
            </a:pPr>
            <a:r>
              <a:rPr lang="en-US" dirty="0" smtClean="0"/>
              <a:t>ALTER – to alter the structure of the database </a:t>
            </a:r>
          </a:p>
          <a:p>
            <a:pPr eaLnBrk="1" hangingPunct="1">
              <a:lnSpc>
                <a:spcPct val="80000"/>
              </a:lnSpc>
            </a:pPr>
            <a:r>
              <a:rPr lang="en-US" dirty="0" smtClean="0"/>
              <a:t>DROP – to delete objects from the database </a:t>
            </a:r>
          </a:p>
          <a:p>
            <a:pPr eaLnBrk="1" hangingPunct="1">
              <a:lnSpc>
                <a:spcPct val="80000"/>
              </a:lnSpc>
            </a:pPr>
            <a:r>
              <a:rPr lang="en-US" dirty="0" smtClean="0"/>
              <a:t>TRUNCATE – to remove all records from a table. The  space allocated for the records is also removed </a:t>
            </a:r>
          </a:p>
          <a:p>
            <a:pPr eaLnBrk="1" hangingPunct="1">
              <a:lnSpc>
                <a:spcPct val="80000"/>
              </a:lnSpc>
            </a:pPr>
            <a:r>
              <a:rPr lang="en-US" b="1" dirty="0" smtClean="0"/>
              <a:t>DML is Data Manipulation Language statements. Some examples:</a:t>
            </a:r>
            <a:r>
              <a:rPr lang="en-US" dirty="0" smtClean="0"/>
              <a:t> </a:t>
            </a:r>
          </a:p>
          <a:p>
            <a:pPr eaLnBrk="1" hangingPunct="1">
              <a:lnSpc>
                <a:spcPct val="80000"/>
              </a:lnSpc>
            </a:pPr>
            <a:r>
              <a:rPr lang="en-US" dirty="0" smtClean="0"/>
              <a:t>SELECT – to retrieve data from the database </a:t>
            </a:r>
          </a:p>
          <a:p>
            <a:pPr eaLnBrk="1" hangingPunct="1">
              <a:lnSpc>
                <a:spcPct val="80000"/>
              </a:lnSpc>
            </a:pPr>
            <a:r>
              <a:rPr lang="en-US" dirty="0" smtClean="0"/>
              <a:t>INSERT – to insert data into a table </a:t>
            </a:r>
          </a:p>
          <a:p>
            <a:pPr eaLnBrk="1" hangingPunct="1">
              <a:lnSpc>
                <a:spcPct val="80000"/>
              </a:lnSpc>
            </a:pPr>
            <a:r>
              <a:rPr lang="en-US" dirty="0" smtClean="0"/>
              <a:t>UPDATE – to update existing data within a table </a:t>
            </a:r>
          </a:p>
          <a:p>
            <a:pPr eaLnBrk="1" hangingPunct="1">
              <a:lnSpc>
                <a:spcPct val="80000"/>
              </a:lnSpc>
            </a:pPr>
            <a:r>
              <a:rPr lang="en-US" dirty="0" smtClean="0"/>
              <a:t>DELETE – to delete all records from a table. The space allocated for the records remains intact</a:t>
            </a:r>
          </a:p>
          <a:p>
            <a:pPr eaLnBrk="1" hangingPunct="1">
              <a:lnSpc>
                <a:spcPct val="80000"/>
              </a:lnSpc>
            </a:pPr>
            <a:r>
              <a:rPr lang="en-US" b="1" dirty="0" smtClean="0"/>
              <a:t>DCL is Data Control Language statements. Some examples:</a:t>
            </a:r>
            <a:r>
              <a:rPr lang="en-US" dirty="0" smtClean="0"/>
              <a:t> </a:t>
            </a:r>
          </a:p>
          <a:p>
            <a:pPr eaLnBrk="1" hangingPunct="1">
              <a:lnSpc>
                <a:spcPct val="80000"/>
              </a:lnSpc>
            </a:pPr>
            <a:r>
              <a:rPr lang="en-US" dirty="0" smtClean="0"/>
              <a:t>GRANT – to give user access privileges to database objects</a:t>
            </a:r>
          </a:p>
          <a:p>
            <a:pPr eaLnBrk="1" hangingPunct="1">
              <a:lnSpc>
                <a:spcPct val="80000"/>
              </a:lnSpc>
            </a:pPr>
            <a:r>
              <a:rPr lang="en-US" dirty="0" smtClean="0"/>
              <a:t>REVOKE – to withdraw access privileges given with the GRANT command </a:t>
            </a:r>
          </a:p>
          <a:p>
            <a:pPr eaLnBrk="1" hangingPunct="1">
              <a:lnSpc>
                <a:spcPct val="80000"/>
              </a:lnSpc>
            </a:pPr>
            <a:r>
              <a:rPr lang="en-US" dirty="0" smtClean="0"/>
              <a:t>COMMIT – to save the work done </a:t>
            </a:r>
          </a:p>
          <a:p>
            <a:pPr eaLnBrk="1" hangingPunct="1">
              <a:lnSpc>
                <a:spcPct val="80000"/>
              </a:lnSpc>
            </a:pPr>
            <a:r>
              <a:rPr lang="en-US" dirty="0" smtClean="0"/>
              <a:t>ROLLBACK – to restore database to original since the last COMMIT </a:t>
            </a:r>
          </a:p>
          <a:p>
            <a:pPr eaLnBrk="1" hangingPunct="1">
              <a:lnSpc>
                <a:spcPct val="80000"/>
              </a:lnSpc>
            </a:pPr>
            <a:endParaRPr lang="en-US" dirty="0" smtClean="0"/>
          </a:p>
          <a:p>
            <a:pPr eaLnBrk="1" hangingPunct="1">
              <a:lnSpc>
                <a:spcPct val="80000"/>
              </a:lnSpc>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4B478B6-45F2-471A-B75C-05717137B7F0}" type="slidenum">
              <a:rPr lang="en-US" b="0" smtClean="0"/>
              <a:pPr/>
              <a:t>41</a:t>
            </a:fld>
            <a:endParaRPr lang="en-US" b="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D4A43A76-323B-46FA-9170-4A1ADC360E7B}" type="slidenum">
              <a:rPr lang="en-US" b="0" smtClean="0"/>
              <a:pPr/>
              <a:t>42</a:t>
            </a:fld>
            <a:endParaRPr lang="en-US"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BETWEEN:</a:t>
            </a:r>
          </a:p>
          <a:p>
            <a:pPr eaLnBrk="1" hangingPunct="1"/>
            <a:r>
              <a:rPr lang="en-US" dirty="0" smtClean="0"/>
              <a:t>The BETWEEN operator is used to test a range. BETWEEN A AND B evaluates to TRUE </a:t>
            </a:r>
          </a:p>
          <a:p>
            <a:pPr eaLnBrk="1" hangingPunct="1"/>
            <a:r>
              <a:rPr lang="en-US" dirty="0" smtClean="0"/>
              <a:t>if the </a:t>
            </a:r>
            <a:r>
              <a:rPr lang="en-US" b="1" dirty="0" smtClean="0"/>
              <a:t>value is greater than or equal to A and less than or equal to B</a:t>
            </a:r>
            <a:r>
              <a:rPr lang="en-US" dirty="0" smtClean="0"/>
              <a:t>.</a:t>
            </a:r>
          </a:p>
          <a:p>
            <a:pPr eaLnBrk="1" hangingPunct="1"/>
            <a:r>
              <a:rPr lang="en-US" dirty="0" smtClean="0"/>
              <a:t>If NOT is used, the result is the reverse.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63F4E6B-83DE-4BBD-AD78-D6EACA3130A3}" type="slidenum">
              <a:rPr lang="en-US" b="0" smtClean="0"/>
              <a:pPr/>
              <a:t>43</a:t>
            </a:fld>
            <a:endParaRPr lang="en-US" b="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IN and NOT IN:</a:t>
            </a:r>
          </a:p>
          <a:p>
            <a:pPr eaLnBrk="1" hangingPunct="1"/>
            <a:r>
              <a:rPr lang="en-US" smtClean="0"/>
              <a:t>The IN and NOT IN operators are used to test a membership condition. When using the NOT IN operator, if any value in the list or the result returned from the sub query is NULL,  the query returns no rows.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96FA030-27B4-4361-9879-950178A005F8}" type="slidenum">
              <a:rPr lang="en-US" b="0" smtClean="0"/>
              <a:pPr/>
              <a:t>44</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LIKE:</a:t>
            </a:r>
          </a:p>
          <a:p>
            <a:pPr eaLnBrk="1" hangingPunct="1"/>
            <a:r>
              <a:rPr lang="en-US" smtClean="0"/>
              <a:t>The LIKE operator is used to perform pattern matching. The  pattern-search character % is used to match any character and any number of characters. The pattern-search character _ is used to match any single character.</a:t>
            </a:r>
          </a:p>
          <a:p>
            <a:pPr eaLnBrk="1" hangingPunct="1"/>
            <a:endParaRPr lang="en-US" smtClean="0"/>
          </a:p>
          <a:p>
            <a:pPr eaLnBrk="1" hangingPunct="1"/>
            <a:r>
              <a:rPr lang="en-US" smtClean="0"/>
              <a:t>ESCAPE key word is used when we want to give a different meaning to pattern-search character</a:t>
            </a:r>
          </a:p>
          <a:p>
            <a:pPr eaLnBrk="1" hangingPunct="1"/>
            <a:r>
              <a:rPr lang="en-US" smtClean="0"/>
              <a:t>Eg if we are looking for values ending with % then we can use the statement</a:t>
            </a:r>
          </a:p>
          <a:p>
            <a:pPr eaLnBrk="1" hangingPunct="1"/>
            <a:endParaRPr lang="en-US" smtClean="0"/>
          </a:p>
          <a:p>
            <a:pPr eaLnBrk="1" hangingPunct="1"/>
            <a:r>
              <a:rPr lang="en-US" sz="1400" b="1" smtClean="0"/>
              <a:t>select * from MYTAB </a:t>
            </a:r>
          </a:p>
          <a:p>
            <a:pPr eaLnBrk="1" hangingPunct="1"/>
            <a:r>
              <a:rPr lang="en-US" sz="1400" b="1" smtClean="0"/>
              <a:t>where IR like '%\%' ESCAPE '\‘ ;</a:t>
            </a:r>
          </a:p>
          <a:p>
            <a:pPr eaLnBrk="1" hangingPunct="1"/>
            <a:endParaRPr lang="en-US" sz="1400" b="1" smtClean="0"/>
          </a:p>
          <a:p>
            <a:pPr eaLnBrk="1" hangingPunct="1"/>
            <a:r>
              <a:rPr lang="en-US" sz="1400" b="1" smtClean="0"/>
              <a:t>Where MYTAB is created  as </a:t>
            </a:r>
          </a:p>
          <a:p>
            <a:pPr eaLnBrk="1" hangingPunct="1"/>
            <a:endParaRPr lang="en-US" sz="1400" b="1" smtClean="0"/>
          </a:p>
          <a:p>
            <a:pPr eaLnBrk="1" hangingPunct="1"/>
            <a:r>
              <a:rPr lang="en-US" sz="1400" b="1" smtClean="0"/>
              <a:t>create table  MYTAB( IR varchar2(5));</a:t>
            </a:r>
          </a:p>
          <a:p>
            <a:pPr eaLnBrk="1" hangingPunct="1"/>
            <a:endParaRPr lang="en-US" sz="1400" b="1" smtClean="0"/>
          </a:p>
          <a:p>
            <a:pPr eaLnBrk="1" hangingPunct="1"/>
            <a:r>
              <a:rPr lang="en-US" sz="1400" b="1" smtClean="0"/>
              <a:t>And has the following data</a:t>
            </a:r>
          </a:p>
          <a:p>
            <a:pPr eaLnBrk="1" hangingPunct="1"/>
            <a:endParaRPr lang="en-US" sz="1400" b="1" smtClean="0"/>
          </a:p>
          <a:p>
            <a:pPr eaLnBrk="1" hangingPunct="1"/>
            <a:r>
              <a:rPr lang="en-US" sz="1400" b="1" smtClean="0"/>
              <a:t>IR</a:t>
            </a:r>
          </a:p>
          <a:p>
            <a:pPr eaLnBrk="1" hangingPunct="1"/>
            <a:r>
              <a:rPr lang="en-US" sz="1400" b="1" smtClean="0"/>
              <a:t>-----</a:t>
            </a:r>
          </a:p>
          <a:p>
            <a:pPr eaLnBrk="1" hangingPunct="1"/>
            <a:r>
              <a:rPr lang="en-US" sz="1400" b="1" smtClean="0"/>
              <a:t>12</a:t>
            </a:r>
          </a:p>
          <a:p>
            <a:pPr eaLnBrk="1" hangingPunct="1"/>
            <a:r>
              <a:rPr lang="en-US" sz="1400" b="1" smtClean="0"/>
              <a:t>13%</a:t>
            </a:r>
          </a:p>
          <a:p>
            <a:pPr eaLnBrk="1" hangingPunct="1"/>
            <a:r>
              <a:rPr lang="en-US" sz="1400" b="1" smtClean="0"/>
              <a:t>14</a:t>
            </a:r>
          </a:p>
          <a:p>
            <a:pPr eaLnBrk="1" hangingPunct="1"/>
            <a:endParaRPr lang="en-US" sz="1400" b="1" smtClean="0"/>
          </a:p>
          <a:p>
            <a:pPr eaLnBrk="1" hangingPunct="1"/>
            <a:endParaRPr lang="en-US" sz="1400" b="1" smtClean="0"/>
          </a:p>
          <a:p>
            <a:pPr eaLnBrk="1" hangingPunct="1"/>
            <a:endParaRPr lang="en-US" sz="1400" b="1" smtClean="0"/>
          </a:p>
          <a:p>
            <a:pPr eaLnBrk="1" hangingPunct="1"/>
            <a:endParaRPr lang="en-US" sz="1400" b="1"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442A9B5-6EBA-4C50-BCC8-8E699521BF45}" type="slidenum">
              <a:rPr lang="en-US" b="0" smtClean="0"/>
              <a:pPr/>
              <a:t>45</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IS NULL:</a:t>
            </a:r>
          </a:p>
          <a:p>
            <a:pPr eaLnBrk="1" hangingPunct="1"/>
            <a:r>
              <a:rPr lang="en-US" smtClean="0"/>
              <a:t>To find the NULL values or the NOT NULL values, you need to use the IS NULL operator. The = or != operator will not work with NULL values. </a:t>
            </a:r>
          </a:p>
          <a:p>
            <a:pPr eaLnBrk="1" hangingPunct="1"/>
            <a:r>
              <a:rPr lang="en-US" smtClean="0"/>
              <a:t>IS NULL evaluates to TRUE if the value is NULL. </a:t>
            </a:r>
          </a:p>
          <a:p>
            <a:pPr eaLnBrk="1" hangingPunct="1"/>
            <a:r>
              <a:rPr lang="en-US" smtClean="0"/>
              <a:t>IS NOT NULL evaluates to TRUE is the value is not NULL.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24BDB9B-B67D-4E6C-B36E-DC8D32B1DE2A}" type="slidenum">
              <a:rPr lang="en-US" b="0" smtClean="0"/>
              <a:pPr/>
              <a:t>46</a:t>
            </a:fld>
            <a:endParaRPr 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Column alias names can be used in the ORDER BY clause. </a:t>
            </a:r>
          </a:p>
          <a:p>
            <a:pPr eaLnBrk="1" hangingPunct="1"/>
            <a:endParaRPr lang="en-US" dirty="0" smtClean="0"/>
          </a:p>
          <a:p>
            <a:pPr eaLnBrk="1" hangingPunct="1"/>
            <a:r>
              <a:rPr lang="en-US" b="1" dirty="0" smtClean="0"/>
              <a:t>select </a:t>
            </a:r>
            <a:r>
              <a:rPr lang="en-US" b="1" dirty="0" err="1" smtClean="0"/>
              <a:t>empno</a:t>
            </a:r>
            <a:r>
              <a:rPr lang="en-US" b="1" dirty="0" smtClean="0"/>
              <a:t>,  </a:t>
            </a:r>
            <a:r>
              <a:rPr lang="en-US" b="1" dirty="0" err="1" smtClean="0"/>
              <a:t>sal</a:t>
            </a:r>
            <a:r>
              <a:rPr lang="en-US" b="1" dirty="0" smtClean="0"/>
              <a:t>, </a:t>
            </a:r>
            <a:r>
              <a:rPr lang="en-US" b="1" dirty="0" err="1" smtClean="0"/>
              <a:t>sal</a:t>
            </a:r>
            <a:r>
              <a:rPr lang="en-US" b="1" dirty="0" smtClean="0"/>
              <a:t>*.1 as "HRA", </a:t>
            </a:r>
            <a:r>
              <a:rPr lang="en-US" b="1" dirty="0" err="1" smtClean="0"/>
              <a:t>sal</a:t>
            </a:r>
            <a:r>
              <a:rPr lang="en-US" b="1" dirty="0" smtClean="0"/>
              <a:t>*.5 as "DA",</a:t>
            </a:r>
          </a:p>
          <a:p>
            <a:pPr eaLnBrk="1" hangingPunct="1"/>
            <a:r>
              <a:rPr lang="en-US" b="1" dirty="0" smtClean="0"/>
              <a:t> </a:t>
            </a:r>
            <a:r>
              <a:rPr lang="en-US" b="1" dirty="0" err="1" smtClean="0"/>
              <a:t>sal</a:t>
            </a:r>
            <a:r>
              <a:rPr lang="en-US" b="1" dirty="0" smtClean="0"/>
              <a:t>+ </a:t>
            </a:r>
            <a:r>
              <a:rPr lang="en-US" b="1" dirty="0" err="1" smtClean="0"/>
              <a:t>sal</a:t>
            </a:r>
            <a:r>
              <a:rPr lang="en-US" b="1" dirty="0" smtClean="0"/>
              <a:t> *.1+sal *.5  as "GROSS" from </a:t>
            </a:r>
            <a:r>
              <a:rPr lang="en-US" b="1" dirty="0" err="1" smtClean="0"/>
              <a:t>emp</a:t>
            </a:r>
            <a:r>
              <a:rPr lang="en-US" b="1" dirty="0" smtClean="0"/>
              <a:t>  order by GROSS;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89CC426-14FD-4770-9657-150BADB62E6D}" type="slidenum">
              <a:rPr lang="en-US" b="0" smtClean="0"/>
              <a:pPr/>
              <a:t>47</a:t>
            </a:fld>
            <a:endParaRPr lang="en-US"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Not only can you use the column name or the column alias to sort the result set of a query, you can also sort the results by specifying the position of the column in the SELECT clause.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A083EE0-F871-424A-9DBD-20FCA8B56B3B}" type="slidenum">
              <a:rPr lang="en-US" b="0" smtClean="0"/>
              <a:pPr/>
              <a:t>48</a:t>
            </a:fld>
            <a:endParaRPr lang="en-US"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1640FCA4-2601-4E47-B8AC-41FF804BAEF4}" type="slidenum">
              <a:rPr lang="en-US" b="0" smtClean="0"/>
              <a:pPr/>
              <a:t>49</a:t>
            </a:fld>
            <a:endParaRPr lang="en-US" b="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Group functions do not process NULL values and do not return a NULL value, even when NULL are the only values evaluated. For example, a COUNT or SUM of NULL values will result in 0.</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0E45ED2-7691-4807-9779-DC9CC81B3EC1}" type="slidenum">
              <a:rPr lang="en-US" b="0" smtClean="0"/>
              <a:pPr/>
              <a:t>50</a:t>
            </a:fld>
            <a:endParaRPr lang="en-US" b="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MIN:</a:t>
            </a:r>
          </a:p>
          <a:p>
            <a:pPr eaLnBrk="1" hangingPunct="1"/>
            <a:r>
              <a:rPr lang="en-US" dirty="0" smtClean="0"/>
              <a:t>This function has the syntax MIN([{DISTINCT | ALL }] &lt;x&gt;), where x is an expression. This function returns the lowest value in the expression x.</a:t>
            </a:r>
          </a:p>
          <a:p>
            <a:pPr eaLnBrk="1" hangingPunct="1">
              <a:buFontTx/>
              <a:buChar char="•"/>
            </a:pPr>
            <a:r>
              <a:rPr lang="en-US" dirty="0" smtClean="0"/>
              <a:t>If the expression x is a date data type, it returns a DATE. For dates, the minimum is the earliest date.</a:t>
            </a:r>
          </a:p>
          <a:p>
            <a:pPr eaLnBrk="1" hangingPunct="1">
              <a:buFontTx/>
              <a:buChar char="•"/>
            </a:pPr>
            <a:r>
              <a:rPr lang="en-US" dirty="0" smtClean="0"/>
              <a:t>If the expression x is a numeric data type, it returns a NUMBER. For numbers, the minimum is the smallest number.</a:t>
            </a:r>
          </a:p>
          <a:p>
            <a:pPr eaLnBrk="1" hangingPunct="1">
              <a:buFontTx/>
              <a:buChar char="•"/>
            </a:pPr>
            <a:r>
              <a:rPr lang="en-US" dirty="0" smtClean="0"/>
              <a:t>If the expression is a character data type, it returns a VARCHAR2. for character strings, the minimum is the one that sorts lowest based on the database character set.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12CFF00-8811-45C4-95B5-F63FA2486E66}" type="slidenum">
              <a:rPr lang="en-US" b="0" smtClean="0"/>
              <a:pPr/>
              <a:t>6</a:t>
            </a:fld>
            <a:endParaRPr lang="en-US" b="0"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SQL supports various data types</a:t>
            </a:r>
          </a:p>
          <a:p>
            <a:pPr eaLnBrk="1" hangingPunct="1"/>
            <a:endParaRPr lang="en-US" dirty="0" smtClean="0"/>
          </a:p>
          <a:p>
            <a:pPr eaLnBrk="1" hangingPunct="1"/>
            <a:r>
              <a:rPr lang="en-US" dirty="0" smtClean="0"/>
              <a:t>Integers</a:t>
            </a:r>
          </a:p>
          <a:p>
            <a:pPr eaLnBrk="1" hangingPunct="1"/>
            <a:r>
              <a:rPr lang="en-US" dirty="0" smtClean="0"/>
              <a:t>Decimal numbers---  NUMBER, INTEGER  .</a:t>
            </a:r>
          </a:p>
          <a:p>
            <a:pPr eaLnBrk="1" hangingPunct="1"/>
            <a:endParaRPr lang="en-US" dirty="0" smtClean="0"/>
          </a:p>
          <a:p>
            <a:pPr eaLnBrk="1" hangingPunct="1"/>
            <a:r>
              <a:rPr lang="en-US" dirty="0" smtClean="0"/>
              <a:t>Number is an oracle data type. Integer is an ANSI data type. Integer is equivalent of NUMBER(38)</a:t>
            </a:r>
          </a:p>
          <a:p>
            <a:pPr eaLnBrk="1" hangingPunct="1"/>
            <a:endParaRPr lang="en-US" dirty="0" smtClean="0"/>
          </a:p>
          <a:p>
            <a:pPr eaLnBrk="1" hangingPunct="1"/>
            <a:r>
              <a:rPr lang="en-US" dirty="0" smtClean="0"/>
              <a:t>The syntax for NUMBER is NUMBER(P,S) p is the precision and s is the scale.  P can range from 1 to 38</a:t>
            </a:r>
          </a:p>
          <a:p>
            <a:pPr eaLnBrk="1" hangingPunct="1"/>
            <a:endParaRPr lang="en-US" dirty="0" smtClean="0"/>
          </a:p>
          <a:p>
            <a:pPr eaLnBrk="1" hangingPunct="1"/>
            <a:r>
              <a:rPr lang="en-US" dirty="0" smtClean="0"/>
              <a:t>Floating point numbers---- FLOAT</a:t>
            </a:r>
          </a:p>
          <a:p>
            <a:pPr eaLnBrk="1" hangingPunct="1"/>
            <a:endParaRPr lang="en-US" dirty="0" smtClean="0"/>
          </a:p>
          <a:p>
            <a:pPr eaLnBrk="1" hangingPunct="1"/>
            <a:r>
              <a:rPr lang="en-US" dirty="0" smtClean="0"/>
              <a:t>Fixed length character strings---- CHAR [&lt;size&gt;]</a:t>
            </a:r>
          </a:p>
          <a:p>
            <a:pPr eaLnBrk="1" hangingPunct="1"/>
            <a:r>
              <a:rPr lang="en-US" dirty="0" smtClean="0"/>
              <a:t>The CHAR data type is fixed length, with the maximum size of the column specified  in parentheses. Specifying the size is optional, and the default size is 1 byte.</a:t>
            </a:r>
          </a:p>
          <a:p>
            <a:pPr eaLnBrk="1" hangingPunct="1"/>
            <a:r>
              <a:rPr lang="en-US" dirty="0" smtClean="0"/>
              <a:t>The maximum allowed size in a CHAR data type column is 2000 bytes. </a:t>
            </a:r>
          </a:p>
          <a:p>
            <a:pPr eaLnBrk="1" hangingPunct="1"/>
            <a:endParaRPr lang="en-US" dirty="0" smtClean="0"/>
          </a:p>
          <a:p>
            <a:pPr eaLnBrk="1" hangingPunct="1"/>
            <a:r>
              <a:rPr lang="en-US" dirty="0" smtClean="0"/>
              <a:t>Variable length character strings ---  VARCHAR2(&lt;size&gt;)</a:t>
            </a:r>
          </a:p>
          <a:p>
            <a:pPr eaLnBrk="1" hangingPunct="1"/>
            <a:r>
              <a:rPr lang="en-US" dirty="0" smtClean="0"/>
              <a:t>A maximum size for the column should be defined. Unlike CHAR columns, VARCHAR2 columns are not blank-padded with trailing spaces if the column value is shorter than its maximum specified length. The range is values allowed for size is from 1 to 4000 bytes.</a:t>
            </a:r>
          </a:p>
          <a:p>
            <a:pPr eaLnBrk="1" hangingPunct="1"/>
            <a:endParaRPr lang="en-US" dirty="0" smtClean="0"/>
          </a:p>
          <a:p>
            <a:pPr eaLnBrk="1" hangingPunct="1"/>
            <a:r>
              <a:rPr lang="en-US" dirty="0" smtClean="0"/>
              <a:t>Dates-----DATE</a:t>
            </a:r>
          </a:p>
          <a:p>
            <a:pPr eaLnBrk="1" hangingPunct="1"/>
            <a:r>
              <a:rPr lang="en-US" dirty="0" smtClean="0"/>
              <a:t>The DATE data type stores date and time information. You can store the dates from January 1, 4712 BC to  December 31, 9999 AD.</a:t>
            </a:r>
          </a:p>
          <a:p>
            <a:pPr eaLnBrk="1" hangingPunct="1"/>
            <a:endParaRPr lang="en-US" dirty="0" smtClean="0"/>
          </a:p>
          <a:p>
            <a:pPr eaLnBrk="1" hangingPunct="1"/>
            <a:r>
              <a:rPr lang="en-US" dirty="0" smtClean="0"/>
              <a:t>LONG</a:t>
            </a:r>
          </a:p>
          <a:p>
            <a:pPr eaLnBrk="1" hangingPunct="1"/>
            <a:r>
              <a:rPr lang="en-US" dirty="0" smtClean="0"/>
              <a:t>LONG columns can store up to 2GB of data. There can be only one LONG column in the table definition.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D46B8916-5448-44D2-B9B5-436E71631580}" type="slidenum">
              <a:rPr lang="en-US" b="0" smtClean="0"/>
              <a:pPr/>
              <a:t>51</a:t>
            </a:fld>
            <a:endParaRPr lang="en-US" b="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MAX:</a:t>
            </a:r>
          </a:p>
          <a:p>
            <a:pPr eaLnBrk="1" hangingPunct="1"/>
            <a:r>
              <a:rPr lang="en-US" smtClean="0"/>
              <a:t>This function has the syntax MAX([{DISTINCT | ALL }] &lt;x&gt;), where x is an expression. This function returns the highest value in the expression x.</a:t>
            </a:r>
          </a:p>
          <a:p>
            <a:pPr eaLnBrk="1" hangingPunct="1">
              <a:buFontTx/>
              <a:buChar char="•"/>
            </a:pPr>
            <a:r>
              <a:rPr lang="en-US" smtClean="0"/>
              <a:t>If the expression x is a date data type, it returns a DATE. For dates, the maximum is the latest date.</a:t>
            </a:r>
          </a:p>
          <a:p>
            <a:pPr eaLnBrk="1" hangingPunct="1">
              <a:buFontTx/>
              <a:buChar char="•"/>
            </a:pPr>
            <a:r>
              <a:rPr lang="en-US" smtClean="0"/>
              <a:t>If the expression x is a numeric data type, it returns a NUMBER. For numbers, the maximum is the largest number.</a:t>
            </a:r>
          </a:p>
          <a:p>
            <a:pPr eaLnBrk="1" hangingPunct="1">
              <a:buFontTx/>
              <a:buChar char="•"/>
            </a:pPr>
            <a:r>
              <a:rPr lang="en-US" smtClean="0"/>
              <a:t>If the expression is a character data type, it returns a VARCHAR2. for character strings, the maximum is the one that sorts lhighest based on the database character set.</a:t>
            </a:r>
          </a:p>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BBA8B7F-DB0E-4DD3-90A5-D99184709346}" type="slidenum">
              <a:rPr lang="en-US" b="0" smtClean="0"/>
              <a:pPr/>
              <a:t>52</a:t>
            </a:fld>
            <a:endParaRPr lang="en-US"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AVG: </a:t>
            </a:r>
          </a:p>
          <a:p>
            <a:pPr eaLnBrk="1" hangingPunct="1"/>
            <a:r>
              <a:rPr lang="en-US" smtClean="0"/>
              <a:t>This function has the syntax AVG ( [DISTINCT | ALL] &lt;n&gt;), where n is a  numeric expression. The AVG function returns the mean of the expression n. If neither DISTINCT nor ALL is specified in the function call, the default is ALL.</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4C3D582-328F-4F36-9B03-90DBB2923D1E}" type="slidenum">
              <a:rPr lang="en-US" b="0" smtClean="0"/>
              <a:pPr/>
              <a:t>53</a:t>
            </a:fld>
            <a:endParaRPr lang="en-US" b="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32DEC5B-E85D-4EAA-862E-6B7B58C3EA3F}" type="slidenum">
              <a:rPr lang="en-US" b="0" smtClean="0"/>
              <a:pPr/>
              <a:t>54</a:t>
            </a:fld>
            <a:endParaRPr lang="en-US" b="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COUNT:</a:t>
            </a:r>
            <a:r>
              <a:rPr lang="en-US" dirty="0" smtClean="0"/>
              <a:t> </a:t>
            </a:r>
          </a:p>
          <a:p>
            <a:pPr eaLnBrk="1" hangingPunct="1"/>
            <a:r>
              <a:rPr lang="en-US" dirty="0" smtClean="0"/>
              <a:t>The COUNT function returns the number of rows in the query. The asterisk (*) is a special quantity – it counts all rows in the result set, regardless of NULLs.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89A30CB-1B08-4346-8F5A-AF538D76BA9D}" type="slidenum">
              <a:rPr lang="en-US" b="0" smtClean="0"/>
              <a:pPr/>
              <a:t>55</a:t>
            </a:fld>
            <a:endParaRPr lang="en-US" b="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output table all the rows with an identical value in the grouping column will be grouped together. </a:t>
            </a:r>
          </a:p>
          <a:p>
            <a:pPr eaLnBrk="1" hangingPunct="1"/>
            <a:endParaRPr lang="en-US" dirty="0" smtClean="0"/>
          </a:p>
          <a:p>
            <a:pPr eaLnBrk="1" hangingPunct="1"/>
            <a:r>
              <a:rPr lang="en-US" b="1" dirty="0" smtClean="0"/>
              <a:t>Note:</a:t>
            </a:r>
            <a:r>
              <a:rPr lang="en-US" dirty="0" smtClean="0"/>
              <a:t> If no GROUP BY clause is specified (only group functions and constants appear in the SELECT clause), the default grouping becomes the entire result set.</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Grouping is done based on Class column. There are three different values in the class column so three groups will be formed  and for every group one row will be displayed in the output.</a:t>
            </a:r>
          </a:p>
          <a:p>
            <a:pPr eaLnBrk="1" hangingPunct="1"/>
            <a:r>
              <a:rPr lang="en-US" smtClean="0"/>
              <a:t> </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68F967C-942A-4F00-9FF7-98BBAE39753C}" type="slidenum">
              <a:rPr lang="en-US" b="0" smtClean="0"/>
              <a:pPr/>
              <a:t>56</a:t>
            </a:fld>
            <a:endParaRPr lang="en-US" b="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862224E-265E-406F-806B-395173A8A888}" type="slidenum">
              <a:rPr lang="en-US" b="0" smtClean="0"/>
              <a:pPr/>
              <a:t>57</a:t>
            </a:fld>
            <a:endParaRPr lang="en-US" b="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First query is wrong because you can not display ItemName if it has not been used for grouping. </a:t>
            </a:r>
          </a:p>
          <a:p>
            <a:pPr eaLnBrk="1" hangingPunct="1"/>
            <a:endParaRPr lang="en-US" b="1"/>
          </a:p>
          <a:p>
            <a:pPr eaLnBrk="1" hangingPunct="1"/>
            <a:r>
              <a:rPr lang="en-US" b="1"/>
              <a:t>The vice versa is not TRUE.(There can be a column which is used in group by clause but not used in select clause)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400" b="1" dirty="0"/>
              <a:t>The grouping is done based on two column Class and </a:t>
            </a:r>
            <a:r>
              <a:rPr lang="en-US" sz="1400" b="1" dirty="0" err="1"/>
              <a:t>ItemName</a:t>
            </a:r>
            <a:r>
              <a:rPr lang="en-US" sz="1400" b="1" dirty="0"/>
              <a:t>. </a:t>
            </a:r>
          </a:p>
          <a:p>
            <a:r>
              <a:rPr lang="en-US" sz="1400" b="1" dirty="0"/>
              <a:t>The query will first find the no of different values in Class column, in this case it is three. So three groups will be formed because of Class column. </a:t>
            </a:r>
          </a:p>
          <a:p>
            <a:r>
              <a:rPr lang="en-US" sz="1400" b="1" dirty="0"/>
              <a:t>Now for every such group there will be subgrouping because of </a:t>
            </a:r>
            <a:r>
              <a:rPr lang="en-US" sz="1400" b="1" dirty="0" err="1"/>
              <a:t>ItemName</a:t>
            </a:r>
            <a:r>
              <a:rPr lang="en-US" sz="1400" b="1" dirty="0"/>
              <a:t>. </a:t>
            </a:r>
          </a:p>
          <a:p>
            <a:endParaRPr lang="en-US" sz="1400" b="1" dirty="0"/>
          </a:p>
          <a:p>
            <a:r>
              <a:rPr lang="en-US" sz="1400" b="1" dirty="0"/>
              <a:t>In our example for group of Class A items there are three different </a:t>
            </a:r>
            <a:r>
              <a:rPr lang="en-US" sz="1400" b="1" dirty="0" err="1"/>
              <a:t>ItemName</a:t>
            </a:r>
            <a:r>
              <a:rPr lang="en-US" sz="1400" b="1" dirty="0"/>
              <a:t> so three subgroups will be formed.</a:t>
            </a:r>
          </a:p>
          <a:p>
            <a:r>
              <a:rPr lang="en-US" sz="1400" b="1" dirty="0"/>
              <a:t>For group of Class B items there is only one </a:t>
            </a:r>
            <a:r>
              <a:rPr lang="en-US" sz="1400" b="1" dirty="0" err="1"/>
              <a:t>ItemName</a:t>
            </a:r>
            <a:r>
              <a:rPr lang="en-US" sz="1400" b="1" dirty="0"/>
              <a:t> so no subgrouping will happen</a:t>
            </a:r>
          </a:p>
          <a:p>
            <a:r>
              <a:rPr lang="en-US" sz="1400" b="1" dirty="0"/>
              <a:t>For group of Class C items there is only one </a:t>
            </a:r>
            <a:r>
              <a:rPr lang="en-US" sz="1400" b="1" dirty="0" err="1"/>
              <a:t>ItemName</a:t>
            </a:r>
            <a:r>
              <a:rPr lang="en-US" sz="1400" b="1" dirty="0"/>
              <a:t>   so no subgroup will be formed </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D693D50-B110-444A-B399-EA187394F892}" type="slidenum">
              <a:rPr lang="en-US" b="0" smtClean="0"/>
              <a:pPr/>
              <a:t>58</a:t>
            </a:fld>
            <a:endParaRPr lang="en-US" b="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2BF6A9B-4D92-4518-8993-F50FBE0486E2}" type="slidenum">
              <a:rPr lang="en-US" b="0" smtClean="0"/>
              <a:pPr/>
              <a:t>59</a:t>
            </a:fld>
            <a:endParaRPr lang="en-US"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Limiting Grouped data with HAVING:</a:t>
            </a:r>
          </a:p>
          <a:p>
            <a:pPr eaLnBrk="1" hangingPunct="1"/>
            <a:endParaRPr lang="en-US" dirty="0" smtClean="0"/>
          </a:p>
          <a:p>
            <a:pPr eaLnBrk="1" hangingPunct="1"/>
            <a:r>
              <a:rPr lang="en-US" dirty="0" smtClean="0"/>
              <a:t>Group functions cannot be used in the WHERE clause.</a:t>
            </a:r>
          </a:p>
          <a:p>
            <a:pPr eaLnBrk="1" hangingPunct="1"/>
            <a:endParaRPr lang="en-US" dirty="0" smtClean="0"/>
          </a:p>
          <a:p>
            <a:pPr eaLnBrk="1" hangingPunct="1"/>
            <a:r>
              <a:rPr lang="en-US" dirty="0" smtClean="0"/>
              <a:t>A SQL statement can have both a WHERE clause and a HAVING clause. WHERE filters data before grouping; HAVING filters data after grouping.</a:t>
            </a:r>
          </a:p>
          <a:p>
            <a:pPr eaLnBrk="1" hangingPunct="1"/>
            <a:endParaRPr lang="en-US" dirty="0" smtClean="0"/>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1A613669-39A1-43FE-BA41-5BF5D5BC9447}" type="slidenum">
              <a:rPr lang="en-US" b="0" smtClean="0"/>
              <a:pPr/>
              <a:t>60</a:t>
            </a:fld>
            <a:endParaRPr lang="en-US" b="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Limiting Grouped data with HAVING:</a:t>
            </a:r>
          </a:p>
          <a:p>
            <a:pPr eaLnBrk="1" hangingPunct="1"/>
            <a:endParaRPr lang="en-US" smtClean="0"/>
          </a:p>
          <a:p>
            <a:pPr eaLnBrk="1" hangingPunct="1"/>
            <a:r>
              <a:rPr lang="en-US" smtClean="0"/>
              <a:t>Group functions cannot be used in the WHERE clause.</a:t>
            </a:r>
          </a:p>
          <a:p>
            <a:pPr eaLnBrk="1" hangingPunct="1"/>
            <a:endParaRPr lang="en-US" smtClean="0"/>
          </a:p>
          <a:p>
            <a:pPr eaLnBrk="1" hangingPunct="1"/>
            <a:r>
              <a:rPr lang="en-US" smtClean="0"/>
              <a:t>A SQL statement can have both a WHERE clause and a HAVING clause. WHERE filters data before grouping; HAVING filters data after grouping.</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35C57A8-31BF-47A7-95A9-0DA4A97867B4}" type="slidenum">
              <a:rPr lang="en-US" b="0" smtClean="0"/>
              <a:pPr/>
              <a:t>7</a:t>
            </a:fld>
            <a:endParaRPr lang="en-US" b="0"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27278F0-7845-4390-86DC-34ABBD4570E1}" type="slidenum">
              <a:rPr lang="en-US" b="0" smtClean="0"/>
              <a:pPr/>
              <a:t>61</a:t>
            </a:fld>
            <a:endParaRPr lang="en-US" b="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Query is wrong because you cannot  use  SupplierId  in Having Clause if it has not been used for grouping. </a:t>
            </a:r>
          </a:p>
          <a:p>
            <a:pPr eaLnBrk="1" hangingPunct="1"/>
            <a:endParaRPr lang="en-US" b="1" smtClean="0"/>
          </a:p>
          <a:p>
            <a:pPr eaLnBrk="1" hangingPunct="1"/>
            <a:r>
              <a:rPr lang="en-US" b="1" smtClean="0"/>
              <a:t>The vice versa is not TRUE.(There can be a column which is used in group by clause but not used in Having clause)</a:t>
            </a:r>
          </a:p>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4B89F8D-A22D-4D73-9858-38F33A105D4B}" type="slidenum">
              <a:rPr lang="en-US" b="0" smtClean="0"/>
              <a:pPr/>
              <a:t>62</a:t>
            </a:fld>
            <a:endParaRPr lang="en-US" b="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r>
              <a:rPr lang="en-US" smtClean="0"/>
              <a:t>The results of two independent SELECT statements can be worked with using the SET operation – UNION. By default, UNION returns only distinct values. Union is like an “OR” operation. If the tuple occurs in relation 1 or relation 2, it is selected. </a:t>
            </a:r>
          </a:p>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0A63909-335C-4F4A-A425-36C808DA9369}" type="slidenum">
              <a:rPr lang="en-US" b="0" smtClean="0"/>
              <a:pPr/>
              <a:t>64</a:t>
            </a:fld>
            <a:endParaRPr lang="en-US" b="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Union all:</a:t>
            </a:r>
          </a:p>
          <a:p>
            <a:pPr eaLnBrk="1" hangingPunct="1"/>
            <a:endParaRPr lang="en-US" b="1" smtClean="0"/>
          </a:p>
          <a:p>
            <a:pPr eaLnBrk="1" hangingPunct="1"/>
            <a:r>
              <a:rPr lang="en-US" smtClean="0"/>
              <a:t>Returns all rows including duplicates selected by either query.</a:t>
            </a:r>
          </a:p>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094DC88-9B85-457D-A815-4527808130E3}" type="slidenum">
              <a:rPr lang="en-US" b="0" smtClean="0"/>
              <a:pPr/>
              <a:t>65</a:t>
            </a:fld>
            <a:endParaRPr lang="en-US" b="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Union all:</a:t>
            </a:r>
          </a:p>
          <a:p>
            <a:pPr eaLnBrk="1" hangingPunct="1"/>
            <a:endParaRPr lang="en-US" b="1" smtClean="0"/>
          </a:p>
          <a:p>
            <a:pPr eaLnBrk="1" hangingPunct="1"/>
            <a:r>
              <a:rPr lang="en-US" smtClean="0"/>
              <a:t>Returns all rows including duplicates selected by either query.</a:t>
            </a:r>
          </a:p>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D907792-7361-4C07-92FD-CA9F09326323}" type="slidenum">
              <a:rPr lang="en-US" b="0" smtClean="0"/>
              <a:pPr/>
              <a:t>67</a:t>
            </a:fld>
            <a:endParaRPr lang="en-US"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intersection is an AND operation. It retrieves those tuples which are present in both relation</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DCED058-64B0-4A48-9BAD-310615EC596A}" type="slidenum">
              <a:rPr lang="en-US" b="0" smtClean="0"/>
              <a:pPr/>
              <a:t>68</a:t>
            </a:fld>
            <a:endParaRPr lang="en-US" b="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is the difference operation. It retrieves unique tuples which are present in relation 1 but not in relation 2.</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5A30F8E-43A5-4FC5-BB62-BA182CA61D67}" type="slidenum">
              <a:rPr lang="en-US" b="0" smtClean="0"/>
              <a:pPr/>
              <a:t>69</a:t>
            </a:fld>
            <a:endParaRPr lang="en-US"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C290862-5824-43DD-BC24-B5ED104EC3C1}" type="slidenum">
              <a:rPr lang="en-US" b="0" smtClean="0"/>
              <a:pPr/>
              <a:t>70</a:t>
            </a:fld>
            <a:endParaRPr lang="en-US"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Where clause:</a:t>
            </a:r>
          </a:p>
          <a:p>
            <a:pPr eaLnBrk="1" hangingPunct="1"/>
            <a:r>
              <a:rPr lang="en-US" smtClean="0"/>
              <a:t>This will retrieve only those rows of the table which satisfy the condition in the where clause. Any logical conditions of the where clause use the comparison operators. Rows are returned or operated upon where the data satisfies the logical condition (s) of the where clause. Column names or expressions can be used in the where clause but not column alias names.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41F2B30-B114-415C-AB7C-7960EC524CC4}" type="slidenum">
              <a:rPr lang="en-US" b="0" smtClean="0"/>
              <a:pPr/>
              <a:t>71</a:t>
            </a:fld>
            <a:endParaRPr lang="en-US"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CB91B01-7BE9-43CF-A34D-E92D16E126AA}" type="slidenum">
              <a:rPr lang="en-US" b="0" smtClean="0"/>
              <a:pPr/>
              <a:t>72</a:t>
            </a:fld>
            <a:endParaRPr lang="en-US"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relational databases, data is spread over multiple tables. Sometimes we may want data from two or more tables. A join is an operation which combines results from two or more tables.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E121850-2349-4760-9068-806B73524D22}" type="slidenum">
              <a:rPr lang="en-US" b="0" smtClean="0"/>
              <a:pPr/>
              <a:t>8</a:t>
            </a:fld>
            <a:endParaRPr lang="en-US" b="0"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Arithmetic operators are used to calculate something like given in the example below:</a:t>
            </a:r>
          </a:p>
          <a:p>
            <a:pPr eaLnBrk="1" hangingPunct="1"/>
            <a:r>
              <a:rPr lang="en-US" dirty="0" smtClean="0"/>
              <a:t>Select * from employee where </a:t>
            </a:r>
            <a:r>
              <a:rPr lang="en-US" dirty="0" err="1" smtClean="0"/>
              <a:t>sal</a:t>
            </a:r>
            <a:r>
              <a:rPr lang="en-US" dirty="0" smtClean="0"/>
              <a:t> * 1.1 &gt; 1000 ;</a:t>
            </a:r>
          </a:p>
          <a:p>
            <a:pPr eaLnBrk="1" hangingPunct="1"/>
            <a:endParaRPr lang="en-US" dirty="0" smtClean="0"/>
          </a:p>
          <a:p>
            <a:pPr eaLnBrk="1" hangingPunct="1"/>
            <a:r>
              <a:rPr lang="en-US" dirty="0" smtClean="0"/>
              <a:t>The logical operators are used to combine conditions like:</a:t>
            </a:r>
          </a:p>
          <a:p>
            <a:pPr eaLnBrk="1" hangingPunct="1"/>
            <a:r>
              <a:rPr lang="en-US" dirty="0" smtClean="0"/>
              <a:t>Select * from employee where (</a:t>
            </a:r>
            <a:r>
              <a:rPr lang="en-US" dirty="0" err="1" smtClean="0"/>
              <a:t>sal</a:t>
            </a:r>
            <a:r>
              <a:rPr lang="en-US" dirty="0" smtClean="0"/>
              <a:t> &gt; 1000 AND  age &gt; 25);</a:t>
            </a:r>
          </a:p>
          <a:p>
            <a:pPr eaLnBrk="1" hangingPunct="1"/>
            <a:endParaRPr lang="en-US" dirty="0" smtClean="0"/>
          </a:p>
          <a:p>
            <a:pPr eaLnBrk="1" hangingPunct="1"/>
            <a:r>
              <a:rPr lang="en-US" dirty="0" smtClean="0"/>
              <a:t>The above two examples also illustrate the use of relational operators.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0FAEC6F-8FD4-4D65-90B2-64DF907887FE}" type="slidenum">
              <a:rPr lang="en-US" b="0" smtClean="0"/>
              <a:pPr/>
              <a:t>73</a:t>
            </a:fld>
            <a:endParaRPr lang="en-US" b="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Cartesian Joins:</a:t>
            </a:r>
          </a:p>
          <a:p>
            <a:pPr eaLnBrk="1" hangingPunct="1"/>
            <a:endParaRPr lang="en-US" b="1" smtClean="0"/>
          </a:p>
          <a:p>
            <a:pPr eaLnBrk="1" hangingPunct="1"/>
            <a:r>
              <a:rPr lang="en-US" smtClean="0"/>
              <a:t>A Cartesian join occurs when data is selected from two or more tables and there is no common relation specified in the WHERE clause. If you do not specify a join condition for the tables listed in the FROM clause, Oracle joins each row from the first table to every row in the second table. </a:t>
            </a:r>
          </a:p>
          <a:p>
            <a:pPr eaLnBrk="1" hangingPunct="1"/>
            <a:endParaRPr lang="en-US" smtClean="0"/>
          </a:p>
          <a:p>
            <a:pPr eaLnBrk="1" hangingPunct="1"/>
            <a:r>
              <a:rPr lang="en-US" smtClean="0"/>
              <a:t>If the first table has 3 rows and the second table has 4 rows, the result will have 12 rows.</a:t>
            </a:r>
          </a:p>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82688F4-BE76-4796-A943-9B5EB04DB252}" type="slidenum">
              <a:rPr lang="en-US" b="0" smtClean="0"/>
              <a:pPr/>
              <a:t>74</a:t>
            </a:fld>
            <a:endParaRPr lang="en-US"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Inner Joins:</a:t>
            </a:r>
          </a:p>
          <a:p>
            <a:pPr eaLnBrk="1" hangingPunct="1"/>
            <a:endParaRPr lang="en-US" b="1" smtClean="0"/>
          </a:p>
          <a:p>
            <a:pPr eaLnBrk="1" hangingPunct="1"/>
            <a:r>
              <a:rPr lang="en-US" smtClean="0"/>
              <a:t>The most common operator used to relate two tables is the equality operator (=). If you relate two tables using an equality operator, it is an equality join, also known as equijoin. This type of join combines rows from two tables that have equivalent values for the specified columns. A simple join is also known as an inner join, because it returns only the rows that satisfy the join condition.</a:t>
            </a:r>
          </a:p>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408B454-589F-44D0-B559-CF8538432C49}" type="slidenum">
              <a:rPr lang="en-US" b="0" smtClean="0"/>
              <a:pPr/>
              <a:t>75</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Here the where clause is based on the equality condition “=“. Hence it is called equi join</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1096A6A-8C69-4B4B-8305-CC7B74833B56}" type="slidenum">
              <a:rPr lang="en-US" b="0" smtClean="0"/>
              <a:pPr/>
              <a:t>76</a:t>
            </a:fld>
            <a:endParaRPr lang="en-US" b="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B3BD528-A3CE-4006-AA4A-07BE229552AC}" type="slidenum">
              <a:rPr lang="en-US" b="0" smtClean="0"/>
              <a:pPr/>
              <a:t>77</a:t>
            </a:fld>
            <a:endParaRPr lang="en-US"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41034DA-1F9F-4382-9060-57809921E527}" type="slidenum">
              <a:rPr lang="en-US" b="0" smtClean="0"/>
              <a:pPr/>
              <a:t>78</a:t>
            </a:fld>
            <a:endParaRPr lang="en-US" b="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2C3364B-2AF6-448A-9026-27144941E73D}" type="slidenum">
              <a:rPr lang="en-US" b="0" smtClean="0"/>
              <a:pPr/>
              <a:t>79</a:t>
            </a:fld>
            <a:endParaRPr lang="en-US" b="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DB41B0E-9416-4776-92C2-9E2D5358A634}" type="slidenum">
              <a:rPr lang="en-US" b="0" smtClean="0"/>
              <a:pPr/>
              <a:t>80</a:t>
            </a:fld>
            <a:endParaRPr lang="en-US" b="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522A269-B864-4157-AEC5-979F3AC8A641}" type="slidenum">
              <a:rPr lang="en-US" b="0" smtClean="0"/>
              <a:pPr/>
              <a:t>81</a:t>
            </a:fld>
            <a:endParaRPr lang="en-US"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inner join takes into account only those non NULL rows from the tables involved. If you want the result to include even those rows having a NULL for a particular row in the selected column, then go for an outer join. The syntax for representing this is slightly different in each RDBMS product. What follows in the next slide is the oracle style.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A6E3B5D9-F5CC-433B-87A1-8EB61DD866D9}" type="slidenum">
              <a:rPr lang="en-US" b="0" smtClean="0"/>
              <a:pPr/>
              <a:t>82</a:t>
            </a:fld>
            <a:endParaRPr lang="en-US" b="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None/>
              <a:defRPr/>
            </a:pPr>
            <a:r>
              <a:rPr lang="en-US" sz="1200" b="1" dirty="0" smtClean="0">
                <a:latin typeface="Lucida Console" pitchFamily="49" charset="0"/>
              </a:rPr>
              <a:t>CREATE TABLE </a:t>
            </a:r>
            <a:r>
              <a:rPr lang="en-US" sz="1200" dirty="0" smtClean="0">
                <a:latin typeface="Lucida Console" pitchFamily="49" charset="0"/>
              </a:rPr>
              <a:t>Customer (</a:t>
            </a:r>
          </a:p>
          <a:p>
            <a:pPr>
              <a:buFont typeface="Wingdings" pitchFamily="2" charset="2"/>
              <a:buNone/>
              <a:defRPr/>
            </a:pPr>
            <a:r>
              <a:rPr lang="en-US" sz="1200" dirty="0" err="1" smtClean="0">
                <a:latin typeface="Lucida Console" pitchFamily="49" charset="0"/>
              </a:rPr>
              <a:t>custId</a:t>
            </a:r>
            <a:r>
              <a:rPr lang="en-US" sz="1200" dirty="0" smtClean="0">
                <a:latin typeface="Lucida Console" pitchFamily="49" charset="0"/>
              </a:rPr>
              <a:t> varchar2(6)  </a:t>
            </a:r>
            <a:r>
              <a:rPr lang="en-US" sz="1200" b="1" dirty="0" smtClean="0">
                <a:latin typeface="Lucida Console" pitchFamily="49" charset="0"/>
              </a:rPr>
              <a:t>CONSTRAINT</a:t>
            </a:r>
            <a:r>
              <a:rPr lang="en-US" sz="1200" dirty="0" smtClean="0">
                <a:latin typeface="Lucida Console" pitchFamily="49" charset="0"/>
              </a:rPr>
              <a:t> </a:t>
            </a:r>
            <a:r>
              <a:rPr lang="en-US" sz="1200" dirty="0" err="1" smtClean="0">
                <a:latin typeface="Lucida Console" pitchFamily="49" charset="0"/>
              </a:rPr>
              <a:t>cust_pk</a:t>
            </a:r>
            <a:r>
              <a:rPr lang="en-US" sz="1200" dirty="0" smtClean="0">
                <a:latin typeface="Lucida Console" pitchFamily="49" charset="0"/>
              </a:rPr>
              <a:t> </a:t>
            </a:r>
            <a:r>
              <a:rPr lang="en-US" sz="1200" b="1" dirty="0" smtClean="0">
                <a:latin typeface="Lucida Console" pitchFamily="49" charset="0"/>
              </a:rPr>
              <a:t>PRIMARY KEY   CONSTRAINT</a:t>
            </a:r>
            <a:r>
              <a:rPr lang="en-US" sz="1200" dirty="0" smtClean="0">
                <a:latin typeface="Lucida Console" pitchFamily="49" charset="0"/>
              </a:rPr>
              <a:t> </a:t>
            </a:r>
            <a:r>
              <a:rPr lang="en-US" sz="1200" dirty="0" err="1" smtClean="0">
                <a:latin typeface="Lucida Console" pitchFamily="49" charset="0"/>
              </a:rPr>
              <a:t>cust_cid</a:t>
            </a:r>
            <a:r>
              <a:rPr lang="en-US" sz="1200" dirty="0" smtClean="0">
                <a:latin typeface="Lucida Console" pitchFamily="49" charset="0"/>
              </a:rPr>
              <a:t> </a:t>
            </a:r>
            <a:r>
              <a:rPr lang="en-US" sz="1200" b="1" dirty="0" smtClean="0">
                <a:latin typeface="Lucida Console" pitchFamily="49" charset="0"/>
              </a:rPr>
              <a:t>CHECK</a:t>
            </a:r>
            <a:r>
              <a:rPr lang="en-US" sz="1200" dirty="0" smtClean="0">
                <a:latin typeface="Lucida Console" pitchFamily="49" charset="0"/>
              </a:rPr>
              <a:t> (</a:t>
            </a:r>
            <a:r>
              <a:rPr lang="en-US" sz="1200" dirty="0" err="1" smtClean="0">
                <a:latin typeface="Lucida Console" pitchFamily="49" charset="0"/>
              </a:rPr>
              <a:t>custId</a:t>
            </a:r>
            <a:r>
              <a:rPr lang="en-US" sz="1200" dirty="0" smtClean="0">
                <a:latin typeface="Lucida Console" pitchFamily="49" charset="0"/>
              </a:rPr>
              <a:t> like 'C%'),</a:t>
            </a:r>
          </a:p>
          <a:p>
            <a:pPr>
              <a:buFont typeface="Wingdings" pitchFamily="2" charset="2"/>
              <a:buNone/>
              <a:defRPr/>
            </a:pPr>
            <a:r>
              <a:rPr lang="en-US" sz="1200" dirty="0" err="1" smtClean="0">
                <a:latin typeface="Lucida Console" pitchFamily="49" charset="0"/>
              </a:rPr>
              <a:t>CustName</a:t>
            </a:r>
            <a:r>
              <a:rPr lang="en-US" sz="1200" dirty="0" smtClean="0">
                <a:latin typeface="Lucida Console" pitchFamily="49" charset="0"/>
              </a:rPr>
              <a:t> varchar2(30) </a:t>
            </a:r>
            <a:r>
              <a:rPr lang="en-US" sz="1200" b="1" dirty="0" smtClean="0">
                <a:latin typeface="Lucida Console" pitchFamily="49" charset="0"/>
              </a:rPr>
              <a:t>CONSTRAINT</a:t>
            </a:r>
            <a:r>
              <a:rPr lang="en-US" sz="1200" dirty="0" smtClean="0">
                <a:latin typeface="Lucida Console" pitchFamily="49" charset="0"/>
              </a:rPr>
              <a:t> </a:t>
            </a:r>
            <a:r>
              <a:rPr lang="en-US" sz="1200" dirty="0" err="1" smtClean="0">
                <a:latin typeface="Lucida Console" pitchFamily="49" charset="0"/>
              </a:rPr>
              <a:t>cust_custname_nnull</a:t>
            </a:r>
            <a:r>
              <a:rPr lang="en-US" sz="1200" dirty="0" smtClean="0">
                <a:latin typeface="Lucida Console" pitchFamily="49" charset="0"/>
              </a:rPr>
              <a:t> </a:t>
            </a:r>
            <a:r>
              <a:rPr lang="en-US" sz="1200" b="1" dirty="0" smtClean="0">
                <a:latin typeface="Lucida Console" pitchFamily="49" charset="0"/>
              </a:rPr>
              <a:t>NOT NULL</a:t>
            </a:r>
            <a:r>
              <a:rPr lang="en-US" sz="1200" dirty="0" smtClean="0">
                <a:latin typeface="Lucida Console" pitchFamily="49" charset="0"/>
              </a:rPr>
              <a:t>,</a:t>
            </a:r>
          </a:p>
          <a:p>
            <a:pPr>
              <a:buFont typeface="Wingdings" pitchFamily="2" charset="2"/>
              <a:buNone/>
              <a:defRPr/>
            </a:pPr>
            <a:r>
              <a:rPr lang="en-US" sz="1200" dirty="0" err="1" smtClean="0">
                <a:latin typeface="Lucida Console" pitchFamily="49" charset="0"/>
              </a:rPr>
              <a:t>DateofReg</a:t>
            </a:r>
            <a:r>
              <a:rPr lang="en-US" sz="1200" dirty="0" smtClean="0">
                <a:latin typeface="Lucida Console" pitchFamily="49" charset="0"/>
              </a:rPr>
              <a:t> date ,</a:t>
            </a:r>
          </a:p>
          <a:p>
            <a:pPr>
              <a:buFont typeface="Wingdings" pitchFamily="2" charset="2"/>
              <a:buNone/>
              <a:defRPr/>
            </a:pPr>
            <a:r>
              <a:rPr lang="en-US" sz="1200" dirty="0" err="1" smtClean="0">
                <a:latin typeface="Lucida Console" pitchFamily="49" charset="0"/>
              </a:rPr>
              <a:t>UserId</a:t>
            </a:r>
            <a:r>
              <a:rPr lang="en-US" sz="1200" dirty="0" smtClean="0">
                <a:latin typeface="Lucida Console" pitchFamily="49" charset="0"/>
              </a:rPr>
              <a:t> varchar2(15) </a:t>
            </a:r>
            <a:r>
              <a:rPr lang="en-US" sz="1200" b="1" dirty="0" smtClean="0">
                <a:latin typeface="Lucida Console" pitchFamily="49" charset="0"/>
              </a:rPr>
              <a:t>CONSTRAINT</a:t>
            </a:r>
            <a:r>
              <a:rPr lang="en-US" sz="1200" dirty="0" smtClean="0">
                <a:latin typeface="Lucida Console" pitchFamily="49" charset="0"/>
              </a:rPr>
              <a:t> </a:t>
            </a:r>
            <a:r>
              <a:rPr lang="en-US" sz="1200" dirty="0" err="1" smtClean="0">
                <a:latin typeface="Lucida Console" pitchFamily="49" charset="0"/>
              </a:rPr>
              <a:t>customer_userid_uq</a:t>
            </a:r>
            <a:r>
              <a:rPr lang="en-US" sz="1200" dirty="0" smtClean="0">
                <a:latin typeface="Lucida Console" pitchFamily="49" charset="0"/>
              </a:rPr>
              <a:t> </a:t>
            </a:r>
            <a:r>
              <a:rPr lang="en-US" sz="1200" b="1" dirty="0" smtClean="0">
                <a:latin typeface="Lucida Console" pitchFamily="49" charset="0"/>
              </a:rPr>
              <a:t>UNIQUE</a:t>
            </a:r>
            <a:r>
              <a:rPr lang="en-US" sz="1200" dirty="0" smtClean="0">
                <a:latin typeface="Lucida Console" pitchFamily="49" charset="0"/>
              </a:rPr>
              <a:t>,</a:t>
            </a:r>
          </a:p>
          <a:p>
            <a:pPr>
              <a:buFont typeface="Wingdings" pitchFamily="2" charset="2"/>
              <a:buNone/>
              <a:defRPr/>
            </a:pPr>
            <a:r>
              <a:rPr lang="en-US" sz="1200" dirty="0" smtClean="0">
                <a:latin typeface="Lucida Console" pitchFamily="49" charset="0"/>
              </a:rPr>
              <a:t>Password varchar2(15) </a:t>
            </a:r>
            <a:r>
              <a:rPr lang="en-US" sz="1200" b="1" dirty="0" smtClean="0">
                <a:latin typeface="Lucida Console" pitchFamily="49" charset="0"/>
              </a:rPr>
              <a:t>CONSTRAINT</a:t>
            </a:r>
            <a:r>
              <a:rPr lang="en-US" sz="1200" dirty="0" smtClean="0">
                <a:latin typeface="Lucida Console" pitchFamily="49" charset="0"/>
              </a:rPr>
              <a:t> </a:t>
            </a:r>
            <a:r>
              <a:rPr lang="en-US" sz="1200" dirty="0" err="1" smtClean="0">
                <a:latin typeface="Lucida Console" pitchFamily="49" charset="0"/>
              </a:rPr>
              <a:t>customer_passwd</a:t>
            </a:r>
            <a:r>
              <a:rPr lang="en-US" sz="1200" dirty="0" smtClean="0">
                <a:latin typeface="Lucida Console" pitchFamily="49" charset="0"/>
              </a:rPr>
              <a:t> </a:t>
            </a:r>
            <a:r>
              <a:rPr lang="en-US" sz="1200" b="1" dirty="0" smtClean="0">
                <a:latin typeface="Lucida Console" pitchFamily="49" charset="0"/>
              </a:rPr>
              <a:t>NOT NULL</a:t>
            </a:r>
            <a:r>
              <a:rPr lang="en-US" sz="1200" dirty="0" smtClean="0">
                <a:latin typeface="Lucida Console" pitchFamily="49" charset="0"/>
              </a:rPr>
              <a:t>);</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D50F416F-BCDE-430A-9B29-1BFDCFC3650E}" type="slidenum">
              <a:rPr lang="en-US" b="0" smtClean="0"/>
              <a:pPr/>
              <a:t>11</a:t>
            </a:fld>
            <a:endParaRPr lang="en-US" b="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4DF61C2-6F2E-47FB-ACC7-E2B24D159522}" type="slidenum">
              <a:rPr lang="en-US" b="0" smtClean="0"/>
              <a:pPr/>
              <a:t>83</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5F1BC60-5673-4FEF-97BA-919E3F24C594}" type="slidenum">
              <a:rPr lang="en-US" b="0" smtClean="0"/>
              <a:pPr/>
              <a:t>85</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 symbol is next to the column  which needs to be expanded to include null values also. In the example above, there may be some customers who have not made any orders, so if we select their names from the customers table (the second table based on int position in the query), the corresponding order detail would be null. Even then such values have to be selected . That’s what is indicated. A typical output would look like:</a:t>
            </a:r>
          </a:p>
          <a:p>
            <a:pPr eaLnBrk="1" hangingPunct="1"/>
            <a:endParaRPr lang="en-US" smtClean="0"/>
          </a:p>
          <a:p>
            <a:pPr eaLnBrk="1" hangingPunct="1"/>
            <a:r>
              <a:rPr lang="en-US" smtClean="0"/>
              <a:t>ORDER_NUM 	CUST_NAME</a:t>
            </a:r>
          </a:p>
          <a:p>
            <a:pPr eaLnBrk="1" hangingPunct="1"/>
            <a:r>
              <a:rPr lang="en-US" smtClean="0"/>
              <a:t>--------- ----------</a:t>
            </a:r>
          </a:p>
          <a:p>
            <a:pPr eaLnBrk="1" hangingPunct="1"/>
            <a:r>
              <a:rPr lang="en-US" smtClean="0"/>
              <a:t>        5 		radha</a:t>
            </a:r>
          </a:p>
          <a:p>
            <a:pPr eaLnBrk="1" hangingPunct="1"/>
            <a:r>
              <a:rPr lang="en-US" smtClean="0"/>
              <a:t>          		first corp</a:t>
            </a:r>
          </a:p>
          <a:p>
            <a:pPr eaLnBrk="1" hangingPunct="1"/>
            <a:r>
              <a:rPr lang="en-US" smtClean="0"/>
              <a:t>         		 jcp inc.</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6F3D6CE-0257-4EEE-80E6-1931B3E07D81}" type="slidenum">
              <a:rPr lang="en-US" b="0" smtClean="0"/>
              <a:pPr/>
              <a:t>86</a:t>
            </a:fld>
            <a:endParaRPr 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wish to join a table with itself based on some criteria, use the concept of synonyms. Treat the table as two different tables by giving synonyms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8BCCD781-AAB9-4E0C-8C26-DCB38BAB8AF0}" type="slidenum">
              <a:rPr lang="en-US" b="0" smtClean="0"/>
              <a:pPr/>
              <a:t>87</a:t>
            </a:fld>
            <a:endParaRPr lang="en-US" b="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1C42A33D-2BEE-4698-A93D-4CE454120B10}" type="slidenum">
              <a:rPr lang="en-US" b="0" smtClean="0"/>
              <a:pPr/>
              <a:t>92</a:t>
            </a:fld>
            <a:endParaRPr lang="en-US"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1640FCA4-2601-4E47-B8AC-41FF804BAEF4}" type="slidenum">
              <a:rPr lang="en-US" b="0" smtClean="0"/>
              <a:pPr/>
              <a:t>93</a:t>
            </a:fld>
            <a:endParaRPr lang="en-US" b="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Group functions do not process NULL values and do not return a NULL value, even when NULL are the only values evaluated. For example, a COUNT or SUM of NULL values will result in 0.</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0E45ED2-7691-4807-9779-DC9CC81B3EC1}" type="slidenum">
              <a:rPr lang="en-US" b="0" smtClean="0"/>
              <a:pPr/>
              <a:t>94</a:t>
            </a:fld>
            <a:endParaRPr lang="en-US" b="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MIN:</a:t>
            </a:r>
          </a:p>
          <a:p>
            <a:pPr eaLnBrk="1" hangingPunct="1"/>
            <a:r>
              <a:rPr lang="en-US" smtClean="0"/>
              <a:t>This function has the syntax MIN([{DISTINCT | ALL }] &lt;x&gt;), where x is an expression. This function returns the lowest value in the expression x.</a:t>
            </a:r>
          </a:p>
          <a:p>
            <a:pPr eaLnBrk="1" hangingPunct="1">
              <a:buFontTx/>
              <a:buChar char="•"/>
            </a:pPr>
            <a:r>
              <a:rPr lang="en-US" smtClean="0"/>
              <a:t>If the expression x is a date data type, it returns a DATE. For dates, the minimum is the earliest date.</a:t>
            </a:r>
          </a:p>
          <a:p>
            <a:pPr eaLnBrk="1" hangingPunct="1">
              <a:buFontTx/>
              <a:buChar char="•"/>
            </a:pPr>
            <a:r>
              <a:rPr lang="en-US" smtClean="0"/>
              <a:t>If the expression x is a numeric data type, it returns a NUMBER. For numbers, the minimum is the smallest number.</a:t>
            </a:r>
          </a:p>
          <a:p>
            <a:pPr eaLnBrk="1" hangingPunct="1">
              <a:buFontTx/>
              <a:buChar char="•"/>
            </a:pPr>
            <a:r>
              <a:rPr lang="en-US" smtClean="0"/>
              <a:t>If the expression is a character data type, it returns a VARCHAR2. for character strings, the minimum is the one that sorts lowest based on the database character set.</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D46B8916-5448-44D2-B9B5-436E71631580}" type="slidenum">
              <a:rPr lang="en-US" b="0" smtClean="0"/>
              <a:pPr/>
              <a:t>95</a:t>
            </a:fld>
            <a:endParaRPr lang="en-US" b="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MAX:</a:t>
            </a:r>
          </a:p>
          <a:p>
            <a:pPr eaLnBrk="1" hangingPunct="1"/>
            <a:r>
              <a:rPr lang="en-US" smtClean="0"/>
              <a:t>This function has the syntax MAX([{DISTINCT | ALL }] &lt;x&gt;), where x is an expression. This function returns the highest value in the expression x.</a:t>
            </a:r>
          </a:p>
          <a:p>
            <a:pPr eaLnBrk="1" hangingPunct="1">
              <a:buFontTx/>
              <a:buChar char="•"/>
            </a:pPr>
            <a:r>
              <a:rPr lang="en-US" smtClean="0"/>
              <a:t>If the expression x is a date data type, it returns a DATE. For dates, the maximum is the latest date.</a:t>
            </a:r>
          </a:p>
          <a:p>
            <a:pPr eaLnBrk="1" hangingPunct="1">
              <a:buFontTx/>
              <a:buChar char="•"/>
            </a:pPr>
            <a:r>
              <a:rPr lang="en-US" smtClean="0"/>
              <a:t>If the expression x is a numeric data type, it returns a NUMBER. For numbers, the maximum is the largest number.</a:t>
            </a:r>
          </a:p>
          <a:p>
            <a:pPr eaLnBrk="1" hangingPunct="1">
              <a:buFontTx/>
              <a:buChar char="•"/>
            </a:pPr>
            <a:r>
              <a:rPr lang="en-US" smtClean="0"/>
              <a:t>If the expression is a character data type, it returns a VARCHAR2. for character strings, the maximum is the one that sorts lhighest based on the database character set.</a:t>
            </a:r>
          </a:p>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BBA8B7F-DB0E-4DD3-90A5-D99184709346}" type="slidenum">
              <a:rPr lang="en-US" b="0" smtClean="0"/>
              <a:pPr/>
              <a:t>96</a:t>
            </a:fld>
            <a:endParaRPr lang="en-US"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AVG: </a:t>
            </a:r>
          </a:p>
          <a:p>
            <a:pPr eaLnBrk="1" hangingPunct="1"/>
            <a:r>
              <a:rPr lang="en-US" smtClean="0"/>
              <a:t>This function has the syntax AVG ( [DISTINCT | ALL] &lt;n&gt;), where n is a  numeric expression. The AVG function returns the mean of the expression n. If neither DISTINCT nor ALL is specified in the function call, the default is ALL.</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4C3D582-328F-4F36-9B03-90DBB2923D1E}" type="slidenum">
              <a:rPr lang="en-US" b="0" smtClean="0"/>
              <a:pPr/>
              <a:t>97</a:t>
            </a:fld>
            <a:endParaRPr lang="en-US" b="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8A146F2-BA2B-4DF1-9927-8C3C7AC27CAD}" type="slidenum">
              <a:rPr lang="en-US" b="0" smtClean="0"/>
              <a:pPr/>
              <a:t>12</a:t>
            </a:fld>
            <a:endParaRPr lang="en-US" b="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Constraints:</a:t>
            </a:r>
          </a:p>
          <a:p>
            <a:pPr eaLnBrk="1" hangingPunct="1"/>
            <a:endParaRPr lang="en-US" b="1" dirty="0" smtClean="0"/>
          </a:p>
          <a:p>
            <a:pPr eaLnBrk="1" hangingPunct="1"/>
            <a:r>
              <a:rPr lang="en-US" b="1" dirty="0" smtClean="0"/>
              <a:t>NOT NULL:</a:t>
            </a:r>
            <a:r>
              <a:rPr lang="en-US" dirty="0" smtClean="0"/>
              <a:t> Prevents NULL values from being entered into the column. These types of constraints are defined on a single column. By default, Oracle allows NULL values in any column. A NOT NULL constraint is defined at the column level; it cannot be defined at the table level.</a:t>
            </a:r>
          </a:p>
          <a:p>
            <a:pPr eaLnBrk="1" hangingPunct="1"/>
            <a:endParaRPr lang="en-US" dirty="0" smtClean="0"/>
          </a:p>
          <a:p>
            <a:pPr eaLnBrk="1" hangingPunct="1"/>
            <a:r>
              <a:rPr lang="en-US" b="1" dirty="0" smtClean="0"/>
              <a:t>PRIMARY KEY:</a:t>
            </a:r>
            <a:r>
              <a:rPr lang="en-US" dirty="0" smtClean="0"/>
              <a:t> Uniquely identifies each row of the table and prevents NULL values. A table can have only one primary key constraint.</a:t>
            </a:r>
          </a:p>
          <a:p>
            <a:pPr eaLnBrk="1" hangingPunct="1"/>
            <a:endParaRPr lang="en-US" dirty="0" smtClean="0"/>
          </a:p>
          <a:p>
            <a:pPr eaLnBrk="1" hangingPunct="1"/>
            <a:r>
              <a:rPr lang="en-US" b="1" dirty="0" smtClean="0"/>
              <a:t>UNIQUE: </a:t>
            </a:r>
            <a:r>
              <a:rPr lang="en-US" dirty="0" smtClean="0"/>
              <a:t>Any unique column will not allow duplicate values</a:t>
            </a:r>
            <a:r>
              <a:rPr lang="en-US" b="1" dirty="0" smtClean="0"/>
              <a:t> </a:t>
            </a:r>
            <a:r>
              <a:rPr lang="en-US" dirty="0" smtClean="0"/>
              <a:t>to be present in it. However there can be two or more than two NULL in the unique column (because Null is not equal to Null).</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32DEC5B-E85D-4EAA-862E-6B7B58C3EA3F}" type="slidenum">
              <a:rPr lang="en-US" b="0" smtClean="0"/>
              <a:pPr/>
              <a:t>98</a:t>
            </a:fld>
            <a:endParaRPr lang="en-US" b="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COUNT:</a:t>
            </a:r>
            <a:r>
              <a:rPr lang="en-US" smtClean="0"/>
              <a:t> </a:t>
            </a:r>
          </a:p>
          <a:p>
            <a:pPr eaLnBrk="1" hangingPunct="1"/>
            <a:r>
              <a:rPr lang="en-US" smtClean="0"/>
              <a:t>The COUNT function returns the number of rows in the query. The asterisk (*) is a special quantity – it counts all rows in the result set, regardless of NULLs.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2FF4039D-3AE6-47DF-AEA6-BBFCC12D4272}" type="slidenum">
              <a:rPr lang="en-US" b="0" smtClean="0"/>
              <a:pPr/>
              <a:t>99</a:t>
            </a:fld>
            <a:endParaRPr lang="en-US" b="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89A30CB-1B08-4346-8F5A-AF538D76BA9D}" type="slidenum">
              <a:rPr lang="en-US" b="0" smtClean="0"/>
              <a:pPr/>
              <a:t>100</a:t>
            </a:fld>
            <a:endParaRPr lang="en-US" b="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output table all the rows with an identical value in the grouping column will be grouped together. </a:t>
            </a:r>
          </a:p>
          <a:p>
            <a:pPr eaLnBrk="1" hangingPunct="1"/>
            <a:endParaRPr lang="en-US" smtClean="0"/>
          </a:p>
          <a:p>
            <a:pPr eaLnBrk="1" hangingPunct="1"/>
            <a:r>
              <a:rPr lang="en-US" b="1" smtClean="0"/>
              <a:t>Note:</a:t>
            </a:r>
            <a:r>
              <a:rPr lang="en-US" smtClean="0"/>
              <a:t> If no GROUP BY clause is specified (only group functions and constants appear in the SELECT clause), the default grouping becomes the entire result set.</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Grouping is done based on Class column. There are three different values in the class column so three groups will be formed  and for every group one row will be displayed in the output.</a:t>
            </a:r>
          </a:p>
          <a:p>
            <a:pPr eaLnBrk="1" hangingPunct="1"/>
            <a:r>
              <a:rPr lang="en-US" smtClean="0"/>
              <a:t> </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68F967C-942A-4F00-9FF7-98BBAE39753C}" type="slidenum">
              <a:rPr lang="en-US" b="0" smtClean="0"/>
              <a:pPr/>
              <a:t>101</a:t>
            </a:fld>
            <a:endParaRPr lang="en-US" b="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4862224E-265E-406F-806B-395173A8A888}" type="slidenum">
              <a:rPr lang="en-US" b="0" smtClean="0"/>
              <a:pPr/>
              <a:t>102</a:t>
            </a:fld>
            <a:endParaRPr lang="en-US" b="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First query is wrong because you can not display ItemName if it has not been used for grouping. </a:t>
            </a:r>
          </a:p>
          <a:p>
            <a:pPr eaLnBrk="1" hangingPunct="1"/>
            <a:endParaRPr lang="en-US" b="1"/>
          </a:p>
          <a:p>
            <a:pPr eaLnBrk="1" hangingPunct="1"/>
            <a:r>
              <a:rPr lang="en-US" b="1"/>
              <a:t>The vice versa is not TRUE.(There can be a column which is used in group by clause but not used in select clause)</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400" b="1"/>
              <a:t>The grouping is done based on two column Class and ItemName. </a:t>
            </a:r>
          </a:p>
          <a:p>
            <a:r>
              <a:rPr lang="en-US" sz="1400" b="1"/>
              <a:t>The query will first find the no of different values in Class column, in this case it is three. So three groups will be formed because of Class column. </a:t>
            </a:r>
          </a:p>
          <a:p>
            <a:r>
              <a:rPr lang="en-US" sz="1400" b="1"/>
              <a:t>Now for every such group there will be subgrouping because of ItemName. </a:t>
            </a:r>
          </a:p>
          <a:p>
            <a:endParaRPr lang="en-US" sz="1400" b="1"/>
          </a:p>
          <a:p>
            <a:r>
              <a:rPr lang="en-US" sz="1400" b="1"/>
              <a:t>In our example for group of Class A items there are three different ItemName so three subgroups will be formed.</a:t>
            </a:r>
          </a:p>
          <a:p>
            <a:r>
              <a:rPr lang="en-US" sz="1400" b="1"/>
              <a:t>For group of Class B items there is only one ItemName so no subgrouping will happen</a:t>
            </a:r>
          </a:p>
          <a:p>
            <a:r>
              <a:rPr lang="en-US" sz="1400" b="1"/>
              <a:t>For group of Class C items there is only one ItemName   so no subgroup will be formed </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FD693D50-B110-444A-B399-EA187394F892}" type="slidenum">
              <a:rPr lang="en-US" b="0" smtClean="0"/>
              <a:pPr/>
              <a:t>103</a:t>
            </a:fld>
            <a:endParaRPr lang="en-US" b="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E2BF6A9B-4D92-4518-8993-F50FBE0486E2}" type="slidenum">
              <a:rPr lang="en-US" b="0" smtClean="0"/>
              <a:pPr/>
              <a:t>104</a:t>
            </a:fld>
            <a:endParaRPr lang="en-US"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Limiting Grouped data with HAVING:</a:t>
            </a:r>
          </a:p>
          <a:p>
            <a:pPr eaLnBrk="1" hangingPunct="1"/>
            <a:endParaRPr lang="en-US" smtClean="0"/>
          </a:p>
          <a:p>
            <a:pPr eaLnBrk="1" hangingPunct="1"/>
            <a:r>
              <a:rPr lang="en-US" smtClean="0"/>
              <a:t>Group functions cannot be used in the WHERE clause.</a:t>
            </a:r>
          </a:p>
          <a:p>
            <a:pPr eaLnBrk="1" hangingPunct="1"/>
            <a:endParaRPr lang="en-US" smtClean="0"/>
          </a:p>
          <a:p>
            <a:pPr eaLnBrk="1" hangingPunct="1"/>
            <a:r>
              <a:rPr lang="en-US" smtClean="0"/>
              <a:t>A SQL statement can have both a WHERE clause and a HAVING clause. WHERE filters data before grouping; HAVING filters data after grouping.</a:t>
            </a:r>
          </a:p>
          <a:p>
            <a:pPr eaLnBrk="1" hangingPunct="1"/>
            <a:endParaRPr lang="en-US" smtClean="0"/>
          </a:p>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1A613669-39A1-43FE-BA41-5BF5D5BC9447}" type="slidenum">
              <a:rPr lang="en-US" b="0" smtClean="0"/>
              <a:pPr/>
              <a:t>105</a:t>
            </a:fld>
            <a:endParaRPr lang="en-US" b="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Limiting Grouped data with HAVING:</a:t>
            </a:r>
          </a:p>
          <a:p>
            <a:pPr eaLnBrk="1" hangingPunct="1"/>
            <a:endParaRPr lang="en-US" smtClean="0"/>
          </a:p>
          <a:p>
            <a:pPr eaLnBrk="1" hangingPunct="1"/>
            <a:r>
              <a:rPr lang="en-US" smtClean="0"/>
              <a:t>Group functions cannot be used in the WHERE clause.</a:t>
            </a:r>
          </a:p>
          <a:p>
            <a:pPr eaLnBrk="1" hangingPunct="1"/>
            <a:endParaRPr lang="en-US" smtClean="0"/>
          </a:p>
          <a:p>
            <a:pPr eaLnBrk="1" hangingPunct="1"/>
            <a:r>
              <a:rPr lang="en-US" smtClean="0"/>
              <a:t>A SQL statement can have both a WHERE clause and a HAVING clause. WHERE filters data before grouping; HAVING filters data after grouping.</a:t>
            </a:r>
          </a:p>
          <a:p>
            <a:pPr eaLnBrk="1" hangingPunct="1"/>
            <a:endParaRPr lang="en-US" smtClean="0"/>
          </a:p>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27278F0-7845-4390-86DC-34ABBD4570E1}" type="slidenum">
              <a:rPr lang="en-US" b="0" smtClean="0"/>
              <a:pPr/>
              <a:t>106</a:t>
            </a:fld>
            <a:endParaRPr lang="en-US" b="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Query is wrong because you cannot  use  SupplierId  in Having Clause if it has not been used for grouping. </a:t>
            </a:r>
          </a:p>
          <a:p>
            <a:pPr eaLnBrk="1" hangingPunct="1"/>
            <a:endParaRPr lang="en-US" b="1" smtClean="0"/>
          </a:p>
          <a:p>
            <a:pPr eaLnBrk="1" hangingPunct="1"/>
            <a:r>
              <a:rPr lang="en-US" b="1" smtClean="0"/>
              <a:t>The vice versa is not TRUE.(There can be a column which is used in group by clause but not used in Having clause)</a:t>
            </a:r>
          </a:p>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4B89F8D-A22D-4D73-9858-38F33A105D4B}" type="slidenum">
              <a:rPr lang="en-US" b="0" smtClean="0"/>
              <a:pPr/>
              <a:t>107</a:t>
            </a:fld>
            <a:endParaRPr lang="en-US" b="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r>
              <a:rPr lang="en-US" smtClean="0"/>
              <a:t>The results of two independent SELECT statements can be worked with using the SET operation – UNION. By default, UNION returns only distinct values. Union is like an “OR” operation. If the tuple occurs in relation 1 or relation 2, it is selected. </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200" b="1">
                <a:solidFill>
                  <a:schemeClr val="tx1"/>
                </a:solidFill>
                <a:latin typeface="Arial" charset="0"/>
              </a:defRPr>
            </a:lvl1pPr>
            <a:lvl2pPr marL="742950" indent="-285750" defTabSz="931863">
              <a:defRPr sz="1200" b="1">
                <a:solidFill>
                  <a:schemeClr val="tx1"/>
                </a:solidFill>
                <a:latin typeface="Arial" charset="0"/>
              </a:defRPr>
            </a:lvl2pPr>
            <a:lvl3pPr marL="1143000" indent="-228600" defTabSz="931863">
              <a:defRPr sz="1200" b="1">
                <a:solidFill>
                  <a:schemeClr val="tx1"/>
                </a:solidFill>
                <a:latin typeface="Arial" charset="0"/>
              </a:defRPr>
            </a:lvl3pPr>
            <a:lvl4pPr marL="1600200" indent="-228600" defTabSz="931863">
              <a:defRPr sz="1200" b="1">
                <a:solidFill>
                  <a:schemeClr val="tx1"/>
                </a:solidFill>
                <a:latin typeface="Arial" charset="0"/>
              </a:defRPr>
            </a:lvl4pPr>
            <a:lvl5pPr marL="2057400" indent="-228600" defTabSz="931863">
              <a:defRPr sz="1200" b="1">
                <a:solidFill>
                  <a:schemeClr val="tx1"/>
                </a:solidFill>
                <a:latin typeface="Arial" charset="0"/>
              </a:defRPr>
            </a:lvl5pPr>
            <a:lvl6pPr marL="25146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defTabSz="931863"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37FD95F-15E5-4DD3-89CE-E5B3F4D6FF8B}" type="slidenum">
              <a:rPr lang="en-US" b="0" smtClean="0"/>
              <a:pPr/>
              <a:t>14</a:t>
            </a:fld>
            <a:endParaRPr lang="en-US" b="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Constraints:</a:t>
            </a:r>
          </a:p>
          <a:p>
            <a:pPr eaLnBrk="1" hangingPunct="1"/>
            <a:endParaRPr lang="en-US" b="1" smtClean="0"/>
          </a:p>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C0A63909-335C-4F4A-A425-36C808DA9369}" type="slidenum">
              <a:rPr lang="en-US" b="0" smtClean="0"/>
              <a:pPr/>
              <a:t>109</a:t>
            </a:fld>
            <a:endParaRPr lang="en-US" b="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Union all:</a:t>
            </a:r>
          </a:p>
          <a:p>
            <a:pPr eaLnBrk="1" hangingPunct="1"/>
            <a:endParaRPr lang="en-US" b="1" smtClean="0"/>
          </a:p>
          <a:p>
            <a:pPr eaLnBrk="1" hangingPunct="1"/>
            <a:r>
              <a:rPr lang="en-US" smtClean="0"/>
              <a:t>Returns all rows including duplicates selected by either query.</a:t>
            </a:r>
          </a:p>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094DC88-9B85-457D-A815-4527808130E3}" type="slidenum">
              <a:rPr lang="en-US" b="0" smtClean="0"/>
              <a:pPr/>
              <a:t>110</a:t>
            </a:fld>
            <a:endParaRPr lang="en-US" b="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Union all:</a:t>
            </a:r>
          </a:p>
          <a:p>
            <a:pPr eaLnBrk="1" hangingPunct="1"/>
            <a:endParaRPr lang="en-US" b="1" dirty="0" smtClean="0"/>
          </a:p>
          <a:p>
            <a:pPr eaLnBrk="1" hangingPunct="1"/>
            <a:r>
              <a:rPr lang="en-US" dirty="0" smtClean="0"/>
              <a:t>Returns all rows including duplicates selected by either query.</a:t>
            </a:r>
          </a:p>
          <a:p>
            <a:pPr eaLnBrk="1" hangingPunct="1"/>
            <a:endParaRPr lang="en-US"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D907792-7361-4C07-92FD-CA9F09326323}" type="slidenum">
              <a:rPr lang="en-US" b="0" smtClean="0"/>
              <a:pPr/>
              <a:t>112</a:t>
            </a:fld>
            <a:endParaRPr lang="en-US"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intersection is an AND operation. It retrieves those tuples which are present in both relation</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DCED058-64B0-4A48-9BAD-310615EC596A}" type="slidenum">
              <a:rPr lang="en-US" b="0" smtClean="0"/>
              <a:pPr/>
              <a:t>113</a:t>
            </a:fld>
            <a:endParaRPr lang="en-US" b="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is the difference operation. It retrieves unique tuples which are present in relation 1 but not in relation 2.</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55A30F8E-43A5-4FC5-BB62-BA182CA61D67}" type="slidenum">
              <a:rPr lang="en-US" b="0" smtClean="0"/>
              <a:pPr/>
              <a:t>114</a:t>
            </a:fld>
            <a:endParaRPr lang="en-US"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0C290862-5824-43DD-BC24-B5ED104EC3C1}" type="slidenum">
              <a:rPr lang="en-US" b="0" smtClean="0"/>
              <a:pPr/>
              <a:t>115</a:t>
            </a:fld>
            <a:endParaRPr lang="en-US"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Where clause:</a:t>
            </a:r>
          </a:p>
          <a:p>
            <a:pPr eaLnBrk="1" hangingPunct="1"/>
            <a:r>
              <a:rPr lang="en-US" smtClean="0"/>
              <a:t>This will retrieve only those rows of the table which satisfy the condition in the where clause. Any logical conditions of the where clause use the comparison operators. Rows are returned or operated upon where the data satisfies the logical condition (s) of the where clause. Column names or expressions can be used in the where clause but not column alias names.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941F2B30-B114-415C-AB7C-7960EC524CC4}" type="slidenum">
              <a:rPr lang="en-US" b="0" smtClean="0"/>
              <a:pPr/>
              <a:t>116</a:t>
            </a:fld>
            <a:endParaRPr lang="en-US"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BCB91B01-7BE9-43CF-A34D-E92D16E126AA}" type="slidenum">
              <a:rPr lang="en-US" b="0" smtClean="0"/>
              <a:pPr/>
              <a:t>117</a:t>
            </a:fld>
            <a:endParaRPr lang="en-US"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relational databases, data is spread over multiple tables. Sometimes we may want data from two or more tables. A join is an operation which combines results from two or more tables.</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60FAEC6F-8FD4-4D65-90B2-64DF907887FE}" type="slidenum">
              <a:rPr lang="en-US" b="0" smtClean="0"/>
              <a:pPr/>
              <a:t>118</a:t>
            </a:fld>
            <a:endParaRPr lang="en-US" b="0"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Cartesian Joins:</a:t>
            </a:r>
          </a:p>
          <a:p>
            <a:pPr eaLnBrk="1" hangingPunct="1"/>
            <a:endParaRPr lang="en-US" b="1" dirty="0" smtClean="0"/>
          </a:p>
          <a:p>
            <a:pPr eaLnBrk="1" hangingPunct="1"/>
            <a:r>
              <a:rPr lang="en-US" dirty="0" smtClean="0"/>
              <a:t>A Cartesian join occurs when data is selected from two or more tables and there is no common relation specified in the WHERE clause. If you do not specify a join condition for the tables listed in the FROM clause, Oracle joins each row from the first table to every row in the second table. </a:t>
            </a:r>
          </a:p>
          <a:p>
            <a:pPr eaLnBrk="1" hangingPunct="1"/>
            <a:endParaRPr lang="en-US" dirty="0" smtClean="0"/>
          </a:p>
          <a:p>
            <a:pPr eaLnBrk="1" hangingPunct="1"/>
            <a:r>
              <a:rPr lang="en-US" dirty="0" smtClean="0"/>
              <a:t>If the first table has 3 rows and the second table has 4 rows, the result will have 12 rows.</a:t>
            </a:r>
          </a:p>
          <a:p>
            <a:pPr eaLnBrk="1" hangingPunct="1"/>
            <a:endParaRPr lang="en-US" dirty="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1200" b="1">
                <a:solidFill>
                  <a:schemeClr val="tx1"/>
                </a:solidFill>
                <a:latin typeface="Arial" charset="0"/>
              </a:defRPr>
            </a:lvl1pPr>
            <a:lvl2pPr marL="729057" indent="-280406" defTabSz="911322">
              <a:defRPr sz="1200" b="1">
                <a:solidFill>
                  <a:schemeClr val="tx1"/>
                </a:solidFill>
                <a:latin typeface="Arial" charset="0"/>
              </a:defRPr>
            </a:lvl2pPr>
            <a:lvl3pPr marL="1121626" indent="-224325" defTabSz="911322">
              <a:defRPr sz="1200" b="1">
                <a:solidFill>
                  <a:schemeClr val="tx1"/>
                </a:solidFill>
                <a:latin typeface="Arial" charset="0"/>
              </a:defRPr>
            </a:lvl3pPr>
            <a:lvl4pPr marL="1570276" indent="-224325" defTabSz="911322">
              <a:defRPr sz="1200" b="1">
                <a:solidFill>
                  <a:schemeClr val="tx1"/>
                </a:solidFill>
                <a:latin typeface="Arial" charset="0"/>
              </a:defRPr>
            </a:lvl4pPr>
            <a:lvl5pPr marL="2018927" indent="-224325" defTabSz="911322">
              <a:defRPr sz="1200" b="1">
                <a:solidFill>
                  <a:schemeClr val="tx1"/>
                </a:solidFill>
                <a:latin typeface="Arial" charset="0"/>
              </a:defRPr>
            </a:lvl5pPr>
            <a:lvl6pPr marL="246757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16227"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36487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13528" indent="-224325" algn="ctr" defTabSz="911322"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fld id="{782688F4-BE76-4796-A943-9B5EB04DB252}" type="slidenum">
              <a:rPr lang="en-US" b="0" smtClean="0"/>
              <a:pPr/>
              <a:t>119</a:t>
            </a:fld>
            <a:endParaRPr lang="en-US" b="0"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Inner Joins:</a:t>
            </a:r>
          </a:p>
          <a:p>
            <a:pPr eaLnBrk="1" hangingPunct="1"/>
            <a:endParaRPr lang="en-US" b="1" dirty="0" smtClean="0"/>
          </a:p>
          <a:p>
            <a:pPr eaLnBrk="1" hangingPunct="1"/>
            <a:r>
              <a:rPr lang="en-US" dirty="0" smtClean="0"/>
              <a:t>The most common operator used to relate two tables is the equality operator (=). If you relate two tables using an equality operator, it is an equality join, also known as equijoin. This type of join combines rows from two tables that have equivalent values for the specified columns. A simple join is also known as an inner join, because it returns only the rows that satisfy the join condition.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png"/><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172.25.103.182/kshopsearch/aspx/KShopViewSummaryMainPage.aspx?DocId=20069&amp;ContentType=InternalTutorial&amp;MainDoc=http://172.25.103.176/InternalTutorial/itut_20069/itut_20069.ppt" TargetMode="External"/><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hyperlink" Target="http://172.25.103.182/kshopsearch/aspx/KShopViewSummaryMainPage.aspx?DocId=10554&amp;ContentType=External&#160;FAQ&amp;MainDoc=http://172.25.103.176/Extl_FAQ/xfaq_10554/xfaq_10554.ht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Microsoft_Excel_97-2003_Worksheet1.xls"/></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r>
              <a:rPr lang="en-US" dirty="0" smtClean="0"/>
              <a:t>Content</a:t>
            </a:r>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pPr eaLnBrk="1" hangingPunct="1"/>
            <a:endParaRPr lang="en-US" sz="2400" b="1" dirty="0" smtClean="0">
              <a:solidFill>
                <a:srgbClr val="0000FF"/>
              </a:solidFill>
            </a:endParaRPr>
          </a:p>
        </p:txBody>
      </p:sp>
    </p:spTree>
    <p:extLst>
      <p:ext uri="{BB962C8B-B14F-4D97-AF65-F5344CB8AC3E}">
        <p14:creationId xmlns:p14="http://schemas.microsoft.com/office/powerpoint/2010/main" val="1562737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220" y="6220"/>
            <a:ext cx="9137780" cy="908180"/>
          </a:xfrm>
          <a:solidFill>
            <a:schemeClr val="accent4">
              <a:lumMod val="20000"/>
              <a:lumOff val="80000"/>
            </a:schemeClr>
          </a:solidFill>
        </p:spPr>
        <p:txBody>
          <a:bodyPr lIns="0"/>
          <a:lstStyle/>
          <a:p>
            <a:pPr eaLnBrk="1" hangingPunct="1">
              <a:defRPr/>
            </a:pPr>
            <a:r>
              <a:rPr lang="en-US" dirty="0" smtClean="0"/>
              <a:t>Types Of Constraints</a:t>
            </a:r>
          </a:p>
        </p:txBody>
      </p:sp>
      <p:sp>
        <p:nvSpPr>
          <p:cNvPr id="32772" name="Rectangle 3"/>
          <p:cNvSpPr>
            <a:spLocks noGrp="1" noChangeArrowheads="1"/>
          </p:cNvSpPr>
          <p:nvPr>
            <p:ph type="body" idx="4294967295"/>
          </p:nvPr>
        </p:nvSpPr>
        <p:spPr>
          <a:xfrm>
            <a:off x="0" y="914400"/>
            <a:ext cx="9144000" cy="5943600"/>
          </a:xfrm>
        </p:spPr>
        <p:txBody>
          <a:bodyPr lIns="0" tIns="0">
            <a:normAutofit/>
          </a:bodyPr>
          <a:lstStyle/>
          <a:p>
            <a:pPr eaLnBrk="1" hangingPunct="1"/>
            <a:r>
              <a:rPr lang="en-US" dirty="0" smtClean="0"/>
              <a:t>Primary Key Constraint</a:t>
            </a:r>
          </a:p>
          <a:p>
            <a:pPr eaLnBrk="1" hangingPunct="1">
              <a:buFont typeface="Wingdings" pitchFamily="2" charset="2"/>
              <a:buNone/>
            </a:pPr>
            <a:endParaRPr lang="en-US" dirty="0" smtClean="0"/>
          </a:p>
          <a:p>
            <a:pPr eaLnBrk="1" hangingPunct="1"/>
            <a:r>
              <a:rPr lang="en-US" dirty="0" smtClean="0"/>
              <a:t>Foreign Key Constraint</a:t>
            </a:r>
          </a:p>
          <a:p>
            <a:pPr eaLnBrk="1" hangingPunct="1">
              <a:buFont typeface="Wingdings" pitchFamily="2" charset="2"/>
              <a:buNone/>
            </a:pPr>
            <a:endParaRPr lang="en-US" dirty="0" smtClean="0"/>
          </a:p>
          <a:p>
            <a:pPr eaLnBrk="1" hangingPunct="1"/>
            <a:r>
              <a:rPr lang="en-US" dirty="0" smtClean="0"/>
              <a:t>Unique Constraint</a:t>
            </a:r>
          </a:p>
          <a:p>
            <a:pPr eaLnBrk="1" hangingPunct="1">
              <a:buFont typeface="Wingdings" pitchFamily="2" charset="2"/>
              <a:buNone/>
            </a:pPr>
            <a:endParaRPr lang="en-US" dirty="0" smtClean="0"/>
          </a:p>
          <a:p>
            <a:pPr eaLnBrk="1" hangingPunct="1"/>
            <a:r>
              <a:rPr lang="en-US" dirty="0" smtClean="0"/>
              <a:t>Check Constraint</a:t>
            </a:r>
          </a:p>
          <a:p>
            <a:pPr eaLnBrk="1" hangingPunct="1"/>
            <a:endParaRPr lang="en-US" dirty="0" smtClean="0"/>
          </a:p>
          <a:p>
            <a:pPr eaLnBrk="1" hangingPunct="1"/>
            <a:r>
              <a:rPr lang="en-US" dirty="0" smtClean="0"/>
              <a:t>Not Null Constraint</a:t>
            </a:r>
          </a:p>
        </p:txBody>
      </p:sp>
    </p:spTree>
    <p:extLst>
      <p:ext uri="{BB962C8B-B14F-4D97-AF65-F5344CB8AC3E}">
        <p14:creationId xmlns:p14="http://schemas.microsoft.com/office/powerpoint/2010/main" val="23599046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4817DECA-1E3E-4669-B33E-78D58F6C7BFA}" type="slidenum">
              <a:rPr lang="en-US"/>
              <a:pPr>
                <a:defRPr/>
              </a:pPr>
              <a:t>100</a:t>
            </a:fld>
            <a:endParaRPr lang="en-US"/>
          </a:p>
        </p:txBody>
      </p:sp>
      <p:sp>
        <p:nvSpPr>
          <p:cNvPr id="7170" name="Rectangle 2"/>
          <p:cNvSpPr>
            <a:spLocks noGrp="1" noChangeArrowheads="1"/>
          </p:cNvSpPr>
          <p:nvPr>
            <p:ph type="title" idx="4294967295"/>
          </p:nvPr>
        </p:nvSpPr>
        <p:spPr>
          <a:xfrm>
            <a:off x="0" y="24882"/>
            <a:ext cx="9144000" cy="737118"/>
          </a:xfrm>
          <a:solidFill>
            <a:schemeClr val="accent4">
              <a:lumMod val="20000"/>
              <a:lumOff val="80000"/>
            </a:schemeClr>
          </a:solidFill>
        </p:spPr>
        <p:txBody>
          <a:bodyPr lIns="0">
            <a:normAutofit fontScale="90000"/>
          </a:bodyPr>
          <a:lstStyle/>
          <a:p>
            <a:pPr eaLnBrk="1" hangingPunct="1">
              <a:defRPr/>
            </a:pPr>
            <a:r>
              <a:rPr lang="en-US" dirty="0" smtClean="0"/>
              <a:t>SQL - Using  GROUP BY</a:t>
            </a:r>
          </a:p>
        </p:txBody>
      </p:sp>
      <p:sp>
        <p:nvSpPr>
          <p:cNvPr id="23556" name="Rectangle 3"/>
          <p:cNvSpPr>
            <a:spLocks noGrp="1" noChangeArrowheads="1"/>
          </p:cNvSpPr>
          <p:nvPr>
            <p:ph type="body" idx="4294967295"/>
          </p:nvPr>
        </p:nvSpPr>
        <p:spPr>
          <a:xfrm>
            <a:off x="446088" y="1282700"/>
            <a:ext cx="7494587" cy="1384300"/>
          </a:xfrm>
        </p:spPr>
        <p:txBody>
          <a:bodyPr lIns="0" tIns="0">
            <a:normAutofit fontScale="77500" lnSpcReduction="20000"/>
          </a:bodyPr>
          <a:lstStyle/>
          <a:p>
            <a:pPr eaLnBrk="1" hangingPunct="1">
              <a:lnSpc>
                <a:spcPct val="90000"/>
              </a:lnSpc>
            </a:pPr>
            <a:r>
              <a:rPr lang="en-US" smtClean="0"/>
              <a:t>Related rows can be grouped together by </a:t>
            </a:r>
            <a:r>
              <a:rPr lang="en-US" b="1" smtClean="0"/>
              <a:t>GROUP BY</a:t>
            </a:r>
            <a:r>
              <a:rPr lang="en-US" smtClean="0"/>
              <a:t> clause by specifying a column as a grouping column.</a:t>
            </a:r>
          </a:p>
          <a:p>
            <a:pPr eaLnBrk="1" hangingPunct="1">
              <a:lnSpc>
                <a:spcPct val="90000"/>
              </a:lnSpc>
            </a:pPr>
            <a:endParaRPr lang="en-US" smtClean="0"/>
          </a:p>
          <a:p>
            <a:pPr eaLnBrk="1" hangingPunct="1">
              <a:lnSpc>
                <a:spcPct val="90000"/>
              </a:lnSpc>
            </a:pPr>
            <a:r>
              <a:rPr lang="en-US" b="1" smtClean="0"/>
              <a:t>GROUP BY</a:t>
            </a:r>
            <a:r>
              <a:rPr lang="en-US" smtClean="0"/>
              <a:t> is associated with an aggregate function</a:t>
            </a:r>
          </a:p>
          <a:p>
            <a:pPr eaLnBrk="1" hangingPunct="1">
              <a:lnSpc>
                <a:spcPct val="90000"/>
              </a:lnSpc>
            </a:pPr>
            <a:endParaRPr lang="en-US" smtClean="0"/>
          </a:p>
        </p:txBody>
      </p:sp>
      <p:sp>
        <p:nvSpPr>
          <p:cNvPr id="62469" name="Rectangle 5"/>
          <p:cNvSpPr>
            <a:spLocks noChangeArrowheads="1"/>
          </p:cNvSpPr>
          <p:nvPr/>
        </p:nvSpPr>
        <p:spPr bwMode="auto">
          <a:xfrm>
            <a:off x="990600" y="4876800"/>
            <a:ext cx="72390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solidFill>
                  <a:srgbClr val="000000"/>
                </a:solidFill>
                <a:latin typeface="Lucida Console" pitchFamily="49" charset="0"/>
              </a:rPr>
              <a:t>SELECT  Class</a:t>
            </a:r>
            <a:r>
              <a:rPr lang="en-US" sz="2000" b="0" dirty="0">
                <a:solidFill>
                  <a:srgbClr val="000000"/>
                </a:solidFill>
                <a:latin typeface="Lucida Console" pitchFamily="49" charset="0"/>
              </a:rPr>
              <a:t>,</a:t>
            </a:r>
            <a:r>
              <a:rPr lang="en-US" sz="2000" dirty="0">
                <a:solidFill>
                  <a:srgbClr val="000000"/>
                </a:solidFill>
                <a:latin typeface="Lucida Console" pitchFamily="49" charset="0"/>
              </a:rPr>
              <a:t>  AVG</a:t>
            </a:r>
            <a:r>
              <a:rPr lang="en-US" sz="2000" b="0" dirty="0">
                <a:solidFill>
                  <a:srgbClr val="000000"/>
                </a:solidFill>
                <a:latin typeface="Lucida Console" pitchFamily="49" charset="0"/>
              </a:rPr>
              <a:t>(</a:t>
            </a:r>
            <a:r>
              <a:rPr lang="en-US" sz="2000" b="0" dirty="0" err="1">
                <a:solidFill>
                  <a:srgbClr val="000000"/>
                </a:solidFill>
                <a:latin typeface="Lucida Console" pitchFamily="49" charset="0"/>
              </a:rPr>
              <a:t>UnitPrice</a:t>
            </a:r>
            <a:r>
              <a:rPr lang="en-US" sz="2000" b="0" dirty="0">
                <a:solidFill>
                  <a:srgbClr val="000000"/>
                </a:solidFill>
                <a:latin typeface="Lucida Console" pitchFamily="49" charset="0"/>
              </a:rPr>
              <a:t>) </a:t>
            </a:r>
          </a:p>
          <a:p>
            <a:pPr algn="l">
              <a:defRPr/>
            </a:pPr>
            <a:r>
              <a:rPr lang="en-US" sz="2000" dirty="0">
                <a:solidFill>
                  <a:srgbClr val="000000"/>
                </a:solidFill>
                <a:latin typeface="Lucida Console" pitchFamily="49" charset="0"/>
              </a:rPr>
              <a:t>	FROM </a:t>
            </a:r>
            <a:r>
              <a:rPr lang="en-US" sz="2000" b="0" dirty="0">
                <a:solidFill>
                  <a:srgbClr val="000000"/>
                </a:solidFill>
                <a:latin typeface="Lucida Console" pitchFamily="49" charset="0"/>
              </a:rPr>
              <a:t> Item  </a:t>
            </a:r>
          </a:p>
          <a:p>
            <a:pPr algn="l">
              <a:defRPr/>
            </a:pPr>
            <a:r>
              <a:rPr lang="en-US" sz="2000" dirty="0">
                <a:solidFill>
                  <a:srgbClr val="000000"/>
                </a:solidFill>
                <a:latin typeface="Lucida Console" pitchFamily="49" charset="0"/>
              </a:rPr>
              <a:t>		GROUP BY  </a:t>
            </a:r>
            <a:r>
              <a:rPr lang="en-US" sz="2000" b="0" dirty="0">
                <a:solidFill>
                  <a:srgbClr val="000000"/>
                </a:solidFill>
                <a:latin typeface="Lucida Console" pitchFamily="49" charset="0"/>
              </a:rPr>
              <a:t>Class;</a:t>
            </a:r>
          </a:p>
        </p:txBody>
      </p:sp>
      <p:sp>
        <p:nvSpPr>
          <p:cNvPr id="7" name="Oval Callout 6"/>
          <p:cNvSpPr>
            <a:spLocks noChangeArrowheads="1"/>
          </p:cNvSpPr>
          <p:nvPr/>
        </p:nvSpPr>
        <p:spPr bwMode="auto">
          <a:xfrm>
            <a:off x="5638800" y="3352800"/>
            <a:ext cx="3276600" cy="1447800"/>
          </a:xfrm>
          <a:prstGeom prst="wedgeEllipseCallout">
            <a:avLst>
              <a:gd name="adj1" fmla="val -123625"/>
              <a:gd name="adj2" fmla="val 70394"/>
            </a:avLst>
          </a:prstGeom>
          <a:solidFill>
            <a:srgbClr val="FFFF99"/>
          </a:solidFill>
          <a:ln w="12700" algn="ctr">
            <a:solidFill>
              <a:schemeClr val="tx1"/>
            </a:solidFill>
            <a:round/>
            <a:headEnd/>
            <a:tailEnd/>
          </a:ln>
        </p:spPr>
        <p:txBody>
          <a:bodyPr anchor="ctr"/>
          <a:lstStyle/>
          <a:p>
            <a:r>
              <a:rPr lang="en-US" sz="1600"/>
              <a:t>Column name can come along with aggregate function only if it appears in Group by clause</a:t>
            </a:r>
          </a:p>
        </p:txBody>
      </p:sp>
      <p:sp>
        <p:nvSpPr>
          <p:cNvPr id="8" name="Rectangle 7"/>
          <p:cNvSpPr/>
          <p:nvPr/>
        </p:nvSpPr>
        <p:spPr>
          <a:xfrm>
            <a:off x="533400" y="2590800"/>
            <a:ext cx="7772400" cy="708025"/>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spcBef>
                <a:spcPct val="30000"/>
              </a:spcBef>
              <a:defRPr/>
            </a:pPr>
            <a:r>
              <a:rPr lang="en-US" sz="2000" dirty="0">
                <a:solidFill>
                  <a:schemeClr val="bg1"/>
                </a:solidFill>
              </a:rPr>
              <a:t>To retrieve the average unit price of all class of items available in the item table. </a:t>
            </a:r>
          </a:p>
        </p:txBody>
      </p:sp>
    </p:spTree>
    <p:extLst>
      <p:ext uri="{BB962C8B-B14F-4D97-AF65-F5344CB8AC3E}">
        <p14:creationId xmlns:p14="http://schemas.microsoft.com/office/powerpoint/2010/main" val="2374830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2469"/>
                                        </p:tgtEl>
                                        <p:attrNameLst>
                                          <p:attrName>style.visibility</p:attrName>
                                        </p:attrNameLst>
                                      </p:cBhvr>
                                      <p:to>
                                        <p:strVal val="visible"/>
                                      </p:to>
                                    </p:set>
                                    <p:animEffect transition="in" filter="dissolve">
                                      <p:cBhvr>
                                        <p:cTn id="11" dur="500"/>
                                        <p:tgtEl>
                                          <p:spTgt spid="624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autoUpdateAnimBg="0"/>
      <p:bldP spid="7" grpId="0" animBg="1"/>
      <p:bldP spid="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idx="4294967295"/>
          </p:nvPr>
        </p:nvSpPr>
        <p:spPr>
          <a:xfrm>
            <a:off x="0" y="0"/>
            <a:ext cx="9144000" cy="762000"/>
          </a:xfrm>
          <a:solidFill>
            <a:schemeClr val="accent4">
              <a:lumMod val="20000"/>
              <a:lumOff val="80000"/>
            </a:schemeClr>
          </a:solidFill>
        </p:spPr>
        <p:txBody>
          <a:bodyPr lIns="0">
            <a:normAutofit/>
          </a:bodyPr>
          <a:lstStyle/>
          <a:p>
            <a:pPr eaLnBrk="1" hangingPunct="1">
              <a:defRPr/>
            </a:pPr>
            <a:r>
              <a:rPr lang="en-US" dirty="0" smtClean="0"/>
              <a:t> SQL – Group By</a:t>
            </a:r>
          </a:p>
        </p:txBody>
      </p:sp>
      <p:sp>
        <p:nvSpPr>
          <p:cNvPr id="6" name="Rectangle 5"/>
          <p:cNvSpPr>
            <a:spLocks noChangeArrowheads="1"/>
          </p:cNvSpPr>
          <p:nvPr/>
        </p:nvSpPr>
        <p:spPr bwMode="auto">
          <a:xfrm>
            <a:off x="838200" y="1066800"/>
            <a:ext cx="72390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solidFill>
                  <a:srgbClr val="000000"/>
                </a:solidFill>
                <a:latin typeface="Lucida Console" pitchFamily="49" charset="0"/>
              </a:rPr>
              <a:t>SELECT  Class</a:t>
            </a:r>
            <a:r>
              <a:rPr lang="en-US" sz="2000" b="0" dirty="0">
                <a:solidFill>
                  <a:srgbClr val="000000"/>
                </a:solidFill>
                <a:latin typeface="Lucida Console" pitchFamily="49" charset="0"/>
              </a:rPr>
              <a:t>,</a:t>
            </a:r>
            <a:r>
              <a:rPr lang="en-US" sz="2000" dirty="0">
                <a:solidFill>
                  <a:srgbClr val="000000"/>
                </a:solidFill>
                <a:latin typeface="Lucida Console" pitchFamily="49" charset="0"/>
              </a:rPr>
              <a:t>  AVG</a:t>
            </a:r>
            <a:r>
              <a:rPr lang="en-US" sz="2000" b="0" dirty="0">
                <a:solidFill>
                  <a:srgbClr val="000000"/>
                </a:solidFill>
                <a:latin typeface="Lucida Console" pitchFamily="49" charset="0"/>
              </a:rPr>
              <a:t>(</a:t>
            </a:r>
            <a:r>
              <a:rPr lang="en-US" sz="2000" b="0" dirty="0" err="1">
                <a:solidFill>
                  <a:srgbClr val="000000"/>
                </a:solidFill>
                <a:latin typeface="Lucida Console" pitchFamily="49" charset="0"/>
              </a:rPr>
              <a:t>UnitPrice</a:t>
            </a:r>
            <a:r>
              <a:rPr lang="en-US" sz="2000" b="0" dirty="0">
                <a:solidFill>
                  <a:srgbClr val="000000"/>
                </a:solidFill>
                <a:latin typeface="Lucida Console" pitchFamily="49" charset="0"/>
              </a:rPr>
              <a:t>) </a:t>
            </a:r>
          </a:p>
          <a:p>
            <a:pPr algn="l">
              <a:defRPr/>
            </a:pPr>
            <a:r>
              <a:rPr lang="en-US" sz="2000" dirty="0">
                <a:solidFill>
                  <a:srgbClr val="000000"/>
                </a:solidFill>
                <a:latin typeface="Lucida Console" pitchFamily="49" charset="0"/>
              </a:rPr>
              <a:t>	FROM </a:t>
            </a:r>
            <a:r>
              <a:rPr lang="en-US" sz="2000" b="0" dirty="0">
                <a:solidFill>
                  <a:srgbClr val="000000"/>
                </a:solidFill>
                <a:latin typeface="Lucida Console" pitchFamily="49" charset="0"/>
              </a:rPr>
              <a:t> Item  </a:t>
            </a:r>
          </a:p>
          <a:p>
            <a:pPr algn="l">
              <a:defRPr/>
            </a:pPr>
            <a:r>
              <a:rPr lang="en-US" sz="2000" dirty="0">
                <a:solidFill>
                  <a:srgbClr val="000000"/>
                </a:solidFill>
                <a:latin typeface="Lucida Console" pitchFamily="49" charset="0"/>
              </a:rPr>
              <a:t>		GROUP BY  </a:t>
            </a:r>
            <a:r>
              <a:rPr lang="en-US" sz="2000" b="0" dirty="0">
                <a:solidFill>
                  <a:srgbClr val="000000"/>
                </a:solidFill>
                <a:latin typeface="Lucida Console" pitchFamily="49" charset="0"/>
              </a:rPr>
              <a:t>Class;</a:t>
            </a:r>
          </a:p>
        </p:txBody>
      </p:sp>
      <p:graphicFrame>
        <p:nvGraphicFramePr>
          <p:cNvPr id="7" name="Table 6"/>
          <p:cNvGraphicFramePr>
            <a:graphicFrameLocks noGrp="1"/>
          </p:cNvGraphicFramePr>
          <p:nvPr/>
        </p:nvGraphicFramePr>
        <p:xfrm>
          <a:off x="2209800" y="4953000"/>
          <a:ext cx="4191000" cy="1019176"/>
        </p:xfrm>
        <a:graphic>
          <a:graphicData uri="http://schemas.openxmlformats.org/drawingml/2006/table">
            <a:tbl>
              <a:tblPr/>
              <a:tblGrid>
                <a:gridCol w="2108048"/>
                <a:gridCol w="2082952"/>
              </a:tblGrid>
              <a:tr h="258667">
                <a:tc>
                  <a:txBody>
                    <a:bodyPr/>
                    <a:lstStyle/>
                    <a:p>
                      <a:pPr algn="ctr" rtl="0" fontAlgn="b"/>
                      <a:r>
                        <a:rPr lang="en-US" sz="1600" b="1" i="0" u="none" strike="noStrike" dirty="0">
                          <a:solidFill>
                            <a:srgbClr val="000000"/>
                          </a:solidFill>
                          <a:latin typeface="Calibri"/>
                        </a:rPr>
                        <a:t>Class</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AVG(</a:t>
                      </a:r>
                      <a:r>
                        <a:rPr lang="en-US" sz="1600" b="1" i="0" u="none" strike="noStrike" dirty="0" err="1">
                          <a:solidFill>
                            <a:srgbClr val="000000"/>
                          </a:solidFill>
                          <a:latin typeface="Calibri"/>
                        </a:rPr>
                        <a:t>UnitPrice</a:t>
                      </a:r>
                      <a:r>
                        <a:rPr lang="en-US" sz="1600" b="1" i="0" u="none" strike="noStrike" dirty="0">
                          <a:solidFill>
                            <a:srgbClr val="000000"/>
                          </a:solidFill>
                          <a:latin typeface="Calibri"/>
                        </a:rPr>
                        <a:t>)</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503">
                <a:tc>
                  <a:txBody>
                    <a:bodyPr/>
                    <a:lstStyle/>
                    <a:p>
                      <a:pPr algn="l" fontAlgn="b"/>
                      <a:r>
                        <a:rPr lang="en-US" sz="1600" b="0" i="0" u="none" strike="noStrike">
                          <a:solidFill>
                            <a:srgbClr val="000000"/>
                          </a:solidFill>
                          <a:latin typeface="Calibri"/>
                        </a:rPr>
                        <a:t>A</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20</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503">
                <a:tc>
                  <a:txBody>
                    <a:bodyPr/>
                    <a:lstStyle/>
                    <a:p>
                      <a:pPr algn="l" fontAlgn="b"/>
                      <a:r>
                        <a:rPr lang="en-US" sz="1600" b="0" i="0" u="none" strike="noStrike">
                          <a:solidFill>
                            <a:srgbClr val="000000"/>
                          </a:solidFill>
                          <a:latin typeface="Calibri"/>
                        </a:rPr>
                        <a:t>B</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400</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503">
                <a:tc>
                  <a:txBody>
                    <a:bodyPr/>
                    <a:lstStyle/>
                    <a:p>
                      <a:pPr algn="l" fontAlgn="b"/>
                      <a:r>
                        <a:rPr lang="en-US" sz="1600" b="0" i="0" u="none" strike="noStrike">
                          <a:solidFill>
                            <a:srgbClr val="000000"/>
                          </a:solidFill>
                          <a:latin typeface="Calibri"/>
                        </a:rPr>
                        <a:t>C</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5000</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 name="Group 19"/>
          <p:cNvGrpSpPr>
            <a:grpSpLocks/>
          </p:cNvGrpSpPr>
          <p:nvPr/>
        </p:nvGrpSpPr>
        <p:grpSpPr bwMode="auto">
          <a:xfrm>
            <a:off x="6781800" y="1524000"/>
            <a:ext cx="1906588" cy="4192588"/>
            <a:chOff x="6781800" y="1524000"/>
            <a:chExt cx="1905794" cy="4192588"/>
          </a:xfrm>
        </p:grpSpPr>
        <p:cxnSp>
          <p:nvCxnSpPr>
            <p:cNvPr id="24645" name="Straight Connector 15"/>
            <p:cNvCxnSpPr>
              <a:cxnSpLocks noChangeShapeType="1"/>
            </p:cNvCxnSpPr>
            <p:nvPr/>
          </p:nvCxnSpPr>
          <p:spPr bwMode="auto">
            <a:xfrm rot="5400000">
              <a:off x="6591300" y="3619500"/>
              <a:ext cx="41910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646" name="Straight Connector 10"/>
            <p:cNvCxnSpPr>
              <a:cxnSpLocks noChangeShapeType="1"/>
            </p:cNvCxnSpPr>
            <p:nvPr/>
          </p:nvCxnSpPr>
          <p:spPr bwMode="auto">
            <a:xfrm>
              <a:off x="8077200" y="15240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647" name="Straight Arrow Connector 17"/>
            <p:cNvCxnSpPr>
              <a:cxnSpLocks noChangeShapeType="1"/>
            </p:cNvCxnSpPr>
            <p:nvPr/>
          </p:nvCxnSpPr>
          <p:spPr bwMode="auto">
            <a:xfrm rot="10800000">
              <a:off x="6781800" y="5715000"/>
              <a:ext cx="19050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graphicFrame>
        <p:nvGraphicFramePr>
          <p:cNvPr id="21" name="Table 20"/>
          <p:cNvGraphicFramePr>
            <a:graphicFrameLocks noGrp="1"/>
          </p:cNvGraphicFramePr>
          <p:nvPr/>
        </p:nvGraphicFramePr>
        <p:xfrm>
          <a:off x="1524000" y="2362200"/>
          <a:ext cx="4997450" cy="2247900"/>
        </p:xfrm>
        <a:graphic>
          <a:graphicData uri="http://schemas.openxmlformats.org/drawingml/2006/table">
            <a:tbl>
              <a:tblPr/>
              <a:tblGrid>
                <a:gridCol w="1108901"/>
                <a:gridCol w="1241970"/>
                <a:gridCol w="1227185"/>
                <a:gridCol w="1419394"/>
              </a:tblGrid>
              <a:tr h="276225">
                <a:tc>
                  <a:txBody>
                    <a:bodyPr/>
                    <a:lstStyle/>
                    <a:p>
                      <a:pPr algn="l" rtl="0" fontAlgn="b"/>
                      <a:r>
                        <a:rPr lang="en-US" sz="1600" b="1" i="0" u="none" strike="noStrike" dirty="0">
                          <a:solidFill>
                            <a:srgbClr val="000000"/>
                          </a:solidFill>
                          <a:latin typeface="Calibri"/>
                        </a:rPr>
                        <a:t>Item</a:t>
                      </a: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r>
              <a:tr h="361950">
                <a:tc>
                  <a:txBody>
                    <a:bodyPr/>
                    <a:lstStyle/>
                    <a:p>
                      <a:pPr algn="l" rtl="0" fontAlgn="b"/>
                      <a:r>
                        <a:rPr lang="en-US" sz="1600" b="1" i="0" u="none" strike="noStrike">
                          <a:solidFill>
                            <a:srgbClr val="000000"/>
                          </a:solidFill>
                          <a:latin typeface="Calibri"/>
                        </a:rPr>
                        <a:t>ItemId</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ItemName</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UnitPrice</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Class</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6700">
                <a:tc>
                  <a:txBody>
                    <a:bodyPr/>
                    <a:lstStyle/>
                    <a:p>
                      <a:pPr algn="l" rtl="0" fontAlgn="b"/>
                      <a:r>
                        <a:rPr lang="en-US" sz="1600" b="0" i="0" u="none" strike="noStrike">
                          <a:solidFill>
                            <a:srgbClr val="000000"/>
                          </a:solidFill>
                          <a:latin typeface="Calibri"/>
                        </a:rPr>
                        <a:t>STN001</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Pen</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30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BAK003</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Bread</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GRO001</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Poteto </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ELC001</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Mobile</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5000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C</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ELC004</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iPod</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600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225">
                <a:tc>
                  <a:txBody>
                    <a:bodyPr/>
                    <a:lstStyle/>
                    <a:p>
                      <a:pPr algn="l" rtl="0" fontAlgn="b"/>
                      <a:r>
                        <a:rPr lang="en-US" sz="1600" b="0" i="0" u="none" strike="noStrike">
                          <a:solidFill>
                            <a:srgbClr val="000000"/>
                          </a:solidFill>
                          <a:latin typeface="Calibri"/>
                        </a:rPr>
                        <a:t>STN002</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Diary</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B</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74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pPr>
              <a:defRPr/>
            </a:pPr>
            <a:fld id="{6A46CB42-9E85-4FA5-89F1-7DF87D08CB80}" type="slidenum">
              <a:rPr lang="en-US"/>
              <a:pPr>
                <a:defRPr/>
              </a:pPr>
              <a:t>102</a:t>
            </a:fld>
            <a:endParaRPr lang="en-US"/>
          </a:p>
        </p:txBody>
      </p:sp>
      <p:sp>
        <p:nvSpPr>
          <p:cNvPr id="65538" name="Rectangle 2"/>
          <p:cNvSpPr>
            <a:spLocks noChangeArrowheads="1"/>
          </p:cNvSpPr>
          <p:nvPr/>
        </p:nvSpPr>
        <p:spPr bwMode="auto">
          <a:xfrm>
            <a:off x="381000" y="1876425"/>
            <a:ext cx="709930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Class, </a:t>
            </a:r>
            <a:r>
              <a:rPr lang="en-US" sz="1800" b="0" dirty="0" err="1">
                <a:latin typeface="Lucida Console" pitchFamily="49" charset="0"/>
              </a:rPr>
              <a:t>ItemName</a:t>
            </a:r>
            <a:r>
              <a:rPr lang="en-US" sz="1800" b="0" dirty="0">
                <a:latin typeface="Lucida Console" pitchFamily="49" charset="0"/>
              </a:rPr>
              <a:t>, </a:t>
            </a:r>
            <a:r>
              <a:rPr lang="en-US" sz="1800" dirty="0">
                <a:latin typeface="Lucida Console" pitchFamily="49" charset="0"/>
              </a:rPr>
              <a:t>COUNT</a:t>
            </a:r>
            <a:r>
              <a:rPr lang="en-US" sz="1800" b="0" dirty="0">
                <a:latin typeface="Lucida Console" pitchFamily="49" charset="0"/>
              </a:rPr>
              <a:t>(</a:t>
            </a:r>
            <a:r>
              <a:rPr lang="en-US" sz="1800" b="0" dirty="0" err="1">
                <a:latin typeface="Lucida Console" pitchFamily="49" charset="0"/>
              </a:rPr>
              <a:t>ItemId</a:t>
            </a:r>
            <a:r>
              <a:rPr lang="en-US" sz="1800" b="0" dirty="0">
                <a:latin typeface="Lucida Console" pitchFamily="49" charset="0"/>
              </a:rPr>
              <a:t>)</a:t>
            </a:r>
          </a:p>
          <a:p>
            <a:pPr algn="l">
              <a:defRPr/>
            </a:pPr>
            <a:r>
              <a:rPr lang="en-US" sz="1800" b="0" dirty="0">
                <a:latin typeface="Lucida Console" pitchFamily="49" charset="0"/>
              </a:rPr>
              <a:t>	</a:t>
            </a:r>
            <a:r>
              <a:rPr lang="en-US" sz="1800" dirty="0">
                <a:latin typeface="Lucida Console" pitchFamily="49" charset="0"/>
              </a:rPr>
              <a:t>FROM</a:t>
            </a:r>
            <a:r>
              <a:rPr lang="en-US" sz="1800" b="0" dirty="0">
                <a:latin typeface="Lucida Console" pitchFamily="49" charset="0"/>
              </a:rPr>
              <a:t> Item</a:t>
            </a:r>
          </a:p>
          <a:p>
            <a:pPr algn="l">
              <a:defRPr/>
            </a:pPr>
            <a:r>
              <a:rPr lang="en-US" sz="1800" b="0" dirty="0">
                <a:latin typeface="Lucida Console" pitchFamily="49" charset="0"/>
              </a:rPr>
              <a:t>		</a:t>
            </a:r>
            <a:r>
              <a:rPr lang="en-US" sz="1800" dirty="0">
                <a:latin typeface="Lucida Console" pitchFamily="49" charset="0"/>
              </a:rPr>
              <a:t>GROUP BY</a:t>
            </a:r>
            <a:r>
              <a:rPr lang="en-US" sz="1800" b="0" dirty="0">
                <a:latin typeface="Lucida Console" pitchFamily="49" charset="0"/>
              </a:rPr>
              <a:t> Class;</a:t>
            </a:r>
          </a:p>
        </p:txBody>
      </p:sp>
      <p:sp>
        <p:nvSpPr>
          <p:cNvPr id="65539" name="Rectangle 3"/>
          <p:cNvSpPr>
            <a:spLocks noChangeArrowheads="1"/>
          </p:cNvSpPr>
          <p:nvPr/>
        </p:nvSpPr>
        <p:spPr bwMode="auto">
          <a:xfrm>
            <a:off x="381000" y="4343400"/>
            <a:ext cx="709930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Class, </a:t>
            </a:r>
            <a:r>
              <a:rPr lang="en-US" sz="1800" b="0" dirty="0" err="1">
                <a:latin typeface="Lucida Console" pitchFamily="49" charset="0"/>
              </a:rPr>
              <a:t>ItemName</a:t>
            </a:r>
            <a:r>
              <a:rPr lang="en-US" sz="1800" b="0" dirty="0">
                <a:latin typeface="Lucida Console" pitchFamily="49" charset="0"/>
              </a:rPr>
              <a:t>, </a:t>
            </a:r>
            <a:r>
              <a:rPr lang="en-US" sz="1800" dirty="0">
                <a:latin typeface="Lucida Console" pitchFamily="49" charset="0"/>
              </a:rPr>
              <a:t>COUNT</a:t>
            </a:r>
            <a:r>
              <a:rPr lang="en-US" sz="1800" b="0" dirty="0">
                <a:latin typeface="Lucida Console" pitchFamily="49" charset="0"/>
              </a:rPr>
              <a:t>(</a:t>
            </a:r>
            <a:r>
              <a:rPr lang="en-US" sz="1800" b="0" dirty="0" err="1">
                <a:latin typeface="Lucida Console" pitchFamily="49" charset="0"/>
              </a:rPr>
              <a:t>ItemId</a:t>
            </a:r>
            <a:r>
              <a:rPr lang="en-US" sz="1800" b="0" dirty="0">
                <a:latin typeface="Lucida Console" pitchFamily="49" charset="0"/>
              </a:rPr>
              <a:t>)</a:t>
            </a:r>
          </a:p>
          <a:p>
            <a:pPr algn="l">
              <a:defRPr/>
            </a:pPr>
            <a:r>
              <a:rPr lang="en-US" sz="1800" b="0" dirty="0">
                <a:latin typeface="Lucida Console" pitchFamily="49" charset="0"/>
              </a:rPr>
              <a:t>	</a:t>
            </a:r>
            <a:r>
              <a:rPr lang="en-US" sz="1800" dirty="0">
                <a:latin typeface="Lucida Console" pitchFamily="49" charset="0"/>
              </a:rPr>
              <a:t>FROM</a:t>
            </a:r>
            <a:r>
              <a:rPr lang="en-US" sz="1800" b="0" dirty="0">
                <a:latin typeface="Lucida Console" pitchFamily="49" charset="0"/>
              </a:rPr>
              <a:t> Item</a:t>
            </a:r>
          </a:p>
          <a:p>
            <a:pPr algn="l">
              <a:defRPr/>
            </a:pPr>
            <a:r>
              <a:rPr lang="en-US" sz="1800" b="0" dirty="0">
                <a:latin typeface="Lucida Console" pitchFamily="49" charset="0"/>
              </a:rPr>
              <a:t>		</a:t>
            </a:r>
            <a:r>
              <a:rPr lang="en-US" sz="1800" dirty="0">
                <a:latin typeface="Lucida Console" pitchFamily="49" charset="0"/>
              </a:rPr>
              <a:t>GROUP BY</a:t>
            </a:r>
            <a:r>
              <a:rPr lang="en-US" sz="1800" b="0" dirty="0">
                <a:latin typeface="Lucida Console" pitchFamily="49" charset="0"/>
              </a:rPr>
              <a:t> Class, </a:t>
            </a:r>
            <a:r>
              <a:rPr lang="en-US" sz="1800" b="0" dirty="0" err="1">
                <a:latin typeface="Lucida Console" pitchFamily="49" charset="0"/>
              </a:rPr>
              <a:t>ItemName</a:t>
            </a:r>
            <a:r>
              <a:rPr lang="en-US" sz="1800" b="0" dirty="0">
                <a:latin typeface="Lucida Console" pitchFamily="49" charset="0"/>
              </a:rPr>
              <a:t>;</a:t>
            </a:r>
          </a:p>
        </p:txBody>
      </p:sp>
      <p:grpSp>
        <p:nvGrpSpPr>
          <p:cNvPr id="2" name="Group 10"/>
          <p:cNvGrpSpPr>
            <a:grpSpLocks/>
          </p:cNvGrpSpPr>
          <p:nvPr/>
        </p:nvGrpSpPr>
        <p:grpSpPr bwMode="auto">
          <a:xfrm>
            <a:off x="7772400" y="1981200"/>
            <a:ext cx="762000" cy="685800"/>
            <a:chOff x="4896" y="1056"/>
            <a:chExt cx="480" cy="624"/>
          </a:xfrm>
        </p:grpSpPr>
        <p:sp>
          <p:nvSpPr>
            <p:cNvPr id="73739" name="Line 4"/>
            <p:cNvSpPr>
              <a:spLocks noChangeShapeType="1"/>
            </p:cNvSpPr>
            <p:nvPr/>
          </p:nvSpPr>
          <p:spPr bwMode="auto">
            <a:xfrm>
              <a:off x="4896" y="1056"/>
              <a:ext cx="480" cy="624"/>
            </a:xfrm>
            <a:prstGeom prst="line">
              <a:avLst/>
            </a:prstGeom>
            <a:ln>
              <a:solidFill>
                <a:srgbClr val="FF0000"/>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73740" name="Line 5"/>
            <p:cNvSpPr>
              <a:spLocks noChangeShapeType="1"/>
            </p:cNvSpPr>
            <p:nvPr/>
          </p:nvSpPr>
          <p:spPr bwMode="auto">
            <a:xfrm flipH="1">
              <a:off x="4905" y="1056"/>
              <a:ext cx="423" cy="594"/>
            </a:xfrm>
            <a:prstGeom prst="line">
              <a:avLst/>
            </a:prstGeom>
            <a:ln>
              <a:solidFill>
                <a:srgbClr val="FF0000"/>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grpSp>
      <p:grpSp>
        <p:nvGrpSpPr>
          <p:cNvPr id="3" name="Group 11"/>
          <p:cNvGrpSpPr>
            <a:grpSpLocks/>
          </p:cNvGrpSpPr>
          <p:nvPr/>
        </p:nvGrpSpPr>
        <p:grpSpPr bwMode="auto">
          <a:xfrm>
            <a:off x="7620000" y="4343400"/>
            <a:ext cx="1066800" cy="838200"/>
            <a:chOff x="4800" y="2736"/>
            <a:chExt cx="672" cy="528"/>
          </a:xfrm>
        </p:grpSpPr>
        <p:sp>
          <p:nvSpPr>
            <p:cNvPr id="73737" name="Line 6"/>
            <p:cNvSpPr>
              <a:spLocks noChangeShapeType="1"/>
            </p:cNvSpPr>
            <p:nvPr/>
          </p:nvSpPr>
          <p:spPr bwMode="auto">
            <a:xfrm>
              <a:off x="4800" y="3072"/>
              <a:ext cx="144" cy="192"/>
            </a:xfrm>
            <a:prstGeom prst="line">
              <a:avLst/>
            </a:prstGeom>
            <a:ln>
              <a:solidFill>
                <a:srgbClr val="339966"/>
              </a:solidFill>
              <a:headEnd type="none" w="sm" len="sm"/>
              <a:tailEnd type="none" w="sm" len="sm"/>
            </a:ln>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en-US"/>
            </a:p>
          </p:txBody>
        </p:sp>
        <p:sp>
          <p:nvSpPr>
            <p:cNvPr id="73738" name="Line 7"/>
            <p:cNvSpPr>
              <a:spLocks noChangeShapeType="1"/>
            </p:cNvSpPr>
            <p:nvPr/>
          </p:nvSpPr>
          <p:spPr bwMode="auto">
            <a:xfrm flipV="1">
              <a:off x="4944" y="2736"/>
              <a:ext cx="528" cy="528"/>
            </a:xfrm>
            <a:prstGeom prst="line">
              <a:avLst/>
            </a:prstGeom>
            <a:ln>
              <a:solidFill>
                <a:srgbClr val="339966"/>
              </a:solidFill>
              <a:headEnd type="none" w="sm" len="sm"/>
              <a:tailEnd type="none" w="sm" len="sm"/>
            </a:ln>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en-US"/>
            </a:p>
          </p:txBody>
        </p:sp>
      </p:grpSp>
      <p:sp>
        <p:nvSpPr>
          <p:cNvPr id="10246" name="Rectangle 8"/>
          <p:cNvSpPr>
            <a:spLocks noGrp="1" noChangeArrowheads="1"/>
          </p:cNvSpPr>
          <p:nvPr>
            <p:ph type="title" idx="4294967295"/>
          </p:nvPr>
        </p:nvSpPr>
        <p:spPr>
          <a:xfrm>
            <a:off x="250825" y="228600"/>
            <a:ext cx="8588375" cy="817563"/>
          </a:xfrm>
        </p:spPr>
        <p:txBody>
          <a:bodyPr lIns="0"/>
          <a:lstStyle/>
          <a:p>
            <a:pPr eaLnBrk="1" hangingPunct="1">
              <a:defRPr/>
            </a:pPr>
            <a:r>
              <a:rPr lang="en-US" dirty="0" smtClean="0"/>
              <a:t>Retrieval using  GROUP BY</a:t>
            </a:r>
          </a:p>
        </p:txBody>
      </p:sp>
      <p:sp>
        <p:nvSpPr>
          <p:cNvPr id="73736" name="Rectangle 11"/>
          <p:cNvSpPr>
            <a:spLocks noChangeArrowheads="1"/>
          </p:cNvSpPr>
          <p:nvPr/>
        </p:nvSpPr>
        <p:spPr bwMode="auto">
          <a:xfrm>
            <a:off x="381000" y="1143000"/>
            <a:ext cx="2646363" cy="400050"/>
          </a:xfrm>
          <a:prstGeom prst="rect">
            <a:avLst/>
          </a:prstGeom>
          <a:solidFill>
            <a:schemeClr val="tx1"/>
          </a:solidFill>
          <a:ln w="9525">
            <a:noFill/>
            <a:miter lim="800000"/>
            <a:headEnd/>
            <a:tailEnd/>
          </a:ln>
        </p:spPr>
        <p:txBody>
          <a:bodyPr wrap="none">
            <a:spAutoFit/>
          </a:bodyPr>
          <a:lstStyle/>
          <a:p>
            <a:pPr>
              <a:defRPr/>
            </a:pPr>
            <a:r>
              <a:rPr lang="en-US" sz="2000" dirty="0">
                <a:solidFill>
                  <a:schemeClr val="bg1"/>
                </a:solidFill>
                <a:latin typeface="+mj-lt"/>
                <a:cs typeface="Times New Roman" pitchFamily="18" charset="0"/>
              </a:rPr>
              <a:t>What is the output? </a:t>
            </a:r>
          </a:p>
        </p:txBody>
      </p:sp>
      <p:sp>
        <p:nvSpPr>
          <p:cNvPr id="13" name="Rectangle 12"/>
          <p:cNvSpPr>
            <a:spLocks noChangeArrowheads="1"/>
          </p:cNvSpPr>
          <p:nvPr/>
        </p:nvSpPr>
        <p:spPr bwMode="auto">
          <a:xfrm>
            <a:off x="381000" y="3276600"/>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0"/>
              <a:t>ERROR at line 1:</a:t>
            </a:r>
          </a:p>
          <a:p>
            <a:r>
              <a:rPr lang="en-US" sz="1800" b="0"/>
              <a:t>ORA-00979: not a GROUP BY expression</a:t>
            </a:r>
          </a:p>
        </p:txBody>
      </p:sp>
    </p:spTree>
    <p:extLst>
      <p:ext uri="{BB962C8B-B14F-4D97-AF65-F5344CB8AC3E}">
        <p14:creationId xmlns:p14="http://schemas.microsoft.com/office/powerpoint/2010/main" val="19508231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dissolve">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5539"/>
                                        </p:tgtEl>
                                        <p:attrNameLst>
                                          <p:attrName>style.visibility</p:attrName>
                                        </p:attrNameLst>
                                      </p:cBhvr>
                                      <p:to>
                                        <p:strVal val="visible"/>
                                      </p:to>
                                    </p:set>
                                    <p:anim calcmode="lin" valueType="num">
                                      <p:cBhvr additive="base">
                                        <p:cTn id="20" dur="500" fill="hold"/>
                                        <p:tgtEl>
                                          <p:spTgt spid="65539"/>
                                        </p:tgtEl>
                                        <p:attrNameLst>
                                          <p:attrName>ppt_x</p:attrName>
                                        </p:attrNameLst>
                                      </p:cBhvr>
                                      <p:tavLst>
                                        <p:tav tm="0">
                                          <p:val>
                                            <p:strVal val="0-#ppt_w/2"/>
                                          </p:val>
                                        </p:tav>
                                        <p:tav tm="100000">
                                          <p:val>
                                            <p:strVal val="#ppt_x"/>
                                          </p:val>
                                        </p:tav>
                                      </p:tavLst>
                                    </p:anim>
                                    <p:anim calcmode="lin" valueType="num">
                                      <p:cBhvr additive="base">
                                        <p:cTn id="21" dur="500" fill="hold"/>
                                        <p:tgtEl>
                                          <p:spTgt spid="65539"/>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autoUpdateAnimBg="0"/>
      <p:bldP spid="65539" grpId="0" animBg="1"/>
      <p:bldP spid="1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a:xfrm>
            <a:off x="4156075" y="6534150"/>
            <a:ext cx="773113" cy="476250"/>
          </a:xfrm>
        </p:spPr>
        <p:txBody>
          <a:bodyPr/>
          <a:lstStyle/>
          <a:p>
            <a:pPr>
              <a:defRPr/>
            </a:pPr>
            <a:fld id="{26FB58F3-404A-48B5-A673-FC1BBD9F086F}" type="slidenum">
              <a:rPr lang="en-US"/>
              <a:pPr>
                <a:defRPr/>
              </a:pPr>
              <a:t>103</a:t>
            </a:fld>
            <a:endParaRPr lang="en-US"/>
          </a:p>
        </p:txBody>
      </p:sp>
      <p:sp>
        <p:nvSpPr>
          <p:cNvPr id="11266" name="Rectangle 5"/>
          <p:cNvSpPr>
            <a:spLocks noGrp="1" noChangeArrowheads="1"/>
          </p:cNvSpPr>
          <p:nvPr>
            <p:ph type="title" idx="4294967295"/>
          </p:nvPr>
        </p:nvSpPr>
        <p:spPr>
          <a:xfrm>
            <a:off x="152400" y="-76200"/>
            <a:ext cx="7456488" cy="973138"/>
          </a:xfrm>
        </p:spPr>
        <p:txBody>
          <a:bodyPr lIns="0"/>
          <a:lstStyle/>
          <a:p>
            <a:pPr eaLnBrk="1" hangingPunct="1">
              <a:defRPr/>
            </a:pPr>
            <a:r>
              <a:rPr lang="en-US" smtClean="0"/>
              <a:t>SQL – Group By</a:t>
            </a:r>
          </a:p>
        </p:txBody>
      </p:sp>
      <p:graphicFrame>
        <p:nvGraphicFramePr>
          <p:cNvPr id="6" name="Table 5"/>
          <p:cNvGraphicFramePr>
            <a:graphicFrameLocks noGrp="1"/>
          </p:cNvGraphicFramePr>
          <p:nvPr/>
        </p:nvGraphicFramePr>
        <p:xfrm>
          <a:off x="1219200" y="2514600"/>
          <a:ext cx="5373688" cy="2247900"/>
        </p:xfrm>
        <a:graphic>
          <a:graphicData uri="http://schemas.openxmlformats.org/drawingml/2006/table">
            <a:tbl>
              <a:tblPr/>
              <a:tblGrid>
                <a:gridCol w="1192386"/>
                <a:gridCol w="1335473"/>
                <a:gridCol w="1319574"/>
                <a:gridCol w="1526255"/>
              </a:tblGrid>
              <a:tr h="276225">
                <a:tc>
                  <a:txBody>
                    <a:bodyPr/>
                    <a:lstStyle/>
                    <a:p>
                      <a:pPr algn="l" rtl="0" fontAlgn="b"/>
                      <a:r>
                        <a:rPr lang="en-US" sz="1600" b="1" i="0" u="none" strike="noStrike" dirty="0">
                          <a:solidFill>
                            <a:srgbClr val="000000"/>
                          </a:solidFill>
                          <a:latin typeface="Calibri"/>
                        </a:rPr>
                        <a:t>Item</a:t>
                      </a: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r>
              <a:tr h="361950">
                <a:tc>
                  <a:txBody>
                    <a:bodyPr/>
                    <a:lstStyle/>
                    <a:p>
                      <a:pPr algn="l" rtl="0" fontAlgn="b"/>
                      <a:r>
                        <a:rPr lang="en-US" sz="1600" b="1" i="0" u="none" strike="noStrike">
                          <a:solidFill>
                            <a:srgbClr val="000000"/>
                          </a:solidFill>
                          <a:latin typeface="Calibri"/>
                        </a:rPr>
                        <a:t>ItemId</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dirty="0" err="1">
                          <a:solidFill>
                            <a:srgbClr val="000000"/>
                          </a:solidFill>
                          <a:latin typeface="Calibri"/>
                        </a:rPr>
                        <a:t>ItemName</a:t>
                      </a:r>
                      <a:endParaRPr lang="en-US" sz="1600" b="1" i="0" u="none" strike="noStrike" dirty="0">
                        <a:solidFill>
                          <a:srgbClr val="000000"/>
                        </a:solidFill>
                        <a:latin typeface="Calibri"/>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UnitPrice</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Class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6700">
                <a:tc>
                  <a:txBody>
                    <a:bodyPr/>
                    <a:lstStyle/>
                    <a:p>
                      <a:pPr algn="l" rtl="0" fontAlgn="b"/>
                      <a:r>
                        <a:rPr lang="en-US" sz="1600" b="0" i="0" u="none" strike="noStrike">
                          <a:solidFill>
                            <a:srgbClr val="000000"/>
                          </a:solidFill>
                          <a:latin typeface="Calibri"/>
                        </a:rPr>
                        <a:t>STN001</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a:solidFill>
                            <a:srgbClr val="000000"/>
                          </a:solidFill>
                          <a:latin typeface="Calibri"/>
                        </a:rPr>
                        <a:t>Pen</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30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BAK003</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Bread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GRO001</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smtClean="0">
                          <a:solidFill>
                            <a:srgbClr val="000000"/>
                          </a:solidFill>
                          <a:latin typeface="Calibri"/>
                        </a:rPr>
                        <a:t>Potato </a:t>
                      </a:r>
                      <a:endParaRPr lang="en-US" sz="1600" b="0" i="0" u="none" strike="noStrike" dirty="0">
                        <a:solidFill>
                          <a:srgbClr val="000000"/>
                        </a:solidFill>
                        <a:latin typeface="Calibri"/>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ELC001</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Mobile</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5000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C</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ELC004</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iPod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600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225">
                <a:tc>
                  <a:txBody>
                    <a:bodyPr/>
                    <a:lstStyle/>
                    <a:p>
                      <a:pPr algn="l" rtl="0" fontAlgn="b"/>
                      <a:r>
                        <a:rPr lang="en-US" sz="1600" b="0" i="0" u="none" strike="noStrike" dirty="0" smtClean="0">
                          <a:solidFill>
                            <a:srgbClr val="000000"/>
                          </a:solidFill>
                          <a:latin typeface="Calibri"/>
                        </a:rPr>
                        <a:t>ELC002</a:t>
                      </a:r>
                      <a:endParaRPr lang="en-US" sz="1600" b="0" i="0" u="none" strike="noStrike" dirty="0">
                        <a:solidFill>
                          <a:srgbClr val="000000"/>
                        </a:solidFill>
                        <a:latin typeface="Calibri"/>
                      </a:endParaRP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smtClean="0">
                          <a:solidFill>
                            <a:srgbClr val="000000"/>
                          </a:solidFill>
                          <a:latin typeface="Calibri"/>
                        </a:rPr>
                        <a:t>iPod</a:t>
                      </a:r>
                      <a:endParaRPr lang="en-US" sz="1600" b="0" i="0" u="none" strike="noStrike" dirty="0">
                        <a:solidFill>
                          <a:srgbClr val="000000"/>
                        </a:solidFill>
                        <a:latin typeface="Calibri"/>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B</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3"/>
          <p:cNvSpPr>
            <a:spLocks noChangeArrowheads="1"/>
          </p:cNvSpPr>
          <p:nvPr/>
        </p:nvSpPr>
        <p:spPr bwMode="auto">
          <a:xfrm>
            <a:off x="685800" y="1676400"/>
            <a:ext cx="81534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defRPr/>
            </a:pPr>
            <a:r>
              <a:rPr lang="en-US" sz="2000" dirty="0">
                <a:latin typeface="Lucida Console" pitchFamily="49" charset="0"/>
              </a:rPr>
              <a:t>SELECT</a:t>
            </a:r>
            <a:r>
              <a:rPr lang="en-US" sz="2000" b="0" dirty="0">
                <a:latin typeface="Lucida Console" pitchFamily="49" charset="0"/>
              </a:rPr>
              <a:t> Class, </a:t>
            </a:r>
            <a:r>
              <a:rPr lang="en-US" sz="2000" b="0" dirty="0" err="1">
                <a:latin typeface="Lucida Console" pitchFamily="49" charset="0"/>
              </a:rPr>
              <a:t>ItemName</a:t>
            </a:r>
            <a:r>
              <a:rPr lang="en-US" sz="2000" b="0" dirty="0">
                <a:latin typeface="Lucida Console" pitchFamily="49" charset="0"/>
              </a:rPr>
              <a:t>, </a:t>
            </a:r>
            <a:r>
              <a:rPr lang="en-US" sz="2000" dirty="0">
                <a:latin typeface="Lucida Console" pitchFamily="49" charset="0"/>
              </a:rPr>
              <a:t>COUNT</a:t>
            </a:r>
            <a:r>
              <a:rPr lang="en-US" sz="2000" b="0" dirty="0">
                <a:latin typeface="Lucida Console" pitchFamily="49" charset="0"/>
              </a:rPr>
              <a:t>(</a:t>
            </a:r>
            <a:r>
              <a:rPr lang="en-US" sz="2000" b="0" dirty="0" err="1">
                <a:latin typeface="Lucida Console" pitchFamily="49" charset="0"/>
              </a:rPr>
              <a:t>ItemId</a:t>
            </a:r>
            <a:r>
              <a:rPr lang="en-US" sz="2000" b="0" dirty="0">
                <a:latin typeface="Lucida Console" pitchFamily="49" charset="0"/>
              </a:rPr>
              <a:t>)</a:t>
            </a:r>
          </a:p>
          <a:p>
            <a:pPr>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Item </a:t>
            </a:r>
            <a:r>
              <a:rPr lang="en-US" sz="2000" dirty="0">
                <a:latin typeface="Lucida Console" pitchFamily="49" charset="0"/>
              </a:rPr>
              <a:t>GROUP BY</a:t>
            </a:r>
            <a:r>
              <a:rPr lang="en-US" sz="2000" b="0" dirty="0">
                <a:latin typeface="Lucida Console" pitchFamily="49" charset="0"/>
              </a:rPr>
              <a:t> Class, </a:t>
            </a:r>
            <a:r>
              <a:rPr lang="en-US" sz="2000" b="0" dirty="0" err="1">
                <a:latin typeface="Lucida Console" pitchFamily="49" charset="0"/>
              </a:rPr>
              <a:t>ItemName</a:t>
            </a:r>
            <a:r>
              <a:rPr lang="en-US" sz="2000" b="0" dirty="0">
                <a:latin typeface="Lucida Console" pitchFamily="49" charset="0"/>
              </a:rPr>
              <a:t>;</a:t>
            </a:r>
          </a:p>
        </p:txBody>
      </p:sp>
      <p:graphicFrame>
        <p:nvGraphicFramePr>
          <p:cNvPr id="9" name="Table 8"/>
          <p:cNvGraphicFramePr>
            <a:graphicFrameLocks noGrp="1"/>
          </p:cNvGraphicFramePr>
          <p:nvPr/>
        </p:nvGraphicFramePr>
        <p:xfrm>
          <a:off x="1981200" y="4876800"/>
          <a:ext cx="4952999" cy="1533525"/>
        </p:xfrm>
        <a:graphic>
          <a:graphicData uri="http://schemas.openxmlformats.org/drawingml/2006/table">
            <a:tbl>
              <a:tblPr/>
              <a:tblGrid>
                <a:gridCol w="1412452"/>
                <a:gridCol w="1581946"/>
                <a:gridCol w="1958601"/>
              </a:tblGrid>
              <a:tr h="266700">
                <a:tc>
                  <a:txBody>
                    <a:bodyPr/>
                    <a:lstStyle/>
                    <a:p>
                      <a:pPr algn="ctr" rtl="0" fontAlgn="b"/>
                      <a:r>
                        <a:rPr lang="en-US" sz="1600" b="1" i="0" u="none" strike="noStrike" dirty="0">
                          <a:solidFill>
                            <a:srgbClr val="000000"/>
                          </a:solidFill>
                          <a:latin typeface="Calibri"/>
                        </a:rPr>
                        <a:t>Class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smtClean="0">
                          <a:solidFill>
                            <a:srgbClr val="000000"/>
                          </a:solidFill>
                          <a:latin typeface="Calibri"/>
                        </a:rPr>
                        <a:t>ItemName</a:t>
                      </a:r>
                      <a:endParaRPr lang="en-US" sz="16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Count(ItemId)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600" b="0" i="0" u="none" strike="noStrike" dirty="0">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Pen</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dirty="0">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Bread</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dirty="0">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Potato</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dirty="0">
                          <a:solidFill>
                            <a:srgbClr val="000000"/>
                          </a:solidFill>
                          <a:latin typeface="Calibri"/>
                        </a:rPr>
                        <a:t>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iPod</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ctr" fontAlgn="b"/>
                      <a:r>
                        <a:rPr lang="en-US" sz="1600" b="0" i="0" u="none" strike="noStrike" dirty="0">
                          <a:solidFill>
                            <a:srgbClr val="000000"/>
                          </a:solidFill>
                          <a:latin typeface="Calibri"/>
                        </a:rPr>
                        <a:t>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Mobile</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6705" name="Straight Connector 11"/>
          <p:cNvCxnSpPr>
            <a:cxnSpLocks noChangeShapeType="1"/>
          </p:cNvCxnSpPr>
          <p:nvPr/>
        </p:nvCxnSpPr>
        <p:spPr bwMode="auto">
          <a:xfrm flipV="1">
            <a:off x="8839200" y="1828800"/>
            <a:ext cx="77788"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2" name="Group 17"/>
          <p:cNvGrpSpPr>
            <a:grpSpLocks/>
          </p:cNvGrpSpPr>
          <p:nvPr/>
        </p:nvGrpSpPr>
        <p:grpSpPr bwMode="auto">
          <a:xfrm>
            <a:off x="7010400" y="1828800"/>
            <a:ext cx="1906588" cy="4192588"/>
            <a:chOff x="7011194" y="1675605"/>
            <a:chExt cx="1905794" cy="4191794"/>
          </a:xfrm>
        </p:grpSpPr>
        <p:cxnSp>
          <p:nvCxnSpPr>
            <p:cNvPr id="26708" name="Straight Connector 10"/>
            <p:cNvCxnSpPr>
              <a:cxnSpLocks noChangeShapeType="1"/>
            </p:cNvCxnSpPr>
            <p:nvPr/>
          </p:nvCxnSpPr>
          <p:spPr bwMode="auto">
            <a:xfrm rot="5400000">
              <a:off x="6820694" y="3770311"/>
              <a:ext cx="41910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6709" name="Straight Arrow Connector 12"/>
            <p:cNvCxnSpPr>
              <a:cxnSpLocks noChangeShapeType="1"/>
            </p:cNvCxnSpPr>
            <p:nvPr/>
          </p:nvCxnSpPr>
          <p:spPr bwMode="auto">
            <a:xfrm rot="10800000">
              <a:off x="7011194" y="5865811"/>
              <a:ext cx="19050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6707" name="TextBox 10"/>
          <p:cNvSpPr txBox="1">
            <a:spLocks noChangeArrowheads="1"/>
          </p:cNvSpPr>
          <p:nvPr/>
        </p:nvSpPr>
        <p:spPr bwMode="auto">
          <a:xfrm>
            <a:off x="304800" y="1066800"/>
            <a:ext cx="7281863"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000">
                <a:solidFill>
                  <a:schemeClr val="bg1"/>
                </a:solidFill>
              </a:rPr>
              <a:t>Get list  the no of items present class and item name wise </a:t>
            </a:r>
          </a:p>
        </p:txBody>
      </p:sp>
    </p:spTree>
    <p:extLst>
      <p:ext uri="{BB962C8B-B14F-4D97-AF65-F5344CB8AC3E}">
        <p14:creationId xmlns:p14="http://schemas.microsoft.com/office/powerpoint/2010/main" val="715491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F3F5409C-BF8F-4309-A496-9344443FFC27}" type="slidenum">
              <a:rPr lang="en-US"/>
              <a:pPr>
                <a:defRPr/>
              </a:pPr>
              <a:t>104</a:t>
            </a:fld>
            <a:endParaRPr lang="en-US"/>
          </a:p>
        </p:txBody>
      </p:sp>
      <p:sp>
        <p:nvSpPr>
          <p:cNvPr id="27651" name="Rectangle 2"/>
          <p:cNvSpPr>
            <a:spLocks noChangeArrowheads="1"/>
          </p:cNvSpPr>
          <p:nvPr/>
        </p:nvSpPr>
        <p:spPr bwMode="auto">
          <a:xfrm>
            <a:off x="304800" y="1066800"/>
            <a:ext cx="81534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2000">
                <a:solidFill>
                  <a:schemeClr val="bg1"/>
                </a:solidFill>
              </a:rPr>
              <a:t>List all the classes of item whose average unit price is greater than or equal to 400</a:t>
            </a:r>
          </a:p>
        </p:txBody>
      </p:sp>
      <p:sp>
        <p:nvSpPr>
          <p:cNvPr id="67587" name="Rectangle 3"/>
          <p:cNvSpPr>
            <a:spLocks noChangeArrowheads="1"/>
          </p:cNvSpPr>
          <p:nvPr/>
        </p:nvSpPr>
        <p:spPr bwMode="auto">
          <a:xfrm>
            <a:off x="304800" y="2133600"/>
            <a:ext cx="81534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a:t>
            </a:r>
            <a:r>
              <a:rPr lang="en-US" sz="2000" b="0" dirty="0" err="1">
                <a:latin typeface="Lucida Console" pitchFamily="49" charset="0"/>
              </a:rPr>
              <a:t>Class,</a:t>
            </a:r>
            <a:r>
              <a:rPr lang="en-US" sz="2000" dirty="0" err="1">
                <a:latin typeface="Lucida Console" pitchFamily="49" charset="0"/>
              </a:rPr>
              <a:t>AVG</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p>
          <a:p>
            <a:pPr algn="l">
              <a:defRPr/>
            </a:pPr>
            <a:r>
              <a:rPr lang="en-US" sz="2000" dirty="0">
                <a:latin typeface="Lucida Console" pitchFamily="49" charset="0"/>
              </a:rPr>
              <a:t> FROM</a:t>
            </a:r>
            <a:r>
              <a:rPr lang="en-US" sz="2000" b="0" dirty="0">
                <a:latin typeface="Lucida Console" pitchFamily="49" charset="0"/>
              </a:rPr>
              <a:t> Item</a:t>
            </a:r>
          </a:p>
          <a:p>
            <a:pPr algn="l">
              <a:defRPr/>
            </a:pPr>
            <a:r>
              <a:rPr lang="en-US" sz="2000" dirty="0">
                <a:latin typeface="Lucida Console" pitchFamily="49" charset="0"/>
              </a:rPr>
              <a:t>  GROUP BY</a:t>
            </a:r>
            <a:r>
              <a:rPr lang="en-US" sz="2000" b="0" dirty="0">
                <a:latin typeface="Lucida Console" pitchFamily="49" charset="0"/>
              </a:rPr>
              <a:t> Class </a:t>
            </a:r>
            <a:r>
              <a:rPr lang="en-US" sz="2000" dirty="0">
                <a:latin typeface="Lucida Console" pitchFamily="49" charset="0"/>
              </a:rPr>
              <a:t>HAVING</a:t>
            </a:r>
            <a:r>
              <a:rPr lang="en-US" sz="2000" dirty="0">
                <a:solidFill>
                  <a:srgbClr val="A50021"/>
                </a:solidFill>
                <a:latin typeface="Lucida Console" pitchFamily="49" charset="0"/>
              </a:rPr>
              <a:t> </a:t>
            </a:r>
            <a:r>
              <a:rPr lang="en-US" sz="2000" dirty="0">
                <a:latin typeface="Lucida Console" pitchFamily="49" charset="0"/>
              </a:rPr>
              <a:t>AVG</a:t>
            </a:r>
            <a:r>
              <a:rPr lang="en-US" sz="2000" b="0" dirty="0">
                <a:latin typeface="Lucida Console" pitchFamily="49" charset="0"/>
              </a:rPr>
              <a:t>(</a:t>
            </a:r>
            <a:r>
              <a:rPr lang="en-US" sz="2000" b="0" dirty="0" err="1">
                <a:latin typeface="Lucida Console" pitchFamily="49" charset="0"/>
              </a:rPr>
              <a:t>UnitPrice</a:t>
            </a:r>
            <a:r>
              <a:rPr lang="en-US" sz="2000" b="0" dirty="0">
                <a:latin typeface="Lucida Console" pitchFamily="49" charset="0"/>
              </a:rPr>
              <a:t>) &gt;= 400;</a:t>
            </a:r>
          </a:p>
        </p:txBody>
      </p:sp>
      <p:sp>
        <p:nvSpPr>
          <p:cNvPr id="12292" name="Rectangle 4"/>
          <p:cNvSpPr>
            <a:spLocks noGrp="1" noChangeArrowheads="1"/>
          </p:cNvSpPr>
          <p:nvPr>
            <p:ph type="title" idx="4294967295"/>
          </p:nvPr>
        </p:nvSpPr>
        <p:spPr>
          <a:xfrm>
            <a:off x="152400" y="-82550"/>
            <a:ext cx="7194550" cy="973138"/>
          </a:xfrm>
        </p:spPr>
        <p:txBody>
          <a:bodyPr lIns="0"/>
          <a:lstStyle/>
          <a:p>
            <a:pPr eaLnBrk="1" hangingPunct="1">
              <a:defRPr/>
            </a:pPr>
            <a:r>
              <a:rPr lang="en-US" smtClean="0"/>
              <a:t>Retrieval using  HAVING</a:t>
            </a:r>
          </a:p>
        </p:txBody>
      </p:sp>
    </p:spTree>
    <p:extLst>
      <p:ext uri="{BB962C8B-B14F-4D97-AF65-F5344CB8AC3E}">
        <p14:creationId xmlns:p14="http://schemas.microsoft.com/office/powerpoint/2010/main" val="3713857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dissolve">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AC3B433F-D914-40D4-B44B-E9E8AFA1AE59}" type="slidenum">
              <a:rPr lang="en-US"/>
              <a:pPr>
                <a:defRPr/>
              </a:pPr>
              <a:t>105</a:t>
            </a:fld>
            <a:endParaRPr lang="en-US"/>
          </a:p>
        </p:txBody>
      </p:sp>
      <p:sp>
        <p:nvSpPr>
          <p:cNvPr id="67587" name="Rectangle 3"/>
          <p:cNvSpPr>
            <a:spLocks noChangeArrowheads="1"/>
          </p:cNvSpPr>
          <p:nvPr/>
        </p:nvSpPr>
        <p:spPr bwMode="auto">
          <a:xfrm>
            <a:off x="304800" y="1066800"/>
            <a:ext cx="86106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a:t>
            </a:r>
            <a:r>
              <a:rPr lang="en-US" sz="2000" b="0" dirty="0">
                <a:latin typeface="Lucida Console" pitchFamily="49" charset="0"/>
              </a:rPr>
              <a:t>Class, </a:t>
            </a:r>
            <a:r>
              <a:rPr lang="en-US" sz="2000" dirty="0">
                <a:latin typeface="Lucida Console" pitchFamily="49" charset="0"/>
              </a:rPr>
              <a:t>AVG</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r>
              <a:rPr lang="en-US" sz="2000" dirty="0">
                <a:latin typeface="Lucida Console" pitchFamily="49" charset="0"/>
              </a:rPr>
              <a:t> FROM</a:t>
            </a:r>
            <a:r>
              <a:rPr lang="en-US" sz="2000" b="0" dirty="0">
                <a:latin typeface="Lucida Console" pitchFamily="49" charset="0"/>
              </a:rPr>
              <a:t> Item</a:t>
            </a:r>
            <a:r>
              <a:rPr lang="en-US" sz="2000" dirty="0">
                <a:latin typeface="Lucida Console" pitchFamily="49" charset="0"/>
              </a:rPr>
              <a:t> </a:t>
            </a:r>
          </a:p>
          <a:p>
            <a:pPr algn="l">
              <a:defRPr/>
            </a:pPr>
            <a:r>
              <a:rPr lang="en-US" sz="2000" dirty="0">
                <a:latin typeface="Lucida Console" pitchFamily="49" charset="0"/>
              </a:rPr>
              <a:t>   GROUP BY</a:t>
            </a:r>
            <a:r>
              <a:rPr lang="en-US" sz="2000" b="0" dirty="0">
                <a:latin typeface="Lucida Console" pitchFamily="49" charset="0"/>
              </a:rPr>
              <a:t> Class </a:t>
            </a:r>
            <a:r>
              <a:rPr lang="en-US" sz="2000" dirty="0">
                <a:latin typeface="Lucida Console" pitchFamily="49" charset="0"/>
              </a:rPr>
              <a:t>HAVING</a:t>
            </a:r>
            <a:r>
              <a:rPr lang="en-US" sz="2000" dirty="0">
                <a:solidFill>
                  <a:srgbClr val="A50021"/>
                </a:solidFill>
                <a:latin typeface="Lucida Console" pitchFamily="49" charset="0"/>
              </a:rPr>
              <a:t> </a:t>
            </a:r>
            <a:r>
              <a:rPr lang="en-US" sz="2000" dirty="0">
                <a:latin typeface="Lucida Console" pitchFamily="49" charset="0"/>
              </a:rPr>
              <a:t>AVG</a:t>
            </a:r>
            <a:r>
              <a:rPr lang="en-US" sz="2000" b="0" dirty="0">
                <a:latin typeface="Lucida Console" pitchFamily="49" charset="0"/>
              </a:rPr>
              <a:t>(</a:t>
            </a:r>
            <a:r>
              <a:rPr lang="en-US" sz="2000" b="0" dirty="0" err="1">
                <a:latin typeface="Lucida Console" pitchFamily="49" charset="0"/>
              </a:rPr>
              <a:t>UnitPrice</a:t>
            </a:r>
            <a:r>
              <a:rPr lang="en-US" sz="2000" b="0" dirty="0">
                <a:latin typeface="Lucida Console" pitchFamily="49" charset="0"/>
              </a:rPr>
              <a:t>)</a:t>
            </a:r>
            <a:r>
              <a:rPr lang="en-US" sz="2000" dirty="0">
                <a:latin typeface="Lucida Console" pitchFamily="49" charset="0"/>
              </a:rPr>
              <a:t> &gt;=</a:t>
            </a:r>
            <a:r>
              <a:rPr lang="en-US" sz="2000" b="0" dirty="0">
                <a:latin typeface="Lucida Console" pitchFamily="49" charset="0"/>
              </a:rPr>
              <a:t> 400;</a:t>
            </a:r>
          </a:p>
        </p:txBody>
      </p:sp>
      <p:sp>
        <p:nvSpPr>
          <p:cNvPr id="12292" name="Rectangle 4"/>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Retrieval using  HAVING</a:t>
            </a:r>
          </a:p>
        </p:txBody>
      </p:sp>
      <p:graphicFrame>
        <p:nvGraphicFramePr>
          <p:cNvPr id="7" name="Table 6"/>
          <p:cNvGraphicFramePr>
            <a:graphicFrameLocks noGrp="1"/>
          </p:cNvGraphicFramePr>
          <p:nvPr/>
        </p:nvGraphicFramePr>
        <p:xfrm>
          <a:off x="685800" y="1981200"/>
          <a:ext cx="5810250" cy="2247900"/>
        </p:xfrm>
        <a:graphic>
          <a:graphicData uri="http://schemas.openxmlformats.org/drawingml/2006/table">
            <a:tbl>
              <a:tblPr/>
              <a:tblGrid>
                <a:gridCol w="1289256"/>
                <a:gridCol w="1443968"/>
                <a:gridCol w="1426777"/>
                <a:gridCol w="1650249"/>
              </a:tblGrid>
              <a:tr h="276225">
                <a:tc>
                  <a:txBody>
                    <a:bodyPr/>
                    <a:lstStyle/>
                    <a:p>
                      <a:pPr algn="l" rtl="0" fontAlgn="b"/>
                      <a:r>
                        <a:rPr lang="en-US" sz="1600" b="1" i="0" u="none" strike="noStrike" dirty="0">
                          <a:solidFill>
                            <a:srgbClr val="000000"/>
                          </a:solidFill>
                          <a:latin typeface="Calibri"/>
                        </a:rPr>
                        <a:t>Item</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361950">
                <a:tc>
                  <a:txBody>
                    <a:bodyPr/>
                    <a:lstStyle/>
                    <a:p>
                      <a:pPr algn="l" rtl="0" fontAlgn="b"/>
                      <a:r>
                        <a:rPr lang="en-US" sz="1600" b="1" i="0" u="none" strike="noStrike">
                          <a:solidFill>
                            <a:srgbClr val="000000"/>
                          </a:solidFill>
                          <a:latin typeface="Calibri"/>
                        </a:rPr>
                        <a:t>ItemId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dirty="0" err="1">
                          <a:solidFill>
                            <a:srgbClr val="000000"/>
                          </a:solidFill>
                          <a:latin typeface="Calibri"/>
                        </a:rPr>
                        <a:t>ItemName</a:t>
                      </a:r>
                      <a:endParaRPr lang="en-US" sz="16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UnitPrice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6700">
                <a:tc>
                  <a:txBody>
                    <a:bodyPr/>
                    <a:lstStyle/>
                    <a:p>
                      <a:pPr algn="l" rtl="0" fontAlgn="b"/>
                      <a:r>
                        <a:rPr lang="en-US" sz="1600" b="0" i="0" u="none" strike="noStrike">
                          <a:solidFill>
                            <a:srgbClr val="000000"/>
                          </a:solidFill>
                          <a:latin typeface="Calibri"/>
                        </a:rPr>
                        <a:t>STN001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a:solidFill>
                            <a:srgbClr val="000000"/>
                          </a:solidFill>
                          <a:latin typeface="Calibri"/>
                        </a:rPr>
                        <a:t>Pen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BAK003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Bread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GRO001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Poteto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Mobile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iPod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225">
                <a:tc>
                  <a:txBody>
                    <a:bodyPr/>
                    <a:lstStyle/>
                    <a:p>
                      <a:pPr algn="l" rtl="0" fontAlgn="b"/>
                      <a:r>
                        <a:rPr lang="en-US" sz="1600" b="0" i="0" u="none" strike="noStrike">
                          <a:solidFill>
                            <a:srgbClr val="000000"/>
                          </a:solidFill>
                          <a:latin typeface="Calibri"/>
                        </a:rPr>
                        <a:t>STN002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Diary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85800" y="4953000"/>
          <a:ext cx="2819400" cy="1141414"/>
        </p:xfrm>
        <a:graphic>
          <a:graphicData uri="http://schemas.openxmlformats.org/drawingml/2006/table">
            <a:tbl>
              <a:tblPr/>
              <a:tblGrid>
                <a:gridCol w="1259732"/>
                <a:gridCol w="1559668"/>
              </a:tblGrid>
              <a:tr h="381106">
                <a:tc>
                  <a:txBody>
                    <a:bodyPr/>
                    <a:lstStyle/>
                    <a:p>
                      <a:pPr algn="ctr" rtl="0" fontAlgn="b"/>
                      <a:r>
                        <a:rPr lang="en-US" sz="1600" b="1" i="0" u="none" strike="noStrike" dirty="0">
                          <a:solidFill>
                            <a:srgbClr val="000000"/>
                          </a:solidFill>
                          <a:latin typeface="Calibri"/>
                        </a:rPr>
                        <a:t>Class</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AVG(</a:t>
                      </a:r>
                      <a:r>
                        <a:rPr lang="en-US" sz="1600" b="1" i="0" u="none" strike="noStrike" dirty="0" err="1">
                          <a:solidFill>
                            <a:srgbClr val="000000"/>
                          </a:solidFill>
                          <a:latin typeface="Calibri"/>
                        </a:rPr>
                        <a:t>UnitPrice</a:t>
                      </a:r>
                      <a:r>
                        <a:rPr lang="en-US" sz="1600" b="1" i="0" u="none" strike="noStrike" dirty="0">
                          <a:solidFill>
                            <a:srgbClr val="000000"/>
                          </a:solidFill>
                          <a:latin typeface="Calibri"/>
                        </a:rPr>
                        <a:t>)</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436">
                <a:tc>
                  <a:txBody>
                    <a:bodyPr/>
                    <a:lstStyle/>
                    <a:p>
                      <a:pPr algn="ctr" fontAlgn="b"/>
                      <a:r>
                        <a:rPr lang="en-US" sz="1600" b="0" i="0" u="none" strike="noStrike" dirty="0">
                          <a:solidFill>
                            <a:srgbClr val="000000"/>
                          </a:solidFill>
                          <a:latin typeface="Calibri"/>
                        </a:rPr>
                        <a:t>A</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20</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36">
                <a:tc>
                  <a:txBody>
                    <a:bodyPr/>
                    <a:lstStyle/>
                    <a:p>
                      <a:pPr algn="ctr" fontAlgn="b"/>
                      <a:r>
                        <a:rPr lang="en-US" sz="1600" b="0" i="0" u="none" strike="noStrike" dirty="0">
                          <a:solidFill>
                            <a:srgbClr val="000000"/>
                          </a:solidFill>
                          <a:latin typeface="Calibri"/>
                        </a:rPr>
                        <a:t>B</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400</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36">
                <a:tc>
                  <a:txBody>
                    <a:bodyPr/>
                    <a:lstStyle/>
                    <a:p>
                      <a:pPr algn="ctr" fontAlgn="b"/>
                      <a:r>
                        <a:rPr lang="en-US" sz="1600" b="0" i="0" u="none" strike="noStrike" dirty="0">
                          <a:solidFill>
                            <a:srgbClr val="000000"/>
                          </a:solidFill>
                          <a:latin typeface="Calibri"/>
                        </a:rPr>
                        <a:t>C</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5000</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5715000" y="5029200"/>
          <a:ext cx="2514600" cy="887588"/>
        </p:xfrm>
        <a:graphic>
          <a:graphicData uri="http://schemas.openxmlformats.org/drawingml/2006/table">
            <a:tbl>
              <a:tblPr/>
              <a:tblGrid>
                <a:gridCol w="1143000"/>
                <a:gridCol w="1371600"/>
              </a:tblGrid>
              <a:tr h="380864">
                <a:tc>
                  <a:txBody>
                    <a:bodyPr/>
                    <a:lstStyle/>
                    <a:p>
                      <a:pPr algn="ctr" rtl="0" fontAlgn="b"/>
                      <a:r>
                        <a:rPr lang="en-US" sz="1600" b="1" i="0" u="none" strike="noStrike" dirty="0">
                          <a:solidFill>
                            <a:srgbClr val="000000"/>
                          </a:solidFill>
                          <a:latin typeface="Calibri"/>
                        </a:rPr>
                        <a:t>Class</a:t>
                      </a: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AVG(</a:t>
                      </a:r>
                      <a:r>
                        <a:rPr lang="en-US" sz="1600" b="1" i="0" u="none" strike="noStrike" dirty="0" err="1">
                          <a:solidFill>
                            <a:srgbClr val="000000"/>
                          </a:solidFill>
                          <a:latin typeface="Calibri"/>
                        </a:rPr>
                        <a:t>UnitPrice</a:t>
                      </a:r>
                      <a:r>
                        <a:rPr lang="en-US" sz="1600" b="1" i="0" u="none" strike="noStrike" dirty="0">
                          <a:solidFill>
                            <a:srgbClr val="000000"/>
                          </a:solidFill>
                          <a:latin typeface="Calibri"/>
                        </a:rPr>
                        <a:t>)</a:t>
                      </a:r>
                    </a:p>
                  </a:txBody>
                  <a:tcPr marL="9525" marR="9525" marT="952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275">
                <a:tc>
                  <a:txBody>
                    <a:bodyPr/>
                    <a:lstStyle/>
                    <a:p>
                      <a:pPr algn="ctr" fontAlgn="b"/>
                      <a:r>
                        <a:rPr lang="en-US" sz="1600" b="0" i="0" u="none" strike="noStrike" dirty="0">
                          <a:solidFill>
                            <a:srgbClr val="000000"/>
                          </a:solidFill>
                          <a:latin typeface="Calibri"/>
                        </a:rPr>
                        <a:t>B</a:t>
                      </a: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400</a:t>
                      </a:r>
                    </a:p>
                  </a:txBody>
                  <a:tcPr marL="9525" marR="9525" marT="952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275">
                <a:tc>
                  <a:txBody>
                    <a:bodyPr/>
                    <a:lstStyle/>
                    <a:p>
                      <a:pPr algn="ctr" fontAlgn="b"/>
                      <a:r>
                        <a:rPr lang="en-US" sz="1600" b="0" i="0" u="none" strike="noStrike" dirty="0">
                          <a:solidFill>
                            <a:srgbClr val="000000"/>
                          </a:solidFill>
                          <a:latin typeface="Calibri"/>
                        </a:rPr>
                        <a:t>C</a:t>
                      </a: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5000</a:t>
                      </a:r>
                    </a:p>
                  </a:txBody>
                  <a:tcPr marL="9525" marR="9525" marT="952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1" name="Straight Arrow Connector 10"/>
          <p:cNvCxnSpPr>
            <a:cxnSpLocks noChangeShapeType="1"/>
          </p:cNvCxnSpPr>
          <p:nvPr/>
        </p:nvCxnSpPr>
        <p:spPr bwMode="auto">
          <a:xfrm rot="5400000">
            <a:off x="1411288" y="4610100"/>
            <a:ext cx="684212"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a:off x="3810000" y="5486400"/>
            <a:ext cx="1676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1828800" y="4419600"/>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After Grouping</a:t>
            </a:r>
          </a:p>
        </p:txBody>
      </p:sp>
      <p:sp>
        <p:nvSpPr>
          <p:cNvPr id="15" name="TextBox 14"/>
          <p:cNvSpPr txBox="1">
            <a:spLocks noChangeArrowheads="1"/>
          </p:cNvSpPr>
          <p:nvPr/>
        </p:nvSpPr>
        <p:spPr bwMode="auto">
          <a:xfrm>
            <a:off x="3733800" y="51054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After Having</a:t>
            </a:r>
          </a:p>
        </p:txBody>
      </p:sp>
    </p:spTree>
    <p:extLst>
      <p:ext uri="{BB962C8B-B14F-4D97-AF65-F5344CB8AC3E}">
        <p14:creationId xmlns:p14="http://schemas.microsoft.com/office/powerpoint/2010/main" val="3236824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dissolve">
                                      <p:cBhvr>
                                        <p:cTn id="7" dur="500"/>
                                        <p:tgtEl>
                                          <p:spTgt spid="67587"/>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autoUpdateAnimBg="0"/>
      <p:bldP spid="14" grpId="0"/>
      <p:bldP spid="1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CB16975A-37BB-4A77-BC5B-C00304B4713E}" type="slidenum">
              <a:rPr lang="en-US"/>
              <a:pPr>
                <a:defRPr/>
              </a:pPr>
              <a:t>106</a:t>
            </a:fld>
            <a:endParaRPr lang="en-US"/>
          </a:p>
        </p:txBody>
      </p:sp>
      <p:sp>
        <p:nvSpPr>
          <p:cNvPr id="77828" name="Rectangle 3"/>
          <p:cNvSpPr>
            <a:spLocks noGrp="1" noChangeArrowheads="1"/>
          </p:cNvSpPr>
          <p:nvPr>
            <p:ph type="body" idx="4294967295"/>
          </p:nvPr>
        </p:nvSpPr>
        <p:spPr>
          <a:xfrm>
            <a:off x="381000" y="1722438"/>
            <a:ext cx="8305800" cy="1554162"/>
          </a:xfrm>
        </p:spPr>
        <p:style>
          <a:lnRef idx="1">
            <a:schemeClr val="accent1"/>
          </a:lnRef>
          <a:fillRef idx="2">
            <a:schemeClr val="accent1"/>
          </a:fillRef>
          <a:effectRef idx="1">
            <a:schemeClr val="accent1"/>
          </a:effectRef>
          <a:fontRef idx="minor">
            <a:schemeClr val="dk1"/>
          </a:fontRef>
        </p:style>
        <p:txBody>
          <a:bodyPr lIns="0" tIns="0">
            <a:normAutofit fontScale="77500" lnSpcReduction="20000"/>
          </a:bodyPr>
          <a:lstStyle/>
          <a:p>
            <a:pPr eaLnBrk="1" hangingPunct="1">
              <a:buFont typeface="Wingdings" pitchFamily="2" charset="2"/>
              <a:buNone/>
              <a:defRPr/>
            </a:pPr>
            <a:r>
              <a:rPr lang="en-US" b="1" dirty="0" smtClean="0">
                <a:latin typeface="Lucida Console" pitchFamily="49" charset="0"/>
              </a:rPr>
              <a:t>SELECT</a:t>
            </a:r>
            <a:r>
              <a:rPr lang="en-US" dirty="0" smtClean="0">
                <a:latin typeface="Lucida Console" pitchFamily="49" charset="0"/>
              </a:rPr>
              <a:t> Class, </a:t>
            </a:r>
            <a:r>
              <a:rPr lang="en-US" b="1" dirty="0" smtClean="0">
                <a:latin typeface="Lucida Console" pitchFamily="49" charset="0"/>
              </a:rPr>
              <a:t>SUM</a:t>
            </a:r>
            <a:r>
              <a:rPr lang="en-US" dirty="0" smtClean="0">
                <a:latin typeface="Lucida Console" pitchFamily="49" charset="0"/>
              </a:rPr>
              <a:t>(</a:t>
            </a:r>
            <a:r>
              <a:rPr lang="en-US" dirty="0" err="1" smtClean="0">
                <a:latin typeface="Lucida Console" pitchFamily="49" charset="0"/>
              </a:rPr>
              <a:t>UnitPrice</a:t>
            </a:r>
            <a:r>
              <a:rPr lang="en-US" dirty="0" smtClean="0">
                <a:latin typeface="Lucida Console" pitchFamily="49" charset="0"/>
              </a:rPr>
              <a:t>)</a:t>
            </a:r>
          </a:p>
          <a:p>
            <a:pPr eaLnBrk="1" hangingPunct="1">
              <a:buFont typeface="Wingdings" pitchFamily="2" charset="2"/>
              <a:buNone/>
              <a:defRPr/>
            </a:pPr>
            <a:r>
              <a:rPr lang="en-US" dirty="0" smtClean="0">
                <a:latin typeface="Lucida Console" pitchFamily="49" charset="0"/>
              </a:rPr>
              <a:t>	 </a:t>
            </a:r>
            <a:r>
              <a:rPr lang="en-US" b="1" dirty="0" smtClean="0">
                <a:latin typeface="Lucida Console" pitchFamily="49" charset="0"/>
              </a:rPr>
              <a:t>FROM </a:t>
            </a:r>
            <a:r>
              <a:rPr lang="en-US" dirty="0" smtClean="0">
                <a:latin typeface="Lucida Console" pitchFamily="49" charset="0"/>
              </a:rPr>
              <a:t>Item</a:t>
            </a:r>
          </a:p>
          <a:p>
            <a:pPr eaLnBrk="1" hangingPunct="1">
              <a:buFont typeface="Wingdings" pitchFamily="2" charset="2"/>
              <a:buNone/>
              <a:defRPr/>
            </a:pPr>
            <a:r>
              <a:rPr lang="en-US" dirty="0" smtClean="0">
                <a:latin typeface="Lucida Console" pitchFamily="49" charset="0"/>
              </a:rPr>
              <a:t>	     </a:t>
            </a:r>
            <a:r>
              <a:rPr lang="en-US" b="1" dirty="0" smtClean="0">
                <a:latin typeface="Lucida Console" pitchFamily="49" charset="0"/>
              </a:rPr>
              <a:t>GROUP BY</a:t>
            </a:r>
            <a:r>
              <a:rPr lang="en-US" dirty="0" smtClean="0">
                <a:latin typeface="Lucida Console" pitchFamily="49" charset="0"/>
              </a:rPr>
              <a:t> Class  </a:t>
            </a:r>
          </a:p>
          <a:p>
            <a:pPr eaLnBrk="1" hangingPunct="1">
              <a:buFont typeface="Wingdings" pitchFamily="2" charset="2"/>
              <a:buNone/>
              <a:defRPr/>
            </a:pPr>
            <a:r>
              <a:rPr lang="en-US" b="1" dirty="0" smtClean="0">
                <a:latin typeface="Lucida Console" pitchFamily="49" charset="0"/>
              </a:rPr>
              <a:t>			HAVING</a:t>
            </a:r>
            <a:r>
              <a:rPr lang="en-US" dirty="0" smtClean="0">
                <a:latin typeface="Lucida Console" pitchFamily="49" charset="0"/>
              </a:rPr>
              <a:t> </a:t>
            </a:r>
            <a:r>
              <a:rPr lang="en-US" dirty="0" err="1" smtClean="0">
                <a:latin typeface="Lucida Console" pitchFamily="49" charset="0"/>
              </a:rPr>
              <a:t>SupplierId</a:t>
            </a:r>
            <a:r>
              <a:rPr lang="en-US" dirty="0" smtClean="0">
                <a:latin typeface="Lucida Console" pitchFamily="49" charset="0"/>
              </a:rPr>
              <a:t> </a:t>
            </a:r>
            <a:r>
              <a:rPr lang="en-US" b="1" dirty="0" smtClean="0">
                <a:latin typeface="Lucida Console" pitchFamily="49" charset="0"/>
              </a:rPr>
              <a:t>IN</a:t>
            </a:r>
            <a:r>
              <a:rPr lang="en-US" dirty="0" smtClean="0">
                <a:latin typeface="Lucida Console" pitchFamily="49" charset="0"/>
              </a:rPr>
              <a:t> (‘S1’,’S2’);</a:t>
            </a:r>
          </a:p>
        </p:txBody>
      </p:sp>
      <p:sp>
        <p:nvSpPr>
          <p:cNvPr id="69636" name="Text Box 4"/>
          <p:cNvSpPr txBox="1">
            <a:spLocks noChangeArrowheads="1"/>
          </p:cNvSpPr>
          <p:nvPr/>
        </p:nvSpPr>
        <p:spPr bwMode="auto">
          <a:xfrm>
            <a:off x="381000" y="4038600"/>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000">
                <a:solidFill>
                  <a:srgbClr val="FF0000"/>
                </a:solidFill>
              </a:rPr>
              <a:t>Ans: </a:t>
            </a:r>
            <a:r>
              <a:rPr lang="en-US" sz="2000" b="0">
                <a:solidFill>
                  <a:srgbClr val="FF0000"/>
                </a:solidFill>
              </a:rPr>
              <a:t>The Having condition has to be based on some column that appears in the group by list</a:t>
            </a:r>
          </a:p>
        </p:txBody>
      </p:sp>
      <p:sp>
        <p:nvSpPr>
          <p:cNvPr id="6" name="Rectangle 4"/>
          <p:cNvSpPr txBox="1">
            <a:spLocks noChangeArrowheads="1"/>
          </p:cNvSpPr>
          <p:nvPr/>
        </p:nvSpPr>
        <p:spPr bwMode="auto">
          <a:xfrm>
            <a:off x="0" y="0"/>
            <a:ext cx="9144000" cy="685800"/>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defRPr/>
            </a:pPr>
            <a:r>
              <a:rPr lang="en-US" sz="3200" kern="0" dirty="0">
                <a:latin typeface="+mj-lt"/>
                <a:ea typeface="+mj-ea"/>
                <a:cs typeface="+mj-cs"/>
              </a:rPr>
              <a:t>Retrieval using  HAVING</a:t>
            </a:r>
          </a:p>
        </p:txBody>
      </p:sp>
      <p:sp>
        <p:nvSpPr>
          <p:cNvPr id="29702" name="Rectangle 6"/>
          <p:cNvSpPr>
            <a:spLocks noChangeArrowheads="1"/>
          </p:cNvSpPr>
          <p:nvPr/>
        </p:nvSpPr>
        <p:spPr bwMode="auto">
          <a:xfrm>
            <a:off x="381000" y="1143000"/>
            <a:ext cx="3813175" cy="461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solidFill>
                  <a:schemeClr val="bg1"/>
                </a:solidFill>
                <a:latin typeface="Verdana" pitchFamily="34" charset="0"/>
                <a:ea typeface="Verdana" pitchFamily="34" charset="0"/>
                <a:cs typeface="Verdana" pitchFamily="34" charset="0"/>
              </a:rPr>
              <a:t>What is the output ?</a:t>
            </a:r>
          </a:p>
        </p:txBody>
      </p:sp>
    </p:spTree>
    <p:extLst>
      <p:ext uri="{BB962C8B-B14F-4D97-AF65-F5344CB8AC3E}">
        <p14:creationId xmlns:p14="http://schemas.microsoft.com/office/powerpoint/2010/main" val="1085476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 calcmode="lin" valueType="num">
                                      <p:cBhvr additive="base">
                                        <p:cTn id="7" dur="500" fill="hold"/>
                                        <p:tgtEl>
                                          <p:spTgt spid="696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allAtOnce"/>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41041" y="914400"/>
            <a:ext cx="8153400" cy="708025"/>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spcBef>
                <a:spcPct val="0"/>
              </a:spcBef>
              <a:buClrTx/>
              <a:buSzTx/>
              <a:buFontTx/>
              <a:buNone/>
              <a:defRPr/>
            </a:pPr>
            <a:r>
              <a:rPr lang="en-US" sz="2000" b="0" dirty="0">
                <a:solidFill>
                  <a:schemeClr val="tx1"/>
                </a:solidFill>
              </a:rPr>
              <a:t>List all the ids of the customer who have either purchased an item or their date of registration is not available. </a:t>
            </a:r>
          </a:p>
        </p:txBody>
      </p:sp>
      <p:sp>
        <p:nvSpPr>
          <p:cNvPr id="16387" name="Rectangle 4"/>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Retrieval using  UNION</a:t>
            </a:r>
          </a:p>
        </p:txBody>
      </p:sp>
      <p:sp>
        <p:nvSpPr>
          <p:cNvPr id="29716" name="Rectangle 20"/>
          <p:cNvSpPr>
            <a:spLocks noChangeArrowheads="1"/>
          </p:cNvSpPr>
          <p:nvPr/>
        </p:nvSpPr>
        <p:spPr bwMode="auto">
          <a:xfrm>
            <a:off x="0" y="5059740"/>
            <a:ext cx="899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p>
            <a:pPr algn="just" eaLnBrk="1" hangingPunct="1">
              <a:spcBef>
                <a:spcPct val="0"/>
              </a:spcBef>
              <a:buClrTx/>
              <a:buSzTx/>
              <a:buFontTx/>
              <a:buNone/>
            </a:pPr>
            <a:r>
              <a:rPr lang="en-US" sz="2400" b="0" dirty="0"/>
              <a:t>The UNION operation </a:t>
            </a:r>
          </a:p>
          <a:p>
            <a:pPr lvl="1" algn="just" eaLnBrk="1" hangingPunct="1">
              <a:spcBef>
                <a:spcPct val="0"/>
              </a:spcBef>
              <a:buClrTx/>
              <a:buSzTx/>
              <a:buFontTx/>
              <a:buChar char="•"/>
            </a:pPr>
            <a:r>
              <a:rPr lang="en-US" sz="2400" b="0" dirty="0"/>
              <a:t> Combines the rows from the results obtained from the participating queries. </a:t>
            </a:r>
          </a:p>
          <a:p>
            <a:pPr lvl="1" algn="just" eaLnBrk="1" hangingPunct="1">
              <a:spcBef>
                <a:spcPct val="0"/>
              </a:spcBef>
              <a:buClrTx/>
              <a:buSzTx/>
              <a:buFontTx/>
              <a:buChar char="•"/>
            </a:pPr>
            <a:r>
              <a:rPr lang="en-US" sz="2400" b="0" dirty="0"/>
              <a:t> By default, it </a:t>
            </a:r>
            <a:r>
              <a:rPr lang="en-US" sz="2400" dirty="0">
                <a:solidFill>
                  <a:srgbClr val="A50021"/>
                </a:solidFill>
              </a:rPr>
              <a:t>eliminates duplicate rows</a:t>
            </a:r>
            <a:r>
              <a:rPr lang="en-US" sz="2400" b="0" dirty="0"/>
              <a:t> from the final result.</a:t>
            </a:r>
            <a:r>
              <a:rPr lang="en-US" sz="2400" dirty="0"/>
              <a:t> </a:t>
            </a:r>
          </a:p>
        </p:txBody>
      </p:sp>
      <p:sp>
        <p:nvSpPr>
          <p:cNvPr id="29717" name="Rectangle 21"/>
          <p:cNvSpPr>
            <a:spLocks noChangeArrowheads="1"/>
          </p:cNvSpPr>
          <p:nvPr/>
        </p:nvSpPr>
        <p:spPr bwMode="auto">
          <a:xfrm>
            <a:off x="511629" y="1946988"/>
            <a:ext cx="4495800" cy="24780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Courier New" pitchFamily="49" charset="0"/>
              </a:rPr>
              <a:t>SELECT</a:t>
            </a:r>
            <a:r>
              <a:rPr lang="en-US" sz="1800" b="0" dirty="0">
                <a:latin typeface="Courier New" pitchFamily="49" charset="0"/>
              </a:rPr>
              <a:t> </a:t>
            </a:r>
            <a:r>
              <a:rPr lang="en-US" sz="2000" b="0" dirty="0" err="1">
                <a:latin typeface="Courier New" pitchFamily="49" charset="0"/>
              </a:rPr>
              <a:t>CustomerId</a:t>
            </a:r>
            <a:r>
              <a:rPr lang="en-US" sz="2000" b="0" dirty="0">
                <a:latin typeface="Courier New" pitchFamily="49" charset="0"/>
              </a:rPr>
              <a:t> </a:t>
            </a:r>
          </a:p>
          <a:p>
            <a:pPr algn="l">
              <a:defRPr/>
            </a:pPr>
            <a:r>
              <a:rPr lang="en-US" sz="1800" dirty="0">
                <a:latin typeface="Courier New" pitchFamily="49" charset="0"/>
              </a:rPr>
              <a:t>   FROM</a:t>
            </a:r>
            <a:r>
              <a:rPr lang="en-US" sz="1800" b="0" dirty="0">
                <a:latin typeface="Courier New" pitchFamily="49" charset="0"/>
              </a:rPr>
              <a:t> Customer </a:t>
            </a:r>
          </a:p>
          <a:p>
            <a:pPr algn="l">
              <a:defRPr/>
            </a:pPr>
            <a:r>
              <a:rPr lang="en-US" sz="1800" dirty="0">
                <a:latin typeface="Courier New" pitchFamily="49" charset="0"/>
              </a:rPr>
              <a:t>	where</a:t>
            </a:r>
            <a:r>
              <a:rPr lang="en-US" sz="1800" b="0" dirty="0">
                <a:latin typeface="Courier New" pitchFamily="49" charset="0"/>
              </a:rPr>
              <a:t> </a:t>
            </a:r>
            <a:r>
              <a:rPr lang="en-US" sz="1800" b="0" dirty="0" err="1">
                <a:latin typeface="Courier New" pitchFamily="49" charset="0"/>
              </a:rPr>
              <a:t>DateOfReg</a:t>
            </a:r>
            <a:r>
              <a:rPr lang="en-US" sz="1800" b="0" dirty="0">
                <a:latin typeface="Courier New" pitchFamily="49" charset="0"/>
              </a:rPr>
              <a:t> is </a:t>
            </a:r>
            <a:r>
              <a:rPr lang="en-US" sz="1800" dirty="0">
                <a:latin typeface="Courier New" pitchFamily="49" charset="0"/>
              </a:rPr>
              <a:t>NULL</a:t>
            </a:r>
          </a:p>
          <a:p>
            <a:pPr algn="l">
              <a:defRPr/>
            </a:pPr>
            <a:r>
              <a:rPr lang="en-US" sz="1800" dirty="0">
                <a:latin typeface="Courier New" pitchFamily="49" charset="0"/>
              </a:rPr>
              <a:t>UNION</a:t>
            </a:r>
            <a:endParaRPr lang="en-US" sz="1800" b="0" dirty="0">
              <a:latin typeface="Courier New" pitchFamily="49" charset="0"/>
            </a:endParaRPr>
          </a:p>
          <a:p>
            <a:pPr algn="l">
              <a:defRPr/>
            </a:pPr>
            <a:r>
              <a:rPr lang="en-US" sz="1800" dirty="0">
                <a:latin typeface="Courier New" pitchFamily="49" charset="0"/>
              </a:rPr>
              <a:t>SELECT</a:t>
            </a:r>
            <a:r>
              <a:rPr lang="en-US" sz="1800" b="0" dirty="0">
                <a:latin typeface="Courier New" pitchFamily="49" charset="0"/>
              </a:rPr>
              <a:t> </a:t>
            </a:r>
            <a:r>
              <a:rPr lang="en-US" sz="1800" b="0" dirty="0" err="1">
                <a:latin typeface="Courier New" pitchFamily="49" charset="0"/>
              </a:rPr>
              <a:t>CustomerId</a:t>
            </a:r>
            <a:endParaRPr lang="en-US" sz="1800" b="0" dirty="0">
              <a:latin typeface="Courier New" pitchFamily="49" charset="0"/>
            </a:endParaRPr>
          </a:p>
          <a:p>
            <a:pPr algn="l">
              <a:defRPr/>
            </a:pPr>
            <a:r>
              <a:rPr lang="en-US" sz="1800" dirty="0">
                <a:latin typeface="Courier New" pitchFamily="49" charset="0"/>
              </a:rPr>
              <a:t>     FROM </a:t>
            </a:r>
            <a:r>
              <a:rPr lang="en-US" sz="1800" b="0" dirty="0" err="1">
                <a:latin typeface="Courier New" pitchFamily="49" charset="0"/>
              </a:rPr>
              <a:t>CustomerPurchase</a:t>
            </a:r>
            <a:r>
              <a:rPr lang="en-US" sz="1800" b="0" dirty="0">
                <a:latin typeface="Courier New" pitchFamily="49" charset="0"/>
              </a:rPr>
              <a:t>;</a:t>
            </a:r>
          </a:p>
        </p:txBody>
      </p:sp>
      <p:sp>
        <p:nvSpPr>
          <p:cNvPr id="29720" name="Oval 24"/>
          <p:cNvSpPr>
            <a:spLocks noChangeArrowheads="1"/>
          </p:cNvSpPr>
          <p:nvPr/>
        </p:nvSpPr>
        <p:spPr bwMode="auto">
          <a:xfrm>
            <a:off x="5181600" y="2057400"/>
            <a:ext cx="1828800" cy="18288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29721" name="Oval 25"/>
          <p:cNvSpPr>
            <a:spLocks noChangeArrowheads="1"/>
          </p:cNvSpPr>
          <p:nvPr/>
        </p:nvSpPr>
        <p:spPr bwMode="auto">
          <a:xfrm>
            <a:off x="6781800" y="2057400"/>
            <a:ext cx="1828800" cy="18288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29722" name="Oval 26"/>
          <p:cNvSpPr>
            <a:spLocks noChangeArrowheads="1"/>
          </p:cNvSpPr>
          <p:nvPr/>
        </p:nvSpPr>
        <p:spPr bwMode="auto">
          <a:xfrm>
            <a:off x="6781800" y="2514600"/>
            <a:ext cx="200025" cy="914400"/>
          </a:xfrm>
          <a:prstGeom prst="ellipse">
            <a:avLst/>
          </a:prstGeom>
          <a:gradFill rotWithShape="1">
            <a:gsLst>
              <a:gs pos="0">
                <a:srgbClr val="008000"/>
              </a:gs>
              <a:gs pos="100000">
                <a:srgbClr val="003B00"/>
              </a:gs>
            </a:gsLst>
            <a:lin ang="5400000" scaled="1"/>
          </a:gradFill>
          <a:ln w="9525" algn="ctr">
            <a:solidFill>
              <a:srgbClr val="000000"/>
            </a:solidFill>
            <a:round/>
            <a:headEnd/>
            <a:tailEnd/>
          </a:ln>
        </p:spPr>
        <p:txBody>
          <a:bodyPr/>
          <a:lstStyle/>
          <a:p>
            <a:endParaRPr lang="en-US"/>
          </a:p>
        </p:txBody>
      </p:sp>
      <p:sp>
        <p:nvSpPr>
          <p:cNvPr id="31754" name="Text Box 18"/>
          <p:cNvSpPr txBox="1">
            <a:spLocks noChangeArrowheads="1"/>
          </p:cNvSpPr>
          <p:nvPr/>
        </p:nvSpPr>
        <p:spPr bwMode="auto">
          <a:xfrm>
            <a:off x="5257800" y="2667000"/>
            <a:ext cx="1447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dirty="0">
                <a:solidFill>
                  <a:schemeClr val="bg1"/>
                </a:solidFill>
              </a:rPr>
              <a:t>Customer’s do not have date of registration</a:t>
            </a:r>
          </a:p>
        </p:txBody>
      </p:sp>
      <p:sp>
        <p:nvSpPr>
          <p:cNvPr id="29715" name="Text Box 19"/>
          <p:cNvSpPr txBox="1">
            <a:spLocks noChangeArrowheads="1"/>
          </p:cNvSpPr>
          <p:nvPr/>
        </p:nvSpPr>
        <p:spPr bwMode="auto">
          <a:xfrm>
            <a:off x="7010400" y="2667000"/>
            <a:ext cx="129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dirty="0">
                <a:solidFill>
                  <a:schemeClr val="bg1"/>
                </a:solidFill>
              </a:rPr>
              <a:t>Customers having purchased</a:t>
            </a:r>
          </a:p>
        </p:txBody>
      </p:sp>
    </p:spTree>
    <p:extLst>
      <p:ext uri="{BB962C8B-B14F-4D97-AF65-F5344CB8AC3E}">
        <p14:creationId xmlns:p14="http://schemas.microsoft.com/office/powerpoint/2010/main" val="27622394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9717">
                                            <p:txEl>
                                              <p:pRg st="0" end="0"/>
                                            </p:txEl>
                                          </p:spTgt>
                                        </p:tgtEl>
                                        <p:attrNameLst>
                                          <p:attrName>style.visibility</p:attrName>
                                        </p:attrNameLst>
                                      </p:cBhvr>
                                      <p:to>
                                        <p:strVal val="visible"/>
                                      </p:to>
                                    </p:set>
                                    <p:anim calcmode="lin" valueType="num">
                                      <p:cBhvr>
                                        <p:cTn id="7" dur="1000" fill="hold"/>
                                        <p:tgtEl>
                                          <p:spTgt spid="2971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71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71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9717">
                                            <p:txEl>
                                              <p:pRg st="1" end="1"/>
                                            </p:txEl>
                                          </p:spTgt>
                                        </p:tgtEl>
                                        <p:attrNameLst>
                                          <p:attrName>style.visibility</p:attrName>
                                        </p:attrNameLst>
                                      </p:cBhvr>
                                      <p:to>
                                        <p:strVal val="visible"/>
                                      </p:to>
                                    </p:set>
                                    <p:anim calcmode="lin" valueType="num">
                                      <p:cBhvr>
                                        <p:cTn id="14" dur="1000" fill="hold"/>
                                        <p:tgtEl>
                                          <p:spTgt spid="29717">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971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971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9717">
                                            <p:txEl>
                                              <p:pRg st="2" end="2"/>
                                            </p:txEl>
                                          </p:spTgt>
                                        </p:tgtEl>
                                        <p:attrNameLst>
                                          <p:attrName>style.visibility</p:attrName>
                                        </p:attrNameLst>
                                      </p:cBhvr>
                                      <p:to>
                                        <p:strVal val="visible"/>
                                      </p:to>
                                    </p:set>
                                    <p:anim calcmode="lin" valueType="num">
                                      <p:cBhvr>
                                        <p:cTn id="21" dur="1000" fill="hold"/>
                                        <p:tgtEl>
                                          <p:spTgt spid="29717">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971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971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720"/>
                                        </p:tgtEl>
                                        <p:attrNameLst>
                                          <p:attrName>style.visibility</p:attrName>
                                        </p:attrNameLst>
                                      </p:cBhvr>
                                      <p:to>
                                        <p:strVal val="visible"/>
                                      </p:to>
                                    </p:set>
                                    <p:anim calcmode="lin" valueType="num">
                                      <p:cBhvr additive="base">
                                        <p:cTn id="28" dur="500" fill="hold"/>
                                        <p:tgtEl>
                                          <p:spTgt spid="29720"/>
                                        </p:tgtEl>
                                        <p:attrNameLst>
                                          <p:attrName>ppt_x</p:attrName>
                                        </p:attrNameLst>
                                      </p:cBhvr>
                                      <p:tavLst>
                                        <p:tav tm="0">
                                          <p:val>
                                            <p:strVal val="#ppt_x"/>
                                          </p:val>
                                        </p:tav>
                                        <p:tav tm="100000">
                                          <p:val>
                                            <p:strVal val="#ppt_x"/>
                                          </p:val>
                                        </p:tav>
                                      </p:tavLst>
                                    </p:anim>
                                    <p:anim calcmode="lin" valueType="num">
                                      <p:cBhvr additive="base">
                                        <p:cTn id="29" dur="500" fill="hold"/>
                                        <p:tgtEl>
                                          <p:spTgt spid="29720"/>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29717">
                                            <p:txEl>
                                              <p:pRg st="4" end="4"/>
                                            </p:txEl>
                                          </p:spTgt>
                                        </p:tgtEl>
                                        <p:attrNameLst>
                                          <p:attrName>style.visibility</p:attrName>
                                        </p:attrNameLst>
                                      </p:cBhvr>
                                      <p:to>
                                        <p:strVal val="visible"/>
                                      </p:to>
                                    </p:set>
                                    <p:anim calcmode="lin" valueType="num">
                                      <p:cBhvr>
                                        <p:cTn id="34" dur="1000" fill="hold"/>
                                        <p:tgtEl>
                                          <p:spTgt spid="29717">
                                            <p:txEl>
                                              <p:pRg st="4" end="4"/>
                                            </p:txEl>
                                          </p:spTgt>
                                        </p:tgtEl>
                                        <p:attrNameLst>
                                          <p:attrName>ppt_x</p:attrName>
                                        </p:attrNameLst>
                                      </p:cBhvr>
                                      <p:tavLst>
                                        <p:tav tm="0">
                                          <p:val>
                                            <p:strVal val="#ppt_x-.2"/>
                                          </p:val>
                                        </p:tav>
                                        <p:tav tm="100000">
                                          <p:val>
                                            <p:strVal val="#ppt_x"/>
                                          </p:val>
                                        </p:tav>
                                      </p:tavLst>
                                    </p:anim>
                                    <p:anim calcmode="lin" valueType="num">
                                      <p:cBhvr>
                                        <p:cTn id="35" dur="1000" fill="hold"/>
                                        <p:tgtEl>
                                          <p:spTgt spid="2971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9717">
                                            <p:txEl>
                                              <p:pRg st="4" end="4"/>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29717">
                                            <p:txEl>
                                              <p:pRg st="5" end="5"/>
                                            </p:txEl>
                                          </p:spTgt>
                                        </p:tgtEl>
                                        <p:attrNameLst>
                                          <p:attrName>style.visibility</p:attrName>
                                        </p:attrNameLst>
                                      </p:cBhvr>
                                      <p:to>
                                        <p:strVal val="visible"/>
                                      </p:to>
                                    </p:set>
                                    <p:anim calcmode="lin" valueType="num">
                                      <p:cBhvr>
                                        <p:cTn id="39" dur="1000" fill="hold"/>
                                        <p:tgtEl>
                                          <p:spTgt spid="29717">
                                            <p:txEl>
                                              <p:pRg st="5" end="5"/>
                                            </p:txEl>
                                          </p:spTgt>
                                        </p:tgtEl>
                                        <p:attrNameLst>
                                          <p:attrName>ppt_x</p:attrName>
                                        </p:attrNameLst>
                                      </p:cBhvr>
                                      <p:tavLst>
                                        <p:tav tm="0">
                                          <p:val>
                                            <p:strVal val="#ppt_x-.2"/>
                                          </p:val>
                                        </p:tav>
                                        <p:tav tm="100000">
                                          <p:val>
                                            <p:strVal val="#ppt_x"/>
                                          </p:val>
                                        </p:tav>
                                      </p:tavLst>
                                    </p:anim>
                                    <p:anim calcmode="lin" valueType="num">
                                      <p:cBhvr>
                                        <p:cTn id="40" dur="1000" fill="hold"/>
                                        <p:tgtEl>
                                          <p:spTgt spid="2971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9717">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721"/>
                                        </p:tgtEl>
                                        <p:attrNameLst>
                                          <p:attrName>style.visibility</p:attrName>
                                        </p:attrNameLst>
                                      </p:cBhvr>
                                      <p:to>
                                        <p:strVal val="visible"/>
                                      </p:to>
                                    </p:set>
                                    <p:anim calcmode="lin" valueType="num">
                                      <p:cBhvr additive="base">
                                        <p:cTn id="46" dur="500" fill="hold"/>
                                        <p:tgtEl>
                                          <p:spTgt spid="29721"/>
                                        </p:tgtEl>
                                        <p:attrNameLst>
                                          <p:attrName>ppt_x</p:attrName>
                                        </p:attrNameLst>
                                      </p:cBhvr>
                                      <p:tavLst>
                                        <p:tav tm="0">
                                          <p:val>
                                            <p:strVal val="#ppt_x"/>
                                          </p:val>
                                        </p:tav>
                                        <p:tav tm="100000">
                                          <p:val>
                                            <p:strVal val="#ppt_x"/>
                                          </p:val>
                                        </p:tav>
                                      </p:tavLst>
                                    </p:anim>
                                    <p:anim calcmode="lin" valueType="num">
                                      <p:cBhvr additive="base">
                                        <p:cTn id="47" dur="500" fill="hold"/>
                                        <p:tgtEl>
                                          <p:spTgt spid="2972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9715"/>
                                        </p:tgtEl>
                                        <p:attrNameLst>
                                          <p:attrName>style.visibility</p:attrName>
                                        </p:attrNameLst>
                                      </p:cBhvr>
                                      <p:to>
                                        <p:strVal val="visible"/>
                                      </p:to>
                                    </p:set>
                                    <p:anim calcmode="lin" valueType="num">
                                      <p:cBhvr additive="base">
                                        <p:cTn id="50" dur="500" fill="hold"/>
                                        <p:tgtEl>
                                          <p:spTgt spid="29715"/>
                                        </p:tgtEl>
                                        <p:attrNameLst>
                                          <p:attrName>ppt_x</p:attrName>
                                        </p:attrNameLst>
                                      </p:cBhvr>
                                      <p:tavLst>
                                        <p:tav tm="0">
                                          <p:val>
                                            <p:strVal val="#ppt_x"/>
                                          </p:val>
                                        </p:tav>
                                        <p:tav tm="100000">
                                          <p:val>
                                            <p:strVal val="#ppt_x"/>
                                          </p:val>
                                        </p:tav>
                                      </p:tavLst>
                                    </p:anim>
                                    <p:anim calcmode="lin" valueType="num">
                                      <p:cBhvr additive="base">
                                        <p:cTn id="51" dur="500" fill="hold"/>
                                        <p:tgtEl>
                                          <p:spTgt spid="29715"/>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9722"/>
                                        </p:tgtEl>
                                        <p:attrNameLst>
                                          <p:attrName>style.visibility</p:attrName>
                                        </p:attrNameLst>
                                      </p:cBhvr>
                                      <p:to>
                                        <p:strVal val="visible"/>
                                      </p:to>
                                    </p:set>
                                    <p:anim calcmode="lin" valueType="num">
                                      <p:cBhvr additive="base">
                                        <p:cTn id="56" dur="500" fill="hold"/>
                                        <p:tgtEl>
                                          <p:spTgt spid="29722"/>
                                        </p:tgtEl>
                                        <p:attrNameLst>
                                          <p:attrName>ppt_x</p:attrName>
                                        </p:attrNameLst>
                                      </p:cBhvr>
                                      <p:tavLst>
                                        <p:tav tm="0">
                                          <p:val>
                                            <p:strVal val="#ppt_x"/>
                                          </p:val>
                                        </p:tav>
                                        <p:tav tm="100000">
                                          <p:val>
                                            <p:strVal val="#ppt_x"/>
                                          </p:val>
                                        </p:tav>
                                      </p:tavLst>
                                    </p:anim>
                                    <p:anim calcmode="lin" valueType="num">
                                      <p:cBhvr additive="base">
                                        <p:cTn id="57" dur="500" fill="hold"/>
                                        <p:tgtEl>
                                          <p:spTgt spid="29722"/>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500"/>
                            </p:stCondLst>
                            <p:childTnLst>
                              <p:par>
                                <p:cTn id="59" presetID="29" presetClass="entr" presetSubtype="0" fill="hold" nodeType="afterEffect">
                                  <p:stCondLst>
                                    <p:cond delay="0"/>
                                  </p:stCondLst>
                                  <p:childTnLst>
                                    <p:set>
                                      <p:cBhvr>
                                        <p:cTn id="60" dur="1" fill="hold">
                                          <p:stCondLst>
                                            <p:cond delay="0"/>
                                          </p:stCondLst>
                                        </p:cTn>
                                        <p:tgtEl>
                                          <p:spTgt spid="29717">
                                            <p:txEl>
                                              <p:pRg st="3" end="3"/>
                                            </p:txEl>
                                          </p:spTgt>
                                        </p:tgtEl>
                                        <p:attrNameLst>
                                          <p:attrName>style.visibility</p:attrName>
                                        </p:attrNameLst>
                                      </p:cBhvr>
                                      <p:to>
                                        <p:strVal val="visible"/>
                                      </p:to>
                                    </p:set>
                                    <p:anim calcmode="lin" valueType="num">
                                      <p:cBhvr>
                                        <p:cTn id="61" dur="1000" fill="hold"/>
                                        <p:tgtEl>
                                          <p:spTgt spid="29717">
                                            <p:txEl>
                                              <p:pRg st="3" end="3"/>
                                            </p:txEl>
                                          </p:spTgt>
                                        </p:tgtEl>
                                        <p:attrNameLst>
                                          <p:attrName>ppt_x</p:attrName>
                                        </p:attrNameLst>
                                      </p:cBhvr>
                                      <p:tavLst>
                                        <p:tav tm="0">
                                          <p:val>
                                            <p:strVal val="#ppt_x-.2"/>
                                          </p:val>
                                        </p:tav>
                                        <p:tav tm="100000">
                                          <p:val>
                                            <p:strVal val="#ppt_x"/>
                                          </p:val>
                                        </p:tav>
                                      </p:tavLst>
                                    </p:anim>
                                    <p:anim calcmode="lin" valueType="num">
                                      <p:cBhvr>
                                        <p:cTn id="62" dur="1000" fill="hold"/>
                                        <p:tgtEl>
                                          <p:spTgt spid="2971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9717">
                                            <p:txEl>
                                              <p:pRg st="3" end="3"/>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9717">
                                            <p:bg/>
                                          </p:spTgt>
                                        </p:tgtEl>
                                        <p:attrNameLst>
                                          <p:attrName>style.visibility</p:attrName>
                                        </p:attrNameLst>
                                      </p:cBhvr>
                                      <p:to>
                                        <p:strVal val="visible"/>
                                      </p:to>
                                    </p:set>
                                    <p:animEffect transition="in" filter="dissolve">
                                      <p:cBhvr>
                                        <p:cTn id="68" dur="500"/>
                                        <p:tgtEl>
                                          <p:spTgt spid="29717">
                                            <p:bg/>
                                          </p:spTgt>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9717">
                                            <p:txEl>
                                              <p:pRg st="0" end="0"/>
                                            </p:txEl>
                                          </p:spTgt>
                                        </p:tgtEl>
                                        <p:attrNameLst>
                                          <p:attrName>style.visibility</p:attrName>
                                        </p:attrNameLst>
                                      </p:cBhvr>
                                      <p:to>
                                        <p:strVal val="visible"/>
                                      </p:to>
                                    </p:set>
                                    <p:animEffect transition="in" filter="dissolve">
                                      <p:cBhvr>
                                        <p:cTn id="71" dur="500"/>
                                        <p:tgtEl>
                                          <p:spTgt spid="29717">
                                            <p:txEl>
                                              <p:pRg st="0" end="0"/>
                                            </p:txEl>
                                          </p:spTgt>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9717">
                                            <p:txEl>
                                              <p:pRg st="1" end="1"/>
                                            </p:txEl>
                                          </p:spTgt>
                                        </p:tgtEl>
                                        <p:attrNameLst>
                                          <p:attrName>style.visibility</p:attrName>
                                        </p:attrNameLst>
                                      </p:cBhvr>
                                      <p:to>
                                        <p:strVal val="visible"/>
                                      </p:to>
                                    </p:set>
                                    <p:animEffect transition="in" filter="dissolve">
                                      <p:cBhvr>
                                        <p:cTn id="74" dur="500"/>
                                        <p:tgtEl>
                                          <p:spTgt spid="29717">
                                            <p:txEl>
                                              <p:pRg st="1" end="1"/>
                                            </p:txEl>
                                          </p:spTgt>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9717">
                                            <p:txEl>
                                              <p:pRg st="2" end="2"/>
                                            </p:txEl>
                                          </p:spTgt>
                                        </p:tgtEl>
                                        <p:attrNameLst>
                                          <p:attrName>style.visibility</p:attrName>
                                        </p:attrNameLst>
                                      </p:cBhvr>
                                      <p:to>
                                        <p:strVal val="visible"/>
                                      </p:to>
                                    </p:set>
                                    <p:animEffect transition="in" filter="dissolve">
                                      <p:cBhvr>
                                        <p:cTn id="77" dur="500"/>
                                        <p:tgtEl>
                                          <p:spTgt spid="29717">
                                            <p:txEl>
                                              <p:pRg st="2" end="2"/>
                                            </p:txEl>
                                          </p:spTgt>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9717">
                                            <p:txEl>
                                              <p:pRg st="3" end="3"/>
                                            </p:txEl>
                                          </p:spTgt>
                                        </p:tgtEl>
                                        <p:attrNameLst>
                                          <p:attrName>style.visibility</p:attrName>
                                        </p:attrNameLst>
                                      </p:cBhvr>
                                      <p:to>
                                        <p:strVal val="visible"/>
                                      </p:to>
                                    </p:set>
                                    <p:animEffect transition="in" filter="dissolve">
                                      <p:cBhvr>
                                        <p:cTn id="80" dur="500"/>
                                        <p:tgtEl>
                                          <p:spTgt spid="29717">
                                            <p:txEl>
                                              <p:pRg st="3" end="3"/>
                                            </p:txEl>
                                          </p:spTgt>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9717">
                                            <p:txEl>
                                              <p:pRg st="4" end="4"/>
                                            </p:txEl>
                                          </p:spTgt>
                                        </p:tgtEl>
                                        <p:attrNameLst>
                                          <p:attrName>style.visibility</p:attrName>
                                        </p:attrNameLst>
                                      </p:cBhvr>
                                      <p:to>
                                        <p:strVal val="visible"/>
                                      </p:to>
                                    </p:set>
                                    <p:animEffect transition="in" filter="dissolve">
                                      <p:cBhvr>
                                        <p:cTn id="83" dur="500"/>
                                        <p:tgtEl>
                                          <p:spTgt spid="29717">
                                            <p:txEl>
                                              <p:pRg st="4" end="4"/>
                                            </p:txEl>
                                          </p:spTgt>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9717">
                                            <p:txEl>
                                              <p:pRg st="5" end="5"/>
                                            </p:txEl>
                                          </p:spTgt>
                                        </p:tgtEl>
                                        <p:attrNameLst>
                                          <p:attrName>style.visibility</p:attrName>
                                        </p:attrNameLst>
                                      </p:cBhvr>
                                      <p:to>
                                        <p:strVal val="visible"/>
                                      </p:to>
                                    </p:set>
                                    <p:animEffect transition="in" filter="dissolve">
                                      <p:cBhvr>
                                        <p:cTn id="86" dur="500"/>
                                        <p:tgtEl>
                                          <p:spTgt spid="29717">
                                            <p:txEl>
                                              <p:pRg st="5" end="5"/>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9716"/>
                                        </p:tgtEl>
                                        <p:attrNameLst>
                                          <p:attrName>style.visibility</p:attrName>
                                        </p:attrNameLst>
                                      </p:cBhvr>
                                      <p:to>
                                        <p:strVal val="visible"/>
                                      </p:to>
                                    </p:set>
                                    <p:anim calcmode="lin" valueType="num">
                                      <p:cBhvr additive="base">
                                        <p:cTn id="91" dur="500" fill="hold"/>
                                        <p:tgtEl>
                                          <p:spTgt spid="29716"/>
                                        </p:tgtEl>
                                        <p:attrNameLst>
                                          <p:attrName>ppt_x</p:attrName>
                                        </p:attrNameLst>
                                      </p:cBhvr>
                                      <p:tavLst>
                                        <p:tav tm="0">
                                          <p:val>
                                            <p:strVal val="#ppt_x"/>
                                          </p:val>
                                        </p:tav>
                                        <p:tav tm="100000">
                                          <p:val>
                                            <p:strVal val="#ppt_x"/>
                                          </p:val>
                                        </p:tav>
                                      </p:tavLst>
                                    </p:anim>
                                    <p:anim calcmode="lin" valueType="num">
                                      <p:cBhvr additive="base">
                                        <p:cTn id="92" dur="500" fill="hold"/>
                                        <p:tgtEl>
                                          <p:spTgt spid="29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6" grpId="0"/>
      <p:bldP spid="29717" grpId="0" build="allAtOnce" animBg="1"/>
      <p:bldP spid="29720" grpId="0" animBg="1"/>
      <p:bldP spid="29721" grpId="0" animBg="1"/>
      <p:bldP spid="29722" grpId="0" animBg="1"/>
      <p:bldP spid="2971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11D0E42-56B5-4B75-BF3E-EC640482B482}" type="slidenum">
              <a:rPr lang="en-US"/>
              <a:pPr>
                <a:defRPr/>
              </a:pPr>
              <a:t>108</a:t>
            </a:fld>
            <a:endParaRPr lang="en-US"/>
          </a:p>
        </p:txBody>
      </p:sp>
      <p:sp>
        <p:nvSpPr>
          <p:cNvPr id="17410" name="Rectangle 2"/>
          <p:cNvSpPr>
            <a:spLocks noGrp="1" noChangeArrowheads="1"/>
          </p:cNvSpPr>
          <p:nvPr>
            <p:ph type="title" idx="4294967295"/>
          </p:nvPr>
        </p:nvSpPr>
        <p:spPr>
          <a:xfrm>
            <a:off x="0" y="0"/>
            <a:ext cx="9144000" cy="685800"/>
          </a:xfrm>
          <a:solidFill>
            <a:schemeClr val="accent4">
              <a:lumMod val="20000"/>
              <a:lumOff val="80000"/>
            </a:schemeClr>
          </a:solidFill>
        </p:spPr>
        <p:txBody>
          <a:bodyPr lIns="0">
            <a:normAutofit fontScale="90000"/>
          </a:bodyPr>
          <a:lstStyle/>
          <a:p>
            <a:pPr eaLnBrk="1" hangingPunct="1">
              <a:defRPr/>
            </a:pPr>
            <a:r>
              <a:rPr lang="en-US" dirty="0" smtClean="0"/>
              <a:t>Union (</a:t>
            </a:r>
            <a:r>
              <a:rPr lang="en-US" dirty="0" err="1" smtClean="0"/>
              <a:t>Contd</a:t>
            </a:r>
            <a:r>
              <a:rPr lang="en-US" dirty="0" smtClean="0"/>
              <a:t>…)</a:t>
            </a:r>
          </a:p>
        </p:txBody>
      </p:sp>
      <p:graphicFrame>
        <p:nvGraphicFramePr>
          <p:cNvPr id="5" name="Table 4"/>
          <p:cNvGraphicFramePr>
            <a:graphicFrameLocks noGrp="1"/>
          </p:cNvGraphicFramePr>
          <p:nvPr/>
        </p:nvGraphicFramePr>
        <p:xfrm>
          <a:off x="533400" y="1295400"/>
          <a:ext cx="6096000" cy="1600198"/>
        </p:xfrm>
        <a:graphic>
          <a:graphicData uri="http://schemas.openxmlformats.org/drawingml/2006/table">
            <a:tbl>
              <a:tblPr/>
              <a:tblGrid>
                <a:gridCol w="1156331"/>
                <a:gridCol w="1436994"/>
                <a:gridCol w="1246144"/>
                <a:gridCol w="1077746"/>
                <a:gridCol w="1178785"/>
              </a:tblGrid>
              <a:tr h="303259">
                <a:tc>
                  <a:txBody>
                    <a:bodyPr/>
                    <a:lstStyle/>
                    <a:p>
                      <a:pPr algn="l" rtl="0" fontAlgn="b"/>
                      <a:r>
                        <a:rPr lang="en-US" sz="1600" b="1" i="0" u="none" strike="noStrike" dirty="0" err="1">
                          <a:solidFill>
                            <a:srgbClr val="000000"/>
                          </a:solidFill>
                          <a:latin typeface="Calibri"/>
                        </a:rPr>
                        <a:t>CustomerId</a:t>
                      </a:r>
                      <a:r>
                        <a:rPr lang="en-US" sz="1600" b="1" i="0" u="none" strike="noStrike" dirty="0">
                          <a:solidFill>
                            <a:srgbClr val="00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CustomerNAme</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DateOfReg</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UserId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Password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1140">
                <a:tc>
                  <a:txBody>
                    <a:bodyPr/>
                    <a:lstStyle/>
                    <a:p>
                      <a:pPr algn="ctr" rtl="0" fontAlgn="b"/>
                      <a:r>
                        <a:rPr lang="en-US" sz="1600" b="0" i="0" u="none" strike="noStrike" dirty="0">
                          <a:solidFill>
                            <a:srgbClr val="000000"/>
                          </a:solidFill>
                          <a:latin typeface="Calibri"/>
                        </a:rPr>
                        <a:t>C1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John1001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Jack1002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C3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12-Mar-09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Bob1003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13-Mar-09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Allan1004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2379">
                <a:tc>
                  <a:txBody>
                    <a:bodyPr/>
                    <a:lstStyle/>
                    <a:p>
                      <a:pPr algn="ctr" rtl="0" fontAlgn="b"/>
                      <a:r>
                        <a:rPr lang="en-US" sz="1600" b="0" i="0" u="none" strike="noStrike">
                          <a:solidFill>
                            <a:srgbClr val="000000"/>
                          </a:solidFill>
                          <a:latin typeface="Calibri"/>
                        </a:rPr>
                        <a:t>C5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Simon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FF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Symon1005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dirty="0">
                          <a:solidFill>
                            <a:srgbClr val="000000"/>
                          </a:solidFill>
                          <a:latin typeface="Calibri"/>
                        </a:rPr>
                        <a:t>Symon@123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nvGraphicFramePr>
        <p:xfrm>
          <a:off x="533400" y="3429000"/>
          <a:ext cx="5257800" cy="2028981"/>
        </p:xfrm>
        <a:graphic>
          <a:graphicData uri="http://schemas.openxmlformats.org/drawingml/2006/table">
            <a:tbl>
              <a:tblPr/>
              <a:tblGrid>
                <a:gridCol w="997335"/>
                <a:gridCol w="895473"/>
                <a:gridCol w="1191768"/>
                <a:gridCol w="841248"/>
                <a:gridCol w="1331976"/>
              </a:tblGrid>
              <a:tr h="495942">
                <a:tc>
                  <a:txBody>
                    <a:bodyPr/>
                    <a:lstStyle/>
                    <a:p>
                      <a:pPr algn="ctr" rtl="0" fontAlgn="b"/>
                      <a:r>
                        <a:rPr lang="en-US" sz="1600" b="1" i="0" u="none" strike="noStrike" dirty="0" err="1">
                          <a:solidFill>
                            <a:srgbClr val="000000"/>
                          </a:solidFill>
                          <a:latin typeface="Calibri"/>
                        </a:rPr>
                        <a:t>CustomerId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ItemId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QtyPurchased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BillNo</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NetPrice</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150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GRO001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ELC001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5000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7620000" y="1371600"/>
          <a:ext cx="1308100" cy="485775"/>
        </p:xfrm>
        <a:graphic>
          <a:graphicData uri="http://schemas.openxmlformats.org/drawingml/2006/table">
            <a:tbl>
              <a:tblPr/>
              <a:tblGrid>
                <a:gridCol w="13081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248400" y="3200400"/>
          <a:ext cx="1409700" cy="1057275"/>
        </p:xfrm>
        <a:graphic>
          <a:graphicData uri="http://schemas.openxmlformats.org/drawingml/2006/table">
            <a:tbl>
              <a:tblPr/>
              <a:tblGrid>
                <a:gridCol w="14097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8077200" y="4267200"/>
            <a:ext cx="685800" cy="276225"/>
          </a:xfrm>
          <a:prstGeom prst="rect">
            <a:avLst/>
          </a:prstGeom>
          <a:noFill/>
          <a:ln>
            <a:solidFill>
              <a:schemeClr val="accent4"/>
            </a:solidFill>
          </a:ln>
        </p:spPr>
        <p:txBody>
          <a:bodyPr>
            <a:spAutoFit/>
          </a:bodyPr>
          <a:lstStyle/>
          <a:p>
            <a:pPr>
              <a:defRPr/>
            </a:pPr>
            <a:r>
              <a:rPr lang="en-US" dirty="0"/>
              <a:t>UNION</a:t>
            </a:r>
          </a:p>
        </p:txBody>
      </p:sp>
      <p:cxnSp>
        <p:nvCxnSpPr>
          <p:cNvPr id="11" name="Straight Arrow Connector 10"/>
          <p:cNvCxnSpPr>
            <a:cxnSpLocks noChangeShapeType="1"/>
          </p:cNvCxnSpPr>
          <p:nvPr/>
        </p:nvCxnSpPr>
        <p:spPr bwMode="auto">
          <a:xfrm>
            <a:off x="6781800" y="1676400"/>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a:off x="7392194" y="2971006"/>
            <a:ext cx="19812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5867400" y="3810000"/>
            <a:ext cx="228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rot="5400000">
            <a:off x="6820694" y="4380706"/>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V="1">
            <a:off x="6934200" y="4495800"/>
            <a:ext cx="990600" cy="142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16200000" flipH="1">
            <a:off x="8305800" y="4800600"/>
            <a:ext cx="3048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6" name="Table 25"/>
          <p:cNvGraphicFramePr>
            <a:graphicFrameLocks noGrp="1"/>
          </p:cNvGraphicFramePr>
          <p:nvPr/>
        </p:nvGraphicFramePr>
        <p:xfrm>
          <a:off x="7467600" y="5029200"/>
          <a:ext cx="1333500" cy="1055687"/>
        </p:xfrm>
        <a:graphic>
          <a:graphicData uri="http://schemas.openxmlformats.org/drawingml/2006/table">
            <a:tbl>
              <a:tblPr/>
              <a:tblGrid>
                <a:gridCol w="1333500"/>
              </a:tblGrid>
              <a:tr h="295364">
                <a:tc>
                  <a:txBody>
                    <a:bodyPr/>
                    <a:lstStyle/>
                    <a:p>
                      <a:pPr algn="ctr" rtl="0" fontAlgn="b"/>
                      <a:r>
                        <a:rPr lang="en-US" sz="1600" b="1" i="0" u="none" strike="noStrike" dirty="0" err="1">
                          <a:solidFill>
                            <a:srgbClr val="000000"/>
                          </a:solidFill>
                          <a:latin typeface="Calibri"/>
                        </a:rPr>
                        <a:t>CustomerId</a:t>
                      </a:r>
                      <a:endParaRPr lang="en-US" sz="1600" b="1" i="0" u="none" strike="noStrike" dirty="0">
                        <a:solidFill>
                          <a:srgbClr val="000000"/>
                        </a:solidFill>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441">
                <a:tc>
                  <a:txBody>
                    <a:bodyPr/>
                    <a:lstStyle/>
                    <a:p>
                      <a:pPr algn="ctr" fontAlgn="b"/>
                      <a:r>
                        <a:rPr lang="en-US" sz="1600" b="0" i="0" u="none" strike="noStrike">
                          <a:solidFill>
                            <a:srgbClr val="000000"/>
                          </a:solidFill>
                          <a:latin typeface="Calibri"/>
                        </a:rPr>
                        <a:t>C1</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41">
                <a:tc>
                  <a:txBody>
                    <a:bodyPr/>
                    <a:lstStyle/>
                    <a:p>
                      <a:pPr algn="ctr" fontAlgn="b"/>
                      <a:r>
                        <a:rPr lang="en-US" sz="1600" b="0" i="0" u="none" strike="noStrike">
                          <a:solidFill>
                            <a:srgbClr val="000000"/>
                          </a:solidFill>
                          <a:latin typeface="Calibri"/>
                        </a:rPr>
                        <a:t>C2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41">
                <a:tc>
                  <a:txBody>
                    <a:bodyPr/>
                    <a:lstStyle/>
                    <a:p>
                      <a:pPr algn="ctr" fontAlgn="b"/>
                      <a:r>
                        <a:rPr lang="en-US" sz="1600" b="0" i="0" u="none" strike="noStrike" dirty="0">
                          <a:solidFill>
                            <a:srgbClr val="000000"/>
                          </a:solidFill>
                          <a:latin typeface="Calibri"/>
                        </a:rPr>
                        <a:t>C5</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9" name="TextBox 18"/>
          <p:cNvSpPr txBox="1">
            <a:spLocks noChangeArrowheads="1"/>
          </p:cNvSpPr>
          <p:nvPr/>
        </p:nvSpPr>
        <p:spPr bwMode="auto">
          <a:xfrm>
            <a:off x="533400" y="9906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400"/>
              <a:t>Customer</a:t>
            </a:r>
          </a:p>
        </p:txBody>
      </p:sp>
      <p:sp>
        <p:nvSpPr>
          <p:cNvPr id="21" name="TextBox 20"/>
          <p:cNvSpPr txBox="1">
            <a:spLocks noChangeArrowheads="1"/>
          </p:cNvSpPr>
          <p:nvPr/>
        </p:nvSpPr>
        <p:spPr bwMode="auto">
          <a:xfrm>
            <a:off x="533400" y="3048000"/>
            <a:ext cx="190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400"/>
              <a:t>CustomerPurchase</a:t>
            </a:r>
          </a:p>
        </p:txBody>
      </p:sp>
    </p:spTree>
    <p:extLst>
      <p:ext uri="{BB962C8B-B14F-4D97-AF65-F5344CB8AC3E}">
        <p14:creationId xmlns:p14="http://schemas.microsoft.com/office/powerpoint/2010/main" val="2548770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par>
                                <p:cTn id="15" presetID="3"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2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A48F15B-1266-4E9C-A690-CC655526689A}" type="slidenum">
              <a:rPr lang="en-US"/>
              <a:pPr>
                <a:defRPr/>
              </a:pPr>
              <a:t>109</a:t>
            </a:fld>
            <a:endParaRPr lang="en-US"/>
          </a:p>
        </p:txBody>
      </p:sp>
      <p:sp>
        <p:nvSpPr>
          <p:cNvPr id="18434" name="Rectangle 2"/>
          <p:cNvSpPr>
            <a:spLocks noGrp="1" noChangeArrowheads="1"/>
          </p:cNvSpPr>
          <p:nvPr>
            <p:ph type="title" idx="4294967295"/>
          </p:nvPr>
        </p:nvSpPr>
        <p:spPr>
          <a:xfrm>
            <a:off x="0" y="0"/>
            <a:ext cx="9144000" cy="685800"/>
          </a:xfrm>
          <a:solidFill>
            <a:schemeClr val="accent4">
              <a:lumMod val="20000"/>
              <a:lumOff val="80000"/>
            </a:schemeClr>
          </a:solidFill>
        </p:spPr>
        <p:txBody>
          <a:bodyPr lIns="0">
            <a:normAutofit fontScale="90000"/>
          </a:bodyPr>
          <a:lstStyle/>
          <a:p>
            <a:pPr eaLnBrk="1" hangingPunct="1">
              <a:defRPr/>
            </a:pPr>
            <a:r>
              <a:rPr lang="en-US" dirty="0" smtClean="0"/>
              <a:t>Union All</a:t>
            </a:r>
          </a:p>
        </p:txBody>
      </p:sp>
      <p:sp>
        <p:nvSpPr>
          <p:cNvPr id="33796" name="TextBox 17"/>
          <p:cNvSpPr txBox="1">
            <a:spLocks noChangeArrowheads="1"/>
          </p:cNvSpPr>
          <p:nvPr/>
        </p:nvSpPr>
        <p:spPr bwMode="auto">
          <a:xfrm>
            <a:off x="304800" y="1143000"/>
            <a:ext cx="8305800" cy="784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800" dirty="0">
                <a:solidFill>
                  <a:schemeClr val="bg1"/>
                </a:solidFill>
              </a:rPr>
              <a:t>Union All returns all rows including duplicates selected by either query.</a:t>
            </a:r>
          </a:p>
          <a:p>
            <a:pPr algn="l"/>
            <a:endParaRPr lang="en-US" sz="1800" dirty="0">
              <a:solidFill>
                <a:schemeClr val="bg1"/>
              </a:solidFill>
            </a:endParaRPr>
          </a:p>
        </p:txBody>
      </p:sp>
      <p:sp>
        <p:nvSpPr>
          <p:cNvPr id="7" name="TextBox 6"/>
          <p:cNvSpPr txBox="1"/>
          <p:nvPr/>
        </p:nvSpPr>
        <p:spPr>
          <a:xfrm>
            <a:off x="381000" y="2362200"/>
            <a:ext cx="822960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dirty="0">
                <a:latin typeface="Lucida Console" pitchFamily="49" charset="0"/>
              </a:rPr>
              <a:t>  FROM </a:t>
            </a:r>
            <a:r>
              <a:rPr lang="en-US" sz="1800" b="0" dirty="0">
                <a:latin typeface="Lucida Console" pitchFamily="49" charset="0"/>
              </a:rPr>
              <a:t>Customer</a:t>
            </a:r>
            <a:r>
              <a:rPr lang="en-US" sz="1800" dirty="0">
                <a:latin typeface="Lucida Console" pitchFamily="49" charset="0"/>
              </a:rPr>
              <a:t> WHERE </a:t>
            </a:r>
            <a:r>
              <a:rPr lang="en-US" sz="1800" b="0" dirty="0" err="1">
                <a:latin typeface="Lucida Console" pitchFamily="49" charset="0"/>
              </a:rPr>
              <a:t>DateOfReg</a:t>
            </a:r>
            <a:r>
              <a:rPr lang="en-US" sz="1800" dirty="0">
                <a:latin typeface="Lucida Console" pitchFamily="49" charset="0"/>
              </a:rPr>
              <a:t> IS NULL        </a:t>
            </a:r>
          </a:p>
          <a:p>
            <a:pPr algn="l" eaLnBrk="1" hangingPunct="1">
              <a:buFont typeface="Wingdings" pitchFamily="2" charset="2"/>
              <a:buNone/>
              <a:defRPr/>
            </a:pPr>
            <a:r>
              <a:rPr lang="en-US" sz="1800" dirty="0">
                <a:latin typeface="Lucida Console" pitchFamily="49" charset="0"/>
              </a:rPr>
              <a:t>	    UNION ALL</a:t>
            </a:r>
          </a:p>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dirty="0">
                <a:latin typeface="Lucida Console" pitchFamily="49" charset="0"/>
              </a:rPr>
              <a:t>  FROM </a:t>
            </a:r>
            <a:r>
              <a:rPr lang="en-US" sz="1800" b="0" dirty="0" err="1">
                <a:latin typeface="Lucida Console" pitchFamily="49" charset="0"/>
              </a:rPr>
              <a:t>CustomerPurchase</a:t>
            </a:r>
            <a:r>
              <a:rPr lang="en-US" sz="1800" dirty="0">
                <a:latin typeface="Lucida Console" pitchFamily="49" charset="0"/>
              </a:rPr>
              <a:t>;</a:t>
            </a:r>
          </a:p>
        </p:txBody>
      </p:sp>
    </p:spTree>
    <p:extLst>
      <p:ext uri="{BB962C8B-B14F-4D97-AF65-F5344CB8AC3E}">
        <p14:creationId xmlns:p14="http://schemas.microsoft.com/office/powerpoint/2010/main" val="1779786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6220"/>
            <a:ext cx="9144000" cy="679580"/>
          </a:xfrm>
          <a:solidFill>
            <a:schemeClr val="accent5">
              <a:lumMod val="20000"/>
              <a:lumOff val="80000"/>
            </a:schemeClr>
          </a:solidFill>
        </p:spPr>
        <p:txBody>
          <a:bodyPr lIns="0"/>
          <a:lstStyle/>
          <a:p>
            <a:pPr eaLnBrk="1" hangingPunct="1">
              <a:defRPr/>
            </a:pPr>
            <a:r>
              <a:rPr lang="en-US" sz="2800" dirty="0" smtClean="0"/>
              <a:t>SQL CREATE TABLE </a:t>
            </a:r>
          </a:p>
        </p:txBody>
      </p:sp>
      <p:graphicFrame>
        <p:nvGraphicFramePr>
          <p:cNvPr id="1026" name="Object 47"/>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1256" name="Bitmap Image" r:id="rId4" imgW="1905266" imgH="1905266" progId="PBrush">
                  <p:embed/>
                </p:oleObj>
              </mc:Choice>
              <mc:Fallback>
                <p:oleObj name="Bitmap Image" r:id="rId4" imgW="1905266" imgH="190526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9"/>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1257" name="Bitmap Image" r:id="rId6" imgW="1905266" imgH="1905266" progId="PBrush">
                  <p:embed/>
                </p:oleObj>
              </mc:Choice>
              <mc:Fallback>
                <p:oleObj name="Bitmap Image" r:id="rId6" imgW="1905266" imgH="190526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26645756"/>
              </p:ext>
            </p:extLst>
          </p:nvPr>
        </p:nvGraphicFramePr>
        <p:xfrm>
          <a:off x="152400" y="1566863"/>
          <a:ext cx="8610600" cy="4529137"/>
        </p:xfrm>
        <a:graphic>
          <a:graphicData uri="http://schemas.openxmlformats.org/drawingml/2006/table">
            <a:tbl>
              <a:tblPr/>
              <a:tblGrid>
                <a:gridCol w="1600200"/>
                <a:gridCol w="1785605"/>
                <a:gridCol w="3014995"/>
                <a:gridCol w="2209800"/>
              </a:tblGrid>
              <a:tr h="526793">
                <a:tc gridSpan="2">
                  <a:txBody>
                    <a:bodyPr/>
                    <a:lstStyle/>
                    <a:p>
                      <a:pPr marL="0" marR="0">
                        <a:lnSpc>
                          <a:spcPct val="115000"/>
                        </a:lnSpc>
                        <a:spcBef>
                          <a:spcPts val="0"/>
                        </a:spcBef>
                        <a:spcAft>
                          <a:spcPts val="0"/>
                        </a:spcAft>
                      </a:pPr>
                      <a:r>
                        <a:rPr lang="en-US" sz="1800" b="1" dirty="0">
                          <a:solidFill>
                            <a:srgbClr val="000000"/>
                          </a:solidFill>
                          <a:latin typeface="Calibri"/>
                          <a:ea typeface="Times New Roman"/>
                          <a:cs typeface="Times New Roman"/>
                        </a:rPr>
                        <a:t>Customer </a:t>
                      </a:r>
                      <a:r>
                        <a:rPr lang="en-US" sz="1800" b="1" dirty="0" smtClean="0">
                          <a:solidFill>
                            <a:srgbClr val="000000"/>
                          </a:solidFill>
                          <a:latin typeface="Calibri"/>
                          <a:ea typeface="Times New Roman"/>
                          <a:cs typeface="Times New Roman"/>
                        </a:rPr>
                        <a:t>Table</a:t>
                      </a:r>
                      <a:endParaRPr lang="en-US" sz="1800" dirty="0">
                        <a:latin typeface="Calibri"/>
                        <a:ea typeface="Calibri"/>
                        <a:cs typeface="Times New Roman"/>
                      </a:endParaRPr>
                    </a:p>
                  </a:txBody>
                  <a:tcPr marL="65705" marR="65705" marT="0" marB="0" anchor="b">
                    <a:lnL>
                      <a:noFill/>
                    </a:lnL>
                    <a:lnR>
                      <a:noFill/>
                    </a:lnR>
                    <a:lnT>
                      <a:noFill/>
                    </a:lnT>
                    <a:lnB>
                      <a:noFill/>
                    </a:lnB>
                  </a:tcPr>
                </a:tc>
                <a:tc hMerge="1">
                  <a:txBody>
                    <a:bodyPr/>
                    <a:lstStyle/>
                    <a:p>
                      <a:endParaRPr lang="en-US"/>
                    </a:p>
                  </a:txBody>
                  <a:tcPr/>
                </a:tc>
                <a:tc>
                  <a:txBody>
                    <a:bodyPr/>
                    <a:lstStyle/>
                    <a:p>
                      <a:pPr>
                        <a:lnSpc>
                          <a:spcPct val="115000"/>
                        </a:lnSpc>
                      </a:pPr>
                      <a:endParaRPr lang="en-US" sz="1800" dirty="0">
                        <a:latin typeface="Calibri"/>
                      </a:endParaRPr>
                    </a:p>
                  </a:txBody>
                  <a:tcPr marL="65705" marR="65705" marT="0" marB="0" anchor="b">
                    <a:lnL>
                      <a:noFill/>
                    </a:lnL>
                    <a:lnR>
                      <a:noFill/>
                    </a:lnR>
                    <a:lnT>
                      <a:noFill/>
                    </a:lnT>
                    <a:lnB>
                      <a:noFill/>
                    </a:lnB>
                  </a:tcPr>
                </a:tc>
                <a:tc>
                  <a:txBody>
                    <a:bodyPr/>
                    <a:lstStyle/>
                    <a:p>
                      <a:pPr>
                        <a:lnSpc>
                          <a:spcPct val="115000"/>
                        </a:lnSpc>
                      </a:pPr>
                      <a:endParaRPr lang="en-US" sz="1800">
                        <a:latin typeface="Calibri"/>
                      </a:endParaRPr>
                    </a:p>
                  </a:txBody>
                  <a:tcPr marL="65705" marR="65705" marT="0" marB="0" anchor="b">
                    <a:lnL>
                      <a:noFill/>
                    </a:lnL>
                    <a:lnR>
                      <a:noFill/>
                    </a:lnR>
                    <a:lnT>
                      <a:noFill/>
                    </a:lnT>
                    <a:lnB>
                      <a:noFill/>
                    </a:lnB>
                  </a:tcPr>
                </a:tc>
              </a:tr>
              <a:tr h="451539">
                <a:tc>
                  <a:txBody>
                    <a:bodyPr/>
                    <a:lstStyle/>
                    <a:p>
                      <a:pPr marL="0" marR="0">
                        <a:lnSpc>
                          <a:spcPct val="115000"/>
                        </a:lnSpc>
                        <a:spcBef>
                          <a:spcPts val="0"/>
                        </a:spcBef>
                        <a:spcAft>
                          <a:spcPts val="0"/>
                        </a:spcAft>
                      </a:pPr>
                      <a:r>
                        <a:rPr lang="en-US" sz="1800" b="1" dirty="0">
                          <a:solidFill>
                            <a:schemeClr val="bg1"/>
                          </a:solidFill>
                          <a:latin typeface="Calibri"/>
                          <a:ea typeface="Times New Roman"/>
                          <a:cs typeface="Times New Roman"/>
                        </a:rPr>
                        <a:t>Colum name</a:t>
                      </a:r>
                      <a:endParaRPr lang="en-US" sz="1800" dirty="0">
                        <a:solidFill>
                          <a:schemeClr val="bg1"/>
                        </a:solidFill>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800" b="1" dirty="0" err="1">
                          <a:solidFill>
                            <a:schemeClr val="bg1"/>
                          </a:solidFill>
                          <a:latin typeface="Calibri"/>
                          <a:ea typeface="Times New Roman"/>
                          <a:cs typeface="Times New Roman"/>
                        </a:rPr>
                        <a:t>Datatype</a:t>
                      </a:r>
                      <a:endParaRPr lang="en-US" sz="1800" dirty="0">
                        <a:solidFill>
                          <a:schemeClr val="bg1"/>
                        </a:solidFill>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800" b="1" dirty="0">
                          <a:solidFill>
                            <a:schemeClr val="bg1"/>
                          </a:solidFill>
                          <a:latin typeface="Calibri"/>
                          <a:ea typeface="Times New Roman"/>
                          <a:cs typeface="Times New Roman"/>
                        </a:rPr>
                        <a:t>Description</a:t>
                      </a:r>
                      <a:endParaRPr lang="en-US" sz="1800" dirty="0">
                        <a:solidFill>
                          <a:schemeClr val="bg1"/>
                        </a:solidFill>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800" b="1" dirty="0">
                          <a:solidFill>
                            <a:schemeClr val="bg1"/>
                          </a:solidFill>
                          <a:latin typeface="Calibri"/>
                          <a:ea typeface="Times New Roman"/>
                          <a:cs typeface="Times New Roman"/>
                        </a:rPr>
                        <a:t>Constraints</a:t>
                      </a:r>
                      <a:endParaRPr lang="en-US" sz="1800" dirty="0">
                        <a:solidFill>
                          <a:schemeClr val="bg1"/>
                        </a:solidFill>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952154">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CustomerId</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Varchar2(6)</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Unique id generated for each customer</a:t>
                      </a:r>
                      <a:endParaRPr lang="en-US" sz="1800" dirty="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Primary Key, Should start with ‘C’</a:t>
                      </a:r>
                      <a:endParaRPr lang="en-US" sz="1800" dirty="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19">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CustomerName</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Varchar2(30)</a:t>
                      </a:r>
                      <a:endParaRPr lang="en-US" sz="1800" dirty="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Name of the customer</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Not null</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577">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DateOfReg</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Date</a:t>
                      </a:r>
                      <a:endParaRPr lang="en-US" sz="1800" dirty="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Date on which the customer registered</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 </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037">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UserId</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Varchar2(15)</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Decided at the time of registration</a:t>
                      </a:r>
                      <a:endParaRPr lang="en-US" sz="1800" dirty="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It should be unique</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018">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Password</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Varchar2(15)</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Decided at the time of registration</a:t>
                      </a:r>
                      <a:endParaRPr lang="en-US" sz="180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Not Null</a:t>
                      </a:r>
                      <a:endParaRPr lang="en-US" sz="1800" dirty="0">
                        <a:latin typeface="Calibri"/>
                        <a:ea typeface="Calibri"/>
                        <a:cs typeface="Times New Roman"/>
                      </a:endParaRPr>
                    </a:p>
                  </a:txBody>
                  <a:tcPr marL="65705" marR="6570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70" name="TextBox 11"/>
          <p:cNvSpPr txBox="1">
            <a:spLocks noChangeArrowheads="1"/>
          </p:cNvSpPr>
          <p:nvPr/>
        </p:nvSpPr>
        <p:spPr bwMode="auto">
          <a:xfrm>
            <a:off x="0" y="685800"/>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400" dirty="0">
                <a:solidFill>
                  <a:schemeClr val="accent2"/>
                </a:solidFill>
              </a:rPr>
              <a:t>Implementing PRIMARY KEY ,NOT NULL and UNIQUE</a:t>
            </a:r>
          </a:p>
          <a:p>
            <a:endParaRPr lang="en-US" dirty="0"/>
          </a:p>
        </p:txBody>
      </p:sp>
    </p:spTree>
    <p:extLst>
      <p:ext uri="{BB962C8B-B14F-4D97-AF65-F5344CB8AC3E}">
        <p14:creationId xmlns:p14="http://schemas.microsoft.com/office/powerpoint/2010/main" val="28815210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C6071287-6CCA-4D2F-9B1B-1D3C37C7D626}" type="slidenum">
              <a:rPr lang="en-US"/>
              <a:pPr>
                <a:defRPr/>
              </a:pPr>
              <a:t>110</a:t>
            </a:fld>
            <a:endParaRPr lang="en-US"/>
          </a:p>
        </p:txBody>
      </p:sp>
      <p:sp>
        <p:nvSpPr>
          <p:cNvPr id="18434" name="Rectangle 2"/>
          <p:cNvSpPr>
            <a:spLocks noGrp="1" noChangeArrowheads="1"/>
          </p:cNvSpPr>
          <p:nvPr>
            <p:ph type="title" idx="4294967295"/>
          </p:nvPr>
        </p:nvSpPr>
        <p:spPr>
          <a:xfrm>
            <a:off x="-14030" y="0"/>
            <a:ext cx="9158029" cy="762000"/>
          </a:xfrm>
          <a:solidFill>
            <a:schemeClr val="accent4">
              <a:lumMod val="20000"/>
              <a:lumOff val="80000"/>
            </a:schemeClr>
          </a:solidFill>
        </p:spPr>
        <p:txBody>
          <a:bodyPr lIns="0">
            <a:normAutofit/>
          </a:bodyPr>
          <a:lstStyle/>
          <a:p>
            <a:pPr eaLnBrk="1" hangingPunct="1">
              <a:defRPr/>
            </a:pPr>
            <a:r>
              <a:rPr lang="en-US" dirty="0" smtClean="0"/>
              <a:t>Union All</a:t>
            </a:r>
          </a:p>
        </p:txBody>
      </p:sp>
      <p:graphicFrame>
        <p:nvGraphicFramePr>
          <p:cNvPr id="6" name="Table 5"/>
          <p:cNvGraphicFramePr>
            <a:graphicFrameLocks noGrp="1"/>
          </p:cNvGraphicFramePr>
          <p:nvPr/>
        </p:nvGraphicFramePr>
        <p:xfrm>
          <a:off x="381000" y="1219200"/>
          <a:ext cx="6096000" cy="1600198"/>
        </p:xfrm>
        <a:graphic>
          <a:graphicData uri="http://schemas.openxmlformats.org/drawingml/2006/table">
            <a:tbl>
              <a:tblPr/>
              <a:tblGrid>
                <a:gridCol w="1156331"/>
                <a:gridCol w="1436994"/>
                <a:gridCol w="1246144"/>
                <a:gridCol w="1077746"/>
                <a:gridCol w="1178785"/>
              </a:tblGrid>
              <a:tr h="303259">
                <a:tc>
                  <a:txBody>
                    <a:bodyPr/>
                    <a:lstStyle/>
                    <a:p>
                      <a:pPr algn="l" rtl="0" fontAlgn="b"/>
                      <a:r>
                        <a:rPr lang="en-US" sz="1600" b="1" i="0" u="none" strike="noStrike" dirty="0" err="1">
                          <a:solidFill>
                            <a:srgbClr val="000000"/>
                          </a:solidFill>
                          <a:latin typeface="Calibri"/>
                        </a:rPr>
                        <a:t>CustomerId</a:t>
                      </a:r>
                      <a:r>
                        <a:rPr lang="en-US" sz="1600" b="1" i="0" u="none" strike="noStrike" dirty="0">
                          <a:solidFill>
                            <a:srgbClr val="00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CustomerNAme</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DateOfReg</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UserId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Password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1140">
                <a:tc>
                  <a:txBody>
                    <a:bodyPr/>
                    <a:lstStyle/>
                    <a:p>
                      <a:pPr algn="ctr" rtl="0" fontAlgn="b"/>
                      <a:r>
                        <a:rPr lang="en-US" sz="1600" b="0" i="0" u="none" strike="noStrike" dirty="0">
                          <a:solidFill>
                            <a:srgbClr val="000000"/>
                          </a:solidFill>
                          <a:latin typeface="Calibri"/>
                        </a:rPr>
                        <a:t>C1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John1001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Jack1002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C3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12-Mar-09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Bob1003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13-Mar-09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Allan1004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2379">
                <a:tc>
                  <a:txBody>
                    <a:bodyPr/>
                    <a:lstStyle/>
                    <a:p>
                      <a:pPr algn="ctr" rtl="0" fontAlgn="b"/>
                      <a:r>
                        <a:rPr lang="en-US" sz="1600" b="0" i="0" u="none" strike="noStrike">
                          <a:solidFill>
                            <a:srgbClr val="000000"/>
                          </a:solidFill>
                          <a:latin typeface="Calibri"/>
                        </a:rPr>
                        <a:t>C5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Simon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FF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Symon1005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dirty="0">
                          <a:solidFill>
                            <a:srgbClr val="000000"/>
                          </a:solidFill>
                          <a:latin typeface="Calibri"/>
                        </a:rPr>
                        <a:t>Symon@123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nvGraphicFramePr>
        <p:xfrm>
          <a:off x="381000" y="3200400"/>
          <a:ext cx="5257800" cy="2028981"/>
        </p:xfrm>
        <a:graphic>
          <a:graphicData uri="http://schemas.openxmlformats.org/drawingml/2006/table">
            <a:tbl>
              <a:tblPr/>
              <a:tblGrid>
                <a:gridCol w="997335"/>
                <a:gridCol w="895473"/>
                <a:gridCol w="1191768"/>
                <a:gridCol w="841248"/>
                <a:gridCol w="1331976"/>
              </a:tblGrid>
              <a:tr h="495942">
                <a:tc>
                  <a:txBody>
                    <a:bodyPr/>
                    <a:lstStyle/>
                    <a:p>
                      <a:pPr algn="ctr" rtl="0" fontAlgn="b"/>
                      <a:r>
                        <a:rPr lang="en-US" sz="1600" b="1" i="0" u="none" strike="noStrike" dirty="0" err="1">
                          <a:solidFill>
                            <a:srgbClr val="000000"/>
                          </a:solidFill>
                          <a:latin typeface="Calibri"/>
                        </a:rPr>
                        <a:t>CustomerId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ItemId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QtyPurchased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BillNo</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NetPrice</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150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GRO001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ELC001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5000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7543800" y="1752600"/>
          <a:ext cx="1308100" cy="485775"/>
        </p:xfrm>
        <a:graphic>
          <a:graphicData uri="http://schemas.openxmlformats.org/drawingml/2006/table">
            <a:tbl>
              <a:tblPr/>
              <a:tblGrid>
                <a:gridCol w="13081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6172200" y="3429000"/>
          <a:ext cx="1409700" cy="1057275"/>
        </p:xfrm>
        <a:graphic>
          <a:graphicData uri="http://schemas.openxmlformats.org/drawingml/2006/table">
            <a:tbl>
              <a:tblPr/>
              <a:tblGrid>
                <a:gridCol w="14097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8001000" y="3962400"/>
            <a:ext cx="1143000" cy="276225"/>
          </a:xfrm>
          <a:prstGeom prst="rect">
            <a:avLst/>
          </a:prstGeom>
          <a:noFill/>
          <a:ln>
            <a:solidFill>
              <a:schemeClr val="accent4"/>
            </a:solidFill>
          </a:ln>
        </p:spPr>
        <p:txBody>
          <a:bodyPr>
            <a:spAutoFit/>
          </a:bodyPr>
          <a:lstStyle/>
          <a:p>
            <a:pPr>
              <a:defRPr/>
            </a:pPr>
            <a:r>
              <a:rPr lang="en-US" dirty="0"/>
              <a:t>UNION ALL</a:t>
            </a:r>
          </a:p>
        </p:txBody>
      </p:sp>
      <p:cxnSp>
        <p:nvCxnSpPr>
          <p:cNvPr id="11" name="Straight Arrow Connector 10"/>
          <p:cNvCxnSpPr>
            <a:cxnSpLocks noChangeShapeType="1"/>
          </p:cNvCxnSpPr>
          <p:nvPr/>
        </p:nvCxnSpPr>
        <p:spPr bwMode="auto">
          <a:xfrm>
            <a:off x="6705600" y="1981200"/>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a:off x="7887494" y="3085306"/>
            <a:ext cx="1447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a:off x="5791200" y="3962400"/>
            <a:ext cx="228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7620000" y="4114800"/>
            <a:ext cx="228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rot="16200000" flipH="1">
            <a:off x="8382000" y="4495800"/>
            <a:ext cx="4572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0" name="Table 19"/>
          <p:cNvGraphicFramePr>
            <a:graphicFrameLocks noGrp="1"/>
          </p:cNvGraphicFramePr>
          <p:nvPr/>
        </p:nvGraphicFramePr>
        <p:xfrm>
          <a:off x="7467600" y="4800600"/>
          <a:ext cx="1333500" cy="1409700"/>
        </p:xfrm>
        <a:graphic>
          <a:graphicData uri="http://schemas.openxmlformats.org/drawingml/2006/table">
            <a:tbl>
              <a:tblPr/>
              <a:tblGrid>
                <a:gridCol w="1333500"/>
              </a:tblGrid>
              <a:tr h="295275">
                <a:tc>
                  <a:txBody>
                    <a:bodyPr/>
                    <a:lstStyle/>
                    <a:p>
                      <a:pPr algn="ctr" rtl="0" fontAlgn="b"/>
                      <a:r>
                        <a:rPr lang="en-US" sz="1400" b="1" i="0" u="none" strike="noStrike" dirty="0" err="1">
                          <a:solidFill>
                            <a:srgbClr val="000000"/>
                          </a:solidFill>
                          <a:latin typeface="Calibri"/>
                        </a:rPr>
                        <a:t>CustomerId</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400" b="0" i="0" u="none" strike="noStrike" dirty="0">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dirty="0">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1840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par>
                                <p:cTn id="36" presetID="3" presetClass="entr" presetSubtype="1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0"/>
            <a:ext cx="9144000" cy="914400"/>
          </a:xfrm>
          <a:solidFill>
            <a:schemeClr val="accent4">
              <a:lumMod val="20000"/>
              <a:lumOff val="80000"/>
            </a:schemeClr>
          </a:solidFill>
        </p:spPr>
        <p:txBody>
          <a:bodyPr lIns="0"/>
          <a:lstStyle/>
          <a:p>
            <a:pPr eaLnBrk="1" hangingPunct="1">
              <a:defRPr/>
            </a:pPr>
            <a:r>
              <a:rPr lang="en-US" dirty="0" smtClean="0"/>
              <a:t>Union - Restrictions</a:t>
            </a:r>
          </a:p>
        </p:txBody>
      </p:sp>
      <p:sp>
        <p:nvSpPr>
          <p:cNvPr id="201731" name="Rectangle 3"/>
          <p:cNvSpPr>
            <a:spLocks noGrp="1" noChangeArrowheads="1"/>
          </p:cNvSpPr>
          <p:nvPr>
            <p:ph type="body" idx="4294967295"/>
          </p:nvPr>
        </p:nvSpPr>
        <p:spPr>
          <a:xfrm>
            <a:off x="0" y="914400"/>
            <a:ext cx="9144000" cy="5943600"/>
          </a:xfrm>
        </p:spPr>
        <p:txBody>
          <a:bodyPr lIns="0" tIns="0">
            <a:normAutofit/>
          </a:bodyPr>
          <a:lstStyle/>
          <a:p>
            <a:pPr eaLnBrk="1" hangingPunct="1"/>
            <a:r>
              <a:rPr lang="en-US" dirty="0" smtClean="0"/>
              <a:t>The SELECT statements must contain the </a:t>
            </a:r>
            <a:r>
              <a:rPr lang="en-US" b="1" dirty="0" smtClean="0"/>
              <a:t>same number of columns</a:t>
            </a:r>
          </a:p>
          <a:p>
            <a:pPr eaLnBrk="1" hangingPunct="1"/>
            <a:endParaRPr lang="en-US" b="1" dirty="0" smtClean="0"/>
          </a:p>
          <a:p>
            <a:pPr eaLnBrk="1" hangingPunct="1"/>
            <a:r>
              <a:rPr lang="en-US" dirty="0" smtClean="0"/>
              <a:t>Data type</a:t>
            </a:r>
          </a:p>
          <a:p>
            <a:pPr lvl="1" eaLnBrk="1" hangingPunct="1"/>
            <a:r>
              <a:rPr lang="en-US" sz="2400" dirty="0" smtClean="0"/>
              <a:t>The data type of the corresponding columns in both the table must be the same. </a:t>
            </a:r>
          </a:p>
          <a:p>
            <a:pPr lvl="1" eaLnBrk="1" hangingPunct="1"/>
            <a:r>
              <a:rPr lang="en-US" sz="2400" dirty="0" smtClean="0"/>
              <a:t>Data width and column name can differ</a:t>
            </a:r>
          </a:p>
          <a:p>
            <a:pPr lvl="1" eaLnBrk="1" hangingPunct="1"/>
            <a:endParaRPr lang="en-US" sz="2400" dirty="0" smtClean="0"/>
          </a:p>
          <a:p>
            <a:pPr eaLnBrk="1" hangingPunct="1"/>
            <a:r>
              <a:rPr lang="en-US" dirty="0" smtClean="0"/>
              <a:t>The component query can not be sorted using the </a:t>
            </a:r>
            <a:r>
              <a:rPr lang="en-US" b="1" dirty="0" smtClean="0"/>
              <a:t>ORDER BY</a:t>
            </a:r>
            <a:r>
              <a:rPr lang="en-US" dirty="0" smtClean="0"/>
              <a:t> clause. </a:t>
            </a:r>
          </a:p>
          <a:p>
            <a:pPr lvl="1" eaLnBrk="1" hangingPunct="1"/>
            <a:r>
              <a:rPr lang="en-US" sz="2400" b="1" dirty="0" smtClean="0"/>
              <a:t>Combined query results can be sorted</a:t>
            </a:r>
          </a:p>
        </p:txBody>
      </p:sp>
    </p:spTree>
    <p:extLst>
      <p:ext uri="{BB962C8B-B14F-4D97-AF65-F5344CB8AC3E}">
        <p14:creationId xmlns:p14="http://schemas.microsoft.com/office/powerpoint/2010/main" val="2687220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p:cTn id="7" dur="1000" fill="hold"/>
                                        <p:tgtEl>
                                          <p:spTgt spid="20173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017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173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01731">
                                            <p:txEl>
                                              <p:pRg st="2" end="2"/>
                                            </p:txEl>
                                          </p:spTgt>
                                        </p:tgtEl>
                                        <p:attrNameLst>
                                          <p:attrName>style.visibility</p:attrName>
                                        </p:attrNameLst>
                                      </p:cBhvr>
                                      <p:to>
                                        <p:strVal val="visible"/>
                                      </p:to>
                                    </p:set>
                                    <p:anim calcmode="lin" valueType="num">
                                      <p:cBhvr>
                                        <p:cTn id="14" dur="1000" fill="hold"/>
                                        <p:tgtEl>
                                          <p:spTgt spid="20173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017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1731">
                                            <p:txEl>
                                              <p:pRg st="2" end="2"/>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anim calcmode="lin" valueType="num">
                                      <p:cBhvr>
                                        <p:cTn id="19" dur="1000" fill="hold"/>
                                        <p:tgtEl>
                                          <p:spTgt spid="201731">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20173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01731">
                                            <p:txEl>
                                              <p:pRg st="3" end="3"/>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201731">
                                            <p:txEl>
                                              <p:pRg st="4" end="4"/>
                                            </p:txEl>
                                          </p:spTgt>
                                        </p:tgtEl>
                                        <p:attrNameLst>
                                          <p:attrName>style.visibility</p:attrName>
                                        </p:attrNameLst>
                                      </p:cBhvr>
                                      <p:to>
                                        <p:strVal val="visible"/>
                                      </p:to>
                                    </p:set>
                                    <p:anim calcmode="lin" valueType="num">
                                      <p:cBhvr>
                                        <p:cTn id="24" dur="1000" fill="hold"/>
                                        <p:tgtEl>
                                          <p:spTgt spid="201731">
                                            <p:txEl>
                                              <p:pRg st="4" end="4"/>
                                            </p:txEl>
                                          </p:spTgt>
                                        </p:tgtEl>
                                        <p:attrNameLst>
                                          <p:attrName>ppt_x</p:attrName>
                                        </p:attrNameLst>
                                      </p:cBhvr>
                                      <p:tavLst>
                                        <p:tav tm="0">
                                          <p:val>
                                            <p:strVal val="#ppt_x-.2"/>
                                          </p:val>
                                        </p:tav>
                                        <p:tav tm="100000">
                                          <p:val>
                                            <p:strVal val="#ppt_x"/>
                                          </p:val>
                                        </p:tav>
                                      </p:tavLst>
                                    </p:anim>
                                    <p:anim calcmode="lin" valueType="num">
                                      <p:cBhvr>
                                        <p:cTn id="25" dur="1000" fill="hold"/>
                                        <p:tgtEl>
                                          <p:spTgt spid="20173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0173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anim calcmode="lin" valueType="num">
                                      <p:cBhvr>
                                        <p:cTn id="31" dur="1000" fill="hold"/>
                                        <p:tgtEl>
                                          <p:spTgt spid="201731">
                                            <p:txEl>
                                              <p:pRg st="6" end="6"/>
                                            </p:txEl>
                                          </p:spTgt>
                                        </p:tgtEl>
                                        <p:attrNameLst>
                                          <p:attrName>ppt_x</p:attrName>
                                        </p:attrNameLst>
                                      </p:cBhvr>
                                      <p:tavLst>
                                        <p:tav tm="0">
                                          <p:val>
                                            <p:strVal val="#ppt_x-.2"/>
                                          </p:val>
                                        </p:tav>
                                        <p:tav tm="100000">
                                          <p:val>
                                            <p:strVal val="#ppt_x"/>
                                          </p:val>
                                        </p:tav>
                                      </p:tavLst>
                                    </p:anim>
                                    <p:anim calcmode="lin" valueType="num">
                                      <p:cBhvr>
                                        <p:cTn id="32" dur="1000" fill="hold"/>
                                        <p:tgtEl>
                                          <p:spTgt spid="20173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0173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201731">
                                            <p:txEl>
                                              <p:pRg st="7" end="7"/>
                                            </p:txEl>
                                          </p:spTgt>
                                        </p:tgtEl>
                                        <p:attrNameLst>
                                          <p:attrName>style.visibility</p:attrName>
                                        </p:attrNameLst>
                                      </p:cBhvr>
                                      <p:to>
                                        <p:strVal val="visible"/>
                                      </p:to>
                                    </p:set>
                                    <p:anim calcmode="lin" valueType="num">
                                      <p:cBhvr additive="base">
                                        <p:cTn id="38" dur="500" fill="hold"/>
                                        <p:tgtEl>
                                          <p:spTgt spid="201731">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17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a:spLocks noGrp="1"/>
          </p:cNvSpPr>
          <p:nvPr>
            <p:ph type="sldNum" sz="quarter" idx="10"/>
          </p:nvPr>
        </p:nvSpPr>
        <p:spPr/>
        <p:txBody>
          <a:bodyPr/>
          <a:lstStyle/>
          <a:p>
            <a:pPr>
              <a:defRPr/>
            </a:pPr>
            <a:fld id="{A06CBA13-6546-4376-B778-058AD77BA9B8}" type="slidenum">
              <a:rPr lang="en-US"/>
              <a:pPr>
                <a:defRPr/>
              </a:pPr>
              <a:t>112</a:t>
            </a:fld>
            <a:endParaRPr lang="en-US"/>
          </a:p>
        </p:txBody>
      </p:sp>
      <p:sp>
        <p:nvSpPr>
          <p:cNvPr id="197634" name="Rectangle 2"/>
          <p:cNvSpPr>
            <a:spLocks noChangeArrowheads="1"/>
          </p:cNvSpPr>
          <p:nvPr/>
        </p:nvSpPr>
        <p:spPr bwMode="auto">
          <a:xfrm>
            <a:off x="457200" y="1219200"/>
            <a:ext cx="7848600" cy="708025"/>
          </a:xfrm>
          <a:prstGeom prst="rect">
            <a:avLst/>
          </a:prstGeom>
          <a:noFill/>
          <a:ln w="9525">
            <a:noFill/>
            <a:miter lim="800000"/>
            <a:headEnd/>
            <a:tailEnd/>
          </a:ln>
        </p:spPr>
        <p:txBody>
          <a:bodyPr lIns="92075" tIns="46038" rIns="92075" bIns="46038">
            <a:spAutoFit/>
          </a:bodyPr>
          <a:lstStyle/>
          <a:p>
            <a:pPr algn="l">
              <a:spcBef>
                <a:spcPct val="0"/>
              </a:spcBef>
              <a:buClrTx/>
              <a:buSzTx/>
              <a:buFontTx/>
              <a:buNone/>
              <a:defRPr/>
            </a:pPr>
            <a:r>
              <a:rPr lang="en-US" sz="2000" dirty="0">
                <a:solidFill>
                  <a:schemeClr val="accent6"/>
                </a:solidFill>
              </a:rPr>
              <a:t>List the id of customers who do not have date of registration but has purchased an item.</a:t>
            </a:r>
          </a:p>
        </p:txBody>
      </p:sp>
      <p:sp>
        <p:nvSpPr>
          <p:cNvPr id="20483" name="Rectangle 3"/>
          <p:cNvSpPr>
            <a:spLocks noGrp="1" noChangeArrowheads="1"/>
          </p:cNvSpPr>
          <p:nvPr>
            <p:ph type="title" idx="4294967295"/>
          </p:nvPr>
        </p:nvSpPr>
        <p:spPr>
          <a:xfrm>
            <a:off x="0" y="43543"/>
            <a:ext cx="9144000" cy="718457"/>
          </a:xfrm>
          <a:solidFill>
            <a:schemeClr val="accent4">
              <a:lumMod val="20000"/>
              <a:lumOff val="80000"/>
            </a:schemeClr>
          </a:solidFill>
        </p:spPr>
        <p:txBody>
          <a:bodyPr lIns="0">
            <a:normAutofit fontScale="90000"/>
          </a:bodyPr>
          <a:lstStyle/>
          <a:p>
            <a:pPr eaLnBrk="1" hangingPunct="1">
              <a:defRPr/>
            </a:pPr>
            <a:r>
              <a:rPr lang="en-US" smtClean="0"/>
              <a:t>Retrieval using  INTERSECT</a:t>
            </a:r>
          </a:p>
        </p:txBody>
      </p:sp>
      <p:sp>
        <p:nvSpPr>
          <p:cNvPr id="197638" name="Oval 6"/>
          <p:cNvSpPr>
            <a:spLocks noChangeArrowheads="1"/>
          </p:cNvSpPr>
          <p:nvPr/>
        </p:nvSpPr>
        <p:spPr bwMode="auto">
          <a:xfrm>
            <a:off x="4953000" y="2057400"/>
            <a:ext cx="2057400" cy="21336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197639" name="Oval 7"/>
          <p:cNvSpPr>
            <a:spLocks noChangeArrowheads="1"/>
          </p:cNvSpPr>
          <p:nvPr/>
        </p:nvSpPr>
        <p:spPr bwMode="auto">
          <a:xfrm>
            <a:off x="6781800" y="2057400"/>
            <a:ext cx="2057400" cy="22098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197640" name="Oval 8"/>
          <p:cNvSpPr>
            <a:spLocks noChangeArrowheads="1"/>
          </p:cNvSpPr>
          <p:nvPr/>
        </p:nvSpPr>
        <p:spPr bwMode="auto">
          <a:xfrm>
            <a:off x="6781800" y="2514600"/>
            <a:ext cx="228600" cy="1143000"/>
          </a:xfrm>
          <a:prstGeom prst="ellipse">
            <a:avLst/>
          </a:prstGeom>
          <a:solidFill>
            <a:srgbClr val="00FF00"/>
          </a:solidFill>
          <a:ln w="9525">
            <a:solidFill>
              <a:srgbClr val="000000"/>
            </a:solidFill>
            <a:round/>
            <a:headEnd/>
            <a:tailEnd/>
          </a:ln>
        </p:spPr>
        <p:txBody>
          <a:bodyPr/>
          <a:lstStyle/>
          <a:p>
            <a:endParaRPr lang="en-US"/>
          </a:p>
        </p:txBody>
      </p:sp>
      <p:sp>
        <p:nvSpPr>
          <p:cNvPr id="197641" name="Text Box 9"/>
          <p:cNvSpPr txBox="1">
            <a:spLocks noChangeArrowheads="1"/>
          </p:cNvSpPr>
          <p:nvPr/>
        </p:nvSpPr>
        <p:spPr bwMode="auto">
          <a:xfrm>
            <a:off x="5105400" y="2667000"/>
            <a:ext cx="1600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solidFill>
                  <a:schemeClr val="bg1"/>
                </a:solidFill>
              </a:rPr>
              <a:t>Customers who do not have dateOf registration</a:t>
            </a:r>
          </a:p>
        </p:txBody>
      </p:sp>
      <p:sp>
        <p:nvSpPr>
          <p:cNvPr id="197642" name="Text Box 10"/>
          <p:cNvSpPr txBox="1">
            <a:spLocks noChangeArrowheads="1"/>
          </p:cNvSpPr>
          <p:nvPr/>
        </p:nvSpPr>
        <p:spPr bwMode="auto">
          <a:xfrm>
            <a:off x="7162800" y="2667000"/>
            <a:ext cx="1676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solidFill>
                  <a:schemeClr val="bg1"/>
                </a:solidFill>
              </a:rPr>
              <a:t>Customerswho have purchased item</a:t>
            </a:r>
          </a:p>
        </p:txBody>
      </p:sp>
      <p:sp>
        <p:nvSpPr>
          <p:cNvPr id="11" name="TextBox 10"/>
          <p:cNvSpPr txBox="1"/>
          <p:nvPr/>
        </p:nvSpPr>
        <p:spPr>
          <a:xfrm>
            <a:off x="228600" y="2209800"/>
            <a:ext cx="4648200" cy="17541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b="0" dirty="0">
                <a:latin typeface="Lucida Console" pitchFamily="49" charset="0"/>
              </a:rPr>
              <a:t> </a:t>
            </a:r>
            <a:r>
              <a:rPr lang="en-US" sz="1800" dirty="0">
                <a:latin typeface="Lucida Console" pitchFamily="49" charset="0"/>
              </a:rPr>
              <a:t> FROM </a:t>
            </a:r>
            <a:r>
              <a:rPr lang="en-US" sz="1800" b="0" dirty="0">
                <a:latin typeface="Lucida Console" pitchFamily="49" charset="0"/>
              </a:rPr>
              <a:t>Customer</a:t>
            </a:r>
            <a:r>
              <a:rPr lang="en-US" sz="1800" dirty="0">
                <a:latin typeface="Lucida Console" pitchFamily="49" charset="0"/>
              </a:rPr>
              <a:t> where </a:t>
            </a:r>
            <a:r>
              <a:rPr lang="en-US" sz="1800" b="0" dirty="0" err="1">
                <a:latin typeface="Lucida Console" pitchFamily="49" charset="0"/>
              </a:rPr>
              <a:t>DateOfReg</a:t>
            </a:r>
            <a:r>
              <a:rPr lang="en-US" sz="1800" dirty="0">
                <a:latin typeface="Lucida Console" pitchFamily="49" charset="0"/>
              </a:rPr>
              <a:t> IS NULL        </a:t>
            </a:r>
          </a:p>
          <a:p>
            <a:pPr algn="l" eaLnBrk="1" hangingPunct="1">
              <a:buFont typeface="Wingdings" pitchFamily="2" charset="2"/>
              <a:buNone/>
              <a:defRPr/>
            </a:pPr>
            <a:r>
              <a:rPr lang="en-US" sz="1800" dirty="0">
                <a:latin typeface="Lucida Console" pitchFamily="49" charset="0"/>
              </a:rPr>
              <a:t>	    INTERSECT</a:t>
            </a:r>
          </a:p>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dirty="0">
                <a:latin typeface="Lucida Console" pitchFamily="49" charset="0"/>
              </a:rPr>
              <a:t>  FROM </a:t>
            </a:r>
            <a:r>
              <a:rPr lang="en-US" sz="1800" b="0" dirty="0" err="1">
                <a:latin typeface="Lucida Console" pitchFamily="49" charset="0"/>
              </a:rPr>
              <a:t>CustomerPurchase</a:t>
            </a:r>
            <a:r>
              <a:rPr lang="en-US" sz="1800" dirty="0">
                <a:latin typeface="Lucida Console" pitchFamily="49" charset="0"/>
              </a:rPr>
              <a:t>;</a:t>
            </a:r>
          </a:p>
        </p:txBody>
      </p:sp>
    </p:spTree>
    <p:extLst>
      <p:ext uri="{BB962C8B-B14F-4D97-AF65-F5344CB8AC3E}">
        <p14:creationId xmlns:p14="http://schemas.microsoft.com/office/powerpoint/2010/main" val="3283902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anim calcmode="lin" valueType="num">
                                      <p:cBhvr>
                                        <p:cTn id="7" dur="1000" fill="hold"/>
                                        <p:tgtEl>
                                          <p:spTgt spid="19763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9763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7634">
                                            <p:txEl>
                                              <p:pRg st="0" end="0"/>
                                            </p:txEl>
                                          </p:spTgt>
                                        </p:tgtEl>
                                      </p:cBhvr>
                                    </p:animEffect>
                                  </p:childTnLst>
                                </p:cTn>
                              </p:par>
                            </p:childTnLst>
                          </p:cTn>
                        </p:par>
                        <p:par>
                          <p:cTn id="10" fill="hold" nodeType="afterGroup">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97638"/>
                                        </p:tgtEl>
                                        <p:attrNameLst>
                                          <p:attrName>style.visibility</p:attrName>
                                        </p:attrNameLst>
                                      </p:cBhvr>
                                      <p:to>
                                        <p:strVal val="visible"/>
                                      </p:to>
                                    </p:set>
                                    <p:anim calcmode="lin" valueType="num">
                                      <p:cBhvr additive="base">
                                        <p:cTn id="13" dur="500" fill="hold"/>
                                        <p:tgtEl>
                                          <p:spTgt spid="197638"/>
                                        </p:tgtEl>
                                        <p:attrNameLst>
                                          <p:attrName>ppt_x</p:attrName>
                                        </p:attrNameLst>
                                      </p:cBhvr>
                                      <p:tavLst>
                                        <p:tav tm="0">
                                          <p:val>
                                            <p:strVal val="#ppt_x"/>
                                          </p:val>
                                        </p:tav>
                                        <p:tav tm="100000">
                                          <p:val>
                                            <p:strVal val="#ppt_x"/>
                                          </p:val>
                                        </p:tav>
                                      </p:tavLst>
                                    </p:anim>
                                    <p:anim calcmode="lin" valueType="num">
                                      <p:cBhvr additive="base">
                                        <p:cTn id="14" dur="500" fill="hold"/>
                                        <p:tgtEl>
                                          <p:spTgt spid="19763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7641"/>
                                        </p:tgtEl>
                                        <p:attrNameLst>
                                          <p:attrName>style.visibility</p:attrName>
                                        </p:attrNameLst>
                                      </p:cBhvr>
                                      <p:to>
                                        <p:strVal val="visible"/>
                                      </p:to>
                                    </p:set>
                                    <p:anim calcmode="lin" valueType="num">
                                      <p:cBhvr additive="base">
                                        <p:cTn id="17" dur="500" fill="hold"/>
                                        <p:tgtEl>
                                          <p:spTgt spid="197641"/>
                                        </p:tgtEl>
                                        <p:attrNameLst>
                                          <p:attrName>ppt_x</p:attrName>
                                        </p:attrNameLst>
                                      </p:cBhvr>
                                      <p:tavLst>
                                        <p:tav tm="0">
                                          <p:val>
                                            <p:strVal val="#ppt_x"/>
                                          </p:val>
                                        </p:tav>
                                        <p:tav tm="100000">
                                          <p:val>
                                            <p:strVal val="#ppt_x"/>
                                          </p:val>
                                        </p:tav>
                                      </p:tavLst>
                                    </p:anim>
                                    <p:anim calcmode="lin" valueType="num">
                                      <p:cBhvr additive="base">
                                        <p:cTn id="18" dur="500" fill="hold"/>
                                        <p:tgtEl>
                                          <p:spTgt spid="19764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7642"/>
                                        </p:tgtEl>
                                        <p:attrNameLst>
                                          <p:attrName>style.visibility</p:attrName>
                                        </p:attrNameLst>
                                      </p:cBhvr>
                                      <p:to>
                                        <p:strVal val="visible"/>
                                      </p:to>
                                    </p:set>
                                    <p:anim calcmode="lin" valueType="num">
                                      <p:cBhvr additive="base">
                                        <p:cTn id="21" dur="500" fill="hold"/>
                                        <p:tgtEl>
                                          <p:spTgt spid="197642"/>
                                        </p:tgtEl>
                                        <p:attrNameLst>
                                          <p:attrName>ppt_x</p:attrName>
                                        </p:attrNameLst>
                                      </p:cBhvr>
                                      <p:tavLst>
                                        <p:tav tm="0">
                                          <p:val>
                                            <p:strVal val="#ppt_x"/>
                                          </p:val>
                                        </p:tav>
                                        <p:tav tm="100000">
                                          <p:val>
                                            <p:strVal val="#ppt_x"/>
                                          </p:val>
                                        </p:tav>
                                      </p:tavLst>
                                    </p:anim>
                                    <p:anim calcmode="lin" valueType="num">
                                      <p:cBhvr additive="base">
                                        <p:cTn id="22" dur="500" fill="hold"/>
                                        <p:tgtEl>
                                          <p:spTgt spid="197642"/>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97639"/>
                                        </p:tgtEl>
                                        <p:attrNameLst>
                                          <p:attrName>style.visibility</p:attrName>
                                        </p:attrNameLst>
                                      </p:cBhvr>
                                      <p:to>
                                        <p:strVal val="visible"/>
                                      </p:to>
                                    </p:set>
                                    <p:anim calcmode="lin" valueType="num">
                                      <p:cBhvr additive="base">
                                        <p:cTn id="26" dur="500" fill="hold"/>
                                        <p:tgtEl>
                                          <p:spTgt spid="197639"/>
                                        </p:tgtEl>
                                        <p:attrNameLst>
                                          <p:attrName>ppt_x</p:attrName>
                                        </p:attrNameLst>
                                      </p:cBhvr>
                                      <p:tavLst>
                                        <p:tav tm="0">
                                          <p:val>
                                            <p:strVal val="#ppt_x"/>
                                          </p:val>
                                        </p:tav>
                                        <p:tav tm="100000">
                                          <p:val>
                                            <p:strVal val="#ppt_x"/>
                                          </p:val>
                                        </p:tav>
                                      </p:tavLst>
                                    </p:anim>
                                    <p:anim calcmode="lin" valueType="num">
                                      <p:cBhvr additive="base">
                                        <p:cTn id="27" dur="500" fill="hold"/>
                                        <p:tgtEl>
                                          <p:spTgt spid="197639"/>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7640"/>
                                        </p:tgtEl>
                                        <p:attrNameLst>
                                          <p:attrName>style.visibility</p:attrName>
                                        </p:attrNameLst>
                                      </p:cBhvr>
                                      <p:to>
                                        <p:strVal val="visible"/>
                                      </p:to>
                                    </p:set>
                                    <p:anim calcmode="lin" valueType="num">
                                      <p:cBhvr additive="base">
                                        <p:cTn id="32" dur="500" fill="hold"/>
                                        <p:tgtEl>
                                          <p:spTgt spid="197640"/>
                                        </p:tgtEl>
                                        <p:attrNameLst>
                                          <p:attrName>ppt_x</p:attrName>
                                        </p:attrNameLst>
                                      </p:cBhvr>
                                      <p:tavLst>
                                        <p:tav tm="0">
                                          <p:val>
                                            <p:strVal val="#ppt_x"/>
                                          </p:val>
                                        </p:tav>
                                        <p:tav tm="100000">
                                          <p:val>
                                            <p:strVal val="#ppt_x"/>
                                          </p:val>
                                        </p:tav>
                                      </p:tavLst>
                                    </p:anim>
                                    <p:anim calcmode="lin" valueType="num">
                                      <p:cBhvr additive="base">
                                        <p:cTn id="33" dur="500" fill="hold"/>
                                        <p:tgtEl>
                                          <p:spTgt spid="197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nimBg="1"/>
      <p:bldP spid="197639" grpId="0" animBg="1"/>
      <p:bldP spid="197640" grpId="0" animBg="1"/>
      <p:bldP spid="197641" grpId="0"/>
      <p:bldP spid="19764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pPr>
              <a:defRPr/>
            </a:pPr>
            <a:fld id="{1DC95383-AB3F-4B75-BD3F-73967BB38C92}" type="slidenum">
              <a:rPr lang="en-US"/>
              <a:pPr>
                <a:defRPr/>
              </a:pPr>
              <a:t>113</a:t>
            </a:fld>
            <a:endParaRPr lang="en-US"/>
          </a:p>
        </p:txBody>
      </p:sp>
      <p:sp>
        <p:nvSpPr>
          <p:cNvPr id="21506" name="Rectangle 2"/>
          <p:cNvSpPr>
            <a:spLocks noGrp="1" noChangeArrowheads="1"/>
          </p:cNvSpPr>
          <p:nvPr>
            <p:ph type="title" idx="4294967295"/>
          </p:nvPr>
        </p:nvSpPr>
        <p:spPr/>
        <p:txBody>
          <a:bodyPr lIns="0"/>
          <a:lstStyle/>
          <a:p>
            <a:pPr eaLnBrk="1" hangingPunct="1">
              <a:defRPr/>
            </a:pPr>
            <a:r>
              <a:rPr lang="en-US" smtClean="0"/>
              <a:t>Minus</a:t>
            </a:r>
          </a:p>
        </p:txBody>
      </p:sp>
      <p:sp>
        <p:nvSpPr>
          <p:cNvPr id="35845" name="Rectangle 5"/>
          <p:cNvSpPr>
            <a:spLocks noGrp="1" noChangeArrowheads="1"/>
          </p:cNvSpPr>
          <p:nvPr>
            <p:ph type="body" sz="half" idx="4294967295"/>
          </p:nvPr>
        </p:nvSpPr>
        <p:spPr>
          <a:xfrm>
            <a:off x="152400" y="1187450"/>
            <a:ext cx="8534400" cy="757238"/>
          </a:xfrm>
          <a:solidFill>
            <a:schemeClr val="tx1"/>
          </a:solidFill>
        </p:spPr>
        <p:txBody>
          <a:bodyPr lIns="0" tIns="0"/>
          <a:lstStyle/>
          <a:p>
            <a:pPr eaLnBrk="1" hangingPunct="1">
              <a:buFont typeface="Wingdings" pitchFamily="2" charset="2"/>
              <a:buNone/>
            </a:pPr>
            <a:r>
              <a:rPr lang="en-US" sz="2400" smtClean="0">
                <a:solidFill>
                  <a:schemeClr val="bg1"/>
                </a:solidFill>
              </a:rPr>
              <a:t>Get  the Id of all customers who have not purchased any items.</a:t>
            </a:r>
          </a:p>
          <a:p>
            <a:pPr eaLnBrk="1" hangingPunct="1"/>
            <a:endParaRPr lang="en-US" smtClean="0">
              <a:solidFill>
                <a:schemeClr val="bg1"/>
              </a:solidFill>
            </a:endParaRPr>
          </a:p>
        </p:txBody>
      </p:sp>
      <p:sp>
        <p:nvSpPr>
          <p:cNvPr id="35854" name="Text Box 14"/>
          <p:cNvSpPr txBox="1">
            <a:spLocks noChangeArrowheads="1"/>
          </p:cNvSpPr>
          <p:nvPr/>
        </p:nvSpPr>
        <p:spPr bwMode="auto">
          <a:xfrm>
            <a:off x="381000" y="2362200"/>
            <a:ext cx="4419600" cy="2554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defRPr/>
            </a:pP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CustomerId</a:t>
            </a:r>
            <a:r>
              <a:rPr lang="en-US" sz="2000" b="0" dirty="0">
                <a:latin typeface="Lucida Console" pitchFamily="49" charset="0"/>
              </a:rPr>
              <a:t> </a:t>
            </a: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Customer</a:t>
            </a:r>
          </a:p>
          <a:p>
            <a:pPr algn="l">
              <a:defRPr/>
            </a:pPr>
            <a:r>
              <a:rPr lang="en-US" sz="2000" dirty="0">
                <a:latin typeface="Lucida Console" pitchFamily="49" charset="0"/>
              </a:rPr>
              <a:t>		MINUS</a:t>
            </a:r>
          </a:p>
          <a:p>
            <a:pPr algn="l">
              <a:defRPr/>
            </a:pP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CustomerId</a:t>
            </a:r>
            <a:r>
              <a:rPr lang="en-US" sz="2000" b="0" dirty="0">
                <a:latin typeface="Lucida Console" pitchFamily="49" charset="0"/>
              </a:rPr>
              <a:t> </a:t>
            </a: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a:t>
            </a:r>
            <a:r>
              <a:rPr lang="en-US" sz="2000" b="0" dirty="0" err="1">
                <a:latin typeface="Lucida Console" pitchFamily="49" charset="0"/>
              </a:rPr>
              <a:t>CustomerPurchase</a:t>
            </a:r>
            <a:r>
              <a:rPr lang="en-US" sz="2000" b="0" dirty="0">
                <a:latin typeface="Lucida Console" pitchFamily="49" charset="0"/>
              </a:rPr>
              <a:t>;</a:t>
            </a:r>
          </a:p>
        </p:txBody>
      </p:sp>
      <p:grpSp>
        <p:nvGrpSpPr>
          <p:cNvPr id="2" name="Group 12"/>
          <p:cNvGrpSpPr>
            <a:grpSpLocks/>
          </p:cNvGrpSpPr>
          <p:nvPr/>
        </p:nvGrpSpPr>
        <p:grpSpPr bwMode="auto">
          <a:xfrm>
            <a:off x="4991100" y="2286000"/>
            <a:ext cx="2362200" cy="2286000"/>
            <a:chOff x="4991100" y="2286000"/>
            <a:chExt cx="2362200" cy="2286000"/>
          </a:xfrm>
        </p:grpSpPr>
        <p:sp>
          <p:nvSpPr>
            <p:cNvPr id="37898" name="Oval 10"/>
            <p:cNvSpPr>
              <a:spLocks noChangeArrowheads="1"/>
            </p:cNvSpPr>
            <p:nvPr/>
          </p:nvSpPr>
          <p:spPr bwMode="auto">
            <a:xfrm>
              <a:off x="5172808" y="2286000"/>
              <a:ext cx="2180492" cy="2286000"/>
            </a:xfrm>
            <a:prstGeom prst="ellipse">
              <a:avLst/>
            </a:prstGeom>
            <a:solidFill>
              <a:srgbClr val="008000"/>
            </a:solidFill>
            <a:ln w="9525">
              <a:solidFill>
                <a:srgbClr val="000000"/>
              </a:solidFill>
              <a:round/>
              <a:headEnd/>
              <a:tailEnd/>
            </a:ln>
          </p:spPr>
          <p:txBody>
            <a:bodyPr/>
            <a:lstStyle/>
            <a:p>
              <a:endParaRPr lang="en-US"/>
            </a:p>
          </p:txBody>
        </p:sp>
        <p:sp>
          <p:nvSpPr>
            <p:cNvPr id="37899" name="Text Box 15"/>
            <p:cNvSpPr txBox="1">
              <a:spLocks noChangeArrowheads="1"/>
            </p:cNvSpPr>
            <p:nvPr/>
          </p:nvSpPr>
          <p:spPr bwMode="auto">
            <a:xfrm>
              <a:off x="4991100" y="3115469"/>
              <a:ext cx="19987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solidFill>
                    <a:schemeClr val="bg1"/>
                  </a:solidFill>
                </a:rPr>
                <a:t>Customers in the customer table</a:t>
              </a:r>
            </a:p>
          </p:txBody>
        </p:sp>
      </p:grpSp>
      <p:grpSp>
        <p:nvGrpSpPr>
          <p:cNvPr id="3" name="Group 18"/>
          <p:cNvGrpSpPr>
            <a:grpSpLocks/>
          </p:cNvGrpSpPr>
          <p:nvPr/>
        </p:nvGrpSpPr>
        <p:grpSpPr bwMode="auto">
          <a:xfrm>
            <a:off x="6705600" y="2286000"/>
            <a:ext cx="2171700" cy="2209800"/>
            <a:chOff x="4056" y="1550"/>
            <a:chExt cx="1152" cy="1152"/>
          </a:xfrm>
        </p:grpSpPr>
        <p:sp>
          <p:nvSpPr>
            <p:cNvPr id="37896" name="Oval 11"/>
            <p:cNvSpPr>
              <a:spLocks noChangeArrowheads="1"/>
            </p:cNvSpPr>
            <p:nvPr/>
          </p:nvSpPr>
          <p:spPr bwMode="auto">
            <a:xfrm>
              <a:off x="4056" y="1550"/>
              <a:ext cx="1152" cy="1152"/>
            </a:xfrm>
            <a:prstGeom prst="ellipse">
              <a:avLst/>
            </a:prstGeom>
            <a:solidFill>
              <a:srgbClr val="FFFFFF"/>
            </a:solidFill>
            <a:ln w="9525">
              <a:solidFill>
                <a:srgbClr val="000000"/>
              </a:solidFill>
              <a:round/>
              <a:headEnd/>
              <a:tailEnd/>
            </a:ln>
          </p:spPr>
          <p:txBody>
            <a:bodyPr/>
            <a:lstStyle/>
            <a:p>
              <a:endParaRPr lang="en-US"/>
            </a:p>
          </p:txBody>
        </p:sp>
        <p:sp>
          <p:nvSpPr>
            <p:cNvPr id="37897" name="Text Box 16"/>
            <p:cNvSpPr txBox="1">
              <a:spLocks noChangeArrowheads="1"/>
            </p:cNvSpPr>
            <p:nvPr/>
          </p:nvSpPr>
          <p:spPr bwMode="auto">
            <a:xfrm>
              <a:off x="4272" y="1968"/>
              <a:ext cx="91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t>Customers who have purchased an item</a:t>
              </a:r>
            </a:p>
          </p:txBody>
        </p:sp>
      </p:grpSp>
    </p:spTree>
    <p:extLst>
      <p:ext uri="{BB962C8B-B14F-4D97-AF65-F5344CB8AC3E}">
        <p14:creationId xmlns:p14="http://schemas.microsoft.com/office/powerpoint/2010/main" val="1003446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 calcmode="lin" valueType="num">
                                      <p:cBhvr additive="base">
                                        <p:cTn id="7" dur="500" fill="hold"/>
                                        <p:tgtEl>
                                          <p:spTgt spid="358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35854">
                                            <p:txEl>
                                              <p:pRg st="0" end="0"/>
                                            </p:txEl>
                                          </p:spTgt>
                                        </p:tgtEl>
                                        <p:attrNameLst>
                                          <p:attrName>style.visibility</p:attrName>
                                        </p:attrNameLst>
                                      </p:cBhvr>
                                      <p:to>
                                        <p:strVal val="visible"/>
                                      </p:to>
                                    </p:set>
                                    <p:anim calcmode="lin" valueType="num">
                                      <p:cBhvr>
                                        <p:cTn id="13" dur="1000" fill="hold"/>
                                        <p:tgtEl>
                                          <p:spTgt spid="35854">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3585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5854">
                                            <p:txEl>
                                              <p:pRg st="0" end="0"/>
                                            </p:txEl>
                                          </p:spTgt>
                                        </p:tgtEl>
                                      </p:cBhvr>
                                    </p:animEffect>
                                  </p:childTnLst>
                                </p:cTn>
                              </p:par>
                              <p:par>
                                <p:cTn id="16" presetID="29" presetClass="entr" presetSubtype="0" fill="hold" nodeType="withEffect">
                                  <p:stCondLst>
                                    <p:cond delay="0"/>
                                  </p:stCondLst>
                                  <p:childTnLst>
                                    <p:set>
                                      <p:cBhvr>
                                        <p:cTn id="17" dur="1" fill="hold">
                                          <p:stCondLst>
                                            <p:cond delay="0"/>
                                          </p:stCondLst>
                                        </p:cTn>
                                        <p:tgtEl>
                                          <p:spTgt spid="35854">
                                            <p:txEl>
                                              <p:pRg st="1" end="1"/>
                                            </p:txEl>
                                          </p:spTgt>
                                        </p:tgtEl>
                                        <p:attrNameLst>
                                          <p:attrName>style.visibility</p:attrName>
                                        </p:attrNameLst>
                                      </p:cBhvr>
                                      <p:to>
                                        <p:strVal val="visible"/>
                                      </p:to>
                                    </p:set>
                                    <p:anim calcmode="lin" valueType="num">
                                      <p:cBhvr>
                                        <p:cTn id="18" dur="1000" fill="hold"/>
                                        <p:tgtEl>
                                          <p:spTgt spid="35854">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3585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585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nodeType="clickEffect">
                                  <p:stCondLst>
                                    <p:cond delay="0"/>
                                  </p:stCondLst>
                                  <p:childTnLst>
                                    <p:set>
                                      <p:cBhvr>
                                        <p:cTn id="29" dur="1" fill="hold">
                                          <p:stCondLst>
                                            <p:cond delay="0"/>
                                          </p:stCondLst>
                                        </p:cTn>
                                        <p:tgtEl>
                                          <p:spTgt spid="35854">
                                            <p:txEl>
                                              <p:pRg st="3" end="3"/>
                                            </p:txEl>
                                          </p:spTgt>
                                        </p:tgtEl>
                                        <p:attrNameLst>
                                          <p:attrName>style.visibility</p:attrName>
                                        </p:attrNameLst>
                                      </p:cBhvr>
                                      <p:to>
                                        <p:strVal val="visible"/>
                                      </p:to>
                                    </p:set>
                                    <p:anim calcmode="lin" valueType="num">
                                      <p:cBhvr>
                                        <p:cTn id="30" dur="1000" fill="hold"/>
                                        <p:tgtEl>
                                          <p:spTgt spid="35854">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3585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5854">
                                            <p:txEl>
                                              <p:pRg st="3" end="3"/>
                                            </p:txEl>
                                          </p:spTgt>
                                        </p:tgtEl>
                                      </p:cBhvr>
                                    </p:animEffect>
                                  </p:childTnLst>
                                </p:cTn>
                              </p:par>
                              <p:par>
                                <p:cTn id="33" presetID="29" presetClass="entr" presetSubtype="0" fill="hold" nodeType="withEffect">
                                  <p:stCondLst>
                                    <p:cond delay="0"/>
                                  </p:stCondLst>
                                  <p:childTnLst>
                                    <p:set>
                                      <p:cBhvr>
                                        <p:cTn id="34" dur="1" fill="hold">
                                          <p:stCondLst>
                                            <p:cond delay="0"/>
                                          </p:stCondLst>
                                        </p:cTn>
                                        <p:tgtEl>
                                          <p:spTgt spid="35854">
                                            <p:txEl>
                                              <p:pRg st="4" end="4"/>
                                            </p:txEl>
                                          </p:spTgt>
                                        </p:tgtEl>
                                        <p:attrNameLst>
                                          <p:attrName>style.visibility</p:attrName>
                                        </p:attrNameLst>
                                      </p:cBhvr>
                                      <p:to>
                                        <p:strVal val="visible"/>
                                      </p:to>
                                    </p:set>
                                    <p:anim calcmode="lin" valueType="num">
                                      <p:cBhvr>
                                        <p:cTn id="35" dur="1000" fill="hold"/>
                                        <p:tgtEl>
                                          <p:spTgt spid="35854">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585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5854">
                                            <p:txEl>
                                              <p:pRg st="4" end="4"/>
                                            </p:txEl>
                                          </p:spTgt>
                                        </p:tgtEl>
                                      </p:cBhvr>
                                    </p:animEffect>
                                  </p:childTnLst>
                                </p:cTn>
                              </p:par>
                              <p:par>
                                <p:cTn id="38" presetID="2" presetClass="entr" presetSubtype="4"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nodeType="clickEffect">
                                  <p:stCondLst>
                                    <p:cond delay="0"/>
                                  </p:stCondLst>
                                  <p:childTnLst>
                                    <p:set>
                                      <p:cBhvr>
                                        <p:cTn id="45" dur="1" fill="hold">
                                          <p:stCondLst>
                                            <p:cond delay="0"/>
                                          </p:stCondLst>
                                        </p:cTn>
                                        <p:tgtEl>
                                          <p:spTgt spid="35854">
                                            <p:txEl>
                                              <p:pRg st="2" end="2"/>
                                            </p:txEl>
                                          </p:spTgt>
                                        </p:tgtEl>
                                        <p:attrNameLst>
                                          <p:attrName>style.visibility</p:attrName>
                                        </p:attrNameLst>
                                      </p:cBhvr>
                                      <p:to>
                                        <p:strVal val="visible"/>
                                      </p:to>
                                    </p:set>
                                    <p:anim calcmode="lin" valueType="num">
                                      <p:cBhvr>
                                        <p:cTn id="46" dur="1000" fill="hold"/>
                                        <p:tgtEl>
                                          <p:spTgt spid="35854">
                                            <p:txEl>
                                              <p:pRg st="2" end="2"/>
                                            </p:txEl>
                                          </p:spTgt>
                                        </p:tgtEl>
                                        <p:attrNameLst>
                                          <p:attrName>ppt_x</p:attrName>
                                        </p:attrNameLst>
                                      </p:cBhvr>
                                      <p:tavLst>
                                        <p:tav tm="0">
                                          <p:val>
                                            <p:strVal val="#ppt_x-.2"/>
                                          </p:val>
                                        </p:tav>
                                        <p:tav tm="100000">
                                          <p:val>
                                            <p:strVal val="#ppt_x"/>
                                          </p:val>
                                        </p:tav>
                                      </p:tavLst>
                                    </p:anim>
                                    <p:anim calcmode="lin" valueType="num">
                                      <p:cBhvr>
                                        <p:cTn id="47" dur="1000" fill="hold"/>
                                        <p:tgtEl>
                                          <p:spTgt spid="3585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58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6BD31829-801B-4476-83C9-330EFD707BA8}" type="slidenum">
              <a:rPr lang="en-US"/>
              <a:pPr>
                <a:defRPr/>
              </a:pPr>
              <a:t>114</a:t>
            </a:fld>
            <a:endParaRPr lang="en-US"/>
          </a:p>
        </p:txBody>
      </p:sp>
      <p:sp>
        <p:nvSpPr>
          <p:cNvPr id="22530" name="Rectangle 2"/>
          <p:cNvSpPr>
            <a:spLocks noGrp="1" noChangeArrowheads="1"/>
          </p:cNvSpPr>
          <p:nvPr>
            <p:ph type="title" idx="4294967295"/>
          </p:nvPr>
        </p:nvSpPr>
        <p:spPr/>
        <p:txBody>
          <a:bodyPr lIns="0">
            <a:normAutofit fontScale="90000"/>
          </a:bodyPr>
          <a:lstStyle/>
          <a:p>
            <a:pPr eaLnBrk="1" hangingPunct="1">
              <a:defRPr/>
            </a:pPr>
            <a:r>
              <a:rPr lang="en-US" smtClean="0"/>
              <a:t>Other Relational Algebra operations</a:t>
            </a:r>
          </a:p>
        </p:txBody>
      </p:sp>
      <p:sp>
        <p:nvSpPr>
          <p:cNvPr id="38916" name="Rectangle 3"/>
          <p:cNvSpPr>
            <a:spLocks noGrp="1" noChangeArrowheads="1"/>
          </p:cNvSpPr>
          <p:nvPr>
            <p:ph type="body" idx="4294967295"/>
          </p:nvPr>
        </p:nvSpPr>
        <p:spPr>
          <a:xfrm>
            <a:off x="152400" y="1504950"/>
            <a:ext cx="8229600" cy="4564063"/>
          </a:xfrm>
        </p:spPr>
        <p:txBody>
          <a:bodyPr lIns="0" tIns="0"/>
          <a:lstStyle/>
          <a:p>
            <a:pPr eaLnBrk="1" hangingPunct="1"/>
            <a:r>
              <a:rPr lang="en-US" sz="2400" smtClean="0"/>
              <a:t>Restriction</a:t>
            </a:r>
          </a:p>
          <a:p>
            <a:pPr eaLnBrk="1" hangingPunct="1"/>
            <a:endParaRPr lang="en-US" sz="2400" smtClean="0"/>
          </a:p>
          <a:p>
            <a:pPr eaLnBrk="1" hangingPunct="1"/>
            <a:r>
              <a:rPr lang="en-US" sz="2400" smtClean="0"/>
              <a:t>Projection</a:t>
            </a:r>
          </a:p>
          <a:p>
            <a:pPr eaLnBrk="1" hangingPunct="1"/>
            <a:endParaRPr lang="en-US" sz="2400" smtClean="0"/>
          </a:p>
          <a:p>
            <a:pPr eaLnBrk="1" hangingPunct="1"/>
            <a:r>
              <a:rPr lang="en-US" sz="2400" smtClean="0"/>
              <a:t>Join</a:t>
            </a:r>
          </a:p>
        </p:txBody>
      </p:sp>
    </p:spTree>
    <p:extLst>
      <p:ext uri="{BB962C8B-B14F-4D97-AF65-F5344CB8AC3E}">
        <p14:creationId xmlns:p14="http://schemas.microsoft.com/office/powerpoint/2010/main" val="10157226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D87B33F-F835-441B-A444-527559BFBAC5}" type="slidenum">
              <a:rPr lang="en-US"/>
              <a:pPr>
                <a:defRPr/>
              </a:pPr>
              <a:t>115</a:t>
            </a:fld>
            <a:endParaRPr lang="en-US"/>
          </a:p>
        </p:txBody>
      </p:sp>
      <p:sp>
        <p:nvSpPr>
          <p:cNvPr id="23554" name="Rectangle 2"/>
          <p:cNvSpPr>
            <a:spLocks noGrp="1" noChangeArrowheads="1"/>
          </p:cNvSpPr>
          <p:nvPr>
            <p:ph type="title" idx="4294967295"/>
          </p:nvPr>
        </p:nvSpPr>
        <p:spPr/>
        <p:txBody>
          <a:bodyPr lIns="0"/>
          <a:lstStyle/>
          <a:p>
            <a:pPr eaLnBrk="1" hangingPunct="1">
              <a:defRPr/>
            </a:pPr>
            <a:r>
              <a:rPr lang="en-US" smtClean="0"/>
              <a:t>Restriction</a:t>
            </a:r>
          </a:p>
        </p:txBody>
      </p:sp>
      <p:sp>
        <p:nvSpPr>
          <p:cNvPr id="88067" name="Rectangle 3"/>
          <p:cNvSpPr>
            <a:spLocks noGrp="1" noChangeArrowheads="1"/>
          </p:cNvSpPr>
          <p:nvPr>
            <p:ph type="body" idx="4294967295"/>
          </p:nvPr>
        </p:nvSpPr>
        <p:spPr>
          <a:xfrm>
            <a:off x="152400" y="1187450"/>
            <a:ext cx="8229600" cy="2165350"/>
          </a:xfrm>
          <a:solidFill>
            <a:schemeClr val="bg1"/>
          </a:solidFill>
        </p:spPr>
        <p:txBody>
          <a:bodyPr lIns="0" tIns="0">
            <a:normAutofit fontScale="62500" lnSpcReduction="20000"/>
          </a:bodyPr>
          <a:lstStyle/>
          <a:p>
            <a:pPr eaLnBrk="1" hangingPunct="1"/>
            <a:r>
              <a:rPr lang="en-US" smtClean="0"/>
              <a:t>Restricts the rows that can be chosen from a relation using a </a:t>
            </a:r>
            <a:r>
              <a:rPr lang="en-US" b="1" smtClean="0"/>
              <a:t>WHERE </a:t>
            </a:r>
            <a:r>
              <a:rPr lang="en-US" smtClean="0"/>
              <a:t>clause</a:t>
            </a:r>
          </a:p>
          <a:p>
            <a:pPr eaLnBrk="1" hangingPunct="1"/>
            <a:endParaRPr lang="en-US" smtClean="0"/>
          </a:p>
          <a:p>
            <a:pPr eaLnBrk="1" hangingPunct="1"/>
            <a:r>
              <a:rPr lang="en-US" smtClean="0"/>
              <a:t>Takes a </a:t>
            </a:r>
            <a:r>
              <a:rPr lang="en-US" b="1" smtClean="0"/>
              <a:t>horizontal subset of values</a:t>
            </a:r>
            <a:r>
              <a:rPr lang="en-US" smtClean="0"/>
              <a:t> from the original relation</a:t>
            </a:r>
          </a:p>
          <a:p>
            <a:pPr eaLnBrk="1" hangingPunct="1"/>
            <a:endParaRPr lang="en-US" smtClean="0"/>
          </a:p>
          <a:p>
            <a:pPr eaLnBrk="1" hangingPunct="1">
              <a:buFont typeface="Wingdings" pitchFamily="2" charset="2"/>
              <a:buNone/>
            </a:pPr>
            <a:r>
              <a:rPr lang="en-US" b="1" smtClean="0"/>
              <a:t>Example: </a:t>
            </a:r>
          </a:p>
          <a:p>
            <a:pPr lvl="1" eaLnBrk="1" hangingPunct="1"/>
            <a:endParaRPr lang="en-US" sz="2400" b="1" smtClean="0"/>
          </a:p>
          <a:p>
            <a:pPr lvl="1" eaLnBrk="1" hangingPunct="1">
              <a:buFont typeface="Wingdings" pitchFamily="2" charset="2"/>
              <a:buNone/>
            </a:pPr>
            <a:r>
              <a:rPr lang="en-US" b="1" smtClean="0">
                <a:latin typeface="Courier New" pitchFamily="49" charset="0"/>
              </a:rPr>
              <a:t>	</a:t>
            </a:r>
            <a:endParaRPr lang="en-US" sz="2800" smtClean="0"/>
          </a:p>
        </p:txBody>
      </p:sp>
      <p:sp>
        <p:nvSpPr>
          <p:cNvPr id="6" name="TextBox 5"/>
          <p:cNvSpPr txBox="1">
            <a:spLocks noChangeArrowheads="1"/>
          </p:cNvSpPr>
          <p:nvPr/>
        </p:nvSpPr>
        <p:spPr bwMode="auto">
          <a:xfrm>
            <a:off x="762000" y="3505200"/>
            <a:ext cx="76200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defRPr/>
            </a:pPr>
            <a:r>
              <a:rPr lang="en-US" sz="2000" dirty="0">
                <a:latin typeface="Lucida Console" pitchFamily="49" charset="0"/>
              </a:rPr>
              <a:t>SELECT * FROM Items WHERE </a:t>
            </a:r>
            <a:r>
              <a:rPr lang="en-US" sz="2000" dirty="0" err="1">
                <a:latin typeface="Lucida Console" pitchFamily="49" charset="0"/>
              </a:rPr>
              <a:t>UnitPrice</a:t>
            </a:r>
            <a:r>
              <a:rPr lang="en-US" sz="2000" dirty="0">
                <a:latin typeface="Lucida Console" pitchFamily="49" charset="0"/>
              </a:rPr>
              <a:t> &gt; 100;</a:t>
            </a:r>
          </a:p>
        </p:txBody>
      </p:sp>
    </p:spTree>
    <p:extLst>
      <p:ext uri="{BB962C8B-B14F-4D97-AF65-F5344CB8AC3E}">
        <p14:creationId xmlns:p14="http://schemas.microsoft.com/office/powerpoint/2010/main" val="3102918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1000" fill="hold"/>
                                        <p:tgtEl>
                                          <p:spTgt spid="8806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8806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8806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8067">
                                            <p:txEl>
                                              <p:pRg st="2" end="2"/>
                                            </p:txEl>
                                          </p:spTgt>
                                        </p:tgtEl>
                                        <p:attrNameLst>
                                          <p:attrName>style.visibility</p:attrName>
                                        </p:attrNameLst>
                                      </p:cBhvr>
                                      <p:to>
                                        <p:strVal val="visible"/>
                                      </p:to>
                                    </p:set>
                                    <p:anim calcmode="lin" valueType="num">
                                      <p:cBhvr>
                                        <p:cTn id="14" dur="1000" fill="hold"/>
                                        <p:tgtEl>
                                          <p:spTgt spid="8806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8806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806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8067">
                                            <p:txEl>
                                              <p:pRg st="4" end="4"/>
                                            </p:txEl>
                                          </p:spTgt>
                                        </p:tgtEl>
                                        <p:attrNameLst>
                                          <p:attrName>style.visibility</p:attrName>
                                        </p:attrNameLst>
                                      </p:cBhvr>
                                      <p:to>
                                        <p:strVal val="visible"/>
                                      </p:to>
                                    </p:set>
                                    <p:animEffect transition="in" filter="dissolve">
                                      <p:cBhvr>
                                        <p:cTn id="21" dur="500"/>
                                        <p:tgtEl>
                                          <p:spTgt spid="8806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0EF99482-4DE3-42D9-9743-787EC0886A03}" type="slidenum">
              <a:rPr lang="en-US"/>
              <a:pPr>
                <a:defRPr/>
              </a:pPr>
              <a:t>116</a:t>
            </a:fld>
            <a:endParaRPr lang="en-US"/>
          </a:p>
        </p:txBody>
      </p:sp>
      <p:sp>
        <p:nvSpPr>
          <p:cNvPr id="24578" name="Rectangle 2"/>
          <p:cNvSpPr>
            <a:spLocks noGrp="1" noChangeArrowheads="1"/>
          </p:cNvSpPr>
          <p:nvPr>
            <p:ph type="title" idx="4294967295"/>
          </p:nvPr>
        </p:nvSpPr>
        <p:spPr/>
        <p:txBody>
          <a:bodyPr lIns="0"/>
          <a:lstStyle/>
          <a:p>
            <a:pPr eaLnBrk="1" hangingPunct="1">
              <a:defRPr/>
            </a:pPr>
            <a:r>
              <a:rPr lang="en-US" smtClean="0"/>
              <a:t>Projection</a:t>
            </a:r>
          </a:p>
        </p:txBody>
      </p:sp>
      <p:sp>
        <p:nvSpPr>
          <p:cNvPr id="78851" name="Rectangle 3"/>
          <p:cNvSpPr>
            <a:spLocks noGrp="1" noChangeArrowheads="1"/>
          </p:cNvSpPr>
          <p:nvPr>
            <p:ph type="body" idx="4294967295"/>
          </p:nvPr>
        </p:nvSpPr>
        <p:spPr>
          <a:xfrm>
            <a:off x="152400" y="1187450"/>
            <a:ext cx="8229600" cy="2317750"/>
          </a:xfrm>
        </p:spPr>
        <p:txBody>
          <a:bodyPr lIns="0" tIns="0">
            <a:normAutofit fontScale="70000" lnSpcReduction="20000"/>
          </a:bodyPr>
          <a:lstStyle/>
          <a:p>
            <a:pPr eaLnBrk="1" hangingPunct="1"/>
            <a:r>
              <a:rPr lang="en-US" smtClean="0"/>
              <a:t>Projection is projecting a set of attributes of a relation so that rows of values corresponding to those columns will figure in the output</a:t>
            </a:r>
          </a:p>
          <a:p>
            <a:pPr eaLnBrk="1" hangingPunct="1"/>
            <a:endParaRPr lang="en-US" smtClean="0"/>
          </a:p>
          <a:p>
            <a:pPr eaLnBrk="1" hangingPunct="1"/>
            <a:r>
              <a:rPr lang="en-US" smtClean="0"/>
              <a:t>This takes a </a:t>
            </a:r>
            <a:r>
              <a:rPr lang="en-US" b="1" smtClean="0"/>
              <a:t>vertical subset</a:t>
            </a:r>
            <a:r>
              <a:rPr lang="en-US" smtClean="0"/>
              <a:t> of the relation</a:t>
            </a:r>
          </a:p>
          <a:p>
            <a:pPr eaLnBrk="1" hangingPunct="1"/>
            <a:endParaRPr lang="en-US" smtClean="0"/>
          </a:p>
          <a:p>
            <a:pPr eaLnBrk="1" hangingPunct="1">
              <a:buFont typeface="Wingdings" pitchFamily="2" charset="2"/>
              <a:buNone/>
            </a:pPr>
            <a:r>
              <a:rPr lang="en-US" b="1" smtClean="0"/>
              <a:t>Example:</a:t>
            </a:r>
            <a:r>
              <a:rPr lang="en-US" smtClean="0"/>
              <a:t>  </a:t>
            </a:r>
          </a:p>
          <a:p>
            <a:pPr eaLnBrk="1" hangingPunct="1"/>
            <a:endParaRPr lang="en-US" smtClean="0"/>
          </a:p>
          <a:p>
            <a:pPr eaLnBrk="1" hangingPunct="1"/>
            <a:endParaRPr lang="en-US" smtClean="0"/>
          </a:p>
        </p:txBody>
      </p:sp>
      <p:sp>
        <p:nvSpPr>
          <p:cNvPr id="5" name="TextBox 4"/>
          <p:cNvSpPr txBox="1">
            <a:spLocks noChangeArrowheads="1"/>
          </p:cNvSpPr>
          <p:nvPr/>
        </p:nvSpPr>
        <p:spPr bwMode="auto">
          <a:xfrm>
            <a:off x="609600" y="3657600"/>
            <a:ext cx="78486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lvl="1" algn="l" eaLnBrk="1" hangingPunct="1">
              <a:buFont typeface="Wingdings" pitchFamily="2" charset="2"/>
              <a:buNone/>
              <a:defRPr/>
            </a:pPr>
            <a:r>
              <a:rPr lang="en-US" sz="2000" dirty="0">
                <a:latin typeface="Lucida Console" pitchFamily="49" charset="0"/>
              </a:rPr>
              <a:t>SELECT </a:t>
            </a:r>
            <a:r>
              <a:rPr lang="en-US" sz="2000" dirty="0" err="1">
                <a:latin typeface="Lucida Console" pitchFamily="49" charset="0"/>
              </a:rPr>
              <a:t>ItemId</a:t>
            </a:r>
            <a:r>
              <a:rPr lang="en-US" sz="2000" dirty="0">
                <a:latin typeface="Lucida Console" pitchFamily="49" charset="0"/>
              </a:rPr>
              <a:t>, </a:t>
            </a:r>
            <a:r>
              <a:rPr lang="en-US" sz="2000" dirty="0" err="1">
                <a:latin typeface="Lucida Console" pitchFamily="49" charset="0"/>
              </a:rPr>
              <a:t>ItemName</a:t>
            </a:r>
            <a:r>
              <a:rPr lang="en-US" sz="2000" dirty="0">
                <a:latin typeface="Lucida Console" pitchFamily="49" charset="0"/>
              </a:rPr>
              <a:t> FROM Item;</a:t>
            </a:r>
          </a:p>
        </p:txBody>
      </p:sp>
    </p:spTree>
    <p:extLst>
      <p:ext uri="{BB962C8B-B14F-4D97-AF65-F5344CB8AC3E}">
        <p14:creationId xmlns:p14="http://schemas.microsoft.com/office/powerpoint/2010/main" val="349873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 calcmode="lin" valueType="num">
                                      <p:cBhvr additive="base">
                                        <p:cTn id="13"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anim calcmode="lin" valueType="num">
                                      <p:cBhvr additive="base">
                                        <p:cTn id="19"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635DFE4-3CD8-4415-92DA-A28A07427FB7}" type="slidenum">
              <a:rPr lang="en-US"/>
              <a:pPr>
                <a:defRPr/>
              </a:pPr>
              <a:t>117</a:t>
            </a:fld>
            <a:endParaRPr lang="en-US"/>
          </a:p>
        </p:txBody>
      </p:sp>
      <p:sp>
        <p:nvSpPr>
          <p:cNvPr id="26626" name="Rectangle 2"/>
          <p:cNvSpPr>
            <a:spLocks noGrp="1" noChangeArrowheads="1"/>
          </p:cNvSpPr>
          <p:nvPr>
            <p:ph type="title" idx="4294967295"/>
          </p:nvPr>
        </p:nvSpPr>
        <p:spPr>
          <a:xfrm>
            <a:off x="282575" y="63500"/>
            <a:ext cx="6391275" cy="579438"/>
          </a:xfrm>
        </p:spPr>
        <p:txBody>
          <a:bodyPr lIns="92075" tIns="46038" rIns="92075" bIns="46038" anchor="b">
            <a:spAutoFit/>
          </a:bodyPr>
          <a:lstStyle/>
          <a:p>
            <a:pPr eaLnBrk="1" hangingPunct="1">
              <a:defRPr/>
            </a:pPr>
            <a:r>
              <a:rPr lang="en-US" smtClean="0"/>
              <a:t>JOINS</a:t>
            </a:r>
          </a:p>
        </p:txBody>
      </p:sp>
      <p:sp>
        <p:nvSpPr>
          <p:cNvPr id="41988" name="Rectangle 3"/>
          <p:cNvSpPr>
            <a:spLocks noGrp="1" noChangeArrowheads="1"/>
          </p:cNvSpPr>
          <p:nvPr>
            <p:ph type="body" idx="4294967295"/>
          </p:nvPr>
        </p:nvSpPr>
        <p:spPr>
          <a:xfrm>
            <a:off x="300038" y="1282700"/>
            <a:ext cx="5818187" cy="2733675"/>
          </a:xfrm>
          <a:noFill/>
        </p:spPr>
        <p:txBody>
          <a:bodyPr lIns="92075" tIns="46038" rIns="92075" bIns="46038">
            <a:spAutoFit/>
          </a:bodyPr>
          <a:lstStyle/>
          <a:p>
            <a:pPr eaLnBrk="1" hangingPunct="1"/>
            <a:r>
              <a:rPr lang="en-US" smtClean="0"/>
              <a:t>Cartesian Product</a:t>
            </a:r>
          </a:p>
          <a:p>
            <a:pPr eaLnBrk="1" hangingPunct="1"/>
            <a:r>
              <a:rPr lang="en-US" smtClean="0"/>
              <a:t>Inner join</a:t>
            </a:r>
          </a:p>
          <a:p>
            <a:pPr eaLnBrk="1" hangingPunct="1"/>
            <a:r>
              <a:rPr lang="en-US" smtClean="0"/>
              <a:t>Equi join</a:t>
            </a:r>
          </a:p>
          <a:p>
            <a:pPr eaLnBrk="1" hangingPunct="1"/>
            <a:r>
              <a:rPr lang="en-US" smtClean="0"/>
              <a:t>Outer join</a:t>
            </a:r>
          </a:p>
          <a:p>
            <a:pPr lvl="1" eaLnBrk="1" hangingPunct="1"/>
            <a:r>
              <a:rPr lang="en-US" sz="2400" smtClean="0"/>
              <a:t> Left-outer join</a:t>
            </a:r>
          </a:p>
          <a:p>
            <a:pPr lvl="1" eaLnBrk="1" hangingPunct="1"/>
            <a:r>
              <a:rPr lang="en-US" sz="2400" smtClean="0"/>
              <a:t> Right-outer join</a:t>
            </a:r>
          </a:p>
          <a:p>
            <a:pPr eaLnBrk="1" hangingPunct="1"/>
            <a:r>
              <a:rPr lang="en-US" smtClean="0"/>
              <a:t>Self join</a:t>
            </a:r>
          </a:p>
        </p:txBody>
      </p:sp>
    </p:spTree>
    <p:extLst>
      <p:ext uri="{BB962C8B-B14F-4D97-AF65-F5344CB8AC3E}">
        <p14:creationId xmlns:p14="http://schemas.microsoft.com/office/powerpoint/2010/main" val="35614508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0E33D4C-03E5-4826-B83A-3D83B9751AB4}" type="slidenum">
              <a:rPr lang="en-US"/>
              <a:pPr>
                <a:defRPr/>
              </a:pPr>
              <a:t>118</a:t>
            </a:fld>
            <a:endParaRPr lang="en-US"/>
          </a:p>
        </p:txBody>
      </p:sp>
      <p:sp>
        <p:nvSpPr>
          <p:cNvPr id="27650" name="Rectangle 2"/>
          <p:cNvSpPr>
            <a:spLocks noGrp="1" noChangeArrowheads="1"/>
          </p:cNvSpPr>
          <p:nvPr>
            <p:ph type="title" idx="4294967295"/>
          </p:nvPr>
        </p:nvSpPr>
        <p:spPr>
          <a:xfrm>
            <a:off x="-24882" y="0"/>
            <a:ext cx="9168882" cy="762000"/>
          </a:xfrm>
          <a:solidFill>
            <a:schemeClr val="accent4">
              <a:lumMod val="20000"/>
              <a:lumOff val="80000"/>
            </a:schemeClr>
          </a:solidFill>
        </p:spPr>
        <p:txBody>
          <a:bodyPr lIns="0"/>
          <a:lstStyle/>
          <a:p>
            <a:pPr eaLnBrk="1" hangingPunct="1">
              <a:defRPr/>
            </a:pPr>
            <a:r>
              <a:rPr lang="en-US" dirty="0" smtClean="0"/>
              <a:t>Cartesian Product Or Cross Join</a:t>
            </a:r>
          </a:p>
        </p:txBody>
      </p:sp>
      <p:sp>
        <p:nvSpPr>
          <p:cNvPr id="202755" name="Rectangle 3"/>
          <p:cNvSpPr>
            <a:spLocks noGrp="1" noChangeArrowheads="1"/>
          </p:cNvSpPr>
          <p:nvPr>
            <p:ph type="body" sz="half" idx="4294967295"/>
          </p:nvPr>
        </p:nvSpPr>
        <p:spPr>
          <a:xfrm>
            <a:off x="225425" y="1187450"/>
            <a:ext cx="8010525" cy="4813300"/>
          </a:xfrm>
        </p:spPr>
        <p:txBody>
          <a:bodyPr lIns="0" tIns="0"/>
          <a:lstStyle/>
          <a:p>
            <a:pPr eaLnBrk="1" hangingPunct="1"/>
            <a:r>
              <a:rPr lang="en-US" dirty="0" smtClean="0"/>
              <a:t>Returns </a:t>
            </a:r>
            <a:r>
              <a:rPr lang="en-US" b="1" dirty="0" smtClean="0"/>
              <a:t>All</a:t>
            </a:r>
            <a:r>
              <a:rPr lang="en-US" dirty="0" smtClean="0"/>
              <a:t> rows from first table, Each row from the first table is combined with all rows from the second table </a:t>
            </a:r>
          </a:p>
          <a:p>
            <a:pPr eaLnBrk="1" hangingPunct="1">
              <a:buFont typeface="Wingdings" pitchFamily="2" charset="2"/>
              <a:buNone/>
            </a:pPr>
            <a:r>
              <a:rPr lang="en-US" dirty="0" smtClean="0"/>
              <a:t>     Example</a:t>
            </a:r>
          </a:p>
          <a:p>
            <a:pPr eaLnBrk="1" hangingPunct="1">
              <a:buFont typeface="Wingdings" pitchFamily="2" charset="2"/>
              <a:buNone/>
            </a:pPr>
            <a:r>
              <a:rPr lang="en-US" b="1" dirty="0" smtClean="0"/>
              <a:t>	</a:t>
            </a:r>
            <a:endParaRPr lang="en-US" sz="1800" dirty="0" smtClean="0">
              <a:latin typeface="Courier New" pitchFamily="49" charset="0"/>
            </a:endParaRPr>
          </a:p>
        </p:txBody>
      </p:sp>
      <p:pic>
        <p:nvPicPr>
          <p:cNvPr id="202756"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57200" y="2590800"/>
            <a:ext cx="7569200" cy="3433763"/>
          </a:xfrm>
        </p:spPr>
      </p:pic>
      <p:sp>
        <p:nvSpPr>
          <p:cNvPr id="6" name="Rectangle 5"/>
          <p:cNvSpPr/>
          <p:nvPr/>
        </p:nvSpPr>
        <p:spPr>
          <a:xfrm>
            <a:off x="533400" y="2190750"/>
            <a:ext cx="4800600" cy="4000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dirty="0">
                <a:latin typeface="Lucida Console" pitchFamily="49" charset="0"/>
              </a:rPr>
              <a:t>SELECT  *  FROM Table1,Table2;</a:t>
            </a:r>
          </a:p>
        </p:txBody>
      </p:sp>
    </p:spTree>
    <p:extLst>
      <p:ext uri="{BB962C8B-B14F-4D97-AF65-F5344CB8AC3E}">
        <p14:creationId xmlns:p14="http://schemas.microsoft.com/office/powerpoint/2010/main" val="3993813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p:cTn id="7" dur="1000" fill="hold"/>
                                        <p:tgtEl>
                                          <p:spTgt spid="20275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0275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275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2755">
                                            <p:txEl>
                                              <p:pRg st="1" end="1"/>
                                            </p:txEl>
                                          </p:spTgt>
                                        </p:tgtEl>
                                        <p:attrNameLst>
                                          <p:attrName>style.visibility</p:attrName>
                                        </p:attrNameLst>
                                      </p:cBhvr>
                                      <p:to>
                                        <p:strVal val="visible"/>
                                      </p:to>
                                    </p:set>
                                    <p:anim calcmode="lin" valueType="num">
                                      <p:cBhvr>
                                        <p:cTn id="14" dur="1000" fill="hold"/>
                                        <p:tgtEl>
                                          <p:spTgt spid="20275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0275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275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02755">
                                            <p:txEl>
                                              <p:pRg st="2" end="2"/>
                                            </p:txEl>
                                          </p:spTgt>
                                        </p:tgtEl>
                                        <p:attrNameLst>
                                          <p:attrName>style.visibility</p:attrName>
                                        </p:attrNameLst>
                                      </p:cBhvr>
                                      <p:to>
                                        <p:strVal val="visible"/>
                                      </p:to>
                                    </p:set>
                                    <p:anim calcmode="lin" valueType="num">
                                      <p:cBhvr>
                                        <p:cTn id="21" dur="1000" fill="hold"/>
                                        <p:tgtEl>
                                          <p:spTgt spid="20275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0275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0275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02756"/>
                                        </p:tgtEl>
                                        <p:attrNameLst>
                                          <p:attrName>style.visibility</p:attrName>
                                        </p:attrNameLst>
                                      </p:cBhvr>
                                      <p:to>
                                        <p:strVal val="visible"/>
                                      </p:to>
                                    </p:set>
                                    <p:anim calcmode="lin" valueType="num">
                                      <p:cBhvr additive="base">
                                        <p:cTn id="28" dur="500" fill="hold"/>
                                        <p:tgtEl>
                                          <p:spTgt spid="202756"/>
                                        </p:tgtEl>
                                        <p:attrNameLst>
                                          <p:attrName>ppt_x</p:attrName>
                                        </p:attrNameLst>
                                      </p:cBhvr>
                                      <p:tavLst>
                                        <p:tav tm="0">
                                          <p:val>
                                            <p:strVal val="#ppt_x"/>
                                          </p:val>
                                        </p:tav>
                                        <p:tav tm="100000">
                                          <p:val>
                                            <p:strVal val="#ppt_x"/>
                                          </p:val>
                                        </p:tav>
                                      </p:tavLst>
                                    </p:anim>
                                    <p:anim calcmode="lin" valueType="num">
                                      <p:cBhvr additive="base">
                                        <p:cTn id="29" dur="500" fill="hold"/>
                                        <p:tgtEl>
                                          <p:spTgt spid="202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89043F76-37BA-4AB8-BAB8-AAFCA5CD7CC2}" type="slidenum">
              <a:rPr lang="en-US"/>
              <a:pPr>
                <a:defRPr/>
              </a:pPr>
              <a:t>119</a:t>
            </a:fld>
            <a:endParaRPr lang="en-US" dirty="0"/>
          </a:p>
        </p:txBody>
      </p:sp>
      <p:sp>
        <p:nvSpPr>
          <p:cNvPr id="28674" name="Rectangle 2"/>
          <p:cNvSpPr>
            <a:spLocks noGrp="1" noChangeArrowheads="1"/>
          </p:cNvSpPr>
          <p:nvPr>
            <p:ph type="title" idx="4294967295"/>
          </p:nvPr>
        </p:nvSpPr>
        <p:spPr/>
        <p:txBody>
          <a:bodyPr lIns="0"/>
          <a:lstStyle/>
          <a:p>
            <a:pPr eaLnBrk="1" hangingPunct="1">
              <a:defRPr/>
            </a:pPr>
            <a:r>
              <a:rPr lang="en-US" dirty="0" smtClean="0"/>
              <a:t>Inner Joins</a:t>
            </a:r>
          </a:p>
        </p:txBody>
      </p:sp>
      <p:sp>
        <p:nvSpPr>
          <p:cNvPr id="44036" name="Rectangle 3"/>
          <p:cNvSpPr>
            <a:spLocks noGrp="1" noChangeArrowheads="1"/>
          </p:cNvSpPr>
          <p:nvPr>
            <p:ph type="body" idx="4294967295"/>
          </p:nvPr>
        </p:nvSpPr>
        <p:spPr>
          <a:xfrm>
            <a:off x="152400" y="1187450"/>
            <a:ext cx="8229600" cy="2082800"/>
          </a:xfrm>
        </p:spPr>
        <p:txBody>
          <a:bodyPr lIns="0" tIns="0">
            <a:normAutofit fontScale="92500" lnSpcReduction="20000"/>
          </a:bodyPr>
          <a:lstStyle/>
          <a:p>
            <a:pPr eaLnBrk="1" hangingPunct="1"/>
            <a:r>
              <a:rPr lang="en-US" dirty="0" smtClean="0"/>
              <a:t>Common type of join</a:t>
            </a:r>
          </a:p>
          <a:p>
            <a:pPr eaLnBrk="1" hangingPunct="1"/>
            <a:endParaRPr lang="en-US" dirty="0" smtClean="0"/>
          </a:p>
          <a:p>
            <a:pPr eaLnBrk="1" hangingPunct="1"/>
            <a:r>
              <a:rPr lang="en-US" dirty="0" smtClean="0"/>
              <a:t>We define  inner join between as the Cartesian product which </a:t>
            </a:r>
            <a:r>
              <a:rPr lang="en-US" b="1" dirty="0" smtClean="0"/>
              <a:t>satisfies the join condition in the WHERE clause </a:t>
            </a:r>
          </a:p>
        </p:txBody>
      </p:sp>
    </p:spTree>
    <p:extLst>
      <p:ext uri="{BB962C8B-B14F-4D97-AF65-F5344CB8AC3E}">
        <p14:creationId xmlns:p14="http://schemas.microsoft.com/office/powerpoint/2010/main" val="3806006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0"/>
            <a:ext cx="9144000" cy="762000"/>
          </a:xfrm>
          <a:solidFill>
            <a:schemeClr val="accent5">
              <a:lumMod val="20000"/>
              <a:lumOff val="80000"/>
            </a:schemeClr>
          </a:solidFill>
        </p:spPr>
        <p:txBody>
          <a:bodyPr lIns="0"/>
          <a:lstStyle/>
          <a:p>
            <a:pPr eaLnBrk="1" hangingPunct="1">
              <a:defRPr/>
            </a:pPr>
            <a:r>
              <a:rPr lang="en-US" dirty="0" smtClean="0"/>
              <a:t>SQL - CREATE TABLE (contd.)</a:t>
            </a:r>
          </a:p>
        </p:txBody>
      </p:sp>
      <p:sp>
        <p:nvSpPr>
          <p:cNvPr id="272387" name="Rectangle 3"/>
          <p:cNvSpPr>
            <a:spLocks noGrp="1" noChangeArrowheads="1"/>
          </p:cNvSpPr>
          <p:nvPr>
            <p:ph type="body" idx="4294967295"/>
          </p:nvPr>
        </p:nvSpPr>
        <p:spPr>
          <a:xfrm>
            <a:off x="152400" y="1752600"/>
            <a:ext cx="8763000" cy="4495800"/>
          </a:xfrm>
          <a:solidFill>
            <a:srgbClr val="F3FCE4"/>
          </a:solidFill>
        </p:spPr>
        <p:style>
          <a:lnRef idx="1">
            <a:schemeClr val="accent1"/>
          </a:lnRef>
          <a:fillRef idx="2">
            <a:schemeClr val="accent1"/>
          </a:fillRef>
          <a:effectRef idx="1">
            <a:schemeClr val="accent1"/>
          </a:effectRef>
          <a:fontRef idx="minor">
            <a:schemeClr val="dk1"/>
          </a:fontRef>
        </p:style>
        <p:txBody>
          <a:bodyPr lIns="0" tIns="0">
            <a:normAutofit fontScale="92500" lnSpcReduction="20000"/>
          </a:bodyPr>
          <a:lstStyle/>
          <a:p>
            <a:pPr eaLnBrk="1" hangingPunct="1">
              <a:buFont typeface="Wingdings" pitchFamily="2" charset="2"/>
              <a:buNone/>
              <a:defRPr/>
            </a:pPr>
            <a:r>
              <a:rPr lang="en-US" sz="2400" b="1" dirty="0" smtClean="0"/>
              <a:t>EXAMPLE :</a:t>
            </a:r>
          </a:p>
          <a:p>
            <a:pPr>
              <a:buFont typeface="Wingdings" pitchFamily="2" charset="2"/>
              <a:buNone/>
              <a:defRPr/>
            </a:pPr>
            <a:r>
              <a:rPr lang="en-US" sz="2200" b="1" dirty="0" smtClean="0">
                <a:latin typeface="Lucida Console" pitchFamily="49" charset="0"/>
              </a:rPr>
              <a:t>CREATE TABLE </a:t>
            </a:r>
            <a:r>
              <a:rPr lang="en-US" sz="2200" dirty="0" smtClean="0">
                <a:latin typeface="Lucida Console" pitchFamily="49" charset="0"/>
              </a:rPr>
              <a:t>Customer (</a:t>
            </a:r>
          </a:p>
          <a:p>
            <a:pPr>
              <a:buFont typeface="Wingdings" pitchFamily="2" charset="2"/>
              <a:buNone/>
              <a:defRPr/>
            </a:pPr>
            <a:r>
              <a:rPr lang="en-US" sz="2200" dirty="0" err="1">
                <a:latin typeface="Lucida Console" pitchFamily="49" charset="0"/>
              </a:rPr>
              <a:t>c</a:t>
            </a:r>
            <a:r>
              <a:rPr lang="en-US" sz="2200" dirty="0" err="1" smtClean="0">
                <a:latin typeface="Lucida Console" pitchFamily="49" charset="0"/>
              </a:rPr>
              <a:t>ustId</a:t>
            </a:r>
            <a:r>
              <a:rPr lang="en-US" sz="2200" dirty="0" smtClean="0">
                <a:latin typeface="Lucida Console" pitchFamily="49" charset="0"/>
              </a:rPr>
              <a:t> varchar2(6)  </a:t>
            </a:r>
          </a:p>
          <a:p>
            <a:pPr>
              <a:buFont typeface="Wingdings" pitchFamily="2" charset="2"/>
              <a:buNone/>
              <a:defRPr/>
            </a:pPr>
            <a:r>
              <a:rPr lang="en-US" sz="2200" b="1" dirty="0" smtClean="0">
                <a:latin typeface="Lucida Console" pitchFamily="49" charset="0"/>
              </a:rPr>
              <a:t>CONSTRAINT</a:t>
            </a:r>
            <a:r>
              <a:rPr lang="en-US" sz="2200" dirty="0" smtClean="0">
                <a:latin typeface="Lucida Console" pitchFamily="49" charset="0"/>
              </a:rPr>
              <a:t> </a:t>
            </a:r>
            <a:r>
              <a:rPr lang="en-US" sz="2200" dirty="0" err="1" smtClean="0">
                <a:latin typeface="Lucida Console" pitchFamily="49" charset="0"/>
              </a:rPr>
              <a:t>cust_pk</a:t>
            </a:r>
            <a:r>
              <a:rPr lang="en-US" sz="2200" dirty="0" smtClean="0">
                <a:latin typeface="Lucida Console" pitchFamily="49" charset="0"/>
              </a:rPr>
              <a:t> </a:t>
            </a:r>
            <a:r>
              <a:rPr lang="en-US" sz="2200" b="1" dirty="0" smtClean="0">
                <a:latin typeface="Lucida Console" pitchFamily="49" charset="0"/>
              </a:rPr>
              <a:t>PRIMARY KEY   </a:t>
            </a:r>
          </a:p>
          <a:p>
            <a:pPr>
              <a:buFont typeface="Wingdings" pitchFamily="2" charset="2"/>
              <a:buNone/>
              <a:defRPr/>
            </a:pPr>
            <a:r>
              <a:rPr lang="en-US" sz="2200" b="1" dirty="0" smtClean="0">
                <a:latin typeface="Lucida Console" pitchFamily="49" charset="0"/>
              </a:rPr>
              <a:t>CONSTRAINT</a:t>
            </a:r>
            <a:r>
              <a:rPr lang="en-US" sz="2200" dirty="0" smtClean="0">
                <a:latin typeface="Lucida Console" pitchFamily="49" charset="0"/>
              </a:rPr>
              <a:t> </a:t>
            </a:r>
            <a:r>
              <a:rPr lang="en-US" sz="2200" dirty="0" err="1" smtClean="0">
                <a:latin typeface="Lucida Console" pitchFamily="49" charset="0"/>
              </a:rPr>
              <a:t>cust_cid</a:t>
            </a:r>
            <a:r>
              <a:rPr lang="en-US" sz="2200" dirty="0" smtClean="0">
                <a:latin typeface="Lucida Console" pitchFamily="49" charset="0"/>
              </a:rPr>
              <a:t> </a:t>
            </a:r>
            <a:r>
              <a:rPr lang="en-US" sz="2200" b="1" dirty="0" smtClean="0">
                <a:latin typeface="Lucida Console" pitchFamily="49" charset="0"/>
              </a:rPr>
              <a:t>CHECK</a:t>
            </a:r>
            <a:r>
              <a:rPr lang="en-US" sz="2200" dirty="0" smtClean="0">
                <a:latin typeface="Lucida Console" pitchFamily="49" charset="0"/>
              </a:rPr>
              <a:t> (</a:t>
            </a:r>
            <a:r>
              <a:rPr lang="en-US" sz="2200" dirty="0" err="1">
                <a:latin typeface="Lucida Console" pitchFamily="49" charset="0"/>
              </a:rPr>
              <a:t>c</a:t>
            </a:r>
            <a:r>
              <a:rPr lang="en-US" sz="2200" dirty="0" err="1" smtClean="0">
                <a:latin typeface="Lucida Console" pitchFamily="49" charset="0"/>
              </a:rPr>
              <a:t>ustId</a:t>
            </a:r>
            <a:r>
              <a:rPr lang="en-US" sz="2200" dirty="0" smtClean="0">
                <a:latin typeface="Lucida Console" pitchFamily="49" charset="0"/>
              </a:rPr>
              <a:t> like 'C%'),</a:t>
            </a:r>
          </a:p>
          <a:p>
            <a:pPr>
              <a:buFont typeface="Wingdings" pitchFamily="2" charset="2"/>
              <a:buNone/>
              <a:defRPr/>
            </a:pPr>
            <a:r>
              <a:rPr lang="en-US" sz="2200" dirty="0" err="1" smtClean="0">
                <a:latin typeface="Lucida Console" pitchFamily="49" charset="0"/>
              </a:rPr>
              <a:t>CustName</a:t>
            </a:r>
            <a:r>
              <a:rPr lang="en-US" sz="2200" dirty="0" smtClean="0">
                <a:latin typeface="Lucida Console" pitchFamily="49" charset="0"/>
              </a:rPr>
              <a:t> varchar2(30) </a:t>
            </a:r>
          </a:p>
          <a:p>
            <a:pPr>
              <a:buFont typeface="Wingdings" pitchFamily="2" charset="2"/>
              <a:buNone/>
              <a:defRPr/>
            </a:pPr>
            <a:r>
              <a:rPr lang="en-US" sz="2200" b="1" dirty="0" smtClean="0">
                <a:latin typeface="Lucida Console" pitchFamily="49" charset="0"/>
              </a:rPr>
              <a:t>CONSTRAINT</a:t>
            </a:r>
            <a:r>
              <a:rPr lang="en-US" sz="2200" dirty="0" smtClean="0">
                <a:latin typeface="Lucida Console" pitchFamily="49" charset="0"/>
              </a:rPr>
              <a:t> </a:t>
            </a:r>
            <a:r>
              <a:rPr lang="en-US" sz="2200" dirty="0" err="1" smtClean="0">
                <a:latin typeface="Lucida Console" pitchFamily="49" charset="0"/>
              </a:rPr>
              <a:t>cust_custname_nnull</a:t>
            </a:r>
            <a:r>
              <a:rPr lang="en-US" sz="2200" dirty="0" smtClean="0">
                <a:latin typeface="Lucida Console" pitchFamily="49" charset="0"/>
              </a:rPr>
              <a:t> </a:t>
            </a:r>
            <a:r>
              <a:rPr lang="en-US" sz="2200" b="1" dirty="0" smtClean="0">
                <a:latin typeface="Lucida Console" pitchFamily="49" charset="0"/>
              </a:rPr>
              <a:t>NOT NULL</a:t>
            </a:r>
            <a:r>
              <a:rPr lang="en-US" sz="2200" dirty="0" smtClean="0">
                <a:latin typeface="Lucida Console" pitchFamily="49" charset="0"/>
              </a:rPr>
              <a:t>,</a:t>
            </a:r>
          </a:p>
          <a:p>
            <a:pPr>
              <a:buFont typeface="Wingdings" pitchFamily="2" charset="2"/>
              <a:buNone/>
              <a:defRPr/>
            </a:pPr>
            <a:r>
              <a:rPr lang="en-US" sz="2200" dirty="0" err="1" smtClean="0">
                <a:latin typeface="Lucida Console" pitchFamily="49" charset="0"/>
              </a:rPr>
              <a:t>DateofReg</a:t>
            </a:r>
            <a:r>
              <a:rPr lang="en-US" sz="2200" dirty="0" smtClean="0">
                <a:latin typeface="Lucida Console" pitchFamily="49" charset="0"/>
              </a:rPr>
              <a:t> date ,</a:t>
            </a:r>
          </a:p>
          <a:p>
            <a:pPr>
              <a:buFont typeface="Wingdings" pitchFamily="2" charset="2"/>
              <a:buNone/>
              <a:defRPr/>
            </a:pPr>
            <a:r>
              <a:rPr lang="en-US" sz="2200" dirty="0" err="1" smtClean="0">
                <a:latin typeface="Lucida Console" pitchFamily="49" charset="0"/>
              </a:rPr>
              <a:t>UserId</a:t>
            </a:r>
            <a:r>
              <a:rPr lang="en-US" sz="2200" dirty="0" smtClean="0">
                <a:latin typeface="Lucida Console" pitchFamily="49" charset="0"/>
              </a:rPr>
              <a:t> varchar2(15) </a:t>
            </a:r>
            <a:r>
              <a:rPr lang="en-US" sz="2200" b="1" dirty="0" smtClean="0">
                <a:latin typeface="Lucida Console" pitchFamily="49" charset="0"/>
              </a:rPr>
              <a:t>CONSTRAINT</a:t>
            </a:r>
            <a:r>
              <a:rPr lang="en-US" sz="2200" dirty="0" smtClean="0">
                <a:latin typeface="Lucida Console" pitchFamily="49" charset="0"/>
              </a:rPr>
              <a:t> </a:t>
            </a:r>
            <a:r>
              <a:rPr lang="en-US" sz="2200" dirty="0" err="1" smtClean="0">
                <a:latin typeface="Lucida Console" pitchFamily="49" charset="0"/>
              </a:rPr>
              <a:t>customer_userid_uq</a:t>
            </a:r>
            <a:r>
              <a:rPr lang="en-US" sz="2200" dirty="0" smtClean="0">
                <a:latin typeface="Lucida Console" pitchFamily="49" charset="0"/>
              </a:rPr>
              <a:t> </a:t>
            </a:r>
            <a:r>
              <a:rPr lang="en-US" sz="2200" b="1" dirty="0" smtClean="0">
                <a:latin typeface="Lucida Console" pitchFamily="49" charset="0"/>
              </a:rPr>
              <a:t>UNIQUE</a:t>
            </a:r>
            <a:r>
              <a:rPr lang="en-US" sz="2200" dirty="0" smtClean="0">
                <a:latin typeface="Lucida Console" pitchFamily="49" charset="0"/>
              </a:rPr>
              <a:t>,</a:t>
            </a:r>
          </a:p>
          <a:p>
            <a:pPr>
              <a:buFont typeface="Wingdings" pitchFamily="2" charset="2"/>
              <a:buNone/>
              <a:defRPr/>
            </a:pPr>
            <a:r>
              <a:rPr lang="en-US" sz="2200" dirty="0" smtClean="0">
                <a:latin typeface="Lucida Console" pitchFamily="49" charset="0"/>
              </a:rPr>
              <a:t>Password varchar2(15) </a:t>
            </a:r>
            <a:r>
              <a:rPr lang="en-US" sz="2200" b="1" dirty="0" smtClean="0">
                <a:latin typeface="Lucida Console" pitchFamily="49" charset="0"/>
              </a:rPr>
              <a:t>CONSTRAINT</a:t>
            </a:r>
            <a:r>
              <a:rPr lang="en-US" sz="2200" dirty="0" smtClean="0">
                <a:latin typeface="Lucida Console" pitchFamily="49" charset="0"/>
              </a:rPr>
              <a:t> </a:t>
            </a:r>
            <a:r>
              <a:rPr lang="en-US" sz="2200" dirty="0" err="1" smtClean="0">
                <a:latin typeface="Lucida Console" pitchFamily="49" charset="0"/>
              </a:rPr>
              <a:t>customer_passwd</a:t>
            </a:r>
            <a:r>
              <a:rPr lang="en-US" sz="2200" dirty="0" smtClean="0">
                <a:latin typeface="Lucida Console" pitchFamily="49" charset="0"/>
              </a:rPr>
              <a:t> </a:t>
            </a:r>
            <a:r>
              <a:rPr lang="en-US" sz="2200" b="1" dirty="0" smtClean="0">
                <a:latin typeface="Lucida Console" pitchFamily="49" charset="0"/>
              </a:rPr>
              <a:t>NOT NULL</a:t>
            </a:r>
            <a:r>
              <a:rPr lang="en-US" sz="2200" dirty="0" smtClean="0">
                <a:latin typeface="Lucida Console" pitchFamily="49" charset="0"/>
              </a:rPr>
              <a:t>);</a:t>
            </a:r>
          </a:p>
          <a:p>
            <a:pPr eaLnBrk="1" hangingPunct="1">
              <a:buFont typeface="Wingdings" pitchFamily="2" charset="2"/>
              <a:buNone/>
              <a:defRPr/>
            </a:pPr>
            <a:endParaRPr lang="en-US" sz="2400" b="1" dirty="0" smtClean="0"/>
          </a:p>
          <a:p>
            <a:pPr eaLnBrk="1" hangingPunct="1">
              <a:buFont typeface="Wingdings" pitchFamily="2" charset="2"/>
              <a:buNone/>
              <a:defRPr/>
            </a:pPr>
            <a:r>
              <a:rPr lang="en-US" sz="1800" dirty="0" smtClean="0">
                <a:latin typeface="Courier New" pitchFamily="49" charset="0"/>
              </a:rPr>
              <a:t>  </a:t>
            </a:r>
          </a:p>
        </p:txBody>
      </p:sp>
      <p:sp>
        <p:nvSpPr>
          <p:cNvPr id="33797" name="TextBox 4"/>
          <p:cNvSpPr txBox="1">
            <a:spLocks noChangeArrowheads="1"/>
          </p:cNvSpPr>
          <p:nvPr/>
        </p:nvSpPr>
        <p:spPr bwMode="auto">
          <a:xfrm>
            <a:off x="0" y="762000"/>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2000" dirty="0">
                <a:solidFill>
                  <a:schemeClr val="accent2"/>
                </a:solidFill>
              </a:rPr>
              <a:t>Implementing PRIMARY KEY ,CHECK,NOT NULL and UNIQUE constraints</a:t>
            </a:r>
          </a:p>
          <a:p>
            <a:endParaRPr lang="en-US" dirty="0"/>
          </a:p>
        </p:txBody>
      </p:sp>
    </p:spTree>
    <p:extLst>
      <p:ext uri="{BB962C8B-B14F-4D97-AF65-F5344CB8AC3E}">
        <p14:creationId xmlns:p14="http://schemas.microsoft.com/office/powerpoint/2010/main" val="3197446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p:cTn id="7" dur="1000" fill="hold"/>
                                        <p:tgtEl>
                                          <p:spTgt spid="27238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7238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238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72387">
                                            <p:txEl>
                                              <p:pRg st="1" end="1"/>
                                            </p:txEl>
                                          </p:spTgt>
                                        </p:tgtEl>
                                        <p:attrNameLst>
                                          <p:attrName>style.visibility</p:attrName>
                                        </p:attrNameLst>
                                      </p:cBhvr>
                                      <p:to>
                                        <p:strVal val="visible"/>
                                      </p:to>
                                    </p:set>
                                    <p:anim calcmode="lin" valueType="num">
                                      <p:cBhvr>
                                        <p:cTn id="14" dur="1000" fill="hold"/>
                                        <p:tgtEl>
                                          <p:spTgt spid="272387">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7238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7238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72387">
                                            <p:txEl>
                                              <p:pRg st="2" end="2"/>
                                            </p:txEl>
                                          </p:spTgt>
                                        </p:tgtEl>
                                        <p:attrNameLst>
                                          <p:attrName>style.visibility</p:attrName>
                                        </p:attrNameLst>
                                      </p:cBhvr>
                                      <p:to>
                                        <p:strVal val="visible"/>
                                      </p:to>
                                    </p:set>
                                    <p:anim calcmode="lin" valueType="num">
                                      <p:cBhvr>
                                        <p:cTn id="21" dur="1000" fill="hold"/>
                                        <p:tgtEl>
                                          <p:spTgt spid="272387">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7238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723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72387">
                                            <p:txEl>
                                              <p:pRg st="3" end="3"/>
                                            </p:txEl>
                                          </p:spTgt>
                                        </p:tgtEl>
                                        <p:attrNameLst>
                                          <p:attrName>style.visibility</p:attrName>
                                        </p:attrNameLst>
                                      </p:cBhvr>
                                      <p:to>
                                        <p:strVal val="visible"/>
                                      </p:to>
                                    </p:set>
                                    <p:anim calcmode="lin" valueType="num">
                                      <p:cBhvr>
                                        <p:cTn id="28" dur="1000" fill="hold"/>
                                        <p:tgtEl>
                                          <p:spTgt spid="272387">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7238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7238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272387">
                                            <p:txEl>
                                              <p:pRg st="4" end="4"/>
                                            </p:txEl>
                                          </p:spTgt>
                                        </p:tgtEl>
                                        <p:attrNameLst>
                                          <p:attrName>style.visibility</p:attrName>
                                        </p:attrNameLst>
                                      </p:cBhvr>
                                      <p:to>
                                        <p:strVal val="visible"/>
                                      </p:to>
                                    </p:set>
                                    <p:anim calcmode="lin" valueType="num">
                                      <p:cBhvr>
                                        <p:cTn id="35" dur="1000" fill="hold"/>
                                        <p:tgtEl>
                                          <p:spTgt spid="272387">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27238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7238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272387">
                                            <p:txEl>
                                              <p:pRg st="5" end="5"/>
                                            </p:txEl>
                                          </p:spTgt>
                                        </p:tgtEl>
                                        <p:attrNameLst>
                                          <p:attrName>style.visibility</p:attrName>
                                        </p:attrNameLst>
                                      </p:cBhvr>
                                      <p:to>
                                        <p:strVal val="visible"/>
                                      </p:to>
                                    </p:set>
                                    <p:anim calcmode="lin" valueType="num">
                                      <p:cBhvr>
                                        <p:cTn id="42" dur="1000" fill="hold"/>
                                        <p:tgtEl>
                                          <p:spTgt spid="272387">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27238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7238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272387">
                                            <p:txEl>
                                              <p:pRg st="6" end="6"/>
                                            </p:txEl>
                                          </p:spTgt>
                                        </p:tgtEl>
                                        <p:attrNameLst>
                                          <p:attrName>style.visibility</p:attrName>
                                        </p:attrNameLst>
                                      </p:cBhvr>
                                      <p:to>
                                        <p:strVal val="visible"/>
                                      </p:to>
                                    </p:set>
                                    <p:anim calcmode="lin" valueType="num">
                                      <p:cBhvr>
                                        <p:cTn id="49" dur="1000" fill="hold"/>
                                        <p:tgtEl>
                                          <p:spTgt spid="272387">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27238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72387">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272387">
                                            <p:txEl>
                                              <p:pRg st="7" end="7"/>
                                            </p:txEl>
                                          </p:spTgt>
                                        </p:tgtEl>
                                        <p:attrNameLst>
                                          <p:attrName>style.visibility</p:attrName>
                                        </p:attrNameLst>
                                      </p:cBhvr>
                                      <p:to>
                                        <p:strVal val="visible"/>
                                      </p:to>
                                    </p:set>
                                    <p:anim calcmode="lin" valueType="num">
                                      <p:cBhvr>
                                        <p:cTn id="56" dur="1000" fill="hold"/>
                                        <p:tgtEl>
                                          <p:spTgt spid="272387">
                                            <p:txEl>
                                              <p:pRg st="7" end="7"/>
                                            </p:txEl>
                                          </p:spTgt>
                                        </p:tgtEl>
                                        <p:attrNameLst>
                                          <p:attrName>ppt_x</p:attrName>
                                        </p:attrNameLst>
                                      </p:cBhvr>
                                      <p:tavLst>
                                        <p:tav tm="0">
                                          <p:val>
                                            <p:strVal val="#ppt_x-.2"/>
                                          </p:val>
                                        </p:tav>
                                        <p:tav tm="100000">
                                          <p:val>
                                            <p:strVal val="#ppt_x"/>
                                          </p:val>
                                        </p:tav>
                                      </p:tavLst>
                                    </p:anim>
                                    <p:anim calcmode="lin" valueType="num">
                                      <p:cBhvr>
                                        <p:cTn id="57" dur="1000" fill="hold"/>
                                        <p:tgtEl>
                                          <p:spTgt spid="272387">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2387">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272387">
                                            <p:txEl>
                                              <p:pRg st="8" end="8"/>
                                            </p:txEl>
                                          </p:spTgt>
                                        </p:tgtEl>
                                        <p:attrNameLst>
                                          <p:attrName>style.visibility</p:attrName>
                                        </p:attrNameLst>
                                      </p:cBhvr>
                                      <p:to>
                                        <p:strVal val="visible"/>
                                      </p:to>
                                    </p:set>
                                    <p:anim calcmode="lin" valueType="num">
                                      <p:cBhvr>
                                        <p:cTn id="63" dur="1000" fill="hold"/>
                                        <p:tgtEl>
                                          <p:spTgt spid="272387">
                                            <p:txEl>
                                              <p:pRg st="8" end="8"/>
                                            </p:txEl>
                                          </p:spTgt>
                                        </p:tgtEl>
                                        <p:attrNameLst>
                                          <p:attrName>ppt_x</p:attrName>
                                        </p:attrNameLst>
                                      </p:cBhvr>
                                      <p:tavLst>
                                        <p:tav tm="0">
                                          <p:val>
                                            <p:strVal val="#ppt_x-.2"/>
                                          </p:val>
                                        </p:tav>
                                        <p:tav tm="100000">
                                          <p:val>
                                            <p:strVal val="#ppt_x"/>
                                          </p:val>
                                        </p:tav>
                                      </p:tavLst>
                                    </p:anim>
                                    <p:anim calcmode="lin" valueType="num">
                                      <p:cBhvr>
                                        <p:cTn id="64" dur="1000" fill="hold"/>
                                        <p:tgtEl>
                                          <p:spTgt spid="27238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72387">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272387">
                                            <p:txEl>
                                              <p:pRg st="9" end="9"/>
                                            </p:txEl>
                                          </p:spTgt>
                                        </p:tgtEl>
                                        <p:attrNameLst>
                                          <p:attrName>style.visibility</p:attrName>
                                        </p:attrNameLst>
                                      </p:cBhvr>
                                      <p:to>
                                        <p:strVal val="visible"/>
                                      </p:to>
                                    </p:set>
                                    <p:anim calcmode="lin" valueType="num">
                                      <p:cBhvr>
                                        <p:cTn id="70" dur="1000" fill="hold"/>
                                        <p:tgtEl>
                                          <p:spTgt spid="272387">
                                            <p:txEl>
                                              <p:pRg st="9" end="9"/>
                                            </p:txEl>
                                          </p:spTgt>
                                        </p:tgtEl>
                                        <p:attrNameLst>
                                          <p:attrName>ppt_x</p:attrName>
                                        </p:attrNameLst>
                                      </p:cBhvr>
                                      <p:tavLst>
                                        <p:tav tm="0">
                                          <p:val>
                                            <p:strVal val="#ppt_x-.2"/>
                                          </p:val>
                                        </p:tav>
                                        <p:tav tm="100000">
                                          <p:val>
                                            <p:strVal val="#ppt_x"/>
                                          </p:val>
                                        </p:tav>
                                      </p:tavLst>
                                    </p:anim>
                                    <p:anim calcmode="lin" valueType="num">
                                      <p:cBhvr>
                                        <p:cTn id="71" dur="1000" fill="hold"/>
                                        <p:tgtEl>
                                          <p:spTgt spid="272387">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72387">
                                            <p:txEl>
                                              <p:pRg st="9" end="9"/>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272387">
                                            <p:txEl>
                                              <p:pRg st="11" end="11"/>
                                            </p:txEl>
                                          </p:spTgt>
                                        </p:tgtEl>
                                        <p:attrNameLst>
                                          <p:attrName>style.visibility</p:attrName>
                                        </p:attrNameLst>
                                      </p:cBhvr>
                                      <p:to>
                                        <p:strVal val="visible"/>
                                      </p:to>
                                    </p:set>
                                    <p:anim calcmode="lin" valueType="num">
                                      <p:cBhvr>
                                        <p:cTn id="77" dur="1000" fill="hold"/>
                                        <p:tgtEl>
                                          <p:spTgt spid="272387">
                                            <p:txEl>
                                              <p:pRg st="11" end="11"/>
                                            </p:txEl>
                                          </p:spTgt>
                                        </p:tgtEl>
                                        <p:attrNameLst>
                                          <p:attrName>ppt_x</p:attrName>
                                        </p:attrNameLst>
                                      </p:cBhvr>
                                      <p:tavLst>
                                        <p:tav tm="0">
                                          <p:val>
                                            <p:strVal val="#ppt_x-.2"/>
                                          </p:val>
                                        </p:tav>
                                        <p:tav tm="100000">
                                          <p:val>
                                            <p:strVal val="#ppt_x"/>
                                          </p:val>
                                        </p:tav>
                                      </p:tavLst>
                                    </p:anim>
                                    <p:anim calcmode="lin" valueType="num">
                                      <p:cBhvr>
                                        <p:cTn id="78" dur="1000" fill="hold"/>
                                        <p:tgtEl>
                                          <p:spTgt spid="272387">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72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a:xfrm>
            <a:off x="4191000" y="6381750"/>
            <a:ext cx="773113" cy="476250"/>
          </a:xfrm>
        </p:spPr>
        <p:txBody>
          <a:bodyPr/>
          <a:lstStyle/>
          <a:p>
            <a:pPr>
              <a:defRPr/>
            </a:pPr>
            <a:fld id="{4D9D10A7-0BF5-4F12-A82B-980BE1F3E212}" type="slidenum">
              <a:rPr lang="en-US"/>
              <a:pPr>
                <a:defRPr/>
              </a:pPr>
              <a:t>120</a:t>
            </a:fld>
            <a:endParaRPr lang="en-US" dirty="0"/>
          </a:p>
        </p:txBody>
      </p:sp>
      <p:sp>
        <p:nvSpPr>
          <p:cNvPr id="45059" name="Rectangle 2"/>
          <p:cNvSpPr>
            <a:spLocks noChangeArrowheads="1"/>
          </p:cNvSpPr>
          <p:nvPr/>
        </p:nvSpPr>
        <p:spPr bwMode="auto">
          <a:xfrm>
            <a:off x="228600" y="1143000"/>
            <a:ext cx="8686800" cy="6413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1800" dirty="0">
                <a:solidFill>
                  <a:schemeClr val="bg1"/>
                </a:solidFill>
              </a:rPr>
              <a:t>Get all combinations of </a:t>
            </a:r>
            <a:r>
              <a:rPr lang="en-US" sz="1800" dirty="0" err="1">
                <a:solidFill>
                  <a:schemeClr val="bg1"/>
                </a:solidFill>
              </a:rPr>
              <a:t>emp</a:t>
            </a:r>
            <a:r>
              <a:rPr lang="en-US" sz="1800" dirty="0">
                <a:solidFill>
                  <a:schemeClr val="bg1"/>
                </a:solidFill>
              </a:rPr>
              <a:t> and </a:t>
            </a:r>
            <a:r>
              <a:rPr lang="en-US" sz="1800" dirty="0" err="1">
                <a:solidFill>
                  <a:schemeClr val="bg1"/>
                </a:solidFill>
              </a:rPr>
              <a:t>cust</a:t>
            </a:r>
            <a:r>
              <a:rPr lang="en-US" sz="1800" dirty="0">
                <a:solidFill>
                  <a:schemeClr val="bg1"/>
                </a:solidFill>
              </a:rPr>
              <a:t> information such that the </a:t>
            </a:r>
            <a:r>
              <a:rPr lang="en-US" sz="1800" dirty="0" err="1">
                <a:solidFill>
                  <a:schemeClr val="bg1"/>
                </a:solidFill>
              </a:rPr>
              <a:t>emp</a:t>
            </a:r>
            <a:r>
              <a:rPr lang="en-US" sz="1800" dirty="0">
                <a:solidFill>
                  <a:schemeClr val="bg1"/>
                </a:solidFill>
              </a:rPr>
              <a:t> and </a:t>
            </a:r>
            <a:r>
              <a:rPr lang="en-US" sz="1800" dirty="0" err="1">
                <a:solidFill>
                  <a:schemeClr val="bg1"/>
                </a:solidFill>
              </a:rPr>
              <a:t>cust</a:t>
            </a:r>
            <a:r>
              <a:rPr lang="en-US" sz="1800" dirty="0">
                <a:solidFill>
                  <a:schemeClr val="bg1"/>
                </a:solidFill>
              </a:rPr>
              <a:t> are co-located.</a:t>
            </a:r>
          </a:p>
        </p:txBody>
      </p:sp>
      <p:sp>
        <p:nvSpPr>
          <p:cNvPr id="5123" name="Rectangle 3"/>
          <p:cNvSpPr>
            <a:spLocks noChangeArrowheads="1"/>
          </p:cNvSpPr>
          <p:nvPr/>
        </p:nvSpPr>
        <p:spPr bwMode="auto">
          <a:xfrm>
            <a:off x="228600" y="1828800"/>
            <a:ext cx="8686800" cy="10779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600" dirty="0">
                <a:latin typeface="Lucida Console" pitchFamily="49" charset="0"/>
              </a:rPr>
              <a:t>SELECT</a:t>
            </a:r>
            <a:r>
              <a:rPr lang="en-US" sz="1600" b="0" dirty="0">
                <a:latin typeface="Lucida Console" pitchFamily="49" charset="0"/>
              </a:rPr>
              <a:t> Table1.Emp_ID, Table1.City, Table2.Cust_ID, Table2.City</a:t>
            </a:r>
          </a:p>
          <a:p>
            <a:pPr algn="l">
              <a:defRPr/>
            </a:pPr>
            <a:r>
              <a:rPr lang="en-US" sz="1600" dirty="0">
                <a:latin typeface="Lucida Console" pitchFamily="49" charset="0"/>
              </a:rPr>
              <a:t>	FROM</a:t>
            </a:r>
            <a:r>
              <a:rPr lang="en-US" sz="1600" b="0" dirty="0">
                <a:latin typeface="Lucida Console" pitchFamily="49" charset="0"/>
              </a:rPr>
              <a:t> Table1, Table2</a:t>
            </a:r>
          </a:p>
          <a:p>
            <a:pPr algn="l">
              <a:defRPr/>
            </a:pPr>
            <a:r>
              <a:rPr lang="en-US" sz="1600" dirty="0">
                <a:latin typeface="Lucida Console" pitchFamily="49" charset="0"/>
              </a:rPr>
              <a:t>		WHERE</a:t>
            </a:r>
            <a:r>
              <a:rPr lang="en-US" sz="1600" b="0" dirty="0">
                <a:latin typeface="Lucida Console" pitchFamily="49" charset="0"/>
              </a:rPr>
              <a:t> Table1.City = Table2.City;</a:t>
            </a:r>
          </a:p>
        </p:txBody>
      </p:sp>
      <p:sp>
        <p:nvSpPr>
          <p:cNvPr id="29700" name="Rectangle 4"/>
          <p:cNvSpPr>
            <a:spLocks noGrp="1" noChangeArrowheads="1"/>
          </p:cNvSpPr>
          <p:nvPr>
            <p:ph type="title" idx="4294967295"/>
          </p:nvPr>
        </p:nvSpPr>
        <p:spPr/>
        <p:txBody>
          <a:bodyPr lIns="0"/>
          <a:lstStyle/>
          <a:p>
            <a:pPr eaLnBrk="1" hangingPunct="1">
              <a:defRPr/>
            </a:pPr>
            <a:r>
              <a:rPr lang="en-US" sz="2800" dirty="0" smtClean="0"/>
              <a:t>Retrieval from Multiple tables-Equi join</a:t>
            </a:r>
          </a:p>
        </p:txBody>
      </p:sp>
      <p:pic>
        <p:nvPicPr>
          <p:cNvPr id="5126" name="Picture 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3048000"/>
            <a:ext cx="7924800" cy="3532188"/>
          </a:xfrm>
        </p:spPr>
      </p:pic>
    </p:spTree>
    <p:extLst>
      <p:ext uri="{BB962C8B-B14F-4D97-AF65-F5344CB8AC3E}">
        <p14:creationId xmlns:p14="http://schemas.microsoft.com/office/powerpoint/2010/main" val="39891100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 calcmode="lin" valueType="num">
                                      <p:cBhvr additive="base">
                                        <p:cTn id="12" dur="500" fill="hold"/>
                                        <p:tgtEl>
                                          <p:spTgt spid="5126"/>
                                        </p:tgtEl>
                                        <p:attrNameLst>
                                          <p:attrName>ppt_x</p:attrName>
                                        </p:attrNameLst>
                                      </p:cBhvr>
                                      <p:tavLst>
                                        <p:tav tm="0">
                                          <p:val>
                                            <p:strVal val="#ppt_x"/>
                                          </p:val>
                                        </p:tav>
                                        <p:tav tm="100000">
                                          <p:val>
                                            <p:strVal val="#ppt_x"/>
                                          </p:val>
                                        </p:tav>
                                      </p:tavLst>
                                    </p:anim>
                                    <p:anim calcmode="lin" valueType="num">
                                      <p:cBhvr additive="base">
                                        <p:cTn id="13"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495C59EC-E2DD-4CAD-9A23-AEA7D91C4AA5}" type="slidenum">
              <a:rPr lang="en-US"/>
              <a:pPr>
                <a:defRPr/>
              </a:pPr>
              <a:t>121</a:t>
            </a:fld>
            <a:endParaRPr lang="en-US"/>
          </a:p>
        </p:txBody>
      </p:sp>
      <p:sp>
        <p:nvSpPr>
          <p:cNvPr id="46083" name="Rectangle 2"/>
          <p:cNvSpPr>
            <a:spLocks noChangeArrowheads="1"/>
          </p:cNvSpPr>
          <p:nvPr/>
        </p:nvSpPr>
        <p:spPr bwMode="auto">
          <a:xfrm>
            <a:off x="457200" y="1295400"/>
            <a:ext cx="8397875" cy="7080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2000">
                <a:solidFill>
                  <a:schemeClr val="bg1"/>
                </a:solidFill>
              </a:rPr>
              <a:t>Display the Employee number, Employee name and department name of the employees who are working for some department.</a:t>
            </a:r>
          </a:p>
        </p:txBody>
      </p:sp>
      <p:sp>
        <p:nvSpPr>
          <p:cNvPr id="275459" name="Rectangle 3"/>
          <p:cNvSpPr>
            <a:spLocks noChangeArrowheads="1"/>
          </p:cNvSpPr>
          <p:nvPr/>
        </p:nvSpPr>
        <p:spPr bwMode="auto">
          <a:xfrm>
            <a:off x="457200" y="2362200"/>
            <a:ext cx="81534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b="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EmpNo</a:t>
            </a:r>
            <a:r>
              <a:rPr lang="en-US" sz="2000" b="0" dirty="0">
                <a:latin typeface="Lucida Console" pitchFamily="49" charset="0"/>
              </a:rPr>
              <a:t>, </a:t>
            </a:r>
            <a:r>
              <a:rPr lang="en-US" sz="2000" b="0" dirty="0" err="1">
                <a:latin typeface="Lucida Console" pitchFamily="49" charset="0"/>
              </a:rPr>
              <a:t>EName,DName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a:t>
            </a:r>
            <a:r>
              <a:rPr lang="en-US" sz="2000" b="0" dirty="0" err="1">
                <a:latin typeface="Lucida Console" pitchFamily="49" charset="0"/>
              </a:rPr>
              <a:t>Emp</a:t>
            </a:r>
            <a:r>
              <a:rPr lang="en-US" sz="2000" b="0" dirty="0">
                <a:latin typeface="Lucida Console" pitchFamily="49" charset="0"/>
              </a:rPr>
              <a:t> E , Dept D</a:t>
            </a: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E.DeptNo</a:t>
            </a:r>
            <a:r>
              <a:rPr lang="en-US" sz="2000" b="0" dirty="0">
                <a:latin typeface="Lucida Console" pitchFamily="49" charset="0"/>
              </a:rPr>
              <a:t> = </a:t>
            </a:r>
            <a:r>
              <a:rPr lang="en-US" sz="2000" b="0" dirty="0" err="1">
                <a:latin typeface="Lucida Console" pitchFamily="49" charset="0"/>
              </a:rPr>
              <a:t>D.DeptNo</a:t>
            </a:r>
            <a:r>
              <a:rPr lang="en-US" sz="2000" b="0" dirty="0">
                <a:latin typeface="Lucida Console" pitchFamily="49" charset="0"/>
              </a:rPr>
              <a:t>;</a:t>
            </a:r>
          </a:p>
        </p:txBody>
      </p:sp>
      <p:sp>
        <p:nvSpPr>
          <p:cNvPr id="30724"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Tree>
    <p:extLst>
      <p:ext uri="{BB962C8B-B14F-4D97-AF65-F5344CB8AC3E}">
        <p14:creationId xmlns:p14="http://schemas.microsoft.com/office/powerpoint/2010/main" val="1838973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dissolve">
                                      <p:cBhvr>
                                        <p:cTn id="7" dur="500"/>
                                        <p:tgtEl>
                                          <p:spTgt spid="27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BFA2F097-A225-4FD8-9E32-A0320FF6F636}" type="slidenum">
              <a:rPr lang="en-US"/>
              <a:pPr>
                <a:defRPr/>
              </a:pPr>
              <a:t>122</a:t>
            </a:fld>
            <a:endParaRPr lang="en-US"/>
          </a:p>
        </p:txBody>
      </p:sp>
      <p:sp>
        <p:nvSpPr>
          <p:cNvPr id="47107" name="Rectangle 2"/>
          <p:cNvSpPr>
            <a:spLocks noChangeArrowheads="1"/>
          </p:cNvSpPr>
          <p:nvPr/>
        </p:nvSpPr>
        <p:spPr bwMode="auto">
          <a:xfrm>
            <a:off x="228600" y="1047750"/>
            <a:ext cx="8397875" cy="369888"/>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1800">
                <a:solidFill>
                  <a:schemeClr val="bg1"/>
                </a:solidFill>
              </a:rPr>
              <a:t>Display the details of the customers who have purchased some items</a:t>
            </a:r>
          </a:p>
        </p:txBody>
      </p:sp>
      <p:sp>
        <p:nvSpPr>
          <p:cNvPr id="6147" name="Rectangle 3"/>
          <p:cNvSpPr>
            <a:spLocks noChangeArrowheads="1"/>
          </p:cNvSpPr>
          <p:nvPr/>
        </p:nvSpPr>
        <p:spPr bwMode="auto">
          <a:xfrm>
            <a:off x="533400" y="4419600"/>
            <a:ext cx="81534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a.CustomerId,a.CustomerName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Customer a, </a:t>
            </a:r>
            <a:r>
              <a:rPr lang="en-US" sz="2000" b="0" dirty="0" err="1">
                <a:latin typeface="Lucida Console" pitchFamily="49" charset="0"/>
              </a:rPr>
              <a:t>CustomerPurchase</a:t>
            </a:r>
            <a:r>
              <a:rPr lang="en-US" sz="2000" b="0" dirty="0">
                <a:latin typeface="Lucida Console" pitchFamily="49" charset="0"/>
              </a:rPr>
              <a:t> b</a:t>
            </a: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a.CustomerId</a:t>
            </a:r>
            <a:r>
              <a:rPr lang="en-US" sz="2000" dirty="0">
                <a:latin typeface="Lucida Console" pitchFamily="49" charset="0"/>
              </a:rPr>
              <a:t> = </a:t>
            </a:r>
            <a:r>
              <a:rPr lang="en-US" sz="2000" b="0" dirty="0" err="1">
                <a:latin typeface="Lucida Console" pitchFamily="49" charset="0"/>
              </a:rPr>
              <a:t>b.CustomerId</a:t>
            </a:r>
            <a:r>
              <a:rPr lang="en-US" sz="2000" b="0" dirty="0">
                <a:latin typeface="Lucida Console" pitchFamily="49" charset="0"/>
              </a:rPr>
              <a:t>;</a:t>
            </a:r>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graphicFrame>
        <p:nvGraphicFramePr>
          <p:cNvPr id="9" name="Table 8"/>
          <p:cNvGraphicFramePr>
            <a:graphicFrameLocks noGrp="1"/>
          </p:cNvGraphicFramePr>
          <p:nvPr/>
        </p:nvGraphicFramePr>
        <p:xfrm>
          <a:off x="914400" y="1905000"/>
          <a:ext cx="7010400" cy="457200"/>
        </p:xfrm>
        <a:graphic>
          <a:graphicData uri="http://schemas.openxmlformats.org/drawingml/2006/table">
            <a:tbl>
              <a:tblPr/>
              <a:tblGrid>
                <a:gridCol w="1459075"/>
                <a:gridCol w="1823844"/>
                <a:gridCol w="1310887"/>
                <a:gridCol w="1124704"/>
                <a:gridCol w="1291890"/>
              </a:tblGrid>
              <a:tr h="457200">
                <a:tc>
                  <a:txBody>
                    <a:bodyPr/>
                    <a:lstStyle/>
                    <a:p>
                      <a:pPr algn="ctr" rtl="0" fontAlgn="b"/>
                      <a:r>
                        <a:rPr lang="en-US" sz="1800" b="1" i="0" u="none" strike="noStrike" dirty="0" err="1">
                          <a:solidFill>
                            <a:srgbClr val="000000"/>
                          </a:solidFill>
                          <a:latin typeface="Calibri"/>
                        </a:rPr>
                        <a:t>CustomerId</a:t>
                      </a:r>
                      <a:r>
                        <a:rPr lang="en-US" sz="1800" b="1"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CustomerName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DateOfReg</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UserId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a:solidFill>
                            <a:srgbClr val="000000"/>
                          </a:solidFill>
                          <a:latin typeface="Calibri"/>
                        </a:rPr>
                        <a:t>Password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0" name="Table 9"/>
          <p:cNvGraphicFramePr>
            <a:graphicFrameLocks noGrp="1"/>
          </p:cNvGraphicFramePr>
          <p:nvPr/>
        </p:nvGraphicFramePr>
        <p:xfrm>
          <a:off x="914400" y="3200400"/>
          <a:ext cx="7010400" cy="457200"/>
        </p:xfrm>
        <a:graphic>
          <a:graphicData uri="http://schemas.openxmlformats.org/drawingml/2006/table">
            <a:tbl>
              <a:tblPr/>
              <a:tblGrid>
                <a:gridCol w="2018558"/>
                <a:gridCol w="1404808"/>
                <a:gridCol w="1527558"/>
                <a:gridCol w="954724"/>
                <a:gridCol w="1104752"/>
              </a:tblGrid>
              <a:tr h="457200">
                <a:tc>
                  <a:txBody>
                    <a:bodyPr/>
                    <a:lstStyle/>
                    <a:p>
                      <a:pPr algn="ctr" rtl="0" fontAlgn="b"/>
                      <a:r>
                        <a:rPr lang="en-US" sz="1800" b="1" i="0" u="none" strike="noStrike" dirty="0" err="1">
                          <a:solidFill>
                            <a:srgbClr val="000000"/>
                          </a:solidFill>
                          <a:latin typeface="Calibri"/>
                        </a:rPr>
                        <a:t>CustomerId</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ItemId</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QtyPurchased</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BillId</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NetPrice</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47138" name="TextBox 10"/>
          <p:cNvSpPr txBox="1">
            <a:spLocks noChangeArrowheads="1"/>
          </p:cNvSpPr>
          <p:nvPr/>
        </p:nvSpPr>
        <p:spPr bwMode="auto">
          <a:xfrm>
            <a:off x="838200" y="14478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800"/>
              <a:t>Customer</a:t>
            </a:r>
          </a:p>
        </p:txBody>
      </p:sp>
      <p:sp>
        <p:nvSpPr>
          <p:cNvPr id="47139" name="TextBox 11"/>
          <p:cNvSpPr txBox="1">
            <a:spLocks noChangeArrowheads="1"/>
          </p:cNvSpPr>
          <p:nvPr/>
        </p:nvSpPr>
        <p:spPr bwMode="auto">
          <a:xfrm>
            <a:off x="914400" y="27432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800"/>
              <a:t>CustomerPurchase</a:t>
            </a:r>
          </a:p>
        </p:txBody>
      </p:sp>
    </p:spTree>
    <p:extLst>
      <p:ext uri="{BB962C8B-B14F-4D97-AF65-F5344CB8AC3E}">
        <p14:creationId xmlns:p14="http://schemas.microsoft.com/office/powerpoint/2010/main" val="1452128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ssolve">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B0CD93F-AFBF-4CCB-830F-D7BFBE13D221}" type="slidenum">
              <a:rPr lang="en-US"/>
              <a:pPr>
                <a:defRPr/>
              </a:pPr>
              <a:t>123</a:t>
            </a:fld>
            <a:endParaRPr lang="en-US"/>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
        <p:nvSpPr>
          <p:cNvPr id="48132" name="Rectangle 2"/>
          <p:cNvSpPr>
            <a:spLocks noChangeArrowheads="1"/>
          </p:cNvSpPr>
          <p:nvPr/>
        </p:nvSpPr>
        <p:spPr bwMode="auto">
          <a:xfrm>
            <a:off x="228600" y="1143000"/>
            <a:ext cx="8610600" cy="647700"/>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1800">
                <a:solidFill>
                  <a:schemeClr val="bg1"/>
                </a:solidFill>
              </a:rPr>
              <a:t>Display the details of suppliers who have been ordered to supply item, but the delivery status is  ‘Not Delivered’.</a:t>
            </a:r>
          </a:p>
        </p:txBody>
      </p:sp>
      <p:sp>
        <p:nvSpPr>
          <p:cNvPr id="7" name="Rectangle 3"/>
          <p:cNvSpPr>
            <a:spLocks noChangeArrowheads="1"/>
          </p:cNvSpPr>
          <p:nvPr/>
        </p:nvSpPr>
        <p:spPr bwMode="auto">
          <a:xfrm>
            <a:off x="457200" y="4419600"/>
            <a:ext cx="8305800" cy="17859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s.SupplierId,s.SupplierName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Supplier s, </a:t>
            </a:r>
            <a:r>
              <a:rPr lang="en-US" sz="2000" b="0" dirty="0" err="1">
                <a:latin typeface="Lucida Console" pitchFamily="49" charset="0"/>
              </a:rPr>
              <a:t>ItemOrder</a:t>
            </a:r>
            <a:r>
              <a:rPr lang="en-US" sz="2000" b="0" dirty="0">
                <a:latin typeface="Lucida Console" pitchFamily="49" charset="0"/>
              </a:rPr>
              <a:t> </a:t>
            </a:r>
            <a:r>
              <a:rPr lang="en-US" sz="2000" b="0" dirty="0" err="1">
                <a:latin typeface="Lucida Console" pitchFamily="49" charset="0"/>
              </a:rPr>
              <a:t>io</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s.SupplierId</a:t>
            </a:r>
            <a:r>
              <a:rPr lang="en-US" sz="2000" dirty="0">
                <a:latin typeface="Lucida Console" pitchFamily="49" charset="0"/>
              </a:rPr>
              <a:t> = </a:t>
            </a:r>
            <a:r>
              <a:rPr lang="en-US" sz="2000" b="0" dirty="0" err="1">
                <a:latin typeface="Lucida Console" pitchFamily="49" charset="0"/>
              </a:rPr>
              <a:t>io.SupplierId</a:t>
            </a:r>
            <a:r>
              <a:rPr lang="en-US" sz="2000" b="0" dirty="0">
                <a:latin typeface="Lucida Console" pitchFamily="49" charset="0"/>
              </a:rPr>
              <a:t> </a:t>
            </a:r>
            <a:r>
              <a:rPr lang="en-US" sz="2000" dirty="0">
                <a:latin typeface="Lucida Console" pitchFamily="49" charset="0"/>
              </a:rPr>
              <a:t>AND</a:t>
            </a:r>
          </a:p>
          <a:p>
            <a:pPr algn="l">
              <a:defRPr/>
            </a:pPr>
            <a:r>
              <a:rPr lang="en-US" sz="2000" b="0" dirty="0">
                <a:latin typeface="Lucida Console" pitchFamily="49" charset="0"/>
              </a:rPr>
              <a:t>                  </a:t>
            </a:r>
            <a:r>
              <a:rPr lang="en-US" sz="2000" b="0" dirty="0" err="1">
                <a:latin typeface="Lucida Console" pitchFamily="49" charset="0"/>
              </a:rPr>
              <a:t>io.DeliveryStatus</a:t>
            </a:r>
            <a:r>
              <a:rPr lang="en-US" sz="2000" b="0" dirty="0">
                <a:latin typeface="Lucida Console" pitchFamily="49" charset="0"/>
              </a:rPr>
              <a:t> =‘Not Delivered’;</a:t>
            </a:r>
          </a:p>
        </p:txBody>
      </p:sp>
      <p:graphicFrame>
        <p:nvGraphicFramePr>
          <p:cNvPr id="9" name="Table 8"/>
          <p:cNvGraphicFramePr>
            <a:graphicFrameLocks noGrp="1"/>
          </p:cNvGraphicFramePr>
          <p:nvPr/>
        </p:nvGraphicFramePr>
        <p:xfrm>
          <a:off x="457200" y="3733800"/>
          <a:ext cx="8077199" cy="479425"/>
        </p:xfrm>
        <a:graphic>
          <a:graphicData uri="http://schemas.openxmlformats.org/drawingml/2006/table">
            <a:tbl>
              <a:tblPr/>
              <a:tblGrid>
                <a:gridCol w="1214417"/>
                <a:gridCol w="1145215"/>
                <a:gridCol w="1361326"/>
                <a:gridCol w="1384442"/>
                <a:gridCol w="1600200"/>
                <a:gridCol w="1371599"/>
              </a:tblGrid>
              <a:tr h="479425">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QtyOrdered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OrderDate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DeliveryStatus</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0" name="Table 9"/>
          <p:cNvGraphicFramePr>
            <a:graphicFrameLocks noGrp="1"/>
          </p:cNvGraphicFramePr>
          <p:nvPr/>
        </p:nvGraphicFramePr>
        <p:xfrm>
          <a:off x="457200" y="2667000"/>
          <a:ext cx="8077200" cy="533400"/>
        </p:xfrm>
        <a:graphic>
          <a:graphicData uri="http://schemas.openxmlformats.org/drawingml/2006/table">
            <a:tbl>
              <a:tblPr/>
              <a:tblGrid>
                <a:gridCol w="2209801"/>
                <a:gridCol w="2616199"/>
                <a:gridCol w="3251200"/>
              </a:tblGrid>
              <a:tr h="533400">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SupplierName</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SupplierContactNo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48160" name="TextBox 10"/>
          <p:cNvSpPr txBox="1">
            <a:spLocks noChangeArrowheads="1"/>
          </p:cNvSpPr>
          <p:nvPr/>
        </p:nvSpPr>
        <p:spPr bwMode="auto">
          <a:xfrm>
            <a:off x="457200" y="21336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Supplier</a:t>
            </a:r>
          </a:p>
        </p:txBody>
      </p:sp>
      <p:sp>
        <p:nvSpPr>
          <p:cNvPr id="48161" name="TextBox 11"/>
          <p:cNvSpPr txBox="1">
            <a:spLocks noChangeArrowheads="1"/>
          </p:cNvSpPr>
          <p:nvPr/>
        </p:nvSpPr>
        <p:spPr bwMode="auto">
          <a:xfrm>
            <a:off x="457200" y="3287713"/>
            <a:ext cx="167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ItemOrder</a:t>
            </a:r>
          </a:p>
        </p:txBody>
      </p:sp>
    </p:spTree>
    <p:extLst>
      <p:ext uri="{BB962C8B-B14F-4D97-AF65-F5344CB8AC3E}">
        <p14:creationId xmlns:p14="http://schemas.microsoft.com/office/powerpoint/2010/main" val="2360613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099F8233-3332-4DF4-B5A7-E39CA41FDD95}" type="slidenum">
              <a:rPr lang="en-US"/>
              <a:pPr>
                <a:defRPr/>
              </a:pPr>
              <a:t>124</a:t>
            </a:fld>
            <a:endParaRPr lang="en-US"/>
          </a:p>
        </p:txBody>
      </p:sp>
      <p:sp>
        <p:nvSpPr>
          <p:cNvPr id="49155" name="Rectangle 2"/>
          <p:cNvSpPr>
            <a:spLocks noChangeArrowheads="1"/>
          </p:cNvSpPr>
          <p:nvPr/>
        </p:nvSpPr>
        <p:spPr bwMode="auto">
          <a:xfrm>
            <a:off x="457200" y="1143000"/>
            <a:ext cx="8397875" cy="708025"/>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2000">
                <a:solidFill>
                  <a:schemeClr val="bg1"/>
                </a:solidFill>
              </a:rPr>
              <a:t>Display the details of Supplier who has been ordered to supply more than one item</a:t>
            </a:r>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
        <p:nvSpPr>
          <p:cNvPr id="8" name="Rectangle 3"/>
          <p:cNvSpPr>
            <a:spLocks noChangeArrowheads="1"/>
          </p:cNvSpPr>
          <p:nvPr/>
        </p:nvSpPr>
        <p:spPr bwMode="auto">
          <a:xfrm>
            <a:off x="533400" y="4114800"/>
            <a:ext cx="8153400" cy="22479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s.SupplierId,s.SupplierName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Supplier s, </a:t>
            </a:r>
            <a:r>
              <a:rPr lang="en-US" sz="2000" b="0" dirty="0" err="1">
                <a:latin typeface="Lucida Console" pitchFamily="49" charset="0"/>
              </a:rPr>
              <a:t>ItemOrder</a:t>
            </a:r>
            <a:r>
              <a:rPr lang="en-US" sz="2000" b="0" dirty="0">
                <a:latin typeface="Lucida Console" pitchFamily="49" charset="0"/>
              </a:rPr>
              <a:t> </a:t>
            </a:r>
            <a:r>
              <a:rPr lang="en-US" sz="2000" b="0" dirty="0" err="1">
                <a:latin typeface="Lucida Console" pitchFamily="49" charset="0"/>
              </a:rPr>
              <a:t>io</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s.SupplierId</a:t>
            </a:r>
            <a:r>
              <a:rPr lang="en-US" sz="2000" dirty="0">
                <a:latin typeface="Lucida Console" pitchFamily="49" charset="0"/>
              </a:rPr>
              <a:t> = </a:t>
            </a:r>
            <a:r>
              <a:rPr lang="en-US" sz="2000" b="0" dirty="0" err="1">
                <a:latin typeface="Lucida Console" pitchFamily="49" charset="0"/>
              </a:rPr>
              <a:t>io.SupplierId</a:t>
            </a:r>
            <a:r>
              <a:rPr lang="en-US" sz="2000" b="0" dirty="0">
                <a:latin typeface="Lucida Console" pitchFamily="49" charset="0"/>
              </a:rPr>
              <a:t> </a:t>
            </a:r>
          </a:p>
          <a:p>
            <a:pPr algn="l">
              <a:defRPr/>
            </a:pPr>
            <a:r>
              <a:rPr lang="en-US" sz="2000" dirty="0">
                <a:latin typeface="Lucida Console" pitchFamily="49" charset="0"/>
              </a:rPr>
              <a:t>		GROUP BY </a:t>
            </a:r>
            <a:r>
              <a:rPr lang="en-US" sz="2000" b="0" dirty="0" err="1">
                <a:latin typeface="Lucida Console" pitchFamily="49" charset="0"/>
              </a:rPr>
              <a:t>s.SupplierId,s.SupplierName</a:t>
            </a:r>
            <a:endParaRPr lang="en-US" sz="2000" dirty="0">
              <a:latin typeface="Lucida Console" pitchFamily="49" charset="0"/>
            </a:endParaRPr>
          </a:p>
          <a:p>
            <a:pPr algn="l">
              <a:defRPr/>
            </a:pPr>
            <a:r>
              <a:rPr lang="en-US" sz="2000" dirty="0">
                <a:latin typeface="Lucida Console" pitchFamily="49" charset="0"/>
              </a:rPr>
              <a:t>			HAVING COUNT(*)&gt;1;</a:t>
            </a:r>
          </a:p>
        </p:txBody>
      </p:sp>
      <p:graphicFrame>
        <p:nvGraphicFramePr>
          <p:cNvPr id="6" name="Table 5"/>
          <p:cNvGraphicFramePr>
            <a:graphicFrameLocks noGrp="1"/>
          </p:cNvGraphicFramePr>
          <p:nvPr/>
        </p:nvGraphicFramePr>
        <p:xfrm>
          <a:off x="457200" y="3429000"/>
          <a:ext cx="8077199" cy="479425"/>
        </p:xfrm>
        <a:graphic>
          <a:graphicData uri="http://schemas.openxmlformats.org/drawingml/2006/table">
            <a:tbl>
              <a:tblPr/>
              <a:tblGrid>
                <a:gridCol w="1214417"/>
                <a:gridCol w="1145215"/>
                <a:gridCol w="1361326"/>
                <a:gridCol w="1384442"/>
                <a:gridCol w="1600200"/>
                <a:gridCol w="1371599"/>
              </a:tblGrid>
              <a:tr h="479425">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QtyOrdered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OrderDate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DeliveryStatus</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7" name="Table 6"/>
          <p:cNvGraphicFramePr>
            <a:graphicFrameLocks noGrp="1"/>
          </p:cNvGraphicFramePr>
          <p:nvPr/>
        </p:nvGraphicFramePr>
        <p:xfrm>
          <a:off x="457200" y="2362200"/>
          <a:ext cx="8077200" cy="533400"/>
        </p:xfrm>
        <a:graphic>
          <a:graphicData uri="http://schemas.openxmlformats.org/drawingml/2006/table">
            <a:tbl>
              <a:tblPr/>
              <a:tblGrid>
                <a:gridCol w="2209801"/>
                <a:gridCol w="2616199"/>
                <a:gridCol w="3251200"/>
              </a:tblGrid>
              <a:tr h="533400">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SupplierName</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SupplierContactNo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49184" name="TextBox 8"/>
          <p:cNvSpPr txBox="1">
            <a:spLocks noChangeArrowheads="1"/>
          </p:cNvSpPr>
          <p:nvPr/>
        </p:nvSpPr>
        <p:spPr bwMode="auto">
          <a:xfrm>
            <a:off x="457200" y="18288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Supplier</a:t>
            </a:r>
          </a:p>
        </p:txBody>
      </p:sp>
      <p:sp>
        <p:nvSpPr>
          <p:cNvPr id="49185" name="TextBox 9"/>
          <p:cNvSpPr txBox="1">
            <a:spLocks noChangeArrowheads="1"/>
          </p:cNvSpPr>
          <p:nvPr/>
        </p:nvSpPr>
        <p:spPr bwMode="auto">
          <a:xfrm>
            <a:off x="457200" y="28956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ItemOrder</a:t>
            </a:r>
          </a:p>
        </p:txBody>
      </p:sp>
    </p:spTree>
    <p:extLst>
      <p:ext uri="{BB962C8B-B14F-4D97-AF65-F5344CB8AC3E}">
        <p14:creationId xmlns:p14="http://schemas.microsoft.com/office/powerpoint/2010/main" val="36799959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55014B5C-0EF0-4640-8BEA-4033DCAF3319}" type="slidenum">
              <a:rPr lang="en-US"/>
              <a:pPr>
                <a:defRPr/>
              </a:pPr>
              <a:t>125</a:t>
            </a:fld>
            <a:endParaRPr lang="en-US"/>
          </a:p>
        </p:txBody>
      </p:sp>
      <p:sp>
        <p:nvSpPr>
          <p:cNvPr id="50179" name="Rectangle 2"/>
          <p:cNvSpPr>
            <a:spLocks noChangeArrowheads="1"/>
          </p:cNvSpPr>
          <p:nvPr/>
        </p:nvSpPr>
        <p:spPr bwMode="auto">
          <a:xfrm>
            <a:off x="304800" y="914400"/>
            <a:ext cx="8626475" cy="708025"/>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2000">
                <a:solidFill>
                  <a:schemeClr val="bg1"/>
                </a:solidFill>
              </a:rPr>
              <a:t>Display the name of the item, name of the supplier and quantity supplied if the supplier has supplied that item.</a:t>
            </a:r>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
        <p:nvSpPr>
          <p:cNvPr id="8" name="Rectangle 3"/>
          <p:cNvSpPr>
            <a:spLocks noChangeArrowheads="1"/>
          </p:cNvSpPr>
          <p:nvPr/>
        </p:nvSpPr>
        <p:spPr bwMode="auto">
          <a:xfrm>
            <a:off x="533400" y="4419600"/>
            <a:ext cx="8153400" cy="17859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i.ItemId,s.SupplierId,io.QtyOfOrder</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Item </a:t>
            </a:r>
            <a:r>
              <a:rPr lang="en-US" sz="2000" b="0" dirty="0" err="1">
                <a:latin typeface="Lucida Console" pitchFamily="49" charset="0"/>
              </a:rPr>
              <a:t>i</a:t>
            </a:r>
            <a:r>
              <a:rPr lang="en-US" sz="2000" b="0" dirty="0">
                <a:latin typeface="Lucida Console" pitchFamily="49" charset="0"/>
              </a:rPr>
              <a:t>, Supplier s, </a:t>
            </a:r>
            <a:r>
              <a:rPr lang="en-US" sz="2000" b="0" dirty="0" err="1">
                <a:latin typeface="Lucida Console" pitchFamily="49" charset="0"/>
              </a:rPr>
              <a:t>ItemOrder</a:t>
            </a:r>
            <a:r>
              <a:rPr lang="en-US" sz="2000" b="0" dirty="0">
                <a:latin typeface="Lucida Console" pitchFamily="49" charset="0"/>
              </a:rPr>
              <a:t> </a:t>
            </a:r>
            <a:r>
              <a:rPr lang="en-US" sz="2000" b="0" dirty="0" err="1">
                <a:latin typeface="Lucida Console" pitchFamily="49" charset="0"/>
              </a:rPr>
              <a:t>io</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s.SupplierId</a:t>
            </a:r>
            <a:r>
              <a:rPr lang="en-US" sz="2000" dirty="0">
                <a:latin typeface="Lucida Console" pitchFamily="49" charset="0"/>
              </a:rPr>
              <a:t> = </a:t>
            </a:r>
            <a:r>
              <a:rPr lang="en-US" sz="2000" b="0" dirty="0" err="1">
                <a:latin typeface="Lucida Console" pitchFamily="49" charset="0"/>
              </a:rPr>
              <a:t>io.SupplierId</a:t>
            </a:r>
            <a:r>
              <a:rPr lang="en-US" sz="2000" b="0" dirty="0">
                <a:latin typeface="Lucida Console" pitchFamily="49" charset="0"/>
              </a:rPr>
              <a:t>  </a:t>
            </a:r>
          </a:p>
          <a:p>
            <a:pPr algn="l">
              <a:defRPr/>
            </a:pPr>
            <a:r>
              <a:rPr lang="en-US" sz="2000" dirty="0">
                <a:latin typeface="Lucida Console" pitchFamily="49" charset="0"/>
              </a:rPr>
              <a:t>                            AND </a:t>
            </a:r>
            <a:r>
              <a:rPr lang="en-US" sz="2000" b="0" dirty="0" err="1">
                <a:latin typeface="Lucida Console" pitchFamily="49" charset="0"/>
              </a:rPr>
              <a:t>i.ItemId</a:t>
            </a:r>
            <a:r>
              <a:rPr lang="en-US" sz="2000" b="0" dirty="0">
                <a:latin typeface="Lucida Console" pitchFamily="49" charset="0"/>
              </a:rPr>
              <a:t>=</a:t>
            </a:r>
            <a:r>
              <a:rPr lang="en-US" sz="2000" b="0" dirty="0" err="1">
                <a:latin typeface="Lucida Console" pitchFamily="49" charset="0"/>
              </a:rPr>
              <a:t>io.ItemId</a:t>
            </a:r>
            <a:r>
              <a:rPr lang="en-US" sz="2000" b="0" dirty="0">
                <a:latin typeface="Lucida Console" pitchFamily="49" charset="0"/>
              </a:rPr>
              <a:t>;</a:t>
            </a:r>
            <a:endParaRPr lang="en-US" sz="2000" dirty="0">
              <a:latin typeface="Lucida Console" pitchFamily="49" charset="0"/>
            </a:endParaRPr>
          </a:p>
        </p:txBody>
      </p:sp>
      <p:graphicFrame>
        <p:nvGraphicFramePr>
          <p:cNvPr id="6" name="Table 5"/>
          <p:cNvGraphicFramePr>
            <a:graphicFrameLocks noGrp="1"/>
          </p:cNvGraphicFramePr>
          <p:nvPr/>
        </p:nvGraphicFramePr>
        <p:xfrm>
          <a:off x="533400" y="3886200"/>
          <a:ext cx="8077199" cy="403225"/>
        </p:xfrm>
        <a:graphic>
          <a:graphicData uri="http://schemas.openxmlformats.org/drawingml/2006/table">
            <a:tbl>
              <a:tblPr/>
              <a:tblGrid>
                <a:gridCol w="1214417"/>
                <a:gridCol w="1145215"/>
                <a:gridCol w="1361326"/>
                <a:gridCol w="1384442"/>
                <a:gridCol w="1600200"/>
                <a:gridCol w="1371599"/>
              </a:tblGrid>
              <a:tr h="403225">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QtyOrdered</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OrderDate</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DeliveryStatus</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DeliveryDate</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7" name="Table 6"/>
          <p:cNvGraphicFramePr>
            <a:graphicFrameLocks noGrp="1"/>
          </p:cNvGraphicFramePr>
          <p:nvPr/>
        </p:nvGraphicFramePr>
        <p:xfrm>
          <a:off x="533400" y="2895600"/>
          <a:ext cx="8077200" cy="381000"/>
        </p:xfrm>
        <a:graphic>
          <a:graphicData uri="http://schemas.openxmlformats.org/drawingml/2006/table">
            <a:tbl>
              <a:tblPr/>
              <a:tblGrid>
                <a:gridCol w="2209801"/>
                <a:gridCol w="2616199"/>
                <a:gridCol w="3251200"/>
              </a:tblGrid>
              <a:tr h="381000">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SupplierName</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SupplierContactNo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0208" name="TextBox 8"/>
          <p:cNvSpPr txBox="1">
            <a:spLocks noChangeArrowheads="1"/>
          </p:cNvSpPr>
          <p:nvPr/>
        </p:nvSpPr>
        <p:spPr bwMode="auto">
          <a:xfrm>
            <a:off x="457200" y="25146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Supplier</a:t>
            </a:r>
          </a:p>
        </p:txBody>
      </p:sp>
      <p:sp>
        <p:nvSpPr>
          <p:cNvPr id="50209" name="TextBox 9"/>
          <p:cNvSpPr txBox="1">
            <a:spLocks noChangeArrowheads="1"/>
          </p:cNvSpPr>
          <p:nvPr/>
        </p:nvSpPr>
        <p:spPr bwMode="auto">
          <a:xfrm>
            <a:off x="533400" y="34290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ItemOrder</a:t>
            </a:r>
          </a:p>
        </p:txBody>
      </p:sp>
      <p:graphicFrame>
        <p:nvGraphicFramePr>
          <p:cNvPr id="12" name="Table 11"/>
          <p:cNvGraphicFramePr>
            <a:graphicFrameLocks noGrp="1"/>
          </p:cNvGraphicFramePr>
          <p:nvPr/>
        </p:nvGraphicFramePr>
        <p:xfrm>
          <a:off x="609600" y="2133600"/>
          <a:ext cx="5943599" cy="360363"/>
        </p:xfrm>
        <a:graphic>
          <a:graphicData uri="http://schemas.openxmlformats.org/drawingml/2006/table">
            <a:tbl>
              <a:tblPr/>
              <a:tblGrid>
                <a:gridCol w="1219200"/>
                <a:gridCol w="1447800"/>
                <a:gridCol w="1524000"/>
                <a:gridCol w="1676400"/>
                <a:gridCol w="76199"/>
              </a:tblGrid>
              <a:tr h="360363">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9525" marR="9525" marT="95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ItemName</a:t>
                      </a:r>
                      <a:r>
                        <a:rPr lang="en-US" sz="1800" b="1" i="0" u="none" strike="noStrike" dirty="0">
                          <a:solidFill>
                            <a:srgbClr val="000000"/>
                          </a:solidFill>
                          <a:latin typeface="Calibri"/>
                        </a:rPr>
                        <a:t> </a:t>
                      </a: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UnitPrice</a:t>
                      </a:r>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a:solidFill>
                            <a:srgbClr val="000000"/>
                          </a:solidFill>
                          <a:latin typeface="Calibri"/>
                        </a:rPr>
                        <a:t>Class</a:t>
                      </a: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0224" name="TextBox 12"/>
          <p:cNvSpPr txBox="1">
            <a:spLocks noChangeArrowheads="1"/>
          </p:cNvSpPr>
          <p:nvPr/>
        </p:nvSpPr>
        <p:spPr bwMode="auto">
          <a:xfrm>
            <a:off x="533400" y="1752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a:t>
            </a:r>
          </a:p>
        </p:txBody>
      </p:sp>
    </p:spTree>
    <p:extLst>
      <p:ext uri="{BB962C8B-B14F-4D97-AF65-F5344CB8AC3E}">
        <p14:creationId xmlns:p14="http://schemas.microsoft.com/office/powerpoint/2010/main" val="23560527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1AA750C8-ABA6-413B-B758-7CBE41A5B01C}" type="slidenum">
              <a:rPr lang="en-US"/>
              <a:pPr>
                <a:defRPr/>
              </a:pPr>
              <a:t>126</a:t>
            </a:fld>
            <a:endParaRPr lang="en-US"/>
          </a:p>
        </p:txBody>
      </p:sp>
      <p:sp>
        <p:nvSpPr>
          <p:cNvPr id="32770" name="Rectangle 2"/>
          <p:cNvSpPr>
            <a:spLocks noGrp="1" noChangeArrowheads="1"/>
          </p:cNvSpPr>
          <p:nvPr>
            <p:ph type="title" idx="4294967295"/>
          </p:nvPr>
        </p:nvSpPr>
        <p:spPr/>
        <p:txBody>
          <a:bodyPr lIns="0"/>
          <a:lstStyle/>
          <a:p>
            <a:pPr eaLnBrk="1" hangingPunct="1">
              <a:defRPr/>
            </a:pPr>
            <a:r>
              <a:rPr lang="en-US" smtClean="0"/>
              <a:t>Outer join</a:t>
            </a:r>
          </a:p>
        </p:txBody>
      </p:sp>
      <p:sp>
        <p:nvSpPr>
          <p:cNvPr id="51204" name="Rectangle 3"/>
          <p:cNvSpPr>
            <a:spLocks noGrp="1" noChangeArrowheads="1"/>
          </p:cNvSpPr>
          <p:nvPr>
            <p:ph type="body" idx="4294967295"/>
          </p:nvPr>
        </p:nvSpPr>
        <p:spPr>
          <a:xfrm>
            <a:off x="152400" y="1493838"/>
            <a:ext cx="8229600" cy="1068387"/>
          </a:xfrm>
        </p:spPr>
        <p:txBody>
          <a:bodyPr lIns="0" tIns="0">
            <a:normAutofit fontScale="85000" lnSpcReduction="20000"/>
          </a:bodyPr>
          <a:lstStyle/>
          <a:p>
            <a:pPr eaLnBrk="1" hangingPunct="1"/>
            <a:r>
              <a:rPr lang="en-US" smtClean="0"/>
              <a:t>Retrieve all rows that match the </a:t>
            </a:r>
            <a:r>
              <a:rPr lang="en-US" b="1" smtClean="0"/>
              <a:t>WHERE</a:t>
            </a:r>
            <a:r>
              <a:rPr lang="en-US" smtClean="0"/>
              <a:t> clause and also those that have a </a:t>
            </a:r>
            <a:r>
              <a:rPr lang="en-US" b="1" smtClean="0"/>
              <a:t>NULL </a:t>
            </a:r>
            <a:r>
              <a:rPr lang="en-US" smtClean="0"/>
              <a:t>value in the column used for join. </a:t>
            </a:r>
          </a:p>
        </p:txBody>
      </p:sp>
    </p:spTree>
    <p:extLst>
      <p:ext uri="{BB962C8B-B14F-4D97-AF65-F5344CB8AC3E}">
        <p14:creationId xmlns:p14="http://schemas.microsoft.com/office/powerpoint/2010/main" val="37936923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B5C797E4-94E3-4B9D-ADFF-CA3E32E7EADB}" type="slidenum">
              <a:rPr lang="en-US"/>
              <a:pPr>
                <a:defRPr/>
              </a:pPr>
              <a:t>127</a:t>
            </a:fld>
            <a:endParaRPr lang="en-US"/>
          </a:p>
        </p:txBody>
      </p:sp>
      <p:sp>
        <p:nvSpPr>
          <p:cNvPr id="33794" name="Rectangle 2"/>
          <p:cNvSpPr>
            <a:spLocks noGrp="1" noChangeArrowheads="1"/>
          </p:cNvSpPr>
          <p:nvPr>
            <p:ph type="title" idx="4294967295"/>
          </p:nvPr>
        </p:nvSpPr>
        <p:spPr/>
        <p:txBody>
          <a:bodyPr lIns="0"/>
          <a:lstStyle/>
          <a:p>
            <a:pPr eaLnBrk="1" hangingPunct="1">
              <a:defRPr/>
            </a:pPr>
            <a:r>
              <a:rPr lang="en-US" smtClean="0"/>
              <a:t>Left / Right-Outer join</a:t>
            </a:r>
          </a:p>
        </p:txBody>
      </p:sp>
      <p:sp>
        <p:nvSpPr>
          <p:cNvPr id="52228" name="Rectangle 3"/>
          <p:cNvSpPr>
            <a:spLocks noGrp="1" noChangeArrowheads="1"/>
          </p:cNvSpPr>
          <p:nvPr>
            <p:ph type="body" idx="4294967295"/>
          </p:nvPr>
        </p:nvSpPr>
        <p:spPr>
          <a:xfrm>
            <a:off x="152400" y="1282700"/>
            <a:ext cx="7913688" cy="2209800"/>
          </a:xfrm>
        </p:spPr>
        <p:txBody>
          <a:bodyPr lIns="0" tIns="0">
            <a:normAutofit fontScale="70000" lnSpcReduction="20000"/>
          </a:bodyPr>
          <a:lstStyle/>
          <a:p>
            <a:pPr eaLnBrk="1" hangingPunct="1"/>
            <a:r>
              <a:rPr lang="en-US" smtClean="0"/>
              <a:t>Left outer joins include all records from the first (left) of two tables, </a:t>
            </a:r>
          </a:p>
          <a:p>
            <a:pPr eaLnBrk="1" hangingPunct="1">
              <a:buFont typeface="Wingdings" pitchFamily="2" charset="2"/>
              <a:buNone/>
            </a:pPr>
            <a:r>
              <a:rPr lang="en-US" smtClean="0"/>
              <a:t>	 	A = B </a:t>
            </a:r>
            <a:r>
              <a:rPr lang="en-US" b="1" smtClean="0"/>
              <a:t>(+)</a:t>
            </a:r>
          </a:p>
          <a:p>
            <a:pPr eaLnBrk="1" hangingPunct="1">
              <a:buFont typeface="Wingdings" pitchFamily="2" charset="2"/>
              <a:buNone/>
            </a:pPr>
            <a:endParaRPr lang="en-US" b="1" smtClean="0"/>
          </a:p>
          <a:p>
            <a:pPr eaLnBrk="1" hangingPunct="1"/>
            <a:r>
              <a:rPr lang="en-US" smtClean="0"/>
              <a:t>Right outer joins include all records from the second (right) of two tables, 			</a:t>
            </a:r>
          </a:p>
          <a:p>
            <a:pPr eaLnBrk="1" hangingPunct="1">
              <a:buFont typeface="Wingdings" pitchFamily="2" charset="2"/>
              <a:buNone/>
            </a:pPr>
            <a:r>
              <a:rPr lang="en-US" smtClean="0"/>
              <a:t>		A </a:t>
            </a:r>
            <a:r>
              <a:rPr lang="en-US" b="1" smtClean="0"/>
              <a:t>(+)</a:t>
            </a:r>
            <a:r>
              <a:rPr lang="en-US" smtClean="0"/>
              <a:t> = B</a:t>
            </a:r>
          </a:p>
        </p:txBody>
      </p:sp>
    </p:spTree>
    <p:extLst>
      <p:ext uri="{BB962C8B-B14F-4D97-AF65-F5344CB8AC3E}">
        <p14:creationId xmlns:p14="http://schemas.microsoft.com/office/powerpoint/2010/main" val="34930674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7BB4CCB9-1676-4782-8004-2668DBCA27F1}" type="slidenum">
              <a:rPr lang="en-US"/>
              <a:pPr>
                <a:defRPr/>
              </a:pPr>
              <a:t>128</a:t>
            </a:fld>
            <a:endParaRPr lang="en-US"/>
          </a:p>
        </p:txBody>
      </p:sp>
      <p:sp>
        <p:nvSpPr>
          <p:cNvPr id="34818" name="Rectangle 2"/>
          <p:cNvSpPr>
            <a:spLocks noGrp="1" noChangeArrowheads="1"/>
          </p:cNvSpPr>
          <p:nvPr>
            <p:ph type="title" idx="4294967295"/>
          </p:nvPr>
        </p:nvSpPr>
        <p:spPr>
          <a:xfrm>
            <a:off x="304800" y="168275"/>
            <a:ext cx="8574088" cy="579438"/>
          </a:xfrm>
        </p:spPr>
        <p:txBody>
          <a:bodyPr lIns="92075" tIns="46038" rIns="92075" bIns="46038" anchor="b">
            <a:spAutoFit/>
          </a:bodyPr>
          <a:lstStyle/>
          <a:p>
            <a:pPr eaLnBrk="1" hangingPunct="1">
              <a:defRPr/>
            </a:pPr>
            <a:r>
              <a:rPr lang="en-US" smtClean="0"/>
              <a:t> Example of left-join</a:t>
            </a:r>
          </a:p>
        </p:txBody>
      </p:sp>
      <p:sp>
        <p:nvSpPr>
          <p:cNvPr id="10243" name="Rectangle 3"/>
          <p:cNvSpPr>
            <a:spLocks noChangeArrowheads="1"/>
          </p:cNvSpPr>
          <p:nvPr/>
        </p:nvSpPr>
        <p:spPr bwMode="auto">
          <a:xfrm>
            <a:off x="228600" y="1828800"/>
            <a:ext cx="8458200" cy="10779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600" dirty="0">
                <a:latin typeface="Lucida Console" pitchFamily="49" charset="0"/>
              </a:rPr>
              <a:t>SELECT </a:t>
            </a:r>
            <a:r>
              <a:rPr lang="en-US" sz="1600" b="0" dirty="0">
                <a:latin typeface="Lucida Console" pitchFamily="49" charset="0"/>
              </a:rPr>
              <a:t>Table1.Emp_ID, Table1.City, Table2.Cust_ID, Table2.City</a:t>
            </a:r>
          </a:p>
          <a:p>
            <a:pPr algn="l">
              <a:defRPr/>
            </a:pPr>
            <a:r>
              <a:rPr lang="en-US" sz="1600" b="0" dirty="0">
                <a:latin typeface="Lucida Console" pitchFamily="49" charset="0"/>
              </a:rPr>
              <a:t>	</a:t>
            </a:r>
            <a:r>
              <a:rPr lang="en-US" sz="1600" dirty="0">
                <a:latin typeface="Lucida Console" pitchFamily="49" charset="0"/>
              </a:rPr>
              <a:t>FROM </a:t>
            </a:r>
            <a:r>
              <a:rPr lang="en-US" sz="1600" b="0" dirty="0">
                <a:latin typeface="Lucida Console" pitchFamily="49" charset="0"/>
              </a:rPr>
              <a:t>Table1, Table2</a:t>
            </a:r>
          </a:p>
          <a:p>
            <a:pPr algn="l">
              <a:defRPr/>
            </a:pPr>
            <a:r>
              <a:rPr lang="en-US" sz="1600" b="0" dirty="0">
                <a:latin typeface="Lucida Console" pitchFamily="49" charset="0"/>
              </a:rPr>
              <a:t>		</a:t>
            </a:r>
            <a:r>
              <a:rPr lang="en-US" sz="1600" dirty="0">
                <a:latin typeface="Lucida Console" pitchFamily="49" charset="0"/>
              </a:rPr>
              <a:t>WHERE </a:t>
            </a:r>
            <a:r>
              <a:rPr lang="en-US" sz="1600" b="0" dirty="0">
                <a:latin typeface="Lucida Console" pitchFamily="49" charset="0"/>
              </a:rPr>
              <a:t>Table1.City </a:t>
            </a:r>
            <a:r>
              <a:rPr lang="en-US" sz="1600" dirty="0">
                <a:latin typeface="Lucida Console" pitchFamily="49" charset="0"/>
              </a:rPr>
              <a:t> =</a:t>
            </a:r>
            <a:r>
              <a:rPr lang="en-US" sz="1600" b="0" dirty="0">
                <a:latin typeface="Lucida Console" pitchFamily="49" charset="0"/>
              </a:rPr>
              <a:t> Table2.City </a:t>
            </a:r>
            <a:r>
              <a:rPr lang="en-US" sz="1600" dirty="0">
                <a:latin typeface="Lucida Console" pitchFamily="49" charset="0"/>
              </a:rPr>
              <a:t>(+)</a:t>
            </a:r>
            <a:r>
              <a:rPr lang="en-US" sz="1600" b="0" dirty="0">
                <a:latin typeface="Lucida Console" pitchFamily="49" charset="0"/>
              </a:rPr>
              <a:t>;</a:t>
            </a:r>
          </a:p>
        </p:txBody>
      </p:sp>
      <p:sp>
        <p:nvSpPr>
          <p:cNvPr id="10245" name="Rectangle 5"/>
          <p:cNvSpPr>
            <a:spLocks noChangeArrowheads="1"/>
          </p:cNvSpPr>
          <p:nvPr/>
        </p:nvSpPr>
        <p:spPr bwMode="auto">
          <a:xfrm>
            <a:off x="220663" y="1143000"/>
            <a:ext cx="8466137" cy="641350"/>
          </a:xfrm>
          <a:prstGeom prst="rect">
            <a:avLst/>
          </a:prstGeom>
          <a:solidFill>
            <a:schemeClr val="accent4"/>
          </a:solidFill>
          <a:ln w="9525">
            <a:noFill/>
            <a:miter lim="800000"/>
            <a:headEnd/>
            <a:tailEnd/>
          </a:ln>
        </p:spPr>
        <p:txBody>
          <a:bodyPr lIns="92075" tIns="46038" rIns="92075" bIns="46038">
            <a:spAutoFit/>
          </a:bodyPr>
          <a:lstStyle/>
          <a:p>
            <a:pPr algn="l">
              <a:defRPr/>
            </a:pPr>
            <a:r>
              <a:rPr lang="en-US" sz="1800" dirty="0">
                <a:solidFill>
                  <a:schemeClr val="bg1"/>
                </a:solidFill>
              </a:rPr>
              <a:t>List all cities of Table1 if there is match in cities in Table2 &amp; also unmatched Cities from Table1</a:t>
            </a:r>
            <a:endParaRPr lang="en-US" sz="1800" b="0" i="1" dirty="0">
              <a:solidFill>
                <a:schemeClr val="bg1"/>
              </a:solidFill>
            </a:endParaRPr>
          </a:p>
        </p:txBody>
      </p:sp>
      <p:pic>
        <p:nvPicPr>
          <p:cNvPr id="10263"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8001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529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dissolve">
                                      <p:cBhvr>
                                        <p:cTn id="7" dur="500"/>
                                        <p:tgtEl>
                                          <p:spTgt spid="1024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3">
                                            <p:txEl>
                                              <p:pRg st="0" end="0"/>
                                            </p:txEl>
                                          </p:spTgt>
                                        </p:tgtEl>
                                        <p:attrNameLst>
                                          <p:attrName>style.visibility</p:attrName>
                                        </p:attrNameLst>
                                      </p:cBhvr>
                                      <p:to>
                                        <p:strVal val="visible"/>
                                      </p:to>
                                    </p:set>
                                    <p:animEffect transition="in" filter="dissolve">
                                      <p:cBhvr>
                                        <p:cTn id="10" dur="500"/>
                                        <p:tgtEl>
                                          <p:spTgt spid="1024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Effect transition="in" filter="dissolve">
                                      <p:cBhvr>
                                        <p:cTn id="13" dur="500"/>
                                        <p:tgtEl>
                                          <p:spTgt spid="10243">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Effect transition="in" filter="dissolve">
                                      <p:cBhvr>
                                        <p:cTn id="16" dur="500"/>
                                        <p:tgtEl>
                                          <p:spTgt spid="1024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19" dur="500"/>
                                        <p:tgtEl>
                                          <p:spTgt spid="10243">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22" dur="500"/>
                                        <p:tgtEl>
                                          <p:spTgt spid="10243">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25" dur="500"/>
                                        <p:tgtEl>
                                          <p:spTgt spid="1024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263"/>
                                        </p:tgtEl>
                                        <p:attrNameLst>
                                          <p:attrName>style.visibility</p:attrName>
                                        </p:attrNameLst>
                                      </p:cBhvr>
                                      <p:to>
                                        <p:strVal val="visible"/>
                                      </p:to>
                                    </p:set>
                                    <p:anim calcmode="lin" valueType="num">
                                      <p:cBhvr additive="base">
                                        <p:cTn id="30" dur="500" fill="hold"/>
                                        <p:tgtEl>
                                          <p:spTgt spid="10263"/>
                                        </p:tgtEl>
                                        <p:attrNameLst>
                                          <p:attrName>ppt_x</p:attrName>
                                        </p:attrNameLst>
                                      </p:cBhvr>
                                      <p:tavLst>
                                        <p:tav tm="0">
                                          <p:val>
                                            <p:strVal val="#ppt_x"/>
                                          </p:val>
                                        </p:tav>
                                        <p:tav tm="100000">
                                          <p:val>
                                            <p:strVal val="#ppt_x"/>
                                          </p:val>
                                        </p:tav>
                                      </p:tavLst>
                                    </p:anim>
                                    <p:anim calcmode="lin" valueType="num">
                                      <p:cBhvr additive="base">
                                        <p:cTn id="31" dur="500" fill="hold"/>
                                        <p:tgtEl>
                                          <p:spTgt spid="10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1BD1CEE-525E-439A-ADA5-167088839556}" type="slidenum">
              <a:rPr lang="en-US"/>
              <a:pPr>
                <a:defRPr/>
              </a:pPr>
              <a:t>129</a:t>
            </a:fld>
            <a:endParaRPr lang="en-US"/>
          </a:p>
        </p:txBody>
      </p:sp>
      <p:sp>
        <p:nvSpPr>
          <p:cNvPr id="35842" name="Rectangle 2"/>
          <p:cNvSpPr>
            <a:spLocks noGrp="1" noChangeArrowheads="1"/>
          </p:cNvSpPr>
          <p:nvPr>
            <p:ph type="title" idx="4294967295"/>
          </p:nvPr>
        </p:nvSpPr>
        <p:spPr/>
        <p:txBody>
          <a:bodyPr lIns="0"/>
          <a:lstStyle/>
          <a:p>
            <a:pPr eaLnBrk="1" hangingPunct="1">
              <a:defRPr/>
            </a:pPr>
            <a:r>
              <a:rPr lang="en-US" smtClean="0"/>
              <a:t>Example of Left Outer Join</a:t>
            </a:r>
          </a:p>
        </p:txBody>
      </p:sp>
      <p:sp>
        <p:nvSpPr>
          <p:cNvPr id="54276" name="Rectangle 3"/>
          <p:cNvSpPr>
            <a:spLocks noGrp="1" noChangeArrowheads="1"/>
          </p:cNvSpPr>
          <p:nvPr>
            <p:ph type="body" idx="4294967295"/>
          </p:nvPr>
        </p:nvSpPr>
        <p:spPr>
          <a:xfrm>
            <a:off x="228600" y="1066800"/>
            <a:ext cx="8686800" cy="609600"/>
          </a:xfrm>
          <a:solidFill>
            <a:schemeClr val="tx1"/>
          </a:solidFill>
        </p:spPr>
        <p:txBody>
          <a:bodyPr lIns="0" tIns="0">
            <a:normAutofit fontScale="70000" lnSpcReduction="20000"/>
          </a:bodyPr>
          <a:lstStyle/>
          <a:p>
            <a:pPr eaLnBrk="1" hangingPunct="1">
              <a:buFont typeface="Wingdings" pitchFamily="2" charset="2"/>
              <a:buNone/>
            </a:pPr>
            <a:r>
              <a:rPr lang="en-US" b="1" smtClean="0">
                <a:solidFill>
                  <a:schemeClr val="bg1"/>
                </a:solidFill>
              </a:rPr>
              <a:t>List </a:t>
            </a:r>
            <a:r>
              <a:rPr lang="en-US" b="1" smtClean="0">
                <a:solidFill>
                  <a:srgbClr val="FFFF00"/>
                </a:solidFill>
              </a:rPr>
              <a:t>all</a:t>
            </a:r>
            <a:r>
              <a:rPr lang="en-US" b="1" smtClean="0">
                <a:solidFill>
                  <a:schemeClr val="bg1"/>
                </a:solidFill>
              </a:rPr>
              <a:t> customer details and loan details if they have availed loans or yet to avail loan.</a:t>
            </a:r>
          </a:p>
          <a:p>
            <a:pPr eaLnBrk="1" hangingPunct="1"/>
            <a:endParaRPr lang="en-US" b="1" smtClean="0">
              <a:solidFill>
                <a:schemeClr val="bg1"/>
              </a:solidFill>
            </a:endParaRPr>
          </a:p>
        </p:txBody>
      </p:sp>
      <p:sp>
        <p:nvSpPr>
          <p:cNvPr id="39941" name="TextBox 4"/>
          <p:cNvSpPr txBox="1">
            <a:spLocks noChangeArrowheads="1"/>
          </p:cNvSpPr>
          <p:nvPr/>
        </p:nvSpPr>
        <p:spPr bwMode="auto">
          <a:xfrm>
            <a:off x="228600" y="3810000"/>
            <a:ext cx="8534400" cy="22463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buFont typeface="Wingdings" pitchFamily="2" charset="2"/>
              <a:buNone/>
              <a:defRPr/>
            </a:pPr>
            <a:r>
              <a:rPr lang="en-US" sz="2000" dirty="0">
                <a:latin typeface="Lucida Console" pitchFamily="49" charset="0"/>
              </a:rPr>
              <a:t>SELECT </a:t>
            </a:r>
            <a:r>
              <a:rPr lang="en-US" sz="2000" b="0" dirty="0" err="1">
                <a:latin typeface="Lucida Console" pitchFamily="49" charset="0"/>
              </a:rPr>
              <a:t>Customer_details.Cust_id,Cust_Last_name</a:t>
            </a:r>
            <a:r>
              <a:rPr lang="en-US" sz="2000" b="0" dirty="0">
                <a:latin typeface="Lucida Console" pitchFamily="49" charset="0"/>
              </a:rPr>
              <a:t>,</a:t>
            </a:r>
          </a:p>
          <a:p>
            <a:pPr algn="l">
              <a:buFont typeface="Wingdings" pitchFamily="2" charset="2"/>
              <a:buNone/>
              <a:defRPr/>
            </a:pPr>
            <a:r>
              <a:rPr lang="en-US" sz="2000" b="0" dirty="0" err="1">
                <a:latin typeface="Lucida Console" pitchFamily="49" charset="0"/>
              </a:rPr>
              <a:t>Loan_no,Amount_in_dollars</a:t>
            </a:r>
            <a:endParaRPr lang="en-US" sz="2000" b="0" dirty="0">
              <a:latin typeface="Lucida Console" pitchFamily="49" charset="0"/>
            </a:endParaRPr>
          </a:p>
          <a:p>
            <a:pPr algn="l">
              <a:buFont typeface="Wingdings" pitchFamily="2" charset="2"/>
              <a:buNone/>
              <a:defRPr/>
            </a:pPr>
            <a:r>
              <a:rPr lang="en-US" sz="2000" dirty="0">
                <a:latin typeface="Lucida Console" pitchFamily="49" charset="0"/>
              </a:rPr>
              <a:t>   FROM </a:t>
            </a:r>
            <a:r>
              <a:rPr lang="en-US" sz="2000" b="0" dirty="0" err="1">
                <a:latin typeface="Lucida Console" pitchFamily="49" charset="0"/>
              </a:rPr>
              <a:t>Customer_Account_details,Customer_loan</a:t>
            </a:r>
            <a:endParaRPr lang="en-US" sz="2000" b="0" dirty="0">
              <a:latin typeface="Lucida Console" pitchFamily="49" charset="0"/>
            </a:endParaRPr>
          </a:p>
          <a:p>
            <a:pPr algn="l">
              <a:buFont typeface="Wingdings" pitchFamily="2" charset="2"/>
              <a:buNone/>
              <a:defRPr/>
            </a:pPr>
            <a:r>
              <a:rPr lang="en-US" sz="2000" dirty="0">
                <a:latin typeface="Lucida Console" pitchFamily="49" charset="0"/>
              </a:rPr>
              <a:t>    WHERE </a:t>
            </a:r>
            <a:r>
              <a:rPr lang="en-US" sz="2000" b="0" dirty="0" err="1">
                <a:latin typeface="Lucida Console" pitchFamily="49" charset="0"/>
              </a:rPr>
              <a:t>Customer_Account_details.Cust_id</a:t>
            </a:r>
            <a:r>
              <a:rPr lang="en-US" sz="2000" b="0" dirty="0">
                <a:latin typeface="Lucida Console" pitchFamily="49" charset="0"/>
              </a:rPr>
              <a:t> =</a:t>
            </a:r>
          </a:p>
          <a:p>
            <a:pPr algn="l">
              <a:buFont typeface="Wingdings" pitchFamily="2" charset="2"/>
              <a:buNone/>
              <a:defRPr/>
            </a:pPr>
            <a:r>
              <a:rPr lang="en-US" sz="2000" b="0" dirty="0">
                <a:latin typeface="Lucida Console" pitchFamily="49" charset="0"/>
              </a:rPr>
              <a:t>             </a:t>
            </a:r>
            <a:r>
              <a:rPr lang="en-US" sz="2000" b="0" dirty="0" err="1">
                <a:latin typeface="Lucida Console" pitchFamily="49" charset="0"/>
              </a:rPr>
              <a:t>Customer_loan.Cust_id</a:t>
            </a:r>
            <a:r>
              <a:rPr lang="en-US" sz="2000" b="0" dirty="0">
                <a:latin typeface="Lucida Console" pitchFamily="49" charset="0"/>
              </a:rPr>
              <a:t> </a:t>
            </a:r>
            <a:r>
              <a:rPr lang="en-US" sz="2000" dirty="0">
                <a:latin typeface="Lucida Console" pitchFamily="49" charset="0"/>
              </a:rPr>
              <a:t>(+)</a:t>
            </a:r>
            <a:r>
              <a:rPr lang="en-US" sz="2000" b="0" dirty="0">
                <a:latin typeface="Lucida Console" pitchFamily="49" charset="0"/>
              </a:rPr>
              <a:t>;</a:t>
            </a:r>
            <a:endParaRPr lang="en-US" sz="2000" dirty="0">
              <a:latin typeface="Lucida Console" pitchFamily="49" charset="0"/>
            </a:endParaRPr>
          </a:p>
        </p:txBody>
      </p:sp>
      <p:graphicFrame>
        <p:nvGraphicFramePr>
          <p:cNvPr id="6" name="Table 5"/>
          <p:cNvGraphicFramePr>
            <a:graphicFrameLocks noGrp="1"/>
          </p:cNvGraphicFramePr>
          <p:nvPr/>
        </p:nvGraphicFramePr>
        <p:xfrm>
          <a:off x="457200" y="3124200"/>
          <a:ext cx="8077200" cy="381000"/>
        </p:xfrm>
        <a:graphic>
          <a:graphicData uri="http://schemas.openxmlformats.org/drawingml/2006/table">
            <a:tbl>
              <a:tblPr/>
              <a:tblGrid>
                <a:gridCol w="2209801"/>
                <a:gridCol w="2616199"/>
                <a:gridCol w="3251200"/>
              </a:tblGrid>
              <a:tr h="381000">
                <a:tc>
                  <a:txBody>
                    <a:bodyPr/>
                    <a:lstStyle/>
                    <a:p>
                      <a:pPr algn="ctr" rtl="0" fontAlgn="b"/>
                      <a:r>
                        <a:rPr lang="en-US" sz="1800" b="1" i="0" u="none" strike="noStrike" dirty="0" err="1" smtClean="0">
                          <a:solidFill>
                            <a:srgbClr val="000000"/>
                          </a:solidFill>
                          <a:latin typeface="Calibri"/>
                        </a:rPr>
                        <a:t>Loan_no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Amount_in_dollars</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4288" name="TextBox 6"/>
          <p:cNvSpPr txBox="1">
            <a:spLocks noChangeArrowheads="1"/>
          </p:cNvSpPr>
          <p:nvPr/>
        </p:nvSpPr>
        <p:spPr bwMode="auto">
          <a:xfrm>
            <a:off x="228600" y="26670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Customer_loan</a:t>
            </a:r>
          </a:p>
        </p:txBody>
      </p:sp>
      <p:graphicFrame>
        <p:nvGraphicFramePr>
          <p:cNvPr id="8" name="Table 7"/>
          <p:cNvGraphicFramePr>
            <a:graphicFrameLocks noGrp="1"/>
          </p:cNvGraphicFramePr>
          <p:nvPr/>
        </p:nvGraphicFramePr>
        <p:xfrm>
          <a:off x="457200" y="2133600"/>
          <a:ext cx="8077199" cy="360363"/>
        </p:xfrm>
        <a:graphic>
          <a:graphicData uri="http://schemas.openxmlformats.org/drawingml/2006/table">
            <a:tbl>
              <a:tblPr/>
              <a:tblGrid>
                <a:gridCol w="1270583"/>
                <a:gridCol w="3000626"/>
                <a:gridCol w="3729065"/>
                <a:gridCol w="76925"/>
              </a:tblGrid>
              <a:tr h="360363">
                <a:tc>
                  <a:txBody>
                    <a:bodyPr/>
                    <a:lstStyle/>
                    <a:p>
                      <a:pPr algn="ctr" rtl="0" fontAlgn="b"/>
                      <a:r>
                        <a:rPr lang="en-US" sz="1800" b="1" i="0" u="none" strike="noStrike" dirty="0" err="1" smtClean="0">
                          <a:solidFill>
                            <a:srgbClr val="000000"/>
                          </a:solidFill>
                          <a:latin typeface="Calibri"/>
                        </a:rPr>
                        <a:t>Cust_Id</a:t>
                      </a:r>
                      <a:endParaRPr lang="en-US" sz="1800" b="1" i="0" u="none" strike="noStrike" dirty="0">
                        <a:solidFill>
                          <a:srgbClr val="000000"/>
                        </a:solidFill>
                        <a:latin typeface="Calibri"/>
                      </a:endParaRPr>
                    </a:p>
                  </a:txBody>
                  <a:tcPr marL="9525" marR="9525" marT="95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Cust_Last_Name</a:t>
                      </a:r>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Cust_First_Name</a:t>
                      </a:r>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4301" name="TextBox 8"/>
          <p:cNvSpPr txBox="1">
            <a:spLocks noChangeArrowheads="1"/>
          </p:cNvSpPr>
          <p:nvPr/>
        </p:nvSpPr>
        <p:spPr bwMode="auto">
          <a:xfrm>
            <a:off x="381000" y="16764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Customer_Account_details</a:t>
            </a:r>
          </a:p>
        </p:txBody>
      </p:sp>
    </p:spTree>
    <p:extLst>
      <p:ext uri="{BB962C8B-B14F-4D97-AF65-F5344CB8AC3E}">
        <p14:creationId xmlns:p14="http://schemas.microsoft.com/office/powerpoint/2010/main" val="3870057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blinds(horizontal)">
                                      <p:cBhvr>
                                        <p:cTn id="7"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7"/>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2165" name="Bitmap Image" r:id="rId3" imgW="1905266" imgH="1905266" progId="PBrush">
                  <p:embed/>
                </p:oleObj>
              </mc:Choice>
              <mc:Fallback>
                <p:oleObj name="Bitmap Image" r:id="rId3" imgW="1905266" imgH="190526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58721246"/>
              </p:ext>
            </p:extLst>
          </p:nvPr>
        </p:nvGraphicFramePr>
        <p:xfrm>
          <a:off x="152400" y="1905000"/>
          <a:ext cx="8686800" cy="3276601"/>
        </p:xfrm>
        <a:graphic>
          <a:graphicData uri="http://schemas.openxmlformats.org/drawingml/2006/table">
            <a:tbl>
              <a:tblPr/>
              <a:tblGrid>
                <a:gridCol w="1745567"/>
                <a:gridCol w="1622471"/>
                <a:gridCol w="2266643"/>
                <a:gridCol w="1330411"/>
                <a:gridCol w="1721708"/>
              </a:tblGrid>
              <a:tr h="347057">
                <a:tc gridSpan="2">
                  <a:txBody>
                    <a:bodyPr/>
                    <a:lstStyle/>
                    <a:p>
                      <a:pPr marL="0" marR="0">
                        <a:lnSpc>
                          <a:spcPct val="115000"/>
                        </a:lnSpc>
                        <a:spcBef>
                          <a:spcPts val="0"/>
                        </a:spcBef>
                        <a:spcAft>
                          <a:spcPts val="0"/>
                        </a:spcAft>
                      </a:pPr>
                      <a:r>
                        <a:rPr lang="en-US" sz="1800" b="1" dirty="0" err="1">
                          <a:solidFill>
                            <a:srgbClr val="000000"/>
                          </a:solidFill>
                          <a:latin typeface="Calibri"/>
                          <a:ea typeface="Times New Roman"/>
                          <a:cs typeface="Times New Roman"/>
                        </a:rPr>
                        <a:t>BankInfo</a:t>
                      </a:r>
                      <a:r>
                        <a:rPr lang="en-US" sz="1800" b="1" dirty="0">
                          <a:solidFill>
                            <a:srgbClr val="000000"/>
                          </a:solidFill>
                          <a:latin typeface="Calibri"/>
                          <a:ea typeface="Times New Roman"/>
                          <a:cs typeface="Times New Roman"/>
                        </a:rPr>
                        <a:t> Table </a:t>
                      </a:r>
                      <a:endParaRPr lang="en-US" sz="1800" dirty="0">
                        <a:latin typeface="Calibri"/>
                        <a:ea typeface="Calibri"/>
                        <a:cs typeface="Times New Roman"/>
                      </a:endParaRPr>
                    </a:p>
                  </a:txBody>
                  <a:tcPr marL="64787" marR="64787" marT="0" marB="0" anchor="b">
                    <a:lnL>
                      <a:noFill/>
                    </a:lnL>
                    <a:lnR>
                      <a:noFill/>
                    </a:lnR>
                    <a:lnT>
                      <a:noFill/>
                    </a:lnT>
                    <a:lnB>
                      <a:noFill/>
                    </a:lnB>
                  </a:tcPr>
                </a:tc>
                <a:tc hMerge="1">
                  <a:txBody>
                    <a:bodyPr/>
                    <a:lstStyle/>
                    <a:p>
                      <a:endParaRPr lang="en-US"/>
                    </a:p>
                  </a:txBody>
                  <a:tcPr/>
                </a:tc>
                <a:tc>
                  <a:txBody>
                    <a:bodyPr/>
                    <a:lstStyle/>
                    <a:p>
                      <a:pPr>
                        <a:lnSpc>
                          <a:spcPct val="115000"/>
                        </a:lnSpc>
                      </a:pPr>
                      <a:endParaRPr lang="en-US" sz="1800">
                        <a:latin typeface="Calibri"/>
                      </a:endParaRPr>
                    </a:p>
                  </a:txBody>
                  <a:tcPr marL="64787" marR="64787" marT="0" marB="0" anchor="b">
                    <a:lnL>
                      <a:noFill/>
                    </a:lnL>
                    <a:lnR>
                      <a:noFill/>
                    </a:lnR>
                    <a:lnT>
                      <a:noFill/>
                    </a:lnT>
                    <a:lnB>
                      <a:noFill/>
                    </a:lnB>
                  </a:tcPr>
                </a:tc>
                <a:tc gridSpan="2">
                  <a:txBody>
                    <a:bodyPr/>
                    <a:lstStyle/>
                    <a:p>
                      <a:pPr>
                        <a:lnSpc>
                          <a:spcPct val="115000"/>
                        </a:lnSpc>
                      </a:pPr>
                      <a:endParaRPr lang="en-US" sz="1800">
                        <a:latin typeface="Calibri"/>
                      </a:endParaRPr>
                    </a:p>
                  </a:txBody>
                  <a:tcPr marL="64787" marR="64787" marT="0" marB="0" anchor="b">
                    <a:lnL>
                      <a:noFill/>
                    </a:lnL>
                    <a:lnR>
                      <a:noFill/>
                    </a:lnR>
                    <a:lnT>
                      <a:noFill/>
                    </a:lnT>
                    <a:lnB>
                      <a:noFill/>
                    </a:lnB>
                  </a:tcPr>
                </a:tc>
                <a:tc hMerge="1">
                  <a:txBody>
                    <a:bodyPr/>
                    <a:lstStyle/>
                    <a:p>
                      <a:endParaRPr lang="en-US"/>
                    </a:p>
                  </a:txBody>
                  <a:tcPr/>
                </a:tc>
              </a:tr>
              <a:tr h="347057">
                <a:tc>
                  <a:txBody>
                    <a:bodyPr/>
                    <a:lstStyle/>
                    <a:p>
                      <a:pPr>
                        <a:lnSpc>
                          <a:spcPct val="115000"/>
                        </a:lnSpc>
                      </a:pPr>
                      <a:endParaRPr lang="en-US" sz="1800">
                        <a:latin typeface="Calibri"/>
                      </a:endParaRPr>
                    </a:p>
                  </a:txBody>
                  <a:tcPr marL="64787" marR="6478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4787" marR="6478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4787" marR="64787" marT="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nSpc>
                          <a:spcPct val="115000"/>
                        </a:lnSpc>
                      </a:pPr>
                      <a:endParaRPr lang="en-US" sz="1800">
                        <a:latin typeface="Calibri"/>
                      </a:endParaRPr>
                    </a:p>
                  </a:txBody>
                  <a:tcPr marL="64787" marR="64787"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r>
              <a:tr h="347057">
                <a:tc>
                  <a:txBody>
                    <a:bodyPr/>
                    <a:lstStyle/>
                    <a:p>
                      <a:pPr marL="0" marR="0">
                        <a:lnSpc>
                          <a:spcPct val="115000"/>
                        </a:lnSpc>
                        <a:spcBef>
                          <a:spcPts val="0"/>
                        </a:spcBef>
                        <a:spcAft>
                          <a:spcPts val="0"/>
                        </a:spcAft>
                      </a:pPr>
                      <a:r>
                        <a:rPr lang="en-US" sz="1800" b="1" dirty="0">
                          <a:solidFill>
                            <a:schemeClr val="bg1"/>
                          </a:solidFill>
                          <a:latin typeface="Calibri"/>
                          <a:ea typeface="Times New Roman"/>
                          <a:cs typeface="Times New Roman"/>
                        </a:rPr>
                        <a:t>Colum name</a:t>
                      </a:r>
                      <a:endParaRPr lang="en-US" sz="1800" dirty="0">
                        <a:solidFill>
                          <a:schemeClr val="bg1"/>
                        </a:solidFill>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800" b="1" dirty="0" smtClean="0">
                          <a:solidFill>
                            <a:schemeClr val="bg1"/>
                          </a:solidFill>
                          <a:latin typeface="Calibri"/>
                          <a:ea typeface="Times New Roman"/>
                          <a:cs typeface="Times New Roman"/>
                        </a:rPr>
                        <a:t>Data type</a:t>
                      </a:r>
                      <a:endParaRPr lang="en-US" sz="1800" dirty="0">
                        <a:solidFill>
                          <a:schemeClr val="bg1"/>
                        </a:solidFill>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marL="0" marR="0">
                        <a:lnSpc>
                          <a:spcPct val="115000"/>
                        </a:lnSpc>
                        <a:spcBef>
                          <a:spcPts val="0"/>
                        </a:spcBef>
                        <a:spcAft>
                          <a:spcPts val="0"/>
                        </a:spcAft>
                      </a:pPr>
                      <a:r>
                        <a:rPr lang="en-US" sz="1800" b="1" dirty="0">
                          <a:solidFill>
                            <a:schemeClr val="bg1"/>
                          </a:solidFill>
                          <a:latin typeface="Calibri"/>
                          <a:ea typeface="Times New Roman"/>
                          <a:cs typeface="Times New Roman"/>
                        </a:rPr>
                        <a:t>Description</a:t>
                      </a:r>
                      <a:endParaRPr lang="en-US" sz="1800" dirty="0">
                        <a:solidFill>
                          <a:schemeClr val="bg1"/>
                        </a:solidFill>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gridSpan="2">
                  <a:txBody>
                    <a:bodyPr/>
                    <a:lstStyle/>
                    <a:p>
                      <a:pPr marL="0" marR="0">
                        <a:lnSpc>
                          <a:spcPct val="115000"/>
                        </a:lnSpc>
                        <a:spcBef>
                          <a:spcPts val="0"/>
                        </a:spcBef>
                        <a:spcAft>
                          <a:spcPts val="0"/>
                        </a:spcAft>
                      </a:pPr>
                      <a:r>
                        <a:rPr lang="en-US" sz="1800" b="1" dirty="0">
                          <a:solidFill>
                            <a:schemeClr val="bg1"/>
                          </a:solidFill>
                          <a:latin typeface="Calibri"/>
                          <a:ea typeface="Times New Roman"/>
                          <a:cs typeface="Times New Roman"/>
                        </a:rPr>
                        <a:t>Constraints</a:t>
                      </a:r>
                      <a:endParaRPr lang="en-US" sz="1800" dirty="0">
                        <a:solidFill>
                          <a:schemeClr val="bg1"/>
                        </a:solidFill>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r>
              <a:tr h="694113">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AccountNo</a:t>
                      </a:r>
                      <a:endParaRPr lang="en-US" sz="1800">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Number(10)</a:t>
                      </a:r>
                      <a:endParaRPr lang="en-US" sz="1800" dirty="0">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Account no of customer</a:t>
                      </a:r>
                      <a:endParaRPr lang="en-US" sz="1800">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4787" marR="64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15000"/>
                        </a:lnSpc>
                        <a:spcBef>
                          <a:spcPts val="0"/>
                        </a:spcBef>
                        <a:spcAft>
                          <a:spcPts val="1000"/>
                        </a:spcAft>
                      </a:pPr>
                      <a:endParaRPr lang="en-US" sz="1800">
                        <a:solidFill>
                          <a:srgbClr val="000000"/>
                        </a:solidFill>
                        <a:latin typeface="Calibri"/>
                        <a:ea typeface="Times New Roman"/>
                        <a:cs typeface="Times New Roman"/>
                      </a:endParaRPr>
                    </a:p>
                    <a:p>
                      <a:pPr marL="0" marR="0">
                        <a:lnSpc>
                          <a:spcPct val="115000"/>
                        </a:lnSpc>
                        <a:spcBef>
                          <a:spcPts val="0"/>
                        </a:spcBef>
                        <a:spcAft>
                          <a:spcPts val="1000"/>
                        </a:spcAft>
                      </a:pPr>
                      <a:r>
                        <a:rPr lang="en-US" sz="1800">
                          <a:solidFill>
                            <a:srgbClr val="000000"/>
                          </a:solidFill>
                          <a:latin typeface="Calibri"/>
                          <a:ea typeface="Times New Roman"/>
                          <a:cs typeface="Times New Roman"/>
                        </a:rPr>
                        <a:t>Composite Primary key</a:t>
                      </a:r>
                      <a:endParaRPr lang="en-US" sz="1800">
                        <a:latin typeface="Calibri"/>
                        <a:ea typeface="Calibri"/>
                        <a:cs typeface="Times New Roman"/>
                      </a:endParaRPr>
                    </a:p>
                  </a:txBody>
                  <a:tcPr marL="64787" marR="64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1317">
                <a:tc>
                  <a:txBody>
                    <a:bodyPr/>
                    <a:lstStyle/>
                    <a:p>
                      <a:pPr marL="0" marR="0">
                        <a:lnSpc>
                          <a:spcPct val="115000"/>
                        </a:lnSpc>
                        <a:spcBef>
                          <a:spcPts val="0"/>
                        </a:spcBef>
                        <a:spcAft>
                          <a:spcPts val="0"/>
                        </a:spcAft>
                      </a:pPr>
                      <a:r>
                        <a:rPr lang="en-US" sz="1800" dirty="0" err="1">
                          <a:solidFill>
                            <a:srgbClr val="000000"/>
                          </a:solidFill>
                          <a:latin typeface="Calibri"/>
                          <a:ea typeface="Times New Roman"/>
                          <a:cs typeface="Times New Roman"/>
                        </a:rPr>
                        <a:t>CustomerId</a:t>
                      </a:r>
                      <a:endParaRPr lang="en-US" sz="1800" dirty="0">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Varchar2(6)</a:t>
                      </a:r>
                      <a:endParaRPr lang="en-US" sz="1800" dirty="0">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Unique id provided to each customer when he/she is registered to purchase items</a:t>
                      </a:r>
                      <a:endParaRPr lang="en-US" sz="1800">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Foreign key referring to customer table</a:t>
                      </a:r>
                      <a:endParaRPr lang="en-US" sz="1800" dirty="0">
                        <a:latin typeface="Calibri"/>
                        <a:ea typeface="Calibri"/>
                        <a:cs typeface="Times New Roman"/>
                      </a:endParaRPr>
                    </a:p>
                  </a:txBody>
                  <a:tcPr marL="64787" marR="6478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2083" name="Rectangle 2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sp>
        <p:nvSpPr>
          <p:cNvPr id="9" name="Rectangle 3"/>
          <p:cNvSpPr txBox="1">
            <a:spLocks noChangeArrowheads="1"/>
          </p:cNvSpPr>
          <p:nvPr/>
        </p:nvSpPr>
        <p:spPr bwMode="auto">
          <a:xfrm>
            <a:off x="0" y="1111250"/>
            <a:ext cx="9144000" cy="869950"/>
          </a:xfrm>
          <a:prstGeom prst="rect">
            <a:avLst/>
          </a:prstGeom>
          <a:noFill/>
          <a:ln w="9525">
            <a:noFill/>
            <a:miter lim="800000"/>
            <a:headEnd/>
            <a:tailEnd/>
          </a:ln>
        </p:spPr>
        <p:txBody>
          <a:bodyPr lIns="0" tIns="0"/>
          <a:lstStyle/>
          <a:p>
            <a:pPr marL="342900" indent="-342900">
              <a:spcBef>
                <a:spcPct val="20000"/>
              </a:spcBef>
              <a:buClr>
                <a:srgbClr val="003366"/>
              </a:buClr>
              <a:defRPr/>
            </a:pPr>
            <a:r>
              <a:rPr lang="en-US" sz="2400" kern="0" dirty="0">
                <a:solidFill>
                  <a:schemeClr val="accent2"/>
                </a:solidFill>
                <a:latin typeface="+mn-lt"/>
              </a:rPr>
              <a:t>   Implementation of Composite Primary Key and Foreign Key Constraints</a:t>
            </a:r>
          </a:p>
          <a:p>
            <a:pPr marL="342900" indent="-342900">
              <a:spcBef>
                <a:spcPct val="20000"/>
              </a:spcBef>
              <a:buClr>
                <a:srgbClr val="003366"/>
              </a:buClr>
              <a:buFont typeface="Wingdings" pitchFamily="2" charset="2"/>
              <a:buNone/>
              <a:defRPr/>
            </a:pPr>
            <a:endParaRPr lang="en-US" sz="1800" kern="0" dirty="0">
              <a:latin typeface="+mn-lt"/>
            </a:endParaRPr>
          </a:p>
          <a:p>
            <a:pPr marL="342900" indent="-342900">
              <a:spcBef>
                <a:spcPct val="20000"/>
              </a:spcBef>
              <a:buClr>
                <a:srgbClr val="003366"/>
              </a:buClr>
              <a:buFont typeface="Wingdings" pitchFamily="2" charset="2"/>
              <a:buNone/>
              <a:defRPr/>
            </a:pPr>
            <a:r>
              <a:rPr lang="en-US" sz="1600" b="0" kern="0" dirty="0">
                <a:latin typeface="Courier New" pitchFamily="49" charset="0"/>
              </a:rPr>
              <a:t> </a:t>
            </a:r>
          </a:p>
          <a:p>
            <a:pPr marL="342900" indent="-342900">
              <a:spcBef>
                <a:spcPct val="20000"/>
              </a:spcBef>
              <a:buClr>
                <a:srgbClr val="003366"/>
              </a:buClr>
              <a:buFont typeface="Wingdings" pitchFamily="2" charset="2"/>
              <a:buNone/>
              <a:defRPr/>
            </a:pPr>
            <a:endParaRPr lang="en-US" sz="1600" b="0" kern="0" dirty="0">
              <a:latin typeface="Courier New" pitchFamily="49" charset="0"/>
            </a:endParaRPr>
          </a:p>
        </p:txBody>
      </p:sp>
      <p:sp>
        <p:nvSpPr>
          <p:cNvPr id="8" name="Rectangle 2"/>
          <p:cNvSpPr txBox="1">
            <a:spLocks noChangeArrowheads="1"/>
          </p:cNvSpPr>
          <p:nvPr/>
        </p:nvSpPr>
        <p:spPr bwMode="auto">
          <a:xfrm>
            <a:off x="0" y="0"/>
            <a:ext cx="9144000" cy="838200"/>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defRPr/>
            </a:pPr>
            <a:r>
              <a:rPr lang="en-US" sz="3200" kern="0" dirty="0">
                <a:latin typeface="+mj-lt"/>
                <a:ea typeface="+mj-ea"/>
                <a:cs typeface="+mj-cs"/>
              </a:rPr>
              <a:t>SQL - CREATE TABLE (contd.)</a:t>
            </a:r>
          </a:p>
        </p:txBody>
      </p:sp>
    </p:spTree>
    <p:extLst>
      <p:ext uri="{BB962C8B-B14F-4D97-AF65-F5344CB8AC3E}">
        <p14:creationId xmlns:p14="http://schemas.microsoft.com/office/powerpoint/2010/main" val="93472219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5120E7AA-9375-421E-A097-CE665029E721}" type="slidenum">
              <a:rPr lang="en-US"/>
              <a:pPr>
                <a:defRPr/>
              </a:pPr>
              <a:t>130</a:t>
            </a:fld>
            <a:endParaRPr lang="en-US"/>
          </a:p>
        </p:txBody>
      </p:sp>
      <p:sp>
        <p:nvSpPr>
          <p:cNvPr id="36866" name="Rectangle 2"/>
          <p:cNvSpPr>
            <a:spLocks noGrp="1" noChangeArrowheads="1"/>
          </p:cNvSpPr>
          <p:nvPr>
            <p:ph type="title" idx="4294967295"/>
          </p:nvPr>
        </p:nvSpPr>
        <p:spPr/>
        <p:txBody>
          <a:bodyPr lIns="0"/>
          <a:lstStyle/>
          <a:p>
            <a:pPr eaLnBrk="1" hangingPunct="1">
              <a:defRPr/>
            </a:pPr>
            <a:r>
              <a:rPr lang="en-US" smtClean="0"/>
              <a:t>Example of right outer join</a:t>
            </a:r>
          </a:p>
        </p:txBody>
      </p:sp>
      <p:sp>
        <p:nvSpPr>
          <p:cNvPr id="41988" name="Rectangle 3"/>
          <p:cNvSpPr>
            <a:spLocks noGrp="1" noChangeArrowheads="1"/>
          </p:cNvSpPr>
          <p:nvPr>
            <p:ph type="body" idx="4294967295"/>
          </p:nvPr>
        </p:nvSpPr>
        <p:spPr>
          <a:xfrm>
            <a:off x="228600" y="1447800"/>
            <a:ext cx="8610600" cy="1049338"/>
          </a:xfrm>
        </p:spPr>
        <p:style>
          <a:lnRef idx="1">
            <a:schemeClr val="accent1"/>
          </a:lnRef>
          <a:fillRef idx="2">
            <a:schemeClr val="accent1"/>
          </a:fillRef>
          <a:effectRef idx="1">
            <a:schemeClr val="accent1"/>
          </a:effectRef>
          <a:fontRef idx="minor">
            <a:schemeClr val="dk1"/>
          </a:fontRef>
        </p:style>
        <p:txBody>
          <a:bodyPr lIns="0" tIns="0"/>
          <a:lstStyle/>
          <a:p>
            <a:pPr eaLnBrk="1" hangingPunct="1">
              <a:buFont typeface="Wingdings" pitchFamily="2" charset="2"/>
              <a:buNone/>
              <a:defRPr/>
            </a:pPr>
            <a:r>
              <a:rPr lang="en-US" sz="1600" b="1" dirty="0" smtClean="0">
                <a:latin typeface="Lucida Console" pitchFamily="49" charset="0"/>
              </a:rPr>
              <a:t>SELECT</a:t>
            </a:r>
            <a:r>
              <a:rPr lang="en-US" sz="1600" dirty="0" smtClean="0">
                <a:latin typeface="Lucida Console" pitchFamily="49" charset="0"/>
              </a:rPr>
              <a:t> Table1.Emp_ID, Table1.City, Table2.Cust_ID, Table2.City</a:t>
            </a:r>
            <a:endParaRPr lang="en-US" sz="1600" b="1" dirty="0" smtClean="0">
              <a:latin typeface="Lucida Console" pitchFamily="49" charset="0"/>
            </a:endParaRPr>
          </a:p>
          <a:p>
            <a:pPr eaLnBrk="1" hangingPunct="1">
              <a:buFont typeface="Wingdings" pitchFamily="2" charset="2"/>
              <a:buNone/>
              <a:defRPr/>
            </a:pPr>
            <a:r>
              <a:rPr lang="en-US" sz="1600" b="1" dirty="0" smtClean="0">
                <a:latin typeface="Lucida Console" pitchFamily="49" charset="0"/>
              </a:rPr>
              <a:t>	 FROM</a:t>
            </a:r>
            <a:r>
              <a:rPr lang="en-US" sz="1600" dirty="0" smtClean="0">
                <a:latin typeface="Lucida Console" pitchFamily="49" charset="0"/>
              </a:rPr>
              <a:t> Table1, Table2</a:t>
            </a:r>
            <a:endParaRPr lang="en-US" sz="1600" b="1" dirty="0" smtClean="0">
              <a:latin typeface="Lucida Console" pitchFamily="49" charset="0"/>
            </a:endParaRPr>
          </a:p>
          <a:p>
            <a:pPr eaLnBrk="1" hangingPunct="1">
              <a:buFont typeface="Wingdings" pitchFamily="2" charset="2"/>
              <a:buNone/>
              <a:defRPr/>
            </a:pPr>
            <a:r>
              <a:rPr lang="en-US" sz="1600" b="1" dirty="0" smtClean="0">
                <a:latin typeface="Lucida Console" pitchFamily="49" charset="0"/>
              </a:rPr>
              <a:t>	   WHERE</a:t>
            </a:r>
            <a:r>
              <a:rPr lang="en-US" sz="1600" dirty="0" smtClean="0">
                <a:latin typeface="Lucida Console" pitchFamily="49" charset="0"/>
              </a:rPr>
              <a:t> Table1.City (</a:t>
            </a:r>
            <a:r>
              <a:rPr lang="en-US" sz="1600" b="1" dirty="0" smtClean="0">
                <a:latin typeface="Lucida Console" pitchFamily="49" charset="0"/>
              </a:rPr>
              <a:t>+) </a:t>
            </a:r>
            <a:r>
              <a:rPr lang="en-US" sz="1600" dirty="0" smtClean="0">
                <a:latin typeface="Lucida Console" pitchFamily="49" charset="0"/>
              </a:rPr>
              <a:t>= Table2.City; </a:t>
            </a:r>
          </a:p>
        </p:txBody>
      </p:sp>
      <p:pic>
        <p:nvPicPr>
          <p:cNvPr id="9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807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04800" y="838200"/>
            <a:ext cx="8466138" cy="641350"/>
          </a:xfrm>
          <a:prstGeom prst="rect">
            <a:avLst/>
          </a:prstGeom>
          <a:solidFill>
            <a:schemeClr val="accent4"/>
          </a:solidFill>
          <a:ln w="9525">
            <a:noFill/>
            <a:miter lim="800000"/>
            <a:headEnd/>
            <a:tailEnd/>
          </a:ln>
        </p:spPr>
        <p:txBody>
          <a:bodyPr lIns="92075" tIns="46038" rIns="92075" bIns="46038">
            <a:spAutoFit/>
          </a:bodyPr>
          <a:lstStyle/>
          <a:p>
            <a:pPr algn="l">
              <a:defRPr/>
            </a:pPr>
            <a:r>
              <a:rPr lang="en-US" sz="1800" dirty="0">
                <a:solidFill>
                  <a:schemeClr val="bg1"/>
                </a:solidFill>
              </a:rPr>
              <a:t>List all cities of Table2 if there is match in cities in Table1 &amp; also unmatched Cities from Table2</a:t>
            </a:r>
            <a:endParaRPr lang="en-US" sz="1800" b="0" i="1" dirty="0">
              <a:solidFill>
                <a:schemeClr val="bg1"/>
              </a:solidFill>
            </a:endParaRPr>
          </a:p>
        </p:txBody>
      </p:sp>
    </p:spTree>
    <p:extLst>
      <p:ext uri="{BB962C8B-B14F-4D97-AF65-F5344CB8AC3E}">
        <p14:creationId xmlns:p14="http://schemas.microsoft.com/office/powerpoint/2010/main" val="153229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ppt_x"/>
                                          </p:val>
                                        </p:tav>
                                        <p:tav tm="100000">
                                          <p:val>
                                            <p:strVal val="#ppt_x"/>
                                          </p:val>
                                        </p:tav>
                                      </p:tavLst>
                                    </p:anim>
                                    <p:anim calcmode="lin" valueType="num">
                                      <p:cBhvr additive="base">
                                        <p:cTn id="8"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988">
                                            <p:bg/>
                                          </p:spTgt>
                                        </p:tgtEl>
                                        <p:attrNameLst>
                                          <p:attrName>style.visibility</p:attrName>
                                        </p:attrNameLst>
                                      </p:cBhvr>
                                      <p:to>
                                        <p:strVal val="visible"/>
                                      </p:to>
                                    </p:set>
                                    <p:animEffect transition="in" filter="blinds(horizontal)">
                                      <p:cBhvr>
                                        <p:cTn id="13" dur="500"/>
                                        <p:tgtEl>
                                          <p:spTgt spid="4198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2A3C5329-5847-4025-9AA9-CDFADF4BF544}" type="slidenum">
              <a:rPr lang="en-US"/>
              <a:pPr>
                <a:defRPr/>
              </a:pPr>
              <a:t>131</a:t>
            </a:fld>
            <a:endParaRPr lang="en-US"/>
          </a:p>
        </p:txBody>
      </p:sp>
      <p:sp>
        <p:nvSpPr>
          <p:cNvPr id="56323" name="Rectangle 2"/>
          <p:cNvSpPr>
            <a:spLocks noChangeArrowheads="1"/>
          </p:cNvSpPr>
          <p:nvPr/>
        </p:nvSpPr>
        <p:spPr bwMode="auto">
          <a:xfrm>
            <a:off x="304800" y="1219200"/>
            <a:ext cx="8018463"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solidFill>
                  <a:schemeClr val="bg1"/>
                </a:solidFill>
              </a:rPr>
              <a:t>To list all the Employee names along with their Manager’s name</a:t>
            </a:r>
          </a:p>
        </p:txBody>
      </p:sp>
      <p:sp>
        <p:nvSpPr>
          <p:cNvPr id="11267" name="Rectangle 3"/>
          <p:cNvSpPr>
            <a:spLocks noChangeArrowheads="1"/>
          </p:cNvSpPr>
          <p:nvPr/>
        </p:nvSpPr>
        <p:spPr bwMode="auto">
          <a:xfrm>
            <a:off x="381000" y="4191000"/>
            <a:ext cx="8147050" cy="1447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defRPr/>
            </a:pPr>
            <a:r>
              <a:rPr lang="en-US" sz="1600" dirty="0">
                <a:latin typeface="Lucida Console" pitchFamily="49" charset="0"/>
              </a:rPr>
              <a:t>SELECT</a:t>
            </a:r>
            <a:r>
              <a:rPr lang="en-US" sz="1600" b="0" dirty="0">
                <a:latin typeface="Lucida Console" pitchFamily="49" charset="0"/>
              </a:rPr>
              <a:t>	 </a:t>
            </a:r>
            <a:r>
              <a:rPr lang="en-US" sz="1600" b="0" dirty="0" err="1">
                <a:latin typeface="Lucida Console" pitchFamily="49" charset="0"/>
              </a:rPr>
              <a:t>Emp.Employee_ID</a:t>
            </a:r>
            <a:r>
              <a:rPr lang="en-US" sz="1600" b="0" dirty="0">
                <a:latin typeface="Lucida Console" pitchFamily="49" charset="0"/>
              </a:rPr>
              <a:t> , </a:t>
            </a:r>
            <a:r>
              <a:rPr lang="en-US" sz="1600" b="0" dirty="0" err="1">
                <a:latin typeface="Lucida Console" pitchFamily="49" charset="0"/>
              </a:rPr>
              <a:t>Emp.Employee_Name</a:t>
            </a:r>
            <a:r>
              <a:rPr lang="en-US" sz="1600" b="0" dirty="0">
                <a:latin typeface="Lucida Console" pitchFamily="49" charset="0"/>
              </a:rPr>
              <a:t> ,  </a:t>
            </a:r>
          </a:p>
          <a:p>
            <a:pPr>
              <a:defRPr/>
            </a:pPr>
            <a:r>
              <a:rPr lang="en-US" sz="1600" b="0" dirty="0" err="1">
                <a:latin typeface="Lucida Console" pitchFamily="49" charset="0"/>
              </a:rPr>
              <a:t>Emp.Manager_Id</a:t>
            </a:r>
            <a:r>
              <a:rPr lang="en-US" sz="1600" b="0" dirty="0">
                <a:latin typeface="Lucida Console" pitchFamily="49" charset="0"/>
              </a:rPr>
              <a:t> , </a:t>
            </a:r>
            <a:r>
              <a:rPr lang="en-US" sz="1600" b="0" dirty="0" err="1">
                <a:latin typeface="Lucida Console" pitchFamily="49" charset="0"/>
              </a:rPr>
              <a:t>Manager.Employee_Name</a:t>
            </a:r>
            <a:r>
              <a:rPr lang="en-US" sz="1600" b="0" dirty="0">
                <a:latin typeface="Lucida Console" pitchFamily="49" charset="0"/>
              </a:rPr>
              <a:t>  </a:t>
            </a:r>
          </a:p>
          <a:p>
            <a:pPr>
              <a:defRPr/>
            </a:pPr>
            <a:r>
              <a:rPr lang="en-US" sz="1600" b="0" dirty="0">
                <a:latin typeface="Lucida Console" pitchFamily="49" charset="0"/>
              </a:rPr>
              <a:t> </a:t>
            </a:r>
            <a:r>
              <a:rPr lang="en-US" sz="1600" dirty="0">
                <a:latin typeface="Lucida Console" pitchFamily="49" charset="0"/>
              </a:rPr>
              <a:t>    </a:t>
            </a:r>
            <a:r>
              <a:rPr lang="en-US" sz="1600" dirty="0">
                <a:solidFill>
                  <a:schemeClr val="accent2"/>
                </a:solidFill>
                <a:latin typeface="Lucida Console" pitchFamily="49" charset="0"/>
              </a:rPr>
              <a:t>FROM </a:t>
            </a:r>
            <a:r>
              <a:rPr lang="en-US" sz="1600" b="0" dirty="0" err="1">
                <a:solidFill>
                  <a:schemeClr val="accent2"/>
                </a:solidFill>
                <a:latin typeface="Lucida Console" pitchFamily="49" charset="0"/>
              </a:rPr>
              <a:t>employee_Manager</a:t>
            </a:r>
            <a:r>
              <a:rPr lang="en-US" sz="1600" b="0" dirty="0">
                <a:solidFill>
                  <a:schemeClr val="accent2"/>
                </a:solidFill>
                <a:latin typeface="Lucida Console" pitchFamily="49" charset="0"/>
              </a:rPr>
              <a:t>  </a:t>
            </a:r>
            <a:r>
              <a:rPr lang="en-US" sz="1600" b="0" dirty="0" err="1">
                <a:solidFill>
                  <a:schemeClr val="accent2"/>
                </a:solidFill>
                <a:latin typeface="Lucida Console" pitchFamily="49" charset="0"/>
              </a:rPr>
              <a:t>Emp</a:t>
            </a:r>
            <a:r>
              <a:rPr lang="en-US" sz="1600" b="0" dirty="0">
                <a:solidFill>
                  <a:schemeClr val="accent2"/>
                </a:solidFill>
                <a:latin typeface="Lucida Console" pitchFamily="49" charset="0"/>
              </a:rPr>
              <a:t>, </a:t>
            </a:r>
            <a:r>
              <a:rPr lang="en-US" sz="1600" b="0" dirty="0" err="1">
                <a:solidFill>
                  <a:schemeClr val="accent2"/>
                </a:solidFill>
                <a:latin typeface="Lucida Console" pitchFamily="49" charset="0"/>
              </a:rPr>
              <a:t>employee_Manager</a:t>
            </a:r>
            <a:r>
              <a:rPr lang="en-US" sz="1600" b="0" dirty="0">
                <a:solidFill>
                  <a:schemeClr val="accent2"/>
                </a:solidFill>
                <a:latin typeface="Lucida Console" pitchFamily="49" charset="0"/>
              </a:rPr>
              <a:t>  Manager</a:t>
            </a:r>
          </a:p>
          <a:p>
            <a:pPr>
              <a:defRPr/>
            </a:pPr>
            <a:r>
              <a:rPr lang="en-US" sz="1600" dirty="0">
                <a:latin typeface="Lucida Console" pitchFamily="49" charset="0"/>
              </a:rPr>
              <a:t>        </a:t>
            </a:r>
            <a:r>
              <a:rPr lang="en-US" sz="1600" dirty="0">
                <a:solidFill>
                  <a:schemeClr val="accent2"/>
                </a:solidFill>
                <a:latin typeface="Lucida Console" pitchFamily="49" charset="0"/>
              </a:rPr>
              <a:t>WHERE </a:t>
            </a:r>
            <a:r>
              <a:rPr lang="en-US" sz="1600" b="0" dirty="0" err="1">
                <a:solidFill>
                  <a:schemeClr val="accent2"/>
                </a:solidFill>
                <a:latin typeface="Lucida Console" pitchFamily="49" charset="0"/>
              </a:rPr>
              <a:t>Emp.Manager_ID</a:t>
            </a:r>
            <a:r>
              <a:rPr lang="en-US" sz="1600" b="0" dirty="0">
                <a:solidFill>
                  <a:schemeClr val="accent2"/>
                </a:solidFill>
                <a:latin typeface="Lucida Console" pitchFamily="49" charset="0"/>
              </a:rPr>
              <a:t>  </a:t>
            </a:r>
            <a:r>
              <a:rPr lang="en-US" sz="1600" dirty="0">
                <a:solidFill>
                  <a:schemeClr val="accent2"/>
                </a:solidFill>
                <a:latin typeface="Lucida Console" pitchFamily="49" charset="0"/>
              </a:rPr>
              <a:t>=</a:t>
            </a:r>
            <a:r>
              <a:rPr lang="en-US" sz="1600" b="0" dirty="0">
                <a:solidFill>
                  <a:schemeClr val="accent2"/>
                </a:solidFill>
                <a:latin typeface="Lucida Console" pitchFamily="49" charset="0"/>
              </a:rPr>
              <a:t>  </a:t>
            </a:r>
            <a:r>
              <a:rPr lang="en-US" sz="1600" b="0" dirty="0" err="1">
                <a:solidFill>
                  <a:schemeClr val="accent2"/>
                </a:solidFill>
                <a:latin typeface="Lucida Console" pitchFamily="49" charset="0"/>
              </a:rPr>
              <a:t>Manager.Employee_ID</a:t>
            </a:r>
            <a:r>
              <a:rPr lang="en-US" sz="1600" b="0" dirty="0">
                <a:solidFill>
                  <a:schemeClr val="accent2"/>
                </a:solidFill>
                <a:latin typeface="Lucida Console" pitchFamily="49" charset="0"/>
              </a:rPr>
              <a:t>;</a:t>
            </a:r>
          </a:p>
        </p:txBody>
      </p:sp>
      <p:sp>
        <p:nvSpPr>
          <p:cNvPr id="37892" name="Rectangle 4"/>
          <p:cNvSpPr>
            <a:spLocks noGrp="1" noChangeArrowheads="1"/>
          </p:cNvSpPr>
          <p:nvPr>
            <p:ph type="title" idx="4294967295"/>
          </p:nvPr>
        </p:nvSpPr>
        <p:spPr>
          <a:xfrm>
            <a:off x="228600" y="228600"/>
            <a:ext cx="8610600" cy="579438"/>
          </a:xfrm>
        </p:spPr>
        <p:txBody>
          <a:bodyPr lIns="92075" tIns="46038" rIns="92075" bIns="46038" anchor="t">
            <a:spAutoFit/>
          </a:bodyPr>
          <a:lstStyle/>
          <a:p>
            <a:pPr eaLnBrk="1" hangingPunct="1">
              <a:defRPr/>
            </a:pPr>
            <a:r>
              <a:rPr lang="en-US" smtClean="0"/>
              <a:t>Self join-Joining a table with itself</a:t>
            </a:r>
          </a:p>
        </p:txBody>
      </p:sp>
      <p:graphicFrame>
        <p:nvGraphicFramePr>
          <p:cNvPr id="6" name="Table 5"/>
          <p:cNvGraphicFramePr>
            <a:graphicFrameLocks noGrp="1"/>
          </p:cNvGraphicFramePr>
          <p:nvPr/>
        </p:nvGraphicFramePr>
        <p:xfrm>
          <a:off x="381000" y="2133600"/>
          <a:ext cx="7620000" cy="1800225"/>
        </p:xfrm>
        <a:graphic>
          <a:graphicData uri="http://schemas.openxmlformats.org/drawingml/2006/table">
            <a:tbl>
              <a:tblPr/>
              <a:tblGrid>
                <a:gridCol w="1503621"/>
                <a:gridCol w="3165518"/>
                <a:gridCol w="2950861"/>
              </a:tblGrid>
              <a:tr h="360045">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045">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6352" name="TextBox 6"/>
          <p:cNvSpPr txBox="1">
            <a:spLocks noChangeArrowheads="1"/>
          </p:cNvSpPr>
          <p:nvPr/>
        </p:nvSpPr>
        <p:spPr bwMode="auto">
          <a:xfrm>
            <a:off x="304800" y="16764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Employee_Manager</a:t>
            </a:r>
          </a:p>
        </p:txBody>
      </p:sp>
    </p:spTree>
    <p:extLst>
      <p:ext uri="{BB962C8B-B14F-4D97-AF65-F5344CB8AC3E}">
        <p14:creationId xmlns:p14="http://schemas.microsoft.com/office/powerpoint/2010/main" val="9770292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Effect transition="in" filter="blinds(horizontal)">
                                      <p:cBhvr>
                                        <p:cTn id="7" dur="500"/>
                                        <p:tgtEl>
                                          <p:spTgt spid="1126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0" dur="500"/>
                                        <p:tgtEl>
                                          <p:spTgt spid="1126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3" dur="500"/>
                                        <p:tgtEl>
                                          <p:spTgt spid="11267">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6" dur="500"/>
                                        <p:tgtEl>
                                          <p:spTgt spid="11267">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9"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allAtOnce"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C36DF3C-62E0-4356-B716-FBBCFCB99793}" type="slidenum">
              <a:rPr lang="en-US"/>
              <a:pPr>
                <a:defRPr/>
              </a:pPr>
              <a:t>132</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7" name="Table 6"/>
          <p:cNvGraphicFramePr>
            <a:graphicFrameLocks noGrp="1"/>
          </p:cNvGraphicFramePr>
          <p:nvPr/>
        </p:nvGraphicFramePr>
        <p:xfrm>
          <a:off x="1905000" y="990600"/>
          <a:ext cx="5105400" cy="1800225"/>
        </p:xfrm>
        <a:graphic>
          <a:graphicData uri="http://schemas.openxmlformats.org/drawingml/2006/table">
            <a:tbl>
              <a:tblPr/>
              <a:tblGrid>
                <a:gridCol w="1447800"/>
                <a:gridCol w="1905000"/>
                <a:gridCol w="1752600"/>
              </a:tblGrid>
              <a:tr h="360045">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045">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4876800" y="4191000"/>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4191000"/>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7426" name="TextBox 9"/>
          <p:cNvSpPr txBox="1">
            <a:spLocks noChangeArrowheads="1"/>
          </p:cNvSpPr>
          <p:nvPr/>
        </p:nvSpPr>
        <p:spPr bwMode="auto">
          <a:xfrm>
            <a:off x="228600" y="11430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Employee_Manager</a:t>
            </a:r>
          </a:p>
        </p:txBody>
      </p:sp>
      <p:cxnSp>
        <p:nvCxnSpPr>
          <p:cNvPr id="14" name="Straight Arrow Connector 13"/>
          <p:cNvCxnSpPr>
            <a:cxnSpLocks noChangeShapeType="1"/>
          </p:cNvCxnSpPr>
          <p:nvPr/>
        </p:nvCxnSpPr>
        <p:spPr bwMode="auto">
          <a:xfrm rot="10800000" flipV="1">
            <a:off x="3048000" y="3124200"/>
            <a:ext cx="1295400" cy="7620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4343400" y="3124200"/>
            <a:ext cx="1600200" cy="6858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1371600" y="38100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19" name="TextBox 18"/>
          <p:cNvSpPr txBox="1">
            <a:spLocks noChangeArrowheads="1"/>
          </p:cNvSpPr>
          <p:nvPr/>
        </p:nvSpPr>
        <p:spPr bwMode="auto">
          <a:xfrm>
            <a:off x="6096000" y="3810000"/>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sp>
        <p:nvSpPr>
          <p:cNvPr id="23" name="Oval Callout 22"/>
          <p:cNvSpPr>
            <a:spLocks noChangeArrowheads="1"/>
          </p:cNvSpPr>
          <p:nvPr/>
        </p:nvSpPr>
        <p:spPr bwMode="auto">
          <a:xfrm>
            <a:off x="7086600" y="2286000"/>
            <a:ext cx="2057400" cy="1066800"/>
          </a:xfrm>
          <a:prstGeom prst="wedgeEllipseCallout">
            <a:avLst>
              <a:gd name="adj1" fmla="val -58903"/>
              <a:gd name="adj2" fmla="val 50676"/>
            </a:avLst>
          </a:prstGeom>
          <a:solidFill>
            <a:srgbClr val="FFFF99"/>
          </a:solidFill>
          <a:ln w="12700" algn="ctr">
            <a:solidFill>
              <a:schemeClr val="tx1"/>
            </a:solidFill>
            <a:round/>
            <a:headEnd/>
            <a:tailEnd/>
          </a:ln>
        </p:spPr>
        <p:txBody>
          <a:bodyPr anchor="ctr"/>
          <a:lstStyle/>
          <a:p>
            <a:r>
              <a:rPr lang="en-US"/>
              <a:t>The table is referred twice because of alias name Emp and Manager</a:t>
            </a:r>
          </a:p>
        </p:txBody>
      </p:sp>
    </p:spTree>
    <p:extLst>
      <p:ext uri="{BB962C8B-B14F-4D97-AF65-F5344CB8AC3E}">
        <p14:creationId xmlns:p14="http://schemas.microsoft.com/office/powerpoint/2010/main" val="515753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EA3EA4DC-B19B-45CF-B94A-088EC3978ECC}" type="slidenum">
              <a:rPr lang="en-US"/>
              <a:pPr>
                <a:defRPr/>
              </a:pPr>
              <a:t>133</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572001" cy="1800225"/>
        </p:xfrm>
        <a:graphic>
          <a:graphicData uri="http://schemas.openxmlformats.org/drawingml/2006/table">
            <a:tbl>
              <a:tblPr/>
              <a:tblGrid>
                <a:gridCol w="1418897"/>
                <a:gridCol w="1781503"/>
                <a:gridCol w="1371601"/>
              </a:tblGrid>
              <a:tr h="360045">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045">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045">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8424"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58425"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267200"/>
          <a:ext cx="8305800" cy="1936910"/>
        </p:xfrm>
        <a:graphic>
          <a:graphicData uri="http://schemas.openxmlformats.org/drawingml/2006/table">
            <a:tbl>
              <a:tblPr/>
              <a:tblGrid>
                <a:gridCol w="1836860"/>
                <a:gridCol w="1916723"/>
                <a:gridCol w="2076450"/>
                <a:gridCol w="2475767"/>
              </a:tblGrid>
              <a:tr h="497042">
                <a:tc>
                  <a:txBody>
                    <a:bodyPr/>
                    <a:lstStyle/>
                    <a:p>
                      <a:pPr algn="ctr" rtl="0" fontAlgn="b"/>
                      <a:r>
                        <a:rPr lang="en-US" sz="1600" b="1" dirty="0" err="1" smtClean="0">
                          <a:latin typeface="+mj-lt"/>
                        </a:rPr>
                        <a:t>Emp.Employee</a:t>
                      </a:r>
                      <a:endParaRPr lang="en-US" sz="1600" b="1" dirty="0" smtClean="0">
                        <a:latin typeface="+mj-lt"/>
                      </a:endParaRPr>
                    </a:p>
                    <a:p>
                      <a:pPr algn="ctr" rtl="0" fontAlgn="b"/>
                      <a:r>
                        <a:rPr lang="en-US" sz="1600" b="1" dirty="0" smtClean="0">
                          <a:latin typeface="+mj-lt"/>
                        </a:rPr>
                        <a:t>_ID</a:t>
                      </a:r>
                      <a:endParaRPr lang="en-US" sz="1600" b="1" i="0" u="none" strike="noStrike" dirty="0">
                        <a:solidFill>
                          <a:srgbClr val="000000"/>
                        </a:solidFill>
                        <a:latin typeface="+mj-lt"/>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dirty="0" err="1" smtClean="0">
                          <a:latin typeface="+mj-lt"/>
                        </a:rPr>
                        <a:t>Emp.Employee</a:t>
                      </a:r>
                      <a:endParaRPr lang="en-US" sz="1600" b="1" dirty="0" smtClean="0">
                        <a:latin typeface="+mj-lt"/>
                      </a:endParaRPr>
                    </a:p>
                    <a:p>
                      <a:pPr algn="ctr" rtl="0" fontAlgn="b"/>
                      <a:r>
                        <a:rPr lang="en-US" sz="1600" b="1" dirty="0" smtClean="0">
                          <a:latin typeface="+mj-lt"/>
                        </a:rPr>
                        <a:t>_Name </a:t>
                      </a:r>
                      <a:r>
                        <a:rPr lang="en-US" sz="1600" b="1" i="0" u="none" strike="noStrike" dirty="0" smtClean="0">
                          <a:solidFill>
                            <a:srgbClr val="000000"/>
                          </a:solidFill>
                          <a:latin typeface="+mj-lt"/>
                        </a:rPr>
                        <a:t> </a:t>
                      </a:r>
                      <a:endParaRPr lang="en-US" sz="1600" b="1" i="0" u="none" strike="noStrike" dirty="0">
                        <a:solidFill>
                          <a:srgbClr val="000000"/>
                        </a:solidFill>
                        <a:latin typeface="+mj-lt"/>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dirty="0" err="1" smtClean="0">
                          <a:latin typeface="+mj-lt"/>
                        </a:rPr>
                        <a:t>Emp.Manager</a:t>
                      </a:r>
                      <a:endParaRPr lang="en-US" sz="1600" b="1" dirty="0" smtClean="0">
                        <a:latin typeface="+mj-lt"/>
                      </a:endParaRPr>
                    </a:p>
                    <a:p>
                      <a:pPr algn="ctr" rtl="0" fontAlgn="b"/>
                      <a:r>
                        <a:rPr lang="en-US" sz="1600" b="1" dirty="0" smtClean="0">
                          <a:latin typeface="+mj-lt"/>
                        </a:rPr>
                        <a:t>_Id  </a:t>
                      </a:r>
                      <a:endParaRPr lang="en-US" sz="1600" b="1" i="0" u="none" strike="noStrike" dirty="0">
                        <a:solidFill>
                          <a:srgbClr val="000000"/>
                        </a:solidFill>
                        <a:latin typeface="+mj-lt"/>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dirty="0" err="1" smtClean="0">
                          <a:latin typeface="+mj-lt"/>
                        </a:rPr>
                        <a:t>Manager.Employee</a:t>
                      </a:r>
                      <a:endParaRPr lang="en-US" sz="1600" b="1" dirty="0" smtClean="0">
                        <a:latin typeface="+mj-lt"/>
                      </a:endParaRPr>
                    </a:p>
                    <a:p>
                      <a:pPr algn="ctr" rtl="0" fontAlgn="b"/>
                      <a:r>
                        <a:rPr lang="en-US" sz="1600" b="1" dirty="0" smtClean="0">
                          <a:latin typeface="+mj-lt"/>
                        </a:rPr>
                        <a:t>_Name</a:t>
                      </a:r>
                      <a:endParaRPr lang="en-US" sz="1600" b="1" i="0" u="none" strike="noStrike" dirty="0">
                        <a:solidFill>
                          <a:srgbClr val="000000"/>
                        </a:solidFill>
                        <a:latin typeface="+mj-lt"/>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59927">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59927">
                <a:tc>
                  <a:txBody>
                    <a:bodyPr/>
                    <a:lstStyle/>
                    <a:p>
                      <a:pPr algn="ctr" rtl="0" fontAlgn="b"/>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927">
                <a:tc>
                  <a:txBody>
                    <a:bodyPr/>
                    <a:lstStyle/>
                    <a:p>
                      <a:pPr algn="ctr" rtl="0" fontAlgn="b"/>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927">
                <a:tc>
                  <a:txBody>
                    <a:bodyPr/>
                    <a:lstStyle/>
                    <a:p>
                      <a:pPr algn="ctr" rtl="0" fontAlgn="b"/>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8458"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404749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CEBF7E79-5C91-400E-A4E9-D63245C1EEB8}" type="slidenum">
              <a:rPr lang="en-US"/>
              <a:pPr>
                <a:defRPr/>
              </a:pPr>
              <a:t>134</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9448"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59449"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267200"/>
          <a:ext cx="7924800" cy="1998662"/>
        </p:xfrm>
        <a:graphic>
          <a:graphicData uri="http://schemas.openxmlformats.org/drawingml/2006/table">
            <a:tbl>
              <a:tblPr/>
              <a:tblGrid>
                <a:gridCol w="1752600"/>
                <a:gridCol w="1828800"/>
                <a:gridCol w="1981200"/>
                <a:gridCol w="2362200"/>
              </a:tblGrid>
              <a:tr h="558254">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_Name </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Emp.Manager</a:t>
                      </a:r>
                      <a:endParaRPr lang="en-US" sz="1800" b="1" dirty="0" smtClean="0">
                        <a:latin typeface="Courier New" pitchFamily="49" charset="0"/>
                      </a:endParaRPr>
                    </a:p>
                    <a:p>
                      <a:pPr algn="ctr" rtl="0" fontAlgn="b"/>
                      <a:r>
                        <a:rPr lang="en-US" sz="1800" b="1" dirty="0" smtClean="0">
                          <a:latin typeface="Courier New" pitchFamily="49" charset="0"/>
                        </a:rPr>
                        <a:t>_Id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Manager.Employee</a:t>
                      </a:r>
                      <a:endParaRPr lang="en-US" sz="1800" b="1" dirty="0" smtClean="0">
                        <a:latin typeface="Courier New" pitchFamily="49" charset="0"/>
                      </a:endParaRPr>
                    </a:p>
                    <a:p>
                      <a:pPr algn="ctr" rtl="0" fontAlgn="b"/>
                      <a:r>
                        <a:rPr lang="en-US" sz="1800" b="1" dirty="0" smtClean="0">
                          <a:latin typeface="Courier New" pitchFamily="49" charset="0"/>
                        </a:rPr>
                        <a:t>_Name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9482"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189349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76706D26-21C0-4B34-A44E-434C500F9B0A}" type="slidenum">
              <a:rPr lang="en-US"/>
              <a:pPr>
                <a:defRPr/>
              </a:pPr>
              <a:t>135</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60472"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60473"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267200"/>
          <a:ext cx="7924800" cy="1998662"/>
        </p:xfrm>
        <a:graphic>
          <a:graphicData uri="http://schemas.openxmlformats.org/drawingml/2006/table">
            <a:tbl>
              <a:tblPr/>
              <a:tblGrid>
                <a:gridCol w="1752600"/>
                <a:gridCol w="1828800"/>
                <a:gridCol w="1981200"/>
                <a:gridCol w="2362200"/>
              </a:tblGrid>
              <a:tr h="558254">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_Name </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Emp.Manager</a:t>
                      </a:r>
                      <a:endParaRPr lang="en-US" sz="1800" b="1" dirty="0" smtClean="0">
                        <a:latin typeface="Courier New" pitchFamily="49" charset="0"/>
                      </a:endParaRPr>
                    </a:p>
                    <a:p>
                      <a:pPr algn="ctr" rtl="0" fontAlgn="b"/>
                      <a:r>
                        <a:rPr lang="en-US" sz="1800" b="1" dirty="0" smtClean="0">
                          <a:latin typeface="Courier New" pitchFamily="49" charset="0"/>
                        </a:rPr>
                        <a:t>_Id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Manager.Employee</a:t>
                      </a:r>
                      <a:endParaRPr lang="en-US" sz="1800" b="1" dirty="0" smtClean="0">
                        <a:latin typeface="Courier New" pitchFamily="49" charset="0"/>
                      </a:endParaRPr>
                    </a:p>
                    <a:p>
                      <a:pPr algn="ctr" rtl="0" fontAlgn="b"/>
                      <a:r>
                        <a:rPr lang="en-US" sz="1800" b="1" dirty="0" smtClean="0">
                          <a:latin typeface="Courier New" pitchFamily="49" charset="0"/>
                        </a:rPr>
                        <a:t>_Name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60506"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1073018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E30DE3D5-53C1-4823-983C-B50AC4832269}" type="slidenum">
              <a:rPr lang="en-US"/>
              <a:pPr>
                <a:defRPr/>
              </a:pPr>
              <a:t>136</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61496"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61497"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114800"/>
          <a:ext cx="7924800" cy="1998662"/>
        </p:xfrm>
        <a:graphic>
          <a:graphicData uri="http://schemas.openxmlformats.org/drawingml/2006/table">
            <a:tbl>
              <a:tblPr/>
              <a:tblGrid>
                <a:gridCol w="1752600"/>
                <a:gridCol w="1828800"/>
                <a:gridCol w="1981200"/>
                <a:gridCol w="2362200"/>
              </a:tblGrid>
              <a:tr h="558254">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_Name </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Emp.Manager</a:t>
                      </a:r>
                      <a:endParaRPr lang="en-US" sz="1800" b="1" dirty="0" smtClean="0">
                        <a:latin typeface="Courier New" pitchFamily="49" charset="0"/>
                      </a:endParaRPr>
                    </a:p>
                    <a:p>
                      <a:pPr algn="ctr" rtl="0" fontAlgn="b"/>
                      <a:r>
                        <a:rPr lang="en-US" sz="1800" b="1" dirty="0" smtClean="0">
                          <a:latin typeface="Courier New" pitchFamily="49" charset="0"/>
                        </a:rPr>
                        <a:t>_Id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Manager.Employee</a:t>
                      </a:r>
                      <a:endParaRPr lang="en-US" sz="1800" b="1" dirty="0" smtClean="0">
                        <a:latin typeface="Courier New" pitchFamily="49" charset="0"/>
                      </a:endParaRPr>
                    </a:p>
                    <a:p>
                      <a:pPr algn="ctr" rtl="0" fontAlgn="b"/>
                      <a:r>
                        <a:rPr lang="en-US" sz="1800" b="1" dirty="0" smtClean="0">
                          <a:latin typeface="Courier New" pitchFamily="49" charset="0"/>
                        </a:rPr>
                        <a:t>_Name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61530"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3365468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B5A9EBBE-1505-45C9-B152-E5DD770CE249}" type="slidenum">
              <a:rPr lang="en-US"/>
              <a:pPr>
                <a:defRPr/>
              </a:pPr>
              <a:t>137</a:t>
            </a:fld>
            <a:endParaRPr lang="en-US"/>
          </a:p>
        </p:txBody>
      </p:sp>
      <p:sp>
        <p:nvSpPr>
          <p:cNvPr id="48130" name="Rectangle 2"/>
          <p:cNvSpPr>
            <a:spLocks noGrp="1" noChangeArrowheads="1"/>
          </p:cNvSpPr>
          <p:nvPr>
            <p:ph type="title" idx="4294967295"/>
          </p:nvPr>
        </p:nvSpPr>
        <p:spPr/>
        <p:txBody>
          <a:bodyPr lIns="0"/>
          <a:lstStyle/>
          <a:p>
            <a:pPr eaLnBrk="1" hangingPunct="1">
              <a:defRPr/>
            </a:pPr>
            <a:r>
              <a:rPr lang="en-US" smtClean="0"/>
              <a:t>Summary</a:t>
            </a:r>
          </a:p>
        </p:txBody>
      </p:sp>
      <p:sp>
        <p:nvSpPr>
          <p:cNvPr id="62468" name="Rectangle 3"/>
          <p:cNvSpPr>
            <a:spLocks noGrp="1" noChangeArrowheads="1"/>
          </p:cNvSpPr>
          <p:nvPr>
            <p:ph type="body" idx="4294967295"/>
          </p:nvPr>
        </p:nvSpPr>
        <p:spPr>
          <a:xfrm>
            <a:off x="381000" y="1143000"/>
            <a:ext cx="8534400" cy="4746625"/>
          </a:xfrm>
        </p:spPr>
        <p:txBody>
          <a:bodyPr lIns="0" tIns="0">
            <a:normAutofit fontScale="92500" lnSpcReduction="10000"/>
          </a:bodyPr>
          <a:lstStyle/>
          <a:p>
            <a:pPr eaLnBrk="1" hangingPunct="1"/>
            <a:endParaRPr lang="en-US" smtClean="0"/>
          </a:p>
          <a:p>
            <a:pPr eaLnBrk="1" hangingPunct="1"/>
            <a:r>
              <a:rPr lang="en-US" smtClean="0"/>
              <a:t>The result of a query can be grouped based on a grouping column</a:t>
            </a:r>
          </a:p>
          <a:p>
            <a:pPr eaLnBrk="1" hangingPunct="1"/>
            <a:r>
              <a:rPr lang="en-US" smtClean="0"/>
              <a:t>While checking for conditions after grouping by a column , Having is used instead of where</a:t>
            </a:r>
          </a:p>
          <a:p>
            <a:pPr eaLnBrk="1" hangingPunct="1"/>
            <a:r>
              <a:rPr lang="en-US" smtClean="0"/>
              <a:t>Grouped queries help look at data category wise</a:t>
            </a:r>
          </a:p>
          <a:p>
            <a:pPr eaLnBrk="1" hangingPunct="1"/>
            <a:r>
              <a:rPr lang="en-US" smtClean="0"/>
              <a:t>Relational algebra operations like union, intersect, difference, restriction, projection and join help us get different combinations of data from more than one table</a:t>
            </a:r>
          </a:p>
          <a:p>
            <a:pPr eaLnBrk="1" hangingPunct="1"/>
            <a:endParaRPr lang="en-US" smtClean="0"/>
          </a:p>
        </p:txBody>
      </p:sp>
    </p:spTree>
    <p:extLst>
      <p:ext uri="{BB962C8B-B14F-4D97-AF65-F5344CB8AC3E}">
        <p14:creationId xmlns:p14="http://schemas.microsoft.com/office/powerpoint/2010/main" val="407301965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22D983F5-C3E4-48CB-898D-7C34CCE84D09}" type="slidenum">
              <a:rPr lang="en-US">
                <a:solidFill>
                  <a:srgbClr val="FFFFFF"/>
                </a:solidFill>
              </a:rPr>
              <a:pPr>
                <a:defRPr/>
              </a:pPr>
              <a:t>138</a:t>
            </a:fld>
            <a:endParaRPr lang="en-US">
              <a:solidFill>
                <a:srgbClr val="FFFFFF"/>
              </a:solidFill>
            </a:endParaRPr>
          </a:p>
        </p:txBody>
      </p:sp>
      <p:sp>
        <p:nvSpPr>
          <p:cNvPr id="50178" name="Rectangle 2"/>
          <p:cNvSpPr>
            <a:spLocks noGrp="1" noChangeArrowheads="1"/>
          </p:cNvSpPr>
          <p:nvPr>
            <p:ph type="title" idx="4294967295"/>
          </p:nvPr>
        </p:nvSpPr>
        <p:spPr>
          <a:xfrm>
            <a:off x="0" y="-13996"/>
            <a:ext cx="9144000" cy="852196"/>
          </a:xfrm>
          <a:solidFill>
            <a:schemeClr val="accent4">
              <a:lumMod val="20000"/>
              <a:lumOff val="80000"/>
            </a:schemeClr>
          </a:solidFill>
        </p:spPr>
        <p:txBody>
          <a:bodyPr lIns="0"/>
          <a:lstStyle/>
          <a:p>
            <a:pPr eaLnBrk="1" hangingPunct="1">
              <a:defRPr/>
            </a:pPr>
            <a:r>
              <a:rPr lang="en-US" dirty="0" smtClean="0"/>
              <a:t>DUAL - The Dummy table</a:t>
            </a:r>
          </a:p>
        </p:txBody>
      </p:sp>
      <p:sp>
        <p:nvSpPr>
          <p:cNvPr id="55300" name="Rectangle 3"/>
          <p:cNvSpPr>
            <a:spLocks noGrp="1" noChangeArrowheads="1"/>
          </p:cNvSpPr>
          <p:nvPr>
            <p:ph type="body" idx="4294967295"/>
          </p:nvPr>
        </p:nvSpPr>
        <p:spPr>
          <a:xfrm>
            <a:off x="0" y="838200"/>
            <a:ext cx="9144000" cy="6019800"/>
          </a:xfrm>
        </p:spPr>
        <p:txBody>
          <a:bodyPr lIns="0" tIns="0">
            <a:normAutofit/>
          </a:bodyPr>
          <a:lstStyle/>
          <a:p>
            <a:pPr eaLnBrk="1" hangingPunct="1">
              <a:buFont typeface="Arial" charset="0"/>
              <a:buChar char="•"/>
            </a:pPr>
            <a:r>
              <a:rPr lang="en-US" sz="2400" dirty="0" smtClean="0"/>
              <a:t>Automatically created table, which is part of the data dictionary</a:t>
            </a:r>
          </a:p>
          <a:p>
            <a:pPr eaLnBrk="1" hangingPunct="1">
              <a:buFont typeface="Arial" charset="0"/>
              <a:buChar char="•"/>
            </a:pPr>
            <a:r>
              <a:rPr lang="en-US" sz="2400" dirty="0" smtClean="0"/>
              <a:t>Contains one row and one column(varchar2(1): value = ‘X’)</a:t>
            </a:r>
          </a:p>
          <a:p>
            <a:pPr eaLnBrk="1" hangingPunct="1">
              <a:buFont typeface="Arial" charset="0"/>
              <a:buChar char="•"/>
            </a:pPr>
            <a:r>
              <a:rPr lang="en-US" sz="2400" dirty="0" smtClean="0"/>
              <a:t>Can be used to return constants once, with a SELECT statement</a:t>
            </a:r>
          </a:p>
          <a:p>
            <a:pPr eaLnBrk="1" hangingPunct="1"/>
            <a:endParaRPr lang="en-US" dirty="0" smtClean="0"/>
          </a:p>
          <a:p>
            <a:pPr eaLnBrk="1" hangingPunct="1">
              <a:buFont typeface="Wingdings" pitchFamily="2" charset="2"/>
              <a:buNone/>
            </a:pPr>
            <a:r>
              <a:rPr lang="en-US" b="1" dirty="0" smtClean="0"/>
              <a:t>Example:</a:t>
            </a:r>
            <a:r>
              <a:rPr lang="en-US" dirty="0" smtClean="0"/>
              <a:t> </a:t>
            </a:r>
          </a:p>
          <a:p>
            <a:pPr eaLnBrk="1" hangingPunct="1">
              <a:buFont typeface="Wingdings" pitchFamily="2" charset="2"/>
              <a:buNone/>
            </a:pPr>
            <a:r>
              <a:rPr lang="en-US" dirty="0" smtClean="0"/>
              <a:t> 		</a:t>
            </a:r>
            <a:r>
              <a:rPr lang="en-US" sz="1800" b="1" dirty="0" smtClean="0">
                <a:latin typeface="Courier New" pitchFamily="49" charset="0"/>
              </a:rPr>
              <a:t>SELECT SYSDATE FROM DUAL</a:t>
            </a:r>
            <a:r>
              <a:rPr lang="en-US" sz="1800" dirty="0" smtClean="0">
                <a:latin typeface="Courier New" pitchFamily="49" charset="0"/>
              </a:rPr>
              <a:t>;</a:t>
            </a:r>
          </a:p>
        </p:txBody>
      </p:sp>
    </p:spTree>
    <p:extLst>
      <p:ext uri="{BB962C8B-B14F-4D97-AF65-F5344CB8AC3E}">
        <p14:creationId xmlns:p14="http://schemas.microsoft.com/office/powerpoint/2010/main" val="223438278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0641E069-98F5-41D1-8526-E83844FDEB48}" type="slidenum">
              <a:rPr lang="en-US">
                <a:solidFill>
                  <a:srgbClr val="FFFFFF"/>
                </a:solidFill>
              </a:rPr>
              <a:pPr>
                <a:defRPr/>
              </a:pPr>
              <a:t>139</a:t>
            </a:fld>
            <a:endParaRPr lang="en-US">
              <a:solidFill>
                <a:srgbClr val="FFFFFF"/>
              </a:solidFill>
            </a:endParaRPr>
          </a:p>
        </p:txBody>
      </p:sp>
      <p:sp>
        <p:nvSpPr>
          <p:cNvPr id="51202" name="Rectangle 2"/>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SQL Functions - Decode</a:t>
            </a:r>
          </a:p>
        </p:txBody>
      </p:sp>
      <p:sp>
        <p:nvSpPr>
          <p:cNvPr id="56324" name="Rectangle 3"/>
          <p:cNvSpPr>
            <a:spLocks noGrp="1" noChangeArrowheads="1"/>
          </p:cNvSpPr>
          <p:nvPr>
            <p:ph type="body" idx="4294967295"/>
          </p:nvPr>
        </p:nvSpPr>
        <p:spPr>
          <a:xfrm>
            <a:off x="0" y="838200"/>
            <a:ext cx="9144000" cy="6019800"/>
          </a:xfrm>
        </p:spPr>
        <p:txBody>
          <a:bodyPr lIns="0" tIns="0">
            <a:normAutofit/>
          </a:bodyPr>
          <a:lstStyle/>
          <a:p>
            <a:pPr eaLnBrk="1" hangingPunct="1">
              <a:buFont typeface="Wingdings" pitchFamily="2" charset="2"/>
              <a:buNone/>
            </a:pPr>
            <a:r>
              <a:rPr lang="en-US" sz="2800" b="1" dirty="0" smtClean="0"/>
              <a:t>DECODE</a:t>
            </a:r>
            <a:r>
              <a:rPr lang="en-US" sz="2800" dirty="0" smtClean="0"/>
              <a:t> ( expression , </a:t>
            </a:r>
            <a:r>
              <a:rPr lang="en-US" sz="2800" i="1" u="sng" dirty="0" err="1" smtClean="0"/>
              <a:t>searchcondition</a:t>
            </a:r>
            <a:r>
              <a:rPr lang="en-US" sz="2800" i="1" u="sng" dirty="0" smtClean="0"/>
              <a:t> , result</a:t>
            </a:r>
            <a:r>
              <a:rPr lang="en-US" sz="2800" dirty="0" smtClean="0"/>
              <a:t> [, </a:t>
            </a:r>
            <a:r>
              <a:rPr lang="en-US" sz="2800" i="1" u="sng" dirty="0" err="1" smtClean="0"/>
              <a:t>searchcondition</a:t>
            </a:r>
            <a:r>
              <a:rPr lang="en-US" sz="2800" i="1" u="sng" dirty="0" smtClean="0"/>
              <a:t> , result</a:t>
            </a:r>
            <a:r>
              <a:rPr lang="en-US" sz="2800" dirty="0" smtClean="0"/>
              <a:t>]... [, default] )</a:t>
            </a:r>
          </a:p>
          <a:p>
            <a:pPr lvl="1" eaLnBrk="1" hangingPunct="1"/>
            <a:endParaRPr lang="en-US" sz="2400" dirty="0" smtClean="0"/>
          </a:p>
          <a:p>
            <a:pPr lvl="1" algn="just" eaLnBrk="1" hangingPunct="1">
              <a:buFont typeface="Arial" charset="0"/>
              <a:buChar char="•"/>
            </a:pPr>
            <a:r>
              <a:rPr lang="en-US" sz="2400" dirty="0" smtClean="0"/>
              <a:t>DECODE function compares </a:t>
            </a:r>
            <a:r>
              <a:rPr lang="en-US" sz="2400" i="1" dirty="0" smtClean="0"/>
              <a:t>expression </a:t>
            </a:r>
            <a:r>
              <a:rPr lang="en-US" sz="2400" dirty="0" smtClean="0"/>
              <a:t>to each </a:t>
            </a:r>
            <a:r>
              <a:rPr lang="en-US" sz="2400" i="1" dirty="0" err="1" smtClean="0"/>
              <a:t>searchcondition</a:t>
            </a:r>
            <a:r>
              <a:rPr lang="en-US" sz="2400" i="1" dirty="0" smtClean="0"/>
              <a:t> </a:t>
            </a:r>
            <a:r>
              <a:rPr lang="en-US" sz="2400" dirty="0" smtClean="0"/>
              <a:t>value one by one. </a:t>
            </a:r>
          </a:p>
          <a:p>
            <a:pPr lvl="1" algn="just" eaLnBrk="1" hangingPunct="1">
              <a:buFont typeface="Arial" charset="0"/>
              <a:buChar char="•"/>
            </a:pPr>
            <a:endParaRPr lang="en-US" sz="2400" dirty="0" smtClean="0"/>
          </a:p>
          <a:p>
            <a:pPr lvl="1" algn="just" eaLnBrk="1" hangingPunct="1">
              <a:buFont typeface="Arial" charset="0"/>
              <a:buChar char="•"/>
            </a:pPr>
            <a:r>
              <a:rPr lang="en-US" sz="2400" b="1" dirty="0" smtClean="0"/>
              <a:t>If </a:t>
            </a:r>
            <a:r>
              <a:rPr lang="en-US" sz="2400" b="1" i="1" dirty="0" smtClean="0"/>
              <a:t>expression</a:t>
            </a:r>
            <a:r>
              <a:rPr lang="en-US" sz="2400" b="1" dirty="0" smtClean="0"/>
              <a:t> is equal to a </a:t>
            </a:r>
            <a:r>
              <a:rPr lang="en-US" sz="2400" b="1" i="1" dirty="0" err="1" smtClean="0"/>
              <a:t>searchcondition</a:t>
            </a:r>
            <a:r>
              <a:rPr lang="en-US" sz="2400" b="1" dirty="0" smtClean="0"/>
              <a:t>, Oracle returns the corresponding </a:t>
            </a:r>
            <a:r>
              <a:rPr lang="en-US" sz="2400" b="1" i="1" dirty="0" smtClean="0"/>
              <a:t>result</a:t>
            </a:r>
            <a:r>
              <a:rPr lang="en-US" sz="2400" b="1" dirty="0" smtClean="0"/>
              <a:t>. </a:t>
            </a:r>
          </a:p>
          <a:p>
            <a:pPr lvl="1" algn="just" eaLnBrk="1" hangingPunct="1">
              <a:buFont typeface="Arial" charset="0"/>
              <a:buChar char="•"/>
            </a:pPr>
            <a:endParaRPr lang="en-US" sz="2400" dirty="0" smtClean="0"/>
          </a:p>
          <a:p>
            <a:pPr lvl="1" algn="just" eaLnBrk="1" hangingPunct="1">
              <a:buFont typeface="Arial" charset="0"/>
              <a:buChar char="•"/>
            </a:pPr>
            <a:r>
              <a:rPr lang="en-US" sz="2400" dirty="0" smtClean="0"/>
              <a:t>If no match is found, Oracle returns </a:t>
            </a:r>
            <a:r>
              <a:rPr lang="en-US" sz="2400" i="1" dirty="0" smtClean="0"/>
              <a:t>default</a:t>
            </a:r>
            <a:r>
              <a:rPr lang="en-US" sz="2400" dirty="0" smtClean="0"/>
              <a:t>, or, if </a:t>
            </a:r>
            <a:r>
              <a:rPr lang="en-US" sz="2400" i="1" dirty="0" smtClean="0"/>
              <a:t>default</a:t>
            </a:r>
            <a:r>
              <a:rPr lang="en-US" sz="2400" dirty="0" smtClean="0"/>
              <a:t> is omitted, returns null.</a:t>
            </a:r>
          </a:p>
        </p:txBody>
      </p:sp>
    </p:spTree>
    <p:extLst>
      <p:ext uri="{BB962C8B-B14F-4D97-AF65-F5344CB8AC3E}">
        <p14:creationId xmlns:p14="http://schemas.microsoft.com/office/powerpoint/2010/main" val="730556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4294967295"/>
          </p:nvPr>
        </p:nvSpPr>
        <p:spPr>
          <a:xfrm>
            <a:off x="152400" y="2133600"/>
            <a:ext cx="8763000" cy="3048000"/>
          </a:xfrm>
          <a:solidFill>
            <a:srgbClr val="F3FCE4"/>
          </a:solidFill>
        </p:spPr>
        <p:style>
          <a:lnRef idx="1">
            <a:schemeClr val="accent1"/>
          </a:lnRef>
          <a:fillRef idx="2">
            <a:schemeClr val="accent1"/>
          </a:fillRef>
          <a:effectRef idx="1">
            <a:schemeClr val="accent1"/>
          </a:effectRef>
          <a:fontRef idx="minor">
            <a:schemeClr val="dk1"/>
          </a:fontRef>
        </p:style>
        <p:txBody>
          <a:bodyPr lIns="0" tIns="0">
            <a:normAutofit/>
          </a:bodyPr>
          <a:lstStyle/>
          <a:p>
            <a:pPr eaLnBrk="1" hangingPunct="1">
              <a:buFont typeface="Wingdings" pitchFamily="2" charset="2"/>
              <a:buNone/>
              <a:defRPr/>
            </a:pPr>
            <a:r>
              <a:rPr lang="en-US" sz="2000" b="1" dirty="0" smtClean="0"/>
              <a:t>EXAMPLE :</a:t>
            </a:r>
          </a:p>
          <a:p>
            <a:pPr>
              <a:buFont typeface="Wingdings" pitchFamily="2" charset="2"/>
              <a:buNone/>
              <a:defRPr/>
            </a:pPr>
            <a:r>
              <a:rPr lang="en-US" sz="2000" b="1" dirty="0" smtClean="0">
                <a:latin typeface="Lucida Console" pitchFamily="49" charset="0"/>
              </a:rPr>
              <a:t>CREATE TABLE </a:t>
            </a:r>
            <a:r>
              <a:rPr lang="en-US" sz="2000" dirty="0" err="1" smtClean="0">
                <a:latin typeface="Lucida Console" pitchFamily="49" charset="0"/>
              </a:rPr>
              <a:t>Bankinfo</a:t>
            </a:r>
            <a:r>
              <a:rPr lang="en-US" sz="2000" dirty="0">
                <a:latin typeface="Lucida Console" pitchFamily="49" charset="0"/>
              </a:rPr>
              <a:t> </a:t>
            </a:r>
            <a:r>
              <a:rPr lang="en-US" sz="2000" dirty="0" smtClean="0">
                <a:latin typeface="Lucida Console" pitchFamily="49" charset="0"/>
              </a:rPr>
              <a:t>(</a:t>
            </a:r>
          </a:p>
          <a:p>
            <a:pPr>
              <a:buFont typeface="Wingdings" pitchFamily="2" charset="2"/>
              <a:buNone/>
              <a:defRPr/>
            </a:pPr>
            <a:r>
              <a:rPr lang="en-US" sz="2000" dirty="0" err="1" smtClean="0">
                <a:latin typeface="Lucida Console" pitchFamily="49" charset="0"/>
              </a:rPr>
              <a:t>AccountNo</a:t>
            </a:r>
            <a:r>
              <a:rPr lang="en-US" sz="2000" dirty="0" smtClean="0">
                <a:latin typeface="Lucida Console" pitchFamily="49" charset="0"/>
              </a:rPr>
              <a:t> number(10),</a:t>
            </a:r>
          </a:p>
          <a:p>
            <a:pPr>
              <a:buFont typeface="Wingdings" pitchFamily="2" charset="2"/>
              <a:buNone/>
              <a:defRPr/>
            </a:pPr>
            <a:r>
              <a:rPr lang="en-US" sz="2000" dirty="0" err="1" smtClean="0">
                <a:latin typeface="Lucida Console" pitchFamily="49" charset="0"/>
              </a:rPr>
              <a:t>CustomerId</a:t>
            </a:r>
            <a:r>
              <a:rPr lang="en-US" sz="2000" dirty="0" smtClean="0">
                <a:latin typeface="Lucida Console" pitchFamily="49" charset="0"/>
              </a:rPr>
              <a:t>  varchar2(6) </a:t>
            </a:r>
          </a:p>
          <a:p>
            <a:pPr>
              <a:buFont typeface="Wingdings" pitchFamily="2" charset="2"/>
              <a:buNone/>
              <a:defRPr/>
            </a:pPr>
            <a:r>
              <a:rPr lang="en-US" sz="2000" b="1" dirty="0" smtClean="0">
                <a:latin typeface="Lucida Console" pitchFamily="49" charset="0"/>
              </a:rPr>
              <a:t>CONSTRAINT</a:t>
            </a:r>
            <a:r>
              <a:rPr lang="en-US" sz="2000" dirty="0" smtClean="0">
                <a:latin typeface="Lucida Console" pitchFamily="49" charset="0"/>
              </a:rPr>
              <a:t> </a:t>
            </a:r>
            <a:r>
              <a:rPr lang="en-US" sz="2000" dirty="0" err="1" smtClean="0">
                <a:latin typeface="Lucida Console" pitchFamily="49" charset="0"/>
              </a:rPr>
              <a:t>bankinfo_fk</a:t>
            </a:r>
            <a:r>
              <a:rPr lang="en-US" sz="2000" dirty="0" smtClean="0">
                <a:latin typeface="Lucida Console" pitchFamily="49" charset="0"/>
              </a:rPr>
              <a:t> </a:t>
            </a:r>
            <a:r>
              <a:rPr lang="en-US" sz="2000" b="1" dirty="0" smtClean="0">
                <a:latin typeface="Lucida Console" pitchFamily="49" charset="0"/>
              </a:rPr>
              <a:t>REFERENCES</a:t>
            </a:r>
            <a:r>
              <a:rPr lang="en-US" sz="2000" dirty="0" smtClean="0">
                <a:latin typeface="Lucida Console" pitchFamily="49" charset="0"/>
              </a:rPr>
              <a:t> Customer(</a:t>
            </a:r>
            <a:r>
              <a:rPr lang="en-US" sz="2000" dirty="0" err="1" smtClean="0">
                <a:latin typeface="Lucida Console" pitchFamily="49" charset="0"/>
              </a:rPr>
              <a:t>CustomerId</a:t>
            </a:r>
            <a:r>
              <a:rPr lang="en-US" sz="2000" dirty="0" smtClean="0">
                <a:latin typeface="Lucida Console" pitchFamily="49" charset="0"/>
              </a:rPr>
              <a:t>),</a:t>
            </a:r>
          </a:p>
          <a:p>
            <a:pPr>
              <a:buFont typeface="Wingdings" pitchFamily="2" charset="2"/>
              <a:buNone/>
              <a:defRPr/>
            </a:pPr>
            <a:r>
              <a:rPr lang="en-US" sz="2000" b="1" dirty="0" smtClean="0">
                <a:latin typeface="Lucida Console" pitchFamily="49" charset="0"/>
              </a:rPr>
              <a:t>CONSTRAINT</a:t>
            </a:r>
            <a:r>
              <a:rPr lang="en-US" sz="2000" dirty="0" smtClean="0">
                <a:latin typeface="Lucida Console" pitchFamily="49" charset="0"/>
              </a:rPr>
              <a:t> </a:t>
            </a:r>
            <a:r>
              <a:rPr lang="en-US" sz="2000" dirty="0" err="1" smtClean="0">
                <a:latin typeface="Lucida Console" pitchFamily="49" charset="0"/>
              </a:rPr>
              <a:t>bankinfo_pk</a:t>
            </a:r>
            <a:r>
              <a:rPr lang="en-US" sz="2000" dirty="0" smtClean="0">
                <a:latin typeface="Lucida Console" pitchFamily="49" charset="0"/>
              </a:rPr>
              <a:t> </a:t>
            </a:r>
            <a:r>
              <a:rPr lang="en-US" sz="2000" b="1" dirty="0" smtClean="0">
                <a:latin typeface="Lucida Console" pitchFamily="49" charset="0"/>
              </a:rPr>
              <a:t>PRIMARY KEY(</a:t>
            </a:r>
            <a:r>
              <a:rPr lang="en-US" sz="2000" dirty="0" err="1" smtClean="0">
                <a:latin typeface="Lucida Console" pitchFamily="49" charset="0"/>
              </a:rPr>
              <a:t>AccountNo</a:t>
            </a:r>
            <a:r>
              <a:rPr lang="en-US" sz="2000" dirty="0" smtClean="0">
                <a:latin typeface="Lucida Console" pitchFamily="49" charset="0"/>
              </a:rPr>
              <a:t>, </a:t>
            </a:r>
            <a:r>
              <a:rPr lang="en-US" sz="2000" dirty="0" err="1" smtClean="0">
                <a:latin typeface="Lucida Console" pitchFamily="49" charset="0"/>
              </a:rPr>
              <a:t>CustomerId</a:t>
            </a:r>
            <a:r>
              <a:rPr lang="en-US" sz="2000" dirty="0" smtClean="0">
                <a:latin typeface="Lucida Console" pitchFamily="49" charset="0"/>
              </a:rPr>
              <a:t>));</a:t>
            </a:r>
          </a:p>
          <a:p>
            <a:pPr eaLnBrk="1" hangingPunct="1">
              <a:buFont typeface="Wingdings" pitchFamily="2" charset="2"/>
              <a:buNone/>
              <a:defRPr/>
            </a:pPr>
            <a:endParaRPr lang="en-US" sz="1800" b="1" dirty="0" smtClean="0"/>
          </a:p>
        </p:txBody>
      </p:sp>
      <p:sp>
        <p:nvSpPr>
          <p:cNvPr id="5" name="Rectangle 3"/>
          <p:cNvSpPr txBox="1">
            <a:spLocks noChangeArrowheads="1"/>
          </p:cNvSpPr>
          <p:nvPr/>
        </p:nvSpPr>
        <p:spPr bwMode="auto">
          <a:xfrm>
            <a:off x="0" y="1143000"/>
            <a:ext cx="9144000" cy="565150"/>
          </a:xfrm>
          <a:prstGeom prst="rect">
            <a:avLst/>
          </a:prstGeom>
          <a:noFill/>
          <a:ln w="9525">
            <a:noFill/>
            <a:miter lim="800000"/>
            <a:headEnd/>
            <a:tailEnd/>
          </a:ln>
        </p:spPr>
        <p:txBody>
          <a:bodyPr lIns="0" tIns="0"/>
          <a:lstStyle/>
          <a:p>
            <a:pPr marL="342900" indent="-342900" algn="l">
              <a:spcBef>
                <a:spcPct val="20000"/>
              </a:spcBef>
              <a:buClr>
                <a:srgbClr val="003366"/>
              </a:buClr>
              <a:defRPr/>
            </a:pPr>
            <a:r>
              <a:rPr lang="en-US" sz="2400" kern="0" dirty="0">
                <a:solidFill>
                  <a:schemeClr val="accent2"/>
                </a:solidFill>
                <a:latin typeface="+mn-lt"/>
              </a:rPr>
              <a:t>   Implementation of Composite Primary Key and Foreign Key Constraints</a:t>
            </a:r>
          </a:p>
          <a:p>
            <a:pPr marL="342900" indent="-342900">
              <a:spcBef>
                <a:spcPct val="20000"/>
              </a:spcBef>
              <a:buClr>
                <a:srgbClr val="003366"/>
              </a:buClr>
              <a:buFont typeface="Wingdings" pitchFamily="2" charset="2"/>
              <a:buNone/>
              <a:defRPr/>
            </a:pPr>
            <a:endParaRPr lang="en-US" sz="1800" kern="0" dirty="0">
              <a:latin typeface="+mn-lt"/>
            </a:endParaRPr>
          </a:p>
          <a:p>
            <a:pPr marL="342900" indent="-342900">
              <a:spcBef>
                <a:spcPct val="20000"/>
              </a:spcBef>
              <a:buClr>
                <a:srgbClr val="003366"/>
              </a:buClr>
              <a:buFont typeface="Wingdings" pitchFamily="2" charset="2"/>
              <a:buNone/>
              <a:defRPr/>
            </a:pPr>
            <a:r>
              <a:rPr lang="en-US" sz="1600" b="0" kern="0" dirty="0">
                <a:latin typeface="Courier New" pitchFamily="49" charset="0"/>
              </a:rPr>
              <a:t> </a:t>
            </a:r>
          </a:p>
          <a:p>
            <a:pPr marL="342900" indent="-342900">
              <a:spcBef>
                <a:spcPct val="20000"/>
              </a:spcBef>
              <a:buClr>
                <a:srgbClr val="003366"/>
              </a:buClr>
              <a:buFont typeface="Wingdings" pitchFamily="2" charset="2"/>
              <a:buNone/>
              <a:defRPr/>
            </a:pPr>
            <a:endParaRPr lang="en-US" sz="1600" b="0" kern="0" dirty="0">
              <a:latin typeface="Courier New" pitchFamily="49" charset="0"/>
            </a:endParaRPr>
          </a:p>
        </p:txBody>
      </p:sp>
      <p:sp>
        <p:nvSpPr>
          <p:cNvPr id="6" name="Rectangle 2"/>
          <p:cNvSpPr txBox="1">
            <a:spLocks noChangeArrowheads="1"/>
          </p:cNvSpPr>
          <p:nvPr/>
        </p:nvSpPr>
        <p:spPr bwMode="auto">
          <a:xfrm>
            <a:off x="0" y="0"/>
            <a:ext cx="9144000" cy="973138"/>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defRPr/>
            </a:pPr>
            <a:r>
              <a:rPr lang="en-US" sz="3200" kern="0" dirty="0">
                <a:latin typeface="+mj-lt"/>
                <a:ea typeface="+mj-ea"/>
                <a:cs typeface="+mj-cs"/>
              </a:rPr>
              <a:t>SQL - CREATE TABLE (contd.)</a:t>
            </a:r>
          </a:p>
        </p:txBody>
      </p:sp>
    </p:spTree>
    <p:extLst>
      <p:ext uri="{BB962C8B-B14F-4D97-AF65-F5344CB8AC3E}">
        <p14:creationId xmlns:p14="http://schemas.microsoft.com/office/powerpoint/2010/main" val="393167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p:cTn id="7" dur="1000" fill="hold"/>
                                        <p:tgtEl>
                                          <p:spTgt spid="36249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624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24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2499">
                                            <p:txEl>
                                              <p:pRg st="1" end="1"/>
                                            </p:txEl>
                                          </p:spTgt>
                                        </p:tgtEl>
                                        <p:attrNameLst>
                                          <p:attrName>style.visibility</p:attrName>
                                        </p:attrNameLst>
                                      </p:cBhvr>
                                      <p:to>
                                        <p:strVal val="visible"/>
                                      </p:to>
                                    </p:set>
                                    <p:anim calcmode="lin" valueType="num">
                                      <p:cBhvr>
                                        <p:cTn id="14" dur="1000" fill="hold"/>
                                        <p:tgtEl>
                                          <p:spTgt spid="36249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6249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249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2499">
                                            <p:txEl>
                                              <p:pRg st="2" end="2"/>
                                            </p:txEl>
                                          </p:spTgt>
                                        </p:tgtEl>
                                        <p:attrNameLst>
                                          <p:attrName>style.visibility</p:attrName>
                                        </p:attrNameLst>
                                      </p:cBhvr>
                                      <p:to>
                                        <p:strVal val="visible"/>
                                      </p:to>
                                    </p:set>
                                    <p:anim calcmode="lin" valueType="num">
                                      <p:cBhvr>
                                        <p:cTn id="21" dur="1000" fill="hold"/>
                                        <p:tgtEl>
                                          <p:spTgt spid="36249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6249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24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2499">
                                            <p:txEl>
                                              <p:pRg st="3" end="3"/>
                                            </p:txEl>
                                          </p:spTgt>
                                        </p:tgtEl>
                                        <p:attrNameLst>
                                          <p:attrName>style.visibility</p:attrName>
                                        </p:attrNameLst>
                                      </p:cBhvr>
                                      <p:to>
                                        <p:strVal val="visible"/>
                                      </p:to>
                                    </p:set>
                                    <p:anim calcmode="lin" valueType="num">
                                      <p:cBhvr>
                                        <p:cTn id="28" dur="1000" fill="hold"/>
                                        <p:tgtEl>
                                          <p:spTgt spid="36249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624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249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62499">
                                            <p:txEl>
                                              <p:pRg st="4" end="4"/>
                                            </p:txEl>
                                          </p:spTgt>
                                        </p:tgtEl>
                                        <p:attrNameLst>
                                          <p:attrName>style.visibility</p:attrName>
                                        </p:attrNameLst>
                                      </p:cBhvr>
                                      <p:to>
                                        <p:strVal val="visible"/>
                                      </p:to>
                                    </p:set>
                                    <p:anim calcmode="lin" valueType="num">
                                      <p:cBhvr>
                                        <p:cTn id="35" dur="1000" fill="hold"/>
                                        <p:tgtEl>
                                          <p:spTgt spid="36249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6249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249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62499">
                                            <p:txEl>
                                              <p:pRg st="5" end="5"/>
                                            </p:txEl>
                                          </p:spTgt>
                                        </p:tgtEl>
                                        <p:attrNameLst>
                                          <p:attrName>style.visibility</p:attrName>
                                        </p:attrNameLst>
                                      </p:cBhvr>
                                      <p:to>
                                        <p:strVal val="visible"/>
                                      </p:to>
                                    </p:set>
                                    <p:anim calcmode="lin" valueType="num">
                                      <p:cBhvr>
                                        <p:cTn id="42" dur="1000" fill="hold"/>
                                        <p:tgtEl>
                                          <p:spTgt spid="362499">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36249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2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FED2C2BB-21F2-4929-B812-FA891BC29D5D}" type="slidenum">
              <a:rPr lang="en-US">
                <a:solidFill>
                  <a:srgbClr val="FFFFFF"/>
                </a:solidFill>
              </a:rPr>
              <a:pPr>
                <a:defRPr/>
              </a:pPr>
              <a:t>140</a:t>
            </a:fld>
            <a:endParaRPr lang="en-US">
              <a:solidFill>
                <a:srgbClr val="FFFFFF"/>
              </a:solidFill>
            </a:endParaRPr>
          </a:p>
        </p:txBody>
      </p:sp>
      <p:sp>
        <p:nvSpPr>
          <p:cNvPr id="51202" name="Rectangle 2"/>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SQL Functions - Decode</a:t>
            </a:r>
          </a:p>
        </p:txBody>
      </p:sp>
      <p:sp>
        <p:nvSpPr>
          <p:cNvPr id="57348" name="Rectangle 3"/>
          <p:cNvSpPr>
            <a:spLocks noGrp="1" noChangeArrowheads="1"/>
          </p:cNvSpPr>
          <p:nvPr>
            <p:ph type="body" idx="4294967295"/>
          </p:nvPr>
        </p:nvSpPr>
        <p:spPr>
          <a:xfrm>
            <a:off x="0" y="838200"/>
            <a:ext cx="9144000" cy="6019800"/>
          </a:xfrm>
        </p:spPr>
        <p:txBody>
          <a:bodyPr lIns="0" tIns="0">
            <a:normAutofit/>
          </a:bodyPr>
          <a:lstStyle/>
          <a:p>
            <a:pPr algn="just" eaLnBrk="1" hangingPunct="1">
              <a:buFont typeface="Wingdings" pitchFamily="2" charset="2"/>
              <a:buNone/>
            </a:pPr>
            <a:r>
              <a:rPr lang="en-US" sz="2400" b="1" dirty="0" smtClean="0">
                <a:latin typeface="Courier New" pitchFamily="49" charset="0"/>
              </a:rPr>
              <a:t>SELECT</a:t>
            </a:r>
            <a:r>
              <a:rPr lang="en-US" sz="2400" dirty="0" smtClean="0">
                <a:latin typeface="Courier New" pitchFamily="49" charset="0"/>
              </a:rPr>
              <a:t> </a:t>
            </a:r>
            <a:r>
              <a:rPr lang="en-US" sz="2400" dirty="0" err="1" smtClean="0">
                <a:latin typeface="Courier New" pitchFamily="49" charset="0"/>
              </a:rPr>
              <a:t>empno</a:t>
            </a:r>
            <a:r>
              <a:rPr lang="en-US" sz="2400" dirty="0" smtClean="0">
                <a:latin typeface="Courier New" pitchFamily="49" charset="0"/>
              </a:rPr>
              <a:t>, </a:t>
            </a:r>
            <a:r>
              <a:rPr lang="en-US" sz="2400" dirty="0" err="1" smtClean="0">
                <a:latin typeface="Courier New" pitchFamily="49" charset="0"/>
              </a:rPr>
              <a:t>ename</a:t>
            </a:r>
            <a:r>
              <a:rPr lang="en-US" sz="2400" dirty="0" smtClean="0">
                <a:latin typeface="Courier New" pitchFamily="49" charset="0"/>
              </a:rPr>
              <a:t>, </a:t>
            </a:r>
            <a:r>
              <a:rPr lang="en-US" sz="2400" dirty="0" err="1" smtClean="0">
                <a:latin typeface="Courier New" pitchFamily="49" charset="0"/>
              </a:rPr>
              <a:t>deptno</a:t>
            </a:r>
            <a:r>
              <a:rPr lang="en-US" sz="2400" dirty="0" smtClean="0">
                <a:latin typeface="Courier New" pitchFamily="49" charset="0"/>
              </a:rPr>
              <a:t>, </a:t>
            </a:r>
            <a:r>
              <a:rPr lang="en-US" sz="2400" b="1" dirty="0" smtClean="0">
                <a:latin typeface="Courier New" pitchFamily="49" charset="0"/>
              </a:rPr>
              <a:t>DECODE</a:t>
            </a:r>
            <a:r>
              <a:rPr lang="en-US" sz="2400" dirty="0" smtClean="0">
                <a:latin typeface="Courier New" pitchFamily="49" charset="0"/>
              </a:rPr>
              <a:t> (</a:t>
            </a:r>
            <a:r>
              <a:rPr lang="en-US" sz="2400" dirty="0" err="1" smtClean="0">
                <a:latin typeface="Courier New" pitchFamily="49" charset="0"/>
              </a:rPr>
              <a:t>deptno</a:t>
            </a:r>
            <a:r>
              <a:rPr lang="en-US" sz="2400" dirty="0" smtClean="0">
                <a:latin typeface="Courier New" pitchFamily="49" charset="0"/>
              </a:rPr>
              <a:t>,</a:t>
            </a:r>
          </a:p>
          <a:p>
            <a:pPr algn="just" eaLnBrk="1" hangingPunct="1">
              <a:buFont typeface="Wingdings" pitchFamily="2" charset="2"/>
              <a:buNone/>
            </a:pPr>
            <a:r>
              <a:rPr lang="en-US" sz="2400" dirty="0" smtClean="0">
                <a:latin typeface="Courier New" pitchFamily="49" charset="0"/>
              </a:rPr>
              <a:t>10,‘Accounting',</a:t>
            </a:r>
          </a:p>
          <a:p>
            <a:pPr algn="just" eaLnBrk="1" hangingPunct="1">
              <a:buFont typeface="Wingdings" pitchFamily="2" charset="2"/>
              <a:buNone/>
            </a:pPr>
            <a:r>
              <a:rPr lang="en-US" sz="2400" dirty="0" smtClean="0">
                <a:latin typeface="Courier New" pitchFamily="49" charset="0"/>
              </a:rPr>
              <a:t>20, ‘Finance', </a:t>
            </a:r>
          </a:p>
          <a:p>
            <a:pPr algn="just" eaLnBrk="1" hangingPunct="1">
              <a:buFont typeface="Wingdings" pitchFamily="2" charset="2"/>
              <a:buNone/>
            </a:pPr>
            <a:r>
              <a:rPr lang="en-US" sz="2400" dirty="0" smtClean="0">
                <a:latin typeface="Courier New" pitchFamily="49" charset="0"/>
              </a:rPr>
              <a:t>30, ‘Marketing', </a:t>
            </a:r>
          </a:p>
          <a:p>
            <a:pPr eaLnBrk="1" hangingPunct="1">
              <a:buFont typeface="Wingdings" pitchFamily="2" charset="2"/>
              <a:buNone/>
            </a:pPr>
            <a:r>
              <a:rPr lang="en-US" sz="2400" dirty="0" smtClean="0">
                <a:latin typeface="Courier New" pitchFamily="49" charset="0"/>
              </a:rPr>
              <a:t>40, ‘Sales', </a:t>
            </a:r>
          </a:p>
          <a:p>
            <a:pPr eaLnBrk="1" hangingPunct="1">
              <a:buFont typeface="Wingdings" pitchFamily="2" charset="2"/>
              <a:buNone/>
            </a:pPr>
            <a:r>
              <a:rPr lang="en-US" sz="2400" dirty="0" smtClean="0">
                <a:latin typeface="Courier New" pitchFamily="49" charset="0"/>
              </a:rPr>
              <a:t>‘Unknown') </a:t>
            </a:r>
            <a:r>
              <a:rPr lang="en-US" sz="2400" dirty="0" err="1" smtClean="0">
                <a:latin typeface="Courier New" pitchFamily="49" charset="0"/>
              </a:rPr>
              <a:t>departmentname</a:t>
            </a:r>
            <a:r>
              <a:rPr lang="en-US" sz="2400" dirty="0" smtClean="0">
                <a:latin typeface="Courier New" pitchFamily="49" charset="0"/>
              </a:rPr>
              <a:t> </a:t>
            </a:r>
            <a:r>
              <a:rPr lang="en-US" sz="2400" b="1" dirty="0" smtClean="0">
                <a:latin typeface="Courier New" pitchFamily="49" charset="0"/>
              </a:rPr>
              <a:t>FROM</a:t>
            </a:r>
            <a:r>
              <a:rPr lang="en-US" sz="2400" dirty="0" smtClean="0">
                <a:latin typeface="Courier New" pitchFamily="49" charset="0"/>
              </a:rPr>
              <a:t> </a:t>
            </a:r>
            <a:r>
              <a:rPr lang="en-US" sz="2400" dirty="0" err="1" smtClean="0">
                <a:latin typeface="Courier New" pitchFamily="49" charset="0"/>
              </a:rPr>
              <a:t>emp</a:t>
            </a:r>
            <a:r>
              <a:rPr lang="en-US" sz="2400" dirty="0" smtClean="0">
                <a:latin typeface="Courier New" pitchFamily="49" charset="0"/>
              </a:rPr>
              <a:t>;</a:t>
            </a:r>
          </a:p>
          <a:p>
            <a:pPr eaLnBrk="1" hangingPunct="1">
              <a:buFont typeface="Wingdings" pitchFamily="2" charset="2"/>
              <a:buNone/>
            </a:pPr>
            <a:endParaRPr lang="en-US" sz="2400" dirty="0" smtClean="0">
              <a:latin typeface="Courier New" pitchFamily="49" charset="0"/>
            </a:endParaRPr>
          </a:p>
          <a:p>
            <a:pPr eaLnBrk="1" hangingPunct="1">
              <a:buFont typeface="Wingdings" pitchFamily="2" charset="2"/>
              <a:buNone/>
            </a:pPr>
            <a:r>
              <a:rPr lang="en-US" sz="2400" b="1" dirty="0" smtClean="0">
                <a:latin typeface="Courier New" pitchFamily="49" charset="0"/>
              </a:rPr>
              <a:t>SELECT</a:t>
            </a:r>
            <a:r>
              <a:rPr lang="en-US" sz="2400" dirty="0" smtClean="0">
                <a:latin typeface="Courier New" pitchFamily="49" charset="0"/>
              </a:rPr>
              <a:t> </a:t>
            </a:r>
            <a:r>
              <a:rPr lang="en-US" sz="2400" dirty="0" err="1" smtClean="0">
                <a:latin typeface="Courier New" pitchFamily="49" charset="0"/>
              </a:rPr>
              <a:t>itemid,distributorid,</a:t>
            </a:r>
            <a:r>
              <a:rPr lang="en-US" sz="2400" b="1" dirty="0" err="1" smtClean="0">
                <a:latin typeface="Courier New" pitchFamily="49" charset="0"/>
              </a:rPr>
              <a:t>DECODE</a:t>
            </a:r>
            <a:r>
              <a:rPr lang="en-US" sz="2400" dirty="0" smtClean="0">
                <a:latin typeface="Courier New" pitchFamily="49" charset="0"/>
              </a:rPr>
              <a:t>(</a:t>
            </a:r>
            <a:r>
              <a:rPr lang="en-US" sz="2400" dirty="0" err="1" smtClean="0">
                <a:latin typeface="Courier New" pitchFamily="49" charset="0"/>
              </a:rPr>
              <a:t>distributorid</a:t>
            </a:r>
            <a:r>
              <a:rPr lang="en-US" sz="2400" dirty="0" smtClean="0">
                <a:latin typeface="Courier New" pitchFamily="49" charset="0"/>
              </a:rPr>
              <a:t>, </a:t>
            </a:r>
          </a:p>
          <a:p>
            <a:pPr eaLnBrk="1" hangingPunct="1">
              <a:buFont typeface="Wingdings" pitchFamily="2" charset="2"/>
              <a:buNone/>
            </a:pPr>
            <a:r>
              <a:rPr lang="en-US" sz="2400" dirty="0" smtClean="0">
                <a:latin typeface="Courier New" pitchFamily="49" charset="0"/>
              </a:rPr>
              <a:t>10,‘ABC Associates', </a:t>
            </a:r>
          </a:p>
          <a:p>
            <a:pPr eaLnBrk="1" hangingPunct="1">
              <a:buFont typeface="Wingdings" pitchFamily="2" charset="2"/>
              <a:buNone/>
            </a:pPr>
            <a:r>
              <a:rPr lang="en-US" sz="2400" dirty="0" smtClean="0">
                <a:latin typeface="Courier New" pitchFamily="49" charset="0"/>
              </a:rPr>
              <a:t>20, ‘</a:t>
            </a:r>
            <a:r>
              <a:rPr lang="en-US" sz="2400" dirty="0" err="1" smtClean="0">
                <a:latin typeface="Courier New" pitchFamily="49" charset="0"/>
              </a:rPr>
              <a:t>Nilgiris</a:t>
            </a:r>
            <a:r>
              <a:rPr lang="en-US" sz="2400" dirty="0" smtClean="0">
                <a:latin typeface="Courier New" pitchFamily="49" charset="0"/>
              </a:rPr>
              <a:t>',</a:t>
            </a:r>
          </a:p>
          <a:p>
            <a:pPr eaLnBrk="1" hangingPunct="1">
              <a:buFont typeface="Wingdings" pitchFamily="2" charset="2"/>
              <a:buNone/>
            </a:pPr>
            <a:r>
              <a:rPr lang="en-US" sz="2400" dirty="0" smtClean="0">
                <a:latin typeface="Courier New" pitchFamily="49" charset="0"/>
              </a:rPr>
              <a:t>30, ‘XYZ Enterprise’) </a:t>
            </a:r>
            <a:r>
              <a:rPr lang="en-US" sz="2400" dirty="0" err="1" smtClean="0">
                <a:latin typeface="Courier New" pitchFamily="49" charset="0"/>
              </a:rPr>
              <a:t>distributorname</a:t>
            </a:r>
            <a:r>
              <a:rPr lang="en-US" sz="2400" dirty="0" smtClean="0">
                <a:latin typeface="Courier New" pitchFamily="49" charset="0"/>
              </a:rPr>
              <a:t> </a:t>
            </a:r>
          </a:p>
          <a:p>
            <a:pPr eaLnBrk="1" hangingPunct="1">
              <a:buFont typeface="Wingdings" pitchFamily="2" charset="2"/>
              <a:buNone/>
            </a:pPr>
            <a:r>
              <a:rPr lang="en-US" sz="2400" b="1" dirty="0" smtClean="0">
                <a:latin typeface="Courier New" pitchFamily="49" charset="0"/>
              </a:rPr>
              <a:t>FROM</a:t>
            </a:r>
            <a:r>
              <a:rPr lang="en-US" sz="2400" dirty="0" smtClean="0">
                <a:latin typeface="Courier New" pitchFamily="49" charset="0"/>
              </a:rPr>
              <a:t> </a:t>
            </a:r>
            <a:r>
              <a:rPr lang="en-US" sz="2400" dirty="0" err="1" smtClean="0">
                <a:latin typeface="Courier New" pitchFamily="49" charset="0"/>
              </a:rPr>
              <a:t>itemdistributor</a:t>
            </a:r>
            <a:r>
              <a:rPr lang="en-US" sz="2400" dirty="0" smtClean="0">
                <a:latin typeface="Courier New" pitchFamily="49" charset="0"/>
              </a:rPr>
              <a:t>; </a:t>
            </a:r>
            <a:endParaRPr lang="en-US" sz="2400" dirty="0" smtClean="0"/>
          </a:p>
        </p:txBody>
      </p:sp>
    </p:spTree>
    <p:extLst>
      <p:ext uri="{BB962C8B-B14F-4D97-AF65-F5344CB8AC3E}">
        <p14:creationId xmlns:p14="http://schemas.microsoft.com/office/powerpoint/2010/main" val="22720143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F56879F4-E4B9-4B8B-9928-9426CB465E96}" type="slidenum">
              <a:rPr lang="en-US">
                <a:solidFill>
                  <a:srgbClr val="FFFFFF"/>
                </a:solidFill>
              </a:rPr>
              <a:pPr>
                <a:defRPr/>
              </a:pPr>
              <a:t>141</a:t>
            </a:fld>
            <a:endParaRPr lang="en-US">
              <a:solidFill>
                <a:srgbClr val="FFFFFF"/>
              </a:solidFill>
            </a:endParaRPr>
          </a:p>
        </p:txBody>
      </p:sp>
      <p:sp>
        <p:nvSpPr>
          <p:cNvPr id="52226" name="Rectangle 2"/>
          <p:cNvSpPr>
            <a:spLocks noGrp="1" noChangeArrowheads="1"/>
          </p:cNvSpPr>
          <p:nvPr>
            <p:ph type="title" idx="4294967295"/>
          </p:nvPr>
        </p:nvSpPr>
        <p:spPr>
          <a:xfrm>
            <a:off x="0" y="0"/>
            <a:ext cx="9144000" cy="685800"/>
          </a:xfrm>
          <a:solidFill>
            <a:schemeClr val="accent4">
              <a:lumMod val="20000"/>
              <a:lumOff val="80000"/>
            </a:schemeClr>
          </a:solidFill>
        </p:spPr>
        <p:txBody>
          <a:bodyPr lIns="0">
            <a:normAutofit fontScale="90000"/>
          </a:bodyPr>
          <a:lstStyle/>
          <a:p>
            <a:pPr eaLnBrk="1" hangingPunct="1">
              <a:defRPr/>
            </a:pPr>
            <a:r>
              <a:rPr lang="en-US" dirty="0" smtClean="0"/>
              <a:t>SQL Functions - Trim</a:t>
            </a:r>
          </a:p>
        </p:txBody>
      </p:sp>
      <p:sp>
        <p:nvSpPr>
          <p:cNvPr id="58372" name="Rectangle 3"/>
          <p:cNvSpPr>
            <a:spLocks noGrp="1" noChangeArrowheads="1"/>
          </p:cNvSpPr>
          <p:nvPr>
            <p:ph type="body" idx="4294967295"/>
          </p:nvPr>
        </p:nvSpPr>
        <p:spPr>
          <a:xfrm>
            <a:off x="0" y="685800"/>
            <a:ext cx="9144000" cy="6172200"/>
          </a:xfrm>
        </p:spPr>
        <p:txBody>
          <a:bodyPr lIns="0" tIns="0">
            <a:normAutofit/>
          </a:bodyPr>
          <a:lstStyle/>
          <a:p>
            <a:pPr eaLnBrk="1" hangingPunct="1">
              <a:buFont typeface="Wingdings" pitchFamily="2" charset="2"/>
              <a:buNone/>
            </a:pPr>
            <a:endParaRPr lang="en-US" sz="2400" b="1" dirty="0" smtClean="0"/>
          </a:p>
          <a:p>
            <a:pPr eaLnBrk="1" hangingPunct="1">
              <a:buFont typeface="Wingdings" pitchFamily="2" charset="2"/>
              <a:buNone/>
            </a:pPr>
            <a:r>
              <a:rPr lang="en-US" sz="2400" b="1" dirty="0" smtClean="0"/>
              <a:t>	TRIM ({Leading/Trailing/Both} </a:t>
            </a:r>
            <a:r>
              <a:rPr lang="en-US" sz="2400" b="1" dirty="0" err="1" smtClean="0"/>
              <a:t>trim_character</a:t>
            </a:r>
            <a:r>
              <a:rPr lang="en-US" sz="2400" b="1" dirty="0" smtClean="0"/>
              <a:t> FROM </a:t>
            </a:r>
            <a:r>
              <a:rPr lang="en-US" sz="2400" b="1" dirty="0" err="1" smtClean="0"/>
              <a:t>trim_source</a:t>
            </a:r>
            <a:r>
              <a:rPr lang="en-US" sz="2400" b="1" dirty="0" smtClean="0"/>
              <a:t>) </a:t>
            </a:r>
          </a:p>
          <a:p>
            <a:pPr eaLnBrk="1" hangingPunct="1">
              <a:buFont typeface="Wingdings" pitchFamily="2" charset="2"/>
              <a:buNone/>
            </a:pPr>
            <a:endParaRPr lang="en-US" sz="2400" b="1" dirty="0" smtClean="0"/>
          </a:p>
          <a:p>
            <a:pPr algn="just" eaLnBrk="1" hangingPunct="1">
              <a:buFont typeface="Arial" charset="0"/>
              <a:buChar char="•"/>
            </a:pPr>
            <a:r>
              <a:rPr lang="en-US" sz="2400" dirty="0" smtClean="0"/>
              <a:t>TRIM enables you to trim leading or trailing characters (or both) from a character string. </a:t>
            </a:r>
          </a:p>
          <a:p>
            <a:pPr algn="just" eaLnBrk="1" hangingPunct="1">
              <a:buFont typeface="Arial" charset="0"/>
              <a:buChar char="•"/>
            </a:pPr>
            <a:endParaRPr lang="en-US" sz="2400" dirty="0" smtClean="0"/>
          </a:p>
          <a:p>
            <a:pPr algn="just" eaLnBrk="1" hangingPunct="1">
              <a:buFont typeface="Arial" charset="0"/>
              <a:buChar char="•"/>
            </a:pPr>
            <a:r>
              <a:rPr lang="en-US" sz="2400" dirty="0" smtClean="0"/>
              <a:t>If </a:t>
            </a:r>
            <a:r>
              <a:rPr lang="en-US" sz="2400" i="1" dirty="0" err="1" smtClean="0"/>
              <a:t>trim_character</a:t>
            </a:r>
            <a:r>
              <a:rPr lang="en-US" sz="2400" dirty="0" smtClean="0"/>
              <a:t> or </a:t>
            </a:r>
            <a:r>
              <a:rPr lang="en-US" sz="2400" i="1" dirty="0" err="1" smtClean="0"/>
              <a:t>trim_source</a:t>
            </a:r>
            <a:r>
              <a:rPr lang="en-US" sz="2400" dirty="0" smtClean="0"/>
              <a:t> is a character literal, you must enclose it in single quotes. </a:t>
            </a:r>
          </a:p>
          <a:p>
            <a:pPr lvl="1" eaLnBrk="1" hangingPunct="1">
              <a:buFont typeface="Arial" charset="0"/>
              <a:buChar char="•"/>
            </a:pPr>
            <a:endParaRPr lang="en-US" sz="2000" dirty="0" smtClean="0"/>
          </a:p>
          <a:p>
            <a:pPr lvl="1">
              <a:buFont typeface="Arial" charset="0"/>
              <a:buChar char="•"/>
            </a:pPr>
            <a:r>
              <a:rPr lang="en-US" sz="2000" b="1" dirty="0" smtClean="0">
                <a:latin typeface="Courier New" pitchFamily="49" charset="0"/>
              </a:rPr>
              <a:t>SELECT</a:t>
            </a:r>
            <a:r>
              <a:rPr lang="en-US" sz="2000" dirty="0" smtClean="0">
                <a:latin typeface="Courier New" pitchFamily="49" charset="0"/>
              </a:rPr>
              <a:t> </a:t>
            </a:r>
            <a:r>
              <a:rPr lang="en-US" sz="2000" b="1" dirty="0" smtClean="0">
                <a:latin typeface="Courier New" pitchFamily="49" charset="0"/>
              </a:rPr>
              <a:t>TRIM</a:t>
            </a:r>
            <a:r>
              <a:rPr lang="en-US" sz="2000" dirty="0" smtClean="0">
                <a:latin typeface="Courier New" pitchFamily="49" charset="0"/>
              </a:rPr>
              <a:t> (0 </a:t>
            </a:r>
            <a:r>
              <a:rPr lang="en-US" sz="2000" b="1" dirty="0" smtClean="0">
                <a:latin typeface="Courier New" pitchFamily="49" charset="0"/>
              </a:rPr>
              <a:t>FROM</a:t>
            </a:r>
            <a:r>
              <a:rPr lang="en-US" sz="2000" dirty="0" smtClean="0">
                <a:latin typeface="Courier New" pitchFamily="49" charset="0"/>
              </a:rPr>
              <a:t> 00037337348900) "TRIM Example" </a:t>
            </a:r>
            <a:r>
              <a:rPr lang="en-US" sz="2000" b="1" dirty="0" smtClean="0">
                <a:latin typeface="Courier New" pitchFamily="49" charset="0"/>
              </a:rPr>
              <a:t>FROM</a:t>
            </a:r>
            <a:r>
              <a:rPr lang="en-US" sz="2000" dirty="0" smtClean="0">
                <a:latin typeface="Courier New" pitchFamily="49" charset="0"/>
              </a:rPr>
              <a:t> DUAL;</a:t>
            </a:r>
            <a:r>
              <a:rPr lang="en-US" sz="2000" dirty="0" smtClean="0"/>
              <a:t> </a:t>
            </a:r>
            <a:r>
              <a:rPr lang="en-US" sz="2000" dirty="0"/>
              <a:t>//373373489</a:t>
            </a:r>
            <a:endParaRPr lang="en-US" sz="2000" dirty="0" smtClean="0"/>
          </a:p>
        </p:txBody>
      </p:sp>
    </p:spTree>
    <p:extLst>
      <p:ext uri="{BB962C8B-B14F-4D97-AF65-F5344CB8AC3E}">
        <p14:creationId xmlns:p14="http://schemas.microsoft.com/office/powerpoint/2010/main" val="361814392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2EB8915C-EA01-480E-BA1B-364CEDAC00C6}" type="slidenum">
              <a:rPr lang="en-US">
                <a:solidFill>
                  <a:srgbClr val="FFFFFF"/>
                </a:solidFill>
              </a:rPr>
              <a:pPr>
                <a:defRPr/>
              </a:pPr>
              <a:t>142</a:t>
            </a:fld>
            <a:endParaRPr lang="en-US">
              <a:solidFill>
                <a:srgbClr val="FFFFFF"/>
              </a:solidFill>
            </a:endParaRPr>
          </a:p>
        </p:txBody>
      </p:sp>
      <p:sp>
        <p:nvSpPr>
          <p:cNvPr id="53250" name="Rectangle 2"/>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SQL Functions - </a:t>
            </a:r>
            <a:r>
              <a:rPr lang="en-US" dirty="0" err="1" smtClean="0"/>
              <a:t>Substr</a:t>
            </a:r>
            <a:endParaRPr lang="en-US" dirty="0" smtClean="0"/>
          </a:p>
        </p:txBody>
      </p:sp>
      <p:sp>
        <p:nvSpPr>
          <p:cNvPr id="59396" name="Rectangle 3"/>
          <p:cNvSpPr>
            <a:spLocks noGrp="1" noChangeArrowheads="1"/>
          </p:cNvSpPr>
          <p:nvPr>
            <p:ph type="body" idx="4294967295"/>
          </p:nvPr>
        </p:nvSpPr>
        <p:spPr>
          <a:xfrm>
            <a:off x="0" y="762001"/>
            <a:ext cx="8991600" cy="4800599"/>
          </a:xfrm>
        </p:spPr>
        <p:txBody>
          <a:bodyPr lIns="0" tIns="0">
            <a:normAutofit/>
          </a:bodyPr>
          <a:lstStyle/>
          <a:p>
            <a:pPr eaLnBrk="1" hangingPunct="1">
              <a:buFont typeface="Wingdings" pitchFamily="2" charset="2"/>
              <a:buNone/>
            </a:pPr>
            <a:r>
              <a:rPr lang="en-US" sz="2800" b="1" dirty="0" smtClean="0"/>
              <a:t>SUBSTR (string, position, </a:t>
            </a:r>
            <a:r>
              <a:rPr lang="en-US" sz="2800" b="1" dirty="0" err="1" smtClean="0"/>
              <a:t>substring_length</a:t>
            </a:r>
            <a:r>
              <a:rPr lang="en-US" sz="2800" b="1" dirty="0" smtClean="0"/>
              <a:t>) </a:t>
            </a:r>
          </a:p>
          <a:p>
            <a:pPr lvl="1" algn="just" eaLnBrk="1" hangingPunct="1"/>
            <a:r>
              <a:rPr lang="en-US" sz="2400" dirty="0" smtClean="0"/>
              <a:t>The substring functions return a portion of </a:t>
            </a:r>
            <a:r>
              <a:rPr lang="en-US" sz="2400" i="1" dirty="0" smtClean="0"/>
              <a:t>string</a:t>
            </a:r>
            <a:r>
              <a:rPr lang="en-US" sz="2400" dirty="0" smtClean="0"/>
              <a:t>, </a:t>
            </a:r>
            <a:r>
              <a:rPr lang="en-US" sz="2400" b="1" dirty="0" smtClean="0"/>
              <a:t>beginning at character </a:t>
            </a:r>
            <a:r>
              <a:rPr lang="en-US" sz="2400" b="1" i="1" dirty="0" smtClean="0"/>
              <a:t>position</a:t>
            </a:r>
            <a:r>
              <a:rPr lang="en-US" sz="2400" b="1" dirty="0" smtClean="0"/>
              <a:t>, </a:t>
            </a:r>
            <a:r>
              <a:rPr lang="en-US" sz="2400" b="1" i="1" dirty="0" err="1" smtClean="0"/>
              <a:t>substring_length</a:t>
            </a:r>
            <a:r>
              <a:rPr lang="en-US" sz="2400" b="1" dirty="0" smtClean="0"/>
              <a:t> characters long.</a:t>
            </a:r>
            <a:r>
              <a:rPr lang="en-US" sz="2400" dirty="0" smtClean="0"/>
              <a:t> </a:t>
            </a:r>
          </a:p>
          <a:p>
            <a:pPr lvl="1" algn="just" eaLnBrk="1" hangingPunct="1"/>
            <a:r>
              <a:rPr lang="en-US" sz="2400" dirty="0" smtClean="0"/>
              <a:t>SUBSTR calculates length using characters as defined by the input character set</a:t>
            </a:r>
            <a:endParaRPr lang="en-US" sz="2400" b="1" dirty="0">
              <a:latin typeface="Courier New" pitchFamily="49" charset="0"/>
            </a:endParaRPr>
          </a:p>
          <a:p>
            <a:pPr marL="457200" lvl="1" indent="0" algn="just" eaLnBrk="1" hangingPunct="1">
              <a:buNone/>
            </a:pPr>
            <a:r>
              <a:rPr lang="en-US" sz="2400" b="1" dirty="0" smtClean="0">
                <a:latin typeface="Courier New" pitchFamily="49" charset="0"/>
              </a:rPr>
              <a:t>SELECT</a:t>
            </a:r>
            <a:r>
              <a:rPr lang="en-US" sz="2400" dirty="0" smtClean="0">
                <a:latin typeface="Courier New" pitchFamily="49" charset="0"/>
              </a:rPr>
              <a:t> </a:t>
            </a:r>
            <a:r>
              <a:rPr lang="en-US" sz="2400" b="1" dirty="0" smtClean="0">
                <a:latin typeface="Courier New" pitchFamily="49" charset="0"/>
              </a:rPr>
              <a:t>SUBSTR</a:t>
            </a:r>
            <a:r>
              <a:rPr lang="en-US" sz="2400" dirty="0" smtClean="0">
                <a:latin typeface="Courier New" pitchFamily="49" charset="0"/>
              </a:rPr>
              <a:t>('ABCDEFG',3,4) "Substring" </a:t>
            </a:r>
            <a:r>
              <a:rPr lang="en-US" sz="2400" b="1" dirty="0" smtClean="0">
                <a:latin typeface="Courier New" pitchFamily="49" charset="0"/>
              </a:rPr>
              <a:t>FROM DUAL</a:t>
            </a:r>
            <a:r>
              <a:rPr lang="en-US" sz="2400" dirty="0" smtClean="0">
                <a:latin typeface="Courier New" pitchFamily="49" charset="0"/>
              </a:rPr>
              <a:t>; //CDEF</a:t>
            </a:r>
            <a:endParaRPr lang="en-US" dirty="0" smtClean="0">
              <a:latin typeface="Courier New" pitchFamily="49" charset="0"/>
            </a:endParaRPr>
          </a:p>
        </p:txBody>
      </p:sp>
    </p:spTree>
    <p:extLst>
      <p:ext uri="{BB962C8B-B14F-4D97-AF65-F5344CB8AC3E}">
        <p14:creationId xmlns:p14="http://schemas.microsoft.com/office/powerpoint/2010/main" val="15317232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C884913F-3698-4A67-B0BB-CA5F89698432}" type="slidenum">
              <a:rPr lang="en-US">
                <a:solidFill>
                  <a:srgbClr val="FFFFFF"/>
                </a:solidFill>
              </a:rPr>
              <a:pPr>
                <a:defRPr/>
              </a:pPr>
              <a:t>143</a:t>
            </a:fld>
            <a:endParaRPr lang="en-US">
              <a:solidFill>
                <a:srgbClr val="FFFFFF"/>
              </a:solidFill>
            </a:endParaRPr>
          </a:p>
        </p:txBody>
      </p:sp>
      <p:sp>
        <p:nvSpPr>
          <p:cNvPr id="54274" name="Rectangle 2"/>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SQL Functions - TRANSLATE</a:t>
            </a:r>
          </a:p>
        </p:txBody>
      </p:sp>
      <p:sp>
        <p:nvSpPr>
          <p:cNvPr id="60420" name="Rectangle 3"/>
          <p:cNvSpPr>
            <a:spLocks noGrp="1" noChangeArrowheads="1"/>
          </p:cNvSpPr>
          <p:nvPr>
            <p:ph type="body" idx="4294967295"/>
          </p:nvPr>
        </p:nvSpPr>
        <p:spPr>
          <a:xfrm>
            <a:off x="0" y="762000"/>
            <a:ext cx="9144000" cy="6096000"/>
          </a:xfrm>
        </p:spPr>
        <p:txBody>
          <a:bodyPr lIns="0" tIns="0">
            <a:normAutofit lnSpcReduction="10000"/>
          </a:bodyPr>
          <a:lstStyle/>
          <a:p>
            <a:pPr eaLnBrk="1" hangingPunct="1">
              <a:buFont typeface="Wingdings" pitchFamily="2" charset="2"/>
              <a:buNone/>
            </a:pPr>
            <a:r>
              <a:rPr lang="en-US" b="1" dirty="0" smtClean="0"/>
              <a:t>TRANSLATE</a:t>
            </a:r>
            <a:r>
              <a:rPr lang="en-US" dirty="0" smtClean="0"/>
              <a:t> ( 'char' , '</a:t>
            </a:r>
            <a:r>
              <a:rPr lang="en-US" dirty="0" err="1" smtClean="0"/>
              <a:t>from_string</a:t>
            </a:r>
            <a:r>
              <a:rPr lang="en-US" dirty="0" smtClean="0"/>
              <a:t>' , '</a:t>
            </a:r>
            <a:r>
              <a:rPr lang="en-US" dirty="0" err="1" smtClean="0"/>
              <a:t>to_string</a:t>
            </a:r>
            <a:r>
              <a:rPr lang="en-US" dirty="0" smtClean="0"/>
              <a:t>' ) </a:t>
            </a:r>
          </a:p>
          <a:p>
            <a:pPr lvl="1" eaLnBrk="1" hangingPunct="1"/>
            <a:endParaRPr lang="en-US" dirty="0" smtClean="0"/>
          </a:p>
          <a:p>
            <a:pPr lvl="1" algn="just" eaLnBrk="1" hangingPunct="1">
              <a:buFont typeface="Arial" charset="0"/>
              <a:buChar char="•"/>
            </a:pPr>
            <a:r>
              <a:rPr lang="en-US" dirty="0" smtClean="0"/>
              <a:t>TRANSLATE returns </a:t>
            </a:r>
            <a:r>
              <a:rPr lang="en-US" i="1" dirty="0" smtClean="0"/>
              <a:t>char</a:t>
            </a:r>
            <a:r>
              <a:rPr lang="en-US" dirty="0" smtClean="0"/>
              <a:t> with all occurrences of each character in </a:t>
            </a:r>
            <a:r>
              <a:rPr lang="en-US" i="1" dirty="0" err="1" smtClean="0"/>
              <a:t>from_string</a:t>
            </a:r>
            <a:r>
              <a:rPr lang="en-US" dirty="0" smtClean="0"/>
              <a:t> replaced by its corresponding character in </a:t>
            </a:r>
            <a:r>
              <a:rPr lang="en-US" i="1" dirty="0" err="1" smtClean="0"/>
              <a:t>to_string</a:t>
            </a:r>
            <a:r>
              <a:rPr lang="en-US" dirty="0" smtClean="0"/>
              <a:t>. Characters in </a:t>
            </a:r>
            <a:r>
              <a:rPr lang="en-US" i="1" dirty="0" smtClean="0"/>
              <a:t>char</a:t>
            </a:r>
            <a:r>
              <a:rPr lang="en-US" dirty="0" smtClean="0"/>
              <a:t> that are not in </a:t>
            </a:r>
            <a:r>
              <a:rPr lang="en-US" i="1" dirty="0" err="1" smtClean="0"/>
              <a:t>from_string</a:t>
            </a:r>
            <a:r>
              <a:rPr lang="en-US" dirty="0" smtClean="0"/>
              <a:t> are not replaced. </a:t>
            </a:r>
          </a:p>
          <a:p>
            <a:pPr lvl="1" algn="just" eaLnBrk="1" hangingPunct="1">
              <a:buFont typeface="Arial" charset="0"/>
              <a:buChar char="•"/>
            </a:pPr>
            <a:endParaRPr lang="en-US" dirty="0" smtClean="0"/>
          </a:p>
          <a:p>
            <a:pPr lvl="1" algn="just" eaLnBrk="1" hangingPunct="1">
              <a:buFont typeface="Arial" charset="0"/>
              <a:buChar char="•"/>
            </a:pPr>
            <a:r>
              <a:rPr lang="en-US" dirty="0" smtClean="0"/>
              <a:t>The following statement translates a license number. All letters 'ABC...Z' are translated to 'X' and all digits '012 . . . 9' are translated to '9': </a:t>
            </a:r>
          </a:p>
          <a:p>
            <a:pPr lvl="1" eaLnBrk="1" hangingPunct="1"/>
            <a:endParaRPr lang="en-US" dirty="0" smtClean="0"/>
          </a:p>
          <a:p>
            <a:pPr lvl="1" eaLnBrk="1" hangingPunct="1">
              <a:buFont typeface="Wingdings" pitchFamily="2" charset="2"/>
              <a:buNone/>
            </a:pPr>
            <a:r>
              <a:rPr lang="en-US" b="1" dirty="0" smtClean="0">
                <a:latin typeface="Courier New" pitchFamily="49" charset="0"/>
              </a:rPr>
              <a:t>	SELECT</a:t>
            </a:r>
            <a:r>
              <a:rPr lang="en-US" dirty="0" smtClean="0">
                <a:latin typeface="Courier New" pitchFamily="49" charset="0"/>
              </a:rPr>
              <a:t> </a:t>
            </a:r>
            <a:r>
              <a:rPr lang="en-US" b="1" dirty="0" smtClean="0">
                <a:latin typeface="Courier New" pitchFamily="49" charset="0"/>
              </a:rPr>
              <a:t>TRANSLATE</a:t>
            </a:r>
            <a:r>
              <a:rPr lang="en-US" dirty="0" smtClean="0">
                <a:latin typeface="Courier New" pitchFamily="49" charset="0"/>
              </a:rPr>
              <a:t>('2KRW229', '012BCD', '999XXX') "License" </a:t>
            </a:r>
            <a:r>
              <a:rPr lang="en-US" b="1" dirty="0" smtClean="0">
                <a:latin typeface="Courier New" pitchFamily="49" charset="0"/>
              </a:rPr>
              <a:t>FROM</a:t>
            </a:r>
            <a:r>
              <a:rPr lang="en-US" dirty="0" smtClean="0">
                <a:latin typeface="Courier New" pitchFamily="49" charset="0"/>
              </a:rPr>
              <a:t> </a:t>
            </a:r>
            <a:r>
              <a:rPr lang="en-US" b="1" dirty="0" smtClean="0">
                <a:latin typeface="Courier New" pitchFamily="49" charset="0"/>
              </a:rPr>
              <a:t>DUAL</a:t>
            </a:r>
            <a:r>
              <a:rPr lang="en-US" dirty="0" smtClean="0">
                <a:latin typeface="Courier New" pitchFamily="49" charset="0"/>
              </a:rPr>
              <a:t>; </a:t>
            </a:r>
          </a:p>
        </p:txBody>
      </p:sp>
    </p:spTree>
    <p:extLst>
      <p:ext uri="{BB962C8B-B14F-4D97-AF65-F5344CB8AC3E}">
        <p14:creationId xmlns:p14="http://schemas.microsoft.com/office/powerpoint/2010/main" val="418281923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4A37FB52-3361-4722-81C7-5F414DAB0D3C}" type="slidenum">
              <a:rPr lang="en-US">
                <a:solidFill>
                  <a:srgbClr val="FFFFFF"/>
                </a:solidFill>
              </a:rPr>
              <a:pPr>
                <a:defRPr/>
              </a:pPr>
              <a:t>144</a:t>
            </a:fld>
            <a:endParaRPr lang="en-US">
              <a:solidFill>
                <a:srgbClr val="FFFFFF"/>
              </a:solidFill>
            </a:endParaRPr>
          </a:p>
        </p:txBody>
      </p:sp>
      <p:sp>
        <p:nvSpPr>
          <p:cNvPr id="57346" name="Rectangle 2"/>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SQL Functions - NVL</a:t>
            </a:r>
          </a:p>
        </p:txBody>
      </p:sp>
      <p:sp>
        <p:nvSpPr>
          <p:cNvPr id="61444" name="Rectangle 3"/>
          <p:cNvSpPr>
            <a:spLocks noGrp="1" noChangeArrowheads="1"/>
          </p:cNvSpPr>
          <p:nvPr>
            <p:ph type="body" idx="4294967295"/>
          </p:nvPr>
        </p:nvSpPr>
        <p:spPr>
          <a:xfrm>
            <a:off x="0" y="762000"/>
            <a:ext cx="9144000" cy="6096000"/>
          </a:xfrm>
        </p:spPr>
        <p:txBody>
          <a:bodyPr lIns="0" tIns="0">
            <a:normAutofit/>
          </a:bodyPr>
          <a:lstStyle/>
          <a:p>
            <a:pPr eaLnBrk="1" hangingPunct="1">
              <a:buFont typeface="Wingdings" pitchFamily="2" charset="2"/>
              <a:buNone/>
            </a:pPr>
            <a:r>
              <a:rPr lang="en-US" b="1" dirty="0" smtClean="0"/>
              <a:t>NVL</a:t>
            </a:r>
            <a:r>
              <a:rPr lang="en-US" dirty="0" smtClean="0"/>
              <a:t> ( expr1 , expr2 )</a:t>
            </a:r>
          </a:p>
          <a:p>
            <a:pPr lvl="1" eaLnBrk="1" hangingPunct="1"/>
            <a:endParaRPr lang="en-US" dirty="0" smtClean="0"/>
          </a:p>
          <a:p>
            <a:pPr lvl="1" eaLnBrk="1" hangingPunct="1"/>
            <a:r>
              <a:rPr lang="en-US" dirty="0" smtClean="0"/>
              <a:t>If </a:t>
            </a:r>
            <a:r>
              <a:rPr lang="en-US" i="1" dirty="0" smtClean="0"/>
              <a:t>expr1</a:t>
            </a:r>
            <a:r>
              <a:rPr lang="en-US" dirty="0" smtClean="0"/>
              <a:t> is null, NVL returns </a:t>
            </a:r>
            <a:r>
              <a:rPr lang="en-US" i="1" dirty="0" smtClean="0"/>
              <a:t>expr2</a:t>
            </a:r>
            <a:r>
              <a:rPr lang="en-US" dirty="0" smtClean="0"/>
              <a:t>. If </a:t>
            </a:r>
            <a:r>
              <a:rPr lang="en-US" i="1" dirty="0" smtClean="0"/>
              <a:t>expr1</a:t>
            </a:r>
            <a:r>
              <a:rPr lang="en-US" dirty="0" smtClean="0"/>
              <a:t> is not null, NVL returns </a:t>
            </a:r>
            <a:r>
              <a:rPr lang="en-US" i="1" dirty="0" smtClean="0"/>
              <a:t>expr1</a:t>
            </a:r>
            <a:r>
              <a:rPr lang="en-US" dirty="0" smtClean="0"/>
              <a:t>.</a:t>
            </a:r>
          </a:p>
          <a:p>
            <a:pPr lvl="1" eaLnBrk="1" hangingPunct="1"/>
            <a:endParaRPr lang="en-US" dirty="0" smtClean="0"/>
          </a:p>
          <a:p>
            <a:pPr lvl="1" eaLnBrk="1" hangingPunct="1"/>
            <a:r>
              <a:rPr lang="en-US" dirty="0" smtClean="0"/>
              <a:t>The following example returns a list of employee names and commissions, substituting "Not Applicable" if the employee receives no commission</a:t>
            </a:r>
          </a:p>
          <a:p>
            <a:pPr eaLnBrk="1" hangingPunct="1">
              <a:buFont typeface="Wingdings" pitchFamily="2" charset="2"/>
              <a:buNone/>
            </a:pPr>
            <a:endParaRPr lang="en-US" sz="1800" b="1" dirty="0" smtClean="0">
              <a:latin typeface="Courier New" pitchFamily="49" charset="0"/>
            </a:endParaRPr>
          </a:p>
          <a:p>
            <a:pPr algn="just" eaLnBrk="1" hangingPunct="1">
              <a:buFont typeface="Wingdings" pitchFamily="2" charset="2"/>
              <a:buNone/>
            </a:pPr>
            <a:r>
              <a:rPr lang="en-US" sz="1800" b="1" dirty="0" smtClean="0">
                <a:latin typeface="Courier New" pitchFamily="49" charset="0"/>
              </a:rPr>
              <a:t>	   SELECT</a:t>
            </a:r>
            <a:r>
              <a:rPr lang="en-US" sz="1800" dirty="0" smtClean="0">
                <a:latin typeface="Courier New" pitchFamily="49" charset="0"/>
              </a:rPr>
              <a:t> </a:t>
            </a:r>
            <a:r>
              <a:rPr lang="en-US" sz="1800" dirty="0" err="1" smtClean="0">
                <a:latin typeface="Courier New" pitchFamily="49" charset="0"/>
              </a:rPr>
              <a:t>last_name</a:t>
            </a:r>
            <a:r>
              <a:rPr lang="en-US" sz="1800" dirty="0" smtClean="0">
                <a:latin typeface="Courier New" pitchFamily="49" charset="0"/>
              </a:rPr>
              <a:t>, </a:t>
            </a:r>
            <a:r>
              <a:rPr lang="en-US" sz="1800" b="1" dirty="0" smtClean="0">
                <a:latin typeface="Courier New" pitchFamily="49" charset="0"/>
              </a:rPr>
              <a:t>NVL</a:t>
            </a:r>
            <a:r>
              <a:rPr lang="en-US" sz="1800" dirty="0" smtClean="0">
                <a:latin typeface="Courier New" pitchFamily="49" charset="0"/>
              </a:rPr>
              <a:t>(</a:t>
            </a:r>
            <a:r>
              <a:rPr lang="en-US" sz="1800" b="1" dirty="0" smtClean="0">
                <a:latin typeface="Courier New" pitchFamily="49" charset="0"/>
              </a:rPr>
              <a:t>TO_CHAR</a:t>
            </a:r>
            <a:r>
              <a:rPr lang="en-US" sz="1800" dirty="0" smtClean="0">
                <a:latin typeface="Courier New" pitchFamily="49" charset="0"/>
              </a:rPr>
              <a:t>(</a:t>
            </a:r>
            <a:r>
              <a:rPr lang="en-US" sz="1800" dirty="0" err="1" smtClean="0">
                <a:latin typeface="Courier New" pitchFamily="49" charset="0"/>
              </a:rPr>
              <a:t>commission_pct</a:t>
            </a:r>
            <a:r>
              <a:rPr lang="en-US" sz="1800" dirty="0" smtClean="0">
                <a:latin typeface="Courier New" pitchFamily="49" charset="0"/>
              </a:rPr>
              <a:t>), 'Not     Applicable') "COMMISSION“  </a:t>
            </a:r>
            <a:r>
              <a:rPr lang="en-US" b="1" dirty="0" smtClean="0">
                <a:latin typeface="Courier New" pitchFamily="49" charset="0"/>
              </a:rPr>
              <a:t>FROM</a:t>
            </a:r>
            <a:r>
              <a:rPr lang="en-US" dirty="0" smtClean="0">
                <a:latin typeface="Courier New" pitchFamily="49" charset="0"/>
              </a:rPr>
              <a:t> employees </a:t>
            </a:r>
            <a:r>
              <a:rPr lang="en-US" b="1" dirty="0" smtClean="0">
                <a:latin typeface="Courier New" pitchFamily="49" charset="0"/>
              </a:rPr>
              <a:t>WHERE</a:t>
            </a:r>
            <a:r>
              <a:rPr lang="en-US" dirty="0" smtClean="0">
                <a:latin typeface="Courier New" pitchFamily="49" charset="0"/>
              </a:rPr>
              <a:t> </a:t>
            </a:r>
            <a:r>
              <a:rPr lang="en-US" dirty="0" err="1" smtClean="0">
                <a:latin typeface="Courier New" pitchFamily="49" charset="0"/>
              </a:rPr>
              <a:t>last_name</a:t>
            </a:r>
            <a:r>
              <a:rPr lang="en-US" dirty="0" smtClean="0">
                <a:latin typeface="Courier New" pitchFamily="49" charset="0"/>
              </a:rPr>
              <a:t> </a:t>
            </a:r>
            <a:r>
              <a:rPr lang="en-US" b="1" dirty="0" smtClean="0">
                <a:latin typeface="Courier New" pitchFamily="49" charset="0"/>
              </a:rPr>
              <a:t>LIKE</a:t>
            </a:r>
            <a:r>
              <a:rPr lang="en-US" dirty="0" smtClean="0">
                <a:latin typeface="Courier New" pitchFamily="49" charset="0"/>
              </a:rPr>
              <a:t> 'B%'; </a:t>
            </a:r>
          </a:p>
        </p:txBody>
      </p:sp>
    </p:spTree>
    <p:extLst>
      <p:ext uri="{BB962C8B-B14F-4D97-AF65-F5344CB8AC3E}">
        <p14:creationId xmlns:p14="http://schemas.microsoft.com/office/powerpoint/2010/main" val="209430557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7573794-2E36-46C7-A623-918E87E36FA7}" type="slidenum">
              <a:rPr lang="en-US">
                <a:solidFill>
                  <a:srgbClr val="FFFFFF"/>
                </a:solidFill>
              </a:rPr>
              <a:pPr>
                <a:defRPr/>
              </a:pPr>
              <a:t>145</a:t>
            </a:fld>
            <a:endParaRPr lang="en-US">
              <a:solidFill>
                <a:srgbClr val="FFFFFF"/>
              </a:solidFill>
            </a:endParaRPr>
          </a:p>
        </p:txBody>
      </p:sp>
      <p:sp>
        <p:nvSpPr>
          <p:cNvPr id="58370" name="Rectangle 2"/>
          <p:cNvSpPr>
            <a:spLocks noGrp="1" noChangeArrowheads="1"/>
          </p:cNvSpPr>
          <p:nvPr>
            <p:ph type="title" idx="4294967295"/>
          </p:nvPr>
        </p:nvSpPr>
        <p:spPr>
          <a:xfrm>
            <a:off x="0" y="6220"/>
            <a:ext cx="9144000" cy="831980"/>
          </a:xfrm>
          <a:solidFill>
            <a:schemeClr val="accent4">
              <a:lumMod val="20000"/>
              <a:lumOff val="80000"/>
            </a:schemeClr>
          </a:solidFill>
        </p:spPr>
        <p:txBody>
          <a:bodyPr lIns="0"/>
          <a:lstStyle/>
          <a:p>
            <a:pPr eaLnBrk="1" hangingPunct="1">
              <a:defRPr/>
            </a:pPr>
            <a:r>
              <a:rPr lang="en-US" dirty="0" err="1" smtClean="0"/>
              <a:t>Pseudocolumns</a:t>
            </a:r>
            <a:endParaRPr lang="en-US" dirty="0" smtClean="0"/>
          </a:p>
        </p:txBody>
      </p:sp>
      <p:sp>
        <p:nvSpPr>
          <p:cNvPr id="62468" name="Rectangle 3"/>
          <p:cNvSpPr>
            <a:spLocks noGrp="1" noChangeArrowheads="1"/>
          </p:cNvSpPr>
          <p:nvPr>
            <p:ph type="body" idx="4294967295"/>
          </p:nvPr>
        </p:nvSpPr>
        <p:spPr>
          <a:xfrm>
            <a:off x="0" y="838200"/>
            <a:ext cx="9144000" cy="6019800"/>
          </a:xfrm>
        </p:spPr>
        <p:txBody>
          <a:bodyPr lIns="0" tIns="0">
            <a:normAutofit lnSpcReduction="10000"/>
          </a:bodyPr>
          <a:lstStyle/>
          <a:p>
            <a:pPr eaLnBrk="1" hangingPunct="1">
              <a:buFont typeface="Arial" charset="0"/>
              <a:buChar char="•"/>
            </a:pPr>
            <a:r>
              <a:rPr lang="en-US" dirty="0" smtClean="0"/>
              <a:t>Behaves like a table column</a:t>
            </a:r>
          </a:p>
          <a:p>
            <a:pPr eaLnBrk="1" hangingPunct="1">
              <a:buFont typeface="Arial" charset="0"/>
              <a:buChar char="•"/>
            </a:pPr>
            <a:r>
              <a:rPr lang="en-US" dirty="0" smtClean="0"/>
              <a:t>Not stored in table</a:t>
            </a:r>
          </a:p>
          <a:p>
            <a:pPr eaLnBrk="1" hangingPunct="1">
              <a:buFont typeface="Arial" charset="0"/>
              <a:buChar char="•"/>
            </a:pPr>
            <a:r>
              <a:rPr lang="en-US" dirty="0" smtClean="0"/>
              <a:t>Cannot change value of pseudo column</a:t>
            </a:r>
          </a:p>
          <a:p>
            <a:pPr eaLnBrk="1" hangingPunct="1">
              <a:buFont typeface="Arial" charset="0"/>
              <a:buChar char="•"/>
            </a:pPr>
            <a:endParaRPr lang="en-US" dirty="0" smtClean="0"/>
          </a:p>
          <a:p>
            <a:pPr lvl="1" eaLnBrk="1" hangingPunct="1">
              <a:buFont typeface="Wingdings" pitchFamily="2" charset="2"/>
              <a:buNone/>
            </a:pPr>
            <a:r>
              <a:rPr lang="en-US" b="1" dirty="0" smtClean="0"/>
              <a:t>ROWID</a:t>
            </a:r>
          </a:p>
          <a:p>
            <a:pPr lvl="1" eaLnBrk="1" hangingPunct="1">
              <a:buFont typeface="Wingdings" pitchFamily="2" charset="2"/>
              <a:buNone/>
            </a:pPr>
            <a:endParaRPr lang="en-US" b="1" dirty="0" smtClean="0"/>
          </a:p>
          <a:p>
            <a:pPr lvl="1" eaLnBrk="1" hangingPunct="1">
              <a:buFont typeface="Wingdings" pitchFamily="2" charset="2"/>
              <a:buNone/>
            </a:pPr>
            <a:r>
              <a:rPr lang="en-US" b="1" dirty="0" smtClean="0">
                <a:latin typeface="Courier New" pitchFamily="49" charset="0"/>
              </a:rPr>
              <a:t>SELECT</a:t>
            </a:r>
            <a:r>
              <a:rPr lang="en-US" dirty="0" smtClean="0">
                <a:latin typeface="Courier New" pitchFamily="49" charset="0"/>
              </a:rPr>
              <a:t> ROWID, ENAME </a:t>
            </a:r>
            <a:r>
              <a:rPr lang="en-US" b="1" dirty="0" smtClean="0">
                <a:latin typeface="Courier New" pitchFamily="49" charset="0"/>
              </a:rPr>
              <a:t>FROM EMP</a:t>
            </a:r>
            <a:r>
              <a:rPr lang="en-US" dirty="0" smtClean="0">
                <a:latin typeface="Courier New" pitchFamily="49" charset="0"/>
              </a:rPr>
              <a:t>;</a:t>
            </a:r>
          </a:p>
          <a:p>
            <a:pPr lvl="1" eaLnBrk="1" hangingPunct="1">
              <a:buFont typeface="Wingdings" pitchFamily="2" charset="2"/>
              <a:buNone/>
            </a:pPr>
            <a:endParaRPr lang="en-US" b="1" dirty="0" smtClean="0"/>
          </a:p>
          <a:p>
            <a:pPr lvl="1" eaLnBrk="1" hangingPunct="1">
              <a:buFont typeface="Wingdings" pitchFamily="2" charset="2"/>
              <a:buNone/>
            </a:pPr>
            <a:r>
              <a:rPr lang="en-US" b="1" dirty="0" smtClean="0"/>
              <a:t>ROWNUM</a:t>
            </a:r>
          </a:p>
          <a:p>
            <a:pPr eaLnBrk="1" hangingPunct="1"/>
            <a:endParaRPr lang="en-US" dirty="0" smtClean="0">
              <a:latin typeface="Courier New" pitchFamily="49" charset="0"/>
            </a:endParaRPr>
          </a:p>
          <a:p>
            <a:pPr lvl="1" eaLnBrk="1" hangingPunct="1">
              <a:buFont typeface="Wingdings" pitchFamily="2" charset="2"/>
              <a:buNone/>
            </a:pPr>
            <a:r>
              <a:rPr lang="en-US" b="1" dirty="0" smtClean="0">
                <a:latin typeface="Courier New" pitchFamily="49" charset="0"/>
              </a:rPr>
              <a:t>SELECT</a:t>
            </a:r>
            <a:r>
              <a:rPr lang="en-US" dirty="0" smtClean="0">
                <a:latin typeface="Courier New" pitchFamily="49" charset="0"/>
              </a:rPr>
              <a:t> ROWNUM, ENAME </a:t>
            </a:r>
            <a:r>
              <a:rPr lang="en-US" b="1" dirty="0" smtClean="0">
                <a:latin typeface="Courier New" pitchFamily="49" charset="0"/>
              </a:rPr>
              <a:t>FROM</a:t>
            </a:r>
            <a:r>
              <a:rPr lang="en-US" dirty="0" smtClean="0">
                <a:latin typeface="Courier New" pitchFamily="49" charset="0"/>
              </a:rPr>
              <a:t> EMP </a:t>
            </a:r>
            <a:r>
              <a:rPr lang="en-US" b="1" dirty="0" smtClean="0">
                <a:latin typeface="Courier New" pitchFamily="49" charset="0"/>
              </a:rPr>
              <a:t>ORDER BY</a:t>
            </a:r>
            <a:r>
              <a:rPr lang="en-US" dirty="0" smtClean="0">
                <a:latin typeface="Courier New" pitchFamily="49" charset="0"/>
              </a:rPr>
              <a:t> </a:t>
            </a:r>
            <a:r>
              <a:rPr lang="en-US" dirty="0" err="1" smtClean="0">
                <a:latin typeface="Courier New" pitchFamily="49" charset="0"/>
              </a:rPr>
              <a:t>ename</a:t>
            </a:r>
            <a:r>
              <a:rPr lang="en-US" dirty="0" smtClean="0">
                <a:latin typeface="Courier New" pitchFamily="49" charset="0"/>
              </a:rPr>
              <a:t>;</a:t>
            </a:r>
          </a:p>
          <a:p>
            <a:pPr eaLnBrk="1" hangingPunct="1">
              <a:buFont typeface="Arial" charset="0"/>
              <a:buChar char="•"/>
            </a:pPr>
            <a:endParaRPr lang="en-US" dirty="0" smtClean="0"/>
          </a:p>
          <a:p>
            <a:pPr eaLnBrk="1" hangingPunct="1">
              <a:buFont typeface="Arial" charset="0"/>
              <a:buChar char="•"/>
            </a:pPr>
            <a:endParaRPr lang="en-US" dirty="0" smtClean="0"/>
          </a:p>
        </p:txBody>
      </p:sp>
    </p:spTree>
    <p:extLst>
      <p:ext uri="{BB962C8B-B14F-4D97-AF65-F5344CB8AC3E}">
        <p14:creationId xmlns:p14="http://schemas.microsoft.com/office/powerpoint/2010/main" val="254949712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0"/>
            <a:ext cx="9144000" cy="838200"/>
          </a:xfrm>
          <a:solidFill>
            <a:schemeClr val="accent4">
              <a:lumMod val="20000"/>
              <a:lumOff val="80000"/>
            </a:schemeClr>
          </a:solidFill>
        </p:spPr>
        <p:txBody>
          <a:bodyPr lIns="0"/>
          <a:lstStyle/>
          <a:p>
            <a:pPr eaLnBrk="1" hangingPunct="1">
              <a:defRPr/>
            </a:pPr>
            <a:r>
              <a:rPr lang="en-US" dirty="0" smtClean="0"/>
              <a:t>SQL Functions - ASCII</a:t>
            </a:r>
          </a:p>
        </p:txBody>
      </p:sp>
      <p:sp>
        <p:nvSpPr>
          <p:cNvPr id="63491" name="Rectangle 3"/>
          <p:cNvSpPr>
            <a:spLocks noGrp="1" noChangeArrowheads="1"/>
          </p:cNvSpPr>
          <p:nvPr>
            <p:ph idx="1"/>
          </p:nvPr>
        </p:nvSpPr>
        <p:spPr/>
        <p:txBody>
          <a:bodyPr lIns="0" tIns="0"/>
          <a:lstStyle/>
          <a:p>
            <a:pPr eaLnBrk="1" hangingPunct="1">
              <a:buFont typeface="Wingdings" pitchFamily="2" charset="2"/>
              <a:buNone/>
            </a:pPr>
            <a:r>
              <a:rPr lang="en-US" b="1" dirty="0" smtClean="0"/>
              <a:t>ASCII(char)</a:t>
            </a:r>
            <a:endParaRPr lang="en-US" dirty="0" smtClean="0"/>
          </a:p>
          <a:p>
            <a:pPr lvl="1" eaLnBrk="1" hangingPunct="1"/>
            <a:endParaRPr lang="en-US" dirty="0" smtClean="0"/>
          </a:p>
          <a:p>
            <a:pPr lvl="1" eaLnBrk="1" hangingPunct="1">
              <a:buFont typeface="Arial" charset="0"/>
              <a:buChar char="•"/>
            </a:pPr>
            <a:r>
              <a:rPr lang="en-US" dirty="0" smtClean="0"/>
              <a:t>Gives the </a:t>
            </a:r>
            <a:r>
              <a:rPr lang="en-US" dirty="0" err="1" smtClean="0"/>
              <a:t>ascii</a:t>
            </a:r>
            <a:r>
              <a:rPr lang="en-US" dirty="0" smtClean="0"/>
              <a:t> value of the given character</a:t>
            </a:r>
          </a:p>
          <a:p>
            <a:pPr lvl="1" eaLnBrk="1" hangingPunct="1">
              <a:buFont typeface="Arial" charset="0"/>
              <a:buChar char="•"/>
            </a:pPr>
            <a:endParaRPr lang="en-US" dirty="0" smtClean="0"/>
          </a:p>
          <a:p>
            <a:pPr lvl="1" eaLnBrk="1" hangingPunct="1">
              <a:buFont typeface="Arial" charset="0"/>
              <a:buChar char="•"/>
            </a:pPr>
            <a:r>
              <a:rPr lang="en-US" b="1" dirty="0" smtClean="0"/>
              <a:t>SELECT</a:t>
            </a:r>
            <a:r>
              <a:rPr lang="en-US" dirty="0" smtClean="0"/>
              <a:t> ASCII(‘A’) </a:t>
            </a:r>
            <a:r>
              <a:rPr lang="en-US" b="1" dirty="0" smtClean="0"/>
              <a:t>FROM</a:t>
            </a:r>
            <a:r>
              <a:rPr lang="en-US" dirty="0" smtClean="0"/>
              <a:t> </a:t>
            </a:r>
            <a:r>
              <a:rPr lang="en-US" b="1" dirty="0" smtClean="0"/>
              <a:t>DUAL</a:t>
            </a:r>
            <a:r>
              <a:rPr lang="en-US" dirty="0" smtClean="0"/>
              <a:t>;</a:t>
            </a:r>
          </a:p>
          <a:p>
            <a:pPr lvl="1" eaLnBrk="1" hangingPunct="1"/>
            <a:endParaRPr lang="en-US" dirty="0" smtClean="0"/>
          </a:p>
          <a:p>
            <a:pPr lvl="2" eaLnBrk="1" hangingPunct="1">
              <a:buFont typeface="Arial" charset="0"/>
              <a:buNone/>
            </a:pPr>
            <a:r>
              <a:rPr lang="en-US" dirty="0" smtClean="0"/>
              <a:t>ASCII('A')</a:t>
            </a:r>
          </a:p>
          <a:p>
            <a:pPr lvl="2" eaLnBrk="1" hangingPunct="1">
              <a:buFont typeface="Arial" charset="0"/>
              <a:buNone/>
            </a:pPr>
            <a:r>
              <a:rPr lang="en-US" dirty="0" smtClean="0"/>
              <a:t>----------</a:t>
            </a:r>
          </a:p>
          <a:p>
            <a:pPr lvl="2" eaLnBrk="1" hangingPunct="1">
              <a:buFont typeface="Arial" charset="0"/>
              <a:buNone/>
            </a:pPr>
            <a:r>
              <a:rPr lang="en-US" dirty="0" smtClean="0"/>
              <a:t>        65</a:t>
            </a:r>
          </a:p>
          <a:p>
            <a:pPr lvl="1" eaLnBrk="1" hangingPunct="1"/>
            <a:endParaRPr lang="en-US" dirty="0" smtClean="0"/>
          </a:p>
          <a:p>
            <a:pPr lvl="1" eaLnBrk="1" hangingPunct="1">
              <a:buFont typeface="Wingdings" pitchFamily="2" charset="2"/>
              <a:buNone/>
            </a:pPr>
            <a:endParaRPr lang="en-US" dirty="0" smtClean="0"/>
          </a:p>
        </p:txBody>
      </p:sp>
      <p:sp>
        <p:nvSpPr>
          <p:cNvPr id="4" name="Slide Number Placeholder 1"/>
          <p:cNvSpPr>
            <a:spLocks noGrp="1"/>
          </p:cNvSpPr>
          <p:nvPr>
            <p:ph type="sldNum" sz="quarter" idx="10"/>
          </p:nvPr>
        </p:nvSpPr>
        <p:spPr/>
        <p:txBody>
          <a:bodyPr/>
          <a:lstStyle/>
          <a:p>
            <a:pPr>
              <a:defRPr/>
            </a:pPr>
            <a:fld id="{DE88DCD4-9FDB-486A-927E-3EA98603AE13}" type="slidenum">
              <a:rPr lang="en-US">
                <a:solidFill>
                  <a:srgbClr val="FFFFFF"/>
                </a:solidFill>
              </a:rPr>
              <a:pPr>
                <a:defRPr/>
              </a:pPr>
              <a:t>146</a:t>
            </a:fld>
            <a:endParaRPr lang="en-US">
              <a:solidFill>
                <a:srgbClr val="FFFFFF"/>
              </a:solidFill>
            </a:endParaRPr>
          </a:p>
        </p:txBody>
      </p:sp>
    </p:spTree>
    <p:extLst>
      <p:ext uri="{BB962C8B-B14F-4D97-AF65-F5344CB8AC3E}">
        <p14:creationId xmlns:p14="http://schemas.microsoft.com/office/powerpoint/2010/main" val="355694749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0"/>
            <a:ext cx="9144000" cy="914400"/>
          </a:xfrm>
          <a:solidFill>
            <a:schemeClr val="accent4">
              <a:lumMod val="20000"/>
              <a:lumOff val="80000"/>
            </a:schemeClr>
          </a:solidFill>
        </p:spPr>
        <p:txBody>
          <a:bodyPr lIns="0"/>
          <a:lstStyle/>
          <a:p>
            <a:pPr eaLnBrk="1" hangingPunct="1">
              <a:defRPr/>
            </a:pPr>
            <a:r>
              <a:rPr lang="en-US" dirty="0" smtClean="0"/>
              <a:t>SQL Functions - LENGTH</a:t>
            </a:r>
          </a:p>
        </p:txBody>
      </p:sp>
      <p:sp>
        <p:nvSpPr>
          <p:cNvPr id="64515" name="Rectangle 3"/>
          <p:cNvSpPr>
            <a:spLocks noGrp="1" noChangeArrowheads="1"/>
          </p:cNvSpPr>
          <p:nvPr>
            <p:ph idx="1"/>
          </p:nvPr>
        </p:nvSpPr>
        <p:spPr/>
        <p:txBody>
          <a:bodyPr lIns="0" tIns="0">
            <a:normAutofit lnSpcReduction="10000"/>
          </a:bodyPr>
          <a:lstStyle/>
          <a:p>
            <a:pPr eaLnBrk="1" hangingPunct="1">
              <a:buFont typeface="Wingdings" pitchFamily="2" charset="2"/>
              <a:buNone/>
            </a:pPr>
            <a:r>
              <a:rPr lang="en-US" b="1" smtClean="0"/>
              <a:t>LENGTH(String)</a:t>
            </a:r>
            <a:endParaRPr lang="en-US" smtClean="0"/>
          </a:p>
          <a:p>
            <a:pPr lvl="1" eaLnBrk="1" hangingPunct="1"/>
            <a:endParaRPr lang="en-US" smtClean="0"/>
          </a:p>
          <a:p>
            <a:pPr lvl="1" eaLnBrk="1" hangingPunct="1">
              <a:buFont typeface="Arial" charset="0"/>
              <a:buChar char="•"/>
            </a:pPr>
            <a:r>
              <a:rPr lang="en-US" smtClean="0"/>
              <a:t>Gives the total number of characters in the given string</a:t>
            </a:r>
          </a:p>
          <a:p>
            <a:pPr lvl="1" eaLnBrk="1" hangingPunct="1">
              <a:buFont typeface="Arial" charset="0"/>
              <a:buChar char="•"/>
            </a:pPr>
            <a:endParaRPr lang="en-US" smtClean="0"/>
          </a:p>
          <a:p>
            <a:pPr lvl="1" eaLnBrk="1" hangingPunct="1">
              <a:buFont typeface="Arial" charset="0"/>
              <a:buChar char="•"/>
            </a:pPr>
            <a:r>
              <a:rPr lang="en-US" b="1" smtClean="0"/>
              <a:t>SELECT</a:t>
            </a:r>
            <a:r>
              <a:rPr lang="en-US" smtClean="0"/>
              <a:t> LENGTH(‘Hello’) </a:t>
            </a:r>
            <a:r>
              <a:rPr lang="en-US" b="1" smtClean="0"/>
              <a:t>FROM</a:t>
            </a:r>
            <a:r>
              <a:rPr lang="en-US" smtClean="0"/>
              <a:t> </a:t>
            </a:r>
            <a:r>
              <a:rPr lang="en-US" b="1" smtClean="0"/>
              <a:t>DUAL</a:t>
            </a:r>
            <a:r>
              <a:rPr lang="en-US" smtClean="0"/>
              <a:t>;</a:t>
            </a:r>
          </a:p>
          <a:p>
            <a:pPr lvl="1" eaLnBrk="1" hangingPunct="1"/>
            <a:endParaRPr lang="en-US" smtClean="0"/>
          </a:p>
          <a:p>
            <a:pPr lvl="2" eaLnBrk="1" hangingPunct="1">
              <a:buFont typeface="Arial" charset="0"/>
              <a:buNone/>
            </a:pPr>
            <a:r>
              <a:rPr lang="en-US" smtClean="0"/>
              <a:t>LENGTH('HELLO')</a:t>
            </a:r>
          </a:p>
          <a:p>
            <a:pPr lvl="2" eaLnBrk="1" hangingPunct="1">
              <a:buFont typeface="Arial" charset="0"/>
              <a:buNone/>
            </a:pPr>
            <a:r>
              <a:rPr lang="en-US" smtClean="0"/>
              <a:t>---------------</a:t>
            </a:r>
          </a:p>
          <a:p>
            <a:pPr lvl="2" eaLnBrk="1" hangingPunct="1">
              <a:buFont typeface="Arial" charset="0"/>
              <a:buNone/>
            </a:pPr>
            <a:r>
              <a:rPr lang="en-US" smtClean="0"/>
              <a:t>              5</a:t>
            </a:r>
          </a:p>
          <a:p>
            <a:pPr lvl="1" eaLnBrk="1" hangingPunct="1">
              <a:buFont typeface="Wingdings" pitchFamily="2" charset="2"/>
              <a:buNone/>
            </a:pPr>
            <a:endParaRPr lang="en-US" smtClean="0"/>
          </a:p>
        </p:txBody>
      </p:sp>
      <p:sp>
        <p:nvSpPr>
          <p:cNvPr id="4" name="Slide Number Placeholder 1"/>
          <p:cNvSpPr>
            <a:spLocks noGrp="1"/>
          </p:cNvSpPr>
          <p:nvPr>
            <p:ph type="sldNum" sz="quarter" idx="10"/>
          </p:nvPr>
        </p:nvSpPr>
        <p:spPr/>
        <p:txBody>
          <a:bodyPr/>
          <a:lstStyle/>
          <a:p>
            <a:pPr>
              <a:defRPr/>
            </a:pPr>
            <a:fld id="{A677DFAC-6590-499E-9305-183699D2A300}" type="slidenum">
              <a:rPr lang="en-US">
                <a:solidFill>
                  <a:srgbClr val="FFFFFF"/>
                </a:solidFill>
              </a:rPr>
              <a:pPr>
                <a:defRPr/>
              </a:pPr>
              <a:t>147</a:t>
            </a:fld>
            <a:endParaRPr lang="en-US">
              <a:solidFill>
                <a:srgbClr val="FFFFFF"/>
              </a:solidFill>
            </a:endParaRPr>
          </a:p>
        </p:txBody>
      </p:sp>
    </p:spTree>
    <p:extLst>
      <p:ext uri="{BB962C8B-B14F-4D97-AF65-F5344CB8AC3E}">
        <p14:creationId xmlns:p14="http://schemas.microsoft.com/office/powerpoint/2010/main" val="76294174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110" y="6220"/>
            <a:ext cx="9140890" cy="679580"/>
          </a:xfrm>
          <a:solidFill>
            <a:schemeClr val="accent4">
              <a:lumMod val="20000"/>
              <a:lumOff val="80000"/>
            </a:schemeClr>
          </a:solidFill>
        </p:spPr>
        <p:txBody>
          <a:bodyPr lIns="0">
            <a:normAutofit fontScale="90000"/>
          </a:bodyPr>
          <a:lstStyle/>
          <a:p>
            <a:pPr eaLnBrk="1" hangingPunct="1">
              <a:defRPr/>
            </a:pPr>
            <a:r>
              <a:rPr lang="en-US" dirty="0" smtClean="0"/>
              <a:t>SQL Functions - LPAD</a:t>
            </a:r>
          </a:p>
        </p:txBody>
      </p:sp>
      <p:sp>
        <p:nvSpPr>
          <p:cNvPr id="65539" name="Rectangle 3"/>
          <p:cNvSpPr>
            <a:spLocks noGrp="1" noChangeArrowheads="1"/>
          </p:cNvSpPr>
          <p:nvPr>
            <p:ph idx="1"/>
          </p:nvPr>
        </p:nvSpPr>
        <p:spPr>
          <a:xfrm>
            <a:off x="0" y="685800"/>
            <a:ext cx="9144000" cy="6172200"/>
          </a:xfrm>
        </p:spPr>
        <p:txBody>
          <a:bodyPr lIns="0" tIns="0">
            <a:normAutofit fontScale="92500"/>
          </a:bodyPr>
          <a:lstStyle/>
          <a:p>
            <a:pPr eaLnBrk="1" hangingPunct="1">
              <a:buFont typeface="Wingdings" pitchFamily="2" charset="2"/>
              <a:buNone/>
            </a:pPr>
            <a:r>
              <a:rPr lang="en-US" b="1" dirty="0" smtClean="0"/>
              <a:t>LPAD(String, t, c)</a:t>
            </a:r>
            <a:endParaRPr lang="en-US" dirty="0" smtClean="0"/>
          </a:p>
          <a:p>
            <a:pPr lvl="1" eaLnBrk="1" hangingPunct="1"/>
            <a:endParaRPr lang="en-US" dirty="0" smtClean="0"/>
          </a:p>
          <a:p>
            <a:pPr lvl="1" eaLnBrk="1" hangingPunct="1">
              <a:buFont typeface="Arial" charset="0"/>
              <a:buChar char="•"/>
            </a:pPr>
            <a:r>
              <a:rPr lang="en-US" dirty="0" smtClean="0"/>
              <a:t>t denotes the total number of characters reserved</a:t>
            </a:r>
          </a:p>
          <a:p>
            <a:pPr lvl="1" eaLnBrk="1" hangingPunct="1">
              <a:buFont typeface="Arial" charset="0"/>
              <a:buChar char="•"/>
            </a:pPr>
            <a:r>
              <a:rPr lang="en-US" dirty="0" smtClean="0"/>
              <a:t>c denotes the padding character</a:t>
            </a:r>
          </a:p>
          <a:p>
            <a:pPr lvl="1" eaLnBrk="1" hangingPunct="1">
              <a:buFont typeface="Arial" charset="0"/>
              <a:buChar char="•"/>
            </a:pPr>
            <a:endParaRPr lang="en-US" dirty="0" smtClean="0"/>
          </a:p>
          <a:p>
            <a:pPr lvl="1" eaLnBrk="1" hangingPunct="1">
              <a:buFont typeface="Arial" charset="0"/>
              <a:buChar char="•"/>
            </a:pPr>
            <a:r>
              <a:rPr lang="en-US" dirty="0" smtClean="0"/>
              <a:t>Helps us in padding character c to the left of the given string assuming that the total spaces reserved for the string is t</a:t>
            </a:r>
          </a:p>
          <a:p>
            <a:pPr lvl="1" eaLnBrk="1" hangingPunct="1">
              <a:buFont typeface="Arial" charset="0"/>
              <a:buChar char="•"/>
            </a:pPr>
            <a:endParaRPr lang="en-US" dirty="0" smtClean="0"/>
          </a:p>
          <a:p>
            <a:pPr lvl="1" eaLnBrk="1" hangingPunct="1">
              <a:buFont typeface="Wingdings" pitchFamily="2" charset="2"/>
              <a:buNone/>
            </a:pPr>
            <a:r>
              <a:rPr lang="en-US" b="1" dirty="0" smtClean="0"/>
              <a:t>SQL&gt; SELECT LPAD('Hello World',20,'*') FROM DUAL;</a:t>
            </a:r>
          </a:p>
          <a:p>
            <a:pPr lvl="1" eaLnBrk="1" hangingPunct="1">
              <a:buFont typeface="Arial" charset="0"/>
              <a:buChar char="•"/>
            </a:pPr>
            <a:endParaRPr lang="en-US" b="1" dirty="0" smtClean="0"/>
          </a:p>
          <a:p>
            <a:pPr lvl="1" eaLnBrk="1" hangingPunct="1">
              <a:buFont typeface="Wingdings" pitchFamily="2" charset="2"/>
              <a:buNone/>
            </a:pPr>
            <a:r>
              <a:rPr lang="en-US" b="1" dirty="0" smtClean="0"/>
              <a:t>LPAD('HELLOWORLD',20</a:t>
            </a:r>
          </a:p>
          <a:p>
            <a:pPr lvl="1" eaLnBrk="1" hangingPunct="1">
              <a:buFont typeface="Wingdings" pitchFamily="2" charset="2"/>
              <a:buNone/>
            </a:pPr>
            <a:r>
              <a:rPr lang="en-US" b="1" dirty="0" smtClean="0"/>
              <a:t>--------------------</a:t>
            </a:r>
          </a:p>
          <a:p>
            <a:pPr lvl="1" eaLnBrk="1" hangingPunct="1">
              <a:buFont typeface="Wingdings" pitchFamily="2" charset="2"/>
              <a:buNone/>
            </a:pPr>
            <a:r>
              <a:rPr lang="en-US" b="1" dirty="0" smtClean="0"/>
              <a:t>*********Hello World</a:t>
            </a:r>
            <a:endParaRPr lang="en-US" dirty="0" smtClean="0"/>
          </a:p>
          <a:p>
            <a:pPr lvl="1" eaLnBrk="1" hangingPunct="1">
              <a:buFont typeface="Wingdings" pitchFamily="2" charset="2"/>
              <a:buNone/>
            </a:pPr>
            <a:endParaRPr lang="en-US" dirty="0" smtClean="0"/>
          </a:p>
        </p:txBody>
      </p:sp>
      <p:sp>
        <p:nvSpPr>
          <p:cNvPr id="4" name="Slide Number Placeholder 1"/>
          <p:cNvSpPr>
            <a:spLocks noGrp="1"/>
          </p:cNvSpPr>
          <p:nvPr>
            <p:ph type="sldNum" sz="quarter" idx="10"/>
          </p:nvPr>
        </p:nvSpPr>
        <p:spPr/>
        <p:txBody>
          <a:bodyPr/>
          <a:lstStyle/>
          <a:p>
            <a:pPr>
              <a:defRPr/>
            </a:pPr>
            <a:fld id="{06A0C64A-1A05-46E3-8F1B-F79300593151}" type="slidenum">
              <a:rPr lang="en-US">
                <a:solidFill>
                  <a:srgbClr val="FFFFFF"/>
                </a:solidFill>
              </a:rPr>
              <a:pPr>
                <a:defRPr/>
              </a:pPr>
              <a:t>148</a:t>
            </a:fld>
            <a:endParaRPr lang="en-US">
              <a:solidFill>
                <a:srgbClr val="FFFFFF"/>
              </a:solidFill>
            </a:endParaRPr>
          </a:p>
        </p:txBody>
      </p:sp>
    </p:spTree>
    <p:extLst>
      <p:ext uri="{BB962C8B-B14F-4D97-AF65-F5344CB8AC3E}">
        <p14:creationId xmlns:p14="http://schemas.microsoft.com/office/powerpoint/2010/main" val="428947955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normAutofit/>
          </a:bodyPr>
          <a:lstStyle/>
          <a:p>
            <a:pPr>
              <a:defRPr/>
            </a:pPr>
            <a:r>
              <a:rPr lang="en-US" b="1" cap="all" dirty="0"/>
              <a:t>ABS </a:t>
            </a:r>
            <a:r>
              <a:rPr lang="en-US" b="1" cap="all" dirty="0" smtClean="0"/>
              <a:t>FUNCTION</a:t>
            </a:r>
            <a:endParaRPr lang="en-US" dirty="0" smtClean="0"/>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r>
              <a:rPr lang="en-US" sz="2400" b="1" dirty="0"/>
              <a:t>ABS function</a:t>
            </a:r>
            <a:r>
              <a:rPr lang="en-US" sz="2400" dirty="0"/>
              <a:t> returns the absolute value of a number</a:t>
            </a:r>
            <a:r>
              <a:rPr lang="en-US" sz="2400" dirty="0" smtClean="0"/>
              <a:t>.</a:t>
            </a:r>
          </a:p>
          <a:p>
            <a:r>
              <a:rPr lang="en-US" sz="2400" dirty="0" smtClean="0"/>
              <a:t>Syntax -   ABS</a:t>
            </a:r>
            <a:r>
              <a:rPr lang="en-US" sz="2400" dirty="0"/>
              <a:t>( </a:t>
            </a:r>
            <a:r>
              <a:rPr lang="en-US" sz="2400" dirty="0" smtClean="0"/>
              <a:t>number)</a:t>
            </a:r>
          </a:p>
          <a:p>
            <a:endParaRPr lang="en-US" sz="2400" b="1" dirty="0">
              <a:solidFill>
                <a:srgbClr val="0000FF"/>
              </a:solidFill>
            </a:endParaRPr>
          </a:p>
          <a:p>
            <a:r>
              <a:rPr lang="en-US" sz="2400" dirty="0"/>
              <a:t>ABS(-23) </a:t>
            </a:r>
            <a:r>
              <a:rPr lang="en-US" sz="2400" i="1" dirty="0"/>
              <a:t>Result:</a:t>
            </a:r>
            <a:r>
              <a:rPr lang="en-US" sz="2400" dirty="0"/>
              <a:t> 23 </a:t>
            </a:r>
            <a:endParaRPr lang="en-US" sz="2400" dirty="0" smtClean="0"/>
          </a:p>
          <a:p>
            <a:r>
              <a:rPr lang="en-US" sz="2400" dirty="0" smtClean="0"/>
              <a:t>ABS</a:t>
            </a:r>
            <a:r>
              <a:rPr lang="en-US" sz="2400" dirty="0"/>
              <a:t>(-23.6) </a:t>
            </a:r>
            <a:r>
              <a:rPr lang="en-US" sz="2400" i="1" dirty="0"/>
              <a:t>Result:</a:t>
            </a:r>
            <a:r>
              <a:rPr lang="en-US" sz="2400" dirty="0"/>
              <a:t> 23.6 </a:t>
            </a:r>
            <a:endParaRPr lang="en-US" sz="2400" dirty="0" smtClean="0"/>
          </a:p>
          <a:p>
            <a:r>
              <a:rPr lang="en-US" sz="2400" dirty="0" smtClean="0"/>
              <a:t>ABS</a:t>
            </a:r>
            <a:r>
              <a:rPr lang="en-US" sz="2400" dirty="0"/>
              <a:t>(-23.65) </a:t>
            </a:r>
            <a:r>
              <a:rPr lang="en-US" sz="2400" i="1" dirty="0"/>
              <a:t>Result:</a:t>
            </a:r>
            <a:r>
              <a:rPr lang="en-US" sz="2400" dirty="0"/>
              <a:t> 23.65 </a:t>
            </a:r>
            <a:endParaRPr lang="en-US" sz="2400" dirty="0" smtClean="0"/>
          </a:p>
          <a:p>
            <a:r>
              <a:rPr lang="en-US" sz="2400" dirty="0" smtClean="0"/>
              <a:t>ABS(23.65</a:t>
            </a:r>
            <a:r>
              <a:rPr lang="en-US" sz="2400" dirty="0"/>
              <a:t>) </a:t>
            </a:r>
            <a:r>
              <a:rPr lang="en-US" sz="2400" i="1" dirty="0"/>
              <a:t>Result:</a:t>
            </a:r>
            <a:r>
              <a:rPr lang="en-US" sz="2400" dirty="0"/>
              <a:t> 23.65 </a:t>
            </a:r>
            <a:endParaRPr lang="en-US" sz="2400" dirty="0" smtClean="0"/>
          </a:p>
          <a:p>
            <a:r>
              <a:rPr lang="en-US" sz="2400" dirty="0" smtClean="0"/>
              <a:t>ABS(23.65 </a:t>
            </a:r>
            <a:r>
              <a:rPr lang="en-US" sz="2400" dirty="0"/>
              <a:t>* -1) </a:t>
            </a:r>
            <a:r>
              <a:rPr lang="en-US" sz="2400" i="1" dirty="0"/>
              <a:t>Result:</a:t>
            </a:r>
            <a:r>
              <a:rPr lang="en-US" sz="2400" dirty="0"/>
              <a:t> 23.65</a:t>
            </a:r>
            <a:endParaRPr lang="en-US" sz="2400" b="1" dirty="0" smtClean="0">
              <a:solidFill>
                <a:srgbClr val="0000FF"/>
              </a:solidFill>
            </a:endParaRPr>
          </a:p>
        </p:txBody>
      </p:sp>
    </p:spTree>
    <p:extLst>
      <p:ext uri="{BB962C8B-B14F-4D97-AF65-F5344CB8AC3E}">
        <p14:creationId xmlns:p14="http://schemas.microsoft.com/office/powerpoint/2010/main" val="705500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0" y="990600"/>
            <a:ext cx="89154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000" dirty="0">
                <a:solidFill>
                  <a:schemeClr val="accent2"/>
                </a:solidFill>
              </a:rPr>
              <a:t>Implementation of Self Referencing Foreign key in </a:t>
            </a:r>
            <a:r>
              <a:rPr lang="en-US" sz="2000" dirty="0" err="1">
                <a:solidFill>
                  <a:schemeClr val="accent2"/>
                </a:solidFill>
              </a:rPr>
              <a:t>Employee_Details</a:t>
            </a:r>
            <a:r>
              <a:rPr lang="en-US" sz="2000" dirty="0">
                <a:solidFill>
                  <a:schemeClr val="accent2"/>
                </a:solidFill>
              </a:rPr>
              <a:t> Table</a:t>
            </a:r>
          </a:p>
          <a:p>
            <a:endParaRPr lang="en-US" sz="1800" dirty="0"/>
          </a:p>
        </p:txBody>
      </p:sp>
      <p:graphicFrame>
        <p:nvGraphicFramePr>
          <p:cNvPr id="366623" name="Group 31"/>
          <p:cNvGraphicFramePr>
            <a:graphicFrameLocks noGrp="1"/>
          </p:cNvGraphicFramePr>
          <p:nvPr>
            <p:ph sz="half" idx="4294967295"/>
            <p:extLst>
              <p:ext uri="{D42A27DB-BD31-4B8C-83A1-F6EECF244321}">
                <p14:modId xmlns:p14="http://schemas.microsoft.com/office/powerpoint/2010/main" val="1266587048"/>
              </p:ext>
            </p:extLst>
          </p:nvPr>
        </p:nvGraphicFramePr>
        <p:xfrm>
          <a:off x="304800" y="2057400"/>
          <a:ext cx="8382000" cy="4114800"/>
        </p:xfrm>
        <a:graphic>
          <a:graphicData uri="http://schemas.openxmlformats.org/drawingml/2006/table">
            <a:tbl>
              <a:tblPr/>
              <a:tblGrid>
                <a:gridCol w="2794000"/>
                <a:gridCol w="2006600"/>
                <a:gridCol w="3581400"/>
              </a:tblGrid>
              <a:tr h="7143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dirty="0" smtClean="0">
                          <a:ln>
                            <a:noFill/>
                          </a:ln>
                          <a:solidFill>
                            <a:schemeClr val="tx1"/>
                          </a:solidFill>
                          <a:effectLst/>
                          <a:latin typeface="Arial" charset="0"/>
                        </a:rPr>
                        <a:t>Column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tx1"/>
                          </a:solidFill>
                          <a:effectLst/>
                          <a:latin typeface="Arial" charset="0"/>
                        </a:rPr>
                        <a:t>Data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smtClean="0">
                          <a:ln>
                            <a:noFill/>
                          </a:ln>
                          <a:solidFill>
                            <a:schemeClr val="tx1"/>
                          </a:solidFill>
                          <a:effectLst/>
                          <a:latin typeface="Arial" charset="0"/>
                        </a:rPr>
                        <a:t>Constraints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Number(6)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Primary key of the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err="1" smtClean="0">
                          <a:ln>
                            <a:noFill/>
                          </a:ln>
                          <a:solidFill>
                            <a:schemeClr val="tx1"/>
                          </a:solidFill>
                          <a:effectLst/>
                          <a:latin typeface="Arial" charset="0"/>
                        </a:rPr>
                        <a:t>Employee_Last_Name</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Varchar2(20)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err="1" smtClean="0">
                          <a:ln>
                            <a:noFill/>
                          </a:ln>
                          <a:solidFill>
                            <a:schemeClr val="tx1"/>
                          </a:solidFill>
                          <a:effectLst/>
                          <a:latin typeface="Arial" charset="0"/>
                        </a:rPr>
                        <a:t>Employee_Mid_Name</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Varchar2(3)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Employee_First_Name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Varchar2(20)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Employee_Email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Varchar2(30)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Employee_Dept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Number(2)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Default  ‘HR’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smtClean="0">
                          <a:ln>
                            <a:noFill/>
                          </a:ln>
                          <a:solidFill>
                            <a:schemeClr val="tx1"/>
                          </a:solidFill>
                          <a:effectLst/>
                          <a:latin typeface="Arial" charset="0"/>
                        </a:rPr>
                        <a:t>Manager_ID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smtClean="0">
                          <a:ln>
                            <a:noFill/>
                          </a:ln>
                          <a:solidFill>
                            <a:schemeClr val="tx1"/>
                          </a:solidFill>
                          <a:effectLst/>
                          <a:latin typeface="Arial" charset="0"/>
                        </a:rPr>
                        <a:t>Varchar2(30)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dirty="0" smtClean="0">
                          <a:ln>
                            <a:noFill/>
                          </a:ln>
                          <a:solidFill>
                            <a:schemeClr val="tx1"/>
                          </a:solidFill>
                          <a:effectLst/>
                          <a:latin typeface="Arial" charset="0"/>
                        </a:rPr>
                        <a:t>It can take only those values which are present in </a:t>
                      </a:r>
                      <a:r>
                        <a:rPr kumimoji="0" lang="en-US" sz="1800" b="0" i="0" u="none" strike="noStrike" cap="none" normalizeH="0" baseline="0" dirty="0" err="1" smtClean="0">
                          <a:ln>
                            <a:noFill/>
                          </a:ln>
                          <a:solidFill>
                            <a:schemeClr val="tx1"/>
                          </a:solidFill>
                          <a:effectLst/>
                          <a:latin typeface="Arial" charset="0"/>
                        </a:rPr>
                        <a:t>Employee_ID</a:t>
                      </a:r>
                      <a:r>
                        <a:rPr kumimoji="0" lang="en-US" sz="1800" b="0" i="0" u="none" strike="noStrike" cap="none" normalizeH="0" baseline="0" dirty="0" smtClean="0">
                          <a:ln>
                            <a:noFill/>
                          </a:ln>
                          <a:solidFill>
                            <a:schemeClr val="tx1"/>
                          </a:solidFill>
                          <a:effectLst/>
                          <a:latin typeface="Arial" charset="0"/>
                        </a:rPr>
                        <a:t> column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2"/>
          <p:cNvSpPr txBox="1">
            <a:spLocks noChangeArrowheads="1"/>
          </p:cNvSpPr>
          <p:nvPr/>
        </p:nvSpPr>
        <p:spPr bwMode="auto">
          <a:xfrm>
            <a:off x="0" y="17462"/>
            <a:ext cx="9144000" cy="820738"/>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defRPr/>
            </a:pPr>
            <a:r>
              <a:rPr lang="en-US" sz="3200" kern="0" dirty="0">
                <a:latin typeface="+mj-lt"/>
                <a:ea typeface="+mj-ea"/>
                <a:cs typeface="+mj-cs"/>
              </a:rPr>
              <a:t>SQL - CREATE TABLE (contd.)</a:t>
            </a:r>
          </a:p>
        </p:txBody>
      </p:sp>
    </p:spTree>
    <p:extLst>
      <p:ext uri="{BB962C8B-B14F-4D97-AF65-F5344CB8AC3E}">
        <p14:creationId xmlns:p14="http://schemas.microsoft.com/office/powerpoint/2010/main" val="209129119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r>
              <a:rPr lang="en-US" dirty="0" smtClean="0"/>
              <a:t>INSTR</a:t>
            </a:r>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r>
              <a:rPr lang="en-US" sz="2400" b="1" dirty="0"/>
              <a:t>INSTR function</a:t>
            </a:r>
            <a:r>
              <a:rPr lang="en-US" sz="2400" dirty="0"/>
              <a:t> returns the location of a substring in a string</a:t>
            </a:r>
            <a:r>
              <a:rPr lang="en-US" sz="2400" dirty="0" smtClean="0"/>
              <a:t>.</a:t>
            </a:r>
          </a:p>
          <a:p>
            <a:endParaRPr lang="en-US" sz="2400" b="1" dirty="0" smtClean="0">
              <a:solidFill>
                <a:srgbClr val="0000FF"/>
              </a:solidFill>
            </a:endParaRPr>
          </a:p>
          <a:p>
            <a:endParaRPr lang="en-US" sz="2400" b="1" dirty="0">
              <a:solidFill>
                <a:srgbClr val="0000FF"/>
              </a:solidFill>
            </a:endParaRPr>
          </a:p>
          <a:p>
            <a:endParaRPr lang="en-US" sz="2400" b="1" dirty="0" smtClean="0">
              <a:solidFill>
                <a:srgbClr val="0000FF"/>
              </a:solidFill>
            </a:endParaRPr>
          </a:p>
          <a:p>
            <a:r>
              <a:rPr lang="en-US" sz="2400" i="1" dirty="0" err="1"/>
              <a:t>start_position</a:t>
            </a:r>
            <a:r>
              <a:rPr lang="en-US" sz="2400" dirty="0"/>
              <a:t> is the position in </a:t>
            </a:r>
            <a:r>
              <a:rPr lang="en-US" sz="2400" i="1" dirty="0"/>
              <a:t>string</a:t>
            </a:r>
            <a:r>
              <a:rPr lang="en-US" sz="2400" dirty="0"/>
              <a:t> where the search will start. This argument is optional. If omitted, it defaults to 1. The first position in the string is 1. If the </a:t>
            </a:r>
            <a:r>
              <a:rPr lang="en-US" sz="2400" i="1" dirty="0" err="1"/>
              <a:t>start_position</a:t>
            </a:r>
            <a:r>
              <a:rPr lang="en-US" sz="2400" dirty="0"/>
              <a:t> is negative, the INSTR function counts back </a:t>
            </a:r>
            <a:r>
              <a:rPr lang="en-US" sz="2400" i="1" dirty="0" err="1"/>
              <a:t>start_position</a:t>
            </a:r>
            <a:r>
              <a:rPr lang="en-US" sz="2400" dirty="0"/>
              <a:t> number of characters from the end </a:t>
            </a:r>
            <a:r>
              <a:rPr lang="en-US" sz="2400" dirty="0" err="1"/>
              <a:t>of</a:t>
            </a:r>
            <a:r>
              <a:rPr lang="en-US" sz="2400" i="1" dirty="0" err="1"/>
              <a:t>string</a:t>
            </a:r>
            <a:r>
              <a:rPr lang="en-US" sz="2400" dirty="0"/>
              <a:t> and then searches towards the beginning of </a:t>
            </a:r>
            <a:r>
              <a:rPr lang="en-US" sz="2400" i="1" dirty="0"/>
              <a:t>string</a:t>
            </a:r>
            <a:r>
              <a:rPr lang="en-US" sz="2400" dirty="0" smtClean="0"/>
              <a:t>.</a:t>
            </a:r>
          </a:p>
          <a:p>
            <a:endParaRPr lang="en-US" sz="2400" b="1" dirty="0">
              <a:solidFill>
                <a:srgbClr val="0000FF"/>
              </a:solidFill>
            </a:endParaRPr>
          </a:p>
          <a:p>
            <a:r>
              <a:rPr lang="en-US" sz="2400" i="1" dirty="0" err="1"/>
              <a:t>nth_appearance</a:t>
            </a:r>
            <a:r>
              <a:rPr lang="en-US" sz="2400" dirty="0"/>
              <a:t> is the nth appearance of </a:t>
            </a:r>
            <a:r>
              <a:rPr lang="en-US" sz="2400" i="1" dirty="0"/>
              <a:t>substring</a:t>
            </a:r>
            <a:r>
              <a:rPr lang="en-US" sz="2400" dirty="0"/>
              <a:t>. This is optional. If omitted, it defaults to 1</a:t>
            </a:r>
            <a:r>
              <a:rPr lang="en-US" sz="2400" dirty="0" smtClean="0"/>
              <a:t>.</a:t>
            </a:r>
          </a:p>
          <a:p>
            <a:r>
              <a:rPr lang="en-US" sz="2400" b="1" cap="all" dirty="0" smtClean="0"/>
              <a:t>NOTE : </a:t>
            </a:r>
            <a:r>
              <a:rPr lang="en-US" sz="2400" dirty="0" smtClean="0"/>
              <a:t>If</a:t>
            </a:r>
            <a:r>
              <a:rPr lang="en-US" sz="2400" dirty="0"/>
              <a:t> </a:t>
            </a:r>
            <a:r>
              <a:rPr lang="en-US" sz="2400" i="1" dirty="0"/>
              <a:t>substring</a:t>
            </a:r>
            <a:r>
              <a:rPr lang="en-US" sz="2400" dirty="0"/>
              <a:t> is not found in </a:t>
            </a:r>
            <a:r>
              <a:rPr lang="en-US" sz="2400" i="1" dirty="0"/>
              <a:t>string</a:t>
            </a:r>
            <a:r>
              <a:rPr lang="en-US" sz="2400" dirty="0"/>
              <a:t>, then the INSTR function will return 0.</a:t>
            </a:r>
          </a:p>
          <a:p>
            <a:endParaRPr lang="en-US" sz="2400" b="1" dirty="0" smtClean="0">
              <a:solidFill>
                <a:srgbClr val="0000FF"/>
              </a:solidFill>
            </a:endParaRPr>
          </a:p>
        </p:txBody>
      </p:sp>
      <p:sp>
        <p:nvSpPr>
          <p:cNvPr id="2" name="TextBox 1"/>
          <p:cNvSpPr txBox="1"/>
          <p:nvPr/>
        </p:nvSpPr>
        <p:spPr>
          <a:xfrm>
            <a:off x="414178" y="1499118"/>
            <a:ext cx="7967822" cy="830997"/>
          </a:xfrm>
          <a:prstGeom prst="rect">
            <a:avLst/>
          </a:prstGeom>
          <a:solidFill>
            <a:srgbClr val="F3FCE4"/>
          </a:solidFill>
        </p:spPr>
        <p:txBody>
          <a:bodyPr wrap="none" rtlCol="0">
            <a:spAutoFit/>
          </a:bodyPr>
          <a:lstStyle/>
          <a:p>
            <a:r>
              <a:rPr lang="en-US" sz="2400" b="1" dirty="0" smtClean="0"/>
              <a:t>Syntax: </a:t>
            </a:r>
          </a:p>
          <a:p>
            <a:r>
              <a:rPr lang="en-US" sz="2400" dirty="0" smtClean="0"/>
              <a:t>INSTR</a:t>
            </a:r>
            <a:r>
              <a:rPr lang="en-US" sz="2400" dirty="0"/>
              <a:t>( string, substring [, </a:t>
            </a:r>
            <a:r>
              <a:rPr lang="en-US" sz="2400" dirty="0" err="1"/>
              <a:t>start_position</a:t>
            </a:r>
            <a:r>
              <a:rPr lang="en-US" sz="2400" dirty="0"/>
              <a:t> [, </a:t>
            </a:r>
            <a:r>
              <a:rPr lang="en-US" sz="2400" dirty="0" err="1"/>
              <a:t>nth_appearance</a:t>
            </a:r>
            <a:r>
              <a:rPr lang="en-US" sz="2400" dirty="0"/>
              <a:t> ] ] )</a:t>
            </a:r>
          </a:p>
        </p:txBody>
      </p:sp>
    </p:spTree>
    <p:extLst>
      <p:ext uri="{BB962C8B-B14F-4D97-AF65-F5344CB8AC3E}">
        <p14:creationId xmlns:p14="http://schemas.microsoft.com/office/powerpoint/2010/main" val="70550082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endParaRPr lang="en-US" dirty="0" smtClean="0"/>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pPr eaLnBrk="1" hangingPunct="1"/>
            <a:endParaRPr lang="en-US" sz="2400" b="1" dirty="0" smtClean="0">
              <a:solidFill>
                <a:srgbClr val="0000FF"/>
              </a:solidFill>
            </a:endParaRPr>
          </a:p>
        </p:txBody>
      </p:sp>
    </p:spTree>
    <p:extLst>
      <p:ext uri="{BB962C8B-B14F-4D97-AF65-F5344CB8AC3E}">
        <p14:creationId xmlns:p14="http://schemas.microsoft.com/office/powerpoint/2010/main" val="70550082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endParaRPr lang="en-US" dirty="0" smtClean="0"/>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pPr eaLnBrk="1" hangingPunct="1"/>
            <a:endParaRPr lang="en-US" sz="2400" b="1" dirty="0" smtClean="0">
              <a:solidFill>
                <a:srgbClr val="0000FF"/>
              </a:solidFill>
            </a:endParaRPr>
          </a:p>
        </p:txBody>
      </p:sp>
    </p:spTree>
    <p:extLst>
      <p:ext uri="{BB962C8B-B14F-4D97-AF65-F5344CB8AC3E}">
        <p14:creationId xmlns:p14="http://schemas.microsoft.com/office/powerpoint/2010/main" val="70550082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endParaRPr lang="en-US" dirty="0" smtClean="0"/>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pPr eaLnBrk="1" hangingPunct="1"/>
            <a:endParaRPr lang="en-US" sz="2400" b="1" dirty="0" smtClean="0">
              <a:solidFill>
                <a:srgbClr val="0000FF"/>
              </a:solidFill>
            </a:endParaRPr>
          </a:p>
        </p:txBody>
      </p:sp>
    </p:spTree>
    <p:extLst>
      <p:ext uri="{BB962C8B-B14F-4D97-AF65-F5344CB8AC3E}">
        <p14:creationId xmlns:p14="http://schemas.microsoft.com/office/powerpoint/2010/main" val="70550082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endParaRPr lang="en-US" dirty="0" smtClean="0"/>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pPr eaLnBrk="1" hangingPunct="1"/>
            <a:endParaRPr lang="en-US" sz="2400" b="1" dirty="0" smtClean="0">
              <a:solidFill>
                <a:srgbClr val="0000FF"/>
              </a:solidFill>
            </a:endParaRPr>
          </a:p>
        </p:txBody>
      </p:sp>
    </p:spTree>
    <p:extLst>
      <p:ext uri="{BB962C8B-B14F-4D97-AF65-F5344CB8AC3E}">
        <p14:creationId xmlns:p14="http://schemas.microsoft.com/office/powerpoint/2010/main" val="70550082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0"/>
            <a:ext cx="9144000" cy="762000"/>
          </a:xfrm>
          <a:solidFill>
            <a:schemeClr val="accent4">
              <a:lumMod val="40000"/>
              <a:lumOff val="60000"/>
            </a:schemeClr>
          </a:solidFill>
        </p:spPr>
        <p:txBody>
          <a:bodyPr lIns="0"/>
          <a:lstStyle/>
          <a:p>
            <a:pPr eaLnBrk="1" hangingPunct="1">
              <a:defRPr/>
            </a:pPr>
            <a:endParaRPr lang="en-US" dirty="0" smtClean="0"/>
          </a:p>
        </p:txBody>
      </p:sp>
      <p:sp>
        <p:nvSpPr>
          <p:cNvPr id="117763" name="Rectangle 3"/>
          <p:cNvSpPr>
            <a:spLocks noGrp="1" noChangeArrowheads="1"/>
          </p:cNvSpPr>
          <p:nvPr>
            <p:ph type="body" idx="4294967295"/>
          </p:nvPr>
        </p:nvSpPr>
        <p:spPr>
          <a:xfrm>
            <a:off x="0" y="762000"/>
            <a:ext cx="9144000" cy="6096000"/>
          </a:xfrm>
        </p:spPr>
        <p:txBody>
          <a:bodyPr lIns="0" tIns="0">
            <a:normAutofit/>
          </a:bodyPr>
          <a:lstStyle/>
          <a:p>
            <a:pPr eaLnBrk="1" hangingPunct="1"/>
            <a:endParaRPr lang="en-US" sz="2400" b="1" dirty="0" smtClean="0">
              <a:solidFill>
                <a:srgbClr val="0000FF"/>
              </a:solidFill>
            </a:endParaRPr>
          </a:p>
        </p:txBody>
      </p:sp>
    </p:spTree>
    <p:extLst>
      <p:ext uri="{BB962C8B-B14F-4D97-AF65-F5344CB8AC3E}">
        <p14:creationId xmlns:p14="http://schemas.microsoft.com/office/powerpoint/2010/main" val="705500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type="body" idx="4294967295"/>
          </p:nvPr>
        </p:nvSpPr>
        <p:spPr>
          <a:xfrm>
            <a:off x="228600" y="1295400"/>
            <a:ext cx="8686800" cy="4953000"/>
          </a:xfrm>
          <a:solidFill>
            <a:srgbClr val="F3FCE4"/>
          </a:solidFill>
        </p:spPr>
        <p:style>
          <a:lnRef idx="1">
            <a:schemeClr val="accent1"/>
          </a:lnRef>
          <a:fillRef idx="2">
            <a:schemeClr val="accent1"/>
          </a:fillRef>
          <a:effectRef idx="1">
            <a:schemeClr val="accent1"/>
          </a:effectRef>
          <a:fontRef idx="minor">
            <a:schemeClr val="dk1"/>
          </a:fontRef>
        </p:style>
        <p:txBody>
          <a:bodyPr lIns="0" tIns="0">
            <a:normAutofit/>
          </a:bodyPr>
          <a:lstStyle/>
          <a:p>
            <a:pPr eaLnBrk="1" hangingPunct="1">
              <a:defRPr/>
            </a:pPr>
            <a:r>
              <a:rPr lang="en-US" sz="1800" b="1" dirty="0" smtClean="0">
                <a:solidFill>
                  <a:schemeClr val="accent2"/>
                </a:solidFill>
              </a:rPr>
              <a:t>Implementing Self Referential Foreign Key </a:t>
            </a:r>
          </a:p>
          <a:p>
            <a:pPr eaLnBrk="1" hangingPunct="1">
              <a:buFont typeface="Wingdings" pitchFamily="2" charset="2"/>
              <a:buNone/>
              <a:defRPr/>
            </a:pPr>
            <a:r>
              <a:rPr lang="en-US" sz="2400" b="1" dirty="0" smtClean="0"/>
              <a:t>EXAMPLE :</a:t>
            </a:r>
          </a:p>
          <a:p>
            <a:pPr eaLnBrk="1" hangingPunct="1">
              <a:buFont typeface="Wingdings" pitchFamily="2" charset="2"/>
              <a:buNone/>
              <a:defRPr/>
            </a:pPr>
            <a:r>
              <a:rPr lang="en-US" sz="1800" b="1" dirty="0" smtClean="0">
                <a:latin typeface="Lucida Console" pitchFamily="49" charset="0"/>
              </a:rPr>
              <a:t>CREATE TABLE</a:t>
            </a:r>
            <a:r>
              <a:rPr lang="en-US" sz="1800" dirty="0" smtClean="0">
                <a:latin typeface="Lucida Console" pitchFamily="49" charset="0"/>
              </a:rPr>
              <a:t> </a:t>
            </a:r>
            <a:r>
              <a:rPr lang="en-US" sz="1800" dirty="0" err="1" smtClean="0">
                <a:latin typeface="Lucida Console" pitchFamily="49" charset="0"/>
              </a:rPr>
              <a:t>Employee_Details</a:t>
            </a:r>
            <a:r>
              <a:rPr lang="en-US" sz="1800" dirty="0" smtClean="0">
                <a:latin typeface="Lucida Console" pitchFamily="49" charset="0"/>
              </a:rPr>
              <a:t>(</a:t>
            </a:r>
          </a:p>
          <a:p>
            <a:pPr eaLnBrk="1" hangingPunct="1">
              <a:buFont typeface="Wingdings" pitchFamily="2" charset="2"/>
              <a:buNone/>
              <a:defRPr/>
            </a:pPr>
            <a:r>
              <a:rPr lang="en-US" sz="1800" dirty="0" smtClean="0">
                <a:latin typeface="Lucida Console" pitchFamily="49" charset="0"/>
              </a:rPr>
              <a:t> </a:t>
            </a:r>
            <a:r>
              <a:rPr lang="en-US" sz="1800" dirty="0" err="1" smtClean="0">
                <a:latin typeface="Lucida Console" pitchFamily="49" charset="0"/>
              </a:rPr>
              <a:t>Employee_ID</a:t>
            </a:r>
            <a:r>
              <a:rPr lang="en-US" sz="1800" dirty="0" smtClean="0">
                <a:latin typeface="Lucida Console" pitchFamily="49" charset="0"/>
              </a:rPr>
              <a:t> Number(5) </a:t>
            </a:r>
            <a:r>
              <a:rPr lang="en-US" sz="1800" b="1" dirty="0" smtClean="0">
                <a:latin typeface="Lucida Console" pitchFamily="49" charset="0"/>
              </a:rPr>
              <a:t>CONSTRAINT</a:t>
            </a:r>
            <a:r>
              <a:rPr lang="en-US" sz="1800" dirty="0" smtClean="0">
                <a:latin typeface="Lucida Console" pitchFamily="49" charset="0"/>
              </a:rPr>
              <a:t> </a:t>
            </a:r>
            <a:r>
              <a:rPr lang="en-US" sz="1800" dirty="0" err="1" smtClean="0">
                <a:latin typeface="Lucida Console" pitchFamily="49" charset="0"/>
              </a:rPr>
              <a:t>Employee_PKey</a:t>
            </a:r>
            <a:r>
              <a:rPr lang="en-US" sz="1800" dirty="0" smtClean="0">
                <a:latin typeface="Lucida Console" pitchFamily="49" charset="0"/>
              </a:rPr>
              <a:t> </a:t>
            </a:r>
            <a:r>
              <a:rPr lang="en-US" sz="1800" b="1" dirty="0" smtClean="0">
                <a:latin typeface="Lucida Console" pitchFamily="49" charset="0"/>
              </a:rPr>
              <a:t>PRIMARY KEY</a:t>
            </a:r>
            <a:r>
              <a:rPr lang="en-US" sz="1800" dirty="0" smtClean="0">
                <a:latin typeface="Lucida Console" pitchFamily="49" charset="0"/>
              </a:rPr>
              <a:t>,</a:t>
            </a:r>
          </a:p>
          <a:p>
            <a:pPr eaLnBrk="1" hangingPunct="1">
              <a:buFont typeface="Wingdings" pitchFamily="2" charset="2"/>
              <a:buNone/>
              <a:defRPr/>
            </a:pPr>
            <a:r>
              <a:rPr lang="en-US" sz="1800" dirty="0" smtClean="0">
                <a:latin typeface="Lucida Console" pitchFamily="49" charset="0"/>
              </a:rPr>
              <a:t> </a:t>
            </a:r>
            <a:r>
              <a:rPr lang="en-US" sz="1800" dirty="0" err="1" smtClean="0">
                <a:latin typeface="Lucida Console" pitchFamily="49" charset="0"/>
              </a:rPr>
              <a:t>Employee_Last_Name</a:t>
            </a:r>
            <a:r>
              <a:rPr lang="en-US" sz="1800" dirty="0" smtClean="0">
                <a:latin typeface="Lucida Console" pitchFamily="49" charset="0"/>
              </a:rPr>
              <a:t>   Varchar2(20),</a:t>
            </a:r>
          </a:p>
          <a:p>
            <a:pPr eaLnBrk="1" hangingPunct="1">
              <a:buFont typeface="Wingdings" pitchFamily="2" charset="2"/>
              <a:buNone/>
              <a:defRPr/>
            </a:pPr>
            <a:r>
              <a:rPr lang="en-US" sz="1800" dirty="0" smtClean="0">
                <a:latin typeface="Lucida Console" pitchFamily="49" charset="0"/>
              </a:rPr>
              <a:t> </a:t>
            </a:r>
            <a:r>
              <a:rPr lang="en-US" sz="1800" dirty="0" err="1" smtClean="0">
                <a:latin typeface="Lucida Console" pitchFamily="49" charset="0"/>
              </a:rPr>
              <a:t>Employee_Mid_Name</a:t>
            </a:r>
            <a:r>
              <a:rPr lang="en-US" sz="1800" dirty="0" smtClean="0">
                <a:latin typeface="Lucida Console" pitchFamily="49" charset="0"/>
              </a:rPr>
              <a:t>    Char(3),</a:t>
            </a:r>
          </a:p>
          <a:p>
            <a:pPr eaLnBrk="1" hangingPunct="1">
              <a:buFont typeface="Wingdings" pitchFamily="2" charset="2"/>
              <a:buNone/>
              <a:defRPr/>
            </a:pPr>
            <a:r>
              <a:rPr lang="en-US" sz="1800" dirty="0" smtClean="0">
                <a:latin typeface="Lucida Console" pitchFamily="49" charset="0"/>
              </a:rPr>
              <a:t> </a:t>
            </a:r>
            <a:r>
              <a:rPr lang="en-US" sz="1800" dirty="0" err="1" smtClean="0">
                <a:latin typeface="Lucida Console" pitchFamily="49" charset="0"/>
              </a:rPr>
              <a:t>Employee_First_Name</a:t>
            </a:r>
            <a:r>
              <a:rPr lang="en-US" sz="1800" dirty="0" smtClean="0">
                <a:latin typeface="Lucida Console" pitchFamily="49" charset="0"/>
              </a:rPr>
              <a:t>  Varchar2(20),</a:t>
            </a:r>
          </a:p>
          <a:p>
            <a:pPr eaLnBrk="1" hangingPunct="1">
              <a:buFont typeface="Wingdings" pitchFamily="2" charset="2"/>
              <a:buNone/>
              <a:defRPr/>
            </a:pPr>
            <a:r>
              <a:rPr lang="en-US" sz="1800" dirty="0" smtClean="0">
                <a:latin typeface="Lucida Console" pitchFamily="49" charset="0"/>
              </a:rPr>
              <a:t> </a:t>
            </a:r>
            <a:r>
              <a:rPr lang="en-US" sz="1800" dirty="0" err="1" smtClean="0">
                <a:latin typeface="Lucida Console" pitchFamily="49" charset="0"/>
              </a:rPr>
              <a:t>Employee_Email</a:t>
            </a:r>
            <a:r>
              <a:rPr lang="en-US" sz="1800" dirty="0" smtClean="0">
                <a:latin typeface="Lucida Console" pitchFamily="49" charset="0"/>
              </a:rPr>
              <a:t>       Varchar2(30),	</a:t>
            </a:r>
          </a:p>
          <a:p>
            <a:pPr eaLnBrk="1" hangingPunct="1">
              <a:buFont typeface="Wingdings" pitchFamily="2" charset="2"/>
              <a:buNone/>
              <a:defRPr/>
            </a:pPr>
            <a:r>
              <a:rPr lang="en-US" sz="1800" dirty="0" smtClean="0">
                <a:latin typeface="Lucida Console" pitchFamily="49" charset="0"/>
              </a:rPr>
              <a:t> Department      Varchar2(10) </a:t>
            </a:r>
            <a:r>
              <a:rPr lang="en-US" sz="1800" b="1" dirty="0" smtClean="0">
                <a:latin typeface="Lucida Console" pitchFamily="49" charset="0"/>
              </a:rPr>
              <a:t>DEFAULT</a:t>
            </a:r>
            <a:r>
              <a:rPr lang="en-US" sz="1800" dirty="0" smtClean="0">
                <a:latin typeface="Lucida Console" pitchFamily="49" charset="0"/>
              </a:rPr>
              <a:t> ‘HR’,</a:t>
            </a:r>
          </a:p>
          <a:p>
            <a:pPr eaLnBrk="1" hangingPunct="1">
              <a:buFont typeface="Wingdings" pitchFamily="2" charset="2"/>
              <a:buNone/>
              <a:defRPr/>
            </a:pPr>
            <a:r>
              <a:rPr lang="en-US" sz="1800" dirty="0" smtClean="0">
                <a:latin typeface="Lucida Console" pitchFamily="49" charset="0"/>
              </a:rPr>
              <a:t> </a:t>
            </a:r>
            <a:r>
              <a:rPr lang="en-US" sz="1800" dirty="0" err="1" smtClean="0">
                <a:latin typeface="Lucida Console" pitchFamily="49" charset="0"/>
              </a:rPr>
              <a:t>Manager_ID</a:t>
            </a:r>
            <a:r>
              <a:rPr lang="en-US" sz="1800" dirty="0" smtClean="0">
                <a:latin typeface="Lucida Console" pitchFamily="49" charset="0"/>
              </a:rPr>
              <a:t>  Number(5) </a:t>
            </a:r>
            <a:r>
              <a:rPr lang="en-US" sz="1800" b="1" dirty="0" smtClean="0">
                <a:latin typeface="Lucida Console" pitchFamily="49" charset="0"/>
              </a:rPr>
              <a:t>CONSTRAINT </a:t>
            </a:r>
            <a:r>
              <a:rPr lang="en-US" sz="1800" dirty="0" err="1" smtClean="0">
                <a:latin typeface="Lucida Console" pitchFamily="49" charset="0"/>
              </a:rPr>
              <a:t>Manager_FKey</a:t>
            </a:r>
            <a:r>
              <a:rPr lang="en-US" sz="1800" dirty="0" smtClean="0">
                <a:latin typeface="Lucida Console" pitchFamily="49" charset="0"/>
              </a:rPr>
              <a:t> </a:t>
            </a:r>
            <a:r>
              <a:rPr lang="en-US" sz="1800" b="1" dirty="0" smtClean="0">
                <a:latin typeface="Lucida Console" pitchFamily="49" charset="0"/>
              </a:rPr>
              <a:t>REFERENCES</a:t>
            </a:r>
            <a:r>
              <a:rPr lang="en-US" sz="1800" dirty="0">
                <a:latin typeface="Lucida Console" pitchFamily="49" charset="0"/>
              </a:rPr>
              <a:t> </a:t>
            </a:r>
            <a:r>
              <a:rPr lang="en-US" sz="1800" dirty="0" err="1" smtClean="0">
                <a:latin typeface="Lucida Console" pitchFamily="49" charset="0"/>
              </a:rPr>
              <a:t>Employee_Details</a:t>
            </a:r>
            <a:r>
              <a:rPr lang="en-US" sz="1800" dirty="0" smtClean="0">
                <a:latin typeface="Lucida Console" pitchFamily="49" charset="0"/>
              </a:rPr>
              <a:t>(</a:t>
            </a:r>
            <a:r>
              <a:rPr lang="en-US" sz="1800" dirty="0" err="1" smtClean="0">
                <a:latin typeface="Lucida Console" pitchFamily="49" charset="0"/>
              </a:rPr>
              <a:t>Employee_ID</a:t>
            </a:r>
            <a:r>
              <a:rPr lang="en-US" sz="1800" dirty="0" smtClean="0">
                <a:latin typeface="Lucida Console" pitchFamily="49" charset="0"/>
              </a:rPr>
              <a:t>)</a:t>
            </a:r>
          </a:p>
          <a:p>
            <a:pPr eaLnBrk="1" hangingPunct="1">
              <a:buFont typeface="Wingdings" pitchFamily="2" charset="2"/>
              <a:buNone/>
              <a:defRPr/>
            </a:pPr>
            <a:r>
              <a:rPr lang="en-US" dirty="0" smtClean="0">
                <a:latin typeface="Courier New" pitchFamily="49" charset="0"/>
              </a:rPr>
              <a:t>	); </a:t>
            </a:r>
          </a:p>
        </p:txBody>
      </p:sp>
      <p:sp>
        <p:nvSpPr>
          <p:cNvPr id="5" name="Rectangle 2"/>
          <p:cNvSpPr txBox="1">
            <a:spLocks noChangeArrowheads="1"/>
          </p:cNvSpPr>
          <p:nvPr/>
        </p:nvSpPr>
        <p:spPr bwMode="auto">
          <a:xfrm>
            <a:off x="0" y="0"/>
            <a:ext cx="9144000" cy="762000"/>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defRPr/>
            </a:pPr>
            <a:r>
              <a:rPr lang="en-US" sz="3200" kern="0" dirty="0">
                <a:latin typeface="+mj-lt"/>
                <a:ea typeface="+mj-ea"/>
                <a:cs typeface="+mj-cs"/>
              </a:rPr>
              <a:t>SQL - CREATE TABLE (contd.)</a:t>
            </a:r>
          </a:p>
        </p:txBody>
      </p:sp>
    </p:spTree>
    <p:extLst>
      <p:ext uri="{BB962C8B-B14F-4D97-AF65-F5344CB8AC3E}">
        <p14:creationId xmlns:p14="http://schemas.microsoft.com/office/powerpoint/2010/main" val="3209212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7619">
                                            <p:txEl>
                                              <p:pRg st="1" end="1"/>
                                            </p:txEl>
                                          </p:spTgt>
                                        </p:tgtEl>
                                        <p:attrNameLst>
                                          <p:attrName>style.visibility</p:attrName>
                                        </p:attrNameLst>
                                      </p:cBhvr>
                                      <p:to>
                                        <p:strVal val="visible"/>
                                      </p:to>
                                    </p:set>
                                    <p:anim calcmode="lin" valueType="num">
                                      <p:cBhvr>
                                        <p:cTn id="7" dur="1000" fill="hold"/>
                                        <p:tgtEl>
                                          <p:spTgt spid="36761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676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7619">
                                            <p:txEl>
                                              <p:pRg st="1" end="1"/>
                                            </p:txEl>
                                          </p:spTgt>
                                        </p:tgtEl>
                                      </p:cBhvr>
                                    </p:animEffect>
                                  </p:childTnLst>
                                </p:cTn>
                              </p:par>
                            </p:childTnLst>
                          </p:cTn>
                        </p:par>
                        <p:par>
                          <p:cTn id="10" fill="hold" nodeType="afterGroup">
                            <p:stCondLst>
                              <p:cond delay="1000"/>
                            </p:stCondLst>
                            <p:childTnLst>
                              <p:par>
                                <p:cTn id="11" presetID="29" presetClass="entr" presetSubtype="0" fill="hold" nodeType="afterEffect">
                                  <p:stCondLst>
                                    <p:cond delay="0"/>
                                  </p:stCondLst>
                                  <p:childTnLst>
                                    <p:set>
                                      <p:cBhvr>
                                        <p:cTn id="12" dur="1" fill="hold">
                                          <p:stCondLst>
                                            <p:cond delay="0"/>
                                          </p:stCondLst>
                                        </p:cTn>
                                        <p:tgtEl>
                                          <p:spTgt spid="367619">
                                            <p:txEl>
                                              <p:pRg st="2" end="2"/>
                                            </p:txEl>
                                          </p:spTgt>
                                        </p:tgtEl>
                                        <p:attrNameLst>
                                          <p:attrName>style.visibility</p:attrName>
                                        </p:attrNameLst>
                                      </p:cBhvr>
                                      <p:to>
                                        <p:strVal val="visible"/>
                                      </p:to>
                                    </p:set>
                                    <p:anim calcmode="lin" valueType="num">
                                      <p:cBhvr>
                                        <p:cTn id="13" dur="1000" fill="hold"/>
                                        <p:tgtEl>
                                          <p:spTgt spid="367619">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3676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676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367619">
                                            <p:txEl>
                                              <p:pRg st="3" end="3"/>
                                            </p:txEl>
                                          </p:spTgt>
                                        </p:tgtEl>
                                        <p:attrNameLst>
                                          <p:attrName>style.visibility</p:attrName>
                                        </p:attrNameLst>
                                      </p:cBhvr>
                                      <p:to>
                                        <p:strVal val="visible"/>
                                      </p:to>
                                    </p:set>
                                    <p:anim calcmode="lin" valueType="num">
                                      <p:cBhvr>
                                        <p:cTn id="20" dur="1000" fill="hold"/>
                                        <p:tgtEl>
                                          <p:spTgt spid="367619">
                                            <p:txEl>
                                              <p:pRg st="3" end="3"/>
                                            </p:txEl>
                                          </p:spTgt>
                                        </p:tgtEl>
                                        <p:attrNameLst>
                                          <p:attrName>ppt_x</p:attrName>
                                        </p:attrNameLst>
                                      </p:cBhvr>
                                      <p:tavLst>
                                        <p:tav tm="0">
                                          <p:val>
                                            <p:strVal val="#ppt_x-.2"/>
                                          </p:val>
                                        </p:tav>
                                        <p:tav tm="100000">
                                          <p:val>
                                            <p:strVal val="#ppt_x"/>
                                          </p:val>
                                        </p:tav>
                                      </p:tavLst>
                                    </p:anim>
                                    <p:anim calcmode="lin" valueType="num">
                                      <p:cBhvr>
                                        <p:cTn id="21" dur="1000" fill="hold"/>
                                        <p:tgtEl>
                                          <p:spTgt spid="3676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367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367619">
                                            <p:txEl>
                                              <p:pRg st="4" end="4"/>
                                            </p:txEl>
                                          </p:spTgt>
                                        </p:tgtEl>
                                        <p:attrNameLst>
                                          <p:attrName>style.visibility</p:attrName>
                                        </p:attrNameLst>
                                      </p:cBhvr>
                                      <p:to>
                                        <p:strVal val="visible"/>
                                      </p:to>
                                    </p:set>
                                    <p:anim calcmode="lin" valueType="num">
                                      <p:cBhvr>
                                        <p:cTn id="27" dur="1000" fill="hold"/>
                                        <p:tgtEl>
                                          <p:spTgt spid="367619">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3676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67619">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367619">
                                            <p:txEl>
                                              <p:pRg st="5" end="5"/>
                                            </p:txEl>
                                          </p:spTgt>
                                        </p:tgtEl>
                                        <p:attrNameLst>
                                          <p:attrName>style.visibility</p:attrName>
                                        </p:attrNameLst>
                                      </p:cBhvr>
                                      <p:to>
                                        <p:strVal val="visible"/>
                                      </p:to>
                                    </p:set>
                                    <p:anim calcmode="lin" valueType="num">
                                      <p:cBhvr>
                                        <p:cTn id="34" dur="1000" fill="hold"/>
                                        <p:tgtEl>
                                          <p:spTgt spid="367619">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36761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367619">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367619">
                                            <p:txEl>
                                              <p:pRg st="6" end="6"/>
                                            </p:txEl>
                                          </p:spTgt>
                                        </p:tgtEl>
                                        <p:attrNameLst>
                                          <p:attrName>style.visibility</p:attrName>
                                        </p:attrNameLst>
                                      </p:cBhvr>
                                      <p:to>
                                        <p:strVal val="visible"/>
                                      </p:to>
                                    </p:set>
                                    <p:anim calcmode="lin" valueType="num">
                                      <p:cBhvr>
                                        <p:cTn id="41" dur="1000" fill="hold"/>
                                        <p:tgtEl>
                                          <p:spTgt spid="367619">
                                            <p:txEl>
                                              <p:pRg st="6" end="6"/>
                                            </p:txEl>
                                          </p:spTgt>
                                        </p:tgtEl>
                                        <p:attrNameLst>
                                          <p:attrName>ppt_x</p:attrName>
                                        </p:attrNameLst>
                                      </p:cBhvr>
                                      <p:tavLst>
                                        <p:tav tm="0">
                                          <p:val>
                                            <p:strVal val="#ppt_x-.2"/>
                                          </p:val>
                                        </p:tav>
                                        <p:tav tm="100000">
                                          <p:val>
                                            <p:strVal val="#ppt_x"/>
                                          </p:val>
                                        </p:tav>
                                      </p:tavLst>
                                    </p:anim>
                                    <p:anim calcmode="lin" valueType="num">
                                      <p:cBhvr>
                                        <p:cTn id="42" dur="1000" fill="hold"/>
                                        <p:tgtEl>
                                          <p:spTgt spid="36761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367619">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9" presetClass="entr" presetSubtype="0" fill="hold" nodeType="clickEffect">
                                  <p:stCondLst>
                                    <p:cond delay="0"/>
                                  </p:stCondLst>
                                  <p:childTnLst>
                                    <p:set>
                                      <p:cBhvr>
                                        <p:cTn id="47" dur="1" fill="hold">
                                          <p:stCondLst>
                                            <p:cond delay="0"/>
                                          </p:stCondLst>
                                        </p:cTn>
                                        <p:tgtEl>
                                          <p:spTgt spid="367619">
                                            <p:txEl>
                                              <p:pRg st="7" end="7"/>
                                            </p:txEl>
                                          </p:spTgt>
                                        </p:tgtEl>
                                        <p:attrNameLst>
                                          <p:attrName>style.visibility</p:attrName>
                                        </p:attrNameLst>
                                      </p:cBhvr>
                                      <p:to>
                                        <p:strVal val="visible"/>
                                      </p:to>
                                    </p:set>
                                    <p:anim calcmode="lin" valueType="num">
                                      <p:cBhvr>
                                        <p:cTn id="48" dur="1000" fill="hold"/>
                                        <p:tgtEl>
                                          <p:spTgt spid="367619">
                                            <p:txEl>
                                              <p:pRg st="7" end="7"/>
                                            </p:txEl>
                                          </p:spTgt>
                                        </p:tgtEl>
                                        <p:attrNameLst>
                                          <p:attrName>ppt_x</p:attrName>
                                        </p:attrNameLst>
                                      </p:cBhvr>
                                      <p:tavLst>
                                        <p:tav tm="0">
                                          <p:val>
                                            <p:strVal val="#ppt_x-.2"/>
                                          </p:val>
                                        </p:tav>
                                        <p:tav tm="100000">
                                          <p:val>
                                            <p:strVal val="#ppt_x"/>
                                          </p:val>
                                        </p:tav>
                                      </p:tavLst>
                                    </p:anim>
                                    <p:anim calcmode="lin" valueType="num">
                                      <p:cBhvr>
                                        <p:cTn id="49" dur="1000" fill="hold"/>
                                        <p:tgtEl>
                                          <p:spTgt spid="367619">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367619">
                                            <p:txEl>
                                              <p:pRg st="7" end="7"/>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nodeType="clickEffect">
                                  <p:stCondLst>
                                    <p:cond delay="0"/>
                                  </p:stCondLst>
                                  <p:childTnLst>
                                    <p:set>
                                      <p:cBhvr>
                                        <p:cTn id="54" dur="1" fill="hold">
                                          <p:stCondLst>
                                            <p:cond delay="0"/>
                                          </p:stCondLst>
                                        </p:cTn>
                                        <p:tgtEl>
                                          <p:spTgt spid="367619">
                                            <p:txEl>
                                              <p:pRg st="8" end="8"/>
                                            </p:txEl>
                                          </p:spTgt>
                                        </p:tgtEl>
                                        <p:attrNameLst>
                                          <p:attrName>style.visibility</p:attrName>
                                        </p:attrNameLst>
                                      </p:cBhvr>
                                      <p:to>
                                        <p:strVal val="visible"/>
                                      </p:to>
                                    </p:set>
                                    <p:anim calcmode="lin" valueType="num">
                                      <p:cBhvr>
                                        <p:cTn id="55" dur="1000" fill="hold"/>
                                        <p:tgtEl>
                                          <p:spTgt spid="367619">
                                            <p:txEl>
                                              <p:pRg st="8" end="8"/>
                                            </p:txEl>
                                          </p:spTgt>
                                        </p:tgtEl>
                                        <p:attrNameLst>
                                          <p:attrName>ppt_x</p:attrName>
                                        </p:attrNameLst>
                                      </p:cBhvr>
                                      <p:tavLst>
                                        <p:tav tm="0">
                                          <p:val>
                                            <p:strVal val="#ppt_x-.2"/>
                                          </p:val>
                                        </p:tav>
                                        <p:tav tm="100000">
                                          <p:val>
                                            <p:strVal val="#ppt_x"/>
                                          </p:val>
                                        </p:tav>
                                      </p:tavLst>
                                    </p:anim>
                                    <p:anim calcmode="lin" valueType="num">
                                      <p:cBhvr>
                                        <p:cTn id="56" dur="1000" fill="hold"/>
                                        <p:tgtEl>
                                          <p:spTgt spid="36761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367619">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9" presetClass="entr" presetSubtype="0" fill="hold" nodeType="clickEffect">
                                  <p:stCondLst>
                                    <p:cond delay="0"/>
                                  </p:stCondLst>
                                  <p:childTnLst>
                                    <p:set>
                                      <p:cBhvr>
                                        <p:cTn id="61" dur="1" fill="hold">
                                          <p:stCondLst>
                                            <p:cond delay="0"/>
                                          </p:stCondLst>
                                        </p:cTn>
                                        <p:tgtEl>
                                          <p:spTgt spid="367619">
                                            <p:txEl>
                                              <p:pRg st="9" end="9"/>
                                            </p:txEl>
                                          </p:spTgt>
                                        </p:tgtEl>
                                        <p:attrNameLst>
                                          <p:attrName>style.visibility</p:attrName>
                                        </p:attrNameLst>
                                      </p:cBhvr>
                                      <p:to>
                                        <p:strVal val="visible"/>
                                      </p:to>
                                    </p:set>
                                    <p:anim calcmode="lin" valueType="num">
                                      <p:cBhvr>
                                        <p:cTn id="62" dur="1000" fill="hold"/>
                                        <p:tgtEl>
                                          <p:spTgt spid="367619">
                                            <p:txEl>
                                              <p:pRg st="9" end="9"/>
                                            </p:txEl>
                                          </p:spTgt>
                                        </p:tgtEl>
                                        <p:attrNameLst>
                                          <p:attrName>ppt_x</p:attrName>
                                        </p:attrNameLst>
                                      </p:cBhvr>
                                      <p:tavLst>
                                        <p:tav tm="0">
                                          <p:val>
                                            <p:strVal val="#ppt_x-.2"/>
                                          </p:val>
                                        </p:tav>
                                        <p:tav tm="100000">
                                          <p:val>
                                            <p:strVal val="#ppt_x"/>
                                          </p:val>
                                        </p:tav>
                                      </p:tavLst>
                                    </p:anim>
                                    <p:anim calcmode="lin" valueType="num">
                                      <p:cBhvr>
                                        <p:cTn id="63" dur="1000" fill="hold"/>
                                        <p:tgtEl>
                                          <p:spTgt spid="367619">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4" dur="1000"/>
                                        <p:tgtEl>
                                          <p:spTgt spid="367619">
                                            <p:txEl>
                                              <p:pRg st="9" end="9"/>
                                            </p:txEl>
                                          </p:spTgt>
                                        </p:tgtEl>
                                      </p:cBhvr>
                                    </p:animEffect>
                                  </p:childTnLst>
                                </p:cTn>
                              </p:par>
                              <p:par>
                                <p:cTn id="65" presetID="29" presetClass="entr" presetSubtype="0" fill="hold" nodeType="withEffect">
                                  <p:stCondLst>
                                    <p:cond delay="0"/>
                                  </p:stCondLst>
                                  <p:childTnLst>
                                    <p:set>
                                      <p:cBhvr>
                                        <p:cTn id="66" dur="1" fill="hold">
                                          <p:stCondLst>
                                            <p:cond delay="0"/>
                                          </p:stCondLst>
                                        </p:cTn>
                                        <p:tgtEl>
                                          <p:spTgt spid="367619">
                                            <p:txEl>
                                              <p:pRg st="10" end="10"/>
                                            </p:txEl>
                                          </p:spTgt>
                                        </p:tgtEl>
                                        <p:attrNameLst>
                                          <p:attrName>style.visibility</p:attrName>
                                        </p:attrNameLst>
                                      </p:cBhvr>
                                      <p:to>
                                        <p:strVal val="visible"/>
                                      </p:to>
                                    </p:set>
                                    <p:anim calcmode="lin" valueType="num">
                                      <p:cBhvr>
                                        <p:cTn id="67" dur="1000" fill="hold"/>
                                        <p:tgtEl>
                                          <p:spTgt spid="367619">
                                            <p:txEl>
                                              <p:pRg st="10" end="10"/>
                                            </p:txEl>
                                          </p:spTgt>
                                        </p:tgtEl>
                                        <p:attrNameLst>
                                          <p:attrName>ppt_x</p:attrName>
                                        </p:attrNameLst>
                                      </p:cBhvr>
                                      <p:tavLst>
                                        <p:tav tm="0">
                                          <p:val>
                                            <p:strVal val="#ppt_x-.2"/>
                                          </p:val>
                                        </p:tav>
                                        <p:tav tm="100000">
                                          <p:val>
                                            <p:strVal val="#ppt_x"/>
                                          </p:val>
                                        </p:tav>
                                      </p:tavLst>
                                    </p:anim>
                                    <p:anim calcmode="lin" valueType="num">
                                      <p:cBhvr>
                                        <p:cTn id="68" dur="1000" fill="hold"/>
                                        <p:tgtEl>
                                          <p:spTgt spid="367619">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69" dur="1000"/>
                                        <p:tgtEl>
                                          <p:spTgt spid="367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8354C422-CC06-4C3B-A6C1-2677EA208451}" type="slidenum">
              <a:rPr lang="en-US"/>
              <a:pPr>
                <a:defRPr/>
              </a:pPr>
              <a:t>17</a:t>
            </a:fld>
            <a:endParaRPr lang="en-US"/>
          </a:p>
        </p:txBody>
      </p:sp>
      <p:graphicFrame>
        <p:nvGraphicFramePr>
          <p:cNvPr id="3074" name="Object 31"/>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3189" name="Bitmap Image" r:id="rId3" imgW="1905266" imgH="1905266" progId="PBrush">
                  <p:embed/>
                </p:oleObj>
              </mc:Choice>
              <mc:Fallback>
                <p:oleObj name="Bitmap Image" r:id="rId3" imgW="1905266" imgH="190526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nvGraphicFramePr>
        <p:xfrm>
          <a:off x="228600" y="838200"/>
          <a:ext cx="8686799" cy="5549900"/>
        </p:xfrm>
        <a:graphic>
          <a:graphicData uri="http://schemas.openxmlformats.org/drawingml/2006/table">
            <a:tbl>
              <a:tblPr/>
              <a:tblGrid>
                <a:gridCol w="1143000"/>
                <a:gridCol w="1295400"/>
                <a:gridCol w="3276600"/>
                <a:gridCol w="2971799"/>
              </a:tblGrid>
              <a:tr h="420680">
                <a:tc gridSpan="2">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latin typeface="Calibri"/>
                        </a:rPr>
                        <a:t>Item Table</a:t>
                      </a:r>
                      <a:endParaRPr lang="en-US" sz="2400" b="1" baseline="0" dirty="0" smtClean="0">
                        <a:solidFill>
                          <a:schemeClr val="accent2"/>
                        </a:solidFill>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nSpc>
                          <a:spcPct val="115000"/>
                        </a:lnSpc>
                      </a:pPr>
                      <a:endParaRPr lang="en-US" sz="1400">
                        <a:latin typeface="Calibri"/>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15000"/>
                        </a:lnSpc>
                      </a:pPr>
                      <a:endParaRPr lang="en-US" sz="1400" dirty="0">
                        <a:latin typeface="Calibri"/>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1421">
                <a:tc>
                  <a:txBody>
                    <a:bodyPr/>
                    <a:lstStyle/>
                    <a:p>
                      <a:pPr marL="0" marR="0">
                        <a:lnSpc>
                          <a:spcPct val="115000"/>
                        </a:lnSpc>
                        <a:spcBef>
                          <a:spcPts val="0"/>
                        </a:spcBef>
                        <a:spcAft>
                          <a:spcPts val="0"/>
                        </a:spcAft>
                      </a:pPr>
                      <a:r>
                        <a:rPr lang="en-US" sz="1400" b="1" dirty="0">
                          <a:solidFill>
                            <a:schemeClr val="tx1"/>
                          </a:solidFill>
                          <a:latin typeface="Calibri"/>
                          <a:ea typeface="Times New Roman"/>
                          <a:cs typeface="Times New Roman"/>
                        </a:rPr>
                        <a:t>Colum name</a:t>
                      </a:r>
                      <a:endParaRPr lang="en-US" sz="1400" b="1" dirty="0">
                        <a:solidFill>
                          <a:schemeClr val="tx1"/>
                        </a:solidFill>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b="1" dirty="0" smtClean="0">
                          <a:solidFill>
                            <a:schemeClr val="tx1"/>
                          </a:solidFill>
                          <a:latin typeface="Calibri"/>
                          <a:ea typeface="Times New Roman"/>
                          <a:cs typeface="Times New Roman"/>
                        </a:rPr>
                        <a:t>Data type</a:t>
                      </a:r>
                      <a:endParaRPr lang="en-US" sz="1400" b="1" dirty="0">
                        <a:solidFill>
                          <a:schemeClr val="tx1"/>
                        </a:solidFill>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b="1" dirty="0">
                          <a:solidFill>
                            <a:schemeClr val="tx1"/>
                          </a:solidFill>
                          <a:latin typeface="Calibri"/>
                          <a:ea typeface="Times New Roman"/>
                          <a:cs typeface="Times New Roman"/>
                        </a:rPr>
                        <a:t>Description</a:t>
                      </a:r>
                      <a:endParaRPr lang="en-US" sz="1400" b="1" dirty="0">
                        <a:solidFill>
                          <a:schemeClr val="tx1"/>
                        </a:solidFill>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b="1" dirty="0">
                          <a:solidFill>
                            <a:schemeClr val="tx1"/>
                          </a:solidFill>
                          <a:latin typeface="Calibri"/>
                          <a:ea typeface="Times New Roman"/>
                          <a:cs typeface="Times New Roman"/>
                        </a:rPr>
                        <a:t>Constraints</a:t>
                      </a:r>
                      <a:endParaRPr lang="en-US" sz="1400" b="1" dirty="0">
                        <a:solidFill>
                          <a:schemeClr val="tx1"/>
                        </a:solidFill>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6057">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ItemId</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Varchar2(6)</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Unique Id provided for each item. </a:t>
                      </a:r>
                      <a:r>
                        <a:rPr lang="en-US" sz="1400" dirty="0" smtClean="0">
                          <a:solidFill>
                            <a:srgbClr val="000000"/>
                          </a:solidFill>
                          <a:latin typeface="Calibri"/>
                          <a:ea typeface="Times New Roman"/>
                          <a:cs typeface="Times New Roman"/>
                        </a:rPr>
                        <a:t>(</a:t>
                      </a:r>
                      <a:r>
                        <a:rPr lang="en-US" sz="1400" dirty="0" err="1" smtClean="0">
                          <a:solidFill>
                            <a:srgbClr val="000000"/>
                          </a:solidFill>
                          <a:latin typeface="Calibri"/>
                          <a:ea typeface="Times New Roman"/>
                          <a:cs typeface="Times New Roman"/>
                        </a:rPr>
                        <a:t>eg</a:t>
                      </a:r>
                      <a:r>
                        <a:rPr lang="en-US" sz="1400" dirty="0" smtClean="0">
                          <a:solidFill>
                            <a:srgbClr val="000000"/>
                          </a:solidFill>
                          <a:latin typeface="Calibri"/>
                          <a:ea typeface="Times New Roman"/>
                          <a:cs typeface="Times New Roman"/>
                        </a:rPr>
                        <a:t>  </a:t>
                      </a:r>
                      <a:r>
                        <a:rPr lang="en-US" sz="1400" dirty="0">
                          <a:solidFill>
                            <a:srgbClr val="000000"/>
                          </a:solidFill>
                          <a:latin typeface="Calibri"/>
                          <a:ea typeface="Times New Roman"/>
                          <a:cs typeface="Times New Roman"/>
                        </a:rPr>
                        <a:t>STN001 for stationery items) </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Primary Key </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5397">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ItemName</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Varchar2(30)</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Name of the item</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Not Null</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0793">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QtyOnHand</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Number(3)</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Current availability of item in the shop</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 Should be greater than </a:t>
                      </a:r>
                      <a:r>
                        <a:rPr lang="en-US" sz="1400" dirty="0" err="1" smtClean="0">
                          <a:solidFill>
                            <a:srgbClr val="000000"/>
                          </a:solidFill>
                          <a:latin typeface="Calibri"/>
                          <a:ea typeface="Times New Roman"/>
                          <a:cs typeface="Times New Roman"/>
                        </a:rPr>
                        <a:t>ReorderLevel</a:t>
                      </a:r>
                      <a:r>
                        <a:rPr lang="en-US" sz="1400" dirty="0" smtClean="0">
                          <a:solidFill>
                            <a:srgbClr val="000000"/>
                          </a:solidFill>
                          <a:latin typeface="Calibri"/>
                          <a:ea typeface="Times New Roman"/>
                          <a:cs typeface="Times New Roman"/>
                        </a:rPr>
                        <a:t> </a:t>
                      </a:r>
                      <a:r>
                        <a:rPr lang="en-US" sz="1400" dirty="0">
                          <a:solidFill>
                            <a:srgbClr val="000000"/>
                          </a:solidFill>
                          <a:latin typeface="Calibri"/>
                          <a:ea typeface="Times New Roman"/>
                          <a:cs typeface="Times New Roman"/>
                        </a:rPr>
                        <a:t>(Table level constraint)</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r>
              <a:tr h="245397">
                <a:tc>
                  <a:txBody>
                    <a:bodyPr/>
                    <a:lstStyle/>
                    <a:p>
                      <a:pPr marL="0" marR="0">
                        <a:lnSpc>
                          <a:spcPct val="115000"/>
                        </a:lnSpc>
                        <a:spcBef>
                          <a:spcPts val="0"/>
                        </a:spcBef>
                        <a:spcAft>
                          <a:spcPts val="0"/>
                        </a:spcAft>
                      </a:pPr>
                      <a:r>
                        <a:rPr lang="en-US" sz="1400" dirty="0" err="1">
                          <a:solidFill>
                            <a:srgbClr val="000000"/>
                          </a:solidFill>
                          <a:latin typeface="Calibri"/>
                          <a:ea typeface="Times New Roman"/>
                          <a:cs typeface="Times New Roman"/>
                        </a:rPr>
                        <a:t>UnitPrice</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Number(6,2)</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Sell price of item per unit</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Greater than 0</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26983">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Class</a:t>
                      </a:r>
                      <a:endParaRPr lang="en-US" sz="1400" dirty="0">
                        <a:latin typeface="Calibri"/>
                        <a:ea typeface="Calibri"/>
                        <a:cs typeface="Times New Roman"/>
                      </a:endParaRPr>
                    </a:p>
                  </a:txBody>
                  <a:tcPr marL="46002" marR="460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Char(1)</a:t>
                      </a:r>
                      <a:endParaRPr lang="en-US" sz="1400" dirty="0">
                        <a:latin typeface="Calibri"/>
                        <a:ea typeface="Calibri"/>
                        <a:cs typeface="Times New Roman"/>
                      </a:endParaRPr>
                    </a:p>
                  </a:txBody>
                  <a:tcPr marL="46002" marR="460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Depending on the </a:t>
                      </a:r>
                      <a:r>
                        <a:rPr lang="en-US" sz="1400" dirty="0" err="1">
                          <a:solidFill>
                            <a:srgbClr val="000000"/>
                          </a:solidFill>
                          <a:latin typeface="Calibri"/>
                          <a:ea typeface="Times New Roman"/>
                          <a:cs typeface="Times New Roman"/>
                        </a:rPr>
                        <a:t>UnitPrice</a:t>
                      </a:r>
                      <a:r>
                        <a:rPr lang="en-US" sz="1400" dirty="0">
                          <a:solidFill>
                            <a:srgbClr val="000000"/>
                          </a:solidFill>
                          <a:latin typeface="Calibri"/>
                          <a:ea typeface="Times New Roman"/>
                          <a:cs typeface="Times New Roman"/>
                        </a:rPr>
                        <a:t>, items belongs to various Classes. </a:t>
                      </a:r>
                      <a:r>
                        <a:rPr lang="en-US" sz="1400" dirty="0" err="1">
                          <a:solidFill>
                            <a:srgbClr val="000000"/>
                          </a:solidFill>
                          <a:latin typeface="Calibri"/>
                          <a:ea typeface="Times New Roman"/>
                          <a:cs typeface="Times New Roman"/>
                        </a:rPr>
                        <a:t>eg</a:t>
                      </a:r>
                      <a:r>
                        <a:rPr lang="en-US" sz="1400" dirty="0">
                          <a:solidFill>
                            <a:srgbClr val="000000"/>
                          </a:solidFill>
                          <a:latin typeface="Calibri"/>
                          <a:ea typeface="Times New Roman"/>
                          <a:cs typeface="Times New Roman"/>
                        </a:rPr>
                        <a:t>: A,B,C etc.</a:t>
                      </a:r>
                      <a:endParaRPr lang="en-US" sz="1400" dirty="0">
                        <a:latin typeface="Calibri"/>
                        <a:ea typeface="Calibri"/>
                        <a:cs typeface="Times New Roman"/>
                      </a:endParaRPr>
                    </a:p>
                  </a:txBody>
                  <a:tcPr marL="46002" marR="460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Class of Item </a:t>
                      </a:r>
                      <a:r>
                        <a:rPr lang="en-US" sz="1400" dirty="0" smtClean="0">
                          <a:solidFill>
                            <a:srgbClr val="000000"/>
                          </a:solidFill>
                          <a:latin typeface="Calibri"/>
                          <a:ea typeface="Times New Roman"/>
                          <a:cs typeface="Times New Roman"/>
                        </a:rPr>
                        <a:t>is</a:t>
                      </a:r>
                    </a:p>
                    <a:p>
                      <a:pPr marL="0" marR="0">
                        <a:lnSpc>
                          <a:spcPct val="115000"/>
                        </a:lnSpc>
                        <a:spcBef>
                          <a:spcPts val="0"/>
                        </a:spcBef>
                        <a:spcAft>
                          <a:spcPts val="0"/>
                        </a:spcAft>
                      </a:pPr>
                      <a:r>
                        <a:rPr lang="en-US" sz="1400" dirty="0" smtClean="0">
                          <a:solidFill>
                            <a:srgbClr val="000000"/>
                          </a:solidFill>
                          <a:latin typeface="Calibri"/>
                          <a:ea typeface="Times New Roman"/>
                          <a:cs typeface="Times New Roman"/>
                        </a:rPr>
                        <a:t>‘</a:t>
                      </a:r>
                      <a:r>
                        <a:rPr lang="en-US" sz="1400" dirty="0">
                          <a:solidFill>
                            <a:srgbClr val="000000"/>
                          </a:solidFill>
                          <a:latin typeface="Calibri"/>
                          <a:ea typeface="Times New Roman"/>
                          <a:cs typeface="Times New Roman"/>
                        </a:rPr>
                        <a:t>A’ </a:t>
                      </a:r>
                      <a:r>
                        <a:rPr lang="en-US" sz="1400" dirty="0" smtClean="0">
                          <a:solidFill>
                            <a:srgbClr val="000000"/>
                          </a:solidFill>
                          <a:latin typeface="Calibri"/>
                          <a:ea typeface="Times New Roman"/>
                          <a:cs typeface="Times New Roman"/>
                        </a:rPr>
                        <a:t>if </a:t>
                      </a:r>
                      <a:r>
                        <a:rPr lang="en-US" sz="1400" dirty="0" err="1">
                          <a:solidFill>
                            <a:srgbClr val="000000"/>
                          </a:solidFill>
                          <a:latin typeface="Calibri"/>
                          <a:ea typeface="Times New Roman"/>
                          <a:cs typeface="Times New Roman"/>
                        </a:rPr>
                        <a:t>UnitPrice</a:t>
                      </a:r>
                      <a:r>
                        <a:rPr lang="en-US" sz="1400" dirty="0">
                          <a:solidFill>
                            <a:srgbClr val="000000"/>
                          </a:solidFill>
                          <a:latin typeface="Calibri"/>
                          <a:ea typeface="Times New Roman"/>
                          <a:cs typeface="Times New Roman"/>
                        </a:rPr>
                        <a:t> is less than 100, </a:t>
                      </a:r>
                      <a:endParaRPr lang="en-US" sz="1400" dirty="0" smtClean="0">
                        <a:solidFill>
                          <a:srgbClr val="000000"/>
                        </a:solidFill>
                        <a:latin typeface="Calibri"/>
                        <a:ea typeface="Times New Roman"/>
                        <a:cs typeface="Times New Roman"/>
                      </a:endParaRPr>
                    </a:p>
                    <a:p>
                      <a:pPr marL="0" marR="0">
                        <a:lnSpc>
                          <a:spcPct val="115000"/>
                        </a:lnSpc>
                        <a:spcBef>
                          <a:spcPts val="0"/>
                        </a:spcBef>
                        <a:spcAft>
                          <a:spcPts val="0"/>
                        </a:spcAft>
                      </a:pPr>
                      <a:r>
                        <a:rPr lang="en-US" sz="1400" dirty="0" smtClean="0">
                          <a:solidFill>
                            <a:srgbClr val="000000"/>
                          </a:solidFill>
                          <a:latin typeface="Calibri"/>
                          <a:ea typeface="Times New Roman"/>
                          <a:cs typeface="Times New Roman"/>
                        </a:rPr>
                        <a:t>‘</a:t>
                      </a:r>
                      <a:r>
                        <a:rPr lang="en-US" sz="1400" dirty="0">
                          <a:solidFill>
                            <a:srgbClr val="000000"/>
                          </a:solidFill>
                          <a:latin typeface="Calibri"/>
                          <a:ea typeface="Times New Roman"/>
                          <a:cs typeface="Times New Roman"/>
                        </a:rPr>
                        <a:t>B’ if </a:t>
                      </a:r>
                      <a:r>
                        <a:rPr lang="en-US" sz="1400" dirty="0" err="1">
                          <a:solidFill>
                            <a:srgbClr val="000000"/>
                          </a:solidFill>
                          <a:latin typeface="Calibri"/>
                          <a:ea typeface="Times New Roman"/>
                          <a:cs typeface="Times New Roman"/>
                        </a:rPr>
                        <a:t>UnitPrice</a:t>
                      </a:r>
                      <a:r>
                        <a:rPr lang="en-US" sz="1400" dirty="0">
                          <a:solidFill>
                            <a:srgbClr val="000000"/>
                          </a:solidFill>
                          <a:latin typeface="Calibri"/>
                          <a:ea typeface="Times New Roman"/>
                          <a:cs typeface="Times New Roman"/>
                        </a:rPr>
                        <a:t> is less than 1000, </a:t>
                      </a:r>
                      <a:r>
                        <a:rPr lang="en-US" sz="1400" dirty="0" smtClean="0">
                          <a:solidFill>
                            <a:srgbClr val="000000"/>
                          </a:solidFill>
                          <a:latin typeface="Calibri"/>
                          <a:ea typeface="Times New Roman"/>
                          <a:cs typeface="Times New Roman"/>
                        </a:rPr>
                        <a:t>‘</a:t>
                      </a:r>
                    </a:p>
                    <a:p>
                      <a:pPr marL="0" marR="0">
                        <a:lnSpc>
                          <a:spcPct val="115000"/>
                        </a:lnSpc>
                        <a:spcBef>
                          <a:spcPts val="0"/>
                        </a:spcBef>
                        <a:spcAft>
                          <a:spcPts val="0"/>
                        </a:spcAft>
                      </a:pPr>
                      <a:r>
                        <a:rPr lang="en-US" sz="1400" dirty="0" smtClean="0">
                          <a:solidFill>
                            <a:srgbClr val="000000"/>
                          </a:solidFill>
                          <a:latin typeface="Calibri"/>
                          <a:ea typeface="Times New Roman"/>
                          <a:cs typeface="Times New Roman"/>
                        </a:rPr>
                        <a:t>C</a:t>
                      </a:r>
                      <a:r>
                        <a:rPr lang="en-US" sz="1400" dirty="0">
                          <a:solidFill>
                            <a:srgbClr val="000000"/>
                          </a:solidFill>
                          <a:latin typeface="Calibri"/>
                          <a:ea typeface="Times New Roman"/>
                          <a:cs typeface="Times New Roman"/>
                        </a:rPr>
                        <a:t>’ if </a:t>
                      </a:r>
                      <a:r>
                        <a:rPr lang="en-US" sz="1400" dirty="0" err="1">
                          <a:solidFill>
                            <a:srgbClr val="000000"/>
                          </a:solidFill>
                          <a:latin typeface="Calibri"/>
                          <a:ea typeface="Times New Roman"/>
                          <a:cs typeface="Times New Roman"/>
                        </a:rPr>
                        <a:t>UnitPrice</a:t>
                      </a:r>
                      <a:r>
                        <a:rPr lang="en-US" sz="1400" dirty="0">
                          <a:solidFill>
                            <a:srgbClr val="000000"/>
                          </a:solidFill>
                          <a:latin typeface="Calibri"/>
                          <a:ea typeface="Times New Roman"/>
                          <a:cs typeface="Times New Roman"/>
                        </a:rPr>
                        <a:t> is 1000 and above </a:t>
                      </a:r>
                      <a:endParaRPr lang="en-US" sz="1400" dirty="0" smtClean="0">
                        <a:solidFill>
                          <a:srgbClr val="000000"/>
                        </a:solidFill>
                        <a:latin typeface="Calibri"/>
                        <a:ea typeface="Times New Roman"/>
                        <a:cs typeface="Times New Roman"/>
                      </a:endParaRPr>
                    </a:p>
                    <a:p>
                      <a:pPr marL="0" marR="0">
                        <a:lnSpc>
                          <a:spcPct val="115000"/>
                        </a:lnSpc>
                        <a:spcBef>
                          <a:spcPts val="0"/>
                        </a:spcBef>
                        <a:spcAft>
                          <a:spcPts val="0"/>
                        </a:spcAft>
                      </a:pPr>
                      <a:r>
                        <a:rPr lang="en-US" sz="1400" dirty="0" smtClean="0">
                          <a:solidFill>
                            <a:srgbClr val="000000"/>
                          </a:solidFill>
                          <a:latin typeface="Calibri"/>
                          <a:ea typeface="Times New Roman"/>
                          <a:cs typeface="Times New Roman"/>
                        </a:rPr>
                        <a:t>(</a:t>
                      </a:r>
                      <a:r>
                        <a:rPr lang="en-US" sz="1400" dirty="0">
                          <a:solidFill>
                            <a:srgbClr val="000000"/>
                          </a:solidFill>
                          <a:latin typeface="Calibri"/>
                          <a:ea typeface="Times New Roman"/>
                          <a:cs typeface="Times New Roman"/>
                        </a:rPr>
                        <a:t>Table level constraint) </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90793">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UnitOfMeasurement</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Varchar2(12)</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Unit used to measure the quantity ( eg Kilogram, dozen etc)</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0793">
                <a:tc>
                  <a:txBody>
                    <a:bodyPr/>
                    <a:lstStyle/>
                    <a:p>
                      <a:pPr marL="0" marR="0">
                        <a:lnSpc>
                          <a:spcPct val="115000"/>
                        </a:lnSpc>
                        <a:spcBef>
                          <a:spcPts val="0"/>
                        </a:spcBef>
                        <a:spcAft>
                          <a:spcPts val="0"/>
                        </a:spcAft>
                      </a:pPr>
                      <a:r>
                        <a:rPr lang="en-US" sz="1400" dirty="0" err="1">
                          <a:solidFill>
                            <a:srgbClr val="000000"/>
                          </a:solidFill>
                          <a:latin typeface="Calibri"/>
                          <a:ea typeface="Times New Roman"/>
                          <a:cs typeface="Times New Roman"/>
                        </a:rPr>
                        <a:t>ReOrderLevel</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Number(3)</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Minimum Quantity after which the supplier must be ordered for new stock</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Greater than 0</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0793">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ReorderQty</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Number(3)</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Minimum Quantity that can be ordered to the supplier</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Greater than 0</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0793">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Discount</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Number(2)</a:t>
                      </a:r>
                      <a:endParaRPr lang="en-US" sz="140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Percentage discount on the item to the customer</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 </a:t>
                      </a:r>
                      <a:endParaRPr lang="en-US" sz="1400" dirty="0">
                        <a:latin typeface="Calibri"/>
                        <a:ea typeface="Calibri"/>
                        <a:cs typeface="Times New Roman"/>
                      </a:endParaRPr>
                    </a:p>
                  </a:txBody>
                  <a:tcPr marL="46002" marR="4600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ectangle 2"/>
          <p:cNvSpPr txBox="1">
            <a:spLocks noChangeArrowheads="1"/>
          </p:cNvSpPr>
          <p:nvPr/>
        </p:nvSpPr>
        <p:spPr bwMode="auto">
          <a:xfrm>
            <a:off x="152400" y="-82550"/>
            <a:ext cx="7456488" cy="973138"/>
          </a:xfrm>
          <a:prstGeom prst="rect">
            <a:avLst/>
          </a:prstGeom>
          <a:noFill/>
          <a:ln w="9525">
            <a:noFill/>
            <a:miter lim="800000"/>
            <a:headEnd/>
            <a:tailEnd/>
          </a:ln>
          <a:effectLst>
            <a:outerShdw dist="35921" dir="2700000" algn="ctr" rotWithShape="0">
              <a:schemeClr val="tx1"/>
            </a:outerShdw>
          </a:effectLst>
        </p:spPr>
        <p:txBody>
          <a:bodyPr lIns="0" anchor="ctr"/>
          <a:lstStyle/>
          <a:p>
            <a:pPr>
              <a:defRPr/>
            </a:pPr>
            <a:r>
              <a:rPr lang="en-US" sz="3200" kern="0">
                <a:solidFill>
                  <a:schemeClr val="bg1"/>
                </a:solidFill>
                <a:latin typeface="+mj-lt"/>
                <a:ea typeface="+mj-ea"/>
                <a:cs typeface="+mj-cs"/>
              </a:rPr>
              <a:t>SQL - CREATE TABLE (contd.)</a:t>
            </a:r>
            <a:endParaRPr lang="en-US" sz="3200" kern="0" dirty="0">
              <a:solidFill>
                <a:schemeClr val="bg1"/>
              </a:solidFill>
              <a:latin typeface="+mj-lt"/>
              <a:ea typeface="+mj-ea"/>
              <a:cs typeface="+mj-cs"/>
            </a:endParaRPr>
          </a:p>
        </p:txBody>
      </p:sp>
    </p:spTree>
    <p:extLst>
      <p:ext uri="{BB962C8B-B14F-4D97-AF65-F5344CB8AC3E}">
        <p14:creationId xmlns:p14="http://schemas.microsoft.com/office/powerpoint/2010/main" val="399320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body" idx="4294967295"/>
          </p:nvPr>
        </p:nvSpPr>
        <p:spPr>
          <a:xfrm>
            <a:off x="304800" y="990600"/>
            <a:ext cx="8610600" cy="5486400"/>
          </a:xfrm>
          <a:solidFill>
            <a:srgbClr val="F3FCE4"/>
          </a:solidFill>
        </p:spPr>
        <p:style>
          <a:lnRef idx="1">
            <a:schemeClr val="accent1"/>
          </a:lnRef>
          <a:fillRef idx="2">
            <a:schemeClr val="accent1"/>
          </a:fillRef>
          <a:effectRef idx="1">
            <a:schemeClr val="accent1"/>
          </a:effectRef>
          <a:fontRef idx="minor">
            <a:schemeClr val="dk1"/>
          </a:fontRef>
        </p:style>
        <p:txBody>
          <a:bodyPr lIns="0" tIns="0"/>
          <a:lstStyle/>
          <a:p>
            <a:pPr eaLnBrk="1" hangingPunct="1">
              <a:buFont typeface="Wingdings" pitchFamily="2" charset="2"/>
              <a:buNone/>
              <a:defRPr/>
            </a:pPr>
            <a:r>
              <a:rPr lang="en-US" sz="1600" b="1" dirty="0" smtClean="0">
                <a:solidFill>
                  <a:schemeClr val="accent2"/>
                </a:solidFill>
              </a:rPr>
              <a:t>Implementing Check constraint</a:t>
            </a:r>
          </a:p>
          <a:p>
            <a:pPr eaLnBrk="1" hangingPunct="1">
              <a:buFont typeface="Wingdings" pitchFamily="2" charset="2"/>
              <a:buNone/>
              <a:defRPr/>
            </a:pPr>
            <a:r>
              <a:rPr lang="en-US" sz="1600" b="1" dirty="0" smtClean="0"/>
              <a:t>EXAMPLE :</a:t>
            </a:r>
          </a:p>
          <a:p>
            <a:pPr>
              <a:buFont typeface="Wingdings" pitchFamily="2" charset="2"/>
              <a:buNone/>
              <a:defRPr/>
            </a:pPr>
            <a:r>
              <a:rPr lang="en-US" sz="1600" b="1" dirty="0" smtClean="0">
                <a:latin typeface="Lucida Console" pitchFamily="49" charset="0"/>
              </a:rPr>
              <a:t>CREATE TABLE </a:t>
            </a:r>
            <a:r>
              <a:rPr lang="en-US" sz="1600" dirty="0" smtClean="0">
                <a:latin typeface="Lucida Console" pitchFamily="49" charset="0"/>
              </a:rPr>
              <a:t>Item</a:t>
            </a:r>
          </a:p>
          <a:p>
            <a:pPr>
              <a:buFont typeface="Wingdings" pitchFamily="2" charset="2"/>
              <a:buNone/>
              <a:defRPr/>
            </a:pPr>
            <a:r>
              <a:rPr lang="en-US" sz="1600" dirty="0" smtClean="0">
                <a:latin typeface="Lucida Console" pitchFamily="49" charset="0"/>
              </a:rPr>
              <a:t>(</a:t>
            </a:r>
            <a:r>
              <a:rPr lang="en-US" sz="1600" dirty="0" err="1" smtClean="0">
                <a:latin typeface="Lucida Console" pitchFamily="49" charset="0"/>
              </a:rPr>
              <a:t>ItemId</a:t>
            </a:r>
            <a:r>
              <a:rPr lang="en-US" sz="1600" dirty="0" smtClean="0">
                <a:latin typeface="Lucida Console" pitchFamily="49" charset="0"/>
              </a:rPr>
              <a:t> varchar2(6) </a:t>
            </a:r>
            <a:r>
              <a:rPr lang="en-US" sz="1600" b="1" dirty="0" smtClean="0">
                <a:latin typeface="Lucida Console" pitchFamily="49" charset="0"/>
              </a:rPr>
              <a:t>CONSTRAINT</a:t>
            </a:r>
            <a:r>
              <a:rPr lang="en-US" sz="1600" dirty="0" smtClean="0">
                <a:latin typeface="Lucida Console" pitchFamily="49" charset="0"/>
              </a:rPr>
              <a:t> </a:t>
            </a:r>
            <a:r>
              <a:rPr lang="en-US" sz="1600" dirty="0" err="1" smtClean="0">
                <a:latin typeface="Lucida Console" pitchFamily="49" charset="0"/>
              </a:rPr>
              <a:t>Item_pk</a:t>
            </a:r>
            <a:r>
              <a:rPr lang="en-US" sz="1600" dirty="0" smtClean="0">
                <a:latin typeface="Lucida Console" pitchFamily="49" charset="0"/>
              </a:rPr>
              <a:t> </a:t>
            </a:r>
            <a:r>
              <a:rPr lang="en-US" sz="1600" b="1" dirty="0" smtClean="0">
                <a:latin typeface="Lucida Console" pitchFamily="49" charset="0"/>
              </a:rPr>
              <a:t>PRIMARY KEY</a:t>
            </a:r>
            <a:r>
              <a:rPr lang="en-US" sz="1600" dirty="0" smtClean="0">
                <a:latin typeface="Lucida Console" pitchFamily="49" charset="0"/>
              </a:rPr>
              <a:t>,</a:t>
            </a:r>
          </a:p>
          <a:p>
            <a:pPr>
              <a:buFont typeface="Wingdings" pitchFamily="2" charset="2"/>
              <a:buNone/>
              <a:defRPr/>
            </a:pPr>
            <a:r>
              <a:rPr lang="en-US" sz="1600" dirty="0" err="1" smtClean="0">
                <a:latin typeface="Lucida Console" pitchFamily="49" charset="0"/>
              </a:rPr>
              <a:t>ItemName</a:t>
            </a:r>
            <a:r>
              <a:rPr lang="en-US" sz="1600" dirty="0" smtClean="0">
                <a:latin typeface="Lucida Console" pitchFamily="49" charset="0"/>
              </a:rPr>
              <a:t> varchar2(30) </a:t>
            </a:r>
            <a:r>
              <a:rPr lang="en-US" sz="1600" b="1" dirty="0" smtClean="0">
                <a:latin typeface="Lucida Console" pitchFamily="49" charset="0"/>
              </a:rPr>
              <a:t>CONSTRAINT</a:t>
            </a:r>
            <a:r>
              <a:rPr lang="en-US" sz="1600" dirty="0" smtClean="0">
                <a:latin typeface="Lucida Console" pitchFamily="49" charset="0"/>
              </a:rPr>
              <a:t> </a:t>
            </a:r>
            <a:r>
              <a:rPr lang="en-US" sz="1600" dirty="0" err="1" smtClean="0">
                <a:latin typeface="Lucida Console" pitchFamily="49" charset="0"/>
              </a:rPr>
              <a:t>Item_Itemname_Nnull</a:t>
            </a:r>
            <a:r>
              <a:rPr lang="en-US" sz="1600" dirty="0" smtClean="0">
                <a:latin typeface="Lucida Console" pitchFamily="49" charset="0"/>
              </a:rPr>
              <a:t> </a:t>
            </a:r>
            <a:r>
              <a:rPr lang="en-US" sz="1600" b="1" dirty="0" smtClean="0">
                <a:latin typeface="Lucida Console" pitchFamily="49" charset="0"/>
              </a:rPr>
              <a:t>NOT NULL</a:t>
            </a:r>
            <a:r>
              <a:rPr lang="en-US" sz="1600" dirty="0" smtClean="0">
                <a:latin typeface="Lucida Console" pitchFamily="49" charset="0"/>
              </a:rPr>
              <a:t>,</a:t>
            </a:r>
          </a:p>
          <a:p>
            <a:pPr>
              <a:buFont typeface="Wingdings" pitchFamily="2" charset="2"/>
              <a:buNone/>
              <a:defRPr/>
            </a:pPr>
            <a:r>
              <a:rPr lang="en-US" sz="1600" dirty="0" err="1" smtClean="0">
                <a:latin typeface="Lucida Console" pitchFamily="49" charset="0"/>
              </a:rPr>
              <a:t>QtyOnHand</a:t>
            </a:r>
            <a:r>
              <a:rPr lang="en-US" sz="1600" dirty="0" smtClean="0">
                <a:latin typeface="Lucida Console" pitchFamily="49" charset="0"/>
              </a:rPr>
              <a:t> Number(3) ,</a:t>
            </a:r>
          </a:p>
          <a:p>
            <a:pPr>
              <a:buFont typeface="Wingdings" pitchFamily="2" charset="2"/>
              <a:buNone/>
              <a:defRPr/>
            </a:pPr>
            <a:r>
              <a:rPr lang="en-US" sz="1600" dirty="0" err="1" smtClean="0">
                <a:latin typeface="Lucida Console" pitchFamily="49" charset="0"/>
              </a:rPr>
              <a:t>UnitPrice</a:t>
            </a:r>
            <a:r>
              <a:rPr lang="en-US" sz="1600" dirty="0" smtClean="0">
                <a:latin typeface="Lucida Console" pitchFamily="49" charset="0"/>
              </a:rPr>
              <a:t> Number(6,2) </a:t>
            </a:r>
          </a:p>
          <a:p>
            <a:pPr lvl="3">
              <a:buFont typeface="Wingdings" pitchFamily="2" charset="2"/>
              <a:buNone/>
              <a:defRPr/>
            </a:pPr>
            <a:r>
              <a:rPr lang="en-US" sz="1600" b="1" dirty="0" smtClean="0">
                <a:latin typeface="Lucida Console" pitchFamily="49" charset="0"/>
              </a:rPr>
              <a:t>CONSTRAINT</a:t>
            </a:r>
            <a:r>
              <a:rPr lang="en-US" sz="1600" dirty="0" smtClean="0">
                <a:latin typeface="Lucida Console" pitchFamily="49" charset="0"/>
              </a:rPr>
              <a:t> </a:t>
            </a:r>
            <a:r>
              <a:rPr lang="en-US" sz="1600" dirty="0" err="1" smtClean="0">
                <a:latin typeface="Lucida Console" pitchFamily="49" charset="0"/>
              </a:rPr>
              <a:t>Item_unitprice_chk</a:t>
            </a:r>
            <a:r>
              <a:rPr lang="en-US" sz="1600" dirty="0" smtClean="0">
                <a:latin typeface="Lucida Console" pitchFamily="49" charset="0"/>
              </a:rPr>
              <a:t> </a:t>
            </a:r>
            <a:r>
              <a:rPr lang="en-US" sz="1600" b="1" dirty="0" smtClean="0">
                <a:latin typeface="Lucida Console" pitchFamily="49" charset="0"/>
              </a:rPr>
              <a:t> CHECK</a:t>
            </a:r>
            <a:r>
              <a:rPr lang="en-US" sz="1600" dirty="0" smtClean="0">
                <a:latin typeface="Lucida Console" pitchFamily="49" charset="0"/>
              </a:rPr>
              <a:t>( </a:t>
            </a:r>
            <a:r>
              <a:rPr lang="en-US" sz="1600" dirty="0" err="1" smtClean="0">
                <a:latin typeface="Lucida Console" pitchFamily="49" charset="0"/>
              </a:rPr>
              <a:t>UnitPrice</a:t>
            </a:r>
            <a:r>
              <a:rPr lang="en-US" sz="1600" dirty="0" smtClean="0">
                <a:latin typeface="Lucida Console" pitchFamily="49" charset="0"/>
              </a:rPr>
              <a:t>  &gt; 0 ),</a:t>
            </a:r>
          </a:p>
          <a:p>
            <a:pPr>
              <a:buFont typeface="Wingdings" pitchFamily="2" charset="2"/>
              <a:buNone/>
              <a:defRPr/>
            </a:pPr>
            <a:r>
              <a:rPr lang="en-US" sz="1600" dirty="0" smtClean="0">
                <a:latin typeface="Lucida Console" pitchFamily="49" charset="0"/>
              </a:rPr>
              <a:t>Class char(1),</a:t>
            </a:r>
          </a:p>
          <a:p>
            <a:pPr>
              <a:buFont typeface="Wingdings" pitchFamily="2" charset="2"/>
              <a:buNone/>
              <a:defRPr/>
            </a:pPr>
            <a:r>
              <a:rPr lang="en-US" sz="1600" dirty="0" err="1" smtClean="0">
                <a:latin typeface="Lucida Console" pitchFamily="49" charset="0"/>
              </a:rPr>
              <a:t>UnitofMeasurement</a:t>
            </a:r>
            <a:r>
              <a:rPr lang="en-US" sz="1600" dirty="0" smtClean="0">
                <a:latin typeface="Lucida Console" pitchFamily="49" charset="0"/>
              </a:rPr>
              <a:t> varchar2(12) ,</a:t>
            </a:r>
          </a:p>
          <a:p>
            <a:pPr>
              <a:buFont typeface="Wingdings" pitchFamily="2" charset="2"/>
              <a:buNone/>
              <a:defRPr/>
            </a:pPr>
            <a:r>
              <a:rPr lang="en-US" sz="1600" dirty="0" err="1" smtClean="0">
                <a:latin typeface="Lucida Console" pitchFamily="49" charset="0"/>
              </a:rPr>
              <a:t>ReOrderLevel</a:t>
            </a:r>
            <a:r>
              <a:rPr lang="en-US" sz="1600" dirty="0" smtClean="0">
                <a:latin typeface="Lucida Console" pitchFamily="49" charset="0"/>
              </a:rPr>
              <a:t> Number(3) </a:t>
            </a:r>
          </a:p>
          <a:p>
            <a:pPr lvl="2">
              <a:buFont typeface="Wingdings" pitchFamily="2" charset="2"/>
              <a:buNone/>
              <a:defRPr/>
            </a:pPr>
            <a:r>
              <a:rPr lang="en-US" sz="1600" b="1" dirty="0" smtClean="0">
                <a:latin typeface="Lucida Console" pitchFamily="49" charset="0"/>
              </a:rPr>
              <a:t>CONSTRAINT </a:t>
            </a:r>
            <a:r>
              <a:rPr lang="en-US" sz="1600" dirty="0" err="1" smtClean="0">
                <a:latin typeface="Lucida Console" pitchFamily="49" charset="0"/>
              </a:rPr>
              <a:t>item_reorderlevel</a:t>
            </a:r>
            <a:r>
              <a:rPr lang="en-US" sz="1600" dirty="0" smtClean="0">
                <a:latin typeface="Lucida Console" pitchFamily="49" charset="0"/>
              </a:rPr>
              <a:t> </a:t>
            </a:r>
            <a:r>
              <a:rPr lang="en-US" sz="1600" b="1" dirty="0" smtClean="0">
                <a:latin typeface="Lucida Console" pitchFamily="49" charset="0"/>
              </a:rPr>
              <a:t>CHECK</a:t>
            </a:r>
            <a:r>
              <a:rPr lang="en-US" sz="1600" dirty="0" smtClean="0">
                <a:latin typeface="Lucida Console" pitchFamily="49" charset="0"/>
              </a:rPr>
              <a:t>(</a:t>
            </a:r>
            <a:r>
              <a:rPr lang="en-US" sz="1600" dirty="0" err="1" smtClean="0">
                <a:latin typeface="Lucida Console" pitchFamily="49" charset="0"/>
              </a:rPr>
              <a:t>ReOrderLevel</a:t>
            </a:r>
            <a:r>
              <a:rPr lang="en-US" sz="1600" dirty="0" smtClean="0">
                <a:latin typeface="Lucida Console" pitchFamily="49" charset="0"/>
              </a:rPr>
              <a:t> &gt; 0),</a:t>
            </a:r>
          </a:p>
          <a:p>
            <a:pPr>
              <a:buFont typeface="Wingdings" pitchFamily="2" charset="2"/>
              <a:buNone/>
              <a:defRPr/>
            </a:pPr>
            <a:r>
              <a:rPr lang="en-US" sz="1600" dirty="0" err="1" smtClean="0">
                <a:latin typeface="Lucida Console" pitchFamily="49" charset="0"/>
              </a:rPr>
              <a:t>ReOrderQty</a:t>
            </a:r>
            <a:r>
              <a:rPr lang="en-US" sz="1600" dirty="0" smtClean="0">
                <a:latin typeface="Lucida Console" pitchFamily="49" charset="0"/>
              </a:rPr>
              <a:t> number(3) </a:t>
            </a:r>
          </a:p>
          <a:p>
            <a:pPr>
              <a:buFont typeface="Wingdings" pitchFamily="2" charset="2"/>
              <a:buNone/>
              <a:defRPr/>
            </a:pPr>
            <a:r>
              <a:rPr lang="en-US" sz="1600" b="1" dirty="0" smtClean="0">
                <a:latin typeface="Lucida Console" pitchFamily="49" charset="0"/>
              </a:rPr>
              <a:t>	CONSTRAINT </a:t>
            </a:r>
            <a:r>
              <a:rPr lang="en-US" sz="1600" dirty="0" err="1" smtClean="0">
                <a:latin typeface="Lucida Console" pitchFamily="49" charset="0"/>
              </a:rPr>
              <a:t>item_reorderqty</a:t>
            </a:r>
            <a:r>
              <a:rPr lang="en-US" sz="1600" dirty="0" smtClean="0">
                <a:latin typeface="Lucida Console" pitchFamily="49" charset="0"/>
              </a:rPr>
              <a:t> </a:t>
            </a:r>
            <a:r>
              <a:rPr lang="en-US" sz="1600" b="1" dirty="0" smtClean="0">
                <a:latin typeface="Lucida Console" pitchFamily="49" charset="0"/>
              </a:rPr>
              <a:t>CHECK</a:t>
            </a:r>
            <a:r>
              <a:rPr lang="en-US" sz="1600" dirty="0" smtClean="0">
                <a:latin typeface="Lucida Console" pitchFamily="49" charset="0"/>
              </a:rPr>
              <a:t>(</a:t>
            </a:r>
            <a:r>
              <a:rPr lang="en-US" sz="1600" dirty="0" err="1" smtClean="0">
                <a:latin typeface="Lucida Console" pitchFamily="49" charset="0"/>
              </a:rPr>
              <a:t>ReOrderQty</a:t>
            </a:r>
            <a:r>
              <a:rPr lang="en-US" sz="1600" dirty="0" smtClean="0">
                <a:latin typeface="Lucida Console" pitchFamily="49" charset="0"/>
              </a:rPr>
              <a:t> &gt;0),</a:t>
            </a:r>
          </a:p>
          <a:p>
            <a:pPr>
              <a:buFont typeface="Wingdings" pitchFamily="2" charset="2"/>
              <a:buNone/>
              <a:defRPr/>
            </a:pPr>
            <a:r>
              <a:rPr lang="en-US" sz="1600" dirty="0" smtClean="0">
                <a:latin typeface="Lucida Console" pitchFamily="49" charset="0"/>
              </a:rPr>
              <a:t>Discount Number(2) ,</a:t>
            </a:r>
          </a:p>
          <a:p>
            <a:pPr>
              <a:buFont typeface="Wingdings" pitchFamily="2" charset="2"/>
              <a:buNone/>
              <a:defRPr/>
            </a:pPr>
            <a:r>
              <a:rPr lang="en-US" sz="1600" b="1" dirty="0" smtClean="0">
                <a:latin typeface="Lucida Console" pitchFamily="49" charset="0"/>
              </a:rPr>
              <a:t>CONSTRAINT </a:t>
            </a:r>
            <a:r>
              <a:rPr lang="en-US" sz="1600" dirty="0" err="1" smtClean="0">
                <a:latin typeface="Lucida Console" pitchFamily="49" charset="0"/>
              </a:rPr>
              <a:t>item_reorder</a:t>
            </a:r>
            <a:r>
              <a:rPr lang="en-US" sz="1600" dirty="0" smtClean="0">
                <a:latin typeface="Lucida Console" pitchFamily="49" charset="0"/>
              </a:rPr>
              <a:t> </a:t>
            </a:r>
            <a:r>
              <a:rPr lang="en-US" sz="1600" b="1" dirty="0" smtClean="0">
                <a:latin typeface="Lucida Console" pitchFamily="49" charset="0"/>
              </a:rPr>
              <a:t>CHECK</a:t>
            </a:r>
            <a:r>
              <a:rPr lang="en-US" sz="1600" dirty="0" smtClean="0">
                <a:latin typeface="Lucida Console" pitchFamily="49" charset="0"/>
              </a:rPr>
              <a:t> (</a:t>
            </a:r>
            <a:r>
              <a:rPr lang="en-US" sz="1600" dirty="0" err="1" smtClean="0">
                <a:latin typeface="Lucida Console" pitchFamily="49" charset="0"/>
              </a:rPr>
              <a:t>QtyOnHand</a:t>
            </a:r>
            <a:r>
              <a:rPr lang="en-US" sz="1600" dirty="0" smtClean="0">
                <a:latin typeface="Lucida Console" pitchFamily="49" charset="0"/>
              </a:rPr>
              <a:t> &gt; </a:t>
            </a:r>
            <a:r>
              <a:rPr lang="en-US" sz="1600" dirty="0" err="1" smtClean="0">
                <a:latin typeface="Lucida Console" pitchFamily="49" charset="0"/>
              </a:rPr>
              <a:t>ReOrderLevel</a:t>
            </a:r>
            <a:r>
              <a:rPr lang="en-US" sz="1600" dirty="0" smtClean="0">
                <a:latin typeface="Lucida Console" pitchFamily="49" charset="0"/>
              </a:rPr>
              <a:t>),</a:t>
            </a:r>
          </a:p>
          <a:p>
            <a:pPr>
              <a:buFont typeface="Wingdings" pitchFamily="2" charset="2"/>
              <a:buNone/>
              <a:defRPr/>
            </a:pPr>
            <a:r>
              <a:rPr lang="en-US" sz="1600" b="1" dirty="0" smtClean="0">
                <a:latin typeface="Lucida Console" pitchFamily="49" charset="0"/>
              </a:rPr>
              <a:t>CONSTRAINT </a:t>
            </a:r>
            <a:r>
              <a:rPr lang="en-US" sz="1600" dirty="0" err="1" smtClean="0">
                <a:latin typeface="Lucida Console" pitchFamily="49" charset="0"/>
              </a:rPr>
              <a:t>item_Class</a:t>
            </a:r>
            <a:r>
              <a:rPr lang="en-US" sz="1600" b="1" dirty="0" smtClean="0">
                <a:latin typeface="Lucida Console" pitchFamily="49" charset="0"/>
              </a:rPr>
              <a:t> CHECK</a:t>
            </a:r>
            <a:r>
              <a:rPr lang="en-US" sz="1600" dirty="0" smtClean="0">
                <a:latin typeface="Lucida Console" pitchFamily="49" charset="0"/>
              </a:rPr>
              <a:t>((Class='A' AND </a:t>
            </a:r>
            <a:r>
              <a:rPr lang="en-US" sz="1600" dirty="0" err="1" smtClean="0">
                <a:latin typeface="Lucida Console" pitchFamily="49" charset="0"/>
              </a:rPr>
              <a:t>UnitPrice</a:t>
            </a:r>
            <a:r>
              <a:rPr lang="en-US" sz="1600" dirty="0" smtClean="0">
                <a:latin typeface="Lucida Console" pitchFamily="49" charset="0"/>
              </a:rPr>
              <a:t>&lt;=100) </a:t>
            </a:r>
            <a:r>
              <a:rPr lang="en-US" sz="1600" b="1" dirty="0" smtClean="0">
                <a:latin typeface="Lucida Console" pitchFamily="49" charset="0"/>
              </a:rPr>
              <a:t>OR</a:t>
            </a:r>
            <a:r>
              <a:rPr lang="en-US" sz="1600" dirty="0" smtClean="0">
                <a:latin typeface="Lucida Console" pitchFamily="49" charset="0"/>
              </a:rPr>
              <a:t> (Class='B‘ AND (</a:t>
            </a:r>
            <a:r>
              <a:rPr lang="en-US" sz="1600" dirty="0" err="1" smtClean="0">
                <a:latin typeface="Lucida Console" pitchFamily="49" charset="0"/>
              </a:rPr>
              <a:t>UnitPrice</a:t>
            </a:r>
            <a:r>
              <a:rPr lang="en-US" sz="1600" dirty="0" smtClean="0">
                <a:latin typeface="Lucida Console" pitchFamily="49" charset="0"/>
              </a:rPr>
              <a:t> </a:t>
            </a:r>
            <a:r>
              <a:rPr lang="en-US" sz="1600" b="1" dirty="0" smtClean="0">
                <a:latin typeface="Lucida Console" pitchFamily="49" charset="0"/>
              </a:rPr>
              <a:t>BETWEEN</a:t>
            </a:r>
            <a:r>
              <a:rPr lang="en-US" sz="1600" dirty="0" smtClean="0">
                <a:latin typeface="Lucida Console" pitchFamily="49" charset="0"/>
              </a:rPr>
              <a:t> 101 AND 1000)) </a:t>
            </a:r>
            <a:r>
              <a:rPr lang="en-US" sz="1600" b="1" dirty="0" smtClean="0">
                <a:latin typeface="Lucida Console" pitchFamily="49" charset="0"/>
              </a:rPr>
              <a:t>OR</a:t>
            </a:r>
            <a:r>
              <a:rPr lang="en-US" sz="1600" dirty="0" smtClean="0">
                <a:latin typeface="Lucida Console" pitchFamily="49" charset="0"/>
              </a:rPr>
              <a:t> (Class='C‘</a:t>
            </a:r>
            <a:r>
              <a:rPr lang="en-US" sz="1600" b="1" dirty="0" smtClean="0">
                <a:latin typeface="Lucida Console" pitchFamily="49" charset="0"/>
              </a:rPr>
              <a:t> AND </a:t>
            </a:r>
            <a:r>
              <a:rPr lang="en-US" sz="1600" dirty="0" err="1" smtClean="0">
                <a:latin typeface="Lucida Console" pitchFamily="49" charset="0"/>
              </a:rPr>
              <a:t>UnitPrice</a:t>
            </a:r>
            <a:r>
              <a:rPr lang="en-US" sz="1600" dirty="0" smtClean="0">
                <a:latin typeface="Lucida Console" pitchFamily="49" charset="0"/>
              </a:rPr>
              <a:t>&gt;1000)) </a:t>
            </a:r>
            <a:r>
              <a:rPr lang="en-US" sz="1600" dirty="0" smtClean="0">
                <a:solidFill>
                  <a:schemeClr val="tx1">
                    <a:lumMod val="95000"/>
                    <a:lumOff val="5000"/>
                  </a:schemeClr>
                </a:solidFill>
                <a:latin typeface="Lucida Console" pitchFamily="49" charset="0"/>
              </a:rPr>
              <a:t>);</a:t>
            </a:r>
          </a:p>
          <a:p>
            <a:pPr eaLnBrk="1" hangingPunct="1">
              <a:buFont typeface="Wingdings" pitchFamily="2" charset="2"/>
              <a:buNone/>
              <a:defRPr/>
            </a:pPr>
            <a:endParaRPr lang="en-US" sz="1600" dirty="0" smtClean="0">
              <a:latin typeface="Courier New" pitchFamily="49" charset="0"/>
            </a:endParaRPr>
          </a:p>
        </p:txBody>
      </p:sp>
      <p:sp>
        <p:nvSpPr>
          <p:cNvPr id="5" name="Rectangle 4"/>
          <p:cNvSpPr/>
          <p:nvPr/>
        </p:nvSpPr>
        <p:spPr bwMode="auto">
          <a:xfrm>
            <a:off x="304800" y="5257800"/>
            <a:ext cx="8610600" cy="304800"/>
          </a:xfrm>
          <a:prstGeom prst="rect">
            <a:avLst/>
          </a:prstGeom>
          <a:solidFill>
            <a:schemeClr val="lt1">
              <a:alpha val="13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defRPr/>
            </a:pPr>
            <a:endParaRPr lang="en-US">
              <a:solidFill>
                <a:schemeClr val="tx1"/>
              </a:solidFill>
            </a:endParaRPr>
          </a:p>
        </p:txBody>
      </p:sp>
      <p:sp>
        <p:nvSpPr>
          <p:cNvPr id="6" name="Rectangle 5"/>
          <p:cNvSpPr/>
          <p:nvPr/>
        </p:nvSpPr>
        <p:spPr bwMode="auto">
          <a:xfrm>
            <a:off x="304800" y="5562600"/>
            <a:ext cx="8628063" cy="838200"/>
          </a:xfrm>
          <a:prstGeom prst="rect">
            <a:avLst/>
          </a:prstGeom>
          <a:solidFill>
            <a:schemeClr val="lt1">
              <a:alpha val="13000"/>
            </a:schemeClr>
          </a:solidFill>
          <a:ln>
            <a:solidFill>
              <a:srgbClr val="7030A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defRPr/>
            </a:pPr>
            <a:endParaRPr lang="en-US" dirty="0">
              <a:solidFill>
                <a:schemeClr val="tx1"/>
              </a:solidFill>
            </a:endParaRPr>
          </a:p>
        </p:txBody>
      </p:sp>
      <p:sp>
        <p:nvSpPr>
          <p:cNvPr id="7" name="Rectangle 6"/>
          <p:cNvSpPr/>
          <p:nvPr/>
        </p:nvSpPr>
        <p:spPr bwMode="auto">
          <a:xfrm>
            <a:off x="304800" y="2667000"/>
            <a:ext cx="8610600" cy="609600"/>
          </a:xfrm>
          <a:prstGeom prst="rect">
            <a:avLst/>
          </a:prstGeom>
          <a:solidFill>
            <a:schemeClr val="lt1">
              <a:alpha val="13000"/>
            </a:schemeClr>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defRPr/>
            </a:pPr>
            <a:endParaRPr lang="en-US">
              <a:solidFill>
                <a:schemeClr val="tx1"/>
              </a:solidFill>
            </a:endParaRPr>
          </a:p>
        </p:txBody>
      </p:sp>
      <p:sp>
        <p:nvSpPr>
          <p:cNvPr id="8" name="Rectangle 7"/>
          <p:cNvSpPr/>
          <p:nvPr/>
        </p:nvSpPr>
        <p:spPr bwMode="auto">
          <a:xfrm>
            <a:off x="304800" y="3810000"/>
            <a:ext cx="8610600" cy="609600"/>
          </a:xfrm>
          <a:prstGeom prst="rect">
            <a:avLst/>
          </a:prstGeom>
          <a:solidFill>
            <a:schemeClr val="lt1">
              <a:alpha val="13000"/>
            </a:schemeClr>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defRPr/>
            </a:pPr>
            <a:endParaRPr lang="en-US">
              <a:solidFill>
                <a:schemeClr val="tx1"/>
              </a:solidFill>
            </a:endParaRPr>
          </a:p>
        </p:txBody>
      </p:sp>
      <p:sp>
        <p:nvSpPr>
          <p:cNvPr id="9" name="Rectangle 8"/>
          <p:cNvSpPr/>
          <p:nvPr/>
        </p:nvSpPr>
        <p:spPr bwMode="auto">
          <a:xfrm>
            <a:off x="304800" y="4419600"/>
            <a:ext cx="8610600" cy="609600"/>
          </a:xfrm>
          <a:prstGeom prst="rect">
            <a:avLst/>
          </a:prstGeom>
          <a:solidFill>
            <a:schemeClr val="lt1">
              <a:alpha val="13000"/>
            </a:schemeClr>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defRPr/>
            </a:pPr>
            <a:endParaRPr lang="en-US">
              <a:solidFill>
                <a:schemeClr val="tx1"/>
              </a:solidFill>
            </a:endParaRPr>
          </a:p>
        </p:txBody>
      </p:sp>
      <p:sp>
        <p:nvSpPr>
          <p:cNvPr id="10" name="Rectangle 2"/>
          <p:cNvSpPr txBox="1">
            <a:spLocks noChangeArrowheads="1"/>
          </p:cNvSpPr>
          <p:nvPr/>
        </p:nvSpPr>
        <p:spPr bwMode="auto">
          <a:xfrm>
            <a:off x="0" y="17462"/>
            <a:ext cx="9144000" cy="820738"/>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defRPr/>
            </a:pPr>
            <a:r>
              <a:rPr lang="en-US" sz="3200" kern="0" dirty="0">
                <a:latin typeface="+mj-lt"/>
                <a:ea typeface="+mj-ea"/>
                <a:cs typeface="+mj-cs"/>
              </a:rPr>
              <a:t>SQL - CREATE TABLE (contd.)</a:t>
            </a:r>
          </a:p>
        </p:txBody>
      </p:sp>
    </p:spTree>
    <p:extLst>
      <p:ext uri="{BB962C8B-B14F-4D97-AF65-F5344CB8AC3E}">
        <p14:creationId xmlns:p14="http://schemas.microsoft.com/office/powerpoint/2010/main" val="3764603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70691">
                                            <p:txEl>
                                              <p:pRg st="1" end="1"/>
                                            </p:txEl>
                                          </p:spTgt>
                                        </p:tgtEl>
                                        <p:attrNameLst>
                                          <p:attrName>style.visibility</p:attrName>
                                        </p:attrNameLst>
                                      </p:cBhvr>
                                      <p:to>
                                        <p:strVal val="visible"/>
                                      </p:to>
                                    </p:set>
                                    <p:anim calcmode="lin" valueType="num">
                                      <p:cBhvr>
                                        <p:cTn id="7" dur="1000" fill="hold"/>
                                        <p:tgtEl>
                                          <p:spTgt spid="37069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7069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069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70691">
                                            <p:txEl>
                                              <p:pRg st="2" end="2"/>
                                            </p:txEl>
                                          </p:spTgt>
                                        </p:tgtEl>
                                        <p:attrNameLst>
                                          <p:attrName>style.visibility</p:attrName>
                                        </p:attrNameLst>
                                      </p:cBhvr>
                                      <p:to>
                                        <p:strVal val="visible"/>
                                      </p:to>
                                    </p:set>
                                    <p:anim calcmode="lin" valueType="num">
                                      <p:cBhvr>
                                        <p:cTn id="14" dur="1000" fill="hold"/>
                                        <p:tgtEl>
                                          <p:spTgt spid="37069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706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7069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70691">
                                            <p:txEl>
                                              <p:pRg st="3" end="3"/>
                                            </p:txEl>
                                          </p:spTgt>
                                        </p:tgtEl>
                                        <p:attrNameLst>
                                          <p:attrName>style.visibility</p:attrName>
                                        </p:attrNameLst>
                                      </p:cBhvr>
                                      <p:to>
                                        <p:strVal val="visible"/>
                                      </p:to>
                                    </p:set>
                                    <p:anim calcmode="lin" valueType="num">
                                      <p:cBhvr>
                                        <p:cTn id="21" dur="1000" fill="hold"/>
                                        <p:tgtEl>
                                          <p:spTgt spid="370691">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7069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7069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70691">
                                            <p:txEl>
                                              <p:pRg st="4" end="4"/>
                                            </p:txEl>
                                          </p:spTgt>
                                        </p:tgtEl>
                                        <p:attrNameLst>
                                          <p:attrName>style.visibility</p:attrName>
                                        </p:attrNameLst>
                                      </p:cBhvr>
                                      <p:to>
                                        <p:strVal val="visible"/>
                                      </p:to>
                                    </p:set>
                                    <p:anim calcmode="lin" valueType="num">
                                      <p:cBhvr>
                                        <p:cTn id="28" dur="1000" fill="hold"/>
                                        <p:tgtEl>
                                          <p:spTgt spid="370691">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3706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069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70691">
                                            <p:txEl>
                                              <p:pRg st="5" end="5"/>
                                            </p:txEl>
                                          </p:spTgt>
                                        </p:tgtEl>
                                        <p:attrNameLst>
                                          <p:attrName>style.visibility</p:attrName>
                                        </p:attrNameLst>
                                      </p:cBhvr>
                                      <p:to>
                                        <p:strVal val="visible"/>
                                      </p:to>
                                    </p:set>
                                    <p:anim calcmode="lin" valueType="num">
                                      <p:cBhvr>
                                        <p:cTn id="35" dur="1000" fill="hold"/>
                                        <p:tgtEl>
                                          <p:spTgt spid="370691">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37069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7069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70691">
                                            <p:txEl>
                                              <p:pRg st="6" end="6"/>
                                            </p:txEl>
                                          </p:spTgt>
                                        </p:tgtEl>
                                        <p:attrNameLst>
                                          <p:attrName>style.visibility</p:attrName>
                                        </p:attrNameLst>
                                      </p:cBhvr>
                                      <p:to>
                                        <p:strVal val="visible"/>
                                      </p:to>
                                    </p:set>
                                    <p:anim calcmode="lin" valueType="num">
                                      <p:cBhvr>
                                        <p:cTn id="42" dur="1000" fill="hold"/>
                                        <p:tgtEl>
                                          <p:spTgt spid="370691">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37069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70691">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70691">
                                            <p:txEl>
                                              <p:pRg st="7" end="7"/>
                                            </p:txEl>
                                          </p:spTgt>
                                        </p:tgtEl>
                                        <p:attrNameLst>
                                          <p:attrName>style.visibility</p:attrName>
                                        </p:attrNameLst>
                                      </p:cBhvr>
                                      <p:to>
                                        <p:strVal val="visible"/>
                                      </p:to>
                                    </p:set>
                                    <p:anim calcmode="lin" valueType="num">
                                      <p:cBhvr>
                                        <p:cTn id="49" dur="1000" fill="hold"/>
                                        <p:tgtEl>
                                          <p:spTgt spid="370691">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37069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70691">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70691">
                                            <p:txEl>
                                              <p:pRg st="8" end="8"/>
                                            </p:txEl>
                                          </p:spTgt>
                                        </p:tgtEl>
                                        <p:attrNameLst>
                                          <p:attrName>style.visibility</p:attrName>
                                        </p:attrNameLst>
                                      </p:cBhvr>
                                      <p:to>
                                        <p:strVal val="visible"/>
                                      </p:to>
                                    </p:set>
                                    <p:anim calcmode="lin" valueType="num">
                                      <p:cBhvr>
                                        <p:cTn id="56" dur="1000" fill="hold"/>
                                        <p:tgtEl>
                                          <p:spTgt spid="370691">
                                            <p:txEl>
                                              <p:pRg st="8" end="8"/>
                                            </p:txEl>
                                          </p:spTgt>
                                        </p:tgtEl>
                                        <p:attrNameLst>
                                          <p:attrName>ppt_x</p:attrName>
                                        </p:attrNameLst>
                                      </p:cBhvr>
                                      <p:tavLst>
                                        <p:tav tm="0">
                                          <p:val>
                                            <p:strVal val="#ppt_x-.2"/>
                                          </p:val>
                                        </p:tav>
                                        <p:tav tm="100000">
                                          <p:val>
                                            <p:strVal val="#ppt_x"/>
                                          </p:val>
                                        </p:tav>
                                      </p:tavLst>
                                    </p:anim>
                                    <p:anim calcmode="lin" valueType="num">
                                      <p:cBhvr>
                                        <p:cTn id="57" dur="1000" fill="hold"/>
                                        <p:tgtEl>
                                          <p:spTgt spid="370691">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70691">
                                            <p:txEl>
                                              <p:pRg st="8" end="8"/>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70691">
                                            <p:txEl>
                                              <p:pRg st="9" end="9"/>
                                            </p:txEl>
                                          </p:spTgt>
                                        </p:tgtEl>
                                        <p:attrNameLst>
                                          <p:attrName>style.visibility</p:attrName>
                                        </p:attrNameLst>
                                      </p:cBhvr>
                                      <p:to>
                                        <p:strVal val="visible"/>
                                      </p:to>
                                    </p:set>
                                    <p:anim calcmode="lin" valueType="num">
                                      <p:cBhvr>
                                        <p:cTn id="63" dur="1000" fill="hold"/>
                                        <p:tgtEl>
                                          <p:spTgt spid="370691">
                                            <p:txEl>
                                              <p:pRg st="9" end="9"/>
                                            </p:txEl>
                                          </p:spTgt>
                                        </p:tgtEl>
                                        <p:attrNameLst>
                                          <p:attrName>ppt_x</p:attrName>
                                        </p:attrNameLst>
                                      </p:cBhvr>
                                      <p:tavLst>
                                        <p:tav tm="0">
                                          <p:val>
                                            <p:strVal val="#ppt_x-.2"/>
                                          </p:val>
                                        </p:tav>
                                        <p:tav tm="100000">
                                          <p:val>
                                            <p:strVal val="#ppt_x"/>
                                          </p:val>
                                        </p:tav>
                                      </p:tavLst>
                                    </p:anim>
                                    <p:anim calcmode="lin" valueType="num">
                                      <p:cBhvr>
                                        <p:cTn id="64" dur="1000" fill="hold"/>
                                        <p:tgtEl>
                                          <p:spTgt spid="37069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70691">
                                            <p:txEl>
                                              <p:pRg st="9" end="9"/>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370691">
                                            <p:txEl>
                                              <p:pRg st="10" end="10"/>
                                            </p:txEl>
                                          </p:spTgt>
                                        </p:tgtEl>
                                        <p:attrNameLst>
                                          <p:attrName>style.visibility</p:attrName>
                                        </p:attrNameLst>
                                      </p:cBhvr>
                                      <p:to>
                                        <p:strVal val="visible"/>
                                      </p:to>
                                    </p:set>
                                    <p:anim calcmode="lin" valueType="num">
                                      <p:cBhvr>
                                        <p:cTn id="70" dur="1000" fill="hold"/>
                                        <p:tgtEl>
                                          <p:spTgt spid="370691">
                                            <p:txEl>
                                              <p:pRg st="10" end="10"/>
                                            </p:txEl>
                                          </p:spTgt>
                                        </p:tgtEl>
                                        <p:attrNameLst>
                                          <p:attrName>ppt_x</p:attrName>
                                        </p:attrNameLst>
                                      </p:cBhvr>
                                      <p:tavLst>
                                        <p:tav tm="0">
                                          <p:val>
                                            <p:strVal val="#ppt_x-.2"/>
                                          </p:val>
                                        </p:tav>
                                        <p:tav tm="100000">
                                          <p:val>
                                            <p:strVal val="#ppt_x"/>
                                          </p:val>
                                        </p:tav>
                                      </p:tavLst>
                                    </p:anim>
                                    <p:anim calcmode="lin" valueType="num">
                                      <p:cBhvr>
                                        <p:cTn id="71" dur="1000" fill="hold"/>
                                        <p:tgtEl>
                                          <p:spTgt spid="370691">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70691">
                                            <p:txEl>
                                              <p:pRg st="10" end="1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370691">
                                            <p:txEl>
                                              <p:pRg st="11" end="11"/>
                                            </p:txEl>
                                          </p:spTgt>
                                        </p:tgtEl>
                                        <p:attrNameLst>
                                          <p:attrName>style.visibility</p:attrName>
                                        </p:attrNameLst>
                                      </p:cBhvr>
                                      <p:to>
                                        <p:strVal val="visible"/>
                                      </p:to>
                                    </p:set>
                                    <p:anim calcmode="lin" valueType="num">
                                      <p:cBhvr>
                                        <p:cTn id="77" dur="1000" fill="hold"/>
                                        <p:tgtEl>
                                          <p:spTgt spid="370691">
                                            <p:txEl>
                                              <p:pRg st="11" end="11"/>
                                            </p:txEl>
                                          </p:spTgt>
                                        </p:tgtEl>
                                        <p:attrNameLst>
                                          <p:attrName>ppt_x</p:attrName>
                                        </p:attrNameLst>
                                      </p:cBhvr>
                                      <p:tavLst>
                                        <p:tav tm="0">
                                          <p:val>
                                            <p:strVal val="#ppt_x-.2"/>
                                          </p:val>
                                        </p:tav>
                                        <p:tav tm="100000">
                                          <p:val>
                                            <p:strVal val="#ppt_x"/>
                                          </p:val>
                                        </p:tav>
                                      </p:tavLst>
                                    </p:anim>
                                    <p:anim calcmode="lin" valueType="num">
                                      <p:cBhvr>
                                        <p:cTn id="78" dur="1000" fill="hold"/>
                                        <p:tgtEl>
                                          <p:spTgt spid="370691">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70691">
                                            <p:txEl>
                                              <p:pRg st="11" end="11"/>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370691">
                                            <p:txEl>
                                              <p:pRg st="12" end="12"/>
                                            </p:txEl>
                                          </p:spTgt>
                                        </p:tgtEl>
                                        <p:attrNameLst>
                                          <p:attrName>style.visibility</p:attrName>
                                        </p:attrNameLst>
                                      </p:cBhvr>
                                      <p:to>
                                        <p:strVal val="visible"/>
                                      </p:to>
                                    </p:set>
                                    <p:anim calcmode="lin" valueType="num">
                                      <p:cBhvr>
                                        <p:cTn id="84" dur="1000" fill="hold"/>
                                        <p:tgtEl>
                                          <p:spTgt spid="370691">
                                            <p:txEl>
                                              <p:pRg st="12" end="12"/>
                                            </p:txEl>
                                          </p:spTgt>
                                        </p:tgtEl>
                                        <p:attrNameLst>
                                          <p:attrName>ppt_x</p:attrName>
                                        </p:attrNameLst>
                                      </p:cBhvr>
                                      <p:tavLst>
                                        <p:tav tm="0">
                                          <p:val>
                                            <p:strVal val="#ppt_x-.2"/>
                                          </p:val>
                                        </p:tav>
                                        <p:tav tm="100000">
                                          <p:val>
                                            <p:strVal val="#ppt_x"/>
                                          </p:val>
                                        </p:tav>
                                      </p:tavLst>
                                    </p:anim>
                                    <p:anim calcmode="lin" valueType="num">
                                      <p:cBhvr>
                                        <p:cTn id="85" dur="1000" fill="hold"/>
                                        <p:tgtEl>
                                          <p:spTgt spid="370691">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70691">
                                            <p:txEl>
                                              <p:pRg st="12" end="12"/>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9" presetClass="entr" presetSubtype="0" fill="hold" nodeType="clickEffect">
                                  <p:stCondLst>
                                    <p:cond delay="0"/>
                                  </p:stCondLst>
                                  <p:childTnLst>
                                    <p:set>
                                      <p:cBhvr>
                                        <p:cTn id="90" dur="1" fill="hold">
                                          <p:stCondLst>
                                            <p:cond delay="0"/>
                                          </p:stCondLst>
                                        </p:cTn>
                                        <p:tgtEl>
                                          <p:spTgt spid="370691">
                                            <p:txEl>
                                              <p:pRg st="13" end="13"/>
                                            </p:txEl>
                                          </p:spTgt>
                                        </p:tgtEl>
                                        <p:attrNameLst>
                                          <p:attrName>style.visibility</p:attrName>
                                        </p:attrNameLst>
                                      </p:cBhvr>
                                      <p:to>
                                        <p:strVal val="visible"/>
                                      </p:to>
                                    </p:set>
                                    <p:anim calcmode="lin" valueType="num">
                                      <p:cBhvr>
                                        <p:cTn id="91" dur="1000" fill="hold"/>
                                        <p:tgtEl>
                                          <p:spTgt spid="370691">
                                            <p:txEl>
                                              <p:pRg st="13" end="13"/>
                                            </p:txEl>
                                          </p:spTgt>
                                        </p:tgtEl>
                                        <p:attrNameLst>
                                          <p:attrName>ppt_x</p:attrName>
                                        </p:attrNameLst>
                                      </p:cBhvr>
                                      <p:tavLst>
                                        <p:tav tm="0">
                                          <p:val>
                                            <p:strVal val="#ppt_x-.2"/>
                                          </p:val>
                                        </p:tav>
                                        <p:tav tm="100000">
                                          <p:val>
                                            <p:strVal val="#ppt_x"/>
                                          </p:val>
                                        </p:tav>
                                      </p:tavLst>
                                    </p:anim>
                                    <p:anim calcmode="lin" valueType="num">
                                      <p:cBhvr>
                                        <p:cTn id="92" dur="1000" fill="hold"/>
                                        <p:tgtEl>
                                          <p:spTgt spid="370691">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93" dur="1000"/>
                                        <p:tgtEl>
                                          <p:spTgt spid="370691">
                                            <p:txEl>
                                              <p:pRg st="13" end="13"/>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9" presetClass="entr" presetSubtype="0" fill="hold" nodeType="clickEffect">
                                  <p:stCondLst>
                                    <p:cond delay="0"/>
                                  </p:stCondLst>
                                  <p:childTnLst>
                                    <p:set>
                                      <p:cBhvr>
                                        <p:cTn id="97" dur="1" fill="hold">
                                          <p:stCondLst>
                                            <p:cond delay="0"/>
                                          </p:stCondLst>
                                        </p:cTn>
                                        <p:tgtEl>
                                          <p:spTgt spid="370691">
                                            <p:txEl>
                                              <p:pRg st="14" end="14"/>
                                            </p:txEl>
                                          </p:spTgt>
                                        </p:tgtEl>
                                        <p:attrNameLst>
                                          <p:attrName>style.visibility</p:attrName>
                                        </p:attrNameLst>
                                      </p:cBhvr>
                                      <p:to>
                                        <p:strVal val="visible"/>
                                      </p:to>
                                    </p:set>
                                    <p:anim calcmode="lin" valueType="num">
                                      <p:cBhvr>
                                        <p:cTn id="98" dur="1000" fill="hold"/>
                                        <p:tgtEl>
                                          <p:spTgt spid="370691">
                                            <p:txEl>
                                              <p:pRg st="14" end="14"/>
                                            </p:txEl>
                                          </p:spTgt>
                                        </p:tgtEl>
                                        <p:attrNameLst>
                                          <p:attrName>ppt_x</p:attrName>
                                        </p:attrNameLst>
                                      </p:cBhvr>
                                      <p:tavLst>
                                        <p:tav tm="0">
                                          <p:val>
                                            <p:strVal val="#ppt_x-.2"/>
                                          </p:val>
                                        </p:tav>
                                        <p:tav tm="100000">
                                          <p:val>
                                            <p:strVal val="#ppt_x"/>
                                          </p:val>
                                        </p:tav>
                                      </p:tavLst>
                                    </p:anim>
                                    <p:anim calcmode="lin" valueType="num">
                                      <p:cBhvr>
                                        <p:cTn id="99" dur="1000" fill="hold"/>
                                        <p:tgtEl>
                                          <p:spTgt spid="370691">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370691">
                                            <p:txEl>
                                              <p:pRg st="14" end="14"/>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9" presetClass="entr" presetSubtype="0" fill="hold" nodeType="clickEffect">
                                  <p:stCondLst>
                                    <p:cond delay="0"/>
                                  </p:stCondLst>
                                  <p:childTnLst>
                                    <p:set>
                                      <p:cBhvr>
                                        <p:cTn id="104" dur="1" fill="hold">
                                          <p:stCondLst>
                                            <p:cond delay="0"/>
                                          </p:stCondLst>
                                        </p:cTn>
                                        <p:tgtEl>
                                          <p:spTgt spid="370691">
                                            <p:txEl>
                                              <p:pRg st="15" end="15"/>
                                            </p:txEl>
                                          </p:spTgt>
                                        </p:tgtEl>
                                        <p:attrNameLst>
                                          <p:attrName>style.visibility</p:attrName>
                                        </p:attrNameLst>
                                      </p:cBhvr>
                                      <p:to>
                                        <p:strVal val="visible"/>
                                      </p:to>
                                    </p:set>
                                    <p:anim calcmode="lin" valueType="num">
                                      <p:cBhvr>
                                        <p:cTn id="105" dur="1000" fill="hold"/>
                                        <p:tgtEl>
                                          <p:spTgt spid="370691">
                                            <p:txEl>
                                              <p:pRg st="15" end="15"/>
                                            </p:txEl>
                                          </p:spTgt>
                                        </p:tgtEl>
                                        <p:attrNameLst>
                                          <p:attrName>ppt_x</p:attrName>
                                        </p:attrNameLst>
                                      </p:cBhvr>
                                      <p:tavLst>
                                        <p:tav tm="0">
                                          <p:val>
                                            <p:strVal val="#ppt_x-.2"/>
                                          </p:val>
                                        </p:tav>
                                        <p:tav tm="100000">
                                          <p:val>
                                            <p:strVal val="#ppt_x"/>
                                          </p:val>
                                        </p:tav>
                                      </p:tavLst>
                                    </p:anim>
                                    <p:anim calcmode="lin" valueType="num">
                                      <p:cBhvr>
                                        <p:cTn id="106" dur="1000" fill="hold"/>
                                        <p:tgtEl>
                                          <p:spTgt spid="370691">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370691">
                                            <p:txEl>
                                              <p:pRg st="15" end="15"/>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9" presetClass="entr" presetSubtype="0" fill="hold" nodeType="clickEffect">
                                  <p:stCondLst>
                                    <p:cond delay="0"/>
                                  </p:stCondLst>
                                  <p:childTnLst>
                                    <p:set>
                                      <p:cBhvr>
                                        <p:cTn id="111" dur="1" fill="hold">
                                          <p:stCondLst>
                                            <p:cond delay="0"/>
                                          </p:stCondLst>
                                        </p:cTn>
                                        <p:tgtEl>
                                          <p:spTgt spid="370691">
                                            <p:txEl>
                                              <p:pRg st="16" end="16"/>
                                            </p:txEl>
                                          </p:spTgt>
                                        </p:tgtEl>
                                        <p:attrNameLst>
                                          <p:attrName>style.visibility</p:attrName>
                                        </p:attrNameLst>
                                      </p:cBhvr>
                                      <p:to>
                                        <p:strVal val="visible"/>
                                      </p:to>
                                    </p:set>
                                    <p:anim calcmode="lin" valueType="num">
                                      <p:cBhvr>
                                        <p:cTn id="112" dur="1000" fill="hold"/>
                                        <p:tgtEl>
                                          <p:spTgt spid="370691">
                                            <p:txEl>
                                              <p:pRg st="16" end="16"/>
                                            </p:txEl>
                                          </p:spTgt>
                                        </p:tgtEl>
                                        <p:attrNameLst>
                                          <p:attrName>ppt_x</p:attrName>
                                        </p:attrNameLst>
                                      </p:cBhvr>
                                      <p:tavLst>
                                        <p:tav tm="0">
                                          <p:val>
                                            <p:strVal val="#ppt_x-.2"/>
                                          </p:val>
                                        </p:tav>
                                        <p:tav tm="100000">
                                          <p:val>
                                            <p:strVal val="#ppt_x"/>
                                          </p:val>
                                        </p:tav>
                                      </p:tavLst>
                                    </p:anim>
                                    <p:anim calcmode="lin" valueType="num">
                                      <p:cBhvr>
                                        <p:cTn id="113" dur="1000" fill="hold"/>
                                        <p:tgtEl>
                                          <p:spTgt spid="370691">
                                            <p:txEl>
                                              <p:pRg st="16" end="16"/>
                                            </p:txEl>
                                          </p:spTgt>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370691">
                                            <p:txEl>
                                              <p:pRg st="16" end="16"/>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blinds(horizontal)">
                                      <p:cBhvr>
                                        <p:cTn id="119" dur="500"/>
                                        <p:tgtEl>
                                          <p:spTgt spid="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blinds(horizontal)">
                                      <p:cBhvr>
                                        <p:cTn id="124" dur="500"/>
                                        <p:tgtEl>
                                          <p:spTgt spid="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9"/>
                                        </p:tgtEl>
                                        <p:attrNameLst>
                                          <p:attrName>style.visibility</p:attrName>
                                        </p:attrNameLst>
                                      </p:cBhvr>
                                      <p:to>
                                        <p:strVal val="visible"/>
                                      </p:to>
                                    </p:set>
                                    <p:animEffect transition="in" filter="blinds(horizontal)">
                                      <p:cBhvr>
                                        <p:cTn id="129" dur="500"/>
                                        <p:tgtEl>
                                          <p:spTgt spid="9"/>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blinds(horizontal)">
                                      <p:cBhvr>
                                        <p:cTn id="134" dur="500"/>
                                        <p:tgtEl>
                                          <p:spTgt spid="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6"/>
                                        </p:tgtEl>
                                        <p:attrNameLst>
                                          <p:attrName>style.visibility</p:attrName>
                                        </p:attrNameLst>
                                      </p:cBhvr>
                                      <p:to>
                                        <p:strVal val="visible"/>
                                      </p:to>
                                    </p:set>
                                    <p:animEffect transition="in" filter="blinds(horizontal)">
                                      <p:cBhvr>
                                        <p:cTn id="1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8A1F2BC-667A-4E4E-8DCF-71D6770C33D8}" type="slidenum">
              <a:rPr lang="en-US"/>
              <a:pPr>
                <a:defRPr/>
              </a:pPr>
              <a:t>19</a:t>
            </a:fld>
            <a:endParaRPr lang="en-US"/>
          </a:p>
        </p:txBody>
      </p:sp>
      <p:sp>
        <p:nvSpPr>
          <p:cNvPr id="29698" name="Rectangle 2"/>
          <p:cNvSpPr>
            <a:spLocks noGrp="1" noChangeArrowheads="1"/>
          </p:cNvSpPr>
          <p:nvPr>
            <p:ph type="title" idx="4294967295"/>
          </p:nvPr>
        </p:nvSpPr>
        <p:spPr>
          <a:xfrm>
            <a:off x="0" y="-13996"/>
            <a:ext cx="9144000" cy="699796"/>
          </a:xfrm>
          <a:solidFill>
            <a:schemeClr val="accent4">
              <a:lumMod val="20000"/>
              <a:lumOff val="80000"/>
            </a:schemeClr>
          </a:solidFill>
        </p:spPr>
        <p:txBody>
          <a:bodyPr lIns="0">
            <a:normAutofit fontScale="90000"/>
          </a:bodyPr>
          <a:lstStyle/>
          <a:p>
            <a:pPr eaLnBrk="1" hangingPunct="1">
              <a:defRPr/>
            </a:pPr>
            <a:r>
              <a:rPr lang="en-US" dirty="0" smtClean="0"/>
              <a:t>Create Table (</a:t>
            </a:r>
            <a:r>
              <a:rPr lang="en-US" dirty="0" err="1" smtClean="0"/>
              <a:t>Contd</a:t>
            </a:r>
            <a:r>
              <a:rPr lang="en-US" dirty="0" smtClean="0"/>
              <a:t>…)</a:t>
            </a:r>
          </a:p>
        </p:txBody>
      </p:sp>
      <p:sp>
        <p:nvSpPr>
          <p:cNvPr id="4102" name="TextBox 4"/>
          <p:cNvSpPr txBox="1">
            <a:spLocks noChangeArrowheads="1"/>
          </p:cNvSpPr>
          <p:nvPr/>
        </p:nvSpPr>
        <p:spPr bwMode="auto">
          <a:xfrm>
            <a:off x="381000" y="12192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solidFill>
                  <a:schemeClr val="accent2"/>
                </a:solidFill>
              </a:rPr>
              <a:t>Implementing Composite Foreign key constraint</a:t>
            </a:r>
          </a:p>
          <a:p>
            <a:endParaRPr lang="en-US"/>
          </a:p>
        </p:txBody>
      </p:sp>
      <p:graphicFrame>
        <p:nvGraphicFramePr>
          <p:cNvPr id="4098" name="Object 5"/>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4328" name="Bitmap Image" r:id="rId4" imgW="1905266" imgH="1905266" progId="PBrush">
                  <p:embed/>
                </p:oleObj>
              </mc:Choice>
              <mc:Fallback>
                <p:oleObj name="Bitmap Image" r:id="rId4" imgW="1905266" imgH="190526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graphicFrame>
        <p:nvGraphicFramePr>
          <p:cNvPr id="4099" name="Object 7"/>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4329" name="Bitmap Image" r:id="rId6" imgW="1905266" imgH="1905266" progId="PBrush">
                  <p:embed/>
                </p:oleObj>
              </mc:Choice>
              <mc:Fallback>
                <p:oleObj name="Bitmap Image" r:id="rId6" imgW="1905266" imgH="190526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Table 9"/>
          <p:cNvGraphicFramePr>
            <a:graphicFrameLocks noGrp="1"/>
          </p:cNvGraphicFramePr>
          <p:nvPr/>
        </p:nvGraphicFramePr>
        <p:xfrm>
          <a:off x="533400" y="1600200"/>
          <a:ext cx="8077201" cy="4429125"/>
        </p:xfrm>
        <a:graphic>
          <a:graphicData uri="http://schemas.openxmlformats.org/drawingml/2006/table">
            <a:tbl>
              <a:tblPr/>
              <a:tblGrid>
                <a:gridCol w="1790294"/>
                <a:gridCol w="1637188"/>
                <a:gridCol w="2848986"/>
                <a:gridCol w="1800733"/>
              </a:tblGrid>
              <a:tr h="327508">
                <a:tc gridSpan="2">
                  <a:txBody>
                    <a:bodyPr/>
                    <a:lstStyle/>
                    <a:p>
                      <a:pPr marL="0" marR="0">
                        <a:lnSpc>
                          <a:spcPct val="115000"/>
                        </a:lnSpc>
                        <a:spcBef>
                          <a:spcPts val="0"/>
                        </a:spcBef>
                        <a:spcAft>
                          <a:spcPts val="0"/>
                        </a:spcAft>
                      </a:pPr>
                      <a:r>
                        <a:rPr lang="en-US" sz="1800" b="1" dirty="0">
                          <a:solidFill>
                            <a:srgbClr val="000000"/>
                          </a:solidFill>
                          <a:latin typeface="Calibri"/>
                          <a:ea typeface="Times New Roman"/>
                          <a:cs typeface="Times New Roman"/>
                        </a:rPr>
                        <a:t>Billing Table</a:t>
                      </a:r>
                      <a:endParaRPr lang="en-US" sz="18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c>
                  <a:txBody>
                    <a:bodyPr/>
                    <a:lstStyle/>
                    <a:p>
                      <a:pPr>
                        <a:lnSpc>
                          <a:spcPct val="115000"/>
                        </a:lnSpc>
                      </a:pPr>
                      <a:endParaRPr lang="en-US" sz="1800">
                        <a:latin typeface="Calibri"/>
                      </a:endParaRPr>
                    </a:p>
                  </a:txBody>
                  <a:tcPr marL="68580" marR="68580" marT="0" marB="0" anchor="b">
                    <a:lnL>
                      <a:noFill/>
                    </a:lnL>
                    <a:lnR>
                      <a:noFill/>
                    </a:lnR>
                    <a:lnT>
                      <a:noFill/>
                    </a:lnT>
                    <a:lnB>
                      <a:noFill/>
                    </a:lnB>
                  </a:tcPr>
                </a:tc>
                <a:tc>
                  <a:txBody>
                    <a:bodyPr/>
                    <a:lstStyle/>
                    <a:p>
                      <a:pPr>
                        <a:lnSpc>
                          <a:spcPct val="115000"/>
                        </a:lnSpc>
                      </a:pPr>
                      <a:endParaRPr lang="en-US" sz="1800">
                        <a:latin typeface="Calibri"/>
                      </a:endParaRPr>
                    </a:p>
                  </a:txBody>
                  <a:tcPr marL="68580" marR="68580" marT="0" marB="0" anchor="b">
                    <a:lnL>
                      <a:noFill/>
                    </a:lnL>
                    <a:lnR>
                      <a:noFill/>
                    </a:lnR>
                    <a:lnT>
                      <a:noFill/>
                    </a:lnT>
                    <a:lnB>
                      <a:noFill/>
                    </a:lnB>
                  </a:tcPr>
                </a:tc>
              </a:tr>
              <a:tr h="315509">
                <a:tc>
                  <a:txBody>
                    <a:bodyPr/>
                    <a:lstStyle/>
                    <a:p>
                      <a:pPr>
                        <a:lnSpc>
                          <a:spcPct val="115000"/>
                        </a:lnSpc>
                      </a:pPr>
                      <a:endParaRPr lang="en-US" sz="18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315509">
                <a:tc>
                  <a:txBody>
                    <a:bodyPr/>
                    <a:lstStyle/>
                    <a:p>
                      <a:pPr marL="0" marR="0">
                        <a:lnSpc>
                          <a:spcPct val="115000"/>
                        </a:lnSpc>
                        <a:spcBef>
                          <a:spcPts val="0"/>
                        </a:spcBef>
                        <a:spcAft>
                          <a:spcPts val="0"/>
                        </a:spcAft>
                      </a:pPr>
                      <a:r>
                        <a:rPr lang="en-US" sz="1800" b="1" dirty="0">
                          <a:solidFill>
                            <a:srgbClr val="000000"/>
                          </a:solidFill>
                          <a:latin typeface="Calibri"/>
                          <a:ea typeface="Times New Roman"/>
                          <a:cs typeface="Times New Roman"/>
                        </a:rPr>
                        <a:t>Colum name</a:t>
                      </a:r>
                      <a:endParaRPr lang="en-US" sz="18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Calibri"/>
                          <a:ea typeface="Times New Roman"/>
                          <a:cs typeface="Times New Roman"/>
                        </a:rPr>
                        <a:t>Datatype</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Calibri"/>
                          <a:ea typeface="Times New Roman"/>
                          <a:cs typeface="Times New Roman"/>
                        </a:rPr>
                        <a:t>Description</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Calibri"/>
                          <a:ea typeface="Times New Roman"/>
                          <a:cs typeface="Times New Roman"/>
                        </a:rPr>
                        <a:t>Constraints</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018">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BillId</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Number(4)</a:t>
                      </a:r>
                      <a:endParaRPr lang="en-US" sz="18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Unique Id generated for each bill</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Primary key</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018">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AccountNo</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Number(10)</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Account no which is used to pay the bill</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Composite Foreign key to Bank info table</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6527">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CustomerId</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Varchar2(6)</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Customer id of the customer who does the purchase of items</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15509">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BillDate</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Date</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The date of payment of bill</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 Default SYSDATE</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15509">
                <a:tc>
                  <a:txBody>
                    <a:bodyPr/>
                    <a:lstStyle/>
                    <a:p>
                      <a:pPr>
                        <a:lnSpc>
                          <a:spcPct val="115000"/>
                        </a:lnSpc>
                      </a:pPr>
                      <a:endParaRPr lang="en-US" sz="180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800">
                        <a:latin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631018">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PaymentType</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Varchar2(12)</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Calibri"/>
                          <a:ea typeface="Times New Roman"/>
                          <a:cs typeface="Times New Roman"/>
                        </a:rPr>
                        <a:t>Type of Payment</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Times New Roman"/>
                        </a:rPr>
                        <a:t>Either </a:t>
                      </a:r>
                      <a:r>
                        <a:rPr lang="en-US" sz="1800" dirty="0" err="1">
                          <a:solidFill>
                            <a:srgbClr val="000000"/>
                          </a:solidFill>
                          <a:latin typeface="Calibri"/>
                          <a:ea typeface="Times New Roman"/>
                          <a:cs typeface="Times New Roman"/>
                        </a:rPr>
                        <a:t>Creditcard</a:t>
                      </a:r>
                      <a:r>
                        <a:rPr lang="en-US" sz="1800" dirty="0">
                          <a:solidFill>
                            <a:srgbClr val="000000"/>
                          </a:solidFill>
                          <a:latin typeface="Calibri"/>
                          <a:ea typeface="Times New Roman"/>
                          <a:cs typeface="Times New Roman"/>
                        </a:rPr>
                        <a:t> or  </a:t>
                      </a:r>
                      <a:r>
                        <a:rPr lang="en-US" sz="1800" dirty="0" err="1">
                          <a:solidFill>
                            <a:srgbClr val="000000"/>
                          </a:solidFill>
                          <a:latin typeface="Calibri"/>
                          <a:ea typeface="Times New Roman"/>
                          <a:cs typeface="Times New Roman"/>
                        </a:rPr>
                        <a:t>Debitcard</a:t>
                      </a:r>
                      <a:endParaRPr lang="en-US" sz="18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151"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1943202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4294967295"/>
          </p:nvPr>
        </p:nvSpPr>
        <p:spPr>
          <a:xfrm>
            <a:off x="0" y="609600"/>
            <a:ext cx="9144000" cy="6248400"/>
          </a:xfrm>
        </p:spPr>
        <p:txBody>
          <a:bodyPr lIns="0" tIns="0">
            <a:normAutofit/>
          </a:bodyPr>
          <a:lstStyle/>
          <a:p>
            <a:pPr eaLnBrk="1" hangingPunct="1"/>
            <a:r>
              <a:rPr lang="en-US" sz="2400" dirty="0" smtClean="0"/>
              <a:t>SQL is used to make a request to retrieve data from a Database. </a:t>
            </a:r>
          </a:p>
          <a:p>
            <a:pPr eaLnBrk="1" hangingPunct="1"/>
            <a:r>
              <a:rPr lang="en-US" sz="2400" dirty="0" smtClean="0"/>
              <a:t>On receiving the request the Database Management System processes the request by retrieving the data from the database.</a:t>
            </a:r>
          </a:p>
          <a:p>
            <a:pPr eaLnBrk="1" hangingPunct="1"/>
            <a:r>
              <a:rPr lang="en-US" sz="2400" dirty="0" smtClean="0"/>
              <a:t> This process of requesting data from a Database is called a Database Query and hence the name SQL(Structured Query Language).</a:t>
            </a:r>
          </a:p>
          <a:p>
            <a:pPr eaLnBrk="1" hangingPunct="1"/>
            <a:endParaRPr lang="en-US" sz="2400" dirty="0" smtClean="0"/>
          </a:p>
          <a:p>
            <a:r>
              <a:rPr lang="en-US" sz="2400" dirty="0"/>
              <a:t>SQL is a language that all commercial RDBMS implementations understand. </a:t>
            </a:r>
          </a:p>
          <a:p>
            <a:r>
              <a:rPr lang="en-US" sz="2400" dirty="0"/>
              <a:t>SQL is a non-procedural language </a:t>
            </a:r>
          </a:p>
          <a:p>
            <a:r>
              <a:rPr lang="en-US" sz="2400" dirty="0"/>
              <a:t>We will be discussing SQL with respect to </a:t>
            </a:r>
            <a:r>
              <a:rPr lang="en-US" sz="2400" b="1" dirty="0"/>
              <a:t>oracle</a:t>
            </a:r>
            <a:r>
              <a:rPr lang="en-US" sz="2400" dirty="0"/>
              <a:t> syntax</a:t>
            </a:r>
          </a:p>
          <a:p>
            <a:pPr eaLnBrk="1" hangingPunct="1"/>
            <a:endParaRPr lang="en-US" sz="2400" dirty="0" smtClean="0"/>
          </a:p>
        </p:txBody>
      </p:sp>
      <p:sp>
        <p:nvSpPr>
          <p:cNvPr id="2" name="Rectangle 4"/>
          <p:cNvSpPr>
            <a:spLocks noGrp="1" noChangeArrowheads="1"/>
          </p:cNvSpPr>
          <p:nvPr>
            <p:ph type="title" idx="4294967295"/>
          </p:nvPr>
        </p:nvSpPr>
        <p:spPr>
          <a:xfrm>
            <a:off x="0" y="0"/>
            <a:ext cx="9144000" cy="609600"/>
          </a:xfrm>
          <a:solidFill>
            <a:schemeClr val="accent4">
              <a:lumMod val="20000"/>
              <a:lumOff val="80000"/>
            </a:schemeClr>
          </a:solidFill>
        </p:spPr>
        <p:txBody>
          <a:bodyPr>
            <a:normAutofit fontScale="90000"/>
          </a:bodyPr>
          <a:lstStyle/>
          <a:p>
            <a:pPr eaLnBrk="1" hangingPunct="1">
              <a:defRPr/>
            </a:pPr>
            <a:r>
              <a:rPr lang="en-US" dirty="0" smtClean="0"/>
              <a:t>SQL</a:t>
            </a:r>
          </a:p>
        </p:txBody>
      </p:sp>
    </p:spTree>
    <p:extLst>
      <p:ext uri="{BB962C8B-B14F-4D97-AF65-F5344CB8AC3E}">
        <p14:creationId xmlns:p14="http://schemas.microsoft.com/office/powerpoint/2010/main" val="2179951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CBF9F8A9-C61B-47D5-A3AB-6D4787A5E400}" type="slidenum">
              <a:rPr lang="en-US"/>
              <a:pPr>
                <a:defRPr/>
              </a:pPr>
              <a:t>20</a:t>
            </a:fld>
            <a:endParaRPr lang="en-US"/>
          </a:p>
        </p:txBody>
      </p:sp>
      <p:sp>
        <p:nvSpPr>
          <p:cNvPr id="29698" name="Rectangle 2"/>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Create Table (</a:t>
            </a:r>
            <a:r>
              <a:rPr lang="en-US" dirty="0" err="1" smtClean="0"/>
              <a:t>Contd</a:t>
            </a:r>
            <a:r>
              <a:rPr lang="en-US" dirty="0" smtClean="0"/>
              <a:t>…)</a:t>
            </a:r>
          </a:p>
        </p:txBody>
      </p:sp>
      <p:sp>
        <p:nvSpPr>
          <p:cNvPr id="376835" name="Rectangle 3"/>
          <p:cNvSpPr>
            <a:spLocks noGrp="1" noChangeArrowheads="1"/>
          </p:cNvSpPr>
          <p:nvPr>
            <p:ph type="body" idx="4294967295"/>
          </p:nvPr>
        </p:nvSpPr>
        <p:spPr>
          <a:xfrm>
            <a:off x="152400" y="1187450"/>
            <a:ext cx="8763000" cy="4881563"/>
          </a:xfrm>
          <a:solidFill>
            <a:srgbClr val="F3FCE4"/>
          </a:solidFill>
        </p:spPr>
        <p:style>
          <a:lnRef idx="1">
            <a:schemeClr val="accent1"/>
          </a:lnRef>
          <a:fillRef idx="2">
            <a:schemeClr val="accent1"/>
          </a:fillRef>
          <a:effectRef idx="1">
            <a:schemeClr val="accent1"/>
          </a:effectRef>
          <a:fontRef idx="minor">
            <a:schemeClr val="dk1"/>
          </a:fontRef>
        </p:style>
        <p:txBody>
          <a:bodyPr lIns="0" tIns="0"/>
          <a:lstStyle/>
          <a:p>
            <a:pPr eaLnBrk="1" hangingPunct="1">
              <a:buFont typeface="Wingdings" pitchFamily="2" charset="2"/>
              <a:buNone/>
              <a:defRPr/>
            </a:pPr>
            <a:r>
              <a:rPr lang="en-US" sz="2400" b="1" dirty="0" smtClean="0">
                <a:solidFill>
                  <a:schemeClr val="accent2"/>
                </a:solidFill>
              </a:rPr>
              <a:t>Implementing Composite Foreign key constraint</a:t>
            </a:r>
          </a:p>
          <a:p>
            <a:pPr eaLnBrk="1" hangingPunct="1">
              <a:buFont typeface="Wingdings" pitchFamily="2" charset="2"/>
              <a:buNone/>
              <a:defRPr/>
            </a:pPr>
            <a:endParaRPr lang="en-US" sz="2400" b="1" dirty="0" smtClean="0"/>
          </a:p>
          <a:p>
            <a:pPr eaLnBrk="1" hangingPunct="1">
              <a:buFont typeface="Wingdings" pitchFamily="2" charset="2"/>
              <a:buNone/>
              <a:defRPr/>
            </a:pPr>
            <a:r>
              <a:rPr lang="en-US" sz="2400" b="1" dirty="0" smtClean="0"/>
              <a:t>EXAMPLE :</a:t>
            </a:r>
          </a:p>
          <a:p>
            <a:pPr>
              <a:buFont typeface="Wingdings" pitchFamily="2" charset="2"/>
              <a:buNone/>
              <a:defRPr/>
            </a:pPr>
            <a:r>
              <a:rPr lang="en-US" sz="1600" b="1" dirty="0" smtClean="0">
                <a:latin typeface="Lucida Console" pitchFamily="49" charset="0"/>
              </a:rPr>
              <a:t>CREATE TABLE </a:t>
            </a:r>
            <a:r>
              <a:rPr lang="en-US" sz="1600" dirty="0" smtClean="0">
                <a:latin typeface="Lucida Console" pitchFamily="49" charset="0"/>
              </a:rPr>
              <a:t>Billing</a:t>
            </a:r>
          </a:p>
          <a:p>
            <a:pPr>
              <a:buFont typeface="Wingdings" pitchFamily="2" charset="2"/>
              <a:buNone/>
              <a:defRPr/>
            </a:pPr>
            <a:r>
              <a:rPr lang="en-US" sz="1600" dirty="0" smtClean="0">
                <a:latin typeface="Lucida Console" pitchFamily="49" charset="0"/>
              </a:rPr>
              <a:t>(</a:t>
            </a:r>
            <a:r>
              <a:rPr lang="en-US" sz="1600" dirty="0" err="1" smtClean="0">
                <a:latin typeface="Lucida Console" pitchFamily="49" charset="0"/>
              </a:rPr>
              <a:t>BillId</a:t>
            </a:r>
            <a:r>
              <a:rPr lang="en-US" sz="1600" dirty="0" smtClean="0">
                <a:latin typeface="Lucida Console" pitchFamily="49" charset="0"/>
              </a:rPr>
              <a:t> number(4) </a:t>
            </a:r>
            <a:r>
              <a:rPr lang="en-US" sz="1600" b="1" dirty="0" smtClean="0">
                <a:latin typeface="Lucida Console" pitchFamily="49" charset="0"/>
              </a:rPr>
              <a:t>CONSTRAINT</a:t>
            </a:r>
            <a:r>
              <a:rPr lang="en-US" sz="1600" dirty="0" smtClean="0">
                <a:latin typeface="Lucida Console" pitchFamily="49" charset="0"/>
              </a:rPr>
              <a:t> </a:t>
            </a:r>
            <a:r>
              <a:rPr lang="en-US" sz="1600" dirty="0" err="1" smtClean="0">
                <a:latin typeface="Lucida Console" pitchFamily="49" charset="0"/>
              </a:rPr>
              <a:t>billing_billid_pk</a:t>
            </a:r>
            <a:r>
              <a:rPr lang="en-US" sz="1600" dirty="0" smtClean="0">
                <a:latin typeface="Lucida Console" pitchFamily="49" charset="0"/>
              </a:rPr>
              <a:t> </a:t>
            </a:r>
            <a:r>
              <a:rPr lang="en-US" sz="1600" b="1" dirty="0" smtClean="0">
                <a:latin typeface="Lucida Console" pitchFamily="49" charset="0"/>
              </a:rPr>
              <a:t>PRIMARY KEY</a:t>
            </a:r>
            <a:r>
              <a:rPr lang="en-US" sz="1600" dirty="0" smtClean="0">
                <a:latin typeface="Lucida Console" pitchFamily="49" charset="0"/>
              </a:rPr>
              <a:t>,</a:t>
            </a:r>
          </a:p>
          <a:p>
            <a:pPr>
              <a:buFont typeface="Wingdings" pitchFamily="2" charset="2"/>
              <a:buNone/>
              <a:defRPr/>
            </a:pPr>
            <a:r>
              <a:rPr lang="en-US" sz="1600" dirty="0" err="1" smtClean="0">
                <a:latin typeface="Lucida Console" pitchFamily="49" charset="0"/>
              </a:rPr>
              <a:t>Accountno</a:t>
            </a:r>
            <a:r>
              <a:rPr lang="en-US" sz="1600" dirty="0" smtClean="0">
                <a:latin typeface="Lucida Console" pitchFamily="49" charset="0"/>
              </a:rPr>
              <a:t> number(10) ,</a:t>
            </a:r>
          </a:p>
          <a:p>
            <a:pPr>
              <a:buFont typeface="Wingdings" pitchFamily="2" charset="2"/>
              <a:buNone/>
              <a:defRPr/>
            </a:pPr>
            <a:r>
              <a:rPr lang="en-US" sz="1600" dirty="0" err="1" smtClean="0">
                <a:latin typeface="Lucida Console" pitchFamily="49" charset="0"/>
              </a:rPr>
              <a:t>CustomerId</a:t>
            </a:r>
            <a:r>
              <a:rPr lang="en-US" sz="1600" dirty="0" smtClean="0">
                <a:latin typeface="Lucida Console" pitchFamily="49" charset="0"/>
              </a:rPr>
              <a:t> varchar2(6) ,</a:t>
            </a:r>
          </a:p>
          <a:p>
            <a:pPr>
              <a:buFont typeface="Wingdings" pitchFamily="2" charset="2"/>
              <a:buNone/>
              <a:defRPr/>
            </a:pPr>
            <a:r>
              <a:rPr lang="en-US" sz="1600" dirty="0" err="1" smtClean="0">
                <a:latin typeface="Lucida Console" pitchFamily="49" charset="0"/>
              </a:rPr>
              <a:t>BillAmt</a:t>
            </a:r>
            <a:r>
              <a:rPr lang="en-US" sz="1600" dirty="0" smtClean="0">
                <a:latin typeface="Lucida Console" pitchFamily="49" charset="0"/>
              </a:rPr>
              <a:t> number(7,2) </a:t>
            </a:r>
            <a:r>
              <a:rPr lang="en-US" sz="1600" b="1" dirty="0" smtClean="0">
                <a:latin typeface="Lucida Console" pitchFamily="49" charset="0"/>
              </a:rPr>
              <a:t>CONSTRAINT </a:t>
            </a:r>
            <a:r>
              <a:rPr lang="en-US" sz="1600" dirty="0" err="1" smtClean="0">
                <a:latin typeface="Lucida Console" pitchFamily="49" charset="0"/>
              </a:rPr>
              <a:t>billing_billamt_Nnull</a:t>
            </a:r>
            <a:r>
              <a:rPr lang="en-US" sz="1600" dirty="0" smtClean="0">
                <a:latin typeface="Lucida Console" pitchFamily="49" charset="0"/>
              </a:rPr>
              <a:t>  </a:t>
            </a:r>
            <a:r>
              <a:rPr lang="en-US" sz="1600" b="1" dirty="0" smtClean="0">
                <a:latin typeface="Lucida Console" pitchFamily="49" charset="0"/>
              </a:rPr>
              <a:t>NOT</a:t>
            </a:r>
            <a:r>
              <a:rPr lang="en-US" sz="1600" dirty="0" smtClean="0">
                <a:latin typeface="Lucida Console" pitchFamily="49" charset="0"/>
              </a:rPr>
              <a:t> </a:t>
            </a:r>
            <a:r>
              <a:rPr lang="en-US" sz="1600" b="1" dirty="0" smtClean="0">
                <a:latin typeface="Lucida Console" pitchFamily="49" charset="0"/>
              </a:rPr>
              <a:t>NULL</a:t>
            </a:r>
            <a:r>
              <a:rPr lang="en-US" sz="1600" dirty="0" smtClean="0">
                <a:latin typeface="Lucida Console" pitchFamily="49" charset="0"/>
              </a:rPr>
              <a:t>,</a:t>
            </a:r>
          </a:p>
          <a:p>
            <a:pPr>
              <a:buFont typeface="Wingdings" pitchFamily="2" charset="2"/>
              <a:buNone/>
              <a:defRPr/>
            </a:pPr>
            <a:r>
              <a:rPr lang="en-US" sz="1600" dirty="0" err="1" smtClean="0">
                <a:latin typeface="Lucida Console" pitchFamily="49" charset="0"/>
              </a:rPr>
              <a:t>Billdate</a:t>
            </a:r>
            <a:r>
              <a:rPr lang="en-US" sz="1600" dirty="0" smtClean="0">
                <a:latin typeface="Lucida Console" pitchFamily="49" charset="0"/>
              </a:rPr>
              <a:t> date </a:t>
            </a:r>
            <a:r>
              <a:rPr lang="en-US" sz="1600" b="1" dirty="0" smtClean="0">
                <a:latin typeface="Lucida Console" pitchFamily="49" charset="0"/>
              </a:rPr>
              <a:t>DEFAULT</a:t>
            </a:r>
            <a:r>
              <a:rPr lang="en-US" sz="1600" dirty="0" smtClean="0">
                <a:latin typeface="Lucida Console" pitchFamily="49" charset="0"/>
              </a:rPr>
              <a:t> </a:t>
            </a:r>
            <a:r>
              <a:rPr lang="en-US" sz="1600" dirty="0" err="1" smtClean="0">
                <a:latin typeface="Lucida Console" pitchFamily="49" charset="0"/>
              </a:rPr>
              <a:t>sysdate</a:t>
            </a:r>
            <a:r>
              <a:rPr lang="en-US" sz="1600" dirty="0" smtClean="0">
                <a:latin typeface="Lucida Console" pitchFamily="49" charset="0"/>
              </a:rPr>
              <a:t>,</a:t>
            </a:r>
          </a:p>
          <a:p>
            <a:pPr>
              <a:buFont typeface="Wingdings" pitchFamily="2" charset="2"/>
              <a:buNone/>
              <a:defRPr/>
            </a:pPr>
            <a:r>
              <a:rPr lang="en-US" sz="1600" dirty="0" err="1" smtClean="0">
                <a:latin typeface="Lucida Console" pitchFamily="49" charset="0"/>
              </a:rPr>
              <a:t>PaymentType</a:t>
            </a:r>
            <a:r>
              <a:rPr lang="en-US" sz="1600" dirty="0" smtClean="0">
                <a:latin typeface="Lucida Console" pitchFamily="49" charset="0"/>
              </a:rPr>
              <a:t> varchar2(12) </a:t>
            </a:r>
            <a:r>
              <a:rPr lang="en-US" sz="1600" b="1" dirty="0" smtClean="0">
                <a:latin typeface="Lucida Console" pitchFamily="49" charset="0"/>
              </a:rPr>
              <a:t>CONSTRAINT</a:t>
            </a:r>
            <a:r>
              <a:rPr lang="en-US" sz="1600" dirty="0" smtClean="0">
                <a:latin typeface="Lucida Console" pitchFamily="49" charset="0"/>
              </a:rPr>
              <a:t> </a:t>
            </a:r>
            <a:r>
              <a:rPr lang="en-US" sz="1600" dirty="0" err="1" smtClean="0">
                <a:latin typeface="Lucida Console" pitchFamily="49" charset="0"/>
              </a:rPr>
              <a:t>billing_paymenttype</a:t>
            </a:r>
            <a:r>
              <a:rPr lang="en-US" sz="1600" dirty="0" smtClean="0">
                <a:latin typeface="Lucida Console" pitchFamily="49" charset="0"/>
              </a:rPr>
              <a:t> </a:t>
            </a:r>
            <a:r>
              <a:rPr lang="en-US" sz="1600" b="1" dirty="0" smtClean="0">
                <a:latin typeface="Lucida Console" pitchFamily="49" charset="0"/>
              </a:rPr>
              <a:t>CHECK</a:t>
            </a:r>
            <a:r>
              <a:rPr lang="en-US" sz="1600" dirty="0" smtClean="0">
                <a:latin typeface="Lucida Console" pitchFamily="49" charset="0"/>
              </a:rPr>
              <a:t>(</a:t>
            </a:r>
            <a:r>
              <a:rPr lang="en-US" sz="1600" dirty="0" err="1" smtClean="0">
                <a:latin typeface="Lucida Console" pitchFamily="49" charset="0"/>
              </a:rPr>
              <a:t>PaymentType</a:t>
            </a:r>
            <a:r>
              <a:rPr lang="en-US" sz="1600" dirty="0" smtClean="0">
                <a:latin typeface="Lucida Console" pitchFamily="49" charset="0"/>
              </a:rPr>
              <a:t> in (‘</a:t>
            </a:r>
            <a:r>
              <a:rPr lang="en-US" sz="1600" dirty="0" err="1" smtClean="0">
                <a:latin typeface="Lucida Console" pitchFamily="49" charset="0"/>
              </a:rPr>
              <a:t>Creditcard</a:t>
            </a:r>
            <a:r>
              <a:rPr lang="en-US" sz="1600" dirty="0" smtClean="0">
                <a:latin typeface="Lucida Console" pitchFamily="49" charset="0"/>
              </a:rPr>
              <a:t>', ‘</a:t>
            </a:r>
            <a:r>
              <a:rPr lang="en-US" sz="1600" dirty="0" err="1" smtClean="0">
                <a:latin typeface="Lucida Console" pitchFamily="49" charset="0"/>
              </a:rPr>
              <a:t>Debitcard</a:t>
            </a:r>
            <a:r>
              <a:rPr lang="en-US" sz="1600" dirty="0" smtClean="0">
                <a:latin typeface="Lucida Console" pitchFamily="49" charset="0"/>
              </a:rPr>
              <a:t>') ),</a:t>
            </a:r>
          </a:p>
          <a:p>
            <a:pPr>
              <a:buFont typeface="Wingdings" pitchFamily="2" charset="2"/>
              <a:buNone/>
              <a:defRPr/>
            </a:pPr>
            <a:r>
              <a:rPr lang="en-US" sz="1600" b="1" dirty="0" smtClean="0">
                <a:latin typeface="Lucida Console" pitchFamily="49" charset="0"/>
              </a:rPr>
              <a:t>	CONSTRAINT</a:t>
            </a:r>
            <a:r>
              <a:rPr lang="en-US" sz="1600" dirty="0" smtClean="0">
                <a:latin typeface="Lucida Console" pitchFamily="49" charset="0"/>
              </a:rPr>
              <a:t> </a:t>
            </a:r>
            <a:r>
              <a:rPr lang="en-US" sz="1600" dirty="0" err="1" smtClean="0">
                <a:latin typeface="Lucida Console" pitchFamily="49" charset="0"/>
              </a:rPr>
              <a:t>billing_composite_fk</a:t>
            </a:r>
            <a:r>
              <a:rPr lang="en-US" sz="1600" dirty="0" smtClean="0">
                <a:latin typeface="Lucida Console" pitchFamily="49" charset="0"/>
              </a:rPr>
              <a:t> </a:t>
            </a:r>
            <a:r>
              <a:rPr lang="en-US" sz="1600" b="1" dirty="0" smtClean="0">
                <a:latin typeface="Lucida Console" pitchFamily="49" charset="0"/>
              </a:rPr>
              <a:t>FOREIGN KEY</a:t>
            </a:r>
            <a:r>
              <a:rPr lang="en-US" sz="1600" dirty="0" smtClean="0">
                <a:latin typeface="Lucida Console" pitchFamily="49" charset="0"/>
              </a:rPr>
              <a:t>(</a:t>
            </a:r>
            <a:r>
              <a:rPr lang="en-US" sz="1600" dirty="0" err="1" smtClean="0">
                <a:latin typeface="Lucida Console" pitchFamily="49" charset="0"/>
              </a:rPr>
              <a:t>AccountNo</a:t>
            </a:r>
            <a:r>
              <a:rPr lang="en-US" sz="1600" dirty="0" smtClean="0">
                <a:latin typeface="Lucida Console" pitchFamily="49" charset="0"/>
              </a:rPr>
              <a:t>, </a:t>
            </a:r>
            <a:r>
              <a:rPr lang="en-US" sz="1600" dirty="0" err="1" smtClean="0">
                <a:latin typeface="Lucida Console" pitchFamily="49" charset="0"/>
              </a:rPr>
              <a:t>CustomerId</a:t>
            </a:r>
            <a:r>
              <a:rPr lang="en-US" sz="1600" dirty="0" smtClean="0">
                <a:latin typeface="Lucida Console" pitchFamily="49" charset="0"/>
              </a:rPr>
              <a:t>) </a:t>
            </a:r>
            <a:r>
              <a:rPr lang="en-US" sz="1600" b="1" dirty="0" smtClean="0">
                <a:latin typeface="Lucida Console" pitchFamily="49" charset="0"/>
              </a:rPr>
              <a:t>REFERENCES</a:t>
            </a:r>
            <a:r>
              <a:rPr lang="en-US" sz="1600" dirty="0" smtClean="0">
                <a:latin typeface="Lucida Console" pitchFamily="49" charset="0"/>
              </a:rPr>
              <a:t> </a:t>
            </a:r>
            <a:r>
              <a:rPr lang="en-US" sz="1600" dirty="0" err="1" smtClean="0">
                <a:latin typeface="Lucida Console" pitchFamily="49" charset="0"/>
              </a:rPr>
              <a:t>BankInfo</a:t>
            </a:r>
            <a:r>
              <a:rPr lang="en-US" sz="1600" dirty="0" smtClean="0">
                <a:latin typeface="Lucida Console" pitchFamily="49" charset="0"/>
              </a:rPr>
              <a:t> (</a:t>
            </a:r>
            <a:r>
              <a:rPr lang="en-US" sz="1600" dirty="0" err="1" smtClean="0">
                <a:latin typeface="Lucida Console" pitchFamily="49" charset="0"/>
              </a:rPr>
              <a:t>AccountNo</a:t>
            </a:r>
            <a:r>
              <a:rPr lang="en-US" sz="1600" dirty="0" smtClean="0">
                <a:latin typeface="Lucida Console" pitchFamily="49" charset="0"/>
              </a:rPr>
              <a:t>, </a:t>
            </a:r>
            <a:r>
              <a:rPr lang="en-US" sz="1600" dirty="0" err="1" smtClean="0">
                <a:latin typeface="Lucida Console" pitchFamily="49" charset="0"/>
              </a:rPr>
              <a:t>CustomerId</a:t>
            </a:r>
            <a:r>
              <a:rPr lang="en-US" sz="1600" dirty="0" smtClean="0">
                <a:latin typeface="Lucida Console" pitchFamily="49" charset="0"/>
              </a:rPr>
              <a:t>));</a:t>
            </a:r>
            <a:endParaRPr lang="en-US" sz="1600" b="1" dirty="0" smtClean="0">
              <a:latin typeface="Lucida Console" pitchFamily="49" charset="0"/>
            </a:endParaRPr>
          </a:p>
        </p:txBody>
      </p:sp>
      <p:sp>
        <p:nvSpPr>
          <p:cNvPr id="6" name="Rounded Rectangle 5"/>
          <p:cNvSpPr>
            <a:spLocks noChangeArrowheads="1"/>
          </p:cNvSpPr>
          <p:nvPr/>
        </p:nvSpPr>
        <p:spPr bwMode="auto">
          <a:xfrm>
            <a:off x="228600" y="4724400"/>
            <a:ext cx="8382000" cy="685800"/>
          </a:xfrm>
          <a:prstGeom prst="roundRect">
            <a:avLst>
              <a:gd name="adj" fmla="val 16667"/>
            </a:avLst>
          </a:prstGeom>
          <a:solidFill>
            <a:srgbClr val="FFFF99">
              <a:alpha val="12941"/>
            </a:srgbClr>
          </a:solidFill>
          <a:ln w="28575" algn="ctr">
            <a:solidFill>
              <a:schemeClr val="tx1"/>
            </a:solidFill>
            <a:round/>
            <a:headEnd/>
            <a:tailEnd/>
          </a:ln>
        </p:spPr>
        <p:txBody>
          <a:bodyPr anchor="ctr"/>
          <a:lstStyle/>
          <a:p>
            <a:endParaRPr lang="en-US"/>
          </a:p>
        </p:txBody>
      </p:sp>
    </p:spTree>
    <p:extLst>
      <p:ext uri="{BB962C8B-B14F-4D97-AF65-F5344CB8AC3E}">
        <p14:creationId xmlns:p14="http://schemas.microsoft.com/office/powerpoint/2010/main" val="2878493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76835">
                                            <p:txEl>
                                              <p:pRg st="2" end="2"/>
                                            </p:txEl>
                                          </p:spTgt>
                                        </p:tgtEl>
                                        <p:attrNameLst>
                                          <p:attrName>style.visibility</p:attrName>
                                        </p:attrNameLst>
                                      </p:cBhvr>
                                      <p:to>
                                        <p:strVal val="visible"/>
                                      </p:to>
                                    </p:set>
                                    <p:anim calcmode="lin" valueType="num">
                                      <p:cBhvr>
                                        <p:cTn id="7" dur="1000" fill="hold"/>
                                        <p:tgtEl>
                                          <p:spTgt spid="376835">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7683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6835">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76835">
                                            <p:txEl>
                                              <p:pRg st="3" end="3"/>
                                            </p:txEl>
                                          </p:spTgt>
                                        </p:tgtEl>
                                        <p:attrNameLst>
                                          <p:attrName>style.visibility</p:attrName>
                                        </p:attrNameLst>
                                      </p:cBhvr>
                                      <p:to>
                                        <p:strVal val="visible"/>
                                      </p:to>
                                    </p:set>
                                    <p:anim calcmode="lin" valueType="num">
                                      <p:cBhvr>
                                        <p:cTn id="14" dur="1000" fill="hold"/>
                                        <p:tgtEl>
                                          <p:spTgt spid="376835">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7683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7683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76835">
                                            <p:txEl>
                                              <p:pRg st="4" end="4"/>
                                            </p:txEl>
                                          </p:spTgt>
                                        </p:tgtEl>
                                        <p:attrNameLst>
                                          <p:attrName>style.visibility</p:attrName>
                                        </p:attrNameLst>
                                      </p:cBhvr>
                                      <p:to>
                                        <p:strVal val="visible"/>
                                      </p:to>
                                    </p:set>
                                    <p:anim calcmode="lin" valueType="num">
                                      <p:cBhvr>
                                        <p:cTn id="21" dur="1000" fill="hold"/>
                                        <p:tgtEl>
                                          <p:spTgt spid="376835">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7683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7683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76835">
                                            <p:txEl>
                                              <p:pRg st="5" end="5"/>
                                            </p:txEl>
                                          </p:spTgt>
                                        </p:tgtEl>
                                        <p:attrNameLst>
                                          <p:attrName>style.visibility</p:attrName>
                                        </p:attrNameLst>
                                      </p:cBhvr>
                                      <p:to>
                                        <p:strVal val="visible"/>
                                      </p:to>
                                    </p:set>
                                    <p:anim calcmode="lin" valueType="num">
                                      <p:cBhvr>
                                        <p:cTn id="28" dur="1000" fill="hold"/>
                                        <p:tgtEl>
                                          <p:spTgt spid="376835">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768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683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76835">
                                            <p:txEl>
                                              <p:pRg st="6" end="6"/>
                                            </p:txEl>
                                          </p:spTgt>
                                        </p:tgtEl>
                                        <p:attrNameLst>
                                          <p:attrName>style.visibility</p:attrName>
                                        </p:attrNameLst>
                                      </p:cBhvr>
                                      <p:to>
                                        <p:strVal val="visible"/>
                                      </p:to>
                                    </p:set>
                                    <p:anim calcmode="lin" valueType="num">
                                      <p:cBhvr>
                                        <p:cTn id="35" dur="1000" fill="hold"/>
                                        <p:tgtEl>
                                          <p:spTgt spid="376835">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768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768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76835">
                                            <p:txEl>
                                              <p:pRg st="7" end="7"/>
                                            </p:txEl>
                                          </p:spTgt>
                                        </p:tgtEl>
                                        <p:attrNameLst>
                                          <p:attrName>style.visibility</p:attrName>
                                        </p:attrNameLst>
                                      </p:cBhvr>
                                      <p:to>
                                        <p:strVal val="visible"/>
                                      </p:to>
                                    </p:set>
                                    <p:anim calcmode="lin" valueType="num">
                                      <p:cBhvr>
                                        <p:cTn id="42" dur="1000" fill="hold"/>
                                        <p:tgtEl>
                                          <p:spTgt spid="376835">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37683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76835">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76835">
                                            <p:txEl>
                                              <p:pRg st="8" end="8"/>
                                            </p:txEl>
                                          </p:spTgt>
                                        </p:tgtEl>
                                        <p:attrNameLst>
                                          <p:attrName>style.visibility</p:attrName>
                                        </p:attrNameLst>
                                      </p:cBhvr>
                                      <p:to>
                                        <p:strVal val="visible"/>
                                      </p:to>
                                    </p:set>
                                    <p:anim calcmode="lin" valueType="num">
                                      <p:cBhvr>
                                        <p:cTn id="49" dur="1000" fill="hold"/>
                                        <p:tgtEl>
                                          <p:spTgt spid="376835">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37683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76835">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76835">
                                            <p:txEl>
                                              <p:pRg st="9" end="9"/>
                                            </p:txEl>
                                          </p:spTgt>
                                        </p:tgtEl>
                                        <p:attrNameLst>
                                          <p:attrName>style.visibility</p:attrName>
                                        </p:attrNameLst>
                                      </p:cBhvr>
                                      <p:to>
                                        <p:strVal val="visible"/>
                                      </p:to>
                                    </p:set>
                                    <p:anim calcmode="lin" valueType="num">
                                      <p:cBhvr>
                                        <p:cTn id="56" dur="1000" fill="hold"/>
                                        <p:tgtEl>
                                          <p:spTgt spid="376835">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37683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76835">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76835">
                                            <p:txEl>
                                              <p:pRg st="10" end="10"/>
                                            </p:txEl>
                                          </p:spTgt>
                                        </p:tgtEl>
                                        <p:attrNameLst>
                                          <p:attrName>style.visibility</p:attrName>
                                        </p:attrNameLst>
                                      </p:cBhvr>
                                      <p:to>
                                        <p:strVal val="visible"/>
                                      </p:to>
                                    </p:set>
                                    <p:anim calcmode="lin" valueType="num">
                                      <p:cBhvr>
                                        <p:cTn id="63" dur="1000" fill="hold"/>
                                        <p:tgtEl>
                                          <p:spTgt spid="376835">
                                            <p:txEl>
                                              <p:pRg st="10" end="10"/>
                                            </p:txEl>
                                          </p:spTgt>
                                        </p:tgtEl>
                                        <p:attrNameLst>
                                          <p:attrName>ppt_x</p:attrName>
                                        </p:attrNameLst>
                                      </p:cBhvr>
                                      <p:tavLst>
                                        <p:tav tm="0">
                                          <p:val>
                                            <p:strVal val="#ppt_x-.2"/>
                                          </p:val>
                                        </p:tav>
                                        <p:tav tm="100000">
                                          <p:val>
                                            <p:strVal val="#ppt_x"/>
                                          </p:val>
                                        </p:tav>
                                      </p:tavLst>
                                    </p:anim>
                                    <p:anim calcmode="lin" valueType="num">
                                      <p:cBhvr>
                                        <p:cTn id="64" dur="1000" fill="hold"/>
                                        <p:tgtEl>
                                          <p:spTgt spid="37683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76835">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2667000"/>
            <a:ext cx="7848600" cy="785813"/>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a:t>
            </a:r>
            <a:r>
              <a:rPr lang="en-US" sz="1800" b="0" dirty="0">
                <a:latin typeface="Lucida Console" pitchFamily="49" charset="0"/>
              </a:rPr>
              <a:t> </a:t>
            </a:r>
            <a:r>
              <a:rPr lang="en-US" sz="1800" dirty="0">
                <a:latin typeface="Lucida Console" pitchFamily="49" charset="0"/>
              </a:rPr>
              <a:t>TABLE</a:t>
            </a:r>
            <a:r>
              <a:rPr lang="en-US" sz="1800" b="0" dirty="0">
                <a:latin typeface="Lucida Console" pitchFamily="49" charset="0"/>
              </a:rPr>
              <a:t> Customer 	</a:t>
            </a:r>
          </a:p>
          <a:p>
            <a:pPr algn="l">
              <a:defRPr/>
            </a:pPr>
            <a:r>
              <a:rPr lang="en-US" sz="1800" dirty="0">
                <a:latin typeface="Lucida Console" pitchFamily="49" charset="0"/>
              </a:rPr>
              <a:t>     ADD </a:t>
            </a:r>
            <a:r>
              <a:rPr lang="en-US" sz="1800" b="0" dirty="0" err="1">
                <a:latin typeface="Lucida Console" pitchFamily="49" charset="0"/>
              </a:rPr>
              <a:t>Contact_Phone</a:t>
            </a:r>
            <a:r>
              <a:rPr lang="en-US" sz="1800" b="0" dirty="0">
                <a:latin typeface="Lucida Console" pitchFamily="49" charset="0"/>
              </a:rPr>
              <a:t>  Char(10);</a:t>
            </a:r>
          </a:p>
        </p:txBody>
      </p:sp>
      <p:sp>
        <p:nvSpPr>
          <p:cNvPr id="6147" name="Rectangle 3"/>
          <p:cNvSpPr>
            <a:spLocks noChangeArrowheads="1"/>
          </p:cNvSpPr>
          <p:nvPr/>
        </p:nvSpPr>
        <p:spPr bwMode="auto">
          <a:xfrm>
            <a:off x="381000" y="4648200"/>
            <a:ext cx="7848600" cy="785813"/>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 TABLE </a:t>
            </a:r>
            <a:r>
              <a:rPr lang="en-US" sz="1800" b="0" dirty="0">
                <a:latin typeface="Lucida Console" pitchFamily="49" charset="0"/>
              </a:rPr>
              <a:t>Customer 	</a:t>
            </a:r>
          </a:p>
          <a:p>
            <a:pPr algn="l">
              <a:defRPr/>
            </a:pPr>
            <a:r>
              <a:rPr lang="en-US" sz="1800" b="0" dirty="0">
                <a:latin typeface="Lucida Console" pitchFamily="49" charset="0"/>
              </a:rPr>
              <a:t>     </a:t>
            </a:r>
            <a:r>
              <a:rPr lang="en-US" sz="1800" dirty="0">
                <a:latin typeface="Lucida Console" pitchFamily="49" charset="0"/>
              </a:rPr>
              <a:t>DROP</a:t>
            </a:r>
            <a:r>
              <a:rPr lang="en-US" sz="1800" b="0" dirty="0">
                <a:latin typeface="Lucida Console" pitchFamily="49" charset="0"/>
              </a:rPr>
              <a:t> (</a:t>
            </a:r>
            <a:r>
              <a:rPr lang="en-US" sz="1800" b="0" dirty="0" err="1">
                <a:latin typeface="Lucida Console" pitchFamily="49" charset="0"/>
              </a:rPr>
              <a:t>Contact_Phone</a:t>
            </a:r>
            <a:r>
              <a:rPr lang="en-US" sz="1800" b="0" dirty="0">
                <a:latin typeface="Lucida Console" pitchFamily="49" charset="0"/>
              </a:rPr>
              <a:t>);</a:t>
            </a:r>
          </a:p>
        </p:txBody>
      </p:sp>
      <p:sp>
        <p:nvSpPr>
          <p:cNvPr id="30724" name="Rectangle 4"/>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sz="2000" dirty="0" smtClean="0"/>
              <a:t>SQL - ALTER TABLE– ADD/DROP/MODIFY Column</a:t>
            </a:r>
          </a:p>
        </p:txBody>
      </p:sp>
      <p:sp>
        <p:nvSpPr>
          <p:cNvPr id="5127" name="Rectangle 5"/>
          <p:cNvSpPr>
            <a:spLocks noGrp="1" noChangeArrowheads="1"/>
          </p:cNvSpPr>
          <p:nvPr>
            <p:ph type="body" idx="4294967295"/>
          </p:nvPr>
        </p:nvSpPr>
        <p:spPr>
          <a:xfrm>
            <a:off x="0" y="838200"/>
            <a:ext cx="9144000" cy="1395413"/>
          </a:xfrm>
        </p:spPr>
        <p:txBody>
          <a:bodyPr lIns="0" tIns="0"/>
          <a:lstStyle/>
          <a:p>
            <a:pPr eaLnBrk="1" hangingPunct="1"/>
            <a:r>
              <a:rPr lang="en-US" b="1" smtClean="0"/>
              <a:t>Add/Drop/Modify Column</a:t>
            </a:r>
          </a:p>
        </p:txBody>
      </p:sp>
      <p:sp>
        <p:nvSpPr>
          <p:cNvPr id="6151" name="Rectangle 7"/>
          <p:cNvSpPr>
            <a:spLocks noChangeArrowheads="1"/>
          </p:cNvSpPr>
          <p:nvPr/>
        </p:nvSpPr>
        <p:spPr bwMode="auto">
          <a:xfrm>
            <a:off x="381000" y="3640138"/>
            <a:ext cx="7848600" cy="779462"/>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 TABLE </a:t>
            </a:r>
            <a:r>
              <a:rPr lang="en-US" sz="1800" b="0" dirty="0">
                <a:latin typeface="Lucida Console" pitchFamily="49" charset="0"/>
              </a:rPr>
              <a:t>Customer </a:t>
            </a:r>
          </a:p>
          <a:p>
            <a:pPr algn="l">
              <a:defRPr/>
            </a:pPr>
            <a:r>
              <a:rPr lang="en-US" sz="1800" b="0" dirty="0">
                <a:latin typeface="Lucida Console" pitchFamily="49" charset="0"/>
              </a:rPr>
              <a:t>     </a:t>
            </a:r>
            <a:r>
              <a:rPr lang="en-US" sz="1800" dirty="0">
                <a:latin typeface="Lucida Console" pitchFamily="49" charset="0"/>
              </a:rPr>
              <a:t>MODIFY</a:t>
            </a:r>
            <a:r>
              <a:rPr lang="en-US" sz="1800" b="0" dirty="0">
                <a:latin typeface="Lucida Console" pitchFamily="49" charset="0"/>
              </a:rPr>
              <a:t> </a:t>
            </a:r>
            <a:r>
              <a:rPr lang="en-US" sz="1800" b="0" dirty="0" err="1">
                <a:latin typeface="Lucida Console" pitchFamily="49" charset="0"/>
              </a:rPr>
              <a:t>Contact_Phone</a:t>
            </a:r>
            <a:r>
              <a:rPr lang="en-US" sz="1800" b="0" dirty="0">
                <a:latin typeface="Lucida Console" pitchFamily="49" charset="0"/>
              </a:rPr>
              <a:t> Char(12);</a:t>
            </a:r>
          </a:p>
        </p:txBody>
      </p:sp>
    </p:spTree>
    <p:extLst>
      <p:ext uri="{BB962C8B-B14F-4D97-AF65-F5344CB8AC3E}">
        <p14:creationId xmlns:p14="http://schemas.microsoft.com/office/powerpoint/2010/main" val="35389654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dissolve">
                                      <p:cBhvr>
                                        <p:cTn id="12" dur="500"/>
                                        <p:tgtEl>
                                          <p:spTgt spid="6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dissolve">
                                      <p:cBhvr>
                                        <p:cTn id="1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sz="2400" dirty="0" smtClean="0"/>
              <a:t>ALTER TABLE—ADD/DROP/MODIFY Column</a:t>
            </a:r>
          </a:p>
        </p:txBody>
      </p:sp>
      <p:sp>
        <p:nvSpPr>
          <p:cNvPr id="39940" name="Content Placeholder 2"/>
          <p:cNvSpPr>
            <a:spLocks noGrp="1"/>
          </p:cNvSpPr>
          <p:nvPr>
            <p:ph idx="4294967295"/>
          </p:nvPr>
        </p:nvSpPr>
        <p:spPr>
          <a:xfrm>
            <a:off x="0" y="762000"/>
            <a:ext cx="9144000" cy="6095999"/>
          </a:xfrm>
        </p:spPr>
        <p:txBody>
          <a:bodyPr lIns="0" tIns="0">
            <a:normAutofit/>
          </a:bodyPr>
          <a:lstStyle/>
          <a:p>
            <a:pPr eaLnBrk="1" hangingPunct="1"/>
            <a:r>
              <a:rPr lang="en-US" sz="2400" dirty="0" smtClean="0"/>
              <a:t>Used to modify the structure of a table by adding and removing columns</a:t>
            </a:r>
          </a:p>
          <a:p>
            <a:pPr eaLnBrk="1" hangingPunct="1"/>
            <a:r>
              <a:rPr lang="en-US" sz="2400" dirty="0" smtClean="0"/>
              <a:t>The ALTER TABLE statement  with MODIFY option cannot be used to change the name of a column or table.</a:t>
            </a:r>
          </a:p>
          <a:p>
            <a:pPr eaLnBrk="1" hangingPunct="1"/>
            <a:r>
              <a:rPr lang="en-US" sz="2400" dirty="0" smtClean="0"/>
              <a:t>Column to be modified should be empty to decrease column length</a:t>
            </a:r>
          </a:p>
          <a:p>
            <a:pPr eaLnBrk="1" hangingPunct="1"/>
            <a:r>
              <a:rPr lang="en-US" sz="2400" dirty="0" smtClean="0"/>
              <a:t>Column to be modified should be empty to change the data type</a:t>
            </a:r>
          </a:p>
          <a:p>
            <a:pPr eaLnBrk="1" hangingPunct="1"/>
            <a:r>
              <a:rPr lang="en-US" sz="2400" dirty="0" smtClean="0"/>
              <a:t>If the table has only one column, the ALTER TABLE statement cannot be used to drop that column because that would render the table definition invalid.</a:t>
            </a:r>
          </a:p>
        </p:txBody>
      </p:sp>
    </p:spTree>
    <p:extLst>
      <p:ext uri="{BB962C8B-B14F-4D97-AF65-F5344CB8AC3E}">
        <p14:creationId xmlns:p14="http://schemas.microsoft.com/office/powerpoint/2010/main" val="1168967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04800" y="1676400"/>
            <a:ext cx="8610600" cy="785813"/>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 TABLE </a:t>
            </a:r>
            <a:r>
              <a:rPr lang="en-US" sz="1800" b="0" dirty="0" err="1">
                <a:latin typeface="Lucida Console" pitchFamily="49" charset="0"/>
              </a:rPr>
              <a:t>Customer_Account_Details</a:t>
            </a:r>
            <a:r>
              <a:rPr lang="en-US" sz="1800" b="0" dirty="0">
                <a:latin typeface="Lucida Console" pitchFamily="49" charset="0"/>
              </a:rPr>
              <a:t> 	</a:t>
            </a:r>
          </a:p>
          <a:p>
            <a:pPr algn="l">
              <a:defRPr/>
            </a:pPr>
            <a:r>
              <a:rPr lang="en-US" sz="1800" b="0" dirty="0">
                <a:latin typeface="Lucida Console" pitchFamily="49" charset="0"/>
              </a:rPr>
              <a:t>     </a:t>
            </a:r>
            <a:r>
              <a:rPr lang="en-US" sz="1800" dirty="0">
                <a:latin typeface="Lucida Console" pitchFamily="49" charset="0"/>
              </a:rPr>
              <a:t>ADD CONSTRAINT </a:t>
            </a:r>
            <a:r>
              <a:rPr lang="en-US" sz="1800" b="0" dirty="0">
                <a:latin typeface="Lucida Console" pitchFamily="49" charset="0"/>
              </a:rPr>
              <a:t>Pkey1 </a:t>
            </a:r>
            <a:r>
              <a:rPr lang="en-US" sz="1800" dirty="0">
                <a:latin typeface="Lucida Console" pitchFamily="49" charset="0"/>
              </a:rPr>
              <a:t>PRIMARY KEY </a:t>
            </a:r>
            <a:r>
              <a:rPr lang="en-US" sz="1800" b="0" dirty="0">
                <a:latin typeface="Lucida Console" pitchFamily="49" charset="0"/>
              </a:rPr>
              <a:t>(</a:t>
            </a:r>
            <a:r>
              <a:rPr lang="en-US" sz="1800" b="0" dirty="0" err="1">
                <a:latin typeface="Lucida Console" pitchFamily="49" charset="0"/>
              </a:rPr>
              <a:t>Account_No</a:t>
            </a:r>
            <a:r>
              <a:rPr lang="en-US" sz="1800" b="0" dirty="0">
                <a:latin typeface="Lucida Console" pitchFamily="49" charset="0"/>
              </a:rPr>
              <a:t>);</a:t>
            </a:r>
          </a:p>
        </p:txBody>
      </p:sp>
      <p:sp>
        <p:nvSpPr>
          <p:cNvPr id="7171" name="Rectangle 3"/>
          <p:cNvSpPr>
            <a:spLocks noChangeArrowheads="1"/>
          </p:cNvSpPr>
          <p:nvPr/>
        </p:nvSpPr>
        <p:spPr bwMode="auto">
          <a:xfrm>
            <a:off x="304800" y="3581400"/>
            <a:ext cx="8610600" cy="2032000"/>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 TABLE </a:t>
            </a:r>
            <a:r>
              <a:rPr lang="en-US" sz="1800" b="0" dirty="0" err="1">
                <a:latin typeface="Lucida Console" pitchFamily="49" charset="0"/>
              </a:rPr>
              <a:t>Customer_Account_Details</a:t>
            </a:r>
            <a:r>
              <a:rPr lang="en-US" sz="1800" b="0" dirty="0">
                <a:latin typeface="Lucida Console" pitchFamily="49" charset="0"/>
              </a:rPr>
              <a:t> 	</a:t>
            </a:r>
          </a:p>
          <a:p>
            <a:pPr algn="l">
              <a:defRPr/>
            </a:pPr>
            <a:r>
              <a:rPr lang="en-US" sz="1800" b="0" dirty="0">
                <a:latin typeface="Lucida Console" pitchFamily="49" charset="0"/>
              </a:rPr>
              <a:t>     </a:t>
            </a:r>
            <a:r>
              <a:rPr lang="en-US" sz="1800" dirty="0">
                <a:latin typeface="Lucida Console" pitchFamily="49" charset="0"/>
              </a:rPr>
              <a:t>DROP PRIMARY KEY</a:t>
            </a:r>
            <a:r>
              <a:rPr lang="en-US" sz="1800" b="0" dirty="0">
                <a:latin typeface="Lucida Console" pitchFamily="49" charset="0"/>
              </a:rPr>
              <a:t>;</a:t>
            </a:r>
            <a:endParaRPr lang="en-US" sz="1800" b="0" i="1" dirty="0"/>
          </a:p>
          <a:p>
            <a:pPr>
              <a:defRPr/>
            </a:pPr>
            <a:r>
              <a:rPr lang="en-US" sz="1800" b="0" i="1" dirty="0"/>
              <a:t>OR</a:t>
            </a:r>
          </a:p>
          <a:p>
            <a:pPr algn="l">
              <a:defRPr/>
            </a:pPr>
            <a:r>
              <a:rPr lang="en-US" sz="1800" dirty="0">
                <a:latin typeface="Lucida Console" pitchFamily="49" charset="0"/>
              </a:rPr>
              <a:t>ALTER TABLE </a:t>
            </a:r>
            <a:r>
              <a:rPr lang="en-US" sz="1800" b="0" dirty="0" err="1">
                <a:latin typeface="Lucida Console" pitchFamily="49" charset="0"/>
              </a:rPr>
              <a:t>Customer_Account_Details</a:t>
            </a:r>
            <a:r>
              <a:rPr lang="en-US" sz="1800" b="0" dirty="0">
                <a:latin typeface="Lucida Console" pitchFamily="49" charset="0"/>
              </a:rPr>
              <a:t> </a:t>
            </a:r>
          </a:p>
          <a:p>
            <a:pPr algn="l">
              <a:defRPr/>
            </a:pPr>
            <a:r>
              <a:rPr lang="en-US" sz="1800" b="0" dirty="0">
                <a:latin typeface="Lucida Console" pitchFamily="49" charset="0"/>
              </a:rPr>
              <a:t>     </a:t>
            </a:r>
            <a:r>
              <a:rPr lang="en-US" sz="1800" dirty="0">
                <a:latin typeface="Lucida Console" pitchFamily="49" charset="0"/>
              </a:rPr>
              <a:t>DROP CONSTRAINT</a:t>
            </a:r>
            <a:r>
              <a:rPr lang="en-US" sz="1800" b="0" dirty="0">
                <a:latin typeface="Lucida Console" pitchFamily="49" charset="0"/>
              </a:rPr>
              <a:t> Pkey1;</a:t>
            </a:r>
          </a:p>
        </p:txBody>
      </p:sp>
      <p:sp>
        <p:nvSpPr>
          <p:cNvPr id="32772" name="Rectangle 4"/>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sz="2400" dirty="0" smtClean="0"/>
              <a:t>SQL - ALTER TABLE—ADD/DROP Constraint</a:t>
            </a:r>
          </a:p>
        </p:txBody>
      </p:sp>
      <p:sp>
        <p:nvSpPr>
          <p:cNvPr id="40966" name="Rectangle 5"/>
          <p:cNvSpPr>
            <a:spLocks noGrp="1" noChangeArrowheads="1"/>
          </p:cNvSpPr>
          <p:nvPr>
            <p:ph type="body" idx="4294967295"/>
          </p:nvPr>
        </p:nvSpPr>
        <p:spPr>
          <a:xfrm>
            <a:off x="152400" y="838200"/>
            <a:ext cx="8534400" cy="631825"/>
          </a:xfrm>
        </p:spPr>
        <p:txBody>
          <a:bodyPr lIns="0" tIns="0"/>
          <a:lstStyle/>
          <a:p>
            <a:pPr eaLnBrk="1" hangingPunct="1"/>
            <a:r>
              <a:rPr lang="en-US" smtClean="0"/>
              <a:t> </a:t>
            </a:r>
            <a:r>
              <a:rPr lang="en-US" b="1" smtClean="0"/>
              <a:t>Add/Drop Constraint </a:t>
            </a:r>
          </a:p>
        </p:txBody>
      </p:sp>
      <p:sp>
        <p:nvSpPr>
          <p:cNvPr id="7175" name="Rectangle 7"/>
          <p:cNvSpPr>
            <a:spLocks noChangeArrowheads="1"/>
          </p:cNvSpPr>
          <p:nvPr/>
        </p:nvSpPr>
        <p:spPr bwMode="auto">
          <a:xfrm>
            <a:off x="304800" y="2559050"/>
            <a:ext cx="8610600" cy="779463"/>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 TABLE </a:t>
            </a:r>
            <a:r>
              <a:rPr lang="en-US" sz="1800" b="0" dirty="0" err="1">
                <a:latin typeface="Lucida Console" pitchFamily="49" charset="0"/>
              </a:rPr>
              <a:t>Customer_Account_Details</a:t>
            </a:r>
            <a:r>
              <a:rPr lang="en-US" sz="1800" b="0" dirty="0">
                <a:latin typeface="Lucida Console" pitchFamily="49" charset="0"/>
              </a:rPr>
              <a:t> </a:t>
            </a:r>
          </a:p>
          <a:p>
            <a:pPr algn="l">
              <a:defRPr/>
            </a:pPr>
            <a:r>
              <a:rPr lang="en-US" sz="1800" b="0" dirty="0">
                <a:latin typeface="Lucida Console" pitchFamily="49" charset="0"/>
              </a:rPr>
              <a:t>     </a:t>
            </a:r>
            <a:r>
              <a:rPr lang="en-US" sz="1800" dirty="0">
                <a:latin typeface="Lucida Console" pitchFamily="49" charset="0"/>
              </a:rPr>
              <a:t>ADD CONSTRAINT </a:t>
            </a:r>
            <a:r>
              <a:rPr lang="en-US" sz="1800" b="0" dirty="0">
                <a:latin typeface="Lucida Console" pitchFamily="49" charset="0"/>
              </a:rPr>
              <a:t>Pkey2 </a:t>
            </a:r>
            <a:r>
              <a:rPr lang="en-US" sz="1800" dirty="0">
                <a:latin typeface="Lucida Console" pitchFamily="49" charset="0"/>
              </a:rPr>
              <a:t>PRIMARY KEY </a:t>
            </a:r>
            <a:r>
              <a:rPr lang="en-US" sz="1800" b="0" dirty="0">
                <a:latin typeface="Lucida Console" pitchFamily="49" charset="0"/>
              </a:rPr>
              <a:t>(</a:t>
            </a:r>
            <a:r>
              <a:rPr lang="en-US" sz="1800" b="0" dirty="0" err="1">
                <a:latin typeface="Lucida Console" pitchFamily="49" charset="0"/>
              </a:rPr>
              <a:t>Account_No</a:t>
            </a:r>
            <a:r>
              <a:rPr lang="en-US" sz="1800" b="0" dirty="0">
                <a:latin typeface="Lucida Console" pitchFamily="49" charset="0"/>
              </a:rPr>
              <a:t>, </a:t>
            </a:r>
            <a:r>
              <a:rPr lang="en-US" sz="1800" b="0" dirty="0" err="1">
                <a:latin typeface="Lucida Console" pitchFamily="49" charset="0"/>
              </a:rPr>
              <a:t>Cust_ID</a:t>
            </a:r>
            <a:r>
              <a:rPr lang="en-US" sz="1800" b="0" dirty="0">
                <a:latin typeface="Lucida Console" pitchFamily="49" charset="0"/>
              </a:rPr>
              <a:t>);</a:t>
            </a:r>
          </a:p>
        </p:txBody>
      </p:sp>
    </p:spTree>
    <p:extLst>
      <p:ext uri="{BB962C8B-B14F-4D97-AF65-F5344CB8AC3E}">
        <p14:creationId xmlns:p14="http://schemas.microsoft.com/office/powerpoint/2010/main" val="1978909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bg/>
                                          </p:spTgt>
                                        </p:tgtEl>
                                        <p:attrNameLst>
                                          <p:attrName>style.visibility</p:attrName>
                                        </p:attrNameLst>
                                      </p:cBhvr>
                                      <p:to>
                                        <p:strVal val="visible"/>
                                      </p:to>
                                    </p:set>
                                    <p:animEffect transition="in" filter="dissolve">
                                      <p:cBhvr>
                                        <p:cTn id="7" dur="500"/>
                                        <p:tgtEl>
                                          <p:spTgt spid="7170">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70">
                                            <p:txEl>
                                              <p:pRg st="0" end="0"/>
                                            </p:txEl>
                                          </p:spTgt>
                                        </p:tgtEl>
                                        <p:attrNameLst>
                                          <p:attrName>style.visibility</p:attrName>
                                        </p:attrNameLst>
                                      </p:cBhvr>
                                      <p:to>
                                        <p:strVal val="visible"/>
                                      </p:to>
                                    </p:set>
                                    <p:animEffect transition="in" filter="dissolve">
                                      <p:cBhvr>
                                        <p:cTn id="10" dur="500"/>
                                        <p:tgtEl>
                                          <p:spTgt spid="7170">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70">
                                            <p:txEl>
                                              <p:pRg st="1" end="1"/>
                                            </p:txEl>
                                          </p:spTgt>
                                        </p:tgtEl>
                                        <p:attrNameLst>
                                          <p:attrName>style.visibility</p:attrName>
                                        </p:attrNameLst>
                                      </p:cBhvr>
                                      <p:to>
                                        <p:strVal val="visible"/>
                                      </p:to>
                                    </p:set>
                                    <p:animEffect transition="in" filter="dissolve">
                                      <p:cBhvr>
                                        <p:cTn id="15" dur="500"/>
                                        <p:tgtEl>
                                          <p:spTgt spid="7170">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175">
                                            <p:bg/>
                                          </p:spTgt>
                                        </p:tgtEl>
                                        <p:attrNameLst>
                                          <p:attrName>style.visibility</p:attrName>
                                        </p:attrNameLst>
                                      </p:cBhvr>
                                      <p:to>
                                        <p:strVal val="visible"/>
                                      </p:to>
                                    </p:set>
                                    <p:animEffect transition="in" filter="dissolve">
                                      <p:cBhvr>
                                        <p:cTn id="20" dur="500"/>
                                        <p:tgtEl>
                                          <p:spTgt spid="7175">
                                            <p:bg/>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175">
                                            <p:txEl>
                                              <p:pRg st="0" end="0"/>
                                            </p:txEl>
                                          </p:spTgt>
                                        </p:tgtEl>
                                        <p:attrNameLst>
                                          <p:attrName>style.visibility</p:attrName>
                                        </p:attrNameLst>
                                      </p:cBhvr>
                                      <p:to>
                                        <p:strVal val="visible"/>
                                      </p:to>
                                    </p:set>
                                    <p:animEffect transition="in" filter="dissolve">
                                      <p:cBhvr>
                                        <p:cTn id="23" dur="500"/>
                                        <p:tgtEl>
                                          <p:spTgt spid="717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175">
                                            <p:txEl>
                                              <p:pRg st="1" end="1"/>
                                            </p:txEl>
                                          </p:spTgt>
                                        </p:tgtEl>
                                        <p:attrNameLst>
                                          <p:attrName>style.visibility</p:attrName>
                                        </p:attrNameLst>
                                      </p:cBhvr>
                                      <p:to>
                                        <p:strVal val="visible"/>
                                      </p:to>
                                    </p:set>
                                    <p:animEffect transition="in" filter="dissolve">
                                      <p:cBhvr>
                                        <p:cTn id="28" dur="500"/>
                                        <p:tgtEl>
                                          <p:spTgt spid="717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171"/>
                                        </p:tgtEl>
                                        <p:attrNameLst>
                                          <p:attrName>style.visibility</p:attrName>
                                        </p:attrNameLst>
                                      </p:cBhvr>
                                      <p:to>
                                        <p:strVal val="visible"/>
                                      </p:to>
                                    </p:set>
                                    <p:animEffect transition="in" filter="dissolve">
                                      <p:cBhvr>
                                        <p:cTn id="33"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allAtOnce" animBg="1"/>
      <p:bldP spid="7171" grpId="0" animBg="1"/>
      <p:bldP spid="7175"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04800" y="1447800"/>
            <a:ext cx="8305800" cy="1066800"/>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 TABLE</a:t>
            </a:r>
            <a:r>
              <a:rPr lang="en-US" sz="1800" b="0" dirty="0">
                <a:latin typeface="Lucida Console" pitchFamily="49" charset="0"/>
              </a:rPr>
              <a:t> </a:t>
            </a:r>
            <a:r>
              <a:rPr lang="en-US" sz="1800" b="0" dirty="0" err="1">
                <a:latin typeface="Lucida Console" pitchFamily="49" charset="0"/>
              </a:rPr>
              <a:t>Customer_Transaction</a:t>
            </a:r>
            <a:r>
              <a:rPr lang="en-US" sz="1800" b="0" dirty="0">
                <a:latin typeface="Lucida Console" pitchFamily="49" charset="0"/>
              </a:rPr>
              <a:t> </a:t>
            </a:r>
            <a:r>
              <a:rPr lang="en-US" sz="1800" dirty="0">
                <a:latin typeface="Lucida Console" pitchFamily="49" charset="0"/>
              </a:rPr>
              <a:t>	</a:t>
            </a:r>
          </a:p>
          <a:p>
            <a:pPr algn="l">
              <a:defRPr/>
            </a:pPr>
            <a:r>
              <a:rPr lang="en-US" sz="1800" dirty="0">
                <a:latin typeface="Lucida Console" pitchFamily="49" charset="0"/>
              </a:rPr>
              <a:t>     ADD CONSTRAINT</a:t>
            </a:r>
            <a:r>
              <a:rPr lang="en-US" sz="1800" b="0" dirty="0">
                <a:latin typeface="Lucida Console" pitchFamily="49" charset="0"/>
              </a:rPr>
              <a:t> Fkey1 </a:t>
            </a:r>
            <a:r>
              <a:rPr lang="en-US" sz="1800" dirty="0">
                <a:latin typeface="Lucida Console" pitchFamily="49" charset="0"/>
              </a:rPr>
              <a:t>FOREIGN KEY</a:t>
            </a:r>
            <a:r>
              <a:rPr lang="en-US" sz="1800" b="0" dirty="0">
                <a:latin typeface="Lucida Console" pitchFamily="49" charset="0"/>
              </a:rPr>
              <a:t> (</a:t>
            </a:r>
            <a:r>
              <a:rPr lang="en-US" sz="1800" b="0" dirty="0" err="1">
                <a:latin typeface="Lucida Console" pitchFamily="49" charset="0"/>
              </a:rPr>
              <a:t>Cust_ID</a:t>
            </a:r>
            <a:r>
              <a:rPr lang="en-US" sz="1800" b="0" dirty="0">
                <a:latin typeface="Lucida Console" pitchFamily="49" charset="0"/>
              </a:rPr>
              <a:t>) </a:t>
            </a:r>
            <a:r>
              <a:rPr lang="en-US" sz="1800" dirty="0">
                <a:latin typeface="Lucida Console" pitchFamily="49" charset="0"/>
              </a:rPr>
              <a:t>		REFERENCES</a:t>
            </a:r>
            <a:r>
              <a:rPr lang="en-US" sz="1800" b="0" dirty="0">
                <a:latin typeface="Lucida Console" pitchFamily="49" charset="0"/>
              </a:rPr>
              <a:t> </a:t>
            </a:r>
            <a:r>
              <a:rPr lang="en-US" sz="1800" b="0" dirty="0" err="1">
                <a:latin typeface="Lucida Console" pitchFamily="49" charset="0"/>
              </a:rPr>
              <a:t>Customer_Account_Details</a:t>
            </a:r>
            <a:r>
              <a:rPr lang="en-US" sz="1800" b="0" dirty="0">
                <a:latin typeface="Lucida Console" pitchFamily="49" charset="0"/>
              </a:rPr>
              <a:t> (</a:t>
            </a:r>
            <a:r>
              <a:rPr lang="en-US" sz="1800" b="0" dirty="0" err="1">
                <a:latin typeface="Lucida Console" pitchFamily="49" charset="0"/>
              </a:rPr>
              <a:t>Cust_ID</a:t>
            </a:r>
            <a:r>
              <a:rPr lang="en-US" sz="1800" b="0" dirty="0">
                <a:latin typeface="Lucida Console" pitchFamily="49" charset="0"/>
              </a:rPr>
              <a:t>);</a:t>
            </a:r>
          </a:p>
        </p:txBody>
      </p:sp>
      <p:sp>
        <p:nvSpPr>
          <p:cNvPr id="8195" name="Rectangle 3"/>
          <p:cNvSpPr>
            <a:spLocks noChangeArrowheads="1"/>
          </p:cNvSpPr>
          <p:nvPr/>
        </p:nvSpPr>
        <p:spPr bwMode="auto">
          <a:xfrm>
            <a:off x="304800" y="3276600"/>
            <a:ext cx="8305800" cy="785813"/>
          </a:xfrm>
          <a:prstGeom prst="rect">
            <a:avLst/>
          </a:prstGeom>
          <a:solidFill>
            <a:srgbClr val="F3FCE4"/>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ALTER TABLE</a:t>
            </a:r>
            <a:r>
              <a:rPr lang="en-US" sz="1800" b="0" dirty="0">
                <a:latin typeface="Lucida Console" pitchFamily="49" charset="0"/>
              </a:rPr>
              <a:t> </a:t>
            </a:r>
            <a:r>
              <a:rPr lang="en-US" sz="1800" b="0" dirty="0" err="1">
                <a:latin typeface="Lucida Console" pitchFamily="49" charset="0"/>
              </a:rPr>
              <a:t>Customer_Transaction</a:t>
            </a:r>
            <a:r>
              <a:rPr lang="en-US" sz="1800" b="0" dirty="0">
                <a:latin typeface="Lucida Console" pitchFamily="49" charset="0"/>
              </a:rPr>
              <a:t> </a:t>
            </a:r>
            <a:r>
              <a:rPr lang="en-US" sz="1800" dirty="0">
                <a:latin typeface="Lucida Console" pitchFamily="49" charset="0"/>
              </a:rPr>
              <a:t>	</a:t>
            </a:r>
          </a:p>
          <a:p>
            <a:pPr algn="l">
              <a:defRPr/>
            </a:pPr>
            <a:r>
              <a:rPr lang="en-US" sz="1800" dirty="0">
                <a:latin typeface="Lucida Console" pitchFamily="49" charset="0"/>
              </a:rPr>
              <a:t>     DROP CONSTRAINT</a:t>
            </a:r>
            <a:r>
              <a:rPr lang="en-US" sz="1800" b="0" dirty="0">
                <a:latin typeface="Lucida Console" pitchFamily="49" charset="0"/>
              </a:rPr>
              <a:t> Fkey1;</a:t>
            </a:r>
          </a:p>
        </p:txBody>
      </p:sp>
      <p:sp>
        <p:nvSpPr>
          <p:cNvPr id="41989" name="Rectangle 6"/>
          <p:cNvSpPr>
            <a:spLocks noChangeArrowheads="1"/>
          </p:cNvSpPr>
          <p:nvPr/>
        </p:nvSpPr>
        <p:spPr bwMode="auto">
          <a:xfrm>
            <a:off x="0" y="4572000"/>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Arial" charset="0"/>
              <a:buChar char="•"/>
            </a:pPr>
            <a:r>
              <a:rPr lang="en-US" sz="2400" b="0" dirty="0"/>
              <a:t>A table can have one or more Foreign keys</a:t>
            </a:r>
          </a:p>
          <a:p>
            <a:pPr algn="l">
              <a:buFont typeface="Arial" charset="0"/>
              <a:buChar char="•"/>
            </a:pPr>
            <a:r>
              <a:rPr lang="en-US" sz="2400" b="0" dirty="0"/>
              <a:t>Adding a foreign key constraint using ALTER TABLE command </a:t>
            </a:r>
            <a:r>
              <a:rPr lang="en-US" sz="2400" b="1" dirty="0"/>
              <a:t>will result in an error if the existing data in master or child table does not support the foreign key restriction.</a:t>
            </a:r>
          </a:p>
        </p:txBody>
      </p:sp>
      <p:sp>
        <p:nvSpPr>
          <p:cNvPr id="7" name="Rectangle 4"/>
          <p:cNvSpPr txBox="1">
            <a:spLocks noChangeArrowheads="1"/>
          </p:cNvSpPr>
          <p:nvPr/>
        </p:nvSpPr>
        <p:spPr bwMode="auto">
          <a:xfrm>
            <a:off x="0" y="17462"/>
            <a:ext cx="9144000" cy="820738"/>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lgn="l">
              <a:defRPr/>
            </a:pPr>
            <a:r>
              <a:rPr lang="en-US" sz="2400" kern="0" dirty="0">
                <a:latin typeface="+mj-lt"/>
                <a:ea typeface="+mj-ea"/>
                <a:cs typeface="+mj-cs"/>
              </a:rPr>
              <a:t>SQL - ALTER TABLE—ADD/DROP Constraint</a:t>
            </a:r>
          </a:p>
        </p:txBody>
      </p:sp>
    </p:spTree>
    <p:extLst>
      <p:ext uri="{BB962C8B-B14F-4D97-AF65-F5344CB8AC3E}">
        <p14:creationId xmlns:p14="http://schemas.microsoft.com/office/powerpoint/2010/main" val="1334589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dissolve">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4294967295"/>
          </p:nvPr>
        </p:nvSpPr>
        <p:spPr>
          <a:xfrm>
            <a:off x="0" y="838200"/>
            <a:ext cx="9144000" cy="6019800"/>
          </a:xfrm>
        </p:spPr>
        <p:txBody>
          <a:bodyPr lIns="0" tIns="0">
            <a:noAutofit/>
          </a:bodyPr>
          <a:lstStyle/>
          <a:p>
            <a:pPr eaLnBrk="1" hangingPunct="1"/>
            <a:r>
              <a:rPr lang="en-US" sz="2400" dirty="0" smtClean="0"/>
              <a:t>ALTER TABLE statement can be used to Add or Drop </a:t>
            </a:r>
            <a:r>
              <a:rPr lang="en-US" sz="2400" b="1" dirty="0" smtClean="0"/>
              <a:t>primary key</a:t>
            </a:r>
            <a:r>
              <a:rPr lang="en-US" sz="2400" dirty="0" smtClean="0"/>
              <a:t> constraint to / from a table</a:t>
            </a:r>
          </a:p>
          <a:p>
            <a:pPr eaLnBrk="1" hangingPunct="1"/>
            <a:r>
              <a:rPr lang="en-US" sz="2400" dirty="0" smtClean="0"/>
              <a:t>ALTER TABLE statement can be used to Add or Drop </a:t>
            </a:r>
            <a:r>
              <a:rPr lang="en-US" sz="2400" b="1" dirty="0" smtClean="0"/>
              <a:t>foreign key</a:t>
            </a:r>
            <a:r>
              <a:rPr lang="en-US" sz="2400" dirty="0" smtClean="0"/>
              <a:t> constraint to / from a table</a:t>
            </a:r>
          </a:p>
          <a:p>
            <a:pPr eaLnBrk="1" hangingPunct="1"/>
            <a:r>
              <a:rPr lang="en-US" sz="2400" dirty="0" smtClean="0"/>
              <a:t>ALTER TABLE statement can be used to Add or Drop </a:t>
            </a:r>
            <a:r>
              <a:rPr lang="en-US" sz="2400" b="1" dirty="0" smtClean="0"/>
              <a:t>Unique</a:t>
            </a:r>
            <a:r>
              <a:rPr lang="en-US" sz="2400" dirty="0" smtClean="0"/>
              <a:t> constraint to / from a table</a:t>
            </a:r>
          </a:p>
          <a:p>
            <a:pPr eaLnBrk="1" hangingPunct="1"/>
            <a:r>
              <a:rPr lang="en-US" sz="2400" dirty="0" smtClean="0"/>
              <a:t>ALTER TABLE statement can be used to Add or Drop </a:t>
            </a:r>
            <a:r>
              <a:rPr lang="en-US" sz="2400" b="1" dirty="0" smtClean="0"/>
              <a:t>check</a:t>
            </a:r>
            <a:r>
              <a:rPr lang="en-US" sz="2400" dirty="0" smtClean="0"/>
              <a:t> constraint  to / from a table</a:t>
            </a:r>
          </a:p>
          <a:p>
            <a:pPr eaLnBrk="1" hangingPunct="1"/>
            <a:r>
              <a:rPr lang="en-US" sz="2400" dirty="0" smtClean="0"/>
              <a:t>If a table already has a primary key, then adding a primary key using the ALTER TABLE statement results in an error.</a:t>
            </a:r>
          </a:p>
          <a:p>
            <a:pPr eaLnBrk="1" hangingPunct="1"/>
            <a:r>
              <a:rPr lang="en-US" sz="2400" dirty="0" smtClean="0"/>
              <a:t>The RDBMS will not allow a PRIMARY KEY constraint (using the ALTER TABLE statement) on column(s) if the column(s) has NULL or duplicate values </a:t>
            </a:r>
          </a:p>
        </p:txBody>
      </p:sp>
      <p:sp>
        <p:nvSpPr>
          <p:cNvPr id="5" name="Rectangle 4"/>
          <p:cNvSpPr txBox="1">
            <a:spLocks noChangeArrowheads="1"/>
          </p:cNvSpPr>
          <p:nvPr/>
        </p:nvSpPr>
        <p:spPr bwMode="auto">
          <a:xfrm>
            <a:off x="0" y="0"/>
            <a:ext cx="9144000" cy="685800"/>
          </a:xfrm>
          <a:prstGeom prst="rect">
            <a:avLst/>
          </a:prstGeom>
          <a:solidFill>
            <a:schemeClr val="accent4">
              <a:lumMod val="20000"/>
              <a:lumOff val="80000"/>
            </a:schemeClr>
          </a:solidFill>
          <a:ln w="9525">
            <a:noFill/>
            <a:miter lim="800000"/>
            <a:headEnd/>
            <a:tailEnd/>
          </a:ln>
          <a:effectLst>
            <a:outerShdw dist="35921" dir="2700000" algn="ctr" rotWithShape="0">
              <a:schemeClr val="tx1"/>
            </a:outerShdw>
          </a:effectLst>
        </p:spPr>
        <p:txBody>
          <a:bodyPr lIns="0" anchor="ctr"/>
          <a:lstStyle/>
          <a:p>
            <a:pPr algn="l">
              <a:defRPr/>
            </a:pPr>
            <a:r>
              <a:rPr lang="en-US" sz="2800" b="1" kern="0" dirty="0">
                <a:latin typeface="+mj-lt"/>
                <a:ea typeface="+mj-ea"/>
                <a:cs typeface="+mj-cs"/>
              </a:rPr>
              <a:t>SQL - ALTER TABLE—ADD/DROP Constraint</a:t>
            </a:r>
          </a:p>
        </p:txBody>
      </p:sp>
    </p:spTree>
    <p:extLst>
      <p:ext uri="{BB962C8B-B14F-4D97-AF65-F5344CB8AC3E}">
        <p14:creationId xmlns:p14="http://schemas.microsoft.com/office/powerpoint/2010/main" val="4082572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17106" y="0"/>
            <a:ext cx="9161106" cy="762000"/>
          </a:xfrm>
          <a:solidFill>
            <a:schemeClr val="accent4">
              <a:lumMod val="20000"/>
              <a:lumOff val="80000"/>
            </a:schemeClr>
          </a:solidFill>
        </p:spPr>
        <p:txBody>
          <a:bodyPr lIns="0"/>
          <a:lstStyle/>
          <a:p>
            <a:pPr eaLnBrk="1" hangingPunct="1">
              <a:defRPr/>
            </a:pPr>
            <a:r>
              <a:rPr lang="en-US" dirty="0" smtClean="0"/>
              <a:t>SQL - DROP TABLE</a:t>
            </a:r>
          </a:p>
        </p:txBody>
      </p:sp>
      <p:sp>
        <p:nvSpPr>
          <p:cNvPr id="44035" name="Rectangle 4"/>
          <p:cNvSpPr>
            <a:spLocks noGrp="1" noChangeArrowheads="1"/>
          </p:cNvSpPr>
          <p:nvPr>
            <p:ph idx="1"/>
          </p:nvPr>
        </p:nvSpPr>
        <p:spPr>
          <a:xfrm>
            <a:off x="0" y="762000"/>
            <a:ext cx="9144000" cy="6096000"/>
          </a:xfrm>
        </p:spPr>
        <p:txBody>
          <a:bodyPr lIns="0" tIns="0">
            <a:normAutofit/>
          </a:bodyPr>
          <a:lstStyle/>
          <a:p>
            <a:pPr eaLnBrk="1" hangingPunct="1"/>
            <a:r>
              <a:rPr lang="en-US" b="1" dirty="0" smtClean="0"/>
              <a:t>DROP TABLE</a:t>
            </a:r>
          </a:p>
          <a:p>
            <a:pPr lvl="1" eaLnBrk="1" hangingPunct="1"/>
            <a:r>
              <a:rPr lang="en-US" sz="2000" dirty="0" smtClean="0"/>
              <a:t> Deletes table structure</a:t>
            </a:r>
          </a:p>
          <a:p>
            <a:pPr lvl="1" eaLnBrk="1" hangingPunct="1"/>
            <a:r>
              <a:rPr lang="en-US" sz="2000" dirty="0" smtClean="0"/>
              <a:t> Cannot be recovered</a:t>
            </a:r>
          </a:p>
          <a:p>
            <a:pPr lvl="1" eaLnBrk="1" hangingPunct="1"/>
            <a:r>
              <a:rPr lang="en-US" sz="2000" dirty="0" smtClean="0"/>
              <a:t> Use with caution</a:t>
            </a:r>
          </a:p>
        </p:txBody>
      </p:sp>
      <p:sp>
        <p:nvSpPr>
          <p:cNvPr id="7" name="Rectangle 6"/>
          <p:cNvSpPr/>
          <p:nvPr/>
        </p:nvSpPr>
        <p:spPr bwMode="auto">
          <a:xfrm>
            <a:off x="762000" y="3124200"/>
            <a:ext cx="3352800" cy="609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2000" dirty="0">
                <a:solidFill>
                  <a:schemeClr val="tx1"/>
                </a:solidFill>
                <a:latin typeface="Lucida Console" pitchFamily="49" charset="0"/>
              </a:rPr>
              <a:t>DROP TABLE </a:t>
            </a:r>
            <a:r>
              <a:rPr lang="en-US" sz="2000" b="0" dirty="0">
                <a:solidFill>
                  <a:schemeClr val="tx1"/>
                </a:solidFill>
                <a:latin typeface="Lucida Console" pitchFamily="49" charset="0"/>
              </a:rPr>
              <a:t>UnqTable;</a:t>
            </a:r>
          </a:p>
        </p:txBody>
      </p:sp>
    </p:spTree>
    <p:extLst>
      <p:ext uri="{BB962C8B-B14F-4D97-AF65-F5344CB8AC3E}">
        <p14:creationId xmlns:p14="http://schemas.microsoft.com/office/powerpoint/2010/main" val="39004971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4665"/>
            <a:ext cx="9143999" cy="681135"/>
          </a:xfrm>
          <a:solidFill>
            <a:schemeClr val="accent4">
              <a:lumMod val="20000"/>
              <a:lumOff val="80000"/>
            </a:schemeClr>
          </a:solidFill>
        </p:spPr>
        <p:txBody>
          <a:bodyPr lIns="0">
            <a:normAutofit fontScale="90000"/>
          </a:bodyPr>
          <a:lstStyle/>
          <a:p>
            <a:pPr eaLnBrk="1" hangingPunct="1">
              <a:defRPr/>
            </a:pPr>
            <a:r>
              <a:rPr lang="en-US" dirty="0" smtClean="0"/>
              <a:t> Truncate Table</a:t>
            </a:r>
          </a:p>
        </p:txBody>
      </p:sp>
      <p:sp>
        <p:nvSpPr>
          <p:cNvPr id="327683" name="Rectangle 3"/>
          <p:cNvSpPr>
            <a:spLocks noGrp="1" noChangeArrowheads="1"/>
          </p:cNvSpPr>
          <p:nvPr>
            <p:ph type="body" idx="4294967295"/>
          </p:nvPr>
        </p:nvSpPr>
        <p:spPr>
          <a:xfrm>
            <a:off x="0" y="838200"/>
            <a:ext cx="9144000" cy="1843088"/>
          </a:xfrm>
        </p:spPr>
        <p:txBody>
          <a:bodyPr lIns="0" tIns="0"/>
          <a:lstStyle/>
          <a:p>
            <a:pPr eaLnBrk="1" hangingPunct="1"/>
            <a:r>
              <a:rPr lang="en-US" dirty="0" smtClean="0"/>
              <a:t>Deleting All Rows of a table</a:t>
            </a:r>
          </a:p>
          <a:p>
            <a:pPr eaLnBrk="1" hangingPunct="1"/>
            <a:endParaRPr lang="en-US" dirty="0" smtClean="0"/>
          </a:p>
          <a:p>
            <a:pPr eaLnBrk="1" hangingPunct="1">
              <a:buFont typeface="Wingdings" pitchFamily="2" charset="2"/>
              <a:buNone/>
            </a:pPr>
            <a:r>
              <a:rPr lang="en-US" sz="1800" b="1" dirty="0" smtClean="0">
                <a:latin typeface="Courier New" pitchFamily="49" charset="0"/>
              </a:rPr>
              <a:t>  </a:t>
            </a:r>
            <a:endParaRPr lang="en-US" sz="1800" dirty="0" smtClean="0">
              <a:latin typeface="Courier New" pitchFamily="49" charset="0"/>
            </a:endParaRPr>
          </a:p>
        </p:txBody>
      </p:sp>
      <p:sp>
        <p:nvSpPr>
          <p:cNvPr id="327684" name="Rectangle 4"/>
          <p:cNvSpPr>
            <a:spLocks noChangeArrowheads="1"/>
          </p:cNvSpPr>
          <p:nvPr/>
        </p:nvSpPr>
        <p:spPr bwMode="auto">
          <a:xfrm>
            <a:off x="304800" y="3101975"/>
            <a:ext cx="85344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spcBef>
                <a:spcPct val="20000"/>
              </a:spcBef>
              <a:buClr>
                <a:schemeClr val="tx2"/>
              </a:buClr>
            </a:pPr>
            <a:endParaRPr lang="en-US" sz="2000" b="0"/>
          </a:p>
        </p:txBody>
      </p:sp>
      <p:sp>
        <p:nvSpPr>
          <p:cNvPr id="6" name="Rectangle 5"/>
          <p:cNvSpPr/>
          <p:nvPr/>
        </p:nvSpPr>
        <p:spPr bwMode="auto">
          <a:xfrm>
            <a:off x="1676400" y="1447800"/>
            <a:ext cx="4038600" cy="5334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2000" dirty="0">
                <a:latin typeface="Lucida Console" pitchFamily="49" charset="0"/>
              </a:rPr>
              <a:t>TRUNCATE TABLE </a:t>
            </a:r>
            <a:r>
              <a:rPr lang="en-US" sz="2000" b="0" dirty="0">
                <a:latin typeface="Lucida Console" pitchFamily="49" charset="0"/>
              </a:rPr>
              <a:t>Customer; </a:t>
            </a:r>
            <a:endParaRPr lang="en-US" sz="2000" b="0" dirty="0">
              <a:solidFill>
                <a:schemeClr val="tx1"/>
              </a:solidFill>
              <a:latin typeface="Lucida Console" pitchFamily="49" charset="0"/>
            </a:endParaRPr>
          </a:p>
        </p:txBody>
      </p:sp>
    </p:spTree>
    <p:extLst>
      <p:ext uri="{BB962C8B-B14F-4D97-AF65-F5344CB8AC3E}">
        <p14:creationId xmlns:p14="http://schemas.microsoft.com/office/powerpoint/2010/main" val="3163339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 calcmode="lin" valueType="num">
                                      <p:cBhvr>
                                        <p:cTn id="7" dur="1000" fill="hold"/>
                                        <p:tgtEl>
                                          <p:spTgt spid="32768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2768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768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27683">
                                            <p:txEl>
                                              <p:pRg st="2" end="2"/>
                                            </p:txEl>
                                          </p:spTgt>
                                        </p:tgtEl>
                                        <p:attrNameLst>
                                          <p:attrName>style.visibility</p:attrName>
                                        </p:attrNameLst>
                                      </p:cBhvr>
                                      <p:to>
                                        <p:strVal val="visible"/>
                                      </p:to>
                                    </p:set>
                                    <p:anim calcmode="lin" valueType="num">
                                      <p:cBhvr>
                                        <p:cTn id="14" dur="1000" fill="hold"/>
                                        <p:tgtEl>
                                          <p:spTgt spid="32768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2768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276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nodePh="1">
                                  <p:stCondLst>
                                    <p:cond delay="0"/>
                                  </p:stCondLst>
                                  <p:endCondLst>
                                    <p:cond evt="begin" delay="0">
                                      <p:tn val="19"/>
                                    </p:cond>
                                  </p:endCondLst>
                                  <p:childTnLst>
                                    <p:set>
                                      <p:cBhvr>
                                        <p:cTn id="20" dur="1" fill="hold">
                                          <p:stCondLst>
                                            <p:cond delay="0"/>
                                          </p:stCondLst>
                                        </p:cTn>
                                        <p:tgtEl>
                                          <p:spTgt spid="327684"/>
                                        </p:tgtEl>
                                        <p:attrNameLst>
                                          <p:attrName>style.visibility</p:attrName>
                                        </p:attrNameLst>
                                      </p:cBhvr>
                                      <p:to>
                                        <p:strVal val="visible"/>
                                      </p:to>
                                    </p:set>
                                    <p:anim calcmode="lin" valueType="num">
                                      <p:cBhvr>
                                        <p:cTn id="21" dur="1000" fill="hold"/>
                                        <p:tgtEl>
                                          <p:spTgt spid="327684"/>
                                        </p:tgtEl>
                                        <p:attrNameLst>
                                          <p:attrName>ppt_x</p:attrName>
                                        </p:attrNameLst>
                                      </p:cBhvr>
                                      <p:tavLst>
                                        <p:tav tm="0">
                                          <p:val>
                                            <p:strVal val="#ppt_x-.2"/>
                                          </p:val>
                                        </p:tav>
                                        <p:tav tm="100000">
                                          <p:val>
                                            <p:strVal val="#ppt_x"/>
                                          </p:val>
                                        </p:tav>
                                      </p:tavLst>
                                    </p:anim>
                                    <p:anim calcmode="lin" valueType="num">
                                      <p:cBhvr>
                                        <p:cTn id="22" dur="1000" fill="hold"/>
                                        <p:tgtEl>
                                          <p:spTgt spid="32768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2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P spid="3276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lide Number Placeholder 1"/>
          <p:cNvSpPr>
            <a:spLocks noGrp="1"/>
          </p:cNvSpPr>
          <p:nvPr>
            <p:ph type="sldNum" sz="quarter" idx="10"/>
          </p:nvPr>
        </p:nvSpPr>
        <p:spPr/>
        <p:txBody>
          <a:bodyPr/>
          <a:lstStyle/>
          <a:p>
            <a:pPr>
              <a:defRPr/>
            </a:pPr>
            <a:fld id="{688EEEA2-EBFD-4821-9DCB-AA101F8D88C3}" type="slidenum">
              <a:rPr lang="en-US"/>
              <a:pPr>
                <a:defRPr/>
              </a:pPr>
              <a:t>28</a:t>
            </a:fld>
            <a:endParaRPr lang="en-US"/>
          </a:p>
        </p:txBody>
      </p:sp>
      <p:sp>
        <p:nvSpPr>
          <p:cNvPr id="41986" name="Rectangle 3"/>
          <p:cNvSpPr>
            <a:spLocks noGrp="1" noChangeArrowheads="1"/>
          </p:cNvSpPr>
          <p:nvPr>
            <p:ph type="title" idx="4294967295"/>
          </p:nvPr>
        </p:nvSpPr>
        <p:spPr>
          <a:xfrm>
            <a:off x="0" y="-8084"/>
            <a:ext cx="9144000" cy="770084"/>
          </a:xfrm>
          <a:solidFill>
            <a:schemeClr val="accent4">
              <a:lumMod val="20000"/>
              <a:lumOff val="80000"/>
            </a:schemeClr>
          </a:solidFill>
        </p:spPr>
        <p:txBody>
          <a:bodyPr wrap="square" lIns="92075" tIns="46038" rIns="92075" bIns="46038" anchor="b">
            <a:spAutoFit/>
          </a:bodyPr>
          <a:lstStyle/>
          <a:p>
            <a:pPr eaLnBrk="1" hangingPunct="1">
              <a:defRPr/>
            </a:pPr>
            <a:r>
              <a:rPr lang="en-US" smtClean="0"/>
              <a:t>SQL - INSERT INTO</a:t>
            </a:r>
          </a:p>
        </p:txBody>
      </p:sp>
      <p:sp>
        <p:nvSpPr>
          <p:cNvPr id="45060" name="TextBox 143"/>
          <p:cNvSpPr txBox="1">
            <a:spLocks noChangeArrowheads="1"/>
          </p:cNvSpPr>
          <p:nvPr/>
        </p:nvSpPr>
        <p:spPr bwMode="auto">
          <a:xfrm>
            <a:off x="304800" y="2514600"/>
            <a:ext cx="8534400" cy="6461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800" dirty="0">
                <a:latin typeface="Lucida Console" pitchFamily="49" charset="0"/>
              </a:rPr>
              <a:t>INSERT INTO </a:t>
            </a:r>
            <a:r>
              <a:rPr lang="en-US" sz="1800" b="0" dirty="0">
                <a:latin typeface="Lucida Console" pitchFamily="49" charset="0"/>
              </a:rPr>
              <a:t>customer</a:t>
            </a:r>
            <a:r>
              <a:rPr lang="en-US" sz="1800" dirty="0">
                <a:latin typeface="Lucida Console" pitchFamily="49" charset="0"/>
              </a:rPr>
              <a:t> VALUES</a:t>
            </a:r>
            <a:r>
              <a:rPr lang="en-US" sz="1800" b="0" dirty="0">
                <a:latin typeface="Lucida Console" pitchFamily="49" charset="0"/>
              </a:rPr>
              <a:t>(‘C4',‘Allan','13-Mar-09', ’Allan1004', ’Allan@123');</a:t>
            </a:r>
          </a:p>
        </p:txBody>
      </p:sp>
      <p:graphicFrame>
        <p:nvGraphicFramePr>
          <p:cNvPr id="148" name="Table 147"/>
          <p:cNvGraphicFramePr>
            <a:graphicFrameLocks noGrp="1"/>
          </p:cNvGraphicFramePr>
          <p:nvPr/>
        </p:nvGraphicFramePr>
        <p:xfrm>
          <a:off x="914400" y="3657600"/>
          <a:ext cx="7772400" cy="284163"/>
        </p:xfrm>
        <a:graphic>
          <a:graphicData uri="http://schemas.openxmlformats.org/drawingml/2006/table">
            <a:tbl>
              <a:tblPr/>
              <a:tblGrid>
                <a:gridCol w="1446028"/>
                <a:gridCol w="1446028"/>
                <a:gridCol w="1415902"/>
                <a:gridCol w="1596656"/>
                <a:gridCol w="1867786"/>
              </a:tblGrid>
              <a:tr h="284163">
                <a:tc>
                  <a:txBody>
                    <a:bodyPr/>
                    <a:lstStyle/>
                    <a:p>
                      <a:pPr algn="l" fontAlgn="b"/>
                      <a:r>
                        <a:rPr lang="en-US" sz="1800" b="1" i="0" u="none" strike="noStrike" baseline="0" dirty="0" smtClean="0">
                          <a:solidFill>
                            <a:srgbClr val="000000"/>
                          </a:solidFill>
                          <a:latin typeface="Calibri"/>
                        </a:rPr>
                        <a:t>            C4</a:t>
                      </a:r>
                      <a:endParaRPr lang="en-US" sz="1800" b="1" i="0" u="none" strike="noStrike" baseline="0" dirty="0">
                        <a:solidFill>
                          <a:srgbClr val="000000"/>
                        </a:solidFill>
                        <a:latin typeface="Calibri"/>
                      </a:endParaRPr>
                    </a:p>
                  </a:txBody>
                  <a:tcPr marL="9525" marR="9525" marT="9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baseline="0" dirty="0" smtClean="0">
                          <a:solidFill>
                            <a:srgbClr val="000000"/>
                          </a:solidFill>
                          <a:latin typeface="Calibri"/>
                        </a:rPr>
                        <a:t>          Allan</a:t>
                      </a:r>
                      <a:endParaRPr lang="en-US" sz="1800" b="1" i="0" u="none" strike="noStrike" baseline="0" dirty="0">
                        <a:solidFill>
                          <a:srgbClr val="000000"/>
                        </a:solidFill>
                        <a:latin typeface="Calibri"/>
                      </a:endParaRPr>
                    </a:p>
                  </a:txBody>
                  <a:tcPr marL="9525" marR="9525" marT="9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1800" b="1" i="0" u="none" strike="noStrike" baseline="0" dirty="0" smtClean="0">
                          <a:solidFill>
                            <a:srgbClr val="000000"/>
                          </a:solidFill>
                          <a:latin typeface="Calibri"/>
                        </a:rPr>
                        <a:t>13-Mar-09</a:t>
                      </a:r>
                      <a:endParaRPr lang="en-US" sz="1800" b="1" i="0" u="none" strike="noStrike" baseline="0" dirty="0">
                        <a:solidFill>
                          <a:srgbClr val="000000"/>
                        </a:solidFill>
                        <a:latin typeface="Calibri"/>
                      </a:endParaRPr>
                    </a:p>
                  </a:txBody>
                  <a:tcPr marL="9525" marR="9525" marT="9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baseline="0" dirty="0" smtClean="0">
                          <a:solidFill>
                            <a:srgbClr val="000000"/>
                          </a:solidFill>
                          <a:latin typeface="Calibri"/>
                        </a:rPr>
                        <a:t>     Allan1004</a:t>
                      </a:r>
                      <a:endParaRPr lang="en-US" sz="1800" b="1" i="0" u="none" strike="noStrike" baseline="0" dirty="0">
                        <a:solidFill>
                          <a:srgbClr val="000000"/>
                        </a:solidFill>
                        <a:latin typeface="Calibri"/>
                      </a:endParaRPr>
                    </a:p>
                  </a:txBody>
                  <a:tcPr marL="9525" marR="9525" marT="9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baseline="0" dirty="0" smtClean="0">
                          <a:solidFill>
                            <a:srgbClr val="000000"/>
                          </a:solidFill>
                          <a:latin typeface="Calibri"/>
                        </a:rPr>
                        <a:t>        Allan@123</a:t>
                      </a:r>
                      <a:endParaRPr lang="en-US" sz="1800" b="1" i="0" u="none" strike="noStrike" baseline="0" dirty="0">
                        <a:solidFill>
                          <a:srgbClr val="000000"/>
                        </a:solidFill>
                        <a:latin typeface="Calibri"/>
                      </a:endParaRPr>
                    </a:p>
                  </a:txBody>
                  <a:tcPr marL="9525" marR="9525" marT="9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51" name="Table 150"/>
          <p:cNvGraphicFramePr>
            <a:graphicFrameLocks noGrp="1"/>
          </p:cNvGraphicFramePr>
          <p:nvPr/>
        </p:nvGraphicFramePr>
        <p:xfrm>
          <a:off x="914400" y="4419600"/>
          <a:ext cx="7772400" cy="1419225"/>
        </p:xfrm>
        <a:graphic>
          <a:graphicData uri="http://schemas.openxmlformats.org/drawingml/2006/table">
            <a:tbl>
              <a:tblPr/>
              <a:tblGrid>
                <a:gridCol w="1313879"/>
                <a:gridCol w="1779557"/>
                <a:gridCol w="2128817"/>
                <a:gridCol w="1175285"/>
                <a:gridCol w="1374862"/>
              </a:tblGrid>
              <a:tr h="190500">
                <a:tc>
                  <a:txBody>
                    <a:bodyPr/>
                    <a:lstStyle/>
                    <a:p>
                      <a:pPr algn="l"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rgbClr val="000000"/>
                          </a:solidFill>
                          <a:latin typeface="Calibri"/>
                        </a:rPr>
                        <a:t>CustomerNAme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rgbClr val="000000"/>
                          </a:solidFill>
                          <a:latin typeface="Calibri"/>
                        </a:rPr>
                        <a:t>DateOfRegistration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rgbClr val="000000"/>
                          </a:solidFill>
                          <a:latin typeface="Calibri"/>
                        </a:rPr>
                        <a:t>UserId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dirty="0">
                          <a:solidFill>
                            <a:srgbClr val="000000"/>
                          </a:solidFill>
                          <a:latin typeface="Calibri"/>
                        </a:rPr>
                        <a:t>Password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US" sz="18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000000"/>
                          </a:solidFill>
                          <a:latin typeface="Calibri"/>
                        </a:rPr>
                        <a:t>John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800" b="0" i="0" u="none" strike="noStrike">
                          <a:solidFill>
                            <a:srgbClr val="000000"/>
                          </a:solidFill>
                          <a:latin typeface="Calibri"/>
                        </a:rPr>
                        <a:t>1-Mar-09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000000"/>
                          </a:solidFill>
                          <a:latin typeface="Calibri"/>
                        </a:rPr>
                        <a:t>John1001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800" b="0" i="0" u="none" strike="noStrike" dirty="0">
                          <a:solidFill>
                            <a:srgbClr val="000000"/>
                          </a:solidFill>
                          <a:latin typeface="Calibri"/>
                        </a:rPr>
                        <a:t>John@123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l" fontAlgn="b"/>
                      <a:r>
                        <a:rPr lang="en-US" sz="1800" b="0" i="0" u="none" strike="noStrike">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10-Mar-09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Jack1002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Jack@123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800" b="0" i="0" u="none" strike="noStrike" dirty="0" smtClean="0">
                          <a:solidFill>
                            <a:srgbClr val="000000"/>
                          </a:solidFill>
                          <a:latin typeface="Calibri"/>
                        </a:rPr>
                        <a:t>C3</a:t>
                      </a:r>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12-Mar-09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Bob1003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Bob@123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800" b="1" i="0" u="none" strike="noStrike" dirty="0">
                          <a:solidFill>
                            <a:srgbClr val="000000"/>
                          </a:solidFill>
                          <a:latin typeface="Calibri"/>
                        </a:rPr>
                        <a:t>C4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dirty="0">
                          <a:solidFill>
                            <a:srgbClr val="000000"/>
                          </a:solidFill>
                          <a:latin typeface="Calibri"/>
                        </a:rPr>
                        <a:t>Allan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1800" b="1" i="0" u="none" strike="noStrike">
                          <a:solidFill>
                            <a:srgbClr val="000000"/>
                          </a:solidFill>
                          <a:latin typeface="Calibri"/>
                        </a:rPr>
                        <a:t>13-Mar-09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a:solidFill>
                            <a:srgbClr val="000000"/>
                          </a:solidFill>
                          <a:latin typeface="Calibri"/>
                        </a:rPr>
                        <a:t>Allan1004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dirty="0">
                          <a:solidFill>
                            <a:srgbClr val="000000"/>
                          </a:solidFill>
                          <a:latin typeface="Calibri"/>
                        </a:rPr>
                        <a:t>Allan@123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cxnSp>
        <p:nvCxnSpPr>
          <p:cNvPr id="47161" name="Straight Arrow Connector 152"/>
          <p:cNvCxnSpPr>
            <a:cxnSpLocks noChangeShapeType="1"/>
          </p:cNvCxnSpPr>
          <p:nvPr/>
        </p:nvCxnSpPr>
        <p:spPr bwMode="auto">
          <a:xfrm rot="5400000">
            <a:off x="4381501" y="3390900"/>
            <a:ext cx="3810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62" name="Curved Right Arrow 161"/>
          <p:cNvSpPr>
            <a:spLocks noChangeArrowheads="1"/>
          </p:cNvSpPr>
          <p:nvPr/>
        </p:nvSpPr>
        <p:spPr bwMode="auto">
          <a:xfrm>
            <a:off x="533400" y="3733800"/>
            <a:ext cx="381000" cy="2133600"/>
          </a:xfrm>
          <a:prstGeom prst="curvedRightArrow">
            <a:avLst>
              <a:gd name="adj1" fmla="val 25019"/>
              <a:gd name="adj2" fmla="val 50011"/>
              <a:gd name="adj3" fmla="val 25000"/>
            </a:avLst>
          </a:prstGeom>
          <a:solidFill>
            <a:srgbClr val="FFFF99"/>
          </a:solidFill>
          <a:ln w="12700" algn="ctr">
            <a:solidFill>
              <a:schemeClr val="tx1"/>
            </a:solidFill>
            <a:round/>
            <a:headEnd/>
            <a:tailEnd/>
          </a:ln>
        </p:spPr>
        <p:txBody>
          <a:bodyPr anchor="ctr"/>
          <a:lstStyle/>
          <a:p>
            <a:endParaRPr lang="en-US"/>
          </a:p>
        </p:txBody>
      </p:sp>
      <p:pic>
        <p:nvPicPr>
          <p:cNvPr id="43014" name="Picture 6"/>
          <p:cNvPicPr>
            <a:picLocks noChangeAspect="1" noChangeArrowheads="1"/>
          </p:cNvPicPr>
          <p:nvPr/>
        </p:nvPicPr>
        <p:blipFill>
          <a:blip r:embed="rId3"/>
          <a:srcRect/>
          <a:stretch>
            <a:fillRect/>
          </a:stretch>
        </p:blipFill>
        <p:spPr bwMode="auto">
          <a:xfrm>
            <a:off x="228600" y="914400"/>
            <a:ext cx="8534400"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42562568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1"/>
          <p:cNvSpPr>
            <a:spLocks noGrp="1"/>
          </p:cNvSpPr>
          <p:nvPr>
            <p:ph type="sldNum" sz="quarter" idx="10"/>
          </p:nvPr>
        </p:nvSpPr>
        <p:spPr/>
        <p:txBody>
          <a:bodyPr/>
          <a:lstStyle/>
          <a:p>
            <a:pPr>
              <a:defRPr/>
            </a:pPr>
            <a:fld id="{A676189F-7AC0-437C-8EEA-122AD9360ADA}" type="slidenum">
              <a:rPr lang="en-US"/>
              <a:pPr>
                <a:defRPr/>
              </a:pPr>
              <a:t>29</a:t>
            </a:fld>
            <a:endParaRPr lang="en-US"/>
          </a:p>
        </p:txBody>
      </p:sp>
      <p:sp>
        <p:nvSpPr>
          <p:cNvPr id="43010" name="Rectangle 2"/>
          <p:cNvSpPr>
            <a:spLocks noGrp="1" noChangeArrowheads="1"/>
          </p:cNvSpPr>
          <p:nvPr>
            <p:ph type="title" idx="4294967295"/>
          </p:nvPr>
        </p:nvSpPr>
        <p:spPr>
          <a:xfrm>
            <a:off x="7776" y="0"/>
            <a:ext cx="9136224" cy="762000"/>
          </a:xfrm>
          <a:solidFill>
            <a:schemeClr val="accent4">
              <a:lumMod val="20000"/>
              <a:lumOff val="80000"/>
            </a:schemeClr>
          </a:solidFill>
        </p:spPr>
        <p:txBody>
          <a:bodyPr lIns="0"/>
          <a:lstStyle/>
          <a:p>
            <a:pPr eaLnBrk="1" hangingPunct="1">
              <a:defRPr/>
            </a:pPr>
            <a:r>
              <a:rPr lang="en-US" dirty="0" smtClean="0"/>
              <a:t>SQL - INSERT INTO</a:t>
            </a:r>
          </a:p>
        </p:txBody>
      </p:sp>
      <p:sp>
        <p:nvSpPr>
          <p:cNvPr id="48132" name="TextBox 6"/>
          <p:cNvSpPr txBox="1">
            <a:spLocks noChangeArrowheads="1"/>
          </p:cNvSpPr>
          <p:nvPr/>
        </p:nvSpPr>
        <p:spPr bwMode="auto">
          <a:xfrm>
            <a:off x="304800" y="990600"/>
            <a:ext cx="594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solidFill>
                  <a:schemeClr val="accent2"/>
                </a:solidFill>
              </a:rPr>
              <a:t>Inserting  NULL in to the table-Method1</a:t>
            </a:r>
          </a:p>
        </p:txBody>
      </p:sp>
      <p:cxnSp>
        <p:nvCxnSpPr>
          <p:cNvPr id="48133" name="Straight Arrow Connector 80"/>
          <p:cNvCxnSpPr>
            <a:cxnSpLocks noChangeShapeType="1"/>
          </p:cNvCxnSpPr>
          <p:nvPr/>
        </p:nvCxnSpPr>
        <p:spPr bwMode="auto">
          <a:xfrm rot="5400000">
            <a:off x="3582988" y="2438400"/>
            <a:ext cx="608012"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83" name="Table 82"/>
          <p:cNvGraphicFramePr>
            <a:graphicFrameLocks noGrp="1"/>
          </p:cNvGraphicFramePr>
          <p:nvPr/>
        </p:nvGraphicFramePr>
        <p:xfrm>
          <a:off x="304800" y="2819400"/>
          <a:ext cx="8382000" cy="609600"/>
        </p:xfrm>
        <a:graphic>
          <a:graphicData uri="http://schemas.openxmlformats.org/drawingml/2006/table">
            <a:tbl>
              <a:tblPr/>
              <a:tblGrid>
                <a:gridCol w="1516925"/>
                <a:gridCol w="1851838"/>
                <a:gridCol w="2215285"/>
                <a:gridCol w="1367246"/>
                <a:gridCol w="1430706"/>
              </a:tblGrid>
              <a:tr h="304800">
                <a:tc>
                  <a:txBody>
                    <a:bodyPr/>
                    <a:lstStyle/>
                    <a:p>
                      <a:pPr algn="ctr" fontAlgn="b"/>
                      <a:r>
                        <a:rPr lang="en-US" sz="1800" b="0" i="0" u="none" strike="noStrike" dirty="0" err="1" smtClean="0">
                          <a:solidFill>
                            <a:schemeClr val="bg1"/>
                          </a:solidFill>
                          <a:latin typeface="Lucida Console" pitchFamily="49" charset="0"/>
                        </a:rPr>
                        <a:t>CustomerId</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800" b="1" i="0" u="none" strike="noStrike" dirty="0" err="1" smtClean="0">
                          <a:solidFill>
                            <a:schemeClr val="bg1"/>
                          </a:solidFill>
                          <a:latin typeface="Calibri"/>
                        </a:rPr>
                        <a:t>Customername</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800" b="1" i="0" u="none" strike="noStrike" dirty="0" err="1" smtClean="0">
                          <a:solidFill>
                            <a:schemeClr val="bg1"/>
                          </a:solidFill>
                          <a:latin typeface="Calibri"/>
                        </a:rPr>
                        <a:t>DateofRegistration</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800" b="1" i="0" u="none" strike="noStrike" dirty="0" err="1" smtClean="0">
                          <a:solidFill>
                            <a:schemeClr val="bg1"/>
                          </a:solidFill>
                          <a:latin typeface="Calibri"/>
                        </a:rPr>
                        <a:t>userid</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800" b="1" i="0" u="none" strike="noStrike" dirty="0" smtClean="0">
                          <a:solidFill>
                            <a:schemeClr val="bg1"/>
                          </a:solidFill>
                          <a:latin typeface="Calibri"/>
                        </a:rPr>
                        <a:t>password</a:t>
                      </a:r>
                      <a:endParaRPr lang="en-US" sz="18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r>
              <a:tr h="304800">
                <a:tc>
                  <a:txBody>
                    <a:bodyPr/>
                    <a:lstStyle/>
                    <a:p>
                      <a:pPr algn="ctr" fontAlgn="b"/>
                      <a:r>
                        <a:rPr lang="en-US" sz="1800" b="1"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1" i="0" u="none" strike="noStrike" dirty="0">
                          <a:solidFill>
                            <a:srgbClr val="000000"/>
                          </a:solidFill>
                          <a:latin typeface="Calibri"/>
                        </a:rPr>
                        <a:t>Simon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1" i="0" u="none" strike="noStrike" dirty="0" smtClean="0">
                          <a:solidFill>
                            <a:srgbClr val="FF0000"/>
                          </a:solidFill>
                          <a:latin typeface="Calibri"/>
                        </a:rPr>
                        <a:t>NULL</a:t>
                      </a:r>
                      <a:endParaRPr lang="en-US" sz="1800" b="1" i="0" u="none" strike="noStrike" dirty="0">
                        <a:solidFill>
                          <a:srgbClr val="FF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1" i="0" u="none" strike="noStrike" dirty="0">
                          <a:solidFill>
                            <a:srgbClr val="000000"/>
                          </a:solidFill>
                          <a:latin typeface="Calibri"/>
                        </a:rPr>
                        <a:t>Symon1005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1" i="0" u="none" strike="noStrike" dirty="0">
                          <a:solidFill>
                            <a:srgbClr val="000000"/>
                          </a:solidFill>
                          <a:latin typeface="Calibri"/>
                        </a:rPr>
                        <a:t>Symon@123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cxnSp>
        <p:nvCxnSpPr>
          <p:cNvPr id="48154" name="Straight Arrow Connector 89"/>
          <p:cNvCxnSpPr>
            <a:cxnSpLocks noChangeShapeType="1"/>
          </p:cNvCxnSpPr>
          <p:nvPr/>
        </p:nvCxnSpPr>
        <p:spPr bwMode="auto">
          <a:xfrm rot="5400000">
            <a:off x="3735387" y="4951413"/>
            <a:ext cx="608013"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55" name="TextBox 6"/>
          <p:cNvSpPr txBox="1">
            <a:spLocks noChangeArrowheads="1"/>
          </p:cNvSpPr>
          <p:nvPr/>
        </p:nvSpPr>
        <p:spPr bwMode="auto">
          <a:xfrm>
            <a:off x="304800" y="3516313"/>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solidFill>
                  <a:schemeClr val="accent2"/>
                </a:solidFill>
              </a:rPr>
              <a:t>Inserting  NULL in to the table-Method2 ( by mapping to the columns)</a:t>
            </a:r>
          </a:p>
        </p:txBody>
      </p:sp>
      <p:graphicFrame>
        <p:nvGraphicFramePr>
          <p:cNvPr id="12" name="Table 11"/>
          <p:cNvGraphicFramePr>
            <a:graphicFrameLocks noGrp="1"/>
          </p:cNvGraphicFramePr>
          <p:nvPr/>
        </p:nvGraphicFramePr>
        <p:xfrm>
          <a:off x="304800" y="5334000"/>
          <a:ext cx="8382000" cy="609600"/>
        </p:xfrm>
        <a:graphic>
          <a:graphicData uri="http://schemas.openxmlformats.org/drawingml/2006/table">
            <a:tbl>
              <a:tblPr/>
              <a:tblGrid>
                <a:gridCol w="1516925"/>
                <a:gridCol w="1851838"/>
                <a:gridCol w="2215285"/>
                <a:gridCol w="1367246"/>
                <a:gridCol w="1430706"/>
              </a:tblGrid>
              <a:tr h="304800">
                <a:tc>
                  <a:txBody>
                    <a:bodyPr/>
                    <a:lstStyle/>
                    <a:p>
                      <a:pPr algn="ctr" fontAlgn="b"/>
                      <a:r>
                        <a:rPr lang="en-US" sz="1600" b="0" i="0" u="none" strike="noStrike" dirty="0" err="1" smtClean="0">
                          <a:solidFill>
                            <a:schemeClr val="bg1"/>
                          </a:solidFill>
                          <a:latin typeface="Lucida Console" pitchFamily="49" charset="0"/>
                        </a:rPr>
                        <a:t>CustomerId</a:t>
                      </a:r>
                      <a:endParaRPr lang="en-US" sz="16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600" b="1" i="0" u="none" strike="noStrike" dirty="0" err="1" smtClean="0">
                          <a:solidFill>
                            <a:schemeClr val="bg1"/>
                          </a:solidFill>
                          <a:latin typeface="Calibri"/>
                        </a:rPr>
                        <a:t>Customername</a:t>
                      </a:r>
                      <a:endParaRPr lang="en-US" sz="16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600" b="1" i="0" u="none" strike="noStrike" dirty="0" err="1" smtClean="0">
                          <a:solidFill>
                            <a:schemeClr val="bg1"/>
                          </a:solidFill>
                          <a:latin typeface="Calibri"/>
                        </a:rPr>
                        <a:t>DateofRegistration</a:t>
                      </a:r>
                      <a:endParaRPr lang="en-US" sz="16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600" b="1" i="0" u="none" strike="noStrike" dirty="0" err="1" smtClean="0">
                          <a:solidFill>
                            <a:schemeClr val="bg1"/>
                          </a:solidFill>
                          <a:latin typeface="Calibri"/>
                        </a:rPr>
                        <a:t>userid</a:t>
                      </a:r>
                      <a:endParaRPr lang="en-US" sz="16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c>
                  <a:txBody>
                    <a:bodyPr/>
                    <a:lstStyle/>
                    <a:p>
                      <a:pPr algn="ctr" fontAlgn="b"/>
                      <a:r>
                        <a:rPr lang="en-US" sz="1600" b="1" i="0" u="none" strike="noStrike" dirty="0" smtClean="0">
                          <a:solidFill>
                            <a:schemeClr val="bg1"/>
                          </a:solidFill>
                          <a:latin typeface="Calibri"/>
                        </a:rPr>
                        <a:t>password</a:t>
                      </a:r>
                      <a:endParaRPr lang="en-US" sz="1600" b="1"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50000"/>
                      </a:schemeClr>
                    </a:solidFill>
                  </a:tcPr>
                </a:tc>
              </a:tr>
              <a:tr h="304800">
                <a:tc>
                  <a:txBody>
                    <a:bodyPr/>
                    <a:lstStyle/>
                    <a:p>
                      <a:pPr algn="ctr" fontAlgn="b"/>
                      <a:r>
                        <a:rPr lang="en-US" sz="1600" b="1"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600" b="1" i="0" u="none" strike="noStrike" dirty="0">
                          <a:solidFill>
                            <a:srgbClr val="000000"/>
                          </a:solidFill>
                          <a:latin typeface="Calibri"/>
                        </a:rPr>
                        <a:t>Simon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600" b="1" i="0" u="none" strike="noStrike" dirty="0" smtClean="0">
                          <a:solidFill>
                            <a:srgbClr val="FF0000"/>
                          </a:solidFill>
                          <a:latin typeface="Calibri"/>
                        </a:rPr>
                        <a:t>NULL</a:t>
                      </a:r>
                      <a:endParaRPr lang="en-US" sz="1600" b="1" i="0" u="none" strike="noStrike" dirty="0">
                        <a:solidFill>
                          <a:srgbClr val="FF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600" b="1" i="0" u="none" strike="noStrike" dirty="0">
                          <a:solidFill>
                            <a:srgbClr val="000000"/>
                          </a:solidFill>
                          <a:latin typeface="Calibri"/>
                        </a:rPr>
                        <a:t>Symon1005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600" b="1" i="0" u="none" strike="noStrike" dirty="0">
                          <a:solidFill>
                            <a:srgbClr val="000000"/>
                          </a:solidFill>
                          <a:latin typeface="Calibri"/>
                        </a:rPr>
                        <a:t>Symon@123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13" name="Rectangle 12"/>
          <p:cNvSpPr/>
          <p:nvPr/>
        </p:nvSpPr>
        <p:spPr>
          <a:xfrm>
            <a:off x="304800" y="1411288"/>
            <a:ext cx="7772400" cy="64611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fontAlgn="b">
              <a:defRPr/>
            </a:pPr>
            <a:r>
              <a:rPr lang="en-US" sz="1800" b="0" dirty="0">
                <a:solidFill>
                  <a:srgbClr val="000000"/>
                </a:solidFill>
                <a:latin typeface="Lucida Console" pitchFamily="49" charset="0"/>
              </a:rPr>
              <a:t>INSERT INTO customer VALUES('C5','Simon',</a:t>
            </a:r>
            <a:r>
              <a:rPr lang="en-US" sz="1800" b="0" dirty="0">
                <a:solidFill>
                  <a:srgbClr val="FF0000"/>
                </a:solidFill>
                <a:latin typeface="Lucida Console" pitchFamily="49" charset="0"/>
              </a:rPr>
              <a:t>NULL</a:t>
            </a:r>
            <a:r>
              <a:rPr lang="en-US" sz="1800" b="0" dirty="0">
                <a:solidFill>
                  <a:srgbClr val="000000"/>
                </a:solidFill>
                <a:latin typeface="Lucida Console" pitchFamily="49" charset="0"/>
              </a:rPr>
              <a:t>,'Symon1005','Symon@123');</a:t>
            </a:r>
          </a:p>
        </p:txBody>
      </p:sp>
      <p:sp>
        <p:nvSpPr>
          <p:cNvPr id="14" name="Rectangle 13"/>
          <p:cNvSpPr/>
          <p:nvPr/>
        </p:nvSpPr>
        <p:spPr>
          <a:xfrm>
            <a:off x="457200" y="3962400"/>
            <a:ext cx="7620000" cy="923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fontAlgn="b">
              <a:defRPr/>
            </a:pPr>
            <a:r>
              <a:rPr lang="en-US" sz="1800" dirty="0">
                <a:solidFill>
                  <a:srgbClr val="000000"/>
                </a:solidFill>
                <a:latin typeface="Lucida Console" pitchFamily="49" charset="0"/>
              </a:rPr>
              <a:t>INSERT INTO </a:t>
            </a:r>
            <a:r>
              <a:rPr lang="en-US" sz="1800" b="0" dirty="0">
                <a:solidFill>
                  <a:srgbClr val="000000"/>
                </a:solidFill>
                <a:latin typeface="Lucida Console" pitchFamily="49" charset="0"/>
              </a:rPr>
              <a:t>customer( </a:t>
            </a:r>
            <a:r>
              <a:rPr lang="en-US" sz="1800" b="0" dirty="0" err="1">
                <a:solidFill>
                  <a:srgbClr val="000000"/>
                </a:solidFill>
                <a:latin typeface="Lucida Console" pitchFamily="49" charset="0"/>
              </a:rPr>
              <a:t>CustomerId</a:t>
            </a:r>
            <a:r>
              <a:rPr lang="en-US" sz="1800" b="0" dirty="0">
                <a:solidFill>
                  <a:srgbClr val="000000"/>
                </a:solidFill>
                <a:latin typeface="Lucida Console" pitchFamily="49" charset="0"/>
              </a:rPr>
              <a:t>, </a:t>
            </a:r>
            <a:r>
              <a:rPr lang="en-US" sz="1800" b="0" dirty="0" err="1">
                <a:solidFill>
                  <a:srgbClr val="000000"/>
                </a:solidFill>
                <a:latin typeface="Lucida Console" pitchFamily="49" charset="0"/>
              </a:rPr>
              <a:t>CustomerFName</a:t>
            </a:r>
            <a:r>
              <a:rPr lang="en-US" sz="1800" b="0" dirty="0">
                <a:solidFill>
                  <a:srgbClr val="000000"/>
                </a:solidFill>
                <a:latin typeface="Lucida Console" pitchFamily="49" charset="0"/>
              </a:rPr>
              <a:t>, </a:t>
            </a:r>
            <a:r>
              <a:rPr lang="en-US" sz="1800" b="0" dirty="0" err="1">
                <a:solidFill>
                  <a:srgbClr val="000000"/>
                </a:solidFill>
                <a:latin typeface="Lucida Console" pitchFamily="49" charset="0"/>
              </a:rPr>
              <a:t>UseId</a:t>
            </a:r>
            <a:r>
              <a:rPr lang="en-US" sz="1800" b="0" dirty="0">
                <a:solidFill>
                  <a:srgbClr val="000000"/>
                </a:solidFill>
                <a:latin typeface="Lucida Console" pitchFamily="49" charset="0"/>
              </a:rPr>
              <a:t>, Password) </a:t>
            </a:r>
            <a:r>
              <a:rPr lang="en-US" sz="1800" dirty="0">
                <a:solidFill>
                  <a:srgbClr val="000000"/>
                </a:solidFill>
                <a:latin typeface="Lucida Console" pitchFamily="49" charset="0"/>
              </a:rPr>
              <a:t>VALUES(</a:t>
            </a:r>
            <a:r>
              <a:rPr lang="en-US" sz="1800" b="0" dirty="0">
                <a:solidFill>
                  <a:srgbClr val="000000"/>
                </a:solidFill>
                <a:latin typeface="Lucida Console" pitchFamily="49" charset="0"/>
              </a:rPr>
              <a:t> 'C5', 'Simon‘, 'Symon1005', 'Symon@123'</a:t>
            </a:r>
            <a:r>
              <a:rPr lang="en-US" sz="1800" dirty="0">
                <a:solidFill>
                  <a:srgbClr val="000000"/>
                </a:solidFill>
                <a:latin typeface="Lucida Console" pitchFamily="49" charset="0"/>
              </a:rPr>
              <a:t>);</a:t>
            </a:r>
          </a:p>
        </p:txBody>
      </p:sp>
    </p:spTree>
    <p:extLst>
      <p:ext uri="{BB962C8B-B14F-4D97-AF65-F5344CB8AC3E}">
        <p14:creationId xmlns:p14="http://schemas.microsoft.com/office/powerpoint/2010/main" val="3448423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Structured Query Language (SQL) </a:t>
            </a:r>
          </a:p>
        </p:txBody>
      </p:sp>
      <p:pic>
        <p:nvPicPr>
          <p:cNvPr id="24580"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90600" y="1219200"/>
            <a:ext cx="6751272" cy="3905250"/>
          </a:xfrm>
        </p:spPr>
      </p:pic>
      <p:sp>
        <p:nvSpPr>
          <p:cNvPr id="24581" name="Rectangle 4"/>
          <p:cNvSpPr>
            <a:spLocks noChangeArrowheads="1"/>
          </p:cNvSpPr>
          <p:nvPr/>
        </p:nvSpPr>
        <p:spPr bwMode="auto">
          <a:xfrm>
            <a:off x="457200" y="5334000"/>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You can visit the following link for more information:</a:t>
            </a:r>
          </a:p>
          <a:p>
            <a:r>
              <a:rPr lang="en-US" u="sng" dirty="0">
                <a:hlinkClick r:id="rId3"/>
              </a:rPr>
              <a:t>Introduction to Oracle8 Architecture </a:t>
            </a:r>
            <a:endParaRPr lang="en-US" dirty="0"/>
          </a:p>
          <a:p>
            <a:r>
              <a:rPr lang="en-US" u="sng" dirty="0">
                <a:hlinkClick r:id="rId4"/>
              </a:rPr>
              <a:t>Oracle SQL FAQ </a:t>
            </a:r>
            <a:endParaRPr lang="en-US" dirty="0"/>
          </a:p>
        </p:txBody>
      </p:sp>
    </p:spTree>
    <p:extLst>
      <p:ext uri="{BB962C8B-B14F-4D97-AF65-F5344CB8AC3E}">
        <p14:creationId xmlns:p14="http://schemas.microsoft.com/office/powerpoint/2010/main" val="2884192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457200" y="2362200"/>
            <a:ext cx="754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p>
            <a:pPr marL="342900" indent="-342900" algn="l"/>
            <a:r>
              <a:rPr lang="en-US" sz="1800" b="0">
                <a:solidFill>
                  <a:schemeClr val="accent2"/>
                </a:solidFill>
              </a:rPr>
              <a:t>Deleting All Rows</a:t>
            </a:r>
            <a:endParaRPr lang="en-US" sz="1800" b="0">
              <a:solidFill>
                <a:schemeClr val="accent2"/>
              </a:solidFill>
              <a:latin typeface="Courier New" pitchFamily="49" charset="0"/>
            </a:endParaRPr>
          </a:p>
        </p:txBody>
      </p:sp>
      <p:sp>
        <p:nvSpPr>
          <p:cNvPr id="49156" name="Rectangle 3"/>
          <p:cNvSpPr>
            <a:spLocks noChangeArrowheads="1"/>
          </p:cNvSpPr>
          <p:nvPr/>
        </p:nvSpPr>
        <p:spPr bwMode="auto">
          <a:xfrm>
            <a:off x="533400" y="3886200"/>
            <a:ext cx="670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p>
            <a:pPr marL="342900" indent="-342900" algn="l"/>
            <a:r>
              <a:rPr lang="en-US" sz="1800" b="0">
                <a:solidFill>
                  <a:srgbClr val="0000FF"/>
                </a:solidFill>
              </a:rPr>
              <a:t>Deleting Specific Rows</a:t>
            </a:r>
            <a:endParaRPr lang="en-US" sz="1800" b="0">
              <a:latin typeface="Courier New" pitchFamily="49" charset="0"/>
            </a:endParaRPr>
          </a:p>
        </p:txBody>
      </p:sp>
      <p:sp>
        <p:nvSpPr>
          <p:cNvPr id="44036" name="Rectangle 4"/>
          <p:cNvSpPr>
            <a:spLocks noGrp="1" noChangeArrowheads="1"/>
          </p:cNvSpPr>
          <p:nvPr>
            <p:ph type="title" idx="4294967295"/>
          </p:nvPr>
        </p:nvSpPr>
        <p:spPr>
          <a:xfrm>
            <a:off x="0" y="24882"/>
            <a:ext cx="9144000" cy="737118"/>
          </a:xfrm>
          <a:solidFill>
            <a:schemeClr val="accent4">
              <a:lumMod val="20000"/>
              <a:lumOff val="80000"/>
            </a:schemeClr>
          </a:solidFill>
        </p:spPr>
        <p:txBody>
          <a:bodyPr lIns="0">
            <a:normAutofit fontScale="90000"/>
          </a:bodyPr>
          <a:lstStyle/>
          <a:p>
            <a:pPr eaLnBrk="1" hangingPunct="1">
              <a:defRPr/>
            </a:pPr>
            <a:r>
              <a:rPr lang="en-US" dirty="0" smtClean="0"/>
              <a:t>SQL - DELETE FROM</a:t>
            </a:r>
          </a:p>
        </p:txBody>
      </p:sp>
      <p:sp>
        <p:nvSpPr>
          <p:cNvPr id="49158" name="Rectangle 5"/>
          <p:cNvSpPr>
            <a:spLocks noGrp="1" noChangeArrowheads="1"/>
          </p:cNvSpPr>
          <p:nvPr>
            <p:ph type="body" idx="4294967295"/>
          </p:nvPr>
        </p:nvSpPr>
        <p:spPr>
          <a:xfrm>
            <a:off x="152400" y="1187450"/>
            <a:ext cx="8229600" cy="1395413"/>
          </a:xfrm>
        </p:spPr>
        <p:txBody>
          <a:bodyPr lIns="0" tIns="0"/>
          <a:lstStyle/>
          <a:p>
            <a:pPr eaLnBrk="1" hangingPunct="1">
              <a:buFont typeface="Wingdings" pitchFamily="2" charset="2"/>
              <a:buNone/>
            </a:pPr>
            <a:r>
              <a:rPr lang="en-US" smtClean="0">
                <a:solidFill>
                  <a:schemeClr val="accent2"/>
                </a:solidFill>
              </a:rPr>
              <a:t>With or without WHERE clause</a:t>
            </a:r>
          </a:p>
        </p:txBody>
      </p:sp>
      <p:sp>
        <p:nvSpPr>
          <p:cNvPr id="5128" name="Text Box 6"/>
          <p:cNvSpPr txBox="1">
            <a:spLocks noChangeArrowheads="1"/>
          </p:cNvSpPr>
          <p:nvPr/>
        </p:nvSpPr>
        <p:spPr bwMode="auto">
          <a:xfrm>
            <a:off x="685800" y="1676400"/>
            <a:ext cx="7620000" cy="366713"/>
          </a:xfrm>
          <a:prstGeom prst="rect">
            <a:avLst/>
          </a:prstGeom>
          <a:solidFill>
            <a:srgbClr val="41F1A1"/>
          </a:solidFill>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sz="1800" b="0" dirty="0">
                <a:solidFill>
                  <a:schemeClr val="tx1">
                    <a:lumMod val="95000"/>
                    <a:lumOff val="5000"/>
                  </a:schemeClr>
                </a:solidFill>
                <a:latin typeface="Lucida Console" pitchFamily="49" charset="0"/>
              </a:rPr>
              <a:t>Syntax: DELETE FROM tablename WHERE condition</a:t>
            </a:r>
          </a:p>
        </p:txBody>
      </p:sp>
      <p:sp>
        <p:nvSpPr>
          <p:cNvPr id="11" name="Rectangle 10"/>
          <p:cNvSpPr/>
          <p:nvPr/>
        </p:nvSpPr>
        <p:spPr>
          <a:xfrm>
            <a:off x="609600" y="2971800"/>
            <a:ext cx="3249613" cy="36988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b">
              <a:defRPr/>
            </a:pPr>
            <a:r>
              <a:rPr lang="en-US" sz="1800" dirty="0">
                <a:solidFill>
                  <a:srgbClr val="000000"/>
                </a:solidFill>
                <a:latin typeface="Lucida Console" pitchFamily="49" charset="0"/>
              </a:rPr>
              <a:t>DELETE FROM </a:t>
            </a:r>
            <a:r>
              <a:rPr lang="en-US" sz="1800" b="0" dirty="0">
                <a:solidFill>
                  <a:srgbClr val="000000"/>
                </a:solidFill>
                <a:latin typeface="Lucida Console" pitchFamily="49" charset="0"/>
              </a:rPr>
              <a:t>Customer</a:t>
            </a:r>
            <a:r>
              <a:rPr lang="en-US" sz="1800" b="0" dirty="0">
                <a:solidFill>
                  <a:srgbClr val="000000"/>
                </a:solidFill>
                <a:latin typeface="Courier New"/>
              </a:rPr>
              <a:t>; </a:t>
            </a:r>
            <a:endParaRPr lang="en-US" sz="1800" b="0" dirty="0">
              <a:solidFill>
                <a:srgbClr val="000000"/>
              </a:solidFill>
              <a:latin typeface="Calibri"/>
            </a:endParaRPr>
          </a:p>
        </p:txBody>
      </p:sp>
      <p:sp>
        <p:nvSpPr>
          <p:cNvPr id="16" name="Rectangle 15"/>
          <p:cNvSpPr/>
          <p:nvPr/>
        </p:nvSpPr>
        <p:spPr>
          <a:xfrm>
            <a:off x="609600" y="4495800"/>
            <a:ext cx="7162800" cy="7842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fontAlgn="b">
              <a:defRPr/>
            </a:pPr>
            <a:r>
              <a:rPr lang="en-US" sz="1800" dirty="0">
                <a:latin typeface="Lucida Console" pitchFamily="49" charset="0"/>
              </a:rPr>
              <a:t>DELETE FROM </a:t>
            </a:r>
            <a:r>
              <a:rPr lang="en-US" sz="1800" b="0" dirty="0">
                <a:latin typeface="Lucida Console" pitchFamily="49" charset="0"/>
              </a:rPr>
              <a:t>Customer </a:t>
            </a:r>
          </a:p>
          <a:p>
            <a:pPr algn="l" fontAlgn="b">
              <a:defRPr/>
            </a:pPr>
            <a:r>
              <a:rPr lang="en-US" sz="1800" b="0" dirty="0">
                <a:latin typeface="Lucida Console" pitchFamily="49" charset="0"/>
              </a:rPr>
              <a:t>                   </a:t>
            </a:r>
            <a:r>
              <a:rPr lang="en-US" sz="1800" dirty="0">
                <a:latin typeface="Lucida Console" pitchFamily="49" charset="0"/>
              </a:rPr>
              <a:t>WHERE</a:t>
            </a:r>
            <a:r>
              <a:rPr lang="en-US" sz="1800" b="0" dirty="0">
                <a:latin typeface="Lucida Console" pitchFamily="49" charset="0"/>
              </a:rPr>
              <a:t> </a:t>
            </a:r>
            <a:r>
              <a:rPr lang="en-US" sz="1800" b="0" dirty="0" err="1">
                <a:latin typeface="Lucida Console" pitchFamily="49" charset="0"/>
              </a:rPr>
              <a:t>CustomerId</a:t>
            </a:r>
            <a:r>
              <a:rPr lang="en-US" sz="1800" b="0" dirty="0">
                <a:latin typeface="Lucida Console" pitchFamily="49" charset="0"/>
              </a:rPr>
              <a:t> = ‘C1’; </a:t>
            </a:r>
          </a:p>
        </p:txBody>
      </p:sp>
    </p:spTree>
    <p:extLst>
      <p:ext uri="{BB962C8B-B14F-4D97-AF65-F5344CB8AC3E}">
        <p14:creationId xmlns:p14="http://schemas.microsoft.com/office/powerpoint/2010/main" val="317375803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886" y="0"/>
            <a:ext cx="9133114" cy="838200"/>
          </a:xfrm>
          <a:solidFill>
            <a:schemeClr val="accent4">
              <a:lumMod val="20000"/>
              <a:lumOff val="80000"/>
            </a:schemeClr>
          </a:solidFill>
        </p:spPr>
        <p:txBody>
          <a:bodyPr lIns="0">
            <a:normAutofit fontScale="90000"/>
          </a:bodyPr>
          <a:lstStyle/>
          <a:p>
            <a:pPr eaLnBrk="1" hangingPunct="1">
              <a:defRPr/>
            </a:pPr>
            <a:r>
              <a:rPr lang="en-US" dirty="0" smtClean="0"/>
              <a:t> Difference Between Delete and Truncate</a:t>
            </a:r>
          </a:p>
        </p:txBody>
      </p:sp>
      <p:sp>
        <p:nvSpPr>
          <p:cNvPr id="328708" name="Rectangle 4"/>
          <p:cNvSpPr>
            <a:spLocks noChangeArrowheads="1"/>
          </p:cNvSpPr>
          <p:nvPr/>
        </p:nvSpPr>
        <p:spPr bwMode="auto">
          <a:xfrm>
            <a:off x="304800" y="990600"/>
            <a:ext cx="8534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spcBef>
                <a:spcPct val="20000"/>
              </a:spcBef>
              <a:buClr>
                <a:schemeClr val="tx2"/>
              </a:buClr>
            </a:pPr>
            <a:endParaRPr lang="en-US" sz="2000" b="0"/>
          </a:p>
        </p:txBody>
      </p:sp>
      <p:graphicFrame>
        <p:nvGraphicFramePr>
          <p:cNvPr id="328745" name="Group 41"/>
          <p:cNvGraphicFramePr>
            <a:graphicFrameLocks noGrp="1"/>
          </p:cNvGraphicFramePr>
          <p:nvPr>
            <p:ph idx="4294967295"/>
            <p:extLst>
              <p:ext uri="{D42A27DB-BD31-4B8C-83A1-F6EECF244321}">
                <p14:modId xmlns:p14="http://schemas.microsoft.com/office/powerpoint/2010/main" val="2519898890"/>
              </p:ext>
            </p:extLst>
          </p:nvPr>
        </p:nvGraphicFramePr>
        <p:xfrm>
          <a:off x="304800" y="1066800"/>
          <a:ext cx="8466138" cy="3263900"/>
        </p:xfrm>
        <a:graphic>
          <a:graphicData uri="http://schemas.openxmlformats.org/drawingml/2006/table">
            <a:tbl>
              <a:tblPr/>
              <a:tblGrid>
                <a:gridCol w="4112870"/>
                <a:gridCol w="4353268"/>
              </a:tblGrid>
              <a:tr h="45878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1" i="0" u="none" strike="noStrike" cap="none" normalizeH="0" baseline="0" dirty="0" smtClean="0">
                          <a:ln>
                            <a:noFill/>
                          </a:ln>
                          <a:solidFill>
                            <a:schemeClr val="accent2"/>
                          </a:solidFill>
                          <a:effectLst/>
                          <a:latin typeface="Arial" charset="0"/>
                        </a:rPr>
                        <a:t>                     DELETE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1" i="0" u="none" strike="noStrike" cap="none" normalizeH="0" baseline="0" smtClean="0">
                          <a:ln>
                            <a:noFill/>
                          </a:ln>
                          <a:solidFill>
                            <a:schemeClr val="accent2"/>
                          </a:solidFill>
                          <a:effectLst/>
                          <a:latin typeface="Arial" charset="0"/>
                        </a:rPr>
                        <a:t>                 TRUNCATE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2">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Data can be recovered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Data cannot be recovered.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DML statement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DDL statement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DELETE does not release the memory occupied by the records of the table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dirty="0" smtClean="0">
                          <a:ln>
                            <a:noFill/>
                          </a:ln>
                          <a:solidFill>
                            <a:schemeClr val="tx1"/>
                          </a:solidFill>
                          <a:effectLst/>
                          <a:latin typeface="Arial" charset="0"/>
                        </a:rPr>
                        <a:t>TRUNCATE releases the memory occupied by the records of the table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8418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nodePh="1">
                                  <p:stCondLst>
                                    <p:cond delay="0"/>
                                  </p:stCondLst>
                                  <p:endCondLst>
                                    <p:cond evt="begin" delay="0">
                                      <p:tn val="5"/>
                                    </p:cond>
                                  </p:endCondLst>
                                  <p:childTnLst>
                                    <p:set>
                                      <p:cBhvr>
                                        <p:cTn id="6" dur="1" fill="hold">
                                          <p:stCondLst>
                                            <p:cond delay="0"/>
                                          </p:stCondLst>
                                        </p:cTn>
                                        <p:tgtEl>
                                          <p:spTgt spid="328708"/>
                                        </p:tgtEl>
                                        <p:attrNameLst>
                                          <p:attrName>style.visibility</p:attrName>
                                        </p:attrNameLst>
                                      </p:cBhvr>
                                      <p:to>
                                        <p:strVal val="visible"/>
                                      </p:to>
                                    </p:set>
                                    <p:anim calcmode="lin" valueType="num">
                                      <p:cBhvr>
                                        <p:cTn id="7" dur="1000" fill="hold"/>
                                        <p:tgtEl>
                                          <p:spTgt spid="328708"/>
                                        </p:tgtEl>
                                        <p:attrNameLst>
                                          <p:attrName>ppt_x</p:attrName>
                                        </p:attrNameLst>
                                      </p:cBhvr>
                                      <p:tavLst>
                                        <p:tav tm="0">
                                          <p:val>
                                            <p:strVal val="#ppt_x-.2"/>
                                          </p:val>
                                        </p:tav>
                                        <p:tav tm="100000">
                                          <p:val>
                                            <p:strVal val="#ppt_x"/>
                                          </p:val>
                                        </p:tav>
                                      </p:tavLst>
                                    </p:anim>
                                    <p:anim calcmode="lin" valueType="num">
                                      <p:cBhvr>
                                        <p:cTn id="8" dur="1000" fill="hold"/>
                                        <p:tgtEl>
                                          <p:spTgt spid="32870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64CABF17-C76F-4C80-9BD7-CA716008BF30}" type="slidenum">
              <a:rPr lang="en-US"/>
              <a:pPr>
                <a:defRPr/>
              </a:pPr>
              <a:t>32</a:t>
            </a:fld>
            <a:endParaRPr lang="en-US"/>
          </a:p>
        </p:txBody>
      </p:sp>
      <p:sp>
        <p:nvSpPr>
          <p:cNvPr id="51203" name="Rectangle 2"/>
          <p:cNvSpPr>
            <a:spLocks noChangeArrowheads="1"/>
          </p:cNvSpPr>
          <p:nvPr/>
        </p:nvSpPr>
        <p:spPr bwMode="auto">
          <a:xfrm>
            <a:off x="457200" y="21336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p>
            <a:pPr algn="l"/>
            <a:r>
              <a:rPr lang="en-US" sz="1800" b="0">
                <a:solidFill>
                  <a:schemeClr val="accent2"/>
                </a:solidFill>
              </a:rPr>
              <a:t>Updating All Rows</a:t>
            </a:r>
            <a:endParaRPr lang="en-US" sz="1800" b="0">
              <a:latin typeface="Courier New" pitchFamily="49" charset="0"/>
            </a:endParaRPr>
          </a:p>
        </p:txBody>
      </p:sp>
      <p:sp>
        <p:nvSpPr>
          <p:cNvPr id="51204" name="Rectangle 3"/>
          <p:cNvSpPr>
            <a:spLocks noChangeArrowheads="1"/>
          </p:cNvSpPr>
          <p:nvPr/>
        </p:nvSpPr>
        <p:spPr bwMode="auto">
          <a:xfrm>
            <a:off x="457200" y="43434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p>
            <a:pPr algn="l"/>
            <a:r>
              <a:rPr lang="en-US" sz="1800" b="0">
                <a:solidFill>
                  <a:schemeClr val="accent2"/>
                </a:solidFill>
              </a:rPr>
              <a:t>Updating Particular rows</a:t>
            </a:r>
            <a:endParaRPr lang="en-US" sz="1800" b="0">
              <a:latin typeface="Courier New" pitchFamily="49" charset="0"/>
            </a:endParaRPr>
          </a:p>
        </p:txBody>
      </p:sp>
      <p:sp>
        <p:nvSpPr>
          <p:cNvPr id="2" name="Rectangle 4"/>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SQL - UPDATE</a:t>
            </a:r>
          </a:p>
        </p:txBody>
      </p:sp>
      <p:sp>
        <p:nvSpPr>
          <p:cNvPr id="51206" name="Text Box 7"/>
          <p:cNvSpPr txBox="1">
            <a:spLocks noChangeArrowheads="1"/>
          </p:cNvSpPr>
          <p:nvPr/>
        </p:nvSpPr>
        <p:spPr bwMode="auto">
          <a:xfrm>
            <a:off x="304800" y="1219200"/>
            <a:ext cx="8534400" cy="779463"/>
          </a:xfrm>
          <a:prstGeom prst="rect">
            <a:avLst/>
          </a:prstGeom>
          <a:solidFill>
            <a:srgbClr val="41F1A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Syntax: </a:t>
            </a:r>
          </a:p>
          <a:p>
            <a:r>
              <a:rPr lang="en-US" sz="1800">
                <a:latin typeface="Courier New" pitchFamily="49" charset="0"/>
              </a:rPr>
              <a:t>UPDATE </a:t>
            </a:r>
            <a:r>
              <a:rPr lang="en-US" sz="1800" i="1">
                <a:latin typeface="Courier New" pitchFamily="49" charset="0"/>
              </a:rPr>
              <a:t>tablename</a:t>
            </a:r>
            <a:r>
              <a:rPr lang="en-US" sz="1800">
                <a:latin typeface="Courier New" pitchFamily="49" charset="0"/>
              </a:rPr>
              <a:t> SET </a:t>
            </a:r>
            <a:r>
              <a:rPr lang="en-US" sz="1800" i="1">
                <a:latin typeface="Courier New" pitchFamily="49" charset="0"/>
              </a:rPr>
              <a:t>column_name</a:t>
            </a:r>
            <a:r>
              <a:rPr lang="en-US" sz="1800">
                <a:latin typeface="Courier New" pitchFamily="49" charset="0"/>
              </a:rPr>
              <a:t> =</a:t>
            </a:r>
            <a:r>
              <a:rPr lang="en-US" sz="1800" i="1">
                <a:latin typeface="Courier New" pitchFamily="49" charset="0"/>
              </a:rPr>
              <a:t>value</a:t>
            </a:r>
            <a:r>
              <a:rPr lang="en-US" sz="1800">
                <a:latin typeface="Courier New" pitchFamily="49" charset="0"/>
              </a:rPr>
              <a:t> [ WHERE </a:t>
            </a:r>
            <a:r>
              <a:rPr lang="en-US" sz="1800" i="1">
                <a:latin typeface="Courier New" pitchFamily="49" charset="0"/>
              </a:rPr>
              <a:t>condition</a:t>
            </a:r>
            <a:r>
              <a:rPr lang="en-US" sz="1800">
                <a:latin typeface="Courier New" pitchFamily="49" charset="0"/>
              </a:rPr>
              <a:t>]</a:t>
            </a:r>
          </a:p>
        </p:txBody>
      </p:sp>
      <p:graphicFrame>
        <p:nvGraphicFramePr>
          <p:cNvPr id="10" name="Table 9"/>
          <p:cNvGraphicFramePr>
            <a:graphicFrameLocks noGrp="1"/>
          </p:cNvGraphicFramePr>
          <p:nvPr/>
        </p:nvGraphicFramePr>
        <p:xfrm>
          <a:off x="457200" y="5029200"/>
          <a:ext cx="7772400" cy="914400"/>
        </p:xfrm>
        <a:graphic>
          <a:graphicData uri="http://schemas.openxmlformats.org/drawingml/2006/table">
            <a:tbl>
              <a:tblPr/>
              <a:tblGrid>
                <a:gridCol w="7772400"/>
              </a:tblGrid>
              <a:tr h="304800">
                <a:tc>
                  <a:txBody>
                    <a:bodyPr/>
                    <a:lstStyle/>
                    <a:p>
                      <a:pPr algn="l" rtl="0" fontAlgn="b"/>
                      <a:r>
                        <a:rPr lang="en-US" sz="1800" b="1" i="0" u="none" strike="noStrike" dirty="0">
                          <a:solidFill>
                            <a:srgbClr val="000000"/>
                          </a:solidFill>
                          <a:latin typeface="Lucida Console" pitchFamily="49" charset="0"/>
                        </a:rPr>
                        <a:t>UPDATE</a:t>
                      </a:r>
                      <a:r>
                        <a:rPr lang="en-US" sz="1800" b="0" i="0" u="none" strike="noStrike" dirty="0">
                          <a:solidFill>
                            <a:srgbClr val="000000"/>
                          </a:solidFill>
                          <a:latin typeface="Lucida Console" pitchFamily="49" charset="0"/>
                        </a:rPr>
                        <a:t> Customer</a:t>
                      </a:r>
                      <a:endParaRPr lang="en-US" sz="1800" b="1" i="0" u="none" strike="noStrike" dirty="0">
                        <a:solidFill>
                          <a:srgbClr val="000000"/>
                        </a:solidFill>
                        <a:latin typeface="Lucida Console" pitchFamily="49" charset="0"/>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04800">
                <a:tc>
                  <a:txBody>
                    <a:bodyPr/>
                    <a:lstStyle/>
                    <a:p>
                      <a:pPr algn="l" fontAlgn="b"/>
                      <a:r>
                        <a:rPr lang="en-US" sz="1800" b="0" i="0" u="none" strike="noStrike" dirty="0">
                          <a:solidFill>
                            <a:srgbClr val="000000"/>
                          </a:solidFill>
                          <a:latin typeface="Calibri"/>
                        </a:rPr>
                        <a:t>                                 </a:t>
                      </a:r>
                      <a:r>
                        <a:rPr lang="en-US" sz="1800" b="1" i="0" u="none" strike="noStrike" dirty="0">
                          <a:solidFill>
                            <a:srgbClr val="000000"/>
                          </a:solidFill>
                          <a:latin typeface="Lucida Console" pitchFamily="49" charset="0"/>
                        </a:rPr>
                        <a:t>SET</a:t>
                      </a:r>
                      <a:r>
                        <a:rPr lang="en-US" sz="1800" b="0" i="0" u="none" strike="noStrike" dirty="0">
                          <a:solidFill>
                            <a:srgbClr val="000000"/>
                          </a:solidFill>
                          <a:latin typeface="Lucida Console" pitchFamily="49" charset="0"/>
                        </a:rPr>
                        <a:t> </a:t>
                      </a:r>
                      <a:r>
                        <a:rPr lang="en-US" sz="1800" b="0" i="0" u="none" strike="noStrike" dirty="0" err="1">
                          <a:solidFill>
                            <a:srgbClr val="000000"/>
                          </a:solidFill>
                          <a:latin typeface="Lucida Console" pitchFamily="49" charset="0"/>
                        </a:rPr>
                        <a:t>DateOfReg</a:t>
                      </a:r>
                      <a:r>
                        <a:rPr lang="en-US" sz="1800" b="0" i="0" u="none" strike="noStrike" dirty="0">
                          <a:solidFill>
                            <a:srgbClr val="000000"/>
                          </a:solidFill>
                          <a:latin typeface="Lucida Console" pitchFamily="49" charset="0"/>
                        </a:rPr>
                        <a:t> = NULL</a:t>
                      </a: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304800">
                <a:tc>
                  <a:txBody>
                    <a:bodyPr/>
                    <a:lstStyle/>
                    <a:p>
                      <a:pPr algn="l" fontAlgn="b"/>
                      <a:r>
                        <a:rPr lang="en-US" sz="1800" b="0" i="0" u="none" strike="noStrike" dirty="0">
                          <a:solidFill>
                            <a:srgbClr val="000000"/>
                          </a:solidFill>
                          <a:latin typeface="Calibri"/>
                        </a:rPr>
                        <a:t>                                                         </a:t>
                      </a:r>
                      <a:r>
                        <a:rPr lang="en-US" sz="1800" b="1" i="0" u="none" strike="noStrike" dirty="0" smtClean="0">
                          <a:solidFill>
                            <a:srgbClr val="000000"/>
                          </a:solidFill>
                          <a:latin typeface="Lucida Console" pitchFamily="49" charset="0"/>
                        </a:rPr>
                        <a:t>WHERE</a:t>
                      </a:r>
                      <a:r>
                        <a:rPr lang="en-US" sz="1800" b="0" i="0" u="none" strike="noStrike" dirty="0" smtClean="0">
                          <a:solidFill>
                            <a:srgbClr val="000000"/>
                          </a:solidFill>
                          <a:latin typeface="Lucida Console" pitchFamily="49" charset="0"/>
                        </a:rPr>
                        <a:t> </a:t>
                      </a:r>
                      <a:r>
                        <a:rPr lang="en-US" sz="1800" b="0" i="0" u="none" strike="noStrike" dirty="0" err="1">
                          <a:solidFill>
                            <a:srgbClr val="000000"/>
                          </a:solidFill>
                          <a:latin typeface="Lucida Console" pitchFamily="49" charset="0"/>
                        </a:rPr>
                        <a:t>CustomerId</a:t>
                      </a:r>
                      <a:r>
                        <a:rPr lang="en-US" sz="1800" b="0" i="0" u="none" strike="noStrike" dirty="0">
                          <a:solidFill>
                            <a:srgbClr val="000000"/>
                          </a:solidFill>
                          <a:latin typeface="Lucida Console" pitchFamily="49" charset="0"/>
                        </a:rPr>
                        <a:t> = 'C1</a:t>
                      </a:r>
                      <a:r>
                        <a:rPr lang="en-US" sz="1800" b="0" i="0" u="none" strike="noStrike" dirty="0">
                          <a:solidFill>
                            <a:srgbClr val="000000"/>
                          </a:solidFill>
                          <a:latin typeface="Calibri"/>
                        </a:rPr>
                        <a:t>';</a:t>
                      </a: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12" name="Table 11"/>
          <p:cNvGraphicFramePr>
            <a:graphicFrameLocks noGrp="1"/>
          </p:cNvGraphicFramePr>
          <p:nvPr/>
        </p:nvGraphicFramePr>
        <p:xfrm>
          <a:off x="533400" y="2743200"/>
          <a:ext cx="7620000" cy="1257300"/>
        </p:xfrm>
        <a:graphic>
          <a:graphicData uri="http://schemas.openxmlformats.org/drawingml/2006/table">
            <a:tbl>
              <a:tblPr/>
              <a:tblGrid>
                <a:gridCol w="7620000"/>
              </a:tblGrid>
              <a:tr h="419100">
                <a:tc>
                  <a:txBody>
                    <a:bodyPr/>
                    <a:lstStyle/>
                    <a:p>
                      <a:pPr algn="l" rtl="0" fontAlgn="b"/>
                      <a:r>
                        <a:rPr lang="en-US" sz="1800" b="1" i="0" u="none" strike="noStrike" dirty="0">
                          <a:solidFill>
                            <a:srgbClr val="000000"/>
                          </a:solidFill>
                          <a:latin typeface="Lucida Console" pitchFamily="49" charset="0"/>
                        </a:rPr>
                        <a:t>UPDATE</a:t>
                      </a:r>
                      <a:r>
                        <a:rPr lang="en-US" sz="1800" b="0" i="0" u="none" strike="noStrike" dirty="0">
                          <a:solidFill>
                            <a:srgbClr val="000000"/>
                          </a:solidFill>
                          <a:latin typeface="Lucida Console" pitchFamily="49" charset="0"/>
                        </a:rPr>
                        <a:t> Customer</a:t>
                      </a:r>
                      <a:endParaRPr lang="en-US" sz="1800" b="1" i="0" u="none" strike="noStrike" dirty="0">
                        <a:solidFill>
                          <a:srgbClr val="000000"/>
                        </a:solidFill>
                        <a:latin typeface="Lucida Console" pitchFamily="49" charset="0"/>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419100">
                <a:tc>
                  <a:txBody>
                    <a:bodyPr/>
                    <a:lstStyle/>
                    <a:p>
                      <a:pPr algn="l" fontAlgn="b"/>
                      <a:r>
                        <a:rPr lang="en-US" sz="1800" b="0" i="0" u="none" strike="noStrike" dirty="0" smtClean="0">
                          <a:solidFill>
                            <a:srgbClr val="000000"/>
                          </a:solidFill>
                          <a:latin typeface="Lucida Console" pitchFamily="49" charset="0"/>
                        </a:rPr>
                        <a:t> </a:t>
                      </a:r>
                      <a:r>
                        <a:rPr lang="en-US" sz="1800" b="0" i="0" u="none" strike="noStrike" baseline="0" dirty="0" smtClean="0">
                          <a:solidFill>
                            <a:srgbClr val="000000"/>
                          </a:solidFill>
                          <a:latin typeface="Lucida Console" pitchFamily="49" charset="0"/>
                        </a:rPr>
                        <a:t>           </a:t>
                      </a:r>
                      <a:r>
                        <a:rPr lang="en-US" sz="1800" b="1" i="0" u="none" strike="noStrike" dirty="0" smtClean="0">
                          <a:solidFill>
                            <a:srgbClr val="000000"/>
                          </a:solidFill>
                          <a:latin typeface="Lucida Console" pitchFamily="49" charset="0"/>
                        </a:rPr>
                        <a:t>SET</a:t>
                      </a:r>
                      <a:r>
                        <a:rPr lang="en-US" sz="1800" b="0" i="0" u="none" strike="noStrike" dirty="0" smtClean="0">
                          <a:solidFill>
                            <a:srgbClr val="000000"/>
                          </a:solidFill>
                          <a:latin typeface="Lucida Console" pitchFamily="49" charset="0"/>
                        </a:rPr>
                        <a:t> </a:t>
                      </a:r>
                      <a:r>
                        <a:rPr lang="en-US" sz="1800" b="0" i="0" u="none" strike="noStrike" dirty="0" err="1" smtClean="0">
                          <a:solidFill>
                            <a:srgbClr val="000000"/>
                          </a:solidFill>
                          <a:latin typeface="Lucida Console" pitchFamily="49" charset="0"/>
                        </a:rPr>
                        <a:t>DateOfReg</a:t>
                      </a:r>
                      <a:r>
                        <a:rPr lang="en-US" sz="1800" b="0" i="0" u="none" strike="noStrike" dirty="0" smtClean="0">
                          <a:solidFill>
                            <a:srgbClr val="000000"/>
                          </a:solidFill>
                          <a:latin typeface="Lucida Console" pitchFamily="49" charset="0"/>
                        </a:rPr>
                        <a:t> = NULL;</a:t>
                      </a:r>
                      <a:endParaRPr lang="en-US" sz="1800" b="0" i="0" u="none" strike="noStrike" dirty="0">
                        <a:solidFill>
                          <a:srgbClr val="000000"/>
                        </a:solidFill>
                        <a:latin typeface="Lucida Console" pitchFamily="49" charset="0"/>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r h="419100">
                <a:tc>
                  <a:txBody>
                    <a:bodyPr/>
                    <a:lstStyle/>
                    <a:p>
                      <a:pPr algn="l" fontAlgn="b"/>
                      <a:r>
                        <a:rPr lang="en-US" sz="1800" b="0" i="0" u="none" strike="noStrike" dirty="0" smtClean="0">
                          <a:solidFill>
                            <a:srgbClr val="000000"/>
                          </a:solidFill>
                          <a:latin typeface="Lucida Console" pitchFamily="49" charset="0"/>
                        </a:rPr>
                        <a:t>    </a:t>
                      </a:r>
                      <a:endParaRPr lang="en-US" sz="1800" b="0" i="0" u="none" strike="noStrike" dirty="0">
                        <a:solidFill>
                          <a:srgbClr val="000000"/>
                        </a:solidFill>
                        <a:latin typeface="Lucida Console" pitchFamily="49" charset="0"/>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Tree>
    <p:extLst>
      <p:ext uri="{BB962C8B-B14F-4D97-AF65-F5344CB8AC3E}">
        <p14:creationId xmlns:p14="http://schemas.microsoft.com/office/powerpoint/2010/main" val="81958263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SQL - UPDATE</a:t>
            </a:r>
          </a:p>
        </p:txBody>
      </p:sp>
      <p:sp>
        <p:nvSpPr>
          <p:cNvPr id="6149" name="Rectangle 3"/>
          <p:cNvSpPr>
            <a:spLocks noGrp="1" noChangeArrowheads="1"/>
          </p:cNvSpPr>
          <p:nvPr>
            <p:ph type="body" idx="4294967295"/>
          </p:nvPr>
        </p:nvSpPr>
        <p:spPr>
          <a:xfrm>
            <a:off x="228600" y="1143000"/>
            <a:ext cx="8229600" cy="565150"/>
          </a:xfrm>
        </p:spPr>
        <p:txBody>
          <a:bodyPr lIns="0" tIns="0"/>
          <a:lstStyle/>
          <a:p>
            <a:pPr eaLnBrk="1" hangingPunct="1">
              <a:buFont typeface="Wingdings" pitchFamily="2" charset="2"/>
              <a:buNone/>
            </a:pPr>
            <a:r>
              <a:rPr lang="en-US" smtClean="0">
                <a:solidFill>
                  <a:schemeClr val="accent2"/>
                </a:solidFill>
              </a:rPr>
              <a:t>Updating Multiple Columns</a:t>
            </a:r>
            <a:endParaRPr lang="en-US" sz="1800" smtClean="0">
              <a:solidFill>
                <a:schemeClr val="accent2"/>
              </a:solidFill>
              <a:latin typeface="Courier New" pitchFamily="49" charset="0"/>
            </a:endParaRPr>
          </a:p>
        </p:txBody>
      </p:sp>
      <p:graphicFrame>
        <p:nvGraphicFramePr>
          <p:cNvPr id="6146" name="Object 5"/>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6261" name="Bitmap Image" r:id="rId3" imgW="1905266" imgH="1905266" progId="PBrush">
                  <p:embed/>
                </p:oleObj>
              </mc:Choice>
              <mc:Fallback>
                <p:oleObj name="Bitmap Image" r:id="rId3" imgW="1905266" imgH="190526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533400" y="2209800"/>
          <a:ext cx="8001000" cy="1524000"/>
        </p:xfrm>
        <a:graphic>
          <a:graphicData uri="http://schemas.openxmlformats.org/drawingml/2006/table">
            <a:tbl>
              <a:tblPr/>
              <a:tblGrid>
                <a:gridCol w="8001000"/>
              </a:tblGrid>
              <a:tr h="381000">
                <a:tc>
                  <a:txBody>
                    <a:bodyPr/>
                    <a:lstStyle/>
                    <a:p>
                      <a:pPr algn="l" fontAlgn="b"/>
                      <a:r>
                        <a:rPr lang="en-US" sz="2000" b="1" i="0" u="none" strike="noStrike" dirty="0">
                          <a:solidFill>
                            <a:srgbClr val="000000"/>
                          </a:solidFill>
                          <a:latin typeface="Lucida Console" pitchFamily="49" charset="0"/>
                        </a:rPr>
                        <a:t>UPDATE</a:t>
                      </a:r>
                      <a:r>
                        <a:rPr lang="en-US" sz="2000" b="0" i="0" u="none" strike="noStrike" dirty="0">
                          <a:solidFill>
                            <a:srgbClr val="000000"/>
                          </a:solidFill>
                          <a:latin typeface="Lucida Console" pitchFamily="49" charset="0"/>
                        </a:rPr>
                        <a:t> Customer</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81000">
                <a:tc>
                  <a:txBody>
                    <a:bodyPr/>
                    <a:lstStyle/>
                    <a:p>
                      <a:pPr algn="l" fontAlgn="b"/>
                      <a:r>
                        <a:rPr lang="en-US" sz="2000" b="0" i="0" u="none" strike="noStrike" dirty="0">
                          <a:solidFill>
                            <a:srgbClr val="000000"/>
                          </a:solidFill>
                          <a:latin typeface="Calibri"/>
                        </a:rPr>
                        <a:t>                   </a:t>
                      </a:r>
                      <a:r>
                        <a:rPr lang="en-US" sz="2000" b="1" i="0" u="none" strike="noStrike" dirty="0">
                          <a:solidFill>
                            <a:srgbClr val="000000"/>
                          </a:solidFill>
                          <a:latin typeface="Lucida Console" pitchFamily="49" charset="0"/>
                        </a:rPr>
                        <a:t>SET</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DateOfReg</a:t>
                      </a:r>
                      <a:r>
                        <a:rPr lang="en-US" sz="2000" b="0" i="0" u="none" strike="noStrike" dirty="0">
                          <a:solidFill>
                            <a:srgbClr val="000000"/>
                          </a:solidFill>
                          <a:latin typeface="Lucida Console" pitchFamily="49" charset="0"/>
                        </a:rPr>
                        <a:t> = NULL </a:t>
                      </a:r>
                      <a:r>
                        <a:rPr lang="en-US" sz="2000" b="0" i="0" u="none" strike="noStrike" dirty="0">
                          <a:solidFill>
                            <a:srgbClr val="000000"/>
                          </a:solidFill>
                          <a:latin typeface="Courier New"/>
                        </a:rPr>
                        <a:t>, </a:t>
                      </a:r>
                      <a:endParaRPr lang="en-US" sz="2000" b="0" i="0" u="none" strike="noStrike" dirty="0">
                        <a:solidFill>
                          <a:srgbClr val="000000"/>
                        </a:solidFill>
                        <a:latin typeface="Calibri"/>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381000">
                <a:tc>
                  <a:txBody>
                    <a:bodyPr/>
                    <a:lstStyle/>
                    <a:p>
                      <a:pPr algn="l" fontAlgn="b"/>
                      <a:r>
                        <a:rPr lang="en-US" sz="2000" b="0" i="0" u="none" strike="noStrike" dirty="0">
                          <a:solidFill>
                            <a:srgbClr val="000000"/>
                          </a:solidFill>
                          <a:latin typeface="Calibri"/>
                        </a:rPr>
                        <a:t>                             </a:t>
                      </a:r>
                      <a:r>
                        <a:rPr lang="en-US" sz="2000" b="0" i="0" u="none" strike="noStrike" dirty="0" err="1">
                          <a:solidFill>
                            <a:srgbClr val="000000"/>
                          </a:solidFill>
                          <a:latin typeface="Lucida Console" pitchFamily="49" charset="0"/>
                        </a:rPr>
                        <a:t>Pasword</a:t>
                      </a:r>
                      <a:r>
                        <a:rPr lang="en-US" sz="2000" b="0" i="0" u="none" strike="noStrike" dirty="0">
                          <a:solidFill>
                            <a:srgbClr val="000000"/>
                          </a:solidFill>
                          <a:latin typeface="Lucida Console" pitchFamily="49" charset="0"/>
                        </a:rPr>
                        <a:t> = ‘John@321’</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381000">
                <a:tc>
                  <a:txBody>
                    <a:bodyPr/>
                    <a:lstStyle/>
                    <a:p>
                      <a:pPr algn="l" fontAlgn="b"/>
                      <a:r>
                        <a:rPr lang="en-US" sz="2000" b="0" i="0" u="none" strike="noStrike" dirty="0" smtClean="0">
                          <a:solidFill>
                            <a:srgbClr val="000000"/>
                          </a:solidFill>
                          <a:latin typeface="Lucida Console" pitchFamily="49" charset="0"/>
                        </a:rPr>
                        <a:t>              </a:t>
                      </a:r>
                      <a:r>
                        <a:rPr lang="en-US" sz="2000" b="1" i="0" u="none" strike="noStrike" dirty="0" smtClean="0">
                          <a:solidFill>
                            <a:srgbClr val="000000"/>
                          </a:solidFill>
                          <a:latin typeface="Lucida Console" pitchFamily="49" charset="0"/>
                        </a:rPr>
                        <a:t>WHERE</a:t>
                      </a:r>
                      <a:r>
                        <a:rPr lang="en-US" sz="2000" b="0" i="0" u="none" strike="noStrike" dirty="0" smtClean="0">
                          <a:solidFill>
                            <a:srgbClr val="000000"/>
                          </a:solidFill>
                          <a:latin typeface="Lucida Console" pitchFamily="49" charset="0"/>
                        </a:rPr>
                        <a:t> </a:t>
                      </a:r>
                      <a:r>
                        <a:rPr lang="en-US" sz="2000" b="0" i="0" u="none" strike="noStrike" dirty="0" err="1" smtClean="0">
                          <a:solidFill>
                            <a:srgbClr val="000000"/>
                          </a:solidFill>
                          <a:latin typeface="Lucida Console" pitchFamily="49" charset="0"/>
                        </a:rPr>
                        <a:t>CustomerId</a:t>
                      </a:r>
                      <a:r>
                        <a:rPr lang="en-US" sz="2000" b="0" i="0" u="none" strike="noStrike" dirty="0" smtClean="0">
                          <a:solidFill>
                            <a:srgbClr val="000000"/>
                          </a:solidFill>
                          <a:latin typeface="Lucida Console" pitchFamily="49" charset="0"/>
                        </a:rPr>
                        <a:t> = 'C1</a:t>
                      </a:r>
                      <a:r>
                        <a:rPr lang="en-US" sz="2000" b="0" i="0" u="none" strike="noStrike" dirty="0" smtClean="0">
                          <a:solidFill>
                            <a:srgbClr val="000000"/>
                          </a:solidFill>
                          <a:latin typeface="Calibri"/>
                        </a:rPr>
                        <a:t>';</a:t>
                      </a:r>
                      <a:r>
                        <a:rPr lang="en-US" sz="2000" b="0" i="0" u="none" strike="noStrike" dirty="0" smtClean="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Tree>
    <p:extLst>
      <p:ext uri="{BB962C8B-B14F-4D97-AF65-F5344CB8AC3E}">
        <p14:creationId xmlns:p14="http://schemas.microsoft.com/office/powerpoint/2010/main" val="610134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49DDA916-66EF-4C7E-AACF-D3E35F3425C6}" type="slidenum">
              <a:rPr lang="en-US"/>
              <a:pPr>
                <a:defRPr/>
              </a:pPr>
              <a:t>34</a:t>
            </a:fld>
            <a:endParaRPr lang="en-US"/>
          </a:p>
        </p:txBody>
      </p:sp>
      <p:sp>
        <p:nvSpPr>
          <p:cNvPr id="48130" name="Rectangle 4"/>
          <p:cNvSpPr>
            <a:spLocks noGrp="1" noChangeArrowheads="1"/>
          </p:cNvSpPr>
          <p:nvPr>
            <p:ph type="title" idx="4294967295"/>
          </p:nvPr>
        </p:nvSpPr>
        <p:spPr/>
        <p:txBody>
          <a:bodyPr lIns="0">
            <a:normAutofit fontScale="90000"/>
          </a:bodyPr>
          <a:lstStyle/>
          <a:p>
            <a:pPr eaLnBrk="1" hangingPunct="1">
              <a:defRPr/>
            </a:pPr>
            <a:r>
              <a:rPr lang="en-US" dirty="0" smtClean="0"/>
              <a:t>Retrieving All columns  from  a table</a:t>
            </a:r>
          </a:p>
        </p:txBody>
      </p:sp>
      <p:sp>
        <p:nvSpPr>
          <p:cNvPr id="52228" name="Text Box 5"/>
          <p:cNvSpPr txBox="1">
            <a:spLocks noChangeArrowheads="1"/>
          </p:cNvSpPr>
          <p:nvPr/>
        </p:nvSpPr>
        <p:spPr bwMode="auto">
          <a:xfrm>
            <a:off x="381000" y="1143000"/>
            <a:ext cx="838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b="0">
                <a:solidFill>
                  <a:schemeClr val="accent2"/>
                </a:solidFill>
              </a:rPr>
              <a:t>To select set of column names,</a:t>
            </a:r>
          </a:p>
          <a:p>
            <a:r>
              <a:rPr lang="en-US" sz="1800"/>
              <a:t>			</a:t>
            </a:r>
            <a:endParaRPr lang="en-US" sz="1800">
              <a:latin typeface="Courier New" pitchFamily="49" charset="0"/>
            </a:endParaRPr>
          </a:p>
          <a:p>
            <a:endParaRPr lang="en-US" sz="1800">
              <a:solidFill>
                <a:schemeClr val="accent2"/>
              </a:solidFill>
              <a:latin typeface="Courier New" pitchFamily="49" charset="0"/>
            </a:endParaRPr>
          </a:p>
          <a:p>
            <a:r>
              <a:rPr lang="en-US" sz="1800" b="0">
                <a:solidFill>
                  <a:schemeClr val="accent2"/>
                </a:solidFill>
                <a:latin typeface="Lucida Console" pitchFamily="49" charset="0"/>
              </a:rPr>
              <a:t>Example</a:t>
            </a:r>
            <a:r>
              <a:rPr lang="en-US" sz="1800" b="0">
                <a:latin typeface="Courier New" pitchFamily="49" charset="0"/>
              </a:rPr>
              <a:t>:</a:t>
            </a:r>
            <a:endParaRPr lang="en-US" sz="1800" b="0"/>
          </a:p>
        </p:txBody>
      </p:sp>
      <p:graphicFrame>
        <p:nvGraphicFramePr>
          <p:cNvPr id="6" name="Table 5"/>
          <p:cNvGraphicFramePr>
            <a:graphicFrameLocks noGrp="1"/>
          </p:cNvGraphicFramePr>
          <p:nvPr/>
        </p:nvGraphicFramePr>
        <p:xfrm>
          <a:off x="609600" y="2819400"/>
          <a:ext cx="7848600" cy="738188"/>
        </p:xfrm>
        <a:graphic>
          <a:graphicData uri="http://schemas.openxmlformats.org/drawingml/2006/table">
            <a:tbl>
              <a:tblPr/>
              <a:tblGrid>
                <a:gridCol w="7848600"/>
              </a:tblGrid>
              <a:tr h="457370">
                <a:tc>
                  <a:txBody>
                    <a:bodyPr/>
                    <a:lstStyle/>
                    <a:p>
                      <a:pPr algn="l" fontAlgn="b"/>
                      <a:r>
                        <a:rPr lang="en-US" sz="1800" b="1" i="0" u="none" strike="noStrike" dirty="0">
                          <a:solidFill>
                            <a:srgbClr val="000000"/>
                          </a:solidFill>
                          <a:latin typeface="Lucida Console" pitchFamily="49" charset="0"/>
                        </a:rPr>
                        <a:t>S</a:t>
                      </a:r>
                      <a:r>
                        <a:rPr lang="en-US" sz="1800" b="1" i="0" u="none" strike="noStrike" dirty="0" smtClean="0">
                          <a:solidFill>
                            <a:srgbClr val="000000"/>
                          </a:solidFill>
                          <a:latin typeface="Lucida Console" pitchFamily="49" charset="0"/>
                        </a:rPr>
                        <a:t>ELECT</a:t>
                      </a:r>
                      <a:r>
                        <a:rPr lang="en-US" sz="1800" b="0" i="0" u="none" strike="noStrike" dirty="0" smtClean="0">
                          <a:solidFill>
                            <a:srgbClr val="000000"/>
                          </a:solidFill>
                          <a:latin typeface="Lucida Console" pitchFamily="49" charset="0"/>
                        </a:rPr>
                        <a:t>  </a:t>
                      </a:r>
                      <a:r>
                        <a:rPr lang="en-US" sz="1800" b="0" i="0" u="none" strike="noStrike" dirty="0">
                          <a:solidFill>
                            <a:srgbClr val="000000"/>
                          </a:solidFill>
                          <a:latin typeface="Lucida Console" pitchFamily="49" charset="0"/>
                        </a:rPr>
                        <a:t>*</a:t>
                      </a:r>
                    </a:p>
                  </a:txBody>
                  <a:tcPr marL="6394" marR="6394" marT="639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280818">
                <a:tc>
                  <a:txBody>
                    <a:bodyPr/>
                    <a:lstStyle/>
                    <a:p>
                      <a:pPr algn="l" fontAlgn="b"/>
                      <a:r>
                        <a:rPr lang="en-US" sz="1800" b="1" i="0" u="none" strike="noStrike" dirty="0">
                          <a:solidFill>
                            <a:srgbClr val="000000"/>
                          </a:solidFill>
                          <a:latin typeface="Calibri"/>
                        </a:rPr>
                        <a:t>      </a:t>
                      </a:r>
                      <a:r>
                        <a:rPr lang="en-US" sz="1800" b="1" i="0" u="none" strike="noStrike" dirty="0">
                          <a:solidFill>
                            <a:srgbClr val="000000"/>
                          </a:solidFill>
                          <a:latin typeface="Lucida Console" pitchFamily="49" charset="0"/>
                        </a:rPr>
                        <a:t>FROM </a:t>
                      </a:r>
                      <a:r>
                        <a:rPr lang="en-US" sz="1800" b="0" i="0" u="none" strike="noStrike" dirty="0">
                          <a:solidFill>
                            <a:srgbClr val="000000"/>
                          </a:solidFill>
                          <a:latin typeface="Lucida Console" pitchFamily="49" charset="0"/>
                          <a:cs typeface="Courier New" pitchFamily="49" charset="0"/>
                        </a:rPr>
                        <a:t>Customer</a:t>
                      </a:r>
                      <a:r>
                        <a:rPr lang="en-US" sz="1800" b="0" i="0" u="none" strike="noStrike" dirty="0">
                          <a:solidFill>
                            <a:srgbClr val="000000"/>
                          </a:solidFill>
                          <a:latin typeface="Lucida Console" pitchFamily="49" charset="0"/>
                        </a:rPr>
                        <a:t>; </a:t>
                      </a:r>
                    </a:p>
                  </a:txBody>
                  <a:tcPr marL="6394" marR="6394" marT="639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7" name="Table 6"/>
          <p:cNvGraphicFramePr>
            <a:graphicFrameLocks noGrp="1"/>
          </p:cNvGraphicFramePr>
          <p:nvPr/>
        </p:nvGraphicFramePr>
        <p:xfrm>
          <a:off x="685800" y="4876800"/>
          <a:ext cx="7772400" cy="927186"/>
        </p:xfrm>
        <a:graphic>
          <a:graphicData uri="http://schemas.openxmlformats.org/drawingml/2006/table">
            <a:tbl>
              <a:tblPr/>
              <a:tblGrid>
                <a:gridCol w="7772400"/>
              </a:tblGrid>
              <a:tr h="615936">
                <a:tc>
                  <a:txBody>
                    <a:bodyPr/>
                    <a:lstStyle/>
                    <a:p>
                      <a:pPr algn="l" fontAlgn="b"/>
                      <a:r>
                        <a:rPr lang="en-US" sz="2000" b="1" i="0" u="none" strike="noStrike" dirty="0">
                          <a:solidFill>
                            <a:srgbClr val="000000"/>
                          </a:solidFill>
                          <a:latin typeface="Lucida Console" pitchFamily="49" charset="0"/>
                        </a:rPr>
                        <a:t>SELECT</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CustomerId</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CustomerName</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DateOfRegs</a:t>
                      </a:r>
                      <a:r>
                        <a:rPr lang="en-US" sz="2000" b="0" i="0" u="none" strike="noStrike" dirty="0">
                          <a:solidFill>
                            <a:srgbClr val="000000"/>
                          </a:solidFill>
                          <a:latin typeface="Lucida Console" pitchFamily="49" charset="0"/>
                        </a:rPr>
                        <a:t>, </a:t>
                      </a:r>
                      <a:r>
                        <a:rPr lang="en-US" sz="2000" b="0" i="0" u="none" strike="noStrike" dirty="0" smtClean="0">
                          <a:solidFill>
                            <a:srgbClr val="000000"/>
                          </a:solidFill>
                          <a:latin typeface="Lucida Console" pitchFamily="49" charset="0"/>
                        </a:rPr>
                        <a:t>           </a:t>
                      </a:r>
                      <a:r>
                        <a:rPr lang="en-US" sz="2000" b="0" i="0" u="none" strike="noStrike" dirty="0" err="1" smtClean="0">
                          <a:solidFill>
                            <a:srgbClr val="000000"/>
                          </a:solidFill>
                          <a:latin typeface="Lucida Console" pitchFamily="49" charset="0"/>
                        </a:rPr>
                        <a:t>UserId</a:t>
                      </a:r>
                      <a:r>
                        <a:rPr lang="en-US" sz="2000" b="0" i="0" u="none" strike="noStrike" dirty="0">
                          <a:solidFill>
                            <a:srgbClr val="000000"/>
                          </a:solidFill>
                          <a:latin typeface="Lucida Console" pitchFamily="49" charset="0"/>
                        </a:rPr>
                        <a:t>, Password </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11164">
                <a:tc>
                  <a:txBody>
                    <a:bodyPr/>
                    <a:lstStyle/>
                    <a:p>
                      <a:pPr algn="l" fontAlgn="b"/>
                      <a:r>
                        <a:rPr lang="en-US" sz="2000" b="0" i="0" u="none" strike="noStrike" dirty="0">
                          <a:solidFill>
                            <a:srgbClr val="000000"/>
                          </a:solidFill>
                          <a:latin typeface="Lucida Console" pitchFamily="49" charset="0"/>
                        </a:rPr>
                        <a:t>             </a:t>
                      </a:r>
                      <a:r>
                        <a:rPr lang="en-US" sz="2000" b="1" i="0" u="none" strike="noStrike" dirty="0">
                          <a:solidFill>
                            <a:srgbClr val="000000"/>
                          </a:solidFill>
                          <a:latin typeface="Lucida Console" pitchFamily="49" charset="0"/>
                        </a:rPr>
                        <a:t> FROM </a:t>
                      </a:r>
                      <a:r>
                        <a:rPr lang="en-US" sz="2000" b="0" i="0" u="none" strike="noStrike" dirty="0">
                          <a:solidFill>
                            <a:srgbClr val="000000"/>
                          </a:solidFill>
                          <a:latin typeface="Lucida Console" pitchFamily="49" charset="0"/>
                        </a:rPr>
                        <a:t>Customer; </a:t>
                      </a: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
        <p:nvSpPr>
          <p:cNvPr id="52235" name="TextBox 7"/>
          <p:cNvSpPr txBox="1">
            <a:spLocks noChangeArrowheads="1"/>
          </p:cNvSpPr>
          <p:nvPr/>
        </p:nvSpPr>
        <p:spPr bwMode="auto">
          <a:xfrm>
            <a:off x="3429000" y="40386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solidFill>
                  <a:schemeClr val="accent2"/>
                </a:solidFill>
              </a:rPr>
              <a:t>OR</a:t>
            </a:r>
          </a:p>
        </p:txBody>
      </p:sp>
      <p:sp>
        <p:nvSpPr>
          <p:cNvPr id="52236" name="Rectangle 7"/>
          <p:cNvSpPr>
            <a:spLocks noChangeArrowheads="1"/>
          </p:cNvSpPr>
          <p:nvPr/>
        </p:nvSpPr>
        <p:spPr bwMode="auto">
          <a:xfrm>
            <a:off x="609600" y="1676400"/>
            <a:ext cx="7315200" cy="708025"/>
          </a:xfrm>
          <a:prstGeom prst="rect">
            <a:avLst/>
          </a:prstGeom>
          <a:solidFill>
            <a:srgbClr val="41F1A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600" b="0">
                <a:latin typeface="Lucida Console" pitchFamily="49" charset="0"/>
              </a:rPr>
              <a:t>Syntax:</a:t>
            </a:r>
          </a:p>
          <a:p>
            <a:pPr algn="l"/>
            <a:r>
              <a:rPr lang="en-US" sz="1600" b="0">
                <a:latin typeface="Lucida Console" pitchFamily="49" charset="0"/>
              </a:rPr>
              <a:t>	SELECT column1, column2,… FROM TableName</a:t>
            </a:r>
          </a:p>
        </p:txBody>
      </p:sp>
    </p:spTree>
    <p:extLst>
      <p:ext uri="{BB962C8B-B14F-4D97-AF65-F5344CB8AC3E}">
        <p14:creationId xmlns:p14="http://schemas.microsoft.com/office/powerpoint/2010/main" val="114691200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10F0886C-6227-4936-892F-4E880A191F5E}" type="slidenum">
              <a:rPr lang="en-US"/>
              <a:pPr>
                <a:defRPr/>
              </a:pPr>
              <a:t>35</a:t>
            </a:fld>
            <a:endParaRPr lang="en-US"/>
          </a:p>
        </p:txBody>
      </p:sp>
      <p:sp>
        <p:nvSpPr>
          <p:cNvPr id="49154" name="Rectangle 2"/>
          <p:cNvSpPr>
            <a:spLocks noGrp="1" noChangeArrowheads="1"/>
          </p:cNvSpPr>
          <p:nvPr>
            <p:ph type="title" idx="4294967295"/>
          </p:nvPr>
        </p:nvSpPr>
        <p:spPr>
          <a:xfrm>
            <a:off x="0" y="0"/>
            <a:ext cx="9144000" cy="685800"/>
          </a:xfrm>
          <a:solidFill>
            <a:schemeClr val="accent4">
              <a:lumMod val="20000"/>
              <a:lumOff val="80000"/>
            </a:schemeClr>
          </a:solidFill>
        </p:spPr>
        <p:txBody>
          <a:bodyPr lIns="0">
            <a:normAutofit fontScale="90000"/>
          </a:bodyPr>
          <a:lstStyle/>
          <a:p>
            <a:pPr eaLnBrk="1" hangingPunct="1">
              <a:defRPr/>
            </a:pPr>
            <a:r>
              <a:rPr lang="en-US" dirty="0" smtClean="0"/>
              <a:t>Retrieving Few Columns</a:t>
            </a:r>
          </a:p>
        </p:txBody>
      </p:sp>
      <p:sp>
        <p:nvSpPr>
          <p:cNvPr id="288771" name="Rectangle 3"/>
          <p:cNvSpPr>
            <a:spLocks noGrp="1" noChangeArrowheads="1"/>
          </p:cNvSpPr>
          <p:nvPr>
            <p:ph type="body" idx="4294967295"/>
          </p:nvPr>
        </p:nvSpPr>
        <p:spPr>
          <a:xfrm>
            <a:off x="533400" y="1143000"/>
            <a:ext cx="8229600" cy="336550"/>
          </a:xfrm>
        </p:spPr>
        <p:txBody>
          <a:bodyPr lIns="0" tIns="0"/>
          <a:lstStyle/>
          <a:p>
            <a:pPr eaLnBrk="1" hangingPunct="1">
              <a:buFont typeface="Wingdings" pitchFamily="2" charset="2"/>
              <a:buNone/>
              <a:defRPr/>
            </a:pPr>
            <a:r>
              <a:rPr lang="en-US" sz="1800" kern="1200" dirty="0" smtClean="0">
                <a:solidFill>
                  <a:srgbClr val="0000FF"/>
                </a:solidFill>
              </a:rPr>
              <a:t>Retrieving only </a:t>
            </a:r>
            <a:r>
              <a:rPr lang="en-US" sz="1800" kern="1200" dirty="0" err="1" smtClean="0">
                <a:solidFill>
                  <a:srgbClr val="0000FF"/>
                </a:solidFill>
              </a:rPr>
              <a:t>CustomerID</a:t>
            </a:r>
            <a:r>
              <a:rPr lang="en-US" sz="1800" kern="1200" dirty="0" smtClean="0">
                <a:solidFill>
                  <a:srgbClr val="0000FF"/>
                </a:solidFill>
              </a:rPr>
              <a:t> and </a:t>
            </a:r>
            <a:r>
              <a:rPr lang="en-US" sz="1800" kern="1200" dirty="0" err="1" smtClean="0">
                <a:solidFill>
                  <a:srgbClr val="0000FF"/>
                </a:solidFill>
              </a:rPr>
              <a:t>UserId</a:t>
            </a:r>
            <a:r>
              <a:rPr lang="en-US" sz="1800" kern="1200" dirty="0" smtClean="0">
                <a:solidFill>
                  <a:srgbClr val="0000FF"/>
                </a:solidFill>
              </a:rPr>
              <a:t> from Customer Table</a:t>
            </a:r>
          </a:p>
        </p:txBody>
      </p:sp>
      <p:sp>
        <p:nvSpPr>
          <p:cNvPr id="53253" name="Rectangle 5"/>
          <p:cNvSpPr>
            <a:spLocks noChangeArrowheads="1"/>
          </p:cNvSpPr>
          <p:nvPr/>
        </p:nvSpPr>
        <p:spPr bwMode="auto">
          <a:xfrm>
            <a:off x="457200" y="3505200"/>
            <a:ext cx="6380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0">
                <a:solidFill>
                  <a:srgbClr val="0000FF"/>
                </a:solidFill>
              </a:rPr>
              <a:t>Implementing Customized Column Names (column aliases)</a:t>
            </a:r>
          </a:p>
        </p:txBody>
      </p:sp>
      <p:graphicFrame>
        <p:nvGraphicFramePr>
          <p:cNvPr id="8" name="Table 7"/>
          <p:cNvGraphicFramePr>
            <a:graphicFrameLocks noGrp="1"/>
          </p:cNvGraphicFramePr>
          <p:nvPr/>
        </p:nvGraphicFramePr>
        <p:xfrm>
          <a:off x="533400" y="1676400"/>
          <a:ext cx="7696200" cy="622386"/>
        </p:xfrm>
        <a:graphic>
          <a:graphicData uri="http://schemas.openxmlformats.org/drawingml/2006/table">
            <a:tbl>
              <a:tblPr/>
              <a:tblGrid>
                <a:gridCol w="7696200"/>
              </a:tblGrid>
              <a:tr h="311150">
                <a:tc>
                  <a:txBody>
                    <a:bodyPr/>
                    <a:lstStyle/>
                    <a:p>
                      <a:pPr algn="l" fontAlgn="b"/>
                      <a:r>
                        <a:rPr lang="en-US" sz="2000" b="1" i="0" u="none" strike="noStrike" dirty="0">
                          <a:solidFill>
                            <a:srgbClr val="000000"/>
                          </a:solidFill>
                          <a:latin typeface="Lucida Console" pitchFamily="49" charset="0"/>
                        </a:rPr>
                        <a:t>SELECT</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CustomerId</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UserId</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11150">
                <a:tc>
                  <a:txBody>
                    <a:bodyPr/>
                    <a:lstStyle/>
                    <a:p>
                      <a:pPr algn="l" fontAlgn="b"/>
                      <a:r>
                        <a:rPr lang="en-US" sz="2000" b="0" i="0" u="none" strike="noStrike" dirty="0">
                          <a:solidFill>
                            <a:srgbClr val="000000"/>
                          </a:solidFill>
                          <a:latin typeface="Calibri"/>
                        </a:rPr>
                        <a:t>                 </a:t>
                      </a:r>
                      <a:r>
                        <a:rPr lang="en-US" sz="2000" b="1" i="0" u="none" strike="noStrike" dirty="0">
                          <a:solidFill>
                            <a:srgbClr val="000000"/>
                          </a:solidFill>
                          <a:latin typeface="Lucida Console" pitchFamily="49" charset="0"/>
                        </a:rPr>
                        <a:t>FROM</a:t>
                      </a:r>
                      <a:r>
                        <a:rPr lang="en-US" sz="2000" b="0" i="0" u="none" strike="noStrike" dirty="0">
                          <a:solidFill>
                            <a:srgbClr val="000000"/>
                          </a:solidFill>
                          <a:latin typeface="Lucida Console" pitchFamily="49" charset="0"/>
                        </a:rPr>
                        <a:t> Customer</a:t>
                      </a:r>
                      <a:r>
                        <a:rPr lang="en-US" sz="2000" b="0" i="0" u="none" strike="noStrike" dirty="0">
                          <a:solidFill>
                            <a:srgbClr val="000000"/>
                          </a:solidFill>
                          <a:latin typeface="Courier New"/>
                        </a:rPr>
                        <a:t>; </a:t>
                      </a:r>
                      <a:endParaRPr lang="en-US" sz="2000" b="0" i="0" u="none" strike="noStrike" dirty="0">
                        <a:solidFill>
                          <a:srgbClr val="000000"/>
                        </a:solidFill>
                        <a:latin typeface="Calibri"/>
                      </a:endParaRP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10" name="Table 9"/>
          <p:cNvGraphicFramePr>
            <a:graphicFrameLocks noGrp="1"/>
          </p:cNvGraphicFramePr>
          <p:nvPr/>
        </p:nvGraphicFramePr>
        <p:xfrm>
          <a:off x="457200" y="4267200"/>
          <a:ext cx="7620000" cy="933579"/>
        </p:xfrm>
        <a:graphic>
          <a:graphicData uri="http://schemas.openxmlformats.org/drawingml/2006/table">
            <a:tbl>
              <a:tblPr/>
              <a:tblGrid>
                <a:gridCol w="7620000"/>
              </a:tblGrid>
              <a:tr h="311150">
                <a:tc>
                  <a:txBody>
                    <a:bodyPr/>
                    <a:lstStyle/>
                    <a:p>
                      <a:pPr algn="l" fontAlgn="b"/>
                      <a:r>
                        <a:rPr lang="en-US" sz="2000" b="1" i="0" u="none" strike="noStrike" dirty="0">
                          <a:solidFill>
                            <a:srgbClr val="000000"/>
                          </a:solidFill>
                          <a:latin typeface="Lucida Console" pitchFamily="49" charset="0"/>
                        </a:rPr>
                        <a:t>SELECT </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CustomerId</a:t>
                      </a:r>
                      <a:r>
                        <a:rPr lang="en-US" sz="2000" b="0" i="0" u="none" strike="noStrike" dirty="0">
                          <a:solidFill>
                            <a:srgbClr val="000000"/>
                          </a:solidFill>
                          <a:latin typeface="Lucida Console" pitchFamily="49" charset="0"/>
                        </a:rPr>
                        <a:t> </a:t>
                      </a:r>
                      <a:r>
                        <a:rPr lang="en-US" sz="2000" b="0" i="0" u="none" strike="noStrike" dirty="0" smtClean="0">
                          <a:solidFill>
                            <a:srgbClr val="000000"/>
                          </a:solidFill>
                          <a:latin typeface="Lucida Console" pitchFamily="49" charset="0"/>
                        </a:rPr>
                        <a:t> </a:t>
                      </a:r>
                      <a:r>
                        <a:rPr lang="en-US" sz="2000" b="1" i="0" u="none" strike="noStrike" dirty="0" smtClean="0">
                          <a:solidFill>
                            <a:srgbClr val="000000"/>
                          </a:solidFill>
                          <a:latin typeface="Lucida Console" pitchFamily="49" charset="0"/>
                        </a:rPr>
                        <a:t>AS </a:t>
                      </a:r>
                      <a:r>
                        <a:rPr lang="en-US" sz="2000" b="0" i="0" u="none" strike="noStrike" dirty="0">
                          <a:solidFill>
                            <a:srgbClr val="000000"/>
                          </a:solidFill>
                          <a:latin typeface="Lucida Console" pitchFamily="49" charset="0"/>
                        </a:rPr>
                        <a:t>“Customer Identification”,  </a:t>
                      </a: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11150">
                <a:tc>
                  <a:txBody>
                    <a:bodyPr/>
                    <a:lstStyle/>
                    <a:p>
                      <a:pPr algn="l" fontAlgn="b"/>
                      <a:r>
                        <a:rPr lang="en-US" sz="2000" b="0" i="0" u="none" strike="noStrike" dirty="0">
                          <a:solidFill>
                            <a:srgbClr val="000000"/>
                          </a:solidFill>
                          <a:latin typeface="Calibri"/>
                        </a:rPr>
                        <a:t>  </a:t>
                      </a:r>
                      <a:r>
                        <a:rPr lang="en-US" sz="2000" b="0" i="0" u="none" strike="noStrike" dirty="0" smtClean="0">
                          <a:solidFill>
                            <a:srgbClr val="000000"/>
                          </a:solidFill>
                          <a:latin typeface="Calibri"/>
                        </a:rPr>
                        <a:t>                           </a:t>
                      </a:r>
                      <a:r>
                        <a:rPr lang="en-US" sz="2000" b="0" i="0" u="none" strike="noStrike" dirty="0" err="1" smtClean="0">
                          <a:solidFill>
                            <a:srgbClr val="000000"/>
                          </a:solidFill>
                          <a:latin typeface="Lucida Console" pitchFamily="49" charset="0"/>
                        </a:rPr>
                        <a:t>UserId</a:t>
                      </a:r>
                      <a:r>
                        <a:rPr lang="en-US" sz="2000" b="0" i="0" u="none" strike="noStrike" dirty="0" smtClean="0">
                          <a:solidFill>
                            <a:srgbClr val="000000"/>
                          </a:solidFill>
                          <a:latin typeface="Lucida Console" pitchFamily="49" charset="0"/>
                        </a:rPr>
                        <a:t> </a:t>
                      </a:r>
                      <a:r>
                        <a:rPr lang="en-US" sz="2000" b="1" i="0" u="none" strike="noStrike" dirty="0" smtClean="0">
                          <a:solidFill>
                            <a:srgbClr val="000000"/>
                          </a:solidFill>
                          <a:latin typeface="Lucida Console" pitchFamily="49" charset="0"/>
                        </a:rPr>
                        <a:t> </a:t>
                      </a:r>
                      <a:r>
                        <a:rPr lang="en-US" sz="2000" b="1" i="0" u="none" strike="noStrike" kern="1200" dirty="0" smtClean="0">
                          <a:solidFill>
                            <a:srgbClr val="000000"/>
                          </a:solidFill>
                          <a:latin typeface="Lucida Console" pitchFamily="49" charset="0"/>
                          <a:ea typeface="+mn-ea"/>
                          <a:cs typeface="+mn-cs"/>
                        </a:rPr>
                        <a:t>AS</a:t>
                      </a:r>
                      <a:r>
                        <a:rPr lang="en-US" sz="2000" b="1" i="0" u="none" strike="noStrike" dirty="0">
                          <a:solidFill>
                            <a:srgbClr val="000000"/>
                          </a:solidFill>
                          <a:latin typeface="Lucida Console" pitchFamily="49" charset="0"/>
                        </a:rPr>
                        <a:t> </a:t>
                      </a:r>
                      <a:r>
                        <a:rPr lang="en-US" sz="2000" b="0" i="0" u="none" strike="noStrike" dirty="0">
                          <a:solidFill>
                            <a:srgbClr val="000000"/>
                          </a:solidFill>
                          <a:latin typeface="Lucida Console" pitchFamily="49" charset="0"/>
                        </a:rPr>
                        <a:t>“User Identification” </a:t>
                      </a: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311150">
                <a:tc>
                  <a:txBody>
                    <a:bodyPr/>
                    <a:lstStyle/>
                    <a:p>
                      <a:pPr algn="l" fontAlgn="b"/>
                      <a:r>
                        <a:rPr lang="en-US" sz="2000" b="0" i="0" u="none" strike="noStrike" dirty="0" smtClean="0">
                          <a:solidFill>
                            <a:srgbClr val="000000"/>
                          </a:solidFill>
                          <a:latin typeface="Calibri"/>
                        </a:rPr>
                        <a:t>                                           </a:t>
                      </a:r>
                      <a:r>
                        <a:rPr lang="en-US" sz="2000" b="1" i="0" u="none" strike="noStrike" dirty="0" smtClean="0">
                          <a:solidFill>
                            <a:srgbClr val="000000"/>
                          </a:solidFill>
                          <a:latin typeface="Lucida Console" pitchFamily="49" charset="0"/>
                        </a:rPr>
                        <a:t>FROM </a:t>
                      </a:r>
                      <a:r>
                        <a:rPr lang="en-US" sz="2000" b="0" i="0" u="none" strike="noStrike" dirty="0">
                          <a:solidFill>
                            <a:srgbClr val="000000"/>
                          </a:solidFill>
                          <a:latin typeface="Lucida Console" pitchFamily="49" charset="0"/>
                        </a:rPr>
                        <a:t>Customer</a:t>
                      </a:r>
                      <a:r>
                        <a:rPr lang="en-US" sz="2000" b="0" i="0" u="none" strike="noStrike" dirty="0">
                          <a:solidFill>
                            <a:srgbClr val="000000"/>
                          </a:solidFill>
                          <a:latin typeface="Courier New"/>
                        </a:rPr>
                        <a:t>; </a:t>
                      </a:r>
                      <a:endParaRPr lang="en-US" sz="2000" b="0" i="0" u="none" strike="noStrike" dirty="0">
                        <a:solidFill>
                          <a:srgbClr val="000000"/>
                        </a:solidFill>
                        <a:latin typeface="Calibri"/>
                      </a:endParaRP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Tree>
    <p:extLst>
      <p:ext uri="{BB962C8B-B14F-4D97-AF65-F5344CB8AC3E}">
        <p14:creationId xmlns:p14="http://schemas.microsoft.com/office/powerpoint/2010/main" val="3551590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pPr>
              <a:defRPr/>
            </a:pPr>
            <a:fld id="{2383503E-F7EA-4188-A432-8961F54FFEA7}" type="slidenum">
              <a:rPr lang="en-US"/>
              <a:pPr>
                <a:defRPr/>
              </a:pPr>
              <a:t>36</a:t>
            </a:fld>
            <a:endParaRPr lang="en-US"/>
          </a:p>
        </p:txBody>
      </p:sp>
      <p:sp>
        <p:nvSpPr>
          <p:cNvPr id="1027" name="Rectangle 2"/>
          <p:cNvSpPr>
            <a:spLocks noGrp="1" noChangeArrowheads="1"/>
          </p:cNvSpPr>
          <p:nvPr>
            <p:ph type="title" idx="4294967295"/>
          </p:nvPr>
        </p:nvSpPr>
        <p:spPr>
          <a:xfrm>
            <a:off x="0" y="0"/>
            <a:ext cx="9144000" cy="770084"/>
          </a:xfrm>
          <a:solidFill>
            <a:schemeClr val="accent4">
              <a:lumMod val="20000"/>
              <a:lumOff val="80000"/>
            </a:schemeClr>
          </a:solidFill>
        </p:spPr>
        <p:txBody>
          <a:bodyPr wrap="square" lIns="92075" tIns="46038" rIns="92075" bIns="46038" anchor="t">
            <a:spAutoFit/>
          </a:bodyPr>
          <a:lstStyle/>
          <a:p>
            <a:pPr eaLnBrk="1" hangingPunct="1">
              <a:defRPr/>
            </a:pPr>
            <a:r>
              <a:rPr lang="en-US" dirty="0" smtClean="0"/>
              <a:t>SQL - ALL, DISTINCT</a:t>
            </a:r>
          </a:p>
        </p:txBody>
      </p:sp>
      <p:sp>
        <p:nvSpPr>
          <p:cNvPr id="7173" name="Rectangle 4"/>
          <p:cNvSpPr>
            <a:spLocks noChangeArrowheads="1"/>
          </p:cNvSpPr>
          <p:nvPr/>
        </p:nvSpPr>
        <p:spPr bwMode="auto">
          <a:xfrm>
            <a:off x="609600" y="1219200"/>
            <a:ext cx="268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0">
                <a:solidFill>
                  <a:srgbClr val="0000FF"/>
                </a:solidFill>
              </a:rPr>
              <a:t>Get all customer names:</a:t>
            </a:r>
          </a:p>
        </p:txBody>
      </p:sp>
      <p:sp>
        <p:nvSpPr>
          <p:cNvPr id="7174" name="Rectangle 5"/>
          <p:cNvSpPr>
            <a:spLocks noChangeArrowheads="1"/>
          </p:cNvSpPr>
          <p:nvPr/>
        </p:nvSpPr>
        <p:spPr bwMode="auto">
          <a:xfrm>
            <a:off x="609600" y="4129088"/>
            <a:ext cx="3405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0">
                <a:solidFill>
                  <a:srgbClr val="0000FF"/>
                </a:solidFill>
              </a:rPr>
              <a:t>Get all distinct customer names</a:t>
            </a:r>
          </a:p>
        </p:txBody>
      </p:sp>
      <p:graphicFrame>
        <p:nvGraphicFramePr>
          <p:cNvPr id="7170" name="Object 7">
            <a:hlinkClick r:id="" action="ppaction://ole?verb=1"/>
          </p:cNvPr>
          <p:cNvGraphicFramePr>
            <a:graphicFrameLocks noChangeAspect="1"/>
          </p:cNvGraphicFramePr>
          <p:nvPr>
            <p:extLst>
              <p:ext uri="{D42A27DB-BD31-4B8C-83A1-F6EECF244321}">
                <p14:modId xmlns:p14="http://schemas.microsoft.com/office/powerpoint/2010/main" val="2849474493"/>
              </p:ext>
            </p:extLst>
          </p:nvPr>
        </p:nvGraphicFramePr>
        <p:xfrm>
          <a:off x="7315200" y="5334000"/>
          <a:ext cx="1600200" cy="1247775"/>
        </p:xfrm>
        <a:graphic>
          <a:graphicData uri="http://schemas.openxmlformats.org/presentationml/2006/ole">
            <mc:AlternateContent xmlns:mc="http://schemas.openxmlformats.org/markup-compatibility/2006">
              <mc:Choice xmlns:v="urn:schemas-microsoft-com:vml" Requires="v">
                <p:oleObj spid="_x0000_s7285" name="Worksheet" showAsIcon="1" r:id="rId4" imgW="914400" imgH="714240" progId="Excel.Sheet.8">
                  <p:embed/>
                </p:oleObj>
              </mc:Choice>
              <mc:Fallback>
                <p:oleObj name="Worksheet" showAsIcon="1" r:id="rId4" imgW="914400" imgH="714240" progId="Excel.Sheet.8">
                  <p:embed/>
                  <p:pic>
                    <p:nvPicPr>
                      <p:cNvPr id="0" name=""/>
                      <p:cNvPicPr>
                        <a:picLocks noChangeAspect="1" noChangeArrowheads="1"/>
                      </p:cNvPicPr>
                      <p:nvPr/>
                    </p:nvPicPr>
                    <p:blipFill>
                      <a:blip r:embed="rId5"/>
                      <a:srcRect/>
                      <a:stretch>
                        <a:fillRect/>
                      </a:stretch>
                    </p:blipFill>
                    <p:spPr bwMode="auto">
                      <a:xfrm>
                        <a:off x="7315200" y="5334000"/>
                        <a:ext cx="1600200"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Table 9"/>
          <p:cNvGraphicFramePr>
            <a:graphicFrameLocks noGrp="1"/>
          </p:cNvGraphicFramePr>
          <p:nvPr/>
        </p:nvGraphicFramePr>
        <p:xfrm>
          <a:off x="685800" y="1828800"/>
          <a:ext cx="7543800" cy="622386"/>
        </p:xfrm>
        <a:graphic>
          <a:graphicData uri="http://schemas.openxmlformats.org/drawingml/2006/table">
            <a:tbl>
              <a:tblPr/>
              <a:tblGrid>
                <a:gridCol w="7543800"/>
              </a:tblGrid>
              <a:tr h="311150">
                <a:tc>
                  <a:txBody>
                    <a:bodyPr/>
                    <a:lstStyle/>
                    <a:p>
                      <a:pPr algn="l" fontAlgn="b"/>
                      <a:r>
                        <a:rPr lang="en-US" sz="2000" b="1" i="0" u="none" strike="noStrike" dirty="0">
                          <a:solidFill>
                            <a:srgbClr val="000000"/>
                          </a:solidFill>
                          <a:latin typeface="Lucida Console" pitchFamily="49" charset="0"/>
                        </a:rPr>
                        <a:t>SELECT ALL </a:t>
                      </a:r>
                      <a:r>
                        <a:rPr lang="en-US" sz="2000" b="0" i="0" u="none" strike="noStrike" dirty="0" err="1">
                          <a:solidFill>
                            <a:srgbClr val="000000"/>
                          </a:solidFill>
                          <a:latin typeface="Lucida Console" pitchFamily="49" charset="0"/>
                        </a:rPr>
                        <a:t>CustomerName</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11150">
                <a:tc>
                  <a:txBody>
                    <a:bodyPr/>
                    <a:lstStyle/>
                    <a:p>
                      <a:pPr algn="l" fontAlgn="b"/>
                      <a:r>
                        <a:rPr lang="en-US" sz="2000" b="1" i="0" u="none" strike="noStrike" dirty="0">
                          <a:solidFill>
                            <a:srgbClr val="000000"/>
                          </a:solidFill>
                          <a:latin typeface="Lucida Console" pitchFamily="49" charset="0"/>
                        </a:rPr>
                        <a:t>FROM</a:t>
                      </a:r>
                      <a:r>
                        <a:rPr lang="en-US" sz="2000" b="0" i="0" u="none" strike="noStrike" dirty="0">
                          <a:solidFill>
                            <a:srgbClr val="000000"/>
                          </a:solidFill>
                          <a:latin typeface="Lucida Console" pitchFamily="49" charset="0"/>
                        </a:rPr>
                        <a:t> Customer; </a:t>
                      </a: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11" name="Table 10"/>
          <p:cNvGraphicFramePr>
            <a:graphicFrameLocks noGrp="1"/>
          </p:cNvGraphicFramePr>
          <p:nvPr/>
        </p:nvGraphicFramePr>
        <p:xfrm>
          <a:off x="685800" y="3124200"/>
          <a:ext cx="7543800" cy="622386"/>
        </p:xfrm>
        <a:graphic>
          <a:graphicData uri="http://schemas.openxmlformats.org/drawingml/2006/table">
            <a:tbl>
              <a:tblPr/>
              <a:tblGrid>
                <a:gridCol w="7543800"/>
              </a:tblGrid>
              <a:tr h="311150">
                <a:tc>
                  <a:txBody>
                    <a:bodyPr/>
                    <a:lstStyle/>
                    <a:p>
                      <a:pPr algn="l" fontAlgn="b"/>
                      <a:r>
                        <a:rPr lang="en-US" sz="2000" b="1" i="0" u="none" strike="noStrike" dirty="0">
                          <a:solidFill>
                            <a:srgbClr val="000000"/>
                          </a:solidFill>
                          <a:latin typeface="Lucida Console" pitchFamily="49" charset="0"/>
                        </a:rPr>
                        <a:t>SELECT </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CustomerName</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11150">
                <a:tc>
                  <a:txBody>
                    <a:bodyPr/>
                    <a:lstStyle/>
                    <a:p>
                      <a:pPr algn="l" fontAlgn="b"/>
                      <a:r>
                        <a:rPr lang="en-US" sz="2000" b="1" i="0" u="none" strike="noStrike" dirty="0">
                          <a:solidFill>
                            <a:srgbClr val="000000"/>
                          </a:solidFill>
                          <a:latin typeface="Lucida Console" pitchFamily="49" charset="0"/>
                        </a:rPr>
                        <a:t>FROM</a:t>
                      </a:r>
                      <a:r>
                        <a:rPr lang="en-US" sz="2000" b="0" i="0" u="none" strike="noStrike" dirty="0">
                          <a:solidFill>
                            <a:srgbClr val="000000"/>
                          </a:solidFill>
                          <a:latin typeface="Lucida Console" pitchFamily="49" charset="0"/>
                        </a:rPr>
                        <a:t> Customer; </a:t>
                      </a: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12" name="Table 11"/>
          <p:cNvGraphicFramePr>
            <a:graphicFrameLocks noGrp="1"/>
          </p:cNvGraphicFramePr>
          <p:nvPr/>
        </p:nvGraphicFramePr>
        <p:xfrm>
          <a:off x="685800" y="4648200"/>
          <a:ext cx="7543800" cy="622386"/>
        </p:xfrm>
        <a:graphic>
          <a:graphicData uri="http://schemas.openxmlformats.org/drawingml/2006/table">
            <a:tbl>
              <a:tblPr/>
              <a:tblGrid>
                <a:gridCol w="7543800"/>
              </a:tblGrid>
              <a:tr h="311150">
                <a:tc>
                  <a:txBody>
                    <a:bodyPr/>
                    <a:lstStyle/>
                    <a:p>
                      <a:pPr algn="l" fontAlgn="b"/>
                      <a:r>
                        <a:rPr lang="en-US" sz="2000" b="1" i="0" u="none" strike="noStrike" dirty="0">
                          <a:solidFill>
                            <a:srgbClr val="000000"/>
                          </a:solidFill>
                          <a:latin typeface="Lucida Console" pitchFamily="49" charset="0"/>
                        </a:rPr>
                        <a:t>SELECT  </a:t>
                      </a:r>
                      <a:r>
                        <a:rPr lang="en-US" sz="2000" b="1" i="0" u="none" strike="noStrike" kern="1200" dirty="0" smtClean="0">
                          <a:solidFill>
                            <a:srgbClr val="000000"/>
                          </a:solidFill>
                          <a:latin typeface="Lucida Console" pitchFamily="49" charset="0"/>
                          <a:ea typeface="+mn-ea"/>
                          <a:cs typeface="+mn-cs"/>
                        </a:rPr>
                        <a:t>DISTINCT</a:t>
                      </a:r>
                      <a:r>
                        <a:rPr lang="en-US" sz="2000" b="1" i="0" u="none" strike="noStrike" dirty="0" smtClean="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CustomerName</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11150">
                <a:tc>
                  <a:txBody>
                    <a:bodyPr/>
                    <a:lstStyle/>
                    <a:p>
                      <a:pPr algn="l" fontAlgn="b"/>
                      <a:r>
                        <a:rPr lang="en-US" sz="2000" b="1" i="0" u="none" strike="noStrike" dirty="0">
                          <a:solidFill>
                            <a:srgbClr val="000000"/>
                          </a:solidFill>
                          <a:latin typeface="Lucida Console" pitchFamily="49" charset="0"/>
                        </a:rPr>
                        <a:t>FROM</a:t>
                      </a:r>
                      <a:r>
                        <a:rPr lang="en-US" sz="2000" b="0" i="0" u="none" strike="noStrike" dirty="0">
                          <a:solidFill>
                            <a:srgbClr val="000000"/>
                          </a:solidFill>
                          <a:latin typeface="Lucida Console" pitchFamily="49" charset="0"/>
                        </a:rPr>
                        <a:t> Customer; </a:t>
                      </a:r>
                    </a:p>
                  </a:txBody>
                  <a:tcPr marL="6394" marR="6394" marT="63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
        <p:nvSpPr>
          <p:cNvPr id="7184" name="Rectangle 4"/>
          <p:cNvSpPr>
            <a:spLocks noChangeArrowheads="1"/>
          </p:cNvSpPr>
          <p:nvPr/>
        </p:nvSpPr>
        <p:spPr bwMode="auto">
          <a:xfrm>
            <a:off x="685800" y="2667000"/>
            <a:ext cx="53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0">
                <a:solidFill>
                  <a:srgbClr val="0000FF"/>
                </a:solidFill>
              </a:rPr>
              <a:t>OR</a:t>
            </a:r>
          </a:p>
        </p:txBody>
      </p:sp>
    </p:spTree>
    <p:extLst>
      <p:ext uri="{BB962C8B-B14F-4D97-AF65-F5344CB8AC3E}">
        <p14:creationId xmlns:p14="http://schemas.microsoft.com/office/powerpoint/2010/main" val="5810865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6220"/>
            <a:ext cx="9144000" cy="831980"/>
          </a:xfrm>
          <a:solidFill>
            <a:schemeClr val="accent4">
              <a:lumMod val="20000"/>
              <a:lumOff val="80000"/>
            </a:schemeClr>
          </a:solidFill>
        </p:spPr>
        <p:txBody>
          <a:bodyPr lIns="0">
            <a:noAutofit/>
          </a:bodyPr>
          <a:lstStyle/>
          <a:p>
            <a:pPr eaLnBrk="1" hangingPunct="1">
              <a:defRPr/>
            </a:pPr>
            <a:r>
              <a:rPr lang="en-US" sz="2800" b="1" dirty="0" smtClean="0"/>
              <a:t>Retrieving a subset of rows (Working of WHERE Clause)</a:t>
            </a:r>
          </a:p>
        </p:txBody>
      </p:sp>
      <p:sp>
        <p:nvSpPr>
          <p:cNvPr id="8197" name="Rectangle 3"/>
          <p:cNvSpPr>
            <a:spLocks noGrp="1" noChangeArrowheads="1"/>
          </p:cNvSpPr>
          <p:nvPr>
            <p:ph type="body" idx="4294967295"/>
          </p:nvPr>
        </p:nvSpPr>
        <p:spPr>
          <a:xfrm>
            <a:off x="152400" y="914400"/>
            <a:ext cx="8763000" cy="793750"/>
          </a:xfrm>
          <a:solidFill>
            <a:srgbClr val="F3FCE4"/>
          </a:solidFill>
        </p:spPr>
        <p:txBody>
          <a:bodyPr lIns="0" tIns="0">
            <a:noAutofit/>
          </a:bodyPr>
          <a:lstStyle/>
          <a:p>
            <a:pPr eaLnBrk="1" hangingPunct="1">
              <a:lnSpc>
                <a:spcPct val="90000"/>
              </a:lnSpc>
              <a:buFont typeface="Wingdings" pitchFamily="2" charset="2"/>
              <a:buNone/>
            </a:pPr>
            <a:r>
              <a:rPr lang="en-US" sz="2400" b="1" dirty="0" smtClean="0"/>
              <a:t> Select </a:t>
            </a:r>
            <a:r>
              <a:rPr lang="en-US" sz="2400" b="1" dirty="0" err="1" smtClean="0"/>
              <a:t>CustomerId</a:t>
            </a:r>
            <a:r>
              <a:rPr lang="en-US" sz="2400" b="1" dirty="0" smtClean="0"/>
              <a:t> and </a:t>
            </a:r>
            <a:r>
              <a:rPr lang="en-US" sz="2400" b="1" dirty="0" err="1" smtClean="0"/>
              <a:t>UserId</a:t>
            </a:r>
            <a:r>
              <a:rPr lang="en-US" sz="2400" b="1" dirty="0" smtClean="0"/>
              <a:t> of the customer whose date of registration is  13 March 2009.</a:t>
            </a:r>
            <a:endParaRPr lang="en-US" sz="600" b="1" dirty="0" smtClean="0"/>
          </a:p>
        </p:txBody>
      </p:sp>
      <p:graphicFrame>
        <p:nvGraphicFramePr>
          <p:cNvPr id="8194" name="Object 12"/>
          <p:cNvGraphicFramePr>
            <a:graphicFrameLocks noChangeAspect="1"/>
          </p:cNvGraphicFramePr>
          <p:nvPr/>
        </p:nvGraphicFramePr>
        <p:xfrm>
          <a:off x="3619500" y="2476500"/>
          <a:ext cx="1905000" cy="1905000"/>
        </p:xfrm>
        <a:graphic>
          <a:graphicData uri="http://schemas.openxmlformats.org/presentationml/2006/ole">
            <mc:AlternateContent xmlns:mc="http://schemas.openxmlformats.org/markup-compatibility/2006">
              <mc:Choice xmlns:v="urn:schemas-microsoft-com:vml" Requires="v">
                <p:oleObj spid="_x0000_s8309" name="Bitmap Image" r:id="rId3" imgW="1905266" imgH="1905266" progId="PBrush">
                  <p:embed/>
                </p:oleObj>
              </mc:Choice>
              <mc:Fallback>
                <p:oleObj name="Bitmap Image" r:id="rId3" imgW="1905266" imgH="190526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18999940"/>
              </p:ext>
            </p:extLst>
          </p:nvPr>
        </p:nvGraphicFramePr>
        <p:xfrm>
          <a:off x="533400" y="2228850"/>
          <a:ext cx="8229599" cy="1885950"/>
        </p:xfrm>
        <a:graphic>
          <a:graphicData uri="http://schemas.openxmlformats.org/drawingml/2006/table">
            <a:tbl>
              <a:tblPr/>
              <a:tblGrid>
                <a:gridCol w="1410789"/>
                <a:gridCol w="1802674"/>
                <a:gridCol w="2116182"/>
                <a:gridCol w="1452155"/>
                <a:gridCol w="1447799"/>
              </a:tblGrid>
              <a:tr h="190500">
                <a:tc>
                  <a:txBody>
                    <a:bodyPr/>
                    <a:lstStyle/>
                    <a:p>
                      <a:pPr algn="ctr" fontAlgn="b"/>
                      <a:r>
                        <a:rPr lang="en-US" sz="2000" b="1" i="0" u="none" strike="noStrike" dirty="0" err="1">
                          <a:solidFill>
                            <a:srgbClr val="000000"/>
                          </a:solidFill>
                          <a:latin typeface="Calibri"/>
                        </a:rPr>
                        <a:t>CustomerId</a:t>
                      </a:r>
                      <a:endParaRPr lang="en-US" sz="20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sz="2000" b="1" i="0" u="none" strike="noStrike" dirty="0" err="1" smtClean="0">
                          <a:solidFill>
                            <a:srgbClr val="000000"/>
                          </a:solidFill>
                          <a:latin typeface="Calibri"/>
                        </a:rPr>
                        <a:t>CustomerName</a:t>
                      </a:r>
                      <a:endParaRPr lang="en-US" sz="20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sz="2000" b="1" i="0" u="none" strike="noStrike" dirty="0" err="1">
                          <a:solidFill>
                            <a:srgbClr val="000000"/>
                          </a:solidFill>
                          <a:latin typeface="Calibri"/>
                        </a:rPr>
                        <a:t>DateOfRegistration</a:t>
                      </a:r>
                      <a:endParaRPr lang="en-US" sz="20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sz="2000" b="1" i="0" u="none" strike="noStrike" dirty="0" err="1">
                          <a:solidFill>
                            <a:srgbClr val="000000"/>
                          </a:solidFill>
                          <a:latin typeface="Calibri"/>
                        </a:rPr>
                        <a:t>UserId</a:t>
                      </a:r>
                      <a:endParaRPr lang="en-US" sz="20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sz="2000" b="1" i="0" u="none" strike="noStrike" dirty="0">
                          <a:solidFill>
                            <a:srgbClr val="000000"/>
                          </a:solidFill>
                          <a:latin typeface="Calibri"/>
                        </a:rPr>
                        <a:t>Password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r h="190500">
                <a:tc>
                  <a:txBody>
                    <a:bodyPr/>
                    <a:lstStyle/>
                    <a:p>
                      <a:pPr algn="ctr" fontAlgn="b"/>
                      <a:r>
                        <a:rPr lang="en-US" sz="2000" b="0" i="0" u="none" strike="noStrike" dirty="0">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John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1-Mar-09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John1001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John@123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b"/>
                      <a:r>
                        <a:rPr lang="en-US" sz="2000" b="0" i="0" u="none" strike="noStrike" dirty="0">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10-Mar-09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Jack1002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Jack@123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2000" b="0" i="0" u="none" strike="noStrike" dirty="0">
                          <a:solidFill>
                            <a:srgbClr val="000000"/>
                          </a:solidFill>
                          <a:latin typeface="Calibri"/>
                        </a:rPr>
                        <a:t>C3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12-Mar-09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Bob1003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Bob@123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2000" b="0" i="0" u="none" strike="noStrike" dirty="0">
                          <a:solidFill>
                            <a:srgbClr val="000000"/>
                          </a:solidFill>
                          <a:latin typeface="Calibri"/>
                        </a:rPr>
                        <a:t>C4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Allan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13-Mar-09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Allan1004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Allan@123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0500">
                <a:tc>
                  <a:txBody>
                    <a:bodyPr/>
                    <a:lstStyle/>
                    <a:p>
                      <a:pPr algn="ctr" fontAlgn="b"/>
                      <a:r>
                        <a:rPr lang="en-US" sz="2000" b="0"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Simon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Symon1005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Symon@123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11491638"/>
              </p:ext>
            </p:extLst>
          </p:nvPr>
        </p:nvGraphicFramePr>
        <p:xfrm>
          <a:off x="457200" y="4400550"/>
          <a:ext cx="8001000" cy="933450"/>
        </p:xfrm>
        <a:graphic>
          <a:graphicData uri="http://schemas.openxmlformats.org/drawingml/2006/table">
            <a:tbl>
              <a:tblPr/>
              <a:tblGrid>
                <a:gridCol w="8001000"/>
              </a:tblGrid>
              <a:tr h="304800">
                <a:tc>
                  <a:txBody>
                    <a:bodyPr/>
                    <a:lstStyle/>
                    <a:p>
                      <a:pPr algn="l" fontAlgn="b"/>
                      <a:r>
                        <a:rPr lang="en-US" sz="2000" b="1" i="0" u="none" strike="noStrike" dirty="0">
                          <a:solidFill>
                            <a:srgbClr val="000000"/>
                          </a:solidFill>
                          <a:latin typeface="Lucida Console" pitchFamily="49" charset="0"/>
                        </a:rPr>
                        <a:t>SELECT</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CustomerId</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UserId</a:t>
                      </a:r>
                      <a:r>
                        <a:rPr lang="en-US" sz="2000" b="1" i="0" u="none" strike="noStrike" dirty="0">
                          <a:solidFill>
                            <a:srgbClr val="000000"/>
                          </a:solidFill>
                          <a:latin typeface="Lucida Console" pitchFamily="49" charset="0"/>
                        </a:rPr>
                        <a:t>  FROM </a:t>
                      </a:r>
                      <a:r>
                        <a:rPr lang="en-US" sz="2000" b="0" i="0" u="none" strike="noStrike" dirty="0" smtClean="0">
                          <a:solidFill>
                            <a:srgbClr val="000000"/>
                          </a:solidFill>
                          <a:latin typeface="Lucida Console" pitchFamily="49" charset="0"/>
                        </a:rPr>
                        <a:t>Customer </a:t>
                      </a:r>
                      <a:endParaRPr lang="en-US" sz="2000" b="0" i="0" u="none" strike="noStrike" dirty="0">
                        <a:solidFill>
                          <a:srgbClr val="000000"/>
                        </a:solidFill>
                        <a:latin typeface="Lucida Console" pitchFamily="49"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142875">
                <a:tc>
                  <a:txBody>
                    <a:bodyPr/>
                    <a:lstStyle/>
                    <a:p>
                      <a:pPr algn="l" fontAlgn="b"/>
                      <a:r>
                        <a:rPr lang="en-US" sz="2000" b="0" i="0" u="none" strike="noStrike" dirty="0">
                          <a:solidFill>
                            <a:srgbClr val="000000"/>
                          </a:solidFill>
                          <a:latin typeface="Lucida Console" pitchFamily="49" charset="0"/>
                        </a:rPr>
                        <a:t>                                                    </a:t>
                      </a:r>
                      <a:r>
                        <a:rPr lang="en-US" sz="2000" b="1" i="0" u="none" strike="noStrike" dirty="0">
                          <a:solidFill>
                            <a:srgbClr val="000000"/>
                          </a:solidFill>
                          <a:latin typeface="Lucida Console" pitchFamily="49" charset="0"/>
                        </a:rPr>
                        <a:t> </a:t>
                      </a:r>
                      <a:r>
                        <a:rPr lang="en-US" sz="2000" b="1" i="0" u="none" strike="noStrike" dirty="0" smtClean="0">
                          <a:solidFill>
                            <a:srgbClr val="000000"/>
                          </a:solidFill>
                          <a:latin typeface="Lucida Console" pitchFamily="49" charset="0"/>
                        </a:rPr>
                        <a:t>    WHERE</a:t>
                      </a:r>
                      <a:r>
                        <a:rPr lang="en-US" sz="2000" b="0" i="0" u="none" strike="noStrike" dirty="0" smtClean="0">
                          <a:solidFill>
                            <a:srgbClr val="000000"/>
                          </a:solidFill>
                          <a:latin typeface="Lucida Console" pitchFamily="49" charset="0"/>
                        </a:rPr>
                        <a:t> </a:t>
                      </a:r>
                      <a:r>
                        <a:rPr lang="en-US" sz="2000" b="0" i="0" u="none" strike="noStrike" kern="1200" dirty="0" err="1" smtClean="0">
                          <a:solidFill>
                            <a:srgbClr val="000000"/>
                          </a:solidFill>
                          <a:latin typeface="Lucida Console" pitchFamily="49" charset="0"/>
                          <a:ea typeface="+mn-ea"/>
                          <a:cs typeface="+mn-cs"/>
                        </a:rPr>
                        <a:t>DateOfRegistration</a:t>
                      </a:r>
                      <a:r>
                        <a:rPr lang="en-US" sz="2000" b="0" i="0" u="none" strike="noStrike" kern="1200" dirty="0" smtClean="0">
                          <a:solidFill>
                            <a:srgbClr val="000000"/>
                          </a:solidFill>
                          <a:latin typeface="Lucida Console" pitchFamily="49" charset="0"/>
                          <a:ea typeface="+mn-ea"/>
                          <a:cs typeface="+mn-cs"/>
                        </a:rPr>
                        <a:t> =</a:t>
                      </a:r>
                      <a:r>
                        <a:rPr lang="en-US" sz="2000" b="0" i="0" u="none" strike="noStrike" kern="1200" dirty="0">
                          <a:solidFill>
                            <a:srgbClr val="000000"/>
                          </a:solidFill>
                          <a:latin typeface="Lucida Console" pitchFamily="49" charset="0"/>
                          <a:ea typeface="+mn-ea"/>
                          <a:cs typeface="+mn-cs"/>
                        </a:rPr>
                        <a:t>'13-Mar-2009';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46473477"/>
              </p:ext>
            </p:extLst>
          </p:nvPr>
        </p:nvGraphicFramePr>
        <p:xfrm>
          <a:off x="2667000" y="5924550"/>
          <a:ext cx="2971800" cy="628650"/>
        </p:xfrm>
        <a:graphic>
          <a:graphicData uri="http://schemas.openxmlformats.org/drawingml/2006/table">
            <a:tbl>
              <a:tblPr/>
              <a:tblGrid>
                <a:gridCol w="1485900"/>
                <a:gridCol w="1485900"/>
              </a:tblGrid>
              <a:tr h="190500">
                <a:tc>
                  <a:txBody>
                    <a:bodyPr/>
                    <a:lstStyle/>
                    <a:p>
                      <a:pPr algn="ctr" fontAlgn="b"/>
                      <a:r>
                        <a:rPr lang="en-US" sz="2000" b="1" i="0" u="none" strike="noStrike" dirty="0" err="1">
                          <a:solidFill>
                            <a:srgbClr val="000000"/>
                          </a:solidFill>
                          <a:latin typeface="Calibri"/>
                        </a:rPr>
                        <a:t>CustomerId</a:t>
                      </a:r>
                      <a:endParaRPr lang="en-US" sz="20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sz="2000" b="1" i="0" u="none" strike="noStrike" dirty="0" err="1">
                          <a:solidFill>
                            <a:srgbClr val="000000"/>
                          </a:solidFill>
                          <a:latin typeface="Calibri"/>
                        </a:rPr>
                        <a:t>UserId</a:t>
                      </a:r>
                      <a:endParaRPr lang="en-US" sz="20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r h="190500">
                <a:tc>
                  <a:txBody>
                    <a:bodyPr/>
                    <a:lstStyle/>
                    <a:p>
                      <a:pPr algn="ctr" fontAlgn="b"/>
                      <a:r>
                        <a:rPr lang="en-US" sz="2000" b="0" i="0" u="none" strike="noStrike" dirty="0">
                          <a:solidFill>
                            <a:srgbClr val="000000"/>
                          </a:solidFill>
                          <a:latin typeface="Calibri"/>
                        </a:rPr>
                        <a:t>C4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000" b="0" i="0" u="none" strike="noStrike" dirty="0">
                          <a:solidFill>
                            <a:srgbClr val="000000"/>
                          </a:solidFill>
                          <a:latin typeface="Calibri"/>
                        </a:rPr>
                        <a:t>Allan1004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cxnSp>
        <p:nvCxnSpPr>
          <p:cNvPr id="8256" name="Straight Arrow Connector 18"/>
          <p:cNvCxnSpPr>
            <a:cxnSpLocks noChangeShapeType="1"/>
          </p:cNvCxnSpPr>
          <p:nvPr/>
        </p:nvCxnSpPr>
        <p:spPr bwMode="auto">
          <a:xfrm rot="5400000">
            <a:off x="4000501" y="5675312"/>
            <a:ext cx="3810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47206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pPr>
              <a:defRPr/>
            </a:pPr>
            <a:fld id="{BCF5E8AD-1918-4DEE-8255-397543FD0DC9}" type="slidenum">
              <a:rPr lang="en-US"/>
              <a:pPr>
                <a:defRPr/>
              </a:pPr>
              <a:t>38</a:t>
            </a:fld>
            <a:endParaRPr lang="en-US"/>
          </a:p>
        </p:txBody>
      </p:sp>
      <p:sp>
        <p:nvSpPr>
          <p:cNvPr id="27653" name="Rectangle 5"/>
          <p:cNvSpPr>
            <a:spLocks noGrp="1" noChangeArrowheads="1"/>
          </p:cNvSpPr>
          <p:nvPr>
            <p:ph type="body" idx="4294967295"/>
          </p:nvPr>
        </p:nvSpPr>
        <p:spPr>
          <a:xfrm>
            <a:off x="341313" y="1998663"/>
            <a:ext cx="7729537" cy="385762"/>
          </a:xfrm>
          <a:solidFill>
            <a:schemeClr val="tx1"/>
          </a:solidFill>
        </p:spPr>
        <p:txBody>
          <a:bodyPr lIns="0" tIns="0">
            <a:normAutofit fontScale="85000" lnSpcReduction="20000"/>
          </a:bodyPr>
          <a:lstStyle/>
          <a:p>
            <a:pPr eaLnBrk="1" hangingPunct="1">
              <a:buClr>
                <a:schemeClr val="tx1"/>
              </a:buClr>
              <a:buFont typeface="Wingdings" pitchFamily="2" charset="2"/>
              <a:buNone/>
            </a:pPr>
            <a:r>
              <a:rPr lang="en-US" b="1" smtClean="0">
                <a:solidFill>
                  <a:schemeClr val="bg1"/>
                </a:solidFill>
              </a:rPr>
              <a:t> List all items whose unit price is &gt; 100</a:t>
            </a:r>
          </a:p>
        </p:txBody>
      </p:sp>
      <p:sp>
        <p:nvSpPr>
          <p:cNvPr id="52230" name="Rectangle 6"/>
          <p:cNvSpPr>
            <a:spLocks noGrp="1" noChangeArrowheads="1"/>
          </p:cNvSpPr>
          <p:nvPr>
            <p:ph type="title" idx="4294967295"/>
          </p:nvPr>
        </p:nvSpPr>
        <p:spPr>
          <a:xfrm>
            <a:off x="0" y="0"/>
            <a:ext cx="9157996" cy="880284"/>
          </a:xfrm>
          <a:solidFill>
            <a:schemeClr val="accent4">
              <a:lumMod val="20000"/>
              <a:lumOff val="80000"/>
            </a:schemeClr>
          </a:solidFill>
        </p:spPr>
        <p:txBody>
          <a:bodyPr lIns="0"/>
          <a:lstStyle/>
          <a:p>
            <a:pPr eaLnBrk="1" hangingPunct="1">
              <a:defRPr/>
            </a:pPr>
            <a:r>
              <a:rPr lang="en-US" dirty="0" smtClean="0"/>
              <a:t>Relational operators</a:t>
            </a:r>
          </a:p>
        </p:txBody>
      </p:sp>
      <p:sp>
        <p:nvSpPr>
          <p:cNvPr id="27656" name="Rectangle 8"/>
          <p:cNvSpPr>
            <a:spLocks noChangeArrowheads="1"/>
          </p:cNvSpPr>
          <p:nvPr/>
        </p:nvSpPr>
        <p:spPr bwMode="auto">
          <a:xfrm>
            <a:off x="381000" y="3916363"/>
            <a:ext cx="8015288" cy="3984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gn="l">
              <a:spcBef>
                <a:spcPct val="20000"/>
              </a:spcBef>
              <a:buClr>
                <a:schemeClr val="tx1"/>
              </a:buClr>
            </a:pPr>
            <a:r>
              <a:rPr lang="en-US" sz="2000">
                <a:solidFill>
                  <a:schemeClr val="bg1"/>
                </a:solidFill>
              </a:rPr>
              <a:t>List the CustomerId and UserId of ‘Allan’</a:t>
            </a:r>
            <a:endParaRPr lang="en-US" sz="2000" b="0">
              <a:solidFill>
                <a:schemeClr val="bg1"/>
              </a:solidFill>
            </a:endParaRPr>
          </a:p>
        </p:txBody>
      </p:sp>
      <p:graphicFrame>
        <p:nvGraphicFramePr>
          <p:cNvPr id="10" name="Table 9"/>
          <p:cNvGraphicFramePr>
            <a:graphicFrameLocks noGrp="1"/>
          </p:cNvGraphicFramePr>
          <p:nvPr/>
        </p:nvGraphicFramePr>
        <p:xfrm>
          <a:off x="762000" y="2562225"/>
          <a:ext cx="7010400" cy="942975"/>
        </p:xfrm>
        <a:graphic>
          <a:graphicData uri="http://schemas.openxmlformats.org/drawingml/2006/table">
            <a:tbl>
              <a:tblPr/>
              <a:tblGrid>
                <a:gridCol w="7010400"/>
              </a:tblGrid>
              <a:tr h="304800">
                <a:tc>
                  <a:txBody>
                    <a:bodyPr/>
                    <a:lstStyle/>
                    <a:p>
                      <a:pPr algn="l" fontAlgn="b"/>
                      <a:r>
                        <a:rPr lang="en-US" sz="2000" b="1" i="0" u="none" strike="noStrike" dirty="0">
                          <a:solidFill>
                            <a:srgbClr val="000000"/>
                          </a:solidFill>
                          <a:latin typeface="Lucida Console" pitchFamily="49" charset="0"/>
                        </a:rPr>
                        <a:t>SELECT</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ItemId,ItemName</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04800">
                <a:tc>
                  <a:txBody>
                    <a:bodyPr/>
                    <a:lstStyle/>
                    <a:p>
                      <a:pPr algn="l" fontAlgn="b"/>
                      <a:r>
                        <a:rPr lang="en-US" sz="2000" b="0" i="0" u="none" strike="noStrike" dirty="0">
                          <a:solidFill>
                            <a:srgbClr val="000000"/>
                          </a:solidFill>
                          <a:latin typeface="Lucida Console" pitchFamily="49" charset="0"/>
                        </a:rPr>
                        <a:t>  </a:t>
                      </a:r>
                      <a:r>
                        <a:rPr lang="en-US" sz="2000" b="1" i="0" u="none" strike="noStrike" dirty="0">
                          <a:solidFill>
                            <a:srgbClr val="000000"/>
                          </a:solidFill>
                          <a:latin typeface="Lucida Console" pitchFamily="49" charset="0"/>
                        </a:rPr>
                        <a:t> FROM </a:t>
                      </a:r>
                      <a:r>
                        <a:rPr lang="en-US" sz="2000" b="0" i="0" u="none" strike="noStrike" dirty="0">
                          <a:solidFill>
                            <a:srgbClr val="000000"/>
                          </a:solidFill>
                          <a:latin typeface="Lucida Console" pitchFamily="49" charset="0"/>
                        </a:rPr>
                        <a:t>Item</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314325">
                <a:tc>
                  <a:txBody>
                    <a:bodyPr/>
                    <a:lstStyle/>
                    <a:p>
                      <a:pPr algn="l" fontAlgn="b"/>
                      <a:r>
                        <a:rPr lang="en-US" sz="2000" b="0" i="0" u="none" strike="noStrike" dirty="0">
                          <a:solidFill>
                            <a:srgbClr val="000000"/>
                          </a:solidFill>
                          <a:latin typeface="Lucida Console" pitchFamily="49" charset="0"/>
                        </a:rPr>
                        <a:t>    </a:t>
                      </a:r>
                      <a:r>
                        <a:rPr lang="en-US" sz="2000" b="1" i="0" u="none" strike="noStrike" dirty="0">
                          <a:solidFill>
                            <a:srgbClr val="000000"/>
                          </a:solidFill>
                          <a:latin typeface="Lucida Console" pitchFamily="49" charset="0"/>
                        </a:rPr>
                        <a:t>WHERE</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UnitPrice</a:t>
                      </a:r>
                      <a:r>
                        <a:rPr lang="en-US" sz="2000" b="0" i="0" u="none" strike="noStrike" dirty="0">
                          <a:solidFill>
                            <a:srgbClr val="000000"/>
                          </a:solidFill>
                          <a:latin typeface="Lucida Console" pitchFamily="49" charset="0"/>
                        </a:rPr>
                        <a:t> &gt; 100;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11" name="Table 10"/>
          <p:cNvGraphicFramePr>
            <a:graphicFrameLocks noGrp="1"/>
          </p:cNvGraphicFramePr>
          <p:nvPr/>
        </p:nvGraphicFramePr>
        <p:xfrm>
          <a:off x="762000" y="4695825"/>
          <a:ext cx="7010400" cy="942975"/>
        </p:xfrm>
        <a:graphic>
          <a:graphicData uri="http://schemas.openxmlformats.org/drawingml/2006/table">
            <a:tbl>
              <a:tblPr/>
              <a:tblGrid>
                <a:gridCol w="7010400"/>
              </a:tblGrid>
              <a:tr h="304800">
                <a:tc>
                  <a:txBody>
                    <a:bodyPr/>
                    <a:lstStyle/>
                    <a:p>
                      <a:pPr algn="l" fontAlgn="b"/>
                      <a:r>
                        <a:rPr lang="en-US" sz="2000" b="1" i="0" u="none" strike="noStrike" dirty="0">
                          <a:solidFill>
                            <a:srgbClr val="000000"/>
                          </a:solidFill>
                          <a:latin typeface="Lucida Console" pitchFamily="49" charset="0"/>
                        </a:rPr>
                        <a:t>SELECT</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CustomerId</a:t>
                      </a:r>
                      <a:r>
                        <a:rPr lang="en-US" sz="2000" b="0" i="0" u="none" strike="noStrike" dirty="0">
                          <a:solidFill>
                            <a:srgbClr val="000000"/>
                          </a:solidFill>
                          <a:latin typeface="Lucida Console" pitchFamily="49" charset="0"/>
                        </a:rPr>
                        <a:t>, </a:t>
                      </a:r>
                      <a:r>
                        <a:rPr lang="en-US" sz="2000" b="0" i="0" u="none" strike="noStrike" dirty="0" err="1" smtClean="0">
                          <a:solidFill>
                            <a:srgbClr val="000000"/>
                          </a:solidFill>
                          <a:latin typeface="Lucida Console" pitchFamily="49" charset="0"/>
                        </a:rPr>
                        <a:t>UserId</a:t>
                      </a:r>
                      <a:r>
                        <a:rPr lang="en-US" sz="2000" b="0" i="0" u="none" strike="noStrike" dirty="0" smtClean="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304800">
                <a:tc>
                  <a:txBody>
                    <a:bodyPr/>
                    <a:lstStyle/>
                    <a:p>
                      <a:pPr algn="l" fontAlgn="b"/>
                      <a:r>
                        <a:rPr lang="en-US" sz="2000" b="0" i="0" u="none" strike="noStrike" dirty="0">
                          <a:solidFill>
                            <a:srgbClr val="000000"/>
                          </a:solidFill>
                          <a:latin typeface="Lucida Console" pitchFamily="49" charset="0"/>
                        </a:rPr>
                        <a:t>           </a:t>
                      </a:r>
                      <a:r>
                        <a:rPr lang="en-US" sz="2000" b="0" i="0" u="none" strike="noStrike" dirty="0" smtClean="0">
                          <a:solidFill>
                            <a:srgbClr val="000000"/>
                          </a:solidFill>
                          <a:latin typeface="Lucida Console" pitchFamily="49" charset="0"/>
                        </a:rPr>
                        <a:t> </a:t>
                      </a:r>
                      <a:r>
                        <a:rPr lang="en-US" sz="2000" b="1" i="0" u="none" strike="noStrike" dirty="0">
                          <a:solidFill>
                            <a:srgbClr val="000000"/>
                          </a:solidFill>
                          <a:latin typeface="Lucida Console" pitchFamily="49" charset="0"/>
                        </a:rPr>
                        <a:t>FROM</a:t>
                      </a:r>
                      <a:r>
                        <a:rPr lang="en-US" sz="2000" b="0" i="0" u="none" strike="noStrike" dirty="0">
                          <a:solidFill>
                            <a:srgbClr val="000000"/>
                          </a:solidFill>
                          <a:latin typeface="Lucida Console" pitchFamily="49" charset="0"/>
                        </a:rPr>
                        <a:t> Customer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314325">
                <a:tc>
                  <a:txBody>
                    <a:bodyPr/>
                    <a:lstStyle/>
                    <a:p>
                      <a:pPr algn="l" fontAlgn="b"/>
                      <a:r>
                        <a:rPr lang="en-US" sz="2000" b="0" i="0" u="none" strike="noStrike" dirty="0">
                          <a:solidFill>
                            <a:srgbClr val="000000"/>
                          </a:solidFill>
                          <a:latin typeface="Lucida Console" pitchFamily="49" charset="0"/>
                        </a:rPr>
                        <a:t>           </a:t>
                      </a:r>
                      <a:r>
                        <a:rPr lang="en-US" sz="2000" b="0" i="0" u="none" strike="noStrike" dirty="0" smtClean="0">
                          <a:solidFill>
                            <a:srgbClr val="000000"/>
                          </a:solidFill>
                          <a:latin typeface="Lucida Console" pitchFamily="49" charset="0"/>
                        </a:rPr>
                        <a:t>    </a:t>
                      </a:r>
                      <a:r>
                        <a:rPr lang="en-US" sz="2000" b="1" i="0" u="none" strike="noStrike" dirty="0" smtClean="0">
                          <a:solidFill>
                            <a:srgbClr val="000000"/>
                          </a:solidFill>
                          <a:latin typeface="Lucida Console" pitchFamily="49" charset="0"/>
                        </a:rPr>
                        <a:t> </a:t>
                      </a:r>
                      <a:r>
                        <a:rPr lang="en-US" sz="2000" b="1" i="0" u="none" strike="noStrike" dirty="0">
                          <a:solidFill>
                            <a:srgbClr val="000000"/>
                          </a:solidFill>
                          <a:latin typeface="Lucida Console" pitchFamily="49" charset="0"/>
                        </a:rPr>
                        <a:t>WHERE </a:t>
                      </a:r>
                      <a:r>
                        <a:rPr lang="en-US" sz="2000" b="0" i="0" u="none" strike="noStrike" dirty="0" err="1">
                          <a:solidFill>
                            <a:srgbClr val="000000"/>
                          </a:solidFill>
                          <a:latin typeface="Lucida Console" pitchFamily="49" charset="0"/>
                        </a:rPr>
                        <a:t>CustomerName</a:t>
                      </a:r>
                      <a:r>
                        <a:rPr lang="en-US" sz="2000" b="1" i="0" u="none" strike="noStrike" dirty="0">
                          <a:solidFill>
                            <a:srgbClr val="000000"/>
                          </a:solidFill>
                          <a:latin typeface="Lucida Console" pitchFamily="49" charset="0"/>
                        </a:rPr>
                        <a:t> = </a:t>
                      </a:r>
                      <a:r>
                        <a:rPr lang="en-US" sz="2000" b="0" i="0" u="none" strike="noStrike" dirty="0">
                          <a:solidFill>
                            <a:srgbClr val="000000"/>
                          </a:solidFill>
                          <a:latin typeface="Lucida Console" pitchFamily="49" charset="0"/>
                        </a:rPr>
                        <a:t>‘Allan’;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
        <p:nvSpPr>
          <p:cNvPr id="12" name="Rectangle 3"/>
          <p:cNvSpPr>
            <a:spLocks noChangeArrowheads="1"/>
          </p:cNvSpPr>
          <p:nvPr/>
        </p:nvSpPr>
        <p:spPr bwMode="auto">
          <a:xfrm>
            <a:off x="304800" y="1138238"/>
            <a:ext cx="7467600" cy="461962"/>
          </a:xfrm>
          <a:prstGeom prst="rect">
            <a:avLst/>
          </a:prstGeom>
          <a:noFill/>
          <a:ln w="9525">
            <a:noFill/>
            <a:miter lim="800000"/>
            <a:headEnd/>
            <a:tailEnd/>
          </a:ln>
        </p:spPr>
        <p:txBody>
          <a:bodyPr lIns="92075" tIns="46038" rIns="92075" bIns="46038">
            <a:spAutoFit/>
          </a:bodyPr>
          <a:lstStyle/>
          <a:p>
            <a:pPr algn="l">
              <a:defRPr/>
            </a:pPr>
            <a:r>
              <a:rPr lang="en-US" sz="2400" b="0" dirty="0">
                <a:latin typeface="+mj-lt"/>
              </a:rPr>
              <a:t>Relational operators = , &lt; , &gt; , &lt;= , &gt;= , != or &lt; &gt;</a:t>
            </a:r>
          </a:p>
        </p:txBody>
      </p:sp>
    </p:spTree>
    <p:extLst>
      <p:ext uri="{BB962C8B-B14F-4D97-AF65-F5344CB8AC3E}">
        <p14:creationId xmlns:p14="http://schemas.microsoft.com/office/powerpoint/2010/main" val="3616347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3">
                                            <p:bg/>
                                          </p:spTgt>
                                        </p:tgtEl>
                                        <p:attrNameLst>
                                          <p:attrName>style.visibility</p:attrName>
                                        </p:attrNameLst>
                                      </p:cBhvr>
                                      <p:to>
                                        <p:strVal val="visible"/>
                                      </p:to>
                                    </p:set>
                                    <p:animEffect transition="in" filter="blinds(horizontal)">
                                      <p:cBhvr>
                                        <p:cTn id="7" dur="500"/>
                                        <p:tgtEl>
                                          <p:spTgt spid="2765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653">
                                            <p:txEl>
                                              <p:pRg st="0" end="0"/>
                                            </p:txEl>
                                          </p:spTgt>
                                        </p:tgtEl>
                                        <p:attrNameLst>
                                          <p:attrName>style.visibility</p:attrName>
                                        </p:attrNameLst>
                                      </p:cBhvr>
                                      <p:to>
                                        <p:strVal val="visible"/>
                                      </p:to>
                                    </p:set>
                                    <p:animEffect transition="in" filter="blinds(horizontal)">
                                      <p:cBhvr>
                                        <p:cTn id="10" dur="500"/>
                                        <p:tgtEl>
                                          <p:spTgt spid="2765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656"/>
                                        </p:tgtEl>
                                        <p:attrNameLst>
                                          <p:attrName>style.visibility</p:attrName>
                                        </p:attrNameLst>
                                      </p:cBhvr>
                                      <p:to>
                                        <p:strVal val="visible"/>
                                      </p:to>
                                    </p:set>
                                    <p:anim calcmode="lin" valueType="num">
                                      <p:cBhvr additive="base">
                                        <p:cTn id="20" dur="500" fill="hold"/>
                                        <p:tgtEl>
                                          <p:spTgt spid="27656"/>
                                        </p:tgtEl>
                                        <p:attrNameLst>
                                          <p:attrName>ppt_x</p:attrName>
                                        </p:attrNameLst>
                                      </p:cBhvr>
                                      <p:tavLst>
                                        <p:tav tm="0">
                                          <p:val>
                                            <p:strVal val="#ppt_x"/>
                                          </p:val>
                                        </p:tav>
                                        <p:tav tm="100000">
                                          <p:val>
                                            <p:strVal val="#ppt_x"/>
                                          </p:val>
                                        </p:tav>
                                      </p:tavLst>
                                    </p:anim>
                                    <p:anim calcmode="lin" valueType="num">
                                      <p:cBhvr additive="base">
                                        <p:cTn id="21"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animBg="1"/>
      <p:bldP spid="2765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2D12439D-B2F8-4764-94A7-181E18118B96}" type="slidenum">
              <a:rPr lang="en-US"/>
              <a:pPr>
                <a:defRPr/>
              </a:pPr>
              <a:t>39</a:t>
            </a:fld>
            <a:endParaRPr lang="en-US"/>
          </a:p>
        </p:txBody>
      </p:sp>
      <p:sp>
        <p:nvSpPr>
          <p:cNvPr id="56323" name="Rectangle 5"/>
          <p:cNvSpPr>
            <a:spLocks noGrp="1" noChangeArrowheads="1"/>
          </p:cNvSpPr>
          <p:nvPr>
            <p:ph type="body" idx="4294967295"/>
          </p:nvPr>
        </p:nvSpPr>
        <p:spPr>
          <a:xfrm>
            <a:off x="304800" y="1066800"/>
            <a:ext cx="8305800" cy="457200"/>
          </a:xfrm>
          <a:solidFill>
            <a:schemeClr val="tx1"/>
          </a:solidFill>
        </p:spPr>
        <p:txBody>
          <a:bodyPr lIns="0" tIns="0">
            <a:normAutofit fontScale="92500"/>
          </a:bodyPr>
          <a:lstStyle/>
          <a:p>
            <a:pPr eaLnBrk="1" hangingPunct="1">
              <a:lnSpc>
                <a:spcPct val="90000"/>
              </a:lnSpc>
              <a:buClr>
                <a:schemeClr val="tx1"/>
              </a:buClr>
              <a:buFont typeface="Wingdings" pitchFamily="2" charset="2"/>
              <a:buNone/>
            </a:pPr>
            <a:r>
              <a:rPr lang="en-US" b="1" smtClean="0">
                <a:solidFill>
                  <a:schemeClr val="bg1"/>
                </a:solidFill>
              </a:rPr>
              <a:t>List all items  where discount is at least  10 percent.</a:t>
            </a:r>
          </a:p>
        </p:txBody>
      </p:sp>
      <p:sp>
        <p:nvSpPr>
          <p:cNvPr id="53252" name="Rectangle 6"/>
          <p:cNvSpPr>
            <a:spLocks noGrp="1" noChangeArrowheads="1"/>
          </p:cNvSpPr>
          <p:nvPr>
            <p:ph type="title" idx="4294967295"/>
          </p:nvPr>
        </p:nvSpPr>
        <p:spPr>
          <a:xfrm>
            <a:off x="-4666" y="4665"/>
            <a:ext cx="9148665" cy="681135"/>
          </a:xfrm>
          <a:solidFill>
            <a:schemeClr val="accent4">
              <a:lumMod val="20000"/>
              <a:lumOff val="80000"/>
            </a:schemeClr>
          </a:solidFill>
        </p:spPr>
        <p:txBody>
          <a:bodyPr lIns="0">
            <a:normAutofit fontScale="90000"/>
          </a:bodyPr>
          <a:lstStyle/>
          <a:p>
            <a:pPr eaLnBrk="1" hangingPunct="1">
              <a:defRPr/>
            </a:pPr>
            <a:r>
              <a:rPr lang="en-US" dirty="0" smtClean="0"/>
              <a:t>Relational operators</a:t>
            </a:r>
          </a:p>
        </p:txBody>
      </p:sp>
      <p:graphicFrame>
        <p:nvGraphicFramePr>
          <p:cNvPr id="6" name="Table 5"/>
          <p:cNvGraphicFramePr>
            <a:graphicFrameLocks noGrp="1"/>
          </p:cNvGraphicFramePr>
          <p:nvPr/>
        </p:nvGraphicFramePr>
        <p:xfrm>
          <a:off x="685800" y="2286000"/>
          <a:ext cx="7696200" cy="942975"/>
        </p:xfrm>
        <a:graphic>
          <a:graphicData uri="http://schemas.openxmlformats.org/drawingml/2006/table">
            <a:tbl>
              <a:tblPr/>
              <a:tblGrid>
                <a:gridCol w="7696200"/>
              </a:tblGrid>
              <a:tr h="295275">
                <a:tc>
                  <a:txBody>
                    <a:bodyPr/>
                    <a:lstStyle/>
                    <a:p>
                      <a:pPr algn="l" fontAlgn="b"/>
                      <a:r>
                        <a:rPr lang="en-US" sz="2000" b="1" i="0" u="none" strike="noStrike" dirty="0">
                          <a:solidFill>
                            <a:srgbClr val="000000"/>
                          </a:solidFill>
                          <a:latin typeface="Lucida Console" pitchFamily="49" charset="0"/>
                        </a:rPr>
                        <a:t>SELECT</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cs typeface="Courier New" pitchFamily="49" charset="0"/>
                        </a:rPr>
                        <a:t>ItemId</a:t>
                      </a:r>
                      <a:r>
                        <a:rPr lang="en-US" sz="2000" b="0" i="0" u="none" strike="noStrike" dirty="0" smtClean="0">
                          <a:solidFill>
                            <a:srgbClr val="000000"/>
                          </a:solidFill>
                          <a:latin typeface="Lucida Console" pitchFamily="49" charset="0"/>
                          <a:cs typeface="Courier New" pitchFamily="49" charset="0"/>
                        </a:rPr>
                        <a:t>, </a:t>
                      </a:r>
                      <a:r>
                        <a:rPr lang="en-US" sz="2000" b="0" i="0" u="none" strike="noStrike" dirty="0" err="1" smtClean="0">
                          <a:solidFill>
                            <a:srgbClr val="000000"/>
                          </a:solidFill>
                          <a:latin typeface="Lucida Console" pitchFamily="49" charset="0"/>
                          <a:cs typeface="Courier New" pitchFamily="49" charset="0"/>
                        </a:rPr>
                        <a:t>ItemName</a:t>
                      </a:r>
                      <a:endParaRPr lang="en-US" sz="2000" b="0" i="0" u="none" strike="noStrike" dirty="0">
                        <a:solidFill>
                          <a:srgbClr val="000000"/>
                        </a:solidFill>
                        <a:latin typeface="Lucida Console" pitchFamily="49" charset="0"/>
                        <a:cs typeface="Courier New" pitchFamily="49"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295275">
                <a:tc>
                  <a:txBody>
                    <a:bodyPr/>
                    <a:lstStyle/>
                    <a:p>
                      <a:pPr algn="l" fontAlgn="b"/>
                      <a:r>
                        <a:rPr lang="en-US" sz="2000" b="0" i="0" u="none" strike="noStrike" dirty="0">
                          <a:solidFill>
                            <a:srgbClr val="000000"/>
                          </a:solidFill>
                          <a:latin typeface="Lucida Console" pitchFamily="49" charset="0"/>
                        </a:rPr>
                        <a:t>    </a:t>
                      </a:r>
                      <a:r>
                        <a:rPr lang="en-US" sz="2000" b="1" i="0" u="none" strike="noStrike" dirty="0">
                          <a:solidFill>
                            <a:srgbClr val="000000"/>
                          </a:solidFill>
                          <a:latin typeface="Lucida Console" pitchFamily="49" charset="0"/>
                        </a:rPr>
                        <a:t>FROM</a:t>
                      </a:r>
                      <a:r>
                        <a:rPr lang="en-US" sz="2000" b="0" i="0" u="none" strike="noStrike" kern="1200" dirty="0">
                          <a:solidFill>
                            <a:srgbClr val="000000"/>
                          </a:solidFill>
                          <a:latin typeface="Lucida Console" pitchFamily="49" charset="0"/>
                          <a:ea typeface="+mn-ea"/>
                          <a:cs typeface="Courier New" pitchFamily="49" charset="0"/>
                        </a:rPr>
                        <a:t> Item</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314325">
                <a:tc>
                  <a:txBody>
                    <a:bodyPr/>
                    <a:lstStyle/>
                    <a:p>
                      <a:pPr algn="l" fontAlgn="b"/>
                      <a:r>
                        <a:rPr lang="en-US" sz="2000" b="0" i="0" u="none" strike="noStrike" dirty="0">
                          <a:solidFill>
                            <a:srgbClr val="000000"/>
                          </a:solidFill>
                          <a:latin typeface="Lucida Console" pitchFamily="49" charset="0"/>
                        </a:rPr>
                        <a:t>      </a:t>
                      </a:r>
                      <a:r>
                        <a:rPr lang="en-US" sz="2000" b="1" i="0" u="none" strike="noStrike" dirty="0">
                          <a:solidFill>
                            <a:srgbClr val="000000"/>
                          </a:solidFill>
                          <a:latin typeface="Lucida Console" pitchFamily="49" charset="0"/>
                        </a:rPr>
                        <a:t>WHERE</a:t>
                      </a:r>
                      <a:r>
                        <a:rPr lang="en-US" sz="2000" b="0" i="0" u="none" strike="noStrike" dirty="0">
                          <a:solidFill>
                            <a:srgbClr val="000000"/>
                          </a:solidFill>
                          <a:latin typeface="Lucida Console" pitchFamily="49" charset="0"/>
                        </a:rPr>
                        <a:t> </a:t>
                      </a:r>
                      <a:r>
                        <a:rPr lang="en-US" sz="2000" b="0" i="0" u="none" strike="noStrike" kern="1200" dirty="0">
                          <a:solidFill>
                            <a:srgbClr val="000000"/>
                          </a:solidFill>
                          <a:latin typeface="Lucida Console" pitchFamily="49" charset="0"/>
                          <a:ea typeface="+mn-ea"/>
                          <a:cs typeface="Courier New" pitchFamily="49" charset="0"/>
                        </a:rPr>
                        <a:t>Discount &gt;= 10</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Tree>
    <p:extLst>
      <p:ext uri="{BB962C8B-B14F-4D97-AF65-F5344CB8AC3E}">
        <p14:creationId xmlns:p14="http://schemas.microsoft.com/office/powerpoint/2010/main" val="21674644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261C0A15-ABBE-4366-8F24-90A43BB32C62}" type="slidenum">
              <a:rPr lang="en-US"/>
              <a:pPr>
                <a:defRPr/>
              </a:pPr>
              <a:t>4</a:t>
            </a:fld>
            <a:endParaRPr lang="en-US" dirty="0"/>
          </a:p>
        </p:txBody>
      </p:sp>
      <p:sp>
        <p:nvSpPr>
          <p:cNvPr id="25603" name="Rectangle 3"/>
          <p:cNvSpPr>
            <a:spLocks noGrp="1" noChangeArrowheads="1"/>
          </p:cNvSpPr>
          <p:nvPr>
            <p:ph type="body" idx="4294967295"/>
          </p:nvPr>
        </p:nvSpPr>
        <p:spPr>
          <a:xfrm>
            <a:off x="0" y="762000"/>
            <a:ext cx="9144000" cy="6096000"/>
          </a:xfrm>
        </p:spPr>
        <p:txBody>
          <a:bodyPr lIns="0" tIns="0">
            <a:normAutofit fontScale="85000" lnSpcReduction="20000"/>
          </a:bodyPr>
          <a:lstStyle/>
          <a:p>
            <a:pPr eaLnBrk="1" hangingPunct="1"/>
            <a:r>
              <a:rPr lang="en-US" b="1" dirty="0" smtClean="0"/>
              <a:t>1979 </a:t>
            </a:r>
            <a:r>
              <a:rPr lang="en-US" dirty="0" smtClean="0"/>
              <a:t>Oracle Corporation introduces the first commercial RDBMS</a:t>
            </a:r>
          </a:p>
          <a:p>
            <a:pPr eaLnBrk="1" hangingPunct="1"/>
            <a:r>
              <a:rPr lang="en-US" b="1" dirty="0" smtClean="0"/>
              <a:t>1982</a:t>
            </a:r>
            <a:r>
              <a:rPr lang="en-US" dirty="0" smtClean="0"/>
              <a:t> ANSI (American National Standards Institute) forms SQL Standards Committee</a:t>
            </a:r>
          </a:p>
          <a:p>
            <a:pPr eaLnBrk="1" hangingPunct="1"/>
            <a:r>
              <a:rPr lang="en-US" b="1" dirty="0" smtClean="0"/>
              <a:t>1983</a:t>
            </a:r>
            <a:r>
              <a:rPr lang="en-US" dirty="0" smtClean="0"/>
              <a:t> IBM  (International Business Machine) announces DB2 (a Database)</a:t>
            </a:r>
          </a:p>
          <a:p>
            <a:pPr eaLnBrk="1" hangingPunct="1"/>
            <a:r>
              <a:rPr lang="en-US" b="1" dirty="0" smtClean="0"/>
              <a:t>1986</a:t>
            </a:r>
            <a:r>
              <a:rPr lang="en-US" dirty="0" smtClean="0"/>
              <a:t> ANSI (American National Standards Institute) SQL1 standard is approved</a:t>
            </a:r>
          </a:p>
          <a:p>
            <a:pPr eaLnBrk="1" hangingPunct="1"/>
            <a:r>
              <a:rPr lang="en-US" b="1" dirty="0" smtClean="0"/>
              <a:t>1987</a:t>
            </a:r>
            <a:r>
              <a:rPr lang="en-US" dirty="0" smtClean="0"/>
              <a:t> ISO (International Organization for Standardization)   SQL1 standard is approved</a:t>
            </a:r>
          </a:p>
          <a:p>
            <a:pPr eaLnBrk="1" hangingPunct="1"/>
            <a:r>
              <a:rPr lang="en-US" b="1" dirty="0" smtClean="0"/>
              <a:t>1992</a:t>
            </a:r>
            <a:r>
              <a:rPr lang="en-US" dirty="0" smtClean="0"/>
              <a:t> ANSI (American National Standards Institute) SQL2 standard is approved</a:t>
            </a:r>
          </a:p>
          <a:p>
            <a:pPr eaLnBrk="1" hangingPunct="1"/>
            <a:r>
              <a:rPr lang="en-US" b="1" dirty="0" smtClean="0"/>
              <a:t>2000</a:t>
            </a:r>
            <a:r>
              <a:rPr lang="en-US" dirty="0" smtClean="0"/>
              <a:t> Microsoft Corporation introduces SQL Server 2000, aimed at enterprise applications  </a:t>
            </a:r>
          </a:p>
          <a:p>
            <a:pPr eaLnBrk="1" hangingPunct="1"/>
            <a:r>
              <a:rPr lang="en-US" b="1" dirty="0" smtClean="0"/>
              <a:t>2004</a:t>
            </a:r>
            <a:r>
              <a:rPr lang="en-US" dirty="0" smtClean="0"/>
              <a:t> SQL: 2003 standard is published</a:t>
            </a:r>
          </a:p>
        </p:txBody>
      </p:sp>
      <p:sp>
        <p:nvSpPr>
          <p:cNvPr id="2" name="Rectangle 4"/>
          <p:cNvSpPr>
            <a:spLocks noGrp="1" noChangeArrowheads="1"/>
          </p:cNvSpPr>
          <p:nvPr>
            <p:ph type="title" idx="4294967295"/>
          </p:nvPr>
        </p:nvSpPr>
        <p:spPr>
          <a:xfrm>
            <a:off x="0" y="4665"/>
            <a:ext cx="9144000" cy="757335"/>
          </a:xfrm>
          <a:solidFill>
            <a:schemeClr val="accent4">
              <a:lumMod val="20000"/>
              <a:lumOff val="80000"/>
            </a:schemeClr>
          </a:solidFill>
        </p:spPr>
        <p:txBody>
          <a:bodyPr>
            <a:normAutofit fontScale="90000"/>
          </a:bodyPr>
          <a:lstStyle/>
          <a:p>
            <a:pPr eaLnBrk="1" hangingPunct="1">
              <a:defRPr/>
            </a:pPr>
            <a:r>
              <a:rPr lang="en-US" dirty="0" smtClean="0"/>
              <a:t>Structured Query Language (SQL) </a:t>
            </a:r>
          </a:p>
        </p:txBody>
      </p:sp>
    </p:spTree>
    <p:extLst>
      <p:ext uri="{BB962C8B-B14F-4D97-AF65-F5344CB8AC3E}">
        <p14:creationId xmlns:p14="http://schemas.microsoft.com/office/powerpoint/2010/main" val="291291649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5" name="Rectangle 5"/>
          <p:cNvSpPr>
            <a:spLocks noGrp="1" noChangeArrowheads="1"/>
          </p:cNvSpPr>
          <p:nvPr>
            <p:ph type="body" idx="4294967295"/>
          </p:nvPr>
        </p:nvSpPr>
        <p:spPr>
          <a:xfrm>
            <a:off x="0" y="1600200"/>
            <a:ext cx="8915400" cy="685800"/>
          </a:xfrm>
          <a:solidFill>
            <a:schemeClr val="accent6">
              <a:lumMod val="20000"/>
              <a:lumOff val="80000"/>
            </a:schemeClr>
          </a:solidFill>
        </p:spPr>
        <p:txBody>
          <a:bodyPr lIns="0" tIns="0" anchor="ctr">
            <a:noAutofit/>
          </a:bodyPr>
          <a:lstStyle/>
          <a:p>
            <a:pPr marL="400050" eaLnBrk="1" hangingPunct="1">
              <a:lnSpc>
                <a:spcPct val="80000"/>
              </a:lnSpc>
              <a:buClr>
                <a:schemeClr val="tx1"/>
              </a:buClr>
              <a:buFontTx/>
              <a:buChar char="•"/>
              <a:defRPr/>
            </a:pPr>
            <a:r>
              <a:rPr lang="en-US" sz="2400" b="1" kern="1200" dirty="0" smtClean="0"/>
              <a:t>List all items where Unit Price is less than 100 and Unit of measurement is ‘Dozen’.</a:t>
            </a:r>
          </a:p>
        </p:txBody>
      </p:sp>
      <p:sp>
        <p:nvSpPr>
          <p:cNvPr id="54276" name="Rectangle 6"/>
          <p:cNvSpPr>
            <a:spLocks noGrp="1" noChangeArrowheads="1"/>
          </p:cNvSpPr>
          <p:nvPr>
            <p:ph type="title" idx="4294967295"/>
          </p:nvPr>
        </p:nvSpPr>
        <p:spPr>
          <a:xfrm>
            <a:off x="-3888" y="6220"/>
            <a:ext cx="9147888" cy="755780"/>
          </a:xfrm>
          <a:solidFill>
            <a:schemeClr val="accent4">
              <a:lumMod val="20000"/>
              <a:lumOff val="80000"/>
            </a:schemeClr>
          </a:solidFill>
        </p:spPr>
        <p:txBody>
          <a:bodyPr lIns="0">
            <a:normAutofit fontScale="90000"/>
          </a:bodyPr>
          <a:lstStyle/>
          <a:p>
            <a:pPr eaLnBrk="1" hangingPunct="1">
              <a:defRPr/>
            </a:pPr>
            <a:r>
              <a:rPr lang="en-US" dirty="0" smtClean="0"/>
              <a:t>Logical operators</a:t>
            </a:r>
          </a:p>
        </p:txBody>
      </p:sp>
      <p:sp>
        <p:nvSpPr>
          <p:cNvPr id="291848" name="Rectangle 8"/>
          <p:cNvSpPr>
            <a:spLocks noChangeArrowheads="1"/>
          </p:cNvSpPr>
          <p:nvPr/>
        </p:nvSpPr>
        <p:spPr bwMode="auto">
          <a:xfrm>
            <a:off x="76200" y="4038600"/>
            <a:ext cx="8839200" cy="838200"/>
          </a:xfrm>
          <a:prstGeom prst="rect">
            <a:avLst/>
          </a:prstGeom>
          <a:solidFill>
            <a:schemeClr val="accent6">
              <a:lumMod val="20000"/>
              <a:lumOff val="80000"/>
            </a:schemeClr>
          </a:solidFill>
          <a:ln>
            <a:noFill/>
          </a:ln>
        </p:spPr>
        <p:txBody>
          <a:bodyPr/>
          <a:lstStyle/>
          <a:p>
            <a:pPr marL="190500" indent="-190500">
              <a:spcBef>
                <a:spcPct val="20000"/>
              </a:spcBef>
              <a:buClr>
                <a:schemeClr val="tx1"/>
              </a:buClr>
              <a:buFontTx/>
              <a:buChar char="•"/>
            </a:pPr>
            <a:r>
              <a:rPr lang="en-US" sz="2400" dirty="0"/>
              <a:t>List all items  where either the unit price is less than 100 or Unit of measurement is ‘Dozen’</a:t>
            </a:r>
            <a:r>
              <a:rPr lang="en-US" sz="2400" b="0" dirty="0"/>
              <a:t> </a:t>
            </a:r>
          </a:p>
        </p:txBody>
      </p:sp>
      <p:graphicFrame>
        <p:nvGraphicFramePr>
          <p:cNvPr id="8" name="Table 7"/>
          <p:cNvGraphicFramePr>
            <a:graphicFrameLocks noGrp="1"/>
          </p:cNvGraphicFramePr>
          <p:nvPr>
            <p:extLst>
              <p:ext uri="{D42A27DB-BD31-4B8C-83A1-F6EECF244321}">
                <p14:modId xmlns:p14="http://schemas.microsoft.com/office/powerpoint/2010/main" val="2557233728"/>
              </p:ext>
            </p:extLst>
          </p:nvPr>
        </p:nvGraphicFramePr>
        <p:xfrm>
          <a:off x="381486" y="2438400"/>
          <a:ext cx="8076714" cy="1116176"/>
        </p:xfrm>
        <a:graphic>
          <a:graphicData uri="http://schemas.openxmlformats.org/drawingml/2006/table">
            <a:tbl>
              <a:tblPr/>
              <a:tblGrid>
                <a:gridCol w="8076714"/>
              </a:tblGrid>
              <a:tr h="23067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a:solidFill>
                            <a:srgbClr val="000000"/>
                          </a:solidFill>
                          <a:latin typeface="Lucida Console" pitchFamily="49" charset="0"/>
                        </a:rPr>
                        <a:t>SELECT</a:t>
                      </a:r>
                      <a:r>
                        <a:rPr lang="en-US" sz="2400" b="0" i="0" u="none" strike="noStrike" dirty="0">
                          <a:solidFill>
                            <a:srgbClr val="000000"/>
                          </a:solidFill>
                          <a:latin typeface="Lucida Console" pitchFamily="49" charset="0"/>
                        </a:rPr>
                        <a:t> </a:t>
                      </a:r>
                      <a:r>
                        <a:rPr lang="en-US" sz="2400" b="0" i="0" u="none" strike="noStrike" dirty="0" err="1">
                          <a:solidFill>
                            <a:srgbClr val="000000"/>
                          </a:solidFill>
                          <a:latin typeface="Lucida Console" pitchFamily="49" charset="0"/>
                        </a:rPr>
                        <a:t>ItemId</a:t>
                      </a:r>
                      <a:r>
                        <a:rPr lang="en-US" sz="2400" b="0" i="0" u="none" strike="noStrike" dirty="0">
                          <a:solidFill>
                            <a:srgbClr val="000000"/>
                          </a:solidFill>
                          <a:latin typeface="Lucida Console" pitchFamily="49" charset="0"/>
                        </a:rPr>
                        <a:t>, </a:t>
                      </a:r>
                      <a:r>
                        <a:rPr lang="en-US" sz="2400" b="0" i="0" u="none" strike="noStrike" dirty="0" err="1" smtClean="0">
                          <a:solidFill>
                            <a:srgbClr val="000000"/>
                          </a:solidFill>
                          <a:latin typeface="Lucida Console" pitchFamily="49" charset="0"/>
                        </a:rPr>
                        <a:t>ItemName</a:t>
                      </a:r>
                      <a:r>
                        <a:rPr lang="en-US" sz="2400" b="0" i="0" u="none" strike="noStrike" dirty="0" smtClean="0">
                          <a:solidFill>
                            <a:srgbClr val="000000"/>
                          </a:solidFill>
                          <a:latin typeface="Lucida Console" pitchFamily="49" charset="0"/>
                        </a:rPr>
                        <a:t> </a:t>
                      </a:r>
                      <a:r>
                        <a:rPr lang="en-US" sz="2400" b="1" i="0" u="none" strike="noStrike" dirty="0" smtClean="0">
                          <a:solidFill>
                            <a:srgbClr val="000000"/>
                          </a:solidFill>
                          <a:latin typeface="Lucida Console" pitchFamily="49" charset="0"/>
                        </a:rPr>
                        <a:t>FROM </a:t>
                      </a:r>
                      <a:r>
                        <a:rPr lang="en-US" sz="2400" b="0" i="0" u="none" strike="noStrike" dirty="0" smtClean="0">
                          <a:solidFill>
                            <a:srgbClr val="000000"/>
                          </a:solidFill>
                          <a:latin typeface="Lucida Console" pitchFamily="49" charset="0"/>
                        </a:rPr>
                        <a:t>Item</a:t>
                      </a:r>
                    </a:p>
                  </a:txBody>
                  <a:tcPr marL="9446" marR="9446" marT="944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3FCE4"/>
                    </a:solidFill>
                  </a:tcPr>
                </a:tc>
              </a:tr>
              <a:tr h="37479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smtClean="0">
                          <a:solidFill>
                            <a:srgbClr val="000000"/>
                          </a:solidFill>
                          <a:latin typeface="Lucida Console" pitchFamily="49" charset="0"/>
                        </a:rPr>
                        <a:t>WHERE </a:t>
                      </a:r>
                      <a:r>
                        <a:rPr lang="en-US" sz="2400" b="0" i="0" u="none" strike="noStrike" dirty="0" err="1" smtClean="0">
                          <a:solidFill>
                            <a:srgbClr val="000000"/>
                          </a:solidFill>
                          <a:latin typeface="Lucida Console" pitchFamily="49" charset="0"/>
                        </a:rPr>
                        <a:t>UnitPrice</a:t>
                      </a:r>
                      <a:r>
                        <a:rPr lang="en-US" sz="2400" b="0" i="0" u="none" strike="noStrike" dirty="0" smtClean="0">
                          <a:solidFill>
                            <a:srgbClr val="000000"/>
                          </a:solidFill>
                          <a:latin typeface="Lucida Console" pitchFamily="49" charset="0"/>
                        </a:rPr>
                        <a:t> &lt; 100  </a:t>
                      </a:r>
                    </a:p>
                    <a:p>
                      <a:pPr algn="l" fontAlgn="b"/>
                      <a:r>
                        <a:rPr lang="en-US" sz="2400" b="0" i="0" u="none" strike="noStrike" dirty="0" smtClean="0">
                          <a:solidFill>
                            <a:srgbClr val="000000"/>
                          </a:solidFill>
                          <a:latin typeface="Lucida Console" pitchFamily="49" charset="0"/>
                        </a:rPr>
                        <a:t> </a:t>
                      </a:r>
                      <a:r>
                        <a:rPr lang="en-US" sz="2400" b="1" i="0" u="none" strike="noStrike" dirty="0" smtClean="0">
                          <a:solidFill>
                            <a:srgbClr val="000000"/>
                          </a:solidFill>
                          <a:latin typeface="Lucida Console" pitchFamily="49" charset="0"/>
                        </a:rPr>
                        <a:t>AND</a:t>
                      </a:r>
                      <a:r>
                        <a:rPr lang="en-US" sz="2400" b="0" i="0" u="none" strike="noStrike" dirty="0" smtClean="0">
                          <a:solidFill>
                            <a:srgbClr val="000000"/>
                          </a:solidFill>
                          <a:latin typeface="Lucida Console" pitchFamily="49" charset="0"/>
                        </a:rPr>
                        <a:t> </a:t>
                      </a:r>
                      <a:r>
                        <a:rPr lang="en-US" sz="2400" b="0" i="0" u="none" strike="noStrike" dirty="0" err="1" smtClean="0">
                          <a:solidFill>
                            <a:srgbClr val="000000"/>
                          </a:solidFill>
                          <a:latin typeface="Lucida Console" pitchFamily="49" charset="0"/>
                        </a:rPr>
                        <a:t>UnitOfMeasurement</a:t>
                      </a:r>
                      <a:r>
                        <a:rPr lang="en-US" sz="2400" b="0" i="0" u="none" strike="noStrike" dirty="0" smtClean="0">
                          <a:solidFill>
                            <a:srgbClr val="000000"/>
                          </a:solidFill>
                          <a:latin typeface="Lucida Console" pitchFamily="49" charset="0"/>
                        </a:rPr>
                        <a:t> </a:t>
                      </a:r>
                      <a:r>
                        <a:rPr lang="en-US" sz="2400" b="1" i="0" u="none" strike="noStrike" dirty="0" smtClean="0">
                          <a:solidFill>
                            <a:srgbClr val="000000"/>
                          </a:solidFill>
                          <a:latin typeface="Lucida Console" pitchFamily="49" charset="0"/>
                        </a:rPr>
                        <a:t>=</a:t>
                      </a:r>
                      <a:r>
                        <a:rPr lang="en-US" sz="2400" b="0" i="0" u="none" strike="noStrike" dirty="0" smtClean="0">
                          <a:solidFill>
                            <a:srgbClr val="000000"/>
                          </a:solidFill>
                          <a:latin typeface="Lucida Console" pitchFamily="49" charset="0"/>
                        </a:rPr>
                        <a:t> ‘Dozen</a:t>
                      </a:r>
                      <a:r>
                        <a:rPr lang="en-US" sz="2400" b="1" i="0" u="none" strike="noStrike" dirty="0" smtClean="0">
                          <a:solidFill>
                            <a:srgbClr val="000000"/>
                          </a:solidFill>
                          <a:latin typeface="Lucida Console" pitchFamily="49" charset="0"/>
                        </a:rPr>
                        <a:t>’;</a:t>
                      </a:r>
                      <a:endParaRPr lang="en-US" sz="2400" b="0" i="0" u="none" strike="noStrike" dirty="0">
                        <a:solidFill>
                          <a:srgbClr val="000000"/>
                        </a:solidFill>
                        <a:latin typeface="Lucida Console" pitchFamily="49" charset="0"/>
                      </a:endParaRPr>
                    </a:p>
                  </a:txBody>
                  <a:tcPr marL="9446" marR="9446" marT="944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C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94949150"/>
              </p:ext>
            </p:extLst>
          </p:nvPr>
        </p:nvGraphicFramePr>
        <p:xfrm>
          <a:off x="304800" y="5181600"/>
          <a:ext cx="8229600" cy="1371600"/>
        </p:xfrm>
        <a:graphic>
          <a:graphicData uri="http://schemas.openxmlformats.org/drawingml/2006/table">
            <a:tbl>
              <a:tblPr/>
              <a:tblGrid>
                <a:gridCol w="8229600"/>
              </a:tblGrid>
              <a:tr h="342900">
                <a:tc>
                  <a:txBody>
                    <a:bodyPr/>
                    <a:lstStyle/>
                    <a:p>
                      <a:pPr algn="l" fontAlgn="b"/>
                      <a:r>
                        <a:rPr lang="en-US" sz="2000" b="1" i="0" u="none" strike="noStrike" dirty="0" smtClean="0">
                          <a:solidFill>
                            <a:srgbClr val="000000"/>
                          </a:solidFill>
                          <a:latin typeface="Lucida Console" pitchFamily="49" charset="0"/>
                        </a:rPr>
                        <a:t> SELECT</a:t>
                      </a:r>
                      <a:r>
                        <a:rPr lang="en-US" sz="2000" b="0" i="0" u="none" strike="noStrike" dirty="0" smtClean="0">
                          <a:solidFill>
                            <a:srgbClr val="000000"/>
                          </a:solidFill>
                          <a:latin typeface="Lucida Console" pitchFamily="49" charset="0"/>
                        </a:rPr>
                        <a:t> </a:t>
                      </a:r>
                      <a:r>
                        <a:rPr lang="en-US" sz="2000" b="0" i="0" u="none" strike="noStrike" dirty="0" err="1">
                          <a:solidFill>
                            <a:srgbClr val="000000"/>
                          </a:solidFill>
                          <a:latin typeface="Lucida Console" pitchFamily="49" charset="0"/>
                        </a:rPr>
                        <a:t>ItemId</a:t>
                      </a:r>
                      <a:r>
                        <a:rPr lang="en-US" sz="2000" b="0" i="0" u="none" strike="noStrike" dirty="0">
                          <a:solidFill>
                            <a:srgbClr val="000000"/>
                          </a:solidFill>
                          <a:latin typeface="Lucida Console" pitchFamily="49" charset="0"/>
                        </a:rPr>
                        <a:t>, </a:t>
                      </a:r>
                      <a:r>
                        <a:rPr lang="en-US" sz="2000" b="0" i="0" u="none" strike="noStrike" dirty="0" err="1">
                          <a:solidFill>
                            <a:srgbClr val="000000"/>
                          </a:solidFill>
                          <a:latin typeface="Lucida Console" pitchFamily="49" charset="0"/>
                        </a:rPr>
                        <a:t>ItemName</a:t>
                      </a:r>
                      <a:endParaRPr lang="en-US" sz="2000" b="0" i="0" u="none" strike="noStrike" dirty="0">
                        <a:solidFill>
                          <a:srgbClr val="000000"/>
                        </a:solidFill>
                        <a:latin typeface="Lucida Console" pitchFamily="49" charset="0"/>
                      </a:endParaRPr>
                    </a:p>
                  </a:txBody>
                  <a:tcPr marL="9446" marR="9446" marT="944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3FCE4"/>
                    </a:solidFill>
                  </a:tcPr>
                </a:tc>
              </a:tr>
              <a:tr h="342900">
                <a:tc>
                  <a:txBody>
                    <a:bodyPr/>
                    <a:lstStyle/>
                    <a:p>
                      <a:pPr algn="l" fontAlgn="b"/>
                      <a:r>
                        <a:rPr lang="en-US" sz="2000" b="1" i="0" u="none" strike="noStrike" dirty="0" smtClean="0">
                          <a:solidFill>
                            <a:srgbClr val="000000"/>
                          </a:solidFill>
                          <a:latin typeface="Lucida Console" pitchFamily="49" charset="0"/>
                        </a:rPr>
                        <a:t> FROM</a:t>
                      </a:r>
                      <a:r>
                        <a:rPr lang="en-US" sz="2000" b="0" i="0" u="none" strike="noStrike" dirty="0" smtClean="0">
                          <a:solidFill>
                            <a:srgbClr val="000000"/>
                          </a:solidFill>
                          <a:latin typeface="Lucida Console" pitchFamily="49" charset="0"/>
                        </a:rPr>
                        <a:t> </a:t>
                      </a:r>
                      <a:r>
                        <a:rPr lang="en-US" sz="2000" b="0" i="0" u="none" strike="noStrike" dirty="0">
                          <a:solidFill>
                            <a:srgbClr val="000000"/>
                          </a:solidFill>
                          <a:latin typeface="Lucida Console" pitchFamily="49" charset="0"/>
                        </a:rPr>
                        <a:t>Item</a:t>
                      </a:r>
                    </a:p>
                  </a:txBody>
                  <a:tcPr marL="9446" marR="9446" marT="944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CE4"/>
                    </a:solidFill>
                  </a:tcPr>
                </a:tc>
              </a:tr>
              <a:tr h="342900">
                <a:tc>
                  <a:txBody>
                    <a:bodyPr/>
                    <a:lstStyle/>
                    <a:p>
                      <a:pPr algn="l" fontAlgn="b"/>
                      <a:r>
                        <a:rPr lang="en-US" sz="2000" b="0" i="0" u="none" strike="noStrike" baseline="0" dirty="0">
                          <a:solidFill>
                            <a:srgbClr val="000000"/>
                          </a:solidFill>
                          <a:latin typeface="Lucida Console" pitchFamily="49" charset="0"/>
                        </a:rPr>
                        <a:t> </a:t>
                      </a:r>
                      <a:r>
                        <a:rPr lang="en-US" sz="2000" b="1" i="0" u="none" strike="noStrike" dirty="0" smtClean="0">
                          <a:solidFill>
                            <a:srgbClr val="000000"/>
                          </a:solidFill>
                          <a:latin typeface="Lucida Console" pitchFamily="49" charset="0"/>
                        </a:rPr>
                        <a:t>WHERE</a:t>
                      </a:r>
                      <a:r>
                        <a:rPr lang="en-US" sz="2000" b="0" i="0" u="none" strike="noStrike" dirty="0" smtClean="0">
                          <a:solidFill>
                            <a:srgbClr val="000000"/>
                          </a:solidFill>
                          <a:latin typeface="Lucida Console" pitchFamily="49" charset="0"/>
                        </a:rPr>
                        <a:t> </a:t>
                      </a:r>
                      <a:r>
                        <a:rPr lang="en-US" sz="2000" b="0" i="0" u="none" strike="noStrike" dirty="0" err="1">
                          <a:solidFill>
                            <a:srgbClr val="000000"/>
                          </a:solidFill>
                          <a:latin typeface="Lucida Console" pitchFamily="49" charset="0"/>
                        </a:rPr>
                        <a:t>UnitPrice</a:t>
                      </a:r>
                      <a:r>
                        <a:rPr lang="en-US" sz="2000" b="0" i="0" u="none" strike="noStrike" dirty="0">
                          <a:solidFill>
                            <a:srgbClr val="000000"/>
                          </a:solidFill>
                          <a:latin typeface="Lucida Console" pitchFamily="49" charset="0"/>
                        </a:rPr>
                        <a:t> &lt; 100  </a:t>
                      </a:r>
                    </a:p>
                  </a:txBody>
                  <a:tcPr marL="9446" marR="9446" marT="944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CE4"/>
                    </a:solidFill>
                  </a:tcPr>
                </a:tc>
              </a:tr>
              <a:tr h="342900">
                <a:tc>
                  <a:txBody>
                    <a:bodyPr/>
                    <a:lstStyle/>
                    <a:p>
                      <a:pPr algn="l" fontAlgn="b"/>
                      <a:r>
                        <a:rPr lang="en-US" sz="2000" b="0" i="0" u="none" strike="noStrike" dirty="0">
                          <a:solidFill>
                            <a:srgbClr val="000000"/>
                          </a:solidFill>
                          <a:latin typeface="Lucida Console" pitchFamily="49" charset="0"/>
                        </a:rPr>
                        <a:t>                </a:t>
                      </a:r>
                      <a:r>
                        <a:rPr lang="en-US" sz="2000" b="1" i="0" u="none" strike="noStrike" dirty="0" smtClean="0">
                          <a:solidFill>
                            <a:srgbClr val="000000"/>
                          </a:solidFill>
                          <a:latin typeface="Lucida Console" pitchFamily="49" charset="0"/>
                        </a:rPr>
                        <a:t> </a:t>
                      </a:r>
                      <a:r>
                        <a:rPr lang="en-US" sz="2000" b="1" i="0" u="none" strike="noStrike" dirty="0">
                          <a:solidFill>
                            <a:srgbClr val="000000"/>
                          </a:solidFill>
                          <a:latin typeface="Lucida Console" pitchFamily="49" charset="0"/>
                        </a:rPr>
                        <a:t>OR </a:t>
                      </a:r>
                      <a:r>
                        <a:rPr lang="en-US" sz="2000" b="0" i="0" u="none" strike="noStrike" dirty="0" err="1">
                          <a:solidFill>
                            <a:srgbClr val="000000"/>
                          </a:solidFill>
                          <a:latin typeface="Lucida Console" pitchFamily="49" charset="0"/>
                        </a:rPr>
                        <a:t>UnitOfMeasurement</a:t>
                      </a:r>
                      <a:r>
                        <a:rPr lang="en-US" sz="2000" b="0" i="0" u="none" strike="noStrike" dirty="0">
                          <a:solidFill>
                            <a:srgbClr val="000000"/>
                          </a:solidFill>
                          <a:latin typeface="Lucida Console" pitchFamily="49" charset="0"/>
                        </a:rPr>
                        <a:t> </a:t>
                      </a:r>
                      <a:r>
                        <a:rPr lang="en-US" sz="2000" b="1" i="0" u="none" strike="noStrike" dirty="0">
                          <a:solidFill>
                            <a:srgbClr val="000000"/>
                          </a:solidFill>
                          <a:latin typeface="Lucida Console" pitchFamily="49" charset="0"/>
                        </a:rPr>
                        <a:t>=</a:t>
                      </a:r>
                      <a:r>
                        <a:rPr lang="en-US" sz="2000" b="0" i="0" u="none" strike="noStrike" dirty="0">
                          <a:solidFill>
                            <a:srgbClr val="000000"/>
                          </a:solidFill>
                          <a:latin typeface="Lucida Console" pitchFamily="49" charset="0"/>
                        </a:rPr>
                        <a:t> ‘Dozen</a:t>
                      </a:r>
                      <a:r>
                        <a:rPr lang="en-US" sz="2000" b="1" i="0" u="none" strike="noStrike" dirty="0">
                          <a:solidFill>
                            <a:srgbClr val="000000"/>
                          </a:solidFill>
                          <a:latin typeface="Lucida Console" pitchFamily="49" charset="0"/>
                        </a:rPr>
                        <a:t>’; </a:t>
                      </a:r>
                      <a:endParaRPr lang="en-US" sz="2000" b="0" i="0" u="none" strike="noStrike" dirty="0">
                        <a:solidFill>
                          <a:srgbClr val="000000"/>
                        </a:solidFill>
                        <a:latin typeface="Lucida Console" pitchFamily="49" charset="0"/>
                      </a:endParaRPr>
                    </a:p>
                  </a:txBody>
                  <a:tcPr marL="9446" marR="9446" marT="944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CE4"/>
                    </a:solidFill>
                  </a:tcPr>
                </a:tc>
              </a:tr>
            </a:tbl>
          </a:graphicData>
        </a:graphic>
      </p:graphicFrame>
      <p:sp>
        <p:nvSpPr>
          <p:cNvPr id="10" name="Rectangle 7"/>
          <p:cNvSpPr>
            <a:spLocks noChangeArrowheads="1"/>
          </p:cNvSpPr>
          <p:nvPr/>
        </p:nvSpPr>
        <p:spPr bwMode="auto">
          <a:xfrm>
            <a:off x="76200" y="838200"/>
            <a:ext cx="7658100" cy="519113"/>
          </a:xfrm>
          <a:prstGeom prst="rect">
            <a:avLst/>
          </a:prstGeom>
          <a:solidFill>
            <a:schemeClr val="bg1"/>
          </a:solidFill>
          <a:ln w="9525">
            <a:noFill/>
            <a:miter lim="800000"/>
            <a:headEnd/>
            <a:tailEnd/>
          </a:ln>
        </p:spPr>
        <p:txBody>
          <a:bodyPr lIns="92075" tIns="46038" rIns="92075" bIns="46038">
            <a:spAutoFit/>
          </a:bodyPr>
          <a:lstStyle/>
          <a:p>
            <a:pPr>
              <a:defRPr/>
            </a:pPr>
            <a:r>
              <a:rPr lang="en-US" sz="2800" b="0" dirty="0">
                <a:solidFill>
                  <a:schemeClr val="accent2">
                    <a:lumMod val="75000"/>
                  </a:schemeClr>
                </a:solidFill>
                <a:latin typeface="+mj-lt"/>
              </a:rPr>
              <a:t>Logical operator: </a:t>
            </a:r>
            <a:r>
              <a:rPr lang="en-US" sz="2800" dirty="0">
                <a:solidFill>
                  <a:schemeClr val="accent2">
                    <a:lumMod val="75000"/>
                  </a:schemeClr>
                </a:solidFill>
                <a:latin typeface="+mj-lt"/>
              </a:rPr>
              <a:t>AND, OR,</a:t>
            </a:r>
            <a:r>
              <a:rPr lang="en-US" sz="2800" b="0" dirty="0">
                <a:solidFill>
                  <a:schemeClr val="accent2">
                    <a:lumMod val="75000"/>
                  </a:schemeClr>
                </a:solidFill>
                <a:latin typeface="+mj-lt"/>
              </a:rPr>
              <a:t> and </a:t>
            </a:r>
            <a:r>
              <a:rPr lang="en-US" sz="2800" dirty="0">
                <a:solidFill>
                  <a:schemeClr val="accent2">
                    <a:lumMod val="75000"/>
                  </a:schemeClr>
                </a:solidFill>
                <a:latin typeface="+mj-lt"/>
              </a:rPr>
              <a:t>NOT</a:t>
            </a:r>
          </a:p>
        </p:txBody>
      </p:sp>
    </p:spTree>
    <p:extLst>
      <p:ext uri="{BB962C8B-B14F-4D97-AF65-F5344CB8AC3E}">
        <p14:creationId xmlns:p14="http://schemas.microsoft.com/office/powerpoint/2010/main" val="2144229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1848"/>
                                        </p:tgtEl>
                                        <p:attrNameLst>
                                          <p:attrName>style.visibility</p:attrName>
                                        </p:attrNameLst>
                                      </p:cBhvr>
                                      <p:to>
                                        <p:strVal val="visible"/>
                                      </p:to>
                                    </p:set>
                                    <p:anim calcmode="lin" valueType="num">
                                      <p:cBhvr additive="base">
                                        <p:cTn id="12" dur="500" fill="hold"/>
                                        <p:tgtEl>
                                          <p:spTgt spid="291848"/>
                                        </p:tgtEl>
                                        <p:attrNameLst>
                                          <p:attrName>ppt_x</p:attrName>
                                        </p:attrNameLst>
                                      </p:cBhvr>
                                      <p:tavLst>
                                        <p:tav tm="0">
                                          <p:val>
                                            <p:strVal val="#ppt_x"/>
                                          </p:val>
                                        </p:tav>
                                        <p:tav tm="100000">
                                          <p:val>
                                            <p:strVal val="#ppt_x"/>
                                          </p:val>
                                        </p:tav>
                                      </p:tavLst>
                                    </p:anim>
                                    <p:anim calcmode="lin" valueType="num">
                                      <p:cBhvr additive="base">
                                        <p:cTn id="13" dur="500" fill="hold"/>
                                        <p:tgtEl>
                                          <p:spTgt spid="29184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228600" y="2514600"/>
            <a:ext cx="73914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just">
              <a:defRPr/>
            </a:pPr>
            <a:r>
              <a:rPr lang="en-US" sz="2000" dirty="0">
                <a:latin typeface="Lucida Console" pitchFamily="49" charset="0"/>
              </a:rPr>
              <a:t>SELECT </a:t>
            </a:r>
            <a:r>
              <a:rPr lang="en-US" sz="2000" b="0" dirty="0" err="1">
                <a:latin typeface="Lucida Console" pitchFamily="49" charset="0"/>
              </a:rPr>
              <a:t>ItemId,ItemName</a:t>
            </a:r>
            <a:r>
              <a:rPr lang="en-US" sz="2000" dirty="0">
                <a:latin typeface="Lucida Console" pitchFamily="49" charset="0"/>
              </a:rPr>
              <a:t>	</a:t>
            </a:r>
          </a:p>
          <a:p>
            <a:pPr algn="just">
              <a:defRPr/>
            </a:pPr>
            <a:r>
              <a:rPr lang="en-US" sz="2000" dirty="0">
                <a:latin typeface="Lucida Console" pitchFamily="49" charset="0"/>
              </a:rPr>
              <a:t>     FROM </a:t>
            </a:r>
            <a:r>
              <a:rPr lang="en-US" sz="2000" b="0" dirty="0">
                <a:latin typeface="Lucida Console" pitchFamily="49" charset="0"/>
              </a:rPr>
              <a:t>Item</a:t>
            </a:r>
            <a:r>
              <a:rPr lang="en-US" sz="2000" dirty="0">
                <a:latin typeface="Lucida Console" pitchFamily="49" charset="0"/>
              </a:rPr>
              <a:t>		</a:t>
            </a:r>
          </a:p>
          <a:p>
            <a:pPr algn="just">
              <a:defRPr/>
            </a:pPr>
            <a:r>
              <a:rPr lang="en-US" sz="2000" dirty="0">
                <a:latin typeface="Lucida Console" pitchFamily="49" charset="0"/>
              </a:rPr>
              <a:t>	WHERE NOT </a:t>
            </a:r>
            <a:r>
              <a:rPr lang="en-US" sz="2000" b="0" dirty="0" err="1">
                <a:latin typeface="Lucida Console" pitchFamily="49" charset="0"/>
              </a:rPr>
              <a:t>UnitPrice</a:t>
            </a:r>
            <a:r>
              <a:rPr lang="en-US" sz="2000" b="0" dirty="0">
                <a:latin typeface="Lucida Console" pitchFamily="49" charset="0"/>
              </a:rPr>
              <a:t> &lt; 100;</a:t>
            </a:r>
          </a:p>
        </p:txBody>
      </p:sp>
      <p:sp>
        <p:nvSpPr>
          <p:cNvPr id="58372" name="Rectangle 3"/>
          <p:cNvSpPr>
            <a:spLocks noGrp="1" noChangeArrowheads="1"/>
          </p:cNvSpPr>
          <p:nvPr>
            <p:ph type="body" idx="4294967295"/>
          </p:nvPr>
        </p:nvSpPr>
        <p:spPr>
          <a:xfrm>
            <a:off x="228600" y="990600"/>
            <a:ext cx="7315200" cy="609600"/>
          </a:xfrm>
          <a:solidFill>
            <a:schemeClr val="tx1"/>
          </a:solidFill>
        </p:spPr>
        <p:txBody>
          <a:bodyPr lIns="0" tIns="0" anchor="ctr">
            <a:normAutofit fontScale="85000" lnSpcReduction="20000"/>
          </a:bodyPr>
          <a:lstStyle/>
          <a:p>
            <a:pPr algn="just" eaLnBrk="1" hangingPunct="1">
              <a:lnSpc>
                <a:spcPct val="80000"/>
              </a:lnSpc>
              <a:buClr>
                <a:schemeClr val="tx1"/>
              </a:buClr>
            </a:pPr>
            <a:r>
              <a:rPr lang="en-US" b="1" dirty="0" smtClean="0">
                <a:solidFill>
                  <a:schemeClr val="bg1"/>
                </a:solidFill>
              </a:rPr>
              <a:t>List all items whose  Unit Price is not less than 100 .</a:t>
            </a:r>
          </a:p>
        </p:txBody>
      </p:sp>
      <p:sp>
        <p:nvSpPr>
          <p:cNvPr id="55300" name="Rectangle 4"/>
          <p:cNvSpPr>
            <a:spLocks noGrp="1" noChangeArrowheads="1"/>
          </p:cNvSpPr>
          <p:nvPr>
            <p:ph type="title" idx="4294967295"/>
          </p:nvPr>
        </p:nvSpPr>
        <p:spPr>
          <a:xfrm>
            <a:off x="0" y="6220"/>
            <a:ext cx="9144000" cy="679580"/>
          </a:xfrm>
          <a:solidFill>
            <a:schemeClr val="accent4">
              <a:lumMod val="20000"/>
              <a:lumOff val="80000"/>
            </a:schemeClr>
          </a:solidFill>
        </p:spPr>
        <p:txBody>
          <a:bodyPr lIns="0">
            <a:normAutofit fontScale="90000"/>
          </a:bodyPr>
          <a:lstStyle/>
          <a:p>
            <a:pPr eaLnBrk="1" hangingPunct="1">
              <a:defRPr/>
            </a:pPr>
            <a:r>
              <a:rPr lang="en-US" dirty="0" smtClean="0"/>
              <a:t>Logical operators</a:t>
            </a:r>
          </a:p>
        </p:txBody>
      </p:sp>
    </p:spTree>
    <p:extLst>
      <p:ext uri="{BB962C8B-B14F-4D97-AF65-F5344CB8AC3E}">
        <p14:creationId xmlns:p14="http://schemas.microsoft.com/office/powerpoint/2010/main" val="288887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dissolve">
                                      <p:cBhvr>
                                        <p:cTn id="7" dur="500"/>
                                        <p:tgtEl>
                                          <p:spTgt spid="293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ChangeArrowheads="1"/>
          </p:cNvSpPr>
          <p:nvPr/>
        </p:nvSpPr>
        <p:spPr bwMode="auto">
          <a:xfrm>
            <a:off x="228600" y="1524000"/>
            <a:ext cx="7772400" cy="462307"/>
          </a:xfrm>
          <a:prstGeom prst="rect">
            <a:avLst/>
          </a:prstGeom>
          <a:solidFill>
            <a:srgbClr val="F3FCE4"/>
          </a:solidFill>
          <a:ln>
            <a:noFill/>
          </a:ln>
        </p:spPr>
        <p:txBody>
          <a:bodyPr lIns="92075" tIns="46038" rIns="92075" bIns="46038">
            <a:spAutoFit/>
          </a:bodyPr>
          <a:lstStyle/>
          <a:p>
            <a:pPr marL="342900" indent="-342900"/>
            <a:r>
              <a:rPr lang="en-US" sz="2400" dirty="0"/>
              <a:t>List all  Item with Unit Price in the range 100 to 200.</a:t>
            </a:r>
          </a:p>
        </p:txBody>
      </p:sp>
      <p:sp>
        <p:nvSpPr>
          <p:cNvPr id="56324" name="Rectangle 5"/>
          <p:cNvSpPr>
            <a:spLocks noGrp="1" noChangeArrowheads="1"/>
          </p:cNvSpPr>
          <p:nvPr>
            <p:ph type="title" idx="4294967295"/>
          </p:nvPr>
        </p:nvSpPr>
        <p:spPr>
          <a:xfrm>
            <a:off x="0" y="23327"/>
            <a:ext cx="9144000" cy="738673"/>
          </a:xfrm>
          <a:solidFill>
            <a:schemeClr val="accent4">
              <a:lumMod val="20000"/>
              <a:lumOff val="80000"/>
            </a:schemeClr>
          </a:solidFill>
        </p:spPr>
        <p:txBody>
          <a:bodyPr lIns="0">
            <a:normAutofit fontScale="90000"/>
          </a:bodyPr>
          <a:lstStyle/>
          <a:p>
            <a:pPr eaLnBrk="1" hangingPunct="1">
              <a:defRPr/>
            </a:pPr>
            <a:r>
              <a:rPr lang="en-US" dirty="0" smtClean="0"/>
              <a:t>Retrieval using BETWEEN</a:t>
            </a:r>
          </a:p>
        </p:txBody>
      </p:sp>
      <p:graphicFrame>
        <p:nvGraphicFramePr>
          <p:cNvPr id="9" name="Table 8"/>
          <p:cNvGraphicFramePr>
            <a:graphicFrameLocks noGrp="1"/>
          </p:cNvGraphicFramePr>
          <p:nvPr>
            <p:extLst>
              <p:ext uri="{D42A27DB-BD31-4B8C-83A1-F6EECF244321}">
                <p14:modId xmlns:p14="http://schemas.microsoft.com/office/powerpoint/2010/main" val="1575582044"/>
              </p:ext>
            </p:extLst>
          </p:nvPr>
        </p:nvGraphicFramePr>
        <p:xfrm>
          <a:off x="228600" y="4648199"/>
          <a:ext cx="8001000" cy="1500844"/>
        </p:xfrm>
        <a:graphic>
          <a:graphicData uri="http://schemas.openxmlformats.org/drawingml/2006/table">
            <a:tbl>
              <a:tblPr/>
              <a:tblGrid>
                <a:gridCol w="8001000"/>
              </a:tblGrid>
              <a:tr h="340242">
                <a:tc>
                  <a:txBody>
                    <a:bodyPr/>
                    <a:lstStyle/>
                    <a:p>
                      <a:pPr algn="l" rtl="0" fontAlgn="b"/>
                      <a:r>
                        <a:rPr lang="en-US" sz="2400" b="1" i="0" u="none" strike="noStrike" dirty="0">
                          <a:solidFill>
                            <a:srgbClr val="000000"/>
                          </a:solidFill>
                          <a:latin typeface="Lucida Console" pitchFamily="49" charset="0"/>
                        </a:rPr>
                        <a:t>SELECT</a:t>
                      </a:r>
                      <a:r>
                        <a:rPr lang="en-US" sz="2400" b="0" i="0" u="none" strike="noStrike" dirty="0">
                          <a:solidFill>
                            <a:srgbClr val="000000"/>
                          </a:solidFill>
                          <a:latin typeface="Lucida Console" pitchFamily="49" charset="0"/>
                        </a:rPr>
                        <a:t> </a:t>
                      </a:r>
                      <a:r>
                        <a:rPr lang="en-US" sz="2400" b="0" i="0" u="none" strike="noStrike" dirty="0" err="1">
                          <a:solidFill>
                            <a:srgbClr val="000000"/>
                          </a:solidFill>
                          <a:latin typeface="Lucida Console" pitchFamily="49" charset="0"/>
                        </a:rPr>
                        <a:t>ItemId,ItemName</a:t>
                      </a:r>
                      <a:r>
                        <a:rPr lang="en-US" sz="2400" b="1" i="0" u="none" strike="noStrike" dirty="0">
                          <a:solidFill>
                            <a:srgbClr val="000000"/>
                          </a:solidFill>
                          <a:latin typeface="Lucida Console" pitchFamily="49" charset="0"/>
                        </a:rPr>
                        <a:t> </a:t>
                      </a: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3FCE4"/>
                    </a:solidFill>
                  </a:tcPr>
                </a:tc>
              </a:tr>
              <a:tr h="340242">
                <a:tc>
                  <a:txBody>
                    <a:bodyPr/>
                    <a:lstStyle/>
                    <a:p>
                      <a:pPr algn="l" rtl="0" fontAlgn="b"/>
                      <a:r>
                        <a:rPr lang="en-US" sz="2400" b="1" i="0" u="none" strike="noStrike" dirty="0">
                          <a:solidFill>
                            <a:srgbClr val="000000"/>
                          </a:solidFill>
                          <a:latin typeface="Lucida Console" pitchFamily="49" charset="0"/>
                        </a:rPr>
                        <a:t>     FROM</a:t>
                      </a:r>
                      <a:r>
                        <a:rPr lang="en-US" sz="2400" b="0" i="0" u="none" strike="noStrike" dirty="0">
                          <a:solidFill>
                            <a:srgbClr val="000000"/>
                          </a:solidFill>
                          <a:latin typeface="Lucida Console" pitchFamily="49" charset="0"/>
                        </a:rPr>
                        <a:t> Item</a:t>
                      </a:r>
                      <a:r>
                        <a:rPr lang="en-US" sz="2400" b="1" i="0" u="none" strike="noStrike" dirty="0">
                          <a:solidFill>
                            <a:srgbClr val="000000"/>
                          </a:solidFill>
                          <a:latin typeface="Lucida Console" pitchFamily="49" charset="0"/>
                        </a:rPr>
                        <a:t> </a:t>
                      </a: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CE4"/>
                    </a:solidFill>
                  </a:tcPr>
                </a:tc>
              </a:tr>
              <a:tr h="340242">
                <a:tc>
                  <a:txBody>
                    <a:bodyPr/>
                    <a:lstStyle/>
                    <a:p>
                      <a:pPr algn="l" rtl="0" fontAlgn="b"/>
                      <a:r>
                        <a:rPr lang="en-US" sz="2400" b="1" i="0" u="none" strike="noStrike" dirty="0">
                          <a:solidFill>
                            <a:srgbClr val="000000"/>
                          </a:solidFill>
                          <a:latin typeface="Lucida Console" pitchFamily="49" charset="0"/>
                        </a:rPr>
                        <a:t>          WHERE</a:t>
                      </a:r>
                      <a:r>
                        <a:rPr lang="en-US" sz="2400" b="0" i="0" u="none" strike="noStrike" dirty="0">
                          <a:solidFill>
                            <a:srgbClr val="000000"/>
                          </a:solidFill>
                          <a:latin typeface="Lucida Console" pitchFamily="49" charset="0"/>
                        </a:rPr>
                        <a:t> </a:t>
                      </a:r>
                      <a:r>
                        <a:rPr lang="en-US" sz="2400" b="0" i="0" u="none" strike="noStrike" dirty="0" err="1">
                          <a:solidFill>
                            <a:srgbClr val="000000"/>
                          </a:solidFill>
                          <a:latin typeface="Lucida Console" pitchFamily="49" charset="0"/>
                        </a:rPr>
                        <a:t>UnitPrice</a:t>
                      </a:r>
                      <a:r>
                        <a:rPr lang="en-US" sz="2400" b="0" i="0" u="none" strike="noStrike" dirty="0">
                          <a:solidFill>
                            <a:srgbClr val="000000"/>
                          </a:solidFill>
                          <a:latin typeface="Lucida Console" pitchFamily="49" charset="0"/>
                        </a:rPr>
                        <a:t>   </a:t>
                      </a:r>
                      <a:endParaRPr lang="en-US" sz="2400" b="1" i="0" u="none" strike="noStrike" dirty="0">
                        <a:solidFill>
                          <a:srgbClr val="000000"/>
                        </a:solidFill>
                        <a:latin typeface="Lucida Console" pitchFamily="49" charset="0"/>
                      </a:endParaRP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CE4"/>
                    </a:solidFill>
                  </a:tcPr>
                </a:tc>
              </a:tr>
              <a:tr h="350874">
                <a:tc>
                  <a:txBody>
                    <a:bodyPr/>
                    <a:lstStyle/>
                    <a:p>
                      <a:pPr algn="l" rtl="0" fontAlgn="b"/>
                      <a:r>
                        <a:rPr lang="en-US" sz="2400" b="0" i="0" u="none" strike="noStrike" dirty="0">
                          <a:solidFill>
                            <a:srgbClr val="000000"/>
                          </a:solidFill>
                          <a:latin typeface="Lucida Console" pitchFamily="49" charset="0"/>
                        </a:rPr>
                        <a:t>                   </a:t>
                      </a:r>
                      <a:r>
                        <a:rPr lang="en-US" sz="2400" b="1" i="0" u="none" strike="noStrike" dirty="0">
                          <a:solidFill>
                            <a:srgbClr val="000000"/>
                          </a:solidFill>
                          <a:latin typeface="Lucida Console" pitchFamily="49" charset="0"/>
                        </a:rPr>
                        <a:t>BETWEEN</a:t>
                      </a:r>
                      <a:r>
                        <a:rPr lang="en-US" sz="2400" b="0" i="0" u="none" strike="noStrike" dirty="0">
                          <a:solidFill>
                            <a:srgbClr val="000000"/>
                          </a:solidFill>
                          <a:latin typeface="Lucida Console" pitchFamily="49" charset="0"/>
                        </a:rPr>
                        <a:t> 100 AND 200; </a:t>
                      </a: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CE4"/>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66371062"/>
              </p:ext>
            </p:extLst>
          </p:nvPr>
        </p:nvGraphicFramePr>
        <p:xfrm>
          <a:off x="250370" y="2209800"/>
          <a:ext cx="8436429" cy="1700355"/>
        </p:xfrm>
        <a:graphic>
          <a:graphicData uri="http://schemas.openxmlformats.org/drawingml/2006/table">
            <a:tbl>
              <a:tblPr/>
              <a:tblGrid>
                <a:gridCol w="8436429"/>
              </a:tblGrid>
              <a:tr h="291026">
                <a:tc>
                  <a:txBody>
                    <a:bodyPr/>
                    <a:lstStyle/>
                    <a:p>
                      <a:pPr algn="l" rtl="0" fontAlgn="b"/>
                      <a:r>
                        <a:rPr lang="en-US" sz="2400" b="1" i="0" u="none" strike="noStrike" dirty="0">
                          <a:solidFill>
                            <a:srgbClr val="000000"/>
                          </a:solidFill>
                          <a:latin typeface="Lucida Console" pitchFamily="49" charset="0"/>
                        </a:rPr>
                        <a:t>SELECT</a:t>
                      </a:r>
                      <a:r>
                        <a:rPr lang="en-US" sz="2400" b="0" i="0" u="none" strike="noStrike" dirty="0">
                          <a:solidFill>
                            <a:srgbClr val="000000"/>
                          </a:solidFill>
                          <a:latin typeface="Lucida Console" pitchFamily="49" charset="0"/>
                        </a:rPr>
                        <a:t> </a:t>
                      </a:r>
                      <a:r>
                        <a:rPr lang="en-US" sz="2400" b="0" i="0" u="none" strike="noStrike" dirty="0" err="1">
                          <a:solidFill>
                            <a:srgbClr val="000000"/>
                          </a:solidFill>
                          <a:latin typeface="Lucida Console" pitchFamily="49" charset="0"/>
                        </a:rPr>
                        <a:t>ItemId,ItemName</a:t>
                      </a:r>
                      <a:r>
                        <a:rPr lang="en-US" sz="2400" b="1" i="0" u="none" strike="noStrike" dirty="0">
                          <a:solidFill>
                            <a:srgbClr val="000000"/>
                          </a:solidFill>
                          <a:latin typeface="Lucida Console" pitchFamily="49" charset="0"/>
                        </a:rPr>
                        <a:t> </a:t>
                      </a: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3FCE4"/>
                    </a:solidFill>
                  </a:tcPr>
                </a:tc>
              </a:tr>
              <a:tr h="291026">
                <a:tc>
                  <a:txBody>
                    <a:bodyPr/>
                    <a:lstStyle/>
                    <a:p>
                      <a:pPr algn="l" rtl="0" fontAlgn="b"/>
                      <a:r>
                        <a:rPr lang="en-US" sz="2400" b="1" i="0" u="none" strike="noStrike" dirty="0" smtClean="0">
                          <a:solidFill>
                            <a:srgbClr val="000000"/>
                          </a:solidFill>
                          <a:latin typeface="Lucida Console" pitchFamily="49" charset="0"/>
                        </a:rPr>
                        <a:t>FROM</a:t>
                      </a:r>
                      <a:r>
                        <a:rPr lang="en-US" sz="2400" b="0" i="0" u="none" strike="noStrike" dirty="0" smtClean="0">
                          <a:solidFill>
                            <a:srgbClr val="000000"/>
                          </a:solidFill>
                          <a:latin typeface="Lucida Console" pitchFamily="49" charset="0"/>
                        </a:rPr>
                        <a:t> </a:t>
                      </a:r>
                      <a:r>
                        <a:rPr lang="en-US" sz="2400" b="0" i="0" u="none" strike="noStrike" dirty="0">
                          <a:solidFill>
                            <a:srgbClr val="000000"/>
                          </a:solidFill>
                          <a:latin typeface="Lucida Console" pitchFamily="49" charset="0"/>
                        </a:rPr>
                        <a:t>Item</a:t>
                      </a:r>
                      <a:r>
                        <a:rPr lang="en-US" sz="2400" b="1" i="0" u="none" strike="noStrike" dirty="0">
                          <a:solidFill>
                            <a:srgbClr val="000000"/>
                          </a:solidFill>
                          <a:latin typeface="Lucida Console" pitchFamily="49" charset="0"/>
                        </a:rPr>
                        <a:t> </a:t>
                      </a: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CE4"/>
                    </a:solidFill>
                  </a:tcPr>
                </a:tc>
              </a:tr>
              <a:tr h="5747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smtClean="0">
                          <a:solidFill>
                            <a:srgbClr val="000000"/>
                          </a:solidFill>
                          <a:latin typeface="Lucida Console" pitchFamily="49" charset="0"/>
                        </a:rPr>
                        <a:t>WHERE</a:t>
                      </a:r>
                      <a:r>
                        <a:rPr lang="en-US" sz="2400" b="0" i="0" u="none" strike="noStrike" dirty="0" smtClean="0">
                          <a:solidFill>
                            <a:srgbClr val="000000"/>
                          </a:solidFill>
                          <a:latin typeface="Lucida Console" pitchFamily="49" charset="0"/>
                        </a:rPr>
                        <a:t> </a:t>
                      </a:r>
                      <a:r>
                        <a:rPr lang="en-US" sz="2400" b="0" i="0" u="none" strike="noStrike" dirty="0" err="1">
                          <a:solidFill>
                            <a:srgbClr val="000000"/>
                          </a:solidFill>
                          <a:latin typeface="Lucida Console" pitchFamily="49" charset="0"/>
                        </a:rPr>
                        <a:t>UnitPrice</a:t>
                      </a:r>
                      <a:r>
                        <a:rPr lang="en-US" sz="2400" b="0" i="0" u="none" strike="noStrike" dirty="0">
                          <a:solidFill>
                            <a:srgbClr val="000000"/>
                          </a:solidFill>
                          <a:latin typeface="Lucida Console" pitchFamily="49" charset="0"/>
                        </a:rPr>
                        <a:t> </a:t>
                      </a:r>
                      <a:r>
                        <a:rPr lang="en-US" sz="2400" b="0" i="0" u="none" strike="noStrike" dirty="0" smtClean="0">
                          <a:solidFill>
                            <a:srgbClr val="000000"/>
                          </a:solidFill>
                          <a:latin typeface="Lucida Console" pitchFamily="49" charset="0"/>
                        </a:rPr>
                        <a:t>&gt;= 100</a:t>
                      </a:r>
                      <a:r>
                        <a:rPr lang="en-US" sz="2400" b="0" i="0" u="none" strike="noStrike" baseline="0" dirty="0" smtClean="0">
                          <a:solidFill>
                            <a:srgbClr val="000000"/>
                          </a:solidFill>
                          <a:latin typeface="Lucida Console" pitchFamily="49" charset="0"/>
                        </a:rPr>
                        <a:t> </a:t>
                      </a:r>
                      <a:r>
                        <a:rPr lang="en-US" sz="2400" b="0" i="0" u="none" strike="noStrike" dirty="0" smtClean="0">
                          <a:solidFill>
                            <a:srgbClr val="000000"/>
                          </a:solidFill>
                          <a:latin typeface="Lucida Console" pitchFamily="49" charset="0"/>
                        </a:rPr>
                        <a:t>AND </a:t>
                      </a:r>
                      <a:r>
                        <a:rPr lang="en-US" sz="2400" b="0" i="0" u="none" strike="noStrike" dirty="0" err="1" smtClean="0">
                          <a:solidFill>
                            <a:srgbClr val="000000"/>
                          </a:solidFill>
                          <a:latin typeface="Lucida Console" pitchFamily="49" charset="0"/>
                        </a:rPr>
                        <a:t>UnitPrice</a:t>
                      </a:r>
                      <a:r>
                        <a:rPr lang="en-US" sz="2400" b="0" i="0" u="none" strike="noStrike" dirty="0" smtClean="0">
                          <a:solidFill>
                            <a:srgbClr val="000000"/>
                          </a:solidFill>
                          <a:latin typeface="Lucida Console" pitchFamily="49" charset="0"/>
                        </a:rPr>
                        <a:t> &lt;= 200; </a:t>
                      </a: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3FCE4"/>
                    </a:solidFill>
                  </a:tcPr>
                </a:tc>
              </a:tr>
              <a:tr h="291026">
                <a:tc>
                  <a:txBody>
                    <a:bodyPr/>
                    <a:lstStyle/>
                    <a:p>
                      <a:pPr algn="l" rtl="0" fontAlgn="b"/>
                      <a:endParaRPr lang="en-US" sz="2400" b="0" i="0" u="none" strike="noStrike" dirty="0">
                        <a:solidFill>
                          <a:srgbClr val="000000"/>
                        </a:solidFill>
                        <a:latin typeface="Lucida Console" pitchFamily="49" charset="0"/>
                      </a:endParaRPr>
                    </a:p>
                  </a:txBody>
                  <a:tcPr marL="9446" marR="9446" marT="945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CE4"/>
                    </a:solidFill>
                  </a:tcPr>
                </a:tc>
              </a:tr>
            </a:tbl>
          </a:graphicData>
        </a:graphic>
      </p:graphicFrame>
      <p:sp>
        <p:nvSpPr>
          <p:cNvPr id="57368" name="TextBox 10"/>
          <p:cNvSpPr txBox="1">
            <a:spLocks noChangeArrowheads="1"/>
          </p:cNvSpPr>
          <p:nvPr/>
        </p:nvSpPr>
        <p:spPr bwMode="auto">
          <a:xfrm>
            <a:off x="3886200" y="4114800"/>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000">
                <a:solidFill>
                  <a:schemeClr val="accent2"/>
                </a:solidFill>
              </a:rPr>
              <a:t>OR</a:t>
            </a:r>
          </a:p>
        </p:txBody>
      </p:sp>
      <p:sp>
        <p:nvSpPr>
          <p:cNvPr id="2" name="TextBox 1"/>
          <p:cNvSpPr txBox="1"/>
          <p:nvPr/>
        </p:nvSpPr>
        <p:spPr>
          <a:xfrm>
            <a:off x="0" y="762000"/>
            <a:ext cx="9078330" cy="461665"/>
          </a:xfrm>
          <a:prstGeom prst="rect">
            <a:avLst/>
          </a:prstGeom>
          <a:noFill/>
        </p:spPr>
        <p:txBody>
          <a:bodyPr wrap="square" rtlCol="0">
            <a:spAutoFit/>
          </a:bodyPr>
          <a:lstStyle/>
          <a:p>
            <a:r>
              <a:rPr lang="en-US" sz="2400" dirty="0" smtClean="0"/>
              <a:t>Test-expression [NOT] BETWEEN low-expression AND high-expression</a:t>
            </a:r>
            <a:endParaRPr lang="en-US" sz="2400" dirty="0"/>
          </a:p>
        </p:txBody>
      </p:sp>
    </p:spTree>
    <p:extLst>
      <p:ext uri="{BB962C8B-B14F-4D97-AF65-F5344CB8AC3E}">
        <p14:creationId xmlns:p14="http://schemas.microsoft.com/office/powerpoint/2010/main" val="3523986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68"/>
                                        </p:tgtEl>
                                        <p:attrNameLst>
                                          <p:attrName>style.visibility</p:attrName>
                                        </p:attrNameLst>
                                      </p:cBhvr>
                                      <p:to>
                                        <p:strVal val="visible"/>
                                      </p:to>
                                    </p:set>
                                    <p:animEffect transition="in" filter="blinds(horizontal)">
                                      <p:cBhvr>
                                        <p:cTn id="12" dur="500"/>
                                        <p:tgtEl>
                                          <p:spTgt spid="57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4947C5DE-046C-48E8-BB37-0E4E05847EEF}" type="slidenum">
              <a:rPr lang="en-US"/>
              <a:pPr>
                <a:defRPr/>
              </a:pPr>
              <a:t>43</a:t>
            </a:fld>
            <a:endParaRPr lang="en-US"/>
          </a:p>
        </p:txBody>
      </p:sp>
      <p:sp>
        <p:nvSpPr>
          <p:cNvPr id="60419" name="Rectangle 2"/>
          <p:cNvSpPr>
            <a:spLocks noChangeArrowheads="1"/>
          </p:cNvSpPr>
          <p:nvPr/>
        </p:nvSpPr>
        <p:spPr bwMode="auto">
          <a:xfrm>
            <a:off x="381000" y="1981200"/>
            <a:ext cx="85344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r>
              <a:rPr lang="en-US" sz="1800">
                <a:solidFill>
                  <a:schemeClr val="bg1"/>
                </a:solidFill>
              </a:rPr>
              <a:t>List all items which have Unit of measurement as ‘Kilogram’  or ’Dozen’.</a:t>
            </a:r>
          </a:p>
        </p:txBody>
      </p:sp>
      <p:sp>
        <p:nvSpPr>
          <p:cNvPr id="57348" name="Rectangle 5"/>
          <p:cNvSpPr>
            <a:spLocks noGrp="1" noChangeArrowheads="1"/>
          </p:cNvSpPr>
          <p:nvPr>
            <p:ph type="title" idx="4294967295"/>
          </p:nvPr>
        </p:nvSpPr>
        <p:spPr>
          <a:xfrm>
            <a:off x="0" y="0"/>
            <a:ext cx="9144000" cy="685800"/>
          </a:xfrm>
          <a:solidFill>
            <a:schemeClr val="accent4">
              <a:lumMod val="20000"/>
              <a:lumOff val="80000"/>
            </a:schemeClr>
          </a:solidFill>
        </p:spPr>
        <p:txBody>
          <a:bodyPr lIns="0">
            <a:normAutofit fontScale="90000"/>
          </a:bodyPr>
          <a:lstStyle/>
          <a:p>
            <a:pPr eaLnBrk="1" hangingPunct="1">
              <a:defRPr/>
            </a:pPr>
            <a:r>
              <a:rPr lang="en-US" dirty="0" smtClean="0"/>
              <a:t>Retrieval using IN</a:t>
            </a:r>
          </a:p>
        </p:txBody>
      </p:sp>
      <p:pic>
        <p:nvPicPr>
          <p:cNvPr id="60421" name="Picture 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09600" y="1263650"/>
            <a:ext cx="7696200" cy="614363"/>
          </a:xfrm>
        </p:spPr>
      </p:pic>
      <p:graphicFrame>
        <p:nvGraphicFramePr>
          <p:cNvPr id="7" name="Table 6"/>
          <p:cNvGraphicFramePr>
            <a:graphicFrameLocks noGrp="1"/>
          </p:cNvGraphicFramePr>
          <p:nvPr/>
        </p:nvGraphicFramePr>
        <p:xfrm>
          <a:off x="533400" y="2590800"/>
          <a:ext cx="7056438" cy="1123952"/>
        </p:xfrm>
        <a:graphic>
          <a:graphicData uri="http://schemas.openxmlformats.org/drawingml/2006/table">
            <a:tbl>
              <a:tblPr/>
              <a:tblGrid>
                <a:gridCol w="7056438"/>
              </a:tblGrid>
              <a:tr h="280988">
                <a:tc>
                  <a:txBody>
                    <a:bodyPr/>
                    <a:lstStyle/>
                    <a:p>
                      <a:pPr algn="l" rtl="0" fontAlgn="b"/>
                      <a:r>
                        <a:rPr lang="en-US" sz="1800" b="1" i="0" u="none" strike="noStrike" dirty="0">
                          <a:solidFill>
                            <a:srgbClr val="000000"/>
                          </a:solidFill>
                          <a:latin typeface="Lucida Console" pitchFamily="49" charset="0"/>
                        </a:rPr>
                        <a:t>SELECT </a:t>
                      </a:r>
                      <a:r>
                        <a:rPr lang="en-US" sz="1800" b="0" i="0" u="none" strike="noStrike" dirty="0" err="1">
                          <a:solidFill>
                            <a:srgbClr val="000000"/>
                          </a:solidFill>
                          <a:latin typeface="Lucida Console" pitchFamily="49" charset="0"/>
                        </a:rPr>
                        <a:t>ItemId,ItemName</a:t>
                      </a:r>
                      <a:r>
                        <a:rPr lang="en-US" sz="1800" b="0" i="0" u="none" strike="noStrike" dirty="0">
                          <a:solidFill>
                            <a:srgbClr val="000000"/>
                          </a:solidFill>
                          <a:latin typeface="Lucida Console" pitchFamily="49" charset="0"/>
                        </a:rPr>
                        <a:t> </a:t>
                      </a:r>
                    </a:p>
                  </a:txBody>
                  <a:tcPr marL="6504" marR="6504" marT="650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280988">
                <a:tc>
                  <a:txBody>
                    <a:bodyPr/>
                    <a:lstStyle/>
                    <a:p>
                      <a:pPr algn="l" rtl="0" fontAlgn="b"/>
                      <a:r>
                        <a:rPr lang="en-US" sz="1800" b="1" i="0" u="none" strike="noStrike" dirty="0">
                          <a:solidFill>
                            <a:srgbClr val="000000"/>
                          </a:solidFill>
                          <a:latin typeface="Lucida Console" pitchFamily="49" charset="0"/>
                        </a:rPr>
                        <a:t>     FROM </a:t>
                      </a:r>
                      <a:r>
                        <a:rPr lang="en-US" sz="1800" b="0" i="0" u="none" strike="noStrike" dirty="0">
                          <a:solidFill>
                            <a:srgbClr val="000000"/>
                          </a:solidFill>
                          <a:latin typeface="Lucida Console" pitchFamily="49" charset="0"/>
                        </a:rPr>
                        <a:t>Item </a:t>
                      </a:r>
                      <a:endParaRPr lang="en-US" sz="1800" b="1" i="0" u="none" strike="noStrike" dirty="0">
                        <a:solidFill>
                          <a:srgbClr val="000000"/>
                        </a:solidFill>
                        <a:latin typeface="Lucida Console" pitchFamily="49" charset="0"/>
                      </a:endParaRPr>
                    </a:p>
                  </a:txBody>
                  <a:tcPr marL="6504" marR="6504" marT="650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280988">
                <a:tc>
                  <a:txBody>
                    <a:bodyPr/>
                    <a:lstStyle/>
                    <a:p>
                      <a:pPr algn="l" rtl="0" fontAlgn="b"/>
                      <a:r>
                        <a:rPr lang="en-US" sz="1800" b="1" i="0" u="none" strike="noStrike" dirty="0">
                          <a:solidFill>
                            <a:srgbClr val="000000"/>
                          </a:solidFill>
                          <a:latin typeface="Lucida Console" pitchFamily="49" charset="0"/>
                        </a:rPr>
                        <a:t>            WHERE </a:t>
                      </a:r>
                      <a:r>
                        <a:rPr lang="en-US" sz="1800" b="0" i="0" u="none" strike="noStrike" dirty="0" err="1">
                          <a:solidFill>
                            <a:srgbClr val="000000"/>
                          </a:solidFill>
                          <a:latin typeface="Lucida Console" pitchFamily="49" charset="0"/>
                        </a:rPr>
                        <a:t>UnitOfMeasurement</a:t>
                      </a:r>
                      <a:r>
                        <a:rPr lang="en-US" sz="1800" b="0" i="0" u="none" strike="noStrike" dirty="0">
                          <a:solidFill>
                            <a:srgbClr val="000000"/>
                          </a:solidFill>
                          <a:latin typeface="Lucida Console" pitchFamily="49" charset="0"/>
                        </a:rPr>
                        <a:t> </a:t>
                      </a:r>
                      <a:r>
                        <a:rPr lang="en-US" sz="1800" b="1" i="0" u="none" strike="noStrike" dirty="0">
                          <a:solidFill>
                            <a:srgbClr val="000000"/>
                          </a:solidFill>
                          <a:latin typeface="Lucida Console" pitchFamily="49" charset="0"/>
                        </a:rPr>
                        <a:t>=</a:t>
                      </a:r>
                      <a:r>
                        <a:rPr lang="en-US" sz="1800" b="0" i="0" u="none" strike="noStrike" dirty="0">
                          <a:solidFill>
                            <a:srgbClr val="000000"/>
                          </a:solidFill>
                          <a:latin typeface="Lucida Console" pitchFamily="49" charset="0"/>
                        </a:rPr>
                        <a:t> ‘Kilogram’</a:t>
                      </a:r>
                      <a:r>
                        <a:rPr lang="en-US" sz="1800" b="1" i="0" u="none" strike="noStrike" dirty="0">
                          <a:solidFill>
                            <a:srgbClr val="000000"/>
                          </a:solidFill>
                          <a:latin typeface="Lucida Console" pitchFamily="49" charset="0"/>
                        </a:rPr>
                        <a:t>  </a:t>
                      </a:r>
                    </a:p>
                  </a:txBody>
                  <a:tcPr marL="6504" marR="6504" marT="650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280988">
                <a:tc>
                  <a:txBody>
                    <a:bodyPr/>
                    <a:lstStyle/>
                    <a:p>
                      <a:pPr algn="l" rtl="0" fontAlgn="b"/>
                      <a:r>
                        <a:rPr lang="en-US" sz="1800" b="1" i="0" u="none" strike="noStrike" dirty="0">
                          <a:solidFill>
                            <a:srgbClr val="000000"/>
                          </a:solidFill>
                          <a:latin typeface="Lucida Console" pitchFamily="49" charset="0"/>
                        </a:rPr>
                        <a:t>              </a:t>
                      </a:r>
                      <a:r>
                        <a:rPr lang="en-US" sz="1800" b="0" i="0" u="none" strike="noStrike" dirty="0">
                          <a:solidFill>
                            <a:srgbClr val="000000"/>
                          </a:solidFill>
                          <a:latin typeface="Lucida Console" pitchFamily="49" charset="0"/>
                        </a:rPr>
                        <a:t> OR </a:t>
                      </a:r>
                      <a:r>
                        <a:rPr lang="en-US" sz="1800" b="0" i="0" u="none" strike="noStrike" dirty="0" err="1">
                          <a:solidFill>
                            <a:srgbClr val="000000"/>
                          </a:solidFill>
                          <a:latin typeface="Lucida Console" pitchFamily="49" charset="0"/>
                        </a:rPr>
                        <a:t>UnitOfMeasurement</a:t>
                      </a:r>
                      <a:r>
                        <a:rPr lang="en-US" sz="1800" b="0" i="0" u="none" strike="noStrike" dirty="0">
                          <a:solidFill>
                            <a:srgbClr val="000000"/>
                          </a:solidFill>
                          <a:latin typeface="Lucida Console" pitchFamily="49" charset="0"/>
                        </a:rPr>
                        <a:t> </a:t>
                      </a:r>
                      <a:r>
                        <a:rPr lang="en-US" sz="1800" b="1" i="0" u="none" strike="noStrike" dirty="0">
                          <a:solidFill>
                            <a:srgbClr val="000000"/>
                          </a:solidFill>
                          <a:latin typeface="Lucida Console" pitchFamily="49" charset="0"/>
                        </a:rPr>
                        <a:t>=</a:t>
                      </a:r>
                      <a:r>
                        <a:rPr lang="en-US" sz="1800" b="0" i="0" u="none" strike="noStrike" dirty="0">
                          <a:solidFill>
                            <a:srgbClr val="000000"/>
                          </a:solidFill>
                          <a:latin typeface="Lucida Console" pitchFamily="49" charset="0"/>
                        </a:rPr>
                        <a:t>  ‘Dozen</a:t>
                      </a:r>
                      <a:r>
                        <a:rPr lang="en-US" sz="1800" b="1" i="0" u="none" strike="noStrike" dirty="0">
                          <a:solidFill>
                            <a:srgbClr val="000000"/>
                          </a:solidFill>
                          <a:latin typeface="Lucida Console" pitchFamily="49" charset="0"/>
                        </a:rPr>
                        <a:t>’; </a:t>
                      </a:r>
                    </a:p>
                  </a:txBody>
                  <a:tcPr marL="6504" marR="6504" marT="650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graphicFrame>
        <p:nvGraphicFramePr>
          <p:cNvPr id="8" name="Table 7"/>
          <p:cNvGraphicFramePr>
            <a:graphicFrameLocks noGrp="1"/>
          </p:cNvGraphicFramePr>
          <p:nvPr/>
        </p:nvGraphicFramePr>
        <p:xfrm>
          <a:off x="533400" y="4267200"/>
          <a:ext cx="7772400" cy="1397604"/>
        </p:xfrm>
        <a:graphic>
          <a:graphicData uri="http://schemas.openxmlformats.org/drawingml/2006/table">
            <a:tbl>
              <a:tblPr/>
              <a:tblGrid>
                <a:gridCol w="7772400"/>
              </a:tblGrid>
              <a:tr h="280700">
                <a:tc>
                  <a:txBody>
                    <a:bodyPr/>
                    <a:lstStyle/>
                    <a:p>
                      <a:pPr algn="l" rtl="0" fontAlgn="b"/>
                      <a:r>
                        <a:rPr lang="en-US" sz="1800" b="1" i="0" u="none" strike="noStrike" dirty="0">
                          <a:solidFill>
                            <a:srgbClr val="000000"/>
                          </a:solidFill>
                          <a:latin typeface="Lucida Console" pitchFamily="49" charset="0"/>
                        </a:rPr>
                        <a:t>SELECT</a:t>
                      </a:r>
                      <a:r>
                        <a:rPr lang="en-US" sz="1800" b="0" i="0" u="none" strike="noStrike" dirty="0">
                          <a:solidFill>
                            <a:srgbClr val="000000"/>
                          </a:solidFill>
                          <a:latin typeface="Lucida Console" pitchFamily="49" charset="0"/>
                        </a:rPr>
                        <a:t> </a:t>
                      </a:r>
                      <a:r>
                        <a:rPr lang="en-US" sz="1800" b="0" i="0" u="none" strike="noStrike" dirty="0" err="1">
                          <a:solidFill>
                            <a:srgbClr val="000000"/>
                          </a:solidFill>
                          <a:latin typeface="Lucida Console" pitchFamily="49" charset="0"/>
                        </a:rPr>
                        <a:t>ItemId,ItemName</a:t>
                      </a:r>
                      <a:r>
                        <a:rPr lang="en-US" sz="1800" b="0" i="0" u="none" strike="noStrike" dirty="0">
                          <a:solidFill>
                            <a:srgbClr val="000000"/>
                          </a:solidFill>
                          <a:latin typeface="Lucida Console" pitchFamily="49" charset="0"/>
                        </a:rPr>
                        <a:t> </a:t>
                      </a:r>
                      <a:endParaRPr lang="en-US" sz="1800" b="1" i="0" u="none" strike="noStrike" dirty="0">
                        <a:solidFill>
                          <a:srgbClr val="000000"/>
                        </a:solidFill>
                        <a:latin typeface="Lucida Console" pitchFamily="49" charset="0"/>
                      </a:endParaRPr>
                    </a:p>
                  </a:txBody>
                  <a:tcPr marL="6504" marR="6504" marT="650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AFBFE"/>
                    </a:solidFill>
                  </a:tcPr>
                </a:tc>
              </a:tr>
              <a:tr h="280700">
                <a:tc>
                  <a:txBody>
                    <a:bodyPr/>
                    <a:lstStyle/>
                    <a:p>
                      <a:pPr algn="l" rtl="0" fontAlgn="b"/>
                      <a:r>
                        <a:rPr lang="en-US" sz="1800" b="1" i="0" u="none" strike="noStrike" dirty="0">
                          <a:solidFill>
                            <a:srgbClr val="000000"/>
                          </a:solidFill>
                          <a:latin typeface="Lucida Console" pitchFamily="49" charset="0"/>
                        </a:rPr>
                        <a:t>     FROM</a:t>
                      </a:r>
                      <a:r>
                        <a:rPr lang="en-US" sz="1800" b="0" i="0" u="none" strike="noStrike" dirty="0">
                          <a:solidFill>
                            <a:srgbClr val="000000"/>
                          </a:solidFill>
                          <a:latin typeface="Lucida Console" pitchFamily="49" charset="0"/>
                        </a:rPr>
                        <a:t> Item </a:t>
                      </a:r>
                      <a:endParaRPr lang="en-US" sz="1800" b="1" i="0" u="none" strike="noStrike" dirty="0">
                        <a:solidFill>
                          <a:srgbClr val="000000"/>
                        </a:solidFill>
                        <a:latin typeface="Lucida Console" pitchFamily="49" charset="0"/>
                      </a:endParaRPr>
                    </a:p>
                  </a:txBody>
                  <a:tcPr marL="6504" marR="6504" marT="650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554899">
                <a:tc>
                  <a:txBody>
                    <a:bodyPr/>
                    <a:lstStyle/>
                    <a:p>
                      <a:pPr algn="l" rtl="0" fontAlgn="b"/>
                      <a:r>
                        <a:rPr lang="en-US" sz="1800" b="1" i="0" u="none" strike="noStrike" dirty="0">
                          <a:solidFill>
                            <a:srgbClr val="000000"/>
                          </a:solidFill>
                          <a:latin typeface="Lucida Console" pitchFamily="49" charset="0"/>
                        </a:rPr>
                        <a:t>    </a:t>
                      </a:r>
                      <a:r>
                        <a:rPr lang="en-US" sz="1800" b="1" i="0" u="none" strike="noStrike" dirty="0" smtClean="0">
                          <a:solidFill>
                            <a:srgbClr val="000000"/>
                          </a:solidFill>
                          <a:latin typeface="Lucida Console" pitchFamily="49" charset="0"/>
                        </a:rPr>
                        <a:t>     WHERE </a:t>
                      </a:r>
                      <a:r>
                        <a:rPr lang="en-US" sz="1800" b="0" i="0" u="none" strike="noStrike" dirty="0" err="1">
                          <a:solidFill>
                            <a:srgbClr val="000000"/>
                          </a:solidFill>
                          <a:latin typeface="Lucida Console" pitchFamily="49" charset="0"/>
                        </a:rPr>
                        <a:t>UnitOfMeasurement</a:t>
                      </a:r>
                      <a:r>
                        <a:rPr lang="en-US" sz="1800" b="1" i="0" u="none" strike="noStrike" dirty="0">
                          <a:solidFill>
                            <a:srgbClr val="000000"/>
                          </a:solidFill>
                          <a:latin typeface="Lucida Console" pitchFamily="49" charset="0"/>
                        </a:rPr>
                        <a:t> </a:t>
                      </a:r>
                      <a:endParaRPr lang="en-US" sz="1800" b="1" i="0" u="none" strike="noStrike" dirty="0" smtClean="0">
                        <a:solidFill>
                          <a:srgbClr val="000000"/>
                        </a:solidFill>
                        <a:latin typeface="Lucida Console" pitchFamily="49" charset="0"/>
                      </a:endParaRPr>
                    </a:p>
                    <a:p>
                      <a:pPr algn="l" rtl="0" fontAlgn="b"/>
                      <a:r>
                        <a:rPr lang="en-US" sz="1800" b="1" i="0" u="none" strike="noStrike" dirty="0" smtClean="0">
                          <a:solidFill>
                            <a:srgbClr val="000000"/>
                          </a:solidFill>
                          <a:latin typeface="Lucida Console" pitchFamily="49" charset="0"/>
                        </a:rPr>
                        <a:t>                         IN</a:t>
                      </a:r>
                      <a:r>
                        <a:rPr lang="en-US" sz="1800" b="0" i="0" u="none" strike="noStrike" dirty="0" smtClean="0">
                          <a:solidFill>
                            <a:srgbClr val="000000"/>
                          </a:solidFill>
                          <a:latin typeface="Lucida Console" pitchFamily="49" charset="0"/>
                        </a:rPr>
                        <a:t>(‘</a:t>
                      </a:r>
                      <a:r>
                        <a:rPr lang="en-US" sz="1800" b="0" i="0" u="none" strike="noStrike" dirty="0" err="1">
                          <a:solidFill>
                            <a:srgbClr val="000000"/>
                          </a:solidFill>
                          <a:latin typeface="Lucida Console" pitchFamily="49" charset="0"/>
                        </a:rPr>
                        <a:t>Kilogram</a:t>
                      </a:r>
                      <a:r>
                        <a:rPr lang="en-US" sz="1800" b="0" i="0" u="none" strike="noStrike" dirty="0" err="1" smtClean="0">
                          <a:solidFill>
                            <a:srgbClr val="000000"/>
                          </a:solidFill>
                          <a:latin typeface="Lucida Console" pitchFamily="49" charset="0"/>
                        </a:rPr>
                        <a:t>’</a:t>
                      </a:r>
                      <a:r>
                        <a:rPr lang="en-US" sz="1800" b="1" i="0" u="none" strike="noStrike" dirty="0" err="1" smtClean="0">
                          <a:solidFill>
                            <a:srgbClr val="000000"/>
                          </a:solidFill>
                          <a:latin typeface="Lucida Console" pitchFamily="49" charset="0"/>
                        </a:rPr>
                        <a:t>,</a:t>
                      </a:r>
                      <a:r>
                        <a:rPr lang="en-US" sz="1800" b="0" i="0" u="none" strike="noStrike" dirty="0" err="1" smtClean="0">
                          <a:solidFill>
                            <a:srgbClr val="000000"/>
                          </a:solidFill>
                          <a:latin typeface="Lucida Console" pitchFamily="49" charset="0"/>
                        </a:rPr>
                        <a:t>‘</a:t>
                      </a:r>
                      <a:r>
                        <a:rPr lang="en-US" sz="1800" b="0" i="0" u="none" strike="noStrike" dirty="0" err="1">
                          <a:solidFill>
                            <a:srgbClr val="000000"/>
                          </a:solidFill>
                          <a:latin typeface="Lucida Console" pitchFamily="49" charset="0"/>
                        </a:rPr>
                        <a:t>Dozen</a:t>
                      </a:r>
                      <a:r>
                        <a:rPr lang="en-US" sz="1800" b="0" i="0" u="none" strike="noStrike" dirty="0">
                          <a:solidFill>
                            <a:srgbClr val="000000"/>
                          </a:solidFill>
                          <a:latin typeface="Lucida Console" pitchFamily="49" charset="0"/>
                        </a:rPr>
                        <a:t>’)</a:t>
                      </a:r>
                      <a:r>
                        <a:rPr lang="en-US" sz="1800" b="1" i="0" u="none" strike="noStrike" dirty="0">
                          <a:solidFill>
                            <a:srgbClr val="000000"/>
                          </a:solidFill>
                          <a:latin typeface="Lucida Console" pitchFamily="49" charset="0"/>
                        </a:rPr>
                        <a:t>;</a:t>
                      </a:r>
                    </a:p>
                  </a:txBody>
                  <a:tcPr marL="6504" marR="6504" marT="650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AFBFE"/>
                    </a:solidFill>
                  </a:tcPr>
                </a:tc>
              </a:tr>
              <a:tr h="280700">
                <a:tc>
                  <a:txBody>
                    <a:bodyPr/>
                    <a:lstStyle/>
                    <a:p>
                      <a:pPr algn="l" rtl="0" fontAlgn="b"/>
                      <a:r>
                        <a:rPr lang="en-US" sz="1800" b="1" i="0" u="none" strike="noStrike" dirty="0">
                          <a:solidFill>
                            <a:srgbClr val="000000"/>
                          </a:solidFill>
                          <a:latin typeface="Courier New"/>
                        </a:rPr>
                        <a:t> </a:t>
                      </a:r>
                    </a:p>
                  </a:txBody>
                  <a:tcPr marL="6504" marR="6504" marT="6501"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FBFE"/>
                    </a:solidFill>
                  </a:tcPr>
                </a:tc>
              </a:tr>
            </a:tbl>
          </a:graphicData>
        </a:graphic>
      </p:graphicFrame>
      <p:sp>
        <p:nvSpPr>
          <p:cNvPr id="58392" name="TextBox 8"/>
          <p:cNvSpPr txBox="1">
            <a:spLocks noChangeArrowheads="1"/>
          </p:cNvSpPr>
          <p:nvPr/>
        </p:nvSpPr>
        <p:spPr bwMode="auto">
          <a:xfrm>
            <a:off x="3581400" y="3810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000">
                <a:solidFill>
                  <a:schemeClr val="accent2"/>
                </a:solidFill>
              </a:rPr>
              <a:t>OR</a:t>
            </a:r>
          </a:p>
        </p:txBody>
      </p:sp>
    </p:spTree>
    <p:extLst>
      <p:ext uri="{BB962C8B-B14F-4D97-AF65-F5344CB8AC3E}">
        <p14:creationId xmlns:p14="http://schemas.microsoft.com/office/powerpoint/2010/main" val="27260235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839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pPr>
              <a:defRPr/>
            </a:pPr>
            <a:fld id="{AE4C9228-44D3-4F15-85BF-E966DD3C9306}" type="slidenum">
              <a:rPr lang="en-US"/>
              <a:pPr>
                <a:defRPr/>
              </a:pPr>
              <a:t>44</a:t>
            </a:fld>
            <a:endParaRPr lang="en-US"/>
          </a:p>
        </p:txBody>
      </p:sp>
      <p:sp>
        <p:nvSpPr>
          <p:cNvPr id="33794" name="Rectangle 2"/>
          <p:cNvSpPr>
            <a:spLocks noChangeArrowheads="1"/>
          </p:cNvSpPr>
          <p:nvPr/>
        </p:nvSpPr>
        <p:spPr bwMode="auto">
          <a:xfrm>
            <a:off x="533400" y="2667000"/>
            <a:ext cx="769620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a:t>
            </a:r>
            <a:r>
              <a:rPr lang="en-US" sz="1800" b="0" dirty="0" err="1">
                <a:latin typeface="Lucida Console" pitchFamily="49" charset="0"/>
              </a:rPr>
              <a:t>CustomerId,CustomerName</a:t>
            </a:r>
            <a:endParaRPr lang="en-US" sz="1800" dirty="0">
              <a:latin typeface="Lucida Console" pitchFamily="49" charset="0"/>
            </a:endParaRPr>
          </a:p>
          <a:p>
            <a:pPr algn="l">
              <a:defRPr/>
            </a:pPr>
            <a:r>
              <a:rPr lang="en-US" sz="1800" dirty="0">
                <a:latin typeface="Lucida Console" pitchFamily="49" charset="0"/>
              </a:rPr>
              <a:t>     FROM</a:t>
            </a:r>
            <a:r>
              <a:rPr lang="en-US" sz="1800" b="0" dirty="0">
                <a:latin typeface="Lucida Console" pitchFamily="49" charset="0"/>
              </a:rPr>
              <a:t> Customer</a:t>
            </a:r>
            <a:endParaRPr lang="en-US" sz="1800" dirty="0">
              <a:latin typeface="Lucida Console" pitchFamily="49" charset="0"/>
            </a:endParaRPr>
          </a:p>
          <a:p>
            <a:pPr algn="l">
              <a:defRPr/>
            </a:pPr>
            <a:r>
              <a:rPr lang="en-US" sz="1800" dirty="0">
                <a:latin typeface="Lucida Console" pitchFamily="49" charset="0"/>
              </a:rPr>
              <a:t>          WHERE</a:t>
            </a:r>
            <a:r>
              <a:rPr lang="en-US" sz="1800" b="0" dirty="0">
                <a:latin typeface="Lucida Console" pitchFamily="49" charset="0"/>
              </a:rPr>
              <a:t> </a:t>
            </a:r>
            <a:r>
              <a:rPr lang="en-US" sz="1800" b="0" dirty="0" err="1">
                <a:latin typeface="Lucida Console" pitchFamily="49" charset="0"/>
              </a:rPr>
              <a:t>CustomerName</a:t>
            </a:r>
            <a:r>
              <a:rPr lang="en-US" sz="1800" b="0" dirty="0">
                <a:latin typeface="Lucida Console" pitchFamily="49" charset="0"/>
              </a:rPr>
              <a:t> </a:t>
            </a:r>
            <a:r>
              <a:rPr lang="en-US" sz="1800" dirty="0">
                <a:latin typeface="Lucida Console" pitchFamily="49" charset="0"/>
              </a:rPr>
              <a:t>LIKE</a:t>
            </a:r>
            <a:r>
              <a:rPr lang="en-US" sz="1800" b="0" dirty="0">
                <a:latin typeface="Lucida Console" pitchFamily="49" charset="0"/>
              </a:rPr>
              <a:t> ‘Al%’;</a:t>
            </a:r>
          </a:p>
        </p:txBody>
      </p:sp>
      <p:sp>
        <p:nvSpPr>
          <p:cNvPr id="61444" name="Rectangle 3"/>
          <p:cNvSpPr>
            <a:spLocks noChangeArrowheads="1"/>
          </p:cNvSpPr>
          <p:nvPr/>
        </p:nvSpPr>
        <p:spPr bwMode="auto">
          <a:xfrm>
            <a:off x="457200" y="1905000"/>
            <a:ext cx="7518400" cy="647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1800">
                <a:solidFill>
                  <a:schemeClr val="bg1"/>
                </a:solidFill>
              </a:rPr>
              <a:t>List all Customers whose name starts with  ‘A’ and has ‘l’ as the second character</a:t>
            </a:r>
            <a:r>
              <a:rPr lang="en-US" sz="1800" b="0">
                <a:solidFill>
                  <a:schemeClr val="bg1"/>
                </a:solidFill>
              </a:rPr>
              <a:t> </a:t>
            </a:r>
          </a:p>
        </p:txBody>
      </p:sp>
      <p:sp>
        <p:nvSpPr>
          <p:cNvPr id="33796" name="Rectangle 4"/>
          <p:cNvSpPr>
            <a:spLocks noChangeArrowheads="1"/>
          </p:cNvSpPr>
          <p:nvPr/>
        </p:nvSpPr>
        <p:spPr bwMode="auto">
          <a:xfrm>
            <a:off x="609600" y="4800600"/>
            <a:ext cx="769620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a:t>
            </a:r>
            <a:r>
              <a:rPr lang="en-US" sz="1800" b="0" dirty="0" err="1">
                <a:latin typeface="Lucida Console" pitchFamily="49" charset="0"/>
              </a:rPr>
              <a:t>CustomerId,CustomerName</a:t>
            </a:r>
            <a:endParaRPr lang="en-US" sz="1800" dirty="0">
              <a:latin typeface="Lucida Console" pitchFamily="49" charset="0"/>
            </a:endParaRPr>
          </a:p>
          <a:p>
            <a:pPr algn="l">
              <a:defRPr/>
            </a:pPr>
            <a:r>
              <a:rPr lang="en-US" sz="1800" dirty="0">
                <a:latin typeface="Lucida Console" pitchFamily="49" charset="0"/>
              </a:rPr>
              <a:t>     FROM</a:t>
            </a:r>
            <a:r>
              <a:rPr lang="en-US" sz="1800" b="0" dirty="0">
                <a:latin typeface="Lucida Console" pitchFamily="49" charset="0"/>
              </a:rPr>
              <a:t> Customer</a:t>
            </a:r>
            <a:endParaRPr lang="en-US" sz="1800" dirty="0">
              <a:latin typeface="Lucida Console" pitchFamily="49" charset="0"/>
            </a:endParaRPr>
          </a:p>
          <a:p>
            <a:pPr algn="l">
              <a:defRPr/>
            </a:pPr>
            <a:r>
              <a:rPr lang="en-US" sz="1800" dirty="0">
                <a:latin typeface="Lucida Console" pitchFamily="49" charset="0"/>
              </a:rPr>
              <a:t>          WHERE</a:t>
            </a:r>
            <a:r>
              <a:rPr lang="en-US" sz="1800" b="0" dirty="0">
                <a:latin typeface="Lucida Console" pitchFamily="49" charset="0"/>
              </a:rPr>
              <a:t> </a:t>
            </a:r>
            <a:r>
              <a:rPr lang="en-US" sz="1800" b="0" dirty="0" err="1">
                <a:latin typeface="Lucida Console" pitchFamily="49" charset="0"/>
              </a:rPr>
              <a:t>CustomerName</a:t>
            </a:r>
            <a:r>
              <a:rPr lang="en-US" sz="1800" b="0" dirty="0">
                <a:latin typeface="Lucida Console" pitchFamily="49" charset="0"/>
              </a:rPr>
              <a:t> </a:t>
            </a:r>
            <a:r>
              <a:rPr lang="en-US" sz="1800" dirty="0">
                <a:latin typeface="Lucida Console" pitchFamily="49" charset="0"/>
              </a:rPr>
              <a:t>LIKE</a:t>
            </a:r>
            <a:r>
              <a:rPr lang="en-US" sz="1800" b="0" dirty="0">
                <a:latin typeface="Lucida Console" pitchFamily="49" charset="0"/>
              </a:rPr>
              <a:t> ‘_a%’;</a:t>
            </a:r>
          </a:p>
        </p:txBody>
      </p:sp>
      <p:sp>
        <p:nvSpPr>
          <p:cNvPr id="58373" name="Rectangle 5"/>
          <p:cNvSpPr>
            <a:spLocks noGrp="1" noChangeArrowheads="1"/>
          </p:cNvSpPr>
          <p:nvPr>
            <p:ph type="title" idx="4294967295"/>
          </p:nvPr>
        </p:nvSpPr>
        <p:spPr>
          <a:xfrm>
            <a:off x="21770" y="0"/>
            <a:ext cx="9122229" cy="685800"/>
          </a:xfrm>
          <a:solidFill>
            <a:schemeClr val="accent4">
              <a:lumMod val="20000"/>
              <a:lumOff val="80000"/>
            </a:schemeClr>
          </a:solidFill>
        </p:spPr>
        <p:txBody>
          <a:bodyPr lIns="0">
            <a:normAutofit fontScale="90000"/>
          </a:bodyPr>
          <a:lstStyle/>
          <a:p>
            <a:pPr eaLnBrk="1" hangingPunct="1">
              <a:defRPr/>
            </a:pPr>
            <a:r>
              <a:rPr lang="en-US" dirty="0" smtClean="0"/>
              <a:t>Retrieval using LIKE</a:t>
            </a:r>
          </a:p>
        </p:txBody>
      </p:sp>
      <p:sp>
        <p:nvSpPr>
          <p:cNvPr id="33798" name="Rectangle 6"/>
          <p:cNvSpPr>
            <a:spLocks noChangeArrowheads="1"/>
          </p:cNvSpPr>
          <p:nvPr/>
        </p:nvSpPr>
        <p:spPr bwMode="auto">
          <a:xfrm>
            <a:off x="533400" y="4267200"/>
            <a:ext cx="75184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1800">
                <a:solidFill>
                  <a:schemeClr val="bg1"/>
                </a:solidFill>
              </a:rPr>
              <a:t>List all Customer  whose name  has ‘a’ as the second character.</a:t>
            </a:r>
          </a:p>
        </p:txBody>
      </p:sp>
      <p:pic>
        <p:nvPicPr>
          <p:cNvPr id="61448" name="Picture 7"/>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1143000"/>
            <a:ext cx="7772400" cy="612775"/>
          </a:xfrm>
        </p:spPr>
      </p:pic>
    </p:spTree>
    <p:extLst>
      <p:ext uri="{BB962C8B-B14F-4D97-AF65-F5344CB8AC3E}">
        <p14:creationId xmlns:p14="http://schemas.microsoft.com/office/powerpoint/2010/main" val="3377628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dissolve">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798"/>
                                        </p:tgtEl>
                                        <p:attrNameLst>
                                          <p:attrName>style.visibility</p:attrName>
                                        </p:attrNameLst>
                                      </p:cBhvr>
                                      <p:to>
                                        <p:strVal val="visible"/>
                                      </p:to>
                                    </p:set>
                                    <p:anim calcmode="lin" valueType="num">
                                      <p:cBhvr additive="base">
                                        <p:cTn id="12" dur="500" fill="hold"/>
                                        <p:tgtEl>
                                          <p:spTgt spid="33798"/>
                                        </p:tgtEl>
                                        <p:attrNameLst>
                                          <p:attrName>ppt_x</p:attrName>
                                        </p:attrNameLst>
                                      </p:cBhvr>
                                      <p:tavLst>
                                        <p:tav tm="0">
                                          <p:val>
                                            <p:strVal val="#ppt_x"/>
                                          </p:val>
                                        </p:tav>
                                        <p:tav tm="100000">
                                          <p:val>
                                            <p:strVal val="#ppt_x"/>
                                          </p:val>
                                        </p:tav>
                                      </p:tavLst>
                                    </p:anim>
                                    <p:anim calcmode="lin" valueType="num">
                                      <p:cBhvr additive="base">
                                        <p:cTn id="13"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3796"/>
                                        </p:tgtEl>
                                        <p:attrNameLst>
                                          <p:attrName>style.visibility</p:attrName>
                                        </p:attrNameLst>
                                      </p:cBhvr>
                                      <p:to>
                                        <p:strVal val="visible"/>
                                      </p:to>
                                    </p:set>
                                    <p:animEffect transition="in" filter="dissolve">
                                      <p:cBhvr>
                                        <p:cTn id="18"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autoUpdateAnimBg="0"/>
      <p:bldP spid="33796" grpId="0" animBg="1" autoUpdateAnimBg="0"/>
      <p:bldP spid="3379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pPr>
              <a:defRPr/>
            </a:pPr>
            <a:fld id="{07EAA735-E88F-4F52-9362-6CF4798164AA}" type="slidenum">
              <a:rPr lang="en-US"/>
              <a:pPr>
                <a:defRPr/>
              </a:pPr>
              <a:t>45</a:t>
            </a:fld>
            <a:endParaRPr lang="en-US"/>
          </a:p>
        </p:txBody>
      </p:sp>
      <p:sp>
        <p:nvSpPr>
          <p:cNvPr id="62467" name="Rectangle 2"/>
          <p:cNvSpPr>
            <a:spLocks noChangeArrowheads="1"/>
          </p:cNvSpPr>
          <p:nvPr/>
        </p:nvSpPr>
        <p:spPr bwMode="auto">
          <a:xfrm>
            <a:off x="457200" y="2057400"/>
            <a:ext cx="777240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2000">
                <a:solidFill>
                  <a:schemeClr val="bg1"/>
                </a:solidFill>
              </a:rPr>
              <a:t>List  customers whose date of registration is not available.</a:t>
            </a:r>
          </a:p>
        </p:txBody>
      </p:sp>
      <p:sp>
        <p:nvSpPr>
          <p:cNvPr id="35843" name="Rectangle 3"/>
          <p:cNvSpPr>
            <a:spLocks noChangeArrowheads="1"/>
          </p:cNvSpPr>
          <p:nvPr/>
        </p:nvSpPr>
        <p:spPr bwMode="auto">
          <a:xfrm>
            <a:off x="457200" y="2667000"/>
            <a:ext cx="762000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a:t>
            </a:r>
            <a:r>
              <a:rPr lang="en-US" sz="1800" b="0" dirty="0" err="1">
                <a:latin typeface="Lucida Console" pitchFamily="49" charset="0"/>
              </a:rPr>
              <a:t>CustomerId</a:t>
            </a:r>
            <a:r>
              <a:rPr lang="en-US" sz="1800" b="0" dirty="0">
                <a:latin typeface="Lucida Console" pitchFamily="49" charset="0"/>
              </a:rPr>
              <a:t>, </a:t>
            </a:r>
            <a:r>
              <a:rPr lang="en-US" sz="1800" b="0" dirty="0" err="1">
                <a:latin typeface="Lucida Console" pitchFamily="49" charset="0"/>
              </a:rPr>
              <a:t>CustomerName</a:t>
            </a:r>
            <a:endParaRPr lang="en-US" sz="1800" dirty="0">
              <a:latin typeface="Lucida Console" pitchFamily="49" charset="0"/>
            </a:endParaRPr>
          </a:p>
          <a:p>
            <a:pPr algn="l">
              <a:defRPr/>
            </a:pPr>
            <a:r>
              <a:rPr lang="en-US" sz="1800" dirty="0">
                <a:latin typeface="Lucida Console" pitchFamily="49" charset="0"/>
              </a:rPr>
              <a:t>    FROM</a:t>
            </a:r>
            <a:r>
              <a:rPr lang="en-US" sz="1800" b="0" dirty="0">
                <a:latin typeface="Lucida Console" pitchFamily="49" charset="0"/>
              </a:rPr>
              <a:t> Customer</a:t>
            </a:r>
            <a:endParaRPr lang="en-US" sz="1800" dirty="0">
              <a:latin typeface="Lucida Console" pitchFamily="49" charset="0"/>
            </a:endParaRPr>
          </a:p>
          <a:p>
            <a:pPr algn="l">
              <a:defRPr/>
            </a:pPr>
            <a:r>
              <a:rPr lang="en-US" sz="1800" dirty="0">
                <a:latin typeface="Lucida Console" pitchFamily="49" charset="0"/>
              </a:rPr>
              <a:t>         WHERE</a:t>
            </a:r>
            <a:r>
              <a:rPr lang="en-US" sz="1800" b="0" dirty="0">
                <a:latin typeface="Lucida Console" pitchFamily="49" charset="0"/>
              </a:rPr>
              <a:t> </a:t>
            </a:r>
            <a:r>
              <a:rPr lang="en-US" sz="1800" b="0" dirty="0" err="1">
                <a:latin typeface="Lucida Console" pitchFamily="49" charset="0"/>
              </a:rPr>
              <a:t>DateOfReg</a:t>
            </a:r>
            <a:r>
              <a:rPr lang="en-US" sz="1800" b="0" dirty="0">
                <a:latin typeface="Lucida Console" pitchFamily="49" charset="0"/>
              </a:rPr>
              <a:t> </a:t>
            </a:r>
            <a:r>
              <a:rPr lang="en-US" sz="1800" dirty="0">
                <a:latin typeface="Lucida Console" pitchFamily="49" charset="0"/>
              </a:rPr>
              <a:t>IS NULL</a:t>
            </a:r>
            <a:r>
              <a:rPr lang="en-US" sz="1800" b="0" dirty="0">
                <a:latin typeface="Lucida Console" pitchFamily="49" charset="0"/>
              </a:rPr>
              <a:t>;</a:t>
            </a:r>
          </a:p>
        </p:txBody>
      </p:sp>
      <p:sp>
        <p:nvSpPr>
          <p:cNvPr id="59396" name="Rectangle 4"/>
          <p:cNvSpPr>
            <a:spLocks noGrp="1" noChangeArrowheads="1"/>
          </p:cNvSpPr>
          <p:nvPr>
            <p:ph type="title" idx="4294967295"/>
          </p:nvPr>
        </p:nvSpPr>
        <p:spPr>
          <a:xfrm>
            <a:off x="-3110" y="6220"/>
            <a:ext cx="9147110" cy="755780"/>
          </a:xfrm>
          <a:solidFill>
            <a:schemeClr val="accent4">
              <a:lumMod val="20000"/>
              <a:lumOff val="80000"/>
            </a:schemeClr>
          </a:solidFill>
        </p:spPr>
        <p:txBody>
          <a:bodyPr lIns="0">
            <a:normAutofit fontScale="90000"/>
          </a:bodyPr>
          <a:lstStyle/>
          <a:p>
            <a:pPr eaLnBrk="1" hangingPunct="1">
              <a:defRPr/>
            </a:pPr>
            <a:r>
              <a:rPr lang="en-US" dirty="0" smtClean="0"/>
              <a:t>SQL - Retrieval using IS NULL</a:t>
            </a:r>
          </a:p>
        </p:txBody>
      </p:sp>
      <p:sp>
        <p:nvSpPr>
          <p:cNvPr id="35845" name="Rectangle 5"/>
          <p:cNvSpPr>
            <a:spLocks noChangeArrowheads="1"/>
          </p:cNvSpPr>
          <p:nvPr/>
        </p:nvSpPr>
        <p:spPr bwMode="auto">
          <a:xfrm>
            <a:off x="550863" y="4191000"/>
            <a:ext cx="775493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2000">
                <a:solidFill>
                  <a:schemeClr val="bg1"/>
                </a:solidFill>
              </a:rPr>
              <a:t>List  customers whose date of registration is known.</a:t>
            </a:r>
          </a:p>
        </p:txBody>
      </p:sp>
      <p:sp>
        <p:nvSpPr>
          <p:cNvPr id="35846" name="Rectangle 6"/>
          <p:cNvSpPr>
            <a:spLocks noChangeArrowheads="1"/>
          </p:cNvSpPr>
          <p:nvPr/>
        </p:nvSpPr>
        <p:spPr bwMode="auto">
          <a:xfrm>
            <a:off x="527050" y="4800600"/>
            <a:ext cx="755015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a:t>
            </a:r>
            <a:r>
              <a:rPr lang="en-US" sz="1800" b="0" dirty="0" err="1">
                <a:latin typeface="Lucida Console" pitchFamily="49" charset="0"/>
              </a:rPr>
              <a:t>CustomerId</a:t>
            </a:r>
            <a:r>
              <a:rPr lang="en-US" sz="1800" b="0" dirty="0">
                <a:latin typeface="Lucida Console" pitchFamily="49" charset="0"/>
              </a:rPr>
              <a:t>, </a:t>
            </a:r>
            <a:r>
              <a:rPr lang="en-US" sz="1800" b="0" dirty="0" err="1">
                <a:latin typeface="Lucida Console" pitchFamily="49" charset="0"/>
              </a:rPr>
              <a:t>CustomerName</a:t>
            </a:r>
            <a:endParaRPr lang="en-US" sz="1800" dirty="0">
              <a:latin typeface="Lucida Console" pitchFamily="49" charset="0"/>
            </a:endParaRPr>
          </a:p>
          <a:p>
            <a:pPr algn="l">
              <a:defRPr/>
            </a:pPr>
            <a:r>
              <a:rPr lang="en-US" sz="1800" dirty="0">
                <a:latin typeface="Lucida Console" pitchFamily="49" charset="0"/>
              </a:rPr>
              <a:t>    FROM</a:t>
            </a:r>
            <a:r>
              <a:rPr lang="en-US" sz="1800" b="0" dirty="0">
                <a:latin typeface="Lucida Console" pitchFamily="49" charset="0"/>
              </a:rPr>
              <a:t> Customer</a:t>
            </a:r>
            <a:endParaRPr lang="en-US" sz="1800" dirty="0">
              <a:latin typeface="Lucida Console" pitchFamily="49" charset="0"/>
            </a:endParaRPr>
          </a:p>
          <a:p>
            <a:pPr algn="l">
              <a:defRPr/>
            </a:pPr>
            <a:r>
              <a:rPr lang="en-US" sz="1800" dirty="0">
                <a:latin typeface="Lucida Console" pitchFamily="49" charset="0"/>
              </a:rPr>
              <a:t>         WHERE</a:t>
            </a:r>
            <a:r>
              <a:rPr lang="en-US" sz="1800" b="0" dirty="0">
                <a:latin typeface="Lucida Console" pitchFamily="49" charset="0"/>
              </a:rPr>
              <a:t> </a:t>
            </a:r>
            <a:r>
              <a:rPr lang="en-US" sz="1800" b="0" dirty="0" err="1">
                <a:latin typeface="Lucida Console" pitchFamily="49" charset="0"/>
              </a:rPr>
              <a:t>DateOfReg</a:t>
            </a:r>
            <a:r>
              <a:rPr lang="en-US" sz="1800" b="0" dirty="0">
                <a:latin typeface="Lucida Console" pitchFamily="49" charset="0"/>
              </a:rPr>
              <a:t> </a:t>
            </a:r>
            <a:r>
              <a:rPr lang="en-US" sz="1800" dirty="0">
                <a:latin typeface="Lucida Console" pitchFamily="49" charset="0"/>
              </a:rPr>
              <a:t>IS NOT NULL</a:t>
            </a:r>
            <a:r>
              <a:rPr lang="en-US" sz="1800" b="0" dirty="0">
                <a:latin typeface="Lucida Console" pitchFamily="49" charset="0"/>
              </a:rPr>
              <a:t>;</a:t>
            </a:r>
          </a:p>
        </p:txBody>
      </p:sp>
      <p:pic>
        <p:nvPicPr>
          <p:cNvPr id="62472" name="Picture 1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81000" y="990600"/>
            <a:ext cx="7315200" cy="838200"/>
          </a:xfrm>
        </p:spPr>
      </p:pic>
    </p:spTree>
    <p:extLst>
      <p:ext uri="{BB962C8B-B14F-4D97-AF65-F5344CB8AC3E}">
        <p14:creationId xmlns:p14="http://schemas.microsoft.com/office/powerpoint/2010/main" val="734816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 calcmode="lin" valueType="num">
                                      <p:cBhvr additive="base">
                                        <p:cTn id="12" dur="500" fill="hold"/>
                                        <p:tgtEl>
                                          <p:spTgt spid="35845"/>
                                        </p:tgtEl>
                                        <p:attrNameLst>
                                          <p:attrName>ppt_x</p:attrName>
                                        </p:attrNameLst>
                                      </p:cBhvr>
                                      <p:tavLst>
                                        <p:tav tm="0">
                                          <p:val>
                                            <p:strVal val="#ppt_x"/>
                                          </p:val>
                                        </p:tav>
                                        <p:tav tm="100000">
                                          <p:val>
                                            <p:strVal val="#ppt_x"/>
                                          </p:val>
                                        </p:tav>
                                      </p:tavLst>
                                    </p:anim>
                                    <p:anim calcmode="lin" valueType="num">
                                      <p:cBhvr additive="base">
                                        <p:cTn id="13"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846"/>
                                        </p:tgtEl>
                                        <p:attrNameLst>
                                          <p:attrName>style.visibility</p:attrName>
                                        </p:attrNameLst>
                                      </p:cBhvr>
                                      <p:to>
                                        <p:strVal val="visible"/>
                                      </p:to>
                                    </p:set>
                                    <p:animEffect transition="in" filter="dissolve">
                                      <p:cBhvr>
                                        <p:cTn id="18"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P spid="35845" grpId="0" animBg="1"/>
      <p:bldP spid="3584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pPr>
              <a:defRPr/>
            </a:pPr>
            <a:fld id="{D20552D0-8A21-4A71-868D-00699F7AAD87}" type="slidenum">
              <a:rPr lang="en-US"/>
              <a:pPr>
                <a:defRPr/>
              </a:pPr>
              <a:t>46</a:t>
            </a:fld>
            <a:endParaRPr lang="en-US"/>
          </a:p>
        </p:txBody>
      </p:sp>
      <p:sp>
        <p:nvSpPr>
          <p:cNvPr id="38914" name="Rectangle 2"/>
          <p:cNvSpPr>
            <a:spLocks noChangeArrowheads="1"/>
          </p:cNvSpPr>
          <p:nvPr/>
        </p:nvSpPr>
        <p:spPr bwMode="auto">
          <a:xfrm>
            <a:off x="609600" y="3519488"/>
            <a:ext cx="7710488" cy="12017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a:t>
            </a:r>
            <a:r>
              <a:rPr lang="en-US" sz="1800" b="0" dirty="0" err="1">
                <a:latin typeface="Lucida Console" pitchFamily="49" charset="0"/>
              </a:rPr>
              <a:t>ItemId,ItemName</a:t>
            </a:r>
            <a:endParaRPr lang="en-US" sz="1800" dirty="0">
              <a:latin typeface="Lucida Console" pitchFamily="49" charset="0"/>
            </a:endParaRPr>
          </a:p>
          <a:p>
            <a:pPr algn="l">
              <a:defRPr/>
            </a:pPr>
            <a:r>
              <a:rPr lang="en-US" sz="1800" dirty="0">
                <a:latin typeface="Lucida Console" pitchFamily="49" charset="0"/>
              </a:rPr>
              <a:t>	FROM</a:t>
            </a:r>
            <a:r>
              <a:rPr lang="en-US" sz="1800" b="0" dirty="0">
                <a:latin typeface="Lucida Console" pitchFamily="49" charset="0"/>
              </a:rPr>
              <a:t> Item</a:t>
            </a:r>
            <a:endParaRPr lang="en-US" sz="1800" dirty="0">
              <a:latin typeface="Lucida Console" pitchFamily="49" charset="0"/>
            </a:endParaRPr>
          </a:p>
          <a:p>
            <a:pPr algn="l">
              <a:defRPr/>
            </a:pPr>
            <a:r>
              <a:rPr lang="en-US" sz="1800" dirty="0">
                <a:latin typeface="Lucida Console" pitchFamily="49" charset="0"/>
              </a:rPr>
              <a:t>	    ORDER BY</a:t>
            </a:r>
            <a:r>
              <a:rPr lang="en-US" sz="1800" b="0" dirty="0">
                <a:latin typeface="Lucida Console" pitchFamily="49" charset="0"/>
              </a:rPr>
              <a:t> </a:t>
            </a:r>
            <a:r>
              <a:rPr lang="en-US" sz="1800" b="0" dirty="0" err="1">
                <a:latin typeface="Lucida Console" pitchFamily="49" charset="0"/>
              </a:rPr>
              <a:t>UnitPrice</a:t>
            </a:r>
            <a:r>
              <a:rPr lang="en-US" sz="1800" b="0" dirty="0">
                <a:latin typeface="Courier New" pitchFamily="49" charset="0"/>
              </a:rPr>
              <a:t>;</a:t>
            </a:r>
          </a:p>
        </p:txBody>
      </p:sp>
      <p:sp>
        <p:nvSpPr>
          <p:cNvPr id="38915" name="Rectangle 3"/>
          <p:cNvSpPr>
            <a:spLocks noChangeArrowheads="1"/>
          </p:cNvSpPr>
          <p:nvPr/>
        </p:nvSpPr>
        <p:spPr bwMode="auto">
          <a:xfrm>
            <a:off x="762000" y="5410200"/>
            <a:ext cx="4492625" cy="400050"/>
          </a:xfrm>
          <a:prstGeom prst="rect">
            <a:avLst/>
          </a:prstGeom>
          <a:noFill/>
          <a:ln w="9525">
            <a:noFill/>
            <a:miter lim="800000"/>
            <a:headEnd/>
            <a:tailEnd/>
          </a:ln>
        </p:spPr>
        <p:txBody>
          <a:bodyPr wrap="none" lIns="92075" tIns="46038" rIns="92075" bIns="46038">
            <a:spAutoFit/>
          </a:bodyPr>
          <a:lstStyle/>
          <a:p>
            <a:pPr>
              <a:defRPr/>
            </a:pPr>
            <a:r>
              <a:rPr lang="en-US" sz="2000" dirty="0">
                <a:solidFill>
                  <a:schemeClr val="tx1">
                    <a:lumMod val="95000"/>
                    <a:lumOff val="5000"/>
                  </a:schemeClr>
                </a:solidFill>
                <a:latin typeface="+mn-lt"/>
              </a:rPr>
              <a:t>By default the order is ASCENDING</a:t>
            </a:r>
          </a:p>
        </p:txBody>
      </p:sp>
      <p:sp>
        <p:nvSpPr>
          <p:cNvPr id="60420" name="Rectangle 4"/>
          <p:cNvSpPr>
            <a:spLocks noGrp="1" noChangeArrowheads="1"/>
          </p:cNvSpPr>
          <p:nvPr>
            <p:ph type="title" idx="4294967295"/>
          </p:nvPr>
        </p:nvSpPr>
        <p:spPr>
          <a:xfrm>
            <a:off x="0" y="24882"/>
            <a:ext cx="9144000" cy="737118"/>
          </a:xfrm>
          <a:solidFill>
            <a:schemeClr val="accent4">
              <a:lumMod val="20000"/>
              <a:lumOff val="80000"/>
            </a:schemeClr>
          </a:solidFill>
        </p:spPr>
        <p:txBody>
          <a:bodyPr lIns="0"/>
          <a:lstStyle/>
          <a:p>
            <a:pPr eaLnBrk="1" hangingPunct="1">
              <a:defRPr/>
            </a:pPr>
            <a:r>
              <a:rPr lang="en-US" sz="2800" dirty="0" smtClean="0"/>
              <a:t>SQL - Sorting your results      (ORDER BY)</a:t>
            </a:r>
          </a:p>
        </p:txBody>
      </p:sp>
      <p:pic>
        <p:nvPicPr>
          <p:cNvPr id="63494"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990600"/>
            <a:ext cx="8153400" cy="1266825"/>
          </a:xfrm>
        </p:spPr>
      </p:pic>
      <p:sp>
        <p:nvSpPr>
          <p:cNvPr id="63495" name="Rectangle 7"/>
          <p:cNvSpPr>
            <a:spLocks noChangeArrowheads="1"/>
          </p:cNvSpPr>
          <p:nvPr/>
        </p:nvSpPr>
        <p:spPr bwMode="auto">
          <a:xfrm>
            <a:off x="457200" y="2514600"/>
            <a:ext cx="8135938"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2000">
                <a:solidFill>
                  <a:schemeClr val="bg1"/>
                </a:solidFill>
              </a:rPr>
              <a:t>List the Items of the retail application in the increasing order of their unit price</a:t>
            </a:r>
            <a:endParaRPr lang="en-US" sz="2000" b="0">
              <a:solidFill>
                <a:schemeClr val="bg1"/>
              </a:solidFill>
            </a:endParaRPr>
          </a:p>
        </p:txBody>
      </p:sp>
    </p:spTree>
    <p:extLst>
      <p:ext uri="{BB962C8B-B14F-4D97-AF65-F5344CB8AC3E}">
        <p14:creationId xmlns:p14="http://schemas.microsoft.com/office/powerpoint/2010/main" val="903534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1000" fill="hold"/>
                                        <p:tgtEl>
                                          <p:spTgt spid="38914"/>
                                        </p:tgtEl>
                                        <p:attrNameLst>
                                          <p:attrName>ppt_x</p:attrName>
                                        </p:attrNameLst>
                                      </p:cBhvr>
                                      <p:tavLst>
                                        <p:tav tm="0">
                                          <p:val>
                                            <p:strVal val="#ppt_x-.2"/>
                                          </p:val>
                                        </p:tav>
                                        <p:tav tm="100000">
                                          <p:val>
                                            <p:strVal val="#ppt_x"/>
                                          </p:val>
                                        </p:tav>
                                      </p:tavLst>
                                    </p:anim>
                                    <p:anim calcmode="lin" valueType="num">
                                      <p:cBhvr>
                                        <p:cTn id="8" dur="1000" fill="hold"/>
                                        <p:tgtEl>
                                          <p:spTgt spid="389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914"/>
                                        </p:tgtEl>
                                      </p:cBhvr>
                                    </p:animEffect>
                                  </p:childTnLst>
                                </p:cTn>
                              </p:par>
                            </p:childTnLst>
                          </p:cTn>
                        </p:par>
                        <p:par>
                          <p:cTn id="10" fill="hold" nodeType="afterGroup">
                            <p:stCondLst>
                              <p:cond delay="1000"/>
                            </p:stCondLst>
                            <p:childTnLst>
                              <p:par>
                                <p:cTn id="11" presetID="2" presetClass="entr" presetSubtype="4" fill="hold" grpId="0" nodeType="afterEffect">
                                  <p:stCondLst>
                                    <p:cond delay="1000"/>
                                  </p:stCondLst>
                                  <p:childTnLst>
                                    <p:set>
                                      <p:cBhvr>
                                        <p:cTn id="12" dur="1" fill="hold">
                                          <p:stCondLst>
                                            <p:cond delay="0"/>
                                          </p:stCondLst>
                                        </p:cTn>
                                        <p:tgtEl>
                                          <p:spTgt spid="38915"/>
                                        </p:tgtEl>
                                        <p:attrNameLst>
                                          <p:attrName>style.visibility</p:attrName>
                                        </p:attrNameLst>
                                      </p:cBhvr>
                                      <p:to>
                                        <p:strVal val="visible"/>
                                      </p:to>
                                    </p:set>
                                    <p:anim calcmode="lin" valueType="num">
                                      <p:cBhvr additive="base">
                                        <p:cTn id="13" dur="500" fill="hold"/>
                                        <p:tgtEl>
                                          <p:spTgt spid="38915"/>
                                        </p:tgtEl>
                                        <p:attrNameLst>
                                          <p:attrName>ppt_x</p:attrName>
                                        </p:attrNameLst>
                                      </p:cBhvr>
                                      <p:tavLst>
                                        <p:tav tm="0">
                                          <p:val>
                                            <p:strVal val="#ppt_x"/>
                                          </p:val>
                                        </p:tav>
                                        <p:tav tm="100000">
                                          <p:val>
                                            <p:strVal val="#ppt_x"/>
                                          </p:val>
                                        </p:tav>
                                      </p:tavLst>
                                    </p:anim>
                                    <p:anim calcmode="lin" valueType="num">
                                      <p:cBhvr additive="base">
                                        <p:cTn id="14"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F5C6E576-377D-4662-8EE5-8FBCD4A3E59B}" type="slidenum">
              <a:rPr lang="en-US"/>
              <a:pPr>
                <a:defRPr/>
              </a:pPr>
              <a:t>47</a:t>
            </a:fld>
            <a:endParaRPr lang="en-US"/>
          </a:p>
        </p:txBody>
      </p:sp>
      <p:sp>
        <p:nvSpPr>
          <p:cNvPr id="64515" name="Rectangle 2"/>
          <p:cNvSpPr>
            <a:spLocks noChangeArrowheads="1"/>
          </p:cNvSpPr>
          <p:nvPr/>
        </p:nvSpPr>
        <p:spPr bwMode="auto">
          <a:xfrm>
            <a:off x="228600" y="1371600"/>
            <a:ext cx="85344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the items of the retail application in the decreasing order of their quantity in hand.</a:t>
            </a:r>
          </a:p>
        </p:txBody>
      </p:sp>
      <p:sp>
        <p:nvSpPr>
          <p:cNvPr id="39939" name="Rectangle 3"/>
          <p:cNvSpPr>
            <a:spLocks noChangeArrowheads="1"/>
          </p:cNvSpPr>
          <p:nvPr/>
        </p:nvSpPr>
        <p:spPr bwMode="auto">
          <a:xfrm>
            <a:off x="381000" y="2438400"/>
            <a:ext cx="75438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ItemId,ItemName,QtyOnHand</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a:t>
            </a:r>
            <a:endParaRPr lang="en-US" sz="2000" dirty="0">
              <a:latin typeface="Lucida Console" pitchFamily="49" charset="0"/>
            </a:endParaRPr>
          </a:p>
          <a:p>
            <a:pPr algn="l">
              <a:defRPr/>
            </a:pPr>
            <a:r>
              <a:rPr lang="en-US" sz="2000" dirty="0">
                <a:latin typeface="Lucida Console" pitchFamily="49" charset="0"/>
              </a:rPr>
              <a:t>		ORDER BY</a:t>
            </a:r>
            <a:r>
              <a:rPr lang="en-US" sz="2000" b="0" dirty="0">
                <a:latin typeface="Lucida Console" pitchFamily="49" charset="0"/>
              </a:rPr>
              <a:t> 3  </a:t>
            </a:r>
            <a:r>
              <a:rPr lang="en-US" sz="2000" dirty="0">
                <a:latin typeface="Lucida Console" pitchFamily="49" charset="0"/>
              </a:rPr>
              <a:t>DESC</a:t>
            </a:r>
            <a:r>
              <a:rPr lang="en-US" sz="2000" b="0" dirty="0">
                <a:latin typeface="Lucida Console" pitchFamily="49" charset="0"/>
              </a:rPr>
              <a:t>;</a:t>
            </a:r>
          </a:p>
        </p:txBody>
      </p:sp>
      <p:sp>
        <p:nvSpPr>
          <p:cNvPr id="39940" name="Rectangle 4"/>
          <p:cNvSpPr>
            <a:spLocks noChangeArrowheads="1"/>
          </p:cNvSpPr>
          <p:nvPr/>
        </p:nvSpPr>
        <p:spPr bwMode="auto">
          <a:xfrm>
            <a:off x="60325" y="441325"/>
            <a:ext cx="184150" cy="641350"/>
          </a:xfrm>
          <a:prstGeom prst="rect">
            <a:avLst/>
          </a:prstGeom>
          <a:noFill/>
          <a:ln w="9525">
            <a:noFill/>
            <a:miter lim="800000"/>
            <a:headEnd/>
            <a:tailEnd/>
          </a:ln>
          <a:effectLst/>
        </p:spPr>
        <p:txBody>
          <a:bodyPr wrap="none" lIns="92075" tIns="46038" rIns="92075" bIns="46038">
            <a:spAutoFit/>
          </a:bodyPr>
          <a:lstStyle/>
          <a:p>
            <a:pPr>
              <a:defRPr/>
            </a:pPr>
            <a:endParaRPr lang="en-US" sz="3600" b="0">
              <a:solidFill>
                <a:schemeClr val="tx2"/>
              </a:solidFill>
              <a:effectLst>
                <a:outerShdw blurRad="38100" dist="38100" dir="2700000" algn="tl">
                  <a:srgbClr val="C0C0C0"/>
                </a:outerShdw>
              </a:effectLst>
              <a:latin typeface="Book Antiqua" pitchFamily="18" charset="0"/>
            </a:endParaRPr>
          </a:p>
        </p:txBody>
      </p:sp>
      <p:sp>
        <p:nvSpPr>
          <p:cNvPr id="61445" name="Rectangle 5"/>
          <p:cNvSpPr>
            <a:spLocks noGrp="1" noChangeArrowheads="1"/>
          </p:cNvSpPr>
          <p:nvPr>
            <p:ph type="title" idx="4294967295"/>
          </p:nvPr>
        </p:nvSpPr>
        <p:spPr>
          <a:xfrm>
            <a:off x="0" y="-13996"/>
            <a:ext cx="9144000" cy="775996"/>
          </a:xfrm>
          <a:solidFill>
            <a:schemeClr val="accent4">
              <a:lumMod val="20000"/>
              <a:lumOff val="80000"/>
            </a:schemeClr>
          </a:solidFill>
        </p:spPr>
        <p:txBody>
          <a:bodyPr lIns="0"/>
          <a:lstStyle/>
          <a:p>
            <a:pPr eaLnBrk="1" hangingPunct="1">
              <a:defRPr/>
            </a:pPr>
            <a:r>
              <a:rPr lang="en-US" dirty="0" smtClean="0"/>
              <a:t>Retrieval using ORDER BY</a:t>
            </a:r>
          </a:p>
        </p:txBody>
      </p:sp>
    </p:spTree>
    <p:extLst>
      <p:ext uri="{BB962C8B-B14F-4D97-AF65-F5344CB8AC3E}">
        <p14:creationId xmlns:p14="http://schemas.microsoft.com/office/powerpoint/2010/main" val="11058268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dissolve">
                                      <p:cBhvr>
                                        <p:cTn id="7"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pPr>
              <a:defRPr/>
            </a:pPr>
            <a:fld id="{8A2BC124-1337-4B4C-B671-0641ABFA9233}" type="slidenum">
              <a:rPr lang="en-US"/>
              <a:pPr>
                <a:defRPr/>
              </a:pPr>
              <a:t>48</a:t>
            </a:fld>
            <a:endParaRPr lang="en-US"/>
          </a:p>
        </p:txBody>
      </p:sp>
      <p:sp>
        <p:nvSpPr>
          <p:cNvPr id="9220" name="Rectangle 2"/>
          <p:cNvSpPr>
            <a:spLocks noChangeArrowheads="1"/>
          </p:cNvSpPr>
          <p:nvPr/>
        </p:nvSpPr>
        <p:spPr bwMode="auto">
          <a:xfrm>
            <a:off x="228600" y="1371600"/>
            <a:ext cx="85344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r>
              <a:rPr lang="en-US" sz="2000">
                <a:solidFill>
                  <a:schemeClr val="bg1"/>
                </a:solidFill>
              </a:rPr>
              <a:t>List the items in their decreasing order of quantity on hand and increasing order of discount.</a:t>
            </a:r>
          </a:p>
        </p:txBody>
      </p:sp>
      <p:sp>
        <p:nvSpPr>
          <p:cNvPr id="307203" name="Rectangle 3"/>
          <p:cNvSpPr>
            <a:spLocks noChangeArrowheads="1"/>
          </p:cNvSpPr>
          <p:nvPr/>
        </p:nvSpPr>
        <p:spPr bwMode="auto">
          <a:xfrm>
            <a:off x="457200" y="2286000"/>
            <a:ext cx="8305800" cy="4094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a:t>
            </a:r>
            <a:r>
              <a:rPr lang="en-US" sz="2000" b="0" dirty="0" err="1">
                <a:latin typeface="Lucida Console" pitchFamily="49" charset="0"/>
              </a:rPr>
              <a:t>ItemId</a:t>
            </a:r>
            <a:r>
              <a:rPr lang="en-US" sz="2000" b="0" dirty="0">
                <a:latin typeface="Lucida Console" pitchFamily="49" charset="0"/>
              </a:rPr>
              <a:t> ,</a:t>
            </a:r>
            <a:r>
              <a:rPr lang="en-US" sz="2000" b="0" dirty="0" err="1">
                <a:latin typeface="Lucida Console" pitchFamily="49" charset="0"/>
              </a:rPr>
              <a:t>ItenName</a:t>
            </a:r>
            <a:r>
              <a:rPr lang="en-US" sz="2000" b="0" dirty="0">
                <a:latin typeface="Lucida Console" pitchFamily="49" charset="0"/>
              </a:rPr>
              <a:t> ,</a:t>
            </a:r>
            <a:r>
              <a:rPr lang="en-US" sz="2000" b="0" dirty="0" err="1">
                <a:latin typeface="Lucida Console" pitchFamily="49" charset="0"/>
              </a:rPr>
              <a:t>QtyOnHand</a:t>
            </a:r>
            <a:r>
              <a:rPr lang="en-US" sz="2000" b="0" dirty="0">
                <a:latin typeface="Lucida Console" pitchFamily="49" charset="0"/>
              </a:rPr>
              <a:t> ,Discount</a:t>
            </a:r>
          </a:p>
          <a:p>
            <a:pPr algn="l">
              <a:defRPr/>
            </a:pPr>
            <a:r>
              <a:rPr lang="en-US" sz="2000" dirty="0">
                <a:latin typeface="Lucida Console" pitchFamily="49" charset="0"/>
              </a:rPr>
              <a:t>	FROM </a:t>
            </a:r>
            <a:r>
              <a:rPr lang="en-US" sz="2000" b="0" dirty="0">
                <a:latin typeface="Lucida Console" pitchFamily="49" charset="0"/>
              </a:rPr>
              <a:t>Item</a:t>
            </a:r>
          </a:p>
          <a:p>
            <a:pPr algn="l">
              <a:defRPr/>
            </a:pPr>
            <a:r>
              <a:rPr lang="en-US" sz="2000" dirty="0">
                <a:latin typeface="Lucida Console" pitchFamily="49" charset="0"/>
              </a:rPr>
              <a:t>	       ORDER BY </a:t>
            </a:r>
            <a:r>
              <a:rPr lang="en-US" sz="2000" b="0" dirty="0" err="1">
                <a:latin typeface="Lucida Console" pitchFamily="49" charset="0"/>
              </a:rPr>
              <a:t>QtyOnHand</a:t>
            </a:r>
            <a:r>
              <a:rPr lang="en-US" sz="2000" b="0" dirty="0">
                <a:latin typeface="Lucida Console" pitchFamily="49" charset="0"/>
              </a:rPr>
              <a:t> DESC, Discount;</a:t>
            </a:r>
          </a:p>
          <a:p>
            <a:pPr algn="l">
              <a:defRPr/>
            </a:pPr>
            <a:r>
              <a:rPr lang="en-US" sz="2000" b="0" dirty="0">
                <a:solidFill>
                  <a:srgbClr val="0000FF"/>
                </a:solidFill>
                <a:latin typeface="Lucida Console" pitchFamily="49" charset="0"/>
              </a:rPr>
              <a:t>                         </a:t>
            </a:r>
          </a:p>
          <a:p>
            <a:pPr algn="l">
              <a:defRPr/>
            </a:pPr>
            <a:r>
              <a:rPr lang="en-US" sz="2000" b="0" dirty="0">
                <a:solidFill>
                  <a:srgbClr val="0000FF"/>
                </a:solidFill>
                <a:latin typeface="Lucida Console" pitchFamily="49" charset="0"/>
              </a:rPr>
              <a:t>                          OR</a:t>
            </a:r>
          </a:p>
          <a:p>
            <a:pPr algn="l">
              <a:defRPr/>
            </a:pPr>
            <a:endParaRPr lang="en-US" sz="2000" b="0" dirty="0">
              <a:latin typeface="Lucida Console" pitchFamily="49" charset="0"/>
            </a:endParaRPr>
          </a:p>
          <a:p>
            <a:pPr algn="l">
              <a:defRPr/>
            </a:pPr>
            <a:r>
              <a:rPr lang="en-US" sz="2000" dirty="0">
                <a:latin typeface="Lucida Console" pitchFamily="49" charset="0"/>
              </a:rPr>
              <a:t>SELECT  </a:t>
            </a:r>
            <a:r>
              <a:rPr lang="en-US" sz="2000" b="0" dirty="0" err="1">
                <a:latin typeface="Lucida Console" pitchFamily="49" charset="0"/>
              </a:rPr>
              <a:t>ItemId</a:t>
            </a:r>
            <a:r>
              <a:rPr lang="en-US" sz="2000" b="0" dirty="0">
                <a:latin typeface="Lucida Console" pitchFamily="49" charset="0"/>
              </a:rPr>
              <a:t> ,</a:t>
            </a:r>
            <a:r>
              <a:rPr lang="en-US" sz="2000" b="0" dirty="0" err="1">
                <a:latin typeface="Lucida Console" pitchFamily="49" charset="0"/>
              </a:rPr>
              <a:t>ItenName</a:t>
            </a:r>
            <a:r>
              <a:rPr lang="en-US" sz="2000" b="0" dirty="0">
                <a:latin typeface="Lucida Console" pitchFamily="49" charset="0"/>
              </a:rPr>
              <a:t> ,</a:t>
            </a:r>
            <a:r>
              <a:rPr lang="en-US" sz="2000" b="0" dirty="0" err="1">
                <a:latin typeface="Lucida Console" pitchFamily="49" charset="0"/>
              </a:rPr>
              <a:t>QtyOnHand</a:t>
            </a:r>
            <a:r>
              <a:rPr lang="en-US" sz="2000" b="0" dirty="0">
                <a:latin typeface="Lucida Console" pitchFamily="49" charset="0"/>
              </a:rPr>
              <a:t> ,Discount</a:t>
            </a:r>
          </a:p>
          <a:p>
            <a:pPr algn="l">
              <a:defRPr/>
            </a:pPr>
            <a:r>
              <a:rPr lang="en-US" sz="2000" dirty="0">
                <a:latin typeface="Lucida Console" pitchFamily="49" charset="0"/>
              </a:rPr>
              <a:t>	FROM </a:t>
            </a:r>
            <a:r>
              <a:rPr lang="en-US" sz="2000" b="0" dirty="0">
                <a:latin typeface="Lucida Console" pitchFamily="49" charset="0"/>
              </a:rPr>
              <a:t>Item</a:t>
            </a:r>
          </a:p>
          <a:p>
            <a:pPr algn="l">
              <a:defRPr/>
            </a:pPr>
            <a:r>
              <a:rPr lang="en-US" sz="2000" dirty="0">
                <a:latin typeface="Lucida Console" pitchFamily="49" charset="0"/>
              </a:rPr>
              <a:t>	       ORDER BY </a:t>
            </a:r>
            <a:r>
              <a:rPr lang="en-US" sz="2000" b="0" dirty="0">
                <a:latin typeface="Lucida Console" pitchFamily="49" charset="0"/>
              </a:rPr>
              <a:t>3</a:t>
            </a:r>
            <a:r>
              <a:rPr lang="en-US" sz="2000" dirty="0">
                <a:latin typeface="Lucida Console" pitchFamily="49" charset="0"/>
              </a:rPr>
              <a:t> DESC, </a:t>
            </a:r>
            <a:r>
              <a:rPr lang="en-US" sz="2000" b="0" dirty="0">
                <a:latin typeface="Lucida Console" pitchFamily="49" charset="0"/>
              </a:rPr>
              <a:t>4;</a:t>
            </a:r>
          </a:p>
        </p:txBody>
      </p:sp>
      <p:sp>
        <p:nvSpPr>
          <p:cNvPr id="307204" name="Rectangle 4"/>
          <p:cNvSpPr>
            <a:spLocks noChangeArrowheads="1"/>
          </p:cNvSpPr>
          <p:nvPr/>
        </p:nvSpPr>
        <p:spPr bwMode="auto">
          <a:xfrm>
            <a:off x="60325" y="441325"/>
            <a:ext cx="184150" cy="641350"/>
          </a:xfrm>
          <a:prstGeom prst="rect">
            <a:avLst/>
          </a:prstGeom>
          <a:noFill/>
          <a:ln w="9525">
            <a:noFill/>
            <a:miter lim="800000"/>
            <a:headEnd/>
            <a:tailEnd/>
          </a:ln>
          <a:effectLst/>
        </p:spPr>
        <p:txBody>
          <a:bodyPr wrap="none" lIns="92075" tIns="46038" rIns="92075" bIns="46038">
            <a:spAutoFit/>
          </a:bodyPr>
          <a:lstStyle/>
          <a:p>
            <a:pPr>
              <a:defRPr/>
            </a:pPr>
            <a:endParaRPr lang="en-US" sz="3600" b="0">
              <a:solidFill>
                <a:schemeClr val="tx2"/>
              </a:solidFill>
              <a:effectLst>
                <a:outerShdw blurRad="38100" dist="38100" dir="2700000" algn="tl">
                  <a:srgbClr val="C0C0C0"/>
                </a:outerShdw>
              </a:effectLst>
              <a:latin typeface="Book Antiqua" pitchFamily="18" charset="0"/>
            </a:endParaRPr>
          </a:p>
        </p:txBody>
      </p:sp>
      <p:sp>
        <p:nvSpPr>
          <p:cNvPr id="2054" name="Rectangle 5"/>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Retrieval using ORDER BY</a:t>
            </a:r>
          </a:p>
        </p:txBody>
      </p:sp>
      <p:graphicFrame>
        <p:nvGraphicFramePr>
          <p:cNvPr id="9218" name="Object 6">
            <a:hlinkClick r:id="" action="ppaction://ole?verb=1"/>
          </p:cNvPr>
          <p:cNvGraphicFramePr>
            <a:graphicFrameLocks noChangeAspect="1"/>
          </p:cNvGraphicFramePr>
          <p:nvPr/>
        </p:nvGraphicFramePr>
        <p:xfrm>
          <a:off x="7315200" y="1752600"/>
          <a:ext cx="1447800" cy="1143000"/>
        </p:xfrm>
        <a:graphic>
          <a:graphicData uri="http://schemas.openxmlformats.org/presentationml/2006/ole">
            <mc:AlternateContent xmlns:mc="http://schemas.openxmlformats.org/markup-compatibility/2006">
              <mc:Choice xmlns:v="urn:schemas-microsoft-com:vml" Requires="v">
                <p:oleObj spid="_x0000_s9333" name="Worksheet" showAsIcon="1" r:id="rId4" imgW="914400" imgH="714240" progId="Excel.Sheet.8">
                  <p:embed/>
                </p:oleObj>
              </mc:Choice>
              <mc:Fallback>
                <p:oleObj name="Worksheet" showAsIcon="1" r:id="rId4" imgW="914400" imgH="71424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752600"/>
                        <a:ext cx="1447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8698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p:cTn id="7" dur="1000" fill="hold"/>
                                        <p:tgtEl>
                                          <p:spTgt spid="30720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720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20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307203">
                                            <p:txEl>
                                              <p:pRg st="1" end="1"/>
                                            </p:txEl>
                                          </p:spTgt>
                                        </p:tgtEl>
                                        <p:attrNameLst>
                                          <p:attrName>style.visibility</p:attrName>
                                        </p:attrNameLst>
                                      </p:cBhvr>
                                      <p:to>
                                        <p:strVal val="visible"/>
                                      </p:to>
                                    </p:set>
                                    <p:anim calcmode="lin" valueType="num">
                                      <p:cBhvr>
                                        <p:cTn id="12" dur="1000" fill="hold"/>
                                        <p:tgtEl>
                                          <p:spTgt spid="30720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30720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0720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07203">
                                            <p:txEl>
                                              <p:pRg st="2" end="2"/>
                                            </p:txEl>
                                          </p:spTgt>
                                        </p:tgtEl>
                                        <p:attrNameLst>
                                          <p:attrName>style.visibility</p:attrName>
                                        </p:attrNameLst>
                                      </p:cBhvr>
                                      <p:to>
                                        <p:strVal val="visible"/>
                                      </p:to>
                                    </p:set>
                                    <p:anim calcmode="lin" valueType="num">
                                      <p:cBhvr>
                                        <p:cTn id="17" dur="1000" fill="hold"/>
                                        <p:tgtEl>
                                          <p:spTgt spid="30720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30720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0720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07203">
                                            <p:txEl>
                                              <p:pRg st="6" end="6"/>
                                            </p:txEl>
                                          </p:spTgt>
                                        </p:tgtEl>
                                        <p:attrNameLst>
                                          <p:attrName>style.visibility</p:attrName>
                                        </p:attrNameLst>
                                      </p:cBhvr>
                                      <p:to>
                                        <p:strVal val="visible"/>
                                      </p:to>
                                    </p:set>
                                    <p:animEffect transition="in" filter="blinds(horizontal)">
                                      <p:cBhvr>
                                        <p:cTn id="24" dur="500"/>
                                        <p:tgtEl>
                                          <p:spTgt spid="30720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7203">
                                            <p:txEl>
                                              <p:pRg st="7" end="7"/>
                                            </p:txEl>
                                          </p:spTgt>
                                        </p:tgtEl>
                                        <p:attrNameLst>
                                          <p:attrName>style.visibility</p:attrName>
                                        </p:attrNameLst>
                                      </p:cBhvr>
                                      <p:to>
                                        <p:strVal val="visible"/>
                                      </p:to>
                                    </p:set>
                                    <p:animEffect transition="in" filter="blinds(horizontal)">
                                      <p:cBhvr>
                                        <p:cTn id="27" dur="500"/>
                                        <p:tgtEl>
                                          <p:spTgt spid="30720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07203">
                                            <p:txEl>
                                              <p:pRg st="8" end="8"/>
                                            </p:txEl>
                                          </p:spTgt>
                                        </p:tgtEl>
                                        <p:attrNameLst>
                                          <p:attrName>style.visibility</p:attrName>
                                        </p:attrNameLst>
                                      </p:cBhvr>
                                      <p:to>
                                        <p:strVal val="visible"/>
                                      </p:to>
                                    </p:set>
                                    <p:animEffect transition="in" filter="blinds(horizontal)">
                                      <p:cBhvr>
                                        <p:cTn id="30" dur="500"/>
                                        <p:tgtEl>
                                          <p:spTgt spid="307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1143000" y="3062287"/>
            <a:ext cx="470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dirty="0"/>
              <a:t>SUM( ) , AVG( ) , MAX( ) , MIN( ), COUNT( )</a:t>
            </a:r>
          </a:p>
        </p:txBody>
      </p:sp>
      <p:sp>
        <p:nvSpPr>
          <p:cNvPr id="2" name="Rectangle 3"/>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SQL - Aggregate  functions</a:t>
            </a:r>
          </a:p>
        </p:txBody>
      </p:sp>
      <p:sp>
        <p:nvSpPr>
          <p:cNvPr id="15365" name="Rectangle 4"/>
          <p:cNvSpPr>
            <a:spLocks noGrp="1" noChangeArrowheads="1"/>
          </p:cNvSpPr>
          <p:nvPr>
            <p:ph type="body" sz="half" idx="4294967295"/>
          </p:nvPr>
        </p:nvSpPr>
        <p:spPr>
          <a:xfrm>
            <a:off x="1555" y="761999"/>
            <a:ext cx="9144000" cy="2300288"/>
          </a:xfrm>
        </p:spPr>
        <p:txBody>
          <a:bodyPr lIns="0" tIns="0">
            <a:normAutofit/>
          </a:bodyPr>
          <a:lstStyle/>
          <a:p>
            <a:pPr eaLnBrk="1" hangingPunct="1"/>
            <a:r>
              <a:rPr lang="en-US" sz="2600" dirty="0" smtClean="0"/>
              <a:t>Used when information you want to extract from a table has to do with the data in the entire table taken as a set.</a:t>
            </a:r>
          </a:p>
          <a:p>
            <a:pPr eaLnBrk="1" hangingPunct="1"/>
            <a:r>
              <a:rPr lang="en-US" sz="2600" dirty="0" smtClean="0"/>
              <a:t>Aggregate functions are used in place of column names in the SELECT  statement</a:t>
            </a:r>
          </a:p>
          <a:p>
            <a:pPr eaLnBrk="1" hangingPunct="1"/>
            <a:r>
              <a:rPr lang="en-US" sz="2600" dirty="0" smtClean="0"/>
              <a:t>The aggregate functions in </a:t>
            </a:r>
            <a:r>
              <a:rPr lang="en-US" sz="2600" dirty="0" err="1" smtClean="0"/>
              <a:t>sql</a:t>
            </a:r>
            <a:r>
              <a:rPr lang="en-US" sz="2600" dirty="0" smtClean="0"/>
              <a:t> are :</a:t>
            </a:r>
          </a:p>
          <a:p>
            <a:pPr eaLnBrk="1" hangingPunct="1"/>
            <a:endParaRPr lang="en-US" dirty="0" smtClean="0"/>
          </a:p>
        </p:txBody>
      </p:sp>
      <p:pic>
        <p:nvPicPr>
          <p:cNvPr id="15366" name="Picture 1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447800" y="3886200"/>
            <a:ext cx="6324600" cy="2743200"/>
          </a:xfrm>
        </p:spPr>
      </p:pic>
    </p:spTree>
    <p:extLst>
      <p:ext uri="{BB962C8B-B14F-4D97-AF65-F5344CB8AC3E}">
        <p14:creationId xmlns:p14="http://schemas.microsoft.com/office/powerpoint/2010/main" val="36160160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776" y="0"/>
            <a:ext cx="9136224" cy="838200"/>
          </a:xfrm>
          <a:solidFill>
            <a:schemeClr val="accent4">
              <a:lumMod val="20000"/>
              <a:lumOff val="80000"/>
            </a:schemeClr>
          </a:solidFill>
        </p:spPr>
        <p:txBody>
          <a:bodyPr lIns="0"/>
          <a:lstStyle/>
          <a:p>
            <a:pPr eaLnBrk="1" hangingPunct="1">
              <a:defRPr/>
            </a:pPr>
            <a:r>
              <a:rPr lang="en-US" dirty="0" smtClean="0"/>
              <a:t>Statements</a:t>
            </a:r>
          </a:p>
        </p:txBody>
      </p:sp>
      <p:sp>
        <p:nvSpPr>
          <p:cNvPr id="220163" name="Rectangle 3"/>
          <p:cNvSpPr>
            <a:spLocks noGrp="1" noChangeArrowheads="1"/>
          </p:cNvSpPr>
          <p:nvPr>
            <p:ph type="body" idx="4294967295"/>
          </p:nvPr>
        </p:nvSpPr>
        <p:spPr>
          <a:xfrm>
            <a:off x="0" y="838200"/>
            <a:ext cx="9144000" cy="6019800"/>
          </a:xfrm>
        </p:spPr>
        <p:txBody>
          <a:bodyPr lIns="0" tIns="0">
            <a:noAutofit/>
          </a:bodyPr>
          <a:lstStyle/>
          <a:p>
            <a:pPr eaLnBrk="1" hangingPunct="1"/>
            <a:r>
              <a:rPr lang="en-US" sz="2400" b="1" dirty="0" smtClean="0"/>
              <a:t>DDL (Data Definition Language)</a:t>
            </a:r>
          </a:p>
          <a:p>
            <a:pPr lvl="1" eaLnBrk="1" hangingPunct="1"/>
            <a:r>
              <a:rPr lang="en-US" sz="2000" dirty="0" smtClean="0"/>
              <a:t>Create</a:t>
            </a:r>
          </a:p>
          <a:p>
            <a:pPr lvl="1" eaLnBrk="1" hangingPunct="1"/>
            <a:r>
              <a:rPr lang="en-US" sz="2000" dirty="0" smtClean="0"/>
              <a:t>Alter</a:t>
            </a:r>
          </a:p>
          <a:p>
            <a:pPr lvl="1" eaLnBrk="1" hangingPunct="1"/>
            <a:r>
              <a:rPr lang="en-US" sz="2000" dirty="0" smtClean="0"/>
              <a:t>Drop</a:t>
            </a:r>
          </a:p>
          <a:p>
            <a:pPr lvl="1" eaLnBrk="1" hangingPunct="1"/>
            <a:r>
              <a:rPr lang="en-US" sz="2000" dirty="0" smtClean="0"/>
              <a:t>Truncate</a:t>
            </a:r>
          </a:p>
          <a:p>
            <a:pPr eaLnBrk="1" hangingPunct="1"/>
            <a:r>
              <a:rPr lang="en-US" sz="2400" b="1" dirty="0" smtClean="0"/>
              <a:t>DML (Data Manipulation Language)</a:t>
            </a:r>
          </a:p>
          <a:p>
            <a:pPr lvl="1" eaLnBrk="1" hangingPunct="1"/>
            <a:r>
              <a:rPr lang="en-US" sz="2000" dirty="0" smtClean="0"/>
              <a:t>Insert </a:t>
            </a:r>
          </a:p>
          <a:p>
            <a:pPr lvl="1" eaLnBrk="1" hangingPunct="1"/>
            <a:r>
              <a:rPr lang="en-US" sz="2000" dirty="0" smtClean="0"/>
              <a:t>Update</a:t>
            </a:r>
          </a:p>
          <a:p>
            <a:pPr lvl="1" eaLnBrk="1" hangingPunct="1"/>
            <a:r>
              <a:rPr lang="en-US" sz="2000" dirty="0" smtClean="0"/>
              <a:t>Delete</a:t>
            </a:r>
          </a:p>
          <a:p>
            <a:pPr lvl="1" eaLnBrk="1" hangingPunct="1"/>
            <a:r>
              <a:rPr lang="en-US" sz="2000" dirty="0" smtClean="0"/>
              <a:t>Select</a:t>
            </a:r>
          </a:p>
          <a:p>
            <a:pPr eaLnBrk="1" hangingPunct="1"/>
            <a:r>
              <a:rPr lang="en-US" sz="2400" b="1" dirty="0" smtClean="0"/>
              <a:t>DCL (Data Control Language)</a:t>
            </a:r>
          </a:p>
          <a:p>
            <a:pPr lvl="1" eaLnBrk="1" hangingPunct="1"/>
            <a:r>
              <a:rPr lang="en-US" sz="2000" dirty="0" smtClean="0"/>
              <a:t>Grant</a:t>
            </a:r>
          </a:p>
          <a:p>
            <a:pPr lvl="1" eaLnBrk="1" hangingPunct="1"/>
            <a:r>
              <a:rPr lang="en-US" sz="2000" dirty="0" smtClean="0"/>
              <a:t>Revoke</a:t>
            </a:r>
          </a:p>
          <a:p>
            <a:pPr lvl="1" eaLnBrk="1" hangingPunct="1"/>
            <a:r>
              <a:rPr lang="en-US" sz="2000" dirty="0" smtClean="0"/>
              <a:t>Commit</a:t>
            </a:r>
          </a:p>
          <a:p>
            <a:pPr lvl="1" eaLnBrk="1" hangingPunct="1"/>
            <a:r>
              <a:rPr lang="en-US" sz="2000" dirty="0" smtClean="0"/>
              <a:t>Rollback</a:t>
            </a:r>
          </a:p>
        </p:txBody>
      </p:sp>
    </p:spTree>
    <p:extLst>
      <p:ext uri="{BB962C8B-B14F-4D97-AF65-F5344CB8AC3E}">
        <p14:creationId xmlns:p14="http://schemas.microsoft.com/office/powerpoint/2010/main" val="2288348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p:cTn id="7" dur="1000" fill="hold"/>
                                        <p:tgtEl>
                                          <p:spTgt spid="22016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016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016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 calcmode="lin" valueType="num">
                                      <p:cBhvr>
                                        <p:cTn id="12" dur="1000" fill="hold"/>
                                        <p:tgtEl>
                                          <p:spTgt spid="22016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201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016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20163">
                                            <p:txEl>
                                              <p:pRg st="2" end="2"/>
                                            </p:txEl>
                                          </p:spTgt>
                                        </p:tgtEl>
                                        <p:attrNameLst>
                                          <p:attrName>style.visibility</p:attrName>
                                        </p:attrNameLst>
                                      </p:cBhvr>
                                      <p:to>
                                        <p:strVal val="visible"/>
                                      </p:to>
                                    </p:set>
                                    <p:anim calcmode="lin" valueType="num">
                                      <p:cBhvr>
                                        <p:cTn id="17" dur="1000" fill="hold"/>
                                        <p:tgtEl>
                                          <p:spTgt spid="22016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201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2016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220163">
                                            <p:txEl>
                                              <p:pRg st="3" end="3"/>
                                            </p:txEl>
                                          </p:spTgt>
                                        </p:tgtEl>
                                        <p:attrNameLst>
                                          <p:attrName>style.visibility</p:attrName>
                                        </p:attrNameLst>
                                      </p:cBhvr>
                                      <p:to>
                                        <p:strVal val="visible"/>
                                      </p:to>
                                    </p:set>
                                    <p:anim calcmode="lin" valueType="num">
                                      <p:cBhvr>
                                        <p:cTn id="22" dur="1000" fill="hold"/>
                                        <p:tgtEl>
                                          <p:spTgt spid="22016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2201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20163">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220163">
                                            <p:txEl>
                                              <p:pRg st="4" end="4"/>
                                            </p:txEl>
                                          </p:spTgt>
                                        </p:tgtEl>
                                        <p:attrNameLst>
                                          <p:attrName>style.visibility</p:attrName>
                                        </p:attrNameLst>
                                      </p:cBhvr>
                                      <p:to>
                                        <p:strVal val="visible"/>
                                      </p:to>
                                    </p:set>
                                    <p:anim calcmode="lin" valueType="num">
                                      <p:cBhvr>
                                        <p:cTn id="27" dur="1000" fill="hold"/>
                                        <p:tgtEl>
                                          <p:spTgt spid="22016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2201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2016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220163">
                                            <p:txEl>
                                              <p:pRg st="5" end="5"/>
                                            </p:txEl>
                                          </p:spTgt>
                                        </p:tgtEl>
                                        <p:attrNameLst>
                                          <p:attrName>style.visibility</p:attrName>
                                        </p:attrNameLst>
                                      </p:cBhvr>
                                      <p:to>
                                        <p:strVal val="visible"/>
                                      </p:to>
                                    </p:set>
                                    <p:anim calcmode="lin" valueType="num">
                                      <p:cBhvr>
                                        <p:cTn id="34" dur="1000" fill="hold"/>
                                        <p:tgtEl>
                                          <p:spTgt spid="220163">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22016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20163">
                                            <p:txEl>
                                              <p:pRg st="5" end="5"/>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220163">
                                            <p:txEl>
                                              <p:pRg st="6" end="6"/>
                                            </p:txEl>
                                          </p:spTgt>
                                        </p:tgtEl>
                                        <p:attrNameLst>
                                          <p:attrName>style.visibility</p:attrName>
                                        </p:attrNameLst>
                                      </p:cBhvr>
                                      <p:to>
                                        <p:strVal val="visible"/>
                                      </p:to>
                                    </p:set>
                                    <p:anim calcmode="lin" valueType="num">
                                      <p:cBhvr>
                                        <p:cTn id="39" dur="1000" fill="hold"/>
                                        <p:tgtEl>
                                          <p:spTgt spid="220163">
                                            <p:txEl>
                                              <p:pRg st="6" end="6"/>
                                            </p:txEl>
                                          </p:spTgt>
                                        </p:tgtEl>
                                        <p:attrNameLst>
                                          <p:attrName>ppt_x</p:attrName>
                                        </p:attrNameLst>
                                      </p:cBhvr>
                                      <p:tavLst>
                                        <p:tav tm="0">
                                          <p:val>
                                            <p:strVal val="#ppt_x-.2"/>
                                          </p:val>
                                        </p:tav>
                                        <p:tav tm="100000">
                                          <p:val>
                                            <p:strVal val="#ppt_x"/>
                                          </p:val>
                                        </p:tav>
                                      </p:tavLst>
                                    </p:anim>
                                    <p:anim calcmode="lin" valueType="num">
                                      <p:cBhvr>
                                        <p:cTn id="40" dur="1000" fill="hold"/>
                                        <p:tgtEl>
                                          <p:spTgt spid="22016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20163">
                                            <p:txEl>
                                              <p:pRg st="6" end="6"/>
                                            </p:txEl>
                                          </p:spTgt>
                                        </p:tgtEl>
                                      </p:cBhvr>
                                    </p:animEffect>
                                  </p:childTnLst>
                                </p:cTn>
                              </p:par>
                              <p:par>
                                <p:cTn id="42" presetID="29" presetClass="entr" presetSubtype="0" fill="hold" nodeType="withEffect">
                                  <p:stCondLst>
                                    <p:cond delay="0"/>
                                  </p:stCondLst>
                                  <p:childTnLst>
                                    <p:set>
                                      <p:cBhvr>
                                        <p:cTn id="43" dur="1" fill="hold">
                                          <p:stCondLst>
                                            <p:cond delay="0"/>
                                          </p:stCondLst>
                                        </p:cTn>
                                        <p:tgtEl>
                                          <p:spTgt spid="220163">
                                            <p:txEl>
                                              <p:pRg st="7" end="7"/>
                                            </p:txEl>
                                          </p:spTgt>
                                        </p:tgtEl>
                                        <p:attrNameLst>
                                          <p:attrName>style.visibility</p:attrName>
                                        </p:attrNameLst>
                                      </p:cBhvr>
                                      <p:to>
                                        <p:strVal val="visible"/>
                                      </p:to>
                                    </p:set>
                                    <p:anim calcmode="lin" valueType="num">
                                      <p:cBhvr>
                                        <p:cTn id="44" dur="1000" fill="hold"/>
                                        <p:tgtEl>
                                          <p:spTgt spid="220163">
                                            <p:txEl>
                                              <p:pRg st="7" end="7"/>
                                            </p:txEl>
                                          </p:spTgt>
                                        </p:tgtEl>
                                        <p:attrNameLst>
                                          <p:attrName>ppt_x</p:attrName>
                                        </p:attrNameLst>
                                      </p:cBhvr>
                                      <p:tavLst>
                                        <p:tav tm="0">
                                          <p:val>
                                            <p:strVal val="#ppt_x-.2"/>
                                          </p:val>
                                        </p:tav>
                                        <p:tav tm="100000">
                                          <p:val>
                                            <p:strVal val="#ppt_x"/>
                                          </p:val>
                                        </p:tav>
                                      </p:tavLst>
                                    </p:anim>
                                    <p:anim calcmode="lin" valueType="num">
                                      <p:cBhvr>
                                        <p:cTn id="45" dur="1000" fill="hold"/>
                                        <p:tgtEl>
                                          <p:spTgt spid="22016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220163">
                                            <p:txEl>
                                              <p:pRg st="7" end="7"/>
                                            </p:txEl>
                                          </p:spTgt>
                                        </p:tgtEl>
                                      </p:cBhvr>
                                    </p:animEffect>
                                  </p:childTnLst>
                                </p:cTn>
                              </p:par>
                              <p:par>
                                <p:cTn id="47" presetID="29" presetClass="entr" presetSubtype="0" fill="hold" nodeType="withEffect">
                                  <p:stCondLst>
                                    <p:cond delay="0"/>
                                  </p:stCondLst>
                                  <p:childTnLst>
                                    <p:set>
                                      <p:cBhvr>
                                        <p:cTn id="48" dur="1" fill="hold">
                                          <p:stCondLst>
                                            <p:cond delay="0"/>
                                          </p:stCondLst>
                                        </p:cTn>
                                        <p:tgtEl>
                                          <p:spTgt spid="220163">
                                            <p:txEl>
                                              <p:pRg st="8" end="8"/>
                                            </p:txEl>
                                          </p:spTgt>
                                        </p:tgtEl>
                                        <p:attrNameLst>
                                          <p:attrName>style.visibility</p:attrName>
                                        </p:attrNameLst>
                                      </p:cBhvr>
                                      <p:to>
                                        <p:strVal val="visible"/>
                                      </p:to>
                                    </p:set>
                                    <p:anim calcmode="lin" valueType="num">
                                      <p:cBhvr>
                                        <p:cTn id="49" dur="1000" fill="hold"/>
                                        <p:tgtEl>
                                          <p:spTgt spid="220163">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22016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20163">
                                            <p:txEl>
                                              <p:pRg st="8" end="8"/>
                                            </p:txEl>
                                          </p:spTgt>
                                        </p:tgtEl>
                                      </p:cBhvr>
                                    </p:animEffect>
                                  </p:childTnLst>
                                </p:cTn>
                              </p:par>
                              <p:par>
                                <p:cTn id="52" presetID="29" presetClass="entr" presetSubtype="0" fill="hold" nodeType="withEffect">
                                  <p:stCondLst>
                                    <p:cond delay="0"/>
                                  </p:stCondLst>
                                  <p:childTnLst>
                                    <p:set>
                                      <p:cBhvr>
                                        <p:cTn id="53" dur="1" fill="hold">
                                          <p:stCondLst>
                                            <p:cond delay="0"/>
                                          </p:stCondLst>
                                        </p:cTn>
                                        <p:tgtEl>
                                          <p:spTgt spid="220163">
                                            <p:txEl>
                                              <p:pRg st="9" end="9"/>
                                            </p:txEl>
                                          </p:spTgt>
                                        </p:tgtEl>
                                        <p:attrNameLst>
                                          <p:attrName>style.visibility</p:attrName>
                                        </p:attrNameLst>
                                      </p:cBhvr>
                                      <p:to>
                                        <p:strVal val="visible"/>
                                      </p:to>
                                    </p:set>
                                    <p:anim calcmode="lin" valueType="num">
                                      <p:cBhvr>
                                        <p:cTn id="54" dur="1000" fill="hold"/>
                                        <p:tgtEl>
                                          <p:spTgt spid="220163">
                                            <p:txEl>
                                              <p:pRg st="9" end="9"/>
                                            </p:txEl>
                                          </p:spTgt>
                                        </p:tgtEl>
                                        <p:attrNameLst>
                                          <p:attrName>ppt_x</p:attrName>
                                        </p:attrNameLst>
                                      </p:cBhvr>
                                      <p:tavLst>
                                        <p:tav tm="0">
                                          <p:val>
                                            <p:strVal val="#ppt_x-.2"/>
                                          </p:val>
                                        </p:tav>
                                        <p:tav tm="100000">
                                          <p:val>
                                            <p:strVal val="#ppt_x"/>
                                          </p:val>
                                        </p:tav>
                                      </p:tavLst>
                                    </p:anim>
                                    <p:anim calcmode="lin" valueType="num">
                                      <p:cBhvr>
                                        <p:cTn id="55" dur="1000" fill="hold"/>
                                        <p:tgtEl>
                                          <p:spTgt spid="22016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20163">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nodeType="clickEffect">
                                  <p:stCondLst>
                                    <p:cond delay="0"/>
                                  </p:stCondLst>
                                  <p:childTnLst>
                                    <p:set>
                                      <p:cBhvr>
                                        <p:cTn id="60" dur="1" fill="hold">
                                          <p:stCondLst>
                                            <p:cond delay="0"/>
                                          </p:stCondLst>
                                        </p:cTn>
                                        <p:tgtEl>
                                          <p:spTgt spid="220163">
                                            <p:txEl>
                                              <p:pRg st="10" end="10"/>
                                            </p:txEl>
                                          </p:spTgt>
                                        </p:tgtEl>
                                        <p:attrNameLst>
                                          <p:attrName>style.visibility</p:attrName>
                                        </p:attrNameLst>
                                      </p:cBhvr>
                                      <p:to>
                                        <p:strVal val="visible"/>
                                      </p:to>
                                    </p:set>
                                    <p:anim calcmode="lin" valueType="num">
                                      <p:cBhvr>
                                        <p:cTn id="61" dur="1000" fill="hold"/>
                                        <p:tgtEl>
                                          <p:spTgt spid="220163">
                                            <p:txEl>
                                              <p:pRg st="10" end="10"/>
                                            </p:txEl>
                                          </p:spTgt>
                                        </p:tgtEl>
                                        <p:attrNameLst>
                                          <p:attrName>ppt_x</p:attrName>
                                        </p:attrNameLst>
                                      </p:cBhvr>
                                      <p:tavLst>
                                        <p:tav tm="0">
                                          <p:val>
                                            <p:strVal val="#ppt_x-.2"/>
                                          </p:val>
                                        </p:tav>
                                        <p:tav tm="100000">
                                          <p:val>
                                            <p:strVal val="#ppt_x"/>
                                          </p:val>
                                        </p:tav>
                                      </p:tavLst>
                                    </p:anim>
                                    <p:anim calcmode="lin" valueType="num">
                                      <p:cBhvr>
                                        <p:cTn id="62" dur="1000" fill="hold"/>
                                        <p:tgtEl>
                                          <p:spTgt spid="22016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20163">
                                            <p:txEl>
                                              <p:pRg st="10" end="10"/>
                                            </p:txEl>
                                          </p:spTgt>
                                        </p:tgtEl>
                                      </p:cBhvr>
                                    </p:animEffect>
                                  </p:childTnLst>
                                </p:cTn>
                              </p:par>
                              <p:par>
                                <p:cTn id="64" presetID="29" presetClass="entr" presetSubtype="0" fill="hold" nodeType="withEffect">
                                  <p:stCondLst>
                                    <p:cond delay="0"/>
                                  </p:stCondLst>
                                  <p:childTnLst>
                                    <p:set>
                                      <p:cBhvr>
                                        <p:cTn id="65" dur="1" fill="hold">
                                          <p:stCondLst>
                                            <p:cond delay="0"/>
                                          </p:stCondLst>
                                        </p:cTn>
                                        <p:tgtEl>
                                          <p:spTgt spid="220163">
                                            <p:txEl>
                                              <p:pRg st="11" end="11"/>
                                            </p:txEl>
                                          </p:spTgt>
                                        </p:tgtEl>
                                        <p:attrNameLst>
                                          <p:attrName>style.visibility</p:attrName>
                                        </p:attrNameLst>
                                      </p:cBhvr>
                                      <p:to>
                                        <p:strVal val="visible"/>
                                      </p:to>
                                    </p:set>
                                    <p:anim calcmode="lin" valueType="num">
                                      <p:cBhvr>
                                        <p:cTn id="66" dur="1000" fill="hold"/>
                                        <p:tgtEl>
                                          <p:spTgt spid="220163">
                                            <p:txEl>
                                              <p:pRg st="11" end="11"/>
                                            </p:txEl>
                                          </p:spTgt>
                                        </p:tgtEl>
                                        <p:attrNameLst>
                                          <p:attrName>ppt_x</p:attrName>
                                        </p:attrNameLst>
                                      </p:cBhvr>
                                      <p:tavLst>
                                        <p:tav tm="0">
                                          <p:val>
                                            <p:strVal val="#ppt_x-.2"/>
                                          </p:val>
                                        </p:tav>
                                        <p:tav tm="100000">
                                          <p:val>
                                            <p:strVal val="#ppt_x"/>
                                          </p:val>
                                        </p:tav>
                                      </p:tavLst>
                                    </p:anim>
                                    <p:anim calcmode="lin" valueType="num">
                                      <p:cBhvr>
                                        <p:cTn id="67" dur="1000" fill="hold"/>
                                        <p:tgtEl>
                                          <p:spTgt spid="22016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220163">
                                            <p:txEl>
                                              <p:pRg st="11" end="11"/>
                                            </p:txEl>
                                          </p:spTgt>
                                        </p:tgtEl>
                                      </p:cBhvr>
                                    </p:animEffect>
                                  </p:childTnLst>
                                </p:cTn>
                              </p:par>
                              <p:par>
                                <p:cTn id="69" presetID="29" presetClass="entr" presetSubtype="0" fill="hold" nodeType="withEffect">
                                  <p:stCondLst>
                                    <p:cond delay="0"/>
                                  </p:stCondLst>
                                  <p:childTnLst>
                                    <p:set>
                                      <p:cBhvr>
                                        <p:cTn id="70" dur="1" fill="hold">
                                          <p:stCondLst>
                                            <p:cond delay="0"/>
                                          </p:stCondLst>
                                        </p:cTn>
                                        <p:tgtEl>
                                          <p:spTgt spid="220163">
                                            <p:txEl>
                                              <p:pRg st="12" end="12"/>
                                            </p:txEl>
                                          </p:spTgt>
                                        </p:tgtEl>
                                        <p:attrNameLst>
                                          <p:attrName>style.visibility</p:attrName>
                                        </p:attrNameLst>
                                      </p:cBhvr>
                                      <p:to>
                                        <p:strVal val="visible"/>
                                      </p:to>
                                    </p:set>
                                    <p:anim calcmode="lin" valueType="num">
                                      <p:cBhvr>
                                        <p:cTn id="71" dur="1000" fill="hold"/>
                                        <p:tgtEl>
                                          <p:spTgt spid="220163">
                                            <p:txEl>
                                              <p:pRg st="12" end="12"/>
                                            </p:txEl>
                                          </p:spTgt>
                                        </p:tgtEl>
                                        <p:attrNameLst>
                                          <p:attrName>ppt_x</p:attrName>
                                        </p:attrNameLst>
                                      </p:cBhvr>
                                      <p:tavLst>
                                        <p:tav tm="0">
                                          <p:val>
                                            <p:strVal val="#ppt_x-.2"/>
                                          </p:val>
                                        </p:tav>
                                        <p:tav tm="100000">
                                          <p:val>
                                            <p:strVal val="#ppt_x"/>
                                          </p:val>
                                        </p:tav>
                                      </p:tavLst>
                                    </p:anim>
                                    <p:anim calcmode="lin" valueType="num">
                                      <p:cBhvr>
                                        <p:cTn id="72" dur="1000" fill="hold"/>
                                        <p:tgtEl>
                                          <p:spTgt spid="220163">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73" dur="1000"/>
                                        <p:tgtEl>
                                          <p:spTgt spid="220163">
                                            <p:txEl>
                                              <p:pRg st="12" end="12"/>
                                            </p:txEl>
                                          </p:spTgt>
                                        </p:tgtEl>
                                      </p:cBhvr>
                                    </p:animEffect>
                                  </p:childTnLst>
                                </p:cTn>
                              </p:par>
                              <p:par>
                                <p:cTn id="74" presetID="29" presetClass="entr" presetSubtype="0" fill="hold" nodeType="withEffect">
                                  <p:stCondLst>
                                    <p:cond delay="0"/>
                                  </p:stCondLst>
                                  <p:childTnLst>
                                    <p:set>
                                      <p:cBhvr>
                                        <p:cTn id="75" dur="1" fill="hold">
                                          <p:stCondLst>
                                            <p:cond delay="0"/>
                                          </p:stCondLst>
                                        </p:cTn>
                                        <p:tgtEl>
                                          <p:spTgt spid="220163">
                                            <p:txEl>
                                              <p:pRg st="13" end="13"/>
                                            </p:txEl>
                                          </p:spTgt>
                                        </p:tgtEl>
                                        <p:attrNameLst>
                                          <p:attrName>style.visibility</p:attrName>
                                        </p:attrNameLst>
                                      </p:cBhvr>
                                      <p:to>
                                        <p:strVal val="visible"/>
                                      </p:to>
                                    </p:set>
                                    <p:anim calcmode="lin" valueType="num">
                                      <p:cBhvr>
                                        <p:cTn id="76" dur="1000" fill="hold"/>
                                        <p:tgtEl>
                                          <p:spTgt spid="220163">
                                            <p:txEl>
                                              <p:pRg st="13" end="13"/>
                                            </p:txEl>
                                          </p:spTgt>
                                        </p:tgtEl>
                                        <p:attrNameLst>
                                          <p:attrName>ppt_x</p:attrName>
                                        </p:attrNameLst>
                                      </p:cBhvr>
                                      <p:tavLst>
                                        <p:tav tm="0">
                                          <p:val>
                                            <p:strVal val="#ppt_x-.2"/>
                                          </p:val>
                                        </p:tav>
                                        <p:tav tm="100000">
                                          <p:val>
                                            <p:strVal val="#ppt_x"/>
                                          </p:val>
                                        </p:tav>
                                      </p:tavLst>
                                    </p:anim>
                                    <p:anim calcmode="lin" valueType="num">
                                      <p:cBhvr>
                                        <p:cTn id="77" dur="1000" fill="hold"/>
                                        <p:tgtEl>
                                          <p:spTgt spid="220163">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8" dur="1000"/>
                                        <p:tgtEl>
                                          <p:spTgt spid="220163">
                                            <p:txEl>
                                              <p:pRg st="13" end="13"/>
                                            </p:txEl>
                                          </p:spTgt>
                                        </p:tgtEl>
                                      </p:cBhvr>
                                    </p:animEffect>
                                  </p:childTnLst>
                                </p:cTn>
                              </p:par>
                              <p:par>
                                <p:cTn id="79" presetID="29" presetClass="entr" presetSubtype="0" fill="hold" nodeType="withEffect">
                                  <p:stCondLst>
                                    <p:cond delay="0"/>
                                  </p:stCondLst>
                                  <p:childTnLst>
                                    <p:set>
                                      <p:cBhvr>
                                        <p:cTn id="80" dur="1" fill="hold">
                                          <p:stCondLst>
                                            <p:cond delay="0"/>
                                          </p:stCondLst>
                                        </p:cTn>
                                        <p:tgtEl>
                                          <p:spTgt spid="220163">
                                            <p:txEl>
                                              <p:pRg st="14" end="14"/>
                                            </p:txEl>
                                          </p:spTgt>
                                        </p:tgtEl>
                                        <p:attrNameLst>
                                          <p:attrName>style.visibility</p:attrName>
                                        </p:attrNameLst>
                                      </p:cBhvr>
                                      <p:to>
                                        <p:strVal val="visible"/>
                                      </p:to>
                                    </p:set>
                                    <p:anim calcmode="lin" valueType="num">
                                      <p:cBhvr>
                                        <p:cTn id="81" dur="1000" fill="hold"/>
                                        <p:tgtEl>
                                          <p:spTgt spid="220163">
                                            <p:txEl>
                                              <p:pRg st="14" end="14"/>
                                            </p:txEl>
                                          </p:spTgt>
                                        </p:tgtEl>
                                        <p:attrNameLst>
                                          <p:attrName>ppt_x</p:attrName>
                                        </p:attrNameLst>
                                      </p:cBhvr>
                                      <p:tavLst>
                                        <p:tav tm="0">
                                          <p:val>
                                            <p:strVal val="#ppt_x-.2"/>
                                          </p:val>
                                        </p:tav>
                                        <p:tav tm="100000">
                                          <p:val>
                                            <p:strVal val="#ppt_x"/>
                                          </p:val>
                                        </p:tav>
                                      </p:tavLst>
                                    </p:anim>
                                    <p:anim calcmode="lin" valueType="num">
                                      <p:cBhvr>
                                        <p:cTn id="82" dur="1000" fill="hold"/>
                                        <p:tgtEl>
                                          <p:spTgt spid="220163">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83" dur="1000"/>
                                        <p:tgtEl>
                                          <p:spTgt spid="22016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533400" y="2209800"/>
            <a:ext cx="807720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the minimum unit price from item table. </a:t>
            </a:r>
          </a:p>
        </p:txBody>
      </p:sp>
      <p:sp>
        <p:nvSpPr>
          <p:cNvPr id="51203" name="Rectangle 3"/>
          <p:cNvSpPr>
            <a:spLocks noChangeArrowheads="1"/>
          </p:cNvSpPr>
          <p:nvPr/>
        </p:nvSpPr>
        <p:spPr bwMode="auto">
          <a:xfrm>
            <a:off x="533400" y="2743200"/>
            <a:ext cx="7977188"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a:t>
            </a:r>
            <a:r>
              <a:rPr lang="en-US" sz="2000" b="0" dirty="0">
                <a:latin typeface="Lucida Console" pitchFamily="49" charset="0"/>
              </a:rPr>
              <a:t> </a:t>
            </a:r>
            <a:r>
              <a:rPr lang="en-US" sz="2000" dirty="0">
                <a:latin typeface="Lucida Console" pitchFamily="49" charset="0"/>
              </a:rPr>
              <a:t>MIN</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a:t>
            </a:r>
          </a:p>
        </p:txBody>
      </p:sp>
      <p:sp>
        <p:nvSpPr>
          <p:cNvPr id="64516" name="Rectangle 4"/>
          <p:cNvSpPr>
            <a:spLocks noGrp="1" noChangeArrowheads="1"/>
          </p:cNvSpPr>
          <p:nvPr>
            <p:ph type="title" idx="4294967295"/>
          </p:nvPr>
        </p:nvSpPr>
        <p:spPr>
          <a:xfrm>
            <a:off x="0" y="-22372"/>
            <a:ext cx="9144000" cy="784371"/>
          </a:xfrm>
          <a:solidFill>
            <a:schemeClr val="accent4">
              <a:lumMod val="20000"/>
              <a:lumOff val="80000"/>
            </a:schemeClr>
          </a:solidFill>
        </p:spPr>
        <p:txBody>
          <a:bodyPr wrap="square" lIns="92075" tIns="46038" rIns="92075" bIns="46038" anchor="b">
            <a:spAutoFit/>
          </a:bodyPr>
          <a:lstStyle/>
          <a:p>
            <a:pPr eaLnBrk="1" hangingPunct="1">
              <a:defRPr/>
            </a:pPr>
            <a:r>
              <a:rPr lang="en-US" dirty="0" smtClean="0"/>
              <a:t>Aggregate  function - MIN</a:t>
            </a:r>
          </a:p>
        </p:txBody>
      </p:sp>
      <p:sp>
        <p:nvSpPr>
          <p:cNvPr id="16390" name="Rectangle 5"/>
          <p:cNvSpPr>
            <a:spLocks noGrp="1" noChangeArrowheads="1"/>
          </p:cNvSpPr>
          <p:nvPr>
            <p:ph type="body" idx="4294967295"/>
          </p:nvPr>
        </p:nvSpPr>
        <p:spPr>
          <a:xfrm>
            <a:off x="250825" y="1204913"/>
            <a:ext cx="7956550" cy="887412"/>
          </a:xfrm>
        </p:spPr>
        <p:txBody>
          <a:bodyPr lIns="0" tIns="0">
            <a:normAutofit fontScale="70000" lnSpcReduction="20000"/>
          </a:bodyPr>
          <a:lstStyle/>
          <a:p>
            <a:pPr eaLnBrk="1" hangingPunct="1"/>
            <a:r>
              <a:rPr lang="en-US" smtClean="0"/>
              <a:t> Returns the smallest value that occurs in the specified column</a:t>
            </a:r>
          </a:p>
          <a:p>
            <a:pPr eaLnBrk="1" hangingPunct="1"/>
            <a:r>
              <a:rPr lang="en-US" smtClean="0"/>
              <a:t> Column need not be numeric type </a:t>
            </a:r>
          </a:p>
        </p:txBody>
      </p:sp>
    </p:spTree>
    <p:extLst>
      <p:ext uri="{BB962C8B-B14F-4D97-AF65-F5344CB8AC3E}">
        <p14:creationId xmlns:p14="http://schemas.microsoft.com/office/powerpoint/2010/main" val="4174434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dissolve">
                                      <p:cBhvr>
                                        <p:cTn id="7"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65FEED9C-74F0-4D04-BBCE-7B26A9CC2985}" type="slidenum">
              <a:rPr lang="en-US"/>
              <a:pPr>
                <a:defRPr/>
              </a:pPr>
              <a:t>51</a:t>
            </a:fld>
            <a:endParaRPr lang="en-US"/>
          </a:p>
        </p:txBody>
      </p:sp>
      <p:sp>
        <p:nvSpPr>
          <p:cNvPr id="17411" name="Rectangle 2"/>
          <p:cNvSpPr>
            <a:spLocks noChangeArrowheads="1"/>
          </p:cNvSpPr>
          <p:nvPr/>
        </p:nvSpPr>
        <p:spPr bwMode="auto">
          <a:xfrm>
            <a:off x="685800" y="3276600"/>
            <a:ext cx="76231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the maximum unit price in the item table.</a:t>
            </a:r>
          </a:p>
        </p:txBody>
      </p:sp>
      <p:sp>
        <p:nvSpPr>
          <p:cNvPr id="50179" name="Rectangle 3"/>
          <p:cNvSpPr>
            <a:spLocks noChangeArrowheads="1"/>
          </p:cNvSpPr>
          <p:nvPr/>
        </p:nvSpPr>
        <p:spPr bwMode="auto">
          <a:xfrm>
            <a:off x="685800" y="3962400"/>
            <a:ext cx="48768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MAX</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a:t>
            </a:r>
          </a:p>
        </p:txBody>
      </p:sp>
      <p:sp>
        <p:nvSpPr>
          <p:cNvPr id="65540" name="Rectangle 4"/>
          <p:cNvSpPr>
            <a:spLocks noGrp="1" noChangeArrowheads="1"/>
          </p:cNvSpPr>
          <p:nvPr>
            <p:ph type="title" idx="4294967295"/>
          </p:nvPr>
        </p:nvSpPr>
        <p:spPr>
          <a:xfrm>
            <a:off x="-37322" y="-8084"/>
            <a:ext cx="9181322" cy="770084"/>
          </a:xfrm>
          <a:solidFill>
            <a:schemeClr val="accent4">
              <a:lumMod val="20000"/>
              <a:lumOff val="80000"/>
            </a:schemeClr>
          </a:solidFill>
        </p:spPr>
        <p:txBody>
          <a:bodyPr wrap="square" lIns="92075" tIns="46038" rIns="92075" bIns="46038" anchor="b">
            <a:spAutoFit/>
          </a:bodyPr>
          <a:lstStyle/>
          <a:p>
            <a:pPr eaLnBrk="1" hangingPunct="1">
              <a:defRPr/>
            </a:pPr>
            <a:r>
              <a:rPr lang="en-US" dirty="0" smtClean="0"/>
              <a:t>Aggregate  function - MAX</a:t>
            </a:r>
          </a:p>
        </p:txBody>
      </p:sp>
      <p:sp>
        <p:nvSpPr>
          <p:cNvPr id="17414" name="Rectangle 5"/>
          <p:cNvSpPr>
            <a:spLocks noGrp="1" noChangeArrowheads="1"/>
          </p:cNvSpPr>
          <p:nvPr>
            <p:ph type="body" idx="4294967295"/>
          </p:nvPr>
        </p:nvSpPr>
        <p:spPr>
          <a:xfrm>
            <a:off x="381000" y="1600200"/>
            <a:ext cx="8075613" cy="1447800"/>
          </a:xfrm>
        </p:spPr>
        <p:txBody>
          <a:bodyPr lIns="0" tIns="0">
            <a:normAutofit fontScale="70000" lnSpcReduction="20000"/>
          </a:bodyPr>
          <a:lstStyle/>
          <a:p>
            <a:pPr eaLnBrk="1" hangingPunct="1"/>
            <a:r>
              <a:rPr lang="en-US" smtClean="0"/>
              <a:t>Returns the largest value that occurs in the specified column</a:t>
            </a:r>
          </a:p>
          <a:p>
            <a:pPr eaLnBrk="1" hangingPunct="1"/>
            <a:r>
              <a:rPr lang="en-US" smtClean="0"/>
              <a:t>Column need not be numeric type</a:t>
            </a:r>
          </a:p>
          <a:p>
            <a:pPr eaLnBrk="1" hangingPunct="1"/>
            <a:endParaRPr lang="en-US" smtClean="0"/>
          </a:p>
          <a:p>
            <a:pPr eaLnBrk="1" hangingPunct="1"/>
            <a:r>
              <a:rPr lang="en-US" smtClean="0"/>
              <a:t>Example:</a:t>
            </a:r>
          </a:p>
        </p:txBody>
      </p:sp>
    </p:spTree>
    <p:extLst>
      <p:ext uri="{BB962C8B-B14F-4D97-AF65-F5344CB8AC3E}">
        <p14:creationId xmlns:p14="http://schemas.microsoft.com/office/powerpoint/2010/main" val="921251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dissolve">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98F05CB5-97CA-4E22-B24E-6800FD260571}" type="slidenum">
              <a:rPr lang="en-US"/>
              <a:pPr>
                <a:defRPr/>
              </a:pPr>
              <a:t>52</a:t>
            </a:fld>
            <a:endParaRPr lang="en-US"/>
          </a:p>
        </p:txBody>
      </p:sp>
      <p:sp>
        <p:nvSpPr>
          <p:cNvPr id="18435" name="Rectangle 2"/>
          <p:cNvSpPr>
            <a:spLocks noChangeArrowheads="1"/>
          </p:cNvSpPr>
          <p:nvPr/>
        </p:nvSpPr>
        <p:spPr bwMode="auto">
          <a:xfrm>
            <a:off x="685800" y="2133600"/>
            <a:ext cx="784860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marL="342900" indent="-342900" algn="l"/>
            <a:r>
              <a:rPr lang="en-US" sz="2000">
                <a:solidFill>
                  <a:schemeClr val="bg1"/>
                </a:solidFill>
              </a:rPr>
              <a:t>List the average unit price of Class A items in the item table.</a:t>
            </a:r>
          </a:p>
        </p:txBody>
      </p:sp>
      <p:sp>
        <p:nvSpPr>
          <p:cNvPr id="49155" name="Rectangle 3"/>
          <p:cNvSpPr>
            <a:spLocks noChangeArrowheads="1"/>
          </p:cNvSpPr>
          <p:nvPr/>
        </p:nvSpPr>
        <p:spPr bwMode="auto">
          <a:xfrm>
            <a:off x="838200" y="3276600"/>
            <a:ext cx="67818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AVG</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 where Class=‘A’;</a:t>
            </a:r>
          </a:p>
        </p:txBody>
      </p:sp>
      <p:sp>
        <p:nvSpPr>
          <p:cNvPr id="66564" name="Rectangle 4"/>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Aggregate  function - AVG</a:t>
            </a:r>
          </a:p>
        </p:txBody>
      </p:sp>
      <p:sp>
        <p:nvSpPr>
          <p:cNvPr id="18438" name="Rectangle 5"/>
          <p:cNvSpPr>
            <a:spLocks noGrp="1" noChangeArrowheads="1"/>
          </p:cNvSpPr>
          <p:nvPr>
            <p:ph type="body" idx="4294967295"/>
          </p:nvPr>
        </p:nvSpPr>
        <p:spPr>
          <a:xfrm>
            <a:off x="554038" y="1184275"/>
            <a:ext cx="7729537" cy="982663"/>
          </a:xfrm>
        </p:spPr>
        <p:txBody>
          <a:bodyPr lIns="0" tIns="0">
            <a:normAutofit fontScale="70000" lnSpcReduction="20000"/>
          </a:bodyPr>
          <a:lstStyle/>
          <a:p>
            <a:pPr eaLnBrk="1" hangingPunct="1"/>
            <a:r>
              <a:rPr lang="en-US" smtClean="0"/>
              <a:t>Returns the average of all the values in the specified column</a:t>
            </a:r>
          </a:p>
          <a:p>
            <a:pPr eaLnBrk="1" hangingPunct="1"/>
            <a:r>
              <a:rPr lang="en-US" smtClean="0"/>
              <a:t>Column must be numeric data type </a:t>
            </a:r>
          </a:p>
        </p:txBody>
      </p:sp>
    </p:spTree>
    <p:extLst>
      <p:ext uri="{BB962C8B-B14F-4D97-AF65-F5344CB8AC3E}">
        <p14:creationId xmlns:p14="http://schemas.microsoft.com/office/powerpoint/2010/main" val="2614061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dissolve">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0A0BE559-DF1C-4BC8-8D8F-D3AB022F6991}" type="slidenum">
              <a:rPr lang="en-US"/>
              <a:pPr>
                <a:defRPr/>
              </a:pPr>
              <a:t>53</a:t>
            </a:fld>
            <a:endParaRPr lang="en-US"/>
          </a:p>
        </p:txBody>
      </p:sp>
      <p:sp>
        <p:nvSpPr>
          <p:cNvPr id="19459" name="Rectangle 2"/>
          <p:cNvSpPr>
            <a:spLocks noChangeArrowheads="1"/>
          </p:cNvSpPr>
          <p:nvPr/>
        </p:nvSpPr>
        <p:spPr bwMode="auto">
          <a:xfrm>
            <a:off x="228600" y="2747963"/>
            <a:ext cx="845820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1800">
                <a:solidFill>
                  <a:schemeClr val="bg1"/>
                </a:solidFill>
              </a:rPr>
              <a:t>List the minimum and Sum of all the unit price of items in the item table.</a:t>
            </a:r>
          </a:p>
        </p:txBody>
      </p:sp>
      <p:sp>
        <p:nvSpPr>
          <p:cNvPr id="48131" name="Rectangle 3"/>
          <p:cNvSpPr>
            <a:spLocks noChangeArrowheads="1"/>
          </p:cNvSpPr>
          <p:nvPr/>
        </p:nvSpPr>
        <p:spPr bwMode="auto">
          <a:xfrm>
            <a:off x="685800" y="3733800"/>
            <a:ext cx="72390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a:latin typeface="Lucida Console" pitchFamily="49" charset="0"/>
              </a:rPr>
              <a:t>SELECT MIN</a:t>
            </a:r>
            <a:r>
              <a:rPr lang="en-US" sz="2000" b="0">
                <a:latin typeface="Lucida Console" pitchFamily="49" charset="0"/>
              </a:rPr>
              <a:t>(UnitePrice),</a:t>
            </a:r>
            <a:r>
              <a:rPr lang="en-US" sz="2000">
                <a:latin typeface="Lucida Console" pitchFamily="49" charset="0"/>
              </a:rPr>
              <a:t>SUM</a:t>
            </a:r>
            <a:r>
              <a:rPr lang="en-US" sz="2000" b="0">
                <a:latin typeface="Lucida Console" pitchFamily="49" charset="0"/>
              </a:rPr>
              <a:t> (UnitPrice) </a:t>
            </a:r>
            <a:endParaRPr lang="en-US" sz="2000">
              <a:latin typeface="Lucida Console" pitchFamily="49" charset="0"/>
            </a:endParaRPr>
          </a:p>
          <a:p>
            <a:pPr algn="l">
              <a:defRPr/>
            </a:pPr>
            <a:r>
              <a:rPr lang="en-US" sz="2000">
                <a:latin typeface="Lucida Console" pitchFamily="49" charset="0"/>
              </a:rPr>
              <a:t>    FROM</a:t>
            </a:r>
            <a:r>
              <a:rPr lang="en-US" sz="2000" b="0">
                <a:latin typeface="Lucida Console" pitchFamily="49" charset="0"/>
              </a:rPr>
              <a:t> Item;</a:t>
            </a:r>
          </a:p>
        </p:txBody>
      </p:sp>
      <p:sp>
        <p:nvSpPr>
          <p:cNvPr id="67588" name="Rectangle 4"/>
          <p:cNvSpPr>
            <a:spLocks noGrp="1" noChangeArrowheads="1"/>
          </p:cNvSpPr>
          <p:nvPr>
            <p:ph type="title" idx="4294967295"/>
          </p:nvPr>
        </p:nvSpPr>
        <p:spPr>
          <a:xfrm>
            <a:off x="0" y="24882"/>
            <a:ext cx="9144000" cy="813318"/>
          </a:xfrm>
          <a:solidFill>
            <a:schemeClr val="accent4">
              <a:lumMod val="20000"/>
              <a:lumOff val="80000"/>
            </a:schemeClr>
          </a:solidFill>
        </p:spPr>
        <p:txBody>
          <a:bodyPr lIns="0"/>
          <a:lstStyle/>
          <a:p>
            <a:pPr eaLnBrk="1" hangingPunct="1">
              <a:defRPr/>
            </a:pPr>
            <a:r>
              <a:rPr lang="en-US" dirty="0" smtClean="0"/>
              <a:t>Aggregate  function - SUM</a:t>
            </a:r>
          </a:p>
        </p:txBody>
      </p:sp>
      <p:sp>
        <p:nvSpPr>
          <p:cNvPr id="19462" name="Rectangle 5"/>
          <p:cNvSpPr>
            <a:spLocks noGrp="1" noChangeArrowheads="1"/>
          </p:cNvSpPr>
          <p:nvPr>
            <p:ph type="body" idx="4294967295"/>
          </p:nvPr>
        </p:nvSpPr>
        <p:spPr>
          <a:xfrm>
            <a:off x="152400" y="1187450"/>
            <a:ext cx="8229600" cy="1568450"/>
          </a:xfrm>
        </p:spPr>
        <p:txBody>
          <a:bodyPr lIns="0" tIns="0">
            <a:normAutofit fontScale="77500" lnSpcReduction="20000"/>
          </a:bodyPr>
          <a:lstStyle/>
          <a:p>
            <a:pPr eaLnBrk="1" hangingPunct="1"/>
            <a:r>
              <a:rPr lang="en-US" smtClean="0"/>
              <a:t>Adds up the values in the specified column</a:t>
            </a:r>
          </a:p>
          <a:p>
            <a:pPr eaLnBrk="1" hangingPunct="1"/>
            <a:r>
              <a:rPr lang="en-US" smtClean="0"/>
              <a:t>Column must be numeric data type </a:t>
            </a:r>
          </a:p>
          <a:p>
            <a:pPr eaLnBrk="1" hangingPunct="1"/>
            <a:r>
              <a:rPr lang="en-US" smtClean="0"/>
              <a:t>Value of the sum must be within the range of that data type</a:t>
            </a:r>
          </a:p>
          <a:p>
            <a:pPr eaLnBrk="1" hangingPunct="1"/>
            <a:r>
              <a:rPr lang="en-US" b="1" smtClean="0"/>
              <a:t>Example:</a:t>
            </a:r>
          </a:p>
        </p:txBody>
      </p:sp>
    </p:spTree>
    <p:extLst>
      <p:ext uri="{BB962C8B-B14F-4D97-AF65-F5344CB8AC3E}">
        <p14:creationId xmlns:p14="http://schemas.microsoft.com/office/powerpoint/2010/main" val="2086678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dissolve">
                                      <p:cBhvr>
                                        <p:cTn id="7"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pPr>
              <a:defRPr/>
            </a:pPr>
            <a:fld id="{6C7161E7-03E8-4019-A75F-CB36EBECF9AE}" type="slidenum">
              <a:rPr lang="en-US"/>
              <a:pPr>
                <a:defRPr/>
              </a:pPr>
              <a:t>54</a:t>
            </a:fld>
            <a:endParaRPr lang="en-US"/>
          </a:p>
        </p:txBody>
      </p:sp>
      <p:sp>
        <p:nvSpPr>
          <p:cNvPr id="20483" name="Rectangle 2"/>
          <p:cNvSpPr>
            <a:spLocks noChangeArrowheads="1"/>
          </p:cNvSpPr>
          <p:nvPr/>
        </p:nvSpPr>
        <p:spPr bwMode="auto">
          <a:xfrm>
            <a:off x="304800" y="1676400"/>
            <a:ext cx="7772400" cy="400050"/>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total number of items in the item table.</a:t>
            </a:r>
          </a:p>
        </p:txBody>
      </p:sp>
      <p:sp>
        <p:nvSpPr>
          <p:cNvPr id="52227" name="Rectangle 3"/>
          <p:cNvSpPr>
            <a:spLocks noChangeArrowheads="1"/>
          </p:cNvSpPr>
          <p:nvPr/>
        </p:nvSpPr>
        <p:spPr bwMode="auto">
          <a:xfrm>
            <a:off x="304800" y="2185988"/>
            <a:ext cx="7772400" cy="8620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a:t>
            </a:r>
            <a:r>
              <a:rPr lang="en-US" sz="2000" b="0" dirty="0">
                <a:latin typeface="Lucida Console" pitchFamily="49" charset="0"/>
              </a:rPr>
              <a:t> </a:t>
            </a:r>
            <a:r>
              <a:rPr lang="en-US" sz="2000" dirty="0">
                <a:latin typeface="Lucida Console" pitchFamily="49" charset="0"/>
              </a:rPr>
              <a:t>COUNT</a:t>
            </a:r>
            <a:r>
              <a:rPr lang="en-US" sz="2000" b="0" dirty="0">
                <a:latin typeface="Lucida Console" pitchFamily="49" charset="0"/>
              </a:rPr>
              <a:t> (*)</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a:t>
            </a:r>
          </a:p>
        </p:txBody>
      </p:sp>
      <p:sp>
        <p:nvSpPr>
          <p:cNvPr id="68612" name="Rectangle 4"/>
          <p:cNvSpPr>
            <a:spLocks noGrp="1" noChangeArrowheads="1"/>
          </p:cNvSpPr>
          <p:nvPr>
            <p:ph type="title" idx="4294967295"/>
          </p:nvPr>
        </p:nvSpPr>
        <p:spPr>
          <a:xfrm>
            <a:off x="-4666" y="0"/>
            <a:ext cx="9148665" cy="762000"/>
          </a:xfrm>
          <a:solidFill>
            <a:schemeClr val="accent4">
              <a:lumMod val="20000"/>
              <a:lumOff val="80000"/>
            </a:schemeClr>
          </a:solidFill>
        </p:spPr>
        <p:txBody>
          <a:bodyPr lIns="0"/>
          <a:lstStyle/>
          <a:p>
            <a:pPr eaLnBrk="1" hangingPunct="1">
              <a:defRPr/>
            </a:pPr>
            <a:r>
              <a:rPr lang="en-US" dirty="0" smtClean="0"/>
              <a:t>Aggregate  function - COUNT</a:t>
            </a:r>
          </a:p>
        </p:txBody>
      </p:sp>
      <p:sp>
        <p:nvSpPr>
          <p:cNvPr id="20486" name="Rectangle 5"/>
          <p:cNvSpPr>
            <a:spLocks noGrp="1" noChangeArrowheads="1"/>
          </p:cNvSpPr>
          <p:nvPr>
            <p:ph type="body" idx="4294967295"/>
          </p:nvPr>
        </p:nvSpPr>
        <p:spPr>
          <a:xfrm>
            <a:off x="228600" y="1066800"/>
            <a:ext cx="8229600" cy="533400"/>
          </a:xfrm>
        </p:spPr>
        <p:txBody>
          <a:bodyPr lIns="0" tIns="0"/>
          <a:lstStyle/>
          <a:p>
            <a:pPr eaLnBrk="1" hangingPunct="1">
              <a:buFont typeface="Wingdings" pitchFamily="2" charset="2"/>
              <a:buNone/>
            </a:pPr>
            <a:r>
              <a:rPr lang="en-US" smtClean="0"/>
              <a:t> Returns the number of rows in the table</a:t>
            </a:r>
          </a:p>
        </p:txBody>
      </p:sp>
      <p:sp>
        <p:nvSpPr>
          <p:cNvPr id="52230" name="Rectangle 6"/>
          <p:cNvSpPr>
            <a:spLocks noChangeArrowheads="1"/>
          </p:cNvSpPr>
          <p:nvPr/>
        </p:nvSpPr>
        <p:spPr bwMode="auto">
          <a:xfrm>
            <a:off x="304800" y="3276600"/>
            <a:ext cx="76962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the total number of customer who have their date of registration information in the customer table.</a:t>
            </a:r>
          </a:p>
        </p:txBody>
      </p:sp>
      <p:sp>
        <p:nvSpPr>
          <p:cNvPr id="52231" name="Rectangle 7"/>
          <p:cNvSpPr>
            <a:spLocks noChangeArrowheads="1"/>
          </p:cNvSpPr>
          <p:nvPr/>
        </p:nvSpPr>
        <p:spPr bwMode="auto">
          <a:xfrm>
            <a:off x="304800" y="4191000"/>
            <a:ext cx="77724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effectLst>
                  <a:outerShdw blurRad="38100" dist="38100" dir="2700000" algn="tl">
                    <a:srgbClr val="C0C0C0"/>
                  </a:outerShdw>
                </a:effectLst>
                <a:latin typeface="Lucida Console" pitchFamily="49" charset="0"/>
              </a:rPr>
              <a:t>SELECT</a:t>
            </a:r>
            <a:r>
              <a:rPr lang="en-US" sz="2000" b="0" dirty="0">
                <a:effectLst>
                  <a:outerShdw blurRad="38100" dist="38100" dir="2700000" algn="tl">
                    <a:srgbClr val="C0C0C0"/>
                  </a:outerShdw>
                </a:effectLst>
                <a:latin typeface="Lucida Console" pitchFamily="49" charset="0"/>
              </a:rPr>
              <a:t> </a:t>
            </a:r>
            <a:r>
              <a:rPr lang="en-US" sz="2000" dirty="0">
                <a:effectLst>
                  <a:outerShdw blurRad="38100" dist="38100" dir="2700000" algn="tl">
                    <a:srgbClr val="C0C0C0"/>
                  </a:outerShdw>
                </a:effectLst>
                <a:latin typeface="Lucida Console" pitchFamily="49" charset="0"/>
              </a:rPr>
              <a:t>COUNT</a:t>
            </a:r>
            <a:r>
              <a:rPr lang="en-US" sz="2000" b="0" dirty="0">
                <a:effectLst>
                  <a:outerShdw blurRad="38100" dist="38100" dir="2700000" algn="tl">
                    <a:srgbClr val="C0C0C0"/>
                  </a:outerShdw>
                </a:effectLst>
                <a:latin typeface="Lucida Console" pitchFamily="49" charset="0"/>
              </a:rPr>
              <a:t> (</a:t>
            </a:r>
            <a:r>
              <a:rPr lang="en-US" sz="2000" b="0" dirty="0" err="1">
                <a:effectLst>
                  <a:outerShdw blurRad="38100" dist="38100" dir="2700000" algn="tl">
                    <a:srgbClr val="C0C0C0"/>
                  </a:outerShdw>
                </a:effectLst>
                <a:latin typeface="Lucida Console" pitchFamily="49" charset="0"/>
              </a:rPr>
              <a:t>DateOfReg</a:t>
            </a:r>
            <a:r>
              <a:rPr lang="en-US" sz="2000" b="0" dirty="0">
                <a:effectLst>
                  <a:outerShdw blurRad="38100" dist="38100" dir="2700000" algn="tl">
                    <a:srgbClr val="C0C0C0"/>
                  </a:outerShdw>
                </a:effectLst>
                <a:latin typeface="Lucida Console" pitchFamily="49" charset="0"/>
              </a:rPr>
              <a:t>)</a:t>
            </a:r>
            <a:endParaRPr lang="en-US" sz="2000" dirty="0">
              <a:effectLst>
                <a:outerShdw blurRad="38100" dist="38100" dir="2700000" algn="tl">
                  <a:srgbClr val="C0C0C0"/>
                </a:outerShdw>
              </a:effectLst>
              <a:latin typeface="Lucida Console" pitchFamily="49" charset="0"/>
            </a:endParaRPr>
          </a:p>
          <a:p>
            <a:pPr algn="l">
              <a:defRPr/>
            </a:pPr>
            <a:r>
              <a:rPr lang="en-US" sz="2000" dirty="0">
                <a:effectLst>
                  <a:outerShdw blurRad="38100" dist="38100" dir="2700000" algn="tl">
                    <a:srgbClr val="C0C0C0"/>
                  </a:outerShdw>
                </a:effectLst>
                <a:latin typeface="Lucida Console" pitchFamily="49" charset="0"/>
              </a:rPr>
              <a:t>     FROM</a:t>
            </a:r>
            <a:r>
              <a:rPr lang="en-US" sz="2000" b="0" dirty="0">
                <a:effectLst>
                  <a:outerShdw blurRad="38100" dist="38100" dir="2700000" algn="tl">
                    <a:srgbClr val="C0C0C0"/>
                  </a:outerShdw>
                </a:effectLst>
                <a:latin typeface="Lucida Console" pitchFamily="49" charset="0"/>
              </a:rPr>
              <a:t> Customer;</a:t>
            </a:r>
          </a:p>
        </p:txBody>
      </p:sp>
      <p:sp>
        <p:nvSpPr>
          <p:cNvPr id="52232" name="Rectangle 8"/>
          <p:cNvSpPr>
            <a:spLocks noChangeArrowheads="1"/>
          </p:cNvSpPr>
          <p:nvPr/>
        </p:nvSpPr>
        <p:spPr bwMode="auto">
          <a:xfrm>
            <a:off x="457200" y="5410200"/>
            <a:ext cx="8480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600" b="0"/>
              <a:t>Count(*) 			= 	No of rows, regardless of NULLs</a:t>
            </a:r>
          </a:p>
          <a:p>
            <a:r>
              <a:rPr lang="en-US" sz="1600" b="0"/>
              <a:t>Count(ColumnName) 	=   	No. of rows that do not have  NULL Value</a:t>
            </a:r>
          </a:p>
        </p:txBody>
      </p:sp>
    </p:spTree>
    <p:extLst>
      <p:ext uri="{BB962C8B-B14F-4D97-AF65-F5344CB8AC3E}">
        <p14:creationId xmlns:p14="http://schemas.microsoft.com/office/powerpoint/2010/main" val="1733495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dissolve">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 calcmode="lin" valueType="num">
                                      <p:cBhvr additive="base">
                                        <p:cTn id="12" dur="500" fill="hold"/>
                                        <p:tgtEl>
                                          <p:spTgt spid="52230"/>
                                        </p:tgtEl>
                                        <p:attrNameLst>
                                          <p:attrName>ppt_x</p:attrName>
                                        </p:attrNameLst>
                                      </p:cBhvr>
                                      <p:tavLst>
                                        <p:tav tm="0">
                                          <p:val>
                                            <p:strVal val="#ppt_x"/>
                                          </p:val>
                                        </p:tav>
                                        <p:tav tm="100000">
                                          <p:val>
                                            <p:strVal val="#ppt_x"/>
                                          </p:val>
                                        </p:tav>
                                      </p:tavLst>
                                    </p:anim>
                                    <p:anim calcmode="lin" valueType="num">
                                      <p:cBhvr additive="base">
                                        <p:cTn id="13"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231"/>
                                        </p:tgtEl>
                                        <p:attrNameLst>
                                          <p:attrName>style.visibility</p:attrName>
                                        </p:attrNameLst>
                                      </p:cBhvr>
                                      <p:to>
                                        <p:strVal val="visible"/>
                                      </p:to>
                                    </p:set>
                                    <p:animEffect transition="in" filter="dissolve">
                                      <p:cBhvr>
                                        <p:cTn id="18" dur="500"/>
                                        <p:tgtEl>
                                          <p:spTgt spid="522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2232">
                                            <p:txEl>
                                              <p:pRg st="0" end="0"/>
                                            </p:txEl>
                                          </p:spTgt>
                                        </p:tgtEl>
                                        <p:attrNameLst>
                                          <p:attrName>style.visibility</p:attrName>
                                        </p:attrNameLst>
                                      </p:cBhvr>
                                      <p:to>
                                        <p:strVal val="visible"/>
                                      </p:to>
                                    </p:set>
                                    <p:animEffect transition="in" filter="dissolve">
                                      <p:cBhvr>
                                        <p:cTn id="23" dur="500"/>
                                        <p:tgtEl>
                                          <p:spTgt spid="52232">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232">
                                            <p:txEl>
                                              <p:pRg st="1" end="1"/>
                                            </p:txEl>
                                          </p:spTgt>
                                        </p:tgtEl>
                                        <p:attrNameLst>
                                          <p:attrName>style.visibility</p:attrName>
                                        </p:attrNameLst>
                                      </p:cBhvr>
                                      <p:to>
                                        <p:strVal val="visible"/>
                                      </p:to>
                                    </p:set>
                                    <p:animEffect transition="in" filter="dissolve">
                                      <p:cBhvr>
                                        <p:cTn id="28" dur="500"/>
                                        <p:tgtEl>
                                          <p:spTgt spid="522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30" grpId="0" animBg="1"/>
      <p:bldP spid="52231" grpId="0" animBg="1"/>
      <p:bldP spid="5223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4817DECA-1E3E-4669-B33E-78D58F6C7BFA}" type="slidenum">
              <a:rPr lang="en-US"/>
              <a:pPr>
                <a:defRPr/>
              </a:pPr>
              <a:t>55</a:t>
            </a:fld>
            <a:endParaRPr lang="en-US"/>
          </a:p>
        </p:txBody>
      </p:sp>
      <p:sp>
        <p:nvSpPr>
          <p:cNvPr id="7170" name="Rectangle 2"/>
          <p:cNvSpPr>
            <a:spLocks noGrp="1" noChangeArrowheads="1"/>
          </p:cNvSpPr>
          <p:nvPr>
            <p:ph type="title" idx="4294967295"/>
          </p:nvPr>
        </p:nvSpPr>
        <p:spPr>
          <a:xfrm>
            <a:off x="0" y="6220"/>
            <a:ext cx="9144000" cy="679580"/>
          </a:xfrm>
          <a:solidFill>
            <a:schemeClr val="accent4">
              <a:lumMod val="20000"/>
              <a:lumOff val="80000"/>
            </a:schemeClr>
          </a:solidFill>
        </p:spPr>
        <p:txBody>
          <a:bodyPr lIns="0">
            <a:normAutofit fontScale="90000"/>
          </a:bodyPr>
          <a:lstStyle/>
          <a:p>
            <a:pPr eaLnBrk="1" hangingPunct="1">
              <a:defRPr/>
            </a:pPr>
            <a:r>
              <a:rPr lang="en-US" dirty="0" smtClean="0"/>
              <a:t>SQL - Using  GROUP BY</a:t>
            </a:r>
          </a:p>
        </p:txBody>
      </p:sp>
      <p:sp>
        <p:nvSpPr>
          <p:cNvPr id="23556" name="Rectangle 3"/>
          <p:cNvSpPr>
            <a:spLocks noGrp="1" noChangeArrowheads="1"/>
          </p:cNvSpPr>
          <p:nvPr>
            <p:ph type="body" idx="4294967295"/>
          </p:nvPr>
        </p:nvSpPr>
        <p:spPr>
          <a:xfrm>
            <a:off x="0" y="838200"/>
            <a:ext cx="8915400" cy="1371600"/>
          </a:xfrm>
        </p:spPr>
        <p:txBody>
          <a:bodyPr lIns="0" tIns="0">
            <a:normAutofit fontScale="85000" lnSpcReduction="20000"/>
          </a:bodyPr>
          <a:lstStyle/>
          <a:p>
            <a:pPr eaLnBrk="1" hangingPunct="1">
              <a:lnSpc>
                <a:spcPct val="90000"/>
              </a:lnSpc>
            </a:pPr>
            <a:r>
              <a:rPr lang="en-US" dirty="0" smtClean="0"/>
              <a:t>Related rows can be grouped together by </a:t>
            </a:r>
            <a:r>
              <a:rPr lang="en-US" b="1" dirty="0" smtClean="0"/>
              <a:t>GROUP BY</a:t>
            </a:r>
            <a:r>
              <a:rPr lang="en-US" dirty="0" smtClean="0"/>
              <a:t> clause by specifying a column as a grouping column.</a:t>
            </a:r>
          </a:p>
          <a:p>
            <a:pPr eaLnBrk="1" hangingPunct="1">
              <a:lnSpc>
                <a:spcPct val="90000"/>
              </a:lnSpc>
            </a:pPr>
            <a:endParaRPr lang="en-US" dirty="0" smtClean="0"/>
          </a:p>
          <a:p>
            <a:pPr eaLnBrk="1" hangingPunct="1">
              <a:lnSpc>
                <a:spcPct val="90000"/>
              </a:lnSpc>
            </a:pPr>
            <a:r>
              <a:rPr lang="en-US" b="1" dirty="0" smtClean="0"/>
              <a:t>GROUP BY</a:t>
            </a:r>
            <a:r>
              <a:rPr lang="en-US" dirty="0" smtClean="0"/>
              <a:t> is associated with an aggregate function</a:t>
            </a:r>
          </a:p>
          <a:p>
            <a:pPr eaLnBrk="1" hangingPunct="1">
              <a:lnSpc>
                <a:spcPct val="90000"/>
              </a:lnSpc>
            </a:pPr>
            <a:endParaRPr lang="en-US" dirty="0" smtClean="0"/>
          </a:p>
        </p:txBody>
      </p:sp>
      <p:sp>
        <p:nvSpPr>
          <p:cNvPr id="62469" name="Rectangle 5"/>
          <p:cNvSpPr>
            <a:spLocks noChangeArrowheads="1"/>
          </p:cNvSpPr>
          <p:nvPr/>
        </p:nvSpPr>
        <p:spPr bwMode="auto">
          <a:xfrm>
            <a:off x="990600" y="4876800"/>
            <a:ext cx="72390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solidFill>
                  <a:srgbClr val="000000"/>
                </a:solidFill>
                <a:latin typeface="Lucida Console" pitchFamily="49" charset="0"/>
              </a:rPr>
              <a:t>SELECT  Class</a:t>
            </a:r>
            <a:r>
              <a:rPr lang="en-US" sz="2000" b="0" dirty="0">
                <a:solidFill>
                  <a:srgbClr val="000000"/>
                </a:solidFill>
                <a:latin typeface="Lucida Console" pitchFamily="49" charset="0"/>
              </a:rPr>
              <a:t>,</a:t>
            </a:r>
            <a:r>
              <a:rPr lang="en-US" sz="2000" dirty="0">
                <a:solidFill>
                  <a:srgbClr val="000000"/>
                </a:solidFill>
                <a:latin typeface="Lucida Console" pitchFamily="49" charset="0"/>
              </a:rPr>
              <a:t>  AVG</a:t>
            </a:r>
            <a:r>
              <a:rPr lang="en-US" sz="2000" b="0" dirty="0">
                <a:solidFill>
                  <a:srgbClr val="000000"/>
                </a:solidFill>
                <a:latin typeface="Lucida Console" pitchFamily="49" charset="0"/>
              </a:rPr>
              <a:t>(</a:t>
            </a:r>
            <a:r>
              <a:rPr lang="en-US" sz="2000" b="0" dirty="0" err="1">
                <a:solidFill>
                  <a:srgbClr val="000000"/>
                </a:solidFill>
                <a:latin typeface="Lucida Console" pitchFamily="49" charset="0"/>
              </a:rPr>
              <a:t>UnitPrice</a:t>
            </a:r>
            <a:r>
              <a:rPr lang="en-US" sz="2000" b="0" dirty="0">
                <a:solidFill>
                  <a:srgbClr val="000000"/>
                </a:solidFill>
                <a:latin typeface="Lucida Console" pitchFamily="49" charset="0"/>
              </a:rPr>
              <a:t>) </a:t>
            </a:r>
          </a:p>
          <a:p>
            <a:pPr algn="l">
              <a:defRPr/>
            </a:pPr>
            <a:r>
              <a:rPr lang="en-US" sz="2000" dirty="0">
                <a:solidFill>
                  <a:srgbClr val="000000"/>
                </a:solidFill>
                <a:latin typeface="Lucida Console" pitchFamily="49" charset="0"/>
              </a:rPr>
              <a:t>	FROM </a:t>
            </a:r>
            <a:r>
              <a:rPr lang="en-US" sz="2000" b="0" dirty="0">
                <a:solidFill>
                  <a:srgbClr val="000000"/>
                </a:solidFill>
                <a:latin typeface="Lucida Console" pitchFamily="49" charset="0"/>
              </a:rPr>
              <a:t> Item  </a:t>
            </a:r>
          </a:p>
          <a:p>
            <a:pPr algn="l">
              <a:defRPr/>
            </a:pPr>
            <a:r>
              <a:rPr lang="en-US" sz="2000" dirty="0">
                <a:solidFill>
                  <a:srgbClr val="000000"/>
                </a:solidFill>
                <a:latin typeface="Lucida Console" pitchFamily="49" charset="0"/>
              </a:rPr>
              <a:t>		GROUP BY  </a:t>
            </a:r>
            <a:r>
              <a:rPr lang="en-US" sz="2000" b="0" dirty="0">
                <a:solidFill>
                  <a:srgbClr val="000000"/>
                </a:solidFill>
                <a:latin typeface="Lucida Console" pitchFamily="49" charset="0"/>
              </a:rPr>
              <a:t>Class;</a:t>
            </a:r>
          </a:p>
        </p:txBody>
      </p:sp>
      <p:sp>
        <p:nvSpPr>
          <p:cNvPr id="7" name="Oval Callout 6"/>
          <p:cNvSpPr>
            <a:spLocks noChangeArrowheads="1"/>
          </p:cNvSpPr>
          <p:nvPr/>
        </p:nvSpPr>
        <p:spPr bwMode="auto">
          <a:xfrm>
            <a:off x="5638800" y="3352800"/>
            <a:ext cx="3276600" cy="1447800"/>
          </a:xfrm>
          <a:prstGeom prst="wedgeEllipseCallout">
            <a:avLst>
              <a:gd name="adj1" fmla="val -123625"/>
              <a:gd name="adj2" fmla="val 70394"/>
            </a:avLst>
          </a:prstGeom>
          <a:solidFill>
            <a:srgbClr val="FFFF99"/>
          </a:solidFill>
          <a:ln w="12700" algn="ctr">
            <a:solidFill>
              <a:schemeClr val="tx1"/>
            </a:solidFill>
            <a:round/>
            <a:headEnd/>
            <a:tailEnd/>
          </a:ln>
        </p:spPr>
        <p:txBody>
          <a:bodyPr anchor="ctr"/>
          <a:lstStyle/>
          <a:p>
            <a:r>
              <a:rPr lang="en-US" sz="1600"/>
              <a:t>Column name can come along with aggregate function only if it appears in Group by clause</a:t>
            </a:r>
          </a:p>
        </p:txBody>
      </p:sp>
      <p:sp>
        <p:nvSpPr>
          <p:cNvPr id="8" name="Rectangle 7"/>
          <p:cNvSpPr/>
          <p:nvPr/>
        </p:nvSpPr>
        <p:spPr>
          <a:xfrm>
            <a:off x="533400" y="2590800"/>
            <a:ext cx="7772400" cy="708025"/>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spcBef>
                <a:spcPct val="30000"/>
              </a:spcBef>
              <a:defRPr/>
            </a:pPr>
            <a:r>
              <a:rPr lang="en-US" sz="2000" dirty="0">
                <a:solidFill>
                  <a:schemeClr val="bg1"/>
                </a:solidFill>
              </a:rPr>
              <a:t>To retrieve the average unit price of all class of items available in the item table. </a:t>
            </a:r>
          </a:p>
        </p:txBody>
      </p:sp>
    </p:spTree>
    <p:extLst>
      <p:ext uri="{BB962C8B-B14F-4D97-AF65-F5344CB8AC3E}">
        <p14:creationId xmlns:p14="http://schemas.microsoft.com/office/powerpoint/2010/main" val="2374830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2469"/>
                                        </p:tgtEl>
                                        <p:attrNameLst>
                                          <p:attrName>style.visibility</p:attrName>
                                        </p:attrNameLst>
                                      </p:cBhvr>
                                      <p:to>
                                        <p:strVal val="visible"/>
                                      </p:to>
                                    </p:set>
                                    <p:animEffect transition="in" filter="dissolve">
                                      <p:cBhvr>
                                        <p:cTn id="11" dur="500"/>
                                        <p:tgtEl>
                                          <p:spTgt spid="624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autoUpdateAnimBg="0"/>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idx="4294967295"/>
          </p:nvPr>
        </p:nvSpPr>
        <p:spPr>
          <a:xfrm>
            <a:off x="0" y="0"/>
            <a:ext cx="9144000" cy="685800"/>
          </a:xfrm>
          <a:solidFill>
            <a:schemeClr val="accent4">
              <a:lumMod val="20000"/>
              <a:lumOff val="80000"/>
            </a:schemeClr>
          </a:solidFill>
        </p:spPr>
        <p:txBody>
          <a:bodyPr lIns="0">
            <a:normAutofit fontScale="90000"/>
          </a:bodyPr>
          <a:lstStyle/>
          <a:p>
            <a:pPr eaLnBrk="1" hangingPunct="1">
              <a:defRPr/>
            </a:pPr>
            <a:r>
              <a:rPr lang="en-US" dirty="0" smtClean="0"/>
              <a:t> SQL – Group By</a:t>
            </a:r>
          </a:p>
        </p:txBody>
      </p:sp>
      <p:sp>
        <p:nvSpPr>
          <p:cNvPr id="6" name="Rectangle 5"/>
          <p:cNvSpPr>
            <a:spLocks noChangeArrowheads="1"/>
          </p:cNvSpPr>
          <p:nvPr/>
        </p:nvSpPr>
        <p:spPr bwMode="auto">
          <a:xfrm>
            <a:off x="838200" y="1066800"/>
            <a:ext cx="72390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solidFill>
                  <a:srgbClr val="000000"/>
                </a:solidFill>
                <a:latin typeface="Lucida Console" pitchFamily="49" charset="0"/>
              </a:rPr>
              <a:t>SELECT  Class</a:t>
            </a:r>
            <a:r>
              <a:rPr lang="en-US" sz="2000" b="0" dirty="0">
                <a:solidFill>
                  <a:srgbClr val="000000"/>
                </a:solidFill>
                <a:latin typeface="Lucida Console" pitchFamily="49" charset="0"/>
              </a:rPr>
              <a:t>,</a:t>
            </a:r>
            <a:r>
              <a:rPr lang="en-US" sz="2000" dirty="0">
                <a:solidFill>
                  <a:srgbClr val="000000"/>
                </a:solidFill>
                <a:latin typeface="Lucida Console" pitchFamily="49" charset="0"/>
              </a:rPr>
              <a:t>  AVG</a:t>
            </a:r>
            <a:r>
              <a:rPr lang="en-US" sz="2000" b="0" dirty="0">
                <a:solidFill>
                  <a:srgbClr val="000000"/>
                </a:solidFill>
                <a:latin typeface="Lucida Console" pitchFamily="49" charset="0"/>
              </a:rPr>
              <a:t>(</a:t>
            </a:r>
            <a:r>
              <a:rPr lang="en-US" sz="2000" b="0" dirty="0" err="1">
                <a:solidFill>
                  <a:srgbClr val="000000"/>
                </a:solidFill>
                <a:latin typeface="Lucida Console" pitchFamily="49" charset="0"/>
              </a:rPr>
              <a:t>UnitPrice</a:t>
            </a:r>
            <a:r>
              <a:rPr lang="en-US" sz="2000" b="0" dirty="0">
                <a:solidFill>
                  <a:srgbClr val="000000"/>
                </a:solidFill>
                <a:latin typeface="Lucida Console" pitchFamily="49" charset="0"/>
              </a:rPr>
              <a:t>) </a:t>
            </a:r>
          </a:p>
          <a:p>
            <a:pPr algn="l">
              <a:defRPr/>
            </a:pPr>
            <a:r>
              <a:rPr lang="en-US" sz="2000" dirty="0">
                <a:solidFill>
                  <a:srgbClr val="000000"/>
                </a:solidFill>
                <a:latin typeface="Lucida Console" pitchFamily="49" charset="0"/>
              </a:rPr>
              <a:t>	FROM </a:t>
            </a:r>
            <a:r>
              <a:rPr lang="en-US" sz="2000" b="0" dirty="0">
                <a:solidFill>
                  <a:srgbClr val="000000"/>
                </a:solidFill>
                <a:latin typeface="Lucida Console" pitchFamily="49" charset="0"/>
              </a:rPr>
              <a:t> Item  </a:t>
            </a:r>
          </a:p>
          <a:p>
            <a:pPr algn="l">
              <a:defRPr/>
            </a:pPr>
            <a:r>
              <a:rPr lang="en-US" sz="2000" dirty="0">
                <a:solidFill>
                  <a:srgbClr val="000000"/>
                </a:solidFill>
                <a:latin typeface="Lucida Console" pitchFamily="49" charset="0"/>
              </a:rPr>
              <a:t>		GROUP BY  </a:t>
            </a:r>
            <a:r>
              <a:rPr lang="en-US" sz="2000" b="0" dirty="0">
                <a:solidFill>
                  <a:srgbClr val="000000"/>
                </a:solidFill>
                <a:latin typeface="Lucida Console" pitchFamily="49" charset="0"/>
              </a:rPr>
              <a:t>Class;</a:t>
            </a:r>
          </a:p>
        </p:txBody>
      </p:sp>
      <p:graphicFrame>
        <p:nvGraphicFramePr>
          <p:cNvPr id="7" name="Table 6"/>
          <p:cNvGraphicFramePr>
            <a:graphicFrameLocks noGrp="1"/>
          </p:cNvGraphicFramePr>
          <p:nvPr/>
        </p:nvGraphicFramePr>
        <p:xfrm>
          <a:off x="2209800" y="4953000"/>
          <a:ext cx="4191000" cy="1019176"/>
        </p:xfrm>
        <a:graphic>
          <a:graphicData uri="http://schemas.openxmlformats.org/drawingml/2006/table">
            <a:tbl>
              <a:tblPr/>
              <a:tblGrid>
                <a:gridCol w="2108048"/>
                <a:gridCol w="2082952"/>
              </a:tblGrid>
              <a:tr h="258667">
                <a:tc>
                  <a:txBody>
                    <a:bodyPr/>
                    <a:lstStyle/>
                    <a:p>
                      <a:pPr algn="ctr" rtl="0" fontAlgn="b"/>
                      <a:r>
                        <a:rPr lang="en-US" sz="1600" b="1" i="0" u="none" strike="noStrike" dirty="0">
                          <a:solidFill>
                            <a:srgbClr val="000000"/>
                          </a:solidFill>
                          <a:latin typeface="Calibri"/>
                        </a:rPr>
                        <a:t>Class</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AVG(</a:t>
                      </a:r>
                      <a:r>
                        <a:rPr lang="en-US" sz="1600" b="1" i="0" u="none" strike="noStrike" dirty="0" err="1">
                          <a:solidFill>
                            <a:srgbClr val="000000"/>
                          </a:solidFill>
                          <a:latin typeface="Calibri"/>
                        </a:rPr>
                        <a:t>UnitPrice</a:t>
                      </a:r>
                      <a:r>
                        <a:rPr lang="en-US" sz="1600" b="1" i="0" u="none" strike="noStrike" dirty="0">
                          <a:solidFill>
                            <a:srgbClr val="000000"/>
                          </a:solidFill>
                          <a:latin typeface="Calibri"/>
                        </a:rPr>
                        <a:t>)</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503">
                <a:tc>
                  <a:txBody>
                    <a:bodyPr/>
                    <a:lstStyle/>
                    <a:p>
                      <a:pPr algn="l" fontAlgn="b"/>
                      <a:r>
                        <a:rPr lang="en-US" sz="1600" b="0" i="0" u="none" strike="noStrike">
                          <a:solidFill>
                            <a:srgbClr val="000000"/>
                          </a:solidFill>
                          <a:latin typeface="Calibri"/>
                        </a:rPr>
                        <a:t>A</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20</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503">
                <a:tc>
                  <a:txBody>
                    <a:bodyPr/>
                    <a:lstStyle/>
                    <a:p>
                      <a:pPr algn="l" fontAlgn="b"/>
                      <a:r>
                        <a:rPr lang="en-US" sz="1600" b="0" i="0" u="none" strike="noStrike">
                          <a:solidFill>
                            <a:srgbClr val="000000"/>
                          </a:solidFill>
                          <a:latin typeface="Calibri"/>
                        </a:rPr>
                        <a:t>B</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400</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503">
                <a:tc>
                  <a:txBody>
                    <a:bodyPr/>
                    <a:lstStyle/>
                    <a:p>
                      <a:pPr algn="l" fontAlgn="b"/>
                      <a:r>
                        <a:rPr lang="en-US" sz="1600" b="0" i="0" u="none" strike="noStrike">
                          <a:solidFill>
                            <a:srgbClr val="000000"/>
                          </a:solidFill>
                          <a:latin typeface="Calibri"/>
                        </a:rPr>
                        <a:t>C</a:t>
                      </a:r>
                    </a:p>
                  </a:txBody>
                  <a:tcPr marL="9525" marR="9525" marT="95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5000</a:t>
                      </a:r>
                    </a:p>
                  </a:txBody>
                  <a:tcPr marL="9525" marR="9525" marT="95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 name="Group 19"/>
          <p:cNvGrpSpPr>
            <a:grpSpLocks/>
          </p:cNvGrpSpPr>
          <p:nvPr/>
        </p:nvGrpSpPr>
        <p:grpSpPr bwMode="auto">
          <a:xfrm>
            <a:off x="6781800" y="1524000"/>
            <a:ext cx="1906588" cy="4192588"/>
            <a:chOff x="6781800" y="1524000"/>
            <a:chExt cx="1905794" cy="4192588"/>
          </a:xfrm>
        </p:grpSpPr>
        <p:cxnSp>
          <p:nvCxnSpPr>
            <p:cNvPr id="24645" name="Straight Connector 15"/>
            <p:cNvCxnSpPr>
              <a:cxnSpLocks noChangeShapeType="1"/>
            </p:cNvCxnSpPr>
            <p:nvPr/>
          </p:nvCxnSpPr>
          <p:spPr bwMode="auto">
            <a:xfrm rot="5400000">
              <a:off x="6591300" y="3619500"/>
              <a:ext cx="41910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646" name="Straight Connector 10"/>
            <p:cNvCxnSpPr>
              <a:cxnSpLocks noChangeShapeType="1"/>
            </p:cNvCxnSpPr>
            <p:nvPr/>
          </p:nvCxnSpPr>
          <p:spPr bwMode="auto">
            <a:xfrm>
              <a:off x="8077200" y="15240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647" name="Straight Arrow Connector 17"/>
            <p:cNvCxnSpPr>
              <a:cxnSpLocks noChangeShapeType="1"/>
            </p:cNvCxnSpPr>
            <p:nvPr/>
          </p:nvCxnSpPr>
          <p:spPr bwMode="auto">
            <a:xfrm rot="10800000">
              <a:off x="6781800" y="5715000"/>
              <a:ext cx="19050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graphicFrame>
        <p:nvGraphicFramePr>
          <p:cNvPr id="21" name="Table 20"/>
          <p:cNvGraphicFramePr>
            <a:graphicFrameLocks noGrp="1"/>
          </p:cNvGraphicFramePr>
          <p:nvPr/>
        </p:nvGraphicFramePr>
        <p:xfrm>
          <a:off x="1524000" y="2362200"/>
          <a:ext cx="4997450" cy="2247900"/>
        </p:xfrm>
        <a:graphic>
          <a:graphicData uri="http://schemas.openxmlformats.org/drawingml/2006/table">
            <a:tbl>
              <a:tblPr/>
              <a:tblGrid>
                <a:gridCol w="1108901"/>
                <a:gridCol w="1241970"/>
                <a:gridCol w="1227185"/>
                <a:gridCol w="1419394"/>
              </a:tblGrid>
              <a:tr h="276225">
                <a:tc>
                  <a:txBody>
                    <a:bodyPr/>
                    <a:lstStyle/>
                    <a:p>
                      <a:pPr algn="l" rtl="0" fontAlgn="b"/>
                      <a:r>
                        <a:rPr lang="en-US" sz="1600" b="1" i="0" u="none" strike="noStrike" dirty="0">
                          <a:solidFill>
                            <a:srgbClr val="000000"/>
                          </a:solidFill>
                          <a:latin typeface="Calibri"/>
                        </a:rPr>
                        <a:t>Item</a:t>
                      </a: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4" marR="9524" marT="9525" marB="0" anchor="b">
                    <a:lnL>
                      <a:noFill/>
                    </a:lnL>
                    <a:lnR>
                      <a:noFill/>
                    </a:lnR>
                    <a:lnT>
                      <a:noFill/>
                    </a:lnT>
                    <a:lnB w="12700" cap="flat" cmpd="sng" algn="ctr">
                      <a:solidFill>
                        <a:srgbClr val="000000"/>
                      </a:solidFill>
                      <a:prstDash val="solid"/>
                      <a:round/>
                      <a:headEnd type="none" w="med" len="med"/>
                      <a:tailEnd type="none" w="med" len="med"/>
                    </a:lnB>
                  </a:tcPr>
                </a:tc>
              </a:tr>
              <a:tr h="361950">
                <a:tc>
                  <a:txBody>
                    <a:bodyPr/>
                    <a:lstStyle/>
                    <a:p>
                      <a:pPr algn="l" rtl="0" fontAlgn="b"/>
                      <a:r>
                        <a:rPr lang="en-US" sz="1600" b="1" i="0" u="none" strike="noStrike">
                          <a:solidFill>
                            <a:srgbClr val="000000"/>
                          </a:solidFill>
                          <a:latin typeface="Calibri"/>
                        </a:rPr>
                        <a:t>ItemId</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ItemName</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UnitPrice</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Class</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6700">
                <a:tc>
                  <a:txBody>
                    <a:bodyPr/>
                    <a:lstStyle/>
                    <a:p>
                      <a:pPr algn="l" rtl="0" fontAlgn="b"/>
                      <a:r>
                        <a:rPr lang="en-US" sz="1600" b="0" i="0" u="none" strike="noStrike">
                          <a:solidFill>
                            <a:srgbClr val="000000"/>
                          </a:solidFill>
                          <a:latin typeface="Calibri"/>
                        </a:rPr>
                        <a:t>STN001</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Pen</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30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BAK003</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Bread</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GRO001</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Poteto </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ELC001</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Mobile</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5000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C</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ELC004</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iPod</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600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225">
                <a:tc>
                  <a:txBody>
                    <a:bodyPr/>
                    <a:lstStyle/>
                    <a:p>
                      <a:pPr algn="l" rtl="0" fontAlgn="b"/>
                      <a:r>
                        <a:rPr lang="en-US" sz="1600" b="0" i="0" u="none" strike="noStrike">
                          <a:solidFill>
                            <a:srgbClr val="000000"/>
                          </a:solidFill>
                          <a:latin typeface="Calibri"/>
                        </a:rPr>
                        <a:t>STN002</a:t>
                      </a:r>
                    </a:p>
                  </a:txBody>
                  <a:tcPr marL="9524" marR="9524"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Diary</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200</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B</a:t>
                      </a:r>
                    </a:p>
                  </a:txBody>
                  <a:tcPr marL="9524" marR="952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74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pPr>
              <a:defRPr/>
            </a:pPr>
            <a:fld id="{6A46CB42-9E85-4FA5-89F1-7DF87D08CB80}" type="slidenum">
              <a:rPr lang="en-US"/>
              <a:pPr>
                <a:defRPr/>
              </a:pPr>
              <a:t>57</a:t>
            </a:fld>
            <a:endParaRPr lang="en-US"/>
          </a:p>
        </p:txBody>
      </p:sp>
      <p:sp>
        <p:nvSpPr>
          <p:cNvPr id="65538" name="Rectangle 2"/>
          <p:cNvSpPr>
            <a:spLocks noChangeArrowheads="1"/>
          </p:cNvSpPr>
          <p:nvPr/>
        </p:nvSpPr>
        <p:spPr bwMode="auto">
          <a:xfrm>
            <a:off x="381000" y="1876425"/>
            <a:ext cx="709930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Class, </a:t>
            </a:r>
            <a:r>
              <a:rPr lang="en-US" sz="1800" b="0" dirty="0" err="1">
                <a:latin typeface="Lucida Console" pitchFamily="49" charset="0"/>
              </a:rPr>
              <a:t>ItemName</a:t>
            </a:r>
            <a:r>
              <a:rPr lang="en-US" sz="1800" b="0" dirty="0">
                <a:latin typeface="Lucida Console" pitchFamily="49" charset="0"/>
              </a:rPr>
              <a:t>, </a:t>
            </a:r>
            <a:r>
              <a:rPr lang="en-US" sz="1800" dirty="0">
                <a:latin typeface="Lucida Console" pitchFamily="49" charset="0"/>
              </a:rPr>
              <a:t>COUNT</a:t>
            </a:r>
            <a:r>
              <a:rPr lang="en-US" sz="1800" b="0" dirty="0">
                <a:latin typeface="Lucida Console" pitchFamily="49" charset="0"/>
              </a:rPr>
              <a:t>(</a:t>
            </a:r>
            <a:r>
              <a:rPr lang="en-US" sz="1800" b="0" dirty="0" err="1">
                <a:latin typeface="Lucida Console" pitchFamily="49" charset="0"/>
              </a:rPr>
              <a:t>ItemId</a:t>
            </a:r>
            <a:r>
              <a:rPr lang="en-US" sz="1800" b="0" dirty="0">
                <a:latin typeface="Lucida Console" pitchFamily="49" charset="0"/>
              </a:rPr>
              <a:t>)</a:t>
            </a:r>
          </a:p>
          <a:p>
            <a:pPr algn="l">
              <a:defRPr/>
            </a:pPr>
            <a:r>
              <a:rPr lang="en-US" sz="1800" b="0" dirty="0">
                <a:latin typeface="Lucida Console" pitchFamily="49" charset="0"/>
              </a:rPr>
              <a:t>	</a:t>
            </a:r>
            <a:r>
              <a:rPr lang="en-US" sz="1800" dirty="0">
                <a:latin typeface="Lucida Console" pitchFamily="49" charset="0"/>
              </a:rPr>
              <a:t>FROM</a:t>
            </a:r>
            <a:r>
              <a:rPr lang="en-US" sz="1800" b="0" dirty="0">
                <a:latin typeface="Lucida Console" pitchFamily="49" charset="0"/>
              </a:rPr>
              <a:t> Item</a:t>
            </a:r>
          </a:p>
          <a:p>
            <a:pPr algn="l">
              <a:defRPr/>
            </a:pPr>
            <a:r>
              <a:rPr lang="en-US" sz="1800" b="0" dirty="0">
                <a:latin typeface="Lucida Console" pitchFamily="49" charset="0"/>
              </a:rPr>
              <a:t>		</a:t>
            </a:r>
            <a:r>
              <a:rPr lang="en-US" sz="1800" dirty="0">
                <a:latin typeface="Lucida Console" pitchFamily="49" charset="0"/>
              </a:rPr>
              <a:t>GROUP BY</a:t>
            </a:r>
            <a:r>
              <a:rPr lang="en-US" sz="1800" b="0" dirty="0">
                <a:latin typeface="Lucida Console" pitchFamily="49" charset="0"/>
              </a:rPr>
              <a:t> Class;</a:t>
            </a:r>
          </a:p>
        </p:txBody>
      </p:sp>
      <p:sp>
        <p:nvSpPr>
          <p:cNvPr id="65539" name="Rectangle 3"/>
          <p:cNvSpPr>
            <a:spLocks noChangeArrowheads="1"/>
          </p:cNvSpPr>
          <p:nvPr/>
        </p:nvSpPr>
        <p:spPr bwMode="auto">
          <a:xfrm>
            <a:off x="381000" y="4343400"/>
            <a:ext cx="7099300" cy="12017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Lucida Console" pitchFamily="49" charset="0"/>
              </a:rPr>
              <a:t>SELECT</a:t>
            </a:r>
            <a:r>
              <a:rPr lang="en-US" sz="1800" b="0" dirty="0">
                <a:latin typeface="Lucida Console" pitchFamily="49" charset="0"/>
              </a:rPr>
              <a:t> Class, </a:t>
            </a:r>
            <a:r>
              <a:rPr lang="en-US" sz="1800" b="0" dirty="0" err="1">
                <a:latin typeface="Lucida Console" pitchFamily="49" charset="0"/>
              </a:rPr>
              <a:t>ItemName</a:t>
            </a:r>
            <a:r>
              <a:rPr lang="en-US" sz="1800" b="0" dirty="0">
                <a:latin typeface="Lucida Console" pitchFamily="49" charset="0"/>
              </a:rPr>
              <a:t>, </a:t>
            </a:r>
            <a:r>
              <a:rPr lang="en-US" sz="1800" dirty="0">
                <a:latin typeface="Lucida Console" pitchFamily="49" charset="0"/>
              </a:rPr>
              <a:t>COUNT</a:t>
            </a:r>
            <a:r>
              <a:rPr lang="en-US" sz="1800" b="0" dirty="0">
                <a:latin typeface="Lucida Console" pitchFamily="49" charset="0"/>
              </a:rPr>
              <a:t>(</a:t>
            </a:r>
            <a:r>
              <a:rPr lang="en-US" sz="1800" b="0" dirty="0" err="1">
                <a:latin typeface="Lucida Console" pitchFamily="49" charset="0"/>
              </a:rPr>
              <a:t>ItemId</a:t>
            </a:r>
            <a:r>
              <a:rPr lang="en-US" sz="1800" b="0" dirty="0">
                <a:latin typeface="Lucida Console" pitchFamily="49" charset="0"/>
              </a:rPr>
              <a:t>)</a:t>
            </a:r>
          </a:p>
          <a:p>
            <a:pPr algn="l">
              <a:defRPr/>
            </a:pPr>
            <a:r>
              <a:rPr lang="en-US" sz="1800" b="0" dirty="0">
                <a:latin typeface="Lucida Console" pitchFamily="49" charset="0"/>
              </a:rPr>
              <a:t>	</a:t>
            </a:r>
            <a:r>
              <a:rPr lang="en-US" sz="1800" dirty="0">
                <a:latin typeface="Lucida Console" pitchFamily="49" charset="0"/>
              </a:rPr>
              <a:t>FROM</a:t>
            </a:r>
            <a:r>
              <a:rPr lang="en-US" sz="1800" b="0" dirty="0">
                <a:latin typeface="Lucida Console" pitchFamily="49" charset="0"/>
              </a:rPr>
              <a:t> Item</a:t>
            </a:r>
          </a:p>
          <a:p>
            <a:pPr algn="l">
              <a:defRPr/>
            </a:pPr>
            <a:r>
              <a:rPr lang="en-US" sz="1800" b="0" dirty="0">
                <a:latin typeface="Lucida Console" pitchFamily="49" charset="0"/>
              </a:rPr>
              <a:t>		</a:t>
            </a:r>
            <a:r>
              <a:rPr lang="en-US" sz="1800" dirty="0">
                <a:latin typeface="Lucida Console" pitchFamily="49" charset="0"/>
              </a:rPr>
              <a:t>GROUP BY</a:t>
            </a:r>
            <a:r>
              <a:rPr lang="en-US" sz="1800" b="0" dirty="0">
                <a:latin typeface="Lucida Console" pitchFamily="49" charset="0"/>
              </a:rPr>
              <a:t> Class, </a:t>
            </a:r>
            <a:r>
              <a:rPr lang="en-US" sz="1800" b="0" dirty="0" err="1">
                <a:latin typeface="Lucida Console" pitchFamily="49" charset="0"/>
              </a:rPr>
              <a:t>ItemName</a:t>
            </a:r>
            <a:r>
              <a:rPr lang="en-US" sz="1800" b="0" dirty="0">
                <a:latin typeface="Lucida Console" pitchFamily="49" charset="0"/>
              </a:rPr>
              <a:t>;</a:t>
            </a:r>
          </a:p>
        </p:txBody>
      </p:sp>
      <p:grpSp>
        <p:nvGrpSpPr>
          <p:cNvPr id="2" name="Group 10"/>
          <p:cNvGrpSpPr>
            <a:grpSpLocks/>
          </p:cNvGrpSpPr>
          <p:nvPr/>
        </p:nvGrpSpPr>
        <p:grpSpPr bwMode="auto">
          <a:xfrm>
            <a:off x="7772400" y="1981200"/>
            <a:ext cx="762000" cy="685800"/>
            <a:chOff x="4896" y="1056"/>
            <a:chExt cx="480" cy="624"/>
          </a:xfrm>
        </p:grpSpPr>
        <p:sp>
          <p:nvSpPr>
            <p:cNvPr id="73739" name="Line 4"/>
            <p:cNvSpPr>
              <a:spLocks noChangeShapeType="1"/>
            </p:cNvSpPr>
            <p:nvPr/>
          </p:nvSpPr>
          <p:spPr bwMode="auto">
            <a:xfrm>
              <a:off x="4896" y="1056"/>
              <a:ext cx="480" cy="624"/>
            </a:xfrm>
            <a:prstGeom prst="line">
              <a:avLst/>
            </a:prstGeom>
            <a:ln>
              <a:solidFill>
                <a:srgbClr val="FF0000"/>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73740" name="Line 5"/>
            <p:cNvSpPr>
              <a:spLocks noChangeShapeType="1"/>
            </p:cNvSpPr>
            <p:nvPr/>
          </p:nvSpPr>
          <p:spPr bwMode="auto">
            <a:xfrm flipH="1">
              <a:off x="4905" y="1056"/>
              <a:ext cx="423" cy="594"/>
            </a:xfrm>
            <a:prstGeom prst="line">
              <a:avLst/>
            </a:prstGeom>
            <a:ln>
              <a:solidFill>
                <a:srgbClr val="FF0000"/>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grpSp>
      <p:grpSp>
        <p:nvGrpSpPr>
          <p:cNvPr id="3" name="Group 11"/>
          <p:cNvGrpSpPr>
            <a:grpSpLocks/>
          </p:cNvGrpSpPr>
          <p:nvPr/>
        </p:nvGrpSpPr>
        <p:grpSpPr bwMode="auto">
          <a:xfrm>
            <a:off x="7620000" y="4343400"/>
            <a:ext cx="1066800" cy="838200"/>
            <a:chOff x="4800" y="2736"/>
            <a:chExt cx="672" cy="528"/>
          </a:xfrm>
        </p:grpSpPr>
        <p:sp>
          <p:nvSpPr>
            <p:cNvPr id="73737" name="Line 6"/>
            <p:cNvSpPr>
              <a:spLocks noChangeShapeType="1"/>
            </p:cNvSpPr>
            <p:nvPr/>
          </p:nvSpPr>
          <p:spPr bwMode="auto">
            <a:xfrm>
              <a:off x="4800" y="3072"/>
              <a:ext cx="144" cy="192"/>
            </a:xfrm>
            <a:prstGeom prst="line">
              <a:avLst/>
            </a:prstGeom>
            <a:ln>
              <a:solidFill>
                <a:srgbClr val="339966"/>
              </a:solidFill>
              <a:headEnd type="none" w="sm" len="sm"/>
              <a:tailEnd type="none" w="sm" len="sm"/>
            </a:ln>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en-US"/>
            </a:p>
          </p:txBody>
        </p:sp>
        <p:sp>
          <p:nvSpPr>
            <p:cNvPr id="73738" name="Line 7"/>
            <p:cNvSpPr>
              <a:spLocks noChangeShapeType="1"/>
            </p:cNvSpPr>
            <p:nvPr/>
          </p:nvSpPr>
          <p:spPr bwMode="auto">
            <a:xfrm flipV="1">
              <a:off x="4944" y="2736"/>
              <a:ext cx="528" cy="528"/>
            </a:xfrm>
            <a:prstGeom prst="line">
              <a:avLst/>
            </a:prstGeom>
            <a:ln>
              <a:solidFill>
                <a:srgbClr val="339966"/>
              </a:solidFill>
              <a:headEnd type="none" w="sm" len="sm"/>
              <a:tailEnd type="none" w="sm" len="sm"/>
            </a:ln>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en-US"/>
            </a:p>
          </p:txBody>
        </p:sp>
      </p:grpSp>
      <p:sp>
        <p:nvSpPr>
          <p:cNvPr id="10246" name="Rectangle 8"/>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Retrieval using  GROUP BY</a:t>
            </a:r>
          </a:p>
        </p:txBody>
      </p:sp>
      <p:sp>
        <p:nvSpPr>
          <p:cNvPr id="73736" name="Rectangle 11"/>
          <p:cNvSpPr>
            <a:spLocks noChangeArrowheads="1"/>
          </p:cNvSpPr>
          <p:nvPr/>
        </p:nvSpPr>
        <p:spPr bwMode="auto">
          <a:xfrm>
            <a:off x="381000" y="1143000"/>
            <a:ext cx="2646363" cy="400050"/>
          </a:xfrm>
          <a:prstGeom prst="rect">
            <a:avLst/>
          </a:prstGeom>
          <a:solidFill>
            <a:schemeClr val="tx1"/>
          </a:solidFill>
          <a:ln w="9525">
            <a:noFill/>
            <a:miter lim="800000"/>
            <a:headEnd/>
            <a:tailEnd/>
          </a:ln>
        </p:spPr>
        <p:txBody>
          <a:bodyPr wrap="none">
            <a:spAutoFit/>
          </a:bodyPr>
          <a:lstStyle/>
          <a:p>
            <a:pPr>
              <a:defRPr/>
            </a:pPr>
            <a:r>
              <a:rPr lang="en-US" sz="2000" dirty="0">
                <a:solidFill>
                  <a:schemeClr val="bg1"/>
                </a:solidFill>
                <a:latin typeface="+mj-lt"/>
                <a:cs typeface="Times New Roman" pitchFamily="18" charset="0"/>
              </a:rPr>
              <a:t>What is the output? </a:t>
            </a:r>
          </a:p>
        </p:txBody>
      </p:sp>
      <p:sp>
        <p:nvSpPr>
          <p:cNvPr id="13" name="Rectangle 12"/>
          <p:cNvSpPr>
            <a:spLocks noChangeArrowheads="1"/>
          </p:cNvSpPr>
          <p:nvPr/>
        </p:nvSpPr>
        <p:spPr bwMode="auto">
          <a:xfrm>
            <a:off x="381000" y="3276600"/>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0"/>
              <a:t>ERROR at line 1:</a:t>
            </a:r>
          </a:p>
          <a:p>
            <a:r>
              <a:rPr lang="en-US" sz="1800" b="0"/>
              <a:t>ORA-00979: not a GROUP BY expression</a:t>
            </a:r>
          </a:p>
        </p:txBody>
      </p:sp>
    </p:spTree>
    <p:extLst>
      <p:ext uri="{BB962C8B-B14F-4D97-AF65-F5344CB8AC3E}">
        <p14:creationId xmlns:p14="http://schemas.microsoft.com/office/powerpoint/2010/main" val="19508231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dissolve">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5539"/>
                                        </p:tgtEl>
                                        <p:attrNameLst>
                                          <p:attrName>style.visibility</p:attrName>
                                        </p:attrNameLst>
                                      </p:cBhvr>
                                      <p:to>
                                        <p:strVal val="visible"/>
                                      </p:to>
                                    </p:set>
                                    <p:anim calcmode="lin" valueType="num">
                                      <p:cBhvr additive="base">
                                        <p:cTn id="20" dur="500" fill="hold"/>
                                        <p:tgtEl>
                                          <p:spTgt spid="65539"/>
                                        </p:tgtEl>
                                        <p:attrNameLst>
                                          <p:attrName>ppt_x</p:attrName>
                                        </p:attrNameLst>
                                      </p:cBhvr>
                                      <p:tavLst>
                                        <p:tav tm="0">
                                          <p:val>
                                            <p:strVal val="0-#ppt_w/2"/>
                                          </p:val>
                                        </p:tav>
                                        <p:tav tm="100000">
                                          <p:val>
                                            <p:strVal val="#ppt_x"/>
                                          </p:val>
                                        </p:tav>
                                      </p:tavLst>
                                    </p:anim>
                                    <p:anim calcmode="lin" valueType="num">
                                      <p:cBhvr additive="base">
                                        <p:cTn id="21" dur="500" fill="hold"/>
                                        <p:tgtEl>
                                          <p:spTgt spid="65539"/>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autoUpdateAnimBg="0"/>
      <p:bldP spid="65539" grpId="0" animBg="1"/>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a:xfrm>
            <a:off x="4156075" y="6534150"/>
            <a:ext cx="773113" cy="476250"/>
          </a:xfrm>
        </p:spPr>
        <p:txBody>
          <a:bodyPr/>
          <a:lstStyle/>
          <a:p>
            <a:pPr>
              <a:defRPr/>
            </a:pPr>
            <a:fld id="{26FB58F3-404A-48B5-A673-FC1BBD9F086F}" type="slidenum">
              <a:rPr lang="en-US"/>
              <a:pPr>
                <a:defRPr/>
              </a:pPr>
              <a:t>58</a:t>
            </a:fld>
            <a:endParaRPr lang="en-US"/>
          </a:p>
        </p:txBody>
      </p:sp>
      <p:sp>
        <p:nvSpPr>
          <p:cNvPr id="11266" name="Rectangle 5"/>
          <p:cNvSpPr>
            <a:spLocks noGrp="1" noChangeArrowheads="1"/>
          </p:cNvSpPr>
          <p:nvPr>
            <p:ph type="title" idx="4294967295"/>
          </p:nvPr>
        </p:nvSpPr>
        <p:spPr>
          <a:xfrm>
            <a:off x="0" y="0"/>
            <a:ext cx="9144000" cy="762000"/>
          </a:xfrm>
          <a:solidFill>
            <a:schemeClr val="accent4">
              <a:lumMod val="20000"/>
              <a:lumOff val="80000"/>
            </a:schemeClr>
          </a:solidFill>
        </p:spPr>
        <p:txBody>
          <a:bodyPr lIns="0"/>
          <a:lstStyle/>
          <a:p>
            <a:pPr eaLnBrk="1" hangingPunct="1">
              <a:defRPr/>
            </a:pPr>
            <a:r>
              <a:rPr lang="en-US" dirty="0" smtClean="0"/>
              <a:t>SQL – Group By</a:t>
            </a:r>
          </a:p>
        </p:txBody>
      </p:sp>
      <p:graphicFrame>
        <p:nvGraphicFramePr>
          <p:cNvPr id="6" name="Table 5"/>
          <p:cNvGraphicFramePr>
            <a:graphicFrameLocks noGrp="1"/>
          </p:cNvGraphicFramePr>
          <p:nvPr/>
        </p:nvGraphicFramePr>
        <p:xfrm>
          <a:off x="1219200" y="2514600"/>
          <a:ext cx="5373688" cy="2247900"/>
        </p:xfrm>
        <a:graphic>
          <a:graphicData uri="http://schemas.openxmlformats.org/drawingml/2006/table">
            <a:tbl>
              <a:tblPr/>
              <a:tblGrid>
                <a:gridCol w="1192386"/>
                <a:gridCol w="1335473"/>
                <a:gridCol w="1319574"/>
                <a:gridCol w="1526255"/>
              </a:tblGrid>
              <a:tr h="276225">
                <a:tc>
                  <a:txBody>
                    <a:bodyPr/>
                    <a:lstStyle/>
                    <a:p>
                      <a:pPr algn="l" rtl="0" fontAlgn="b"/>
                      <a:r>
                        <a:rPr lang="en-US" sz="1600" b="1" i="0" u="none" strike="noStrike" dirty="0">
                          <a:solidFill>
                            <a:srgbClr val="000000"/>
                          </a:solidFill>
                          <a:latin typeface="Calibri"/>
                        </a:rPr>
                        <a:t>Item</a:t>
                      </a: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6" marR="9526" marT="9525" marB="0" anchor="b">
                    <a:lnL>
                      <a:noFill/>
                    </a:lnL>
                    <a:lnR>
                      <a:noFill/>
                    </a:lnR>
                    <a:lnT>
                      <a:noFill/>
                    </a:lnT>
                    <a:lnB w="12700" cap="flat" cmpd="sng" algn="ctr">
                      <a:solidFill>
                        <a:srgbClr val="000000"/>
                      </a:solidFill>
                      <a:prstDash val="solid"/>
                      <a:round/>
                      <a:headEnd type="none" w="med" len="med"/>
                      <a:tailEnd type="none" w="med" len="med"/>
                    </a:lnB>
                  </a:tcPr>
                </a:tc>
              </a:tr>
              <a:tr h="361950">
                <a:tc>
                  <a:txBody>
                    <a:bodyPr/>
                    <a:lstStyle/>
                    <a:p>
                      <a:pPr algn="l" rtl="0" fontAlgn="b"/>
                      <a:r>
                        <a:rPr lang="en-US" sz="1600" b="1" i="0" u="none" strike="noStrike">
                          <a:solidFill>
                            <a:srgbClr val="000000"/>
                          </a:solidFill>
                          <a:latin typeface="Calibri"/>
                        </a:rPr>
                        <a:t>ItemId</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dirty="0" err="1">
                          <a:solidFill>
                            <a:srgbClr val="000000"/>
                          </a:solidFill>
                          <a:latin typeface="Calibri"/>
                        </a:rPr>
                        <a:t>ItemName</a:t>
                      </a:r>
                      <a:endParaRPr lang="en-US" sz="1600" b="1" i="0" u="none" strike="noStrike" dirty="0">
                        <a:solidFill>
                          <a:srgbClr val="000000"/>
                        </a:solidFill>
                        <a:latin typeface="Calibri"/>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UnitPrice</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Class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6700">
                <a:tc>
                  <a:txBody>
                    <a:bodyPr/>
                    <a:lstStyle/>
                    <a:p>
                      <a:pPr algn="l" rtl="0" fontAlgn="b"/>
                      <a:r>
                        <a:rPr lang="en-US" sz="1600" b="0" i="0" u="none" strike="noStrike">
                          <a:solidFill>
                            <a:srgbClr val="000000"/>
                          </a:solidFill>
                          <a:latin typeface="Calibri"/>
                        </a:rPr>
                        <a:t>STN001</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a:solidFill>
                            <a:srgbClr val="000000"/>
                          </a:solidFill>
                          <a:latin typeface="Calibri"/>
                        </a:rPr>
                        <a:t>Pen</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30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BAK003</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Bread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GRO001</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smtClean="0">
                          <a:solidFill>
                            <a:srgbClr val="000000"/>
                          </a:solidFill>
                          <a:latin typeface="Calibri"/>
                        </a:rPr>
                        <a:t>Potato </a:t>
                      </a:r>
                      <a:endParaRPr lang="en-US" sz="1600" b="0" i="0" u="none" strike="noStrike" dirty="0">
                        <a:solidFill>
                          <a:srgbClr val="000000"/>
                        </a:solidFill>
                        <a:latin typeface="Calibri"/>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ELC001</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Mobile</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5000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C</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ELC004</a:t>
                      </a: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iPod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600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225">
                <a:tc>
                  <a:txBody>
                    <a:bodyPr/>
                    <a:lstStyle/>
                    <a:p>
                      <a:pPr algn="l" rtl="0" fontAlgn="b"/>
                      <a:r>
                        <a:rPr lang="en-US" sz="1600" b="0" i="0" u="none" strike="noStrike" dirty="0" smtClean="0">
                          <a:solidFill>
                            <a:srgbClr val="000000"/>
                          </a:solidFill>
                          <a:latin typeface="Calibri"/>
                        </a:rPr>
                        <a:t>ELC002</a:t>
                      </a:r>
                      <a:endParaRPr lang="en-US" sz="1600" b="0" i="0" u="none" strike="noStrike" dirty="0">
                        <a:solidFill>
                          <a:srgbClr val="000000"/>
                        </a:solidFill>
                        <a:latin typeface="Calibri"/>
                      </a:endParaRPr>
                    </a:p>
                  </a:txBody>
                  <a:tcPr marL="9526" marR="9526"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smtClean="0">
                          <a:solidFill>
                            <a:srgbClr val="000000"/>
                          </a:solidFill>
                          <a:latin typeface="Calibri"/>
                        </a:rPr>
                        <a:t>iPod</a:t>
                      </a:r>
                      <a:endParaRPr lang="en-US" sz="1600" b="0" i="0" u="none" strike="noStrike" dirty="0">
                        <a:solidFill>
                          <a:srgbClr val="000000"/>
                        </a:solidFill>
                        <a:latin typeface="Calibri"/>
                      </a:endParaRP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200</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B</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3"/>
          <p:cNvSpPr>
            <a:spLocks noChangeArrowheads="1"/>
          </p:cNvSpPr>
          <p:nvPr/>
        </p:nvSpPr>
        <p:spPr bwMode="auto">
          <a:xfrm>
            <a:off x="685800" y="1676400"/>
            <a:ext cx="81534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defRPr/>
            </a:pPr>
            <a:r>
              <a:rPr lang="en-US" sz="2000" dirty="0">
                <a:latin typeface="Lucida Console" pitchFamily="49" charset="0"/>
              </a:rPr>
              <a:t>SELECT</a:t>
            </a:r>
            <a:r>
              <a:rPr lang="en-US" sz="2000" b="0" dirty="0">
                <a:latin typeface="Lucida Console" pitchFamily="49" charset="0"/>
              </a:rPr>
              <a:t> Class, </a:t>
            </a:r>
            <a:r>
              <a:rPr lang="en-US" sz="2000" b="0" dirty="0" err="1">
                <a:latin typeface="Lucida Console" pitchFamily="49" charset="0"/>
              </a:rPr>
              <a:t>ItemName</a:t>
            </a:r>
            <a:r>
              <a:rPr lang="en-US" sz="2000" b="0" dirty="0">
                <a:latin typeface="Lucida Console" pitchFamily="49" charset="0"/>
              </a:rPr>
              <a:t>, </a:t>
            </a:r>
            <a:r>
              <a:rPr lang="en-US" sz="2000" dirty="0">
                <a:latin typeface="Lucida Console" pitchFamily="49" charset="0"/>
              </a:rPr>
              <a:t>COUNT</a:t>
            </a:r>
            <a:r>
              <a:rPr lang="en-US" sz="2000" b="0" dirty="0">
                <a:latin typeface="Lucida Console" pitchFamily="49" charset="0"/>
              </a:rPr>
              <a:t>(</a:t>
            </a:r>
            <a:r>
              <a:rPr lang="en-US" sz="2000" b="0" dirty="0" err="1">
                <a:latin typeface="Lucida Console" pitchFamily="49" charset="0"/>
              </a:rPr>
              <a:t>ItemId</a:t>
            </a:r>
            <a:r>
              <a:rPr lang="en-US" sz="2000" b="0" dirty="0">
                <a:latin typeface="Lucida Console" pitchFamily="49" charset="0"/>
              </a:rPr>
              <a:t>)</a:t>
            </a:r>
          </a:p>
          <a:p>
            <a:pPr>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Item </a:t>
            </a:r>
            <a:r>
              <a:rPr lang="en-US" sz="2000" dirty="0">
                <a:latin typeface="Lucida Console" pitchFamily="49" charset="0"/>
              </a:rPr>
              <a:t>GROUP BY</a:t>
            </a:r>
            <a:r>
              <a:rPr lang="en-US" sz="2000" b="0" dirty="0">
                <a:latin typeface="Lucida Console" pitchFamily="49" charset="0"/>
              </a:rPr>
              <a:t> Class, </a:t>
            </a:r>
            <a:r>
              <a:rPr lang="en-US" sz="2000" b="0" dirty="0" err="1">
                <a:latin typeface="Lucida Console" pitchFamily="49" charset="0"/>
              </a:rPr>
              <a:t>ItemName</a:t>
            </a:r>
            <a:r>
              <a:rPr lang="en-US" sz="2000" b="0" dirty="0">
                <a:latin typeface="Lucida Console" pitchFamily="49" charset="0"/>
              </a:rPr>
              <a:t>;</a:t>
            </a:r>
          </a:p>
        </p:txBody>
      </p:sp>
      <p:graphicFrame>
        <p:nvGraphicFramePr>
          <p:cNvPr id="9" name="Table 8"/>
          <p:cNvGraphicFramePr>
            <a:graphicFrameLocks noGrp="1"/>
          </p:cNvGraphicFramePr>
          <p:nvPr/>
        </p:nvGraphicFramePr>
        <p:xfrm>
          <a:off x="1981200" y="4876800"/>
          <a:ext cx="4952999" cy="1533525"/>
        </p:xfrm>
        <a:graphic>
          <a:graphicData uri="http://schemas.openxmlformats.org/drawingml/2006/table">
            <a:tbl>
              <a:tblPr/>
              <a:tblGrid>
                <a:gridCol w="1412452"/>
                <a:gridCol w="1581946"/>
                <a:gridCol w="1958601"/>
              </a:tblGrid>
              <a:tr h="266700">
                <a:tc>
                  <a:txBody>
                    <a:bodyPr/>
                    <a:lstStyle/>
                    <a:p>
                      <a:pPr algn="ctr" rtl="0" fontAlgn="b"/>
                      <a:r>
                        <a:rPr lang="en-US" sz="1600" b="1" i="0" u="none" strike="noStrike" dirty="0">
                          <a:solidFill>
                            <a:srgbClr val="000000"/>
                          </a:solidFill>
                          <a:latin typeface="Calibri"/>
                        </a:rPr>
                        <a:t>Class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smtClean="0">
                          <a:solidFill>
                            <a:srgbClr val="000000"/>
                          </a:solidFill>
                          <a:latin typeface="Calibri"/>
                        </a:rPr>
                        <a:t>ItemName</a:t>
                      </a:r>
                      <a:endParaRPr lang="en-US" sz="16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Count(ItemId)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600" b="0" i="0" u="none" strike="noStrike" dirty="0">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Pen</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dirty="0">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Bread</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dirty="0">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Potato</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dirty="0">
                          <a:solidFill>
                            <a:srgbClr val="000000"/>
                          </a:solidFill>
                          <a:latin typeface="Calibri"/>
                        </a:rPr>
                        <a:t>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iPod</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ctr" fontAlgn="b"/>
                      <a:r>
                        <a:rPr lang="en-US" sz="1600" b="0" i="0" u="none" strike="noStrike" dirty="0">
                          <a:solidFill>
                            <a:srgbClr val="000000"/>
                          </a:solidFill>
                          <a:latin typeface="Calibri"/>
                        </a:rPr>
                        <a:t>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Calibri"/>
                        </a:rPr>
                        <a:t>Mobile</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6705" name="Straight Connector 11"/>
          <p:cNvCxnSpPr>
            <a:cxnSpLocks noChangeShapeType="1"/>
          </p:cNvCxnSpPr>
          <p:nvPr/>
        </p:nvCxnSpPr>
        <p:spPr bwMode="auto">
          <a:xfrm flipV="1">
            <a:off x="8839200" y="1828800"/>
            <a:ext cx="77788"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2" name="Group 17"/>
          <p:cNvGrpSpPr>
            <a:grpSpLocks/>
          </p:cNvGrpSpPr>
          <p:nvPr/>
        </p:nvGrpSpPr>
        <p:grpSpPr bwMode="auto">
          <a:xfrm>
            <a:off x="7010400" y="1828800"/>
            <a:ext cx="1906588" cy="4192588"/>
            <a:chOff x="7011194" y="1675605"/>
            <a:chExt cx="1905794" cy="4191794"/>
          </a:xfrm>
        </p:grpSpPr>
        <p:cxnSp>
          <p:nvCxnSpPr>
            <p:cNvPr id="26708" name="Straight Connector 10"/>
            <p:cNvCxnSpPr>
              <a:cxnSpLocks noChangeShapeType="1"/>
            </p:cNvCxnSpPr>
            <p:nvPr/>
          </p:nvCxnSpPr>
          <p:spPr bwMode="auto">
            <a:xfrm rot="5400000">
              <a:off x="6820694" y="3770311"/>
              <a:ext cx="41910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6709" name="Straight Arrow Connector 12"/>
            <p:cNvCxnSpPr>
              <a:cxnSpLocks noChangeShapeType="1"/>
            </p:cNvCxnSpPr>
            <p:nvPr/>
          </p:nvCxnSpPr>
          <p:spPr bwMode="auto">
            <a:xfrm rot="10800000">
              <a:off x="7011194" y="5865811"/>
              <a:ext cx="19050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6707" name="TextBox 10"/>
          <p:cNvSpPr txBox="1">
            <a:spLocks noChangeArrowheads="1"/>
          </p:cNvSpPr>
          <p:nvPr/>
        </p:nvSpPr>
        <p:spPr bwMode="auto">
          <a:xfrm>
            <a:off x="304800" y="1066800"/>
            <a:ext cx="7281863"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000">
                <a:solidFill>
                  <a:schemeClr val="bg1"/>
                </a:solidFill>
              </a:rPr>
              <a:t>Get list  the no of items present class and item name wise </a:t>
            </a:r>
          </a:p>
        </p:txBody>
      </p:sp>
    </p:spTree>
    <p:extLst>
      <p:ext uri="{BB962C8B-B14F-4D97-AF65-F5344CB8AC3E}">
        <p14:creationId xmlns:p14="http://schemas.microsoft.com/office/powerpoint/2010/main" val="715491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F3F5409C-BF8F-4309-A496-9344443FFC27}" type="slidenum">
              <a:rPr lang="en-US"/>
              <a:pPr>
                <a:defRPr/>
              </a:pPr>
              <a:t>59</a:t>
            </a:fld>
            <a:endParaRPr lang="en-US"/>
          </a:p>
        </p:txBody>
      </p:sp>
      <p:sp>
        <p:nvSpPr>
          <p:cNvPr id="27651" name="Rectangle 2"/>
          <p:cNvSpPr>
            <a:spLocks noChangeArrowheads="1"/>
          </p:cNvSpPr>
          <p:nvPr/>
        </p:nvSpPr>
        <p:spPr bwMode="auto">
          <a:xfrm>
            <a:off x="304800" y="1066800"/>
            <a:ext cx="81534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2000">
                <a:solidFill>
                  <a:schemeClr val="bg1"/>
                </a:solidFill>
              </a:rPr>
              <a:t>List all the classes of item whose average unit price is greater than or equal to 400</a:t>
            </a:r>
          </a:p>
        </p:txBody>
      </p:sp>
      <p:sp>
        <p:nvSpPr>
          <p:cNvPr id="67587" name="Rectangle 3"/>
          <p:cNvSpPr>
            <a:spLocks noChangeArrowheads="1"/>
          </p:cNvSpPr>
          <p:nvPr/>
        </p:nvSpPr>
        <p:spPr bwMode="auto">
          <a:xfrm>
            <a:off x="304800" y="2133600"/>
            <a:ext cx="81534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a:t>
            </a:r>
            <a:r>
              <a:rPr lang="en-US" sz="2000" b="0" dirty="0" err="1">
                <a:latin typeface="Lucida Console" pitchFamily="49" charset="0"/>
              </a:rPr>
              <a:t>Class,</a:t>
            </a:r>
            <a:r>
              <a:rPr lang="en-US" sz="2000" dirty="0" err="1">
                <a:latin typeface="Lucida Console" pitchFamily="49" charset="0"/>
              </a:rPr>
              <a:t>AVG</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p>
          <a:p>
            <a:pPr algn="l">
              <a:defRPr/>
            </a:pPr>
            <a:r>
              <a:rPr lang="en-US" sz="2000" dirty="0">
                <a:latin typeface="Lucida Console" pitchFamily="49" charset="0"/>
              </a:rPr>
              <a:t> FROM</a:t>
            </a:r>
            <a:r>
              <a:rPr lang="en-US" sz="2000" b="0" dirty="0">
                <a:latin typeface="Lucida Console" pitchFamily="49" charset="0"/>
              </a:rPr>
              <a:t> Item</a:t>
            </a:r>
          </a:p>
          <a:p>
            <a:pPr algn="l">
              <a:defRPr/>
            </a:pPr>
            <a:r>
              <a:rPr lang="en-US" sz="2000" dirty="0">
                <a:latin typeface="Lucida Console" pitchFamily="49" charset="0"/>
              </a:rPr>
              <a:t>  GROUP BY</a:t>
            </a:r>
            <a:r>
              <a:rPr lang="en-US" sz="2000" b="0" dirty="0">
                <a:latin typeface="Lucida Console" pitchFamily="49" charset="0"/>
              </a:rPr>
              <a:t> Class </a:t>
            </a:r>
            <a:r>
              <a:rPr lang="en-US" sz="2000" dirty="0">
                <a:latin typeface="Lucida Console" pitchFamily="49" charset="0"/>
              </a:rPr>
              <a:t>HAVING</a:t>
            </a:r>
            <a:r>
              <a:rPr lang="en-US" sz="2000" dirty="0">
                <a:solidFill>
                  <a:srgbClr val="A50021"/>
                </a:solidFill>
                <a:latin typeface="Lucida Console" pitchFamily="49" charset="0"/>
              </a:rPr>
              <a:t> </a:t>
            </a:r>
            <a:r>
              <a:rPr lang="en-US" sz="2000" dirty="0">
                <a:latin typeface="Lucida Console" pitchFamily="49" charset="0"/>
              </a:rPr>
              <a:t>AVG</a:t>
            </a:r>
            <a:r>
              <a:rPr lang="en-US" sz="2000" b="0" dirty="0">
                <a:latin typeface="Lucida Console" pitchFamily="49" charset="0"/>
              </a:rPr>
              <a:t>(</a:t>
            </a:r>
            <a:r>
              <a:rPr lang="en-US" sz="2000" b="0" dirty="0" err="1">
                <a:latin typeface="Lucida Console" pitchFamily="49" charset="0"/>
              </a:rPr>
              <a:t>UnitPrice</a:t>
            </a:r>
            <a:r>
              <a:rPr lang="en-US" sz="2000" b="0" dirty="0">
                <a:latin typeface="Lucida Console" pitchFamily="49" charset="0"/>
              </a:rPr>
              <a:t>) &gt;= 400;</a:t>
            </a:r>
          </a:p>
        </p:txBody>
      </p:sp>
      <p:sp>
        <p:nvSpPr>
          <p:cNvPr id="12292" name="Rectangle 4"/>
          <p:cNvSpPr>
            <a:spLocks noGrp="1" noChangeArrowheads="1"/>
          </p:cNvSpPr>
          <p:nvPr>
            <p:ph type="title" idx="4294967295"/>
          </p:nvPr>
        </p:nvSpPr>
        <p:spPr>
          <a:xfrm>
            <a:off x="0" y="17462"/>
            <a:ext cx="9144000" cy="668338"/>
          </a:xfrm>
          <a:solidFill>
            <a:schemeClr val="accent4">
              <a:lumMod val="20000"/>
              <a:lumOff val="80000"/>
            </a:schemeClr>
          </a:solidFill>
        </p:spPr>
        <p:txBody>
          <a:bodyPr lIns="0">
            <a:normAutofit fontScale="90000"/>
          </a:bodyPr>
          <a:lstStyle/>
          <a:p>
            <a:pPr eaLnBrk="1" hangingPunct="1">
              <a:defRPr/>
            </a:pPr>
            <a:r>
              <a:rPr lang="en-US" dirty="0" smtClean="0"/>
              <a:t>Retrieval using  HAVING</a:t>
            </a:r>
          </a:p>
        </p:txBody>
      </p:sp>
    </p:spTree>
    <p:extLst>
      <p:ext uri="{BB962C8B-B14F-4D97-AF65-F5344CB8AC3E}">
        <p14:creationId xmlns:p14="http://schemas.microsoft.com/office/powerpoint/2010/main" val="3713857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dissolve">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340638B-5CEC-478A-890E-66FA555CCDF9}" type="slidenum">
              <a:rPr lang="en-US"/>
              <a:pPr>
                <a:defRPr/>
              </a:pPr>
              <a:t>6</a:t>
            </a:fld>
            <a:endParaRPr lang="en-US" dirty="0"/>
          </a:p>
        </p:txBody>
      </p:sp>
      <p:sp>
        <p:nvSpPr>
          <p:cNvPr id="13314" name="Rectangle 2"/>
          <p:cNvSpPr>
            <a:spLocks noGrp="1" noChangeArrowheads="1"/>
          </p:cNvSpPr>
          <p:nvPr>
            <p:ph type="title" idx="4294967295"/>
          </p:nvPr>
        </p:nvSpPr>
        <p:spPr>
          <a:xfrm>
            <a:off x="0" y="24882"/>
            <a:ext cx="9144000" cy="889518"/>
          </a:xfrm>
          <a:solidFill>
            <a:schemeClr val="accent4">
              <a:lumMod val="20000"/>
              <a:lumOff val="80000"/>
            </a:schemeClr>
          </a:solidFill>
        </p:spPr>
        <p:txBody>
          <a:bodyPr lIns="0"/>
          <a:lstStyle/>
          <a:p>
            <a:pPr eaLnBrk="1" hangingPunct="1">
              <a:defRPr/>
            </a:pPr>
            <a:r>
              <a:rPr lang="en-US" dirty="0" smtClean="0"/>
              <a:t>Data types</a:t>
            </a:r>
          </a:p>
        </p:txBody>
      </p:sp>
      <p:sp>
        <p:nvSpPr>
          <p:cNvPr id="27652" name="Rectangle 3"/>
          <p:cNvSpPr>
            <a:spLocks noGrp="1" noChangeArrowheads="1"/>
          </p:cNvSpPr>
          <p:nvPr>
            <p:ph type="body" idx="4294967295"/>
          </p:nvPr>
        </p:nvSpPr>
        <p:spPr>
          <a:xfrm>
            <a:off x="0" y="914400"/>
            <a:ext cx="9144000" cy="5943600"/>
          </a:xfrm>
        </p:spPr>
        <p:txBody>
          <a:bodyPr lIns="0" tIns="0"/>
          <a:lstStyle/>
          <a:p>
            <a:pPr eaLnBrk="1" hangingPunct="1"/>
            <a:r>
              <a:rPr lang="en-US" dirty="0" smtClean="0"/>
              <a:t>Number</a:t>
            </a:r>
          </a:p>
          <a:p>
            <a:pPr eaLnBrk="1" hangingPunct="1"/>
            <a:r>
              <a:rPr lang="en-US" dirty="0" smtClean="0"/>
              <a:t>Char</a:t>
            </a:r>
          </a:p>
          <a:p>
            <a:pPr eaLnBrk="1" hangingPunct="1"/>
            <a:r>
              <a:rPr lang="en-US" dirty="0" smtClean="0"/>
              <a:t>Varchar2</a:t>
            </a:r>
          </a:p>
          <a:p>
            <a:pPr eaLnBrk="1" hangingPunct="1"/>
            <a:r>
              <a:rPr lang="en-US" dirty="0" smtClean="0"/>
              <a:t>Long</a:t>
            </a:r>
          </a:p>
          <a:p>
            <a:pPr eaLnBrk="1" hangingPunct="1"/>
            <a:r>
              <a:rPr lang="en-US" dirty="0" smtClean="0"/>
              <a:t>date</a:t>
            </a:r>
          </a:p>
        </p:txBody>
      </p:sp>
    </p:spTree>
    <p:extLst>
      <p:ext uri="{BB962C8B-B14F-4D97-AF65-F5344CB8AC3E}">
        <p14:creationId xmlns:p14="http://schemas.microsoft.com/office/powerpoint/2010/main" val="243506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AC3B433F-D914-40D4-B44B-E9E8AFA1AE59}" type="slidenum">
              <a:rPr lang="en-US"/>
              <a:pPr>
                <a:defRPr/>
              </a:pPr>
              <a:t>60</a:t>
            </a:fld>
            <a:endParaRPr lang="en-US"/>
          </a:p>
        </p:txBody>
      </p:sp>
      <p:sp>
        <p:nvSpPr>
          <p:cNvPr id="67587" name="Rectangle 3"/>
          <p:cNvSpPr>
            <a:spLocks noChangeArrowheads="1"/>
          </p:cNvSpPr>
          <p:nvPr/>
        </p:nvSpPr>
        <p:spPr bwMode="auto">
          <a:xfrm>
            <a:off x="304800" y="1066800"/>
            <a:ext cx="86106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a:t>
            </a:r>
            <a:r>
              <a:rPr lang="en-US" sz="2000" b="0" dirty="0">
                <a:latin typeface="Lucida Console" pitchFamily="49" charset="0"/>
              </a:rPr>
              <a:t>Class, </a:t>
            </a:r>
            <a:r>
              <a:rPr lang="en-US" sz="2000" dirty="0">
                <a:latin typeface="Lucida Console" pitchFamily="49" charset="0"/>
              </a:rPr>
              <a:t>AVG</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r>
              <a:rPr lang="en-US" sz="2000" dirty="0">
                <a:latin typeface="Lucida Console" pitchFamily="49" charset="0"/>
              </a:rPr>
              <a:t> FROM</a:t>
            </a:r>
            <a:r>
              <a:rPr lang="en-US" sz="2000" b="0" dirty="0">
                <a:latin typeface="Lucida Console" pitchFamily="49" charset="0"/>
              </a:rPr>
              <a:t> Item</a:t>
            </a:r>
            <a:r>
              <a:rPr lang="en-US" sz="2000" dirty="0">
                <a:latin typeface="Lucida Console" pitchFamily="49" charset="0"/>
              </a:rPr>
              <a:t> </a:t>
            </a:r>
          </a:p>
          <a:p>
            <a:pPr algn="l">
              <a:defRPr/>
            </a:pPr>
            <a:r>
              <a:rPr lang="en-US" sz="2000" dirty="0">
                <a:latin typeface="Lucida Console" pitchFamily="49" charset="0"/>
              </a:rPr>
              <a:t>   GROUP BY</a:t>
            </a:r>
            <a:r>
              <a:rPr lang="en-US" sz="2000" b="0" dirty="0">
                <a:latin typeface="Lucida Console" pitchFamily="49" charset="0"/>
              </a:rPr>
              <a:t> Class </a:t>
            </a:r>
            <a:r>
              <a:rPr lang="en-US" sz="2000" dirty="0">
                <a:latin typeface="Lucida Console" pitchFamily="49" charset="0"/>
              </a:rPr>
              <a:t>HAVING</a:t>
            </a:r>
            <a:r>
              <a:rPr lang="en-US" sz="2000" dirty="0">
                <a:solidFill>
                  <a:srgbClr val="A50021"/>
                </a:solidFill>
                <a:latin typeface="Lucida Console" pitchFamily="49" charset="0"/>
              </a:rPr>
              <a:t> </a:t>
            </a:r>
            <a:r>
              <a:rPr lang="en-US" sz="2000" dirty="0">
                <a:latin typeface="Lucida Console" pitchFamily="49" charset="0"/>
              </a:rPr>
              <a:t>AVG</a:t>
            </a:r>
            <a:r>
              <a:rPr lang="en-US" sz="2000" b="0" dirty="0">
                <a:latin typeface="Lucida Console" pitchFamily="49" charset="0"/>
              </a:rPr>
              <a:t>(</a:t>
            </a:r>
            <a:r>
              <a:rPr lang="en-US" sz="2000" b="0" dirty="0" err="1">
                <a:latin typeface="Lucida Console" pitchFamily="49" charset="0"/>
              </a:rPr>
              <a:t>UnitPrice</a:t>
            </a:r>
            <a:r>
              <a:rPr lang="en-US" sz="2000" b="0" dirty="0">
                <a:latin typeface="Lucida Console" pitchFamily="49" charset="0"/>
              </a:rPr>
              <a:t>)</a:t>
            </a:r>
            <a:r>
              <a:rPr lang="en-US" sz="2000" dirty="0">
                <a:latin typeface="Lucida Console" pitchFamily="49" charset="0"/>
              </a:rPr>
              <a:t> &gt;=</a:t>
            </a:r>
            <a:r>
              <a:rPr lang="en-US" sz="2000" b="0" dirty="0">
                <a:latin typeface="Lucida Console" pitchFamily="49" charset="0"/>
              </a:rPr>
              <a:t> 400;</a:t>
            </a:r>
          </a:p>
        </p:txBody>
      </p:sp>
      <p:sp>
        <p:nvSpPr>
          <p:cNvPr id="12292" name="Rectangle 4"/>
          <p:cNvSpPr>
            <a:spLocks noGrp="1" noChangeArrowheads="1"/>
          </p:cNvSpPr>
          <p:nvPr>
            <p:ph type="title" idx="4294967295"/>
          </p:nvPr>
        </p:nvSpPr>
        <p:spPr>
          <a:xfrm>
            <a:off x="0" y="-21771"/>
            <a:ext cx="9144000" cy="859971"/>
          </a:xfrm>
          <a:solidFill>
            <a:schemeClr val="accent4">
              <a:lumMod val="20000"/>
              <a:lumOff val="80000"/>
            </a:schemeClr>
          </a:solidFill>
        </p:spPr>
        <p:txBody>
          <a:bodyPr lIns="0"/>
          <a:lstStyle/>
          <a:p>
            <a:pPr eaLnBrk="1" hangingPunct="1">
              <a:defRPr/>
            </a:pPr>
            <a:r>
              <a:rPr lang="en-US" dirty="0" smtClean="0"/>
              <a:t>Retrieval using  HAVING</a:t>
            </a:r>
          </a:p>
        </p:txBody>
      </p:sp>
      <p:graphicFrame>
        <p:nvGraphicFramePr>
          <p:cNvPr id="7" name="Table 6"/>
          <p:cNvGraphicFramePr>
            <a:graphicFrameLocks noGrp="1"/>
          </p:cNvGraphicFramePr>
          <p:nvPr/>
        </p:nvGraphicFramePr>
        <p:xfrm>
          <a:off x="685800" y="1981200"/>
          <a:ext cx="5810250" cy="2247900"/>
        </p:xfrm>
        <a:graphic>
          <a:graphicData uri="http://schemas.openxmlformats.org/drawingml/2006/table">
            <a:tbl>
              <a:tblPr/>
              <a:tblGrid>
                <a:gridCol w="1289256"/>
                <a:gridCol w="1443968"/>
                <a:gridCol w="1426777"/>
                <a:gridCol w="1650249"/>
              </a:tblGrid>
              <a:tr h="276225">
                <a:tc>
                  <a:txBody>
                    <a:bodyPr/>
                    <a:lstStyle/>
                    <a:p>
                      <a:pPr algn="l" rtl="0" fontAlgn="b"/>
                      <a:r>
                        <a:rPr lang="en-US" sz="1600" b="1" i="0" u="none" strike="noStrike" dirty="0">
                          <a:solidFill>
                            <a:srgbClr val="000000"/>
                          </a:solidFill>
                          <a:latin typeface="Calibri"/>
                        </a:rPr>
                        <a:t>Item</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361950">
                <a:tc>
                  <a:txBody>
                    <a:bodyPr/>
                    <a:lstStyle/>
                    <a:p>
                      <a:pPr algn="l" rtl="0" fontAlgn="b"/>
                      <a:r>
                        <a:rPr lang="en-US" sz="1600" b="1" i="0" u="none" strike="noStrike">
                          <a:solidFill>
                            <a:srgbClr val="000000"/>
                          </a:solidFill>
                          <a:latin typeface="Calibri"/>
                        </a:rPr>
                        <a:t>ItemId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dirty="0" err="1">
                          <a:solidFill>
                            <a:srgbClr val="000000"/>
                          </a:solidFill>
                          <a:latin typeface="Calibri"/>
                        </a:rPr>
                        <a:t>ItemName</a:t>
                      </a:r>
                      <a:endParaRPr lang="en-US" sz="16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UnitPrice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a:solidFill>
                            <a:srgbClr val="000000"/>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6700">
                <a:tc>
                  <a:txBody>
                    <a:bodyPr/>
                    <a:lstStyle/>
                    <a:p>
                      <a:pPr algn="l" rtl="0" fontAlgn="b"/>
                      <a:r>
                        <a:rPr lang="en-US" sz="1600" b="0" i="0" u="none" strike="noStrike">
                          <a:solidFill>
                            <a:srgbClr val="000000"/>
                          </a:solidFill>
                          <a:latin typeface="Calibri"/>
                        </a:rPr>
                        <a:t>STN001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dirty="0">
                          <a:solidFill>
                            <a:srgbClr val="000000"/>
                          </a:solidFill>
                          <a:latin typeface="Calibri"/>
                        </a:rPr>
                        <a:t>Pen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BAK003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Bread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GRO001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Poteto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Mobile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600" b="0" i="0" u="none" strike="noStrike">
                          <a:solidFill>
                            <a:srgbClr val="000000"/>
                          </a:solidFill>
                          <a:latin typeface="Calibri"/>
                        </a:rPr>
                        <a:t>ELC004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iPod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225">
                <a:tc>
                  <a:txBody>
                    <a:bodyPr/>
                    <a:lstStyle/>
                    <a:p>
                      <a:pPr algn="l" rtl="0" fontAlgn="b"/>
                      <a:r>
                        <a:rPr lang="en-US" sz="1600" b="0" i="0" u="none" strike="noStrike">
                          <a:solidFill>
                            <a:srgbClr val="000000"/>
                          </a:solidFill>
                          <a:latin typeface="Calibri"/>
                        </a:rPr>
                        <a:t>STN002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600" b="0" i="0" u="none" strike="noStrike">
                          <a:solidFill>
                            <a:srgbClr val="000000"/>
                          </a:solidFill>
                          <a:latin typeface="Calibri"/>
                        </a:rPr>
                        <a:t>Diary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85800" y="4953000"/>
          <a:ext cx="2819400" cy="1141414"/>
        </p:xfrm>
        <a:graphic>
          <a:graphicData uri="http://schemas.openxmlformats.org/drawingml/2006/table">
            <a:tbl>
              <a:tblPr/>
              <a:tblGrid>
                <a:gridCol w="1259732"/>
                <a:gridCol w="1559668"/>
              </a:tblGrid>
              <a:tr h="381106">
                <a:tc>
                  <a:txBody>
                    <a:bodyPr/>
                    <a:lstStyle/>
                    <a:p>
                      <a:pPr algn="ctr" rtl="0" fontAlgn="b"/>
                      <a:r>
                        <a:rPr lang="en-US" sz="1600" b="1" i="0" u="none" strike="noStrike" dirty="0">
                          <a:solidFill>
                            <a:srgbClr val="000000"/>
                          </a:solidFill>
                          <a:latin typeface="Calibri"/>
                        </a:rPr>
                        <a:t>Class</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AVG(</a:t>
                      </a:r>
                      <a:r>
                        <a:rPr lang="en-US" sz="1600" b="1" i="0" u="none" strike="noStrike" dirty="0" err="1">
                          <a:solidFill>
                            <a:srgbClr val="000000"/>
                          </a:solidFill>
                          <a:latin typeface="Calibri"/>
                        </a:rPr>
                        <a:t>UnitPrice</a:t>
                      </a:r>
                      <a:r>
                        <a:rPr lang="en-US" sz="1600" b="1" i="0" u="none" strike="noStrike" dirty="0">
                          <a:solidFill>
                            <a:srgbClr val="000000"/>
                          </a:solidFill>
                          <a:latin typeface="Calibri"/>
                        </a:rPr>
                        <a:t>)</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436">
                <a:tc>
                  <a:txBody>
                    <a:bodyPr/>
                    <a:lstStyle/>
                    <a:p>
                      <a:pPr algn="ctr" fontAlgn="b"/>
                      <a:r>
                        <a:rPr lang="en-US" sz="1600" b="0" i="0" u="none" strike="noStrike" dirty="0">
                          <a:solidFill>
                            <a:srgbClr val="000000"/>
                          </a:solidFill>
                          <a:latin typeface="Calibri"/>
                        </a:rPr>
                        <a:t>A</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20</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36">
                <a:tc>
                  <a:txBody>
                    <a:bodyPr/>
                    <a:lstStyle/>
                    <a:p>
                      <a:pPr algn="ctr" fontAlgn="b"/>
                      <a:r>
                        <a:rPr lang="en-US" sz="1600" b="0" i="0" u="none" strike="noStrike" dirty="0">
                          <a:solidFill>
                            <a:srgbClr val="000000"/>
                          </a:solidFill>
                          <a:latin typeface="Calibri"/>
                        </a:rPr>
                        <a:t>B</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400</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36">
                <a:tc>
                  <a:txBody>
                    <a:bodyPr/>
                    <a:lstStyle/>
                    <a:p>
                      <a:pPr algn="ctr" fontAlgn="b"/>
                      <a:r>
                        <a:rPr lang="en-US" sz="1600" b="0" i="0" u="none" strike="noStrike" dirty="0">
                          <a:solidFill>
                            <a:srgbClr val="000000"/>
                          </a:solidFill>
                          <a:latin typeface="Calibri"/>
                        </a:rPr>
                        <a:t>C</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5000</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5715000" y="5029200"/>
          <a:ext cx="2514600" cy="887588"/>
        </p:xfrm>
        <a:graphic>
          <a:graphicData uri="http://schemas.openxmlformats.org/drawingml/2006/table">
            <a:tbl>
              <a:tblPr/>
              <a:tblGrid>
                <a:gridCol w="1143000"/>
                <a:gridCol w="1371600"/>
              </a:tblGrid>
              <a:tr h="380864">
                <a:tc>
                  <a:txBody>
                    <a:bodyPr/>
                    <a:lstStyle/>
                    <a:p>
                      <a:pPr algn="ctr" rtl="0" fontAlgn="b"/>
                      <a:r>
                        <a:rPr lang="en-US" sz="1600" b="1" i="0" u="none" strike="noStrike" dirty="0">
                          <a:solidFill>
                            <a:srgbClr val="000000"/>
                          </a:solidFill>
                          <a:latin typeface="Calibri"/>
                        </a:rPr>
                        <a:t>Class</a:t>
                      </a: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a:solidFill>
                            <a:srgbClr val="000000"/>
                          </a:solidFill>
                          <a:latin typeface="Calibri"/>
                        </a:rPr>
                        <a:t>AVG(</a:t>
                      </a:r>
                      <a:r>
                        <a:rPr lang="en-US" sz="1600" b="1" i="0" u="none" strike="noStrike" dirty="0" err="1">
                          <a:solidFill>
                            <a:srgbClr val="000000"/>
                          </a:solidFill>
                          <a:latin typeface="Calibri"/>
                        </a:rPr>
                        <a:t>UnitPrice</a:t>
                      </a:r>
                      <a:r>
                        <a:rPr lang="en-US" sz="1600" b="1" i="0" u="none" strike="noStrike" dirty="0">
                          <a:solidFill>
                            <a:srgbClr val="000000"/>
                          </a:solidFill>
                          <a:latin typeface="Calibri"/>
                        </a:rPr>
                        <a:t>)</a:t>
                      </a:r>
                    </a:p>
                  </a:txBody>
                  <a:tcPr marL="9525" marR="9525" marT="952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275">
                <a:tc>
                  <a:txBody>
                    <a:bodyPr/>
                    <a:lstStyle/>
                    <a:p>
                      <a:pPr algn="ctr" fontAlgn="b"/>
                      <a:r>
                        <a:rPr lang="en-US" sz="1600" b="0" i="0" u="none" strike="noStrike" dirty="0">
                          <a:solidFill>
                            <a:srgbClr val="000000"/>
                          </a:solidFill>
                          <a:latin typeface="Calibri"/>
                        </a:rPr>
                        <a:t>B</a:t>
                      </a: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400</a:t>
                      </a:r>
                    </a:p>
                  </a:txBody>
                  <a:tcPr marL="9525" marR="9525" marT="952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275">
                <a:tc>
                  <a:txBody>
                    <a:bodyPr/>
                    <a:lstStyle/>
                    <a:p>
                      <a:pPr algn="ctr" fontAlgn="b"/>
                      <a:r>
                        <a:rPr lang="en-US" sz="1600" b="0" i="0" u="none" strike="noStrike" dirty="0">
                          <a:solidFill>
                            <a:srgbClr val="000000"/>
                          </a:solidFill>
                          <a:latin typeface="Calibri"/>
                        </a:rPr>
                        <a:t>C</a:t>
                      </a: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5000</a:t>
                      </a:r>
                    </a:p>
                  </a:txBody>
                  <a:tcPr marL="9525" marR="9525" marT="952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1" name="Straight Arrow Connector 10"/>
          <p:cNvCxnSpPr>
            <a:cxnSpLocks noChangeShapeType="1"/>
          </p:cNvCxnSpPr>
          <p:nvPr/>
        </p:nvCxnSpPr>
        <p:spPr bwMode="auto">
          <a:xfrm rot="5400000">
            <a:off x="1411288" y="4610100"/>
            <a:ext cx="684212"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a:off x="3810000" y="5486400"/>
            <a:ext cx="1676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1828800" y="4419600"/>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After Grouping</a:t>
            </a:r>
          </a:p>
        </p:txBody>
      </p:sp>
      <p:sp>
        <p:nvSpPr>
          <p:cNvPr id="15" name="TextBox 14"/>
          <p:cNvSpPr txBox="1">
            <a:spLocks noChangeArrowheads="1"/>
          </p:cNvSpPr>
          <p:nvPr/>
        </p:nvSpPr>
        <p:spPr bwMode="auto">
          <a:xfrm>
            <a:off x="3733800" y="51054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After Having</a:t>
            </a:r>
          </a:p>
        </p:txBody>
      </p:sp>
    </p:spTree>
    <p:extLst>
      <p:ext uri="{BB962C8B-B14F-4D97-AF65-F5344CB8AC3E}">
        <p14:creationId xmlns:p14="http://schemas.microsoft.com/office/powerpoint/2010/main" val="3236824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dissolve">
                                      <p:cBhvr>
                                        <p:cTn id="7" dur="500"/>
                                        <p:tgtEl>
                                          <p:spTgt spid="67587"/>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autoUpdateAnimBg="0"/>
      <p:bldP spid="14" grpId="0"/>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CB16975A-37BB-4A77-BC5B-C00304B4713E}" type="slidenum">
              <a:rPr lang="en-US"/>
              <a:pPr>
                <a:defRPr/>
              </a:pPr>
              <a:t>61</a:t>
            </a:fld>
            <a:endParaRPr lang="en-US"/>
          </a:p>
        </p:txBody>
      </p:sp>
      <p:sp>
        <p:nvSpPr>
          <p:cNvPr id="77828" name="Rectangle 3"/>
          <p:cNvSpPr>
            <a:spLocks noGrp="1" noChangeArrowheads="1"/>
          </p:cNvSpPr>
          <p:nvPr>
            <p:ph type="body" idx="4294967295"/>
          </p:nvPr>
        </p:nvSpPr>
        <p:spPr>
          <a:xfrm>
            <a:off x="381000" y="1722438"/>
            <a:ext cx="8305800" cy="1554162"/>
          </a:xfrm>
        </p:spPr>
        <p:style>
          <a:lnRef idx="1">
            <a:schemeClr val="accent1"/>
          </a:lnRef>
          <a:fillRef idx="2">
            <a:schemeClr val="accent1"/>
          </a:fillRef>
          <a:effectRef idx="1">
            <a:schemeClr val="accent1"/>
          </a:effectRef>
          <a:fontRef idx="minor">
            <a:schemeClr val="dk1"/>
          </a:fontRef>
        </p:style>
        <p:txBody>
          <a:bodyPr lIns="0" tIns="0">
            <a:normAutofit fontScale="77500" lnSpcReduction="20000"/>
          </a:bodyPr>
          <a:lstStyle/>
          <a:p>
            <a:pPr eaLnBrk="1" hangingPunct="1">
              <a:buFont typeface="Wingdings" pitchFamily="2" charset="2"/>
              <a:buNone/>
              <a:defRPr/>
            </a:pPr>
            <a:r>
              <a:rPr lang="en-US" b="1" dirty="0" smtClean="0">
                <a:latin typeface="Lucida Console" pitchFamily="49" charset="0"/>
              </a:rPr>
              <a:t>SELECT</a:t>
            </a:r>
            <a:r>
              <a:rPr lang="en-US" dirty="0" smtClean="0">
                <a:latin typeface="Lucida Console" pitchFamily="49" charset="0"/>
              </a:rPr>
              <a:t> Class, </a:t>
            </a:r>
            <a:r>
              <a:rPr lang="en-US" b="1" dirty="0" smtClean="0">
                <a:latin typeface="Lucida Console" pitchFamily="49" charset="0"/>
              </a:rPr>
              <a:t>SUM</a:t>
            </a:r>
            <a:r>
              <a:rPr lang="en-US" dirty="0" smtClean="0">
                <a:latin typeface="Lucida Console" pitchFamily="49" charset="0"/>
              </a:rPr>
              <a:t>(</a:t>
            </a:r>
            <a:r>
              <a:rPr lang="en-US" dirty="0" err="1" smtClean="0">
                <a:latin typeface="Lucida Console" pitchFamily="49" charset="0"/>
              </a:rPr>
              <a:t>UnitPrice</a:t>
            </a:r>
            <a:r>
              <a:rPr lang="en-US" dirty="0" smtClean="0">
                <a:latin typeface="Lucida Console" pitchFamily="49" charset="0"/>
              </a:rPr>
              <a:t>)</a:t>
            </a:r>
          </a:p>
          <a:p>
            <a:pPr eaLnBrk="1" hangingPunct="1">
              <a:buFont typeface="Wingdings" pitchFamily="2" charset="2"/>
              <a:buNone/>
              <a:defRPr/>
            </a:pPr>
            <a:r>
              <a:rPr lang="en-US" dirty="0" smtClean="0">
                <a:latin typeface="Lucida Console" pitchFamily="49" charset="0"/>
              </a:rPr>
              <a:t>	 </a:t>
            </a:r>
            <a:r>
              <a:rPr lang="en-US" b="1" dirty="0" smtClean="0">
                <a:latin typeface="Lucida Console" pitchFamily="49" charset="0"/>
              </a:rPr>
              <a:t>FROM </a:t>
            </a:r>
            <a:r>
              <a:rPr lang="en-US" dirty="0" smtClean="0">
                <a:latin typeface="Lucida Console" pitchFamily="49" charset="0"/>
              </a:rPr>
              <a:t>Item</a:t>
            </a:r>
          </a:p>
          <a:p>
            <a:pPr eaLnBrk="1" hangingPunct="1">
              <a:buFont typeface="Wingdings" pitchFamily="2" charset="2"/>
              <a:buNone/>
              <a:defRPr/>
            </a:pPr>
            <a:r>
              <a:rPr lang="en-US" dirty="0" smtClean="0">
                <a:latin typeface="Lucida Console" pitchFamily="49" charset="0"/>
              </a:rPr>
              <a:t>	     </a:t>
            </a:r>
            <a:r>
              <a:rPr lang="en-US" b="1" dirty="0" smtClean="0">
                <a:latin typeface="Lucida Console" pitchFamily="49" charset="0"/>
              </a:rPr>
              <a:t>GROUP BY</a:t>
            </a:r>
            <a:r>
              <a:rPr lang="en-US" dirty="0" smtClean="0">
                <a:latin typeface="Lucida Console" pitchFamily="49" charset="0"/>
              </a:rPr>
              <a:t> Class  </a:t>
            </a:r>
          </a:p>
          <a:p>
            <a:pPr eaLnBrk="1" hangingPunct="1">
              <a:buFont typeface="Wingdings" pitchFamily="2" charset="2"/>
              <a:buNone/>
              <a:defRPr/>
            </a:pPr>
            <a:r>
              <a:rPr lang="en-US" b="1" dirty="0" smtClean="0">
                <a:latin typeface="Lucida Console" pitchFamily="49" charset="0"/>
              </a:rPr>
              <a:t>			HAVING</a:t>
            </a:r>
            <a:r>
              <a:rPr lang="en-US" dirty="0" smtClean="0">
                <a:latin typeface="Lucida Console" pitchFamily="49" charset="0"/>
              </a:rPr>
              <a:t> </a:t>
            </a:r>
            <a:r>
              <a:rPr lang="en-US" dirty="0" err="1" smtClean="0">
                <a:latin typeface="Lucida Console" pitchFamily="49" charset="0"/>
              </a:rPr>
              <a:t>SupplierId</a:t>
            </a:r>
            <a:r>
              <a:rPr lang="en-US" dirty="0" smtClean="0">
                <a:latin typeface="Lucida Console" pitchFamily="49" charset="0"/>
              </a:rPr>
              <a:t> </a:t>
            </a:r>
            <a:r>
              <a:rPr lang="en-US" b="1" dirty="0" smtClean="0">
                <a:latin typeface="Lucida Console" pitchFamily="49" charset="0"/>
              </a:rPr>
              <a:t>IN</a:t>
            </a:r>
            <a:r>
              <a:rPr lang="en-US" dirty="0" smtClean="0">
                <a:latin typeface="Lucida Console" pitchFamily="49" charset="0"/>
              </a:rPr>
              <a:t> (‘S1’,’S2’);</a:t>
            </a:r>
          </a:p>
        </p:txBody>
      </p:sp>
      <p:sp>
        <p:nvSpPr>
          <p:cNvPr id="69636" name="Text Box 4"/>
          <p:cNvSpPr txBox="1">
            <a:spLocks noChangeArrowheads="1"/>
          </p:cNvSpPr>
          <p:nvPr/>
        </p:nvSpPr>
        <p:spPr bwMode="auto">
          <a:xfrm>
            <a:off x="381000" y="4038600"/>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2000" dirty="0" err="1">
                <a:solidFill>
                  <a:srgbClr val="FF0000"/>
                </a:solidFill>
              </a:rPr>
              <a:t>Ans</a:t>
            </a:r>
            <a:r>
              <a:rPr lang="en-US" sz="2000" dirty="0">
                <a:solidFill>
                  <a:srgbClr val="FF0000"/>
                </a:solidFill>
              </a:rPr>
              <a:t>: </a:t>
            </a:r>
            <a:r>
              <a:rPr lang="en-US" sz="2000" b="0" dirty="0">
                <a:solidFill>
                  <a:srgbClr val="FF0000"/>
                </a:solidFill>
              </a:rPr>
              <a:t>The Having condition has to be based on some column that appears in the group by list</a:t>
            </a:r>
          </a:p>
        </p:txBody>
      </p:sp>
      <p:sp>
        <p:nvSpPr>
          <p:cNvPr id="6" name="Rectangle 4"/>
          <p:cNvSpPr txBox="1">
            <a:spLocks noChangeArrowheads="1"/>
          </p:cNvSpPr>
          <p:nvPr/>
        </p:nvSpPr>
        <p:spPr bwMode="auto">
          <a:xfrm>
            <a:off x="152400" y="0"/>
            <a:ext cx="7194550" cy="890588"/>
          </a:xfrm>
          <a:prstGeom prst="rect">
            <a:avLst/>
          </a:prstGeom>
          <a:noFill/>
          <a:ln w="9525">
            <a:noFill/>
            <a:miter lim="800000"/>
            <a:headEnd/>
            <a:tailEnd/>
          </a:ln>
          <a:effectLst>
            <a:outerShdw dist="35921" dir="2700000" algn="ctr" rotWithShape="0">
              <a:schemeClr val="tx1"/>
            </a:outerShdw>
          </a:effectLst>
        </p:spPr>
        <p:txBody>
          <a:bodyPr lIns="0" anchor="ctr"/>
          <a:lstStyle/>
          <a:p>
            <a:pPr>
              <a:defRPr/>
            </a:pPr>
            <a:r>
              <a:rPr lang="en-US" sz="3200" kern="0" dirty="0">
                <a:solidFill>
                  <a:schemeClr val="bg1"/>
                </a:solidFill>
                <a:latin typeface="+mj-lt"/>
                <a:ea typeface="+mj-ea"/>
                <a:cs typeface="+mj-cs"/>
              </a:rPr>
              <a:t>Retrieval using  HAVING</a:t>
            </a:r>
          </a:p>
        </p:txBody>
      </p:sp>
      <p:sp>
        <p:nvSpPr>
          <p:cNvPr id="29702" name="Rectangle 6"/>
          <p:cNvSpPr>
            <a:spLocks noChangeArrowheads="1"/>
          </p:cNvSpPr>
          <p:nvPr/>
        </p:nvSpPr>
        <p:spPr bwMode="auto">
          <a:xfrm>
            <a:off x="381000" y="1143000"/>
            <a:ext cx="3813175" cy="461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solidFill>
                  <a:schemeClr val="bg1"/>
                </a:solidFill>
                <a:latin typeface="Verdana" pitchFamily="34" charset="0"/>
                <a:ea typeface="Verdana" pitchFamily="34" charset="0"/>
                <a:cs typeface="Verdana" pitchFamily="34" charset="0"/>
              </a:rPr>
              <a:t>What is the output ?</a:t>
            </a:r>
          </a:p>
        </p:txBody>
      </p:sp>
    </p:spTree>
    <p:extLst>
      <p:ext uri="{BB962C8B-B14F-4D97-AF65-F5344CB8AC3E}">
        <p14:creationId xmlns:p14="http://schemas.microsoft.com/office/powerpoint/2010/main" val="1085476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 calcmode="lin" valueType="num">
                                      <p:cBhvr additive="base">
                                        <p:cTn id="7" dur="500" fill="hold"/>
                                        <p:tgtEl>
                                          <p:spTgt spid="696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allAtOnce"/>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pPr>
              <a:defRPr/>
            </a:pPr>
            <a:fld id="{F8C3A776-CD10-4316-9D47-518446FEA364}" type="slidenum">
              <a:rPr lang="en-US"/>
              <a:pPr>
                <a:defRPr/>
              </a:pPr>
              <a:t>62</a:t>
            </a:fld>
            <a:endParaRPr lang="en-US"/>
          </a:p>
        </p:txBody>
      </p:sp>
      <p:sp>
        <p:nvSpPr>
          <p:cNvPr id="29698" name="Rectangle 2"/>
          <p:cNvSpPr>
            <a:spLocks noChangeArrowheads="1"/>
          </p:cNvSpPr>
          <p:nvPr/>
        </p:nvSpPr>
        <p:spPr bwMode="auto">
          <a:xfrm>
            <a:off x="533400" y="1143000"/>
            <a:ext cx="8153400" cy="708025"/>
          </a:xfrm>
          <a:prstGeom prst="rect">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spcBef>
                <a:spcPct val="0"/>
              </a:spcBef>
              <a:buClrTx/>
              <a:buSzTx/>
              <a:buFontTx/>
              <a:buNone/>
              <a:defRPr/>
            </a:pPr>
            <a:r>
              <a:rPr lang="en-US" sz="2000" b="0" dirty="0">
                <a:solidFill>
                  <a:schemeClr val="bg1"/>
                </a:solidFill>
              </a:rPr>
              <a:t>List all the ids of the customer who have either purchased an item or their date of registration is not available. </a:t>
            </a:r>
          </a:p>
        </p:txBody>
      </p:sp>
      <p:sp>
        <p:nvSpPr>
          <p:cNvPr id="16387" name="Rectangle 4"/>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Retrieval using  UNION</a:t>
            </a:r>
          </a:p>
        </p:txBody>
      </p:sp>
      <p:sp>
        <p:nvSpPr>
          <p:cNvPr id="29716" name="Rectangle 20"/>
          <p:cNvSpPr>
            <a:spLocks noChangeArrowheads="1"/>
          </p:cNvSpPr>
          <p:nvPr/>
        </p:nvSpPr>
        <p:spPr bwMode="auto">
          <a:xfrm>
            <a:off x="228600" y="4572000"/>
            <a:ext cx="853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just" eaLnBrk="1" hangingPunct="1">
              <a:spcBef>
                <a:spcPct val="0"/>
              </a:spcBef>
              <a:buClrTx/>
              <a:buSzTx/>
              <a:buFontTx/>
              <a:buNone/>
            </a:pPr>
            <a:r>
              <a:rPr lang="en-US" sz="1800" b="0"/>
              <a:t>The UNION operation </a:t>
            </a:r>
          </a:p>
          <a:p>
            <a:pPr lvl="1" algn="just" eaLnBrk="1" hangingPunct="1">
              <a:spcBef>
                <a:spcPct val="0"/>
              </a:spcBef>
              <a:buClrTx/>
              <a:buSzTx/>
              <a:buFontTx/>
              <a:buChar char="•"/>
            </a:pPr>
            <a:r>
              <a:rPr lang="en-US" sz="1800" b="0"/>
              <a:t> Combines the rows from the results obtained from the participating queries. </a:t>
            </a:r>
          </a:p>
          <a:p>
            <a:pPr lvl="1" algn="just" eaLnBrk="1" hangingPunct="1">
              <a:spcBef>
                <a:spcPct val="0"/>
              </a:spcBef>
              <a:buClrTx/>
              <a:buSzTx/>
              <a:buFontTx/>
              <a:buChar char="•"/>
            </a:pPr>
            <a:r>
              <a:rPr lang="en-US" sz="1800" b="0"/>
              <a:t> By default, it </a:t>
            </a:r>
            <a:r>
              <a:rPr lang="en-US" sz="1800">
                <a:solidFill>
                  <a:srgbClr val="A50021"/>
                </a:solidFill>
              </a:rPr>
              <a:t>eliminates duplicate rows</a:t>
            </a:r>
            <a:r>
              <a:rPr lang="en-US" sz="1800" b="0"/>
              <a:t> from the final result.</a:t>
            </a:r>
            <a:r>
              <a:rPr lang="en-US" sz="1800"/>
              <a:t> </a:t>
            </a:r>
          </a:p>
        </p:txBody>
      </p:sp>
      <p:sp>
        <p:nvSpPr>
          <p:cNvPr id="29717" name="Rectangle 21"/>
          <p:cNvSpPr>
            <a:spLocks noChangeArrowheads="1"/>
          </p:cNvSpPr>
          <p:nvPr/>
        </p:nvSpPr>
        <p:spPr bwMode="auto">
          <a:xfrm>
            <a:off x="533400" y="1981200"/>
            <a:ext cx="4495800" cy="24780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800" dirty="0">
                <a:latin typeface="Courier New" pitchFamily="49" charset="0"/>
              </a:rPr>
              <a:t>SELECT</a:t>
            </a:r>
            <a:r>
              <a:rPr lang="en-US" sz="1800" b="0" dirty="0">
                <a:latin typeface="Courier New" pitchFamily="49" charset="0"/>
              </a:rPr>
              <a:t> </a:t>
            </a:r>
            <a:r>
              <a:rPr lang="en-US" sz="2000" b="0" dirty="0" err="1">
                <a:latin typeface="Courier New" pitchFamily="49" charset="0"/>
              </a:rPr>
              <a:t>CustomerId</a:t>
            </a:r>
            <a:r>
              <a:rPr lang="en-US" sz="2000" b="0" dirty="0">
                <a:latin typeface="Courier New" pitchFamily="49" charset="0"/>
              </a:rPr>
              <a:t> </a:t>
            </a:r>
          </a:p>
          <a:p>
            <a:pPr algn="l">
              <a:defRPr/>
            </a:pPr>
            <a:r>
              <a:rPr lang="en-US" sz="1800" dirty="0">
                <a:latin typeface="Courier New" pitchFamily="49" charset="0"/>
              </a:rPr>
              <a:t>   FROM</a:t>
            </a:r>
            <a:r>
              <a:rPr lang="en-US" sz="1800" b="0" dirty="0">
                <a:latin typeface="Courier New" pitchFamily="49" charset="0"/>
              </a:rPr>
              <a:t> Customer </a:t>
            </a:r>
          </a:p>
          <a:p>
            <a:pPr algn="l">
              <a:defRPr/>
            </a:pPr>
            <a:r>
              <a:rPr lang="en-US" sz="1800" dirty="0">
                <a:latin typeface="Courier New" pitchFamily="49" charset="0"/>
              </a:rPr>
              <a:t>	where</a:t>
            </a:r>
            <a:r>
              <a:rPr lang="en-US" sz="1800" b="0" dirty="0">
                <a:latin typeface="Courier New" pitchFamily="49" charset="0"/>
              </a:rPr>
              <a:t> </a:t>
            </a:r>
            <a:r>
              <a:rPr lang="en-US" sz="1800" b="0" dirty="0" err="1">
                <a:latin typeface="Courier New" pitchFamily="49" charset="0"/>
              </a:rPr>
              <a:t>DateOfReg</a:t>
            </a:r>
            <a:r>
              <a:rPr lang="en-US" sz="1800" b="0" dirty="0">
                <a:latin typeface="Courier New" pitchFamily="49" charset="0"/>
              </a:rPr>
              <a:t> is </a:t>
            </a:r>
            <a:r>
              <a:rPr lang="en-US" sz="1800" dirty="0">
                <a:latin typeface="Courier New" pitchFamily="49" charset="0"/>
              </a:rPr>
              <a:t>NULL</a:t>
            </a:r>
          </a:p>
          <a:p>
            <a:pPr algn="l">
              <a:defRPr/>
            </a:pPr>
            <a:r>
              <a:rPr lang="en-US" sz="1800" dirty="0">
                <a:latin typeface="Courier New" pitchFamily="49" charset="0"/>
              </a:rPr>
              <a:t>UNION</a:t>
            </a:r>
            <a:endParaRPr lang="en-US" sz="1800" b="0" dirty="0">
              <a:latin typeface="Courier New" pitchFamily="49" charset="0"/>
            </a:endParaRPr>
          </a:p>
          <a:p>
            <a:pPr algn="l">
              <a:defRPr/>
            </a:pPr>
            <a:r>
              <a:rPr lang="en-US" sz="1800" dirty="0">
                <a:latin typeface="Courier New" pitchFamily="49" charset="0"/>
              </a:rPr>
              <a:t>SELECT</a:t>
            </a:r>
            <a:r>
              <a:rPr lang="en-US" sz="1800" b="0" dirty="0">
                <a:latin typeface="Courier New" pitchFamily="49" charset="0"/>
              </a:rPr>
              <a:t> </a:t>
            </a:r>
            <a:r>
              <a:rPr lang="en-US" sz="1800" b="0" dirty="0" err="1">
                <a:latin typeface="Courier New" pitchFamily="49" charset="0"/>
              </a:rPr>
              <a:t>CustomerId</a:t>
            </a:r>
            <a:endParaRPr lang="en-US" sz="1800" b="0" dirty="0">
              <a:latin typeface="Courier New" pitchFamily="49" charset="0"/>
            </a:endParaRPr>
          </a:p>
          <a:p>
            <a:pPr algn="l">
              <a:defRPr/>
            </a:pPr>
            <a:r>
              <a:rPr lang="en-US" sz="1800" dirty="0">
                <a:latin typeface="Courier New" pitchFamily="49" charset="0"/>
              </a:rPr>
              <a:t>     FROM </a:t>
            </a:r>
            <a:r>
              <a:rPr lang="en-US" sz="1800" b="0" dirty="0" err="1">
                <a:latin typeface="Courier New" pitchFamily="49" charset="0"/>
              </a:rPr>
              <a:t>CustomerPurchase</a:t>
            </a:r>
            <a:r>
              <a:rPr lang="en-US" sz="1800" b="0" dirty="0">
                <a:latin typeface="Courier New" pitchFamily="49" charset="0"/>
              </a:rPr>
              <a:t>;</a:t>
            </a:r>
          </a:p>
        </p:txBody>
      </p:sp>
      <p:sp>
        <p:nvSpPr>
          <p:cNvPr id="29720" name="Oval 24"/>
          <p:cNvSpPr>
            <a:spLocks noChangeArrowheads="1"/>
          </p:cNvSpPr>
          <p:nvPr/>
        </p:nvSpPr>
        <p:spPr bwMode="auto">
          <a:xfrm>
            <a:off x="5181600" y="2057400"/>
            <a:ext cx="1828800" cy="18288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29721" name="Oval 25"/>
          <p:cNvSpPr>
            <a:spLocks noChangeArrowheads="1"/>
          </p:cNvSpPr>
          <p:nvPr/>
        </p:nvSpPr>
        <p:spPr bwMode="auto">
          <a:xfrm>
            <a:off x="6781800" y="2057400"/>
            <a:ext cx="1828800" cy="18288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29722" name="Oval 26"/>
          <p:cNvSpPr>
            <a:spLocks noChangeArrowheads="1"/>
          </p:cNvSpPr>
          <p:nvPr/>
        </p:nvSpPr>
        <p:spPr bwMode="auto">
          <a:xfrm>
            <a:off x="6781800" y="2514600"/>
            <a:ext cx="200025" cy="914400"/>
          </a:xfrm>
          <a:prstGeom prst="ellipse">
            <a:avLst/>
          </a:prstGeom>
          <a:gradFill rotWithShape="1">
            <a:gsLst>
              <a:gs pos="0">
                <a:srgbClr val="008000"/>
              </a:gs>
              <a:gs pos="100000">
                <a:srgbClr val="003B00"/>
              </a:gs>
            </a:gsLst>
            <a:lin ang="5400000" scaled="1"/>
          </a:gradFill>
          <a:ln w="9525" algn="ctr">
            <a:solidFill>
              <a:srgbClr val="000000"/>
            </a:solidFill>
            <a:round/>
            <a:headEnd/>
            <a:tailEnd/>
          </a:ln>
        </p:spPr>
        <p:txBody>
          <a:bodyPr/>
          <a:lstStyle/>
          <a:p>
            <a:endParaRPr lang="en-US"/>
          </a:p>
        </p:txBody>
      </p:sp>
      <p:sp>
        <p:nvSpPr>
          <p:cNvPr id="31754" name="Text Box 18"/>
          <p:cNvSpPr txBox="1">
            <a:spLocks noChangeArrowheads="1"/>
          </p:cNvSpPr>
          <p:nvPr/>
        </p:nvSpPr>
        <p:spPr bwMode="auto">
          <a:xfrm>
            <a:off x="5257800" y="26670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a:solidFill>
                  <a:schemeClr val="bg1"/>
                </a:solidFill>
              </a:rPr>
              <a:t>Customer’s do not have date of registration</a:t>
            </a:r>
          </a:p>
        </p:txBody>
      </p:sp>
      <p:sp>
        <p:nvSpPr>
          <p:cNvPr id="29715" name="Text Box 19"/>
          <p:cNvSpPr txBox="1">
            <a:spLocks noChangeArrowheads="1"/>
          </p:cNvSpPr>
          <p:nvPr/>
        </p:nvSpPr>
        <p:spPr bwMode="auto">
          <a:xfrm>
            <a:off x="7239000" y="2667000"/>
            <a:ext cx="106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a:solidFill>
                  <a:schemeClr val="bg1"/>
                </a:solidFill>
              </a:rPr>
              <a:t>Customers having purchased</a:t>
            </a:r>
          </a:p>
        </p:txBody>
      </p:sp>
    </p:spTree>
    <p:extLst>
      <p:ext uri="{BB962C8B-B14F-4D97-AF65-F5344CB8AC3E}">
        <p14:creationId xmlns:p14="http://schemas.microsoft.com/office/powerpoint/2010/main" val="27622394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9717">
                                            <p:txEl>
                                              <p:pRg st="0" end="0"/>
                                            </p:txEl>
                                          </p:spTgt>
                                        </p:tgtEl>
                                        <p:attrNameLst>
                                          <p:attrName>style.visibility</p:attrName>
                                        </p:attrNameLst>
                                      </p:cBhvr>
                                      <p:to>
                                        <p:strVal val="visible"/>
                                      </p:to>
                                    </p:set>
                                    <p:anim calcmode="lin" valueType="num">
                                      <p:cBhvr>
                                        <p:cTn id="7" dur="1000" fill="hold"/>
                                        <p:tgtEl>
                                          <p:spTgt spid="2971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71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71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9717">
                                            <p:txEl>
                                              <p:pRg st="1" end="1"/>
                                            </p:txEl>
                                          </p:spTgt>
                                        </p:tgtEl>
                                        <p:attrNameLst>
                                          <p:attrName>style.visibility</p:attrName>
                                        </p:attrNameLst>
                                      </p:cBhvr>
                                      <p:to>
                                        <p:strVal val="visible"/>
                                      </p:to>
                                    </p:set>
                                    <p:anim calcmode="lin" valueType="num">
                                      <p:cBhvr>
                                        <p:cTn id="14" dur="1000" fill="hold"/>
                                        <p:tgtEl>
                                          <p:spTgt spid="29717">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971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971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9717">
                                            <p:txEl>
                                              <p:pRg st="2" end="2"/>
                                            </p:txEl>
                                          </p:spTgt>
                                        </p:tgtEl>
                                        <p:attrNameLst>
                                          <p:attrName>style.visibility</p:attrName>
                                        </p:attrNameLst>
                                      </p:cBhvr>
                                      <p:to>
                                        <p:strVal val="visible"/>
                                      </p:to>
                                    </p:set>
                                    <p:anim calcmode="lin" valueType="num">
                                      <p:cBhvr>
                                        <p:cTn id="21" dur="1000" fill="hold"/>
                                        <p:tgtEl>
                                          <p:spTgt spid="29717">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971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971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720"/>
                                        </p:tgtEl>
                                        <p:attrNameLst>
                                          <p:attrName>style.visibility</p:attrName>
                                        </p:attrNameLst>
                                      </p:cBhvr>
                                      <p:to>
                                        <p:strVal val="visible"/>
                                      </p:to>
                                    </p:set>
                                    <p:anim calcmode="lin" valueType="num">
                                      <p:cBhvr additive="base">
                                        <p:cTn id="28" dur="500" fill="hold"/>
                                        <p:tgtEl>
                                          <p:spTgt spid="29720"/>
                                        </p:tgtEl>
                                        <p:attrNameLst>
                                          <p:attrName>ppt_x</p:attrName>
                                        </p:attrNameLst>
                                      </p:cBhvr>
                                      <p:tavLst>
                                        <p:tav tm="0">
                                          <p:val>
                                            <p:strVal val="#ppt_x"/>
                                          </p:val>
                                        </p:tav>
                                        <p:tav tm="100000">
                                          <p:val>
                                            <p:strVal val="#ppt_x"/>
                                          </p:val>
                                        </p:tav>
                                      </p:tavLst>
                                    </p:anim>
                                    <p:anim calcmode="lin" valueType="num">
                                      <p:cBhvr additive="base">
                                        <p:cTn id="29" dur="500" fill="hold"/>
                                        <p:tgtEl>
                                          <p:spTgt spid="29720"/>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29717">
                                            <p:txEl>
                                              <p:pRg st="4" end="4"/>
                                            </p:txEl>
                                          </p:spTgt>
                                        </p:tgtEl>
                                        <p:attrNameLst>
                                          <p:attrName>style.visibility</p:attrName>
                                        </p:attrNameLst>
                                      </p:cBhvr>
                                      <p:to>
                                        <p:strVal val="visible"/>
                                      </p:to>
                                    </p:set>
                                    <p:anim calcmode="lin" valueType="num">
                                      <p:cBhvr>
                                        <p:cTn id="34" dur="1000" fill="hold"/>
                                        <p:tgtEl>
                                          <p:spTgt spid="29717">
                                            <p:txEl>
                                              <p:pRg st="4" end="4"/>
                                            </p:txEl>
                                          </p:spTgt>
                                        </p:tgtEl>
                                        <p:attrNameLst>
                                          <p:attrName>ppt_x</p:attrName>
                                        </p:attrNameLst>
                                      </p:cBhvr>
                                      <p:tavLst>
                                        <p:tav tm="0">
                                          <p:val>
                                            <p:strVal val="#ppt_x-.2"/>
                                          </p:val>
                                        </p:tav>
                                        <p:tav tm="100000">
                                          <p:val>
                                            <p:strVal val="#ppt_x"/>
                                          </p:val>
                                        </p:tav>
                                      </p:tavLst>
                                    </p:anim>
                                    <p:anim calcmode="lin" valueType="num">
                                      <p:cBhvr>
                                        <p:cTn id="35" dur="1000" fill="hold"/>
                                        <p:tgtEl>
                                          <p:spTgt spid="2971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9717">
                                            <p:txEl>
                                              <p:pRg st="4" end="4"/>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29717">
                                            <p:txEl>
                                              <p:pRg st="5" end="5"/>
                                            </p:txEl>
                                          </p:spTgt>
                                        </p:tgtEl>
                                        <p:attrNameLst>
                                          <p:attrName>style.visibility</p:attrName>
                                        </p:attrNameLst>
                                      </p:cBhvr>
                                      <p:to>
                                        <p:strVal val="visible"/>
                                      </p:to>
                                    </p:set>
                                    <p:anim calcmode="lin" valueType="num">
                                      <p:cBhvr>
                                        <p:cTn id="39" dur="1000" fill="hold"/>
                                        <p:tgtEl>
                                          <p:spTgt spid="29717">
                                            <p:txEl>
                                              <p:pRg st="5" end="5"/>
                                            </p:txEl>
                                          </p:spTgt>
                                        </p:tgtEl>
                                        <p:attrNameLst>
                                          <p:attrName>ppt_x</p:attrName>
                                        </p:attrNameLst>
                                      </p:cBhvr>
                                      <p:tavLst>
                                        <p:tav tm="0">
                                          <p:val>
                                            <p:strVal val="#ppt_x-.2"/>
                                          </p:val>
                                        </p:tav>
                                        <p:tav tm="100000">
                                          <p:val>
                                            <p:strVal val="#ppt_x"/>
                                          </p:val>
                                        </p:tav>
                                      </p:tavLst>
                                    </p:anim>
                                    <p:anim calcmode="lin" valueType="num">
                                      <p:cBhvr>
                                        <p:cTn id="40" dur="1000" fill="hold"/>
                                        <p:tgtEl>
                                          <p:spTgt spid="2971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9717">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721"/>
                                        </p:tgtEl>
                                        <p:attrNameLst>
                                          <p:attrName>style.visibility</p:attrName>
                                        </p:attrNameLst>
                                      </p:cBhvr>
                                      <p:to>
                                        <p:strVal val="visible"/>
                                      </p:to>
                                    </p:set>
                                    <p:anim calcmode="lin" valueType="num">
                                      <p:cBhvr additive="base">
                                        <p:cTn id="46" dur="500" fill="hold"/>
                                        <p:tgtEl>
                                          <p:spTgt spid="29721"/>
                                        </p:tgtEl>
                                        <p:attrNameLst>
                                          <p:attrName>ppt_x</p:attrName>
                                        </p:attrNameLst>
                                      </p:cBhvr>
                                      <p:tavLst>
                                        <p:tav tm="0">
                                          <p:val>
                                            <p:strVal val="#ppt_x"/>
                                          </p:val>
                                        </p:tav>
                                        <p:tav tm="100000">
                                          <p:val>
                                            <p:strVal val="#ppt_x"/>
                                          </p:val>
                                        </p:tav>
                                      </p:tavLst>
                                    </p:anim>
                                    <p:anim calcmode="lin" valueType="num">
                                      <p:cBhvr additive="base">
                                        <p:cTn id="47" dur="500" fill="hold"/>
                                        <p:tgtEl>
                                          <p:spTgt spid="2972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9715"/>
                                        </p:tgtEl>
                                        <p:attrNameLst>
                                          <p:attrName>style.visibility</p:attrName>
                                        </p:attrNameLst>
                                      </p:cBhvr>
                                      <p:to>
                                        <p:strVal val="visible"/>
                                      </p:to>
                                    </p:set>
                                    <p:anim calcmode="lin" valueType="num">
                                      <p:cBhvr additive="base">
                                        <p:cTn id="50" dur="500" fill="hold"/>
                                        <p:tgtEl>
                                          <p:spTgt spid="29715"/>
                                        </p:tgtEl>
                                        <p:attrNameLst>
                                          <p:attrName>ppt_x</p:attrName>
                                        </p:attrNameLst>
                                      </p:cBhvr>
                                      <p:tavLst>
                                        <p:tav tm="0">
                                          <p:val>
                                            <p:strVal val="#ppt_x"/>
                                          </p:val>
                                        </p:tav>
                                        <p:tav tm="100000">
                                          <p:val>
                                            <p:strVal val="#ppt_x"/>
                                          </p:val>
                                        </p:tav>
                                      </p:tavLst>
                                    </p:anim>
                                    <p:anim calcmode="lin" valueType="num">
                                      <p:cBhvr additive="base">
                                        <p:cTn id="51" dur="500" fill="hold"/>
                                        <p:tgtEl>
                                          <p:spTgt spid="29715"/>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9722"/>
                                        </p:tgtEl>
                                        <p:attrNameLst>
                                          <p:attrName>style.visibility</p:attrName>
                                        </p:attrNameLst>
                                      </p:cBhvr>
                                      <p:to>
                                        <p:strVal val="visible"/>
                                      </p:to>
                                    </p:set>
                                    <p:anim calcmode="lin" valueType="num">
                                      <p:cBhvr additive="base">
                                        <p:cTn id="56" dur="500" fill="hold"/>
                                        <p:tgtEl>
                                          <p:spTgt spid="29722"/>
                                        </p:tgtEl>
                                        <p:attrNameLst>
                                          <p:attrName>ppt_x</p:attrName>
                                        </p:attrNameLst>
                                      </p:cBhvr>
                                      <p:tavLst>
                                        <p:tav tm="0">
                                          <p:val>
                                            <p:strVal val="#ppt_x"/>
                                          </p:val>
                                        </p:tav>
                                        <p:tav tm="100000">
                                          <p:val>
                                            <p:strVal val="#ppt_x"/>
                                          </p:val>
                                        </p:tav>
                                      </p:tavLst>
                                    </p:anim>
                                    <p:anim calcmode="lin" valueType="num">
                                      <p:cBhvr additive="base">
                                        <p:cTn id="57" dur="500" fill="hold"/>
                                        <p:tgtEl>
                                          <p:spTgt spid="29722"/>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500"/>
                            </p:stCondLst>
                            <p:childTnLst>
                              <p:par>
                                <p:cTn id="59" presetID="29" presetClass="entr" presetSubtype="0" fill="hold" nodeType="afterEffect">
                                  <p:stCondLst>
                                    <p:cond delay="0"/>
                                  </p:stCondLst>
                                  <p:childTnLst>
                                    <p:set>
                                      <p:cBhvr>
                                        <p:cTn id="60" dur="1" fill="hold">
                                          <p:stCondLst>
                                            <p:cond delay="0"/>
                                          </p:stCondLst>
                                        </p:cTn>
                                        <p:tgtEl>
                                          <p:spTgt spid="29717">
                                            <p:txEl>
                                              <p:pRg st="3" end="3"/>
                                            </p:txEl>
                                          </p:spTgt>
                                        </p:tgtEl>
                                        <p:attrNameLst>
                                          <p:attrName>style.visibility</p:attrName>
                                        </p:attrNameLst>
                                      </p:cBhvr>
                                      <p:to>
                                        <p:strVal val="visible"/>
                                      </p:to>
                                    </p:set>
                                    <p:anim calcmode="lin" valueType="num">
                                      <p:cBhvr>
                                        <p:cTn id="61" dur="1000" fill="hold"/>
                                        <p:tgtEl>
                                          <p:spTgt spid="29717">
                                            <p:txEl>
                                              <p:pRg st="3" end="3"/>
                                            </p:txEl>
                                          </p:spTgt>
                                        </p:tgtEl>
                                        <p:attrNameLst>
                                          <p:attrName>ppt_x</p:attrName>
                                        </p:attrNameLst>
                                      </p:cBhvr>
                                      <p:tavLst>
                                        <p:tav tm="0">
                                          <p:val>
                                            <p:strVal val="#ppt_x-.2"/>
                                          </p:val>
                                        </p:tav>
                                        <p:tav tm="100000">
                                          <p:val>
                                            <p:strVal val="#ppt_x"/>
                                          </p:val>
                                        </p:tav>
                                      </p:tavLst>
                                    </p:anim>
                                    <p:anim calcmode="lin" valueType="num">
                                      <p:cBhvr>
                                        <p:cTn id="62" dur="1000" fill="hold"/>
                                        <p:tgtEl>
                                          <p:spTgt spid="2971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9717">
                                            <p:txEl>
                                              <p:pRg st="3" end="3"/>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9717">
                                            <p:bg/>
                                          </p:spTgt>
                                        </p:tgtEl>
                                        <p:attrNameLst>
                                          <p:attrName>style.visibility</p:attrName>
                                        </p:attrNameLst>
                                      </p:cBhvr>
                                      <p:to>
                                        <p:strVal val="visible"/>
                                      </p:to>
                                    </p:set>
                                    <p:animEffect transition="in" filter="dissolve">
                                      <p:cBhvr>
                                        <p:cTn id="68" dur="500"/>
                                        <p:tgtEl>
                                          <p:spTgt spid="29717">
                                            <p:bg/>
                                          </p:spTgt>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9717">
                                            <p:txEl>
                                              <p:pRg st="0" end="0"/>
                                            </p:txEl>
                                          </p:spTgt>
                                        </p:tgtEl>
                                        <p:attrNameLst>
                                          <p:attrName>style.visibility</p:attrName>
                                        </p:attrNameLst>
                                      </p:cBhvr>
                                      <p:to>
                                        <p:strVal val="visible"/>
                                      </p:to>
                                    </p:set>
                                    <p:animEffect transition="in" filter="dissolve">
                                      <p:cBhvr>
                                        <p:cTn id="71" dur="500"/>
                                        <p:tgtEl>
                                          <p:spTgt spid="29717">
                                            <p:txEl>
                                              <p:pRg st="0" end="0"/>
                                            </p:txEl>
                                          </p:spTgt>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9717">
                                            <p:txEl>
                                              <p:pRg st="1" end="1"/>
                                            </p:txEl>
                                          </p:spTgt>
                                        </p:tgtEl>
                                        <p:attrNameLst>
                                          <p:attrName>style.visibility</p:attrName>
                                        </p:attrNameLst>
                                      </p:cBhvr>
                                      <p:to>
                                        <p:strVal val="visible"/>
                                      </p:to>
                                    </p:set>
                                    <p:animEffect transition="in" filter="dissolve">
                                      <p:cBhvr>
                                        <p:cTn id="74" dur="500"/>
                                        <p:tgtEl>
                                          <p:spTgt spid="29717">
                                            <p:txEl>
                                              <p:pRg st="1" end="1"/>
                                            </p:txEl>
                                          </p:spTgt>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9717">
                                            <p:txEl>
                                              <p:pRg st="2" end="2"/>
                                            </p:txEl>
                                          </p:spTgt>
                                        </p:tgtEl>
                                        <p:attrNameLst>
                                          <p:attrName>style.visibility</p:attrName>
                                        </p:attrNameLst>
                                      </p:cBhvr>
                                      <p:to>
                                        <p:strVal val="visible"/>
                                      </p:to>
                                    </p:set>
                                    <p:animEffect transition="in" filter="dissolve">
                                      <p:cBhvr>
                                        <p:cTn id="77" dur="500"/>
                                        <p:tgtEl>
                                          <p:spTgt spid="29717">
                                            <p:txEl>
                                              <p:pRg st="2" end="2"/>
                                            </p:txEl>
                                          </p:spTgt>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9717">
                                            <p:txEl>
                                              <p:pRg st="3" end="3"/>
                                            </p:txEl>
                                          </p:spTgt>
                                        </p:tgtEl>
                                        <p:attrNameLst>
                                          <p:attrName>style.visibility</p:attrName>
                                        </p:attrNameLst>
                                      </p:cBhvr>
                                      <p:to>
                                        <p:strVal val="visible"/>
                                      </p:to>
                                    </p:set>
                                    <p:animEffect transition="in" filter="dissolve">
                                      <p:cBhvr>
                                        <p:cTn id="80" dur="500"/>
                                        <p:tgtEl>
                                          <p:spTgt spid="29717">
                                            <p:txEl>
                                              <p:pRg st="3" end="3"/>
                                            </p:txEl>
                                          </p:spTgt>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9717">
                                            <p:txEl>
                                              <p:pRg st="4" end="4"/>
                                            </p:txEl>
                                          </p:spTgt>
                                        </p:tgtEl>
                                        <p:attrNameLst>
                                          <p:attrName>style.visibility</p:attrName>
                                        </p:attrNameLst>
                                      </p:cBhvr>
                                      <p:to>
                                        <p:strVal val="visible"/>
                                      </p:to>
                                    </p:set>
                                    <p:animEffect transition="in" filter="dissolve">
                                      <p:cBhvr>
                                        <p:cTn id="83" dur="500"/>
                                        <p:tgtEl>
                                          <p:spTgt spid="29717">
                                            <p:txEl>
                                              <p:pRg st="4" end="4"/>
                                            </p:txEl>
                                          </p:spTgt>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9717">
                                            <p:txEl>
                                              <p:pRg st="5" end="5"/>
                                            </p:txEl>
                                          </p:spTgt>
                                        </p:tgtEl>
                                        <p:attrNameLst>
                                          <p:attrName>style.visibility</p:attrName>
                                        </p:attrNameLst>
                                      </p:cBhvr>
                                      <p:to>
                                        <p:strVal val="visible"/>
                                      </p:to>
                                    </p:set>
                                    <p:animEffect transition="in" filter="dissolve">
                                      <p:cBhvr>
                                        <p:cTn id="86" dur="500"/>
                                        <p:tgtEl>
                                          <p:spTgt spid="29717">
                                            <p:txEl>
                                              <p:pRg st="5" end="5"/>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9716"/>
                                        </p:tgtEl>
                                        <p:attrNameLst>
                                          <p:attrName>style.visibility</p:attrName>
                                        </p:attrNameLst>
                                      </p:cBhvr>
                                      <p:to>
                                        <p:strVal val="visible"/>
                                      </p:to>
                                    </p:set>
                                    <p:anim calcmode="lin" valueType="num">
                                      <p:cBhvr additive="base">
                                        <p:cTn id="91" dur="500" fill="hold"/>
                                        <p:tgtEl>
                                          <p:spTgt spid="29716"/>
                                        </p:tgtEl>
                                        <p:attrNameLst>
                                          <p:attrName>ppt_x</p:attrName>
                                        </p:attrNameLst>
                                      </p:cBhvr>
                                      <p:tavLst>
                                        <p:tav tm="0">
                                          <p:val>
                                            <p:strVal val="#ppt_x"/>
                                          </p:val>
                                        </p:tav>
                                        <p:tav tm="100000">
                                          <p:val>
                                            <p:strVal val="#ppt_x"/>
                                          </p:val>
                                        </p:tav>
                                      </p:tavLst>
                                    </p:anim>
                                    <p:anim calcmode="lin" valueType="num">
                                      <p:cBhvr additive="base">
                                        <p:cTn id="92" dur="500" fill="hold"/>
                                        <p:tgtEl>
                                          <p:spTgt spid="29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6" grpId="0"/>
      <p:bldP spid="29717" grpId="0" build="allAtOnce" animBg="1"/>
      <p:bldP spid="29720" grpId="0" animBg="1"/>
      <p:bldP spid="29721" grpId="0" animBg="1"/>
      <p:bldP spid="29722" grpId="0" animBg="1"/>
      <p:bldP spid="297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11D0E42-56B5-4B75-BF3E-EC640482B482}" type="slidenum">
              <a:rPr lang="en-US"/>
              <a:pPr>
                <a:defRPr/>
              </a:pPr>
              <a:t>63</a:t>
            </a:fld>
            <a:endParaRPr lang="en-US"/>
          </a:p>
        </p:txBody>
      </p:sp>
      <p:sp>
        <p:nvSpPr>
          <p:cNvPr id="17410" name="Rectangle 2"/>
          <p:cNvSpPr>
            <a:spLocks noGrp="1" noChangeArrowheads="1"/>
          </p:cNvSpPr>
          <p:nvPr>
            <p:ph type="title" idx="4294967295"/>
          </p:nvPr>
        </p:nvSpPr>
        <p:spPr>
          <a:xfrm>
            <a:off x="-4666" y="0"/>
            <a:ext cx="9148665" cy="762000"/>
          </a:xfrm>
          <a:solidFill>
            <a:schemeClr val="accent4">
              <a:lumMod val="20000"/>
              <a:lumOff val="80000"/>
            </a:schemeClr>
          </a:solidFill>
        </p:spPr>
        <p:txBody>
          <a:bodyPr lIns="0"/>
          <a:lstStyle/>
          <a:p>
            <a:pPr eaLnBrk="1" hangingPunct="1">
              <a:defRPr/>
            </a:pPr>
            <a:r>
              <a:rPr lang="en-US" dirty="0" smtClean="0"/>
              <a:t>Union (</a:t>
            </a:r>
            <a:r>
              <a:rPr lang="en-US" dirty="0" err="1" smtClean="0"/>
              <a:t>Contd</a:t>
            </a:r>
            <a:r>
              <a:rPr lang="en-US" dirty="0" smtClean="0"/>
              <a:t>…)</a:t>
            </a:r>
          </a:p>
        </p:txBody>
      </p:sp>
      <p:graphicFrame>
        <p:nvGraphicFramePr>
          <p:cNvPr id="5" name="Table 4"/>
          <p:cNvGraphicFramePr>
            <a:graphicFrameLocks noGrp="1"/>
          </p:cNvGraphicFramePr>
          <p:nvPr/>
        </p:nvGraphicFramePr>
        <p:xfrm>
          <a:off x="533400" y="1295400"/>
          <a:ext cx="6096000" cy="1600198"/>
        </p:xfrm>
        <a:graphic>
          <a:graphicData uri="http://schemas.openxmlformats.org/drawingml/2006/table">
            <a:tbl>
              <a:tblPr/>
              <a:tblGrid>
                <a:gridCol w="1156331"/>
                <a:gridCol w="1436994"/>
                <a:gridCol w="1246144"/>
                <a:gridCol w="1077746"/>
                <a:gridCol w="1178785"/>
              </a:tblGrid>
              <a:tr h="303259">
                <a:tc>
                  <a:txBody>
                    <a:bodyPr/>
                    <a:lstStyle/>
                    <a:p>
                      <a:pPr algn="l" rtl="0" fontAlgn="b"/>
                      <a:r>
                        <a:rPr lang="en-US" sz="1600" b="1" i="0" u="none" strike="noStrike" dirty="0" err="1">
                          <a:solidFill>
                            <a:srgbClr val="000000"/>
                          </a:solidFill>
                          <a:latin typeface="Calibri"/>
                        </a:rPr>
                        <a:t>CustomerId</a:t>
                      </a:r>
                      <a:r>
                        <a:rPr lang="en-US" sz="1600" b="1" i="0" u="none" strike="noStrike" dirty="0">
                          <a:solidFill>
                            <a:srgbClr val="00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CustomerNAme</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DateOfReg</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UserId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Password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1140">
                <a:tc>
                  <a:txBody>
                    <a:bodyPr/>
                    <a:lstStyle/>
                    <a:p>
                      <a:pPr algn="ctr" rtl="0" fontAlgn="b"/>
                      <a:r>
                        <a:rPr lang="en-US" sz="1600" b="0" i="0" u="none" strike="noStrike" dirty="0">
                          <a:solidFill>
                            <a:srgbClr val="000000"/>
                          </a:solidFill>
                          <a:latin typeface="Calibri"/>
                        </a:rPr>
                        <a:t>C1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John1001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Jack1002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C3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12-Mar-09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Bob1003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13-Mar-09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Allan1004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2379">
                <a:tc>
                  <a:txBody>
                    <a:bodyPr/>
                    <a:lstStyle/>
                    <a:p>
                      <a:pPr algn="ctr" rtl="0" fontAlgn="b"/>
                      <a:r>
                        <a:rPr lang="en-US" sz="1600" b="0" i="0" u="none" strike="noStrike">
                          <a:solidFill>
                            <a:srgbClr val="000000"/>
                          </a:solidFill>
                          <a:latin typeface="Calibri"/>
                        </a:rPr>
                        <a:t>C5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Simon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FF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Symon1005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dirty="0">
                          <a:solidFill>
                            <a:srgbClr val="000000"/>
                          </a:solidFill>
                          <a:latin typeface="Calibri"/>
                        </a:rPr>
                        <a:t>Symon@123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nvGraphicFramePr>
        <p:xfrm>
          <a:off x="533400" y="3429000"/>
          <a:ext cx="5257800" cy="2028981"/>
        </p:xfrm>
        <a:graphic>
          <a:graphicData uri="http://schemas.openxmlformats.org/drawingml/2006/table">
            <a:tbl>
              <a:tblPr/>
              <a:tblGrid>
                <a:gridCol w="997335"/>
                <a:gridCol w="895473"/>
                <a:gridCol w="1191768"/>
                <a:gridCol w="841248"/>
                <a:gridCol w="1331976"/>
              </a:tblGrid>
              <a:tr h="495942">
                <a:tc>
                  <a:txBody>
                    <a:bodyPr/>
                    <a:lstStyle/>
                    <a:p>
                      <a:pPr algn="ctr" rtl="0" fontAlgn="b"/>
                      <a:r>
                        <a:rPr lang="en-US" sz="1600" b="1" i="0" u="none" strike="noStrike" dirty="0" err="1">
                          <a:solidFill>
                            <a:srgbClr val="000000"/>
                          </a:solidFill>
                          <a:latin typeface="Calibri"/>
                        </a:rPr>
                        <a:t>CustomerId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ItemId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QtyPurchased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BillNo</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NetPrice</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150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GRO001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ELC001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5000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7620000" y="1371600"/>
          <a:ext cx="1308100" cy="485775"/>
        </p:xfrm>
        <a:graphic>
          <a:graphicData uri="http://schemas.openxmlformats.org/drawingml/2006/table">
            <a:tbl>
              <a:tblPr/>
              <a:tblGrid>
                <a:gridCol w="13081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248400" y="3200400"/>
          <a:ext cx="1409700" cy="1057275"/>
        </p:xfrm>
        <a:graphic>
          <a:graphicData uri="http://schemas.openxmlformats.org/drawingml/2006/table">
            <a:tbl>
              <a:tblPr/>
              <a:tblGrid>
                <a:gridCol w="14097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8077200" y="4267200"/>
            <a:ext cx="685800" cy="276225"/>
          </a:xfrm>
          <a:prstGeom prst="rect">
            <a:avLst/>
          </a:prstGeom>
          <a:noFill/>
          <a:ln>
            <a:solidFill>
              <a:schemeClr val="accent4"/>
            </a:solidFill>
          </a:ln>
        </p:spPr>
        <p:txBody>
          <a:bodyPr>
            <a:spAutoFit/>
          </a:bodyPr>
          <a:lstStyle/>
          <a:p>
            <a:pPr>
              <a:defRPr/>
            </a:pPr>
            <a:r>
              <a:rPr lang="en-US" dirty="0"/>
              <a:t>UNION</a:t>
            </a:r>
          </a:p>
        </p:txBody>
      </p:sp>
      <p:cxnSp>
        <p:nvCxnSpPr>
          <p:cNvPr id="11" name="Straight Arrow Connector 10"/>
          <p:cNvCxnSpPr>
            <a:cxnSpLocks noChangeShapeType="1"/>
          </p:cNvCxnSpPr>
          <p:nvPr/>
        </p:nvCxnSpPr>
        <p:spPr bwMode="auto">
          <a:xfrm>
            <a:off x="6781800" y="1676400"/>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a:off x="7392194" y="2971006"/>
            <a:ext cx="19812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5867400" y="3810000"/>
            <a:ext cx="228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rot="5400000">
            <a:off x="6820694" y="4380706"/>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V="1">
            <a:off x="6934200" y="4495800"/>
            <a:ext cx="990600" cy="142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16200000" flipH="1">
            <a:off x="8305800" y="4800600"/>
            <a:ext cx="3048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6" name="Table 25"/>
          <p:cNvGraphicFramePr>
            <a:graphicFrameLocks noGrp="1"/>
          </p:cNvGraphicFramePr>
          <p:nvPr/>
        </p:nvGraphicFramePr>
        <p:xfrm>
          <a:off x="7467600" y="5029200"/>
          <a:ext cx="1333500" cy="1055687"/>
        </p:xfrm>
        <a:graphic>
          <a:graphicData uri="http://schemas.openxmlformats.org/drawingml/2006/table">
            <a:tbl>
              <a:tblPr/>
              <a:tblGrid>
                <a:gridCol w="1333500"/>
              </a:tblGrid>
              <a:tr h="295364">
                <a:tc>
                  <a:txBody>
                    <a:bodyPr/>
                    <a:lstStyle/>
                    <a:p>
                      <a:pPr algn="ctr" rtl="0" fontAlgn="b"/>
                      <a:r>
                        <a:rPr lang="en-US" sz="1600" b="1" i="0" u="none" strike="noStrike" dirty="0" err="1">
                          <a:solidFill>
                            <a:srgbClr val="000000"/>
                          </a:solidFill>
                          <a:latin typeface="Calibri"/>
                        </a:rPr>
                        <a:t>CustomerId</a:t>
                      </a:r>
                      <a:endParaRPr lang="en-US" sz="1600" b="1" i="0" u="none" strike="noStrike" dirty="0">
                        <a:solidFill>
                          <a:srgbClr val="000000"/>
                        </a:solidFill>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3441">
                <a:tc>
                  <a:txBody>
                    <a:bodyPr/>
                    <a:lstStyle/>
                    <a:p>
                      <a:pPr algn="ctr" fontAlgn="b"/>
                      <a:r>
                        <a:rPr lang="en-US" sz="1600" b="0" i="0" u="none" strike="noStrike">
                          <a:solidFill>
                            <a:srgbClr val="000000"/>
                          </a:solidFill>
                          <a:latin typeface="Calibri"/>
                        </a:rPr>
                        <a:t>C1</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41">
                <a:tc>
                  <a:txBody>
                    <a:bodyPr/>
                    <a:lstStyle/>
                    <a:p>
                      <a:pPr algn="ctr" fontAlgn="b"/>
                      <a:r>
                        <a:rPr lang="en-US" sz="1600" b="0" i="0" u="none" strike="noStrike">
                          <a:solidFill>
                            <a:srgbClr val="000000"/>
                          </a:solidFill>
                          <a:latin typeface="Calibri"/>
                        </a:rPr>
                        <a:t>C2</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441">
                <a:tc>
                  <a:txBody>
                    <a:bodyPr/>
                    <a:lstStyle/>
                    <a:p>
                      <a:pPr algn="ctr" fontAlgn="b"/>
                      <a:r>
                        <a:rPr lang="en-US" sz="1600" b="0" i="0" u="none" strike="noStrike" dirty="0">
                          <a:solidFill>
                            <a:srgbClr val="000000"/>
                          </a:solidFill>
                          <a:latin typeface="Calibri"/>
                        </a:rPr>
                        <a:t>C5</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9" name="TextBox 18"/>
          <p:cNvSpPr txBox="1">
            <a:spLocks noChangeArrowheads="1"/>
          </p:cNvSpPr>
          <p:nvPr/>
        </p:nvSpPr>
        <p:spPr bwMode="auto">
          <a:xfrm>
            <a:off x="533400" y="9906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400"/>
              <a:t>Customer</a:t>
            </a:r>
          </a:p>
        </p:txBody>
      </p:sp>
      <p:sp>
        <p:nvSpPr>
          <p:cNvPr id="21" name="TextBox 20"/>
          <p:cNvSpPr txBox="1">
            <a:spLocks noChangeArrowheads="1"/>
          </p:cNvSpPr>
          <p:nvPr/>
        </p:nvSpPr>
        <p:spPr bwMode="auto">
          <a:xfrm>
            <a:off x="533400" y="3048000"/>
            <a:ext cx="190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400"/>
              <a:t>CustomerPurchase</a:t>
            </a:r>
          </a:p>
        </p:txBody>
      </p:sp>
    </p:spTree>
    <p:extLst>
      <p:ext uri="{BB962C8B-B14F-4D97-AF65-F5344CB8AC3E}">
        <p14:creationId xmlns:p14="http://schemas.microsoft.com/office/powerpoint/2010/main" val="2548770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par>
                                <p:cTn id="15" presetID="3"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A48F15B-1266-4E9C-A690-CC655526689A}" type="slidenum">
              <a:rPr lang="en-US"/>
              <a:pPr>
                <a:defRPr/>
              </a:pPr>
              <a:t>64</a:t>
            </a:fld>
            <a:endParaRPr lang="en-US"/>
          </a:p>
        </p:txBody>
      </p:sp>
      <p:sp>
        <p:nvSpPr>
          <p:cNvPr id="18434" name="Rectangle 2"/>
          <p:cNvSpPr>
            <a:spLocks noGrp="1" noChangeArrowheads="1"/>
          </p:cNvSpPr>
          <p:nvPr>
            <p:ph type="title" idx="4294967295"/>
          </p:nvPr>
        </p:nvSpPr>
        <p:spPr>
          <a:xfrm>
            <a:off x="-7776" y="23327"/>
            <a:ext cx="9151776" cy="738673"/>
          </a:xfrm>
          <a:solidFill>
            <a:schemeClr val="accent4">
              <a:lumMod val="20000"/>
              <a:lumOff val="80000"/>
            </a:schemeClr>
          </a:solidFill>
        </p:spPr>
        <p:txBody>
          <a:bodyPr lIns="0">
            <a:normAutofit fontScale="90000"/>
          </a:bodyPr>
          <a:lstStyle/>
          <a:p>
            <a:pPr eaLnBrk="1" hangingPunct="1">
              <a:defRPr/>
            </a:pPr>
            <a:r>
              <a:rPr lang="en-US" dirty="0" smtClean="0"/>
              <a:t>Union All</a:t>
            </a:r>
          </a:p>
        </p:txBody>
      </p:sp>
      <p:sp>
        <p:nvSpPr>
          <p:cNvPr id="33796" name="TextBox 17"/>
          <p:cNvSpPr txBox="1">
            <a:spLocks noChangeArrowheads="1"/>
          </p:cNvSpPr>
          <p:nvPr/>
        </p:nvSpPr>
        <p:spPr bwMode="auto">
          <a:xfrm>
            <a:off x="304800" y="1143000"/>
            <a:ext cx="8305800" cy="784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800">
                <a:solidFill>
                  <a:schemeClr val="bg1"/>
                </a:solidFill>
              </a:rPr>
              <a:t>Union All returns all rows including duplicates selected by either query.</a:t>
            </a:r>
          </a:p>
          <a:p>
            <a:pPr algn="l"/>
            <a:endParaRPr lang="en-US" sz="1800">
              <a:solidFill>
                <a:schemeClr val="bg1"/>
              </a:solidFill>
            </a:endParaRPr>
          </a:p>
        </p:txBody>
      </p:sp>
      <p:sp>
        <p:nvSpPr>
          <p:cNvPr id="7" name="TextBox 6"/>
          <p:cNvSpPr txBox="1"/>
          <p:nvPr/>
        </p:nvSpPr>
        <p:spPr>
          <a:xfrm>
            <a:off x="381000" y="2362200"/>
            <a:ext cx="822960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dirty="0">
                <a:latin typeface="Lucida Console" pitchFamily="49" charset="0"/>
              </a:rPr>
              <a:t>  FROM </a:t>
            </a:r>
            <a:r>
              <a:rPr lang="en-US" sz="1800" b="0" dirty="0">
                <a:latin typeface="Lucida Console" pitchFamily="49" charset="0"/>
              </a:rPr>
              <a:t>Customer</a:t>
            </a:r>
            <a:r>
              <a:rPr lang="en-US" sz="1800" dirty="0">
                <a:latin typeface="Lucida Console" pitchFamily="49" charset="0"/>
              </a:rPr>
              <a:t> WHERE </a:t>
            </a:r>
            <a:r>
              <a:rPr lang="en-US" sz="1800" b="0" dirty="0" err="1">
                <a:latin typeface="Lucida Console" pitchFamily="49" charset="0"/>
              </a:rPr>
              <a:t>DateOfReg</a:t>
            </a:r>
            <a:r>
              <a:rPr lang="en-US" sz="1800" dirty="0">
                <a:latin typeface="Lucida Console" pitchFamily="49" charset="0"/>
              </a:rPr>
              <a:t> IS NULL        </a:t>
            </a:r>
          </a:p>
          <a:p>
            <a:pPr algn="l" eaLnBrk="1" hangingPunct="1">
              <a:buFont typeface="Wingdings" pitchFamily="2" charset="2"/>
              <a:buNone/>
              <a:defRPr/>
            </a:pPr>
            <a:r>
              <a:rPr lang="en-US" sz="1800" dirty="0">
                <a:latin typeface="Lucida Console" pitchFamily="49" charset="0"/>
              </a:rPr>
              <a:t>	    UNION ALL</a:t>
            </a:r>
          </a:p>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dirty="0">
                <a:latin typeface="Lucida Console" pitchFamily="49" charset="0"/>
              </a:rPr>
              <a:t>  FROM </a:t>
            </a:r>
            <a:r>
              <a:rPr lang="en-US" sz="1800" b="0" dirty="0" err="1">
                <a:latin typeface="Lucida Console" pitchFamily="49" charset="0"/>
              </a:rPr>
              <a:t>CustomerPurchase</a:t>
            </a:r>
            <a:r>
              <a:rPr lang="en-US" sz="1800" dirty="0">
                <a:latin typeface="Lucida Console" pitchFamily="49" charset="0"/>
              </a:rPr>
              <a:t>;</a:t>
            </a:r>
          </a:p>
        </p:txBody>
      </p:sp>
    </p:spTree>
    <p:extLst>
      <p:ext uri="{BB962C8B-B14F-4D97-AF65-F5344CB8AC3E}">
        <p14:creationId xmlns:p14="http://schemas.microsoft.com/office/powerpoint/2010/main" val="1779786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C6071287-6CCA-4D2F-9B1B-1D3C37C7D626}" type="slidenum">
              <a:rPr lang="en-US"/>
              <a:pPr>
                <a:defRPr/>
              </a:pPr>
              <a:t>65</a:t>
            </a:fld>
            <a:endParaRPr lang="en-US"/>
          </a:p>
        </p:txBody>
      </p:sp>
      <p:sp>
        <p:nvSpPr>
          <p:cNvPr id="18434" name="Rectangle 2"/>
          <p:cNvSpPr>
            <a:spLocks noGrp="1" noChangeArrowheads="1"/>
          </p:cNvSpPr>
          <p:nvPr>
            <p:ph type="title" idx="4294967295"/>
          </p:nvPr>
        </p:nvSpPr>
        <p:spPr>
          <a:xfrm>
            <a:off x="0" y="0"/>
            <a:ext cx="9144000" cy="762000"/>
          </a:xfrm>
          <a:solidFill>
            <a:schemeClr val="accent4">
              <a:lumMod val="20000"/>
              <a:lumOff val="80000"/>
            </a:schemeClr>
          </a:solidFill>
        </p:spPr>
        <p:txBody>
          <a:bodyPr lIns="0">
            <a:normAutofit/>
          </a:bodyPr>
          <a:lstStyle/>
          <a:p>
            <a:pPr eaLnBrk="1" hangingPunct="1">
              <a:defRPr/>
            </a:pPr>
            <a:r>
              <a:rPr lang="en-US" dirty="0" smtClean="0"/>
              <a:t>Union All</a:t>
            </a:r>
          </a:p>
        </p:txBody>
      </p:sp>
      <p:graphicFrame>
        <p:nvGraphicFramePr>
          <p:cNvPr id="6" name="Table 5"/>
          <p:cNvGraphicFramePr>
            <a:graphicFrameLocks noGrp="1"/>
          </p:cNvGraphicFramePr>
          <p:nvPr/>
        </p:nvGraphicFramePr>
        <p:xfrm>
          <a:off x="381000" y="1219200"/>
          <a:ext cx="6096000" cy="1600198"/>
        </p:xfrm>
        <a:graphic>
          <a:graphicData uri="http://schemas.openxmlformats.org/drawingml/2006/table">
            <a:tbl>
              <a:tblPr/>
              <a:tblGrid>
                <a:gridCol w="1156331"/>
                <a:gridCol w="1436994"/>
                <a:gridCol w="1246144"/>
                <a:gridCol w="1077746"/>
                <a:gridCol w="1178785"/>
              </a:tblGrid>
              <a:tr h="303259">
                <a:tc>
                  <a:txBody>
                    <a:bodyPr/>
                    <a:lstStyle/>
                    <a:p>
                      <a:pPr algn="l" rtl="0" fontAlgn="b"/>
                      <a:r>
                        <a:rPr lang="en-US" sz="1600" b="1" i="0" u="none" strike="noStrike" dirty="0" err="1">
                          <a:solidFill>
                            <a:srgbClr val="000000"/>
                          </a:solidFill>
                          <a:latin typeface="Calibri"/>
                        </a:rPr>
                        <a:t>CustomerId</a:t>
                      </a:r>
                      <a:r>
                        <a:rPr lang="en-US" sz="1600" b="1" i="0" u="none" strike="noStrike" dirty="0">
                          <a:solidFill>
                            <a:srgbClr val="00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CustomerNAme</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DateOfReg</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UserId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1600" b="1" i="0" u="none" strike="noStrike">
                          <a:solidFill>
                            <a:srgbClr val="000000"/>
                          </a:solidFill>
                          <a:latin typeface="Calibri"/>
                        </a:rPr>
                        <a:t>Password</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61140">
                <a:tc>
                  <a:txBody>
                    <a:bodyPr/>
                    <a:lstStyle/>
                    <a:p>
                      <a:pPr algn="ctr" rtl="0" fontAlgn="b"/>
                      <a:r>
                        <a:rPr lang="en-US" sz="1600" b="0" i="0" u="none" strike="noStrike" dirty="0">
                          <a:solidFill>
                            <a:srgbClr val="000000"/>
                          </a:solidFill>
                          <a:latin typeface="Calibri"/>
                        </a:rPr>
                        <a:t>C1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John1001</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John@123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10-Mar-09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Calibri"/>
                        </a:rPr>
                        <a:t>Jack1002</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Jack@123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C3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12-Mar-09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Bob1003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Bob@123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140">
                <a:tc>
                  <a:txBody>
                    <a:bodyPr/>
                    <a:lstStyle/>
                    <a:p>
                      <a:pPr algn="ctr" rtl="0" fontAlgn="b"/>
                      <a:r>
                        <a:rPr lang="en-US" sz="1600" b="0" i="0" u="none" strike="noStrike">
                          <a:solidFill>
                            <a:srgbClr val="000000"/>
                          </a:solidFill>
                          <a:latin typeface="Calibri"/>
                        </a:rPr>
                        <a:t>C4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13-Mar-09</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Allan1004</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Allan@123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2379">
                <a:tc>
                  <a:txBody>
                    <a:bodyPr/>
                    <a:lstStyle/>
                    <a:p>
                      <a:pPr algn="ctr" rtl="0" fontAlgn="b"/>
                      <a:r>
                        <a:rPr lang="en-US" sz="1600" b="0" i="0" u="none" strike="noStrike">
                          <a:solidFill>
                            <a:srgbClr val="000000"/>
                          </a:solidFill>
                          <a:latin typeface="Calibri"/>
                        </a:rPr>
                        <a:t>C5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Simon</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FF0000"/>
                          </a:solidFill>
                          <a:latin typeface="Calibri"/>
                        </a:rPr>
                        <a:t> </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a:solidFill>
                            <a:srgbClr val="000000"/>
                          </a:solidFill>
                          <a:latin typeface="Calibri"/>
                        </a:rPr>
                        <a:t>Symon1005</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600" b="0" i="0" u="none" strike="noStrike" dirty="0">
                          <a:solidFill>
                            <a:srgbClr val="000000"/>
                          </a:solidFill>
                          <a:latin typeface="Calibri"/>
                        </a:rPr>
                        <a:t>Symon@123</a:t>
                      </a:r>
                    </a:p>
                  </a:txBody>
                  <a:tcPr marL="8420" marR="8420" marT="84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nvGraphicFramePr>
        <p:xfrm>
          <a:off x="381000" y="3200400"/>
          <a:ext cx="5257800" cy="2028981"/>
        </p:xfrm>
        <a:graphic>
          <a:graphicData uri="http://schemas.openxmlformats.org/drawingml/2006/table">
            <a:tbl>
              <a:tblPr/>
              <a:tblGrid>
                <a:gridCol w="997335"/>
                <a:gridCol w="895473"/>
                <a:gridCol w="1191768"/>
                <a:gridCol w="841248"/>
                <a:gridCol w="1331976"/>
              </a:tblGrid>
              <a:tr h="495942">
                <a:tc>
                  <a:txBody>
                    <a:bodyPr/>
                    <a:lstStyle/>
                    <a:p>
                      <a:pPr algn="ctr" rtl="0" fontAlgn="b"/>
                      <a:r>
                        <a:rPr lang="en-US" sz="1600" b="1" i="0" u="none" strike="noStrike" dirty="0" err="1">
                          <a:solidFill>
                            <a:srgbClr val="000000"/>
                          </a:solidFill>
                          <a:latin typeface="Calibri"/>
                        </a:rPr>
                        <a:t>CustomerId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ItemId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QtyPurchased</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BillNo</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i="0" u="none" strike="noStrike" dirty="0" err="1">
                          <a:solidFill>
                            <a:srgbClr val="000000"/>
                          </a:solidFill>
                          <a:latin typeface="Calibri"/>
                        </a:rPr>
                        <a:t>NetPrice</a:t>
                      </a:r>
                      <a:endParaRPr lang="en-US" sz="1600" b="1" i="0" u="none" strike="noStrike" dirty="0">
                        <a:solidFill>
                          <a:srgbClr val="000000"/>
                        </a:solidFill>
                        <a:latin typeface="Calibri"/>
                      </a:endParaRP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150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GRO001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ELC001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1001</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5000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221">
                <a:tc>
                  <a:txBody>
                    <a:bodyPr/>
                    <a:lstStyle/>
                    <a:p>
                      <a:pPr algn="ctr" fontAlgn="b"/>
                      <a:r>
                        <a:rPr lang="en-US" sz="1600" b="0" i="0" u="none" strike="noStrike">
                          <a:solidFill>
                            <a:srgbClr val="000000"/>
                          </a:solidFill>
                          <a:latin typeface="Calibri"/>
                        </a:rPr>
                        <a:t>C2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a:solidFill>
                            <a:srgbClr val="000000"/>
                          </a:solidFill>
                          <a:latin typeface="Calibri"/>
                        </a:rPr>
                        <a:t>STN002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1002</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400</a:t>
                      </a:r>
                    </a:p>
                  </a:txBody>
                  <a:tcPr marL="8420" marR="8420" marT="8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7543800" y="1752600"/>
          <a:ext cx="1308100" cy="485775"/>
        </p:xfrm>
        <a:graphic>
          <a:graphicData uri="http://schemas.openxmlformats.org/drawingml/2006/table">
            <a:tbl>
              <a:tblPr/>
              <a:tblGrid>
                <a:gridCol w="13081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6172200" y="3429000"/>
          <a:ext cx="1409700" cy="1057275"/>
        </p:xfrm>
        <a:graphic>
          <a:graphicData uri="http://schemas.openxmlformats.org/drawingml/2006/table">
            <a:tbl>
              <a:tblPr/>
              <a:tblGrid>
                <a:gridCol w="1409700"/>
              </a:tblGrid>
              <a:tr h="295275">
                <a:tc>
                  <a:txBody>
                    <a:bodyPr/>
                    <a:lstStyle/>
                    <a:p>
                      <a:pPr algn="ctr" rtl="0" fontAlgn="b"/>
                      <a:r>
                        <a:rPr lang="en-US" sz="1800" b="1" i="0" u="none" strike="noStrike" dirty="0" err="1">
                          <a:solidFill>
                            <a:srgbClr val="000000"/>
                          </a:solidFill>
                          <a:latin typeface="Calibri"/>
                        </a:rPr>
                        <a:t>CustomerId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8001000" y="3962400"/>
            <a:ext cx="1143000" cy="276225"/>
          </a:xfrm>
          <a:prstGeom prst="rect">
            <a:avLst/>
          </a:prstGeom>
          <a:noFill/>
          <a:ln>
            <a:solidFill>
              <a:schemeClr val="accent4"/>
            </a:solidFill>
          </a:ln>
        </p:spPr>
        <p:txBody>
          <a:bodyPr>
            <a:spAutoFit/>
          </a:bodyPr>
          <a:lstStyle/>
          <a:p>
            <a:pPr>
              <a:defRPr/>
            </a:pPr>
            <a:r>
              <a:rPr lang="en-US" dirty="0"/>
              <a:t>UNION ALL</a:t>
            </a:r>
          </a:p>
        </p:txBody>
      </p:sp>
      <p:cxnSp>
        <p:nvCxnSpPr>
          <p:cNvPr id="11" name="Straight Arrow Connector 10"/>
          <p:cNvCxnSpPr>
            <a:cxnSpLocks noChangeShapeType="1"/>
          </p:cNvCxnSpPr>
          <p:nvPr/>
        </p:nvCxnSpPr>
        <p:spPr bwMode="auto">
          <a:xfrm>
            <a:off x="6705600" y="1981200"/>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a:off x="7887494" y="3085306"/>
            <a:ext cx="1447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a:off x="5791200" y="3962400"/>
            <a:ext cx="228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7620000" y="4114800"/>
            <a:ext cx="228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rot="16200000" flipH="1">
            <a:off x="8382000" y="4495800"/>
            <a:ext cx="4572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0" name="Table 19"/>
          <p:cNvGraphicFramePr>
            <a:graphicFrameLocks noGrp="1"/>
          </p:cNvGraphicFramePr>
          <p:nvPr/>
        </p:nvGraphicFramePr>
        <p:xfrm>
          <a:off x="7467600" y="4800600"/>
          <a:ext cx="1333500" cy="1409700"/>
        </p:xfrm>
        <a:graphic>
          <a:graphicData uri="http://schemas.openxmlformats.org/drawingml/2006/table">
            <a:tbl>
              <a:tblPr/>
              <a:tblGrid>
                <a:gridCol w="1333500"/>
              </a:tblGrid>
              <a:tr h="295275">
                <a:tc>
                  <a:txBody>
                    <a:bodyPr/>
                    <a:lstStyle/>
                    <a:p>
                      <a:pPr algn="ctr" rtl="0" fontAlgn="b"/>
                      <a:r>
                        <a:rPr lang="en-US" sz="1400" b="1" i="0" u="none" strike="noStrike" dirty="0" err="1">
                          <a:solidFill>
                            <a:srgbClr val="000000"/>
                          </a:solidFill>
                          <a:latin typeface="Calibri"/>
                        </a:rPr>
                        <a:t>CustomerId</a:t>
                      </a:r>
                      <a:endParaRPr lang="en-US" sz="1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400" b="0" i="0" u="none" strike="noStrike" dirty="0">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dirty="0">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C1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a:solidFill>
                            <a:srgbClr val="000000"/>
                          </a:solidFill>
                          <a:latin typeface="Calibri"/>
                        </a:rPr>
                        <a:t>C2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0" i="0" u="none" strike="noStrike" dirty="0">
                          <a:solidFill>
                            <a:srgbClr val="000000"/>
                          </a:solidFill>
                          <a:latin typeface="Calibri"/>
                        </a:rPr>
                        <a:t>C5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1840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par>
                                <p:cTn id="36" presetID="3" presetClass="entr" presetSubtype="1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0"/>
            <a:ext cx="9144000" cy="838200"/>
          </a:xfrm>
          <a:solidFill>
            <a:schemeClr val="accent4">
              <a:lumMod val="20000"/>
              <a:lumOff val="80000"/>
            </a:schemeClr>
          </a:solidFill>
        </p:spPr>
        <p:txBody>
          <a:bodyPr lIns="0"/>
          <a:lstStyle/>
          <a:p>
            <a:pPr eaLnBrk="1" hangingPunct="1">
              <a:defRPr/>
            </a:pPr>
            <a:r>
              <a:rPr lang="en-US" dirty="0" smtClean="0"/>
              <a:t>Union - Restrictions</a:t>
            </a:r>
          </a:p>
        </p:txBody>
      </p:sp>
      <p:sp>
        <p:nvSpPr>
          <p:cNvPr id="201731" name="Rectangle 3"/>
          <p:cNvSpPr>
            <a:spLocks noGrp="1" noChangeArrowheads="1"/>
          </p:cNvSpPr>
          <p:nvPr>
            <p:ph type="body" idx="4294967295"/>
          </p:nvPr>
        </p:nvSpPr>
        <p:spPr>
          <a:xfrm>
            <a:off x="0" y="914400"/>
            <a:ext cx="9144000" cy="5943600"/>
          </a:xfrm>
        </p:spPr>
        <p:txBody>
          <a:bodyPr lIns="0" tIns="0">
            <a:normAutofit/>
          </a:bodyPr>
          <a:lstStyle/>
          <a:p>
            <a:pPr eaLnBrk="1" hangingPunct="1"/>
            <a:r>
              <a:rPr lang="en-US" sz="2400" dirty="0" smtClean="0"/>
              <a:t>The SELECT statements must contain the </a:t>
            </a:r>
            <a:r>
              <a:rPr lang="en-US" sz="2400" b="1" dirty="0" smtClean="0"/>
              <a:t>same number of columns</a:t>
            </a:r>
          </a:p>
          <a:p>
            <a:pPr eaLnBrk="1" hangingPunct="1"/>
            <a:endParaRPr lang="en-US" sz="2400" b="1" dirty="0" smtClean="0"/>
          </a:p>
          <a:p>
            <a:pPr eaLnBrk="1" hangingPunct="1"/>
            <a:r>
              <a:rPr lang="en-US" sz="2400" dirty="0" smtClean="0"/>
              <a:t>Data type</a:t>
            </a:r>
          </a:p>
          <a:p>
            <a:pPr lvl="1" eaLnBrk="1" hangingPunct="1"/>
            <a:r>
              <a:rPr lang="en-US" sz="2400" dirty="0" smtClean="0"/>
              <a:t>The data type of the corresponding columns in both the table must be the same. </a:t>
            </a:r>
          </a:p>
          <a:p>
            <a:pPr lvl="1" eaLnBrk="1" hangingPunct="1"/>
            <a:r>
              <a:rPr lang="en-US" sz="2400" dirty="0" smtClean="0"/>
              <a:t>Data width and column name can differ</a:t>
            </a:r>
          </a:p>
          <a:p>
            <a:pPr lvl="1" eaLnBrk="1" hangingPunct="1"/>
            <a:endParaRPr lang="en-US" sz="2400" dirty="0" smtClean="0"/>
          </a:p>
          <a:p>
            <a:pPr eaLnBrk="1" hangingPunct="1"/>
            <a:r>
              <a:rPr lang="en-US" sz="2400" dirty="0" smtClean="0"/>
              <a:t>The component query can not be sorted using the </a:t>
            </a:r>
            <a:r>
              <a:rPr lang="en-US" sz="2400" b="1" dirty="0" smtClean="0"/>
              <a:t>ORDER BY</a:t>
            </a:r>
            <a:r>
              <a:rPr lang="en-US" sz="2400" dirty="0" smtClean="0"/>
              <a:t> clause. </a:t>
            </a:r>
          </a:p>
          <a:p>
            <a:pPr lvl="1" eaLnBrk="1" hangingPunct="1"/>
            <a:r>
              <a:rPr lang="en-US" sz="2400" b="1" dirty="0" smtClean="0"/>
              <a:t>Combined query results can be sorted</a:t>
            </a:r>
          </a:p>
        </p:txBody>
      </p:sp>
    </p:spTree>
    <p:extLst>
      <p:ext uri="{BB962C8B-B14F-4D97-AF65-F5344CB8AC3E}">
        <p14:creationId xmlns:p14="http://schemas.microsoft.com/office/powerpoint/2010/main" val="2687220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p:cTn id="7" dur="1000" fill="hold"/>
                                        <p:tgtEl>
                                          <p:spTgt spid="20173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017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173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01731">
                                            <p:txEl>
                                              <p:pRg st="2" end="2"/>
                                            </p:txEl>
                                          </p:spTgt>
                                        </p:tgtEl>
                                        <p:attrNameLst>
                                          <p:attrName>style.visibility</p:attrName>
                                        </p:attrNameLst>
                                      </p:cBhvr>
                                      <p:to>
                                        <p:strVal val="visible"/>
                                      </p:to>
                                    </p:set>
                                    <p:anim calcmode="lin" valueType="num">
                                      <p:cBhvr>
                                        <p:cTn id="14" dur="1000" fill="hold"/>
                                        <p:tgtEl>
                                          <p:spTgt spid="20173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017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1731">
                                            <p:txEl>
                                              <p:pRg st="2" end="2"/>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anim calcmode="lin" valueType="num">
                                      <p:cBhvr>
                                        <p:cTn id="19" dur="1000" fill="hold"/>
                                        <p:tgtEl>
                                          <p:spTgt spid="201731">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20173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01731">
                                            <p:txEl>
                                              <p:pRg st="3" end="3"/>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201731">
                                            <p:txEl>
                                              <p:pRg st="4" end="4"/>
                                            </p:txEl>
                                          </p:spTgt>
                                        </p:tgtEl>
                                        <p:attrNameLst>
                                          <p:attrName>style.visibility</p:attrName>
                                        </p:attrNameLst>
                                      </p:cBhvr>
                                      <p:to>
                                        <p:strVal val="visible"/>
                                      </p:to>
                                    </p:set>
                                    <p:anim calcmode="lin" valueType="num">
                                      <p:cBhvr>
                                        <p:cTn id="24" dur="1000" fill="hold"/>
                                        <p:tgtEl>
                                          <p:spTgt spid="201731">
                                            <p:txEl>
                                              <p:pRg st="4" end="4"/>
                                            </p:txEl>
                                          </p:spTgt>
                                        </p:tgtEl>
                                        <p:attrNameLst>
                                          <p:attrName>ppt_x</p:attrName>
                                        </p:attrNameLst>
                                      </p:cBhvr>
                                      <p:tavLst>
                                        <p:tav tm="0">
                                          <p:val>
                                            <p:strVal val="#ppt_x-.2"/>
                                          </p:val>
                                        </p:tav>
                                        <p:tav tm="100000">
                                          <p:val>
                                            <p:strVal val="#ppt_x"/>
                                          </p:val>
                                        </p:tav>
                                      </p:tavLst>
                                    </p:anim>
                                    <p:anim calcmode="lin" valueType="num">
                                      <p:cBhvr>
                                        <p:cTn id="25" dur="1000" fill="hold"/>
                                        <p:tgtEl>
                                          <p:spTgt spid="20173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0173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anim calcmode="lin" valueType="num">
                                      <p:cBhvr>
                                        <p:cTn id="31" dur="1000" fill="hold"/>
                                        <p:tgtEl>
                                          <p:spTgt spid="201731">
                                            <p:txEl>
                                              <p:pRg st="6" end="6"/>
                                            </p:txEl>
                                          </p:spTgt>
                                        </p:tgtEl>
                                        <p:attrNameLst>
                                          <p:attrName>ppt_x</p:attrName>
                                        </p:attrNameLst>
                                      </p:cBhvr>
                                      <p:tavLst>
                                        <p:tav tm="0">
                                          <p:val>
                                            <p:strVal val="#ppt_x-.2"/>
                                          </p:val>
                                        </p:tav>
                                        <p:tav tm="100000">
                                          <p:val>
                                            <p:strVal val="#ppt_x"/>
                                          </p:val>
                                        </p:tav>
                                      </p:tavLst>
                                    </p:anim>
                                    <p:anim calcmode="lin" valueType="num">
                                      <p:cBhvr>
                                        <p:cTn id="32" dur="1000" fill="hold"/>
                                        <p:tgtEl>
                                          <p:spTgt spid="20173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0173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201731">
                                            <p:txEl>
                                              <p:pRg st="7" end="7"/>
                                            </p:txEl>
                                          </p:spTgt>
                                        </p:tgtEl>
                                        <p:attrNameLst>
                                          <p:attrName>style.visibility</p:attrName>
                                        </p:attrNameLst>
                                      </p:cBhvr>
                                      <p:to>
                                        <p:strVal val="visible"/>
                                      </p:to>
                                    </p:set>
                                    <p:anim calcmode="lin" valueType="num">
                                      <p:cBhvr additive="base">
                                        <p:cTn id="38" dur="500" fill="hold"/>
                                        <p:tgtEl>
                                          <p:spTgt spid="201731">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17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a:spLocks noGrp="1"/>
          </p:cNvSpPr>
          <p:nvPr>
            <p:ph type="sldNum" sz="quarter" idx="10"/>
          </p:nvPr>
        </p:nvSpPr>
        <p:spPr/>
        <p:txBody>
          <a:bodyPr/>
          <a:lstStyle/>
          <a:p>
            <a:pPr>
              <a:defRPr/>
            </a:pPr>
            <a:fld id="{A06CBA13-6546-4376-B778-058AD77BA9B8}" type="slidenum">
              <a:rPr lang="en-US"/>
              <a:pPr>
                <a:defRPr/>
              </a:pPr>
              <a:t>67</a:t>
            </a:fld>
            <a:endParaRPr lang="en-US"/>
          </a:p>
        </p:txBody>
      </p:sp>
      <p:sp>
        <p:nvSpPr>
          <p:cNvPr id="197634" name="Rectangle 2"/>
          <p:cNvSpPr>
            <a:spLocks noChangeArrowheads="1"/>
          </p:cNvSpPr>
          <p:nvPr/>
        </p:nvSpPr>
        <p:spPr bwMode="auto">
          <a:xfrm>
            <a:off x="457200" y="1219200"/>
            <a:ext cx="7848600" cy="708025"/>
          </a:xfrm>
          <a:prstGeom prst="rect">
            <a:avLst/>
          </a:prstGeom>
          <a:noFill/>
          <a:ln w="9525">
            <a:noFill/>
            <a:miter lim="800000"/>
            <a:headEnd/>
            <a:tailEnd/>
          </a:ln>
        </p:spPr>
        <p:txBody>
          <a:bodyPr lIns="92075" tIns="46038" rIns="92075" bIns="46038">
            <a:spAutoFit/>
          </a:bodyPr>
          <a:lstStyle/>
          <a:p>
            <a:pPr algn="l">
              <a:spcBef>
                <a:spcPct val="0"/>
              </a:spcBef>
              <a:buClrTx/>
              <a:buSzTx/>
              <a:buFontTx/>
              <a:buNone/>
              <a:defRPr/>
            </a:pPr>
            <a:r>
              <a:rPr lang="en-US" sz="2000" dirty="0">
                <a:solidFill>
                  <a:schemeClr val="accent6"/>
                </a:solidFill>
              </a:rPr>
              <a:t>List the id of customers who do not have date of registration but has purchased an item.</a:t>
            </a:r>
          </a:p>
        </p:txBody>
      </p:sp>
      <p:sp>
        <p:nvSpPr>
          <p:cNvPr id="20483" name="Rectangle 3"/>
          <p:cNvSpPr>
            <a:spLocks noGrp="1" noChangeArrowheads="1"/>
          </p:cNvSpPr>
          <p:nvPr>
            <p:ph type="title" idx="4294967295"/>
          </p:nvPr>
        </p:nvSpPr>
        <p:spPr/>
        <p:txBody>
          <a:bodyPr lIns="0"/>
          <a:lstStyle/>
          <a:p>
            <a:pPr eaLnBrk="1" hangingPunct="1">
              <a:defRPr/>
            </a:pPr>
            <a:r>
              <a:rPr lang="en-US" smtClean="0"/>
              <a:t>Retrieval using  INTERSECT</a:t>
            </a:r>
          </a:p>
        </p:txBody>
      </p:sp>
      <p:sp>
        <p:nvSpPr>
          <p:cNvPr id="197638" name="Oval 6"/>
          <p:cNvSpPr>
            <a:spLocks noChangeArrowheads="1"/>
          </p:cNvSpPr>
          <p:nvPr/>
        </p:nvSpPr>
        <p:spPr bwMode="auto">
          <a:xfrm>
            <a:off x="4953000" y="2057400"/>
            <a:ext cx="2057400" cy="21336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197639" name="Oval 7"/>
          <p:cNvSpPr>
            <a:spLocks noChangeArrowheads="1"/>
          </p:cNvSpPr>
          <p:nvPr/>
        </p:nvSpPr>
        <p:spPr bwMode="auto">
          <a:xfrm>
            <a:off x="6781800" y="2057400"/>
            <a:ext cx="2057400" cy="2209800"/>
          </a:xfrm>
          <a:prstGeom prst="ellipse">
            <a:avLst/>
          </a:prstGeom>
          <a:gradFill rotWithShape="1">
            <a:gsLst>
              <a:gs pos="0">
                <a:srgbClr val="008000"/>
              </a:gs>
              <a:gs pos="100000">
                <a:srgbClr val="003B00"/>
              </a:gs>
            </a:gsLst>
            <a:lin ang="5400000" scaled="1"/>
          </a:gradFill>
          <a:ln w="9525">
            <a:solidFill>
              <a:srgbClr val="000000"/>
            </a:solidFill>
            <a:round/>
            <a:headEnd/>
            <a:tailEnd/>
          </a:ln>
        </p:spPr>
        <p:txBody>
          <a:bodyPr/>
          <a:lstStyle/>
          <a:p>
            <a:endParaRPr lang="en-US"/>
          </a:p>
        </p:txBody>
      </p:sp>
      <p:sp>
        <p:nvSpPr>
          <p:cNvPr id="197640" name="Oval 8"/>
          <p:cNvSpPr>
            <a:spLocks noChangeArrowheads="1"/>
          </p:cNvSpPr>
          <p:nvPr/>
        </p:nvSpPr>
        <p:spPr bwMode="auto">
          <a:xfrm>
            <a:off x="6781800" y="2514600"/>
            <a:ext cx="228600" cy="1143000"/>
          </a:xfrm>
          <a:prstGeom prst="ellipse">
            <a:avLst/>
          </a:prstGeom>
          <a:solidFill>
            <a:srgbClr val="00FF00"/>
          </a:solidFill>
          <a:ln w="9525">
            <a:solidFill>
              <a:srgbClr val="000000"/>
            </a:solidFill>
            <a:round/>
            <a:headEnd/>
            <a:tailEnd/>
          </a:ln>
        </p:spPr>
        <p:txBody>
          <a:bodyPr/>
          <a:lstStyle/>
          <a:p>
            <a:endParaRPr lang="en-US"/>
          </a:p>
        </p:txBody>
      </p:sp>
      <p:sp>
        <p:nvSpPr>
          <p:cNvPr id="197641" name="Text Box 9"/>
          <p:cNvSpPr txBox="1">
            <a:spLocks noChangeArrowheads="1"/>
          </p:cNvSpPr>
          <p:nvPr/>
        </p:nvSpPr>
        <p:spPr bwMode="auto">
          <a:xfrm>
            <a:off x="5105400" y="2667000"/>
            <a:ext cx="1600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solidFill>
                  <a:schemeClr val="bg1"/>
                </a:solidFill>
              </a:rPr>
              <a:t>Customers who do not have dateOf registration</a:t>
            </a:r>
          </a:p>
        </p:txBody>
      </p:sp>
      <p:sp>
        <p:nvSpPr>
          <p:cNvPr id="197642" name="Text Box 10"/>
          <p:cNvSpPr txBox="1">
            <a:spLocks noChangeArrowheads="1"/>
          </p:cNvSpPr>
          <p:nvPr/>
        </p:nvSpPr>
        <p:spPr bwMode="auto">
          <a:xfrm>
            <a:off x="7162800" y="2667000"/>
            <a:ext cx="1676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solidFill>
                  <a:schemeClr val="bg1"/>
                </a:solidFill>
              </a:rPr>
              <a:t>Customerswho have purchased item</a:t>
            </a:r>
          </a:p>
        </p:txBody>
      </p:sp>
      <p:sp>
        <p:nvSpPr>
          <p:cNvPr id="11" name="TextBox 10"/>
          <p:cNvSpPr txBox="1"/>
          <p:nvPr/>
        </p:nvSpPr>
        <p:spPr>
          <a:xfrm>
            <a:off x="228600" y="2209800"/>
            <a:ext cx="4648200" cy="17541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b="0" dirty="0">
                <a:latin typeface="Lucida Console" pitchFamily="49" charset="0"/>
              </a:rPr>
              <a:t> </a:t>
            </a:r>
            <a:r>
              <a:rPr lang="en-US" sz="1800" dirty="0">
                <a:latin typeface="Lucida Console" pitchFamily="49" charset="0"/>
              </a:rPr>
              <a:t> FROM </a:t>
            </a:r>
            <a:r>
              <a:rPr lang="en-US" sz="1800" b="0" dirty="0">
                <a:latin typeface="Lucida Console" pitchFamily="49" charset="0"/>
              </a:rPr>
              <a:t>Customer</a:t>
            </a:r>
            <a:r>
              <a:rPr lang="en-US" sz="1800" dirty="0">
                <a:latin typeface="Lucida Console" pitchFamily="49" charset="0"/>
              </a:rPr>
              <a:t> where </a:t>
            </a:r>
            <a:r>
              <a:rPr lang="en-US" sz="1800" b="0" dirty="0" err="1">
                <a:latin typeface="Lucida Console" pitchFamily="49" charset="0"/>
              </a:rPr>
              <a:t>DateOfReg</a:t>
            </a:r>
            <a:r>
              <a:rPr lang="en-US" sz="1800" dirty="0">
                <a:latin typeface="Lucida Console" pitchFamily="49" charset="0"/>
              </a:rPr>
              <a:t> IS NULL        </a:t>
            </a:r>
          </a:p>
          <a:p>
            <a:pPr algn="l" eaLnBrk="1" hangingPunct="1">
              <a:buFont typeface="Wingdings" pitchFamily="2" charset="2"/>
              <a:buNone/>
              <a:defRPr/>
            </a:pPr>
            <a:r>
              <a:rPr lang="en-US" sz="1800" dirty="0">
                <a:latin typeface="Lucida Console" pitchFamily="49" charset="0"/>
              </a:rPr>
              <a:t>	    INTERSECT</a:t>
            </a:r>
          </a:p>
          <a:p>
            <a:pPr algn="l" eaLnBrk="1" hangingPunct="1">
              <a:buFont typeface="Wingdings" pitchFamily="2" charset="2"/>
              <a:buNone/>
              <a:defRPr/>
            </a:pPr>
            <a:r>
              <a:rPr lang="en-US" sz="1800" dirty="0">
                <a:latin typeface="Lucida Console" pitchFamily="49" charset="0"/>
              </a:rPr>
              <a:t>SELECT </a:t>
            </a:r>
            <a:r>
              <a:rPr lang="en-US" sz="1800" b="0" dirty="0" err="1">
                <a:latin typeface="Lucida Console" pitchFamily="49" charset="0"/>
              </a:rPr>
              <a:t>CustomerId</a:t>
            </a:r>
            <a:r>
              <a:rPr lang="en-US" sz="1800" dirty="0">
                <a:latin typeface="Lucida Console" pitchFamily="49" charset="0"/>
              </a:rPr>
              <a:t>  FROM </a:t>
            </a:r>
            <a:r>
              <a:rPr lang="en-US" sz="1800" b="0" dirty="0" err="1">
                <a:latin typeface="Lucida Console" pitchFamily="49" charset="0"/>
              </a:rPr>
              <a:t>CustomerPurchase</a:t>
            </a:r>
            <a:r>
              <a:rPr lang="en-US" sz="1800" dirty="0">
                <a:latin typeface="Lucida Console" pitchFamily="49" charset="0"/>
              </a:rPr>
              <a:t>;</a:t>
            </a:r>
          </a:p>
        </p:txBody>
      </p:sp>
    </p:spTree>
    <p:extLst>
      <p:ext uri="{BB962C8B-B14F-4D97-AF65-F5344CB8AC3E}">
        <p14:creationId xmlns:p14="http://schemas.microsoft.com/office/powerpoint/2010/main" val="3283902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anim calcmode="lin" valueType="num">
                                      <p:cBhvr>
                                        <p:cTn id="7" dur="1000" fill="hold"/>
                                        <p:tgtEl>
                                          <p:spTgt spid="19763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9763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7634">
                                            <p:txEl>
                                              <p:pRg st="0" end="0"/>
                                            </p:txEl>
                                          </p:spTgt>
                                        </p:tgtEl>
                                      </p:cBhvr>
                                    </p:animEffect>
                                  </p:childTnLst>
                                </p:cTn>
                              </p:par>
                            </p:childTnLst>
                          </p:cTn>
                        </p:par>
                        <p:par>
                          <p:cTn id="10" fill="hold" nodeType="afterGroup">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97638"/>
                                        </p:tgtEl>
                                        <p:attrNameLst>
                                          <p:attrName>style.visibility</p:attrName>
                                        </p:attrNameLst>
                                      </p:cBhvr>
                                      <p:to>
                                        <p:strVal val="visible"/>
                                      </p:to>
                                    </p:set>
                                    <p:anim calcmode="lin" valueType="num">
                                      <p:cBhvr additive="base">
                                        <p:cTn id="13" dur="500" fill="hold"/>
                                        <p:tgtEl>
                                          <p:spTgt spid="197638"/>
                                        </p:tgtEl>
                                        <p:attrNameLst>
                                          <p:attrName>ppt_x</p:attrName>
                                        </p:attrNameLst>
                                      </p:cBhvr>
                                      <p:tavLst>
                                        <p:tav tm="0">
                                          <p:val>
                                            <p:strVal val="#ppt_x"/>
                                          </p:val>
                                        </p:tav>
                                        <p:tav tm="100000">
                                          <p:val>
                                            <p:strVal val="#ppt_x"/>
                                          </p:val>
                                        </p:tav>
                                      </p:tavLst>
                                    </p:anim>
                                    <p:anim calcmode="lin" valueType="num">
                                      <p:cBhvr additive="base">
                                        <p:cTn id="14" dur="500" fill="hold"/>
                                        <p:tgtEl>
                                          <p:spTgt spid="19763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7641"/>
                                        </p:tgtEl>
                                        <p:attrNameLst>
                                          <p:attrName>style.visibility</p:attrName>
                                        </p:attrNameLst>
                                      </p:cBhvr>
                                      <p:to>
                                        <p:strVal val="visible"/>
                                      </p:to>
                                    </p:set>
                                    <p:anim calcmode="lin" valueType="num">
                                      <p:cBhvr additive="base">
                                        <p:cTn id="17" dur="500" fill="hold"/>
                                        <p:tgtEl>
                                          <p:spTgt spid="197641"/>
                                        </p:tgtEl>
                                        <p:attrNameLst>
                                          <p:attrName>ppt_x</p:attrName>
                                        </p:attrNameLst>
                                      </p:cBhvr>
                                      <p:tavLst>
                                        <p:tav tm="0">
                                          <p:val>
                                            <p:strVal val="#ppt_x"/>
                                          </p:val>
                                        </p:tav>
                                        <p:tav tm="100000">
                                          <p:val>
                                            <p:strVal val="#ppt_x"/>
                                          </p:val>
                                        </p:tav>
                                      </p:tavLst>
                                    </p:anim>
                                    <p:anim calcmode="lin" valueType="num">
                                      <p:cBhvr additive="base">
                                        <p:cTn id="18" dur="500" fill="hold"/>
                                        <p:tgtEl>
                                          <p:spTgt spid="19764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7642"/>
                                        </p:tgtEl>
                                        <p:attrNameLst>
                                          <p:attrName>style.visibility</p:attrName>
                                        </p:attrNameLst>
                                      </p:cBhvr>
                                      <p:to>
                                        <p:strVal val="visible"/>
                                      </p:to>
                                    </p:set>
                                    <p:anim calcmode="lin" valueType="num">
                                      <p:cBhvr additive="base">
                                        <p:cTn id="21" dur="500" fill="hold"/>
                                        <p:tgtEl>
                                          <p:spTgt spid="197642"/>
                                        </p:tgtEl>
                                        <p:attrNameLst>
                                          <p:attrName>ppt_x</p:attrName>
                                        </p:attrNameLst>
                                      </p:cBhvr>
                                      <p:tavLst>
                                        <p:tav tm="0">
                                          <p:val>
                                            <p:strVal val="#ppt_x"/>
                                          </p:val>
                                        </p:tav>
                                        <p:tav tm="100000">
                                          <p:val>
                                            <p:strVal val="#ppt_x"/>
                                          </p:val>
                                        </p:tav>
                                      </p:tavLst>
                                    </p:anim>
                                    <p:anim calcmode="lin" valueType="num">
                                      <p:cBhvr additive="base">
                                        <p:cTn id="22" dur="500" fill="hold"/>
                                        <p:tgtEl>
                                          <p:spTgt spid="197642"/>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97639"/>
                                        </p:tgtEl>
                                        <p:attrNameLst>
                                          <p:attrName>style.visibility</p:attrName>
                                        </p:attrNameLst>
                                      </p:cBhvr>
                                      <p:to>
                                        <p:strVal val="visible"/>
                                      </p:to>
                                    </p:set>
                                    <p:anim calcmode="lin" valueType="num">
                                      <p:cBhvr additive="base">
                                        <p:cTn id="26" dur="500" fill="hold"/>
                                        <p:tgtEl>
                                          <p:spTgt spid="197639"/>
                                        </p:tgtEl>
                                        <p:attrNameLst>
                                          <p:attrName>ppt_x</p:attrName>
                                        </p:attrNameLst>
                                      </p:cBhvr>
                                      <p:tavLst>
                                        <p:tav tm="0">
                                          <p:val>
                                            <p:strVal val="#ppt_x"/>
                                          </p:val>
                                        </p:tav>
                                        <p:tav tm="100000">
                                          <p:val>
                                            <p:strVal val="#ppt_x"/>
                                          </p:val>
                                        </p:tav>
                                      </p:tavLst>
                                    </p:anim>
                                    <p:anim calcmode="lin" valueType="num">
                                      <p:cBhvr additive="base">
                                        <p:cTn id="27" dur="500" fill="hold"/>
                                        <p:tgtEl>
                                          <p:spTgt spid="197639"/>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7640"/>
                                        </p:tgtEl>
                                        <p:attrNameLst>
                                          <p:attrName>style.visibility</p:attrName>
                                        </p:attrNameLst>
                                      </p:cBhvr>
                                      <p:to>
                                        <p:strVal val="visible"/>
                                      </p:to>
                                    </p:set>
                                    <p:anim calcmode="lin" valueType="num">
                                      <p:cBhvr additive="base">
                                        <p:cTn id="32" dur="500" fill="hold"/>
                                        <p:tgtEl>
                                          <p:spTgt spid="197640"/>
                                        </p:tgtEl>
                                        <p:attrNameLst>
                                          <p:attrName>ppt_x</p:attrName>
                                        </p:attrNameLst>
                                      </p:cBhvr>
                                      <p:tavLst>
                                        <p:tav tm="0">
                                          <p:val>
                                            <p:strVal val="#ppt_x"/>
                                          </p:val>
                                        </p:tav>
                                        <p:tav tm="100000">
                                          <p:val>
                                            <p:strVal val="#ppt_x"/>
                                          </p:val>
                                        </p:tav>
                                      </p:tavLst>
                                    </p:anim>
                                    <p:anim calcmode="lin" valueType="num">
                                      <p:cBhvr additive="base">
                                        <p:cTn id="33" dur="500" fill="hold"/>
                                        <p:tgtEl>
                                          <p:spTgt spid="197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nimBg="1"/>
      <p:bldP spid="197639" grpId="0" animBg="1"/>
      <p:bldP spid="197640" grpId="0" animBg="1"/>
      <p:bldP spid="197641" grpId="0"/>
      <p:bldP spid="19764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pPr>
              <a:defRPr/>
            </a:pPr>
            <a:fld id="{1DC95383-AB3F-4B75-BD3F-73967BB38C92}" type="slidenum">
              <a:rPr lang="en-US"/>
              <a:pPr>
                <a:defRPr/>
              </a:pPr>
              <a:t>68</a:t>
            </a:fld>
            <a:endParaRPr lang="en-US"/>
          </a:p>
        </p:txBody>
      </p:sp>
      <p:sp>
        <p:nvSpPr>
          <p:cNvPr id="21506" name="Rectangle 2"/>
          <p:cNvSpPr>
            <a:spLocks noGrp="1" noChangeArrowheads="1"/>
          </p:cNvSpPr>
          <p:nvPr>
            <p:ph type="title" idx="4294967295"/>
          </p:nvPr>
        </p:nvSpPr>
        <p:spPr/>
        <p:txBody>
          <a:bodyPr lIns="0"/>
          <a:lstStyle/>
          <a:p>
            <a:pPr eaLnBrk="1" hangingPunct="1">
              <a:defRPr/>
            </a:pPr>
            <a:r>
              <a:rPr lang="en-US" smtClean="0"/>
              <a:t>Minus</a:t>
            </a:r>
          </a:p>
        </p:txBody>
      </p:sp>
      <p:sp>
        <p:nvSpPr>
          <p:cNvPr id="35845" name="Rectangle 5"/>
          <p:cNvSpPr>
            <a:spLocks noGrp="1" noChangeArrowheads="1"/>
          </p:cNvSpPr>
          <p:nvPr>
            <p:ph type="body" sz="half" idx="4294967295"/>
          </p:nvPr>
        </p:nvSpPr>
        <p:spPr>
          <a:xfrm>
            <a:off x="152400" y="1187450"/>
            <a:ext cx="8534400" cy="757238"/>
          </a:xfrm>
          <a:solidFill>
            <a:schemeClr val="tx1"/>
          </a:solidFill>
        </p:spPr>
        <p:txBody>
          <a:bodyPr lIns="0" tIns="0"/>
          <a:lstStyle/>
          <a:p>
            <a:pPr eaLnBrk="1" hangingPunct="1">
              <a:buFont typeface="Wingdings" pitchFamily="2" charset="2"/>
              <a:buNone/>
            </a:pPr>
            <a:r>
              <a:rPr lang="en-US" sz="2400" smtClean="0">
                <a:solidFill>
                  <a:schemeClr val="bg1"/>
                </a:solidFill>
              </a:rPr>
              <a:t>Get  the Id of all customers who have not purchased any items.</a:t>
            </a:r>
          </a:p>
          <a:p>
            <a:pPr eaLnBrk="1" hangingPunct="1"/>
            <a:endParaRPr lang="en-US" smtClean="0">
              <a:solidFill>
                <a:schemeClr val="bg1"/>
              </a:solidFill>
            </a:endParaRPr>
          </a:p>
        </p:txBody>
      </p:sp>
      <p:sp>
        <p:nvSpPr>
          <p:cNvPr id="35854" name="Text Box 14"/>
          <p:cNvSpPr txBox="1">
            <a:spLocks noChangeArrowheads="1"/>
          </p:cNvSpPr>
          <p:nvPr/>
        </p:nvSpPr>
        <p:spPr bwMode="auto">
          <a:xfrm>
            <a:off x="381000" y="2362200"/>
            <a:ext cx="4419600" cy="2554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defRPr/>
            </a:pP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CustomerId</a:t>
            </a:r>
            <a:r>
              <a:rPr lang="en-US" sz="2000" b="0" dirty="0">
                <a:latin typeface="Lucida Console" pitchFamily="49" charset="0"/>
              </a:rPr>
              <a:t> </a:t>
            </a: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Customer</a:t>
            </a:r>
          </a:p>
          <a:p>
            <a:pPr algn="l">
              <a:defRPr/>
            </a:pPr>
            <a:r>
              <a:rPr lang="en-US" sz="2000" dirty="0">
                <a:latin typeface="Lucida Console" pitchFamily="49" charset="0"/>
              </a:rPr>
              <a:t>		MINUS</a:t>
            </a:r>
          </a:p>
          <a:p>
            <a:pPr algn="l">
              <a:defRPr/>
            </a:pP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CustomerId</a:t>
            </a:r>
            <a:r>
              <a:rPr lang="en-US" sz="2000" b="0" dirty="0">
                <a:latin typeface="Lucida Console" pitchFamily="49" charset="0"/>
              </a:rPr>
              <a:t> </a:t>
            </a: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a:t>
            </a:r>
            <a:r>
              <a:rPr lang="en-US" sz="2000" b="0" dirty="0" err="1">
                <a:latin typeface="Lucida Console" pitchFamily="49" charset="0"/>
              </a:rPr>
              <a:t>CustomerPurchase</a:t>
            </a:r>
            <a:r>
              <a:rPr lang="en-US" sz="2000" b="0" dirty="0">
                <a:latin typeface="Lucida Console" pitchFamily="49" charset="0"/>
              </a:rPr>
              <a:t>;</a:t>
            </a:r>
          </a:p>
        </p:txBody>
      </p:sp>
      <p:grpSp>
        <p:nvGrpSpPr>
          <p:cNvPr id="2" name="Group 12"/>
          <p:cNvGrpSpPr>
            <a:grpSpLocks/>
          </p:cNvGrpSpPr>
          <p:nvPr/>
        </p:nvGrpSpPr>
        <p:grpSpPr bwMode="auto">
          <a:xfrm>
            <a:off x="4991100" y="2286000"/>
            <a:ext cx="2362200" cy="2286000"/>
            <a:chOff x="4991100" y="2286000"/>
            <a:chExt cx="2362200" cy="2286000"/>
          </a:xfrm>
        </p:grpSpPr>
        <p:sp>
          <p:nvSpPr>
            <p:cNvPr id="37898" name="Oval 10"/>
            <p:cNvSpPr>
              <a:spLocks noChangeArrowheads="1"/>
            </p:cNvSpPr>
            <p:nvPr/>
          </p:nvSpPr>
          <p:spPr bwMode="auto">
            <a:xfrm>
              <a:off x="5172808" y="2286000"/>
              <a:ext cx="2180492" cy="2286000"/>
            </a:xfrm>
            <a:prstGeom prst="ellipse">
              <a:avLst/>
            </a:prstGeom>
            <a:solidFill>
              <a:srgbClr val="008000"/>
            </a:solidFill>
            <a:ln w="9525">
              <a:solidFill>
                <a:srgbClr val="000000"/>
              </a:solidFill>
              <a:round/>
              <a:headEnd/>
              <a:tailEnd/>
            </a:ln>
          </p:spPr>
          <p:txBody>
            <a:bodyPr/>
            <a:lstStyle/>
            <a:p>
              <a:endParaRPr lang="en-US"/>
            </a:p>
          </p:txBody>
        </p:sp>
        <p:sp>
          <p:nvSpPr>
            <p:cNvPr id="37899" name="Text Box 15"/>
            <p:cNvSpPr txBox="1">
              <a:spLocks noChangeArrowheads="1"/>
            </p:cNvSpPr>
            <p:nvPr/>
          </p:nvSpPr>
          <p:spPr bwMode="auto">
            <a:xfrm>
              <a:off x="4991100" y="3115469"/>
              <a:ext cx="19987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solidFill>
                    <a:schemeClr val="bg1"/>
                  </a:solidFill>
                </a:rPr>
                <a:t>Customers in the customer table</a:t>
              </a:r>
            </a:p>
          </p:txBody>
        </p:sp>
      </p:grpSp>
      <p:grpSp>
        <p:nvGrpSpPr>
          <p:cNvPr id="3" name="Group 18"/>
          <p:cNvGrpSpPr>
            <a:grpSpLocks/>
          </p:cNvGrpSpPr>
          <p:nvPr/>
        </p:nvGrpSpPr>
        <p:grpSpPr bwMode="auto">
          <a:xfrm>
            <a:off x="6705600" y="2286000"/>
            <a:ext cx="2171700" cy="2209800"/>
            <a:chOff x="4056" y="1550"/>
            <a:chExt cx="1152" cy="1152"/>
          </a:xfrm>
        </p:grpSpPr>
        <p:sp>
          <p:nvSpPr>
            <p:cNvPr id="37896" name="Oval 11"/>
            <p:cNvSpPr>
              <a:spLocks noChangeArrowheads="1"/>
            </p:cNvSpPr>
            <p:nvPr/>
          </p:nvSpPr>
          <p:spPr bwMode="auto">
            <a:xfrm>
              <a:off x="4056" y="1550"/>
              <a:ext cx="1152" cy="1152"/>
            </a:xfrm>
            <a:prstGeom prst="ellipse">
              <a:avLst/>
            </a:prstGeom>
            <a:solidFill>
              <a:srgbClr val="FFFFFF"/>
            </a:solidFill>
            <a:ln w="9525">
              <a:solidFill>
                <a:srgbClr val="000000"/>
              </a:solidFill>
              <a:round/>
              <a:headEnd/>
              <a:tailEnd/>
            </a:ln>
          </p:spPr>
          <p:txBody>
            <a:bodyPr/>
            <a:lstStyle/>
            <a:p>
              <a:endParaRPr lang="en-US"/>
            </a:p>
          </p:txBody>
        </p:sp>
        <p:sp>
          <p:nvSpPr>
            <p:cNvPr id="37897" name="Text Box 16"/>
            <p:cNvSpPr txBox="1">
              <a:spLocks noChangeArrowheads="1"/>
            </p:cNvSpPr>
            <p:nvPr/>
          </p:nvSpPr>
          <p:spPr bwMode="auto">
            <a:xfrm>
              <a:off x="4272" y="1968"/>
              <a:ext cx="91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400"/>
                <a:t>Customers who have purchased an item</a:t>
              </a:r>
            </a:p>
          </p:txBody>
        </p:sp>
      </p:grpSp>
    </p:spTree>
    <p:extLst>
      <p:ext uri="{BB962C8B-B14F-4D97-AF65-F5344CB8AC3E}">
        <p14:creationId xmlns:p14="http://schemas.microsoft.com/office/powerpoint/2010/main" val="1003446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 calcmode="lin" valueType="num">
                                      <p:cBhvr additive="base">
                                        <p:cTn id="7" dur="500" fill="hold"/>
                                        <p:tgtEl>
                                          <p:spTgt spid="358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35854">
                                            <p:txEl>
                                              <p:pRg st="0" end="0"/>
                                            </p:txEl>
                                          </p:spTgt>
                                        </p:tgtEl>
                                        <p:attrNameLst>
                                          <p:attrName>style.visibility</p:attrName>
                                        </p:attrNameLst>
                                      </p:cBhvr>
                                      <p:to>
                                        <p:strVal val="visible"/>
                                      </p:to>
                                    </p:set>
                                    <p:anim calcmode="lin" valueType="num">
                                      <p:cBhvr>
                                        <p:cTn id="13" dur="1000" fill="hold"/>
                                        <p:tgtEl>
                                          <p:spTgt spid="35854">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3585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5854">
                                            <p:txEl>
                                              <p:pRg st="0" end="0"/>
                                            </p:txEl>
                                          </p:spTgt>
                                        </p:tgtEl>
                                      </p:cBhvr>
                                    </p:animEffect>
                                  </p:childTnLst>
                                </p:cTn>
                              </p:par>
                              <p:par>
                                <p:cTn id="16" presetID="29" presetClass="entr" presetSubtype="0" fill="hold" nodeType="withEffect">
                                  <p:stCondLst>
                                    <p:cond delay="0"/>
                                  </p:stCondLst>
                                  <p:childTnLst>
                                    <p:set>
                                      <p:cBhvr>
                                        <p:cTn id="17" dur="1" fill="hold">
                                          <p:stCondLst>
                                            <p:cond delay="0"/>
                                          </p:stCondLst>
                                        </p:cTn>
                                        <p:tgtEl>
                                          <p:spTgt spid="35854">
                                            <p:txEl>
                                              <p:pRg st="1" end="1"/>
                                            </p:txEl>
                                          </p:spTgt>
                                        </p:tgtEl>
                                        <p:attrNameLst>
                                          <p:attrName>style.visibility</p:attrName>
                                        </p:attrNameLst>
                                      </p:cBhvr>
                                      <p:to>
                                        <p:strVal val="visible"/>
                                      </p:to>
                                    </p:set>
                                    <p:anim calcmode="lin" valueType="num">
                                      <p:cBhvr>
                                        <p:cTn id="18" dur="1000" fill="hold"/>
                                        <p:tgtEl>
                                          <p:spTgt spid="35854">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3585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585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nodeType="clickEffect">
                                  <p:stCondLst>
                                    <p:cond delay="0"/>
                                  </p:stCondLst>
                                  <p:childTnLst>
                                    <p:set>
                                      <p:cBhvr>
                                        <p:cTn id="29" dur="1" fill="hold">
                                          <p:stCondLst>
                                            <p:cond delay="0"/>
                                          </p:stCondLst>
                                        </p:cTn>
                                        <p:tgtEl>
                                          <p:spTgt spid="35854">
                                            <p:txEl>
                                              <p:pRg st="3" end="3"/>
                                            </p:txEl>
                                          </p:spTgt>
                                        </p:tgtEl>
                                        <p:attrNameLst>
                                          <p:attrName>style.visibility</p:attrName>
                                        </p:attrNameLst>
                                      </p:cBhvr>
                                      <p:to>
                                        <p:strVal val="visible"/>
                                      </p:to>
                                    </p:set>
                                    <p:anim calcmode="lin" valueType="num">
                                      <p:cBhvr>
                                        <p:cTn id="30" dur="1000" fill="hold"/>
                                        <p:tgtEl>
                                          <p:spTgt spid="35854">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3585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5854">
                                            <p:txEl>
                                              <p:pRg st="3" end="3"/>
                                            </p:txEl>
                                          </p:spTgt>
                                        </p:tgtEl>
                                      </p:cBhvr>
                                    </p:animEffect>
                                  </p:childTnLst>
                                </p:cTn>
                              </p:par>
                              <p:par>
                                <p:cTn id="33" presetID="29" presetClass="entr" presetSubtype="0" fill="hold" nodeType="withEffect">
                                  <p:stCondLst>
                                    <p:cond delay="0"/>
                                  </p:stCondLst>
                                  <p:childTnLst>
                                    <p:set>
                                      <p:cBhvr>
                                        <p:cTn id="34" dur="1" fill="hold">
                                          <p:stCondLst>
                                            <p:cond delay="0"/>
                                          </p:stCondLst>
                                        </p:cTn>
                                        <p:tgtEl>
                                          <p:spTgt spid="35854">
                                            <p:txEl>
                                              <p:pRg st="4" end="4"/>
                                            </p:txEl>
                                          </p:spTgt>
                                        </p:tgtEl>
                                        <p:attrNameLst>
                                          <p:attrName>style.visibility</p:attrName>
                                        </p:attrNameLst>
                                      </p:cBhvr>
                                      <p:to>
                                        <p:strVal val="visible"/>
                                      </p:to>
                                    </p:set>
                                    <p:anim calcmode="lin" valueType="num">
                                      <p:cBhvr>
                                        <p:cTn id="35" dur="1000" fill="hold"/>
                                        <p:tgtEl>
                                          <p:spTgt spid="35854">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585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5854">
                                            <p:txEl>
                                              <p:pRg st="4" end="4"/>
                                            </p:txEl>
                                          </p:spTgt>
                                        </p:tgtEl>
                                      </p:cBhvr>
                                    </p:animEffect>
                                  </p:childTnLst>
                                </p:cTn>
                              </p:par>
                              <p:par>
                                <p:cTn id="38" presetID="2" presetClass="entr" presetSubtype="4"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nodeType="clickEffect">
                                  <p:stCondLst>
                                    <p:cond delay="0"/>
                                  </p:stCondLst>
                                  <p:childTnLst>
                                    <p:set>
                                      <p:cBhvr>
                                        <p:cTn id="45" dur="1" fill="hold">
                                          <p:stCondLst>
                                            <p:cond delay="0"/>
                                          </p:stCondLst>
                                        </p:cTn>
                                        <p:tgtEl>
                                          <p:spTgt spid="35854">
                                            <p:txEl>
                                              <p:pRg st="2" end="2"/>
                                            </p:txEl>
                                          </p:spTgt>
                                        </p:tgtEl>
                                        <p:attrNameLst>
                                          <p:attrName>style.visibility</p:attrName>
                                        </p:attrNameLst>
                                      </p:cBhvr>
                                      <p:to>
                                        <p:strVal val="visible"/>
                                      </p:to>
                                    </p:set>
                                    <p:anim calcmode="lin" valueType="num">
                                      <p:cBhvr>
                                        <p:cTn id="46" dur="1000" fill="hold"/>
                                        <p:tgtEl>
                                          <p:spTgt spid="35854">
                                            <p:txEl>
                                              <p:pRg st="2" end="2"/>
                                            </p:txEl>
                                          </p:spTgt>
                                        </p:tgtEl>
                                        <p:attrNameLst>
                                          <p:attrName>ppt_x</p:attrName>
                                        </p:attrNameLst>
                                      </p:cBhvr>
                                      <p:tavLst>
                                        <p:tav tm="0">
                                          <p:val>
                                            <p:strVal val="#ppt_x-.2"/>
                                          </p:val>
                                        </p:tav>
                                        <p:tav tm="100000">
                                          <p:val>
                                            <p:strVal val="#ppt_x"/>
                                          </p:val>
                                        </p:tav>
                                      </p:tavLst>
                                    </p:anim>
                                    <p:anim calcmode="lin" valueType="num">
                                      <p:cBhvr>
                                        <p:cTn id="47" dur="1000" fill="hold"/>
                                        <p:tgtEl>
                                          <p:spTgt spid="3585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58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6BD31829-801B-4476-83C9-330EFD707BA8}" type="slidenum">
              <a:rPr lang="en-US"/>
              <a:pPr>
                <a:defRPr/>
              </a:pPr>
              <a:t>69</a:t>
            </a:fld>
            <a:endParaRPr lang="en-US"/>
          </a:p>
        </p:txBody>
      </p:sp>
      <p:sp>
        <p:nvSpPr>
          <p:cNvPr id="22530" name="Rectangle 2"/>
          <p:cNvSpPr>
            <a:spLocks noGrp="1" noChangeArrowheads="1"/>
          </p:cNvSpPr>
          <p:nvPr>
            <p:ph type="title" idx="4294967295"/>
          </p:nvPr>
        </p:nvSpPr>
        <p:spPr/>
        <p:txBody>
          <a:bodyPr lIns="0">
            <a:normAutofit fontScale="90000"/>
          </a:bodyPr>
          <a:lstStyle/>
          <a:p>
            <a:pPr eaLnBrk="1" hangingPunct="1">
              <a:defRPr/>
            </a:pPr>
            <a:r>
              <a:rPr lang="en-US" smtClean="0"/>
              <a:t>Other Relational Algebra operations</a:t>
            </a:r>
          </a:p>
        </p:txBody>
      </p:sp>
      <p:sp>
        <p:nvSpPr>
          <p:cNvPr id="38916" name="Rectangle 3"/>
          <p:cNvSpPr>
            <a:spLocks noGrp="1" noChangeArrowheads="1"/>
          </p:cNvSpPr>
          <p:nvPr>
            <p:ph type="body" idx="4294967295"/>
          </p:nvPr>
        </p:nvSpPr>
        <p:spPr>
          <a:xfrm>
            <a:off x="152400" y="1504950"/>
            <a:ext cx="8229600" cy="4564063"/>
          </a:xfrm>
        </p:spPr>
        <p:txBody>
          <a:bodyPr lIns="0" tIns="0"/>
          <a:lstStyle/>
          <a:p>
            <a:pPr eaLnBrk="1" hangingPunct="1"/>
            <a:r>
              <a:rPr lang="en-US" sz="2400" smtClean="0"/>
              <a:t>Restriction</a:t>
            </a:r>
          </a:p>
          <a:p>
            <a:pPr eaLnBrk="1" hangingPunct="1"/>
            <a:endParaRPr lang="en-US" sz="2400" smtClean="0"/>
          </a:p>
          <a:p>
            <a:pPr eaLnBrk="1" hangingPunct="1"/>
            <a:r>
              <a:rPr lang="en-US" sz="2400" smtClean="0"/>
              <a:t>Projection</a:t>
            </a:r>
          </a:p>
          <a:p>
            <a:pPr eaLnBrk="1" hangingPunct="1"/>
            <a:endParaRPr lang="en-US" sz="2400" smtClean="0"/>
          </a:p>
          <a:p>
            <a:pPr eaLnBrk="1" hangingPunct="1"/>
            <a:r>
              <a:rPr lang="en-US" sz="2400" smtClean="0"/>
              <a:t>Join</a:t>
            </a:r>
          </a:p>
        </p:txBody>
      </p:sp>
    </p:spTree>
    <p:extLst>
      <p:ext uri="{BB962C8B-B14F-4D97-AF65-F5344CB8AC3E}">
        <p14:creationId xmlns:p14="http://schemas.microsoft.com/office/powerpoint/2010/main" val="1015722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4882" y="24882"/>
            <a:ext cx="9119118" cy="737118"/>
          </a:xfrm>
          <a:solidFill>
            <a:schemeClr val="accent4">
              <a:lumMod val="20000"/>
              <a:lumOff val="80000"/>
            </a:schemeClr>
          </a:solidFill>
        </p:spPr>
        <p:txBody>
          <a:bodyPr lIns="0">
            <a:normAutofit fontScale="90000"/>
          </a:bodyPr>
          <a:lstStyle/>
          <a:p>
            <a:pPr eaLnBrk="1" hangingPunct="1">
              <a:defRPr/>
            </a:pPr>
            <a:r>
              <a:rPr lang="en-US" dirty="0" smtClean="0"/>
              <a:t>NULL</a:t>
            </a:r>
          </a:p>
        </p:txBody>
      </p:sp>
      <p:sp>
        <p:nvSpPr>
          <p:cNvPr id="28676" name="Rectangle 3"/>
          <p:cNvSpPr>
            <a:spLocks noGrp="1" noChangeArrowheads="1"/>
          </p:cNvSpPr>
          <p:nvPr>
            <p:ph type="body" idx="4294967295"/>
          </p:nvPr>
        </p:nvSpPr>
        <p:spPr>
          <a:xfrm>
            <a:off x="0" y="762000"/>
            <a:ext cx="9144000" cy="6096000"/>
          </a:xfrm>
        </p:spPr>
        <p:txBody>
          <a:bodyPr lIns="0" tIns="0"/>
          <a:lstStyle/>
          <a:p>
            <a:pPr eaLnBrk="1" hangingPunct="1"/>
            <a:r>
              <a:rPr lang="en-US" dirty="0" smtClean="0"/>
              <a:t>Missing/unknown/inapplicable data represented as a </a:t>
            </a:r>
            <a:r>
              <a:rPr lang="en-US" b="1" dirty="0" smtClean="0">
                <a:solidFill>
                  <a:srgbClr val="0000FF"/>
                </a:solidFill>
              </a:rPr>
              <a:t>NULL</a:t>
            </a:r>
            <a:r>
              <a:rPr lang="en-US" dirty="0" smtClean="0"/>
              <a:t> value</a:t>
            </a:r>
          </a:p>
          <a:p>
            <a:pPr eaLnBrk="1" hangingPunct="1"/>
            <a:r>
              <a:rPr lang="en-US" dirty="0" smtClean="0"/>
              <a:t>NULL is not a data value. It is just an indicator that the value is unknown</a:t>
            </a:r>
          </a:p>
        </p:txBody>
      </p:sp>
    </p:spTree>
    <p:extLst>
      <p:ext uri="{BB962C8B-B14F-4D97-AF65-F5344CB8AC3E}">
        <p14:creationId xmlns:p14="http://schemas.microsoft.com/office/powerpoint/2010/main" val="23097132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D87B33F-F835-441B-A444-527559BFBAC5}" type="slidenum">
              <a:rPr lang="en-US"/>
              <a:pPr>
                <a:defRPr/>
              </a:pPr>
              <a:t>70</a:t>
            </a:fld>
            <a:endParaRPr lang="en-US"/>
          </a:p>
        </p:txBody>
      </p:sp>
      <p:sp>
        <p:nvSpPr>
          <p:cNvPr id="23554" name="Rectangle 2"/>
          <p:cNvSpPr>
            <a:spLocks noGrp="1" noChangeArrowheads="1"/>
          </p:cNvSpPr>
          <p:nvPr>
            <p:ph type="title" idx="4294967295"/>
          </p:nvPr>
        </p:nvSpPr>
        <p:spPr/>
        <p:txBody>
          <a:bodyPr lIns="0"/>
          <a:lstStyle/>
          <a:p>
            <a:pPr eaLnBrk="1" hangingPunct="1">
              <a:defRPr/>
            </a:pPr>
            <a:r>
              <a:rPr lang="en-US" smtClean="0"/>
              <a:t>Restriction</a:t>
            </a:r>
          </a:p>
        </p:txBody>
      </p:sp>
      <p:sp>
        <p:nvSpPr>
          <p:cNvPr id="88067" name="Rectangle 3"/>
          <p:cNvSpPr>
            <a:spLocks noGrp="1" noChangeArrowheads="1"/>
          </p:cNvSpPr>
          <p:nvPr>
            <p:ph type="body" idx="4294967295"/>
          </p:nvPr>
        </p:nvSpPr>
        <p:spPr>
          <a:xfrm>
            <a:off x="152400" y="1187450"/>
            <a:ext cx="8229600" cy="2165350"/>
          </a:xfrm>
          <a:solidFill>
            <a:schemeClr val="bg1"/>
          </a:solidFill>
        </p:spPr>
        <p:txBody>
          <a:bodyPr lIns="0" tIns="0">
            <a:normAutofit fontScale="62500" lnSpcReduction="20000"/>
          </a:bodyPr>
          <a:lstStyle/>
          <a:p>
            <a:pPr eaLnBrk="1" hangingPunct="1"/>
            <a:r>
              <a:rPr lang="en-US" smtClean="0"/>
              <a:t>Restricts the rows that can be chosen from a relation using a </a:t>
            </a:r>
            <a:r>
              <a:rPr lang="en-US" b="1" smtClean="0"/>
              <a:t>WHERE </a:t>
            </a:r>
            <a:r>
              <a:rPr lang="en-US" smtClean="0"/>
              <a:t>clause</a:t>
            </a:r>
          </a:p>
          <a:p>
            <a:pPr eaLnBrk="1" hangingPunct="1"/>
            <a:endParaRPr lang="en-US" smtClean="0"/>
          </a:p>
          <a:p>
            <a:pPr eaLnBrk="1" hangingPunct="1"/>
            <a:r>
              <a:rPr lang="en-US" smtClean="0"/>
              <a:t>Takes a </a:t>
            </a:r>
            <a:r>
              <a:rPr lang="en-US" b="1" smtClean="0"/>
              <a:t>horizontal subset of values</a:t>
            </a:r>
            <a:r>
              <a:rPr lang="en-US" smtClean="0"/>
              <a:t> from the original relation</a:t>
            </a:r>
          </a:p>
          <a:p>
            <a:pPr eaLnBrk="1" hangingPunct="1"/>
            <a:endParaRPr lang="en-US" smtClean="0"/>
          </a:p>
          <a:p>
            <a:pPr eaLnBrk="1" hangingPunct="1">
              <a:buFont typeface="Wingdings" pitchFamily="2" charset="2"/>
              <a:buNone/>
            </a:pPr>
            <a:r>
              <a:rPr lang="en-US" b="1" smtClean="0"/>
              <a:t>Example: </a:t>
            </a:r>
          </a:p>
          <a:p>
            <a:pPr lvl="1" eaLnBrk="1" hangingPunct="1"/>
            <a:endParaRPr lang="en-US" sz="2400" b="1" smtClean="0"/>
          </a:p>
          <a:p>
            <a:pPr lvl="1" eaLnBrk="1" hangingPunct="1">
              <a:buFont typeface="Wingdings" pitchFamily="2" charset="2"/>
              <a:buNone/>
            </a:pPr>
            <a:r>
              <a:rPr lang="en-US" b="1" smtClean="0">
                <a:latin typeface="Courier New" pitchFamily="49" charset="0"/>
              </a:rPr>
              <a:t>	</a:t>
            </a:r>
            <a:endParaRPr lang="en-US" sz="2800" smtClean="0"/>
          </a:p>
        </p:txBody>
      </p:sp>
      <p:sp>
        <p:nvSpPr>
          <p:cNvPr id="6" name="TextBox 5"/>
          <p:cNvSpPr txBox="1">
            <a:spLocks noChangeArrowheads="1"/>
          </p:cNvSpPr>
          <p:nvPr/>
        </p:nvSpPr>
        <p:spPr bwMode="auto">
          <a:xfrm>
            <a:off x="762000" y="3505200"/>
            <a:ext cx="76200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defRPr/>
            </a:pPr>
            <a:r>
              <a:rPr lang="en-US" sz="2000" dirty="0">
                <a:latin typeface="Lucida Console" pitchFamily="49" charset="0"/>
              </a:rPr>
              <a:t>SELECT * FROM Items WHERE </a:t>
            </a:r>
            <a:r>
              <a:rPr lang="en-US" sz="2000" dirty="0" err="1">
                <a:latin typeface="Lucida Console" pitchFamily="49" charset="0"/>
              </a:rPr>
              <a:t>UnitPrice</a:t>
            </a:r>
            <a:r>
              <a:rPr lang="en-US" sz="2000" dirty="0">
                <a:latin typeface="Lucida Console" pitchFamily="49" charset="0"/>
              </a:rPr>
              <a:t> &gt; 100;</a:t>
            </a:r>
          </a:p>
        </p:txBody>
      </p:sp>
    </p:spTree>
    <p:extLst>
      <p:ext uri="{BB962C8B-B14F-4D97-AF65-F5344CB8AC3E}">
        <p14:creationId xmlns:p14="http://schemas.microsoft.com/office/powerpoint/2010/main" val="3102918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1000" fill="hold"/>
                                        <p:tgtEl>
                                          <p:spTgt spid="8806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8806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8806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8067">
                                            <p:txEl>
                                              <p:pRg st="2" end="2"/>
                                            </p:txEl>
                                          </p:spTgt>
                                        </p:tgtEl>
                                        <p:attrNameLst>
                                          <p:attrName>style.visibility</p:attrName>
                                        </p:attrNameLst>
                                      </p:cBhvr>
                                      <p:to>
                                        <p:strVal val="visible"/>
                                      </p:to>
                                    </p:set>
                                    <p:anim calcmode="lin" valueType="num">
                                      <p:cBhvr>
                                        <p:cTn id="14" dur="1000" fill="hold"/>
                                        <p:tgtEl>
                                          <p:spTgt spid="8806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8806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806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8067">
                                            <p:txEl>
                                              <p:pRg st="4" end="4"/>
                                            </p:txEl>
                                          </p:spTgt>
                                        </p:tgtEl>
                                        <p:attrNameLst>
                                          <p:attrName>style.visibility</p:attrName>
                                        </p:attrNameLst>
                                      </p:cBhvr>
                                      <p:to>
                                        <p:strVal val="visible"/>
                                      </p:to>
                                    </p:set>
                                    <p:animEffect transition="in" filter="dissolve">
                                      <p:cBhvr>
                                        <p:cTn id="21" dur="500"/>
                                        <p:tgtEl>
                                          <p:spTgt spid="8806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0EF99482-4DE3-42D9-9743-787EC0886A03}" type="slidenum">
              <a:rPr lang="en-US"/>
              <a:pPr>
                <a:defRPr/>
              </a:pPr>
              <a:t>71</a:t>
            </a:fld>
            <a:endParaRPr lang="en-US"/>
          </a:p>
        </p:txBody>
      </p:sp>
      <p:sp>
        <p:nvSpPr>
          <p:cNvPr id="24578" name="Rectangle 2"/>
          <p:cNvSpPr>
            <a:spLocks noGrp="1" noChangeArrowheads="1"/>
          </p:cNvSpPr>
          <p:nvPr>
            <p:ph type="title" idx="4294967295"/>
          </p:nvPr>
        </p:nvSpPr>
        <p:spPr/>
        <p:txBody>
          <a:bodyPr lIns="0"/>
          <a:lstStyle/>
          <a:p>
            <a:pPr eaLnBrk="1" hangingPunct="1">
              <a:defRPr/>
            </a:pPr>
            <a:r>
              <a:rPr lang="en-US" smtClean="0"/>
              <a:t>Projection</a:t>
            </a:r>
          </a:p>
        </p:txBody>
      </p:sp>
      <p:sp>
        <p:nvSpPr>
          <p:cNvPr id="78851" name="Rectangle 3"/>
          <p:cNvSpPr>
            <a:spLocks noGrp="1" noChangeArrowheads="1"/>
          </p:cNvSpPr>
          <p:nvPr>
            <p:ph type="body" idx="4294967295"/>
          </p:nvPr>
        </p:nvSpPr>
        <p:spPr>
          <a:xfrm>
            <a:off x="152400" y="1187450"/>
            <a:ext cx="8229600" cy="2317750"/>
          </a:xfrm>
        </p:spPr>
        <p:txBody>
          <a:bodyPr lIns="0" tIns="0">
            <a:normAutofit fontScale="70000" lnSpcReduction="20000"/>
          </a:bodyPr>
          <a:lstStyle/>
          <a:p>
            <a:pPr eaLnBrk="1" hangingPunct="1"/>
            <a:r>
              <a:rPr lang="en-US" smtClean="0"/>
              <a:t>Projection is projecting a set of attributes of a relation so that rows of values corresponding to those columns will figure in the output</a:t>
            </a:r>
          </a:p>
          <a:p>
            <a:pPr eaLnBrk="1" hangingPunct="1"/>
            <a:endParaRPr lang="en-US" smtClean="0"/>
          </a:p>
          <a:p>
            <a:pPr eaLnBrk="1" hangingPunct="1"/>
            <a:r>
              <a:rPr lang="en-US" smtClean="0"/>
              <a:t>This takes a </a:t>
            </a:r>
            <a:r>
              <a:rPr lang="en-US" b="1" smtClean="0"/>
              <a:t>vertical subset</a:t>
            </a:r>
            <a:r>
              <a:rPr lang="en-US" smtClean="0"/>
              <a:t> of the relation</a:t>
            </a:r>
          </a:p>
          <a:p>
            <a:pPr eaLnBrk="1" hangingPunct="1"/>
            <a:endParaRPr lang="en-US" smtClean="0"/>
          </a:p>
          <a:p>
            <a:pPr eaLnBrk="1" hangingPunct="1">
              <a:buFont typeface="Wingdings" pitchFamily="2" charset="2"/>
              <a:buNone/>
            </a:pPr>
            <a:r>
              <a:rPr lang="en-US" b="1" smtClean="0"/>
              <a:t>Example:</a:t>
            </a:r>
            <a:r>
              <a:rPr lang="en-US" smtClean="0"/>
              <a:t>  </a:t>
            </a:r>
          </a:p>
          <a:p>
            <a:pPr eaLnBrk="1" hangingPunct="1"/>
            <a:endParaRPr lang="en-US" smtClean="0"/>
          </a:p>
          <a:p>
            <a:pPr eaLnBrk="1" hangingPunct="1"/>
            <a:endParaRPr lang="en-US" smtClean="0"/>
          </a:p>
        </p:txBody>
      </p:sp>
      <p:sp>
        <p:nvSpPr>
          <p:cNvPr id="5" name="TextBox 4"/>
          <p:cNvSpPr txBox="1">
            <a:spLocks noChangeArrowheads="1"/>
          </p:cNvSpPr>
          <p:nvPr/>
        </p:nvSpPr>
        <p:spPr bwMode="auto">
          <a:xfrm>
            <a:off x="609600" y="3657600"/>
            <a:ext cx="78486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lvl="1" algn="l" eaLnBrk="1" hangingPunct="1">
              <a:buFont typeface="Wingdings" pitchFamily="2" charset="2"/>
              <a:buNone/>
              <a:defRPr/>
            </a:pPr>
            <a:r>
              <a:rPr lang="en-US" sz="2000" dirty="0">
                <a:latin typeface="Lucida Console" pitchFamily="49" charset="0"/>
              </a:rPr>
              <a:t>SELECT </a:t>
            </a:r>
            <a:r>
              <a:rPr lang="en-US" sz="2000" dirty="0" err="1">
                <a:latin typeface="Lucida Console" pitchFamily="49" charset="0"/>
              </a:rPr>
              <a:t>ItemId</a:t>
            </a:r>
            <a:r>
              <a:rPr lang="en-US" sz="2000" dirty="0">
                <a:latin typeface="Lucida Console" pitchFamily="49" charset="0"/>
              </a:rPr>
              <a:t>, </a:t>
            </a:r>
            <a:r>
              <a:rPr lang="en-US" sz="2000" dirty="0" err="1">
                <a:latin typeface="Lucida Console" pitchFamily="49" charset="0"/>
              </a:rPr>
              <a:t>ItemName</a:t>
            </a:r>
            <a:r>
              <a:rPr lang="en-US" sz="2000" dirty="0">
                <a:latin typeface="Lucida Console" pitchFamily="49" charset="0"/>
              </a:rPr>
              <a:t> FROM Item;</a:t>
            </a:r>
          </a:p>
        </p:txBody>
      </p:sp>
    </p:spTree>
    <p:extLst>
      <p:ext uri="{BB962C8B-B14F-4D97-AF65-F5344CB8AC3E}">
        <p14:creationId xmlns:p14="http://schemas.microsoft.com/office/powerpoint/2010/main" val="349873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 calcmode="lin" valueType="num">
                                      <p:cBhvr additive="base">
                                        <p:cTn id="13"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anim calcmode="lin" valueType="num">
                                      <p:cBhvr additive="base">
                                        <p:cTn id="19"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9635DFE4-3CD8-4415-92DA-A28A07427FB7}" type="slidenum">
              <a:rPr lang="en-US"/>
              <a:pPr>
                <a:defRPr/>
              </a:pPr>
              <a:t>72</a:t>
            </a:fld>
            <a:endParaRPr lang="en-US"/>
          </a:p>
        </p:txBody>
      </p:sp>
      <p:sp>
        <p:nvSpPr>
          <p:cNvPr id="26626" name="Rectangle 2"/>
          <p:cNvSpPr>
            <a:spLocks noGrp="1" noChangeArrowheads="1"/>
          </p:cNvSpPr>
          <p:nvPr>
            <p:ph type="title" idx="4294967295"/>
          </p:nvPr>
        </p:nvSpPr>
        <p:spPr>
          <a:xfrm>
            <a:off x="282575" y="63500"/>
            <a:ext cx="6391275" cy="579438"/>
          </a:xfrm>
        </p:spPr>
        <p:txBody>
          <a:bodyPr lIns="92075" tIns="46038" rIns="92075" bIns="46038" anchor="b">
            <a:spAutoFit/>
          </a:bodyPr>
          <a:lstStyle/>
          <a:p>
            <a:pPr eaLnBrk="1" hangingPunct="1">
              <a:defRPr/>
            </a:pPr>
            <a:r>
              <a:rPr lang="en-US" smtClean="0"/>
              <a:t>JOINS</a:t>
            </a:r>
          </a:p>
        </p:txBody>
      </p:sp>
      <p:sp>
        <p:nvSpPr>
          <p:cNvPr id="41988" name="Rectangle 3"/>
          <p:cNvSpPr>
            <a:spLocks noGrp="1" noChangeArrowheads="1"/>
          </p:cNvSpPr>
          <p:nvPr>
            <p:ph type="body" idx="4294967295"/>
          </p:nvPr>
        </p:nvSpPr>
        <p:spPr>
          <a:xfrm>
            <a:off x="300038" y="1282700"/>
            <a:ext cx="5818187" cy="2733675"/>
          </a:xfrm>
          <a:noFill/>
        </p:spPr>
        <p:txBody>
          <a:bodyPr lIns="92075" tIns="46038" rIns="92075" bIns="46038">
            <a:spAutoFit/>
          </a:bodyPr>
          <a:lstStyle/>
          <a:p>
            <a:pPr eaLnBrk="1" hangingPunct="1"/>
            <a:r>
              <a:rPr lang="en-US" smtClean="0"/>
              <a:t>Cartesian Product</a:t>
            </a:r>
          </a:p>
          <a:p>
            <a:pPr eaLnBrk="1" hangingPunct="1"/>
            <a:r>
              <a:rPr lang="en-US" smtClean="0"/>
              <a:t>Inner join</a:t>
            </a:r>
          </a:p>
          <a:p>
            <a:pPr eaLnBrk="1" hangingPunct="1"/>
            <a:r>
              <a:rPr lang="en-US" smtClean="0"/>
              <a:t>Equi join</a:t>
            </a:r>
          </a:p>
          <a:p>
            <a:pPr eaLnBrk="1" hangingPunct="1"/>
            <a:r>
              <a:rPr lang="en-US" smtClean="0"/>
              <a:t>Outer join</a:t>
            </a:r>
          </a:p>
          <a:p>
            <a:pPr lvl="1" eaLnBrk="1" hangingPunct="1"/>
            <a:r>
              <a:rPr lang="en-US" sz="2400" smtClean="0"/>
              <a:t> Left-outer join</a:t>
            </a:r>
          </a:p>
          <a:p>
            <a:pPr lvl="1" eaLnBrk="1" hangingPunct="1"/>
            <a:r>
              <a:rPr lang="en-US" sz="2400" smtClean="0"/>
              <a:t> Right-outer join</a:t>
            </a:r>
          </a:p>
          <a:p>
            <a:pPr eaLnBrk="1" hangingPunct="1"/>
            <a:r>
              <a:rPr lang="en-US" smtClean="0"/>
              <a:t>Self join</a:t>
            </a:r>
          </a:p>
        </p:txBody>
      </p:sp>
    </p:spTree>
    <p:extLst>
      <p:ext uri="{BB962C8B-B14F-4D97-AF65-F5344CB8AC3E}">
        <p14:creationId xmlns:p14="http://schemas.microsoft.com/office/powerpoint/2010/main" val="35614508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0E33D4C-03E5-4826-B83A-3D83B9751AB4}" type="slidenum">
              <a:rPr lang="en-US"/>
              <a:pPr>
                <a:defRPr/>
              </a:pPr>
              <a:t>73</a:t>
            </a:fld>
            <a:endParaRPr lang="en-US"/>
          </a:p>
        </p:txBody>
      </p:sp>
      <p:sp>
        <p:nvSpPr>
          <p:cNvPr id="27650" name="Rectangle 2"/>
          <p:cNvSpPr>
            <a:spLocks noGrp="1" noChangeArrowheads="1"/>
          </p:cNvSpPr>
          <p:nvPr>
            <p:ph type="title" idx="4294967295"/>
          </p:nvPr>
        </p:nvSpPr>
        <p:spPr/>
        <p:txBody>
          <a:bodyPr lIns="0"/>
          <a:lstStyle/>
          <a:p>
            <a:pPr eaLnBrk="1" hangingPunct="1">
              <a:defRPr/>
            </a:pPr>
            <a:r>
              <a:rPr lang="en-US" smtClean="0"/>
              <a:t>Cartesian Product Or Cross Join</a:t>
            </a:r>
          </a:p>
        </p:txBody>
      </p:sp>
      <p:sp>
        <p:nvSpPr>
          <p:cNvPr id="202755" name="Rectangle 3"/>
          <p:cNvSpPr>
            <a:spLocks noGrp="1" noChangeArrowheads="1"/>
          </p:cNvSpPr>
          <p:nvPr>
            <p:ph type="body" sz="half" idx="4294967295"/>
          </p:nvPr>
        </p:nvSpPr>
        <p:spPr>
          <a:xfrm>
            <a:off x="225425" y="1187450"/>
            <a:ext cx="8010525" cy="4813300"/>
          </a:xfrm>
        </p:spPr>
        <p:txBody>
          <a:bodyPr lIns="0" tIns="0"/>
          <a:lstStyle/>
          <a:p>
            <a:pPr eaLnBrk="1" hangingPunct="1"/>
            <a:r>
              <a:rPr lang="en-US" smtClean="0"/>
              <a:t>Returns </a:t>
            </a:r>
            <a:r>
              <a:rPr lang="en-US" b="1" smtClean="0"/>
              <a:t>All</a:t>
            </a:r>
            <a:r>
              <a:rPr lang="en-US" smtClean="0"/>
              <a:t> rows from first table, Each row from the first table is combined with all rows from the second table </a:t>
            </a:r>
          </a:p>
          <a:p>
            <a:pPr eaLnBrk="1" hangingPunct="1">
              <a:buFont typeface="Wingdings" pitchFamily="2" charset="2"/>
              <a:buNone/>
            </a:pPr>
            <a:r>
              <a:rPr lang="en-US" smtClean="0"/>
              <a:t>     Example</a:t>
            </a:r>
          </a:p>
          <a:p>
            <a:pPr eaLnBrk="1" hangingPunct="1">
              <a:buFont typeface="Wingdings" pitchFamily="2" charset="2"/>
              <a:buNone/>
            </a:pPr>
            <a:r>
              <a:rPr lang="en-US" b="1" smtClean="0"/>
              <a:t>	</a:t>
            </a:r>
            <a:endParaRPr lang="en-US" sz="1800" smtClean="0">
              <a:latin typeface="Courier New" pitchFamily="49" charset="0"/>
            </a:endParaRPr>
          </a:p>
        </p:txBody>
      </p:sp>
      <p:pic>
        <p:nvPicPr>
          <p:cNvPr id="202756"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57200" y="2590800"/>
            <a:ext cx="7569200" cy="3433763"/>
          </a:xfrm>
        </p:spPr>
      </p:pic>
      <p:sp>
        <p:nvSpPr>
          <p:cNvPr id="6" name="Rectangle 5"/>
          <p:cNvSpPr/>
          <p:nvPr/>
        </p:nvSpPr>
        <p:spPr>
          <a:xfrm>
            <a:off x="533400" y="2190750"/>
            <a:ext cx="4800600" cy="4000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dirty="0">
                <a:latin typeface="Lucida Console" pitchFamily="49" charset="0"/>
              </a:rPr>
              <a:t>SELECT  *  FROM Table1,Table2;</a:t>
            </a:r>
          </a:p>
        </p:txBody>
      </p:sp>
    </p:spTree>
    <p:extLst>
      <p:ext uri="{BB962C8B-B14F-4D97-AF65-F5344CB8AC3E}">
        <p14:creationId xmlns:p14="http://schemas.microsoft.com/office/powerpoint/2010/main" val="3993813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p:cTn id="7" dur="1000" fill="hold"/>
                                        <p:tgtEl>
                                          <p:spTgt spid="20275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0275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275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2755">
                                            <p:txEl>
                                              <p:pRg st="1" end="1"/>
                                            </p:txEl>
                                          </p:spTgt>
                                        </p:tgtEl>
                                        <p:attrNameLst>
                                          <p:attrName>style.visibility</p:attrName>
                                        </p:attrNameLst>
                                      </p:cBhvr>
                                      <p:to>
                                        <p:strVal val="visible"/>
                                      </p:to>
                                    </p:set>
                                    <p:anim calcmode="lin" valueType="num">
                                      <p:cBhvr>
                                        <p:cTn id="14" dur="1000" fill="hold"/>
                                        <p:tgtEl>
                                          <p:spTgt spid="20275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0275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275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02755">
                                            <p:txEl>
                                              <p:pRg st="2" end="2"/>
                                            </p:txEl>
                                          </p:spTgt>
                                        </p:tgtEl>
                                        <p:attrNameLst>
                                          <p:attrName>style.visibility</p:attrName>
                                        </p:attrNameLst>
                                      </p:cBhvr>
                                      <p:to>
                                        <p:strVal val="visible"/>
                                      </p:to>
                                    </p:set>
                                    <p:anim calcmode="lin" valueType="num">
                                      <p:cBhvr>
                                        <p:cTn id="21" dur="1000" fill="hold"/>
                                        <p:tgtEl>
                                          <p:spTgt spid="20275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0275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0275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02756"/>
                                        </p:tgtEl>
                                        <p:attrNameLst>
                                          <p:attrName>style.visibility</p:attrName>
                                        </p:attrNameLst>
                                      </p:cBhvr>
                                      <p:to>
                                        <p:strVal val="visible"/>
                                      </p:to>
                                    </p:set>
                                    <p:anim calcmode="lin" valueType="num">
                                      <p:cBhvr additive="base">
                                        <p:cTn id="28" dur="500" fill="hold"/>
                                        <p:tgtEl>
                                          <p:spTgt spid="202756"/>
                                        </p:tgtEl>
                                        <p:attrNameLst>
                                          <p:attrName>ppt_x</p:attrName>
                                        </p:attrNameLst>
                                      </p:cBhvr>
                                      <p:tavLst>
                                        <p:tav tm="0">
                                          <p:val>
                                            <p:strVal val="#ppt_x"/>
                                          </p:val>
                                        </p:tav>
                                        <p:tav tm="100000">
                                          <p:val>
                                            <p:strVal val="#ppt_x"/>
                                          </p:val>
                                        </p:tav>
                                      </p:tavLst>
                                    </p:anim>
                                    <p:anim calcmode="lin" valueType="num">
                                      <p:cBhvr additive="base">
                                        <p:cTn id="29" dur="500" fill="hold"/>
                                        <p:tgtEl>
                                          <p:spTgt spid="202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89043F76-37BA-4AB8-BAB8-AAFCA5CD7CC2}" type="slidenum">
              <a:rPr lang="en-US"/>
              <a:pPr>
                <a:defRPr/>
              </a:pPr>
              <a:t>74</a:t>
            </a:fld>
            <a:endParaRPr lang="en-US"/>
          </a:p>
        </p:txBody>
      </p:sp>
      <p:sp>
        <p:nvSpPr>
          <p:cNvPr id="28674" name="Rectangle 2"/>
          <p:cNvSpPr>
            <a:spLocks noGrp="1" noChangeArrowheads="1"/>
          </p:cNvSpPr>
          <p:nvPr>
            <p:ph type="title" idx="4294967295"/>
          </p:nvPr>
        </p:nvSpPr>
        <p:spPr/>
        <p:txBody>
          <a:bodyPr lIns="0"/>
          <a:lstStyle/>
          <a:p>
            <a:pPr eaLnBrk="1" hangingPunct="1">
              <a:defRPr/>
            </a:pPr>
            <a:r>
              <a:rPr lang="en-US" smtClean="0"/>
              <a:t>Inner Joins</a:t>
            </a:r>
          </a:p>
        </p:txBody>
      </p:sp>
      <p:sp>
        <p:nvSpPr>
          <p:cNvPr id="44036" name="Rectangle 3"/>
          <p:cNvSpPr>
            <a:spLocks noGrp="1" noChangeArrowheads="1"/>
          </p:cNvSpPr>
          <p:nvPr>
            <p:ph type="body" idx="4294967295"/>
          </p:nvPr>
        </p:nvSpPr>
        <p:spPr>
          <a:xfrm>
            <a:off x="152400" y="1187450"/>
            <a:ext cx="8229600" cy="2082800"/>
          </a:xfrm>
        </p:spPr>
        <p:txBody>
          <a:bodyPr lIns="0" tIns="0">
            <a:normAutofit fontScale="92500" lnSpcReduction="20000"/>
          </a:bodyPr>
          <a:lstStyle/>
          <a:p>
            <a:pPr eaLnBrk="1" hangingPunct="1"/>
            <a:r>
              <a:rPr lang="en-US" smtClean="0"/>
              <a:t>Common type of join</a:t>
            </a:r>
          </a:p>
          <a:p>
            <a:pPr eaLnBrk="1" hangingPunct="1"/>
            <a:endParaRPr lang="en-US" smtClean="0"/>
          </a:p>
          <a:p>
            <a:pPr eaLnBrk="1" hangingPunct="1"/>
            <a:r>
              <a:rPr lang="en-US" smtClean="0"/>
              <a:t>We define  inner join between as the Cartesian product which </a:t>
            </a:r>
            <a:r>
              <a:rPr lang="en-US" b="1" smtClean="0"/>
              <a:t>satisfies the join condition in the WHERE clause </a:t>
            </a:r>
          </a:p>
        </p:txBody>
      </p:sp>
    </p:spTree>
    <p:extLst>
      <p:ext uri="{BB962C8B-B14F-4D97-AF65-F5344CB8AC3E}">
        <p14:creationId xmlns:p14="http://schemas.microsoft.com/office/powerpoint/2010/main" val="38060060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a:xfrm>
            <a:off x="4191000" y="6381750"/>
            <a:ext cx="773113" cy="476250"/>
          </a:xfrm>
        </p:spPr>
        <p:txBody>
          <a:bodyPr/>
          <a:lstStyle/>
          <a:p>
            <a:pPr>
              <a:defRPr/>
            </a:pPr>
            <a:fld id="{4D9D10A7-0BF5-4F12-A82B-980BE1F3E212}" type="slidenum">
              <a:rPr lang="en-US"/>
              <a:pPr>
                <a:defRPr/>
              </a:pPr>
              <a:t>75</a:t>
            </a:fld>
            <a:endParaRPr lang="en-US"/>
          </a:p>
        </p:txBody>
      </p:sp>
      <p:sp>
        <p:nvSpPr>
          <p:cNvPr id="45059" name="Rectangle 2"/>
          <p:cNvSpPr>
            <a:spLocks noChangeArrowheads="1"/>
          </p:cNvSpPr>
          <p:nvPr/>
        </p:nvSpPr>
        <p:spPr bwMode="auto">
          <a:xfrm>
            <a:off x="228600" y="1143000"/>
            <a:ext cx="8686800" cy="6413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1800">
                <a:solidFill>
                  <a:schemeClr val="bg1"/>
                </a:solidFill>
              </a:rPr>
              <a:t>Get all combinations of emp and cust information such that the emp and cust are co-located.</a:t>
            </a:r>
          </a:p>
        </p:txBody>
      </p:sp>
      <p:sp>
        <p:nvSpPr>
          <p:cNvPr id="5123" name="Rectangle 3"/>
          <p:cNvSpPr>
            <a:spLocks noChangeArrowheads="1"/>
          </p:cNvSpPr>
          <p:nvPr/>
        </p:nvSpPr>
        <p:spPr bwMode="auto">
          <a:xfrm>
            <a:off x="228600" y="1828800"/>
            <a:ext cx="8686800" cy="10779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600" dirty="0">
                <a:latin typeface="Lucida Console" pitchFamily="49" charset="0"/>
              </a:rPr>
              <a:t>SELECT</a:t>
            </a:r>
            <a:r>
              <a:rPr lang="en-US" sz="1600" b="0" dirty="0">
                <a:latin typeface="Lucida Console" pitchFamily="49" charset="0"/>
              </a:rPr>
              <a:t> Table1.Emp_ID, Table1.City, Table2.Cust_ID, Table2.City</a:t>
            </a:r>
          </a:p>
          <a:p>
            <a:pPr algn="l">
              <a:defRPr/>
            </a:pPr>
            <a:r>
              <a:rPr lang="en-US" sz="1600" dirty="0">
                <a:latin typeface="Lucida Console" pitchFamily="49" charset="0"/>
              </a:rPr>
              <a:t>	FROM</a:t>
            </a:r>
            <a:r>
              <a:rPr lang="en-US" sz="1600" b="0" dirty="0">
                <a:latin typeface="Lucida Console" pitchFamily="49" charset="0"/>
              </a:rPr>
              <a:t> Table1, Table2</a:t>
            </a:r>
          </a:p>
          <a:p>
            <a:pPr algn="l">
              <a:defRPr/>
            </a:pPr>
            <a:r>
              <a:rPr lang="en-US" sz="1600" dirty="0">
                <a:latin typeface="Lucida Console" pitchFamily="49" charset="0"/>
              </a:rPr>
              <a:t>		WHERE</a:t>
            </a:r>
            <a:r>
              <a:rPr lang="en-US" sz="1600" b="0" dirty="0">
                <a:latin typeface="Lucida Console" pitchFamily="49" charset="0"/>
              </a:rPr>
              <a:t> Table1.City = Table2.City;</a:t>
            </a:r>
          </a:p>
        </p:txBody>
      </p:sp>
      <p:sp>
        <p:nvSpPr>
          <p:cNvPr id="29700" name="Rectangle 4"/>
          <p:cNvSpPr>
            <a:spLocks noGrp="1" noChangeArrowheads="1"/>
          </p:cNvSpPr>
          <p:nvPr>
            <p:ph type="title" idx="4294967295"/>
          </p:nvPr>
        </p:nvSpPr>
        <p:spPr/>
        <p:txBody>
          <a:bodyPr lIns="0"/>
          <a:lstStyle/>
          <a:p>
            <a:pPr eaLnBrk="1" hangingPunct="1">
              <a:defRPr/>
            </a:pPr>
            <a:r>
              <a:rPr lang="en-US" sz="2800" dirty="0" smtClean="0"/>
              <a:t>Retrieval from Multiple tables-Equi join</a:t>
            </a:r>
          </a:p>
        </p:txBody>
      </p:sp>
      <p:pic>
        <p:nvPicPr>
          <p:cNvPr id="5126" name="Picture 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3048000"/>
            <a:ext cx="7924800" cy="3532188"/>
          </a:xfrm>
        </p:spPr>
      </p:pic>
    </p:spTree>
    <p:extLst>
      <p:ext uri="{BB962C8B-B14F-4D97-AF65-F5344CB8AC3E}">
        <p14:creationId xmlns:p14="http://schemas.microsoft.com/office/powerpoint/2010/main" val="39891100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 calcmode="lin" valueType="num">
                                      <p:cBhvr additive="base">
                                        <p:cTn id="12" dur="500" fill="hold"/>
                                        <p:tgtEl>
                                          <p:spTgt spid="5126"/>
                                        </p:tgtEl>
                                        <p:attrNameLst>
                                          <p:attrName>ppt_x</p:attrName>
                                        </p:attrNameLst>
                                      </p:cBhvr>
                                      <p:tavLst>
                                        <p:tav tm="0">
                                          <p:val>
                                            <p:strVal val="#ppt_x"/>
                                          </p:val>
                                        </p:tav>
                                        <p:tav tm="100000">
                                          <p:val>
                                            <p:strVal val="#ppt_x"/>
                                          </p:val>
                                        </p:tav>
                                      </p:tavLst>
                                    </p:anim>
                                    <p:anim calcmode="lin" valueType="num">
                                      <p:cBhvr additive="base">
                                        <p:cTn id="13"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495C59EC-E2DD-4CAD-9A23-AEA7D91C4AA5}" type="slidenum">
              <a:rPr lang="en-US"/>
              <a:pPr>
                <a:defRPr/>
              </a:pPr>
              <a:t>76</a:t>
            </a:fld>
            <a:endParaRPr lang="en-US"/>
          </a:p>
        </p:txBody>
      </p:sp>
      <p:sp>
        <p:nvSpPr>
          <p:cNvPr id="46083" name="Rectangle 2"/>
          <p:cNvSpPr>
            <a:spLocks noChangeArrowheads="1"/>
          </p:cNvSpPr>
          <p:nvPr/>
        </p:nvSpPr>
        <p:spPr bwMode="auto">
          <a:xfrm>
            <a:off x="457200" y="1295400"/>
            <a:ext cx="8397875" cy="7080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en-US" sz="2000">
                <a:solidFill>
                  <a:schemeClr val="bg1"/>
                </a:solidFill>
              </a:rPr>
              <a:t>Display the Employee number, Employee name and department name of the employees who are working for some department.</a:t>
            </a:r>
          </a:p>
        </p:txBody>
      </p:sp>
      <p:sp>
        <p:nvSpPr>
          <p:cNvPr id="275459" name="Rectangle 3"/>
          <p:cNvSpPr>
            <a:spLocks noChangeArrowheads="1"/>
          </p:cNvSpPr>
          <p:nvPr/>
        </p:nvSpPr>
        <p:spPr bwMode="auto">
          <a:xfrm>
            <a:off x="457200" y="2362200"/>
            <a:ext cx="81534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b="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EmpNo</a:t>
            </a:r>
            <a:r>
              <a:rPr lang="en-US" sz="2000" b="0" dirty="0">
                <a:latin typeface="Lucida Console" pitchFamily="49" charset="0"/>
              </a:rPr>
              <a:t>, </a:t>
            </a:r>
            <a:r>
              <a:rPr lang="en-US" sz="2000" b="0" dirty="0" err="1">
                <a:latin typeface="Lucida Console" pitchFamily="49" charset="0"/>
              </a:rPr>
              <a:t>EName,DName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a:t>
            </a:r>
            <a:r>
              <a:rPr lang="en-US" sz="2000" b="0" dirty="0" err="1">
                <a:latin typeface="Lucida Console" pitchFamily="49" charset="0"/>
              </a:rPr>
              <a:t>Emp</a:t>
            </a:r>
            <a:r>
              <a:rPr lang="en-US" sz="2000" b="0" dirty="0">
                <a:latin typeface="Lucida Console" pitchFamily="49" charset="0"/>
              </a:rPr>
              <a:t> E , Dept D</a:t>
            </a: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E.DeptNo</a:t>
            </a:r>
            <a:r>
              <a:rPr lang="en-US" sz="2000" b="0" dirty="0">
                <a:latin typeface="Lucida Console" pitchFamily="49" charset="0"/>
              </a:rPr>
              <a:t> = </a:t>
            </a:r>
            <a:r>
              <a:rPr lang="en-US" sz="2000" b="0" dirty="0" err="1">
                <a:latin typeface="Lucida Console" pitchFamily="49" charset="0"/>
              </a:rPr>
              <a:t>D.DeptNo</a:t>
            </a:r>
            <a:r>
              <a:rPr lang="en-US" sz="2000" b="0" dirty="0">
                <a:latin typeface="Lucida Console" pitchFamily="49" charset="0"/>
              </a:rPr>
              <a:t>;</a:t>
            </a:r>
          </a:p>
        </p:txBody>
      </p:sp>
      <p:sp>
        <p:nvSpPr>
          <p:cNvPr id="30724"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Tree>
    <p:extLst>
      <p:ext uri="{BB962C8B-B14F-4D97-AF65-F5344CB8AC3E}">
        <p14:creationId xmlns:p14="http://schemas.microsoft.com/office/powerpoint/2010/main" val="1838973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dissolve">
                                      <p:cBhvr>
                                        <p:cTn id="7" dur="500"/>
                                        <p:tgtEl>
                                          <p:spTgt spid="27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BFA2F097-A225-4FD8-9E32-A0320FF6F636}" type="slidenum">
              <a:rPr lang="en-US"/>
              <a:pPr>
                <a:defRPr/>
              </a:pPr>
              <a:t>77</a:t>
            </a:fld>
            <a:endParaRPr lang="en-US"/>
          </a:p>
        </p:txBody>
      </p:sp>
      <p:sp>
        <p:nvSpPr>
          <p:cNvPr id="47107" name="Rectangle 2"/>
          <p:cNvSpPr>
            <a:spLocks noChangeArrowheads="1"/>
          </p:cNvSpPr>
          <p:nvPr/>
        </p:nvSpPr>
        <p:spPr bwMode="auto">
          <a:xfrm>
            <a:off x="228600" y="1047750"/>
            <a:ext cx="8397875" cy="369888"/>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1800">
                <a:solidFill>
                  <a:schemeClr val="bg1"/>
                </a:solidFill>
              </a:rPr>
              <a:t>Display the details of the customers who have purchased some items</a:t>
            </a:r>
          </a:p>
        </p:txBody>
      </p:sp>
      <p:sp>
        <p:nvSpPr>
          <p:cNvPr id="6147" name="Rectangle 3"/>
          <p:cNvSpPr>
            <a:spLocks noChangeArrowheads="1"/>
          </p:cNvSpPr>
          <p:nvPr/>
        </p:nvSpPr>
        <p:spPr bwMode="auto">
          <a:xfrm>
            <a:off x="533400" y="4419600"/>
            <a:ext cx="8153400" cy="1323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a.CustomerId,a.CustomerName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Customer a, </a:t>
            </a:r>
            <a:r>
              <a:rPr lang="en-US" sz="2000" b="0" dirty="0" err="1">
                <a:latin typeface="Lucida Console" pitchFamily="49" charset="0"/>
              </a:rPr>
              <a:t>CustomerPurchase</a:t>
            </a:r>
            <a:r>
              <a:rPr lang="en-US" sz="2000" b="0" dirty="0">
                <a:latin typeface="Lucida Console" pitchFamily="49" charset="0"/>
              </a:rPr>
              <a:t> b</a:t>
            </a: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a.CustomerId</a:t>
            </a:r>
            <a:r>
              <a:rPr lang="en-US" sz="2000" dirty="0">
                <a:latin typeface="Lucida Console" pitchFamily="49" charset="0"/>
              </a:rPr>
              <a:t> = </a:t>
            </a:r>
            <a:r>
              <a:rPr lang="en-US" sz="2000" b="0" dirty="0" err="1">
                <a:latin typeface="Lucida Console" pitchFamily="49" charset="0"/>
              </a:rPr>
              <a:t>b.CustomerId</a:t>
            </a:r>
            <a:r>
              <a:rPr lang="en-US" sz="2000" b="0" dirty="0">
                <a:latin typeface="Lucida Console" pitchFamily="49" charset="0"/>
              </a:rPr>
              <a:t>;</a:t>
            </a:r>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graphicFrame>
        <p:nvGraphicFramePr>
          <p:cNvPr id="9" name="Table 8"/>
          <p:cNvGraphicFramePr>
            <a:graphicFrameLocks noGrp="1"/>
          </p:cNvGraphicFramePr>
          <p:nvPr/>
        </p:nvGraphicFramePr>
        <p:xfrm>
          <a:off x="914400" y="1905000"/>
          <a:ext cx="7010400" cy="457200"/>
        </p:xfrm>
        <a:graphic>
          <a:graphicData uri="http://schemas.openxmlformats.org/drawingml/2006/table">
            <a:tbl>
              <a:tblPr/>
              <a:tblGrid>
                <a:gridCol w="1459075"/>
                <a:gridCol w="1823844"/>
                <a:gridCol w="1310887"/>
                <a:gridCol w="1124704"/>
                <a:gridCol w="1291890"/>
              </a:tblGrid>
              <a:tr h="457200">
                <a:tc>
                  <a:txBody>
                    <a:bodyPr/>
                    <a:lstStyle/>
                    <a:p>
                      <a:pPr algn="ctr" rtl="0" fontAlgn="b"/>
                      <a:r>
                        <a:rPr lang="en-US" sz="1800" b="1" i="0" u="none" strike="noStrike" dirty="0" err="1">
                          <a:solidFill>
                            <a:srgbClr val="000000"/>
                          </a:solidFill>
                          <a:latin typeface="Calibri"/>
                        </a:rPr>
                        <a:t>CustomerId</a:t>
                      </a:r>
                      <a:r>
                        <a:rPr lang="en-US" sz="1800" b="1"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CustomerName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DateOfReg</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UserId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a:solidFill>
                            <a:srgbClr val="000000"/>
                          </a:solidFill>
                          <a:latin typeface="Calibri"/>
                        </a:rPr>
                        <a:t>Password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0" name="Table 9"/>
          <p:cNvGraphicFramePr>
            <a:graphicFrameLocks noGrp="1"/>
          </p:cNvGraphicFramePr>
          <p:nvPr/>
        </p:nvGraphicFramePr>
        <p:xfrm>
          <a:off x="914400" y="3200400"/>
          <a:ext cx="7010400" cy="457200"/>
        </p:xfrm>
        <a:graphic>
          <a:graphicData uri="http://schemas.openxmlformats.org/drawingml/2006/table">
            <a:tbl>
              <a:tblPr/>
              <a:tblGrid>
                <a:gridCol w="2018558"/>
                <a:gridCol w="1404808"/>
                <a:gridCol w="1527558"/>
                <a:gridCol w="954724"/>
                <a:gridCol w="1104752"/>
              </a:tblGrid>
              <a:tr h="457200">
                <a:tc>
                  <a:txBody>
                    <a:bodyPr/>
                    <a:lstStyle/>
                    <a:p>
                      <a:pPr algn="ctr" rtl="0" fontAlgn="b"/>
                      <a:r>
                        <a:rPr lang="en-US" sz="1800" b="1" i="0" u="none" strike="noStrike" dirty="0" err="1">
                          <a:solidFill>
                            <a:srgbClr val="000000"/>
                          </a:solidFill>
                          <a:latin typeface="Calibri"/>
                        </a:rPr>
                        <a:t>CustomerId</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ItemId</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QtyPurchased</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BillId</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NetPrice</a:t>
                      </a:r>
                      <a:r>
                        <a:rPr lang="en-US" sz="1800" b="1" i="0" u="none" strike="noStrike" dirty="0">
                          <a:solidFill>
                            <a:srgbClr val="000000"/>
                          </a:solidFill>
                          <a:latin typeface="Calibri"/>
                        </a:rPr>
                        <a:t> </a:t>
                      </a:r>
                    </a:p>
                  </a:txBody>
                  <a:tcPr marL="8895" marR="8895" marT="88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47138" name="TextBox 10"/>
          <p:cNvSpPr txBox="1">
            <a:spLocks noChangeArrowheads="1"/>
          </p:cNvSpPr>
          <p:nvPr/>
        </p:nvSpPr>
        <p:spPr bwMode="auto">
          <a:xfrm>
            <a:off x="838200" y="14478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800"/>
              <a:t>Customer</a:t>
            </a:r>
          </a:p>
        </p:txBody>
      </p:sp>
      <p:sp>
        <p:nvSpPr>
          <p:cNvPr id="47139" name="TextBox 11"/>
          <p:cNvSpPr txBox="1">
            <a:spLocks noChangeArrowheads="1"/>
          </p:cNvSpPr>
          <p:nvPr/>
        </p:nvSpPr>
        <p:spPr bwMode="auto">
          <a:xfrm>
            <a:off x="914400" y="27432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pPr algn="l"/>
            <a:r>
              <a:rPr lang="en-US" sz="1800"/>
              <a:t>CustomerPurchase</a:t>
            </a:r>
          </a:p>
        </p:txBody>
      </p:sp>
    </p:spTree>
    <p:extLst>
      <p:ext uri="{BB962C8B-B14F-4D97-AF65-F5344CB8AC3E}">
        <p14:creationId xmlns:p14="http://schemas.microsoft.com/office/powerpoint/2010/main" val="1452128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ssolve">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B0CD93F-AFBF-4CCB-830F-D7BFBE13D221}" type="slidenum">
              <a:rPr lang="en-US"/>
              <a:pPr>
                <a:defRPr/>
              </a:pPr>
              <a:t>78</a:t>
            </a:fld>
            <a:endParaRPr lang="en-US"/>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
        <p:nvSpPr>
          <p:cNvPr id="48132" name="Rectangle 2"/>
          <p:cNvSpPr>
            <a:spLocks noChangeArrowheads="1"/>
          </p:cNvSpPr>
          <p:nvPr/>
        </p:nvSpPr>
        <p:spPr bwMode="auto">
          <a:xfrm>
            <a:off x="228600" y="1143000"/>
            <a:ext cx="8610600" cy="647700"/>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1800">
                <a:solidFill>
                  <a:schemeClr val="bg1"/>
                </a:solidFill>
              </a:rPr>
              <a:t>Display the details of suppliers who have been ordered to supply item, but the delivery status is  ‘Not Delivered’.</a:t>
            </a:r>
          </a:p>
        </p:txBody>
      </p:sp>
      <p:sp>
        <p:nvSpPr>
          <p:cNvPr id="7" name="Rectangle 3"/>
          <p:cNvSpPr>
            <a:spLocks noChangeArrowheads="1"/>
          </p:cNvSpPr>
          <p:nvPr/>
        </p:nvSpPr>
        <p:spPr bwMode="auto">
          <a:xfrm>
            <a:off x="457200" y="4419600"/>
            <a:ext cx="8305800" cy="17859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s.SupplierId,s.SupplierName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Supplier s, </a:t>
            </a:r>
            <a:r>
              <a:rPr lang="en-US" sz="2000" b="0" dirty="0" err="1">
                <a:latin typeface="Lucida Console" pitchFamily="49" charset="0"/>
              </a:rPr>
              <a:t>ItemOrder</a:t>
            </a:r>
            <a:r>
              <a:rPr lang="en-US" sz="2000" b="0" dirty="0">
                <a:latin typeface="Lucida Console" pitchFamily="49" charset="0"/>
              </a:rPr>
              <a:t> </a:t>
            </a:r>
            <a:r>
              <a:rPr lang="en-US" sz="2000" b="0" dirty="0" err="1">
                <a:latin typeface="Lucida Console" pitchFamily="49" charset="0"/>
              </a:rPr>
              <a:t>io</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s.SupplierId</a:t>
            </a:r>
            <a:r>
              <a:rPr lang="en-US" sz="2000" dirty="0">
                <a:latin typeface="Lucida Console" pitchFamily="49" charset="0"/>
              </a:rPr>
              <a:t> = </a:t>
            </a:r>
            <a:r>
              <a:rPr lang="en-US" sz="2000" b="0" dirty="0" err="1">
                <a:latin typeface="Lucida Console" pitchFamily="49" charset="0"/>
              </a:rPr>
              <a:t>io.SupplierId</a:t>
            </a:r>
            <a:r>
              <a:rPr lang="en-US" sz="2000" b="0" dirty="0">
                <a:latin typeface="Lucida Console" pitchFamily="49" charset="0"/>
              </a:rPr>
              <a:t> </a:t>
            </a:r>
            <a:r>
              <a:rPr lang="en-US" sz="2000" dirty="0">
                <a:latin typeface="Lucida Console" pitchFamily="49" charset="0"/>
              </a:rPr>
              <a:t>AND</a:t>
            </a:r>
          </a:p>
          <a:p>
            <a:pPr algn="l">
              <a:defRPr/>
            </a:pPr>
            <a:r>
              <a:rPr lang="en-US" sz="2000" b="0" dirty="0">
                <a:latin typeface="Lucida Console" pitchFamily="49" charset="0"/>
              </a:rPr>
              <a:t>                  </a:t>
            </a:r>
            <a:r>
              <a:rPr lang="en-US" sz="2000" b="0" dirty="0" err="1">
                <a:latin typeface="Lucida Console" pitchFamily="49" charset="0"/>
              </a:rPr>
              <a:t>io.DeliveryStatus</a:t>
            </a:r>
            <a:r>
              <a:rPr lang="en-US" sz="2000" b="0" dirty="0">
                <a:latin typeface="Lucida Console" pitchFamily="49" charset="0"/>
              </a:rPr>
              <a:t> =‘Not Delivered’;</a:t>
            </a:r>
          </a:p>
        </p:txBody>
      </p:sp>
      <p:graphicFrame>
        <p:nvGraphicFramePr>
          <p:cNvPr id="9" name="Table 8"/>
          <p:cNvGraphicFramePr>
            <a:graphicFrameLocks noGrp="1"/>
          </p:cNvGraphicFramePr>
          <p:nvPr/>
        </p:nvGraphicFramePr>
        <p:xfrm>
          <a:off x="457200" y="3733800"/>
          <a:ext cx="8077199" cy="479425"/>
        </p:xfrm>
        <a:graphic>
          <a:graphicData uri="http://schemas.openxmlformats.org/drawingml/2006/table">
            <a:tbl>
              <a:tblPr/>
              <a:tblGrid>
                <a:gridCol w="1214417"/>
                <a:gridCol w="1145215"/>
                <a:gridCol w="1361326"/>
                <a:gridCol w="1384442"/>
                <a:gridCol w="1600200"/>
                <a:gridCol w="1371599"/>
              </a:tblGrid>
              <a:tr h="479425">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QtyOrdered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OrderDate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DeliveryStatus</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0" name="Table 9"/>
          <p:cNvGraphicFramePr>
            <a:graphicFrameLocks noGrp="1"/>
          </p:cNvGraphicFramePr>
          <p:nvPr/>
        </p:nvGraphicFramePr>
        <p:xfrm>
          <a:off x="457200" y="2667000"/>
          <a:ext cx="8077200" cy="533400"/>
        </p:xfrm>
        <a:graphic>
          <a:graphicData uri="http://schemas.openxmlformats.org/drawingml/2006/table">
            <a:tbl>
              <a:tblPr/>
              <a:tblGrid>
                <a:gridCol w="2209801"/>
                <a:gridCol w="2616199"/>
                <a:gridCol w="3251200"/>
              </a:tblGrid>
              <a:tr h="533400">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SupplierName</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SupplierContactNo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48160" name="TextBox 10"/>
          <p:cNvSpPr txBox="1">
            <a:spLocks noChangeArrowheads="1"/>
          </p:cNvSpPr>
          <p:nvPr/>
        </p:nvSpPr>
        <p:spPr bwMode="auto">
          <a:xfrm>
            <a:off x="457200" y="21336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Supplier</a:t>
            </a:r>
          </a:p>
        </p:txBody>
      </p:sp>
      <p:sp>
        <p:nvSpPr>
          <p:cNvPr id="48161" name="TextBox 11"/>
          <p:cNvSpPr txBox="1">
            <a:spLocks noChangeArrowheads="1"/>
          </p:cNvSpPr>
          <p:nvPr/>
        </p:nvSpPr>
        <p:spPr bwMode="auto">
          <a:xfrm>
            <a:off x="457200" y="3287713"/>
            <a:ext cx="167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ItemOrder</a:t>
            </a:r>
          </a:p>
        </p:txBody>
      </p:sp>
    </p:spTree>
    <p:extLst>
      <p:ext uri="{BB962C8B-B14F-4D97-AF65-F5344CB8AC3E}">
        <p14:creationId xmlns:p14="http://schemas.microsoft.com/office/powerpoint/2010/main" val="2360613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099F8233-3332-4DF4-B5A7-E39CA41FDD95}" type="slidenum">
              <a:rPr lang="en-US"/>
              <a:pPr>
                <a:defRPr/>
              </a:pPr>
              <a:t>79</a:t>
            </a:fld>
            <a:endParaRPr lang="en-US"/>
          </a:p>
        </p:txBody>
      </p:sp>
      <p:sp>
        <p:nvSpPr>
          <p:cNvPr id="49155" name="Rectangle 2"/>
          <p:cNvSpPr>
            <a:spLocks noChangeArrowheads="1"/>
          </p:cNvSpPr>
          <p:nvPr/>
        </p:nvSpPr>
        <p:spPr bwMode="auto">
          <a:xfrm>
            <a:off x="457200" y="1143000"/>
            <a:ext cx="8397875" cy="708025"/>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2000">
                <a:solidFill>
                  <a:schemeClr val="bg1"/>
                </a:solidFill>
              </a:rPr>
              <a:t>Display the details of Supplier who has been ordered to supply more than one item</a:t>
            </a:r>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
        <p:nvSpPr>
          <p:cNvPr id="8" name="Rectangle 3"/>
          <p:cNvSpPr>
            <a:spLocks noChangeArrowheads="1"/>
          </p:cNvSpPr>
          <p:nvPr/>
        </p:nvSpPr>
        <p:spPr bwMode="auto">
          <a:xfrm>
            <a:off x="533400" y="4114800"/>
            <a:ext cx="8153400" cy="22479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s.SupplierId,s.SupplierName</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Supplier s, </a:t>
            </a:r>
            <a:r>
              <a:rPr lang="en-US" sz="2000" b="0" dirty="0" err="1">
                <a:latin typeface="Lucida Console" pitchFamily="49" charset="0"/>
              </a:rPr>
              <a:t>ItemOrder</a:t>
            </a:r>
            <a:r>
              <a:rPr lang="en-US" sz="2000" b="0" dirty="0">
                <a:latin typeface="Lucida Console" pitchFamily="49" charset="0"/>
              </a:rPr>
              <a:t> </a:t>
            </a:r>
            <a:r>
              <a:rPr lang="en-US" sz="2000" b="0" dirty="0" err="1">
                <a:latin typeface="Lucida Console" pitchFamily="49" charset="0"/>
              </a:rPr>
              <a:t>io</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s.SupplierId</a:t>
            </a:r>
            <a:r>
              <a:rPr lang="en-US" sz="2000" dirty="0">
                <a:latin typeface="Lucida Console" pitchFamily="49" charset="0"/>
              </a:rPr>
              <a:t> = </a:t>
            </a:r>
            <a:r>
              <a:rPr lang="en-US" sz="2000" b="0" dirty="0" err="1">
                <a:latin typeface="Lucida Console" pitchFamily="49" charset="0"/>
              </a:rPr>
              <a:t>io.SupplierId</a:t>
            </a:r>
            <a:r>
              <a:rPr lang="en-US" sz="2000" b="0" dirty="0">
                <a:latin typeface="Lucida Console" pitchFamily="49" charset="0"/>
              </a:rPr>
              <a:t> </a:t>
            </a:r>
          </a:p>
          <a:p>
            <a:pPr algn="l">
              <a:defRPr/>
            </a:pPr>
            <a:r>
              <a:rPr lang="en-US" sz="2000" dirty="0">
                <a:latin typeface="Lucida Console" pitchFamily="49" charset="0"/>
              </a:rPr>
              <a:t>		GROUP BY </a:t>
            </a:r>
            <a:r>
              <a:rPr lang="en-US" sz="2000" b="0" dirty="0" err="1">
                <a:latin typeface="Lucida Console" pitchFamily="49" charset="0"/>
              </a:rPr>
              <a:t>s.SupplierId,s.SupplierName</a:t>
            </a:r>
            <a:endParaRPr lang="en-US" sz="2000" dirty="0">
              <a:latin typeface="Lucida Console" pitchFamily="49" charset="0"/>
            </a:endParaRPr>
          </a:p>
          <a:p>
            <a:pPr algn="l">
              <a:defRPr/>
            </a:pPr>
            <a:r>
              <a:rPr lang="en-US" sz="2000" dirty="0">
                <a:latin typeface="Lucida Console" pitchFamily="49" charset="0"/>
              </a:rPr>
              <a:t>			HAVING COUNT(*)&gt;1;</a:t>
            </a:r>
          </a:p>
        </p:txBody>
      </p:sp>
      <p:graphicFrame>
        <p:nvGraphicFramePr>
          <p:cNvPr id="6" name="Table 5"/>
          <p:cNvGraphicFramePr>
            <a:graphicFrameLocks noGrp="1"/>
          </p:cNvGraphicFramePr>
          <p:nvPr/>
        </p:nvGraphicFramePr>
        <p:xfrm>
          <a:off x="457200" y="3429000"/>
          <a:ext cx="8077199" cy="479425"/>
        </p:xfrm>
        <a:graphic>
          <a:graphicData uri="http://schemas.openxmlformats.org/drawingml/2006/table">
            <a:tbl>
              <a:tblPr/>
              <a:tblGrid>
                <a:gridCol w="1214417"/>
                <a:gridCol w="1145215"/>
                <a:gridCol w="1361326"/>
                <a:gridCol w="1384442"/>
                <a:gridCol w="1600200"/>
                <a:gridCol w="1371599"/>
              </a:tblGrid>
              <a:tr h="479425">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QtyOrdered</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OrderDate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DeliveryStatus</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DeliveryDate</a:t>
                      </a:r>
                      <a:endParaRPr lang="en-US" sz="1800" b="1" i="0" u="none" strike="noStrike" dirty="0">
                        <a:solidFill>
                          <a:srgbClr val="000000"/>
                        </a:solidFill>
                        <a:latin typeface="Calibri"/>
                      </a:endParaRPr>
                    </a:p>
                  </a:txBody>
                  <a:tcPr marL="7557" marR="7557" marT="754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7" name="Table 6"/>
          <p:cNvGraphicFramePr>
            <a:graphicFrameLocks noGrp="1"/>
          </p:cNvGraphicFramePr>
          <p:nvPr/>
        </p:nvGraphicFramePr>
        <p:xfrm>
          <a:off x="457200" y="2362200"/>
          <a:ext cx="8077200" cy="533400"/>
        </p:xfrm>
        <a:graphic>
          <a:graphicData uri="http://schemas.openxmlformats.org/drawingml/2006/table">
            <a:tbl>
              <a:tblPr/>
              <a:tblGrid>
                <a:gridCol w="2209801"/>
                <a:gridCol w="2616199"/>
                <a:gridCol w="3251200"/>
              </a:tblGrid>
              <a:tr h="533400">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SupplierName</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SupplierContactNo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49184" name="TextBox 8"/>
          <p:cNvSpPr txBox="1">
            <a:spLocks noChangeArrowheads="1"/>
          </p:cNvSpPr>
          <p:nvPr/>
        </p:nvSpPr>
        <p:spPr bwMode="auto">
          <a:xfrm>
            <a:off x="457200" y="18288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Supplier</a:t>
            </a:r>
          </a:p>
        </p:txBody>
      </p:sp>
      <p:sp>
        <p:nvSpPr>
          <p:cNvPr id="49185" name="TextBox 9"/>
          <p:cNvSpPr txBox="1">
            <a:spLocks noChangeArrowheads="1"/>
          </p:cNvSpPr>
          <p:nvPr/>
        </p:nvSpPr>
        <p:spPr bwMode="auto">
          <a:xfrm>
            <a:off x="457200" y="28956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ItemOrder</a:t>
            </a:r>
          </a:p>
        </p:txBody>
      </p:sp>
    </p:spTree>
    <p:extLst>
      <p:ext uri="{BB962C8B-B14F-4D97-AF65-F5344CB8AC3E}">
        <p14:creationId xmlns:p14="http://schemas.microsoft.com/office/powerpoint/2010/main" val="36799959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4665"/>
            <a:ext cx="9143999" cy="833535"/>
          </a:xfrm>
          <a:solidFill>
            <a:schemeClr val="accent4">
              <a:lumMod val="20000"/>
              <a:lumOff val="80000"/>
            </a:schemeClr>
          </a:solidFill>
        </p:spPr>
        <p:txBody>
          <a:bodyPr lIns="0"/>
          <a:lstStyle/>
          <a:p>
            <a:pPr eaLnBrk="1" hangingPunct="1">
              <a:defRPr/>
            </a:pPr>
            <a:r>
              <a:rPr lang="en-US" dirty="0" smtClean="0"/>
              <a:t>Operators</a:t>
            </a:r>
          </a:p>
        </p:txBody>
      </p:sp>
      <p:sp>
        <p:nvSpPr>
          <p:cNvPr id="29700" name="Rectangle 3"/>
          <p:cNvSpPr>
            <a:spLocks noGrp="1" noChangeArrowheads="1"/>
          </p:cNvSpPr>
          <p:nvPr>
            <p:ph type="body" idx="4294967295"/>
          </p:nvPr>
        </p:nvSpPr>
        <p:spPr>
          <a:xfrm>
            <a:off x="0" y="838200"/>
            <a:ext cx="9144000" cy="6019800"/>
          </a:xfrm>
        </p:spPr>
        <p:txBody>
          <a:bodyPr lIns="0" tIns="0"/>
          <a:lstStyle/>
          <a:p>
            <a:pPr eaLnBrk="1" hangingPunct="1"/>
            <a:r>
              <a:rPr lang="en-US" dirty="0" smtClean="0"/>
              <a:t>Arithmetic operators: +, -, *, /</a:t>
            </a:r>
          </a:p>
          <a:p>
            <a:pPr eaLnBrk="1" hangingPunct="1"/>
            <a:endParaRPr lang="en-US" dirty="0" smtClean="0"/>
          </a:p>
          <a:p>
            <a:pPr eaLnBrk="1" hangingPunct="1"/>
            <a:r>
              <a:rPr lang="en-US" dirty="0" smtClean="0"/>
              <a:t>Logical operators: AND, OR, NOT</a:t>
            </a:r>
          </a:p>
          <a:p>
            <a:pPr eaLnBrk="1" hangingPunct="1"/>
            <a:endParaRPr lang="en-US" dirty="0" smtClean="0"/>
          </a:p>
          <a:p>
            <a:pPr eaLnBrk="1" hangingPunct="1"/>
            <a:r>
              <a:rPr lang="en-US" dirty="0" smtClean="0"/>
              <a:t>Relational operators:  =, &lt;=, &gt;=, &lt; &gt;, &lt; , &gt;</a:t>
            </a:r>
          </a:p>
          <a:p>
            <a:pPr eaLnBrk="1" hangingPunct="1"/>
            <a:endParaRPr lang="en-US" dirty="0" smtClean="0"/>
          </a:p>
        </p:txBody>
      </p:sp>
    </p:spTree>
    <p:extLst>
      <p:ext uri="{BB962C8B-B14F-4D97-AF65-F5344CB8AC3E}">
        <p14:creationId xmlns:p14="http://schemas.microsoft.com/office/powerpoint/2010/main" val="3973121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55014B5C-0EF0-4640-8BEA-4033DCAF3319}" type="slidenum">
              <a:rPr lang="en-US"/>
              <a:pPr>
                <a:defRPr/>
              </a:pPr>
              <a:t>80</a:t>
            </a:fld>
            <a:endParaRPr lang="en-US"/>
          </a:p>
        </p:txBody>
      </p:sp>
      <p:sp>
        <p:nvSpPr>
          <p:cNvPr id="50179" name="Rectangle 2"/>
          <p:cNvSpPr>
            <a:spLocks noChangeArrowheads="1"/>
          </p:cNvSpPr>
          <p:nvPr/>
        </p:nvSpPr>
        <p:spPr bwMode="auto">
          <a:xfrm>
            <a:off x="304800" y="914400"/>
            <a:ext cx="8626475" cy="708025"/>
          </a:xfrm>
          <a:prstGeom prst="rect">
            <a:avLst/>
          </a:prstGeom>
          <a:solidFill>
            <a:schemeClr val="tx1"/>
          </a:solidFill>
          <a:ln w="9525">
            <a:solidFill>
              <a:schemeClr val="bg1"/>
            </a:solidFill>
            <a:miter lim="800000"/>
            <a:headEnd/>
            <a:tailEnd/>
          </a:ln>
        </p:spPr>
        <p:txBody>
          <a:bodyPr lIns="92075" tIns="46038" rIns="92075" bIns="46038">
            <a:spAutoFit/>
          </a:bodyPr>
          <a:lstStyle/>
          <a:p>
            <a:pPr algn="l"/>
            <a:r>
              <a:rPr lang="en-US" sz="2000">
                <a:solidFill>
                  <a:schemeClr val="bg1"/>
                </a:solidFill>
              </a:rPr>
              <a:t>Display the name of the item, name of the supplier and quantity supplied if the supplier has supplied that item.</a:t>
            </a:r>
          </a:p>
        </p:txBody>
      </p:sp>
      <p:sp>
        <p:nvSpPr>
          <p:cNvPr id="31748" name="Rectangle 4"/>
          <p:cNvSpPr>
            <a:spLocks noGrp="1" noChangeArrowheads="1"/>
          </p:cNvSpPr>
          <p:nvPr>
            <p:ph type="title" idx="4294967295"/>
          </p:nvPr>
        </p:nvSpPr>
        <p:spPr>
          <a:xfrm>
            <a:off x="228600" y="304800"/>
            <a:ext cx="8574088" cy="533400"/>
          </a:xfrm>
        </p:spPr>
        <p:txBody>
          <a:bodyPr lIns="0">
            <a:normAutofit fontScale="90000"/>
          </a:bodyPr>
          <a:lstStyle/>
          <a:p>
            <a:pPr eaLnBrk="1" hangingPunct="1">
              <a:defRPr/>
            </a:pPr>
            <a:r>
              <a:rPr lang="en-US" smtClean="0"/>
              <a:t> Retrieval from Multiple tables-  Equi join</a:t>
            </a:r>
          </a:p>
        </p:txBody>
      </p:sp>
      <p:sp>
        <p:nvSpPr>
          <p:cNvPr id="8" name="Rectangle 3"/>
          <p:cNvSpPr>
            <a:spLocks noChangeArrowheads="1"/>
          </p:cNvSpPr>
          <p:nvPr/>
        </p:nvSpPr>
        <p:spPr bwMode="auto">
          <a:xfrm>
            <a:off x="533400" y="4419600"/>
            <a:ext cx="8153400" cy="17859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t> </a:t>
            </a:r>
            <a:r>
              <a:rPr lang="en-US" sz="2000" dirty="0">
                <a:latin typeface="Lucida Console" pitchFamily="49" charset="0"/>
              </a:rPr>
              <a:t>SELECT</a:t>
            </a:r>
            <a:r>
              <a:rPr lang="en-US" sz="2000" b="0" dirty="0">
                <a:latin typeface="Lucida Console" pitchFamily="49" charset="0"/>
              </a:rPr>
              <a:t> </a:t>
            </a:r>
            <a:r>
              <a:rPr lang="en-US" sz="2000" b="0" dirty="0" err="1">
                <a:latin typeface="Lucida Console" pitchFamily="49" charset="0"/>
              </a:rPr>
              <a:t>i.ItemId,s.SupplierId,io.QtyOfOrder</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FROM</a:t>
            </a:r>
            <a:r>
              <a:rPr lang="en-US" sz="2000" b="0" dirty="0">
                <a:latin typeface="Lucida Console" pitchFamily="49" charset="0"/>
              </a:rPr>
              <a:t> Item </a:t>
            </a:r>
            <a:r>
              <a:rPr lang="en-US" sz="2000" b="0" dirty="0" err="1">
                <a:latin typeface="Lucida Console" pitchFamily="49" charset="0"/>
              </a:rPr>
              <a:t>i</a:t>
            </a:r>
            <a:r>
              <a:rPr lang="en-US" sz="2000" b="0" dirty="0">
                <a:latin typeface="Lucida Console" pitchFamily="49" charset="0"/>
              </a:rPr>
              <a:t>, Supplier s, </a:t>
            </a:r>
            <a:r>
              <a:rPr lang="en-US" sz="2000" b="0" dirty="0" err="1">
                <a:latin typeface="Lucida Console" pitchFamily="49" charset="0"/>
              </a:rPr>
              <a:t>ItemOrder</a:t>
            </a:r>
            <a:r>
              <a:rPr lang="en-US" sz="2000" b="0" dirty="0">
                <a:latin typeface="Lucida Console" pitchFamily="49" charset="0"/>
              </a:rPr>
              <a:t> </a:t>
            </a:r>
            <a:r>
              <a:rPr lang="en-US" sz="2000" b="0" dirty="0" err="1">
                <a:latin typeface="Lucida Console" pitchFamily="49" charset="0"/>
              </a:rPr>
              <a:t>io</a:t>
            </a:r>
            <a:endParaRPr lang="en-US" sz="2000" b="0" dirty="0">
              <a:latin typeface="Lucida Console" pitchFamily="49" charset="0"/>
            </a:endParaRPr>
          </a:p>
          <a:p>
            <a:pPr algn="l">
              <a:defRPr/>
            </a:pPr>
            <a:r>
              <a:rPr lang="en-US" sz="2000" b="0" dirty="0">
                <a:latin typeface="Lucida Console" pitchFamily="49" charset="0"/>
              </a:rPr>
              <a:t> 	</a:t>
            </a:r>
            <a:r>
              <a:rPr lang="en-US" sz="2000" dirty="0">
                <a:latin typeface="Lucida Console" pitchFamily="49" charset="0"/>
              </a:rPr>
              <a:t>WHERE</a:t>
            </a:r>
            <a:r>
              <a:rPr lang="en-US" sz="2000" b="0" dirty="0">
                <a:latin typeface="Lucida Console" pitchFamily="49" charset="0"/>
              </a:rPr>
              <a:t> </a:t>
            </a:r>
            <a:r>
              <a:rPr lang="en-US" sz="2000" b="0" dirty="0" err="1">
                <a:latin typeface="Lucida Console" pitchFamily="49" charset="0"/>
              </a:rPr>
              <a:t>s.SupplierId</a:t>
            </a:r>
            <a:r>
              <a:rPr lang="en-US" sz="2000" dirty="0">
                <a:latin typeface="Lucida Console" pitchFamily="49" charset="0"/>
              </a:rPr>
              <a:t> = </a:t>
            </a:r>
            <a:r>
              <a:rPr lang="en-US" sz="2000" b="0" dirty="0" err="1">
                <a:latin typeface="Lucida Console" pitchFamily="49" charset="0"/>
              </a:rPr>
              <a:t>io.SupplierId</a:t>
            </a:r>
            <a:r>
              <a:rPr lang="en-US" sz="2000" b="0" dirty="0">
                <a:latin typeface="Lucida Console" pitchFamily="49" charset="0"/>
              </a:rPr>
              <a:t>  </a:t>
            </a:r>
          </a:p>
          <a:p>
            <a:pPr algn="l">
              <a:defRPr/>
            </a:pPr>
            <a:r>
              <a:rPr lang="en-US" sz="2000" dirty="0">
                <a:latin typeface="Lucida Console" pitchFamily="49" charset="0"/>
              </a:rPr>
              <a:t>                            AND </a:t>
            </a:r>
            <a:r>
              <a:rPr lang="en-US" sz="2000" b="0" dirty="0" err="1">
                <a:latin typeface="Lucida Console" pitchFamily="49" charset="0"/>
              </a:rPr>
              <a:t>i.ItemId</a:t>
            </a:r>
            <a:r>
              <a:rPr lang="en-US" sz="2000" b="0" dirty="0">
                <a:latin typeface="Lucida Console" pitchFamily="49" charset="0"/>
              </a:rPr>
              <a:t>=</a:t>
            </a:r>
            <a:r>
              <a:rPr lang="en-US" sz="2000" b="0" dirty="0" err="1">
                <a:latin typeface="Lucida Console" pitchFamily="49" charset="0"/>
              </a:rPr>
              <a:t>io.ItemId</a:t>
            </a:r>
            <a:r>
              <a:rPr lang="en-US" sz="2000" b="0" dirty="0">
                <a:latin typeface="Lucida Console" pitchFamily="49" charset="0"/>
              </a:rPr>
              <a:t>;</a:t>
            </a:r>
            <a:endParaRPr lang="en-US" sz="2000" dirty="0">
              <a:latin typeface="Lucida Console" pitchFamily="49" charset="0"/>
            </a:endParaRPr>
          </a:p>
        </p:txBody>
      </p:sp>
      <p:graphicFrame>
        <p:nvGraphicFramePr>
          <p:cNvPr id="6" name="Table 5"/>
          <p:cNvGraphicFramePr>
            <a:graphicFrameLocks noGrp="1"/>
          </p:cNvGraphicFramePr>
          <p:nvPr/>
        </p:nvGraphicFramePr>
        <p:xfrm>
          <a:off x="533400" y="3886200"/>
          <a:ext cx="8077199" cy="403225"/>
        </p:xfrm>
        <a:graphic>
          <a:graphicData uri="http://schemas.openxmlformats.org/drawingml/2006/table">
            <a:tbl>
              <a:tblPr/>
              <a:tblGrid>
                <a:gridCol w="1214417"/>
                <a:gridCol w="1145215"/>
                <a:gridCol w="1361326"/>
                <a:gridCol w="1384442"/>
                <a:gridCol w="1600200"/>
                <a:gridCol w="1371599"/>
              </a:tblGrid>
              <a:tr h="403225">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QtyOrdered</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OrderDate</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DeliveryStatus</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DeliveryDate</a:t>
                      </a:r>
                      <a:endParaRPr lang="en-US" sz="1800" b="1" i="0" u="none" strike="noStrike" dirty="0">
                        <a:solidFill>
                          <a:srgbClr val="000000"/>
                        </a:solidFill>
                        <a:latin typeface="Calibri"/>
                      </a:endParaRPr>
                    </a:p>
                  </a:txBody>
                  <a:tcPr marL="7557" marR="7557" marT="75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7" name="Table 6"/>
          <p:cNvGraphicFramePr>
            <a:graphicFrameLocks noGrp="1"/>
          </p:cNvGraphicFramePr>
          <p:nvPr/>
        </p:nvGraphicFramePr>
        <p:xfrm>
          <a:off x="533400" y="2895600"/>
          <a:ext cx="8077200" cy="381000"/>
        </p:xfrm>
        <a:graphic>
          <a:graphicData uri="http://schemas.openxmlformats.org/drawingml/2006/table">
            <a:tbl>
              <a:tblPr/>
              <a:tblGrid>
                <a:gridCol w="2209801"/>
                <a:gridCol w="2616199"/>
                <a:gridCol w="3251200"/>
              </a:tblGrid>
              <a:tr h="381000">
                <a:tc>
                  <a:txBody>
                    <a:bodyPr/>
                    <a:lstStyle/>
                    <a:p>
                      <a:pPr algn="ctr" rtl="0" fontAlgn="b"/>
                      <a:r>
                        <a:rPr lang="en-US" sz="1800" b="1" i="0" u="none" strike="noStrike" dirty="0" err="1">
                          <a:solidFill>
                            <a:srgbClr val="000000"/>
                          </a:solidFill>
                          <a:latin typeface="Calibri"/>
                        </a:rPr>
                        <a:t>SupplierId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SupplierName</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SupplierContactNo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0208" name="TextBox 8"/>
          <p:cNvSpPr txBox="1">
            <a:spLocks noChangeArrowheads="1"/>
          </p:cNvSpPr>
          <p:nvPr/>
        </p:nvSpPr>
        <p:spPr bwMode="auto">
          <a:xfrm>
            <a:off x="457200" y="25146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Supplier</a:t>
            </a:r>
          </a:p>
        </p:txBody>
      </p:sp>
      <p:sp>
        <p:nvSpPr>
          <p:cNvPr id="50209" name="TextBox 9"/>
          <p:cNvSpPr txBox="1">
            <a:spLocks noChangeArrowheads="1"/>
          </p:cNvSpPr>
          <p:nvPr/>
        </p:nvSpPr>
        <p:spPr bwMode="auto">
          <a:xfrm>
            <a:off x="533400" y="34290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ItemOrder</a:t>
            </a:r>
          </a:p>
        </p:txBody>
      </p:sp>
      <p:graphicFrame>
        <p:nvGraphicFramePr>
          <p:cNvPr id="12" name="Table 11"/>
          <p:cNvGraphicFramePr>
            <a:graphicFrameLocks noGrp="1"/>
          </p:cNvGraphicFramePr>
          <p:nvPr/>
        </p:nvGraphicFramePr>
        <p:xfrm>
          <a:off x="609600" y="2133600"/>
          <a:ext cx="5943599" cy="360363"/>
        </p:xfrm>
        <a:graphic>
          <a:graphicData uri="http://schemas.openxmlformats.org/drawingml/2006/table">
            <a:tbl>
              <a:tblPr/>
              <a:tblGrid>
                <a:gridCol w="1219200"/>
                <a:gridCol w="1447800"/>
                <a:gridCol w="1524000"/>
                <a:gridCol w="1676400"/>
                <a:gridCol w="76199"/>
              </a:tblGrid>
              <a:tr h="360363">
                <a:tc>
                  <a:txBody>
                    <a:bodyPr/>
                    <a:lstStyle/>
                    <a:p>
                      <a:pPr algn="ctr" rtl="0" fontAlgn="b"/>
                      <a:r>
                        <a:rPr lang="en-US" sz="1800" b="1" i="0" u="none" strike="noStrike" dirty="0" err="1">
                          <a:solidFill>
                            <a:srgbClr val="000000"/>
                          </a:solidFill>
                          <a:latin typeface="Calibri"/>
                        </a:rPr>
                        <a:t>ItemId</a:t>
                      </a:r>
                      <a:endParaRPr lang="en-US" sz="1800" b="1" i="0" u="none" strike="noStrike" dirty="0">
                        <a:solidFill>
                          <a:srgbClr val="000000"/>
                        </a:solidFill>
                        <a:latin typeface="Calibri"/>
                      </a:endParaRPr>
                    </a:p>
                  </a:txBody>
                  <a:tcPr marL="9525" marR="9525" marT="95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ItemName</a:t>
                      </a:r>
                      <a:r>
                        <a:rPr lang="en-US" sz="1800" b="1" i="0" u="none" strike="noStrike" dirty="0">
                          <a:solidFill>
                            <a:srgbClr val="000000"/>
                          </a:solidFill>
                          <a:latin typeface="Calibri"/>
                        </a:rPr>
                        <a:t> </a:t>
                      </a: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a:solidFill>
                            <a:srgbClr val="000000"/>
                          </a:solidFill>
                          <a:latin typeface="Calibri"/>
                        </a:rPr>
                        <a:t>UnitPrice</a:t>
                      </a:r>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a:solidFill>
                            <a:srgbClr val="000000"/>
                          </a:solidFill>
                          <a:latin typeface="Calibri"/>
                        </a:rPr>
                        <a:t>Class</a:t>
                      </a: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0224" name="TextBox 12"/>
          <p:cNvSpPr txBox="1">
            <a:spLocks noChangeArrowheads="1"/>
          </p:cNvSpPr>
          <p:nvPr/>
        </p:nvSpPr>
        <p:spPr bwMode="auto">
          <a:xfrm>
            <a:off x="533400" y="1752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Item</a:t>
            </a:r>
          </a:p>
        </p:txBody>
      </p:sp>
    </p:spTree>
    <p:extLst>
      <p:ext uri="{BB962C8B-B14F-4D97-AF65-F5344CB8AC3E}">
        <p14:creationId xmlns:p14="http://schemas.microsoft.com/office/powerpoint/2010/main" val="23560527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1AA750C8-ABA6-413B-B758-7CBE41A5B01C}" type="slidenum">
              <a:rPr lang="en-US"/>
              <a:pPr>
                <a:defRPr/>
              </a:pPr>
              <a:t>81</a:t>
            </a:fld>
            <a:endParaRPr lang="en-US"/>
          </a:p>
        </p:txBody>
      </p:sp>
      <p:sp>
        <p:nvSpPr>
          <p:cNvPr id="32770" name="Rectangle 2"/>
          <p:cNvSpPr>
            <a:spLocks noGrp="1" noChangeArrowheads="1"/>
          </p:cNvSpPr>
          <p:nvPr>
            <p:ph type="title" idx="4294967295"/>
          </p:nvPr>
        </p:nvSpPr>
        <p:spPr/>
        <p:txBody>
          <a:bodyPr lIns="0"/>
          <a:lstStyle/>
          <a:p>
            <a:pPr eaLnBrk="1" hangingPunct="1">
              <a:defRPr/>
            </a:pPr>
            <a:r>
              <a:rPr lang="en-US" smtClean="0"/>
              <a:t>Outer join</a:t>
            </a:r>
          </a:p>
        </p:txBody>
      </p:sp>
      <p:sp>
        <p:nvSpPr>
          <p:cNvPr id="51204" name="Rectangle 3"/>
          <p:cNvSpPr>
            <a:spLocks noGrp="1" noChangeArrowheads="1"/>
          </p:cNvSpPr>
          <p:nvPr>
            <p:ph type="body" idx="4294967295"/>
          </p:nvPr>
        </p:nvSpPr>
        <p:spPr>
          <a:xfrm>
            <a:off x="152400" y="1493838"/>
            <a:ext cx="8229600" cy="1068387"/>
          </a:xfrm>
        </p:spPr>
        <p:txBody>
          <a:bodyPr lIns="0" tIns="0">
            <a:normAutofit fontScale="85000" lnSpcReduction="20000"/>
          </a:bodyPr>
          <a:lstStyle/>
          <a:p>
            <a:pPr eaLnBrk="1" hangingPunct="1"/>
            <a:r>
              <a:rPr lang="en-US" smtClean="0"/>
              <a:t>Retrieve all rows that match the </a:t>
            </a:r>
            <a:r>
              <a:rPr lang="en-US" b="1" smtClean="0"/>
              <a:t>WHERE</a:t>
            </a:r>
            <a:r>
              <a:rPr lang="en-US" smtClean="0"/>
              <a:t> clause and also those that have a </a:t>
            </a:r>
            <a:r>
              <a:rPr lang="en-US" b="1" smtClean="0"/>
              <a:t>NULL </a:t>
            </a:r>
            <a:r>
              <a:rPr lang="en-US" smtClean="0"/>
              <a:t>value in the column used for join. </a:t>
            </a:r>
          </a:p>
        </p:txBody>
      </p:sp>
    </p:spTree>
    <p:extLst>
      <p:ext uri="{BB962C8B-B14F-4D97-AF65-F5344CB8AC3E}">
        <p14:creationId xmlns:p14="http://schemas.microsoft.com/office/powerpoint/2010/main" val="37936923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B5C797E4-94E3-4B9D-ADFF-CA3E32E7EADB}" type="slidenum">
              <a:rPr lang="en-US"/>
              <a:pPr>
                <a:defRPr/>
              </a:pPr>
              <a:t>82</a:t>
            </a:fld>
            <a:endParaRPr lang="en-US"/>
          </a:p>
        </p:txBody>
      </p:sp>
      <p:sp>
        <p:nvSpPr>
          <p:cNvPr id="33794" name="Rectangle 2"/>
          <p:cNvSpPr>
            <a:spLocks noGrp="1" noChangeArrowheads="1"/>
          </p:cNvSpPr>
          <p:nvPr>
            <p:ph type="title" idx="4294967295"/>
          </p:nvPr>
        </p:nvSpPr>
        <p:spPr/>
        <p:txBody>
          <a:bodyPr lIns="0"/>
          <a:lstStyle/>
          <a:p>
            <a:pPr eaLnBrk="1" hangingPunct="1">
              <a:defRPr/>
            </a:pPr>
            <a:r>
              <a:rPr lang="en-US" smtClean="0"/>
              <a:t>Left / Right-Outer join</a:t>
            </a:r>
          </a:p>
        </p:txBody>
      </p:sp>
      <p:sp>
        <p:nvSpPr>
          <p:cNvPr id="52228" name="Rectangle 3"/>
          <p:cNvSpPr>
            <a:spLocks noGrp="1" noChangeArrowheads="1"/>
          </p:cNvSpPr>
          <p:nvPr>
            <p:ph type="body" idx="4294967295"/>
          </p:nvPr>
        </p:nvSpPr>
        <p:spPr>
          <a:xfrm>
            <a:off x="152400" y="1282700"/>
            <a:ext cx="7913688" cy="2209800"/>
          </a:xfrm>
        </p:spPr>
        <p:txBody>
          <a:bodyPr lIns="0" tIns="0">
            <a:normAutofit fontScale="70000" lnSpcReduction="20000"/>
          </a:bodyPr>
          <a:lstStyle/>
          <a:p>
            <a:pPr eaLnBrk="1" hangingPunct="1"/>
            <a:r>
              <a:rPr lang="en-US" smtClean="0"/>
              <a:t>Left outer joins include all records from the first (left) of two tables, </a:t>
            </a:r>
          </a:p>
          <a:p>
            <a:pPr eaLnBrk="1" hangingPunct="1">
              <a:buFont typeface="Wingdings" pitchFamily="2" charset="2"/>
              <a:buNone/>
            </a:pPr>
            <a:r>
              <a:rPr lang="en-US" smtClean="0"/>
              <a:t>	 	A = B </a:t>
            </a:r>
            <a:r>
              <a:rPr lang="en-US" b="1" smtClean="0"/>
              <a:t>(+)</a:t>
            </a:r>
          </a:p>
          <a:p>
            <a:pPr eaLnBrk="1" hangingPunct="1">
              <a:buFont typeface="Wingdings" pitchFamily="2" charset="2"/>
              <a:buNone/>
            </a:pPr>
            <a:endParaRPr lang="en-US" b="1" smtClean="0"/>
          </a:p>
          <a:p>
            <a:pPr eaLnBrk="1" hangingPunct="1"/>
            <a:r>
              <a:rPr lang="en-US" smtClean="0"/>
              <a:t>Right outer joins include all records from the second (right) of two tables, 			</a:t>
            </a:r>
          </a:p>
          <a:p>
            <a:pPr eaLnBrk="1" hangingPunct="1">
              <a:buFont typeface="Wingdings" pitchFamily="2" charset="2"/>
              <a:buNone/>
            </a:pPr>
            <a:r>
              <a:rPr lang="en-US" smtClean="0"/>
              <a:t>		A </a:t>
            </a:r>
            <a:r>
              <a:rPr lang="en-US" b="1" smtClean="0"/>
              <a:t>(+)</a:t>
            </a:r>
            <a:r>
              <a:rPr lang="en-US" smtClean="0"/>
              <a:t> = B</a:t>
            </a:r>
          </a:p>
        </p:txBody>
      </p:sp>
    </p:spTree>
    <p:extLst>
      <p:ext uri="{BB962C8B-B14F-4D97-AF65-F5344CB8AC3E}">
        <p14:creationId xmlns:p14="http://schemas.microsoft.com/office/powerpoint/2010/main" val="34930674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7BB4CCB9-1676-4782-8004-2668DBCA27F1}" type="slidenum">
              <a:rPr lang="en-US"/>
              <a:pPr>
                <a:defRPr/>
              </a:pPr>
              <a:t>83</a:t>
            </a:fld>
            <a:endParaRPr lang="en-US"/>
          </a:p>
        </p:txBody>
      </p:sp>
      <p:sp>
        <p:nvSpPr>
          <p:cNvPr id="34818" name="Rectangle 2"/>
          <p:cNvSpPr>
            <a:spLocks noGrp="1" noChangeArrowheads="1"/>
          </p:cNvSpPr>
          <p:nvPr>
            <p:ph type="title" idx="4294967295"/>
          </p:nvPr>
        </p:nvSpPr>
        <p:spPr>
          <a:xfrm>
            <a:off x="304800" y="168275"/>
            <a:ext cx="8574088" cy="579438"/>
          </a:xfrm>
        </p:spPr>
        <p:txBody>
          <a:bodyPr lIns="92075" tIns="46038" rIns="92075" bIns="46038" anchor="b">
            <a:spAutoFit/>
          </a:bodyPr>
          <a:lstStyle/>
          <a:p>
            <a:pPr eaLnBrk="1" hangingPunct="1">
              <a:defRPr/>
            </a:pPr>
            <a:r>
              <a:rPr lang="en-US" smtClean="0"/>
              <a:t> Example of left-join</a:t>
            </a:r>
          </a:p>
        </p:txBody>
      </p:sp>
      <p:sp>
        <p:nvSpPr>
          <p:cNvPr id="10243" name="Rectangle 3"/>
          <p:cNvSpPr>
            <a:spLocks noChangeArrowheads="1"/>
          </p:cNvSpPr>
          <p:nvPr/>
        </p:nvSpPr>
        <p:spPr bwMode="auto">
          <a:xfrm>
            <a:off x="228600" y="1828800"/>
            <a:ext cx="8458200" cy="10779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1600" dirty="0">
                <a:latin typeface="Lucida Console" pitchFamily="49" charset="0"/>
              </a:rPr>
              <a:t>SELECT </a:t>
            </a:r>
            <a:r>
              <a:rPr lang="en-US" sz="1600" b="0" dirty="0">
                <a:latin typeface="Lucida Console" pitchFamily="49" charset="0"/>
              </a:rPr>
              <a:t>Table1.Emp_ID, Table1.City, Table2.Cust_ID, Table2.City</a:t>
            </a:r>
          </a:p>
          <a:p>
            <a:pPr algn="l">
              <a:defRPr/>
            </a:pPr>
            <a:r>
              <a:rPr lang="en-US" sz="1600" b="0" dirty="0">
                <a:latin typeface="Lucida Console" pitchFamily="49" charset="0"/>
              </a:rPr>
              <a:t>	</a:t>
            </a:r>
            <a:r>
              <a:rPr lang="en-US" sz="1600" dirty="0">
                <a:latin typeface="Lucida Console" pitchFamily="49" charset="0"/>
              </a:rPr>
              <a:t>FROM </a:t>
            </a:r>
            <a:r>
              <a:rPr lang="en-US" sz="1600" b="0" dirty="0">
                <a:latin typeface="Lucida Console" pitchFamily="49" charset="0"/>
              </a:rPr>
              <a:t>Table1, Table2</a:t>
            </a:r>
          </a:p>
          <a:p>
            <a:pPr algn="l">
              <a:defRPr/>
            </a:pPr>
            <a:r>
              <a:rPr lang="en-US" sz="1600" b="0" dirty="0">
                <a:latin typeface="Lucida Console" pitchFamily="49" charset="0"/>
              </a:rPr>
              <a:t>		</a:t>
            </a:r>
            <a:r>
              <a:rPr lang="en-US" sz="1600" dirty="0">
                <a:latin typeface="Lucida Console" pitchFamily="49" charset="0"/>
              </a:rPr>
              <a:t>WHERE </a:t>
            </a:r>
            <a:r>
              <a:rPr lang="en-US" sz="1600" b="0" dirty="0">
                <a:latin typeface="Lucida Console" pitchFamily="49" charset="0"/>
              </a:rPr>
              <a:t>Table1.City </a:t>
            </a:r>
            <a:r>
              <a:rPr lang="en-US" sz="1600" dirty="0">
                <a:latin typeface="Lucida Console" pitchFamily="49" charset="0"/>
              </a:rPr>
              <a:t> =</a:t>
            </a:r>
            <a:r>
              <a:rPr lang="en-US" sz="1600" b="0" dirty="0">
                <a:latin typeface="Lucida Console" pitchFamily="49" charset="0"/>
              </a:rPr>
              <a:t> Table2.City </a:t>
            </a:r>
            <a:r>
              <a:rPr lang="en-US" sz="1600" dirty="0">
                <a:latin typeface="Lucida Console" pitchFamily="49" charset="0"/>
              </a:rPr>
              <a:t>(+)</a:t>
            </a:r>
            <a:r>
              <a:rPr lang="en-US" sz="1600" b="0" dirty="0">
                <a:latin typeface="Lucida Console" pitchFamily="49" charset="0"/>
              </a:rPr>
              <a:t>;</a:t>
            </a:r>
          </a:p>
        </p:txBody>
      </p:sp>
      <p:sp>
        <p:nvSpPr>
          <p:cNvPr id="10245" name="Rectangle 5"/>
          <p:cNvSpPr>
            <a:spLocks noChangeArrowheads="1"/>
          </p:cNvSpPr>
          <p:nvPr/>
        </p:nvSpPr>
        <p:spPr bwMode="auto">
          <a:xfrm>
            <a:off x="220663" y="1143000"/>
            <a:ext cx="8466137" cy="641350"/>
          </a:xfrm>
          <a:prstGeom prst="rect">
            <a:avLst/>
          </a:prstGeom>
          <a:solidFill>
            <a:schemeClr val="accent4"/>
          </a:solidFill>
          <a:ln w="9525">
            <a:noFill/>
            <a:miter lim="800000"/>
            <a:headEnd/>
            <a:tailEnd/>
          </a:ln>
        </p:spPr>
        <p:txBody>
          <a:bodyPr lIns="92075" tIns="46038" rIns="92075" bIns="46038">
            <a:spAutoFit/>
          </a:bodyPr>
          <a:lstStyle/>
          <a:p>
            <a:pPr algn="l">
              <a:defRPr/>
            </a:pPr>
            <a:r>
              <a:rPr lang="en-US" sz="1800" dirty="0">
                <a:solidFill>
                  <a:schemeClr val="bg1"/>
                </a:solidFill>
              </a:rPr>
              <a:t>List all cities of Table1 if there is match in cities in Table2 &amp; also unmatched Cities from Table1</a:t>
            </a:r>
            <a:endParaRPr lang="en-US" sz="1800" b="0" i="1" dirty="0">
              <a:solidFill>
                <a:schemeClr val="bg1"/>
              </a:solidFill>
            </a:endParaRPr>
          </a:p>
        </p:txBody>
      </p:sp>
      <p:pic>
        <p:nvPicPr>
          <p:cNvPr id="10263"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8001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529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dissolve">
                                      <p:cBhvr>
                                        <p:cTn id="7" dur="500"/>
                                        <p:tgtEl>
                                          <p:spTgt spid="1024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3">
                                            <p:txEl>
                                              <p:pRg st="0" end="0"/>
                                            </p:txEl>
                                          </p:spTgt>
                                        </p:tgtEl>
                                        <p:attrNameLst>
                                          <p:attrName>style.visibility</p:attrName>
                                        </p:attrNameLst>
                                      </p:cBhvr>
                                      <p:to>
                                        <p:strVal val="visible"/>
                                      </p:to>
                                    </p:set>
                                    <p:animEffect transition="in" filter="dissolve">
                                      <p:cBhvr>
                                        <p:cTn id="10" dur="500"/>
                                        <p:tgtEl>
                                          <p:spTgt spid="1024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Effect transition="in" filter="dissolve">
                                      <p:cBhvr>
                                        <p:cTn id="13" dur="500"/>
                                        <p:tgtEl>
                                          <p:spTgt spid="10243">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Effect transition="in" filter="dissolve">
                                      <p:cBhvr>
                                        <p:cTn id="16" dur="500"/>
                                        <p:tgtEl>
                                          <p:spTgt spid="1024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19" dur="500"/>
                                        <p:tgtEl>
                                          <p:spTgt spid="10243">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22" dur="500"/>
                                        <p:tgtEl>
                                          <p:spTgt spid="10243">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25" dur="500"/>
                                        <p:tgtEl>
                                          <p:spTgt spid="1024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263"/>
                                        </p:tgtEl>
                                        <p:attrNameLst>
                                          <p:attrName>style.visibility</p:attrName>
                                        </p:attrNameLst>
                                      </p:cBhvr>
                                      <p:to>
                                        <p:strVal val="visible"/>
                                      </p:to>
                                    </p:set>
                                    <p:anim calcmode="lin" valueType="num">
                                      <p:cBhvr additive="base">
                                        <p:cTn id="30" dur="500" fill="hold"/>
                                        <p:tgtEl>
                                          <p:spTgt spid="10263"/>
                                        </p:tgtEl>
                                        <p:attrNameLst>
                                          <p:attrName>ppt_x</p:attrName>
                                        </p:attrNameLst>
                                      </p:cBhvr>
                                      <p:tavLst>
                                        <p:tav tm="0">
                                          <p:val>
                                            <p:strVal val="#ppt_x"/>
                                          </p:val>
                                        </p:tav>
                                        <p:tav tm="100000">
                                          <p:val>
                                            <p:strVal val="#ppt_x"/>
                                          </p:val>
                                        </p:tav>
                                      </p:tavLst>
                                    </p:anim>
                                    <p:anim calcmode="lin" valueType="num">
                                      <p:cBhvr additive="base">
                                        <p:cTn id="31" dur="500" fill="hold"/>
                                        <p:tgtEl>
                                          <p:spTgt spid="10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E1BD1CEE-525E-439A-ADA5-167088839556}" type="slidenum">
              <a:rPr lang="en-US"/>
              <a:pPr>
                <a:defRPr/>
              </a:pPr>
              <a:t>84</a:t>
            </a:fld>
            <a:endParaRPr lang="en-US"/>
          </a:p>
        </p:txBody>
      </p:sp>
      <p:sp>
        <p:nvSpPr>
          <p:cNvPr id="35842" name="Rectangle 2"/>
          <p:cNvSpPr>
            <a:spLocks noGrp="1" noChangeArrowheads="1"/>
          </p:cNvSpPr>
          <p:nvPr>
            <p:ph type="title" idx="4294967295"/>
          </p:nvPr>
        </p:nvSpPr>
        <p:spPr/>
        <p:txBody>
          <a:bodyPr lIns="0"/>
          <a:lstStyle/>
          <a:p>
            <a:pPr eaLnBrk="1" hangingPunct="1">
              <a:defRPr/>
            </a:pPr>
            <a:r>
              <a:rPr lang="en-US" smtClean="0"/>
              <a:t>Example of Left Outer Join</a:t>
            </a:r>
          </a:p>
        </p:txBody>
      </p:sp>
      <p:sp>
        <p:nvSpPr>
          <p:cNvPr id="54276" name="Rectangle 3"/>
          <p:cNvSpPr>
            <a:spLocks noGrp="1" noChangeArrowheads="1"/>
          </p:cNvSpPr>
          <p:nvPr>
            <p:ph type="body" idx="4294967295"/>
          </p:nvPr>
        </p:nvSpPr>
        <p:spPr>
          <a:xfrm>
            <a:off x="228600" y="1066800"/>
            <a:ext cx="8686800" cy="609600"/>
          </a:xfrm>
          <a:solidFill>
            <a:schemeClr val="tx1"/>
          </a:solidFill>
        </p:spPr>
        <p:txBody>
          <a:bodyPr lIns="0" tIns="0">
            <a:normAutofit fontScale="70000" lnSpcReduction="20000"/>
          </a:bodyPr>
          <a:lstStyle/>
          <a:p>
            <a:pPr eaLnBrk="1" hangingPunct="1">
              <a:buFont typeface="Wingdings" pitchFamily="2" charset="2"/>
              <a:buNone/>
            </a:pPr>
            <a:r>
              <a:rPr lang="en-US" b="1" smtClean="0">
                <a:solidFill>
                  <a:schemeClr val="bg1"/>
                </a:solidFill>
              </a:rPr>
              <a:t>List </a:t>
            </a:r>
            <a:r>
              <a:rPr lang="en-US" b="1" smtClean="0">
                <a:solidFill>
                  <a:srgbClr val="FFFF00"/>
                </a:solidFill>
              </a:rPr>
              <a:t>all</a:t>
            </a:r>
            <a:r>
              <a:rPr lang="en-US" b="1" smtClean="0">
                <a:solidFill>
                  <a:schemeClr val="bg1"/>
                </a:solidFill>
              </a:rPr>
              <a:t> customer details and loan details if they have availed loans or yet to avail loan.</a:t>
            </a:r>
          </a:p>
          <a:p>
            <a:pPr eaLnBrk="1" hangingPunct="1"/>
            <a:endParaRPr lang="en-US" b="1" smtClean="0">
              <a:solidFill>
                <a:schemeClr val="bg1"/>
              </a:solidFill>
            </a:endParaRPr>
          </a:p>
        </p:txBody>
      </p:sp>
      <p:sp>
        <p:nvSpPr>
          <p:cNvPr id="39941" name="TextBox 4"/>
          <p:cNvSpPr txBox="1">
            <a:spLocks noChangeArrowheads="1"/>
          </p:cNvSpPr>
          <p:nvPr/>
        </p:nvSpPr>
        <p:spPr bwMode="auto">
          <a:xfrm>
            <a:off x="228600" y="3810000"/>
            <a:ext cx="8534400" cy="22463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buFont typeface="Wingdings" pitchFamily="2" charset="2"/>
              <a:buNone/>
              <a:defRPr/>
            </a:pPr>
            <a:r>
              <a:rPr lang="en-US" sz="2000" dirty="0">
                <a:latin typeface="Lucida Console" pitchFamily="49" charset="0"/>
              </a:rPr>
              <a:t>SELECT </a:t>
            </a:r>
            <a:r>
              <a:rPr lang="en-US" sz="2000" b="0" dirty="0" err="1">
                <a:latin typeface="Lucida Console" pitchFamily="49" charset="0"/>
              </a:rPr>
              <a:t>Customer_details.Cust_id,Cust_Last_name</a:t>
            </a:r>
            <a:r>
              <a:rPr lang="en-US" sz="2000" b="0" dirty="0">
                <a:latin typeface="Lucida Console" pitchFamily="49" charset="0"/>
              </a:rPr>
              <a:t>,</a:t>
            </a:r>
          </a:p>
          <a:p>
            <a:pPr algn="l">
              <a:buFont typeface="Wingdings" pitchFamily="2" charset="2"/>
              <a:buNone/>
              <a:defRPr/>
            </a:pPr>
            <a:r>
              <a:rPr lang="en-US" sz="2000" b="0" dirty="0" err="1">
                <a:latin typeface="Lucida Console" pitchFamily="49" charset="0"/>
              </a:rPr>
              <a:t>Loan_no,Amount_in_dollars</a:t>
            </a:r>
            <a:endParaRPr lang="en-US" sz="2000" b="0" dirty="0">
              <a:latin typeface="Lucida Console" pitchFamily="49" charset="0"/>
            </a:endParaRPr>
          </a:p>
          <a:p>
            <a:pPr algn="l">
              <a:buFont typeface="Wingdings" pitchFamily="2" charset="2"/>
              <a:buNone/>
              <a:defRPr/>
            </a:pPr>
            <a:r>
              <a:rPr lang="en-US" sz="2000" dirty="0">
                <a:latin typeface="Lucida Console" pitchFamily="49" charset="0"/>
              </a:rPr>
              <a:t>   FROM </a:t>
            </a:r>
            <a:r>
              <a:rPr lang="en-US" sz="2000" b="0" dirty="0" err="1">
                <a:latin typeface="Lucida Console" pitchFamily="49" charset="0"/>
              </a:rPr>
              <a:t>Customer_Account_details,Customer_loan</a:t>
            </a:r>
            <a:endParaRPr lang="en-US" sz="2000" b="0" dirty="0">
              <a:latin typeface="Lucida Console" pitchFamily="49" charset="0"/>
            </a:endParaRPr>
          </a:p>
          <a:p>
            <a:pPr algn="l">
              <a:buFont typeface="Wingdings" pitchFamily="2" charset="2"/>
              <a:buNone/>
              <a:defRPr/>
            </a:pPr>
            <a:r>
              <a:rPr lang="en-US" sz="2000" dirty="0">
                <a:latin typeface="Lucida Console" pitchFamily="49" charset="0"/>
              </a:rPr>
              <a:t>    WHERE </a:t>
            </a:r>
            <a:r>
              <a:rPr lang="en-US" sz="2000" b="0" dirty="0" err="1">
                <a:latin typeface="Lucida Console" pitchFamily="49" charset="0"/>
              </a:rPr>
              <a:t>Customer_Account_details.Cust_id</a:t>
            </a:r>
            <a:r>
              <a:rPr lang="en-US" sz="2000" b="0" dirty="0">
                <a:latin typeface="Lucida Console" pitchFamily="49" charset="0"/>
              </a:rPr>
              <a:t> =</a:t>
            </a:r>
          </a:p>
          <a:p>
            <a:pPr algn="l">
              <a:buFont typeface="Wingdings" pitchFamily="2" charset="2"/>
              <a:buNone/>
              <a:defRPr/>
            </a:pPr>
            <a:r>
              <a:rPr lang="en-US" sz="2000" b="0" dirty="0">
                <a:latin typeface="Lucida Console" pitchFamily="49" charset="0"/>
              </a:rPr>
              <a:t>             </a:t>
            </a:r>
            <a:r>
              <a:rPr lang="en-US" sz="2000" b="0" dirty="0" err="1">
                <a:latin typeface="Lucida Console" pitchFamily="49" charset="0"/>
              </a:rPr>
              <a:t>Customer_loan.Cust_id</a:t>
            </a:r>
            <a:r>
              <a:rPr lang="en-US" sz="2000" b="0" dirty="0">
                <a:latin typeface="Lucida Console" pitchFamily="49" charset="0"/>
              </a:rPr>
              <a:t> </a:t>
            </a:r>
            <a:r>
              <a:rPr lang="en-US" sz="2000" dirty="0">
                <a:latin typeface="Lucida Console" pitchFamily="49" charset="0"/>
              </a:rPr>
              <a:t>(+)</a:t>
            </a:r>
            <a:r>
              <a:rPr lang="en-US" sz="2000" b="0" dirty="0">
                <a:latin typeface="Lucida Console" pitchFamily="49" charset="0"/>
              </a:rPr>
              <a:t>;</a:t>
            </a:r>
            <a:endParaRPr lang="en-US" sz="2000" dirty="0">
              <a:latin typeface="Lucida Console" pitchFamily="49" charset="0"/>
            </a:endParaRPr>
          </a:p>
        </p:txBody>
      </p:sp>
      <p:graphicFrame>
        <p:nvGraphicFramePr>
          <p:cNvPr id="6" name="Table 5"/>
          <p:cNvGraphicFramePr>
            <a:graphicFrameLocks noGrp="1"/>
          </p:cNvGraphicFramePr>
          <p:nvPr/>
        </p:nvGraphicFramePr>
        <p:xfrm>
          <a:off x="457200" y="3124200"/>
          <a:ext cx="8077200" cy="381000"/>
        </p:xfrm>
        <a:graphic>
          <a:graphicData uri="http://schemas.openxmlformats.org/drawingml/2006/table">
            <a:tbl>
              <a:tblPr/>
              <a:tblGrid>
                <a:gridCol w="2209801"/>
                <a:gridCol w="2616199"/>
                <a:gridCol w="3251200"/>
              </a:tblGrid>
              <a:tr h="381000">
                <a:tc>
                  <a:txBody>
                    <a:bodyPr/>
                    <a:lstStyle/>
                    <a:p>
                      <a:pPr algn="ctr" rtl="0" fontAlgn="b"/>
                      <a:r>
                        <a:rPr lang="en-US" sz="1800" b="1" i="0" u="none" strike="noStrike" dirty="0" err="1" smtClean="0">
                          <a:solidFill>
                            <a:srgbClr val="000000"/>
                          </a:solidFill>
                          <a:latin typeface="Calibri"/>
                        </a:rPr>
                        <a:t>Loan_no</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Amount_in_dollars</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4288" name="TextBox 6"/>
          <p:cNvSpPr txBox="1">
            <a:spLocks noChangeArrowheads="1"/>
          </p:cNvSpPr>
          <p:nvPr/>
        </p:nvSpPr>
        <p:spPr bwMode="auto">
          <a:xfrm>
            <a:off x="228600" y="26670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Customer_loan</a:t>
            </a:r>
          </a:p>
        </p:txBody>
      </p:sp>
      <p:graphicFrame>
        <p:nvGraphicFramePr>
          <p:cNvPr id="8" name="Table 7"/>
          <p:cNvGraphicFramePr>
            <a:graphicFrameLocks noGrp="1"/>
          </p:cNvGraphicFramePr>
          <p:nvPr/>
        </p:nvGraphicFramePr>
        <p:xfrm>
          <a:off x="457200" y="2133600"/>
          <a:ext cx="8077199" cy="360363"/>
        </p:xfrm>
        <a:graphic>
          <a:graphicData uri="http://schemas.openxmlformats.org/drawingml/2006/table">
            <a:tbl>
              <a:tblPr/>
              <a:tblGrid>
                <a:gridCol w="1270583"/>
                <a:gridCol w="3000626"/>
                <a:gridCol w="3729065"/>
                <a:gridCol w="76925"/>
              </a:tblGrid>
              <a:tr h="360363">
                <a:tc>
                  <a:txBody>
                    <a:bodyPr/>
                    <a:lstStyle/>
                    <a:p>
                      <a:pPr algn="ctr" rtl="0" fontAlgn="b"/>
                      <a:r>
                        <a:rPr lang="en-US" sz="1800" b="1" i="0" u="none" strike="noStrike" dirty="0" err="1" smtClean="0">
                          <a:solidFill>
                            <a:srgbClr val="000000"/>
                          </a:solidFill>
                          <a:latin typeface="Calibri"/>
                        </a:rPr>
                        <a:t>Cust_Id</a:t>
                      </a:r>
                      <a:endParaRPr lang="en-US" sz="1800" b="1" i="0" u="none" strike="noStrike" dirty="0">
                        <a:solidFill>
                          <a:srgbClr val="000000"/>
                        </a:solidFill>
                        <a:latin typeface="Calibri"/>
                      </a:endParaRPr>
                    </a:p>
                  </a:txBody>
                  <a:tcPr marL="9525" marR="9525" marT="95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Cust_Last_Name</a:t>
                      </a:r>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Cust_First_Name</a:t>
                      </a:r>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endParaRPr lang="en-US" sz="1800" b="1" i="0" u="none" strike="noStrike" dirty="0">
                        <a:solidFill>
                          <a:srgbClr val="000000"/>
                        </a:solidFill>
                        <a:latin typeface="Calibri"/>
                      </a:endParaRPr>
                    </a:p>
                  </a:txBody>
                  <a:tcPr marL="9525" marR="9525" marT="95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54301" name="TextBox 8"/>
          <p:cNvSpPr txBox="1">
            <a:spLocks noChangeArrowheads="1"/>
          </p:cNvSpPr>
          <p:nvPr/>
        </p:nvSpPr>
        <p:spPr bwMode="auto">
          <a:xfrm>
            <a:off x="381000" y="16764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Customer_Account_details</a:t>
            </a:r>
          </a:p>
        </p:txBody>
      </p:sp>
    </p:spTree>
    <p:extLst>
      <p:ext uri="{BB962C8B-B14F-4D97-AF65-F5344CB8AC3E}">
        <p14:creationId xmlns:p14="http://schemas.microsoft.com/office/powerpoint/2010/main" val="3870057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blinds(horizontal)">
                                      <p:cBhvr>
                                        <p:cTn id="7"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5120E7AA-9375-421E-A097-CE665029E721}" type="slidenum">
              <a:rPr lang="en-US"/>
              <a:pPr>
                <a:defRPr/>
              </a:pPr>
              <a:t>85</a:t>
            </a:fld>
            <a:endParaRPr lang="en-US"/>
          </a:p>
        </p:txBody>
      </p:sp>
      <p:sp>
        <p:nvSpPr>
          <p:cNvPr id="36866" name="Rectangle 2"/>
          <p:cNvSpPr>
            <a:spLocks noGrp="1" noChangeArrowheads="1"/>
          </p:cNvSpPr>
          <p:nvPr>
            <p:ph type="title" idx="4294967295"/>
          </p:nvPr>
        </p:nvSpPr>
        <p:spPr/>
        <p:txBody>
          <a:bodyPr lIns="0"/>
          <a:lstStyle/>
          <a:p>
            <a:pPr eaLnBrk="1" hangingPunct="1">
              <a:defRPr/>
            </a:pPr>
            <a:r>
              <a:rPr lang="en-US" smtClean="0"/>
              <a:t>Example of right outer join</a:t>
            </a:r>
          </a:p>
        </p:txBody>
      </p:sp>
      <p:sp>
        <p:nvSpPr>
          <p:cNvPr id="41988" name="Rectangle 3"/>
          <p:cNvSpPr>
            <a:spLocks noGrp="1" noChangeArrowheads="1"/>
          </p:cNvSpPr>
          <p:nvPr>
            <p:ph type="body" idx="4294967295"/>
          </p:nvPr>
        </p:nvSpPr>
        <p:spPr>
          <a:xfrm>
            <a:off x="228600" y="1447800"/>
            <a:ext cx="8610600" cy="1049338"/>
          </a:xfrm>
        </p:spPr>
        <p:style>
          <a:lnRef idx="1">
            <a:schemeClr val="accent1"/>
          </a:lnRef>
          <a:fillRef idx="2">
            <a:schemeClr val="accent1"/>
          </a:fillRef>
          <a:effectRef idx="1">
            <a:schemeClr val="accent1"/>
          </a:effectRef>
          <a:fontRef idx="minor">
            <a:schemeClr val="dk1"/>
          </a:fontRef>
        </p:style>
        <p:txBody>
          <a:bodyPr lIns="0" tIns="0"/>
          <a:lstStyle/>
          <a:p>
            <a:pPr eaLnBrk="1" hangingPunct="1">
              <a:buFont typeface="Wingdings" pitchFamily="2" charset="2"/>
              <a:buNone/>
              <a:defRPr/>
            </a:pPr>
            <a:r>
              <a:rPr lang="en-US" sz="1600" b="1" dirty="0" smtClean="0">
                <a:latin typeface="Lucida Console" pitchFamily="49" charset="0"/>
              </a:rPr>
              <a:t>SELECT</a:t>
            </a:r>
            <a:r>
              <a:rPr lang="en-US" sz="1600" dirty="0" smtClean="0">
                <a:latin typeface="Lucida Console" pitchFamily="49" charset="0"/>
              </a:rPr>
              <a:t> Table1.Emp_ID, Table1.City, Table2.Cust_ID, Table2.City</a:t>
            </a:r>
            <a:endParaRPr lang="en-US" sz="1600" b="1" dirty="0" smtClean="0">
              <a:latin typeface="Lucida Console" pitchFamily="49" charset="0"/>
            </a:endParaRPr>
          </a:p>
          <a:p>
            <a:pPr eaLnBrk="1" hangingPunct="1">
              <a:buFont typeface="Wingdings" pitchFamily="2" charset="2"/>
              <a:buNone/>
              <a:defRPr/>
            </a:pPr>
            <a:r>
              <a:rPr lang="en-US" sz="1600" b="1" dirty="0" smtClean="0">
                <a:latin typeface="Lucida Console" pitchFamily="49" charset="0"/>
              </a:rPr>
              <a:t>	 FROM</a:t>
            </a:r>
            <a:r>
              <a:rPr lang="en-US" sz="1600" dirty="0" smtClean="0">
                <a:latin typeface="Lucida Console" pitchFamily="49" charset="0"/>
              </a:rPr>
              <a:t> Table1, Table2</a:t>
            </a:r>
            <a:endParaRPr lang="en-US" sz="1600" b="1" dirty="0" smtClean="0">
              <a:latin typeface="Lucida Console" pitchFamily="49" charset="0"/>
            </a:endParaRPr>
          </a:p>
          <a:p>
            <a:pPr eaLnBrk="1" hangingPunct="1">
              <a:buFont typeface="Wingdings" pitchFamily="2" charset="2"/>
              <a:buNone/>
              <a:defRPr/>
            </a:pPr>
            <a:r>
              <a:rPr lang="en-US" sz="1600" b="1" dirty="0" smtClean="0">
                <a:latin typeface="Lucida Console" pitchFamily="49" charset="0"/>
              </a:rPr>
              <a:t>	   WHERE</a:t>
            </a:r>
            <a:r>
              <a:rPr lang="en-US" sz="1600" dirty="0" smtClean="0">
                <a:latin typeface="Lucida Console" pitchFamily="49" charset="0"/>
              </a:rPr>
              <a:t> Table1.City (</a:t>
            </a:r>
            <a:r>
              <a:rPr lang="en-US" sz="1600" b="1" dirty="0" smtClean="0">
                <a:latin typeface="Lucida Console" pitchFamily="49" charset="0"/>
              </a:rPr>
              <a:t>+) </a:t>
            </a:r>
            <a:r>
              <a:rPr lang="en-US" sz="1600" dirty="0" smtClean="0">
                <a:latin typeface="Lucida Console" pitchFamily="49" charset="0"/>
              </a:rPr>
              <a:t>= Table2.City; </a:t>
            </a:r>
          </a:p>
        </p:txBody>
      </p:sp>
      <p:pic>
        <p:nvPicPr>
          <p:cNvPr id="9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807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04800" y="838200"/>
            <a:ext cx="8466138" cy="641350"/>
          </a:xfrm>
          <a:prstGeom prst="rect">
            <a:avLst/>
          </a:prstGeom>
          <a:solidFill>
            <a:schemeClr val="accent4"/>
          </a:solidFill>
          <a:ln w="9525">
            <a:noFill/>
            <a:miter lim="800000"/>
            <a:headEnd/>
            <a:tailEnd/>
          </a:ln>
        </p:spPr>
        <p:txBody>
          <a:bodyPr lIns="92075" tIns="46038" rIns="92075" bIns="46038">
            <a:spAutoFit/>
          </a:bodyPr>
          <a:lstStyle/>
          <a:p>
            <a:pPr algn="l">
              <a:defRPr/>
            </a:pPr>
            <a:r>
              <a:rPr lang="en-US" sz="1800" dirty="0">
                <a:solidFill>
                  <a:schemeClr val="bg1"/>
                </a:solidFill>
              </a:rPr>
              <a:t>List all cities of Table2 if there is match in cities in Table1 &amp; also unmatched Cities from Table2</a:t>
            </a:r>
            <a:endParaRPr lang="en-US" sz="1800" b="0" i="1" dirty="0">
              <a:solidFill>
                <a:schemeClr val="bg1"/>
              </a:solidFill>
            </a:endParaRPr>
          </a:p>
        </p:txBody>
      </p:sp>
    </p:spTree>
    <p:extLst>
      <p:ext uri="{BB962C8B-B14F-4D97-AF65-F5344CB8AC3E}">
        <p14:creationId xmlns:p14="http://schemas.microsoft.com/office/powerpoint/2010/main" val="153229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ppt_x"/>
                                          </p:val>
                                        </p:tav>
                                        <p:tav tm="100000">
                                          <p:val>
                                            <p:strVal val="#ppt_x"/>
                                          </p:val>
                                        </p:tav>
                                      </p:tavLst>
                                    </p:anim>
                                    <p:anim calcmode="lin" valueType="num">
                                      <p:cBhvr additive="base">
                                        <p:cTn id="8"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988">
                                            <p:bg/>
                                          </p:spTgt>
                                        </p:tgtEl>
                                        <p:attrNameLst>
                                          <p:attrName>style.visibility</p:attrName>
                                        </p:attrNameLst>
                                      </p:cBhvr>
                                      <p:to>
                                        <p:strVal val="visible"/>
                                      </p:to>
                                    </p:set>
                                    <p:animEffect transition="in" filter="blinds(horizontal)">
                                      <p:cBhvr>
                                        <p:cTn id="13" dur="500"/>
                                        <p:tgtEl>
                                          <p:spTgt spid="4198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2A3C5329-5847-4025-9AA9-CDFADF4BF544}" type="slidenum">
              <a:rPr lang="en-US"/>
              <a:pPr>
                <a:defRPr/>
              </a:pPr>
              <a:t>86</a:t>
            </a:fld>
            <a:endParaRPr lang="en-US"/>
          </a:p>
        </p:txBody>
      </p:sp>
      <p:sp>
        <p:nvSpPr>
          <p:cNvPr id="56323" name="Rectangle 2"/>
          <p:cNvSpPr>
            <a:spLocks noChangeArrowheads="1"/>
          </p:cNvSpPr>
          <p:nvPr/>
        </p:nvSpPr>
        <p:spPr bwMode="auto">
          <a:xfrm>
            <a:off x="304800" y="1219200"/>
            <a:ext cx="8018463"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solidFill>
                  <a:schemeClr val="bg1"/>
                </a:solidFill>
              </a:rPr>
              <a:t>To list all the Employee names along with their Manager’s name</a:t>
            </a:r>
          </a:p>
        </p:txBody>
      </p:sp>
      <p:sp>
        <p:nvSpPr>
          <p:cNvPr id="11267" name="Rectangle 3"/>
          <p:cNvSpPr>
            <a:spLocks noChangeArrowheads="1"/>
          </p:cNvSpPr>
          <p:nvPr/>
        </p:nvSpPr>
        <p:spPr bwMode="auto">
          <a:xfrm>
            <a:off x="381000" y="4191000"/>
            <a:ext cx="8147050" cy="1447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defRPr/>
            </a:pPr>
            <a:r>
              <a:rPr lang="en-US" sz="1600" dirty="0">
                <a:latin typeface="Lucida Console" pitchFamily="49" charset="0"/>
              </a:rPr>
              <a:t>SELECT</a:t>
            </a:r>
            <a:r>
              <a:rPr lang="en-US" sz="1600" b="0" dirty="0">
                <a:latin typeface="Lucida Console" pitchFamily="49" charset="0"/>
              </a:rPr>
              <a:t>	 </a:t>
            </a:r>
            <a:r>
              <a:rPr lang="en-US" sz="1600" b="0" dirty="0" err="1">
                <a:latin typeface="Lucida Console" pitchFamily="49" charset="0"/>
              </a:rPr>
              <a:t>Emp.Employee_ID</a:t>
            </a:r>
            <a:r>
              <a:rPr lang="en-US" sz="1600" b="0" dirty="0">
                <a:latin typeface="Lucida Console" pitchFamily="49" charset="0"/>
              </a:rPr>
              <a:t> , </a:t>
            </a:r>
            <a:r>
              <a:rPr lang="en-US" sz="1600" b="0" dirty="0" err="1">
                <a:latin typeface="Lucida Console" pitchFamily="49" charset="0"/>
              </a:rPr>
              <a:t>Emp.Employee_Name</a:t>
            </a:r>
            <a:r>
              <a:rPr lang="en-US" sz="1600" b="0" dirty="0">
                <a:latin typeface="Lucida Console" pitchFamily="49" charset="0"/>
              </a:rPr>
              <a:t> ,  </a:t>
            </a:r>
          </a:p>
          <a:p>
            <a:pPr>
              <a:defRPr/>
            </a:pPr>
            <a:r>
              <a:rPr lang="en-US" sz="1600" b="0" dirty="0" err="1">
                <a:latin typeface="Lucida Console" pitchFamily="49" charset="0"/>
              </a:rPr>
              <a:t>Emp.Manager_Id</a:t>
            </a:r>
            <a:r>
              <a:rPr lang="en-US" sz="1600" b="0" dirty="0">
                <a:latin typeface="Lucida Console" pitchFamily="49" charset="0"/>
              </a:rPr>
              <a:t> , </a:t>
            </a:r>
            <a:r>
              <a:rPr lang="en-US" sz="1600" b="0" dirty="0" err="1">
                <a:latin typeface="Lucida Console" pitchFamily="49" charset="0"/>
              </a:rPr>
              <a:t>Manager.Employee_Name</a:t>
            </a:r>
            <a:r>
              <a:rPr lang="en-US" sz="1600" b="0" dirty="0">
                <a:latin typeface="Lucida Console" pitchFamily="49" charset="0"/>
              </a:rPr>
              <a:t>  </a:t>
            </a:r>
          </a:p>
          <a:p>
            <a:pPr>
              <a:defRPr/>
            </a:pPr>
            <a:r>
              <a:rPr lang="en-US" sz="1600" b="0" dirty="0">
                <a:latin typeface="Lucida Console" pitchFamily="49" charset="0"/>
              </a:rPr>
              <a:t> </a:t>
            </a:r>
            <a:r>
              <a:rPr lang="en-US" sz="1600" dirty="0">
                <a:latin typeface="Lucida Console" pitchFamily="49" charset="0"/>
              </a:rPr>
              <a:t>    </a:t>
            </a:r>
            <a:r>
              <a:rPr lang="en-US" sz="1600" dirty="0">
                <a:solidFill>
                  <a:schemeClr val="accent2"/>
                </a:solidFill>
                <a:latin typeface="Lucida Console" pitchFamily="49" charset="0"/>
              </a:rPr>
              <a:t>FROM </a:t>
            </a:r>
            <a:r>
              <a:rPr lang="en-US" sz="1600" b="0" dirty="0" err="1">
                <a:solidFill>
                  <a:schemeClr val="accent2"/>
                </a:solidFill>
                <a:latin typeface="Lucida Console" pitchFamily="49" charset="0"/>
              </a:rPr>
              <a:t>employee_Manager</a:t>
            </a:r>
            <a:r>
              <a:rPr lang="en-US" sz="1600" b="0" dirty="0">
                <a:solidFill>
                  <a:schemeClr val="accent2"/>
                </a:solidFill>
                <a:latin typeface="Lucida Console" pitchFamily="49" charset="0"/>
              </a:rPr>
              <a:t>  </a:t>
            </a:r>
            <a:r>
              <a:rPr lang="en-US" sz="1600" b="0" dirty="0" err="1">
                <a:solidFill>
                  <a:schemeClr val="accent2"/>
                </a:solidFill>
                <a:latin typeface="Lucida Console" pitchFamily="49" charset="0"/>
              </a:rPr>
              <a:t>Emp</a:t>
            </a:r>
            <a:r>
              <a:rPr lang="en-US" sz="1600" b="0" dirty="0">
                <a:solidFill>
                  <a:schemeClr val="accent2"/>
                </a:solidFill>
                <a:latin typeface="Lucida Console" pitchFamily="49" charset="0"/>
              </a:rPr>
              <a:t>, </a:t>
            </a:r>
            <a:r>
              <a:rPr lang="en-US" sz="1600" b="0" dirty="0" err="1">
                <a:solidFill>
                  <a:schemeClr val="accent2"/>
                </a:solidFill>
                <a:latin typeface="Lucida Console" pitchFamily="49" charset="0"/>
              </a:rPr>
              <a:t>employee_Manager</a:t>
            </a:r>
            <a:r>
              <a:rPr lang="en-US" sz="1600" b="0" dirty="0">
                <a:solidFill>
                  <a:schemeClr val="accent2"/>
                </a:solidFill>
                <a:latin typeface="Lucida Console" pitchFamily="49" charset="0"/>
              </a:rPr>
              <a:t>  Manager</a:t>
            </a:r>
          </a:p>
          <a:p>
            <a:pPr>
              <a:defRPr/>
            </a:pPr>
            <a:r>
              <a:rPr lang="en-US" sz="1600" dirty="0">
                <a:latin typeface="Lucida Console" pitchFamily="49" charset="0"/>
              </a:rPr>
              <a:t>        </a:t>
            </a:r>
            <a:r>
              <a:rPr lang="en-US" sz="1600" dirty="0">
                <a:solidFill>
                  <a:schemeClr val="accent2"/>
                </a:solidFill>
                <a:latin typeface="Lucida Console" pitchFamily="49" charset="0"/>
              </a:rPr>
              <a:t>WHERE </a:t>
            </a:r>
            <a:r>
              <a:rPr lang="en-US" sz="1600" b="0" dirty="0" err="1">
                <a:solidFill>
                  <a:schemeClr val="accent2"/>
                </a:solidFill>
                <a:latin typeface="Lucida Console" pitchFamily="49" charset="0"/>
              </a:rPr>
              <a:t>Emp.Manager_ID</a:t>
            </a:r>
            <a:r>
              <a:rPr lang="en-US" sz="1600" b="0" dirty="0">
                <a:solidFill>
                  <a:schemeClr val="accent2"/>
                </a:solidFill>
                <a:latin typeface="Lucida Console" pitchFamily="49" charset="0"/>
              </a:rPr>
              <a:t>  </a:t>
            </a:r>
            <a:r>
              <a:rPr lang="en-US" sz="1600" dirty="0">
                <a:solidFill>
                  <a:schemeClr val="accent2"/>
                </a:solidFill>
                <a:latin typeface="Lucida Console" pitchFamily="49" charset="0"/>
              </a:rPr>
              <a:t>=</a:t>
            </a:r>
            <a:r>
              <a:rPr lang="en-US" sz="1600" b="0" dirty="0">
                <a:solidFill>
                  <a:schemeClr val="accent2"/>
                </a:solidFill>
                <a:latin typeface="Lucida Console" pitchFamily="49" charset="0"/>
              </a:rPr>
              <a:t>  </a:t>
            </a:r>
            <a:r>
              <a:rPr lang="en-US" sz="1600" b="0" dirty="0" err="1">
                <a:solidFill>
                  <a:schemeClr val="accent2"/>
                </a:solidFill>
                <a:latin typeface="Lucida Console" pitchFamily="49" charset="0"/>
              </a:rPr>
              <a:t>Manager.Employee_ID</a:t>
            </a:r>
            <a:r>
              <a:rPr lang="en-US" sz="1600" b="0" dirty="0">
                <a:solidFill>
                  <a:schemeClr val="accent2"/>
                </a:solidFill>
                <a:latin typeface="Lucida Console" pitchFamily="49" charset="0"/>
              </a:rPr>
              <a:t>;</a:t>
            </a:r>
          </a:p>
        </p:txBody>
      </p:sp>
      <p:sp>
        <p:nvSpPr>
          <p:cNvPr id="37892" name="Rectangle 4"/>
          <p:cNvSpPr>
            <a:spLocks noGrp="1" noChangeArrowheads="1"/>
          </p:cNvSpPr>
          <p:nvPr>
            <p:ph type="title" idx="4294967295"/>
          </p:nvPr>
        </p:nvSpPr>
        <p:spPr>
          <a:xfrm>
            <a:off x="228600" y="228600"/>
            <a:ext cx="8610600" cy="579438"/>
          </a:xfrm>
        </p:spPr>
        <p:txBody>
          <a:bodyPr lIns="92075" tIns="46038" rIns="92075" bIns="46038" anchor="t">
            <a:spAutoFit/>
          </a:bodyPr>
          <a:lstStyle/>
          <a:p>
            <a:pPr eaLnBrk="1" hangingPunct="1">
              <a:defRPr/>
            </a:pPr>
            <a:r>
              <a:rPr lang="en-US" smtClean="0"/>
              <a:t>Self join-Joining a table with itself</a:t>
            </a:r>
          </a:p>
        </p:txBody>
      </p:sp>
      <p:graphicFrame>
        <p:nvGraphicFramePr>
          <p:cNvPr id="6" name="Table 5"/>
          <p:cNvGraphicFramePr>
            <a:graphicFrameLocks noGrp="1"/>
          </p:cNvGraphicFramePr>
          <p:nvPr/>
        </p:nvGraphicFramePr>
        <p:xfrm>
          <a:off x="381000" y="2133600"/>
          <a:ext cx="7620000" cy="1800225"/>
        </p:xfrm>
        <a:graphic>
          <a:graphicData uri="http://schemas.openxmlformats.org/drawingml/2006/table">
            <a:tbl>
              <a:tblPr/>
              <a:tblGrid>
                <a:gridCol w="1503621"/>
                <a:gridCol w="3165518"/>
                <a:gridCol w="2950861"/>
              </a:tblGrid>
              <a:tr h="360045">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045">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6352" name="TextBox 6"/>
          <p:cNvSpPr txBox="1">
            <a:spLocks noChangeArrowheads="1"/>
          </p:cNvSpPr>
          <p:nvPr/>
        </p:nvSpPr>
        <p:spPr bwMode="auto">
          <a:xfrm>
            <a:off x="304800" y="16764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Employee_Manager</a:t>
            </a:r>
          </a:p>
        </p:txBody>
      </p:sp>
    </p:spTree>
    <p:extLst>
      <p:ext uri="{BB962C8B-B14F-4D97-AF65-F5344CB8AC3E}">
        <p14:creationId xmlns:p14="http://schemas.microsoft.com/office/powerpoint/2010/main" val="9770292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Effect transition="in" filter="blinds(horizontal)">
                                      <p:cBhvr>
                                        <p:cTn id="7" dur="500"/>
                                        <p:tgtEl>
                                          <p:spTgt spid="1126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0" dur="500"/>
                                        <p:tgtEl>
                                          <p:spTgt spid="1126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3" dur="500"/>
                                        <p:tgtEl>
                                          <p:spTgt spid="11267">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6" dur="500"/>
                                        <p:tgtEl>
                                          <p:spTgt spid="11267">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9"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allAtOnce"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1C36DF3C-62E0-4356-B716-FBBCFCB99793}" type="slidenum">
              <a:rPr lang="en-US"/>
              <a:pPr>
                <a:defRPr/>
              </a:pPr>
              <a:t>87</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7" name="Table 6"/>
          <p:cNvGraphicFramePr>
            <a:graphicFrameLocks noGrp="1"/>
          </p:cNvGraphicFramePr>
          <p:nvPr/>
        </p:nvGraphicFramePr>
        <p:xfrm>
          <a:off x="1905000" y="990600"/>
          <a:ext cx="5105400" cy="1800225"/>
        </p:xfrm>
        <a:graphic>
          <a:graphicData uri="http://schemas.openxmlformats.org/drawingml/2006/table">
            <a:tbl>
              <a:tblPr/>
              <a:tblGrid>
                <a:gridCol w="1447800"/>
                <a:gridCol w="1905000"/>
                <a:gridCol w="1752600"/>
              </a:tblGrid>
              <a:tr h="360045">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045">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4876800" y="4191000"/>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4191000"/>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7426" name="TextBox 9"/>
          <p:cNvSpPr txBox="1">
            <a:spLocks noChangeArrowheads="1"/>
          </p:cNvSpPr>
          <p:nvPr/>
        </p:nvSpPr>
        <p:spPr bwMode="auto">
          <a:xfrm>
            <a:off x="228600" y="11430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Employee_Manager</a:t>
            </a:r>
          </a:p>
        </p:txBody>
      </p:sp>
      <p:cxnSp>
        <p:nvCxnSpPr>
          <p:cNvPr id="14" name="Straight Arrow Connector 13"/>
          <p:cNvCxnSpPr>
            <a:cxnSpLocks noChangeShapeType="1"/>
          </p:cNvCxnSpPr>
          <p:nvPr/>
        </p:nvCxnSpPr>
        <p:spPr bwMode="auto">
          <a:xfrm rot="10800000" flipV="1">
            <a:off x="3048000" y="3124200"/>
            <a:ext cx="1295400" cy="7620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4343400" y="3124200"/>
            <a:ext cx="1600200" cy="6858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1371600" y="38100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19" name="TextBox 18"/>
          <p:cNvSpPr txBox="1">
            <a:spLocks noChangeArrowheads="1"/>
          </p:cNvSpPr>
          <p:nvPr/>
        </p:nvSpPr>
        <p:spPr bwMode="auto">
          <a:xfrm>
            <a:off x="6096000" y="3810000"/>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sp>
        <p:nvSpPr>
          <p:cNvPr id="23" name="Oval Callout 22"/>
          <p:cNvSpPr>
            <a:spLocks noChangeArrowheads="1"/>
          </p:cNvSpPr>
          <p:nvPr/>
        </p:nvSpPr>
        <p:spPr bwMode="auto">
          <a:xfrm>
            <a:off x="7086600" y="2286000"/>
            <a:ext cx="2057400" cy="1066800"/>
          </a:xfrm>
          <a:prstGeom prst="wedgeEllipseCallout">
            <a:avLst>
              <a:gd name="adj1" fmla="val -58903"/>
              <a:gd name="adj2" fmla="val 50676"/>
            </a:avLst>
          </a:prstGeom>
          <a:solidFill>
            <a:srgbClr val="FFFF99"/>
          </a:solidFill>
          <a:ln w="12700" algn="ctr">
            <a:solidFill>
              <a:schemeClr val="tx1"/>
            </a:solidFill>
            <a:round/>
            <a:headEnd/>
            <a:tailEnd/>
          </a:ln>
        </p:spPr>
        <p:txBody>
          <a:bodyPr anchor="ctr"/>
          <a:lstStyle/>
          <a:p>
            <a:r>
              <a:rPr lang="en-US"/>
              <a:t>The table is referred twice because of alias name Emp and Manager</a:t>
            </a:r>
          </a:p>
        </p:txBody>
      </p:sp>
    </p:spTree>
    <p:extLst>
      <p:ext uri="{BB962C8B-B14F-4D97-AF65-F5344CB8AC3E}">
        <p14:creationId xmlns:p14="http://schemas.microsoft.com/office/powerpoint/2010/main" val="515753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EA3EA4DC-B19B-45CF-B94A-088EC3978ECC}" type="slidenum">
              <a:rPr lang="en-US"/>
              <a:pPr>
                <a:defRPr/>
              </a:pPr>
              <a:t>88</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572001" cy="1800225"/>
        </p:xfrm>
        <a:graphic>
          <a:graphicData uri="http://schemas.openxmlformats.org/drawingml/2006/table">
            <a:tbl>
              <a:tblPr/>
              <a:tblGrid>
                <a:gridCol w="1418897"/>
                <a:gridCol w="1781503"/>
                <a:gridCol w="1371601"/>
              </a:tblGrid>
              <a:tr h="360045">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045">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045">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045">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8424"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58425"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267200"/>
          <a:ext cx="8305800" cy="1936910"/>
        </p:xfrm>
        <a:graphic>
          <a:graphicData uri="http://schemas.openxmlformats.org/drawingml/2006/table">
            <a:tbl>
              <a:tblPr/>
              <a:tblGrid>
                <a:gridCol w="1836860"/>
                <a:gridCol w="1916723"/>
                <a:gridCol w="2076450"/>
                <a:gridCol w="2475767"/>
              </a:tblGrid>
              <a:tr h="497042">
                <a:tc>
                  <a:txBody>
                    <a:bodyPr/>
                    <a:lstStyle/>
                    <a:p>
                      <a:pPr algn="ctr" rtl="0" fontAlgn="b"/>
                      <a:r>
                        <a:rPr lang="en-US" sz="1600" b="1" dirty="0" err="1" smtClean="0">
                          <a:latin typeface="+mj-lt"/>
                        </a:rPr>
                        <a:t>Emp.Employee</a:t>
                      </a:r>
                      <a:endParaRPr lang="en-US" sz="1600" b="1" dirty="0" smtClean="0">
                        <a:latin typeface="+mj-lt"/>
                      </a:endParaRPr>
                    </a:p>
                    <a:p>
                      <a:pPr algn="ctr" rtl="0" fontAlgn="b"/>
                      <a:r>
                        <a:rPr lang="en-US" sz="1600" b="1" dirty="0" smtClean="0">
                          <a:latin typeface="+mj-lt"/>
                        </a:rPr>
                        <a:t>_ID</a:t>
                      </a:r>
                      <a:endParaRPr lang="en-US" sz="1600" b="1" i="0" u="none" strike="noStrike" dirty="0">
                        <a:solidFill>
                          <a:srgbClr val="000000"/>
                        </a:solidFill>
                        <a:latin typeface="+mj-lt"/>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dirty="0" err="1" smtClean="0">
                          <a:latin typeface="+mj-lt"/>
                        </a:rPr>
                        <a:t>Emp.Employee</a:t>
                      </a:r>
                      <a:endParaRPr lang="en-US" sz="1600" b="1" dirty="0" smtClean="0">
                        <a:latin typeface="+mj-lt"/>
                      </a:endParaRPr>
                    </a:p>
                    <a:p>
                      <a:pPr algn="ctr" rtl="0" fontAlgn="b"/>
                      <a:r>
                        <a:rPr lang="en-US" sz="1600" b="1" dirty="0" smtClean="0">
                          <a:latin typeface="+mj-lt"/>
                        </a:rPr>
                        <a:t>_Name </a:t>
                      </a:r>
                      <a:r>
                        <a:rPr lang="en-US" sz="1600" b="1" i="0" u="none" strike="noStrike" dirty="0" smtClean="0">
                          <a:solidFill>
                            <a:srgbClr val="000000"/>
                          </a:solidFill>
                          <a:latin typeface="+mj-lt"/>
                        </a:rPr>
                        <a:t> </a:t>
                      </a:r>
                      <a:endParaRPr lang="en-US" sz="1600" b="1" i="0" u="none" strike="noStrike" dirty="0">
                        <a:solidFill>
                          <a:srgbClr val="000000"/>
                        </a:solidFill>
                        <a:latin typeface="+mj-lt"/>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dirty="0" err="1" smtClean="0">
                          <a:latin typeface="+mj-lt"/>
                        </a:rPr>
                        <a:t>Emp.Manager</a:t>
                      </a:r>
                      <a:endParaRPr lang="en-US" sz="1600" b="1" dirty="0" smtClean="0">
                        <a:latin typeface="+mj-lt"/>
                      </a:endParaRPr>
                    </a:p>
                    <a:p>
                      <a:pPr algn="ctr" rtl="0" fontAlgn="b"/>
                      <a:r>
                        <a:rPr lang="en-US" sz="1600" b="1" dirty="0" smtClean="0">
                          <a:latin typeface="+mj-lt"/>
                        </a:rPr>
                        <a:t>_Id  </a:t>
                      </a:r>
                      <a:endParaRPr lang="en-US" sz="1600" b="1" i="0" u="none" strike="noStrike" dirty="0">
                        <a:solidFill>
                          <a:srgbClr val="000000"/>
                        </a:solidFill>
                        <a:latin typeface="+mj-lt"/>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600" b="1" dirty="0" err="1" smtClean="0">
                          <a:latin typeface="+mj-lt"/>
                        </a:rPr>
                        <a:t>Manager.Employee</a:t>
                      </a:r>
                      <a:endParaRPr lang="en-US" sz="1600" b="1" dirty="0" smtClean="0">
                        <a:latin typeface="+mj-lt"/>
                      </a:endParaRPr>
                    </a:p>
                    <a:p>
                      <a:pPr algn="ctr" rtl="0" fontAlgn="b"/>
                      <a:r>
                        <a:rPr lang="en-US" sz="1600" b="1" dirty="0" smtClean="0">
                          <a:latin typeface="+mj-lt"/>
                        </a:rPr>
                        <a:t>_Name</a:t>
                      </a:r>
                      <a:endParaRPr lang="en-US" sz="1600" b="1" i="0" u="none" strike="noStrike" dirty="0">
                        <a:solidFill>
                          <a:srgbClr val="000000"/>
                        </a:solidFill>
                        <a:latin typeface="+mj-lt"/>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59927">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59927">
                <a:tc>
                  <a:txBody>
                    <a:bodyPr/>
                    <a:lstStyle/>
                    <a:p>
                      <a:pPr algn="ctr" rtl="0" fontAlgn="b"/>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927">
                <a:tc>
                  <a:txBody>
                    <a:bodyPr/>
                    <a:lstStyle/>
                    <a:p>
                      <a:pPr algn="ctr" rtl="0" fontAlgn="b"/>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927">
                <a:tc>
                  <a:txBody>
                    <a:bodyPr/>
                    <a:lstStyle/>
                    <a:p>
                      <a:pPr algn="ctr" rtl="0" fontAlgn="b"/>
                      <a:endParaRPr lang="en-US" sz="1800" b="1" i="0" u="none" strike="noStrike" dirty="0">
                        <a:solidFill>
                          <a:srgbClr val="000000"/>
                        </a:solidFill>
                        <a:latin typeface="Calibri"/>
                      </a:endParaRPr>
                    </a:p>
                  </a:txBody>
                  <a:tcPr marL="9525" marR="9525" marT="952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8458"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404749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CEBF7E79-5C91-400E-A4E9-D63245C1EEB8}" type="slidenum">
              <a:rPr lang="en-US"/>
              <a:pPr>
                <a:defRPr/>
              </a:pPr>
              <a:t>89</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9448"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59449"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267200"/>
          <a:ext cx="7924800" cy="1998662"/>
        </p:xfrm>
        <a:graphic>
          <a:graphicData uri="http://schemas.openxmlformats.org/drawingml/2006/table">
            <a:tbl>
              <a:tblPr/>
              <a:tblGrid>
                <a:gridCol w="1752600"/>
                <a:gridCol w="1828800"/>
                <a:gridCol w="1981200"/>
                <a:gridCol w="2362200"/>
              </a:tblGrid>
              <a:tr h="558254">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_Name </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Emp.Manager</a:t>
                      </a:r>
                      <a:endParaRPr lang="en-US" sz="1800" b="1" dirty="0" smtClean="0">
                        <a:latin typeface="Courier New" pitchFamily="49" charset="0"/>
                      </a:endParaRPr>
                    </a:p>
                    <a:p>
                      <a:pPr algn="ctr" rtl="0" fontAlgn="b"/>
                      <a:r>
                        <a:rPr lang="en-US" sz="1800" b="1" dirty="0" smtClean="0">
                          <a:latin typeface="Courier New" pitchFamily="49" charset="0"/>
                        </a:rPr>
                        <a:t>_Id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Manager.Employee</a:t>
                      </a:r>
                      <a:endParaRPr lang="en-US" sz="1800" b="1" dirty="0" smtClean="0">
                        <a:latin typeface="Courier New" pitchFamily="49" charset="0"/>
                      </a:endParaRPr>
                    </a:p>
                    <a:p>
                      <a:pPr algn="ctr" rtl="0" fontAlgn="b"/>
                      <a:r>
                        <a:rPr lang="en-US" sz="1800" b="1" dirty="0" smtClean="0">
                          <a:latin typeface="Courier New" pitchFamily="49" charset="0"/>
                        </a:rPr>
                        <a:t>_Name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59482"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189349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220"/>
            <a:ext cx="9144000" cy="755780"/>
          </a:xfrm>
          <a:solidFill>
            <a:schemeClr val="accent4">
              <a:lumMod val="20000"/>
              <a:lumOff val="80000"/>
            </a:schemeClr>
          </a:solidFill>
        </p:spPr>
        <p:txBody>
          <a:bodyPr lIns="0">
            <a:normAutofit fontScale="90000"/>
          </a:bodyPr>
          <a:lstStyle/>
          <a:p>
            <a:pPr eaLnBrk="1" hangingPunct="1">
              <a:defRPr/>
            </a:pPr>
            <a:r>
              <a:rPr lang="en-US" dirty="0" smtClean="0"/>
              <a:t>Types Of Constraints</a:t>
            </a:r>
            <a:r>
              <a:rPr lang="en-US" b="0" dirty="0" smtClean="0"/>
              <a:t> </a:t>
            </a:r>
          </a:p>
        </p:txBody>
      </p:sp>
      <p:sp>
        <p:nvSpPr>
          <p:cNvPr id="31748" name="Rectangle 3"/>
          <p:cNvSpPr>
            <a:spLocks noGrp="1" noChangeArrowheads="1"/>
          </p:cNvSpPr>
          <p:nvPr>
            <p:ph type="body" idx="4294967295"/>
          </p:nvPr>
        </p:nvSpPr>
        <p:spPr>
          <a:xfrm>
            <a:off x="0" y="838200"/>
            <a:ext cx="9144000" cy="6019800"/>
          </a:xfrm>
        </p:spPr>
        <p:txBody>
          <a:bodyPr lIns="0" tIns="0"/>
          <a:lstStyle/>
          <a:p>
            <a:pPr eaLnBrk="1" hangingPunct="1"/>
            <a:r>
              <a:rPr lang="en-US" dirty="0" smtClean="0"/>
              <a:t>Column Level</a:t>
            </a:r>
          </a:p>
          <a:p>
            <a:pPr eaLnBrk="1" hangingPunct="1"/>
            <a:r>
              <a:rPr lang="en-US" dirty="0" smtClean="0"/>
              <a:t>Table level</a:t>
            </a:r>
          </a:p>
        </p:txBody>
      </p:sp>
    </p:spTree>
    <p:extLst>
      <p:ext uri="{BB962C8B-B14F-4D97-AF65-F5344CB8AC3E}">
        <p14:creationId xmlns:p14="http://schemas.microsoft.com/office/powerpoint/2010/main" val="5559507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76706D26-21C0-4B34-A44E-434C500F9B0A}" type="slidenum">
              <a:rPr lang="en-US"/>
              <a:pPr>
                <a:defRPr/>
              </a:pPr>
              <a:t>90</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60472"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60473"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267200"/>
          <a:ext cx="7924800" cy="1998662"/>
        </p:xfrm>
        <a:graphic>
          <a:graphicData uri="http://schemas.openxmlformats.org/drawingml/2006/table">
            <a:tbl>
              <a:tblPr/>
              <a:tblGrid>
                <a:gridCol w="1752600"/>
                <a:gridCol w="1828800"/>
                <a:gridCol w="1981200"/>
                <a:gridCol w="2362200"/>
              </a:tblGrid>
              <a:tr h="558254">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_Name </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Emp.Manager</a:t>
                      </a:r>
                      <a:endParaRPr lang="en-US" sz="1800" b="1" dirty="0" smtClean="0">
                        <a:latin typeface="Courier New" pitchFamily="49" charset="0"/>
                      </a:endParaRPr>
                    </a:p>
                    <a:p>
                      <a:pPr algn="ctr" rtl="0" fontAlgn="b"/>
                      <a:r>
                        <a:rPr lang="en-US" sz="1800" b="1" dirty="0" smtClean="0">
                          <a:latin typeface="Courier New" pitchFamily="49" charset="0"/>
                        </a:rPr>
                        <a:t>_Id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Manager.Employee</a:t>
                      </a:r>
                      <a:endParaRPr lang="en-US" sz="1800" b="1" dirty="0" smtClean="0">
                        <a:latin typeface="Courier New" pitchFamily="49" charset="0"/>
                      </a:endParaRPr>
                    </a:p>
                    <a:p>
                      <a:pPr algn="ctr" rtl="0" fontAlgn="b"/>
                      <a:r>
                        <a:rPr lang="en-US" sz="1800" b="1" dirty="0" smtClean="0">
                          <a:latin typeface="Courier New" pitchFamily="49" charset="0"/>
                        </a:rPr>
                        <a:t>_Name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60506"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1073018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E30DE3D5-53C1-4823-983C-B50AC4832269}" type="slidenum">
              <a:rPr lang="en-US"/>
              <a:pPr>
                <a:defRPr/>
              </a:pPr>
              <a:t>91</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Self Join (Contd…)</a:t>
            </a:r>
          </a:p>
        </p:txBody>
      </p:sp>
      <p:graphicFrame>
        <p:nvGraphicFramePr>
          <p:cNvPr id="8" name="Table 7"/>
          <p:cNvGraphicFramePr>
            <a:graphicFrameLocks noGrp="1"/>
          </p:cNvGraphicFramePr>
          <p:nvPr/>
        </p:nvGraphicFramePr>
        <p:xfrm>
          <a:off x="4876800" y="1354138"/>
          <a:ext cx="4038600" cy="1998662"/>
        </p:xfrm>
        <a:graphic>
          <a:graphicData uri="http://schemas.openxmlformats.org/drawingml/2006/table">
            <a:tbl>
              <a:tblPr/>
              <a:tblGrid>
                <a:gridCol w="1066800"/>
                <a:gridCol w="1676400"/>
                <a:gridCol w="1295400"/>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152400" y="1354138"/>
          <a:ext cx="4419600" cy="1998662"/>
        </p:xfrm>
        <a:graphic>
          <a:graphicData uri="http://schemas.openxmlformats.org/drawingml/2006/table">
            <a:tbl>
              <a:tblPr/>
              <a:tblGrid>
                <a:gridCol w="1066800"/>
                <a:gridCol w="1784555"/>
                <a:gridCol w="1568245"/>
              </a:tblGrid>
              <a:tr h="558254">
                <a:tc>
                  <a:txBody>
                    <a:bodyPr/>
                    <a:lstStyle/>
                    <a:p>
                      <a:pPr algn="ctr" rtl="0" fontAlgn="b"/>
                      <a:r>
                        <a:rPr lang="en-US" sz="1800" b="1" i="0" u="none" strike="noStrike" dirty="0" err="1" smtClean="0">
                          <a:solidFill>
                            <a:srgbClr val="000000"/>
                          </a:solidFill>
                          <a:latin typeface="Calibri"/>
                        </a:rPr>
                        <a:t>Employee_Id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Employee_Name</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i="0" u="none" strike="noStrike" dirty="0" err="1" smtClean="0">
                          <a:solidFill>
                            <a:srgbClr val="000000"/>
                          </a:solidFill>
                          <a:latin typeface="Calibri"/>
                        </a:rPr>
                        <a:t>Manager_Id</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61496" name="TextBox 17"/>
          <p:cNvSpPr txBox="1">
            <a:spLocks noChangeArrowheads="1"/>
          </p:cNvSpPr>
          <p:nvPr/>
        </p:nvSpPr>
        <p:spPr bwMode="auto">
          <a:xfrm>
            <a:off x="1371600" y="973138"/>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Emp</a:t>
            </a:r>
          </a:p>
        </p:txBody>
      </p:sp>
      <p:sp>
        <p:nvSpPr>
          <p:cNvPr id="61497" name="TextBox 18"/>
          <p:cNvSpPr txBox="1">
            <a:spLocks noChangeArrowheads="1"/>
          </p:cNvSpPr>
          <p:nvPr/>
        </p:nvSpPr>
        <p:spPr bwMode="auto">
          <a:xfrm>
            <a:off x="6096000" y="9731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a:t>Manager</a:t>
            </a:r>
          </a:p>
        </p:txBody>
      </p:sp>
      <p:graphicFrame>
        <p:nvGraphicFramePr>
          <p:cNvPr id="13" name="Table 12"/>
          <p:cNvGraphicFramePr>
            <a:graphicFrameLocks noGrp="1"/>
          </p:cNvGraphicFramePr>
          <p:nvPr/>
        </p:nvGraphicFramePr>
        <p:xfrm>
          <a:off x="457200" y="4114800"/>
          <a:ext cx="7924800" cy="1998662"/>
        </p:xfrm>
        <a:graphic>
          <a:graphicData uri="http://schemas.openxmlformats.org/drawingml/2006/table">
            <a:tbl>
              <a:tblPr/>
              <a:tblGrid>
                <a:gridCol w="1752600"/>
                <a:gridCol w="1828800"/>
                <a:gridCol w="1981200"/>
                <a:gridCol w="2362200"/>
              </a:tblGrid>
              <a:tr h="558254">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_ID</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Emp.Employee</a:t>
                      </a:r>
                      <a:endParaRPr lang="en-US" sz="1800" b="1" dirty="0" smtClean="0">
                        <a:latin typeface="Courier New" pitchFamily="49" charset="0"/>
                      </a:endParaRPr>
                    </a:p>
                    <a:p>
                      <a:pPr algn="ctr" rtl="0" fontAlgn="b"/>
                      <a:r>
                        <a:rPr lang="en-US" sz="1800" b="1" dirty="0" smtClean="0">
                          <a:latin typeface="Courier New" pitchFamily="49" charset="0"/>
                        </a:rPr>
                        <a:t>_Name </a:t>
                      </a:r>
                      <a:r>
                        <a:rPr lang="en-US" sz="1800" b="1" i="0" u="none" strike="noStrike" dirty="0" smtClean="0">
                          <a:solidFill>
                            <a:srgbClr val="000000"/>
                          </a:solidFill>
                          <a:latin typeface="Calibri"/>
                        </a:rPr>
                        <a:t>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Emp.Manager</a:t>
                      </a:r>
                      <a:endParaRPr lang="en-US" sz="1800" b="1" dirty="0" smtClean="0">
                        <a:latin typeface="Courier New" pitchFamily="49" charset="0"/>
                      </a:endParaRPr>
                    </a:p>
                    <a:p>
                      <a:pPr algn="ctr" rtl="0" fontAlgn="b"/>
                      <a:r>
                        <a:rPr lang="en-US" sz="1800" b="1" dirty="0" smtClean="0">
                          <a:latin typeface="Courier New" pitchFamily="49" charset="0"/>
                        </a:rPr>
                        <a:t>_Id  </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800" b="1" dirty="0" err="1" smtClean="0">
                          <a:latin typeface="Courier New" pitchFamily="49" charset="0"/>
                        </a:rPr>
                        <a:t>Manager.Employee</a:t>
                      </a:r>
                      <a:endParaRPr lang="en-US" sz="1800" b="1" dirty="0" smtClean="0">
                        <a:latin typeface="Courier New" pitchFamily="49" charset="0"/>
                      </a:endParaRPr>
                    </a:p>
                    <a:p>
                      <a:pPr algn="ctr" rtl="0" fontAlgn="b"/>
                      <a:r>
                        <a:rPr lang="en-US" sz="1800" b="1" dirty="0" smtClean="0">
                          <a:latin typeface="Courier New" pitchFamily="49" charset="0"/>
                        </a:rPr>
                        <a:t>_Name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60102">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103</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Steve</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102</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Amit</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102">
                <a:tc>
                  <a:txBody>
                    <a:bodyPr/>
                    <a:lstStyle/>
                    <a:p>
                      <a:pPr algn="ctr" rtl="0" fontAlgn="b"/>
                      <a:r>
                        <a:rPr lang="en-US" sz="1800" b="1" i="0" u="none" strike="noStrike" dirty="0" smtClean="0">
                          <a:solidFill>
                            <a:srgbClr val="000000"/>
                          </a:solidFill>
                          <a:latin typeface="Calibri"/>
                        </a:rPr>
                        <a:t>104</a:t>
                      </a:r>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Aleem</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b"/>
                      <a:r>
                        <a:rPr lang="en-US" sz="1800" b="1" i="0" u="none" strike="noStrike" dirty="0" smtClean="0">
                          <a:solidFill>
                            <a:srgbClr val="000000"/>
                          </a:solidFill>
                          <a:latin typeface="Calibri"/>
                        </a:rPr>
                        <a:t>101</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latin typeface="Calibri"/>
                        </a:rPr>
                        <a:t>John</a:t>
                      </a:r>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360102">
                <a:tc>
                  <a:txBody>
                    <a:bodyPr/>
                    <a:lstStyle/>
                    <a:p>
                      <a:pPr algn="ctr" rtl="0" fontAlgn="b"/>
                      <a:endParaRPr lang="en-US" sz="1800" b="1" i="0" u="none" strike="noStrike" dirty="0">
                        <a:solidFill>
                          <a:srgbClr val="000000"/>
                        </a:solidFill>
                        <a:latin typeface="Calibri"/>
                      </a:endParaRPr>
                    </a:p>
                  </a:txBody>
                  <a:tcPr marL="9525" marR="9525" marT="952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800" b="1" i="0" u="none" strike="noStrike" dirty="0">
                        <a:solidFill>
                          <a:srgbClr val="000000"/>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61530" name="TextBox 15"/>
          <p:cNvSpPr txBox="1">
            <a:spLocks noChangeArrowheads="1"/>
          </p:cNvSpPr>
          <p:nvPr/>
        </p:nvSpPr>
        <p:spPr bwMode="auto">
          <a:xfrm>
            <a:off x="228600" y="36576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600" i="1"/>
              <a:t>Output:</a:t>
            </a:r>
          </a:p>
        </p:txBody>
      </p:sp>
    </p:spTree>
    <p:extLst>
      <p:ext uri="{BB962C8B-B14F-4D97-AF65-F5344CB8AC3E}">
        <p14:creationId xmlns:p14="http://schemas.microsoft.com/office/powerpoint/2010/main" val="3365468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B5A9EBBE-1505-45C9-B152-E5DD770CE249}" type="slidenum">
              <a:rPr lang="en-US"/>
              <a:pPr>
                <a:defRPr/>
              </a:pPr>
              <a:t>92</a:t>
            </a:fld>
            <a:endParaRPr lang="en-US"/>
          </a:p>
        </p:txBody>
      </p:sp>
      <p:sp>
        <p:nvSpPr>
          <p:cNvPr id="48130" name="Rectangle 2"/>
          <p:cNvSpPr>
            <a:spLocks noGrp="1" noChangeArrowheads="1"/>
          </p:cNvSpPr>
          <p:nvPr>
            <p:ph type="title" idx="4294967295"/>
          </p:nvPr>
        </p:nvSpPr>
        <p:spPr/>
        <p:txBody>
          <a:bodyPr lIns="0"/>
          <a:lstStyle/>
          <a:p>
            <a:pPr eaLnBrk="1" hangingPunct="1">
              <a:defRPr/>
            </a:pPr>
            <a:r>
              <a:rPr lang="en-US" smtClean="0"/>
              <a:t>Summary</a:t>
            </a:r>
          </a:p>
        </p:txBody>
      </p:sp>
      <p:sp>
        <p:nvSpPr>
          <p:cNvPr id="62468" name="Rectangle 3"/>
          <p:cNvSpPr>
            <a:spLocks noGrp="1" noChangeArrowheads="1"/>
          </p:cNvSpPr>
          <p:nvPr>
            <p:ph type="body" idx="4294967295"/>
          </p:nvPr>
        </p:nvSpPr>
        <p:spPr>
          <a:xfrm>
            <a:off x="381000" y="1143000"/>
            <a:ext cx="8534400" cy="4746625"/>
          </a:xfrm>
        </p:spPr>
        <p:txBody>
          <a:bodyPr lIns="0" tIns="0">
            <a:normAutofit fontScale="92500" lnSpcReduction="10000"/>
          </a:bodyPr>
          <a:lstStyle/>
          <a:p>
            <a:pPr eaLnBrk="1" hangingPunct="1"/>
            <a:endParaRPr lang="en-US" smtClean="0"/>
          </a:p>
          <a:p>
            <a:pPr eaLnBrk="1" hangingPunct="1"/>
            <a:r>
              <a:rPr lang="en-US" smtClean="0"/>
              <a:t>The result of a query can be grouped based on a grouping column</a:t>
            </a:r>
          </a:p>
          <a:p>
            <a:pPr eaLnBrk="1" hangingPunct="1"/>
            <a:r>
              <a:rPr lang="en-US" smtClean="0"/>
              <a:t>While checking for conditions after grouping by a column , Having is used instead of where</a:t>
            </a:r>
          </a:p>
          <a:p>
            <a:pPr eaLnBrk="1" hangingPunct="1"/>
            <a:r>
              <a:rPr lang="en-US" smtClean="0"/>
              <a:t>Grouped queries help look at data category wise</a:t>
            </a:r>
          </a:p>
          <a:p>
            <a:pPr eaLnBrk="1" hangingPunct="1"/>
            <a:r>
              <a:rPr lang="en-US" smtClean="0"/>
              <a:t>Relational algebra operations like union, intersect, difference, restriction, projection and join help us get different combinations of data from more than one table</a:t>
            </a:r>
          </a:p>
          <a:p>
            <a:pPr eaLnBrk="1" hangingPunct="1"/>
            <a:endParaRPr lang="en-US" smtClean="0"/>
          </a:p>
        </p:txBody>
      </p:sp>
    </p:spTree>
    <p:extLst>
      <p:ext uri="{BB962C8B-B14F-4D97-AF65-F5344CB8AC3E}">
        <p14:creationId xmlns:p14="http://schemas.microsoft.com/office/powerpoint/2010/main" val="40730196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1066800" y="2892425"/>
            <a:ext cx="470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6pPr>
            <a:lvl7pPr marL="29718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7pPr>
            <a:lvl8pPr marL="34290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8pPr>
            <a:lvl9pPr marL="3886200" indent="-228600" algn="ctr" eaLnBrk="0" fontAlgn="base" hangingPunct="0">
              <a:spcBef>
                <a:spcPct val="50000"/>
              </a:spcBef>
              <a:spcAft>
                <a:spcPct val="0"/>
              </a:spcAft>
              <a:buClr>
                <a:srgbClr val="0033CC"/>
              </a:buClr>
              <a:buSzPct val="155000"/>
              <a:buFont typeface="Symbol" pitchFamily="18" charset="2"/>
              <a:defRPr sz="1200" b="1">
                <a:solidFill>
                  <a:schemeClr val="tx1"/>
                </a:solidFill>
                <a:latin typeface="Arial" charset="0"/>
              </a:defRPr>
            </a:lvl9pPr>
          </a:lstStyle>
          <a:p>
            <a:r>
              <a:rPr lang="en-US" sz="1800"/>
              <a:t>SUM( ) , AVG( ) , MAX( ) , MIN( ), COUNT( )</a:t>
            </a:r>
          </a:p>
        </p:txBody>
      </p:sp>
      <p:sp>
        <p:nvSpPr>
          <p:cNvPr id="2" name="Rectangle 3"/>
          <p:cNvSpPr>
            <a:spLocks noGrp="1" noChangeArrowheads="1"/>
          </p:cNvSpPr>
          <p:nvPr>
            <p:ph type="title" idx="4294967295"/>
          </p:nvPr>
        </p:nvSpPr>
        <p:spPr>
          <a:xfrm>
            <a:off x="6220" y="0"/>
            <a:ext cx="9137780" cy="685800"/>
          </a:xfrm>
          <a:solidFill>
            <a:schemeClr val="accent4">
              <a:lumMod val="20000"/>
              <a:lumOff val="80000"/>
            </a:schemeClr>
          </a:solidFill>
        </p:spPr>
        <p:txBody>
          <a:bodyPr lIns="0">
            <a:normAutofit fontScale="90000"/>
          </a:bodyPr>
          <a:lstStyle/>
          <a:p>
            <a:pPr eaLnBrk="1" hangingPunct="1">
              <a:defRPr/>
            </a:pPr>
            <a:r>
              <a:rPr lang="en-US" dirty="0" smtClean="0"/>
              <a:t>SQL - Aggregate  functions</a:t>
            </a:r>
          </a:p>
        </p:txBody>
      </p:sp>
      <p:sp>
        <p:nvSpPr>
          <p:cNvPr id="15365" name="Rectangle 4"/>
          <p:cNvSpPr>
            <a:spLocks noGrp="1" noChangeArrowheads="1"/>
          </p:cNvSpPr>
          <p:nvPr>
            <p:ph type="body" sz="half" idx="4294967295"/>
          </p:nvPr>
        </p:nvSpPr>
        <p:spPr>
          <a:xfrm>
            <a:off x="15551" y="661987"/>
            <a:ext cx="9128449" cy="2230438"/>
          </a:xfrm>
        </p:spPr>
        <p:txBody>
          <a:bodyPr lIns="0" tIns="0">
            <a:normAutofit fontScale="85000" lnSpcReduction="10000"/>
          </a:bodyPr>
          <a:lstStyle/>
          <a:p>
            <a:pPr eaLnBrk="1" hangingPunct="1"/>
            <a:r>
              <a:rPr lang="en-US" dirty="0" smtClean="0"/>
              <a:t>Used when information you want to extract from a table has to do with the data in the entire table taken as a set.</a:t>
            </a:r>
          </a:p>
          <a:p>
            <a:pPr eaLnBrk="1" hangingPunct="1"/>
            <a:r>
              <a:rPr lang="en-US" dirty="0" smtClean="0"/>
              <a:t>Aggregate functions are used in place of column names in the SELECT  statement</a:t>
            </a:r>
          </a:p>
          <a:p>
            <a:pPr eaLnBrk="1" hangingPunct="1"/>
            <a:r>
              <a:rPr lang="en-US" dirty="0" smtClean="0"/>
              <a:t>The aggregate functions in </a:t>
            </a:r>
            <a:r>
              <a:rPr lang="en-US" dirty="0" err="1" smtClean="0"/>
              <a:t>sql</a:t>
            </a:r>
            <a:r>
              <a:rPr lang="en-US" dirty="0" smtClean="0"/>
              <a:t> are :</a:t>
            </a:r>
          </a:p>
          <a:p>
            <a:pPr eaLnBrk="1" hangingPunct="1"/>
            <a:endParaRPr lang="en-US" dirty="0" smtClean="0"/>
          </a:p>
        </p:txBody>
      </p:sp>
      <p:pic>
        <p:nvPicPr>
          <p:cNvPr id="15366" name="Picture 1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447800" y="4038600"/>
            <a:ext cx="6324600" cy="2743200"/>
          </a:xfrm>
        </p:spPr>
      </p:pic>
    </p:spTree>
    <p:extLst>
      <p:ext uri="{BB962C8B-B14F-4D97-AF65-F5344CB8AC3E}">
        <p14:creationId xmlns:p14="http://schemas.microsoft.com/office/powerpoint/2010/main" val="3616016026"/>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3B21B1B2-61D4-4316-A5AD-FD33D3F7A34E}" type="slidenum">
              <a:rPr lang="en-US"/>
              <a:pPr>
                <a:defRPr/>
              </a:pPr>
              <a:t>94</a:t>
            </a:fld>
            <a:endParaRPr lang="en-US"/>
          </a:p>
        </p:txBody>
      </p:sp>
      <p:sp>
        <p:nvSpPr>
          <p:cNvPr id="16387" name="Rectangle 2"/>
          <p:cNvSpPr>
            <a:spLocks noChangeArrowheads="1"/>
          </p:cNvSpPr>
          <p:nvPr/>
        </p:nvSpPr>
        <p:spPr bwMode="auto">
          <a:xfrm>
            <a:off x="533400" y="2209800"/>
            <a:ext cx="807720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the minimum unit price from item table. </a:t>
            </a:r>
          </a:p>
        </p:txBody>
      </p:sp>
      <p:sp>
        <p:nvSpPr>
          <p:cNvPr id="51203" name="Rectangle 3"/>
          <p:cNvSpPr>
            <a:spLocks noChangeArrowheads="1"/>
          </p:cNvSpPr>
          <p:nvPr/>
        </p:nvSpPr>
        <p:spPr bwMode="auto">
          <a:xfrm>
            <a:off x="533400" y="2743200"/>
            <a:ext cx="7977188"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a:t>
            </a:r>
            <a:r>
              <a:rPr lang="en-US" sz="2000" b="0" dirty="0">
                <a:latin typeface="Lucida Console" pitchFamily="49" charset="0"/>
              </a:rPr>
              <a:t> </a:t>
            </a:r>
            <a:r>
              <a:rPr lang="en-US" sz="2000" dirty="0">
                <a:latin typeface="Lucida Console" pitchFamily="49" charset="0"/>
              </a:rPr>
              <a:t>MIN</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a:t>
            </a:r>
          </a:p>
        </p:txBody>
      </p:sp>
      <p:sp>
        <p:nvSpPr>
          <p:cNvPr id="64516" name="Rectangle 4"/>
          <p:cNvSpPr>
            <a:spLocks noGrp="1" noChangeArrowheads="1"/>
          </p:cNvSpPr>
          <p:nvPr>
            <p:ph type="title" idx="4294967295"/>
          </p:nvPr>
        </p:nvSpPr>
        <p:spPr>
          <a:xfrm>
            <a:off x="304800" y="168275"/>
            <a:ext cx="8355013" cy="579438"/>
          </a:xfrm>
        </p:spPr>
        <p:txBody>
          <a:bodyPr lIns="92075" tIns="46038" rIns="92075" bIns="46038" anchor="b">
            <a:spAutoFit/>
          </a:bodyPr>
          <a:lstStyle/>
          <a:p>
            <a:pPr eaLnBrk="1" hangingPunct="1">
              <a:defRPr/>
            </a:pPr>
            <a:r>
              <a:rPr lang="en-US" smtClean="0"/>
              <a:t>Aggregate  function - MIN</a:t>
            </a:r>
          </a:p>
        </p:txBody>
      </p:sp>
      <p:sp>
        <p:nvSpPr>
          <p:cNvPr id="16390" name="Rectangle 5"/>
          <p:cNvSpPr>
            <a:spLocks noGrp="1" noChangeArrowheads="1"/>
          </p:cNvSpPr>
          <p:nvPr>
            <p:ph type="body" idx="4294967295"/>
          </p:nvPr>
        </p:nvSpPr>
        <p:spPr>
          <a:xfrm>
            <a:off x="250825" y="1204913"/>
            <a:ext cx="7956550" cy="887412"/>
          </a:xfrm>
        </p:spPr>
        <p:txBody>
          <a:bodyPr lIns="0" tIns="0">
            <a:normAutofit fontScale="70000" lnSpcReduction="20000"/>
          </a:bodyPr>
          <a:lstStyle/>
          <a:p>
            <a:pPr eaLnBrk="1" hangingPunct="1"/>
            <a:r>
              <a:rPr lang="en-US" smtClean="0"/>
              <a:t> Returns the smallest value that occurs in the specified column</a:t>
            </a:r>
          </a:p>
          <a:p>
            <a:pPr eaLnBrk="1" hangingPunct="1"/>
            <a:r>
              <a:rPr lang="en-US" smtClean="0"/>
              <a:t> Column need not be numeric type </a:t>
            </a:r>
          </a:p>
        </p:txBody>
      </p:sp>
    </p:spTree>
    <p:extLst>
      <p:ext uri="{BB962C8B-B14F-4D97-AF65-F5344CB8AC3E}">
        <p14:creationId xmlns:p14="http://schemas.microsoft.com/office/powerpoint/2010/main" val="4174434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dissolve">
                                      <p:cBhvr>
                                        <p:cTn id="7"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65FEED9C-74F0-4D04-BBCE-7B26A9CC2985}" type="slidenum">
              <a:rPr lang="en-US"/>
              <a:pPr>
                <a:defRPr/>
              </a:pPr>
              <a:t>95</a:t>
            </a:fld>
            <a:endParaRPr lang="en-US"/>
          </a:p>
        </p:txBody>
      </p:sp>
      <p:sp>
        <p:nvSpPr>
          <p:cNvPr id="17411" name="Rectangle 2"/>
          <p:cNvSpPr>
            <a:spLocks noChangeArrowheads="1"/>
          </p:cNvSpPr>
          <p:nvPr/>
        </p:nvSpPr>
        <p:spPr bwMode="auto">
          <a:xfrm>
            <a:off x="685800" y="3276600"/>
            <a:ext cx="76231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the maximum unit price in the item table.</a:t>
            </a:r>
          </a:p>
        </p:txBody>
      </p:sp>
      <p:sp>
        <p:nvSpPr>
          <p:cNvPr id="50179" name="Rectangle 3"/>
          <p:cNvSpPr>
            <a:spLocks noChangeArrowheads="1"/>
          </p:cNvSpPr>
          <p:nvPr/>
        </p:nvSpPr>
        <p:spPr bwMode="auto">
          <a:xfrm>
            <a:off x="685800" y="3962400"/>
            <a:ext cx="48768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MAX</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a:t>
            </a:r>
          </a:p>
        </p:txBody>
      </p:sp>
      <p:sp>
        <p:nvSpPr>
          <p:cNvPr id="65540" name="Rectangle 4"/>
          <p:cNvSpPr>
            <a:spLocks noGrp="1" noChangeArrowheads="1"/>
          </p:cNvSpPr>
          <p:nvPr>
            <p:ph type="title" idx="4294967295"/>
          </p:nvPr>
        </p:nvSpPr>
        <p:spPr>
          <a:xfrm>
            <a:off x="228600" y="182563"/>
            <a:ext cx="8659813" cy="579437"/>
          </a:xfrm>
        </p:spPr>
        <p:txBody>
          <a:bodyPr lIns="92075" tIns="46038" rIns="92075" bIns="46038" anchor="b">
            <a:spAutoFit/>
          </a:bodyPr>
          <a:lstStyle/>
          <a:p>
            <a:pPr eaLnBrk="1" hangingPunct="1">
              <a:defRPr/>
            </a:pPr>
            <a:r>
              <a:rPr lang="en-US" smtClean="0"/>
              <a:t>Aggregate  function - MAX</a:t>
            </a:r>
          </a:p>
        </p:txBody>
      </p:sp>
      <p:sp>
        <p:nvSpPr>
          <p:cNvPr id="17414" name="Rectangle 5"/>
          <p:cNvSpPr>
            <a:spLocks noGrp="1" noChangeArrowheads="1"/>
          </p:cNvSpPr>
          <p:nvPr>
            <p:ph type="body" idx="4294967295"/>
          </p:nvPr>
        </p:nvSpPr>
        <p:spPr>
          <a:xfrm>
            <a:off x="381000" y="1600200"/>
            <a:ext cx="8075613" cy="1447800"/>
          </a:xfrm>
        </p:spPr>
        <p:txBody>
          <a:bodyPr lIns="0" tIns="0">
            <a:normAutofit fontScale="70000" lnSpcReduction="20000"/>
          </a:bodyPr>
          <a:lstStyle/>
          <a:p>
            <a:pPr eaLnBrk="1" hangingPunct="1"/>
            <a:r>
              <a:rPr lang="en-US" smtClean="0"/>
              <a:t>Returns the largest value that occurs in the specified column</a:t>
            </a:r>
          </a:p>
          <a:p>
            <a:pPr eaLnBrk="1" hangingPunct="1"/>
            <a:r>
              <a:rPr lang="en-US" smtClean="0"/>
              <a:t>Column need not be numeric type</a:t>
            </a:r>
          </a:p>
          <a:p>
            <a:pPr eaLnBrk="1" hangingPunct="1"/>
            <a:endParaRPr lang="en-US" smtClean="0"/>
          </a:p>
          <a:p>
            <a:pPr eaLnBrk="1" hangingPunct="1"/>
            <a:r>
              <a:rPr lang="en-US" smtClean="0"/>
              <a:t>Example:</a:t>
            </a:r>
          </a:p>
        </p:txBody>
      </p:sp>
    </p:spTree>
    <p:extLst>
      <p:ext uri="{BB962C8B-B14F-4D97-AF65-F5344CB8AC3E}">
        <p14:creationId xmlns:p14="http://schemas.microsoft.com/office/powerpoint/2010/main" val="921251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dissolve">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98F05CB5-97CA-4E22-B24E-6800FD260571}" type="slidenum">
              <a:rPr lang="en-US"/>
              <a:pPr>
                <a:defRPr/>
              </a:pPr>
              <a:t>96</a:t>
            </a:fld>
            <a:endParaRPr lang="en-US"/>
          </a:p>
        </p:txBody>
      </p:sp>
      <p:sp>
        <p:nvSpPr>
          <p:cNvPr id="18435" name="Rectangle 2"/>
          <p:cNvSpPr>
            <a:spLocks noChangeArrowheads="1"/>
          </p:cNvSpPr>
          <p:nvPr/>
        </p:nvSpPr>
        <p:spPr bwMode="auto">
          <a:xfrm>
            <a:off x="685800" y="2133600"/>
            <a:ext cx="784860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marL="342900" indent="-342900" algn="l"/>
            <a:r>
              <a:rPr lang="en-US" sz="2000">
                <a:solidFill>
                  <a:schemeClr val="bg1"/>
                </a:solidFill>
              </a:rPr>
              <a:t>List the average unit price of Class A items in the item table.</a:t>
            </a:r>
          </a:p>
        </p:txBody>
      </p:sp>
      <p:sp>
        <p:nvSpPr>
          <p:cNvPr id="49155" name="Rectangle 3"/>
          <p:cNvSpPr>
            <a:spLocks noChangeArrowheads="1"/>
          </p:cNvSpPr>
          <p:nvPr/>
        </p:nvSpPr>
        <p:spPr bwMode="auto">
          <a:xfrm>
            <a:off x="838200" y="3276600"/>
            <a:ext cx="67818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 AVG</a:t>
            </a:r>
            <a:r>
              <a:rPr lang="en-US" sz="2000" b="0" dirty="0">
                <a:latin typeface="Lucida Console" pitchFamily="49" charset="0"/>
              </a:rPr>
              <a:t> (</a:t>
            </a:r>
            <a:r>
              <a:rPr lang="en-US" sz="2000" b="0" dirty="0" err="1">
                <a:latin typeface="Lucida Console" pitchFamily="49" charset="0"/>
              </a:rPr>
              <a:t>UnitPrice</a:t>
            </a:r>
            <a:r>
              <a:rPr lang="en-US" sz="2000" b="0" dirty="0">
                <a:latin typeface="Lucida Console" pitchFamily="49" charset="0"/>
              </a:rPr>
              <a:t>)</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 where Class=‘A’;</a:t>
            </a:r>
          </a:p>
        </p:txBody>
      </p:sp>
      <p:sp>
        <p:nvSpPr>
          <p:cNvPr id="66564" name="Rectangle 4"/>
          <p:cNvSpPr>
            <a:spLocks noGrp="1" noChangeArrowheads="1"/>
          </p:cNvSpPr>
          <p:nvPr>
            <p:ph type="title" idx="4294967295"/>
          </p:nvPr>
        </p:nvSpPr>
        <p:spPr/>
        <p:txBody>
          <a:bodyPr lIns="0"/>
          <a:lstStyle/>
          <a:p>
            <a:pPr eaLnBrk="1" hangingPunct="1">
              <a:defRPr/>
            </a:pPr>
            <a:r>
              <a:rPr lang="en-US" smtClean="0"/>
              <a:t>Aggregate  function - AVG</a:t>
            </a:r>
          </a:p>
        </p:txBody>
      </p:sp>
      <p:sp>
        <p:nvSpPr>
          <p:cNvPr id="18438" name="Rectangle 5"/>
          <p:cNvSpPr>
            <a:spLocks noGrp="1" noChangeArrowheads="1"/>
          </p:cNvSpPr>
          <p:nvPr>
            <p:ph type="body" idx="4294967295"/>
          </p:nvPr>
        </p:nvSpPr>
        <p:spPr>
          <a:xfrm>
            <a:off x="554038" y="1184275"/>
            <a:ext cx="7729537" cy="982663"/>
          </a:xfrm>
        </p:spPr>
        <p:txBody>
          <a:bodyPr lIns="0" tIns="0">
            <a:normAutofit fontScale="70000" lnSpcReduction="20000"/>
          </a:bodyPr>
          <a:lstStyle/>
          <a:p>
            <a:pPr eaLnBrk="1" hangingPunct="1"/>
            <a:r>
              <a:rPr lang="en-US" smtClean="0"/>
              <a:t>Returns the average of all the values in the specified column</a:t>
            </a:r>
          </a:p>
          <a:p>
            <a:pPr eaLnBrk="1" hangingPunct="1"/>
            <a:r>
              <a:rPr lang="en-US" smtClean="0"/>
              <a:t>Column must be numeric data type </a:t>
            </a:r>
          </a:p>
        </p:txBody>
      </p:sp>
    </p:spTree>
    <p:extLst>
      <p:ext uri="{BB962C8B-B14F-4D97-AF65-F5344CB8AC3E}">
        <p14:creationId xmlns:p14="http://schemas.microsoft.com/office/powerpoint/2010/main" val="2614061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dissolve">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0A0BE559-DF1C-4BC8-8D8F-D3AB022F6991}" type="slidenum">
              <a:rPr lang="en-US"/>
              <a:pPr>
                <a:defRPr/>
              </a:pPr>
              <a:t>97</a:t>
            </a:fld>
            <a:endParaRPr lang="en-US"/>
          </a:p>
        </p:txBody>
      </p:sp>
      <p:sp>
        <p:nvSpPr>
          <p:cNvPr id="19459" name="Rectangle 2"/>
          <p:cNvSpPr>
            <a:spLocks noChangeArrowheads="1"/>
          </p:cNvSpPr>
          <p:nvPr/>
        </p:nvSpPr>
        <p:spPr bwMode="auto">
          <a:xfrm>
            <a:off x="228600" y="2747963"/>
            <a:ext cx="845820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1800">
                <a:solidFill>
                  <a:schemeClr val="bg1"/>
                </a:solidFill>
              </a:rPr>
              <a:t>List the minimum and Sum of all the unit price of items in the item table.</a:t>
            </a:r>
          </a:p>
        </p:txBody>
      </p:sp>
      <p:sp>
        <p:nvSpPr>
          <p:cNvPr id="48131" name="Rectangle 3"/>
          <p:cNvSpPr>
            <a:spLocks noChangeArrowheads="1"/>
          </p:cNvSpPr>
          <p:nvPr/>
        </p:nvSpPr>
        <p:spPr bwMode="auto">
          <a:xfrm>
            <a:off x="685800" y="3733800"/>
            <a:ext cx="72390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a:latin typeface="Lucida Console" pitchFamily="49" charset="0"/>
              </a:rPr>
              <a:t>SELECT MIN</a:t>
            </a:r>
            <a:r>
              <a:rPr lang="en-US" sz="2000" b="0">
                <a:latin typeface="Lucida Console" pitchFamily="49" charset="0"/>
              </a:rPr>
              <a:t>(UnitePrice),</a:t>
            </a:r>
            <a:r>
              <a:rPr lang="en-US" sz="2000">
                <a:latin typeface="Lucida Console" pitchFamily="49" charset="0"/>
              </a:rPr>
              <a:t>SUM</a:t>
            </a:r>
            <a:r>
              <a:rPr lang="en-US" sz="2000" b="0">
                <a:latin typeface="Lucida Console" pitchFamily="49" charset="0"/>
              </a:rPr>
              <a:t> (UnitPrice) </a:t>
            </a:r>
            <a:endParaRPr lang="en-US" sz="2000">
              <a:latin typeface="Lucida Console" pitchFamily="49" charset="0"/>
            </a:endParaRPr>
          </a:p>
          <a:p>
            <a:pPr algn="l">
              <a:defRPr/>
            </a:pPr>
            <a:r>
              <a:rPr lang="en-US" sz="2000">
                <a:latin typeface="Lucida Console" pitchFamily="49" charset="0"/>
              </a:rPr>
              <a:t>    FROM</a:t>
            </a:r>
            <a:r>
              <a:rPr lang="en-US" sz="2000" b="0">
                <a:latin typeface="Lucida Console" pitchFamily="49" charset="0"/>
              </a:rPr>
              <a:t> Item;</a:t>
            </a:r>
          </a:p>
        </p:txBody>
      </p:sp>
      <p:sp>
        <p:nvSpPr>
          <p:cNvPr id="67588" name="Rectangle 4"/>
          <p:cNvSpPr>
            <a:spLocks noGrp="1" noChangeArrowheads="1"/>
          </p:cNvSpPr>
          <p:nvPr>
            <p:ph type="title" idx="4294967295"/>
          </p:nvPr>
        </p:nvSpPr>
        <p:spPr/>
        <p:txBody>
          <a:bodyPr lIns="0"/>
          <a:lstStyle/>
          <a:p>
            <a:pPr eaLnBrk="1" hangingPunct="1">
              <a:defRPr/>
            </a:pPr>
            <a:r>
              <a:rPr lang="en-US" smtClean="0"/>
              <a:t>Aggregate  function - SUM</a:t>
            </a:r>
          </a:p>
        </p:txBody>
      </p:sp>
      <p:sp>
        <p:nvSpPr>
          <p:cNvPr id="19462" name="Rectangle 5"/>
          <p:cNvSpPr>
            <a:spLocks noGrp="1" noChangeArrowheads="1"/>
          </p:cNvSpPr>
          <p:nvPr>
            <p:ph type="body" idx="4294967295"/>
          </p:nvPr>
        </p:nvSpPr>
        <p:spPr>
          <a:xfrm>
            <a:off x="152400" y="1187450"/>
            <a:ext cx="8229600" cy="1568450"/>
          </a:xfrm>
        </p:spPr>
        <p:txBody>
          <a:bodyPr lIns="0" tIns="0">
            <a:normAutofit fontScale="77500" lnSpcReduction="20000"/>
          </a:bodyPr>
          <a:lstStyle/>
          <a:p>
            <a:pPr eaLnBrk="1" hangingPunct="1"/>
            <a:r>
              <a:rPr lang="en-US" smtClean="0"/>
              <a:t>Adds up the values in the specified column</a:t>
            </a:r>
          </a:p>
          <a:p>
            <a:pPr eaLnBrk="1" hangingPunct="1"/>
            <a:r>
              <a:rPr lang="en-US" smtClean="0"/>
              <a:t>Column must be numeric data type </a:t>
            </a:r>
          </a:p>
          <a:p>
            <a:pPr eaLnBrk="1" hangingPunct="1"/>
            <a:r>
              <a:rPr lang="en-US" smtClean="0"/>
              <a:t>Value of the sum must be within the range of that data type</a:t>
            </a:r>
          </a:p>
          <a:p>
            <a:pPr eaLnBrk="1" hangingPunct="1"/>
            <a:r>
              <a:rPr lang="en-US" b="1" smtClean="0"/>
              <a:t>Example:</a:t>
            </a:r>
          </a:p>
        </p:txBody>
      </p:sp>
    </p:spTree>
    <p:extLst>
      <p:ext uri="{BB962C8B-B14F-4D97-AF65-F5344CB8AC3E}">
        <p14:creationId xmlns:p14="http://schemas.microsoft.com/office/powerpoint/2010/main" val="2086678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dissolve">
                                      <p:cBhvr>
                                        <p:cTn id="7"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pPr>
              <a:defRPr/>
            </a:pPr>
            <a:fld id="{6C7161E7-03E8-4019-A75F-CB36EBECF9AE}" type="slidenum">
              <a:rPr lang="en-US"/>
              <a:pPr>
                <a:defRPr/>
              </a:pPr>
              <a:t>98</a:t>
            </a:fld>
            <a:endParaRPr lang="en-US"/>
          </a:p>
        </p:txBody>
      </p:sp>
      <p:sp>
        <p:nvSpPr>
          <p:cNvPr id="20483" name="Rectangle 2"/>
          <p:cNvSpPr>
            <a:spLocks noChangeArrowheads="1"/>
          </p:cNvSpPr>
          <p:nvPr/>
        </p:nvSpPr>
        <p:spPr bwMode="auto">
          <a:xfrm>
            <a:off x="304800" y="1676400"/>
            <a:ext cx="7772400" cy="400050"/>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total number of items in the item table.</a:t>
            </a:r>
          </a:p>
        </p:txBody>
      </p:sp>
      <p:sp>
        <p:nvSpPr>
          <p:cNvPr id="52227" name="Rectangle 3"/>
          <p:cNvSpPr>
            <a:spLocks noChangeArrowheads="1"/>
          </p:cNvSpPr>
          <p:nvPr/>
        </p:nvSpPr>
        <p:spPr bwMode="auto">
          <a:xfrm>
            <a:off x="304800" y="2185988"/>
            <a:ext cx="7772400" cy="8620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latin typeface="Lucida Console" pitchFamily="49" charset="0"/>
              </a:rPr>
              <a:t>SELECT</a:t>
            </a:r>
            <a:r>
              <a:rPr lang="en-US" sz="2000" b="0" dirty="0">
                <a:latin typeface="Lucida Console" pitchFamily="49" charset="0"/>
              </a:rPr>
              <a:t> </a:t>
            </a:r>
            <a:r>
              <a:rPr lang="en-US" sz="2000" dirty="0">
                <a:latin typeface="Lucida Console" pitchFamily="49" charset="0"/>
              </a:rPr>
              <a:t>COUNT</a:t>
            </a:r>
            <a:r>
              <a:rPr lang="en-US" sz="2000" b="0" dirty="0">
                <a:latin typeface="Lucida Console" pitchFamily="49" charset="0"/>
              </a:rPr>
              <a:t> (*)</a:t>
            </a:r>
            <a:endParaRPr lang="en-US" sz="2000" dirty="0">
              <a:latin typeface="Lucida Console" pitchFamily="49" charset="0"/>
            </a:endParaRPr>
          </a:p>
          <a:p>
            <a:pPr algn="l">
              <a:defRPr/>
            </a:pPr>
            <a:r>
              <a:rPr lang="en-US" sz="2000" dirty="0">
                <a:latin typeface="Lucida Console" pitchFamily="49" charset="0"/>
              </a:rPr>
              <a:t>     FROM</a:t>
            </a:r>
            <a:r>
              <a:rPr lang="en-US" sz="2000" b="0" dirty="0">
                <a:latin typeface="Lucida Console" pitchFamily="49" charset="0"/>
              </a:rPr>
              <a:t> Item;</a:t>
            </a:r>
          </a:p>
        </p:txBody>
      </p:sp>
      <p:sp>
        <p:nvSpPr>
          <p:cNvPr id="68612" name="Rectangle 4"/>
          <p:cNvSpPr>
            <a:spLocks noGrp="1" noChangeArrowheads="1"/>
          </p:cNvSpPr>
          <p:nvPr>
            <p:ph type="title" idx="4294967295"/>
          </p:nvPr>
        </p:nvSpPr>
        <p:spPr/>
        <p:txBody>
          <a:bodyPr lIns="0"/>
          <a:lstStyle/>
          <a:p>
            <a:pPr eaLnBrk="1" hangingPunct="1">
              <a:defRPr/>
            </a:pPr>
            <a:r>
              <a:rPr lang="en-US" smtClean="0"/>
              <a:t>Aggregate  function - COUNT</a:t>
            </a:r>
          </a:p>
        </p:txBody>
      </p:sp>
      <p:sp>
        <p:nvSpPr>
          <p:cNvPr id="20486" name="Rectangle 5"/>
          <p:cNvSpPr>
            <a:spLocks noGrp="1" noChangeArrowheads="1"/>
          </p:cNvSpPr>
          <p:nvPr>
            <p:ph type="body" idx="4294967295"/>
          </p:nvPr>
        </p:nvSpPr>
        <p:spPr>
          <a:xfrm>
            <a:off x="228600" y="1066800"/>
            <a:ext cx="8229600" cy="533400"/>
          </a:xfrm>
        </p:spPr>
        <p:txBody>
          <a:bodyPr lIns="0" tIns="0"/>
          <a:lstStyle/>
          <a:p>
            <a:pPr eaLnBrk="1" hangingPunct="1">
              <a:buFont typeface="Wingdings" pitchFamily="2" charset="2"/>
              <a:buNone/>
            </a:pPr>
            <a:r>
              <a:rPr lang="en-US" smtClean="0"/>
              <a:t> Returns the number of rows in the table</a:t>
            </a:r>
          </a:p>
        </p:txBody>
      </p:sp>
      <p:sp>
        <p:nvSpPr>
          <p:cNvPr id="52230" name="Rectangle 6"/>
          <p:cNvSpPr>
            <a:spLocks noChangeArrowheads="1"/>
          </p:cNvSpPr>
          <p:nvPr/>
        </p:nvSpPr>
        <p:spPr bwMode="auto">
          <a:xfrm>
            <a:off x="304800" y="3276600"/>
            <a:ext cx="76962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the total number of customer who have their date of registration information in the customer table.</a:t>
            </a:r>
          </a:p>
        </p:txBody>
      </p:sp>
      <p:sp>
        <p:nvSpPr>
          <p:cNvPr id="52231" name="Rectangle 7"/>
          <p:cNvSpPr>
            <a:spLocks noChangeArrowheads="1"/>
          </p:cNvSpPr>
          <p:nvPr/>
        </p:nvSpPr>
        <p:spPr bwMode="auto">
          <a:xfrm>
            <a:off x="304800" y="4191000"/>
            <a:ext cx="7772400" cy="862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effectLst>
                  <a:outerShdw blurRad="38100" dist="38100" dir="2700000" algn="tl">
                    <a:srgbClr val="C0C0C0"/>
                  </a:outerShdw>
                </a:effectLst>
                <a:latin typeface="Lucida Console" pitchFamily="49" charset="0"/>
              </a:rPr>
              <a:t>SELECT</a:t>
            </a:r>
            <a:r>
              <a:rPr lang="en-US" sz="2000" b="0" dirty="0">
                <a:effectLst>
                  <a:outerShdw blurRad="38100" dist="38100" dir="2700000" algn="tl">
                    <a:srgbClr val="C0C0C0"/>
                  </a:outerShdw>
                </a:effectLst>
                <a:latin typeface="Lucida Console" pitchFamily="49" charset="0"/>
              </a:rPr>
              <a:t> </a:t>
            </a:r>
            <a:r>
              <a:rPr lang="en-US" sz="2000" dirty="0">
                <a:effectLst>
                  <a:outerShdw blurRad="38100" dist="38100" dir="2700000" algn="tl">
                    <a:srgbClr val="C0C0C0"/>
                  </a:outerShdw>
                </a:effectLst>
                <a:latin typeface="Lucida Console" pitchFamily="49" charset="0"/>
              </a:rPr>
              <a:t>COUNT</a:t>
            </a:r>
            <a:r>
              <a:rPr lang="en-US" sz="2000" b="0" dirty="0">
                <a:effectLst>
                  <a:outerShdw blurRad="38100" dist="38100" dir="2700000" algn="tl">
                    <a:srgbClr val="C0C0C0"/>
                  </a:outerShdw>
                </a:effectLst>
                <a:latin typeface="Lucida Console" pitchFamily="49" charset="0"/>
              </a:rPr>
              <a:t> (</a:t>
            </a:r>
            <a:r>
              <a:rPr lang="en-US" sz="2000" b="0" dirty="0" err="1">
                <a:effectLst>
                  <a:outerShdw blurRad="38100" dist="38100" dir="2700000" algn="tl">
                    <a:srgbClr val="C0C0C0"/>
                  </a:outerShdw>
                </a:effectLst>
                <a:latin typeface="Lucida Console" pitchFamily="49" charset="0"/>
              </a:rPr>
              <a:t>DateOfReg</a:t>
            </a:r>
            <a:r>
              <a:rPr lang="en-US" sz="2000" b="0" dirty="0">
                <a:effectLst>
                  <a:outerShdw blurRad="38100" dist="38100" dir="2700000" algn="tl">
                    <a:srgbClr val="C0C0C0"/>
                  </a:outerShdw>
                </a:effectLst>
                <a:latin typeface="Lucida Console" pitchFamily="49" charset="0"/>
              </a:rPr>
              <a:t>)</a:t>
            </a:r>
            <a:endParaRPr lang="en-US" sz="2000" dirty="0">
              <a:effectLst>
                <a:outerShdw blurRad="38100" dist="38100" dir="2700000" algn="tl">
                  <a:srgbClr val="C0C0C0"/>
                </a:outerShdw>
              </a:effectLst>
              <a:latin typeface="Lucida Console" pitchFamily="49" charset="0"/>
            </a:endParaRPr>
          </a:p>
          <a:p>
            <a:pPr algn="l">
              <a:defRPr/>
            </a:pPr>
            <a:r>
              <a:rPr lang="en-US" sz="2000" dirty="0">
                <a:effectLst>
                  <a:outerShdw blurRad="38100" dist="38100" dir="2700000" algn="tl">
                    <a:srgbClr val="C0C0C0"/>
                  </a:outerShdw>
                </a:effectLst>
                <a:latin typeface="Lucida Console" pitchFamily="49" charset="0"/>
              </a:rPr>
              <a:t>     FROM</a:t>
            </a:r>
            <a:r>
              <a:rPr lang="en-US" sz="2000" b="0" dirty="0">
                <a:effectLst>
                  <a:outerShdw blurRad="38100" dist="38100" dir="2700000" algn="tl">
                    <a:srgbClr val="C0C0C0"/>
                  </a:outerShdw>
                </a:effectLst>
                <a:latin typeface="Lucida Console" pitchFamily="49" charset="0"/>
              </a:rPr>
              <a:t> Customer;</a:t>
            </a:r>
          </a:p>
        </p:txBody>
      </p:sp>
      <p:sp>
        <p:nvSpPr>
          <p:cNvPr id="52232" name="Rectangle 8"/>
          <p:cNvSpPr>
            <a:spLocks noChangeArrowheads="1"/>
          </p:cNvSpPr>
          <p:nvPr/>
        </p:nvSpPr>
        <p:spPr bwMode="auto">
          <a:xfrm>
            <a:off x="457200" y="5410200"/>
            <a:ext cx="8480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600" b="0"/>
              <a:t>Count(*) 			= 	No of rows, regardless of NULLs</a:t>
            </a:r>
          </a:p>
          <a:p>
            <a:r>
              <a:rPr lang="en-US" sz="1600" b="0"/>
              <a:t>Count(ColumnName) 	=   	No. of rows that do not have  NULL Value</a:t>
            </a:r>
          </a:p>
        </p:txBody>
      </p:sp>
    </p:spTree>
    <p:extLst>
      <p:ext uri="{BB962C8B-B14F-4D97-AF65-F5344CB8AC3E}">
        <p14:creationId xmlns:p14="http://schemas.microsoft.com/office/powerpoint/2010/main" val="1733495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dissolve">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 calcmode="lin" valueType="num">
                                      <p:cBhvr additive="base">
                                        <p:cTn id="12" dur="500" fill="hold"/>
                                        <p:tgtEl>
                                          <p:spTgt spid="52230"/>
                                        </p:tgtEl>
                                        <p:attrNameLst>
                                          <p:attrName>ppt_x</p:attrName>
                                        </p:attrNameLst>
                                      </p:cBhvr>
                                      <p:tavLst>
                                        <p:tav tm="0">
                                          <p:val>
                                            <p:strVal val="#ppt_x"/>
                                          </p:val>
                                        </p:tav>
                                        <p:tav tm="100000">
                                          <p:val>
                                            <p:strVal val="#ppt_x"/>
                                          </p:val>
                                        </p:tav>
                                      </p:tavLst>
                                    </p:anim>
                                    <p:anim calcmode="lin" valueType="num">
                                      <p:cBhvr additive="base">
                                        <p:cTn id="13"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231"/>
                                        </p:tgtEl>
                                        <p:attrNameLst>
                                          <p:attrName>style.visibility</p:attrName>
                                        </p:attrNameLst>
                                      </p:cBhvr>
                                      <p:to>
                                        <p:strVal val="visible"/>
                                      </p:to>
                                    </p:set>
                                    <p:animEffect transition="in" filter="dissolve">
                                      <p:cBhvr>
                                        <p:cTn id="18" dur="500"/>
                                        <p:tgtEl>
                                          <p:spTgt spid="522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2232">
                                            <p:txEl>
                                              <p:pRg st="0" end="0"/>
                                            </p:txEl>
                                          </p:spTgt>
                                        </p:tgtEl>
                                        <p:attrNameLst>
                                          <p:attrName>style.visibility</p:attrName>
                                        </p:attrNameLst>
                                      </p:cBhvr>
                                      <p:to>
                                        <p:strVal val="visible"/>
                                      </p:to>
                                    </p:set>
                                    <p:animEffect transition="in" filter="dissolve">
                                      <p:cBhvr>
                                        <p:cTn id="23" dur="500"/>
                                        <p:tgtEl>
                                          <p:spTgt spid="52232">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232">
                                            <p:txEl>
                                              <p:pRg st="1" end="1"/>
                                            </p:txEl>
                                          </p:spTgt>
                                        </p:tgtEl>
                                        <p:attrNameLst>
                                          <p:attrName>style.visibility</p:attrName>
                                        </p:attrNameLst>
                                      </p:cBhvr>
                                      <p:to>
                                        <p:strVal val="visible"/>
                                      </p:to>
                                    </p:set>
                                    <p:animEffect transition="in" filter="dissolve">
                                      <p:cBhvr>
                                        <p:cTn id="28" dur="500"/>
                                        <p:tgtEl>
                                          <p:spTgt spid="522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30" grpId="0" animBg="1"/>
      <p:bldP spid="52231" grpId="0" animBg="1"/>
      <p:bldP spid="52232"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pPr>
              <a:defRPr/>
            </a:pPr>
            <a:fld id="{C350C1AF-ED73-45E1-8639-662E26490CBB}" type="slidenum">
              <a:rPr lang="en-US"/>
              <a:pPr>
                <a:defRPr/>
              </a:pPr>
              <a:t>99</a:t>
            </a:fld>
            <a:endParaRPr lang="en-US"/>
          </a:p>
        </p:txBody>
      </p:sp>
      <p:sp>
        <p:nvSpPr>
          <p:cNvPr id="69636" name="Rectangle 4"/>
          <p:cNvSpPr>
            <a:spLocks noGrp="1" noChangeArrowheads="1"/>
          </p:cNvSpPr>
          <p:nvPr>
            <p:ph type="title" idx="4294967295"/>
          </p:nvPr>
        </p:nvSpPr>
        <p:spPr/>
        <p:txBody>
          <a:bodyPr lIns="0"/>
          <a:lstStyle/>
          <a:p>
            <a:pPr eaLnBrk="1" hangingPunct="1">
              <a:defRPr/>
            </a:pPr>
            <a:r>
              <a:rPr lang="en-US" smtClean="0"/>
              <a:t>Aggregate  function - COUNT</a:t>
            </a:r>
          </a:p>
        </p:txBody>
      </p:sp>
      <p:sp>
        <p:nvSpPr>
          <p:cNvPr id="312326" name="Rectangle 6"/>
          <p:cNvSpPr>
            <a:spLocks noChangeArrowheads="1"/>
          </p:cNvSpPr>
          <p:nvPr/>
        </p:nvSpPr>
        <p:spPr bwMode="auto">
          <a:xfrm>
            <a:off x="457200" y="1295400"/>
            <a:ext cx="77089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l"/>
            <a:r>
              <a:rPr lang="en-US" sz="2000">
                <a:solidFill>
                  <a:schemeClr val="bg1"/>
                </a:solidFill>
              </a:rPr>
              <a:t>List total number of unique dates on which bill has been generated.</a:t>
            </a:r>
          </a:p>
        </p:txBody>
      </p:sp>
      <p:sp>
        <p:nvSpPr>
          <p:cNvPr id="312327" name="Rectangle 7"/>
          <p:cNvSpPr>
            <a:spLocks noChangeArrowheads="1"/>
          </p:cNvSpPr>
          <p:nvPr/>
        </p:nvSpPr>
        <p:spPr bwMode="auto">
          <a:xfrm>
            <a:off x="533400" y="2414588"/>
            <a:ext cx="7620000" cy="8620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l">
              <a:defRPr/>
            </a:pPr>
            <a:r>
              <a:rPr lang="en-US" sz="2000" dirty="0">
                <a:effectLst>
                  <a:outerShdw blurRad="38100" dist="38100" dir="2700000" algn="tl">
                    <a:srgbClr val="C0C0C0"/>
                  </a:outerShdw>
                </a:effectLst>
                <a:latin typeface="Lucida Console" pitchFamily="49" charset="0"/>
              </a:rPr>
              <a:t>SELECT COUNT (DISTINCT </a:t>
            </a:r>
            <a:r>
              <a:rPr lang="en-US" sz="2000" b="0" dirty="0" err="1">
                <a:effectLst>
                  <a:outerShdw blurRad="38100" dist="38100" dir="2700000" algn="tl">
                    <a:srgbClr val="C0C0C0"/>
                  </a:outerShdw>
                </a:effectLst>
                <a:latin typeface="Lucida Console" pitchFamily="49" charset="0"/>
              </a:rPr>
              <a:t>BillDate</a:t>
            </a:r>
            <a:r>
              <a:rPr lang="en-US" sz="2000" dirty="0">
                <a:effectLst>
                  <a:outerShdw blurRad="38100" dist="38100" dir="2700000" algn="tl">
                    <a:srgbClr val="C0C0C0"/>
                  </a:outerShdw>
                </a:effectLst>
                <a:latin typeface="Lucida Console" pitchFamily="49" charset="0"/>
              </a:rPr>
              <a:t>)</a:t>
            </a:r>
          </a:p>
          <a:p>
            <a:pPr algn="l">
              <a:defRPr/>
            </a:pPr>
            <a:r>
              <a:rPr lang="en-US" sz="2000" dirty="0">
                <a:effectLst>
                  <a:outerShdw blurRad="38100" dist="38100" dir="2700000" algn="tl">
                    <a:srgbClr val="C0C0C0"/>
                  </a:outerShdw>
                </a:effectLst>
                <a:latin typeface="Lucida Console" pitchFamily="49" charset="0"/>
              </a:rPr>
              <a:t>     FROM </a:t>
            </a:r>
            <a:r>
              <a:rPr lang="en-US" sz="2000" b="0" dirty="0">
                <a:effectLst>
                  <a:outerShdw blurRad="38100" dist="38100" dir="2700000" algn="tl">
                    <a:srgbClr val="C0C0C0"/>
                  </a:outerShdw>
                </a:effectLst>
                <a:latin typeface="Lucida Console" pitchFamily="49" charset="0"/>
              </a:rPr>
              <a:t>Bill;</a:t>
            </a:r>
          </a:p>
        </p:txBody>
      </p:sp>
    </p:spTree>
    <p:extLst>
      <p:ext uri="{BB962C8B-B14F-4D97-AF65-F5344CB8AC3E}">
        <p14:creationId xmlns:p14="http://schemas.microsoft.com/office/powerpoint/2010/main" val="2840808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2326"/>
                                        </p:tgtEl>
                                        <p:attrNameLst>
                                          <p:attrName>style.visibility</p:attrName>
                                        </p:attrNameLst>
                                      </p:cBhvr>
                                      <p:to>
                                        <p:strVal val="visible"/>
                                      </p:to>
                                    </p:set>
                                    <p:anim calcmode="lin" valueType="num">
                                      <p:cBhvr additive="base">
                                        <p:cTn id="7" dur="500" fill="hold"/>
                                        <p:tgtEl>
                                          <p:spTgt spid="312326"/>
                                        </p:tgtEl>
                                        <p:attrNameLst>
                                          <p:attrName>ppt_x</p:attrName>
                                        </p:attrNameLst>
                                      </p:cBhvr>
                                      <p:tavLst>
                                        <p:tav tm="0">
                                          <p:val>
                                            <p:strVal val="#ppt_x"/>
                                          </p:val>
                                        </p:tav>
                                        <p:tav tm="100000">
                                          <p:val>
                                            <p:strVal val="#ppt_x"/>
                                          </p:val>
                                        </p:tav>
                                      </p:tavLst>
                                    </p:anim>
                                    <p:anim calcmode="lin" valueType="num">
                                      <p:cBhvr additive="base">
                                        <p:cTn id="8" dur="500" fill="hold"/>
                                        <p:tgtEl>
                                          <p:spTgt spid="3123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2327"/>
                                        </p:tgtEl>
                                        <p:attrNameLst>
                                          <p:attrName>style.visibility</p:attrName>
                                        </p:attrNameLst>
                                      </p:cBhvr>
                                      <p:to>
                                        <p:strVal val="visible"/>
                                      </p:to>
                                    </p:set>
                                    <p:animEffect transition="in" filter="dissolve">
                                      <p:cBhvr>
                                        <p:cTn id="13" dur="500"/>
                                        <p:tgtEl>
                                          <p:spTgt spid="31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6" grpId="0" animBg="1"/>
      <p:bldP spid="3123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11719</Words>
  <Application>Microsoft Office PowerPoint</Application>
  <PresentationFormat>On-screen Show (4:3)</PresentationFormat>
  <Paragraphs>2951</Paragraphs>
  <Slides>155</Slides>
  <Notes>130</Notes>
  <HiddenSlides>1</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155</vt:i4>
      </vt:variant>
    </vt:vector>
  </HeadingPairs>
  <TitlesOfParts>
    <vt:vector size="159" baseType="lpstr">
      <vt:lpstr>Office Theme</vt:lpstr>
      <vt:lpstr>Bitmap Image</vt:lpstr>
      <vt:lpstr>Microsoft Excel 97-2003 Worksheet</vt:lpstr>
      <vt:lpstr>Worksheet</vt:lpstr>
      <vt:lpstr>Content</vt:lpstr>
      <vt:lpstr>SQL</vt:lpstr>
      <vt:lpstr>Structured Query Language (SQL) </vt:lpstr>
      <vt:lpstr>Structured Query Language (SQL) </vt:lpstr>
      <vt:lpstr>Statements</vt:lpstr>
      <vt:lpstr>Data types</vt:lpstr>
      <vt:lpstr>NULL</vt:lpstr>
      <vt:lpstr>Operators</vt:lpstr>
      <vt:lpstr>Types Of Constraints </vt:lpstr>
      <vt:lpstr>Types Of Constraints</vt:lpstr>
      <vt:lpstr>SQL CREATE TABLE </vt:lpstr>
      <vt:lpstr>SQL - CREATE TABLE (contd.)</vt:lpstr>
      <vt:lpstr>PowerPoint Presentation</vt:lpstr>
      <vt:lpstr>PowerPoint Presentation</vt:lpstr>
      <vt:lpstr>PowerPoint Presentation</vt:lpstr>
      <vt:lpstr>PowerPoint Presentation</vt:lpstr>
      <vt:lpstr>PowerPoint Presentation</vt:lpstr>
      <vt:lpstr>PowerPoint Presentation</vt:lpstr>
      <vt:lpstr>Create Table (Contd…)</vt:lpstr>
      <vt:lpstr>Create Table (Contd…)</vt:lpstr>
      <vt:lpstr>SQL - ALTER TABLE– ADD/DROP/MODIFY Column</vt:lpstr>
      <vt:lpstr>ALTER TABLE—ADD/DROP/MODIFY Column</vt:lpstr>
      <vt:lpstr>SQL - ALTER TABLE—ADD/DROP Constraint</vt:lpstr>
      <vt:lpstr>PowerPoint Presentation</vt:lpstr>
      <vt:lpstr>PowerPoint Presentation</vt:lpstr>
      <vt:lpstr>SQL - DROP TABLE</vt:lpstr>
      <vt:lpstr> Truncate Table</vt:lpstr>
      <vt:lpstr>SQL - INSERT INTO</vt:lpstr>
      <vt:lpstr>SQL - INSERT INTO</vt:lpstr>
      <vt:lpstr>SQL - DELETE FROM</vt:lpstr>
      <vt:lpstr> Difference Between Delete and Truncate</vt:lpstr>
      <vt:lpstr>SQL - UPDATE</vt:lpstr>
      <vt:lpstr>SQL - UPDATE</vt:lpstr>
      <vt:lpstr>Retrieving All columns  from  a table</vt:lpstr>
      <vt:lpstr>Retrieving Few Columns</vt:lpstr>
      <vt:lpstr>SQL - ALL, DISTINCT</vt:lpstr>
      <vt:lpstr>Retrieving a subset of rows (Working of WHERE Clause)</vt:lpstr>
      <vt:lpstr>Relational operators</vt:lpstr>
      <vt:lpstr>Relational operators</vt:lpstr>
      <vt:lpstr>Logical operators</vt:lpstr>
      <vt:lpstr>Logical operators</vt:lpstr>
      <vt:lpstr>Retrieval using BETWEEN</vt:lpstr>
      <vt:lpstr>Retrieval using IN</vt:lpstr>
      <vt:lpstr>Retrieval using LIKE</vt:lpstr>
      <vt:lpstr>SQL - Retrieval using IS NULL</vt:lpstr>
      <vt:lpstr>SQL - Sorting your results      (ORDER BY)</vt:lpstr>
      <vt:lpstr>Retrieval using ORDER BY</vt:lpstr>
      <vt:lpstr>Retrieval using ORDER BY</vt:lpstr>
      <vt:lpstr>SQL - Aggregate  functions</vt:lpstr>
      <vt:lpstr>Aggregate  function - MIN</vt:lpstr>
      <vt:lpstr>Aggregate  function - MAX</vt:lpstr>
      <vt:lpstr>Aggregate  function - AVG</vt:lpstr>
      <vt:lpstr>Aggregate  function - SUM</vt:lpstr>
      <vt:lpstr>Aggregate  function - COUNT</vt:lpstr>
      <vt:lpstr>SQL - Using  GROUP BY</vt:lpstr>
      <vt:lpstr> SQL – Group By</vt:lpstr>
      <vt:lpstr>Retrieval using  GROUP BY</vt:lpstr>
      <vt:lpstr>SQL – Group By</vt:lpstr>
      <vt:lpstr>Retrieval using  HAVING</vt:lpstr>
      <vt:lpstr>Retrieval using  HAVING</vt:lpstr>
      <vt:lpstr>PowerPoint Presentation</vt:lpstr>
      <vt:lpstr>Retrieval using  UNION</vt:lpstr>
      <vt:lpstr>Union (Contd…)</vt:lpstr>
      <vt:lpstr>Union All</vt:lpstr>
      <vt:lpstr>Union All</vt:lpstr>
      <vt:lpstr>Union - Restrictions</vt:lpstr>
      <vt:lpstr>Retrieval using  INTERSECT</vt:lpstr>
      <vt:lpstr>Minus</vt:lpstr>
      <vt:lpstr>Other Relational Algebra operations</vt:lpstr>
      <vt:lpstr>Restriction</vt:lpstr>
      <vt:lpstr>Projection</vt:lpstr>
      <vt:lpstr>JOINS</vt:lpstr>
      <vt:lpstr>Cartesian Product Or Cross Join</vt:lpstr>
      <vt:lpstr>Inner Joins</vt:lpstr>
      <vt:lpstr>Retrieval from Multiple tables-Equi join</vt:lpstr>
      <vt:lpstr> Retrieval from Multiple tables-  Equi join</vt:lpstr>
      <vt:lpstr> Retrieval from Multiple tables-  Equi join</vt:lpstr>
      <vt:lpstr> Retrieval from Multiple tables-  Equi join</vt:lpstr>
      <vt:lpstr> Retrieval from Multiple tables-  Equi join</vt:lpstr>
      <vt:lpstr> Retrieval from Multiple tables-  Equi join</vt:lpstr>
      <vt:lpstr>Outer join</vt:lpstr>
      <vt:lpstr>Left / Right-Outer join</vt:lpstr>
      <vt:lpstr> Example of left-join</vt:lpstr>
      <vt:lpstr>Example of Left Outer Join</vt:lpstr>
      <vt:lpstr>Example of right outer join</vt:lpstr>
      <vt:lpstr>Self join-Joining a table with itself</vt:lpstr>
      <vt:lpstr>Self Join (Contd…)</vt:lpstr>
      <vt:lpstr>Self Join (Contd…)</vt:lpstr>
      <vt:lpstr>Self Join (Contd…)</vt:lpstr>
      <vt:lpstr>Self Join (Contd…)</vt:lpstr>
      <vt:lpstr>Self Join (Contd…)</vt:lpstr>
      <vt:lpstr>Summary</vt:lpstr>
      <vt:lpstr>SQL - Aggregate  functions</vt:lpstr>
      <vt:lpstr>Aggregate  function - MIN</vt:lpstr>
      <vt:lpstr>Aggregate  function - MAX</vt:lpstr>
      <vt:lpstr>Aggregate  function - AVG</vt:lpstr>
      <vt:lpstr>Aggregate  function - SUM</vt:lpstr>
      <vt:lpstr>Aggregate  function - COUNT</vt:lpstr>
      <vt:lpstr>Aggregate  function - COUNT</vt:lpstr>
      <vt:lpstr>SQL - Using  GROUP BY</vt:lpstr>
      <vt:lpstr> SQL – Group By</vt:lpstr>
      <vt:lpstr>Retrieval using  GROUP BY</vt:lpstr>
      <vt:lpstr>SQL – Group By</vt:lpstr>
      <vt:lpstr>Retrieval using  HAVING</vt:lpstr>
      <vt:lpstr>Retrieval using  HAVING</vt:lpstr>
      <vt:lpstr>PowerPoint Presentation</vt:lpstr>
      <vt:lpstr>Retrieval using  UNION</vt:lpstr>
      <vt:lpstr>Union (Contd…)</vt:lpstr>
      <vt:lpstr>Union All</vt:lpstr>
      <vt:lpstr>Union All</vt:lpstr>
      <vt:lpstr>Union - Restrictions</vt:lpstr>
      <vt:lpstr>Retrieval using  INTERSECT</vt:lpstr>
      <vt:lpstr>Minus</vt:lpstr>
      <vt:lpstr>Other Relational Algebra operations</vt:lpstr>
      <vt:lpstr>Restriction</vt:lpstr>
      <vt:lpstr>Projection</vt:lpstr>
      <vt:lpstr>JOINS</vt:lpstr>
      <vt:lpstr>Cartesian Product Or Cross Join</vt:lpstr>
      <vt:lpstr>Inner Joins</vt:lpstr>
      <vt:lpstr>Retrieval from Multiple tables-Equi join</vt:lpstr>
      <vt:lpstr> Retrieval from Multiple tables-  Equi join</vt:lpstr>
      <vt:lpstr> Retrieval from Multiple tables-  Equi join</vt:lpstr>
      <vt:lpstr> Retrieval from Multiple tables-  Equi join</vt:lpstr>
      <vt:lpstr> Retrieval from Multiple tables-  Equi join</vt:lpstr>
      <vt:lpstr> Retrieval from Multiple tables-  Equi join</vt:lpstr>
      <vt:lpstr>Outer join</vt:lpstr>
      <vt:lpstr>Left / Right-Outer join</vt:lpstr>
      <vt:lpstr> Example of left-join</vt:lpstr>
      <vt:lpstr>Example of Left Outer Join</vt:lpstr>
      <vt:lpstr>Example of right outer join</vt:lpstr>
      <vt:lpstr>Self join-Joining a table with itself</vt:lpstr>
      <vt:lpstr>Self Join (Contd…)</vt:lpstr>
      <vt:lpstr>Self Join (Contd…)</vt:lpstr>
      <vt:lpstr>Self Join (Contd…)</vt:lpstr>
      <vt:lpstr>Self Join (Contd…)</vt:lpstr>
      <vt:lpstr>Self Join (Contd…)</vt:lpstr>
      <vt:lpstr>Summary</vt:lpstr>
      <vt:lpstr>DUAL - The Dummy table</vt:lpstr>
      <vt:lpstr>SQL Functions - Decode</vt:lpstr>
      <vt:lpstr>SQL Functions - Decode</vt:lpstr>
      <vt:lpstr>SQL Functions - Trim</vt:lpstr>
      <vt:lpstr>SQL Functions - Substr</vt:lpstr>
      <vt:lpstr>SQL Functions - TRANSLATE</vt:lpstr>
      <vt:lpstr>SQL Functions - NVL</vt:lpstr>
      <vt:lpstr>Pseudocolumns</vt:lpstr>
      <vt:lpstr>SQL Functions - ASCII</vt:lpstr>
      <vt:lpstr>SQL Functions - LENGTH</vt:lpstr>
      <vt:lpstr>SQL Functions - LPAD</vt:lpstr>
      <vt:lpstr>ABS FUNCTION</vt:lpstr>
      <vt:lpstr>INSTR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Manish</dc:creator>
  <cp:lastModifiedBy>Manish</cp:lastModifiedBy>
  <cp:revision>111</cp:revision>
  <dcterms:created xsi:type="dcterms:W3CDTF">2006-08-16T00:00:00Z</dcterms:created>
  <dcterms:modified xsi:type="dcterms:W3CDTF">2015-02-14T11:57:30Z</dcterms:modified>
</cp:coreProperties>
</file>