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5" r:id="rId2"/>
    <p:sldId id="258" r:id="rId3"/>
    <p:sldId id="261" r:id="rId4"/>
    <p:sldId id="277" r:id="rId5"/>
    <p:sldId id="278" r:id="rId6"/>
    <p:sldId id="279" r:id="rId7"/>
    <p:sldId id="280" r:id="rId8"/>
    <p:sldId id="28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1" r:id="rId27"/>
    <p:sldId id="302" r:id="rId28"/>
    <p:sldId id="303" r:id="rId29"/>
    <p:sldId id="304" r:id="rId30"/>
    <p:sldId id="305" r:id="rId31"/>
    <p:sldId id="306" r:id="rId32"/>
    <p:sldId id="307" r:id="rId33"/>
    <p:sldId id="30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4" r:id="rId48"/>
    <p:sldId id="325" r:id="rId49"/>
    <p:sldId id="326" r:id="rId50"/>
    <p:sldId id="327" r:id="rId51"/>
    <p:sldId id="328" r:id="rId52"/>
    <p:sldId id="329" r:id="rId53"/>
    <p:sldId id="330" r:id="rId54"/>
    <p:sldId id="331" r:id="rId55"/>
    <p:sldId id="332" r:id="rId56"/>
    <p:sldId id="334" r:id="rId57"/>
    <p:sldId id="33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BFF"/>
    <a:srgbClr val="EBFFEF"/>
    <a:srgbClr val="DDE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24" autoAdjust="0"/>
  </p:normalViewPr>
  <p:slideViewPr>
    <p:cSldViewPr>
      <p:cViewPr varScale="1">
        <p:scale>
          <a:sx n="51" d="100"/>
          <a:sy n="51" d="100"/>
        </p:scale>
        <p:origin x="-1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66956-B256-499D-86A4-F9AD8D2C692D}" type="datetimeFigureOut">
              <a:rPr lang="en-US" smtClean="0"/>
              <a:t>2/14/2015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42DBF-CCB3-41B3-B089-5A51EB700DBC}" type="slidenum">
              <a:rPr lang="en-US" smtClean="0"/>
              <a:t>‹#›</a:t>
            </a:fld>
            <a:endParaRPr lang="en-US"/>
          </a:p>
        </p:txBody>
      </p:sp>
    </p:spTree>
    <p:extLst>
      <p:ext uri="{BB962C8B-B14F-4D97-AF65-F5344CB8AC3E}">
        <p14:creationId xmlns:p14="http://schemas.microsoft.com/office/powerpoint/2010/main" val="271903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DDFDCC9C-3A23-4B15-845E-82CC34B50190}" type="slidenum">
              <a:rPr lang="en-US" b="0" smtClean="0"/>
              <a:pPr eaLnBrk="1" hangingPunct="1"/>
              <a:t>1</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spcBef>
                <a:spcPct val="50000"/>
              </a:spcBef>
              <a:buClr>
                <a:srgbClr val="0033CC"/>
              </a:buClr>
              <a:buSzPct val="155000"/>
              <a:buFont typeface="Symbol" pitchFamily="18" charset="2"/>
              <a:buNone/>
            </a:pPr>
            <a:fld id="{52FB7241-C8F6-4894-8C2F-522CC48B606C}" type="slidenum">
              <a:rPr lang="en-US" smtClean="0">
                <a:solidFill>
                  <a:srgbClr val="000000"/>
                </a:solidFill>
              </a:rPr>
              <a:pPr>
                <a:spcBef>
                  <a:spcPct val="50000"/>
                </a:spcBef>
                <a:buClr>
                  <a:srgbClr val="0033CC"/>
                </a:buClr>
                <a:buSzPct val="155000"/>
                <a:buFont typeface="Symbol" pitchFamily="18" charset="2"/>
                <a:buNone/>
              </a:pPr>
              <a:t>10</a:t>
            </a:fld>
            <a:endParaRPr lang="en-US" smtClean="0">
              <a:solidFill>
                <a:srgbClr val="000000"/>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dirty="0" smtClean="0"/>
              <a:t>All the </a:t>
            </a:r>
            <a:r>
              <a:rPr lang="en-US" sz="800" dirty="0" err="1" smtClean="0"/>
              <a:t>datatypes</a:t>
            </a:r>
            <a:r>
              <a:rPr lang="en-US" sz="800" dirty="0" smtClean="0"/>
              <a:t> available in SQL are supported in PL/SQL too. </a:t>
            </a:r>
          </a:p>
          <a:p>
            <a:r>
              <a:rPr lang="en-US" sz="800" dirty="0" smtClean="0"/>
              <a:t>For example, to declare a variable to store the current system date and time details, we need declare as shown below in the declaration section</a:t>
            </a:r>
          </a:p>
          <a:p>
            <a:r>
              <a:rPr lang="en-US" sz="800" dirty="0" err="1" smtClean="0"/>
              <a:t>v_datetime</a:t>
            </a:r>
            <a:r>
              <a:rPr lang="en-US" sz="800" dirty="0" smtClean="0"/>
              <a:t> TIMESTAMP;</a:t>
            </a:r>
          </a:p>
          <a:p>
            <a:endParaRPr lang="en-US" sz="800" dirty="0" smtClean="0"/>
          </a:p>
          <a:p>
            <a:r>
              <a:rPr lang="en-US" sz="800" dirty="0" smtClean="0"/>
              <a:t>Any number of variables can be declared in the declaration section. There is no upper limit on the number of variables that can be declared within the PL/SQL declaration section.</a:t>
            </a:r>
          </a:p>
          <a:p>
            <a:endParaRPr lang="en-US" sz="800" dirty="0" smtClean="0"/>
          </a:p>
          <a:p>
            <a:r>
              <a:rPr lang="en-US" sz="800" dirty="0" smtClean="0"/>
              <a:t>Two variables cannot be declared on the same. For example,</a:t>
            </a:r>
            <a:r>
              <a:rPr lang="en-US" sz="800" baseline="0" dirty="0" smtClean="0"/>
              <a:t>  </a:t>
            </a:r>
            <a:r>
              <a:rPr lang="en-US" sz="800" dirty="0" err="1" smtClean="0"/>
              <a:t>v_customername</a:t>
            </a:r>
            <a:r>
              <a:rPr lang="en-US" sz="800" dirty="0" smtClean="0"/>
              <a:t>, </a:t>
            </a:r>
            <a:r>
              <a:rPr lang="en-US" sz="800" dirty="0" err="1" smtClean="0"/>
              <a:t>v_suppliername</a:t>
            </a:r>
            <a:r>
              <a:rPr lang="en-US" sz="800" dirty="0" smtClean="0"/>
              <a:t> VARCHAR2(30);--INVALID.</a:t>
            </a:r>
          </a:p>
          <a:p>
            <a:r>
              <a:rPr lang="en-US" sz="800" dirty="0" smtClean="0"/>
              <a:t>Variables declared can also be initialized with some initial values. If a variable is not initialized, the default value present in the variable would be NULL.</a:t>
            </a:r>
          </a:p>
          <a:p>
            <a:endParaRPr lang="en-US" sz="800" dirty="0" smtClean="0"/>
          </a:p>
          <a:p>
            <a:r>
              <a:rPr lang="en-US" sz="800" dirty="0" smtClean="0"/>
              <a:t>Variables declared can be referred in the executable section and exception section.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spcBef>
                <a:spcPct val="50000"/>
              </a:spcBef>
              <a:buClr>
                <a:srgbClr val="0033CC"/>
              </a:buClr>
              <a:buSzPct val="155000"/>
              <a:buFont typeface="Symbol" pitchFamily="18" charset="2"/>
              <a:buNone/>
            </a:pPr>
            <a:fld id="{3079E35D-DC35-4CBA-98ED-C864539EF4FD}" type="slidenum">
              <a:rPr lang="en-US" smtClean="0">
                <a:solidFill>
                  <a:srgbClr val="000000"/>
                </a:solidFill>
              </a:rPr>
              <a:pPr>
                <a:spcBef>
                  <a:spcPct val="50000"/>
                </a:spcBef>
                <a:buClr>
                  <a:srgbClr val="0033CC"/>
                </a:buClr>
                <a:buSzPct val="155000"/>
                <a:buFont typeface="Symbol" pitchFamily="18" charset="2"/>
                <a:buNone/>
              </a:pPr>
              <a:t>11</a:t>
            </a:fld>
            <a:endParaRPr lang="en-US" smtClean="0">
              <a:solidFill>
                <a:srgbClr val="000000"/>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spcBef>
                <a:spcPct val="50000"/>
              </a:spcBef>
              <a:buClr>
                <a:srgbClr val="0033CC"/>
              </a:buClr>
              <a:buSzPct val="155000"/>
              <a:buFont typeface="Symbol" pitchFamily="18" charset="2"/>
              <a:buNone/>
            </a:pPr>
            <a:fld id="{53E322CA-EC84-4E26-BCC6-16B23D367C7E}" type="slidenum">
              <a:rPr lang="en-US" smtClean="0">
                <a:solidFill>
                  <a:srgbClr val="000000"/>
                </a:solidFill>
              </a:rPr>
              <a:pPr>
                <a:spcBef>
                  <a:spcPct val="50000"/>
                </a:spcBef>
                <a:buClr>
                  <a:srgbClr val="0033CC"/>
                </a:buClr>
                <a:buSzPct val="155000"/>
                <a:buFont typeface="Symbol" pitchFamily="18" charset="2"/>
                <a:buNone/>
              </a:pPr>
              <a:t>12</a:t>
            </a:fld>
            <a:endParaRPr lang="en-US" smtClean="0">
              <a:solidFill>
                <a:srgbClr val="000000"/>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smtClean="0"/>
          </a:p>
          <a:p>
            <a:r>
              <a:rPr lang="en-US" sz="800" dirty="0" smtClean="0"/>
              <a:t>Exception section is another optional section in an anonymous PL/SQL block for handling runtime errors. This section is especially used to trap the runtime errors, define an alternative routine, or define a recovery mechanism which need to be executed during runtime errors. Example: division by zero </a:t>
            </a:r>
          </a:p>
          <a:p>
            <a:endParaRPr lang="en-US" sz="800"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spcBef>
                <a:spcPct val="50000"/>
              </a:spcBef>
              <a:buClr>
                <a:srgbClr val="0033CC"/>
              </a:buClr>
              <a:buSzPct val="155000"/>
              <a:buFont typeface="Symbol" pitchFamily="18" charset="2"/>
              <a:buNone/>
            </a:pPr>
            <a:fld id="{E8BA2407-0500-4679-9FC1-7EFEF587609D}" type="slidenum">
              <a:rPr lang="en-US" smtClean="0">
                <a:solidFill>
                  <a:srgbClr val="000000"/>
                </a:solidFill>
              </a:rPr>
              <a:pPr>
                <a:spcBef>
                  <a:spcPct val="50000"/>
                </a:spcBef>
                <a:buClr>
                  <a:srgbClr val="0033CC"/>
                </a:buClr>
                <a:buSzPct val="155000"/>
                <a:buFont typeface="Symbol" pitchFamily="18" charset="2"/>
                <a:buNone/>
              </a:pPr>
              <a:t>13</a:t>
            </a:fld>
            <a:endParaRPr lang="en-US" smtClean="0">
              <a:solidFill>
                <a:srgbClr val="000000"/>
              </a:solidFill>
            </a:endParaRPr>
          </a:p>
        </p:txBody>
      </p:sp>
      <p:sp>
        <p:nvSpPr>
          <p:cNvPr id="99331"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p:spPr>
        <p:txBody>
          <a:bodyPr/>
          <a:lstStyle/>
          <a:p>
            <a:pPr>
              <a:defRPr/>
            </a:pPr>
            <a:r>
              <a:rPr lang="en-US" sz="800" dirty="0" smtClean="0"/>
              <a:t>One of the way of execution is,</a:t>
            </a:r>
          </a:p>
          <a:p>
            <a:pPr>
              <a:defRPr/>
            </a:pPr>
            <a:endParaRPr lang="en-US" sz="800" dirty="0" smtClean="0"/>
          </a:p>
          <a:p>
            <a:pPr marL="228600" indent="-228600">
              <a:buFontTx/>
              <a:buAutoNum type="arabicPeriod"/>
              <a:defRPr/>
            </a:pPr>
            <a:r>
              <a:rPr lang="en-US" sz="800" dirty="0" smtClean="0"/>
              <a:t>Type the entire code in a notepad file and save it with an extension .sql</a:t>
            </a:r>
          </a:p>
          <a:p>
            <a:pPr marL="228600" indent="-228600">
              <a:buFontTx/>
              <a:buAutoNum type="arabicPeriod"/>
              <a:defRPr/>
            </a:pPr>
            <a:r>
              <a:rPr lang="en-US" sz="800" dirty="0" smtClean="0"/>
              <a:t>In the SQL prompt say @ followed by the complete path of the .sql file Example:  SQL&gt;@”C:\Helloword.sql”    </a:t>
            </a:r>
          </a:p>
          <a:p>
            <a:pPr marL="228600" indent="-228600">
              <a:buFontTx/>
              <a:buAutoNum type="arabicPeriod"/>
              <a:defRPr/>
            </a:pPr>
            <a:endParaRPr lang="en-US" sz="800" dirty="0" smtClean="0"/>
          </a:p>
          <a:p>
            <a:pPr marL="228600" indent="-228600">
              <a:defRPr/>
            </a:pPr>
            <a:r>
              <a:rPr lang="en-US" sz="800" dirty="0" smtClean="0"/>
              <a:t>Another way of execution is, type the PL/SQL code directly in the SQL prompt and give / (forward slash) at the end for execution. Give dot (.) to stop generating line numbers.</a:t>
            </a:r>
          </a:p>
          <a:p>
            <a:pPr marL="228600" indent="-228600">
              <a:defRPr/>
            </a:pPr>
            <a:endParaRPr lang="en-US" sz="800" dirty="0" smtClean="0"/>
          </a:p>
          <a:p>
            <a:pPr marL="228600" indent="-228600">
              <a:defRPr/>
            </a:pPr>
            <a:r>
              <a:rPr lang="en-US" sz="800" dirty="0" smtClean="0"/>
              <a:t>SQL&gt;SET SERVEROUTPUT ON</a:t>
            </a:r>
          </a:p>
          <a:p>
            <a:pPr marL="228600" indent="-228600">
              <a:defRPr/>
            </a:pPr>
            <a:r>
              <a:rPr lang="en-US" sz="800" dirty="0" smtClean="0"/>
              <a:t>SQL&gt; BEGIN</a:t>
            </a:r>
          </a:p>
          <a:p>
            <a:pPr marL="228600" indent="-228600">
              <a:defRPr/>
            </a:pPr>
            <a:r>
              <a:rPr lang="en-US" sz="800" dirty="0" smtClean="0"/>
              <a:t>  2  DBMS_OUTPUT.PUT_LINE('First PL/SQL code');</a:t>
            </a:r>
          </a:p>
          <a:p>
            <a:pPr marL="228600" indent="-228600">
              <a:defRPr/>
            </a:pPr>
            <a:r>
              <a:rPr lang="en-US" sz="800" dirty="0" smtClean="0"/>
              <a:t>  3  END;</a:t>
            </a:r>
          </a:p>
          <a:p>
            <a:pPr marL="228600" indent="-228600">
              <a:defRPr/>
            </a:pPr>
            <a:r>
              <a:rPr lang="en-US" sz="800" dirty="0" smtClean="0"/>
              <a:t>  4  .</a:t>
            </a:r>
          </a:p>
          <a:p>
            <a:pPr marL="228600" indent="-228600">
              <a:defRPr/>
            </a:pPr>
            <a:r>
              <a:rPr lang="en-US" sz="800" dirty="0" smtClean="0"/>
              <a:t>SQL&gt; /</a:t>
            </a:r>
          </a:p>
          <a:p>
            <a:pPr marL="228600" indent="-228600">
              <a:defRPr/>
            </a:pPr>
            <a:r>
              <a:rPr lang="en-US" sz="800" dirty="0" smtClean="0"/>
              <a:t>First PL/SQL code</a:t>
            </a:r>
          </a:p>
          <a:p>
            <a:pPr marL="228600" indent="-228600">
              <a:defRPr/>
            </a:pPr>
            <a:endParaRPr lang="en-US" sz="800" dirty="0" smtClean="0"/>
          </a:p>
          <a:p>
            <a:pPr marL="228600" indent="-228600">
              <a:defRPr/>
            </a:pPr>
            <a:r>
              <a:rPr lang="en-US" sz="800" dirty="0" smtClean="0"/>
              <a:t>PL/SQL procedure successfully completed.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08399089-9D88-432D-B108-824B5509FF80}" type="slidenum">
              <a:rPr lang="en-US" smtClean="0">
                <a:solidFill>
                  <a:srgbClr val="000000"/>
                </a:solidFill>
              </a:rPr>
              <a:pPr eaLnBrk="1" hangingPunct="1"/>
              <a:t>14</a:t>
            </a:fld>
            <a:endParaRPr lang="en-US" smtClean="0">
              <a:solidFill>
                <a:srgbClr val="000000"/>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p>
          <a:p>
            <a:endParaRPr lang="en-US" sz="800" smtClean="0"/>
          </a:p>
          <a:p>
            <a:endParaRPr lang="en-US" sz="800" b="1"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94DE9EB6-EEBB-4D8D-B1A7-424995F2A8AC}" type="slidenum">
              <a:rPr lang="en-US" smtClean="0">
                <a:solidFill>
                  <a:srgbClr val="000000"/>
                </a:solidFill>
              </a:rPr>
              <a:pPr eaLnBrk="1" hangingPunct="1"/>
              <a:t>15</a:t>
            </a:fld>
            <a:endParaRPr lang="en-US" smtClean="0">
              <a:solidFill>
                <a:srgbClr val="000000"/>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p>
          <a:p>
            <a:r>
              <a:rPr lang="en-US" sz="800" smtClean="0"/>
              <a:t>More on these will be dealt in streams</a:t>
            </a:r>
          </a:p>
          <a:p>
            <a:endParaRPr lang="en-US" sz="800"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DF61E5BA-1530-4D50-9703-9B9DFC8AC831}" type="slidenum">
              <a:rPr lang="en-US" smtClean="0">
                <a:solidFill>
                  <a:srgbClr val="000000"/>
                </a:solidFill>
              </a:rPr>
              <a:pPr/>
              <a:t>16</a:t>
            </a:fld>
            <a:endParaRPr lang="en-US" smtClean="0">
              <a:solidFill>
                <a:srgbClr val="000000"/>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5F112773-6956-42A5-BCFD-2FD02F01515C}" type="slidenum">
              <a:rPr lang="en-US" smtClean="0">
                <a:solidFill>
                  <a:srgbClr val="000000"/>
                </a:solidFill>
              </a:rPr>
              <a:pPr/>
              <a:t>17</a:t>
            </a:fld>
            <a:endParaRPr lang="en-US" smtClean="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smtClean="0">
              <a:latin typeface="Arial" pitchFamily="34" charset="0"/>
            </a:endParaRPr>
          </a:p>
          <a:p>
            <a:endParaRPr lang="en-US" sz="800" dirty="0" smtClean="0">
              <a:latin typeface="Arial" pitchFamily="34" charset="0"/>
            </a:endParaRPr>
          </a:p>
          <a:p>
            <a:endParaRPr lang="en-US" sz="800" b="1"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B080DCDF-DA23-495E-9F91-0E73B9A1C551}" type="slidenum">
              <a:rPr lang="en-US" smtClean="0">
                <a:solidFill>
                  <a:srgbClr val="000000"/>
                </a:solidFill>
              </a:rPr>
              <a:pPr/>
              <a:t>18</a:t>
            </a:fld>
            <a:endParaRPr lang="en-US" smtClean="0">
              <a:solidFill>
                <a:srgbClr val="000000"/>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dirty="0" smtClean="0">
                <a:latin typeface="Arial" pitchFamily="34" charset="0"/>
              </a:rPr>
              <a:t>Traditionally database columns which hold alphanumeric data have been defined using the number of bytes they store. This approach was fine as the number of bytes equated to the number of characters when using single-byte character sets. With the increasing use of </a:t>
            </a:r>
            <a:r>
              <a:rPr lang="en-US" sz="800" dirty="0" err="1" smtClean="0">
                <a:latin typeface="Arial" pitchFamily="34" charset="0"/>
              </a:rPr>
              <a:t>multibyte</a:t>
            </a:r>
            <a:r>
              <a:rPr lang="en-US" sz="800" dirty="0" smtClean="0">
                <a:latin typeface="Arial" pitchFamily="34" charset="0"/>
              </a:rPr>
              <a:t> character sets to support globalized databases comes the problem of bytes no longer equating to characters.</a:t>
            </a:r>
            <a:br>
              <a:rPr lang="en-US" sz="800" dirty="0" smtClean="0">
                <a:latin typeface="Arial" pitchFamily="34" charset="0"/>
              </a:rPr>
            </a:br>
            <a:endParaRPr lang="en-US" sz="800" dirty="0" smtClean="0">
              <a:latin typeface="Arial" pitchFamily="34" charset="0"/>
            </a:endParaRPr>
          </a:p>
          <a:p>
            <a:r>
              <a:rPr lang="en-US" sz="800" dirty="0" smtClean="0">
                <a:latin typeface="Arial" pitchFamily="34" charset="0"/>
              </a:rPr>
              <a:t>For example,</a:t>
            </a:r>
          </a:p>
          <a:p>
            <a:r>
              <a:rPr lang="en-US" sz="800" dirty="0" smtClean="0">
                <a:latin typeface="Arial" pitchFamily="34" charset="0"/>
              </a:rPr>
              <a:t>DECLARE </a:t>
            </a:r>
          </a:p>
          <a:p>
            <a:r>
              <a:rPr lang="en-US" sz="800" dirty="0" smtClean="0">
                <a:latin typeface="Arial" pitchFamily="34" charset="0"/>
              </a:rPr>
              <a:t>     </a:t>
            </a:r>
            <a:r>
              <a:rPr lang="en-US" sz="800" dirty="0" err="1" smtClean="0">
                <a:latin typeface="Arial" pitchFamily="34" charset="0"/>
              </a:rPr>
              <a:t>v_customername</a:t>
            </a:r>
            <a:r>
              <a:rPr lang="en-US" sz="800" dirty="0" smtClean="0">
                <a:latin typeface="Arial" pitchFamily="34" charset="0"/>
              </a:rPr>
              <a:t> VARCHAR2(20);</a:t>
            </a:r>
          </a:p>
          <a:p>
            <a:r>
              <a:rPr lang="en-US" sz="800" dirty="0" smtClean="0">
                <a:latin typeface="Arial" pitchFamily="34" charset="0"/>
              </a:rPr>
              <a:t>By default, this declaration means that the variable </a:t>
            </a:r>
            <a:r>
              <a:rPr lang="en-US" sz="800" dirty="0" err="1" smtClean="0">
                <a:latin typeface="Arial" pitchFamily="34" charset="0"/>
              </a:rPr>
              <a:t>v_customername</a:t>
            </a:r>
            <a:r>
              <a:rPr lang="en-US" sz="800" dirty="0" smtClean="0">
                <a:latin typeface="Arial" pitchFamily="34" charset="0"/>
              </a:rPr>
              <a:t> can store up to 20 bytes.</a:t>
            </a:r>
          </a:p>
          <a:p>
            <a:endParaRPr lang="en-US" sz="800" dirty="0" smtClean="0">
              <a:latin typeface="Arial" pitchFamily="34" charset="0"/>
            </a:endParaRPr>
          </a:p>
          <a:p>
            <a:r>
              <a:rPr lang="en-US" sz="800" dirty="0" smtClean="0">
                <a:latin typeface="Arial" pitchFamily="34" charset="0"/>
              </a:rPr>
              <a:t>Using character semantics, we modify the above declaration.</a:t>
            </a:r>
          </a:p>
          <a:p>
            <a:r>
              <a:rPr lang="en-US" sz="800" dirty="0" smtClean="0">
                <a:latin typeface="Arial" pitchFamily="34" charset="0"/>
              </a:rPr>
              <a:t>DECLARE</a:t>
            </a:r>
          </a:p>
          <a:p>
            <a:r>
              <a:rPr lang="en-US" sz="800" dirty="0" smtClean="0">
                <a:latin typeface="Arial" pitchFamily="34" charset="0"/>
              </a:rPr>
              <a:t>       </a:t>
            </a:r>
            <a:r>
              <a:rPr lang="en-US" sz="800" dirty="0" err="1" smtClean="0">
                <a:latin typeface="Arial" pitchFamily="34" charset="0"/>
              </a:rPr>
              <a:t>v_customername</a:t>
            </a:r>
            <a:r>
              <a:rPr lang="en-US" sz="800" dirty="0" smtClean="0">
                <a:latin typeface="Arial" pitchFamily="34" charset="0"/>
              </a:rPr>
              <a:t> VARCHAR2(20 CHAR);</a:t>
            </a:r>
          </a:p>
          <a:p>
            <a:endParaRPr lang="en-US" sz="800" dirty="0" smtClean="0">
              <a:latin typeface="Arial" pitchFamily="34" charset="0"/>
            </a:endParaRPr>
          </a:p>
          <a:p>
            <a:r>
              <a:rPr lang="en-US" sz="800" dirty="0" smtClean="0">
                <a:latin typeface="Arial" pitchFamily="34" charset="0"/>
              </a:rPr>
              <a:t>The addition of CHAR to precision means that the string </a:t>
            </a:r>
            <a:r>
              <a:rPr lang="en-US" sz="800" dirty="0" err="1" smtClean="0">
                <a:latin typeface="Arial" pitchFamily="34" charset="0"/>
              </a:rPr>
              <a:t>v_customername</a:t>
            </a:r>
            <a:r>
              <a:rPr lang="en-US" sz="800" dirty="0" smtClean="0">
                <a:latin typeface="Arial" pitchFamily="34" charset="0"/>
              </a:rPr>
              <a:t> variable will now store up 20 characters, regardless of the number of bytes per character.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44A8C874-BA50-4FE5-807B-304619F44039}" type="slidenum">
              <a:rPr lang="en-US" smtClean="0">
                <a:solidFill>
                  <a:srgbClr val="000000"/>
                </a:solidFill>
              </a:rPr>
              <a:pPr/>
              <a:t>19</a:t>
            </a:fld>
            <a:endParaRPr lang="en-US"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C391946C-EFCA-4A0E-8839-FC0102567B87}" type="slidenum">
              <a:rPr lang="en-US" b="0" smtClean="0"/>
              <a:pPr eaLnBrk="1" hangingPunct="1"/>
              <a:t>2</a:t>
            </a:fld>
            <a:endParaRPr lang="en-US"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Every transaction system must possess the following characteristics:</a:t>
            </a:r>
            <a:endParaRPr lang="en-US" sz="900" b="1" dirty="0" smtClean="0"/>
          </a:p>
          <a:p>
            <a:r>
              <a:rPr lang="en-US" sz="900" b="1" dirty="0" smtClean="0"/>
              <a:t>Atomicity- Transaction management</a:t>
            </a:r>
          </a:p>
          <a:p>
            <a:r>
              <a:rPr lang="en-US" sz="900" dirty="0" smtClean="0"/>
              <a:t>DBMS keeps track of the old value of a data on which the transaction acts so that, if there is a failure, the old value of the data is restored as though no transaction acted on it</a:t>
            </a:r>
            <a:endParaRPr lang="en-US" dirty="0" smtClean="0"/>
          </a:p>
          <a:p>
            <a:r>
              <a:rPr lang="en-US" sz="900" b="1" dirty="0" smtClean="0"/>
              <a:t>Consistency-Application programmer</a:t>
            </a:r>
          </a:p>
          <a:p>
            <a:r>
              <a:rPr lang="en-US" sz="900" dirty="0" smtClean="0"/>
              <a:t>To ensure that the database remains consistent after execution of the transaction</a:t>
            </a:r>
            <a:endParaRPr lang="en-US" sz="900" b="1" dirty="0" smtClean="0"/>
          </a:p>
          <a:p>
            <a:r>
              <a:rPr lang="en-US" sz="900" b="1" dirty="0" smtClean="0"/>
              <a:t>Isolation-Concurrency control</a:t>
            </a:r>
          </a:p>
          <a:p>
            <a:r>
              <a:rPr lang="en-US" sz="900" dirty="0" smtClean="0"/>
              <a:t>To ensure concurrent execution of transactions results in a state equivalent to that obtained by sequential execution</a:t>
            </a:r>
          </a:p>
          <a:p>
            <a:endParaRPr lang="en-US" sz="900" dirty="0" smtClean="0"/>
          </a:p>
          <a:p>
            <a:r>
              <a:rPr lang="en-US" sz="900" b="1" dirty="0" smtClean="0"/>
              <a:t>Durability-Recovery management</a:t>
            </a:r>
          </a:p>
          <a:p>
            <a:r>
              <a:rPr lang="en-US" sz="900" dirty="0" smtClean="0"/>
              <a:t>To ensure that after successful transaction completion, all updates persist irrespective of system failures</a:t>
            </a:r>
          </a:p>
          <a:p>
            <a:pPr eaLnBrk="1" hangingPunct="1"/>
            <a:endParaRPr lang="en-US" dirty="0" smtClean="0"/>
          </a:p>
          <a:p>
            <a:pPr eaLnBrk="1" hangingPunct="1"/>
            <a:r>
              <a:rPr lang="en-US" dirty="0" smtClean="0"/>
              <a:t>References: Database System Concepts, Henry F </a:t>
            </a:r>
            <a:r>
              <a:rPr lang="en-US" dirty="0" err="1" smtClean="0"/>
              <a:t>Korth</a:t>
            </a:r>
            <a:r>
              <a:rPr lang="en-US" dirty="0" smtClean="0"/>
              <a:t>, Abraham </a:t>
            </a:r>
            <a:r>
              <a:rPr lang="en-US" dirty="0" err="1" smtClean="0"/>
              <a:t>Silberschatz</a:t>
            </a:r>
            <a:r>
              <a:rPr lang="en-US" dirty="0" smtClean="0"/>
              <a:t>, Fourth Edition,  McGraw-Hill International Edition, Computer Science Series 2002</a:t>
            </a:r>
            <a:endParaRPr lang="en-US" sz="9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851C35B8-228C-4522-934F-5AA375C6081C}" type="slidenum">
              <a:rPr lang="en-US" smtClean="0">
                <a:solidFill>
                  <a:srgbClr val="000000"/>
                </a:solidFill>
              </a:rPr>
              <a:pPr/>
              <a:t>20</a:t>
            </a:fld>
            <a:endParaRPr lang="en-US" smtClean="0">
              <a:solidFill>
                <a:srgbClr val="000000"/>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b="1" dirty="0" smtClean="0">
                <a:latin typeface="Arial" pitchFamily="34" charset="0"/>
              </a:rPr>
              <a:t>PLS_INTEGER </a:t>
            </a:r>
            <a:r>
              <a:rPr lang="en-US" sz="800" dirty="0" smtClean="0">
                <a:latin typeface="Arial" pitchFamily="34" charset="0"/>
              </a:rPr>
              <a:t>- variables declared as PLS_INTEGER can be assigned values between -2**31 .. 2**31, ( -2,147,483,647 to 2,147,483,647)</a:t>
            </a:r>
          </a:p>
          <a:p>
            <a:endParaRPr lang="en-US" sz="800" dirty="0" smtClean="0">
              <a:latin typeface="Arial" pitchFamily="34" charset="0"/>
            </a:endParaRPr>
          </a:p>
          <a:p>
            <a:r>
              <a:rPr lang="en-US" sz="800" dirty="0" smtClean="0">
                <a:latin typeface="Arial" pitchFamily="34" charset="0"/>
              </a:rPr>
              <a:t>PLS_INTEGER operations use machine arithmetic, so they are generally faster than NUMBER and INTEGER operations</a:t>
            </a:r>
          </a:p>
          <a:p>
            <a:endParaRPr lang="en-US" sz="800" dirty="0" smtClean="0">
              <a:latin typeface="Arial" pitchFamily="34" charset="0"/>
            </a:endParaRPr>
          </a:p>
          <a:p>
            <a:r>
              <a:rPr lang="en-US" sz="800" dirty="0" smtClean="0">
                <a:latin typeface="Arial" pitchFamily="34" charset="0"/>
              </a:rPr>
              <a:t>The NUMBER </a:t>
            </a:r>
            <a:r>
              <a:rPr lang="en-US" sz="800" dirty="0" err="1" smtClean="0">
                <a:latin typeface="Arial" pitchFamily="34" charset="0"/>
              </a:rPr>
              <a:t>datatype</a:t>
            </a:r>
            <a:r>
              <a:rPr lang="en-US" sz="800" dirty="0" smtClean="0">
                <a:latin typeface="Arial" pitchFamily="34" charset="0"/>
              </a:rPr>
              <a:t> stores numbers with a precision of p digits and a scale of s digits. The precision and scale are optional. Numeric </a:t>
            </a:r>
            <a:r>
              <a:rPr lang="en-US" sz="800" dirty="0" err="1" smtClean="0">
                <a:latin typeface="Arial" pitchFamily="34" charset="0"/>
              </a:rPr>
              <a:t>datatypes</a:t>
            </a:r>
            <a:r>
              <a:rPr lang="en-US" sz="800" dirty="0" smtClean="0">
                <a:latin typeface="Arial" pitchFamily="34" charset="0"/>
              </a:rPr>
              <a:t> are used to store negative, positive integers, fixed-point numbers and floating-point numbers. The precision can be between 1 and 38 and scale has a range between -84 and 127. If the precision and scale are omitted, oracle assumes the maximum of the range for both values.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E9E5F9FC-C756-4D80-B566-7B1A0B21B3C8}" type="slidenum">
              <a:rPr lang="en-US" smtClean="0">
                <a:solidFill>
                  <a:srgbClr val="000000"/>
                </a:solidFill>
              </a:rPr>
              <a:pPr/>
              <a:t>21</a:t>
            </a:fld>
            <a:endParaRPr lang="en-US" smtClean="0">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smtClean="0">
              <a:latin typeface="Arial" pitchFamily="34" charset="0"/>
            </a:endParaRPr>
          </a:p>
          <a:p>
            <a:pPr lvl="0" algn="just" eaLnBrk="1" hangingPunct="1">
              <a:buClr>
                <a:schemeClr val="tx1"/>
              </a:buClr>
              <a:buFontTx/>
              <a:buChar char="•"/>
            </a:pPr>
            <a:r>
              <a:rPr lang="en-US" dirty="0" smtClean="0">
                <a:latin typeface="Arial" pitchFamily="34" charset="0"/>
              </a:rPr>
              <a:t>When assigning values to </a:t>
            </a:r>
            <a:r>
              <a:rPr lang="en-US" dirty="0" err="1" smtClean="0">
                <a:latin typeface="Arial" pitchFamily="34" charset="0"/>
              </a:rPr>
              <a:t>boolean</a:t>
            </a:r>
            <a:r>
              <a:rPr lang="en-US" dirty="0" smtClean="0">
                <a:latin typeface="Arial" pitchFamily="34" charset="0"/>
              </a:rPr>
              <a:t> variables, </a:t>
            </a:r>
            <a:r>
              <a:rPr lang="en-US" b="1" dirty="0" smtClean="0">
                <a:latin typeface="Arial" pitchFamily="34" charset="0"/>
              </a:rPr>
              <a:t>do not enclose in quotes</a:t>
            </a:r>
          </a:p>
          <a:p>
            <a:pPr lvl="0" algn="just" eaLnBrk="1" hangingPunct="1">
              <a:buClr>
                <a:schemeClr val="tx1"/>
              </a:buClr>
              <a:buFontTx/>
              <a:buChar char="•"/>
            </a:pPr>
            <a:r>
              <a:rPr lang="en-US" dirty="0" smtClean="0">
                <a:latin typeface="Arial" pitchFamily="34" charset="0"/>
              </a:rPr>
              <a:t>When declared </a:t>
            </a:r>
            <a:r>
              <a:rPr lang="en-US" b="1" dirty="0" smtClean="0">
                <a:latin typeface="Arial" pitchFamily="34" charset="0"/>
              </a:rPr>
              <a:t>without initialization, </a:t>
            </a:r>
            <a:r>
              <a:rPr lang="en-US" dirty="0" smtClean="0">
                <a:latin typeface="Arial" pitchFamily="34" charset="0"/>
              </a:rPr>
              <a:t>the </a:t>
            </a:r>
            <a:r>
              <a:rPr lang="en-US" b="1" dirty="0" smtClean="0">
                <a:latin typeface="Arial" pitchFamily="34" charset="0"/>
              </a:rPr>
              <a:t>default value would be NULL</a:t>
            </a:r>
          </a:p>
          <a:p>
            <a:endParaRPr lang="en-US" sz="800" dirty="0" smtClean="0">
              <a:latin typeface="Arial" pitchFamily="34" charset="0"/>
            </a:endParaRPr>
          </a:p>
          <a:p>
            <a:endParaRPr lang="en-US" sz="800" b="1"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7F926CE7-2729-4A56-8921-300D7D5A9834}" type="slidenum">
              <a:rPr lang="en-US" smtClean="0">
                <a:solidFill>
                  <a:srgbClr val="000000"/>
                </a:solidFill>
              </a:rPr>
              <a:pPr/>
              <a:t>22</a:t>
            </a:fld>
            <a:endParaRPr lang="en-US" smtClean="0">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smtClean="0">
              <a:latin typeface="Arial" pitchFamily="34" charset="0"/>
            </a:endParaRPr>
          </a:p>
          <a:p>
            <a:r>
              <a:rPr lang="en-US" sz="800" dirty="0" smtClean="0">
                <a:latin typeface="Arial" pitchFamily="34" charset="0"/>
              </a:rPr>
              <a:t>The DATE </a:t>
            </a:r>
            <a:r>
              <a:rPr lang="en-US" sz="800" dirty="0" err="1" smtClean="0">
                <a:latin typeface="Arial" pitchFamily="34" charset="0"/>
              </a:rPr>
              <a:t>datatype</a:t>
            </a:r>
            <a:r>
              <a:rPr lang="en-US" sz="800" dirty="0" smtClean="0">
                <a:latin typeface="Arial" pitchFamily="34" charset="0"/>
              </a:rPr>
              <a:t> stores the century, year, month, day, hour, minute and second. Fractional seconds are not available in the date </a:t>
            </a:r>
            <a:r>
              <a:rPr lang="en-US" sz="800" dirty="0" err="1" smtClean="0">
                <a:latin typeface="Arial" pitchFamily="34" charset="0"/>
              </a:rPr>
              <a:t>datatype</a:t>
            </a:r>
            <a:r>
              <a:rPr lang="en-US" sz="800" dirty="0" smtClean="0">
                <a:latin typeface="Arial" pitchFamily="34" charset="0"/>
              </a:rPr>
              <a:t>.</a:t>
            </a:r>
          </a:p>
          <a:p>
            <a:endParaRPr lang="en-US" sz="800" dirty="0" smtClean="0">
              <a:latin typeface="Arial" pitchFamily="34" charset="0"/>
            </a:endParaRPr>
          </a:p>
          <a:p>
            <a:r>
              <a:rPr lang="en-US" sz="800" dirty="0" smtClean="0">
                <a:latin typeface="Arial" pitchFamily="34" charset="0"/>
              </a:rPr>
              <a:t>The TIMESTAMP </a:t>
            </a:r>
            <a:r>
              <a:rPr lang="en-US" sz="800" dirty="0" err="1" smtClean="0">
                <a:latin typeface="Arial" pitchFamily="34" charset="0"/>
              </a:rPr>
              <a:t>datatype</a:t>
            </a:r>
            <a:r>
              <a:rPr lang="en-US" sz="800" dirty="0" smtClean="0">
                <a:latin typeface="Arial" pitchFamily="34" charset="0"/>
              </a:rPr>
              <a:t> stores the date/time details much like DATE </a:t>
            </a:r>
            <a:r>
              <a:rPr lang="en-US" sz="800" dirty="0" err="1" smtClean="0">
                <a:latin typeface="Arial" pitchFamily="34" charset="0"/>
              </a:rPr>
              <a:t>datatype</a:t>
            </a:r>
            <a:r>
              <a:rPr lang="en-US" sz="800" dirty="0" smtClean="0">
                <a:latin typeface="Arial" pitchFamily="34" charset="0"/>
              </a:rPr>
              <a:t>, and in addition it also provides the </a:t>
            </a:r>
            <a:r>
              <a:rPr lang="en-US" sz="800" dirty="0" err="1" smtClean="0">
                <a:latin typeface="Arial" pitchFamily="34" charset="0"/>
              </a:rPr>
              <a:t>subsecond</a:t>
            </a:r>
            <a:r>
              <a:rPr lang="en-US" sz="800" dirty="0" smtClean="0">
                <a:latin typeface="Arial" pitchFamily="34" charset="0"/>
              </a:rPr>
              <a:t> details </a:t>
            </a:r>
            <a:r>
              <a:rPr lang="en-US" sz="800" dirty="0" err="1" smtClean="0">
                <a:latin typeface="Arial" pitchFamily="34" charset="0"/>
              </a:rPr>
              <a:t>upto</a:t>
            </a:r>
            <a:r>
              <a:rPr lang="en-US" sz="800" dirty="0" smtClean="0">
                <a:latin typeface="Arial" pitchFamily="34" charset="0"/>
              </a:rPr>
              <a:t> nine digits ( the default is six)</a:t>
            </a:r>
          </a:p>
          <a:p>
            <a:endParaRPr lang="en-US" sz="800" dirty="0" smtClean="0">
              <a:latin typeface="Arial" pitchFamily="34" charset="0"/>
            </a:endParaRPr>
          </a:p>
          <a:p>
            <a:r>
              <a:rPr lang="en-US" sz="800" dirty="0" smtClean="0">
                <a:latin typeface="Arial" pitchFamily="34" charset="0"/>
              </a:rPr>
              <a:t>SQL&gt; DECLARE</a:t>
            </a:r>
          </a:p>
          <a:p>
            <a:r>
              <a:rPr lang="en-US" sz="800" dirty="0" smtClean="0">
                <a:latin typeface="Arial" pitchFamily="34" charset="0"/>
              </a:rPr>
              <a:t>  2  </a:t>
            </a:r>
            <a:r>
              <a:rPr lang="en-US" sz="800" dirty="0" err="1" smtClean="0">
                <a:latin typeface="Arial" pitchFamily="34" charset="0"/>
              </a:rPr>
              <a:t>v_billingdate</a:t>
            </a:r>
            <a:r>
              <a:rPr lang="en-US" sz="800" dirty="0" smtClean="0">
                <a:latin typeface="Arial" pitchFamily="34" charset="0"/>
              </a:rPr>
              <a:t> TIMESTAMP(9):= SYSTIMESTAMP;</a:t>
            </a:r>
          </a:p>
          <a:p>
            <a:r>
              <a:rPr lang="en-US" sz="800" dirty="0" smtClean="0">
                <a:latin typeface="Arial" pitchFamily="34" charset="0"/>
              </a:rPr>
              <a:t>  3  BEGIN</a:t>
            </a:r>
          </a:p>
          <a:p>
            <a:r>
              <a:rPr lang="en-US" sz="800" dirty="0" smtClean="0">
                <a:latin typeface="Arial" pitchFamily="34" charset="0"/>
              </a:rPr>
              <a:t>  4  DBMS_OUTPUT.PUT_LINE(</a:t>
            </a:r>
            <a:r>
              <a:rPr lang="en-US" sz="800" dirty="0" err="1" smtClean="0">
                <a:latin typeface="Arial" pitchFamily="34" charset="0"/>
              </a:rPr>
              <a:t>v_billingdate</a:t>
            </a:r>
            <a:r>
              <a:rPr lang="en-US" sz="800" dirty="0" smtClean="0">
                <a:latin typeface="Arial" pitchFamily="34" charset="0"/>
              </a:rPr>
              <a:t>);</a:t>
            </a:r>
          </a:p>
          <a:p>
            <a:r>
              <a:rPr lang="en-US" sz="800" dirty="0" smtClean="0">
                <a:latin typeface="Arial" pitchFamily="34" charset="0"/>
              </a:rPr>
              <a:t>  5  END;</a:t>
            </a:r>
          </a:p>
          <a:p>
            <a:r>
              <a:rPr lang="en-US" sz="800" dirty="0" smtClean="0">
                <a:latin typeface="Arial" pitchFamily="34" charset="0"/>
              </a:rPr>
              <a:t>  6  /</a:t>
            </a:r>
          </a:p>
          <a:p>
            <a:r>
              <a:rPr lang="en-US" sz="800" dirty="0" smtClean="0">
                <a:latin typeface="Arial" pitchFamily="34" charset="0"/>
              </a:rPr>
              <a:t>08-JUN-09 12.07.07.902000000 PM</a:t>
            </a:r>
          </a:p>
          <a:p>
            <a:endParaRPr lang="en-US" sz="800" dirty="0" smtClean="0">
              <a:latin typeface="Arial" pitchFamily="34" charset="0"/>
            </a:endParaRPr>
          </a:p>
          <a:p>
            <a:r>
              <a:rPr lang="en-US" sz="800" dirty="0" smtClean="0">
                <a:latin typeface="Arial" pitchFamily="34" charset="0"/>
              </a:rPr>
              <a:t>PL/SQL procedure successfully completed.</a:t>
            </a:r>
          </a:p>
          <a:p>
            <a:endParaRPr lang="en-US" sz="800" dirty="0" smtClean="0">
              <a:latin typeface="Arial" pitchFamily="34" charset="0"/>
            </a:endParaRPr>
          </a:p>
          <a:p>
            <a:endParaRPr lang="en-US" sz="800" b="1"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F2CBAFA3-9083-4566-AADC-32A9E201D384}" type="slidenum">
              <a:rPr lang="en-US" smtClean="0">
                <a:solidFill>
                  <a:srgbClr val="000000"/>
                </a:solidFill>
              </a:rPr>
              <a:pPr/>
              <a:t>23</a:t>
            </a:fld>
            <a:endParaRPr lang="en-US" smtClean="0">
              <a:solidFill>
                <a:srgbClr val="000000"/>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8F50B919-E4E7-49F3-B656-E4E2F911C94C}" type="slidenum">
              <a:rPr lang="en-US" smtClean="0">
                <a:solidFill>
                  <a:srgbClr val="000000"/>
                </a:solidFill>
              </a:rPr>
              <a:pPr/>
              <a:t>24</a:t>
            </a:fld>
            <a:endParaRPr lang="en-US" smtClean="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eaLnBrk="0" hangingPunct="0">
              <a:spcBef>
                <a:spcPct val="50000"/>
              </a:spcBef>
              <a:buClr>
                <a:srgbClr val="0033CC"/>
              </a:buClr>
              <a:buSzPct val="155000"/>
              <a:buFont typeface="Symbol" pitchFamily="18" charset="2"/>
              <a:buNone/>
            </a:pPr>
            <a:fld id="{87825E6B-D4C0-4771-A851-CCD162C7B2A1}" type="slidenum">
              <a:rPr lang="en-US" smtClean="0">
                <a:solidFill>
                  <a:srgbClr val="000000"/>
                </a:solidFill>
              </a:rPr>
              <a:pPr eaLnBrk="0" hangingPunct="0">
                <a:spcBef>
                  <a:spcPct val="50000"/>
                </a:spcBef>
                <a:buClr>
                  <a:srgbClr val="0033CC"/>
                </a:buClr>
                <a:buSzPct val="155000"/>
                <a:buFont typeface="Symbol" pitchFamily="18" charset="2"/>
                <a:buNone/>
              </a:pPr>
              <a:t>25</a:t>
            </a:fld>
            <a:endParaRPr lang="en-US" smtClean="0">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eaLnBrk="0" hangingPunct="0">
              <a:spcBef>
                <a:spcPct val="50000"/>
              </a:spcBef>
              <a:buClr>
                <a:srgbClr val="0033CC"/>
              </a:buClr>
              <a:buSzPct val="155000"/>
              <a:buFont typeface="Symbol" pitchFamily="18" charset="2"/>
              <a:buNone/>
            </a:pPr>
            <a:fld id="{DEAB82A9-2298-46B2-A2B7-60EA39B66128}" type="slidenum">
              <a:rPr lang="en-US" smtClean="0">
                <a:solidFill>
                  <a:srgbClr val="000000"/>
                </a:solidFill>
              </a:rPr>
              <a:pPr eaLnBrk="0" hangingPunct="0">
                <a:spcBef>
                  <a:spcPct val="50000"/>
                </a:spcBef>
                <a:buClr>
                  <a:srgbClr val="0033CC"/>
                </a:buClr>
                <a:buSzPct val="155000"/>
                <a:buFont typeface="Symbol" pitchFamily="18" charset="2"/>
                <a:buNone/>
              </a:pPr>
              <a:t>26</a:t>
            </a:fld>
            <a:endParaRPr lang="en-US"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eaLnBrk="0" hangingPunct="0">
              <a:spcBef>
                <a:spcPct val="50000"/>
              </a:spcBef>
              <a:buClr>
                <a:srgbClr val="0033CC"/>
              </a:buClr>
              <a:buSzPct val="155000"/>
              <a:buFont typeface="Symbol" pitchFamily="18" charset="2"/>
              <a:buNone/>
            </a:pPr>
            <a:fld id="{D58A9762-0CDC-488D-A029-434198B711F7}" type="slidenum">
              <a:rPr lang="en-US" smtClean="0">
                <a:solidFill>
                  <a:srgbClr val="000000"/>
                </a:solidFill>
              </a:rPr>
              <a:pPr eaLnBrk="0" hangingPunct="0">
                <a:spcBef>
                  <a:spcPct val="50000"/>
                </a:spcBef>
                <a:buClr>
                  <a:srgbClr val="0033CC"/>
                </a:buClr>
                <a:buSzPct val="155000"/>
                <a:buFont typeface="Symbol" pitchFamily="18" charset="2"/>
                <a:buNone/>
              </a:pPr>
              <a:t>27</a:t>
            </a:fld>
            <a:endParaRPr lang="en-US" smtClean="0">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C91E7C8F-1641-4E69-81B1-9390184B90B3}" type="slidenum">
              <a:rPr lang="en-US" b="0" smtClean="0"/>
              <a:pPr/>
              <a:t>28</a:t>
            </a:fld>
            <a:endParaRPr lang="en-US" b="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Clr>
                <a:schemeClr val="tx1"/>
              </a:buClr>
              <a:buFontTx/>
              <a:buChar char="•"/>
            </a:pPr>
            <a:r>
              <a:rPr lang="en-US" sz="800" dirty="0" smtClean="0">
                <a:latin typeface="Arial" pitchFamily="34" charset="0"/>
              </a:rPr>
              <a:t>Here ITEM is a database table name, ITEMCODE is a column in ITEM table. If ITEM.ITEMCODE is VARCHAR2(6), then the same </a:t>
            </a:r>
            <a:r>
              <a:rPr lang="en-US" sz="800" dirty="0" err="1" smtClean="0">
                <a:latin typeface="Arial" pitchFamily="34" charset="0"/>
              </a:rPr>
              <a:t>datatype</a:t>
            </a:r>
            <a:r>
              <a:rPr lang="en-US" sz="800" dirty="0" smtClean="0">
                <a:latin typeface="Arial" pitchFamily="34" charset="0"/>
              </a:rPr>
              <a:t> would be applied to </a:t>
            </a:r>
            <a:r>
              <a:rPr lang="en-US" sz="800" dirty="0" err="1" smtClean="0">
                <a:latin typeface="Arial" pitchFamily="34" charset="0"/>
              </a:rPr>
              <a:t>v_itemcode</a:t>
            </a:r>
            <a:endParaRPr lang="en-US" sz="800" dirty="0" smtClean="0">
              <a:latin typeface="Arial" pitchFamily="34" charset="0"/>
            </a:endParaRPr>
          </a:p>
          <a:p>
            <a:pPr algn="just" eaLnBrk="1" hangingPunct="1">
              <a:buClr>
                <a:schemeClr val="tx1"/>
              </a:buClr>
              <a:buFontTx/>
              <a:buChar char="•"/>
            </a:pPr>
            <a:endParaRPr lang="en-US" sz="800" dirty="0" smtClean="0">
              <a:latin typeface="Arial" pitchFamily="34" charset="0"/>
            </a:endParaRPr>
          </a:p>
          <a:p>
            <a:pPr algn="just" eaLnBrk="1" hangingPunct="1">
              <a:buClr>
                <a:schemeClr val="tx1"/>
              </a:buClr>
              <a:buFontTx/>
              <a:buChar char="•"/>
            </a:pPr>
            <a:r>
              <a:rPr lang="en-US" sz="800" dirty="0" smtClean="0">
                <a:latin typeface="Arial" pitchFamily="34" charset="0"/>
              </a:rPr>
              <a:t>Change of column precision or </a:t>
            </a:r>
            <a:r>
              <a:rPr lang="en-US" sz="800" dirty="0" err="1" smtClean="0">
                <a:latin typeface="Arial" pitchFamily="34" charset="0"/>
              </a:rPr>
              <a:t>datatype</a:t>
            </a:r>
            <a:r>
              <a:rPr lang="en-US" sz="800" dirty="0" smtClean="0">
                <a:latin typeface="Arial" pitchFamily="34" charset="0"/>
              </a:rPr>
              <a:t> of ITEMCODE in the database, would in turn change </a:t>
            </a:r>
            <a:r>
              <a:rPr lang="en-US" sz="800" dirty="0" err="1" smtClean="0">
                <a:latin typeface="Arial" pitchFamily="34" charset="0"/>
              </a:rPr>
              <a:t>v_itemcode</a:t>
            </a:r>
            <a:r>
              <a:rPr lang="en-US" sz="800" dirty="0" smtClean="0">
                <a:latin typeface="Arial" pitchFamily="34" charset="0"/>
              </a:rPr>
              <a:t> automatically as the variable is anchored</a:t>
            </a:r>
          </a:p>
          <a:p>
            <a:endParaRPr lang="en-US" sz="800" dirty="0" smtClean="0">
              <a:latin typeface="Arial" pitchFamily="34" charset="0"/>
            </a:endParaRPr>
          </a:p>
          <a:p>
            <a:endParaRPr lang="en-US" sz="800" b="1" dirty="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86BE24EF-DCA8-46FA-935C-D8B85CFC3B56}" type="slidenum">
              <a:rPr lang="en-US" b="0" smtClean="0"/>
              <a:pPr/>
              <a:t>29</a:t>
            </a:fld>
            <a:endParaRPr lang="en-US" b="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smtClean="0">
                <a:latin typeface="Arial" pitchFamily="34" charset="0"/>
              </a:rPr>
              <a:t>The datatype of v_quantityonhand and NOT NULL constraint is applied to v_reorderqty.  Value of v_quantityonhand would not be copied to v_reorderqty</a:t>
            </a: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DDFDCC9C-3A23-4B15-845E-82CC34B50190}" type="slidenum">
              <a:rPr lang="en-US" b="0" smtClean="0"/>
              <a:pPr eaLnBrk="1" hangingPunct="1"/>
              <a:t>3</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BE295761-F809-40B8-A99B-9A21B22ED1CA}" type="slidenum">
              <a:rPr lang="en-US" b="0" smtClean="0"/>
              <a:pPr/>
              <a:t>30</a:t>
            </a:fld>
            <a:endParaRPr lang="en-US" b="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47FCC8F1-F815-495D-80FE-55623B77BA67}" type="slidenum">
              <a:rPr lang="en-US" b="0" smtClean="0"/>
              <a:pPr/>
              <a:t>31</a:t>
            </a:fld>
            <a:endParaRPr lang="en-US"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E0AACF1D-ED75-4A93-8BA6-B1AC0BCBB89A}" type="slidenum">
              <a:rPr lang="en-US" b="0" smtClean="0"/>
              <a:pPr/>
              <a:t>32</a:t>
            </a:fld>
            <a:endParaRPr lang="en-US" b="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dirty="0" smtClean="0">
                <a:latin typeface="Arial" pitchFamily="34" charset="0"/>
              </a:rPr>
              <a:t>PL/SQL is not interactive. Please follow the code snippet to understand the same.</a:t>
            </a:r>
          </a:p>
          <a:p>
            <a:endParaRPr lang="en-US" sz="800" dirty="0" smtClean="0">
              <a:latin typeface="Arial" pitchFamily="34" charset="0"/>
            </a:endParaRPr>
          </a:p>
          <a:p>
            <a:r>
              <a:rPr lang="en-US" sz="800" dirty="0" smtClean="0">
                <a:latin typeface="Arial" pitchFamily="34" charset="0"/>
              </a:rPr>
              <a:t>SQL&gt; DECLARE</a:t>
            </a:r>
          </a:p>
          <a:p>
            <a:r>
              <a:rPr lang="en-US" sz="800" dirty="0" smtClean="0">
                <a:latin typeface="Arial" pitchFamily="34" charset="0"/>
              </a:rPr>
              <a:t>  2  </a:t>
            </a:r>
            <a:r>
              <a:rPr lang="en-US" sz="800" dirty="0" err="1" smtClean="0">
                <a:latin typeface="Arial" pitchFamily="34" charset="0"/>
              </a:rPr>
              <a:t>v_customername</a:t>
            </a:r>
            <a:r>
              <a:rPr lang="en-US" sz="800" dirty="0" smtClean="0">
                <a:latin typeface="Arial" pitchFamily="34" charset="0"/>
              </a:rPr>
              <a:t> VARCHAR2(20);</a:t>
            </a:r>
          </a:p>
          <a:p>
            <a:r>
              <a:rPr lang="en-US" sz="800" dirty="0" smtClean="0">
                <a:latin typeface="Arial" pitchFamily="34" charset="0"/>
              </a:rPr>
              <a:t>  3  </a:t>
            </a:r>
            <a:r>
              <a:rPr lang="en-US" sz="800" dirty="0" err="1" smtClean="0">
                <a:latin typeface="Arial" pitchFamily="34" charset="0"/>
              </a:rPr>
              <a:t>v_qtyrequired</a:t>
            </a:r>
            <a:r>
              <a:rPr lang="en-US" sz="800" dirty="0" smtClean="0">
                <a:latin typeface="Arial" pitchFamily="34" charset="0"/>
              </a:rPr>
              <a:t> NUMBER;</a:t>
            </a:r>
          </a:p>
          <a:p>
            <a:r>
              <a:rPr lang="en-US" sz="800" dirty="0" smtClean="0">
                <a:latin typeface="Arial" pitchFamily="34" charset="0"/>
              </a:rPr>
              <a:t>  4  BEGIN</a:t>
            </a:r>
          </a:p>
          <a:p>
            <a:r>
              <a:rPr lang="en-US" sz="800" dirty="0" smtClean="0">
                <a:latin typeface="Arial" pitchFamily="34" charset="0"/>
              </a:rPr>
              <a:t>  5  </a:t>
            </a:r>
            <a:r>
              <a:rPr lang="en-US" sz="800" dirty="0" err="1" smtClean="0">
                <a:latin typeface="Arial" pitchFamily="34" charset="0"/>
              </a:rPr>
              <a:t>v_customername</a:t>
            </a:r>
            <a:r>
              <a:rPr lang="en-US" sz="800" dirty="0" smtClean="0">
                <a:latin typeface="Arial" pitchFamily="34" charset="0"/>
              </a:rPr>
              <a:t> := '&amp;</a:t>
            </a:r>
            <a:r>
              <a:rPr lang="en-US" sz="800" dirty="0" err="1" smtClean="0">
                <a:latin typeface="Arial" pitchFamily="34" charset="0"/>
              </a:rPr>
              <a:t>v_customername</a:t>
            </a:r>
            <a:r>
              <a:rPr lang="en-US" sz="800" dirty="0" smtClean="0">
                <a:latin typeface="Arial" pitchFamily="34" charset="0"/>
              </a:rPr>
              <a:t>';</a:t>
            </a:r>
          </a:p>
          <a:p>
            <a:r>
              <a:rPr lang="en-US" sz="800" dirty="0" smtClean="0">
                <a:latin typeface="Arial" pitchFamily="34" charset="0"/>
              </a:rPr>
              <a:t>  6  DBMS_OUTPUT.PUT_LINE('Customer Name : '||</a:t>
            </a:r>
            <a:r>
              <a:rPr lang="en-US" sz="800" dirty="0" err="1" smtClean="0">
                <a:latin typeface="Arial" pitchFamily="34" charset="0"/>
              </a:rPr>
              <a:t>v_customername</a:t>
            </a:r>
            <a:r>
              <a:rPr lang="en-US" sz="800" dirty="0" smtClean="0">
                <a:latin typeface="Arial" pitchFamily="34" charset="0"/>
              </a:rPr>
              <a:t>);</a:t>
            </a:r>
          </a:p>
          <a:p>
            <a:r>
              <a:rPr lang="en-US" sz="800" dirty="0" smtClean="0">
                <a:latin typeface="Arial" pitchFamily="34" charset="0"/>
              </a:rPr>
              <a:t>  7  </a:t>
            </a:r>
            <a:r>
              <a:rPr lang="en-US" sz="800" dirty="0" err="1" smtClean="0">
                <a:latin typeface="Arial" pitchFamily="34" charset="0"/>
              </a:rPr>
              <a:t>v_qtyrequired</a:t>
            </a:r>
            <a:r>
              <a:rPr lang="en-US" sz="800" dirty="0" smtClean="0">
                <a:latin typeface="Arial" pitchFamily="34" charset="0"/>
              </a:rPr>
              <a:t> := &amp;</a:t>
            </a:r>
            <a:r>
              <a:rPr lang="en-US" sz="800" dirty="0" err="1" smtClean="0">
                <a:latin typeface="Arial" pitchFamily="34" charset="0"/>
              </a:rPr>
              <a:t>v_qtyrequired</a:t>
            </a:r>
            <a:r>
              <a:rPr lang="en-US" sz="800" dirty="0" smtClean="0">
                <a:latin typeface="Arial" pitchFamily="34" charset="0"/>
              </a:rPr>
              <a:t>;</a:t>
            </a:r>
          </a:p>
          <a:p>
            <a:r>
              <a:rPr lang="en-US" sz="800" dirty="0" smtClean="0">
                <a:latin typeface="Arial" pitchFamily="34" charset="0"/>
              </a:rPr>
              <a:t>  8  DBMS_OUTPUT.PUT_LINE('Required </a:t>
            </a:r>
            <a:r>
              <a:rPr lang="en-US" sz="800" dirty="0" err="1" smtClean="0">
                <a:latin typeface="Arial" pitchFamily="34" charset="0"/>
              </a:rPr>
              <a:t>Qty</a:t>
            </a:r>
            <a:r>
              <a:rPr lang="en-US" sz="800" dirty="0" smtClean="0">
                <a:latin typeface="Arial" pitchFamily="34" charset="0"/>
              </a:rPr>
              <a:t> : '||</a:t>
            </a:r>
            <a:r>
              <a:rPr lang="en-US" sz="800" dirty="0" err="1" smtClean="0">
                <a:latin typeface="Arial" pitchFamily="34" charset="0"/>
              </a:rPr>
              <a:t>v_qtyrequired</a:t>
            </a:r>
            <a:r>
              <a:rPr lang="en-US" sz="800" dirty="0" smtClean="0">
                <a:latin typeface="Arial" pitchFamily="34" charset="0"/>
              </a:rPr>
              <a:t>);</a:t>
            </a:r>
          </a:p>
          <a:p>
            <a:r>
              <a:rPr lang="en-US" sz="800" dirty="0" smtClean="0">
                <a:latin typeface="Arial" pitchFamily="34" charset="0"/>
              </a:rPr>
              <a:t>  9  END;</a:t>
            </a:r>
          </a:p>
          <a:p>
            <a:r>
              <a:rPr lang="en-US" sz="800" dirty="0" smtClean="0">
                <a:latin typeface="Arial" pitchFamily="34" charset="0"/>
              </a:rPr>
              <a:t> 10  /</a:t>
            </a:r>
          </a:p>
          <a:p>
            <a:r>
              <a:rPr lang="en-US" sz="800" dirty="0" smtClean="0">
                <a:latin typeface="Arial" pitchFamily="34" charset="0"/>
              </a:rPr>
              <a:t>Enter value for </a:t>
            </a:r>
            <a:r>
              <a:rPr lang="en-US" sz="800" dirty="0" err="1" smtClean="0">
                <a:latin typeface="Arial" pitchFamily="34" charset="0"/>
              </a:rPr>
              <a:t>v_customername</a:t>
            </a:r>
            <a:r>
              <a:rPr lang="en-US" sz="800" dirty="0" smtClean="0">
                <a:latin typeface="Arial" pitchFamily="34" charset="0"/>
              </a:rPr>
              <a:t>: JAMES</a:t>
            </a:r>
          </a:p>
          <a:p>
            <a:r>
              <a:rPr lang="en-US" sz="800" dirty="0" smtClean="0">
                <a:latin typeface="Arial" pitchFamily="34" charset="0"/>
              </a:rPr>
              <a:t>old   5: </a:t>
            </a:r>
            <a:r>
              <a:rPr lang="en-US" sz="800" dirty="0" err="1" smtClean="0">
                <a:latin typeface="Arial" pitchFamily="34" charset="0"/>
              </a:rPr>
              <a:t>v_customername</a:t>
            </a:r>
            <a:r>
              <a:rPr lang="en-US" sz="800" dirty="0" smtClean="0">
                <a:latin typeface="Arial" pitchFamily="34" charset="0"/>
              </a:rPr>
              <a:t> := '&amp;</a:t>
            </a:r>
            <a:r>
              <a:rPr lang="en-US" sz="800" dirty="0" err="1" smtClean="0">
                <a:latin typeface="Arial" pitchFamily="34" charset="0"/>
              </a:rPr>
              <a:t>v_customername</a:t>
            </a:r>
            <a:r>
              <a:rPr lang="en-US" sz="800" dirty="0" smtClean="0">
                <a:latin typeface="Arial" pitchFamily="34" charset="0"/>
              </a:rPr>
              <a:t>';</a:t>
            </a:r>
          </a:p>
          <a:p>
            <a:r>
              <a:rPr lang="en-US" sz="800" dirty="0" smtClean="0">
                <a:latin typeface="Arial" pitchFamily="34" charset="0"/>
              </a:rPr>
              <a:t>new   5: </a:t>
            </a:r>
            <a:r>
              <a:rPr lang="en-US" sz="800" dirty="0" err="1" smtClean="0">
                <a:latin typeface="Arial" pitchFamily="34" charset="0"/>
              </a:rPr>
              <a:t>v_customername</a:t>
            </a:r>
            <a:r>
              <a:rPr lang="en-US" sz="800" dirty="0" smtClean="0">
                <a:latin typeface="Arial" pitchFamily="34" charset="0"/>
              </a:rPr>
              <a:t> := 'JAMES';</a:t>
            </a:r>
          </a:p>
          <a:p>
            <a:r>
              <a:rPr lang="en-US" sz="800" dirty="0" smtClean="0">
                <a:latin typeface="Arial" pitchFamily="34" charset="0"/>
              </a:rPr>
              <a:t>Enter value for </a:t>
            </a:r>
            <a:r>
              <a:rPr lang="en-US" sz="800" dirty="0" err="1" smtClean="0">
                <a:latin typeface="Arial" pitchFamily="34" charset="0"/>
              </a:rPr>
              <a:t>v_qtyrequired</a:t>
            </a:r>
            <a:r>
              <a:rPr lang="en-US" sz="800" dirty="0" smtClean="0">
                <a:latin typeface="Arial" pitchFamily="34" charset="0"/>
              </a:rPr>
              <a:t>: 20</a:t>
            </a:r>
          </a:p>
          <a:p>
            <a:r>
              <a:rPr lang="en-US" sz="800" dirty="0" smtClean="0">
                <a:latin typeface="Arial" pitchFamily="34" charset="0"/>
              </a:rPr>
              <a:t>old   7: </a:t>
            </a:r>
            <a:r>
              <a:rPr lang="en-US" sz="800" dirty="0" err="1" smtClean="0">
                <a:latin typeface="Arial" pitchFamily="34" charset="0"/>
              </a:rPr>
              <a:t>v_qtyrequired</a:t>
            </a:r>
            <a:r>
              <a:rPr lang="en-US" sz="800" dirty="0" smtClean="0">
                <a:latin typeface="Arial" pitchFamily="34" charset="0"/>
              </a:rPr>
              <a:t> := &amp;</a:t>
            </a:r>
            <a:r>
              <a:rPr lang="en-US" sz="800" dirty="0" err="1" smtClean="0">
                <a:latin typeface="Arial" pitchFamily="34" charset="0"/>
              </a:rPr>
              <a:t>v_qtyrequired</a:t>
            </a:r>
            <a:r>
              <a:rPr lang="en-US" sz="800" dirty="0" smtClean="0">
                <a:latin typeface="Arial" pitchFamily="34" charset="0"/>
              </a:rPr>
              <a:t>;</a:t>
            </a:r>
          </a:p>
          <a:p>
            <a:r>
              <a:rPr lang="en-US" sz="800" dirty="0" smtClean="0">
                <a:latin typeface="Arial" pitchFamily="34" charset="0"/>
              </a:rPr>
              <a:t>new   7: </a:t>
            </a:r>
            <a:r>
              <a:rPr lang="en-US" sz="800" dirty="0" err="1" smtClean="0">
                <a:latin typeface="Arial" pitchFamily="34" charset="0"/>
              </a:rPr>
              <a:t>v_qtyrequired</a:t>
            </a:r>
            <a:r>
              <a:rPr lang="en-US" sz="800" dirty="0" smtClean="0">
                <a:latin typeface="Arial" pitchFamily="34" charset="0"/>
              </a:rPr>
              <a:t> := 20;</a:t>
            </a:r>
          </a:p>
          <a:p>
            <a:r>
              <a:rPr lang="en-US" sz="800" dirty="0" smtClean="0">
                <a:latin typeface="Arial" pitchFamily="34" charset="0"/>
              </a:rPr>
              <a:t>Customer Name : JAMES</a:t>
            </a:r>
          </a:p>
          <a:p>
            <a:r>
              <a:rPr lang="en-US" sz="800" dirty="0" smtClean="0">
                <a:latin typeface="Arial" pitchFamily="34" charset="0"/>
              </a:rPr>
              <a:t>Required </a:t>
            </a:r>
            <a:r>
              <a:rPr lang="en-US" sz="800" dirty="0" err="1" smtClean="0">
                <a:latin typeface="Arial" pitchFamily="34" charset="0"/>
              </a:rPr>
              <a:t>Qty</a:t>
            </a:r>
            <a:r>
              <a:rPr lang="en-US" sz="800" dirty="0" smtClean="0">
                <a:latin typeface="Arial" pitchFamily="34" charset="0"/>
              </a:rPr>
              <a:t> : 20</a:t>
            </a:r>
          </a:p>
          <a:p>
            <a:endParaRPr lang="en-US" sz="800" dirty="0" smtClean="0">
              <a:latin typeface="Arial" pitchFamily="34" charset="0"/>
            </a:endParaRPr>
          </a:p>
          <a:p>
            <a:r>
              <a:rPr lang="en-US" sz="800" dirty="0" smtClean="0">
                <a:latin typeface="Arial" pitchFamily="34" charset="0"/>
              </a:rPr>
              <a:t>PL/SQL procedure successfully completed.</a:t>
            </a:r>
          </a:p>
          <a:p>
            <a:endParaRPr lang="en-US" sz="800" dirty="0" smtClean="0">
              <a:latin typeface="Arial" pitchFamily="34" charset="0"/>
            </a:endParaRPr>
          </a:p>
          <a:p>
            <a:r>
              <a:rPr lang="en-US" sz="800" dirty="0" smtClean="0">
                <a:latin typeface="Arial" pitchFamily="34" charset="0"/>
              </a:rPr>
              <a:t>While executing the above PL/SQL block, the system would ask us to enter the customer name and quantity required both,  only after which it will display the entered customer name and quantity required details.  Even though there is a presence of DBMS_OUTPUT.PUT_LINE  statement immediately after accepting the customer name, the system would not do so. Please be aware of this behavior.</a:t>
            </a:r>
          </a:p>
          <a:p>
            <a:endParaRPr lang="en-US" sz="800" b="1"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B608B5F4-164A-4A71-92F9-2599BAC90627}" type="slidenum">
              <a:rPr lang="en-US" b="0" smtClean="0"/>
              <a:pPr/>
              <a:t>33</a:t>
            </a:fld>
            <a:endParaRPr lang="en-US"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This operator attaches two or more strings (or arguments which can be converted implicitly to  a string) together.</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85BDEAA6-F009-4176-9B54-C31CAA103A14}" type="slidenum">
              <a:rPr lang="en-US" b="0" smtClean="0"/>
              <a:pPr/>
              <a:t>35</a:t>
            </a:fld>
            <a:endParaRPr lang="en-US" b="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6C6014D4-05C6-4306-ABDF-268B7AF95387}" type="slidenum">
              <a:rPr lang="en-US" smtClean="0">
                <a:solidFill>
                  <a:srgbClr val="000000"/>
                </a:solidFill>
              </a:rPr>
              <a:pPr/>
              <a:t>39</a:t>
            </a:fld>
            <a:endParaRPr lang="en-US" smtClean="0">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dirty="0" smtClean="0">
                <a:latin typeface="Arial" pitchFamily="34" charset="0"/>
              </a:rPr>
              <a:t>We can define a PL/SQL block within another PL/SQL block. Thus the block defined inside is called a nested PL/SQL block. Nested PL/SQL block can also have declaration section, executable section, exception section. One or more PL/SQL blocks can be present within an anonymous PL/SQL block</a:t>
            </a:r>
          </a:p>
          <a:p>
            <a:endParaRPr lang="en-US" sz="800" dirty="0" smtClean="0">
              <a:latin typeface="Arial" pitchFamily="34" charset="0"/>
            </a:endParaRPr>
          </a:p>
          <a:p>
            <a:r>
              <a:rPr lang="en-US" sz="800" dirty="0" smtClean="0">
                <a:latin typeface="Arial" pitchFamily="34" charset="0"/>
              </a:rPr>
              <a:t>Nested PL/SQL blocks can be present in the executable section or in the exception handling section. While defining nested blocks, make sure that there are no crossovers. Meaning before you complete defining one block, do not start the definition of another block.</a:t>
            </a:r>
          </a:p>
          <a:p>
            <a:endParaRPr lang="en-US" sz="800" dirty="0" smtClean="0">
              <a:latin typeface="Arial" pitchFamily="34" charset="0"/>
            </a:endParaRPr>
          </a:p>
          <a:p>
            <a:pPr lvl="2"/>
            <a:r>
              <a:rPr lang="en-US" sz="800" dirty="0" smtClean="0">
                <a:latin typeface="Arial" pitchFamily="34" charset="0"/>
              </a:rPr>
              <a:t>DECLARE</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BEGIN</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EXCEPTION</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DECLARE</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END;</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BEGIN</a:t>
            </a:r>
          </a:p>
          <a:p>
            <a:pPr lvl="2"/>
            <a:endParaRPr lang="en-US" sz="800" dirty="0" smtClean="0">
              <a:latin typeface="Arial" pitchFamily="34" charset="0"/>
            </a:endParaRPr>
          </a:p>
          <a:p>
            <a:pPr lvl="2"/>
            <a:endParaRPr lang="en-US" sz="800" dirty="0" smtClean="0">
              <a:latin typeface="Arial" pitchFamily="34" charset="0"/>
            </a:endParaRPr>
          </a:p>
          <a:p>
            <a:pPr lvl="2"/>
            <a:r>
              <a:rPr lang="en-US" sz="800" dirty="0" smtClean="0">
                <a:latin typeface="Arial" pitchFamily="34" charset="0"/>
              </a:rPr>
              <a:t>EXCEPTION</a:t>
            </a:r>
          </a:p>
          <a:p>
            <a:pPr lvl="2"/>
            <a:endParaRPr lang="en-US" sz="800" dirty="0" smtClean="0">
              <a:latin typeface="Arial" pitchFamily="34" charset="0"/>
            </a:endParaRPr>
          </a:p>
          <a:p>
            <a:pPr lvl="2"/>
            <a:r>
              <a:rPr lang="en-US" sz="800" dirty="0" smtClean="0">
                <a:latin typeface="Arial" pitchFamily="34" charset="0"/>
              </a:rPr>
              <a:t>END;</a:t>
            </a:r>
          </a:p>
          <a:p>
            <a:pPr lvl="2"/>
            <a:endParaRPr lang="en-US" sz="800" b="1"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E8406F30-7B64-4EEE-8393-8C9B53BA4D93}" type="slidenum">
              <a:rPr lang="en-US" smtClean="0">
                <a:solidFill>
                  <a:srgbClr val="000000"/>
                </a:solidFill>
              </a:rPr>
              <a:pPr/>
              <a:t>40</a:t>
            </a:fld>
            <a:endParaRPr lang="en-US" smtClean="0">
              <a:solidFill>
                <a:srgbClr val="000000"/>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4497E082-6A85-453D-B37C-5E46F37EB68F}" type="slidenum">
              <a:rPr lang="en-US" smtClean="0">
                <a:solidFill>
                  <a:srgbClr val="000000"/>
                </a:solidFill>
              </a:rPr>
              <a:pPr/>
              <a:t>41</a:t>
            </a:fld>
            <a:endParaRPr lang="en-US" smtClean="0">
              <a:solidFill>
                <a:srgbClr val="000000"/>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F1F16C30-59B1-49A2-8EAF-560D5A8BB0FE}" type="slidenum">
              <a:rPr lang="en-US" smtClean="0">
                <a:solidFill>
                  <a:srgbClr val="000000"/>
                </a:solidFill>
              </a:rPr>
              <a:pPr/>
              <a:t>42</a:t>
            </a:fld>
            <a:endParaRPr lang="en-US" smtClean="0">
              <a:solidFill>
                <a:srgbClr val="000000"/>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r>
              <a:rPr lang="en-US" sz="800" smtClean="0">
                <a:latin typeface="Arial" pitchFamily="34" charset="0"/>
              </a:rPr>
              <a:t>Overlapping of PL/SQL blocks are not allowed. The above slide is an example of the same.</a:t>
            </a:r>
          </a:p>
          <a:p>
            <a:endParaRPr lang="en-US" sz="800" b="1"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4F14249E-093D-4718-8124-F637D63A009A}" type="slidenum">
              <a:rPr lang="en-US" b="0" smtClean="0"/>
              <a:pPr/>
              <a:t>43</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F663E973-398E-4246-A8A6-EB04C67F1F84}" type="slidenum">
              <a:rPr lang="en-US" smtClean="0">
                <a:solidFill>
                  <a:srgbClr val="000000"/>
                </a:solidFill>
              </a:rPr>
              <a:pPr eaLnBrk="1" hangingPunct="1"/>
              <a:t>4</a:t>
            </a:fld>
            <a:endParaRPr lang="en-US" smtClean="0">
              <a:solidFill>
                <a:srgbClr val="000000"/>
              </a:solidFill>
            </a:endParaRPr>
          </a:p>
        </p:txBody>
      </p:sp>
      <p:sp>
        <p:nvSpPr>
          <p:cNvPr id="89091"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ln/>
        </p:spPr>
        <p:txBody>
          <a:bodyPr/>
          <a:lstStyle/>
          <a:p>
            <a:pPr marL="228600" indent="-228600" eaLnBrk="1" hangingPunct="1">
              <a:lnSpc>
                <a:spcPct val="80000"/>
              </a:lnSpc>
              <a:defRPr/>
            </a:pPr>
            <a:endParaRPr lang="en-US" sz="800" dirty="0" smtClean="0"/>
          </a:p>
          <a:p>
            <a:pPr marL="228600" indent="-228600" eaLnBrk="1" hangingPunct="1">
              <a:lnSpc>
                <a:spcPct val="80000"/>
              </a:lnSpc>
              <a:defRPr/>
            </a:pPr>
            <a:endParaRPr lang="en-US" sz="800" dirty="0" smtClean="0"/>
          </a:p>
          <a:p>
            <a:pPr marL="228600" indent="-228600" eaLnBrk="1" hangingPunct="1">
              <a:lnSpc>
                <a:spcPct val="80000"/>
              </a:lnSpc>
              <a:defRPr/>
            </a:pPr>
            <a:r>
              <a:rPr lang="en-US" sz="800" dirty="0" smtClean="0"/>
              <a:t>PL/SQL paves way for programming with SQL by allowing us to loop through records, manipulating them one row at a time</a:t>
            </a:r>
          </a:p>
          <a:p>
            <a:pPr marL="228600" indent="-228600" eaLnBrk="1" hangingPunct="1">
              <a:lnSpc>
                <a:spcPct val="80000"/>
              </a:lnSpc>
              <a:defRPr/>
            </a:pPr>
            <a:endParaRPr lang="en-US" sz="5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E2A05BED-4086-4844-BF54-3F13A6DC1988}" type="slidenum">
              <a:rPr lang="en-US" b="0" smtClean="0"/>
              <a:pPr/>
              <a:t>45</a:t>
            </a:fld>
            <a:endParaRPr lang="en-US" b="0" smtClean="0"/>
          </a:p>
        </p:txBody>
      </p:sp>
      <p:sp>
        <p:nvSpPr>
          <p:cNvPr id="90115"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ln/>
        </p:spPr>
        <p:txBody>
          <a:bodyPr/>
          <a:lstStyle/>
          <a:p>
            <a:pPr marL="342900" indent="-342900" algn="just" eaLnBrk="1" hangingPunct="1">
              <a:spcBef>
                <a:spcPct val="20000"/>
              </a:spcBef>
              <a:buClr>
                <a:schemeClr val="tx1"/>
              </a:buClr>
              <a:buFont typeface="Arial" pitchFamily="34" charset="0"/>
              <a:buChar char="•"/>
              <a:defRPr/>
            </a:pPr>
            <a:r>
              <a:rPr lang="en-US" sz="800" kern="0" dirty="0" err="1" smtClean="0">
                <a:latin typeface="Calibri" pitchFamily="34" charset="0"/>
              </a:rPr>
              <a:t>v_itemid</a:t>
            </a:r>
            <a:r>
              <a:rPr lang="en-US" sz="800" kern="0" dirty="0" smtClean="0">
                <a:latin typeface="Calibri" pitchFamily="34" charset="0"/>
              </a:rPr>
              <a:t> with value 1001 declared in the outermost block is visible in both the nested blocks</a:t>
            </a:r>
          </a:p>
          <a:p>
            <a:pPr marL="342900" indent="-342900" algn="just" eaLnBrk="1" hangingPunct="1">
              <a:spcBef>
                <a:spcPct val="20000"/>
              </a:spcBef>
              <a:buClr>
                <a:schemeClr val="tx1"/>
              </a:buClr>
              <a:buFont typeface="Arial" pitchFamily="34" charset="0"/>
              <a:buChar char="•"/>
              <a:defRPr/>
            </a:pPr>
            <a:endParaRPr lang="en-US" sz="800" kern="0" dirty="0" smtClean="0">
              <a:latin typeface="Calibri" pitchFamily="34" charset="0"/>
            </a:endParaRPr>
          </a:p>
          <a:p>
            <a:pPr marL="342900" indent="-342900" algn="just" eaLnBrk="1" hangingPunct="1">
              <a:spcBef>
                <a:spcPct val="20000"/>
              </a:spcBef>
              <a:buClr>
                <a:schemeClr val="tx1"/>
              </a:buClr>
              <a:buFont typeface="Arial" pitchFamily="34" charset="0"/>
              <a:buChar char="•"/>
              <a:defRPr/>
            </a:pPr>
            <a:r>
              <a:rPr lang="en-US" sz="800" kern="0" dirty="0" smtClean="0">
                <a:latin typeface="Calibri" pitchFamily="34" charset="0"/>
              </a:rPr>
              <a:t>But another </a:t>
            </a:r>
            <a:r>
              <a:rPr lang="en-US" sz="800" kern="0" dirty="0" err="1" smtClean="0">
                <a:latin typeface="Calibri" pitchFamily="34" charset="0"/>
              </a:rPr>
              <a:t>v_itemid</a:t>
            </a:r>
            <a:r>
              <a:rPr lang="en-US" sz="800" kern="0" dirty="0" smtClean="0">
                <a:latin typeface="Calibri" pitchFamily="34" charset="0"/>
              </a:rPr>
              <a:t> with value 1002 is declared in the first nested block with similar name as that of outer block</a:t>
            </a:r>
          </a:p>
          <a:p>
            <a:pPr marL="342900" indent="-342900" algn="just" eaLnBrk="1" hangingPunct="1">
              <a:spcBef>
                <a:spcPct val="20000"/>
              </a:spcBef>
              <a:buClr>
                <a:schemeClr val="tx1"/>
              </a:buClr>
              <a:buFont typeface="Arial" pitchFamily="34" charset="0"/>
              <a:buChar char="•"/>
              <a:defRPr/>
            </a:pPr>
            <a:endParaRPr lang="en-US" sz="800" kern="0" dirty="0" smtClean="0">
              <a:latin typeface="Calibri" pitchFamily="34" charset="0"/>
            </a:endParaRPr>
          </a:p>
          <a:p>
            <a:pPr marL="342900" indent="-342900" algn="just" eaLnBrk="1" hangingPunct="1">
              <a:spcBef>
                <a:spcPct val="20000"/>
              </a:spcBef>
              <a:buClr>
                <a:schemeClr val="tx1"/>
              </a:buClr>
              <a:buFont typeface="Arial" pitchFamily="34" charset="0"/>
              <a:buChar char="•"/>
              <a:defRPr/>
            </a:pPr>
            <a:r>
              <a:rPr lang="en-US" sz="800" kern="0" dirty="0" smtClean="0">
                <a:latin typeface="Calibri" pitchFamily="34" charset="0"/>
              </a:rPr>
              <a:t>As local variable takes higher precedence within any block only </a:t>
            </a:r>
            <a:r>
              <a:rPr lang="en-US" sz="800" kern="0" dirty="0" err="1" smtClean="0">
                <a:latin typeface="Calibri" pitchFamily="34" charset="0"/>
              </a:rPr>
              <a:t>v_itemid</a:t>
            </a:r>
            <a:r>
              <a:rPr lang="en-US" sz="800" kern="0" dirty="0" smtClean="0">
                <a:latin typeface="Calibri" pitchFamily="34" charset="0"/>
              </a:rPr>
              <a:t> with value 1002 would be visible in the first nested block</a:t>
            </a:r>
          </a:p>
          <a:p>
            <a:pPr>
              <a:defRPr/>
            </a:pPr>
            <a:endParaRPr lang="en-US" sz="800" dirty="0" smtClean="0"/>
          </a:p>
          <a:p>
            <a:pPr>
              <a:defRPr/>
            </a:pPr>
            <a:endParaRPr lang="en-US" sz="800" dirty="0" smtClean="0"/>
          </a:p>
          <a:p>
            <a:pPr>
              <a:defRPr/>
            </a:pPr>
            <a:endParaRPr lang="en-US" sz="800"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a:p>
            <a:r>
              <a:rPr lang="en-US" dirty="0" smtClean="0">
                <a:latin typeface="Arial" pitchFamily="34" charset="0"/>
              </a:rPr>
              <a:t>For example, in the above slide, &lt;&lt;supplier&gt;&gt; is one PL/SQL block within which there is another &lt;&lt;shopkeeper&gt;&gt; PL/SQL block. These qualifying identifiers will be useful if there is a presence of one or more variables with the same name.</a:t>
            </a:r>
          </a:p>
          <a:p>
            <a:endParaRPr lang="en-US" dirty="0" smtClean="0">
              <a:latin typeface="Arial" pitchFamily="34" charset="0"/>
            </a:endParaRPr>
          </a:p>
          <a:p>
            <a:r>
              <a:rPr lang="en-US" dirty="0" err="1" smtClean="0">
                <a:latin typeface="Arial" pitchFamily="34" charset="0"/>
              </a:rPr>
              <a:t>V_price</a:t>
            </a:r>
            <a:r>
              <a:rPr lang="en-US" dirty="0" smtClean="0">
                <a:latin typeface="Arial" pitchFamily="34" charset="0"/>
              </a:rPr>
              <a:t> is a variable declared within the supplier block. Similar variable with the same name exist in the shopkeeper block also. The scope or lifetime of variables would be within the PL/SQL block in which it is declared.</a:t>
            </a:r>
          </a:p>
          <a:p>
            <a:endParaRPr lang="en-US" dirty="0" smtClean="0">
              <a:latin typeface="Arial" pitchFamily="34" charset="0"/>
            </a:endParaRPr>
          </a:p>
          <a:p>
            <a:r>
              <a:rPr lang="en-US" dirty="0" smtClean="0">
                <a:latin typeface="Arial" pitchFamily="34" charset="0"/>
              </a:rPr>
              <a:t>If you simply mention a variable without any qualifier, it will refer to the variable declared in the current block. </a:t>
            </a:r>
          </a:p>
          <a:p>
            <a:endParaRPr lang="en-US" dirty="0" smtClean="0">
              <a:latin typeface="Arial" pitchFamily="34" charset="0"/>
            </a:endParaRPr>
          </a:p>
          <a:p>
            <a:r>
              <a:rPr lang="en-US" dirty="0" smtClean="0">
                <a:latin typeface="Arial" pitchFamily="34" charset="0"/>
              </a:rPr>
              <a:t>For ex. If you say </a:t>
            </a:r>
            <a:r>
              <a:rPr lang="en-US" dirty="0" smtClean="0">
                <a:latin typeface="Lucida Console" pitchFamily="49" charset="0"/>
              </a:rPr>
              <a:t>DBMS_OUTPUT.PUT_LINE(‘Supplier Price: '||</a:t>
            </a:r>
            <a:r>
              <a:rPr lang="en-US" dirty="0" err="1" smtClean="0">
                <a:latin typeface="Lucida Console" pitchFamily="49" charset="0"/>
              </a:rPr>
              <a:t>v_price</a:t>
            </a:r>
            <a:r>
              <a:rPr lang="en-US" dirty="0" smtClean="0">
                <a:latin typeface="Lucida Console" pitchFamily="49" charset="0"/>
              </a:rPr>
              <a:t>); it refers to the variable declared in the supplier block</a:t>
            </a:r>
          </a:p>
          <a:p>
            <a:endParaRPr lang="en-US" dirty="0" smtClean="0">
              <a:latin typeface="Lucida Console" pitchFamily="49" charset="0"/>
            </a:endParaRPr>
          </a:p>
          <a:p>
            <a:r>
              <a:rPr lang="en-US" dirty="0" smtClean="0">
                <a:latin typeface="Arial" pitchFamily="34" charset="0"/>
              </a:rPr>
              <a:t>If the variable is not declared in the current block in which it is referred or invoked, PL/SQL compiler will look for the presence of the variable in the enclosing block.</a:t>
            </a:r>
          </a:p>
          <a:p>
            <a:endParaRPr lang="en-US" dirty="0" smtClean="0">
              <a:latin typeface="Arial" pitchFamily="34" charset="0"/>
            </a:endParaRPr>
          </a:p>
          <a:p>
            <a:r>
              <a:rPr lang="en-US" dirty="0" smtClean="0">
                <a:latin typeface="Arial" pitchFamily="34" charset="0"/>
              </a:rPr>
              <a:t>For ex. If you say </a:t>
            </a:r>
            <a:r>
              <a:rPr lang="en-US" dirty="0" smtClean="0">
                <a:latin typeface="Lucida Console" pitchFamily="49" charset="0"/>
              </a:rPr>
              <a:t>DBMS_OUTPUT.PUT_LINE(‘Supplied </a:t>
            </a:r>
            <a:r>
              <a:rPr lang="en-US" dirty="0" err="1" smtClean="0">
                <a:latin typeface="Lucida Console" pitchFamily="49" charset="0"/>
              </a:rPr>
              <a:t>Qty</a:t>
            </a:r>
            <a:r>
              <a:rPr lang="en-US" dirty="0" smtClean="0">
                <a:latin typeface="Lucida Console" pitchFamily="49" charset="0"/>
              </a:rPr>
              <a:t>: '||</a:t>
            </a:r>
            <a:r>
              <a:rPr lang="en-US" dirty="0" err="1" smtClean="0">
                <a:latin typeface="Lucida Console" pitchFamily="49" charset="0"/>
              </a:rPr>
              <a:t>v_Qty</a:t>
            </a:r>
            <a:r>
              <a:rPr lang="en-US" dirty="0" smtClean="0">
                <a:latin typeface="Lucida Console" pitchFamily="49" charset="0"/>
              </a:rPr>
              <a:t>); in the shopkeeper block PL/SQL compiler will check whether this </a:t>
            </a:r>
            <a:r>
              <a:rPr lang="en-US" dirty="0" err="1" smtClean="0">
                <a:latin typeface="Lucida Console" pitchFamily="49" charset="0"/>
              </a:rPr>
              <a:t>v_Qty</a:t>
            </a:r>
            <a:r>
              <a:rPr lang="en-US" dirty="0" smtClean="0">
                <a:latin typeface="Lucida Console" pitchFamily="49" charset="0"/>
              </a:rPr>
              <a:t> is declared in shopkeeper. If not, it will check supplier block for the declaration. If declared in supplier block execution would proceed else it would throw an error message</a:t>
            </a:r>
          </a:p>
          <a:p>
            <a:endParaRPr lang="en-US" dirty="0" smtClean="0">
              <a:latin typeface="Lucida Console" pitchFamily="49" charset="0"/>
            </a:endParaRPr>
          </a:p>
          <a:p>
            <a:r>
              <a:rPr lang="en-US" dirty="0" smtClean="0">
                <a:latin typeface="Lucida Console" pitchFamily="49" charset="0"/>
              </a:rPr>
              <a:t>Accessing shopkeeper block </a:t>
            </a:r>
            <a:r>
              <a:rPr lang="en-US" dirty="0" err="1" smtClean="0">
                <a:latin typeface="Lucida Console" pitchFamily="49" charset="0"/>
              </a:rPr>
              <a:t>v_price</a:t>
            </a:r>
            <a:r>
              <a:rPr lang="en-US" dirty="0" smtClean="0">
                <a:latin typeface="Lucida Console" pitchFamily="49" charset="0"/>
              </a:rPr>
              <a:t> in supplier block scope is illegal. As the </a:t>
            </a:r>
            <a:r>
              <a:rPr lang="en-US" dirty="0" err="1" smtClean="0">
                <a:latin typeface="Lucida Console" pitchFamily="49" charset="0"/>
              </a:rPr>
              <a:t>v_price</a:t>
            </a:r>
            <a:r>
              <a:rPr lang="en-US" dirty="0" smtClean="0">
                <a:latin typeface="Lucida Console" pitchFamily="49" charset="0"/>
              </a:rPr>
              <a:t> variable is out of scope of shopkeeper, it would not be visible</a:t>
            </a:r>
            <a:endParaRPr lang="en-US" dirty="0" smtClean="0">
              <a:latin typeface="Arial"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AD2576F5-E99F-4B93-8F54-FD6F964FFB92}" type="slidenum">
              <a:rPr lang="en-US" b="0" smtClean="0"/>
              <a:pPr/>
              <a:t>46</a:t>
            </a:fld>
            <a:endParaRPr lang="en-US" b="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Condition can be any expression,variable,constant, or identifier compared to any other expression, variable, constant, or identifier.</a:t>
            </a:r>
          </a:p>
          <a:p>
            <a:r>
              <a:rPr lang="en-US" smtClean="0">
                <a:latin typeface="Arial" pitchFamily="34" charset="0"/>
              </a:rPr>
              <a:t>The condition must evaluate to TRUE, FALSE or NULL</a:t>
            </a:r>
          </a:p>
          <a:p>
            <a:endParaRPr lang="en-US" smtClean="0">
              <a:latin typeface="Arial"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F7594E4E-8197-4630-8CD4-9CC0BE462FDA}" type="slidenum">
              <a:rPr lang="en-US" b="0" smtClean="0"/>
              <a:pPr/>
              <a:t>47</a:t>
            </a:fld>
            <a:endParaRPr lang="en-US" b="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Condition can be any expression,variable,constant, or identifier compared to any other expression, variable, constant, or identifier.</a:t>
            </a:r>
          </a:p>
          <a:p>
            <a:r>
              <a:rPr lang="en-US" smtClean="0">
                <a:latin typeface="Arial" pitchFamily="34" charset="0"/>
              </a:rPr>
              <a:t>The condition must evaluate to TRUE, FALSE or NULL</a:t>
            </a:r>
          </a:p>
          <a:p>
            <a:endParaRPr lang="en-US" smtClean="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1066CDC8-419A-4402-9C72-B390B4F1F970}" type="slidenum">
              <a:rPr lang="en-US" b="0" smtClean="0"/>
              <a:pPr/>
              <a:t>48</a:t>
            </a:fld>
            <a:endParaRPr lang="en-US" b="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For every IF condition there must be END IF.</a:t>
            </a:r>
          </a:p>
          <a:p>
            <a:r>
              <a:rPr lang="en-US" smtClean="0">
                <a:latin typeface="Arial" pitchFamily="34" charset="0"/>
              </a:rPr>
              <a:t>If we are using ELSE IF condtion….. Then for every IF we are using we have to use END IF.</a:t>
            </a:r>
          </a:p>
          <a:p>
            <a:r>
              <a:rPr lang="en-US" smtClean="0">
                <a:latin typeface="Arial" pitchFamily="34" charset="0"/>
              </a:rPr>
              <a:t>The advantage of using ELSIF is, we can close all the IF s with one END IF .</a:t>
            </a:r>
          </a:p>
          <a:p>
            <a:r>
              <a:rPr lang="en-US" smtClean="0">
                <a:latin typeface="Arial" pitchFamily="34" charset="0"/>
              </a:rPr>
              <a:t>Please note the spelling of ELSIF.</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DFD848C7-2839-48DE-B902-A887231CACF8}" type="slidenum">
              <a:rPr lang="en-US" b="0" smtClean="0"/>
              <a:pPr/>
              <a:t>50</a:t>
            </a:fld>
            <a:endParaRPr lang="en-US" b="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exit statement or an exit when statement is</a:t>
            </a:r>
            <a:r>
              <a:rPr lang="en-US" baseline="0" dirty="0" smtClean="0"/>
              <a:t> required to break the loop</a:t>
            </a:r>
            <a:endParaRPr lang="en-US" dirty="0"/>
          </a:p>
        </p:txBody>
      </p:sp>
      <p:sp>
        <p:nvSpPr>
          <p:cNvPr id="4" name="Slide Number Placeholder 3"/>
          <p:cNvSpPr>
            <a:spLocks noGrp="1"/>
          </p:cNvSpPr>
          <p:nvPr>
            <p:ph type="sldNum" sz="quarter" idx="10"/>
          </p:nvPr>
        </p:nvSpPr>
        <p:spPr/>
        <p:txBody>
          <a:bodyPr/>
          <a:lstStyle/>
          <a:p>
            <a:fld id="{2FB42DBF-CCB3-41B3-B089-5A51EB700DBC}" type="slidenum">
              <a:rPr lang="en-US" smtClean="0"/>
              <a:t>51</a:t>
            </a:fld>
            <a:endParaRPr lang="en-US"/>
          </a:p>
        </p:txBody>
      </p:sp>
    </p:spTree>
    <p:extLst>
      <p:ext uri="{BB962C8B-B14F-4D97-AF65-F5344CB8AC3E}">
        <p14:creationId xmlns:p14="http://schemas.microsoft.com/office/powerpoint/2010/main" val="1024021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What happens if we declare and initialize the same variable?</a:t>
            </a:r>
          </a:p>
          <a:p>
            <a:endParaRPr lang="en-US" smtClean="0">
              <a:latin typeface="Arial" pitchFamily="34" charset="0"/>
            </a:endParaRPr>
          </a:p>
          <a:p>
            <a:endParaRPr lang="en-US" smtClean="0">
              <a:latin typeface="Arial"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C29F7D11-E370-4BBE-95D9-AE4868CF500C}" type="slidenum">
              <a:rPr lang="en-US" b="0" smtClean="0"/>
              <a:pPr/>
              <a:t>52</a:t>
            </a:fld>
            <a:endParaRPr lang="en-US" b="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What happens if we declare and initialize the same variable, which was used in the FOR loop?</a:t>
            </a:r>
          </a:p>
          <a:p>
            <a:endParaRPr lang="en-US" smtClean="0">
              <a:latin typeface="Arial" pitchFamily="34" charset="0"/>
            </a:endParaRPr>
          </a:p>
          <a:p>
            <a:endParaRPr lang="en-US" smtClean="0">
              <a:latin typeface="Arial"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D13E73DE-421F-4858-9D49-E42726E9E1A7}" type="slidenum">
              <a:rPr lang="en-US" b="0" smtClean="0"/>
              <a:pPr/>
              <a:t>53</a:t>
            </a:fld>
            <a:endParaRPr lang="en-US" b="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54B3A507-8562-4C94-AE59-99C8BCED7A96}" type="slidenum">
              <a:rPr lang="en-US" smtClean="0">
                <a:solidFill>
                  <a:srgbClr val="000000"/>
                </a:solidFill>
              </a:rPr>
              <a:pPr/>
              <a:t>55</a:t>
            </a:fld>
            <a:endParaRPr lang="en-US" smtClean="0">
              <a:solidFill>
                <a:srgbClr val="000000"/>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b="1" dirty="0" smtClean="0">
                <a:latin typeface="Arial" pitchFamily="34" charset="0"/>
              </a:rPr>
              <a:t>TYPE</a:t>
            </a:r>
            <a:r>
              <a:rPr lang="en-US" sz="800" b="1" baseline="0" dirty="0" smtClean="0">
                <a:latin typeface="Arial" pitchFamily="34" charset="0"/>
              </a:rPr>
              <a:t> </a:t>
            </a:r>
            <a:r>
              <a:rPr lang="en-US" sz="800" b="1" baseline="0" dirty="0" err="1" smtClean="0">
                <a:latin typeface="Arial" pitchFamily="34" charset="0"/>
              </a:rPr>
              <a:t>varray_type_name</a:t>
            </a:r>
            <a:r>
              <a:rPr lang="en-US" sz="800" b="1" baseline="0" dirty="0" smtClean="0">
                <a:latin typeface="Arial" pitchFamily="34" charset="0"/>
              </a:rPr>
              <a:t> is </a:t>
            </a:r>
            <a:r>
              <a:rPr lang="en-US" sz="800" b="1" baseline="0" dirty="0" err="1" smtClean="0">
                <a:latin typeface="Arial" pitchFamily="34" charset="0"/>
              </a:rPr>
              <a:t>varray</a:t>
            </a:r>
            <a:r>
              <a:rPr lang="en-US" sz="800" b="1" baseline="0" dirty="0" smtClean="0">
                <a:latin typeface="Arial" pitchFamily="34" charset="0"/>
              </a:rPr>
              <a:t>(n) of varchar2(10);</a:t>
            </a:r>
            <a:endParaRPr lang="en-US" sz="800" b="1" dirty="0"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54B3A507-8562-4C94-AE59-99C8BCED7A96}" type="slidenum">
              <a:rPr lang="en-US" smtClean="0">
                <a:solidFill>
                  <a:srgbClr val="000000"/>
                </a:solidFill>
              </a:rPr>
              <a:pPr/>
              <a:t>56</a:t>
            </a:fld>
            <a:endParaRPr lang="en-US" smtClean="0">
              <a:solidFill>
                <a:srgbClr val="000000"/>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r>
              <a:rPr lang="en-US" sz="800" smtClean="0">
                <a:latin typeface="Arial" pitchFamily="34" charset="0"/>
              </a:rPr>
              <a:t>Reference for coding standards:  Oracle Database 10g PL/SQL programming by Scott Urman, Ron Hardman, Michael McLaughlin Tata McGraw Hill Publishing</a:t>
            </a:r>
          </a:p>
          <a:p>
            <a:endParaRPr lang="en-US" sz="800" b="1"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BDF145A7-F395-46BC-BEA1-E4DEDDC4FF15}" type="slidenum">
              <a:rPr lang="en-US" smtClean="0">
                <a:solidFill>
                  <a:srgbClr val="000000"/>
                </a:solidFill>
              </a:rPr>
              <a:pPr eaLnBrk="1" hangingPunct="1"/>
              <a:t>5</a:t>
            </a:fld>
            <a:endParaRPr lang="en-US" smtClean="0">
              <a:solidFill>
                <a:srgbClr val="000000"/>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endParaRPr lang="en-US" sz="5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fld id="{7722F674-85D1-4265-A862-63503E5C052E}" type="slidenum">
              <a:rPr lang="en-US" smtClean="0">
                <a:solidFill>
                  <a:srgbClr val="000000"/>
                </a:solidFill>
              </a:rPr>
              <a:pPr/>
              <a:t>57</a:t>
            </a:fld>
            <a:endParaRPr lang="en-US" smtClean="0">
              <a:solidFill>
                <a:srgbClr val="000000"/>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latin typeface="Arial" pitchFamily="34" charset="0"/>
            </a:endParaRPr>
          </a:p>
          <a:p>
            <a:endParaRPr lang="en-US" sz="800" smtClean="0">
              <a:latin typeface="Arial" pitchFamily="34" charset="0"/>
            </a:endParaRPr>
          </a:p>
          <a:p>
            <a:endParaRPr lang="en-US" sz="800" b="1"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39725" y="327025"/>
            <a:ext cx="6156325" cy="4616450"/>
          </a:xfrm>
          <a:ln cap="flat"/>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PL/SQL Environment</a:t>
            </a:r>
            <a:endParaRPr lang="en-US" dirty="0" smtClean="0"/>
          </a:p>
          <a:p>
            <a:r>
              <a:rPr lang="en-US" dirty="0" smtClean="0"/>
              <a:t>PL/SQL is not an Oracle product of its own. It is a technology inbuilt within the Oracle server and by certain Oracle tools. Blocks of PL/SQL are passed to and processed by a PL/SQL engine, which may reside within the tool or within the Oracle server. The engine that is used depends on where the PL/SQL block is being invoked from.</a:t>
            </a:r>
          </a:p>
          <a:p>
            <a:endParaRPr lang="en-US" dirty="0" smtClean="0"/>
          </a:p>
          <a:p>
            <a:r>
              <a:rPr lang="en-US" dirty="0" smtClean="0"/>
              <a:t>When you submit PL/SQL blocks from a Oracle pre-compiler such as SQL*PLUS, or </a:t>
            </a:r>
            <a:r>
              <a:rPr lang="en-US" dirty="0" err="1" smtClean="0"/>
              <a:t>iSQL</a:t>
            </a:r>
            <a:r>
              <a:rPr lang="en-US" dirty="0" smtClean="0"/>
              <a:t>*Plus, the PL/SQL engine in the Oracle Server processes them. It separates the SQL statements and sends them individually to the SQL statements executor. </a:t>
            </a:r>
          </a:p>
          <a:p>
            <a:endParaRPr lang="en-US" dirty="0" smtClean="0"/>
          </a:p>
          <a:p>
            <a:r>
              <a:rPr lang="en-US" dirty="0" smtClean="0"/>
              <a:t>A single transfer is required to send the block from the application to the Oracle Server, thus improving performance, especially in a client-server network. PL/SQL code can also be stored in the Oracle Server as subprograms that can be referenced by any number of applications connected to the database.</a:t>
            </a:r>
          </a:p>
          <a:p>
            <a:endParaRPr lang="en-US" dirty="0" smtClean="0"/>
          </a:p>
          <a:p>
            <a:r>
              <a:rPr lang="en-US" b="1" dirty="0" smtClean="0"/>
              <a:t>References: http://download.oracle.com/docs/cd/B19306_01/appdev.102/b14261/overview.htm#i4603 for the architecture diagram</a:t>
            </a:r>
          </a:p>
          <a:p>
            <a:endParaRPr lang="en-US" dirty="0" smtClean="0"/>
          </a:p>
        </p:txBody>
      </p:sp>
      <p:sp>
        <p:nvSpPr>
          <p:cNvPr id="91140" name="Rectangle 4"/>
          <p:cNvSpPr>
            <a:spLocks noChangeArrowheads="1"/>
          </p:cNvSpPr>
          <p:nvPr/>
        </p:nvSpPr>
        <p:spPr bwMode="auto">
          <a:xfrm>
            <a:off x="403412" y="5091279"/>
            <a:ext cx="6301682" cy="374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47625" rIns="95250" bIns="47625"/>
          <a:lstStyle/>
          <a:p>
            <a:pPr defTabSz="436563">
              <a:spcBef>
                <a:spcPct val="30000"/>
              </a:spcBef>
            </a:pPr>
            <a:r>
              <a:rPr lang="en-US" sz="1000">
                <a:solidFill>
                  <a:srgbClr val="000000"/>
                </a:solidFill>
              </a:rPr>
              <a:t>PL/SQL Environment</a:t>
            </a:r>
          </a:p>
          <a:p>
            <a:pPr marL="119063" lvl="1" defTabSz="436563">
              <a:spcBef>
                <a:spcPct val="30000"/>
              </a:spcBef>
            </a:pPr>
            <a:r>
              <a:rPr lang="en-US" sz="1000">
                <a:solidFill>
                  <a:srgbClr val="000000"/>
                </a:solidFill>
              </a:rPr>
              <a:t>PL/SQL is not an Oracle product in its own right; it is a technology used by the Oracle server and by certain Oracle tools. Blocks of PL/SQL are passed to and processed by a PL/SQL engine, which may reside within the tool or within the Oracle server. The </a:t>
            </a:r>
            <a:r>
              <a:rPr lang="en-US" sz="1000">
                <a:solidFill>
                  <a:srgbClr val="FC0128"/>
                </a:solidFill>
              </a:rPr>
              <a:t>engine</a:t>
            </a:r>
            <a:r>
              <a:rPr lang="en-US" sz="1000">
                <a:solidFill>
                  <a:srgbClr val="000000"/>
                </a:solidFill>
              </a:rPr>
              <a:t> that is used depends on where the PL/SQL block is being invoked from.</a:t>
            </a:r>
          </a:p>
          <a:p>
            <a:pPr marL="119063" lvl="1" defTabSz="436563">
              <a:spcBef>
                <a:spcPct val="30000"/>
              </a:spcBef>
            </a:pPr>
            <a:r>
              <a:rPr lang="en-US" sz="1000">
                <a:solidFill>
                  <a:srgbClr val="000000"/>
                </a:solidFill>
              </a:rPr>
              <a:t>When you submit PL/SQL blocks from a Oracle precompiler such as Pro*C or Pro*Cobol program, user-exit, </a:t>
            </a:r>
            <a:r>
              <a:rPr lang="en-US" sz="1000" i="1">
                <a:solidFill>
                  <a:srgbClr val="000000"/>
                </a:solidFill>
              </a:rPr>
              <a:t>i</a:t>
            </a:r>
            <a:r>
              <a:rPr lang="en-US" sz="1000">
                <a:solidFill>
                  <a:srgbClr val="000000"/>
                </a:solidFill>
              </a:rPr>
              <a:t>SQL*Plus, or Server Manager, the PL/SQL engine in the Oracle Server processes them. It separates the SQL statements and sends them individually to the SQL statements executor. </a:t>
            </a:r>
          </a:p>
          <a:p>
            <a:pPr marL="119063" lvl="1" defTabSz="436563">
              <a:spcBef>
                <a:spcPct val="30000"/>
              </a:spcBef>
            </a:pPr>
            <a:r>
              <a:rPr lang="en-US" sz="1000">
                <a:solidFill>
                  <a:srgbClr val="000000"/>
                </a:solidFill>
              </a:rPr>
              <a:t>A single transfer is required to send the block from the application to the Oracle Server, thus improving performance, especially in a client-server network. PL/SQL code can also be stored in the Oracle Server as subprograms that can be referenced by any number of applications connected to the database.</a:t>
            </a:r>
          </a:p>
          <a:p>
            <a:pPr defTabSz="436563">
              <a:spcBef>
                <a:spcPct val="30000"/>
              </a:spcBef>
            </a:pPr>
            <a:endParaRPr lang="en-US" sz="1000">
              <a:solidFill>
                <a:srgbClr val="000000"/>
              </a:solidFill>
            </a:endParaRPr>
          </a:p>
          <a:p>
            <a:pPr marL="119063" lvl="1" defTabSz="436563">
              <a:spcBef>
                <a:spcPct val="30000"/>
              </a:spcBef>
            </a:pPr>
            <a:endParaRPr lang="en-US" sz="1000">
              <a:solidFill>
                <a:srgbClr val="000000"/>
              </a:solidFill>
            </a:endParaRPr>
          </a:p>
          <a:p>
            <a:pPr defTabSz="436563">
              <a:spcBef>
                <a:spcPct val="30000"/>
              </a:spcBef>
              <a:spcAft>
                <a:spcPct val="24000"/>
              </a:spcAft>
            </a:pPr>
            <a:endParaRPr lang="en-US" sz="1000">
              <a:solidFill>
                <a:srgbClr val="0000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116F5A27-A446-4CC0-AC07-9773DBD2CA8E}" type="slidenum">
              <a:rPr lang="en-US" smtClean="0">
                <a:solidFill>
                  <a:srgbClr val="000000"/>
                </a:solidFill>
              </a:rPr>
              <a:pPr eaLnBrk="1" hangingPunct="1"/>
              <a:t>7</a:t>
            </a:fld>
            <a:endParaRPr lang="en-US" smtClean="0">
              <a:solidFill>
                <a:srgbClr val="000000"/>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smtClean="0"/>
          </a:p>
          <a:p>
            <a:r>
              <a:rPr lang="en-US" sz="800" smtClean="0"/>
              <a:t>DECLARE and EXCEPTION Keywords are optional. BEGIN and END keywords are mandatory. </a:t>
            </a:r>
            <a:endParaRPr lang="en-US" sz="800"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669D919F-FE00-4DB8-B081-3AADA3E4C2FE}" type="slidenum">
              <a:rPr lang="en-US" smtClean="0">
                <a:solidFill>
                  <a:srgbClr val="000000"/>
                </a:solidFill>
              </a:rPr>
              <a:pPr eaLnBrk="1" hangingPunct="1"/>
              <a:t>8</a:t>
            </a:fld>
            <a:endParaRPr lang="en-US" smtClean="0">
              <a:solidFill>
                <a:srgbClr val="000000"/>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450A1967-BCEC-4342-AAB5-4AE8199428C7}" type="slidenum">
              <a:rPr lang="en-US" smtClean="0">
                <a:solidFill>
                  <a:srgbClr val="000000"/>
                </a:solidFill>
              </a:rPr>
              <a:pPr eaLnBrk="1" hangingPunct="1"/>
              <a:t>9</a:t>
            </a:fld>
            <a:endParaRPr lang="en-US" smtClean="0">
              <a:solidFill>
                <a:srgbClr val="000000"/>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800" dirty="0" smtClean="0"/>
              <a:t>Anonymous PL/SQL blocks are not stored permanently in the oracle database. There are other forms of PL/SQL blocks that are stored permanently in the oracle database such as PROCEDURES, FUNCTIONS. These are also called as NAMED PL/SQL blocks.</a:t>
            </a:r>
          </a:p>
          <a:p>
            <a:endParaRPr lang="en-US" sz="800" dirty="0" smtClean="0"/>
          </a:p>
          <a:p>
            <a:r>
              <a:rPr lang="en-US" sz="800" dirty="0" smtClean="0"/>
              <a:t>Every anonymous PL/SQL block has a declaration section, executable section, exception section</a:t>
            </a:r>
          </a:p>
          <a:p>
            <a:endParaRPr lang="en-US" sz="800" dirty="0" smtClean="0"/>
          </a:p>
          <a:p>
            <a:r>
              <a:rPr lang="en-US" sz="800" dirty="0" smtClean="0"/>
              <a:t>The set of all statements that falls between the DECLARE and BEGIN keyword constitutes the declaration section. All PL/SQL variables would be declared in the declaration section.</a:t>
            </a:r>
          </a:p>
          <a:p>
            <a:endParaRPr lang="en-US" sz="800" dirty="0" smtClean="0"/>
          </a:p>
          <a:p>
            <a:r>
              <a:rPr lang="en-US" sz="800" dirty="0" smtClean="0"/>
              <a:t>The set of all statements that falls between the BEGIN and EXCEPTION keyword constitutes the executable section. Any valid SQL and PL/SQL statements can be present in the executable section.</a:t>
            </a:r>
          </a:p>
          <a:p>
            <a:endParaRPr lang="en-US" sz="800" dirty="0" smtClean="0"/>
          </a:p>
          <a:p>
            <a:r>
              <a:rPr lang="en-US" sz="800" dirty="0" smtClean="0"/>
              <a:t>Statements written between the EXCEPTION and END keyword forms the exception section. All runtime errors can be handled with the help of this section.</a:t>
            </a:r>
          </a:p>
          <a:p>
            <a:endParaRPr lang="en-US" sz="800" dirty="0" smtClean="0"/>
          </a:p>
          <a:p>
            <a:endParaRPr lang="en-US" sz="800" b="1" dirty="0" smtClean="0"/>
          </a:p>
          <a:p>
            <a:endParaRPr lang="en-US" sz="800" dirty="0" smtClean="0"/>
          </a:p>
          <a:p>
            <a:endParaRPr lang="en-US" sz="800"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C3363B48-BE17-4A74-B5AC-CE94A3A09B90}" type="slidenum">
              <a:rPr lang="en-US" smtClean="0">
                <a:solidFill>
                  <a:schemeClr val="bg1"/>
                </a:solidFill>
              </a:rPr>
              <a:pPr eaLnBrk="1" hangingPunct="1"/>
              <a:t>1</a:t>
            </a:fld>
            <a:endParaRPr lang="en-US" smtClean="0">
              <a:solidFill>
                <a:schemeClr val="bg1"/>
              </a:solidFill>
            </a:endParaRPr>
          </a:p>
        </p:txBody>
      </p:sp>
      <p:sp>
        <p:nvSpPr>
          <p:cNvPr id="16387"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t>CONTENT</a:t>
            </a:r>
          </a:p>
        </p:txBody>
      </p:sp>
      <p:sp>
        <p:nvSpPr>
          <p:cNvPr id="19460" name="Rectangle 3"/>
          <p:cNvSpPr>
            <a:spLocks noGrp="1" noChangeArrowheads="1"/>
          </p:cNvSpPr>
          <p:nvPr>
            <p:ph type="body" idx="1"/>
          </p:nvPr>
        </p:nvSpPr>
        <p:spPr>
          <a:xfrm>
            <a:off x="0" y="914400"/>
            <a:ext cx="9144000" cy="5943600"/>
          </a:xfrm>
        </p:spPr>
        <p:txBody>
          <a:bodyPr>
            <a:normAutofit/>
          </a:bodyPr>
          <a:lstStyle/>
          <a:p>
            <a:pPr marL="687387" lvl="1" indent="-342900">
              <a:defRPr/>
            </a:pPr>
            <a:r>
              <a:rPr lang="en-US" dirty="0" smtClean="0"/>
              <a:t>VARIABLES</a:t>
            </a:r>
          </a:p>
          <a:p>
            <a:pPr marL="687387" lvl="1" indent="-342900">
              <a:defRPr/>
            </a:pPr>
            <a:r>
              <a:rPr lang="en-US" dirty="0" smtClean="0"/>
              <a:t>CONDITIONAL BLOCK (IF,IF-ELSE, SWITCH)</a:t>
            </a:r>
          </a:p>
          <a:p>
            <a:pPr marL="687387" lvl="1" indent="-342900">
              <a:defRPr/>
            </a:pPr>
            <a:r>
              <a:rPr lang="en-US" dirty="0" smtClean="0"/>
              <a:t>LOOP ( BASIC, WHILE, FOR)</a:t>
            </a:r>
          </a:p>
          <a:p>
            <a:pPr marL="687387" lvl="1" indent="-342900">
              <a:defRPr/>
            </a:pPr>
            <a:r>
              <a:rPr lang="en-US" dirty="0" smtClean="0"/>
              <a:t>VARRAY</a:t>
            </a:r>
          </a:p>
          <a:p>
            <a:pPr marL="687387" lvl="1" indent="-342900">
              <a:defRPr/>
            </a:pPr>
            <a:endParaRPr lang="en-US" dirty="0" smtClean="0"/>
          </a:p>
        </p:txBody>
      </p:sp>
    </p:spTree>
    <p:extLst>
      <p:ext uri="{BB962C8B-B14F-4D97-AF65-F5344CB8AC3E}">
        <p14:creationId xmlns:p14="http://schemas.microsoft.com/office/powerpoint/2010/main" val="11959395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F9135840-B0A4-4052-9E3A-3402C9AD8161}" type="slidenum">
              <a:rPr lang="en-US" smtClean="0">
                <a:solidFill>
                  <a:srgbClr val="FFFFFF"/>
                </a:solidFill>
              </a:rPr>
              <a:pPr eaLnBrk="1" hangingPunct="1"/>
              <a:t>10</a:t>
            </a:fld>
            <a:endParaRPr lang="en-US" smtClean="0">
              <a:solidFill>
                <a:srgbClr val="FFFFFF"/>
              </a:solidFill>
            </a:endParaRPr>
          </a:p>
        </p:txBody>
      </p:sp>
      <p:sp>
        <p:nvSpPr>
          <p:cNvPr id="39939"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r>
              <a:rPr lang="en-US" dirty="0" smtClean="0"/>
              <a:t>Anonymous PL/SQL blocks (2 of 4)</a:t>
            </a:r>
          </a:p>
        </p:txBody>
      </p:sp>
      <p:sp>
        <p:nvSpPr>
          <p:cNvPr id="39940" name="Rectangle 3"/>
          <p:cNvSpPr>
            <a:spLocks noGrp="1" noChangeArrowheads="1"/>
          </p:cNvSpPr>
          <p:nvPr>
            <p:ph type="body" idx="1"/>
          </p:nvPr>
        </p:nvSpPr>
        <p:spPr>
          <a:xfrm>
            <a:off x="0" y="762000"/>
            <a:ext cx="9144000" cy="6096000"/>
          </a:xfrm>
        </p:spPr>
        <p:txBody>
          <a:bodyPr/>
          <a:lstStyle/>
          <a:p>
            <a:pPr algn="just" eaLnBrk="1" hangingPunct="1">
              <a:buClr>
                <a:schemeClr val="tx1"/>
              </a:buClr>
              <a:buFont typeface="Arial" pitchFamily="34" charset="0"/>
              <a:buChar char="•"/>
            </a:pPr>
            <a:r>
              <a:rPr lang="en-US" dirty="0" smtClean="0"/>
              <a:t>Declaration section</a:t>
            </a:r>
          </a:p>
          <a:p>
            <a:pPr lvl="1" algn="just" eaLnBrk="1" hangingPunct="1">
              <a:buClr>
                <a:schemeClr val="tx1"/>
              </a:buClr>
              <a:buFont typeface="Arial" pitchFamily="34" charset="0"/>
              <a:buChar char="•"/>
            </a:pPr>
            <a:r>
              <a:rPr lang="en-US" dirty="0" smtClean="0"/>
              <a:t>An optional section</a:t>
            </a:r>
          </a:p>
          <a:p>
            <a:pPr lvl="1" algn="just" eaLnBrk="1" hangingPunct="1">
              <a:buClr>
                <a:schemeClr val="tx1"/>
              </a:buClr>
              <a:buFont typeface="Arial" pitchFamily="34" charset="0"/>
              <a:buChar char="•"/>
            </a:pPr>
            <a:r>
              <a:rPr lang="en-US" dirty="0" smtClean="0"/>
              <a:t>Used to declare all variables along with their data types</a:t>
            </a:r>
          </a:p>
          <a:p>
            <a:pPr lvl="1" algn="just" eaLnBrk="1" hangingPunct="1">
              <a:buClr>
                <a:schemeClr val="tx1"/>
              </a:buClr>
              <a:buFont typeface="Arial" pitchFamily="34" charset="0"/>
              <a:buChar char="•"/>
            </a:pPr>
            <a:r>
              <a:rPr lang="en-US" dirty="0" smtClean="0"/>
              <a:t>Can also initialize variables</a:t>
            </a:r>
          </a:p>
          <a:p>
            <a:pPr lvl="1" algn="just" eaLnBrk="1" hangingPunct="1">
              <a:buClr>
                <a:schemeClr val="tx1"/>
              </a:buClr>
              <a:buFont typeface="Arial" pitchFamily="34" charset="0"/>
              <a:buChar char="•"/>
            </a:pPr>
            <a:r>
              <a:rPr lang="en-US" dirty="0" smtClean="0"/>
              <a:t>Variables declared in this section can be referred in the executable and exception section</a:t>
            </a:r>
          </a:p>
          <a:p>
            <a:pPr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762000" y="4114800"/>
            <a:ext cx="7696200" cy="2362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1800" b="0" dirty="0">
                <a:solidFill>
                  <a:srgbClr val="000000"/>
                </a:solidFill>
                <a:latin typeface="Lucida Console" pitchFamily="49" charset="0"/>
              </a:rPr>
              <a:t>DECLARE</a:t>
            </a:r>
          </a:p>
          <a:p>
            <a:pPr>
              <a:spcBef>
                <a:spcPts val="600"/>
              </a:spcBef>
              <a:defRPr/>
            </a:pPr>
            <a:r>
              <a:rPr lang="en-US" sz="1800" b="0" dirty="0">
                <a:solidFill>
                  <a:srgbClr val="000000"/>
                </a:solidFill>
                <a:latin typeface="Lucida Console" pitchFamily="49" charset="0"/>
              </a:rPr>
              <a:t>--variable to record the current system date and time</a:t>
            </a:r>
          </a:p>
          <a:p>
            <a:pPr>
              <a:spcBef>
                <a:spcPts val="600"/>
              </a:spcBef>
              <a:defRPr/>
            </a:pPr>
            <a:r>
              <a:rPr lang="en-US" sz="1800" b="0" dirty="0">
                <a:solidFill>
                  <a:srgbClr val="000000"/>
                </a:solidFill>
                <a:latin typeface="Lucida Console" pitchFamily="49" charset="0"/>
              </a:rPr>
              <a:t>  v_datetime TIMESTAMP;</a:t>
            </a:r>
          </a:p>
          <a:p>
            <a:pPr>
              <a:spcBef>
                <a:spcPts val="600"/>
              </a:spcBef>
              <a:defRPr/>
            </a:pPr>
            <a:r>
              <a:rPr lang="en-US" sz="1800" b="0" dirty="0">
                <a:solidFill>
                  <a:srgbClr val="000000"/>
                </a:solidFill>
                <a:latin typeface="Lucida Console" pitchFamily="49" charset="0"/>
              </a:rPr>
              <a:t>BEGIN </a:t>
            </a:r>
          </a:p>
          <a:p>
            <a:pPr>
              <a:spcBef>
                <a:spcPts val="600"/>
              </a:spcBef>
              <a:defRPr/>
            </a:pPr>
            <a:r>
              <a:rPr lang="en-US" sz="1800" b="0" dirty="0">
                <a:solidFill>
                  <a:srgbClr val="000000"/>
                </a:solidFill>
                <a:latin typeface="Lucida Console" pitchFamily="49" charset="0"/>
              </a:rPr>
              <a:t>    …..</a:t>
            </a:r>
          </a:p>
          <a:p>
            <a:pPr>
              <a:spcBef>
                <a:spcPts val="600"/>
              </a:spcBef>
              <a:defRPr/>
            </a:pPr>
            <a:r>
              <a:rPr lang="en-US" sz="1800" b="0" dirty="0">
                <a:solidFill>
                  <a:srgbClr val="000000"/>
                </a:solidFill>
                <a:latin typeface="Lucida Console" pitchFamily="49" charset="0"/>
              </a:rPr>
              <a:t>END;</a:t>
            </a:r>
          </a:p>
        </p:txBody>
      </p:sp>
    </p:spTree>
    <p:extLst>
      <p:ext uri="{BB962C8B-B14F-4D97-AF65-F5344CB8AC3E}">
        <p14:creationId xmlns:p14="http://schemas.microsoft.com/office/powerpoint/2010/main" val="273951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1E103E68-6C73-4EC5-88FF-078F51BF1C85}" type="slidenum">
              <a:rPr lang="en-US" smtClean="0">
                <a:solidFill>
                  <a:srgbClr val="FFFFFF"/>
                </a:solidFill>
              </a:rPr>
              <a:pPr eaLnBrk="1" hangingPunct="1"/>
              <a:t>11</a:t>
            </a:fld>
            <a:endParaRPr lang="en-US" smtClean="0">
              <a:solidFill>
                <a:srgbClr val="FFFFFF"/>
              </a:solidFill>
            </a:endParaRPr>
          </a:p>
        </p:txBody>
      </p:sp>
      <p:sp>
        <p:nvSpPr>
          <p:cNvPr id="40963"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r>
              <a:rPr lang="en-US" dirty="0" smtClean="0"/>
              <a:t>Anonymous PL/SQL blocks (3 of 4)</a:t>
            </a:r>
          </a:p>
        </p:txBody>
      </p:sp>
      <p:sp>
        <p:nvSpPr>
          <p:cNvPr id="40964" name="Rectangle 3"/>
          <p:cNvSpPr>
            <a:spLocks noGrp="1" noChangeArrowheads="1"/>
          </p:cNvSpPr>
          <p:nvPr>
            <p:ph type="body" idx="1"/>
          </p:nvPr>
        </p:nvSpPr>
        <p:spPr>
          <a:xfrm>
            <a:off x="0" y="762000"/>
            <a:ext cx="9144000" cy="6096000"/>
          </a:xfrm>
        </p:spPr>
        <p:txBody>
          <a:bodyPr/>
          <a:lstStyle/>
          <a:p>
            <a:pPr algn="just" eaLnBrk="1" hangingPunct="1">
              <a:buClr>
                <a:schemeClr val="tx1"/>
              </a:buClr>
              <a:buFont typeface="Arial" pitchFamily="34" charset="0"/>
              <a:buChar char="•"/>
            </a:pPr>
            <a:r>
              <a:rPr lang="en-US" dirty="0" smtClean="0"/>
              <a:t>Executable section</a:t>
            </a:r>
          </a:p>
          <a:p>
            <a:pPr lvl="1" algn="just" eaLnBrk="1" hangingPunct="1">
              <a:buClr>
                <a:schemeClr val="tx1"/>
              </a:buClr>
              <a:buFont typeface="Arial" pitchFamily="34" charset="0"/>
              <a:buChar char="•"/>
            </a:pPr>
            <a:r>
              <a:rPr lang="en-US" sz="2400" dirty="0" smtClean="0"/>
              <a:t>A mandatory section</a:t>
            </a:r>
          </a:p>
          <a:p>
            <a:pPr lvl="1" algn="just" eaLnBrk="1" hangingPunct="1">
              <a:buClr>
                <a:schemeClr val="tx1"/>
              </a:buClr>
              <a:buFont typeface="Arial" pitchFamily="34" charset="0"/>
              <a:buChar char="•"/>
            </a:pPr>
            <a:r>
              <a:rPr lang="en-US" sz="2400" dirty="0" smtClean="0"/>
              <a:t>Used to write SQL and PL/SQL statements</a:t>
            </a:r>
          </a:p>
          <a:p>
            <a:pPr lvl="1" algn="just" eaLnBrk="1" hangingPunct="1">
              <a:buClr>
                <a:schemeClr val="tx1"/>
              </a:buClr>
              <a:buFont typeface="Arial" pitchFamily="34" charset="0"/>
              <a:buChar char="•"/>
            </a:pPr>
            <a:r>
              <a:rPr lang="en-US" sz="2400" u="sng" dirty="0" smtClean="0"/>
              <a:t>Must contain some executable statements or NULL</a:t>
            </a:r>
            <a:r>
              <a:rPr lang="en-US" sz="2400" dirty="0" smtClean="0"/>
              <a:t>, which is a valid executable statement</a:t>
            </a:r>
          </a:p>
          <a:p>
            <a:pPr lvl="3" algn="just" eaLnBrk="1" hangingPunct="1">
              <a:buClr>
                <a:schemeClr val="tx1"/>
              </a:buClr>
              <a:buFont typeface="Arial" pitchFamily="34" charset="0"/>
              <a:buNone/>
            </a:pPr>
            <a:endParaRPr lang="en-US" dirty="0" smtClean="0"/>
          </a:p>
          <a:p>
            <a:pPr lvl="3" algn="just" eaLnBrk="1" hangingPunct="1">
              <a:buClr>
                <a:schemeClr val="tx1"/>
              </a:buClr>
              <a:buFont typeface="Arial" pitchFamily="34" charset="0"/>
              <a:buNone/>
            </a:pPr>
            <a:endParaRPr lang="en-US" dirty="0" smtClean="0"/>
          </a:p>
          <a:p>
            <a:pPr marL="457200" lvl="1" indent="0" algn="just" eaLnBrk="1" hangingPunct="1">
              <a:buClr>
                <a:schemeClr val="tx1"/>
              </a:buClr>
              <a:buNone/>
            </a:pPr>
            <a:endParaRPr lang="en-US" dirty="0" smtClean="0"/>
          </a:p>
          <a:p>
            <a:pPr lvl="1" algn="just" eaLnBrk="1" hangingPunct="1">
              <a:buClr>
                <a:schemeClr val="tx1"/>
              </a:buClr>
              <a:buFont typeface="Arial" pitchFamily="34" charset="0"/>
              <a:buChar char="•"/>
            </a:pPr>
            <a:r>
              <a:rPr lang="en-US" sz="2400" dirty="0" smtClean="0"/>
              <a:t>The above PL/SQL block is valid, which does nothing</a:t>
            </a:r>
          </a:p>
          <a:p>
            <a:pPr marL="0" indent="0">
              <a:buNone/>
            </a:pPr>
            <a:r>
              <a:rPr lang="en-US" sz="2400" dirty="0" smtClean="0"/>
              <a:t>- BEGIN</a:t>
            </a:r>
          </a:p>
          <a:p>
            <a:pPr marL="0" indent="0">
              <a:buNone/>
            </a:pPr>
            <a:r>
              <a:rPr lang="en-US" sz="2400" dirty="0" smtClean="0"/>
              <a:t>END;</a:t>
            </a:r>
          </a:p>
          <a:p>
            <a:pPr marL="0" indent="0">
              <a:buNone/>
            </a:pPr>
            <a:r>
              <a:rPr lang="en-US" sz="2400" dirty="0" smtClean="0"/>
              <a:t>The </a:t>
            </a:r>
            <a:r>
              <a:rPr lang="en-US" sz="2400" dirty="0"/>
              <a:t>above PL/SQL block is invalid and would throw an error, since no executable statement is present in between BEGIN and END</a:t>
            </a:r>
          </a:p>
          <a:p>
            <a:pPr lvl="1" algn="just" eaLnBrk="1" hangingPunct="1">
              <a:buClr>
                <a:schemeClr val="tx1"/>
              </a:buClr>
              <a:buFont typeface="Arial" pitchFamily="34" charset="0"/>
              <a:buChar char="•"/>
            </a:pPr>
            <a:endParaRPr lang="en-US" sz="2400" dirty="0" smtClean="0"/>
          </a:p>
          <a:p>
            <a:pPr lvl="1" algn="just" eaLnBrk="1" hangingPunct="1">
              <a:buClr>
                <a:schemeClr val="tx1"/>
              </a:buClr>
              <a:buFont typeface="Arial" pitchFamily="34" charset="0"/>
              <a:buChar char="•"/>
            </a:pPr>
            <a:endParaRPr lang="en-US" sz="2400" dirty="0" smtClean="0"/>
          </a:p>
          <a:p>
            <a:pPr lvl="1"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2133600" y="3048000"/>
            <a:ext cx="4267200" cy="1066800"/>
          </a:xfrm>
          <a:prstGeom prst="roundRect">
            <a:avLst>
              <a:gd name="adj" fmla="val 12454"/>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2000" b="0" dirty="0">
                <a:solidFill>
                  <a:srgbClr val="000000"/>
                </a:solidFill>
                <a:latin typeface="Lucida Console" pitchFamily="49" charset="0"/>
              </a:rPr>
              <a:t>BEGIN </a:t>
            </a:r>
          </a:p>
          <a:p>
            <a:pPr>
              <a:spcBef>
                <a:spcPts val="600"/>
              </a:spcBef>
              <a:defRPr/>
            </a:pPr>
            <a:r>
              <a:rPr lang="en-US" sz="2000" b="0" dirty="0">
                <a:solidFill>
                  <a:srgbClr val="000000"/>
                </a:solidFill>
                <a:latin typeface="Lucida Console" pitchFamily="49" charset="0"/>
              </a:rPr>
              <a:t>    NULL;</a:t>
            </a:r>
          </a:p>
          <a:p>
            <a:pPr>
              <a:spcBef>
                <a:spcPts val="600"/>
              </a:spcBef>
              <a:defRPr/>
            </a:pPr>
            <a:r>
              <a:rPr lang="en-US" sz="2000" b="0" dirty="0">
                <a:solidFill>
                  <a:srgbClr val="000000"/>
                </a:solidFill>
                <a:latin typeface="Lucida Console" pitchFamily="49" charset="0"/>
              </a:rPr>
              <a:t>END;</a:t>
            </a:r>
          </a:p>
        </p:txBody>
      </p:sp>
    </p:spTree>
    <p:extLst>
      <p:ext uri="{BB962C8B-B14F-4D97-AF65-F5344CB8AC3E}">
        <p14:creationId xmlns:p14="http://schemas.microsoft.com/office/powerpoint/2010/main" val="286689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106D6E54-988F-43DA-BF48-F3C98DE9E173}" type="slidenum">
              <a:rPr lang="en-US" smtClean="0">
                <a:solidFill>
                  <a:srgbClr val="FFFFFF"/>
                </a:solidFill>
              </a:rPr>
              <a:pPr eaLnBrk="1" hangingPunct="1"/>
              <a:t>12</a:t>
            </a:fld>
            <a:endParaRPr lang="en-US" smtClean="0">
              <a:solidFill>
                <a:srgbClr val="FFFFFF"/>
              </a:solidFill>
            </a:endParaRPr>
          </a:p>
        </p:txBody>
      </p:sp>
      <p:sp>
        <p:nvSpPr>
          <p:cNvPr id="41987" name="Rectangle 2"/>
          <p:cNvSpPr>
            <a:spLocks noGrp="1" noChangeArrowheads="1"/>
          </p:cNvSpPr>
          <p:nvPr>
            <p:ph type="title"/>
          </p:nvPr>
        </p:nvSpPr>
        <p:spPr>
          <a:xfrm>
            <a:off x="0" y="17462"/>
            <a:ext cx="9144000" cy="820738"/>
          </a:xfrm>
          <a:solidFill>
            <a:schemeClr val="accent4">
              <a:lumMod val="20000"/>
              <a:lumOff val="80000"/>
            </a:schemeClr>
          </a:solidFill>
        </p:spPr>
        <p:txBody>
          <a:bodyPr>
            <a:normAutofit/>
          </a:bodyPr>
          <a:lstStyle/>
          <a:p>
            <a:pPr eaLnBrk="1" hangingPunct="1"/>
            <a:r>
              <a:rPr lang="en-US" dirty="0" smtClean="0"/>
              <a:t>Anonymous PL/SQL blocks (4 of 4)</a:t>
            </a:r>
          </a:p>
        </p:txBody>
      </p:sp>
      <p:sp>
        <p:nvSpPr>
          <p:cNvPr id="41988" name="Rectangle 3"/>
          <p:cNvSpPr>
            <a:spLocks noGrp="1" noChangeArrowheads="1"/>
          </p:cNvSpPr>
          <p:nvPr>
            <p:ph type="body" idx="1"/>
          </p:nvPr>
        </p:nvSpPr>
        <p:spPr>
          <a:xfrm>
            <a:off x="228600" y="990600"/>
            <a:ext cx="8686800" cy="5181600"/>
          </a:xfrm>
        </p:spPr>
        <p:txBody>
          <a:bodyPr/>
          <a:lstStyle/>
          <a:p>
            <a:pPr algn="just" eaLnBrk="1" hangingPunct="1">
              <a:buClr>
                <a:schemeClr val="tx1"/>
              </a:buClr>
              <a:buFont typeface="Arial" pitchFamily="34" charset="0"/>
              <a:buChar char="•"/>
            </a:pPr>
            <a:r>
              <a:rPr lang="en-US" dirty="0" smtClean="0"/>
              <a:t>Exception section</a:t>
            </a:r>
          </a:p>
          <a:p>
            <a:pPr lvl="1" algn="just" eaLnBrk="1" hangingPunct="1">
              <a:buClr>
                <a:schemeClr val="tx1"/>
              </a:buClr>
              <a:buFont typeface="Arial" pitchFamily="34" charset="0"/>
              <a:buChar char="•"/>
            </a:pPr>
            <a:r>
              <a:rPr lang="en-US" dirty="0" smtClean="0"/>
              <a:t>An optional section</a:t>
            </a:r>
          </a:p>
          <a:p>
            <a:pPr lvl="1" algn="just" eaLnBrk="1" hangingPunct="1">
              <a:buClr>
                <a:schemeClr val="tx1"/>
              </a:buClr>
              <a:buFont typeface="Arial" pitchFamily="34" charset="0"/>
              <a:buChar char="•"/>
            </a:pPr>
            <a:r>
              <a:rPr lang="en-US" dirty="0" smtClean="0"/>
              <a:t>Used to trap errors generated during program execution</a:t>
            </a:r>
          </a:p>
          <a:p>
            <a:pPr algn="just" eaLnBrk="1" hangingPunct="1">
              <a:buClr>
                <a:schemeClr val="tx1"/>
              </a:buClr>
              <a:buFont typeface="Arial" pitchFamily="34" charset="0"/>
              <a:buChar char="•"/>
            </a:pPr>
            <a:endParaRPr lang="en-US" dirty="0" smtClean="0"/>
          </a:p>
        </p:txBody>
      </p:sp>
    </p:spTree>
    <p:extLst>
      <p:ext uri="{BB962C8B-B14F-4D97-AF65-F5344CB8AC3E}">
        <p14:creationId xmlns:p14="http://schemas.microsoft.com/office/powerpoint/2010/main" val="3500529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E6648B04-ED39-4AE6-AC74-C9644FC3652C}" type="slidenum">
              <a:rPr lang="en-US" smtClean="0">
                <a:solidFill>
                  <a:srgbClr val="FFFFFF"/>
                </a:solidFill>
              </a:rPr>
              <a:pPr eaLnBrk="1" hangingPunct="1"/>
              <a:t>13</a:t>
            </a:fld>
            <a:endParaRPr lang="en-US" smtClean="0">
              <a:solidFill>
                <a:srgbClr val="FFFFFF"/>
              </a:solidFill>
            </a:endParaRPr>
          </a:p>
        </p:txBody>
      </p:sp>
      <p:sp>
        <p:nvSpPr>
          <p:cNvPr id="43011" name="Rectangle 2"/>
          <p:cNvSpPr>
            <a:spLocks noGrp="1" noChangeArrowheads="1"/>
          </p:cNvSpPr>
          <p:nvPr>
            <p:ph type="title"/>
          </p:nvPr>
        </p:nvSpPr>
        <p:spPr>
          <a:xfrm>
            <a:off x="0" y="17462"/>
            <a:ext cx="9144000" cy="896938"/>
          </a:xfrm>
          <a:solidFill>
            <a:schemeClr val="accent4">
              <a:lumMod val="20000"/>
              <a:lumOff val="80000"/>
            </a:schemeClr>
          </a:solidFill>
        </p:spPr>
        <p:txBody>
          <a:bodyPr/>
          <a:lstStyle/>
          <a:p>
            <a:pPr eaLnBrk="1" hangingPunct="1"/>
            <a:r>
              <a:rPr lang="en-US" dirty="0" smtClean="0"/>
              <a:t>PL/SQL block execution</a:t>
            </a:r>
          </a:p>
        </p:txBody>
      </p:sp>
      <p:sp>
        <p:nvSpPr>
          <p:cNvPr id="43012" name="Rectangle 3"/>
          <p:cNvSpPr>
            <a:spLocks noGrp="1" noChangeArrowheads="1"/>
          </p:cNvSpPr>
          <p:nvPr>
            <p:ph type="body" idx="1"/>
          </p:nvPr>
        </p:nvSpPr>
        <p:spPr>
          <a:xfrm>
            <a:off x="0" y="990600"/>
            <a:ext cx="8915400" cy="5867400"/>
          </a:xfrm>
        </p:spPr>
        <p:txBody>
          <a:bodyPr/>
          <a:lstStyle/>
          <a:p>
            <a:pPr algn="just" eaLnBrk="1" hangingPunct="1">
              <a:buClr>
                <a:schemeClr val="tx1"/>
              </a:buClr>
              <a:buFont typeface="Arial" pitchFamily="34" charset="0"/>
              <a:buChar char="•"/>
            </a:pPr>
            <a:r>
              <a:rPr lang="en-US" dirty="0" smtClean="0"/>
              <a:t>How the PL/SQL block of code can be executed? </a:t>
            </a:r>
          </a:p>
          <a:p>
            <a:pPr algn="just" eaLnBrk="1" hangingPunct="1">
              <a:buClr>
                <a:schemeClr val="tx1"/>
              </a:buClr>
              <a:buFont typeface="Arial" pitchFamily="34" charset="0"/>
              <a:buChar char="•"/>
            </a:pPr>
            <a:r>
              <a:rPr lang="en-US" dirty="0" smtClean="0"/>
              <a:t>An anonymous block of code can be executed either from a file or by typing the code at the SQL&gt; prompt</a:t>
            </a:r>
          </a:p>
          <a:p>
            <a:pPr algn="just" eaLnBrk="1" hangingPunct="1">
              <a:buClr>
                <a:schemeClr val="tx1"/>
              </a:buClr>
              <a:buFont typeface="Arial" pitchFamily="34" charset="0"/>
              <a:buChar char="•"/>
            </a:pPr>
            <a:r>
              <a:rPr lang="en-US" dirty="0" smtClean="0"/>
              <a:t>To run the block of code </a:t>
            </a:r>
            <a:r>
              <a:rPr lang="en-US" dirty="0" err="1" smtClean="0"/>
              <a:t>Helloworld.sql</a:t>
            </a:r>
            <a:r>
              <a:rPr lang="en-US" dirty="0" smtClean="0"/>
              <a:t>  type the following in SQL prompt</a:t>
            </a:r>
          </a:p>
          <a:p>
            <a:pPr algn="just" eaLnBrk="1" hangingPunct="1">
              <a:buClr>
                <a:schemeClr val="tx1"/>
              </a:buClr>
              <a:buFont typeface="Arial" pitchFamily="34" charset="0"/>
              <a:buChar char="•"/>
            </a:pPr>
            <a:endParaRPr lang="en-US" dirty="0" smtClean="0"/>
          </a:p>
        </p:txBody>
      </p:sp>
      <p:sp>
        <p:nvSpPr>
          <p:cNvPr id="19461" name="Rectangle 4"/>
          <p:cNvSpPr>
            <a:spLocks noChangeArrowheads="1"/>
          </p:cNvSpPr>
          <p:nvPr/>
        </p:nvSpPr>
        <p:spPr bwMode="auto">
          <a:xfrm>
            <a:off x="1828800" y="4267200"/>
            <a:ext cx="4724400" cy="114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b="0" dirty="0">
                <a:solidFill>
                  <a:srgbClr val="000000"/>
                </a:solidFill>
                <a:latin typeface="Lucida Console" pitchFamily="49" charset="0"/>
              </a:rPr>
              <a:t>SQL&gt; @Helloworld.sql</a:t>
            </a:r>
          </a:p>
        </p:txBody>
      </p:sp>
    </p:spTree>
    <p:extLst>
      <p:ext uri="{BB962C8B-B14F-4D97-AF65-F5344CB8AC3E}">
        <p14:creationId xmlns:p14="http://schemas.microsoft.com/office/powerpoint/2010/main" val="249558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E89AA105-2A62-4FD8-9F78-E7AC4177D048}" type="slidenum">
              <a:rPr lang="en-US" smtClean="0">
                <a:solidFill>
                  <a:srgbClr val="FFFFFF"/>
                </a:solidFill>
              </a:rPr>
              <a:pPr eaLnBrk="1" hangingPunct="1"/>
              <a:t>14</a:t>
            </a:fld>
            <a:endParaRPr lang="en-US" smtClean="0">
              <a:solidFill>
                <a:srgbClr val="FFFFFF"/>
              </a:solidFill>
            </a:endParaRPr>
          </a:p>
        </p:txBody>
      </p:sp>
      <p:sp>
        <p:nvSpPr>
          <p:cNvPr id="44035" name="Rectangle 2"/>
          <p:cNvSpPr>
            <a:spLocks noGrp="1" noChangeArrowheads="1"/>
          </p:cNvSpPr>
          <p:nvPr>
            <p:ph type="title"/>
          </p:nvPr>
        </p:nvSpPr>
        <p:spPr>
          <a:xfrm>
            <a:off x="0" y="17462"/>
            <a:ext cx="9144000" cy="896938"/>
          </a:xfrm>
          <a:solidFill>
            <a:schemeClr val="accent4">
              <a:lumMod val="20000"/>
              <a:lumOff val="80000"/>
            </a:schemeClr>
          </a:solidFill>
        </p:spPr>
        <p:txBody>
          <a:bodyPr/>
          <a:lstStyle/>
          <a:p>
            <a:pPr eaLnBrk="1" hangingPunct="1"/>
            <a:r>
              <a:rPr lang="en-US" dirty="0" smtClean="0"/>
              <a:t>Named PL/SQL blocks (1 of 2)</a:t>
            </a:r>
          </a:p>
        </p:txBody>
      </p:sp>
      <p:sp>
        <p:nvSpPr>
          <p:cNvPr id="44036" name="Rectangle 3"/>
          <p:cNvSpPr>
            <a:spLocks noGrp="1" noChangeArrowheads="1"/>
          </p:cNvSpPr>
          <p:nvPr>
            <p:ph type="body" idx="1"/>
          </p:nvPr>
        </p:nvSpPr>
        <p:spPr>
          <a:xfrm>
            <a:off x="0" y="914400"/>
            <a:ext cx="9144000" cy="5943600"/>
          </a:xfrm>
        </p:spPr>
        <p:txBody>
          <a:bodyPr>
            <a:normAutofit/>
          </a:bodyPr>
          <a:lstStyle/>
          <a:p>
            <a:pPr algn="just" eaLnBrk="1" hangingPunct="1">
              <a:buClr>
                <a:schemeClr val="tx1"/>
              </a:buClr>
              <a:buFont typeface="Arial" pitchFamily="34" charset="0"/>
              <a:buChar char="•"/>
            </a:pPr>
            <a:r>
              <a:rPr lang="en-US" sz="2600" dirty="0" smtClean="0"/>
              <a:t>PL/SQL blocks can have a name</a:t>
            </a:r>
          </a:p>
          <a:p>
            <a:pPr algn="just" eaLnBrk="1" hangingPunct="1">
              <a:buClr>
                <a:schemeClr val="tx1"/>
              </a:buClr>
              <a:buFont typeface="Arial" pitchFamily="34" charset="0"/>
              <a:buChar char="•"/>
            </a:pPr>
            <a:r>
              <a:rPr lang="en-US" sz="2600" b="1" dirty="0" smtClean="0"/>
              <a:t>Named blocks have an additional section called HEADER</a:t>
            </a:r>
          </a:p>
          <a:p>
            <a:pPr algn="just" eaLnBrk="1" hangingPunct="1">
              <a:buClr>
                <a:schemeClr val="tx1"/>
              </a:buClr>
              <a:buFont typeface="Arial" pitchFamily="34" charset="0"/>
              <a:buChar char="•"/>
            </a:pPr>
            <a:r>
              <a:rPr lang="en-US" sz="2600" dirty="0" smtClean="0"/>
              <a:t>HEADER conveys the name of the block and whether the block is a PROCEDURE or a FUNCTION</a:t>
            </a:r>
          </a:p>
          <a:p>
            <a:pPr algn="just" eaLnBrk="1" hangingPunct="1">
              <a:buClr>
                <a:schemeClr val="tx1"/>
              </a:buClr>
              <a:buFont typeface="Arial" pitchFamily="34" charset="0"/>
              <a:buChar char="•"/>
            </a:pPr>
            <a:r>
              <a:rPr lang="en-US" sz="2600" dirty="0" smtClean="0"/>
              <a:t>If the named PL/SQL block is a FUNCTION then we have to specify the data type of value it would be returning</a:t>
            </a:r>
          </a:p>
          <a:p>
            <a:pPr algn="just" eaLnBrk="1" hangingPunct="1">
              <a:buClr>
                <a:schemeClr val="tx1"/>
              </a:buClr>
              <a:buFont typeface="Arial" pitchFamily="34" charset="0"/>
              <a:buChar char="•"/>
            </a:pPr>
            <a:r>
              <a:rPr lang="en-US" sz="2600" dirty="0" smtClean="0"/>
              <a:t>When the block is run, it does not execute immediately, rather it compiles and stores it in the database for later execution</a:t>
            </a:r>
          </a:p>
          <a:p>
            <a:pPr algn="just" eaLnBrk="1" hangingPunct="1">
              <a:buClr>
                <a:schemeClr val="tx1"/>
              </a:buClr>
              <a:buFont typeface="Arial" pitchFamily="34" charset="0"/>
              <a:buChar char="•"/>
            </a:pPr>
            <a:endParaRPr lang="en-US" dirty="0" smtClean="0"/>
          </a:p>
          <a:p>
            <a:pPr algn="just" eaLnBrk="1" hangingPunct="1">
              <a:buClr>
                <a:schemeClr val="tx1"/>
              </a:buClr>
              <a:buFont typeface="Wingdings" pitchFamily="2" charset="2"/>
              <a:buNone/>
            </a:pPr>
            <a:endParaRPr lang="en-US" dirty="0" smtClean="0"/>
          </a:p>
          <a:p>
            <a:pPr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p:txBody>
      </p:sp>
    </p:spTree>
    <p:extLst>
      <p:ext uri="{BB962C8B-B14F-4D97-AF65-F5344CB8AC3E}">
        <p14:creationId xmlns:p14="http://schemas.microsoft.com/office/powerpoint/2010/main" val="199881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F0DDA1C9-E0E8-4BA3-AAB0-65C6073DE6C3}" type="slidenum">
              <a:rPr lang="en-US" smtClean="0">
                <a:solidFill>
                  <a:srgbClr val="FFFFFF"/>
                </a:solidFill>
              </a:rPr>
              <a:pPr eaLnBrk="1" hangingPunct="1"/>
              <a:t>15</a:t>
            </a:fld>
            <a:endParaRPr lang="en-US" smtClean="0">
              <a:solidFill>
                <a:srgbClr val="FFFFFF"/>
              </a:solidFill>
            </a:endParaRPr>
          </a:p>
        </p:txBody>
      </p:sp>
      <p:sp>
        <p:nvSpPr>
          <p:cNvPr id="45059" name="Rectangle 2"/>
          <p:cNvSpPr>
            <a:spLocks noGrp="1" noChangeArrowheads="1"/>
          </p:cNvSpPr>
          <p:nvPr>
            <p:ph type="title"/>
          </p:nvPr>
        </p:nvSpPr>
        <p:spPr>
          <a:xfrm>
            <a:off x="0" y="17462"/>
            <a:ext cx="9144000" cy="973138"/>
          </a:xfrm>
          <a:solidFill>
            <a:schemeClr val="accent4">
              <a:lumMod val="20000"/>
              <a:lumOff val="80000"/>
            </a:schemeClr>
          </a:solidFill>
        </p:spPr>
        <p:txBody>
          <a:bodyPr/>
          <a:lstStyle/>
          <a:p>
            <a:pPr eaLnBrk="1" hangingPunct="1"/>
            <a:r>
              <a:rPr lang="en-US" dirty="0" smtClean="0"/>
              <a:t>Named PL/SQL blocks (2 of 2)</a:t>
            </a:r>
          </a:p>
        </p:txBody>
      </p:sp>
      <p:sp>
        <p:nvSpPr>
          <p:cNvPr id="5" name="AutoShape 10"/>
          <p:cNvSpPr>
            <a:spLocks noChangeArrowheads="1"/>
          </p:cNvSpPr>
          <p:nvPr/>
        </p:nvSpPr>
        <p:spPr bwMode="auto">
          <a:xfrm>
            <a:off x="228600" y="3048000"/>
            <a:ext cx="8686800" cy="3048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1600" b="0" dirty="0">
                <a:solidFill>
                  <a:srgbClr val="000000"/>
                </a:solidFill>
                <a:latin typeface="Lucida Console" pitchFamily="49" charset="0"/>
              </a:rPr>
              <a:t>CREATE [ OR REPLACE ] PROCEDURE </a:t>
            </a:r>
            <a:r>
              <a:rPr lang="en-US" sz="1600" b="0" dirty="0" err="1">
                <a:solidFill>
                  <a:srgbClr val="000000"/>
                </a:solidFill>
                <a:latin typeface="Lucida Console" pitchFamily="49" charset="0"/>
              </a:rPr>
              <a:t>block_name</a:t>
            </a:r>
            <a:r>
              <a:rPr lang="en-US" sz="1600" b="0" dirty="0">
                <a:solidFill>
                  <a:srgbClr val="000000"/>
                </a:solidFill>
                <a:latin typeface="Lucida Console" pitchFamily="49" charset="0"/>
              </a:rPr>
              <a:t>(</a:t>
            </a:r>
            <a:r>
              <a:rPr lang="en-US" sz="1600" b="0" dirty="0" err="1">
                <a:solidFill>
                  <a:srgbClr val="000000"/>
                </a:solidFill>
                <a:latin typeface="Lucida Console" pitchFamily="49" charset="0"/>
              </a:rPr>
              <a:t>p_param</a:t>
            </a:r>
            <a:r>
              <a:rPr lang="en-US" sz="1600" b="0" dirty="0">
                <a:solidFill>
                  <a:srgbClr val="000000"/>
                </a:solidFill>
                <a:latin typeface="Lucida Console" pitchFamily="49" charset="0"/>
              </a:rPr>
              <a:t> DATATYPE)</a:t>
            </a:r>
          </a:p>
          <a:p>
            <a:pPr>
              <a:spcBef>
                <a:spcPts val="600"/>
              </a:spcBef>
              <a:defRPr/>
            </a:pPr>
            <a:r>
              <a:rPr lang="en-US" sz="1600" b="0" dirty="0">
                <a:solidFill>
                  <a:srgbClr val="000000"/>
                </a:solidFill>
                <a:latin typeface="Lucida Console" pitchFamily="49" charset="0"/>
              </a:rPr>
              <a:t>IS/AS</a:t>
            </a:r>
          </a:p>
          <a:p>
            <a:pPr>
              <a:spcBef>
                <a:spcPts val="600"/>
              </a:spcBef>
              <a:defRPr/>
            </a:pPr>
            <a:r>
              <a:rPr lang="en-US" sz="1600" b="0" dirty="0">
                <a:solidFill>
                  <a:srgbClr val="000000"/>
                </a:solidFill>
                <a:latin typeface="Lucida Console" pitchFamily="49" charset="0"/>
              </a:rPr>
              <a:t>--declaration of variables</a:t>
            </a:r>
          </a:p>
          <a:p>
            <a:pPr>
              <a:spcBef>
                <a:spcPts val="600"/>
              </a:spcBef>
              <a:defRPr/>
            </a:pPr>
            <a:r>
              <a:rPr lang="en-US" sz="1600" b="0" dirty="0">
                <a:solidFill>
                  <a:srgbClr val="000000"/>
                </a:solidFill>
                <a:latin typeface="Lucida Console" pitchFamily="49" charset="0"/>
              </a:rPr>
              <a:t>BEGIN</a:t>
            </a:r>
          </a:p>
          <a:p>
            <a:pPr>
              <a:spcBef>
                <a:spcPts val="600"/>
              </a:spcBef>
              <a:defRPr/>
            </a:pPr>
            <a:r>
              <a:rPr lang="en-US" sz="1600" b="0" dirty="0">
                <a:solidFill>
                  <a:srgbClr val="000000"/>
                </a:solidFill>
                <a:latin typeface="Lucida Console" pitchFamily="49" charset="0"/>
              </a:rPr>
              <a:t>--SQL and PL/SQL statements</a:t>
            </a:r>
          </a:p>
          <a:p>
            <a:pPr>
              <a:spcBef>
                <a:spcPts val="600"/>
              </a:spcBef>
              <a:defRPr/>
            </a:pPr>
            <a:r>
              <a:rPr lang="en-US" sz="1600" b="0" dirty="0">
                <a:solidFill>
                  <a:srgbClr val="000000"/>
                </a:solidFill>
                <a:latin typeface="Lucida Console" pitchFamily="49" charset="0"/>
              </a:rPr>
              <a:t>EXCEPTION</a:t>
            </a:r>
          </a:p>
          <a:p>
            <a:pPr>
              <a:spcBef>
                <a:spcPts val="600"/>
              </a:spcBef>
              <a:defRPr/>
            </a:pPr>
            <a:r>
              <a:rPr lang="en-US" sz="1600" b="0" dirty="0">
                <a:solidFill>
                  <a:srgbClr val="000000"/>
                </a:solidFill>
                <a:latin typeface="Lucida Console" pitchFamily="49" charset="0"/>
              </a:rPr>
              <a:t>--error handling</a:t>
            </a:r>
          </a:p>
          <a:p>
            <a:pPr>
              <a:spcBef>
                <a:spcPts val="600"/>
              </a:spcBef>
              <a:defRPr/>
            </a:pPr>
            <a:r>
              <a:rPr lang="en-US" sz="1600" b="0" dirty="0">
                <a:solidFill>
                  <a:srgbClr val="000000"/>
                </a:solidFill>
                <a:latin typeface="Lucida Console" pitchFamily="49" charset="0"/>
              </a:rPr>
              <a:t>END;</a:t>
            </a:r>
          </a:p>
        </p:txBody>
      </p:sp>
      <p:sp>
        <p:nvSpPr>
          <p:cNvPr id="6" name="TextBox 5"/>
          <p:cNvSpPr txBox="1"/>
          <p:nvPr/>
        </p:nvSpPr>
        <p:spPr>
          <a:xfrm>
            <a:off x="0" y="990600"/>
            <a:ext cx="9144000" cy="1754326"/>
          </a:xfrm>
          <a:prstGeom prst="rect">
            <a:avLst/>
          </a:prstGeom>
          <a:noFill/>
        </p:spPr>
        <p:txBody>
          <a:bodyPr wrap="square">
            <a:spAutoFit/>
          </a:bodyPr>
          <a:lstStyle/>
          <a:p>
            <a:pPr marL="342900" indent="-342900" algn="just">
              <a:spcBef>
                <a:spcPct val="20000"/>
              </a:spcBef>
              <a:buClr>
                <a:srgbClr val="000000"/>
              </a:buClr>
              <a:buFont typeface="Arial" pitchFamily="34" charset="0"/>
              <a:buChar char="•"/>
              <a:defRPr/>
            </a:pPr>
            <a:r>
              <a:rPr lang="en-US" sz="2000" b="0" dirty="0">
                <a:solidFill>
                  <a:srgbClr val="000000"/>
                </a:solidFill>
                <a:latin typeface="Arial"/>
              </a:rPr>
              <a:t>Other procedures and functions can be invoked within a named PL/SQL block</a:t>
            </a:r>
          </a:p>
          <a:p>
            <a:pPr marL="342900" indent="-342900" algn="just">
              <a:spcBef>
                <a:spcPct val="20000"/>
              </a:spcBef>
              <a:buClr>
                <a:srgbClr val="000000"/>
              </a:buClr>
              <a:buFont typeface="Arial" pitchFamily="34" charset="0"/>
              <a:buChar char="•"/>
              <a:defRPr/>
            </a:pPr>
            <a:endParaRPr lang="en-US" sz="2000" b="0" dirty="0">
              <a:solidFill>
                <a:srgbClr val="000000"/>
              </a:solidFill>
              <a:latin typeface="Arial"/>
            </a:endParaRPr>
          </a:p>
          <a:p>
            <a:pPr marL="342900" indent="-342900" algn="just">
              <a:spcBef>
                <a:spcPct val="20000"/>
              </a:spcBef>
              <a:buClr>
                <a:srgbClr val="000000"/>
              </a:buClr>
              <a:buFont typeface="Arial" pitchFamily="34" charset="0"/>
              <a:buChar char="•"/>
              <a:defRPr/>
            </a:pPr>
            <a:r>
              <a:rPr lang="en-US" sz="2000" b="0" dirty="0">
                <a:solidFill>
                  <a:srgbClr val="000000"/>
                </a:solidFill>
                <a:latin typeface="Arial"/>
              </a:rPr>
              <a:t>Parameters can be passed to and returned from a named PL/SQL block</a:t>
            </a:r>
          </a:p>
          <a:p>
            <a:pPr>
              <a:defRPr/>
            </a:pPr>
            <a:endParaRPr lang="en-US" sz="2000" dirty="0">
              <a:solidFill>
                <a:srgbClr val="000000"/>
              </a:solidFill>
              <a:latin typeface="Arial" charset="0"/>
            </a:endParaRPr>
          </a:p>
        </p:txBody>
      </p:sp>
    </p:spTree>
    <p:extLst>
      <p:ext uri="{BB962C8B-B14F-4D97-AF65-F5344CB8AC3E}">
        <p14:creationId xmlns:p14="http://schemas.microsoft.com/office/powerpoint/2010/main" val="387711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8993A53-F1AC-438C-B654-EBE8CF9A71D5}" type="slidenum">
              <a:rPr lang="en-US">
                <a:solidFill>
                  <a:srgbClr val="FFFFFF"/>
                </a:solidFill>
                <a:latin typeface="Arial" pitchFamily="34" charset="0"/>
              </a:rPr>
              <a:pPr>
                <a:defRPr/>
              </a:pPr>
              <a:t>16</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Variables &amp; Data types (1 of 7)</a:t>
            </a:r>
          </a:p>
        </p:txBody>
      </p:sp>
      <p:sp>
        <p:nvSpPr>
          <p:cNvPr id="9220" name="Rectangle 3"/>
          <p:cNvSpPr>
            <a:spLocks noGrp="1" noChangeArrowheads="1"/>
          </p:cNvSpPr>
          <p:nvPr>
            <p:ph type="body" idx="1"/>
          </p:nvPr>
        </p:nvSpPr>
        <p:spPr>
          <a:xfrm>
            <a:off x="0" y="838200"/>
            <a:ext cx="9144000" cy="6019800"/>
          </a:xfrm>
        </p:spPr>
        <p:txBody>
          <a:bodyPr>
            <a:normAutofit/>
          </a:bodyPr>
          <a:lstStyle/>
          <a:p>
            <a:pPr algn="just" eaLnBrk="1" hangingPunct="1">
              <a:buClr>
                <a:schemeClr val="tx1"/>
              </a:buClr>
              <a:buFont typeface="Arial" pitchFamily="34" charset="0"/>
              <a:buChar char="•"/>
            </a:pPr>
            <a:r>
              <a:rPr lang="en-US" sz="2800" dirty="0" smtClean="0">
                <a:ea typeface="Verdana" pitchFamily="34" charset="0"/>
                <a:cs typeface="Verdana" pitchFamily="34" charset="0"/>
              </a:rPr>
              <a:t>Variables</a:t>
            </a:r>
          </a:p>
          <a:p>
            <a:pPr lvl="1" algn="just" eaLnBrk="1" hangingPunct="1">
              <a:buClr>
                <a:schemeClr val="tx1"/>
              </a:buClr>
              <a:buFont typeface="Arial" pitchFamily="34" charset="0"/>
              <a:buChar char="•"/>
            </a:pPr>
            <a:r>
              <a:rPr lang="en-US" sz="2400" dirty="0" smtClean="0">
                <a:ea typeface="Verdana" pitchFamily="34" charset="0"/>
                <a:cs typeface="Verdana" pitchFamily="34" charset="0"/>
              </a:rPr>
              <a:t>Variables are memory regions used to hold data </a:t>
            </a:r>
          </a:p>
          <a:p>
            <a:pPr lvl="1" algn="just" eaLnBrk="1" hangingPunct="1">
              <a:buClr>
                <a:schemeClr val="tx1"/>
              </a:buClr>
              <a:buFont typeface="Arial" pitchFamily="34" charset="0"/>
              <a:buChar char="•"/>
            </a:pPr>
            <a:r>
              <a:rPr lang="en-US" sz="2400" dirty="0" smtClean="0">
                <a:ea typeface="Verdana" pitchFamily="34" charset="0"/>
                <a:cs typeface="Verdana" pitchFamily="34" charset="0"/>
              </a:rPr>
              <a:t>Type of value stored is decided by the data type</a:t>
            </a:r>
          </a:p>
          <a:p>
            <a:pPr lvl="1" algn="just" eaLnBrk="1" hangingPunct="1">
              <a:buClr>
                <a:schemeClr val="tx1"/>
              </a:buClr>
              <a:buFont typeface="Arial" pitchFamily="34" charset="0"/>
              <a:buChar char="•"/>
            </a:pPr>
            <a:r>
              <a:rPr lang="en-US" sz="2400" dirty="0" smtClean="0">
                <a:ea typeface="Verdana" pitchFamily="34" charset="0"/>
                <a:cs typeface="Verdana" pitchFamily="34" charset="0"/>
              </a:rPr>
              <a:t>Declared in the DECLARE section</a:t>
            </a:r>
          </a:p>
          <a:p>
            <a:pPr algn="just" eaLnBrk="1" hangingPunct="1">
              <a:buClr>
                <a:schemeClr val="tx1"/>
              </a:buClr>
              <a:buFont typeface="Arial" pitchFamily="34" charset="0"/>
              <a:buChar char="•"/>
            </a:pPr>
            <a:r>
              <a:rPr lang="en-US" sz="2800" dirty="0" smtClean="0">
                <a:ea typeface="Verdana" pitchFamily="34" charset="0"/>
                <a:cs typeface="Verdana" pitchFamily="34" charset="0"/>
              </a:rPr>
              <a:t>Scalar </a:t>
            </a:r>
            <a:r>
              <a:rPr lang="en-US" sz="2800" dirty="0" err="1" smtClean="0">
                <a:ea typeface="Verdana" pitchFamily="34" charset="0"/>
                <a:cs typeface="Verdana" pitchFamily="34" charset="0"/>
              </a:rPr>
              <a:t>datatype</a:t>
            </a:r>
            <a:endParaRPr lang="en-US" sz="2800" dirty="0" smtClean="0">
              <a:ea typeface="Verdana" pitchFamily="34" charset="0"/>
              <a:cs typeface="Verdana" pitchFamily="34" charset="0"/>
            </a:endParaRPr>
          </a:p>
          <a:p>
            <a:pPr lvl="1" algn="just" eaLnBrk="1" hangingPunct="1">
              <a:buClr>
                <a:schemeClr val="tx1"/>
              </a:buClr>
              <a:buFont typeface="Arial" pitchFamily="34" charset="0"/>
              <a:buChar char="•"/>
            </a:pPr>
            <a:r>
              <a:rPr lang="en-US" sz="2400" dirty="0" smtClean="0">
                <a:ea typeface="Verdana" pitchFamily="34" charset="0"/>
                <a:cs typeface="Verdana" pitchFamily="34" charset="0"/>
              </a:rPr>
              <a:t>A scalar </a:t>
            </a:r>
            <a:r>
              <a:rPr lang="en-US" sz="2400" dirty="0" err="1" smtClean="0">
                <a:ea typeface="Verdana" pitchFamily="34" charset="0"/>
                <a:cs typeface="Verdana" pitchFamily="34" charset="0"/>
              </a:rPr>
              <a:t>datatype</a:t>
            </a:r>
            <a:r>
              <a:rPr lang="en-US" sz="2400" dirty="0" smtClean="0">
                <a:ea typeface="Verdana" pitchFamily="34" charset="0"/>
                <a:cs typeface="Verdana" pitchFamily="34" charset="0"/>
              </a:rPr>
              <a:t> can hold a single value</a:t>
            </a:r>
          </a:p>
          <a:p>
            <a:pPr lvl="1" algn="just" eaLnBrk="1" hangingPunct="1">
              <a:buClr>
                <a:schemeClr val="tx1"/>
              </a:buClr>
              <a:buFont typeface="Arial" pitchFamily="34" charset="0"/>
              <a:buChar char="•"/>
            </a:pPr>
            <a:r>
              <a:rPr lang="en-US" sz="2400" dirty="0" smtClean="0">
                <a:ea typeface="Verdana" pitchFamily="34" charset="0"/>
                <a:cs typeface="Verdana" pitchFamily="34" charset="0"/>
              </a:rPr>
              <a:t>Subcategories</a:t>
            </a:r>
          </a:p>
          <a:p>
            <a:pPr lvl="2" algn="just" eaLnBrk="1" hangingPunct="1">
              <a:buClr>
                <a:schemeClr val="tx1"/>
              </a:buClr>
              <a:buFont typeface="Arial" pitchFamily="34" charset="0"/>
              <a:buChar char="•"/>
            </a:pPr>
            <a:r>
              <a:rPr lang="en-US" sz="2000" dirty="0" smtClean="0">
                <a:ea typeface="Verdana" pitchFamily="34" charset="0"/>
                <a:cs typeface="Verdana" pitchFamily="34" charset="0"/>
              </a:rPr>
              <a:t>Character/String</a:t>
            </a:r>
          </a:p>
          <a:p>
            <a:pPr lvl="2" algn="just" eaLnBrk="1" hangingPunct="1">
              <a:buClr>
                <a:schemeClr val="tx1"/>
              </a:buClr>
              <a:buFont typeface="Arial" pitchFamily="34" charset="0"/>
              <a:buChar char="•"/>
            </a:pPr>
            <a:r>
              <a:rPr lang="en-US" sz="2000" dirty="0" smtClean="0">
                <a:ea typeface="Verdana" pitchFamily="34" charset="0"/>
                <a:cs typeface="Verdana" pitchFamily="34" charset="0"/>
              </a:rPr>
              <a:t>Number</a:t>
            </a:r>
          </a:p>
          <a:p>
            <a:pPr lvl="2" algn="just" eaLnBrk="1" hangingPunct="1">
              <a:buClr>
                <a:schemeClr val="tx1"/>
              </a:buClr>
              <a:buFont typeface="Arial" pitchFamily="34" charset="0"/>
              <a:buChar char="•"/>
            </a:pPr>
            <a:r>
              <a:rPr lang="en-US" sz="2000" dirty="0" smtClean="0">
                <a:ea typeface="Verdana" pitchFamily="34" charset="0"/>
                <a:cs typeface="Verdana" pitchFamily="34" charset="0"/>
              </a:rPr>
              <a:t>Boolean</a:t>
            </a:r>
          </a:p>
          <a:p>
            <a:pPr lvl="2" algn="just" eaLnBrk="1" hangingPunct="1">
              <a:buClr>
                <a:schemeClr val="tx1"/>
              </a:buClr>
              <a:buFont typeface="Arial" pitchFamily="34" charset="0"/>
              <a:buChar char="•"/>
            </a:pPr>
            <a:r>
              <a:rPr lang="en-US" sz="2000" dirty="0" smtClean="0">
                <a:ea typeface="Verdana" pitchFamily="34" charset="0"/>
                <a:cs typeface="Verdana" pitchFamily="34" charset="0"/>
              </a:rPr>
              <a:t>Date/Time</a:t>
            </a:r>
          </a:p>
        </p:txBody>
      </p:sp>
    </p:spTree>
    <p:extLst>
      <p:ext uri="{BB962C8B-B14F-4D97-AF65-F5344CB8AC3E}">
        <p14:creationId xmlns:p14="http://schemas.microsoft.com/office/powerpoint/2010/main" val="1508748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847CE7-741D-4E5E-BA10-3A4BD319EBD4}" type="slidenum">
              <a:rPr lang="en-US">
                <a:solidFill>
                  <a:srgbClr val="FFFFFF"/>
                </a:solidFill>
                <a:latin typeface="Arial" pitchFamily="34" charset="0"/>
              </a:rPr>
              <a:pPr>
                <a:defRPr/>
              </a:pPr>
              <a:t>17</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Variables &amp; Data types (2 of 7)</a:t>
            </a:r>
          </a:p>
        </p:txBody>
      </p:sp>
      <p:sp>
        <p:nvSpPr>
          <p:cNvPr id="10244" name="Rectangle 3"/>
          <p:cNvSpPr>
            <a:spLocks noGrp="1" noChangeArrowheads="1"/>
          </p:cNvSpPr>
          <p:nvPr>
            <p:ph type="body" idx="1"/>
          </p:nvPr>
        </p:nvSpPr>
        <p:spPr>
          <a:xfrm>
            <a:off x="0" y="838200"/>
            <a:ext cx="9144000" cy="6019800"/>
          </a:xfrm>
        </p:spPr>
        <p:txBody>
          <a:bodyPr>
            <a:normAutofit/>
          </a:bodyPr>
          <a:lstStyle/>
          <a:p>
            <a:pPr algn="just" eaLnBrk="1" hangingPunct="1">
              <a:buClr>
                <a:schemeClr val="tx1"/>
              </a:buClr>
              <a:buFont typeface="Arial" pitchFamily="34" charset="0"/>
              <a:buChar char="•"/>
            </a:pPr>
            <a:r>
              <a:rPr lang="en-US" dirty="0" smtClean="0"/>
              <a:t>Syntax</a:t>
            </a:r>
          </a:p>
          <a:p>
            <a:pPr algn="just" eaLnBrk="1" hangingPunct="1">
              <a:buClr>
                <a:schemeClr val="tx1"/>
              </a:buClr>
              <a:buFont typeface="Arial" pitchFamily="34" charset="0"/>
              <a:buChar char="•"/>
            </a:pPr>
            <a:endParaRPr lang="en-US" dirty="0" smtClean="0"/>
          </a:p>
          <a:p>
            <a:pPr algn="just" eaLnBrk="1" hangingPunct="1">
              <a:buClr>
                <a:schemeClr val="tx1"/>
              </a:buClr>
              <a:buFont typeface="Wingdings" pitchFamily="2" charset="2"/>
              <a:buNone/>
            </a:pPr>
            <a:endParaRPr lang="en-US" dirty="0" smtClean="0"/>
          </a:p>
          <a:p>
            <a:pPr algn="just">
              <a:buClr>
                <a:schemeClr val="tx1"/>
              </a:buClr>
            </a:pPr>
            <a:r>
              <a:rPr lang="en-US" sz="2400" dirty="0" smtClean="0"/>
              <a:t>Variable name followed by CONSTANT keyword before specifying the </a:t>
            </a:r>
            <a:r>
              <a:rPr lang="en-US" sz="2400" dirty="0" err="1" smtClean="0"/>
              <a:t>datatype</a:t>
            </a:r>
            <a:r>
              <a:rPr lang="en-US" sz="2400" dirty="0" smtClean="0"/>
              <a:t> would be treated as constants. Constants must be initialized.</a:t>
            </a:r>
          </a:p>
          <a:p>
            <a:pPr algn="just">
              <a:buClr>
                <a:schemeClr val="tx1"/>
              </a:buClr>
            </a:pPr>
            <a:r>
              <a:rPr lang="en-US" sz="2400" dirty="0" smtClean="0"/>
              <a:t>Variables defined as NOT NULL  also have to be initialized</a:t>
            </a:r>
          </a:p>
          <a:p>
            <a:pPr algn="just">
              <a:buClr>
                <a:schemeClr val="tx1"/>
              </a:buClr>
              <a:buFontTx/>
              <a:buChar char="•"/>
            </a:pPr>
            <a:r>
              <a:rPr lang="en-US" sz="2400" dirty="0">
                <a:latin typeface="Arial" pitchFamily="34" charset="0"/>
              </a:rPr>
              <a:t>Using assignment operator (:=) or DEFAULT keyword we can assign initial values to variables and constants</a:t>
            </a:r>
          </a:p>
          <a:p>
            <a:pPr algn="just">
              <a:buClr>
                <a:schemeClr val="tx1"/>
              </a:buClr>
              <a:buFontTx/>
              <a:buChar char="•"/>
            </a:pPr>
            <a:r>
              <a:rPr lang="en-US" sz="2400" dirty="0">
                <a:latin typeface="Arial" pitchFamily="34" charset="0"/>
              </a:rPr>
              <a:t>Variables which are uninitialized would be having NULL values by default, irrespective of the </a:t>
            </a:r>
            <a:r>
              <a:rPr lang="en-US" sz="2400" dirty="0" err="1">
                <a:latin typeface="Arial" pitchFamily="34" charset="0"/>
              </a:rPr>
              <a:t>datatype</a:t>
            </a:r>
            <a:r>
              <a:rPr lang="en-US" sz="2400" dirty="0">
                <a:latin typeface="Arial" pitchFamily="34" charset="0"/>
              </a:rPr>
              <a:t> of that variable</a:t>
            </a:r>
          </a:p>
          <a:p>
            <a:pPr algn="just">
              <a:buClr>
                <a:schemeClr val="tx1"/>
              </a:buClr>
            </a:pPr>
            <a:endParaRPr lang="en-US" sz="2400" dirty="0" smtClean="0"/>
          </a:p>
          <a:p>
            <a:pPr lvl="1"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228600" y="1447800"/>
            <a:ext cx="8610600" cy="8382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285750" indent="-285750" algn="just">
              <a:spcBef>
                <a:spcPct val="20000"/>
              </a:spcBef>
              <a:buClr>
                <a:srgbClr val="000000"/>
              </a:buClr>
              <a:defRPr/>
            </a:pPr>
            <a:r>
              <a:rPr lang="en-US" dirty="0">
                <a:solidFill>
                  <a:srgbClr val="000000"/>
                </a:solidFill>
                <a:latin typeface="Lucida Console" pitchFamily="49" charset="0"/>
              </a:rPr>
              <a:t>variable_name  [CONSTANT]  datatype [ NOT NULL ] [ := value ]</a:t>
            </a:r>
          </a:p>
        </p:txBody>
      </p:sp>
    </p:spTree>
    <p:extLst>
      <p:ext uri="{BB962C8B-B14F-4D97-AF65-F5344CB8AC3E}">
        <p14:creationId xmlns:p14="http://schemas.microsoft.com/office/powerpoint/2010/main" val="3430055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A3C503D-86E2-439C-A1BC-7D78A7732D70}" type="slidenum">
              <a:rPr lang="en-US">
                <a:solidFill>
                  <a:srgbClr val="FFFFFF"/>
                </a:solidFill>
                <a:latin typeface="Arial" pitchFamily="34" charset="0"/>
              </a:rPr>
              <a:pPr>
                <a:defRPr/>
              </a:pPr>
              <a:t>18</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Variables &amp; Data types(3 of 7)</a:t>
            </a:r>
          </a:p>
        </p:txBody>
      </p:sp>
      <p:sp>
        <p:nvSpPr>
          <p:cNvPr id="11268" name="Rectangle 3"/>
          <p:cNvSpPr>
            <a:spLocks noGrp="1" noChangeArrowheads="1"/>
          </p:cNvSpPr>
          <p:nvPr>
            <p:ph type="body" idx="1"/>
          </p:nvPr>
        </p:nvSpPr>
        <p:spPr>
          <a:xfrm>
            <a:off x="0" y="762000"/>
            <a:ext cx="9144000" cy="6096000"/>
          </a:xfrm>
        </p:spPr>
        <p:txBody>
          <a:bodyPr>
            <a:normAutofit fontScale="85000" lnSpcReduction="10000"/>
          </a:bodyPr>
          <a:lstStyle/>
          <a:p>
            <a:pPr algn="just" eaLnBrk="1" hangingPunct="1">
              <a:buClr>
                <a:schemeClr val="tx1"/>
              </a:buClr>
              <a:buFont typeface="Arial" pitchFamily="34" charset="0"/>
              <a:buChar char="•"/>
            </a:pPr>
            <a:r>
              <a:rPr lang="en-US" b="1" dirty="0" smtClean="0"/>
              <a:t>Character/String</a:t>
            </a:r>
          </a:p>
          <a:p>
            <a:pPr algn="just">
              <a:buClr>
                <a:schemeClr val="tx1"/>
              </a:buClr>
            </a:pPr>
            <a:r>
              <a:rPr lang="en-US" dirty="0" smtClean="0"/>
              <a:t>CHAR(n) – Fixed length character </a:t>
            </a:r>
            <a:r>
              <a:rPr lang="en-US" dirty="0" err="1" smtClean="0"/>
              <a:t>datatype</a:t>
            </a:r>
            <a:r>
              <a:rPr lang="en-US" dirty="0" smtClean="0"/>
              <a:t>. The precision is specified in integer which represents the number of bytes</a:t>
            </a:r>
          </a:p>
          <a:p>
            <a:pPr algn="just">
              <a:buClr>
                <a:schemeClr val="tx1"/>
              </a:buClr>
            </a:pPr>
            <a:endParaRPr lang="en-US" dirty="0" smtClean="0"/>
          </a:p>
          <a:p>
            <a:pPr algn="just">
              <a:buClr>
                <a:schemeClr val="tx1"/>
              </a:buClr>
            </a:pPr>
            <a:r>
              <a:rPr lang="en-US" dirty="0" smtClean="0"/>
              <a:t>CHAR(n CHAR) – Stores n characters regardless of the number of bytes occupied per character. Useful with </a:t>
            </a:r>
            <a:r>
              <a:rPr lang="en-US" dirty="0" err="1" smtClean="0"/>
              <a:t>multibyte</a:t>
            </a:r>
            <a:r>
              <a:rPr lang="en-US" dirty="0" smtClean="0"/>
              <a:t> characters such as Chinese alphabets</a:t>
            </a:r>
          </a:p>
          <a:p>
            <a:pPr algn="just">
              <a:buClr>
                <a:schemeClr val="tx1"/>
              </a:buClr>
            </a:pPr>
            <a:endParaRPr lang="en-US" dirty="0" smtClean="0"/>
          </a:p>
          <a:p>
            <a:pPr algn="just">
              <a:buClr>
                <a:schemeClr val="tx1"/>
              </a:buClr>
            </a:pPr>
            <a:r>
              <a:rPr lang="en-US" dirty="0" smtClean="0"/>
              <a:t>VARCHAR2(n) – Variable length character </a:t>
            </a:r>
            <a:r>
              <a:rPr lang="en-US" dirty="0" err="1" smtClean="0"/>
              <a:t>datatype</a:t>
            </a:r>
            <a:r>
              <a:rPr lang="en-US" dirty="0" smtClean="0"/>
              <a:t> which can store </a:t>
            </a:r>
            <a:r>
              <a:rPr lang="en-US" dirty="0" err="1" smtClean="0"/>
              <a:t>upto</a:t>
            </a:r>
            <a:r>
              <a:rPr lang="en-US" dirty="0" smtClean="0"/>
              <a:t> 32,767 bytes(32K)</a:t>
            </a:r>
          </a:p>
          <a:p>
            <a:pPr algn="just">
              <a:buClr>
                <a:schemeClr val="tx1"/>
              </a:buClr>
            </a:pPr>
            <a:endParaRPr lang="en-US" dirty="0" smtClean="0"/>
          </a:p>
          <a:p>
            <a:pPr algn="just">
              <a:buClr>
                <a:schemeClr val="tx1"/>
              </a:buClr>
            </a:pPr>
            <a:r>
              <a:rPr lang="en-US" dirty="0" smtClean="0"/>
              <a:t>VARCHAR2(n CHAR) – Stores n characters regardless of the number of bytes occupied per character. Useful with </a:t>
            </a:r>
            <a:r>
              <a:rPr lang="en-US" dirty="0" err="1" smtClean="0"/>
              <a:t>multibyte</a:t>
            </a:r>
            <a:r>
              <a:rPr lang="en-US" dirty="0" smtClean="0"/>
              <a:t> characters</a:t>
            </a:r>
          </a:p>
        </p:txBody>
      </p:sp>
    </p:spTree>
    <p:extLst>
      <p:ext uri="{BB962C8B-B14F-4D97-AF65-F5344CB8AC3E}">
        <p14:creationId xmlns:p14="http://schemas.microsoft.com/office/powerpoint/2010/main" val="289315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14A4B87-3543-49F1-A999-EA8D2441F7A1}" type="slidenum">
              <a:rPr lang="en-US">
                <a:solidFill>
                  <a:srgbClr val="FFFFFF"/>
                </a:solidFill>
                <a:latin typeface="Arial" pitchFamily="34" charset="0"/>
              </a:rPr>
              <a:pPr>
                <a:defRPr/>
              </a:pPr>
              <a:t>19</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973138"/>
          </a:xfrm>
          <a:solidFill>
            <a:schemeClr val="accent4">
              <a:lumMod val="20000"/>
              <a:lumOff val="80000"/>
            </a:schemeClr>
          </a:solidFill>
        </p:spPr>
        <p:txBody>
          <a:bodyPr/>
          <a:lstStyle/>
          <a:p>
            <a:pPr eaLnBrk="1" hangingPunct="1">
              <a:defRPr/>
            </a:pPr>
            <a:r>
              <a:rPr lang="en-US" dirty="0" smtClean="0"/>
              <a:t>Variables &amp; Data types(4 of 7)</a:t>
            </a:r>
          </a:p>
        </p:txBody>
      </p:sp>
      <p:sp>
        <p:nvSpPr>
          <p:cNvPr id="12292"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pitchFamily="34" charset="0"/>
              <a:buChar char="•"/>
            </a:pPr>
            <a:r>
              <a:rPr lang="en-US" smtClean="0"/>
              <a:t>Examples on Character/String </a:t>
            </a:r>
          </a:p>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p:txBody>
      </p:sp>
      <p:sp>
        <p:nvSpPr>
          <p:cNvPr id="5" name="AutoShape 10"/>
          <p:cNvSpPr>
            <a:spLocks noChangeArrowheads="1"/>
          </p:cNvSpPr>
          <p:nvPr/>
        </p:nvSpPr>
        <p:spPr bwMode="auto">
          <a:xfrm>
            <a:off x="228600" y="1600200"/>
            <a:ext cx="8458200" cy="24384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v_productcategory VARCHAR2(20) :='</a:t>
            </a:r>
            <a:r>
              <a:rPr lang="en-US" dirty="0" err="1">
                <a:solidFill>
                  <a:srgbClr val="000000"/>
                </a:solidFill>
                <a:latin typeface="Lucida Console" pitchFamily="49" charset="0"/>
              </a:rPr>
              <a:t>Mobilephone</a:t>
            </a:r>
            <a:r>
              <a:rPr lang="en-US" dirty="0">
                <a:solidFill>
                  <a:srgbClr val="000000"/>
                </a:solidFill>
                <a:latin typeface="Lucida Console" pitchFamily="49" charset="0"/>
              </a:rPr>
              <a:t>';</a:t>
            </a:r>
          </a:p>
          <a:p>
            <a:pPr algn="l">
              <a:spcBef>
                <a:spcPts val="600"/>
              </a:spcBef>
              <a:defRPr/>
            </a:pPr>
            <a:r>
              <a:rPr lang="en-US" dirty="0">
                <a:solidFill>
                  <a:srgbClr val="000000"/>
                </a:solidFill>
                <a:latin typeface="Lucida Console" pitchFamily="49" charset="0"/>
              </a:rPr>
              <a:t>  3  v_vendorname CHAR(20) NOT NULL:= 'Joe';</a:t>
            </a:r>
          </a:p>
          <a:p>
            <a:pPr algn="l">
              <a:spcBef>
                <a:spcPts val="600"/>
              </a:spcBef>
              <a:defRPr/>
            </a:pPr>
            <a:r>
              <a:rPr lang="en-US" dirty="0">
                <a:solidFill>
                  <a:srgbClr val="000000"/>
                </a:solidFill>
                <a:latin typeface="Lucida Console" pitchFamily="49" charset="0"/>
              </a:rPr>
              <a:t>  4  v_customername VARCHAR2(20 CHAR) DEFAULT  'John';</a:t>
            </a:r>
          </a:p>
          <a:p>
            <a:pPr algn="l">
              <a:spcBef>
                <a:spcPts val="600"/>
              </a:spcBef>
              <a:defRPr/>
            </a:pPr>
            <a:r>
              <a:rPr lang="en-US" dirty="0">
                <a:solidFill>
                  <a:srgbClr val="000000"/>
                </a:solidFill>
                <a:latin typeface="Lucida Console" pitchFamily="49" charset="0"/>
              </a:rPr>
              <a:t>  5  c_productname  CONSTANT  CHAR(20 CHAR) := 'NOKIA';</a:t>
            </a:r>
          </a:p>
          <a:p>
            <a:pPr algn="l">
              <a:spcBef>
                <a:spcPts val="600"/>
              </a:spcBef>
              <a:defRPr/>
            </a:pPr>
            <a:r>
              <a:rPr lang="en-US" dirty="0">
                <a:solidFill>
                  <a:srgbClr val="000000"/>
                </a:solidFill>
                <a:latin typeface="Lucida Console" pitchFamily="49" charset="0"/>
              </a:rPr>
              <a:t>…..</a:t>
            </a:r>
          </a:p>
        </p:txBody>
      </p:sp>
    </p:spTree>
    <p:extLst>
      <p:ext uri="{BB962C8B-B14F-4D97-AF65-F5344CB8AC3E}">
        <p14:creationId xmlns:p14="http://schemas.microsoft.com/office/powerpoint/2010/main" val="213905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DC1894C8-88F9-446A-BAE5-E0956EA396DD}" type="slidenum">
              <a:rPr lang="en-US" smtClean="0">
                <a:solidFill>
                  <a:schemeClr val="bg1"/>
                </a:solidFill>
              </a:rPr>
              <a:pPr eaLnBrk="1" hangingPunct="1"/>
              <a:t>2</a:t>
            </a:fld>
            <a:endParaRPr lang="en-US" smtClean="0">
              <a:solidFill>
                <a:schemeClr val="bg1"/>
              </a:solidFill>
            </a:endParaRPr>
          </a:p>
        </p:txBody>
      </p:sp>
      <p:sp>
        <p:nvSpPr>
          <p:cNvPr id="13315"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t>Transaction Properties</a:t>
            </a:r>
          </a:p>
        </p:txBody>
      </p:sp>
      <p:sp>
        <p:nvSpPr>
          <p:cNvPr id="2" name="Rectangle 1"/>
          <p:cNvSpPr/>
          <p:nvPr/>
        </p:nvSpPr>
        <p:spPr>
          <a:xfrm>
            <a:off x="0" y="858083"/>
            <a:ext cx="9144000" cy="5940088"/>
          </a:xfrm>
          <a:prstGeom prst="rect">
            <a:avLst/>
          </a:prstGeom>
        </p:spPr>
        <p:txBody>
          <a:bodyPr wrap="square">
            <a:spAutoFit/>
          </a:bodyPr>
          <a:lstStyle/>
          <a:p>
            <a:r>
              <a:rPr lang="en-US" sz="2000" dirty="0"/>
              <a:t> </a:t>
            </a:r>
            <a:r>
              <a:rPr lang="en-US" sz="2000" b="1" dirty="0" smtClean="0"/>
              <a:t>Atomicity</a:t>
            </a:r>
            <a:r>
              <a:rPr lang="en-US" sz="2000" b="1" dirty="0"/>
              <a:t>:</a:t>
            </a:r>
            <a:r>
              <a:rPr lang="en-US" sz="2000" dirty="0"/>
              <a:t> Transactions should </a:t>
            </a:r>
            <a:r>
              <a:rPr lang="en-US" sz="2000" u="sng" dirty="0"/>
              <a:t>either completely succeed or completely fail</a:t>
            </a:r>
            <a:r>
              <a:rPr lang="en-US" sz="2000" dirty="0"/>
              <a:t>. For any reasons, if the system crashes before the transaction completes, the database state should not change. The data in the database, which was involved with the transaction, should be restored to the previous consistent state. The transaction is indivisible which means it cannot be divided into sub tasks  </a:t>
            </a:r>
            <a:endParaRPr lang="en-US" sz="2000" dirty="0" smtClean="0"/>
          </a:p>
          <a:p>
            <a:endParaRPr lang="en-US" sz="2000" dirty="0"/>
          </a:p>
          <a:p>
            <a:r>
              <a:rPr lang="en-US" sz="2000" b="1" dirty="0"/>
              <a:t>Consistency:</a:t>
            </a:r>
            <a:r>
              <a:rPr lang="en-US" sz="2000" dirty="0"/>
              <a:t> Transactions must preserve database consistency. A transaction transforms the database from one consistent state to another consistent state. </a:t>
            </a:r>
            <a:endParaRPr lang="en-US" sz="2000" dirty="0" smtClean="0"/>
          </a:p>
          <a:p>
            <a:endParaRPr lang="en-US" sz="2000" dirty="0"/>
          </a:p>
          <a:p>
            <a:r>
              <a:rPr lang="en-US" sz="2000" b="1" dirty="0"/>
              <a:t>Isolation:</a:t>
            </a:r>
            <a:r>
              <a:rPr lang="en-US" sz="2000" dirty="0"/>
              <a:t> A transaction's operations like SELECT, INSERT, UPDATE and DELETE do not interfere with other transactions, or other users of the database. Until a transaction completely succeeds, the database system conceals the individual changes from other transactions. </a:t>
            </a:r>
            <a:endParaRPr lang="en-US" sz="2000" dirty="0" smtClean="0"/>
          </a:p>
          <a:p>
            <a:endParaRPr lang="en-US" sz="2000" dirty="0"/>
          </a:p>
          <a:p>
            <a:r>
              <a:rPr lang="en-US" sz="2000" b="1" dirty="0"/>
              <a:t>Durability:</a:t>
            </a:r>
            <a:r>
              <a:rPr lang="en-US" sz="2000" dirty="0"/>
              <a:t> Once a transaction completes (commits), the changes made to the database are made permanent and are available to all the transactions that follow it</a:t>
            </a:r>
            <a:r>
              <a:rPr lang="en-US" sz="2000" dirty="0" smtClean="0"/>
              <a:t>.</a:t>
            </a:r>
          </a:p>
          <a:p>
            <a:endParaRPr lang="en-US" sz="2000" dirty="0"/>
          </a:p>
          <a:p>
            <a:r>
              <a:rPr lang="en-US" sz="2000" dirty="0"/>
              <a:t>These properties are called as </a:t>
            </a:r>
            <a:r>
              <a:rPr lang="en-US" sz="2000" b="1" dirty="0"/>
              <a:t>ACID</a:t>
            </a:r>
            <a:r>
              <a:rPr lang="en-US" sz="2000" dirty="0"/>
              <a:t> (derived from the first letter of the above characteristics) properties</a:t>
            </a:r>
            <a:r>
              <a:rPr lang="en-US" sz="2000" dirty="0" smtClean="0"/>
              <a:t>.</a:t>
            </a:r>
            <a:endParaRPr lang="en-US" sz="1000" dirty="0"/>
          </a:p>
        </p:txBody>
      </p:sp>
    </p:spTree>
    <p:extLst>
      <p:ext uri="{BB962C8B-B14F-4D97-AF65-F5344CB8AC3E}">
        <p14:creationId xmlns:p14="http://schemas.microsoft.com/office/powerpoint/2010/main" val="303223661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0" y="838200"/>
            <a:ext cx="9144000" cy="6019800"/>
          </a:xfrm>
        </p:spPr>
        <p:txBody>
          <a:bodyPr/>
          <a:lstStyle/>
          <a:p>
            <a:pPr algn="just" eaLnBrk="1" hangingPunct="1">
              <a:buClr>
                <a:schemeClr val="tx1"/>
              </a:buClr>
              <a:buFont typeface="Arial" pitchFamily="34" charset="0"/>
              <a:buChar char="•"/>
            </a:pPr>
            <a:r>
              <a:rPr lang="en-US" sz="2400" dirty="0" smtClean="0"/>
              <a:t>Number</a:t>
            </a:r>
          </a:p>
          <a:p>
            <a:pPr lvl="1" algn="just" eaLnBrk="1" hangingPunct="1">
              <a:buClr>
                <a:schemeClr val="tx1"/>
              </a:buClr>
              <a:buFont typeface="Arial" pitchFamily="34" charset="0"/>
              <a:buChar char="•"/>
            </a:pPr>
            <a:r>
              <a:rPr lang="en-US" sz="2400" b="1" dirty="0" smtClean="0"/>
              <a:t>PLS_INTEGER</a:t>
            </a:r>
            <a:r>
              <a:rPr lang="en-US" sz="2400" dirty="0" smtClean="0"/>
              <a:t> –used when a whole number is used in arithmetic operations but not stored in the database</a:t>
            </a:r>
          </a:p>
          <a:p>
            <a:pPr lvl="1" algn="just" eaLnBrk="1" hangingPunct="1">
              <a:buClr>
                <a:schemeClr val="tx1"/>
              </a:buClr>
              <a:buFont typeface="Arial" pitchFamily="34" charset="0"/>
              <a:buChar char="•"/>
            </a:pPr>
            <a:r>
              <a:rPr lang="en-US" sz="2400" b="1" dirty="0" smtClean="0"/>
              <a:t>NUMBER (p , s) </a:t>
            </a:r>
            <a:r>
              <a:rPr lang="en-US" sz="2400" dirty="0" smtClean="0"/>
              <a:t>– used for storing integer and floating-point values</a:t>
            </a:r>
          </a:p>
          <a:p>
            <a:pPr lvl="1" algn="just" eaLnBrk="1" hangingPunct="1">
              <a:buClr>
                <a:schemeClr val="tx1"/>
              </a:buClr>
              <a:buFont typeface="Wingdings" pitchFamily="2" charset="2"/>
              <a:buNone/>
            </a:pPr>
            <a:r>
              <a:rPr lang="en-US" sz="2400" dirty="0" smtClean="0"/>
              <a:t>    </a:t>
            </a:r>
            <a:r>
              <a:rPr lang="en-US" sz="2400" b="1" dirty="0" smtClean="0"/>
              <a:t>p- total number of digits allowed for the value</a:t>
            </a:r>
          </a:p>
          <a:p>
            <a:pPr lvl="1" algn="just" eaLnBrk="1" hangingPunct="1">
              <a:buClr>
                <a:schemeClr val="tx1"/>
              </a:buClr>
              <a:buFont typeface="Wingdings" pitchFamily="2" charset="2"/>
              <a:buNone/>
            </a:pPr>
            <a:r>
              <a:rPr lang="en-US" sz="2400" b="1" dirty="0" smtClean="0"/>
              <a:t>    s- number of digits to the right of the decimal place</a:t>
            </a:r>
          </a:p>
          <a:p>
            <a:pPr lvl="1" algn="just" eaLnBrk="1" hangingPunct="1">
              <a:buClr>
                <a:schemeClr val="tx1"/>
              </a:buClr>
              <a:buFont typeface="Wingdings" pitchFamily="2" charset="2"/>
              <a:buNone/>
            </a:pPr>
            <a:endParaRPr lang="en-US" dirty="0" smtClean="0"/>
          </a:p>
          <a:p>
            <a:pPr lvl="1"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E01F048A-0A8B-4CA2-87E6-0875F687DB66}" type="slidenum">
              <a:rPr lang="en-US">
                <a:solidFill>
                  <a:srgbClr val="FFFFFF"/>
                </a:solidFill>
                <a:latin typeface="Arial" pitchFamily="34" charset="0"/>
              </a:rPr>
              <a:pPr>
                <a:defRPr/>
              </a:pPr>
              <a:t>20</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Variables &amp; Data types(5 of 7)</a:t>
            </a:r>
          </a:p>
        </p:txBody>
      </p:sp>
      <p:sp>
        <p:nvSpPr>
          <p:cNvPr id="5" name="AutoShape 10"/>
          <p:cNvSpPr>
            <a:spLocks noChangeArrowheads="1"/>
          </p:cNvSpPr>
          <p:nvPr/>
        </p:nvSpPr>
        <p:spPr bwMode="auto">
          <a:xfrm>
            <a:off x="1752600" y="3733800"/>
            <a:ext cx="4267200" cy="1447800"/>
          </a:xfrm>
          <a:prstGeom prst="roundRect">
            <a:avLst>
              <a:gd name="adj" fmla="val 26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v_itemqty PLS_INTEGER;</a:t>
            </a:r>
          </a:p>
          <a:p>
            <a:pPr algn="l">
              <a:spcBef>
                <a:spcPts val="600"/>
              </a:spcBef>
              <a:defRPr/>
            </a:pPr>
            <a:r>
              <a:rPr lang="en-US" dirty="0">
                <a:solidFill>
                  <a:srgbClr val="000000"/>
                </a:solidFill>
                <a:latin typeface="Lucida Console" pitchFamily="49" charset="0"/>
              </a:rPr>
              <a:t>  3  v_itemprice NUMBER(7,2);</a:t>
            </a:r>
          </a:p>
          <a:p>
            <a:pPr algn="l">
              <a:spcBef>
                <a:spcPts val="600"/>
              </a:spcBef>
              <a:defRPr/>
            </a:pPr>
            <a:r>
              <a:rPr lang="en-US" dirty="0">
                <a:solidFill>
                  <a:srgbClr val="000000"/>
                </a:solidFill>
                <a:latin typeface="Lucida Console" pitchFamily="49" charset="0"/>
              </a:rPr>
              <a:t>  </a:t>
            </a:r>
          </a:p>
        </p:txBody>
      </p:sp>
      <p:sp>
        <p:nvSpPr>
          <p:cNvPr id="14" name="Rectangle 13"/>
          <p:cNvSpPr/>
          <p:nvPr/>
        </p:nvSpPr>
        <p:spPr bwMode="auto">
          <a:xfrm>
            <a:off x="1905000" y="5638800"/>
            <a:ext cx="3657600" cy="3810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l">
              <a:defRPr/>
            </a:pPr>
            <a:r>
              <a:rPr lang="en-US" dirty="0">
                <a:solidFill>
                  <a:srgbClr val="000000"/>
                </a:solidFill>
              </a:rPr>
              <a:t> 7 – 2 = 5</a:t>
            </a:r>
          </a:p>
        </p:txBody>
      </p:sp>
      <p:sp>
        <p:nvSpPr>
          <p:cNvPr id="15" name="Rectangle 14"/>
          <p:cNvSpPr/>
          <p:nvPr/>
        </p:nvSpPr>
        <p:spPr bwMode="auto">
          <a:xfrm>
            <a:off x="4876800" y="5638800"/>
            <a:ext cx="685800" cy="3810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defRPr/>
            </a:pPr>
            <a:r>
              <a:rPr lang="en-US" dirty="0">
                <a:solidFill>
                  <a:srgbClr val="000000"/>
                </a:solidFill>
                <a:latin typeface="Lucida Console" pitchFamily="49" charset="0"/>
              </a:rPr>
              <a:t>S=2</a:t>
            </a:r>
          </a:p>
        </p:txBody>
      </p:sp>
      <p:sp>
        <p:nvSpPr>
          <p:cNvPr id="16" name="Rectangle 15"/>
          <p:cNvSpPr/>
          <p:nvPr/>
        </p:nvSpPr>
        <p:spPr bwMode="auto">
          <a:xfrm>
            <a:off x="4343400" y="5638800"/>
            <a:ext cx="533400" cy="3810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defRPr/>
            </a:pPr>
            <a:r>
              <a:rPr lang="en-US" sz="2000" dirty="0">
                <a:solidFill>
                  <a:srgbClr val="FFFFFF"/>
                </a:solidFill>
              </a:rPr>
              <a:t>.</a:t>
            </a:r>
          </a:p>
        </p:txBody>
      </p:sp>
      <p:sp>
        <p:nvSpPr>
          <p:cNvPr id="17" name="Rectangle 16"/>
          <p:cNvSpPr/>
          <p:nvPr/>
        </p:nvSpPr>
        <p:spPr bwMode="auto">
          <a:xfrm>
            <a:off x="1905000" y="5257800"/>
            <a:ext cx="36576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solidFill>
                  <a:srgbClr val="000000"/>
                </a:solidFill>
                <a:latin typeface="Lucida Console" pitchFamily="49" charset="0"/>
              </a:rPr>
              <a:t>P=7</a:t>
            </a:r>
          </a:p>
        </p:txBody>
      </p:sp>
      <p:sp>
        <p:nvSpPr>
          <p:cNvPr id="18" name="Oval Callout 17"/>
          <p:cNvSpPr/>
          <p:nvPr/>
        </p:nvSpPr>
        <p:spPr bwMode="auto">
          <a:xfrm>
            <a:off x="7239000" y="3733800"/>
            <a:ext cx="1600200" cy="1371600"/>
          </a:xfrm>
          <a:prstGeom prst="wedgeEllipseCallout">
            <a:avLst>
              <a:gd name="adj1" fmla="val -211798"/>
              <a:gd name="adj2" fmla="val 10230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dirty="0">
                <a:solidFill>
                  <a:srgbClr val="FFFFFF"/>
                </a:solidFill>
              </a:rPr>
              <a:t>Decimal point is ignored  for width</a:t>
            </a:r>
            <a:endParaRPr lang="en-US" dirty="0">
              <a:solidFill>
                <a:srgbClr val="000000"/>
              </a:solidFill>
            </a:endParaRPr>
          </a:p>
        </p:txBody>
      </p:sp>
    </p:spTree>
    <p:extLst>
      <p:ext uri="{BB962C8B-B14F-4D97-AF65-F5344CB8AC3E}">
        <p14:creationId xmlns:p14="http://schemas.microsoft.com/office/powerpoint/2010/main" val="237791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0FA359-CA94-4AAD-9557-2DAD585574AE}" type="slidenum">
              <a:rPr lang="en-US">
                <a:solidFill>
                  <a:srgbClr val="FFFFFF"/>
                </a:solidFill>
                <a:latin typeface="Arial" pitchFamily="34" charset="0"/>
              </a:rPr>
              <a:pPr>
                <a:defRPr/>
              </a:pPr>
              <a:t>21</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973138"/>
          </a:xfrm>
          <a:solidFill>
            <a:schemeClr val="accent4">
              <a:lumMod val="20000"/>
              <a:lumOff val="80000"/>
            </a:schemeClr>
          </a:solidFill>
        </p:spPr>
        <p:txBody>
          <a:bodyPr/>
          <a:lstStyle/>
          <a:p>
            <a:pPr eaLnBrk="1" hangingPunct="1">
              <a:defRPr/>
            </a:pPr>
            <a:r>
              <a:rPr lang="en-US" dirty="0" smtClean="0"/>
              <a:t>Variables &amp; Data types(6 of 7)</a:t>
            </a:r>
          </a:p>
        </p:txBody>
      </p:sp>
      <p:sp>
        <p:nvSpPr>
          <p:cNvPr id="14340" name="Rectangle 3"/>
          <p:cNvSpPr>
            <a:spLocks noGrp="1" noChangeArrowheads="1"/>
          </p:cNvSpPr>
          <p:nvPr>
            <p:ph type="body" idx="1"/>
          </p:nvPr>
        </p:nvSpPr>
        <p:spPr>
          <a:xfrm>
            <a:off x="0" y="990600"/>
            <a:ext cx="9144000" cy="5867400"/>
          </a:xfrm>
        </p:spPr>
        <p:txBody>
          <a:bodyPr/>
          <a:lstStyle/>
          <a:p>
            <a:pPr algn="just" eaLnBrk="1" hangingPunct="1">
              <a:buClr>
                <a:schemeClr val="tx1"/>
              </a:buClr>
              <a:buFont typeface="Arial" pitchFamily="34" charset="0"/>
              <a:buChar char="•"/>
            </a:pPr>
            <a:r>
              <a:rPr lang="en-US" sz="2800" dirty="0" smtClean="0"/>
              <a:t>Boolean</a:t>
            </a:r>
          </a:p>
          <a:p>
            <a:pPr lvl="1" algn="just" eaLnBrk="1" hangingPunct="1">
              <a:buClr>
                <a:schemeClr val="tx1"/>
              </a:buClr>
              <a:buFont typeface="Arial" pitchFamily="34" charset="0"/>
              <a:buChar char="•"/>
            </a:pPr>
            <a:r>
              <a:rPr lang="en-US" sz="2400" dirty="0" smtClean="0"/>
              <a:t>Used for</a:t>
            </a:r>
            <a:r>
              <a:rPr lang="en-US" sz="2400" b="1" dirty="0" smtClean="0"/>
              <a:t> storing </a:t>
            </a:r>
            <a:r>
              <a:rPr lang="en-US" sz="2400" dirty="0" err="1" smtClean="0"/>
              <a:t>boolean</a:t>
            </a:r>
            <a:r>
              <a:rPr lang="en-US" sz="2400" dirty="0" smtClean="0"/>
              <a:t> value such as </a:t>
            </a:r>
            <a:r>
              <a:rPr lang="en-US" sz="2400" b="1" dirty="0" smtClean="0"/>
              <a:t>TRUE, FALSE, and NULL</a:t>
            </a:r>
          </a:p>
          <a:p>
            <a:pPr lvl="1" algn="just" eaLnBrk="1" hangingPunct="1">
              <a:buClr>
                <a:schemeClr val="tx1"/>
              </a:buClr>
              <a:buFont typeface="Arial" pitchFamily="34" charset="0"/>
              <a:buChar char="•"/>
            </a:pPr>
            <a:r>
              <a:rPr lang="en-US" sz="2400" b="1" dirty="0" smtClean="0"/>
              <a:t>Do not</a:t>
            </a:r>
            <a:r>
              <a:rPr lang="en-US" sz="2400" dirty="0" smtClean="0"/>
              <a:t> attempt </a:t>
            </a:r>
            <a:r>
              <a:rPr lang="en-US" sz="2400" b="1" dirty="0" smtClean="0"/>
              <a:t>to print or display</a:t>
            </a:r>
            <a:r>
              <a:rPr lang="en-US" sz="2400" dirty="0" smtClean="0"/>
              <a:t> the </a:t>
            </a:r>
            <a:r>
              <a:rPr lang="en-US" sz="2400" b="1" dirty="0" smtClean="0"/>
              <a:t>value stored in </a:t>
            </a:r>
            <a:r>
              <a:rPr lang="en-US" sz="2400" b="1" dirty="0" err="1" smtClean="0"/>
              <a:t>boolean</a:t>
            </a:r>
            <a:r>
              <a:rPr lang="en-US" sz="2400" b="1" dirty="0" smtClean="0"/>
              <a:t> </a:t>
            </a:r>
            <a:r>
              <a:rPr lang="en-US" sz="2400" dirty="0" smtClean="0"/>
              <a:t>variable, as it is not possible</a:t>
            </a:r>
          </a:p>
          <a:p>
            <a:pPr lvl="1"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1752600" y="3352800"/>
            <a:ext cx="4876800" cy="2133600"/>
          </a:xfrm>
          <a:prstGeom prst="roundRect">
            <a:avLst>
              <a:gd name="adj" fmla="val 333"/>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v_test BOOLEAN;</a:t>
            </a:r>
          </a:p>
          <a:p>
            <a:pPr algn="l">
              <a:spcBef>
                <a:spcPts val="600"/>
              </a:spcBef>
              <a:defRPr/>
            </a:pPr>
            <a:r>
              <a:rPr lang="en-US" dirty="0">
                <a:solidFill>
                  <a:srgbClr val="000000"/>
                </a:solidFill>
                <a:latin typeface="Lucida Console" pitchFamily="49" charset="0"/>
              </a:rPr>
              <a:t>  3  BEGIN</a:t>
            </a:r>
          </a:p>
          <a:p>
            <a:pPr algn="l">
              <a:spcBef>
                <a:spcPts val="600"/>
              </a:spcBef>
              <a:defRPr/>
            </a:pPr>
            <a:r>
              <a:rPr lang="en-US" dirty="0">
                <a:solidFill>
                  <a:srgbClr val="000000"/>
                </a:solidFill>
                <a:latin typeface="Lucida Console" pitchFamily="49" charset="0"/>
              </a:rPr>
              <a:t>  4  v_test:=</a:t>
            </a:r>
            <a:r>
              <a:rPr lang="en-US" dirty="0">
                <a:solidFill>
                  <a:srgbClr val="FF0000"/>
                </a:solidFill>
                <a:latin typeface="Lucida Console" pitchFamily="49" charset="0"/>
              </a:rPr>
              <a:t>'</a:t>
            </a:r>
            <a:r>
              <a:rPr lang="en-US" dirty="0">
                <a:solidFill>
                  <a:srgbClr val="000000"/>
                </a:solidFill>
                <a:latin typeface="Lucida Console" pitchFamily="49" charset="0"/>
              </a:rPr>
              <a:t>TRUE</a:t>
            </a:r>
            <a:r>
              <a:rPr lang="en-US" dirty="0">
                <a:solidFill>
                  <a:srgbClr val="FF0000"/>
                </a:solidFill>
                <a:latin typeface="Lucida Console" pitchFamily="49" charset="0"/>
              </a:rPr>
              <a:t>'</a:t>
            </a:r>
            <a:r>
              <a:rPr lang="en-US" dirty="0">
                <a:solidFill>
                  <a:srgbClr val="000000"/>
                </a:solidFill>
                <a:latin typeface="Lucida Console" pitchFamily="49" charset="0"/>
              </a:rPr>
              <a:t>;  </a:t>
            </a:r>
            <a:r>
              <a:rPr lang="en-US" dirty="0">
                <a:solidFill>
                  <a:srgbClr val="FF0000"/>
                </a:solidFill>
                <a:latin typeface="Lucida Console" pitchFamily="49" charset="0"/>
              </a:rPr>
              <a:t>--Wrong</a:t>
            </a:r>
          </a:p>
          <a:p>
            <a:pPr algn="l">
              <a:spcBef>
                <a:spcPts val="600"/>
              </a:spcBef>
              <a:defRPr/>
            </a:pPr>
            <a:r>
              <a:rPr lang="en-US" dirty="0">
                <a:solidFill>
                  <a:srgbClr val="FF0000"/>
                </a:solidFill>
                <a:latin typeface="Lucida Console" pitchFamily="49" charset="0"/>
              </a:rPr>
              <a:t>  </a:t>
            </a:r>
            <a:r>
              <a:rPr lang="en-US" dirty="0">
                <a:solidFill>
                  <a:srgbClr val="000000"/>
                </a:solidFill>
                <a:latin typeface="Lucida Console" pitchFamily="49" charset="0"/>
              </a:rPr>
              <a:t>5  v_test:= TRUE; --Correct</a:t>
            </a:r>
            <a:endParaRPr lang="en-US" dirty="0">
              <a:solidFill>
                <a:srgbClr val="FF0000"/>
              </a:solidFill>
              <a:latin typeface="Lucida Console" pitchFamily="49" charset="0"/>
            </a:endParaRPr>
          </a:p>
          <a:p>
            <a:pPr algn="l">
              <a:spcBef>
                <a:spcPts val="600"/>
              </a:spcBef>
              <a:defRPr/>
            </a:pPr>
            <a:r>
              <a:rPr lang="en-US" dirty="0">
                <a:solidFill>
                  <a:srgbClr val="000000"/>
                </a:solidFill>
                <a:latin typeface="Lucida Console" pitchFamily="49" charset="0"/>
              </a:rPr>
              <a:t>  6  END;</a:t>
            </a:r>
          </a:p>
        </p:txBody>
      </p:sp>
    </p:spTree>
    <p:extLst>
      <p:ext uri="{BB962C8B-B14F-4D97-AF65-F5344CB8AC3E}">
        <p14:creationId xmlns:p14="http://schemas.microsoft.com/office/powerpoint/2010/main" val="2380405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077F86-BBC6-42EE-8850-D4240868A668}" type="slidenum">
              <a:rPr lang="en-US">
                <a:solidFill>
                  <a:srgbClr val="FFFFFF"/>
                </a:solidFill>
                <a:latin typeface="Arial" pitchFamily="34" charset="0"/>
              </a:rPr>
              <a:pPr>
                <a:defRPr/>
              </a:pPr>
              <a:t>22</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96938"/>
          </a:xfrm>
          <a:solidFill>
            <a:schemeClr val="accent4">
              <a:lumMod val="20000"/>
              <a:lumOff val="80000"/>
            </a:schemeClr>
          </a:solidFill>
        </p:spPr>
        <p:txBody>
          <a:bodyPr/>
          <a:lstStyle/>
          <a:p>
            <a:pPr eaLnBrk="1" hangingPunct="1">
              <a:defRPr/>
            </a:pPr>
            <a:r>
              <a:rPr lang="en-US" dirty="0" smtClean="0"/>
              <a:t>Variables &amp; Data types(7 of 7)</a:t>
            </a:r>
          </a:p>
        </p:txBody>
      </p:sp>
      <p:sp>
        <p:nvSpPr>
          <p:cNvPr id="15364" name="Rectangle 3"/>
          <p:cNvSpPr>
            <a:spLocks noGrp="1" noChangeArrowheads="1"/>
          </p:cNvSpPr>
          <p:nvPr>
            <p:ph type="body" idx="1"/>
          </p:nvPr>
        </p:nvSpPr>
        <p:spPr>
          <a:xfrm>
            <a:off x="0" y="914400"/>
            <a:ext cx="9144000" cy="5943600"/>
          </a:xfrm>
        </p:spPr>
        <p:txBody>
          <a:bodyPr/>
          <a:lstStyle/>
          <a:p>
            <a:pPr algn="just" eaLnBrk="1" hangingPunct="1">
              <a:buClr>
                <a:schemeClr val="tx1"/>
              </a:buClr>
              <a:buFont typeface="Arial" pitchFamily="34" charset="0"/>
              <a:buChar char="•"/>
            </a:pPr>
            <a:r>
              <a:rPr lang="en-US" sz="2800" dirty="0" smtClean="0"/>
              <a:t>Date </a:t>
            </a:r>
          </a:p>
          <a:p>
            <a:pPr lvl="1" algn="just" eaLnBrk="1" hangingPunct="1">
              <a:buClr>
                <a:schemeClr val="tx1"/>
              </a:buClr>
              <a:buFont typeface="Arial" pitchFamily="34" charset="0"/>
              <a:buChar char="•"/>
            </a:pPr>
            <a:r>
              <a:rPr lang="en-US" sz="2400" dirty="0" smtClean="0"/>
              <a:t>Used for storing DATE</a:t>
            </a:r>
          </a:p>
          <a:p>
            <a:pPr lvl="1" algn="just" eaLnBrk="1" hangingPunct="1">
              <a:buClr>
                <a:schemeClr val="tx1"/>
              </a:buClr>
              <a:buFont typeface="Arial" pitchFamily="34" charset="0"/>
              <a:buChar char="•"/>
            </a:pPr>
            <a:r>
              <a:rPr lang="en-US" sz="2400" dirty="0" smtClean="0"/>
              <a:t>Stores the century, year, month, day, hour, minute, second</a:t>
            </a:r>
          </a:p>
          <a:p>
            <a:pPr algn="just" eaLnBrk="1" hangingPunct="1">
              <a:buClr>
                <a:schemeClr val="tx1"/>
              </a:buClr>
              <a:buFont typeface="Arial" pitchFamily="34" charset="0"/>
              <a:buChar char="•"/>
            </a:pPr>
            <a:r>
              <a:rPr lang="en-US" sz="2800" dirty="0" smtClean="0"/>
              <a:t>Timestamp</a:t>
            </a:r>
          </a:p>
          <a:p>
            <a:pPr lvl="1" algn="just" eaLnBrk="1" hangingPunct="1">
              <a:buClr>
                <a:schemeClr val="tx1"/>
              </a:buClr>
              <a:buFont typeface="Arial" pitchFamily="34" charset="0"/>
              <a:buChar char="•"/>
            </a:pPr>
            <a:r>
              <a:rPr lang="en-US" sz="2400" dirty="0" smtClean="0"/>
              <a:t>Used for storing the date and time</a:t>
            </a:r>
          </a:p>
          <a:p>
            <a:pPr lvl="1" algn="just" eaLnBrk="1" hangingPunct="1">
              <a:buClr>
                <a:schemeClr val="tx1"/>
              </a:buClr>
              <a:buFont typeface="Arial" pitchFamily="34" charset="0"/>
              <a:buChar char="•"/>
            </a:pPr>
            <a:r>
              <a:rPr lang="en-US" sz="2400" dirty="0" smtClean="0"/>
              <a:t>Provides sub second time </a:t>
            </a:r>
            <a:r>
              <a:rPr lang="en-US" sz="2400" dirty="0" err="1" smtClean="0"/>
              <a:t>upto</a:t>
            </a:r>
            <a:r>
              <a:rPr lang="en-US" sz="2400" dirty="0" smtClean="0"/>
              <a:t> nine digits(the default is six)</a:t>
            </a:r>
          </a:p>
          <a:p>
            <a:pPr lvl="1"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1143000" y="4419600"/>
            <a:ext cx="6400800" cy="2133600"/>
          </a:xfrm>
          <a:prstGeom prst="roundRect">
            <a:avLst>
              <a:gd name="adj" fmla="val 0"/>
            </a:avLst>
          </a:prstGeom>
          <a:solidFill>
            <a:srgbClr val="EBFBFF"/>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v_transactiondate DATE:= SYSDATE;</a:t>
            </a:r>
          </a:p>
          <a:p>
            <a:pPr algn="l">
              <a:spcBef>
                <a:spcPts val="600"/>
              </a:spcBef>
              <a:defRPr/>
            </a:pPr>
            <a:r>
              <a:rPr lang="en-US" dirty="0">
                <a:solidFill>
                  <a:srgbClr val="000000"/>
                </a:solidFill>
                <a:latin typeface="Lucida Console" pitchFamily="49" charset="0"/>
              </a:rPr>
              <a:t>  3  v_billingdate TIMESTAMP := SYSTIMESTAMP;</a:t>
            </a:r>
          </a:p>
          <a:p>
            <a:pPr algn="l">
              <a:spcBef>
                <a:spcPts val="600"/>
              </a:spcBef>
              <a:defRPr/>
            </a:pPr>
            <a:r>
              <a:rPr lang="en-US" dirty="0">
                <a:solidFill>
                  <a:srgbClr val="000000"/>
                </a:solidFill>
                <a:latin typeface="Lucida Console" pitchFamily="49" charset="0"/>
              </a:rPr>
              <a:t>. . .</a:t>
            </a:r>
          </a:p>
          <a:p>
            <a:pPr algn="l">
              <a:spcBef>
                <a:spcPts val="600"/>
              </a:spcBef>
              <a:defRPr/>
            </a:pPr>
            <a:r>
              <a:rPr lang="en-US" dirty="0">
                <a:solidFill>
                  <a:srgbClr val="000000"/>
                </a:solidFill>
                <a:latin typeface="Lucida Console" pitchFamily="49" charset="0"/>
              </a:rPr>
              <a:t>. . .</a:t>
            </a:r>
          </a:p>
          <a:p>
            <a:pPr algn="l">
              <a:spcBef>
                <a:spcPts val="600"/>
              </a:spcBef>
              <a:defRPr/>
            </a:pPr>
            <a:r>
              <a:rPr lang="en-US" dirty="0">
                <a:solidFill>
                  <a:srgbClr val="000000"/>
                </a:solidFill>
                <a:latin typeface="Lucida Console" pitchFamily="49" charset="0"/>
              </a:rPr>
              <a:t>  </a:t>
            </a:r>
          </a:p>
        </p:txBody>
      </p:sp>
    </p:spTree>
    <p:extLst>
      <p:ext uri="{BB962C8B-B14F-4D97-AF65-F5344CB8AC3E}">
        <p14:creationId xmlns:p14="http://schemas.microsoft.com/office/powerpoint/2010/main" val="1098291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6CBC6B-C6DF-48CE-B8A7-F27A2C79D7D4}" type="slidenum">
              <a:rPr lang="en-US">
                <a:solidFill>
                  <a:srgbClr val="FFFFFF"/>
                </a:solidFill>
                <a:latin typeface="Arial" pitchFamily="34" charset="0"/>
              </a:rPr>
              <a:pPr>
                <a:defRPr/>
              </a:pPr>
              <a:t>23</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973138"/>
          </a:xfrm>
          <a:solidFill>
            <a:schemeClr val="accent4">
              <a:lumMod val="20000"/>
              <a:lumOff val="80000"/>
            </a:schemeClr>
          </a:solidFill>
        </p:spPr>
        <p:txBody>
          <a:bodyPr/>
          <a:lstStyle/>
          <a:p>
            <a:pPr eaLnBrk="1" hangingPunct="1">
              <a:defRPr/>
            </a:pPr>
            <a:r>
              <a:rPr lang="en-US" dirty="0" smtClean="0"/>
              <a:t>DBMS_OUTPUT.PUT_LINE (1 of 2)</a:t>
            </a:r>
          </a:p>
        </p:txBody>
      </p:sp>
      <p:sp>
        <p:nvSpPr>
          <p:cNvPr id="16388" name="Rectangle 3"/>
          <p:cNvSpPr>
            <a:spLocks noGrp="1" noChangeArrowheads="1"/>
          </p:cNvSpPr>
          <p:nvPr>
            <p:ph type="body" idx="1"/>
          </p:nvPr>
        </p:nvSpPr>
        <p:spPr>
          <a:xfrm>
            <a:off x="0" y="990600"/>
            <a:ext cx="9144000" cy="5867400"/>
          </a:xfrm>
        </p:spPr>
        <p:txBody>
          <a:bodyPr>
            <a:normAutofit/>
          </a:bodyPr>
          <a:lstStyle/>
          <a:p>
            <a:pPr algn="just" eaLnBrk="1" hangingPunct="1">
              <a:buClr>
                <a:schemeClr val="tx1"/>
              </a:buClr>
              <a:buFont typeface="Arial" pitchFamily="34" charset="0"/>
              <a:buChar char="•"/>
            </a:pPr>
            <a:r>
              <a:rPr lang="en-US" sz="2800" b="1" dirty="0" smtClean="0"/>
              <a:t>DBMS_OUTPUT.PUT_LINE</a:t>
            </a:r>
          </a:p>
          <a:p>
            <a:pPr algn="just">
              <a:buClr>
                <a:schemeClr val="tx1"/>
              </a:buClr>
            </a:pPr>
            <a:r>
              <a:rPr lang="en-US" sz="2600" dirty="0" smtClean="0"/>
              <a:t>An oracle supplied packaged procedure</a:t>
            </a:r>
          </a:p>
          <a:p>
            <a:pPr algn="just">
              <a:buClr>
                <a:schemeClr val="tx1"/>
              </a:buClr>
            </a:pPr>
            <a:r>
              <a:rPr lang="en-US" sz="2600" dirty="0" smtClean="0"/>
              <a:t>DBMS_OUTPUT is a package and PUT_LINE is a procedure within the package</a:t>
            </a:r>
          </a:p>
          <a:p>
            <a:pPr algn="just">
              <a:buClr>
                <a:schemeClr val="tx1"/>
              </a:buClr>
            </a:pPr>
            <a:r>
              <a:rPr lang="en-US" sz="2600" dirty="0" smtClean="0"/>
              <a:t>The string which has to be printed should be specified in parenthesis, following the PUT_LINE keyword</a:t>
            </a:r>
          </a:p>
          <a:p>
            <a:pPr algn="just">
              <a:buClr>
                <a:schemeClr val="tx1"/>
              </a:buClr>
            </a:pPr>
            <a:r>
              <a:rPr lang="en-US" sz="2600" dirty="0" smtClean="0"/>
              <a:t>Using SET SERVEROUTPUT ON this package should be enabled in SQLPLUS</a:t>
            </a:r>
          </a:p>
          <a:p>
            <a:pPr lvl="1"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p:txBody>
      </p:sp>
    </p:spTree>
    <p:extLst>
      <p:ext uri="{BB962C8B-B14F-4D97-AF65-F5344CB8AC3E}">
        <p14:creationId xmlns:p14="http://schemas.microsoft.com/office/powerpoint/2010/main" val="974807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45FDA0-BCC4-4ED5-A090-29929E2449E6}" type="slidenum">
              <a:rPr lang="en-US">
                <a:solidFill>
                  <a:srgbClr val="FFFFFF"/>
                </a:solidFill>
                <a:latin typeface="Arial" pitchFamily="34" charset="0"/>
              </a:rPr>
              <a:pPr>
                <a:defRPr/>
              </a:pPr>
              <a:t>24</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DBMS_OUTPUT.PUT_LINE (2 of 2)</a:t>
            </a:r>
          </a:p>
        </p:txBody>
      </p:sp>
      <p:sp>
        <p:nvSpPr>
          <p:cNvPr id="17412" name="Rectangle 3"/>
          <p:cNvSpPr>
            <a:spLocks noGrp="1" noChangeArrowheads="1"/>
          </p:cNvSpPr>
          <p:nvPr>
            <p:ph type="body" idx="1"/>
          </p:nvPr>
        </p:nvSpPr>
        <p:spPr>
          <a:xfrm>
            <a:off x="228600" y="990600"/>
            <a:ext cx="8686800" cy="5334000"/>
          </a:xfrm>
        </p:spPr>
        <p:txBody>
          <a:bodyPr/>
          <a:lstStyle/>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a:p>
            <a:pPr algn="just" eaLnBrk="1" hangingPunct="1">
              <a:buClr>
                <a:schemeClr val="tx1"/>
              </a:buClr>
              <a:buFont typeface="Arial" pitchFamily="34" charset="0"/>
              <a:buChar char="•"/>
            </a:pPr>
            <a:endParaRPr lang="en-US" smtClean="0"/>
          </a:p>
        </p:txBody>
      </p:sp>
      <p:sp>
        <p:nvSpPr>
          <p:cNvPr id="5" name="AutoShape 10"/>
          <p:cNvSpPr>
            <a:spLocks noChangeArrowheads="1"/>
          </p:cNvSpPr>
          <p:nvPr/>
        </p:nvSpPr>
        <p:spPr bwMode="auto">
          <a:xfrm>
            <a:off x="0" y="838200"/>
            <a:ext cx="9144000" cy="47244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SQL&gt; SET SERVEROUTPUT ON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SQL&gt;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2        </a:t>
            </a:r>
            <a:r>
              <a:rPr lang="en-US" sz="1600" dirty="0" err="1">
                <a:solidFill>
                  <a:srgbClr val="000000"/>
                </a:solidFill>
                <a:latin typeface="Lucida Console" pitchFamily="49" charset="0"/>
                <a:ea typeface="Verdana" pitchFamily="34" charset="0"/>
                <a:cs typeface="Verdana" pitchFamily="34" charset="0"/>
              </a:rPr>
              <a:t>v_productcategory</a:t>
            </a:r>
            <a:r>
              <a:rPr lang="en-US" sz="1600" dirty="0">
                <a:solidFill>
                  <a:srgbClr val="000000"/>
                </a:solidFill>
                <a:latin typeface="Lucida Console" pitchFamily="49" charset="0"/>
                <a:ea typeface="Verdana" pitchFamily="34" charset="0"/>
                <a:cs typeface="Verdana" pitchFamily="34" charset="0"/>
              </a:rPr>
              <a:t> VARCHAR2(20) :='Mobile Phone';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3        </a:t>
            </a:r>
            <a:r>
              <a:rPr lang="en-US" sz="1600" dirty="0" err="1">
                <a:solidFill>
                  <a:srgbClr val="000000"/>
                </a:solidFill>
                <a:latin typeface="Lucida Console" pitchFamily="49" charset="0"/>
                <a:ea typeface="Verdana" pitchFamily="34" charset="0"/>
                <a:cs typeface="Verdana" pitchFamily="34" charset="0"/>
              </a:rPr>
              <a:t>v_itemqty</a:t>
            </a:r>
            <a:r>
              <a:rPr lang="en-US" sz="1600" dirty="0">
                <a:solidFill>
                  <a:srgbClr val="000000"/>
                </a:solidFill>
                <a:latin typeface="Lucida Console" pitchFamily="49" charset="0"/>
                <a:ea typeface="Verdana" pitchFamily="34" charset="0"/>
                <a:cs typeface="Verdana" pitchFamily="34" charset="0"/>
              </a:rPr>
              <a:t> PLS_INTEGER := 1000;</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4        </a:t>
            </a:r>
            <a:r>
              <a:rPr lang="en-US" sz="1600" dirty="0" err="1">
                <a:solidFill>
                  <a:srgbClr val="000000"/>
                </a:solidFill>
                <a:latin typeface="Lucida Console" pitchFamily="49" charset="0"/>
                <a:ea typeface="Verdana" pitchFamily="34" charset="0"/>
                <a:cs typeface="Verdana" pitchFamily="34" charset="0"/>
              </a:rPr>
              <a:t>v_itemprice</a:t>
            </a:r>
            <a:r>
              <a:rPr lang="en-US" sz="1600" dirty="0">
                <a:solidFill>
                  <a:srgbClr val="000000"/>
                </a:solidFill>
                <a:latin typeface="Lucida Console" pitchFamily="49" charset="0"/>
                <a:ea typeface="Verdana" pitchFamily="34" charset="0"/>
                <a:cs typeface="Verdana" pitchFamily="34" charset="0"/>
              </a:rPr>
              <a:t> NUMBER(7,2) DEFAULT 60.50;</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5        </a:t>
            </a:r>
            <a:r>
              <a:rPr lang="en-US" sz="1600" dirty="0" err="1">
                <a:solidFill>
                  <a:srgbClr val="000000"/>
                </a:solidFill>
                <a:latin typeface="Lucida Console" pitchFamily="49" charset="0"/>
                <a:ea typeface="Verdana" pitchFamily="34" charset="0"/>
                <a:cs typeface="Verdana" pitchFamily="34" charset="0"/>
              </a:rPr>
              <a:t>v_transactiondate</a:t>
            </a:r>
            <a:r>
              <a:rPr lang="en-US" sz="1600" dirty="0">
                <a:solidFill>
                  <a:srgbClr val="000000"/>
                </a:solidFill>
                <a:latin typeface="Lucida Console" pitchFamily="49" charset="0"/>
                <a:ea typeface="Verdana" pitchFamily="34" charset="0"/>
                <a:cs typeface="Verdana" pitchFamily="34" charset="0"/>
              </a:rPr>
              <a:t> DATE:= SYSDATE;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6        </a:t>
            </a:r>
            <a:r>
              <a:rPr lang="en-US" sz="1600" dirty="0" err="1">
                <a:solidFill>
                  <a:srgbClr val="000000"/>
                </a:solidFill>
                <a:latin typeface="Lucida Console" pitchFamily="49" charset="0"/>
                <a:ea typeface="Verdana" pitchFamily="34" charset="0"/>
                <a:cs typeface="Verdana" pitchFamily="34" charset="0"/>
              </a:rPr>
              <a:t>v_billingdate</a:t>
            </a:r>
            <a:r>
              <a:rPr lang="en-US" sz="1600" dirty="0">
                <a:solidFill>
                  <a:srgbClr val="000000"/>
                </a:solidFill>
                <a:latin typeface="Lucida Console" pitchFamily="49" charset="0"/>
                <a:ea typeface="Verdana" pitchFamily="34" charset="0"/>
                <a:cs typeface="Verdana" pitchFamily="34" charset="0"/>
              </a:rPr>
              <a:t> TIMESTAMP := SYSTIMESTAMP;</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7        </a:t>
            </a:r>
            <a:r>
              <a:rPr lang="en-US" sz="1600" dirty="0" err="1">
                <a:solidFill>
                  <a:srgbClr val="000000"/>
                </a:solidFill>
                <a:latin typeface="Lucida Console" pitchFamily="49" charset="0"/>
                <a:ea typeface="Verdana" pitchFamily="34" charset="0"/>
                <a:cs typeface="Verdana" pitchFamily="34" charset="0"/>
              </a:rPr>
              <a:t>v_test</a:t>
            </a:r>
            <a:r>
              <a:rPr lang="en-US" sz="1600" dirty="0">
                <a:solidFill>
                  <a:srgbClr val="000000"/>
                </a:solidFill>
                <a:latin typeface="Lucida Console" pitchFamily="49" charset="0"/>
                <a:ea typeface="Verdana" pitchFamily="34" charset="0"/>
                <a:cs typeface="Verdana" pitchFamily="34" charset="0"/>
              </a:rPr>
              <a:t> BOOLEAN:=TRUE;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8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9         DBMS_OUTPUT.PUT_LINE(</a:t>
            </a:r>
            <a:r>
              <a:rPr lang="en-US" sz="1600" dirty="0" err="1">
                <a:solidFill>
                  <a:srgbClr val="000000"/>
                </a:solidFill>
                <a:latin typeface="Lucida Console" pitchFamily="49" charset="0"/>
                <a:ea typeface="Verdana" pitchFamily="34" charset="0"/>
                <a:cs typeface="Verdana" pitchFamily="34" charset="0"/>
              </a:rPr>
              <a:t>v_productcategory</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10         DBMS_OUTPUT.PUT_LINE(</a:t>
            </a:r>
            <a:r>
              <a:rPr lang="en-US" sz="1600" dirty="0" err="1">
                <a:solidFill>
                  <a:srgbClr val="000000"/>
                </a:solidFill>
                <a:latin typeface="Lucida Console" pitchFamily="49" charset="0"/>
                <a:ea typeface="Verdana" pitchFamily="34" charset="0"/>
                <a:cs typeface="Verdana" pitchFamily="34" charset="0"/>
              </a:rPr>
              <a:t>v_transactiondate</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11         DBMS_OUTPUT.PUT_LINE (</a:t>
            </a:r>
            <a:r>
              <a:rPr lang="en-US" sz="1600" dirty="0" err="1">
                <a:solidFill>
                  <a:srgbClr val="000000"/>
                </a:solidFill>
                <a:latin typeface="Lucida Console" pitchFamily="49" charset="0"/>
                <a:ea typeface="Verdana" pitchFamily="34" charset="0"/>
                <a:cs typeface="Verdana" pitchFamily="34" charset="0"/>
              </a:rPr>
              <a:t>v_billingdate</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12     END;</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13    /</a:t>
            </a:r>
          </a:p>
          <a:p>
            <a:pPr algn="l">
              <a:spcBef>
                <a:spcPts val="600"/>
              </a:spcBef>
              <a:defRPr/>
            </a:pPr>
            <a:endParaRPr lang="en-US" sz="1600" dirty="0">
              <a:solidFill>
                <a:srgbClr val="000000"/>
              </a:solidFill>
              <a:latin typeface="Lucida Console" pitchFamily="49" charset="0"/>
              <a:ea typeface="Verdana" pitchFamily="34" charset="0"/>
              <a:cs typeface="Verdana" pitchFamily="34" charset="0"/>
            </a:endParaRPr>
          </a:p>
        </p:txBody>
      </p:sp>
      <p:sp>
        <p:nvSpPr>
          <p:cNvPr id="6" name="Rectangle 5"/>
          <p:cNvSpPr/>
          <p:nvPr/>
        </p:nvSpPr>
        <p:spPr bwMode="auto">
          <a:xfrm>
            <a:off x="1295400" y="3733800"/>
            <a:ext cx="5562600" cy="990600"/>
          </a:xfrm>
          <a:prstGeom prst="rect">
            <a:avLst/>
          </a:prstGeom>
          <a:solidFill>
            <a:schemeClr val="accent5">
              <a:lumMod val="75000"/>
              <a:alpha val="14000"/>
            </a:schemeClr>
          </a:solidFill>
          <a:ln w="28575" cap="flat" cmpd="sng" algn="ctr">
            <a:solidFill>
              <a:schemeClr val="tx1"/>
            </a:solidFill>
            <a:prstDash val="solid"/>
            <a:round/>
            <a:headEnd type="none" w="med" len="med"/>
            <a:tailEnd type="none" w="med" len="med"/>
          </a:ln>
          <a:effectLst/>
        </p:spPr>
        <p:txBody>
          <a:bodyPr anchor="ctr"/>
          <a:lstStyle/>
          <a:p>
            <a:pPr>
              <a:defRPr/>
            </a:pPr>
            <a:endParaRPr lang="en-US">
              <a:solidFill>
                <a:srgbClr val="000000"/>
              </a:solidFill>
            </a:endParaRPr>
          </a:p>
        </p:txBody>
      </p:sp>
      <p:sp>
        <p:nvSpPr>
          <p:cNvPr id="8" name="Rectangle 7"/>
          <p:cNvSpPr/>
          <p:nvPr/>
        </p:nvSpPr>
        <p:spPr bwMode="auto">
          <a:xfrm>
            <a:off x="0" y="5257800"/>
            <a:ext cx="9144000" cy="1143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l">
              <a:spcBef>
                <a:spcPts val="600"/>
              </a:spcBef>
              <a:defRPr/>
            </a:pPr>
            <a:r>
              <a:rPr lang="en-US" dirty="0">
                <a:solidFill>
                  <a:srgbClr val="000000"/>
                </a:solidFill>
                <a:latin typeface="Lucida Console" pitchFamily="49" charset="0"/>
                <a:ea typeface="Verdana" pitchFamily="34" charset="0"/>
                <a:cs typeface="Verdana" pitchFamily="34" charset="0"/>
              </a:rPr>
              <a:t>Mobile Phone</a:t>
            </a:r>
          </a:p>
          <a:p>
            <a:pPr algn="l">
              <a:spcBef>
                <a:spcPts val="600"/>
              </a:spcBef>
              <a:defRPr/>
            </a:pPr>
            <a:r>
              <a:rPr lang="en-US" dirty="0">
                <a:solidFill>
                  <a:srgbClr val="000000"/>
                </a:solidFill>
                <a:latin typeface="Lucida Console" pitchFamily="49" charset="0"/>
                <a:ea typeface="Verdana" pitchFamily="34" charset="0"/>
                <a:cs typeface="Verdana" pitchFamily="34" charset="0"/>
              </a:rPr>
              <a:t>10-MAR-09</a:t>
            </a:r>
          </a:p>
          <a:p>
            <a:pPr algn="l">
              <a:spcBef>
                <a:spcPts val="600"/>
              </a:spcBef>
              <a:defRPr/>
            </a:pPr>
            <a:r>
              <a:rPr lang="en-US" dirty="0">
                <a:solidFill>
                  <a:srgbClr val="000000"/>
                </a:solidFill>
                <a:latin typeface="Lucida Console" pitchFamily="49" charset="0"/>
                <a:ea typeface="Verdana" pitchFamily="34" charset="0"/>
                <a:cs typeface="Verdana" pitchFamily="34" charset="0"/>
              </a:rPr>
              <a:t>10-MAR-09 03.39.27.845000 PM</a:t>
            </a:r>
          </a:p>
        </p:txBody>
      </p:sp>
    </p:spTree>
    <p:extLst>
      <p:ext uri="{BB962C8B-B14F-4D97-AF65-F5344CB8AC3E}">
        <p14:creationId xmlns:p14="http://schemas.microsoft.com/office/powerpoint/2010/main" val="930681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21CF045-2268-46E1-80A1-6B2E7AB094F4}" type="slidenum">
              <a:rPr lang="en-US">
                <a:solidFill>
                  <a:srgbClr val="FFFFFF"/>
                </a:solidFill>
                <a:latin typeface="Arial" pitchFamily="34" charset="0"/>
              </a:rPr>
              <a:pPr>
                <a:defRPr/>
              </a:pPr>
              <a:t>25</a:t>
            </a:fld>
            <a:endParaRPr lang="en-US">
              <a:solidFill>
                <a:srgbClr val="FFFFFF"/>
              </a:solidFill>
              <a:latin typeface="Arial" pitchFamily="34" charset="0"/>
            </a:endParaRPr>
          </a:p>
        </p:txBody>
      </p:sp>
      <p:sp>
        <p:nvSpPr>
          <p:cNvPr id="4403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sz="2800" dirty="0" smtClean="0"/>
              <a:t>More about DBMS_OUTPUT package</a:t>
            </a:r>
          </a:p>
        </p:txBody>
      </p:sp>
      <p:sp>
        <p:nvSpPr>
          <p:cNvPr id="18436" name="Rectangle 3"/>
          <p:cNvSpPr>
            <a:spLocks noGrp="1" noChangeArrowheads="1"/>
          </p:cNvSpPr>
          <p:nvPr>
            <p:ph type="body" idx="1"/>
          </p:nvPr>
        </p:nvSpPr>
        <p:spPr>
          <a:xfrm>
            <a:off x="0" y="838200"/>
            <a:ext cx="9144000" cy="6019800"/>
          </a:xfrm>
        </p:spPr>
        <p:txBody>
          <a:bodyPr>
            <a:normAutofit/>
          </a:bodyPr>
          <a:lstStyle/>
          <a:p>
            <a:pPr eaLnBrk="1" hangingPunct="1">
              <a:buFont typeface="Arial" pitchFamily="34" charset="0"/>
              <a:buChar char="•"/>
            </a:pPr>
            <a:r>
              <a:rPr lang="en-US" sz="2400" dirty="0" smtClean="0"/>
              <a:t>Used to display messages to the screen from an anonymous PL/SQL </a:t>
            </a:r>
            <a:r>
              <a:rPr lang="en-US" sz="2400" dirty="0" smtClean="0"/>
              <a:t>block</a:t>
            </a:r>
            <a:endParaRPr lang="en-US" sz="2400" dirty="0" smtClean="0"/>
          </a:p>
          <a:p>
            <a:pPr eaLnBrk="1" hangingPunct="1">
              <a:buFont typeface="Arial" pitchFamily="34" charset="0"/>
              <a:buChar char="•"/>
            </a:pPr>
            <a:r>
              <a:rPr lang="en-US" sz="2400" dirty="0" smtClean="0"/>
              <a:t>Debugging is the most popular use of this </a:t>
            </a:r>
            <a:r>
              <a:rPr lang="en-US" sz="2400" dirty="0" smtClean="0"/>
              <a:t>package</a:t>
            </a:r>
            <a:endParaRPr lang="en-US" sz="2400" dirty="0" smtClean="0"/>
          </a:p>
          <a:p>
            <a:pPr eaLnBrk="1" hangingPunct="1">
              <a:buFont typeface="Arial" pitchFamily="34" charset="0"/>
              <a:buChar char="•"/>
            </a:pPr>
            <a:r>
              <a:rPr lang="en-US" sz="2400" dirty="0" smtClean="0"/>
              <a:t>When executing a PL/SQL block, any DBMS_OUTPUT lines are placed in an output buffer, which displays its contents on the screen when the program has completed </a:t>
            </a:r>
            <a:r>
              <a:rPr lang="en-US" sz="2400" dirty="0" smtClean="0"/>
              <a:t>execution</a:t>
            </a:r>
            <a:endParaRPr lang="en-US" sz="2400" dirty="0" smtClean="0"/>
          </a:p>
          <a:p>
            <a:pPr eaLnBrk="1" hangingPunct="1">
              <a:buFont typeface="Arial" pitchFamily="34" charset="0"/>
              <a:buChar char="•"/>
            </a:pPr>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16359786"/>
              </p:ext>
            </p:extLst>
          </p:nvPr>
        </p:nvGraphicFramePr>
        <p:xfrm>
          <a:off x="381000" y="3438523"/>
          <a:ext cx="8382000" cy="3038477"/>
        </p:xfrm>
        <a:graphic>
          <a:graphicData uri="http://schemas.openxmlformats.org/drawingml/2006/table">
            <a:tbl>
              <a:tblPr firstRow="1" bandRow="1">
                <a:tableStyleId>{5C22544A-7EE6-4342-B048-85BDC9FD1C3A}</a:tableStyleId>
              </a:tblPr>
              <a:tblGrid>
                <a:gridCol w="3321170"/>
                <a:gridCol w="5060830"/>
              </a:tblGrid>
              <a:tr h="370918">
                <a:tc>
                  <a:txBody>
                    <a:bodyPr/>
                    <a:lstStyle/>
                    <a:p>
                      <a:pPr algn="ctr"/>
                      <a:r>
                        <a:rPr lang="en-US" sz="1800" dirty="0" smtClean="0">
                          <a:solidFill>
                            <a:schemeClr val="tx1"/>
                          </a:solidFill>
                        </a:rPr>
                        <a:t>Procedures available</a:t>
                      </a:r>
                      <a:endParaRPr lang="en-US" sz="1800" dirty="0">
                        <a:solidFill>
                          <a:schemeClr val="tx1"/>
                        </a:solidFill>
                      </a:endParaRPr>
                    </a:p>
                  </a:txBody>
                  <a:tcPr marT="45730" marB="45730"/>
                </a:tc>
                <a:tc>
                  <a:txBody>
                    <a:bodyPr/>
                    <a:lstStyle/>
                    <a:p>
                      <a:pPr algn="ctr"/>
                      <a:r>
                        <a:rPr lang="en-US" sz="1800" dirty="0" smtClean="0">
                          <a:solidFill>
                            <a:schemeClr val="tx1"/>
                          </a:solidFill>
                        </a:rPr>
                        <a:t>Description</a:t>
                      </a:r>
                      <a:endParaRPr lang="en-US" sz="1800" dirty="0">
                        <a:solidFill>
                          <a:schemeClr val="tx1"/>
                        </a:solidFill>
                      </a:endParaRPr>
                    </a:p>
                  </a:txBody>
                  <a:tcPr marT="45730" marB="45730"/>
                </a:tc>
              </a:tr>
              <a:tr h="914591">
                <a:tc>
                  <a:txBody>
                    <a:bodyPr/>
                    <a:lstStyle/>
                    <a:p>
                      <a:r>
                        <a:rPr lang="en-US" sz="1800" dirty="0" smtClean="0">
                          <a:solidFill>
                            <a:schemeClr val="tx1"/>
                          </a:solidFill>
                        </a:rPr>
                        <a:t>DBMS_OUTPUT.ENABLE</a:t>
                      </a:r>
                      <a:endParaRPr lang="en-US" sz="1800" dirty="0">
                        <a:solidFill>
                          <a:schemeClr val="tx1"/>
                        </a:solidFill>
                      </a:endParaRPr>
                    </a:p>
                  </a:txBody>
                  <a:tcPr marT="45730" marB="45730"/>
                </a:tc>
                <a:tc>
                  <a:txBody>
                    <a:bodyPr/>
                    <a:lstStyle/>
                    <a:p>
                      <a:r>
                        <a:rPr lang="en-US" sz="1800" dirty="0" smtClean="0">
                          <a:solidFill>
                            <a:schemeClr val="tx1"/>
                          </a:solidFill>
                        </a:rPr>
                        <a:t>Allows message display (not necessary if you have SERVEROUTPUT set to ON in SQL*PLUS)</a:t>
                      </a:r>
                      <a:endParaRPr lang="en-US" sz="1800" dirty="0">
                        <a:solidFill>
                          <a:schemeClr val="tx1"/>
                        </a:solidFill>
                      </a:endParaRPr>
                    </a:p>
                  </a:txBody>
                  <a:tcPr marT="45730" marB="45730"/>
                </a:tc>
              </a:tr>
              <a:tr h="370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DBMS_OUTPUT.DISABLE</a:t>
                      </a:r>
                      <a:endParaRPr lang="en-US" sz="1800" dirty="0">
                        <a:solidFill>
                          <a:schemeClr val="tx1"/>
                        </a:solidFill>
                      </a:endParaRPr>
                    </a:p>
                  </a:txBody>
                  <a:tcPr marT="45730" marB="45730"/>
                </a:tc>
                <a:tc>
                  <a:txBody>
                    <a:bodyPr/>
                    <a:lstStyle/>
                    <a:p>
                      <a:r>
                        <a:rPr lang="en-US" sz="1800" dirty="0" smtClean="0">
                          <a:solidFill>
                            <a:schemeClr val="tx1"/>
                          </a:solidFill>
                        </a:rPr>
                        <a:t>Does not allow message display</a:t>
                      </a:r>
                      <a:endParaRPr lang="en-US" sz="1800" dirty="0">
                        <a:solidFill>
                          <a:schemeClr val="tx1"/>
                        </a:solidFill>
                      </a:endParaRPr>
                    </a:p>
                  </a:txBody>
                  <a:tcPr marT="45730" marB="45730"/>
                </a:tc>
              </a:tr>
              <a:tr h="370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DBMS_OUTPUT.PUT</a:t>
                      </a:r>
                    </a:p>
                  </a:txBody>
                  <a:tcPr marT="45730" marB="45730"/>
                </a:tc>
                <a:tc>
                  <a:txBody>
                    <a:bodyPr/>
                    <a:lstStyle/>
                    <a:p>
                      <a:r>
                        <a:rPr lang="en-US" sz="1800" dirty="0" smtClean="0">
                          <a:solidFill>
                            <a:schemeClr val="tx1"/>
                          </a:solidFill>
                        </a:rPr>
                        <a:t>Places information in the buffer</a:t>
                      </a:r>
                      <a:endParaRPr lang="en-US" sz="1800" dirty="0">
                        <a:solidFill>
                          <a:schemeClr val="tx1"/>
                        </a:solidFill>
                      </a:endParaRPr>
                    </a:p>
                  </a:txBody>
                  <a:tcPr marT="45730" marB="45730"/>
                </a:tc>
              </a:tr>
              <a:tr h="640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DBMS_OUTPUT.PUT_LINE</a:t>
                      </a:r>
                      <a:endParaRPr lang="en-US" sz="1800" dirty="0">
                        <a:solidFill>
                          <a:schemeClr val="tx1"/>
                        </a:solidFill>
                      </a:endParaRPr>
                    </a:p>
                  </a:txBody>
                  <a:tcPr marT="45730" marB="45730"/>
                </a:tc>
                <a:tc>
                  <a:txBody>
                    <a:bodyPr/>
                    <a:lstStyle/>
                    <a:p>
                      <a:r>
                        <a:rPr lang="en-US" sz="1800" dirty="0" smtClean="0">
                          <a:solidFill>
                            <a:schemeClr val="tx1"/>
                          </a:solidFill>
                        </a:rPr>
                        <a:t>Places information in the buffer followed by an end-of-line marker</a:t>
                      </a:r>
                      <a:endParaRPr lang="en-US" sz="1800" dirty="0">
                        <a:solidFill>
                          <a:schemeClr val="tx1"/>
                        </a:solidFill>
                      </a:endParaRPr>
                    </a:p>
                  </a:txBody>
                  <a:tcPr marT="45730" marB="45730"/>
                </a:tc>
              </a:tr>
              <a:tr h="370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DBMS_OUTPUT.NEW_LINE</a:t>
                      </a:r>
                    </a:p>
                  </a:txBody>
                  <a:tcPr marT="45730" marB="45730"/>
                </a:tc>
                <a:tc>
                  <a:txBody>
                    <a:bodyPr/>
                    <a:lstStyle/>
                    <a:p>
                      <a:r>
                        <a:rPr lang="en-US" sz="1800" dirty="0" smtClean="0">
                          <a:solidFill>
                            <a:schemeClr val="tx1"/>
                          </a:solidFill>
                        </a:rPr>
                        <a:t>Places an end-of-line marker in the buffer</a:t>
                      </a:r>
                      <a:endParaRPr lang="en-US" sz="1800" dirty="0">
                        <a:solidFill>
                          <a:schemeClr val="tx1"/>
                        </a:solidFill>
                      </a:endParaRPr>
                    </a:p>
                  </a:txBody>
                  <a:tcPr marT="45730" marB="45730"/>
                </a:tc>
              </a:tr>
            </a:tbl>
          </a:graphicData>
        </a:graphic>
      </p:graphicFrame>
    </p:spTree>
    <p:extLst>
      <p:ext uri="{BB962C8B-B14F-4D97-AF65-F5344CB8AC3E}">
        <p14:creationId xmlns:p14="http://schemas.microsoft.com/office/powerpoint/2010/main" val="422076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929A5C95-560B-431A-9885-AF2CD833FAA9}" type="slidenum">
              <a:rPr lang="en-US">
                <a:solidFill>
                  <a:srgbClr val="FFFFFF"/>
                </a:solidFill>
                <a:latin typeface="Arial" pitchFamily="34" charset="0"/>
              </a:rPr>
              <a:pPr>
                <a:defRPr/>
              </a:pPr>
              <a:t>26</a:t>
            </a:fld>
            <a:endParaRPr lang="en-US">
              <a:solidFill>
                <a:srgbClr val="FFFFFF"/>
              </a:solidFill>
              <a:latin typeface="Arial" pitchFamily="34" charset="0"/>
            </a:endParaRPr>
          </a:p>
        </p:txBody>
      </p:sp>
      <p:sp>
        <p:nvSpPr>
          <p:cNvPr id="8194" name="Rectangle 2"/>
          <p:cNvSpPr>
            <a:spLocks noGrp="1" noChangeArrowheads="1"/>
          </p:cNvSpPr>
          <p:nvPr>
            <p:ph type="title"/>
          </p:nvPr>
        </p:nvSpPr>
        <p:spPr>
          <a:xfrm>
            <a:off x="0" y="57150"/>
            <a:ext cx="9144000" cy="817563"/>
          </a:xfrm>
          <a:solidFill>
            <a:schemeClr val="accent4">
              <a:lumMod val="20000"/>
              <a:lumOff val="80000"/>
            </a:schemeClr>
          </a:solidFill>
        </p:spPr>
        <p:txBody>
          <a:bodyPr>
            <a:normAutofit/>
          </a:bodyPr>
          <a:lstStyle/>
          <a:p>
            <a:pPr eaLnBrk="1" hangingPunct="1">
              <a:defRPr/>
            </a:pPr>
            <a:r>
              <a:rPr lang="en-US" dirty="0" smtClean="0"/>
              <a:t>DBMS_OUTPUT procedures usage</a:t>
            </a:r>
          </a:p>
        </p:txBody>
      </p:sp>
      <p:sp>
        <p:nvSpPr>
          <p:cNvPr id="20485"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7" name="Rounded Rectangular Callout 6"/>
          <p:cNvSpPr/>
          <p:nvPr/>
        </p:nvSpPr>
        <p:spPr bwMode="auto">
          <a:xfrm>
            <a:off x="6019800" y="1143000"/>
            <a:ext cx="1600200" cy="917575"/>
          </a:xfrm>
          <a:prstGeom prst="wedgeRoundRectCallout">
            <a:avLst>
              <a:gd name="adj1" fmla="val -80847"/>
              <a:gd name="adj2" fmla="val 1568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1. PUT procedure places information in the buffer</a:t>
            </a:r>
          </a:p>
        </p:txBody>
      </p:sp>
      <p:sp>
        <p:nvSpPr>
          <p:cNvPr id="20487" name="Right Brace 7"/>
          <p:cNvSpPr>
            <a:spLocks/>
          </p:cNvSpPr>
          <p:nvPr/>
        </p:nvSpPr>
        <p:spPr bwMode="auto">
          <a:xfrm>
            <a:off x="4343400" y="1905000"/>
            <a:ext cx="381000" cy="457200"/>
          </a:xfrm>
          <a:prstGeom prst="rightBrace">
            <a:avLst>
              <a:gd name="adj1" fmla="val 8333"/>
              <a:gd name="adj2" fmla="val 50000"/>
            </a:avLst>
          </a:prstGeom>
          <a:solidFill>
            <a:schemeClr val="bg1"/>
          </a:solidFill>
          <a:ln w="12700" algn="ctr">
            <a:solidFill>
              <a:schemeClr val="tx1"/>
            </a:solidFill>
            <a:round/>
            <a:headEnd/>
            <a:tailEnd/>
          </a:ln>
        </p:spPr>
        <p:txBody>
          <a:bodyPr anchor="ctr"/>
          <a:lstStyle/>
          <a:p>
            <a:endParaRPr lang="en-US">
              <a:solidFill>
                <a:srgbClr val="000000"/>
              </a:solidFill>
            </a:endParaRPr>
          </a:p>
        </p:txBody>
      </p:sp>
      <p:sp>
        <p:nvSpPr>
          <p:cNvPr id="9" name="Rounded Rectangular Callout 8"/>
          <p:cNvSpPr/>
          <p:nvPr/>
        </p:nvSpPr>
        <p:spPr bwMode="auto">
          <a:xfrm>
            <a:off x="7086600" y="2435225"/>
            <a:ext cx="1676400" cy="1146175"/>
          </a:xfrm>
          <a:prstGeom prst="wedgeRoundRectCallout">
            <a:avLst>
              <a:gd name="adj1" fmla="val -98170"/>
              <a:gd name="adj2" fmla="val -5170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2. PUT_LINE  procedure displays all the data placed in the buffer so far</a:t>
            </a:r>
          </a:p>
        </p:txBody>
      </p:sp>
      <p:sp>
        <p:nvSpPr>
          <p:cNvPr id="10" name="Rounded Rectangular Callout 9"/>
          <p:cNvSpPr/>
          <p:nvPr/>
        </p:nvSpPr>
        <p:spPr bwMode="auto">
          <a:xfrm>
            <a:off x="4343400" y="3806825"/>
            <a:ext cx="1676400" cy="1146175"/>
          </a:xfrm>
          <a:prstGeom prst="wedgeRoundRectCallout">
            <a:avLst>
              <a:gd name="adj1" fmla="val -100718"/>
              <a:gd name="adj2" fmla="val -14158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3. PUT places this value in the buffer. It is not displayed</a:t>
            </a:r>
          </a:p>
        </p:txBody>
      </p:sp>
      <p:sp>
        <p:nvSpPr>
          <p:cNvPr id="11" name="Rounded Rectangular Callout 10"/>
          <p:cNvSpPr/>
          <p:nvPr/>
        </p:nvSpPr>
        <p:spPr bwMode="auto">
          <a:xfrm>
            <a:off x="1371600" y="3733800"/>
            <a:ext cx="1676400" cy="1146175"/>
          </a:xfrm>
          <a:prstGeom prst="wedgeRoundRectCallout">
            <a:avLst>
              <a:gd name="adj1" fmla="val -39731"/>
              <a:gd name="adj2" fmla="val -78134"/>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4. Output displayed on  a single line</a:t>
            </a:r>
          </a:p>
        </p:txBody>
      </p:sp>
      <p:sp>
        <p:nvSpPr>
          <p:cNvPr id="12" name="Rectangle 11"/>
          <p:cNvSpPr>
            <a:spLocks noChangeArrowheads="1"/>
          </p:cNvSpPr>
          <p:nvPr/>
        </p:nvSpPr>
        <p:spPr bwMode="auto">
          <a:xfrm>
            <a:off x="0" y="3048000"/>
            <a:ext cx="6705600" cy="304800"/>
          </a:xfrm>
          <a:prstGeom prst="rect">
            <a:avLst/>
          </a:prstGeom>
          <a:solidFill>
            <a:schemeClr val="bg1"/>
          </a:solidFill>
          <a:ln w="12700" algn="ctr">
            <a:solidFill>
              <a:schemeClr val="bg1"/>
            </a:solidFill>
            <a:round/>
            <a:headEnd/>
            <a:tailEnd/>
          </a:ln>
        </p:spPr>
        <p:txBody>
          <a:bodyPr anchor="ctr"/>
          <a:lstStyle/>
          <a:p>
            <a:endParaRPr lang="en-US">
              <a:solidFill>
                <a:srgbClr val="000000"/>
              </a:solidFill>
            </a:endParaRPr>
          </a:p>
        </p:txBody>
      </p:sp>
    </p:spTree>
    <p:extLst>
      <p:ext uri="{BB962C8B-B14F-4D97-AF65-F5344CB8AC3E}">
        <p14:creationId xmlns:p14="http://schemas.microsoft.com/office/powerpoint/2010/main" val="2438453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0" nodeType="withEffect">
                                  <p:stCondLst>
                                    <p:cond delay="0"/>
                                  </p:stCondLst>
                                  <p:childTnLst>
                                    <p:animEffect transition="out" filter="blinds(horizontal)">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78C64DEB-EEB1-4046-97A2-FC915B0893AE}" type="slidenum">
              <a:rPr lang="en-US">
                <a:solidFill>
                  <a:srgbClr val="FFFFFF"/>
                </a:solidFill>
                <a:latin typeface="Arial" pitchFamily="34" charset="0"/>
              </a:rPr>
              <a:pPr>
                <a:defRPr/>
              </a:pPr>
              <a:t>27</a:t>
            </a:fld>
            <a:endParaRPr lang="en-US">
              <a:solidFill>
                <a:srgbClr val="FFFFFF"/>
              </a:solidFill>
              <a:latin typeface="Arial" pitchFamily="34" charset="0"/>
            </a:endParaRPr>
          </a:p>
        </p:txBody>
      </p:sp>
      <p:sp>
        <p:nvSpPr>
          <p:cNvPr id="8194" name="Rectangle 2"/>
          <p:cNvSpPr>
            <a:spLocks noGrp="1" noChangeArrowheads="1"/>
          </p:cNvSpPr>
          <p:nvPr>
            <p:ph type="title"/>
          </p:nvPr>
        </p:nvSpPr>
        <p:spPr>
          <a:xfrm>
            <a:off x="0" y="0"/>
            <a:ext cx="9144000" cy="817563"/>
          </a:xfrm>
          <a:solidFill>
            <a:schemeClr val="accent4">
              <a:lumMod val="20000"/>
              <a:lumOff val="80000"/>
            </a:schemeClr>
          </a:solidFill>
        </p:spPr>
        <p:txBody>
          <a:bodyPr>
            <a:normAutofit/>
          </a:bodyPr>
          <a:lstStyle/>
          <a:p>
            <a:pPr eaLnBrk="1" hangingPunct="1">
              <a:defRPr/>
            </a:pPr>
            <a:r>
              <a:rPr lang="en-US" dirty="0" smtClean="0"/>
              <a:t>DBMS_OUTPUT procedure usage</a:t>
            </a:r>
          </a:p>
        </p:txBody>
      </p:sp>
      <p:sp>
        <p:nvSpPr>
          <p:cNvPr id="21509"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7" name="Rounded Rectangular Callout 6"/>
          <p:cNvSpPr/>
          <p:nvPr/>
        </p:nvSpPr>
        <p:spPr bwMode="auto">
          <a:xfrm>
            <a:off x="6324600" y="1219200"/>
            <a:ext cx="1676400" cy="1146175"/>
          </a:xfrm>
          <a:prstGeom prst="wedgeRoundRectCallout">
            <a:avLst>
              <a:gd name="adj1" fmla="val -96228"/>
              <a:gd name="adj2" fmla="val 5802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1. NEW_LINE forces the display of buffer contents and  moves to a new line for display</a:t>
            </a:r>
          </a:p>
        </p:txBody>
      </p:sp>
      <p:sp>
        <p:nvSpPr>
          <p:cNvPr id="21511" name="Right Brace 8"/>
          <p:cNvSpPr>
            <a:spLocks/>
          </p:cNvSpPr>
          <p:nvPr/>
        </p:nvSpPr>
        <p:spPr bwMode="auto">
          <a:xfrm>
            <a:off x="2362200" y="2819400"/>
            <a:ext cx="685800" cy="762000"/>
          </a:xfrm>
          <a:prstGeom prst="rightBrace">
            <a:avLst>
              <a:gd name="adj1" fmla="val 8333"/>
              <a:gd name="adj2" fmla="val 50000"/>
            </a:avLst>
          </a:prstGeom>
          <a:solidFill>
            <a:schemeClr val="bg1"/>
          </a:solidFill>
          <a:ln w="12700" algn="ctr">
            <a:solidFill>
              <a:schemeClr val="tx1"/>
            </a:solidFill>
            <a:round/>
            <a:headEnd/>
            <a:tailEnd/>
          </a:ln>
        </p:spPr>
        <p:txBody>
          <a:bodyPr anchor="ctr"/>
          <a:lstStyle/>
          <a:p>
            <a:endParaRPr lang="en-US">
              <a:solidFill>
                <a:srgbClr val="000000"/>
              </a:solidFill>
            </a:endParaRPr>
          </a:p>
        </p:txBody>
      </p:sp>
      <p:sp>
        <p:nvSpPr>
          <p:cNvPr id="10" name="Rounded Rectangular Callout 9"/>
          <p:cNvSpPr/>
          <p:nvPr/>
        </p:nvSpPr>
        <p:spPr bwMode="auto">
          <a:xfrm>
            <a:off x="4953000" y="2819400"/>
            <a:ext cx="1676400" cy="688975"/>
          </a:xfrm>
          <a:prstGeom prst="wedgeRoundRectCallout">
            <a:avLst>
              <a:gd name="adj1" fmla="val -93673"/>
              <a:gd name="adj2" fmla="val 25748"/>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2. Output now shown on multiple lines</a:t>
            </a:r>
          </a:p>
        </p:txBody>
      </p:sp>
    </p:spTree>
    <p:extLst>
      <p:ext uri="{BB962C8B-B14F-4D97-AF65-F5344CB8AC3E}">
        <p14:creationId xmlns:p14="http://schemas.microsoft.com/office/powerpoint/2010/main" val="14421956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668338"/>
          </a:xfrm>
          <a:solidFill>
            <a:schemeClr val="accent4">
              <a:lumMod val="20000"/>
              <a:lumOff val="80000"/>
            </a:schemeClr>
          </a:solidFill>
        </p:spPr>
        <p:txBody>
          <a:bodyPr>
            <a:normAutofit fontScale="90000"/>
          </a:bodyPr>
          <a:lstStyle/>
          <a:p>
            <a:pPr eaLnBrk="1" hangingPunct="1">
              <a:defRPr/>
            </a:pPr>
            <a:r>
              <a:rPr lang="en-US" dirty="0" smtClean="0"/>
              <a:t>Anchored declarations  %TYPE (1 of 2)</a:t>
            </a:r>
          </a:p>
        </p:txBody>
      </p:sp>
      <p:sp>
        <p:nvSpPr>
          <p:cNvPr id="23556" name="Rectangle 3"/>
          <p:cNvSpPr>
            <a:spLocks noGrp="1" noChangeArrowheads="1"/>
          </p:cNvSpPr>
          <p:nvPr>
            <p:ph type="body" idx="1"/>
          </p:nvPr>
        </p:nvSpPr>
        <p:spPr>
          <a:xfrm>
            <a:off x="0" y="685800"/>
            <a:ext cx="8915400" cy="5715000"/>
          </a:xfrm>
        </p:spPr>
        <p:txBody>
          <a:bodyPr/>
          <a:lstStyle/>
          <a:p>
            <a:pPr algn="just" eaLnBrk="1" hangingPunct="1">
              <a:buClr>
                <a:schemeClr val="tx1"/>
              </a:buClr>
              <a:buFont typeface="Arial" pitchFamily="34" charset="0"/>
              <a:buChar char="•"/>
            </a:pPr>
            <a:r>
              <a:rPr lang="en-US" b="1" dirty="0" smtClean="0"/>
              <a:t>Usage 1 </a:t>
            </a:r>
            <a:r>
              <a:rPr lang="en-US" dirty="0" smtClean="0"/>
              <a:t>: Declare variables that directly maps to a column definition in the database</a:t>
            </a:r>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685800" y="3124200"/>
            <a:ext cx="8001000" cy="16002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rPr>
              <a:t>SQL&gt; DECLARE</a:t>
            </a:r>
          </a:p>
          <a:p>
            <a:pPr algn="l">
              <a:spcBef>
                <a:spcPts val="600"/>
              </a:spcBef>
              <a:buClrTx/>
              <a:buSzTx/>
              <a:buFontTx/>
              <a:buNone/>
              <a:defRPr/>
            </a:pPr>
            <a:r>
              <a:rPr lang="en-US" sz="1800" b="0" dirty="0">
                <a:latin typeface="Lucida Console" pitchFamily="49" charset="0"/>
              </a:rPr>
              <a:t>  1 -- variablename  TABLENAME.COLUMNNAME%TYPE; --Syntax</a:t>
            </a:r>
          </a:p>
          <a:p>
            <a:pPr algn="l">
              <a:spcBef>
                <a:spcPts val="600"/>
              </a:spcBef>
              <a:buClrTx/>
              <a:buSzTx/>
              <a:buFontTx/>
              <a:buNone/>
              <a:defRPr/>
            </a:pPr>
            <a:r>
              <a:rPr lang="en-US" sz="1800" b="0" dirty="0">
                <a:latin typeface="Lucida Console" pitchFamily="49" charset="0"/>
              </a:rPr>
              <a:t>  2  v_itemcode ITEM</a:t>
            </a:r>
            <a:r>
              <a:rPr lang="en-US" sz="1800" dirty="0">
                <a:latin typeface="Lucida Console" pitchFamily="49" charset="0"/>
              </a:rPr>
              <a:t>.</a:t>
            </a:r>
            <a:r>
              <a:rPr lang="en-US" sz="1800" b="0" dirty="0">
                <a:latin typeface="Lucida Console" pitchFamily="49" charset="0"/>
              </a:rPr>
              <a:t>ITEMCODE%TYPE; </a:t>
            </a:r>
          </a:p>
          <a:p>
            <a:pPr algn="l">
              <a:spcBef>
                <a:spcPts val="600"/>
              </a:spcBef>
              <a:buClrTx/>
              <a:buSzTx/>
              <a:buFontTx/>
              <a:buNone/>
              <a:defRPr/>
            </a:pPr>
            <a:r>
              <a:rPr lang="en-US" sz="1800" b="0" dirty="0">
                <a:latin typeface="Lucida Console" pitchFamily="49" charset="0"/>
              </a:rPr>
              <a:t>. . . .</a:t>
            </a:r>
          </a:p>
          <a:p>
            <a:pPr algn="l">
              <a:spcBef>
                <a:spcPts val="600"/>
              </a:spcBef>
              <a:buClrTx/>
              <a:buSzTx/>
              <a:buFontTx/>
              <a:buNone/>
              <a:defRPr/>
            </a:pPr>
            <a:r>
              <a:rPr lang="en-US" sz="1800" b="0" dirty="0">
                <a:latin typeface="Lucida Console" pitchFamily="49" charset="0"/>
              </a:rPr>
              <a:t>. . . .</a:t>
            </a:r>
          </a:p>
        </p:txBody>
      </p:sp>
      <p:sp>
        <p:nvSpPr>
          <p:cNvPr id="6" name="Rectangle 5"/>
          <p:cNvSpPr>
            <a:spLocks noChangeArrowheads="1"/>
          </p:cNvSpPr>
          <p:nvPr/>
        </p:nvSpPr>
        <p:spPr bwMode="auto">
          <a:xfrm>
            <a:off x="1371600" y="3733800"/>
            <a:ext cx="43434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381445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Anchored declarations  %TYPE (2 of 2)</a:t>
            </a:r>
          </a:p>
        </p:txBody>
      </p:sp>
      <p:sp>
        <p:nvSpPr>
          <p:cNvPr id="24580" name="Rectangle 3"/>
          <p:cNvSpPr>
            <a:spLocks noGrp="1" noChangeArrowheads="1"/>
          </p:cNvSpPr>
          <p:nvPr>
            <p:ph type="body" idx="1"/>
          </p:nvPr>
        </p:nvSpPr>
        <p:spPr>
          <a:xfrm>
            <a:off x="0" y="762000"/>
            <a:ext cx="9144000" cy="6096000"/>
          </a:xfrm>
        </p:spPr>
        <p:txBody>
          <a:bodyPr>
            <a:normAutofit/>
          </a:bodyPr>
          <a:lstStyle/>
          <a:p>
            <a:pPr algn="just" eaLnBrk="1" hangingPunct="1">
              <a:buClr>
                <a:schemeClr val="tx1"/>
              </a:buClr>
              <a:buFont typeface="Arial" pitchFamily="34" charset="0"/>
              <a:buChar char="•"/>
            </a:pPr>
            <a:r>
              <a:rPr lang="en-US" sz="2400" dirty="0" smtClean="0"/>
              <a:t>Convenient way of associating PL/SQL variable with database column definitions </a:t>
            </a:r>
          </a:p>
          <a:p>
            <a:pPr algn="just" eaLnBrk="1" hangingPunct="1">
              <a:buClr>
                <a:schemeClr val="tx1"/>
              </a:buClr>
              <a:buFont typeface="Arial" pitchFamily="34" charset="0"/>
              <a:buChar char="•"/>
            </a:pPr>
            <a:r>
              <a:rPr lang="en-US" sz="2400" u="sng" dirty="0" smtClean="0"/>
              <a:t>NOT NULL constraint or CHECK constraint associated with table column </a:t>
            </a:r>
            <a:r>
              <a:rPr lang="en-US" sz="2400" b="1" u="sng" dirty="0" smtClean="0"/>
              <a:t>would not be applicable </a:t>
            </a:r>
            <a:r>
              <a:rPr lang="en-US" sz="2400" u="sng" dirty="0" smtClean="0"/>
              <a:t>to PL/SQL variable</a:t>
            </a:r>
          </a:p>
          <a:p>
            <a:pPr algn="just" eaLnBrk="1" hangingPunct="1">
              <a:buClr>
                <a:schemeClr val="tx1"/>
              </a:buClr>
              <a:buFont typeface="Arial" pitchFamily="34" charset="0"/>
              <a:buChar char="•"/>
            </a:pPr>
            <a:endParaRPr lang="en-US" sz="2400" dirty="0" smtClean="0"/>
          </a:p>
          <a:p>
            <a:pPr algn="just" eaLnBrk="1" hangingPunct="1">
              <a:buClr>
                <a:schemeClr val="tx1"/>
              </a:buClr>
              <a:buFont typeface="Arial" pitchFamily="34" charset="0"/>
              <a:buChar char="•"/>
            </a:pPr>
            <a:r>
              <a:rPr lang="en-US" sz="2400" b="1" dirty="0" smtClean="0"/>
              <a:t>Usage 2: </a:t>
            </a:r>
            <a:r>
              <a:rPr lang="en-US" sz="2400" dirty="0" smtClean="0"/>
              <a:t>is to declare variables that directly maps to a </a:t>
            </a:r>
            <a:r>
              <a:rPr lang="en-US" sz="2400" dirty="0" err="1" smtClean="0"/>
              <a:t>datatype</a:t>
            </a:r>
            <a:r>
              <a:rPr lang="en-US" sz="2400" dirty="0" smtClean="0"/>
              <a:t> of previously declared variable</a:t>
            </a:r>
          </a:p>
          <a:p>
            <a:pPr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a:p>
            <a:pPr lvl="1" algn="just" eaLnBrk="1" hangingPunct="1">
              <a:buClr>
                <a:schemeClr val="tx1"/>
              </a:buClr>
              <a:buFont typeface="Wingdings" pitchFamily="2" charset="2"/>
              <a:buNone/>
            </a:pPr>
            <a:endParaRPr lang="en-US" dirty="0" smtClean="0"/>
          </a:p>
        </p:txBody>
      </p:sp>
      <p:sp>
        <p:nvSpPr>
          <p:cNvPr id="5" name="AutoShape 10"/>
          <p:cNvSpPr>
            <a:spLocks noChangeArrowheads="1"/>
          </p:cNvSpPr>
          <p:nvPr/>
        </p:nvSpPr>
        <p:spPr bwMode="auto">
          <a:xfrm>
            <a:off x="838200" y="4114800"/>
            <a:ext cx="7086600" cy="17526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rPr>
              <a:t>SQL&gt; DECLARE</a:t>
            </a:r>
          </a:p>
          <a:p>
            <a:pPr algn="l">
              <a:spcBef>
                <a:spcPts val="600"/>
              </a:spcBef>
              <a:buClrTx/>
              <a:buSzTx/>
              <a:buFontTx/>
              <a:buNone/>
              <a:defRPr/>
            </a:pPr>
            <a:r>
              <a:rPr lang="en-US" sz="1800" b="0" dirty="0">
                <a:latin typeface="Lucida Console" pitchFamily="49" charset="0"/>
              </a:rPr>
              <a:t>  2  v_quantityonhand  </a:t>
            </a:r>
            <a:r>
              <a:rPr lang="en-US" sz="1800" dirty="0">
                <a:latin typeface="Lucida Console" pitchFamily="49" charset="0"/>
              </a:rPr>
              <a:t>NUMBER(7) NOT NULL:</a:t>
            </a:r>
            <a:r>
              <a:rPr lang="en-US" sz="1800" b="0" dirty="0">
                <a:latin typeface="Lucida Console" pitchFamily="49" charset="0"/>
              </a:rPr>
              <a:t>= 500</a:t>
            </a:r>
            <a:r>
              <a:rPr lang="en-US" sz="1800" dirty="0">
                <a:latin typeface="Lucida Console" pitchFamily="49" charset="0"/>
              </a:rPr>
              <a:t>; </a:t>
            </a:r>
          </a:p>
          <a:p>
            <a:pPr algn="l">
              <a:spcBef>
                <a:spcPts val="600"/>
              </a:spcBef>
              <a:buClrTx/>
              <a:buSzTx/>
              <a:buFontTx/>
              <a:buNone/>
              <a:defRPr/>
            </a:pPr>
            <a:r>
              <a:rPr lang="en-US" sz="1800" b="0" dirty="0">
                <a:latin typeface="Lucida Console" pitchFamily="49" charset="0"/>
              </a:rPr>
              <a:t>  3  </a:t>
            </a:r>
            <a:r>
              <a:rPr lang="en-US" sz="1800" dirty="0">
                <a:latin typeface="Lucida Console" pitchFamily="49" charset="0"/>
              </a:rPr>
              <a:t>v_reorderqty</a:t>
            </a:r>
            <a:r>
              <a:rPr lang="en-US" sz="1800" b="0" dirty="0">
                <a:latin typeface="Lucida Console" pitchFamily="49" charset="0"/>
              </a:rPr>
              <a:t>      </a:t>
            </a:r>
            <a:r>
              <a:rPr lang="en-US" sz="1800" b="0" dirty="0" err="1">
                <a:latin typeface="Lucida Console" pitchFamily="49" charset="0"/>
              </a:rPr>
              <a:t>v_quantityonhand%TYPE</a:t>
            </a:r>
            <a:r>
              <a:rPr lang="en-US" sz="1800" b="0" dirty="0">
                <a:latin typeface="Lucida Console" pitchFamily="49" charset="0"/>
              </a:rPr>
              <a:t> :=50;</a:t>
            </a:r>
          </a:p>
          <a:p>
            <a:pPr algn="l">
              <a:spcBef>
                <a:spcPts val="600"/>
              </a:spcBef>
              <a:buClrTx/>
              <a:buSzTx/>
              <a:buFontTx/>
              <a:buNone/>
              <a:defRPr/>
            </a:pPr>
            <a:r>
              <a:rPr lang="en-US" sz="1800" b="0" dirty="0">
                <a:latin typeface="Lucida Console" pitchFamily="49" charset="0"/>
              </a:rPr>
              <a:t>. . . .</a:t>
            </a:r>
          </a:p>
          <a:p>
            <a:pPr algn="l">
              <a:spcBef>
                <a:spcPts val="600"/>
              </a:spcBef>
              <a:buClrTx/>
              <a:buSzTx/>
              <a:buFontTx/>
              <a:buNone/>
              <a:defRPr/>
            </a:pPr>
            <a:r>
              <a:rPr lang="en-US" sz="1800" b="0" dirty="0">
                <a:latin typeface="Lucida Console" pitchFamily="49" charset="0"/>
              </a:rPr>
              <a:t>. . . .</a:t>
            </a:r>
          </a:p>
        </p:txBody>
      </p:sp>
      <p:sp>
        <p:nvSpPr>
          <p:cNvPr id="6" name="Rectangle 5"/>
          <p:cNvSpPr>
            <a:spLocks noChangeArrowheads="1"/>
          </p:cNvSpPr>
          <p:nvPr/>
        </p:nvSpPr>
        <p:spPr bwMode="auto">
          <a:xfrm>
            <a:off x="1524000" y="4800600"/>
            <a:ext cx="6324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840557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C3363B48-BE17-4A74-B5AC-CE94A3A09B90}" type="slidenum">
              <a:rPr lang="en-US" smtClean="0">
                <a:solidFill>
                  <a:schemeClr val="bg1"/>
                </a:solidFill>
              </a:rPr>
              <a:pPr eaLnBrk="1" hangingPunct="1"/>
              <a:t>3</a:t>
            </a:fld>
            <a:endParaRPr lang="en-US" smtClean="0">
              <a:solidFill>
                <a:schemeClr val="bg1"/>
              </a:solidFill>
            </a:endParaRPr>
          </a:p>
        </p:txBody>
      </p:sp>
      <p:sp>
        <p:nvSpPr>
          <p:cNvPr id="16387"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t>Integrity</a:t>
            </a:r>
          </a:p>
        </p:txBody>
      </p:sp>
      <p:sp>
        <p:nvSpPr>
          <p:cNvPr id="19460" name="Rectangle 3"/>
          <p:cNvSpPr>
            <a:spLocks noGrp="1" noChangeArrowheads="1"/>
          </p:cNvSpPr>
          <p:nvPr>
            <p:ph type="body" idx="1"/>
          </p:nvPr>
        </p:nvSpPr>
        <p:spPr>
          <a:xfrm>
            <a:off x="0" y="914400"/>
            <a:ext cx="9144000" cy="5943600"/>
          </a:xfrm>
        </p:spPr>
        <p:txBody>
          <a:bodyPr>
            <a:normAutofit/>
          </a:bodyPr>
          <a:lstStyle/>
          <a:p>
            <a:pPr marL="687387" lvl="1" indent="-342900">
              <a:defRPr/>
            </a:pPr>
            <a:r>
              <a:rPr lang="en-US" sz="2400" dirty="0" smtClean="0"/>
              <a:t>All the data entering into the system must be validated for its correctness and adherence to the organization’s business rules</a:t>
            </a:r>
          </a:p>
          <a:p>
            <a:pPr marL="1022350" lvl="2" indent="-350838" eaLnBrk="1" hangingPunct="1">
              <a:buFont typeface="Arial" charset="0"/>
              <a:buNone/>
              <a:defRPr/>
            </a:pPr>
            <a:endParaRPr lang="en-US" dirty="0" smtClean="0"/>
          </a:p>
          <a:p>
            <a:pPr marL="1022350" lvl="2" indent="-514350" eaLnBrk="1" hangingPunct="1">
              <a:buFont typeface="Arial" charset="0"/>
              <a:buNone/>
              <a:tabLst>
                <a:tab pos="508000" algn="l"/>
              </a:tabLst>
              <a:defRPr/>
            </a:pPr>
            <a:r>
              <a:rPr lang="en-US" dirty="0" smtClean="0"/>
              <a:t>Data integrity constraints</a:t>
            </a:r>
          </a:p>
          <a:p>
            <a:pPr marL="1022350" lvl="2" indent="-350838" eaLnBrk="1" hangingPunct="1">
              <a:buFont typeface="Arial" pitchFamily="34" charset="0"/>
              <a:buChar char="•"/>
              <a:defRPr/>
            </a:pPr>
            <a:r>
              <a:rPr lang="en-US" dirty="0" smtClean="0"/>
              <a:t>Required data (NOT NULL constraint)</a:t>
            </a:r>
          </a:p>
          <a:p>
            <a:pPr marL="1022350" lvl="2" indent="-350838" eaLnBrk="1" hangingPunct="1">
              <a:buFont typeface="Arial" pitchFamily="34" charset="0"/>
              <a:buChar char="•"/>
              <a:defRPr/>
            </a:pPr>
            <a:r>
              <a:rPr lang="en-US" dirty="0" smtClean="0"/>
              <a:t>Domain integrity (CHECK constraint)</a:t>
            </a:r>
          </a:p>
          <a:p>
            <a:pPr marL="1022350" lvl="2" indent="-350838" eaLnBrk="1" hangingPunct="1">
              <a:buFont typeface="Arial" pitchFamily="34" charset="0"/>
              <a:buChar char="•"/>
              <a:defRPr/>
            </a:pPr>
            <a:r>
              <a:rPr lang="en-US" dirty="0" smtClean="0"/>
              <a:t>Entity integrity (PRIMARY KEY constraint)</a:t>
            </a:r>
          </a:p>
          <a:p>
            <a:pPr marL="1022350" lvl="2" indent="-350838" eaLnBrk="1" hangingPunct="1">
              <a:buFont typeface="Arial" pitchFamily="34" charset="0"/>
              <a:buChar char="•"/>
              <a:defRPr/>
            </a:pPr>
            <a:r>
              <a:rPr lang="en-US" dirty="0" smtClean="0"/>
              <a:t>Referential integrity (FOREIGN KEY constraint)</a:t>
            </a:r>
          </a:p>
        </p:txBody>
      </p:sp>
    </p:spTree>
    <p:extLst>
      <p:ext uri="{BB962C8B-B14F-4D97-AF65-F5344CB8AC3E}">
        <p14:creationId xmlns:p14="http://schemas.microsoft.com/office/powerpoint/2010/main" val="129777489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668338"/>
          </a:xfrm>
          <a:solidFill>
            <a:schemeClr val="accent4">
              <a:lumMod val="20000"/>
              <a:lumOff val="80000"/>
            </a:schemeClr>
          </a:solidFill>
        </p:spPr>
        <p:txBody>
          <a:bodyPr>
            <a:normAutofit fontScale="90000"/>
          </a:bodyPr>
          <a:lstStyle/>
          <a:p>
            <a:pPr eaLnBrk="1" hangingPunct="1">
              <a:defRPr/>
            </a:pPr>
            <a:r>
              <a:rPr lang="en-US" dirty="0" smtClean="0"/>
              <a:t>Bind variables</a:t>
            </a:r>
          </a:p>
        </p:txBody>
      </p:sp>
      <p:sp>
        <p:nvSpPr>
          <p:cNvPr id="25604" name="Rectangle 3"/>
          <p:cNvSpPr>
            <a:spLocks noGrp="1" noChangeArrowheads="1"/>
          </p:cNvSpPr>
          <p:nvPr>
            <p:ph type="body" idx="1"/>
          </p:nvPr>
        </p:nvSpPr>
        <p:spPr>
          <a:xfrm>
            <a:off x="0" y="685800"/>
            <a:ext cx="9144000" cy="6172200"/>
          </a:xfrm>
        </p:spPr>
        <p:txBody>
          <a:bodyPr>
            <a:normAutofit/>
          </a:bodyPr>
          <a:lstStyle/>
          <a:p>
            <a:pPr algn="just" eaLnBrk="1" hangingPunct="1">
              <a:buClr>
                <a:schemeClr val="tx1"/>
              </a:buClr>
              <a:buFont typeface="Arial" pitchFamily="34" charset="0"/>
              <a:buChar char="•"/>
            </a:pPr>
            <a:r>
              <a:rPr lang="en-US" sz="2400" dirty="0" smtClean="0"/>
              <a:t>Declared in the host environment such as SQL*PLUS</a:t>
            </a:r>
          </a:p>
          <a:p>
            <a:pPr algn="just" eaLnBrk="1" hangingPunct="1">
              <a:buClr>
                <a:schemeClr val="tx1"/>
              </a:buClr>
              <a:buFont typeface="Arial" pitchFamily="34" charset="0"/>
              <a:buChar char="•"/>
            </a:pPr>
            <a:r>
              <a:rPr lang="en-US" sz="2400" dirty="0" smtClean="0"/>
              <a:t>Used to pass runtime values out of one or more PL/SQL programs to the host environment</a:t>
            </a:r>
          </a:p>
          <a:p>
            <a:pPr algn="just" eaLnBrk="1" hangingPunct="1">
              <a:buClr>
                <a:schemeClr val="tx1"/>
              </a:buClr>
              <a:buFont typeface="Arial" pitchFamily="34" charset="0"/>
              <a:buChar char="•"/>
            </a:pPr>
            <a:r>
              <a:rPr lang="en-US" sz="2400" u="sng" dirty="0" smtClean="0"/>
              <a:t>PRINT command helps us in displaying the value of one bind variable</a:t>
            </a:r>
          </a:p>
          <a:p>
            <a:pPr algn="just" eaLnBrk="1" hangingPunct="1">
              <a:buClr>
                <a:schemeClr val="tx1"/>
              </a:buClr>
              <a:buFont typeface="Arial" pitchFamily="34" charset="0"/>
              <a:buChar char="•"/>
            </a:pPr>
            <a:r>
              <a:rPr lang="en-US" sz="2400" dirty="0" smtClean="0"/>
              <a:t>Would be alive only in the current session</a:t>
            </a:r>
          </a:p>
        </p:txBody>
      </p:sp>
      <p:sp>
        <p:nvSpPr>
          <p:cNvPr id="5" name="AutoShape 10"/>
          <p:cNvSpPr>
            <a:spLocks noChangeArrowheads="1"/>
          </p:cNvSpPr>
          <p:nvPr/>
        </p:nvSpPr>
        <p:spPr bwMode="auto">
          <a:xfrm>
            <a:off x="609600" y="2971800"/>
            <a:ext cx="8001000" cy="3733800"/>
          </a:xfrm>
          <a:prstGeom prst="roundRect">
            <a:avLst>
              <a:gd name="adj" fmla="val 0"/>
            </a:avLst>
          </a:prstGeom>
          <a:solidFill>
            <a:srgbClr val="EBFBFF"/>
          </a:solid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dirty="0">
                <a:latin typeface="Lucida Console" pitchFamily="49" charset="0"/>
                <a:cs typeface="Courier New" pitchFamily="49" charset="0"/>
              </a:rPr>
              <a:t>SQL&gt; </a:t>
            </a:r>
            <a:r>
              <a:rPr lang="en-US" sz="1800" b="0" dirty="0">
                <a:latin typeface="Lucida Console" pitchFamily="49" charset="0"/>
                <a:cs typeface="Courier New" pitchFamily="49" charset="0"/>
              </a:rPr>
              <a:t>SET SERVEROUTPUT ON</a:t>
            </a:r>
          </a:p>
          <a:p>
            <a:pPr algn="l">
              <a:spcBef>
                <a:spcPts val="600"/>
              </a:spcBef>
              <a:buClrTx/>
              <a:buSzTx/>
              <a:buFontTx/>
              <a:buNone/>
              <a:defRPr/>
            </a:pPr>
            <a:r>
              <a:rPr lang="en-US" sz="1800" dirty="0">
                <a:latin typeface="Lucida Console" pitchFamily="49" charset="0"/>
                <a:cs typeface="Courier New" pitchFamily="49" charset="0"/>
              </a:rPr>
              <a:t>SQL&gt; </a:t>
            </a:r>
            <a:r>
              <a:rPr lang="en-US" sz="1800" b="1" dirty="0">
                <a:latin typeface="Lucida Console" pitchFamily="49" charset="0"/>
                <a:cs typeface="Courier New" pitchFamily="49" charset="0"/>
              </a:rPr>
              <a:t>VARIABLE g_itemid varchar2(20);</a:t>
            </a:r>
          </a:p>
          <a:p>
            <a:pPr algn="l">
              <a:spcBef>
                <a:spcPts val="600"/>
              </a:spcBef>
              <a:buClrTx/>
              <a:buSzTx/>
              <a:buFontTx/>
              <a:buNone/>
              <a:defRPr/>
            </a:pPr>
            <a:r>
              <a:rPr lang="en-US" sz="1800" b="0" dirty="0">
                <a:latin typeface="Lucida Console" pitchFamily="49" charset="0"/>
                <a:cs typeface="Courier New" pitchFamily="49" charset="0"/>
              </a:rPr>
              <a:t>SQL&gt; BEGIN</a:t>
            </a:r>
          </a:p>
          <a:p>
            <a:pPr algn="l">
              <a:spcBef>
                <a:spcPts val="600"/>
              </a:spcBef>
              <a:buClrTx/>
              <a:buSzTx/>
              <a:buFontTx/>
              <a:buNone/>
              <a:defRPr/>
            </a:pPr>
            <a:r>
              <a:rPr lang="en-US" sz="1800" b="0" dirty="0">
                <a:latin typeface="Lucida Console" pitchFamily="49" charset="0"/>
                <a:cs typeface="Courier New" pitchFamily="49" charset="0"/>
              </a:rPr>
              <a:t>  2 :g_itemid :='STN001';</a:t>
            </a:r>
          </a:p>
          <a:p>
            <a:pPr algn="l">
              <a:spcBef>
                <a:spcPts val="600"/>
              </a:spcBef>
              <a:buClrTx/>
              <a:buSzTx/>
              <a:buFontTx/>
              <a:buNone/>
              <a:defRPr/>
            </a:pPr>
            <a:r>
              <a:rPr lang="en-US" sz="1800" b="0" dirty="0">
                <a:latin typeface="Lucida Console" pitchFamily="49" charset="0"/>
                <a:cs typeface="Courier New" pitchFamily="49" charset="0"/>
              </a:rPr>
              <a:t>  3  </a:t>
            </a:r>
            <a:r>
              <a:rPr lang="en-US" sz="1800" b="0" dirty="0" smtClean="0">
                <a:latin typeface="Lucida Console" pitchFamily="49" charset="0"/>
                <a:cs typeface="Courier New" pitchFamily="49" charset="0"/>
              </a:rPr>
              <a:t>END</a:t>
            </a:r>
            <a:r>
              <a:rPr lang="en-US" sz="1800" b="0" dirty="0" smtClean="0">
                <a:latin typeface="Lucida Console" pitchFamily="49" charset="0"/>
                <a:cs typeface="Courier New" pitchFamily="49" charset="0"/>
              </a:rPr>
              <a:t>;</a:t>
            </a:r>
            <a:endParaRPr lang="en-US" sz="1800" b="0" dirty="0">
              <a:latin typeface="Lucida Console" pitchFamily="49" charset="0"/>
              <a:cs typeface="Courier New" pitchFamily="49" charset="0"/>
            </a:endParaRPr>
          </a:p>
          <a:p>
            <a:pPr algn="l">
              <a:spcBef>
                <a:spcPts val="600"/>
              </a:spcBef>
              <a:buClrTx/>
              <a:buSzTx/>
              <a:buFontTx/>
              <a:buNone/>
              <a:defRPr/>
            </a:pPr>
            <a:r>
              <a:rPr lang="en-US" sz="1800" b="0" dirty="0">
                <a:latin typeface="Lucida Console" pitchFamily="49" charset="0"/>
                <a:cs typeface="Courier New" pitchFamily="49" charset="0"/>
              </a:rPr>
              <a:t>  4  /</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a:p>
            <a:pPr algn="l">
              <a:spcBef>
                <a:spcPts val="600"/>
              </a:spcBef>
              <a:buClrTx/>
              <a:buSzTx/>
              <a:buFontTx/>
              <a:buNone/>
              <a:defRPr/>
            </a:pPr>
            <a:r>
              <a:rPr lang="en-US" sz="1800" dirty="0">
                <a:latin typeface="Lucida Console" pitchFamily="49" charset="0"/>
                <a:cs typeface="Courier New" pitchFamily="49" charset="0"/>
              </a:rPr>
              <a:t>SQL&gt; </a:t>
            </a:r>
            <a:r>
              <a:rPr lang="en-US" sz="1800" b="0" dirty="0">
                <a:latin typeface="Lucida Console" pitchFamily="49" charset="0"/>
                <a:cs typeface="Courier New" pitchFamily="49" charset="0"/>
              </a:rPr>
              <a:t>PRINT g_itemid</a:t>
            </a:r>
          </a:p>
          <a:p>
            <a:pPr algn="l">
              <a:spcBef>
                <a:spcPts val="600"/>
              </a:spcBef>
              <a:buClrTx/>
              <a:buSzTx/>
              <a:buFontTx/>
              <a:buNone/>
              <a:defRPr/>
            </a:pPr>
            <a:r>
              <a:rPr lang="en-US" sz="1800" b="0" dirty="0">
                <a:latin typeface="Lucida Console" pitchFamily="49" charset="0"/>
                <a:cs typeface="Courier New" pitchFamily="49" charset="0"/>
              </a:rPr>
              <a:t>G_ITEMID</a:t>
            </a:r>
          </a:p>
          <a:p>
            <a:pPr algn="l">
              <a:spcBef>
                <a:spcPts val="600"/>
              </a:spcBef>
              <a:buClrTx/>
              <a:buSzTx/>
              <a:buFontTx/>
              <a:buNone/>
              <a:defRPr/>
            </a:pP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STN001</a:t>
            </a:r>
          </a:p>
        </p:txBody>
      </p:sp>
      <p:cxnSp>
        <p:nvCxnSpPr>
          <p:cNvPr id="7" name="Straight Connector 6"/>
          <p:cNvCxnSpPr/>
          <p:nvPr/>
        </p:nvCxnSpPr>
        <p:spPr bwMode="auto">
          <a:xfrm>
            <a:off x="609600" y="54086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25607" name="Rectangle 7"/>
          <p:cNvSpPr>
            <a:spLocks noChangeArrowheads="1"/>
          </p:cNvSpPr>
          <p:nvPr/>
        </p:nvSpPr>
        <p:spPr bwMode="auto">
          <a:xfrm>
            <a:off x="1143000" y="4038600"/>
            <a:ext cx="3276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25608" name="Rectangle 8"/>
          <p:cNvSpPr>
            <a:spLocks noChangeArrowheads="1"/>
          </p:cNvSpPr>
          <p:nvPr/>
        </p:nvSpPr>
        <p:spPr bwMode="auto">
          <a:xfrm>
            <a:off x="1295400" y="5410200"/>
            <a:ext cx="3276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25609" name="Rectangle 9"/>
          <p:cNvSpPr>
            <a:spLocks noChangeArrowheads="1"/>
          </p:cNvSpPr>
          <p:nvPr/>
        </p:nvSpPr>
        <p:spPr bwMode="auto">
          <a:xfrm>
            <a:off x="1308847" y="3276600"/>
            <a:ext cx="4419600" cy="381000"/>
          </a:xfrm>
          <a:prstGeom prst="rect">
            <a:avLst/>
          </a:prstGeom>
          <a:solidFill>
            <a:srgbClr val="FFFF99">
              <a:alpha val="20000"/>
            </a:srgbClr>
          </a:solidFill>
          <a:ln w="12700" algn="ctr">
            <a:solidFill>
              <a:schemeClr val="tx1"/>
            </a:solidFill>
            <a:round/>
            <a:headEnd/>
            <a:tailEnd/>
          </a:ln>
        </p:spPr>
        <p:txBody>
          <a:bodyPr anchor="ctr"/>
          <a:lstStyle/>
          <a:p>
            <a:endParaRPr lang="en-US" dirty="0"/>
          </a:p>
        </p:txBody>
      </p:sp>
    </p:spTree>
    <p:extLst>
      <p:ext uri="{BB962C8B-B14F-4D97-AF65-F5344CB8AC3E}">
        <p14:creationId xmlns:p14="http://schemas.microsoft.com/office/powerpoint/2010/main" val="4248014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Substitution variables</a:t>
            </a:r>
          </a:p>
        </p:txBody>
      </p:sp>
      <p:sp>
        <p:nvSpPr>
          <p:cNvPr id="26628" name="Rectangle 3"/>
          <p:cNvSpPr>
            <a:spLocks noGrp="1" noChangeArrowheads="1"/>
          </p:cNvSpPr>
          <p:nvPr>
            <p:ph type="body" idx="1"/>
          </p:nvPr>
        </p:nvSpPr>
        <p:spPr>
          <a:xfrm>
            <a:off x="0" y="762000"/>
            <a:ext cx="9144000" cy="6096000"/>
          </a:xfrm>
        </p:spPr>
        <p:txBody>
          <a:bodyPr/>
          <a:lstStyle/>
          <a:p>
            <a:pPr algn="just" eaLnBrk="1" hangingPunct="1">
              <a:buClr>
                <a:schemeClr val="tx1"/>
              </a:buClr>
              <a:buFont typeface="Arial" pitchFamily="34" charset="0"/>
              <a:buChar char="•"/>
            </a:pPr>
            <a:r>
              <a:rPr lang="en-US" sz="2400" dirty="0" smtClean="0"/>
              <a:t>Declared in the host environment such as SQL*PLUS</a:t>
            </a:r>
          </a:p>
          <a:p>
            <a:pPr algn="just" eaLnBrk="1" hangingPunct="1">
              <a:buClr>
                <a:schemeClr val="tx1"/>
              </a:buClr>
              <a:buFont typeface="Arial" pitchFamily="34" charset="0"/>
              <a:buChar char="•"/>
            </a:pPr>
            <a:r>
              <a:rPr lang="en-US" sz="2400" dirty="0" smtClean="0"/>
              <a:t>Used to pass runtime values into one or more PL/SQL programs</a:t>
            </a:r>
          </a:p>
          <a:p>
            <a:pPr algn="just" eaLnBrk="1" hangingPunct="1">
              <a:buClr>
                <a:schemeClr val="tx1"/>
              </a:buClr>
              <a:buFont typeface="Arial" pitchFamily="34" charset="0"/>
              <a:buChar char="•"/>
            </a:pPr>
            <a:r>
              <a:rPr lang="en-US" sz="2400" u="sng" dirty="0" smtClean="0"/>
              <a:t>You will not be prompted to enter value during execution of the block</a:t>
            </a:r>
          </a:p>
          <a:p>
            <a:pPr algn="just" eaLnBrk="1" hangingPunct="1">
              <a:buClr>
                <a:schemeClr val="tx1"/>
              </a:buClr>
              <a:buFont typeface="Arial" pitchFamily="34" charset="0"/>
              <a:buChar char="•"/>
            </a:pPr>
            <a:r>
              <a:rPr lang="en-US" sz="2400" dirty="0" smtClean="0"/>
              <a:t>Would be alive only in the current session</a:t>
            </a:r>
          </a:p>
          <a:p>
            <a:pPr algn="just" eaLnBrk="1" hangingPunct="1">
              <a:buClr>
                <a:schemeClr val="tx1"/>
              </a:buClr>
              <a:buFont typeface="Wingdings" pitchFamily="2" charset="2"/>
              <a:buNone/>
            </a:pPr>
            <a:endParaRPr lang="en-US" dirty="0" smtClean="0"/>
          </a:p>
        </p:txBody>
      </p:sp>
      <p:sp>
        <p:nvSpPr>
          <p:cNvPr id="5" name="AutoShape 10"/>
          <p:cNvSpPr>
            <a:spLocks noChangeArrowheads="1"/>
          </p:cNvSpPr>
          <p:nvPr/>
        </p:nvSpPr>
        <p:spPr bwMode="auto">
          <a:xfrm>
            <a:off x="533400" y="2895600"/>
            <a:ext cx="8001000" cy="37338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DEFINE g_itemid = 'PEN';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:='&amp;g_itemid';</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PEN</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19200" y="3200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7" name="Rectangle 6"/>
          <p:cNvSpPr>
            <a:spLocks noChangeArrowheads="1"/>
          </p:cNvSpPr>
          <p:nvPr/>
        </p:nvSpPr>
        <p:spPr bwMode="auto">
          <a:xfrm>
            <a:off x="1447800" y="45720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8" name="Straight Connector 7"/>
          <p:cNvCxnSpPr/>
          <p:nvPr/>
        </p:nvCxnSpPr>
        <p:spPr bwMode="auto">
          <a:xfrm>
            <a:off x="533400" y="60182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62868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repeatCount="3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Accepting input in PL/SQL</a:t>
            </a:r>
          </a:p>
        </p:txBody>
      </p:sp>
      <p:sp>
        <p:nvSpPr>
          <p:cNvPr id="27652" name="Rectangle 3"/>
          <p:cNvSpPr>
            <a:spLocks noGrp="1" noChangeArrowheads="1"/>
          </p:cNvSpPr>
          <p:nvPr>
            <p:ph type="body" idx="1"/>
          </p:nvPr>
        </p:nvSpPr>
        <p:spPr>
          <a:xfrm>
            <a:off x="0" y="990600"/>
            <a:ext cx="9144000" cy="5867400"/>
          </a:xfrm>
        </p:spPr>
        <p:txBody>
          <a:bodyPr/>
          <a:lstStyle/>
          <a:p>
            <a:pPr algn="just" eaLnBrk="1" hangingPunct="1">
              <a:buClr>
                <a:schemeClr val="tx1"/>
              </a:buClr>
              <a:buFont typeface="Arial" pitchFamily="34" charset="0"/>
              <a:buChar char="•"/>
            </a:pPr>
            <a:r>
              <a:rPr lang="en-US" sz="1800" dirty="0" smtClean="0"/>
              <a:t>Declare the variables in the declaration section of PL/SQL block</a:t>
            </a:r>
          </a:p>
          <a:p>
            <a:pPr algn="just" eaLnBrk="1" hangingPunct="1">
              <a:buClr>
                <a:schemeClr val="tx1"/>
              </a:buClr>
              <a:buFont typeface="Arial" pitchFamily="34" charset="0"/>
              <a:buChar char="•"/>
            </a:pPr>
            <a:r>
              <a:rPr lang="en-US" sz="1800" dirty="0" smtClean="0"/>
              <a:t>Accept the value for variables in the executable block</a:t>
            </a:r>
          </a:p>
          <a:p>
            <a:pPr algn="just" eaLnBrk="1" hangingPunct="1">
              <a:buClr>
                <a:schemeClr val="tx1"/>
              </a:buClr>
              <a:buFont typeface="Arial" pitchFamily="34" charset="0"/>
              <a:buChar char="•"/>
            </a:pPr>
            <a:r>
              <a:rPr lang="en-US" sz="1800" dirty="0" smtClean="0"/>
              <a:t>Display the accepted values as shown below</a:t>
            </a:r>
          </a:p>
        </p:txBody>
      </p:sp>
      <p:sp>
        <p:nvSpPr>
          <p:cNvPr id="5" name="AutoShape 10"/>
          <p:cNvSpPr>
            <a:spLocks noChangeArrowheads="1"/>
          </p:cNvSpPr>
          <p:nvPr/>
        </p:nvSpPr>
        <p:spPr bwMode="auto">
          <a:xfrm>
            <a:off x="457200" y="2057400"/>
            <a:ext cx="8001000" cy="4419600"/>
          </a:xfrm>
          <a:prstGeom prst="roundRect">
            <a:avLst>
              <a:gd name="adj" fmla="val 0"/>
            </a:avLst>
          </a:prstGeom>
          <a:solidFill>
            <a:srgbClr val="EBFBFF"/>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Enter value for </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 STN001</a:t>
            </a:r>
          </a:p>
          <a:p>
            <a:pPr algn="l">
              <a:spcBef>
                <a:spcPts val="600"/>
              </a:spcBef>
              <a:buClrTx/>
              <a:buSzTx/>
              <a:buFontTx/>
              <a:buNone/>
              <a:defRPr/>
            </a:pPr>
            <a:r>
              <a:rPr lang="en-US" sz="1800" b="0" dirty="0">
                <a:latin typeface="Lucida Console" pitchFamily="49" charset="0"/>
                <a:cs typeface="Courier New" pitchFamily="49" charset="0"/>
              </a:rPr>
              <a:t>old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new   4:    v_itemname :='STN001';</a:t>
            </a:r>
          </a:p>
          <a:p>
            <a:pPr algn="l">
              <a:spcBef>
                <a:spcPts val="600"/>
              </a:spcBef>
              <a:buClrTx/>
              <a:buSzTx/>
              <a:buFontTx/>
              <a:buNone/>
              <a:defRPr/>
            </a:pPr>
            <a:r>
              <a:rPr lang="en-US" sz="1800" b="0" dirty="0">
                <a:latin typeface="Lucida Console" pitchFamily="49" charset="0"/>
                <a:cs typeface="Courier New" pitchFamily="49" charset="0"/>
              </a:rPr>
              <a:t>STN001</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95400" y="33528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7" name="Rectangle 6"/>
          <p:cNvSpPr>
            <a:spLocks noChangeArrowheads="1"/>
          </p:cNvSpPr>
          <p:nvPr/>
        </p:nvSpPr>
        <p:spPr bwMode="auto">
          <a:xfrm>
            <a:off x="2057400" y="5105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8" name="Rectangle 7"/>
          <p:cNvSpPr>
            <a:spLocks noChangeArrowheads="1"/>
          </p:cNvSpPr>
          <p:nvPr/>
        </p:nvSpPr>
        <p:spPr bwMode="auto">
          <a:xfrm>
            <a:off x="2057400" y="5486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11" name="Straight Connector 10"/>
          <p:cNvCxnSpPr/>
          <p:nvPr/>
        </p:nvCxnSpPr>
        <p:spPr bwMode="auto">
          <a:xfrm>
            <a:off x="457200" y="47990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3" name="Rectangle 12"/>
          <p:cNvSpPr/>
          <p:nvPr/>
        </p:nvSpPr>
        <p:spPr bwMode="auto">
          <a:xfrm>
            <a:off x="3733800" y="4800600"/>
            <a:ext cx="1600200" cy="304800"/>
          </a:xfrm>
          <a:prstGeom prst="rect">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solidFill>
                <a:schemeClr val="tx1"/>
              </a:solidFill>
            </a:endParaRPr>
          </a:p>
        </p:txBody>
      </p:sp>
      <p:sp>
        <p:nvSpPr>
          <p:cNvPr id="14" name="Rectangle 13"/>
          <p:cNvSpPr/>
          <p:nvPr/>
        </p:nvSpPr>
        <p:spPr bwMode="auto">
          <a:xfrm>
            <a:off x="533400" y="5105400"/>
            <a:ext cx="6705600" cy="1371600"/>
          </a:xfrm>
          <a:prstGeom prst="rect">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solidFill>
                <a:schemeClr val="tx1"/>
              </a:solidFill>
            </a:endParaRPr>
          </a:p>
        </p:txBody>
      </p:sp>
    </p:spTree>
    <p:extLst>
      <p:ext uri="{BB962C8B-B14F-4D97-AF65-F5344CB8AC3E}">
        <p14:creationId xmlns:p14="http://schemas.microsoft.com/office/powerpoint/2010/main" val="246217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repeatCount="3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repeatCount="300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par>
                                <p:cTn id="18" presetID="3" presetClass="exit" presetSubtype="10" fill="hold" grpId="0" nodeType="with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SET VERIFY ON/OFF</a:t>
            </a:r>
          </a:p>
        </p:txBody>
      </p:sp>
      <p:sp>
        <p:nvSpPr>
          <p:cNvPr id="28676" name="Rectangle 3"/>
          <p:cNvSpPr>
            <a:spLocks noGrp="1" noChangeArrowheads="1"/>
          </p:cNvSpPr>
          <p:nvPr>
            <p:ph type="body" idx="1"/>
          </p:nvPr>
        </p:nvSpPr>
        <p:spPr>
          <a:xfrm>
            <a:off x="0" y="838200"/>
            <a:ext cx="9144000" cy="5562600"/>
          </a:xfrm>
        </p:spPr>
        <p:txBody>
          <a:bodyPr/>
          <a:lstStyle/>
          <a:p>
            <a:pPr algn="just" eaLnBrk="1" hangingPunct="1">
              <a:buClr>
                <a:schemeClr val="tx1"/>
              </a:buClr>
              <a:buFont typeface="Arial" pitchFamily="34" charset="0"/>
              <a:buChar char="•"/>
            </a:pPr>
            <a:r>
              <a:rPr lang="en-US" sz="1800" dirty="0" smtClean="0"/>
              <a:t>Prints two lines for every substitution performed within a PL/SQL block</a:t>
            </a:r>
          </a:p>
          <a:p>
            <a:pPr algn="just" eaLnBrk="1" hangingPunct="1">
              <a:buClr>
                <a:schemeClr val="tx1"/>
              </a:buClr>
              <a:buFont typeface="Arial" pitchFamily="34" charset="0"/>
              <a:buChar char="•"/>
            </a:pPr>
            <a:r>
              <a:rPr lang="en-US" sz="1800" dirty="0" smtClean="0"/>
              <a:t>ON – Displays the substitution performed (Default)</a:t>
            </a:r>
          </a:p>
          <a:p>
            <a:pPr algn="just" eaLnBrk="1" hangingPunct="1">
              <a:buClr>
                <a:schemeClr val="tx1"/>
              </a:buClr>
              <a:buFont typeface="Arial" pitchFamily="34" charset="0"/>
              <a:buChar char="•"/>
            </a:pPr>
            <a:r>
              <a:rPr lang="en-US" sz="1800" dirty="0" smtClean="0"/>
              <a:t>OFF – Suppress the display of substitution performed</a:t>
            </a:r>
          </a:p>
        </p:txBody>
      </p:sp>
      <p:sp>
        <p:nvSpPr>
          <p:cNvPr id="5" name="AutoShape 10"/>
          <p:cNvSpPr>
            <a:spLocks noChangeArrowheads="1"/>
          </p:cNvSpPr>
          <p:nvPr/>
        </p:nvSpPr>
        <p:spPr bwMode="auto">
          <a:xfrm>
            <a:off x="457200" y="2057400"/>
            <a:ext cx="8001000" cy="4343400"/>
          </a:xfrm>
          <a:prstGeom prst="roundRect">
            <a:avLst>
              <a:gd name="adj" fmla="val 0"/>
            </a:avLst>
          </a:prstGeom>
          <a:solidFill>
            <a:srgbClr val="EBFBFF"/>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VERIFY OFF</a:t>
            </a:r>
          </a:p>
          <a:p>
            <a:pPr algn="l">
              <a:spcBef>
                <a:spcPts val="600"/>
              </a:spcBef>
              <a:buClrTx/>
              <a:buSzTx/>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Enter value for </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 STN001</a:t>
            </a:r>
          </a:p>
          <a:p>
            <a:pPr algn="l">
              <a:spcBef>
                <a:spcPts val="600"/>
              </a:spcBef>
              <a:buClrTx/>
              <a:buSzTx/>
              <a:buFontTx/>
              <a:buNone/>
              <a:defRPr/>
            </a:pPr>
            <a:r>
              <a:rPr lang="en-US" sz="1800" b="0" dirty="0">
                <a:latin typeface="Lucida Console" pitchFamily="49" charset="0"/>
                <a:cs typeface="Courier New" pitchFamily="49" charset="0"/>
              </a:rPr>
              <a:t>STN001</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95400" y="3200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11" name="Straight Connector 10"/>
          <p:cNvCxnSpPr/>
          <p:nvPr/>
        </p:nvCxnSpPr>
        <p:spPr bwMode="auto">
          <a:xfrm>
            <a:off x="457200" y="53324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0278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973138"/>
          </a:xfrm>
          <a:solidFill>
            <a:schemeClr val="accent4">
              <a:lumMod val="20000"/>
              <a:lumOff val="80000"/>
            </a:schemeClr>
          </a:solidFill>
        </p:spPr>
        <p:txBody>
          <a:bodyPr/>
          <a:lstStyle/>
          <a:p>
            <a:pPr>
              <a:defRPr/>
            </a:pPr>
            <a:r>
              <a:rPr lang="en-US" dirty="0" smtClean="0"/>
              <a:t>Operators &amp; Expressions</a:t>
            </a:r>
            <a:endParaRPr lang="en-US" dirty="0"/>
          </a:p>
        </p:txBody>
      </p:sp>
      <p:sp>
        <p:nvSpPr>
          <p:cNvPr id="30723" name="Content Placeholder 2"/>
          <p:cNvSpPr>
            <a:spLocks noGrp="1"/>
          </p:cNvSpPr>
          <p:nvPr>
            <p:ph idx="1"/>
          </p:nvPr>
        </p:nvSpPr>
        <p:spPr/>
        <p:txBody>
          <a:bodyPr/>
          <a:lstStyle/>
          <a:p>
            <a:pPr>
              <a:buFont typeface="Arial" pitchFamily="34" charset="0"/>
              <a:buChar char="•"/>
            </a:pPr>
            <a:r>
              <a:rPr lang="en-US" smtClean="0"/>
              <a:t>Concatenation Operator ( || )</a:t>
            </a:r>
          </a:p>
          <a:p>
            <a:pPr>
              <a:buFont typeface="Arial" pitchFamily="34" charset="0"/>
              <a:buChar char="•"/>
            </a:pPr>
            <a:endParaRPr lang="en-US" smtClean="0"/>
          </a:p>
          <a:p>
            <a:pPr>
              <a:buFont typeface="Arial" pitchFamily="34" charset="0"/>
              <a:buChar char="•"/>
            </a:pPr>
            <a:r>
              <a:rPr lang="en-US" smtClean="0"/>
              <a:t>Arithmetic Operators( +, -, *, /,**)</a:t>
            </a:r>
          </a:p>
          <a:p>
            <a:pPr>
              <a:buFont typeface="Arial" pitchFamily="34" charset="0"/>
              <a:buChar char="•"/>
            </a:pPr>
            <a:endParaRPr lang="en-US" smtClean="0"/>
          </a:p>
          <a:p>
            <a:pPr>
              <a:buFont typeface="Arial" pitchFamily="34" charset="0"/>
              <a:buChar char="•"/>
            </a:pPr>
            <a:r>
              <a:rPr lang="en-US" smtClean="0"/>
              <a:t>Relational Operators( =, !=, &lt;, &gt;, &lt;=, &gt;=)</a:t>
            </a:r>
          </a:p>
          <a:p>
            <a:pPr>
              <a:buFont typeface="Arial" pitchFamily="34" charset="0"/>
              <a:buChar char="•"/>
            </a:pPr>
            <a:endParaRPr lang="en-US" smtClean="0"/>
          </a:p>
          <a:p>
            <a:pPr>
              <a:buFont typeface="Arial" pitchFamily="34" charset="0"/>
              <a:buChar char="•"/>
            </a:pPr>
            <a:r>
              <a:rPr lang="en-US" smtClean="0"/>
              <a:t>Logical Operators (AND, OR and NOT)</a:t>
            </a:r>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p:txBody>
      </p:sp>
      <p:sp>
        <p:nvSpPr>
          <p:cNvPr id="4" name="Slide Number Placeholder 3"/>
          <p:cNvSpPr>
            <a:spLocks noGrp="1"/>
          </p:cNvSpPr>
          <p:nvPr>
            <p:ph type="sldNum" sz="quarter" idx="10"/>
          </p:nvPr>
        </p:nvSpPr>
        <p:spPr/>
        <p:txBody>
          <a:bodyPr/>
          <a:lstStyle/>
          <a:p>
            <a:pPr>
              <a:defRPr/>
            </a:pPr>
            <a:fld id="{95B69907-63D9-4A80-A4BB-AABA572AB8C9}" type="slidenum">
              <a:rPr lang="en-US" smtClean="0"/>
              <a:pPr>
                <a:defRPr/>
              </a:pPr>
              <a:t>34</a:t>
            </a:fld>
            <a:endParaRPr lang="en-US"/>
          </a:p>
        </p:txBody>
      </p:sp>
    </p:spTree>
    <p:extLst>
      <p:ext uri="{BB962C8B-B14F-4D97-AF65-F5344CB8AC3E}">
        <p14:creationId xmlns:p14="http://schemas.microsoft.com/office/powerpoint/2010/main" val="1222328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85813"/>
          </a:xfrm>
          <a:solidFill>
            <a:schemeClr val="accent4">
              <a:lumMod val="20000"/>
              <a:lumOff val="80000"/>
            </a:schemeClr>
          </a:solidFill>
        </p:spPr>
        <p:txBody>
          <a:bodyPr/>
          <a:lstStyle/>
          <a:p>
            <a:pPr>
              <a:defRPr/>
            </a:pPr>
            <a:r>
              <a:rPr lang="en-US" dirty="0" smtClean="0"/>
              <a:t>Concatenation Operator</a:t>
            </a:r>
            <a:endParaRPr lang="en-US" dirty="0"/>
          </a:p>
        </p:txBody>
      </p:sp>
      <p:sp>
        <p:nvSpPr>
          <p:cNvPr id="31747" name="Content Placeholder 2"/>
          <p:cNvSpPr>
            <a:spLocks noGrp="1"/>
          </p:cNvSpPr>
          <p:nvPr>
            <p:ph idx="1"/>
          </p:nvPr>
        </p:nvSpPr>
        <p:spPr>
          <a:xfrm>
            <a:off x="0" y="762000"/>
            <a:ext cx="9144000" cy="6096000"/>
          </a:xfrm>
        </p:spPr>
        <p:txBody>
          <a:bodyPr>
            <a:normAutofit/>
          </a:bodyPr>
          <a:lstStyle/>
          <a:p>
            <a:pPr>
              <a:buFont typeface="Arial" pitchFamily="34" charset="0"/>
              <a:buChar char="•"/>
            </a:pPr>
            <a:r>
              <a:rPr lang="en-US" sz="2400" dirty="0" smtClean="0"/>
              <a:t>|| is the concatenation operator</a:t>
            </a:r>
          </a:p>
          <a:p>
            <a:pPr>
              <a:buFont typeface="Arial" pitchFamily="34" charset="0"/>
              <a:buChar char="•"/>
            </a:pPr>
            <a:r>
              <a:rPr lang="en-US" sz="2400" dirty="0" smtClean="0"/>
              <a:t>Concatenates  two or more strings together</a:t>
            </a:r>
          </a:p>
          <a:p>
            <a:pPr>
              <a:buFont typeface="Arial" pitchFamily="34" charset="0"/>
              <a:buChar char="•"/>
            </a:pPr>
            <a:endParaRPr lang="en-US" sz="2400" dirty="0"/>
          </a:p>
          <a:p>
            <a:pPr>
              <a:buFont typeface="Arial" pitchFamily="34" charset="0"/>
              <a:buChar char="•"/>
            </a:pPr>
            <a:endParaRPr lang="en-US" sz="2400" dirty="0" smtClean="0"/>
          </a:p>
          <a:p>
            <a:pPr>
              <a:buFont typeface="Arial" pitchFamily="34" charset="0"/>
              <a:buChar char="•"/>
            </a:pPr>
            <a:endParaRPr lang="en-US" sz="2400" dirty="0"/>
          </a:p>
          <a:p>
            <a:pPr>
              <a:buFont typeface="Arial" pitchFamily="34" charset="0"/>
              <a:buChar char="•"/>
            </a:pPr>
            <a:endParaRPr lang="en-US" sz="2400" dirty="0" smtClean="0"/>
          </a:p>
          <a:p>
            <a:pPr>
              <a:buFont typeface="Arial" pitchFamily="34" charset="0"/>
              <a:buChar char="•"/>
            </a:pPr>
            <a:endParaRPr lang="en-US" sz="2400" dirty="0"/>
          </a:p>
          <a:p>
            <a:pPr>
              <a:buFont typeface="Arial" pitchFamily="34" charset="0"/>
              <a:buChar char="•"/>
            </a:pPr>
            <a:endParaRPr lang="en-US" sz="2400" dirty="0" smtClean="0"/>
          </a:p>
          <a:p>
            <a:pPr marL="0" indent="0">
              <a:buNone/>
            </a:pPr>
            <a:endParaRPr lang="en-US" sz="2400" dirty="0" smtClean="0"/>
          </a:p>
          <a:p>
            <a:pPr marL="0" indent="0">
              <a:buNone/>
            </a:pPr>
            <a:endParaRPr lang="en-US" sz="2400" dirty="0" smtClean="0"/>
          </a:p>
          <a:p>
            <a:pPr>
              <a:buFont typeface="Arial" pitchFamily="34" charset="0"/>
              <a:buChar char="•"/>
            </a:pPr>
            <a:r>
              <a:rPr lang="en-US" sz="2400" dirty="0" smtClean="0">
                <a:solidFill>
                  <a:srgbClr val="FF0000"/>
                </a:solidFill>
              </a:rPr>
              <a:t>Do not use ‘||’ instead of Logical operator ‘O</a:t>
            </a:r>
            <a:r>
              <a:rPr lang="en-US" dirty="0" smtClean="0">
                <a:solidFill>
                  <a:srgbClr val="FF0000"/>
                </a:solidFill>
              </a:rPr>
              <a:t>R’</a:t>
            </a:r>
          </a:p>
        </p:txBody>
      </p:sp>
      <p:sp>
        <p:nvSpPr>
          <p:cNvPr id="17413" name="Rounded Rectangle 4"/>
          <p:cNvSpPr>
            <a:spLocks noChangeArrowheads="1"/>
          </p:cNvSpPr>
          <p:nvPr/>
        </p:nvSpPr>
        <p:spPr bwMode="auto">
          <a:xfrm>
            <a:off x="381000" y="1676400"/>
            <a:ext cx="8153400" cy="2743200"/>
          </a:xfrm>
          <a:prstGeom prst="roundRect">
            <a:avLst>
              <a:gd name="adj" fmla="val 796"/>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 DECLARE</a:t>
            </a:r>
          </a:p>
          <a:p>
            <a:pPr algn="l">
              <a:defRPr/>
            </a:pPr>
            <a:r>
              <a:rPr lang="en-US" sz="1800" b="0" dirty="0">
                <a:latin typeface="Lucida Console" pitchFamily="49" charset="0"/>
              </a:rPr>
              <a:t>   v_customername varchar2(10):=‘John';</a:t>
            </a:r>
          </a:p>
          <a:p>
            <a:pPr algn="l">
              <a:defRPr/>
            </a:pPr>
            <a:r>
              <a:rPr lang="en-US" sz="1800" b="0" dirty="0">
                <a:latin typeface="Lucida Console" pitchFamily="49" charset="0"/>
              </a:rPr>
              <a:t> BEGIN</a:t>
            </a:r>
          </a:p>
          <a:p>
            <a:pPr algn="l">
              <a:defRPr/>
            </a:pPr>
            <a:r>
              <a:rPr lang="en-US" sz="1800" b="0" dirty="0">
                <a:latin typeface="Lucida Console" pitchFamily="49" charset="0"/>
              </a:rPr>
              <a:t> v_customername := v_customername || '10';</a:t>
            </a:r>
          </a:p>
          <a:p>
            <a:pPr algn="l">
              <a:defRPr/>
            </a:pPr>
            <a:r>
              <a:rPr lang="en-US" sz="1800" b="0" dirty="0">
                <a:latin typeface="Lucida Console" pitchFamily="49" charset="0"/>
              </a:rPr>
              <a:t> DBMS_OUTPUT.PUT_LINE('value of v_customername : '|| v_customername);</a:t>
            </a:r>
          </a:p>
          <a:p>
            <a:pPr algn="l">
              <a:defRPr/>
            </a:pPr>
            <a:r>
              <a:rPr lang="en-US" sz="1800" b="0" dirty="0">
                <a:latin typeface="Lucida Console" pitchFamily="49" charset="0"/>
              </a:rPr>
              <a:t> END;</a:t>
            </a:r>
          </a:p>
        </p:txBody>
      </p:sp>
      <p:sp>
        <p:nvSpPr>
          <p:cNvPr id="17414" name="Rounded Rectangle 5"/>
          <p:cNvSpPr>
            <a:spLocks noChangeArrowheads="1"/>
          </p:cNvSpPr>
          <p:nvPr/>
        </p:nvSpPr>
        <p:spPr bwMode="auto">
          <a:xfrm>
            <a:off x="381000" y="4495800"/>
            <a:ext cx="8153400" cy="381000"/>
          </a:xfrm>
          <a:prstGeom prst="roundRect">
            <a:avLst>
              <a:gd name="adj" fmla="val 47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v_customername : John10</a:t>
            </a:r>
          </a:p>
        </p:txBody>
      </p:sp>
      <p:sp>
        <p:nvSpPr>
          <p:cNvPr id="8" name="Rectangle 7"/>
          <p:cNvSpPr>
            <a:spLocks noChangeArrowheads="1"/>
          </p:cNvSpPr>
          <p:nvPr/>
        </p:nvSpPr>
        <p:spPr bwMode="auto">
          <a:xfrm>
            <a:off x="2971800" y="28956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396875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820738"/>
          </a:xfrm>
          <a:solidFill>
            <a:schemeClr val="accent4">
              <a:lumMod val="20000"/>
              <a:lumOff val="80000"/>
            </a:schemeClr>
          </a:solidFill>
        </p:spPr>
        <p:txBody>
          <a:bodyPr/>
          <a:lstStyle/>
          <a:p>
            <a:pPr>
              <a:defRPr/>
            </a:pPr>
            <a:r>
              <a:rPr lang="en-US" dirty="0" smtClean="0"/>
              <a:t>Arithmetic Operator - Addition</a:t>
            </a:r>
            <a:endParaRPr lang="en-US" dirty="0"/>
          </a:p>
        </p:txBody>
      </p:sp>
      <p:sp>
        <p:nvSpPr>
          <p:cNvPr id="32771" name="Content Placeholder 2"/>
          <p:cNvSpPr>
            <a:spLocks noGrp="1"/>
          </p:cNvSpPr>
          <p:nvPr>
            <p:ph idx="1"/>
          </p:nvPr>
        </p:nvSpPr>
        <p:spPr>
          <a:xfrm>
            <a:off x="0" y="990600"/>
            <a:ext cx="9144000" cy="5867400"/>
          </a:xfrm>
        </p:spPr>
        <p:txBody>
          <a:bodyPr>
            <a:norm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marL="0" indent="0">
              <a:buNone/>
            </a:pPr>
            <a:endParaRPr lang="en-US" dirty="0" smtClean="0"/>
          </a:p>
          <a:p>
            <a:pPr>
              <a:buFont typeface="Arial" pitchFamily="34" charset="0"/>
              <a:buChar char="•"/>
            </a:pPr>
            <a:r>
              <a:rPr lang="en-US" sz="2400" b="1" dirty="0" smtClean="0"/>
              <a:t>Addition of NULL with any number is NULL</a:t>
            </a:r>
          </a:p>
          <a:p>
            <a:pPr>
              <a:buFont typeface="Arial" pitchFamily="34" charset="0"/>
              <a:buChar char="•"/>
            </a:pPr>
            <a:r>
              <a:rPr lang="en-US" sz="2400" dirty="0" smtClean="0"/>
              <a:t>Only numeric and date data types can be used along with arithmetic operators</a:t>
            </a:r>
          </a:p>
        </p:txBody>
      </p:sp>
      <p:sp>
        <p:nvSpPr>
          <p:cNvPr id="16389" name="Rounded Rectangle 4"/>
          <p:cNvSpPr>
            <a:spLocks noChangeArrowheads="1"/>
          </p:cNvSpPr>
          <p:nvPr/>
        </p:nvSpPr>
        <p:spPr bwMode="auto">
          <a:xfrm>
            <a:off x="381000" y="1219200"/>
            <a:ext cx="8153400" cy="2743200"/>
          </a:xfrm>
          <a:prstGeom prst="roundRect">
            <a:avLst>
              <a:gd name="adj" fmla="val 796"/>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DECLARE</a:t>
            </a:r>
          </a:p>
          <a:p>
            <a:pPr algn="l">
              <a:defRPr/>
            </a:pPr>
            <a:r>
              <a:rPr lang="en-US" sz="1800" b="0" dirty="0">
                <a:latin typeface="Lucida Console" pitchFamily="49" charset="0"/>
              </a:rPr>
              <a:t>  v_reorderlevel NUMBER;</a:t>
            </a:r>
          </a:p>
          <a:p>
            <a:pPr algn="l">
              <a:defRPr/>
            </a:pPr>
            <a:r>
              <a:rPr lang="en-US" sz="1800" b="0" dirty="0">
                <a:latin typeface="Lucida Console" pitchFamily="49" charset="0"/>
              </a:rPr>
              <a:t>BEGIN</a:t>
            </a:r>
          </a:p>
          <a:p>
            <a:pPr algn="l">
              <a:defRPr/>
            </a:pPr>
            <a:r>
              <a:rPr lang="en-US" sz="1800" b="0" dirty="0">
                <a:latin typeface="Lucida Console" pitchFamily="49" charset="0"/>
              </a:rPr>
              <a:t> v_reorderlevel := v_reorderlevel+10; -- NULL +10</a:t>
            </a:r>
          </a:p>
          <a:p>
            <a:pPr algn="l">
              <a:defRPr/>
            </a:pPr>
            <a:r>
              <a:rPr lang="en-US" sz="1800" b="0" dirty="0">
                <a:latin typeface="Lucida Console" pitchFamily="49" charset="0"/>
              </a:rPr>
              <a:t>  DBMS_OUTPUT.PUT_LINE(‘value of v_reorderlevel : '|| v_reorderlevel);</a:t>
            </a:r>
          </a:p>
          <a:p>
            <a:pPr algn="l">
              <a:defRPr/>
            </a:pPr>
            <a:r>
              <a:rPr lang="en-US" sz="1800" b="0" dirty="0">
                <a:latin typeface="Lucida Console" pitchFamily="49" charset="0"/>
              </a:rPr>
              <a:t>END;</a:t>
            </a:r>
          </a:p>
        </p:txBody>
      </p:sp>
      <p:sp>
        <p:nvSpPr>
          <p:cNvPr id="16390" name="Rounded Rectangle 5"/>
          <p:cNvSpPr>
            <a:spLocks noChangeArrowheads="1"/>
          </p:cNvSpPr>
          <p:nvPr/>
        </p:nvSpPr>
        <p:spPr bwMode="auto">
          <a:xfrm>
            <a:off x="381000" y="4038600"/>
            <a:ext cx="8153400" cy="457200"/>
          </a:xfrm>
          <a:prstGeom prst="roundRect">
            <a:avLst>
              <a:gd name="adj" fmla="val 47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v_reorderlevel :       (NULL)</a:t>
            </a:r>
          </a:p>
        </p:txBody>
      </p:sp>
    </p:spTree>
    <p:extLst>
      <p:ext uri="{BB962C8B-B14F-4D97-AF65-F5344CB8AC3E}">
        <p14:creationId xmlns:p14="http://schemas.microsoft.com/office/powerpoint/2010/main" val="1064199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938213"/>
          </a:xfrm>
          <a:solidFill>
            <a:schemeClr val="accent4">
              <a:lumMod val="20000"/>
              <a:lumOff val="80000"/>
            </a:schemeClr>
          </a:solidFill>
        </p:spPr>
        <p:txBody>
          <a:bodyPr>
            <a:normAutofit/>
          </a:bodyPr>
          <a:lstStyle/>
          <a:p>
            <a:pPr>
              <a:defRPr/>
            </a:pPr>
            <a:r>
              <a:rPr lang="en-US" dirty="0" smtClean="0"/>
              <a:t>Arithmetic Operator - Exponentiation </a:t>
            </a:r>
            <a:endParaRPr lang="en-US" dirty="0"/>
          </a:p>
        </p:txBody>
      </p:sp>
      <p:sp>
        <p:nvSpPr>
          <p:cNvPr id="33795" name="Content Placeholder 2"/>
          <p:cNvSpPr>
            <a:spLocks noGrp="1"/>
          </p:cNvSpPr>
          <p:nvPr>
            <p:ph idx="1"/>
          </p:nvPr>
        </p:nvSpPr>
        <p:spPr>
          <a:xfrm>
            <a:off x="0" y="914400"/>
            <a:ext cx="9144000" cy="5943600"/>
          </a:xfrm>
        </p:spPr>
        <p:txBody>
          <a:bodyPr/>
          <a:lstStyle/>
          <a:p>
            <a:pPr>
              <a:buFont typeface="Arial" pitchFamily="34" charset="0"/>
              <a:buChar char="•"/>
            </a:pPr>
            <a:r>
              <a:rPr lang="en-US" dirty="0" smtClean="0"/>
              <a:t>** is the exponential operator</a:t>
            </a:r>
          </a:p>
          <a:p>
            <a:endParaRPr lang="en-US" dirty="0" smtClean="0"/>
          </a:p>
        </p:txBody>
      </p:sp>
      <p:sp>
        <p:nvSpPr>
          <p:cNvPr id="18437" name="Rounded Rectangle 4"/>
          <p:cNvSpPr>
            <a:spLocks noChangeArrowheads="1"/>
          </p:cNvSpPr>
          <p:nvPr/>
        </p:nvSpPr>
        <p:spPr bwMode="auto">
          <a:xfrm>
            <a:off x="381000" y="1905000"/>
            <a:ext cx="8153400" cy="2743200"/>
          </a:xfrm>
          <a:prstGeom prst="roundRect">
            <a:avLst>
              <a:gd name="adj" fmla="val 796"/>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 DECLARE</a:t>
            </a:r>
          </a:p>
          <a:p>
            <a:pPr algn="l">
              <a:defRPr/>
            </a:pPr>
            <a:r>
              <a:rPr lang="en-US" sz="1800" b="0" dirty="0">
                <a:latin typeface="Lucida Console" pitchFamily="49" charset="0"/>
              </a:rPr>
              <a:t>  </a:t>
            </a:r>
            <a:r>
              <a:rPr lang="en-US" sz="1800" b="0" dirty="0" err="1">
                <a:latin typeface="Lucida Console" pitchFamily="49" charset="0"/>
              </a:rPr>
              <a:t>v_number</a:t>
            </a:r>
            <a:r>
              <a:rPr lang="en-US" sz="1800" b="0" dirty="0">
                <a:latin typeface="Lucida Console" pitchFamily="49" charset="0"/>
              </a:rPr>
              <a:t> NUMBER:=2;</a:t>
            </a:r>
          </a:p>
          <a:p>
            <a:pPr algn="l">
              <a:defRPr/>
            </a:pPr>
            <a:r>
              <a:rPr lang="en-US" sz="1800" b="0" dirty="0">
                <a:latin typeface="Lucida Console" pitchFamily="49" charset="0"/>
              </a:rPr>
              <a:t>BEGIN</a:t>
            </a:r>
          </a:p>
          <a:p>
            <a:pPr algn="l">
              <a:defRPr/>
            </a:pPr>
            <a:r>
              <a:rPr lang="en-US" sz="1800" b="0" dirty="0">
                <a:latin typeface="Lucida Console" pitchFamily="49" charset="0"/>
              </a:rPr>
              <a:t>  </a:t>
            </a:r>
            <a:r>
              <a:rPr lang="en-US" sz="1800" b="0" dirty="0" err="1">
                <a:latin typeface="Lucida Console" pitchFamily="49" charset="0"/>
              </a:rPr>
              <a:t>v_number</a:t>
            </a:r>
            <a:r>
              <a:rPr lang="en-US" sz="1800" b="0" dirty="0">
                <a:latin typeface="Lucida Console" pitchFamily="49" charset="0"/>
              </a:rPr>
              <a:t>:=</a:t>
            </a:r>
            <a:r>
              <a:rPr lang="en-US" sz="1800" b="0" dirty="0" err="1">
                <a:latin typeface="Lucida Console" pitchFamily="49" charset="0"/>
              </a:rPr>
              <a:t>v_number</a:t>
            </a:r>
            <a:r>
              <a:rPr lang="en-US" sz="1800" b="0" dirty="0">
                <a:latin typeface="Lucida Console" pitchFamily="49" charset="0"/>
              </a:rPr>
              <a:t> **2;</a:t>
            </a:r>
          </a:p>
          <a:p>
            <a:pPr algn="l">
              <a:defRPr/>
            </a:pPr>
            <a:r>
              <a:rPr lang="en-US" sz="1800" b="0" dirty="0">
                <a:latin typeface="Lucida Console" pitchFamily="49" charset="0"/>
              </a:rPr>
              <a:t> DBMS_OUTPUT.PUT_LINE( 'value of </a:t>
            </a:r>
            <a:r>
              <a:rPr lang="en-US" sz="1800" b="0" dirty="0" err="1">
                <a:latin typeface="Lucida Console" pitchFamily="49" charset="0"/>
              </a:rPr>
              <a:t>v_number</a:t>
            </a:r>
            <a:r>
              <a:rPr lang="en-US" sz="1800" b="0" dirty="0">
                <a:latin typeface="Lucida Console" pitchFamily="49" charset="0"/>
              </a:rPr>
              <a:t> : '|| </a:t>
            </a:r>
            <a:r>
              <a:rPr lang="en-US" sz="1800" b="0" dirty="0" err="1">
                <a:latin typeface="Lucida Console" pitchFamily="49" charset="0"/>
              </a:rPr>
              <a:t>v_number</a:t>
            </a:r>
            <a:r>
              <a:rPr lang="en-US" sz="1800" b="0" dirty="0">
                <a:latin typeface="Lucida Console" pitchFamily="49" charset="0"/>
              </a:rPr>
              <a:t>);</a:t>
            </a:r>
          </a:p>
          <a:p>
            <a:pPr algn="l">
              <a:defRPr/>
            </a:pPr>
            <a:r>
              <a:rPr lang="en-US" sz="1800" b="0" dirty="0">
                <a:latin typeface="Lucida Console" pitchFamily="49" charset="0"/>
              </a:rPr>
              <a:t>END;</a:t>
            </a:r>
          </a:p>
        </p:txBody>
      </p:sp>
      <p:sp>
        <p:nvSpPr>
          <p:cNvPr id="18438" name="Rounded Rectangle 5"/>
          <p:cNvSpPr>
            <a:spLocks noChangeArrowheads="1"/>
          </p:cNvSpPr>
          <p:nvPr/>
        </p:nvSpPr>
        <p:spPr bwMode="auto">
          <a:xfrm>
            <a:off x="381000" y="4800600"/>
            <a:ext cx="8153400" cy="381000"/>
          </a:xfrm>
          <a:prstGeom prst="roundRect">
            <a:avLst>
              <a:gd name="adj" fmla="val 477"/>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a:t>
            </a:r>
            <a:r>
              <a:rPr lang="en-US" sz="1800" b="0" dirty="0" err="1">
                <a:latin typeface="Lucida Console" pitchFamily="49" charset="0"/>
              </a:rPr>
              <a:t>v_number</a:t>
            </a:r>
            <a:r>
              <a:rPr lang="en-US" sz="1800" b="0" dirty="0">
                <a:latin typeface="Lucida Console" pitchFamily="49" charset="0"/>
              </a:rPr>
              <a:t> : 4</a:t>
            </a:r>
          </a:p>
        </p:txBody>
      </p:sp>
    </p:spTree>
    <p:extLst>
      <p:ext uri="{BB962C8B-B14F-4D97-AF65-F5344CB8AC3E}">
        <p14:creationId xmlns:p14="http://schemas.microsoft.com/office/powerpoint/2010/main" val="3403021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85813"/>
          </a:xfrm>
          <a:solidFill>
            <a:schemeClr val="accent4">
              <a:lumMod val="20000"/>
              <a:lumOff val="80000"/>
            </a:schemeClr>
          </a:solidFill>
        </p:spPr>
        <p:txBody>
          <a:bodyPr>
            <a:normAutofit/>
          </a:bodyPr>
          <a:lstStyle/>
          <a:p>
            <a:pPr>
              <a:defRPr/>
            </a:pPr>
            <a:r>
              <a:rPr lang="en-US" dirty="0" smtClean="0"/>
              <a:t>Arithmetic operator – With Date</a:t>
            </a:r>
            <a:endParaRPr lang="en-US" dirty="0"/>
          </a:p>
        </p:txBody>
      </p:sp>
      <p:sp>
        <p:nvSpPr>
          <p:cNvPr id="34819" name="Content Placeholder 2"/>
          <p:cNvSpPr>
            <a:spLocks noGrp="1"/>
          </p:cNvSpPr>
          <p:nvPr>
            <p:ph idx="1"/>
          </p:nvPr>
        </p:nvSpPr>
        <p:spPr>
          <a:xfrm>
            <a:off x="0" y="762000"/>
            <a:ext cx="9144000" cy="6096000"/>
          </a:xfrm>
        </p:spPr>
        <p:txBody>
          <a:bodyPr/>
          <a:lstStyle/>
          <a:p>
            <a:pPr>
              <a:buFont typeface="Arial" pitchFamily="34" charset="0"/>
              <a:buChar char="•"/>
            </a:pPr>
            <a:r>
              <a:rPr lang="en-US" dirty="0" smtClean="0"/>
              <a:t>Arithmetic operators can be used with date</a:t>
            </a:r>
          </a:p>
        </p:txBody>
      </p:sp>
      <p:sp>
        <p:nvSpPr>
          <p:cNvPr id="19461" name="Rounded Rectangle 4"/>
          <p:cNvSpPr>
            <a:spLocks noChangeArrowheads="1"/>
          </p:cNvSpPr>
          <p:nvPr/>
        </p:nvSpPr>
        <p:spPr bwMode="auto">
          <a:xfrm>
            <a:off x="457200" y="1676400"/>
            <a:ext cx="8153400" cy="3200400"/>
          </a:xfrm>
          <a:prstGeom prst="roundRect">
            <a:avLst>
              <a:gd name="adj" fmla="val 796"/>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SET SERVEROUTPUT ON </a:t>
            </a:r>
          </a:p>
          <a:p>
            <a:pPr algn="l">
              <a:defRPr/>
            </a:pPr>
            <a:r>
              <a:rPr lang="en-US" sz="1800" b="0" dirty="0">
                <a:latin typeface="Lucida Console" pitchFamily="49" charset="0"/>
              </a:rPr>
              <a:t>DECLARE</a:t>
            </a:r>
          </a:p>
          <a:p>
            <a:pPr algn="l">
              <a:defRPr/>
            </a:pPr>
            <a:r>
              <a:rPr lang="en-US" sz="1800" b="0" dirty="0">
                <a:latin typeface="Lucida Console" pitchFamily="49" charset="0"/>
              </a:rPr>
              <a:t>  v_today DATE := '31-MAR-2009';</a:t>
            </a:r>
          </a:p>
          <a:p>
            <a:pPr algn="l">
              <a:defRPr/>
            </a:pPr>
            <a:r>
              <a:rPr lang="en-US" sz="1800" b="0" dirty="0">
                <a:latin typeface="Lucida Console" pitchFamily="49" charset="0"/>
              </a:rPr>
              <a:t>  v_tomorrow DATE;</a:t>
            </a:r>
          </a:p>
          <a:p>
            <a:pPr algn="l">
              <a:defRPr/>
            </a:pPr>
            <a:r>
              <a:rPr lang="en-US" sz="1800" b="0" dirty="0">
                <a:latin typeface="Lucida Console" pitchFamily="49" charset="0"/>
              </a:rPr>
              <a:t>BEGIN</a:t>
            </a:r>
          </a:p>
          <a:p>
            <a:pPr algn="l">
              <a:defRPr/>
            </a:pPr>
            <a:r>
              <a:rPr lang="en-US" sz="1800" b="0" dirty="0">
                <a:latin typeface="Lucida Console" pitchFamily="49" charset="0"/>
              </a:rPr>
              <a:t>  v_tomorrow := v_today + 1;</a:t>
            </a:r>
          </a:p>
          <a:p>
            <a:pPr algn="l">
              <a:defRPr/>
            </a:pPr>
            <a:r>
              <a:rPr lang="en-US" sz="1800" b="0" dirty="0">
                <a:latin typeface="Lucida Console" pitchFamily="49" charset="0"/>
              </a:rPr>
              <a:t>DBMS_OUTPUT.PUT_LINE('</a:t>
            </a:r>
            <a:r>
              <a:rPr lang="en-US" sz="1800" b="0" dirty="0" err="1">
                <a:latin typeface="Lucida Console" pitchFamily="49" charset="0"/>
              </a:rPr>
              <a:t>Tomorrow''s</a:t>
            </a:r>
            <a:r>
              <a:rPr lang="en-US" sz="1800" b="0" dirty="0">
                <a:latin typeface="Lucida Console" pitchFamily="49" charset="0"/>
              </a:rPr>
              <a:t> date is '||v_tomorrow);</a:t>
            </a:r>
          </a:p>
          <a:p>
            <a:pPr algn="l">
              <a:defRPr/>
            </a:pPr>
            <a:r>
              <a:rPr lang="en-US" sz="1800" b="0" dirty="0">
                <a:latin typeface="Lucida Console" pitchFamily="49" charset="0"/>
              </a:rPr>
              <a:t>END;</a:t>
            </a:r>
          </a:p>
        </p:txBody>
      </p:sp>
      <p:sp>
        <p:nvSpPr>
          <p:cNvPr id="6" name="Rounded Rectangle 4"/>
          <p:cNvSpPr>
            <a:spLocks noChangeArrowheads="1"/>
          </p:cNvSpPr>
          <p:nvPr/>
        </p:nvSpPr>
        <p:spPr bwMode="auto">
          <a:xfrm>
            <a:off x="457200" y="5029200"/>
            <a:ext cx="8153400" cy="838200"/>
          </a:xfrm>
          <a:prstGeom prst="roundRect">
            <a:avLst>
              <a:gd name="adj" fmla="val 796"/>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Tomorrow's date is 01-APR-09</a:t>
            </a:r>
          </a:p>
        </p:txBody>
      </p:sp>
    </p:spTree>
    <p:extLst>
      <p:ext uri="{BB962C8B-B14F-4D97-AF65-F5344CB8AC3E}">
        <p14:creationId xmlns:p14="http://schemas.microsoft.com/office/powerpoint/2010/main" val="1981661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F688245-958E-459B-9136-9E6413477A1E}" type="slidenum">
              <a:rPr lang="en-US">
                <a:solidFill>
                  <a:srgbClr val="FFFFFF"/>
                </a:solidFill>
                <a:latin typeface="Arial" pitchFamily="34" charset="0"/>
              </a:rPr>
              <a:pPr>
                <a:defRPr/>
              </a:pPr>
              <a:t>39</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Nested PL/SQL blocks (1 of 4)</a:t>
            </a:r>
          </a:p>
        </p:txBody>
      </p:sp>
      <p:sp>
        <p:nvSpPr>
          <p:cNvPr id="35844" name="Rectangle 3"/>
          <p:cNvSpPr>
            <a:spLocks noGrp="1" noChangeArrowheads="1"/>
          </p:cNvSpPr>
          <p:nvPr>
            <p:ph type="body" idx="1"/>
          </p:nvPr>
        </p:nvSpPr>
        <p:spPr>
          <a:xfrm>
            <a:off x="0" y="762000"/>
            <a:ext cx="9144000" cy="6096000"/>
          </a:xfrm>
        </p:spPr>
        <p:txBody>
          <a:bodyPr>
            <a:normAutofit/>
          </a:bodyPr>
          <a:lstStyle/>
          <a:p>
            <a:pPr algn="just" eaLnBrk="1" hangingPunct="1">
              <a:buClr>
                <a:schemeClr val="tx1"/>
              </a:buClr>
              <a:buFont typeface="Arial" pitchFamily="34" charset="0"/>
              <a:buChar char="•"/>
            </a:pPr>
            <a:r>
              <a:rPr lang="en-US" sz="2400" dirty="0" smtClean="0"/>
              <a:t>A PL/SQL block defined within another PL/SQL block is called nested PL/SQL block</a:t>
            </a:r>
          </a:p>
          <a:p>
            <a:pPr algn="just" eaLnBrk="1" hangingPunct="1">
              <a:buClr>
                <a:schemeClr val="tx1"/>
              </a:buClr>
              <a:buFont typeface="Arial" pitchFamily="34" charset="0"/>
              <a:buChar char="•"/>
            </a:pPr>
            <a:r>
              <a:rPr lang="en-US" sz="2400" dirty="0" smtClean="0"/>
              <a:t>Can be nested in the executable section or in exception handling section</a:t>
            </a:r>
          </a:p>
          <a:p>
            <a:pPr algn="just" eaLnBrk="1" hangingPunct="1">
              <a:buClr>
                <a:schemeClr val="tx1"/>
              </a:buClr>
              <a:buFont typeface="Arial" pitchFamily="34" charset="0"/>
              <a:buChar char="•"/>
            </a:pPr>
            <a:r>
              <a:rPr lang="en-US" sz="2400" dirty="0" smtClean="0"/>
              <a:t>One or more nested blocks can be present within an anonymous PL/SQL block</a:t>
            </a:r>
          </a:p>
          <a:p>
            <a:pPr algn="just" eaLnBrk="1" hangingPunct="1">
              <a:buClr>
                <a:schemeClr val="tx1"/>
              </a:buClr>
              <a:buFont typeface="Arial" pitchFamily="34" charset="0"/>
              <a:buChar char="•"/>
            </a:pPr>
            <a:r>
              <a:rPr lang="en-US" sz="2400" dirty="0" smtClean="0"/>
              <a:t>Overlapping of nested blocks are not allowed</a:t>
            </a:r>
          </a:p>
        </p:txBody>
      </p:sp>
    </p:spTree>
    <p:extLst>
      <p:ext uri="{BB962C8B-B14F-4D97-AF65-F5344CB8AC3E}">
        <p14:creationId xmlns:p14="http://schemas.microsoft.com/office/powerpoint/2010/main" val="3499438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116F843C-DD62-42D5-8F1A-951F91958387}" type="slidenum">
              <a:rPr lang="en-US" smtClean="0">
                <a:solidFill>
                  <a:srgbClr val="FFFFFF"/>
                </a:solidFill>
              </a:rPr>
              <a:pPr eaLnBrk="1" hangingPunct="1"/>
              <a:t>4</a:t>
            </a:fld>
            <a:endParaRPr lang="en-US" smtClean="0">
              <a:solidFill>
                <a:srgbClr val="FFFFFF"/>
              </a:solidFill>
            </a:endParaRPr>
          </a:p>
        </p:txBody>
      </p:sp>
      <p:sp>
        <p:nvSpPr>
          <p:cNvPr id="32771" name="Rectangle 2"/>
          <p:cNvSpPr>
            <a:spLocks noGrp="1" noChangeArrowheads="1"/>
          </p:cNvSpPr>
          <p:nvPr>
            <p:ph type="title"/>
          </p:nvPr>
        </p:nvSpPr>
        <p:spPr>
          <a:xfrm>
            <a:off x="0" y="-23813"/>
            <a:ext cx="9144000" cy="709614"/>
          </a:xfrm>
          <a:solidFill>
            <a:schemeClr val="accent4">
              <a:lumMod val="20000"/>
              <a:lumOff val="80000"/>
            </a:schemeClr>
          </a:solidFill>
        </p:spPr>
        <p:txBody>
          <a:bodyPr>
            <a:normAutofit fontScale="90000"/>
          </a:bodyPr>
          <a:lstStyle/>
          <a:p>
            <a:pPr eaLnBrk="1" hangingPunct="1"/>
            <a:r>
              <a:rPr lang="en-US" smtClean="0"/>
              <a:t>Need for PL/SQL </a:t>
            </a:r>
          </a:p>
        </p:txBody>
      </p:sp>
      <p:sp>
        <p:nvSpPr>
          <p:cNvPr id="32772" name="Rectangle 3"/>
          <p:cNvSpPr>
            <a:spLocks noGrp="1" noChangeArrowheads="1"/>
          </p:cNvSpPr>
          <p:nvPr>
            <p:ph type="body" idx="1"/>
          </p:nvPr>
        </p:nvSpPr>
        <p:spPr>
          <a:xfrm>
            <a:off x="0" y="685800"/>
            <a:ext cx="9144000" cy="6172200"/>
          </a:xfrm>
        </p:spPr>
        <p:txBody>
          <a:bodyPr>
            <a:normAutofit/>
          </a:bodyPr>
          <a:lstStyle/>
          <a:p>
            <a:pPr algn="just" eaLnBrk="1" hangingPunct="1">
              <a:buClr>
                <a:schemeClr val="tx1"/>
              </a:buClr>
              <a:buFont typeface="Arial" pitchFamily="34" charset="0"/>
              <a:buChar char="•"/>
            </a:pPr>
            <a:r>
              <a:rPr lang="en-US" sz="2400" dirty="0" smtClean="0"/>
              <a:t>SQL is a flexible, efficient fourth-generation language with features designed to manipulate and examine relational data, but lacks programming capabilities</a:t>
            </a:r>
          </a:p>
          <a:p>
            <a:pPr algn="just" eaLnBrk="1" hangingPunct="1">
              <a:buClr>
                <a:schemeClr val="tx1"/>
              </a:buClr>
              <a:buFont typeface="Arial" pitchFamily="34" charset="0"/>
              <a:buChar char="•"/>
            </a:pPr>
            <a:endParaRPr lang="en-US" sz="2400" dirty="0" smtClean="0"/>
          </a:p>
          <a:p>
            <a:pPr algn="just" eaLnBrk="1" hangingPunct="1">
              <a:buClr>
                <a:schemeClr val="tx1"/>
              </a:buClr>
              <a:buFont typeface="Arial" pitchFamily="34" charset="0"/>
              <a:buChar char="•"/>
            </a:pPr>
            <a:r>
              <a:rPr lang="en-US" sz="2400" dirty="0" smtClean="0"/>
              <a:t>PL/SQL is a procedural language which helps us to implement procedural logic on an Oracle database</a:t>
            </a:r>
          </a:p>
          <a:p>
            <a:pPr algn="just" eaLnBrk="1" hangingPunct="1">
              <a:buClr>
                <a:schemeClr val="tx1"/>
              </a:buClr>
              <a:buFont typeface="Arial" pitchFamily="34" charset="0"/>
              <a:buChar char="•"/>
            </a:pPr>
            <a:endParaRPr lang="en-US" sz="2400" dirty="0" smtClean="0"/>
          </a:p>
          <a:p>
            <a:pPr algn="just" eaLnBrk="1" hangingPunct="1">
              <a:buClr>
                <a:schemeClr val="tx1"/>
              </a:buClr>
              <a:buFont typeface="Arial" pitchFamily="34" charset="0"/>
              <a:buChar char="•"/>
            </a:pPr>
            <a:r>
              <a:rPr lang="en-US" sz="2400" dirty="0" smtClean="0"/>
              <a:t>PL/SQL is an extension to SQL developed by Oracle</a:t>
            </a:r>
          </a:p>
          <a:p>
            <a:pPr algn="just" eaLnBrk="1" hangingPunct="1">
              <a:buClr>
                <a:schemeClr val="tx1"/>
              </a:buClr>
              <a:buFont typeface="Arial" pitchFamily="34" charset="0"/>
              <a:buChar char="•"/>
            </a:pPr>
            <a:endParaRPr lang="en-US" sz="2400" dirty="0" smtClean="0"/>
          </a:p>
          <a:p>
            <a:pPr marL="342900" lvl="1" indent="-342900" algn="just" eaLnBrk="1" hangingPunct="1">
              <a:buClr>
                <a:schemeClr val="tx1"/>
              </a:buClr>
              <a:buFont typeface="Arial" pitchFamily="34" charset="0"/>
              <a:buChar char="•"/>
            </a:pPr>
            <a:r>
              <a:rPr lang="en-US" sz="2400" dirty="0" smtClean="0"/>
              <a:t>Oracle can be hosted on many platforms such as Windows, UNIX  and PL/SQL technology remains the same in all the platforms paving way for a  </a:t>
            </a:r>
            <a:r>
              <a:rPr lang="en-US" sz="2400" b="1" dirty="0" smtClean="0"/>
              <a:t>kind of platform independence</a:t>
            </a:r>
          </a:p>
        </p:txBody>
      </p:sp>
    </p:spTree>
    <p:extLst>
      <p:ext uri="{BB962C8B-B14F-4D97-AF65-F5344CB8AC3E}">
        <p14:creationId xmlns:p14="http://schemas.microsoft.com/office/powerpoint/2010/main" val="3243685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F9B1ACF-8A98-4CE2-BC1E-5F33991A009F}" type="slidenum">
              <a:rPr lang="en-US">
                <a:solidFill>
                  <a:srgbClr val="FFFFFF"/>
                </a:solidFill>
                <a:latin typeface="Arial" pitchFamily="34" charset="0"/>
              </a:rPr>
              <a:pPr>
                <a:defRPr/>
              </a:pPr>
              <a:t>40</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Nested PL/SQL blocks (2 of 4)</a:t>
            </a:r>
          </a:p>
        </p:txBody>
      </p:sp>
      <p:sp>
        <p:nvSpPr>
          <p:cNvPr id="36868"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p:txBody>
      </p:sp>
      <p:sp>
        <p:nvSpPr>
          <p:cNvPr id="6" name="AutoShape 10"/>
          <p:cNvSpPr>
            <a:spLocks noChangeArrowheads="1"/>
          </p:cNvSpPr>
          <p:nvPr/>
        </p:nvSpPr>
        <p:spPr bwMode="auto">
          <a:xfrm>
            <a:off x="228600" y="1052513"/>
            <a:ext cx="8686800" cy="52578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SQL &amp; PL/SQL statement(s) in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   </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SQL &amp; PL/SQL statement(s) in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   </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a:t>
            </a:r>
          </a:p>
        </p:txBody>
      </p:sp>
      <p:sp>
        <p:nvSpPr>
          <p:cNvPr id="8" name="Left Bracket 7"/>
          <p:cNvSpPr/>
          <p:nvPr/>
        </p:nvSpPr>
        <p:spPr bwMode="auto">
          <a:xfrm>
            <a:off x="533400" y="2514600"/>
            <a:ext cx="152400" cy="12954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9" name="Left Bracket 8"/>
          <p:cNvSpPr/>
          <p:nvPr/>
        </p:nvSpPr>
        <p:spPr bwMode="auto">
          <a:xfrm>
            <a:off x="533400" y="4114800"/>
            <a:ext cx="152400" cy="12954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11" name="Left Bracket 10"/>
          <p:cNvSpPr/>
          <p:nvPr/>
        </p:nvSpPr>
        <p:spPr bwMode="auto">
          <a:xfrm>
            <a:off x="304800" y="1219200"/>
            <a:ext cx="76200" cy="48006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10" name="Rectangle 9"/>
          <p:cNvSpPr>
            <a:spLocks noChangeArrowheads="1"/>
          </p:cNvSpPr>
          <p:nvPr/>
        </p:nvSpPr>
        <p:spPr bwMode="auto">
          <a:xfrm>
            <a:off x="990600" y="2438400"/>
            <a:ext cx="6629400" cy="1524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12" name="Rectangle 11"/>
          <p:cNvSpPr>
            <a:spLocks noChangeArrowheads="1"/>
          </p:cNvSpPr>
          <p:nvPr/>
        </p:nvSpPr>
        <p:spPr bwMode="auto">
          <a:xfrm>
            <a:off x="990600" y="4038600"/>
            <a:ext cx="6629400" cy="16002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3557859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repeatCount="3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repeatCount="300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0"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ChangeArrowheads="1"/>
          </p:cNvSpPr>
          <p:nvPr/>
        </p:nvSpPr>
        <p:spPr bwMode="auto">
          <a:xfrm>
            <a:off x="1143000" y="2438400"/>
            <a:ext cx="7086600" cy="32004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4" name="Slide Number Placeholder 3"/>
          <p:cNvSpPr>
            <a:spLocks noGrp="1"/>
          </p:cNvSpPr>
          <p:nvPr>
            <p:ph type="sldNum" sz="quarter" idx="10"/>
          </p:nvPr>
        </p:nvSpPr>
        <p:spPr/>
        <p:txBody>
          <a:bodyPr/>
          <a:lstStyle/>
          <a:p>
            <a:pPr>
              <a:defRPr/>
            </a:pPr>
            <a:fld id="{00147E9D-0C9F-45B3-A888-965F7D3AC026}" type="slidenum">
              <a:rPr lang="en-US">
                <a:solidFill>
                  <a:srgbClr val="FFFFFF"/>
                </a:solidFill>
                <a:latin typeface="Arial" pitchFamily="34" charset="0"/>
              </a:rPr>
              <a:pPr>
                <a:defRPr/>
              </a:pPr>
              <a:t>41</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Nested PL/SQL blocks (3 of 4)</a:t>
            </a:r>
          </a:p>
        </p:txBody>
      </p:sp>
      <p:sp>
        <p:nvSpPr>
          <p:cNvPr id="37893"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p:txBody>
      </p:sp>
      <p:sp>
        <p:nvSpPr>
          <p:cNvPr id="7" name="AutoShape 10"/>
          <p:cNvSpPr>
            <a:spLocks noChangeArrowheads="1"/>
          </p:cNvSpPr>
          <p:nvPr/>
        </p:nvSpPr>
        <p:spPr bwMode="auto">
          <a:xfrm>
            <a:off x="152400" y="1004888"/>
            <a:ext cx="8763000" cy="53340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SQL &amp; PL/SQL statement(s) in nested block</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SQL and PL/SQL statement(s)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p:txBody>
      </p:sp>
      <p:sp>
        <p:nvSpPr>
          <p:cNvPr id="12" name="Left Bracket 11"/>
          <p:cNvSpPr/>
          <p:nvPr/>
        </p:nvSpPr>
        <p:spPr bwMode="auto">
          <a:xfrm>
            <a:off x="381000" y="1219200"/>
            <a:ext cx="76200" cy="48768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3" name="Left Bracket 12"/>
          <p:cNvSpPr/>
          <p:nvPr/>
        </p:nvSpPr>
        <p:spPr bwMode="auto">
          <a:xfrm>
            <a:off x="762000" y="2514600"/>
            <a:ext cx="76200" cy="2895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4" name="Left Bracket 13"/>
          <p:cNvSpPr/>
          <p:nvPr/>
        </p:nvSpPr>
        <p:spPr bwMode="auto">
          <a:xfrm>
            <a:off x="990600" y="3733800"/>
            <a:ext cx="152400" cy="1371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9" name="Rectangle 8"/>
          <p:cNvSpPr>
            <a:spLocks noChangeArrowheads="1"/>
          </p:cNvSpPr>
          <p:nvPr/>
        </p:nvSpPr>
        <p:spPr bwMode="auto">
          <a:xfrm>
            <a:off x="1371600" y="3657600"/>
            <a:ext cx="6629400" cy="16002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11" name="Rectangle 10"/>
          <p:cNvSpPr>
            <a:spLocks noChangeArrowheads="1"/>
          </p:cNvSpPr>
          <p:nvPr/>
        </p:nvSpPr>
        <p:spPr bwMode="auto">
          <a:xfrm>
            <a:off x="1143000" y="2438400"/>
            <a:ext cx="7010400" cy="32004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1820374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repeatCount="300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repeatCount="300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6FC1EDE-C4E4-4047-A5AB-B589226CC7DA}" type="slidenum">
              <a:rPr lang="en-US">
                <a:solidFill>
                  <a:srgbClr val="FFFFFF"/>
                </a:solidFill>
                <a:latin typeface="Arial" pitchFamily="34" charset="0"/>
              </a:rPr>
              <a:pPr>
                <a:defRPr/>
              </a:pPr>
              <a:t>42</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Nested PL/SQL blocks (4 of 4)</a:t>
            </a:r>
          </a:p>
        </p:txBody>
      </p:sp>
      <p:sp>
        <p:nvSpPr>
          <p:cNvPr id="38916"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p:txBody>
      </p:sp>
      <p:sp>
        <p:nvSpPr>
          <p:cNvPr id="7" name="AutoShape 10"/>
          <p:cNvSpPr>
            <a:spLocks noChangeArrowheads="1"/>
          </p:cNvSpPr>
          <p:nvPr/>
        </p:nvSpPr>
        <p:spPr bwMode="auto">
          <a:xfrm>
            <a:off x="152400" y="1004888"/>
            <a:ext cx="8763000" cy="53340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SQL &amp; PL/SQL statement(s) in nested block</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SQL and PL/SQL statement(s)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p:txBody>
      </p:sp>
      <p:sp>
        <p:nvSpPr>
          <p:cNvPr id="12" name="Left Bracket 11"/>
          <p:cNvSpPr/>
          <p:nvPr/>
        </p:nvSpPr>
        <p:spPr bwMode="auto">
          <a:xfrm>
            <a:off x="381000" y="1219200"/>
            <a:ext cx="76200" cy="48768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3" name="Left Bracket 12"/>
          <p:cNvSpPr/>
          <p:nvPr/>
        </p:nvSpPr>
        <p:spPr bwMode="auto">
          <a:xfrm>
            <a:off x="762000" y="2667000"/>
            <a:ext cx="304800" cy="16764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4" name="Left Bracket 13"/>
          <p:cNvSpPr/>
          <p:nvPr/>
        </p:nvSpPr>
        <p:spPr bwMode="auto">
          <a:xfrm>
            <a:off x="990600" y="3962400"/>
            <a:ext cx="304800" cy="1371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Tree>
    <p:extLst>
      <p:ext uri="{BB962C8B-B14F-4D97-AF65-F5344CB8AC3E}">
        <p14:creationId xmlns:p14="http://schemas.microsoft.com/office/powerpoint/2010/main" val="1604750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Scope of variables(1 of 3)</a:t>
            </a:r>
          </a:p>
        </p:txBody>
      </p:sp>
      <p:sp>
        <p:nvSpPr>
          <p:cNvPr id="39940" name="Rectangle 3"/>
          <p:cNvSpPr>
            <a:spLocks noGrp="1" noChangeArrowheads="1"/>
          </p:cNvSpPr>
          <p:nvPr>
            <p:ph type="body" idx="1"/>
          </p:nvPr>
        </p:nvSpPr>
        <p:spPr>
          <a:xfrm>
            <a:off x="0" y="838200"/>
            <a:ext cx="9144000" cy="6019800"/>
          </a:xfrm>
        </p:spPr>
        <p:txBody>
          <a:bodyPr>
            <a:normAutofit/>
          </a:bodyPr>
          <a:lstStyle/>
          <a:p>
            <a:pPr algn="just" eaLnBrk="1" hangingPunct="1">
              <a:buClr>
                <a:schemeClr val="tx1"/>
              </a:buClr>
              <a:buFont typeface="Arial" pitchFamily="34" charset="0"/>
              <a:buChar char="•"/>
            </a:pPr>
            <a:r>
              <a:rPr lang="en-US" sz="2400" dirty="0" smtClean="0"/>
              <a:t>Variables declared in the DECLARE section would be visible in the EXECUTABLE section and EXCEPTION section</a:t>
            </a:r>
          </a:p>
          <a:p>
            <a:pPr algn="just" eaLnBrk="1" hangingPunct="1">
              <a:buClr>
                <a:schemeClr val="tx1"/>
              </a:buClr>
              <a:buFont typeface="Arial" pitchFamily="34" charset="0"/>
              <a:buChar char="•"/>
            </a:pPr>
            <a:r>
              <a:rPr lang="en-US" sz="2400" dirty="0" smtClean="0"/>
              <a:t>Lifetime of variables declared in the nested block will be only within the nested block </a:t>
            </a:r>
          </a:p>
          <a:p>
            <a:pPr algn="just" eaLnBrk="1" hangingPunct="1">
              <a:buClr>
                <a:schemeClr val="tx1"/>
              </a:buClr>
              <a:buFont typeface="Arial" pitchFamily="34" charset="0"/>
              <a:buChar char="•"/>
            </a:pPr>
            <a:r>
              <a:rPr lang="en-US" sz="2400" dirty="0" smtClean="0"/>
              <a:t>Variables declared in the outermost block are visible in all the nested blocks</a:t>
            </a:r>
          </a:p>
        </p:txBody>
      </p:sp>
    </p:spTree>
    <p:extLst>
      <p:ext uri="{BB962C8B-B14F-4D97-AF65-F5344CB8AC3E}">
        <p14:creationId xmlns:p14="http://schemas.microsoft.com/office/powerpoint/2010/main" val="1217179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744538"/>
          </a:xfrm>
          <a:solidFill>
            <a:schemeClr val="accent4">
              <a:lumMod val="20000"/>
              <a:lumOff val="80000"/>
            </a:schemeClr>
          </a:solidFill>
        </p:spPr>
        <p:txBody>
          <a:bodyPr>
            <a:normAutofit fontScale="90000"/>
          </a:bodyPr>
          <a:lstStyle/>
          <a:p>
            <a:pPr>
              <a:defRPr/>
            </a:pPr>
            <a:r>
              <a:rPr lang="en-US" dirty="0" smtClean="0"/>
              <a:t>Scope of variables (2 of 3)</a:t>
            </a:r>
            <a:endParaRPr lang="en-US" dirty="0"/>
          </a:p>
        </p:txBody>
      </p:sp>
      <p:sp>
        <p:nvSpPr>
          <p:cNvPr id="4" name="Slide Number Placeholder 3"/>
          <p:cNvSpPr>
            <a:spLocks noGrp="1"/>
          </p:cNvSpPr>
          <p:nvPr>
            <p:ph type="sldNum" sz="quarter" idx="10"/>
          </p:nvPr>
        </p:nvSpPr>
        <p:spPr/>
        <p:txBody>
          <a:bodyPr/>
          <a:lstStyle/>
          <a:p>
            <a:pPr>
              <a:defRPr/>
            </a:pPr>
            <a:fld id="{90EDB75C-F940-4526-90FE-BF1BD01C2C05}" type="slidenum">
              <a:rPr lang="en-US" smtClean="0"/>
              <a:pPr>
                <a:defRPr/>
              </a:pPr>
              <a:t>44</a:t>
            </a:fld>
            <a:endParaRPr lang="en-US"/>
          </a:p>
        </p:txBody>
      </p:sp>
      <p:sp>
        <p:nvSpPr>
          <p:cNvPr id="22533" name="Rectangle 4"/>
          <p:cNvSpPr>
            <a:spLocks noChangeArrowheads="1"/>
          </p:cNvSpPr>
          <p:nvPr/>
        </p:nvSpPr>
        <p:spPr bwMode="auto">
          <a:xfrm>
            <a:off x="228600" y="1143000"/>
            <a:ext cx="7924800" cy="51816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b="0" dirty="0">
                <a:latin typeface="Lucida Console" pitchFamily="49" charset="0"/>
              </a:rPr>
              <a:t>DECLARE</a:t>
            </a:r>
          </a:p>
          <a:p>
            <a:pPr algn="l">
              <a:defRPr/>
            </a:pPr>
            <a:r>
              <a:rPr lang="en-US" sz="1400" b="0" dirty="0" err="1">
                <a:latin typeface="Lucida Console" pitchFamily="49" charset="0"/>
              </a:rPr>
              <a:t>v_qoh</a:t>
            </a:r>
            <a:r>
              <a:rPr lang="en-US" sz="1400" b="0" dirty="0">
                <a:latin typeface="Lucida Console" pitchFamily="49" charset="0"/>
              </a:rPr>
              <a:t> NUMBER:=10;</a:t>
            </a:r>
          </a:p>
          <a:p>
            <a:pPr algn="l">
              <a:defRPr/>
            </a:pPr>
            <a:r>
              <a:rPr lang="en-US" sz="1400" b="0" dirty="0">
                <a:latin typeface="Lucida Console" pitchFamily="49" charset="0"/>
              </a:rPr>
              <a:t>BEGIN</a:t>
            </a: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smtClean="0">
              <a:latin typeface="Lucida Console" pitchFamily="49" charset="0"/>
            </a:endParaRPr>
          </a:p>
          <a:p>
            <a:pPr algn="l">
              <a:defRPr/>
            </a:pPr>
            <a:endParaRPr lang="en-US" sz="1400" dirty="0">
              <a:latin typeface="Lucida Console" pitchFamily="49" charset="0"/>
            </a:endParaRPr>
          </a:p>
          <a:p>
            <a:pPr algn="l">
              <a:defRPr/>
            </a:pPr>
            <a:endParaRPr lang="en-US" sz="1400" b="0" dirty="0">
              <a:latin typeface="Lucida Console" pitchFamily="49" charset="0"/>
            </a:endParaRPr>
          </a:p>
          <a:p>
            <a:pPr algn="l">
              <a:defRPr/>
            </a:pPr>
            <a:r>
              <a:rPr lang="en-US" sz="1400" b="0" dirty="0">
                <a:latin typeface="Lucida Console" pitchFamily="49" charset="0"/>
              </a:rPr>
              <a:t>DBMS_OUTPUT.PUT_LINE('The value of </a:t>
            </a:r>
            <a:r>
              <a:rPr lang="en-US" sz="1400" b="0" dirty="0" err="1">
                <a:latin typeface="Lucida Console" pitchFamily="49" charset="0"/>
              </a:rPr>
              <a:t>v_qoh</a:t>
            </a:r>
            <a:r>
              <a:rPr lang="en-US" sz="1400" b="0" dirty="0">
                <a:latin typeface="Lucida Console" pitchFamily="49" charset="0"/>
              </a:rPr>
              <a:t>: '||</a:t>
            </a:r>
            <a:r>
              <a:rPr lang="en-US" sz="1400" b="0" dirty="0" err="1">
                <a:latin typeface="Lucida Console" pitchFamily="49" charset="0"/>
              </a:rPr>
              <a:t>v_qoh</a:t>
            </a:r>
            <a:r>
              <a:rPr lang="en-US" sz="1400" b="0" dirty="0">
                <a:latin typeface="Lucida Console" pitchFamily="49" charset="0"/>
              </a:rPr>
              <a:t>);</a:t>
            </a:r>
          </a:p>
          <a:p>
            <a:pPr algn="l">
              <a:defRPr/>
            </a:pPr>
            <a:r>
              <a:rPr lang="en-US" sz="1400" b="0" dirty="0">
                <a:latin typeface="Lucida Console" pitchFamily="49" charset="0"/>
              </a:rPr>
              <a:t>DBMS_OUTPUT.PUT_LINE('The value of v_price: '||v_price);</a:t>
            </a:r>
          </a:p>
          <a:p>
            <a:pPr algn="l">
              <a:defRPr/>
            </a:pPr>
            <a:r>
              <a:rPr lang="en-US" sz="1400" b="0" dirty="0">
                <a:latin typeface="Lucida Console" pitchFamily="49" charset="0"/>
              </a:rPr>
              <a:t>END; </a:t>
            </a:r>
          </a:p>
        </p:txBody>
      </p:sp>
      <p:sp>
        <p:nvSpPr>
          <p:cNvPr id="8" name="Rectangle 7"/>
          <p:cNvSpPr/>
          <p:nvPr/>
        </p:nvSpPr>
        <p:spPr bwMode="auto">
          <a:xfrm>
            <a:off x="381000" y="2819400"/>
            <a:ext cx="6248400" cy="16764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l">
              <a:defRPr/>
            </a:pPr>
            <a:r>
              <a:rPr lang="en-US" sz="1400" b="0" dirty="0">
                <a:solidFill>
                  <a:srgbClr val="000000"/>
                </a:solidFill>
                <a:latin typeface="Lucida Console" pitchFamily="49" charset="0"/>
              </a:rPr>
              <a:t>DECLARE</a:t>
            </a:r>
          </a:p>
          <a:p>
            <a:pPr algn="l">
              <a:defRPr/>
            </a:pPr>
            <a:r>
              <a:rPr lang="en-US" sz="1400" b="0" dirty="0">
                <a:solidFill>
                  <a:srgbClr val="000000"/>
                </a:solidFill>
                <a:latin typeface="Lucida Console" pitchFamily="49" charset="0"/>
              </a:rPr>
              <a:t>   v_price NUMBER:=20;</a:t>
            </a:r>
          </a:p>
          <a:p>
            <a:pPr algn="l">
              <a:defRPr/>
            </a:pPr>
            <a:r>
              <a:rPr lang="en-US" sz="1400" b="0" dirty="0">
                <a:solidFill>
                  <a:srgbClr val="000000"/>
                </a:solidFill>
                <a:latin typeface="Lucida Console" pitchFamily="49" charset="0"/>
              </a:rPr>
              <a:t> BEGIN</a:t>
            </a:r>
          </a:p>
          <a:p>
            <a:pPr algn="l">
              <a:defRPr/>
            </a:pPr>
            <a:r>
              <a:rPr lang="en-US" sz="1400" b="0" dirty="0">
                <a:solidFill>
                  <a:srgbClr val="000000"/>
                </a:solidFill>
                <a:latin typeface="Lucida Console" pitchFamily="49" charset="0"/>
              </a:rPr>
              <a:t>   DBMS_OUTPUT.PUT_LINE('The value of </a:t>
            </a:r>
            <a:r>
              <a:rPr lang="en-US" sz="1400" b="0" dirty="0" err="1">
                <a:solidFill>
                  <a:srgbClr val="000000"/>
                </a:solidFill>
                <a:latin typeface="Lucida Console" pitchFamily="49" charset="0"/>
              </a:rPr>
              <a:t>v_qoh</a:t>
            </a:r>
            <a:r>
              <a:rPr lang="en-US" sz="1400" b="0" dirty="0">
                <a:solidFill>
                  <a:srgbClr val="000000"/>
                </a:solidFill>
                <a:latin typeface="Lucida Console" pitchFamily="49" charset="0"/>
              </a:rPr>
              <a:t>: '||</a:t>
            </a:r>
            <a:r>
              <a:rPr lang="en-US" sz="1400" b="0" dirty="0" err="1">
                <a:solidFill>
                  <a:srgbClr val="000000"/>
                </a:solidFill>
                <a:latin typeface="Lucida Console" pitchFamily="49" charset="0"/>
              </a:rPr>
              <a:t>v_qoh</a:t>
            </a:r>
            <a:r>
              <a:rPr lang="en-US" sz="1400" b="0" dirty="0">
                <a:solidFill>
                  <a:srgbClr val="000000"/>
                </a:solidFill>
                <a:latin typeface="Lucida Console" pitchFamily="49" charset="0"/>
              </a:rPr>
              <a:t>);</a:t>
            </a:r>
          </a:p>
          <a:p>
            <a:pPr algn="l">
              <a:defRPr/>
            </a:pPr>
            <a:r>
              <a:rPr lang="en-US" sz="1400" b="0" dirty="0">
                <a:solidFill>
                  <a:srgbClr val="000000"/>
                </a:solidFill>
                <a:latin typeface="Lucida Console" pitchFamily="49" charset="0"/>
              </a:rPr>
              <a:t>   DBMS_OUTPUT.PUT_LINE('The value of v_price: '||v_price);</a:t>
            </a:r>
          </a:p>
          <a:p>
            <a:pPr algn="l">
              <a:defRPr/>
            </a:pPr>
            <a:r>
              <a:rPr lang="en-US" sz="1400" b="0" dirty="0">
                <a:solidFill>
                  <a:srgbClr val="000000"/>
                </a:solidFill>
                <a:latin typeface="Lucida Console" pitchFamily="49" charset="0"/>
              </a:rPr>
              <a:t> END;</a:t>
            </a:r>
          </a:p>
        </p:txBody>
      </p:sp>
      <p:sp>
        <p:nvSpPr>
          <p:cNvPr id="6" name="Rounded Rectangular Callout 5"/>
          <p:cNvSpPr/>
          <p:nvPr/>
        </p:nvSpPr>
        <p:spPr bwMode="auto">
          <a:xfrm>
            <a:off x="3124200" y="1981200"/>
            <a:ext cx="2514600" cy="762000"/>
          </a:xfrm>
          <a:prstGeom prst="wedgeRoundRectCallout">
            <a:avLst>
              <a:gd name="adj1" fmla="val -58173"/>
              <a:gd name="adj2" fmla="val 10139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defRPr/>
            </a:pPr>
            <a:r>
              <a:rPr lang="en-US" sz="1600" dirty="0">
                <a:solidFill>
                  <a:schemeClr val="bg1"/>
                </a:solidFill>
              </a:rPr>
              <a:t>Scope of the variable is from DECLARE to its END</a:t>
            </a:r>
          </a:p>
        </p:txBody>
      </p:sp>
      <p:sp>
        <p:nvSpPr>
          <p:cNvPr id="7" name="Rounded Rectangular Callout 6"/>
          <p:cNvSpPr/>
          <p:nvPr/>
        </p:nvSpPr>
        <p:spPr bwMode="auto">
          <a:xfrm>
            <a:off x="5943600" y="1219200"/>
            <a:ext cx="2895600" cy="1447800"/>
          </a:xfrm>
          <a:prstGeom prst="wedgeRoundRectCallout">
            <a:avLst>
              <a:gd name="adj1" fmla="val -39702"/>
              <a:gd name="adj2" fmla="val 222295"/>
              <a:gd name="adj3" fmla="val 16667"/>
            </a:avLst>
          </a:prstGeom>
          <a:ln>
            <a:headEnd type="none" w="med" len="med"/>
            <a:tailEnd type="none" w="med" len="med"/>
          </a:ln>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l">
              <a:defRPr/>
            </a:pPr>
            <a:r>
              <a:rPr lang="en-US" sz="1400" dirty="0">
                <a:solidFill>
                  <a:schemeClr val="bg1"/>
                </a:solidFill>
                <a:latin typeface="+mj-lt"/>
                <a:ea typeface="Verdana" pitchFamily="34" charset="0"/>
                <a:cs typeface="Verdana" pitchFamily="34" charset="0"/>
              </a:rPr>
              <a:t>ERROR because scope of the variable is within the inner DECLARE to its END.</a:t>
            </a:r>
          </a:p>
          <a:p>
            <a:pPr algn="l">
              <a:defRPr/>
            </a:pPr>
            <a:r>
              <a:rPr lang="en-US" sz="1400" dirty="0">
                <a:solidFill>
                  <a:schemeClr val="bg1"/>
                </a:solidFill>
                <a:latin typeface="+mj-lt"/>
                <a:ea typeface="Verdana" pitchFamily="34" charset="0"/>
                <a:cs typeface="Verdana" pitchFamily="34" charset="0"/>
              </a:rPr>
              <a:t>identifier 'V_PRICE' must be declared</a:t>
            </a:r>
          </a:p>
        </p:txBody>
      </p:sp>
      <p:sp>
        <p:nvSpPr>
          <p:cNvPr id="9" name="Left Bracket 8"/>
          <p:cNvSpPr/>
          <p:nvPr/>
        </p:nvSpPr>
        <p:spPr bwMode="auto">
          <a:xfrm>
            <a:off x="304800" y="2819400"/>
            <a:ext cx="152400" cy="1676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0" name="Left Bracket 9"/>
          <p:cNvSpPr/>
          <p:nvPr/>
        </p:nvSpPr>
        <p:spPr bwMode="auto">
          <a:xfrm>
            <a:off x="76200" y="1752600"/>
            <a:ext cx="228600" cy="3962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Tree>
    <p:extLst>
      <p:ext uri="{BB962C8B-B14F-4D97-AF65-F5344CB8AC3E}">
        <p14:creationId xmlns:p14="http://schemas.microsoft.com/office/powerpoint/2010/main" val="3287418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73A0DF-A399-455D-B9FF-114F6E64CB46}" type="slidenum">
              <a:rPr lang="en-US"/>
              <a:pPr>
                <a:defRPr/>
              </a:pPr>
              <a:t>45</a:t>
            </a:fld>
            <a:endParaRPr lang="en-US"/>
          </a:p>
        </p:txBody>
      </p:sp>
      <p:sp>
        <p:nvSpPr>
          <p:cNvPr id="41986" name="Rectangle 2"/>
          <p:cNvSpPr>
            <a:spLocks noGrp="1" noChangeArrowheads="1"/>
          </p:cNvSpPr>
          <p:nvPr>
            <p:ph type="title"/>
          </p:nvPr>
        </p:nvSpPr>
        <p:spPr>
          <a:xfrm>
            <a:off x="0" y="17462"/>
            <a:ext cx="9067800" cy="668338"/>
          </a:xfrm>
          <a:solidFill>
            <a:schemeClr val="accent4">
              <a:lumMod val="20000"/>
              <a:lumOff val="80000"/>
            </a:schemeClr>
          </a:solidFill>
        </p:spPr>
        <p:txBody>
          <a:bodyPr>
            <a:normAutofit fontScale="90000"/>
          </a:bodyPr>
          <a:lstStyle/>
          <a:p>
            <a:pPr eaLnBrk="1" hangingPunct="1">
              <a:defRPr/>
            </a:pPr>
            <a:r>
              <a:rPr lang="en-US" dirty="0" smtClean="0"/>
              <a:t>Scope of variables(3 of 3) </a:t>
            </a:r>
          </a:p>
        </p:txBody>
      </p:sp>
      <p:sp>
        <p:nvSpPr>
          <p:cNvPr id="41988" name="Rectangle 3"/>
          <p:cNvSpPr>
            <a:spLocks noGrp="1" noChangeArrowheads="1"/>
          </p:cNvSpPr>
          <p:nvPr>
            <p:ph type="body" idx="1"/>
          </p:nvPr>
        </p:nvSpPr>
        <p:spPr>
          <a:xfrm>
            <a:off x="228600" y="990600"/>
            <a:ext cx="89154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pitchFamily="34" charset="0"/>
              <a:buChar char="•"/>
            </a:pPr>
            <a:endParaRPr lang="en-US" smtClean="0"/>
          </a:p>
        </p:txBody>
      </p:sp>
      <p:sp>
        <p:nvSpPr>
          <p:cNvPr id="6" name="AutoShape 10"/>
          <p:cNvSpPr>
            <a:spLocks noChangeArrowheads="1"/>
          </p:cNvSpPr>
          <p:nvPr/>
        </p:nvSpPr>
        <p:spPr bwMode="auto">
          <a:xfrm>
            <a:off x="0" y="990600"/>
            <a:ext cx="4876800" cy="52578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v_itemid  NUMBER(4) := 1001;</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v_itemid  NUMBER(4) := 1002;</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 v_itemid);</a:t>
            </a:r>
          </a:p>
          <a:p>
            <a:pPr algn="l">
              <a:spcBef>
                <a:spcPts val="600"/>
              </a:spcBef>
              <a:buClrTx/>
              <a:buSzTx/>
              <a:buFontTx/>
              <a:buNone/>
              <a:defRPr/>
            </a:pPr>
            <a:r>
              <a:rPr lang="en-US" sz="1600" b="0" dirty="0">
                <a:latin typeface="Verdana" pitchFamily="34" charset="0"/>
                <a:ea typeface="Verdana" pitchFamily="34" charset="0"/>
                <a:cs typeface="Verdana" pitchFamily="34" charset="0"/>
              </a:rPr>
              <a:t>          END;   </a:t>
            </a:r>
          </a:p>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v_quantityonhand NUMBER(4):=300;</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 v_itemid);</a:t>
            </a:r>
          </a:p>
          <a:p>
            <a:pPr algn="l">
              <a:spcBef>
                <a:spcPts val="600"/>
              </a:spcBef>
              <a:buClrTx/>
              <a:buSzTx/>
              <a:buFontTx/>
              <a:buNone/>
              <a:defRPr/>
            </a:pPr>
            <a:r>
              <a:rPr lang="en-US" sz="1600" b="0" dirty="0">
                <a:latin typeface="Verdana" pitchFamily="34" charset="0"/>
                <a:ea typeface="Verdana" pitchFamily="34" charset="0"/>
                <a:cs typeface="Verdana" pitchFamily="34" charset="0"/>
              </a:rPr>
              <a:t>        END;   </a:t>
            </a:r>
          </a:p>
          <a:p>
            <a:pPr algn="l">
              <a:spcBef>
                <a:spcPts val="600"/>
              </a:spcBef>
              <a:buClrTx/>
              <a:buSzTx/>
              <a:buFontTx/>
              <a:buNone/>
              <a:defRPr/>
            </a:pPr>
            <a:r>
              <a:rPr lang="en-US" sz="1600" b="0" dirty="0">
                <a:latin typeface="Verdana" pitchFamily="34" charset="0"/>
                <a:ea typeface="Verdana" pitchFamily="34" charset="0"/>
                <a:cs typeface="Verdana" pitchFamily="34" charset="0"/>
              </a:rPr>
              <a:t> </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a:t>
            </a:r>
            <a:r>
              <a:rPr lang="en-US" sz="1600" b="0" dirty="0" err="1">
                <a:latin typeface="Verdana" pitchFamily="34" charset="0"/>
                <a:ea typeface="Verdana" pitchFamily="34" charset="0"/>
                <a:cs typeface="Verdana" pitchFamily="34" charset="0"/>
              </a:rPr>
              <a:t>v_itemid</a:t>
            </a:r>
            <a:r>
              <a:rPr lang="en-US" sz="1600" b="0" dirty="0">
                <a:latin typeface="Verdana" pitchFamily="34" charset="0"/>
                <a:ea typeface="Verdana" pitchFamily="34" charset="0"/>
                <a:cs typeface="Verdana" pitchFamily="34" charset="0"/>
              </a:rPr>
              <a:t>);</a:t>
            </a:r>
          </a:p>
          <a:p>
            <a:pPr algn="l">
              <a:spcBef>
                <a:spcPts val="600"/>
              </a:spcBef>
              <a:buClrTx/>
              <a:buSzTx/>
              <a:buFontTx/>
              <a:buNone/>
              <a:defRPr/>
            </a:pPr>
            <a:r>
              <a:rPr lang="en-US" sz="1600" b="0" dirty="0">
                <a:latin typeface="Verdana" pitchFamily="34" charset="0"/>
                <a:ea typeface="Verdana" pitchFamily="34" charset="0"/>
                <a:cs typeface="Verdana" pitchFamily="34" charset="0"/>
              </a:rPr>
              <a:t>  END;</a:t>
            </a:r>
          </a:p>
        </p:txBody>
      </p:sp>
      <p:sp>
        <p:nvSpPr>
          <p:cNvPr id="8" name="Left Bracket 7"/>
          <p:cNvSpPr/>
          <p:nvPr/>
        </p:nvSpPr>
        <p:spPr bwMode="auto">
          <a:xfrm>
            <a:off x="381000" y="2286000"/>
            <a:ext cx="76200" cy="1295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9" name="Left Bracket 8"/>
          <p:cNvSpPr/>
          <p:nvPr/>
        </p:nvSpPr>
        <p:spPr bwMode="auto">
          <a:xfrm>
            <a:off x="381000" y="3733800"/>
            <a:ext cx="76200" cy="15240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1" name="Left Bracket 10"/>
          <p:cNvSpPr/>
          <p:nvPr/>
        </p:nvSpPr>
        <p:spPr bwMode="auto">
          <a:xfrm>
            <a:off x="76200" y="1219200"/>
            <a:ext cx="76200" cy="48006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5" name="Rectangle 3"/>
          <p:cNvSpPr txBox="1">
            <a:spLocks noChangeArrowheads="1"/>
          </p:cNvSpPr>
          <p:nvPr/>
        </p:nvSpPr>
        <p:spPr bwMode="auto">
          <a:xfrm>
            <a:off x="4724400" y="990600"/>
            <a:ext cx="4343400" cy="5334000"/>
          </a:xfrm>
          <a:prstGeom prst="rect">
            <a:avLst/>
          </a:prstGeom>
          <a:noFill/>
          <a:ln w="9525">
            <a:noFill/>
            <a:miter lim="800000"/>
            <a:headEnd/>
            <a:tailEnd/>
          </a:ln>
        </p:spPr>
        <p:txBody>
          <a:bodyPr/>
          <a:lstStyle/>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r>
              <a:rPr lang="en-US" sz="1800" kern="0" dirty="0">
                <a:latin typeface="Calibri" pitchFamily="34" charset="0"/>
              </a:rPr>
              <a:t>Output </a:t>
            </a:r>
          </a:p>
          <a:p>
            <a:pPr marL="342900" indent="-342900" algn="just" eaLnBrk="1" hangingPunct="1">
              <a:spcBef>
                <a:spcPct val="20000"/>
              </a:spcBef>
              <a:buClr>
                <a:schemeClr val="tx1"/>
              </a:buClr>
              <a:buSzTx/>
              <a:buFont typeface="Arial" pitchFamily="34" charset="0"/>
              <a:buChar char="•"/>
              <a:defRPr/>
            </a:pPr>
            <a:endParaRPr lang="en-US" sz="1800" b="0" kern="0" dirty="0">
              <a:latin typeface="Calibri" pitchFamily="34" charset="0"/>
            </a:endParaRPr>
          </a:p>
        </p:txBody>
      </p:sp>
      <p:sp>
        <p:nvSpPr>
          <p:cNvPr id="41994" name="Rectangle 9"/>
          <p:cNvSpPr>
            <a:spLocks noChangeArrowheads="1"/>
          </p:cNvSpPr>
          <p:nvPr/>
        </p:nvSpPr>
        <p:spPr bwMode="auto">
          <a:xfrm>
            <a:off x="228600" y="1371600"/>
            <a:ext cx="3505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41995" name="Rectangle 11"/>
          <p:cNvSpPr>
            <a:spLocks noChangeArrowheads="1"/>
          </p:cNvSpPr>
          <p:nvPr/>
        </p:nvSpPr>
        <p:spPr bwMode="auto">
          <a:xfrm>
            <a:off x="838200" y="2362200"/>
            <a:ext cx="3505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41996" name="Rectangle 12"/>
          <p:cNvSpPr>
            <a:spLocks noChangeArrowheads="1"/>
          </p:cNvSpPr>
          <p:nvPr/>
        </p:nvSpPr>
        <p:spPr bwMode="auto">
          <a:xfrm>
            <a:off x="914400" y="3962400"/>
            <a:ext cx="3886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14" name="TextBox 13"/>
          <p:cNvSpPr txBox="1">
            <a:spLocks noChangeArrowheads="1"/>
          </p:cNvSpPr>
          <p:nvPr/>
        </p:nvSpPr>
        <p:spPr bwMode="auto">
          <a:xfrm>
            <a:off x="6934200" y="49530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r>
              <a:rPr lang="en-US" sz="1800"/>
              <a:t>1002</a:t>
            </a:r>
          </a:p>
        </p:txBody>
      </p:sp>
      <p:sp>
        <p:nvSpPr>
          <p:cNvPr id="18" name="TextBox 17"/>
          <p:cNvSpPr txBox="1">
            <a:spLocks noChangeArrowheads="1"/>
          </p:cNvSpPr>
          <p:nvPr/>
        </p:nvSpPr>
        <p:spPr bwMode="auto">
          <a:xfrm>
            <a:off x="7010400" y="534511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r>
              <a:rPr lang="en-US" sz="1800"/>
              <a:t>1001</a:t>
            </a:r>
          </a:p>
        </p:txBody>
      </p:sp>
      <p:sp>
        <p:nvSpPr>
          <p:cNvPr id="19" name="TextBox 18"/>
          <p:cNvSpPr txBox="1">
            <a:spLocks noChangeArrowheads="1"/>
          </p:cNvSpPr>
          <p:nvPr/>
        </p:nvSpPr>
        <p:spPr bwMode="auto">
          <a:xfrm>
            <a:off x="7010400" y="580231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r>
              <a:rPr lang="en-US" sz="1800"/>
              <a:t>1001</a:t>
            </a:r>
          </a:p>
        </p:txBody>
      </p:sp>
    </p:spTree>
    <p:extLst>
      <p:ext uri="{BB962C8B-B14F-4D97-AF65-F5344CB8AC3E}">
        <p14:creationId xmlns:p14="http://schemas.microsoft.com/office/powerpoint/2010/main" val="1867744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0" presetClass="path" presetSubtype="0" accel="50000" decel="50000" fill="hold" grpId="0" nodeType="withEffect">
                                  <p:stCondLst>
                                    <p:cond delay="0"/>
                                  </p:stCondLst>
                                  <p:childTnLst>
                                    <p:animMotion origin="layout" path="M -0.40468 -0.30463 L -0.04635 -0.00463 " pathEditMode="fixed" rAng="0" ptsTypes="AA">
                                      <p:cBhvr>
                                        <p:cTn id="14" dur="2000" fill="hold"/>
                                        <p:tgtEl>
                                          <p:spTgt spid="14"/>
                                        </p:tgtEl>
                                        <p:attrNameLst>
                                          <p:attrName>ppt_x</p:attrName>
                                          <p:attrName>ppt_y</p:attrName>
                                        </p:attrNameLst>
                                      </p:cBhvr>
                                      <p:rCtr x="17917" y="1500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1"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0" presetClass="path" presetSubtype="0" accel="50000" decel="50000" fill="hold" grpId="0" nodeType="withEffect">
                                  <p:stCondLst>
                                    <p:cond delay="0"/>
                                  </p:stCondLst>
                                  <p:childTnLst>
                                    <p:animMotion origin="layout" path="M -0.36302 -0.12847 L -0.05469 -0.00625 " pathEditMode="relative" rAng="0" ptsTypes="AA">
                                      <p:cBhvr>
                                        <p:cTn id="21" dur="2000" fill="hold"/>
                                        <p:tgtEl>
                                          <p:spTgt spid="18"/>
                                        </p:tgtEl>
                                        <p:attrNameLst>
                                          <p:attrName>ppt_x</p:attrName>
                                          <p:attrName>ppt_y</p:attrName>
                                        </p:attrNameLst>
                                      </p:cBhvr>
                                      <p:rCtr x="15417" y="6111"/>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1"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0" presetClass="path" presetSubtype="0" accel="50000" decel="50000" fill="hold" grpId="0" nodeType="withEffect">
                                  <p:stCondLst>
                                    <p:cond delay="0"/>
                                  </p:stCondLst>
                                  <p:childTnLst>
                                    <p:animMotion origin="layout" path="M -0.35834 -0.04445 L -0.05469 0.00486 " pathEditMode="relative" rAng="0" ptsTypes="AA">
                                      <p:cBhvr>
                                        <p:cTn id="28" dur="2000" fill="hold"/>
                                        <p:tgtEl>
                                          <p:spTgt spid="19"/>
                                        </p:tgtEl>
                                        <p:attrNameLst>
                                          <p:attrName>ppt_x</p:attrName>
                                          <p:attrName>ppt_y</p:attrName>
                                        </p:attrNameLst>
                                      </p:cBhvr>
                                      <p:rCtr x="15174" y="2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4" grpId="1"/>
      <p:bldP spid="18" grpId="0"/>
      <p:bldP spid="18" grpId="1"/>
      <p:bldP spid="19" grpId="0"/>
      <p:bldP spid="1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633413"/>
          </a:xfrm>
          <a:solidFill>
            <a:schemeClr val="accent4">
              <a:lumMod val="20000"/>
              <a:lumOff val="80000"/>
            </a:schemeClr>
          </a:solidFill>
        </p:spPr>
        <p:txBody>
          <a:bodyPr>
            <a:normAutofit fontScale="90000"/>
          </a:bodyPr>
          <a:lstStyle/>
          <a:p>
            <a:pPr>
              <a:defRPr/>
            </a:pPr>
            <a:r>
              <a:rPr lang="en-US" dirty="0" smtClean="0"/>
              <a:t>Qualifying Identifiers</a:t>
            </a:r>
            <a:endParaRPr lang="en-US" dirty="0"/>
          </a:p>
        </p:txBody>
      </p:sp>
      <p:sp>
        <p:nvSpPr>
          <p:cNvPr id="43012" name="Content Placeholder 2"/>
          <p:cNvSpPr>
            <a:spLocks noGrp="1"/>
          </p:cNvSpPr>
          <p:nvPr>
            <p:ph idx="1"/>
          </p:nvPr>
        </p:nvSpPr>
        <p:spPr>
          <a:xfrm>
            <a:off x="0" y="609600"/>
            <a:ext cx="9144000" cy="6248400"/>
          </a:xfrm>
        </p:spPr>
        <p:txBody>
          <a:bodyPr>
            <a:normAutofit/>
          </a:bodyPr>
          <a:lstStyle/>
          <a:p>
            <a:pPr>
              <a:buFont typeface="Arial" pitchFamily="34" charset="0"/>
              <a:buChar char="•"/>
            </a:pPr>
            <a:r>
              <a:rPr lang="en-US" sz="2400" u="sng" dirty="0" smtClean="0"/>
              <a:t>If the variable name is same then we can refer each variable with the help of the labels</a:t>
            </a:r>
          </a:p>
          <a:p>
            <a:r>
              <a:rPr lang="en-US" sz="2000" u="sng" dirty="0" smtClean="0">
                <a:latin typeface="Arial" pitchFamily="34" charset="0"/>
              </a:rPr>
              <a:t>Anonymous PL/SQL blocks can be qualified with identifiers (or names). While qualifying use &lt;&lt; and &gt;&gt; angle brackets to enclose the identifiers.</a:t>
            </a:r>
          </a:p>
        </p:txBody>
      </p:sp>
      <p:sp>
        <p:nvSpPr>
          <p:cNvPr id="23557" name="Rectangle 4"/>
          <p:cNvSpPr>
            <a:spLocks noChangeArrowheads="1"/>
          </p:cNvSpPr>
          <p:nvPr/>
        </p:nvSpPr>
        <p:spPr bwMode="auto">
          <a:xfrm>
            <a:off x="76200" y="2286000"/>
            <a:ext cx="7620000" cy="44958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dirty="0">
                <a:latin typeface="Lucida Console" pitchFamily="49" charset="0"/>
              </a:rPr>
              <a:t>&lt;&lt;supplier&gt;&gt;</a:t>
            </a:r>
          </a:p>
          <a:p>
            <a:pPr algn="l">
              <a:defRPr/>
            </a:pPr>
            <a:r>
              <a:rPr lang="en-US" sz="1400" b="0" dirty="0">
                <a:latin typeface="Lucida Console" pitchFamily="49" charset="0"/>
              </a:rPr>
              <a:t>DECLARE</a:t>
            </a:r>
          </a:p>
          <a:p>
            <a:pPr algn="l">
              <a:defRPr/>
            </a:pPr>
            <a:r>
              <a:rPr lang="en-US" sz="1400" b="0" dirty="0">
                <a:latin typeface="Lucida Console" pitchFamily="49" charset="0"/>
              </a:rPr>
              <a:t>  </a:t>
            </a:r>
            <a:r>
              <a:rPr lang="en-US" sz="1400" b="0" dirty="0" err="1">
                <a:latin typeface="Lucida Console" pitchFamily="49" charset="0"/>
              </a:rPr>
              <a:t>v_price</a:t>
            </a:r>
            <a:r>
              <a:rPr lang="en-US" sz="1400" b="0" dirty="0">
                <a:latin typeface="Lucida Console" pitchFamily="49" charset="0"/>
              </a:rPr>
              <a:t> Number:=10;</a:t>
            </a:r>
          </a:p>
          <a:p>
            <a:pPr algn="l">
              <a:defRPr/>
            </a:pPr>
            <a:r>
              <a:rPr lang="en-US" sz="1400" b="0" dirty="0">
                <a:latin typeface="Lucida Console" pitchFamily="49" charset="0"/>
              </a:rPr>
              <a:t>BEGIN</a:t>
            </a:r>
          </a:p>
          <a:p>
            <a:pPr algn="l">
              <a:defRPr/>
            </a:pPr>
            <a:r>
              <a:rPr lang="en-US" sz="1400" b="0" dirty="0">
                <a:latin typeface="Lucida Console" pitchFamily="49" charset="0"/>
              </a:rPr>
              <a:t>  </a:t>
            </a:r>
            <a:r>
              <a:rPr lang="en-US" sz="1400" dirty="0">
                <a:latin typeface="Lucida Console" pitchFamily="49" charset="0"/>
              </a:rPr>
              <a:t>&lt;&lt;shopkeeper&gt;&gt; </a:t>
            </a:r>
          </a:p>
          <a:p>
            <a:pPr algn="l">
              <a:defRPr/>
            </a:pPr>
            <a:r>
              <a:rPr lang="en-US" sz="1400" b="0" dirty="0">
                <a:latin typeface="Lucida Console" pitchFamily="49" charset="0"/>
              </a:rPr>
              <a:t>  DECLARE</a:t>
            </a:r>
          </a:p>
          <a:p>
            <a:pPr algn="l">
              <a:defRPr/>
            </a:pPr>
            <a:r>
              <a:rPr lang="en-US" sz="1400" b="0" dirty="0">
                <a:latin typeface="Lucida Console" pitchFamily="49" charset="0"/>
              </a:rPr>
              <a:t>    </a:t>
            </a:r>
            <a:r>
              <a:rPr lang="en-US" sz="1400" b="0" dirty="0" err="1">
                <a:latin typeface="Lucida Console" pitchFamily="49" charset="0"/>
              </a:rPr>
              <a:t>v_price</a:t>
            </a:r>
            <a:r>
              <a:rPr lang="en-US" sz="1400" b="0" dirty="0">
                <a:latin typeface="Lucida Console" pitchFamily="49" charset="0"/>
              </a:rPr>
              <a:t> Number:=20;</a:t>
            </a:r>
          </a:p>
          <a:p>
            <a:pPr algn="l">
              <a:defRPr/>
            </a:pPr>
            <a:r>
              <a:rPr lang="en-US" sz="1400" b="0" dirty="0">
                <a:latin typeface="Lucida Console" pitchFamily="49" charset="0"/>
              </a:rPr>
              <a:t>  BEGIN</a:t>
            </a:r>
          </a:p>
          <a:p>
            <a:pPr algn="l">
              <a:defRPr/>
            </a:pPr>
            <a:r>
              <a:rPr lang="en-US" sz="1400" b="0" dirty="0">
                <a:latin typeface="Lucida Console" pitchFamily="49" charset="0"/>
              </a:rPr>
              <a:t>     </a:t>
            </a:r>
            <a:r>
              <a:rPr lang="en-US" sz="1400" dirty="0">
                <a:latin typeface="Lucida Console" pitchFamily="49" charset="0"/>
              </a:rPr>
              <a:t>DBMS_OUTPUT.PUT_LINE(‘Supplier Price: '||</a:t>
            </a:r>
            <a:r>
              <a:rPr lang="en-US" sz="1400" dirty="0" err="1">
                <a:latin typeface="Lucida Console" pitchFamily="49" charset="0"/>
              </a:rPr>
              <a:t>supplier.v_price</a:t>
            </a:r>
            <a:r>
              <a:rPr lang="en-US" sz="1400" dirty="0">
                <a:latin typeface="Lucida Console" pitchFamily="49" charset="0"/>
              </a:rPr>
              <a:t>);</a:t>
            </a:r>
          </a:p>
          <a:p>
            <a:pPr algn="l">
              <a:defRPr/>
            </a:pPr>
            <a:r>
              <a:rPr lang="en-US" sz="1400" b="0" dirty="0">
                <a:latin typeface="Lucida Console" pitchFamily="49" charset="0"/>
              </a:rPr>
              <a:t>     </a:t>
            </a:r>
            <a:r>
              <a:rPr lang="en-US" sz="1400" dirty="0">
                <a:latin typeface="Lucida Console" pitchFamily="49" charset="0"/>
              </a:rPr>
              <a:t>DBMS_OUTPUT.PUT_LINE(‘Shopkeeper Price: '||</a:t>
            </a:r>
            <a:r>
              <a:rPr lang="en-US" sz="1400" dirty="0" err="1">
                <a:latin typeface="Lucida Console" pitchFamily="49" charset="0"/>
              </a:rPr>
              <a:t>shopkeeper.v_price</a:t>
            </a:r>
            <a:r>
              <a:rPr lang="en-US" sz="1400" dirty="0">
                <a:latin typeface="Lucida Console" pitchFamily="49" charset="0"/>
              </a:rPr>
              <a:t>);</a:t>
            </a:r>
          </a:p>
          <a:p>
            <a:pPr algn="l">
              <a:defRPr/>
            </a:pPr>
            <a:r>
              <a:rPr lang="en-US" sz="1400" b="0" dirty="0">
                <a:latin typeface="Lucida Console" pitchFamily="49" charset="0"/>
              </a:rPr>
              <a:t>  END;</a:t>
            </a:r>
          </a:p>
          <a:p>
            <a:pPr algn="l">
              <a:defRPr/>
            </a:pPr>
            <a:r>
              <a:rPr lang="en-US" sz="1400" b="0" dirty="0">
                <a:latin typeface="Lucida Console" pitchFamily="49" charset="0"/>
              </a:rPr>
              <a:t>     DBMS_OUTPUT.PUT_LINE(‘Supplier Price: '||</a:t>
            </a:r>
            <a:r>
              <a:rPr lang="en-US" sz="1400" b="0" dirty="0" err="1">
                <a:latin typeface="Lucida Console" pitchFamily="49" charset="0"/>
              </a:rPr>
              <a:t>supplier.v_price</a:t>
            </a:r>
            <a:r>
              <a:rPr lang="en-US" sz="1400" b="0" dirty="0">
                <a:latin typeface="Lucida Console" pitchFamily="49" charset="0"/>
              </a:rPr>
              <a:t>);</a:t>
            </a:r>
          </a:p>
          <a:p>
            <a:pPr algn="l">
              <a:defRPr/>
            </a:pPr>
            <a:r>
              <a:rPr lang="en-US" sz="1400" b="0" dirty="0">
                <a:latin typeface="Lucida Console" pitchFamily="49" charset="0"/>
              </a:rPr>
              <a:t>     DBMS_OUTPUT.PUT_LINE(‘Shopkeeper Price: '||</a:t>
            </a:r>
            <a:r>
              <a:rPr lang="en-US" sz="1400" b="0" dirty="0" err="1">
                <a:latin typeface="Lucida Console" pitchFamily="49" charset="0"/>
              </a:rPr>
              <a:t>shopkeeper.v_price</a:t>
            </a:r>
            <a:r>
              <a:rPr lang="en-US" sz="1400" b="0" dirty="0">
                <a:latin typeface="Lucida Console" pitchFamily="49" charset="0"/>
              </a:rPr>
              <a:t>);</a:t>
            </a:r>
          </a:p>
          <a:p>
            <a:pPr algn="l">
              <a:defRPr/>
            </a:pPr>
            <a:r>
              <a:rPr lang="en-US" sz="1400" b="0" dirty="0">
                <a:latin typeface="Lucida Console" pitchFamily="49" charset="0"/>
              </a:rPr>
              <a:t>END; </a:t>
            </a:r>
          </a:p>
        </p:txBody>
      </p:sp>
      <p:sp>
        <p:nvSpPr>
          <p:cNvPr id="6" name="Rounded Rectangular Callout 5"/>
          <p:cNvSpPr/>
          <p:nvPr/>
        </p:nvSpPr>
        <p:spPr bwMode="auto">
          <a:xfrm>
            <a:off x="6934200" y="2209800"/>
            <a:ext cx="2133600" cy="914400"/>
          </a:xfrm>
          <a:prstGeom prst="wedgeRoundRectCallout">
            <a:avLst>
              <a:gd name="adj1" fmla="val -71581"/>
              <a:gd name="adj2" fmla="val 325637"/>
              <a:gd name="adj3" fmla="val 16667"/>
            </a:avLst>
          </a:prstGeom>
          <a:solidFill>
            <a:schemeClr val="accent6">
              <a:lumMod val="60000"/>
              <a:lumOff val="40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nchor="ctr"/>
          <a:lstStyle/>
          <a:p>
            <a:pPr algn="l">
              <a:defRPr/>
            </a:pPr>
            <a:r>
              <a:rPr lang="en-US" sz="1400" dirty="0">
                <a:solidFill>
                  <a:schemeClr val="tx1"/>
                </a:solidFill>
              </a:rPr>
              <a:t>ERROR: label 'SHOPKEEPER' reference is out of scope</a:t>
            </a:r>
          </a:p>
        </p:txBody>
      </p:sp>
    </p:spTree>
    <p:extLst>
      <p:ext uri="{BB962C8B-B14F-4D97-AF65-F5344CB8AC3E}">
        <p14:creationId xmlns:p14="http://schemas.microsoft.com/office/powerpoint/2010/main" val="1015386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9613"/>
          </a:xfrm>
          <a:solidFill>
            <a:schemeClr val="accent4">
              <a:lumMod val="20000"/>
              <a:lumOff val="80000"/>
            </a:schemeClr>
          </a:solidFill>
        </p:spPr>
        <p:txBody>
          <a:bodyPr>
            <a:normAutofit fontScale="90000"/>
          </a:bodyPr>
          <a:lstStyle/>
          <a:p>
            <a:pPr>
              <a:defRPr/>
            </a:pPr>
            <a:r>
              <a:rPr lang="en-US" dirty="0" smtClean="0"/>
              <a:t>IF-THEN</a:t>
            </a:r>
            <a:endParaRPr lang="en-US" dirty="0"/>
          </a:p>
        </p:txBody>
      </p:sp>
      <p:sp>
        <p:nvSpPr>
          <p:cNvPr id="45059"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ABDADAB7-CEE4-43B6-A6BB-AB624009B60A}" type="slidenum">
              <a:rPr lang="en-US" smtClean="0"/>
              <a:pPr>
                <a:defRPr/>
              </a:pPr>
              <a:t>47</a:t>
            </a:fld>
            <a:endParaRPr lang="en-US"/>
          </a:p>
        </p:txBody>
      </p:sp>
      <p:sp>
        <p:nvSpPr>
          <p:cNvPr id="24581" name="Rectangle 4"/>
          <p:cNvSpPr>
            <a:spLocks noChangeArrowheads="1"/>
          </p:cNvSpPr>
          <p:nvPr/>
        </p:nvSpPr>
        <p:spPr bwMode="auto">
          <a:xfrm>
            <a:off x="533400" y="1160463"/>
            <a:ext cx="2133600" cy="37338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dirty="0">
                <a:latin typeface="Lucida Console" pitchFamily="49" charset="0"/>
              </a:rPr>
              <a:t>IF condition</a:t>
            </a:r>
          </a:p>
          <a:p>
            <a:pPr algn="l">
              <a:defRPr/>
            </a:pPr>
            <a:r>
              <a:rPr lang="en-US" sz="2000" b="0" dirty="0">
                <a:latin typeface="Lucida Console" pitchFamily="49" charset="0"/>
              </a:rPr>
              <a:t>THEN</a:t>
            </a:r>
          </a:p>
          <a:p>
            <a:pPr algn="l">
              <a:defRPr/>
            </a:pPr>
            <a:r>
              <a:rPr lang="en-US" sz="2000" b="0" dirty="0">
                <a:latin typeface="Lucida Console" pitchFamily="49" charset="0"/>
              </a:rPr>
              <a:t>  action;</a:t>
            </a:r>
          </a:p>
          <a:p>
            <a:pPr algn="l">
              <a:defRPr/>
            </a:pPr>
            <a:r>
              <a:rPr lang="en-US" sz="2000" b="0" dirty="0">
                <a:latin typeface="Lucida Console" pitchFamily="49" charset="0"/>
              </a:rPr>
              <a:t>END IF;</a:t>
            </a:r>
          </a:p>
        </p:txBody>
      </p:sp>
      <p:sp>
        <p:nvSpPr>
          <p:cNvPr id="24582" name="Rectangle 5"/>
          <p:cNvSpPr>
            <a:spLocks noChangeArrowheads="1"/>
          </p:cNvSpPr>
          <p:nvPr/>
        </p:nvSpPr>
        <p:spPr bwMode="auto">
          <a:xfrm>
            <a:off x="2743200" y="1157288"/>
            <a:ext cx="6096000" cy="37338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&gt;</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24583" name="Rectangle 6"/>
          <p:cNvSpPr>
            <a:spLocks noChangeArrowheads="1"/>
          </p:cNvSpPr>
          <p:nvPr/>
        </p:nvSpPr>
        <p:spPr bwMode="auto">
          <a:xfrm>
            <a:off x="533400" y="4953000"/>
            <a:ext cx="8305800" cy="12954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Enter value for </a:t>
            </a:r>
            <a:r>
              <a:rPr lang="en-US" sz="1600" b="0" dirty="0" err="1">
                <a:latin typeface="Lucida Console" pitchFamily="49" charset="0"/>
              </a:rPr>
              <a:t>b_itemrequired</a:t>
            </a:r>
            <a:r>
              <a:rPr lang="en-US" sz="1600" b="0" dirty="0">
                <a:latin typeface="Lucida Console" pitchFamily="49" charset="0"/>
              </a:rPr>
              <a:t>: 11</a:t>
            </a:r>
          </a:p>
          <a:p>
            <a:pPr algn="l">
              <a:defRPr/>
            </a:pPr>
            <a:r>
              <a:rPr lang="en-US" sz="1600" b="0" dirty="0">
                <a:latin typeface="Lucida Console" pitchFamily="49" charset="0"/>
              </a:rPr>
              <a:t>old   3: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new   3:   </a:t>
            </a:r>
            <a:r>
              <a:rPr lang="en-US" sz="1600" b="0" dirty="0" err="1">
                <a:latin typeface="Lucida Console" pitchFamily="49" charset="0"/>
              </a:rPr>
              <a:t>v_itemrequired</a:t>
            </a:r>
            <a:r>
              <a:rPr lang="en-US" sz="1600" b="0" dirty="0">
                <a:latin typeface="Lucida Console" pitchFamily="49" charset="0"/>
              </a:rPr>
              <a:t> NUMBER :=11;</a:t>
            </a:r>
          </a:p>
          <a:p>
            <a:pPr algn="l">
              <a:defRPr/>
            </a:pPr>
            <a:r>
              <a:rPr lang="en-US" sz="1600" b="0" dirty="0">
                <a:latin typeface="Lucida Console" pitchFamily="49" charset="0"/>
              </a:rPr>
              <a:t>Item not available</a:t>
            </a:r>
          </a:p>
        </p:txBody>
      </p:sp>
    </p:spTree>
    <p:extLst>
      <p:ext uri="{BB962C8B-B14F-4D97-AF65-F5344CB8AC3E}">
        <p14:creationId xmlns:p14="http://schemas.microsoft.com/office/powerpoint/2010/main" val="34738286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85813"/>
          </a:xfrm>
          <a:solidFill>
            <a:schemeClr val="accent4">
              <a:lumMod val="20000"/>
              <a:lumOff val="80000"/>
            </a:schemeClr>
          </a:solidFill>
        </p:spPr>
        <p:txBody>
          <a:bodyPr/>
          <a:lstStyle/>
          <a:p>
            <a:pPr>
              <a:defRPr/>
            </a:pPr>
            <a:r>
              <a:rPr lang="en-US" dirty="0" smtClean="0"/>
              <a:t>IF-THEN-ELSE </a:t>
            </a:r>
            <a:endParaRPr lang="en-US" dirty="0"/>
          </a:p>
        </p:txBody>
      </p:sp>
      <p:sp>
        <p:nvSpPr>
          <p:cNvPr id="4608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1F108D6D-9E86-42EA-BAC3-96808F1763A5}" type="slidenum">
              <a:rPr lang="en-US" smtClean="0"/>
              <a:pPr>
                <a:defRPr/>
              </a:pPr>
              <a:t>48</a:t>
            </a:fld>
            <a:endParaRPr lang="en-US"/>
          </a:p>
        </p:txBody>
      </p:sp>
      <p:sp>
        <p:nvSpPr>
          <p:cNvPr id="25605" name="Rectangle 4"/>
          <p:cNvSpPr>
            <a:spLocks noChangeArrowheads="1"/>
          </p:cNvSpPr>
          <p:nvPr/>
        </p:nvSpPr>
        <p:spPr bwMode="auto">
          <a:xfrm>
            <a:off x="533400" y="1066800"/>
            <a:ext cx="2133600" cy="38862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dirty="0">
                <a:latin typeface="Lucida Console" pitchFamily="49" charset="0"/>
              </a:rPr>
              <a:t>IF condition</a:t>
            </a:r>
          </a:p>
          <a:p>
            <a:pPr algn="l">
              <a:defRPr/>
            </a:pPr>
            <a:r>
              <a:rPr lang="en-US" sz="2000" dirty="0">
                <a:latin typeface="Lucida Console" pitchFamily="49" charset="0"/>
              </a:rPr>
              <a:t>THEN</a:t>
            </a:r>
          </a:p>
          <a:p>
            <a:pPr algn="l">
              <a:defRPr/>
            </a:pPr>
            <a:r>
              <a:rPr lang="en-US" sz="2000" dirty="0">
                <a:latin typeface="Lucida Console" pitchFamily="49" charset="0"/>
              </a:rPr>
              <a:t>  action;</a:t>
            </a:r>
          </a:p>
          <a:p>
            <a:pPr algn="l">
              <a:defRPr/>
            </a:pPr>
            <a:r>
              <a:rPr lang="en-US" sz="2000" dirty="0">
                <a:latin typeface="Lucida Console" pitchFamily="49" charset="0"/>
              </a:rPr>
              <a:t>ELSE</a:t>
            </a:r>
          </a:p>
          <a:p>
            <a:pPr algn="l">
              <a:defRPr/>
            </a:pPr>
            <a:r>
              <a:rPr lang="en-US" sz="2000" dirty="0">
                <a:latin typeface="Lucida Console" pitchFamily="49" charset="0"/>
              </a:rPr>
              <a:t>  action;</a:t>
            </a:r>
          </a:p>
          <a:p>
            <a:pPr algn="l">
              <a:defRPr/>
            </a:pPr>
            <a:r>
              <a:rPr lang="en-US" sz="2000" dirty="0">
                <a:latin typeface="Lucida Console" pitchFamily="49" charset="0"/>
              </a:rPr>
              <a:t>END IF;</a:t>
            </a:r>
          </a:p>
        </p:txBody>
      </p:sp>
      <p:sp>
        <p:nvSpPr>
          <p:cNvPr id="25606" name="Rectangle 5"/>
          <p:cNvSpPr>
            <a:spLocks noChangeArrowheads="1"/>
          </p:cNvSpPr>
          <p:nvPr/>
        </p:nvSpPr>
        <p:spPr bwMode="auto">
          <a:xfrm>
            <a:off x="2743200" y="1066800"/>
            <a:ext cx="6172200" cy="38862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 --Comparing NUMBER datatypes</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 &gt; </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DBMS_OUTPUT.PUT_LINE('Item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25607" name="Rectangle 6"/>
          <p:cNvSpPr>
            <a:spLocks noChangeArrowheads="1"/>
          </p:cNvSpPr>
          <p:nvPr/>
        </p:nvSpPr>
        <p:spPr bwMode="auto">
          <a:xfrm>
            <a:off x="533400" y="5029200"/>
            <a:ext cx="8382000" cy="1295400"/>
          </a:xfrm>
          <a:prstGeom prst="rect">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Enter value for </a:t>
            </a:r>
            <a:r>
              <a:rPr lang="en-US" sz="1600" b="0" dirty="0" err="1">
                <a:latin typeface="Lucida Console" pitchFamily="49" charset="0"/>
              </a:rPr>
              <a:t>b_itemrequired</a:t>
            </a:r>
            <a:r>
              <a:rPr lang="en-US" sz="1600" b="0" dirty="0">
                <a:latin typeface="Lucida Console" pitchFamily="49" charset="0"/>
              </a:rPr>
              <a:t>: 9</a:t>
            </a:r>
          </a:p>
          <a:p>
            <a:pPr algn="l">
              <a:defRPr/>
            </a:pPr>
            <a:r>
              <a:rPr lang="en-US" sz="1600" b="0" dirty="0">
                <a:latin typeface="Lucida Console" pitchFamily="49" charset="0"/>
              </a:rPr>
              <a:t>old   3: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new   3:   </a:t>
            </a:r>
            <a:r>
              <a:rPr lang="en-US" sz="1600" b="0" dirty="0" err="1">
                <a:latin typeface="Lucida Console" pitchFamily="49" charset="0"/>
              </a:rPr>
              <a:t>v_itemrequired</a:t>
            </a:r>
            <a:r>
              <a:rPr lang="en-US" sz="1600" b="0" dirty="0">
                <a:latin typeface="Lucida Console" pitchFamily="49" charset="0"/>
              </a:rPr>
              <a:t> NUMBER :=9;</a:t>
            </a:r>
          </a:p>
          <a:p>
            <a:pPr algn="l">
              <a:defRPr/>
            </a:pPr>
            <a:r>
              <a:rPr lang="en-US" sz="1600" b="0" dirty="0">
                <a:latin typeface="Lucida Console" pitchFamily="49" charset="0"/>
              </a:rPr>
              <a:t>Item available</a:t>
            </a:r>
          </a:p>
        </p:txBody>
      </p:sp>
    </p:spTree>
    <p:extLst>
      <p:ext uri="{BB962C8B-B14F-4D97-AF65-F5344CB8AC3E}">
        <p14:creationId xmlns:p14="http://schemas.microsoft.com/office/powerpoint/2010/main" val="41427234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09613"/>
          </a:xfrm>
          <a:solidFill>
            <a:schemeClr val="accent4">
              <a:lumMod val="20000"/>
              <a:lumOff val="80000"/>
            </a:schemeClr>
          </a:solidFill>
        </p:spPr>
        <p:txBody>
          <a:bodyPr>
            <a:normAutofit fontScale="90000"/>
          </a:bodyPr>
          <a:lstStyle/>
          <a:p>
            <a:pPr>
              <a:defRPr/>
            </a:pPr>
            <a:r>
              <a:rPr lang="en-US" dirty="0" smtClean="0"/>
              <a:t>IF-THEN-ELSE</a:t>
            </a:r>
            <a:endParaRPr lang="en-US" dirty="0"/>
          </a:p>
        </p:txBody>
      </p:sp>
      <p:sp>
        <p:nvSpPr>
          <p:cNvPr id="47107" name="Content Placeholder 2"/>
          <p:cNvSpPr>
            <a:spLocks noGrp="1"/>
          </p:cNvSpPr>
          <p:nvPr>
            <p:ph idx="1"/>
          </p:nvPr>
        </p:nvSpPr>
        <p:spPr>
          <a:xfrm>
            <a:off x="0" y="649940"/>
            <a:ext cx="9144000" cy="6208059"/>
          </a:xfrm>
        </p:spPr>
        <p:txBody>
          <a:bodyPr/>
          <a:lstStyle/>
          <a:p>
            <a:pPr>
              <a:buFont typeface="Arial" pitchFamily="34" charset="0"/>
              <a:buChar char="•"/>
            </a:pPr>
            <a:r>
              <a:rPr lang="en-US" dirty="0" smtClean="0"/>
              <a:t>Inequality of 2 given numbers or dissimilarity of strings can be checked with either    </a:t>
            </a:r>
            <a:r>
              <a:rPr lang="en-US" b="1" dirty="0" smtClean="0"/>
              <a:t>!=   or  &lt;&gt;</a:t>
            </a:r>
            <a:r>
              <a:rPr lang="en-US" dirty="0" smtClean="0"/>
              <a:t> </a:t>
            </a:r>
          </a:p>
        </p:txBody>
      </p:sp>
      <p:sp>
        <p:nvSpPr>
          <p:cNvPr id="19461" name="Rounded Rectangle 4"/>
          <p:cNvSpPr>
            <a:spLocks noChangeArrowheads="1"/>
          </p:cNvSpPr>
          <p:nvPr/>
        </p:nvSpPr>
        <p:spPr bwMode="auto">
          <a:xfrm>
            <a:off x="381000" y="2057400"/>
            <a:ext cx="8153400" cy="3962400"/>
          </a:xfrm>
          <a:prstGeom prst="roundRect">
            <a:avLst>
              <a:gd name="adj" fmla="val 796"/>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SET SERVEROUTPUT ON</a:t>
            </a:r>
          </a:p>
          <a:p>
            <a:pPr algn="l">
              <a:defRPr/>
            </a:pPr>
            <a:r>
              <a:rPr lang="en-US" sz="1600" b="0" dirty="0">
                <a:latin typeface="Lucida Console" pitchFamily="49" charset="0"/>
              </a:rPr>
              <a:t>DECLARE --Comparing VARCHAR2 datatypes</a:t>
            </a:r>
          </a:p>
          <a:p>
            <a:pPr algn="l">
              <a:defRPr/>
            </a:pPr>
            <a:r>
              <a:rPr lang="en-US" sz="1600" b="0" dirty="0">
                <a:latin typeface="Lucida Console" pitchFamily="49" charset="0"/>
              </a:rPr>
              <a:t>  v_string1 VARCHAR2(10) := 'hello';</a:t>
            </a:r>
          </a:p>
          <a:p>
            <a:pPr algn="l">
              <a:defRPr/>
            </a:pPr>
            <a:r>
              <a:rPr lang="en-US" sz="1600" b="0" dirty="0">
                <a:latin typeface="Lucida Console" pitchFamily="49" charset="0"/>
              </a:rPr>
              <a:t>  v_string2 VARCHAR2(10) := 'hello';</a:t>
            </a:r>
          </a:p>
          <a:p>
            <a:pPr algn="l">
              <a:defRPr/>
            </a:pPr>
            <a:r>
              <a:rPr lang="en-US" sz="1600" b="0" dirty="0">
                <a:latin typeface="Lucida Console" pitchFamily="49" charset="0"/>
              </a:rPr>
              <a:t>BEGIN</a:t>
            </a:r>
          </a:p>
          <a:p>
            <a:pPr algn="l">
              <a:defRPr/>
            </a:pPr>
            <a:r>
              <a:rPr lang="en-US" sz="1600" b="0" dirty="0">
                <a:latin typeface="Lucida Console" pitchFamily="49" charset="0"/>
              </a:rPr>
              <a:t>  IF v_string1 &lt;&gt; v_string2 THEN</a:t>
            </a:r>
          </a:p>
          <a:p>
            <a:pPr algn="l">
              <a:defRPr/>
            </a:pPr>
            <a:r>
              <a:rPr lang="en-US" sz="1600" b="0" dirty="0">
                <a:latin typeface="Lucida Console" pitchFamily="49" charset="0"/>
              </a:rPr>
              <a:t>     DBMS_OUTPUT.PUT_LINE('Both are unequal');</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DBMS_OUTPUT.PUT_LINE('Both are equal');</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6" name="Rounded Rectangle 4"/>
          <p:cNvSpPr>
            <a:spLocks noChangeArrowheads="1"/>
          </p:cNvSpPr>
          <p:nvPr/>
        </p:nvSpPr>
        <p:spPr bwMode="auto">
          <a:xfrm>
            <a:off x="381000" y="6019800"/>
            <a:ext cx="8153400" cy="457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Both are equal</a:t>
            </a:r>
          </a:p>
        </p:txBody>
      </p:sp>
    </p:spTree>
    <p:extLst>
      <p:ext uri="{BB962C8B-B14F-4D97-AF65-F5344CB8AC3E}">
        <p14:creationId xmlns:p14="http://schemas.microsoft.com/office/powerpoint/2010/main" val="3358710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433C4624-632B-468A-BDD1-36857B564FF0}" type="slidenum">
              <a:rPr lang="en-US" smtClean="0">
                <a:solidFill>
                  <a:srgbClr val="FFFFFF"/>
                </a:solidFill>
              </a:rPr>
              <a:pPr eaLnBrk="1" hangingPunct="1"/>
              <a:t>5</a:t>
            </a:fld>
            <a:endParaRPr lang="en-US" smtClean="0">
              <a:solidFill>
                <a:srgbClr val="FFFFFF"/>
              </a:solidFill>
            </a:endParaRPr>
          </a:p>
        </p:txBody>
      </p:sp>
      <p:sp>
        <p:nvSpPr>
          <p:cNvPr id="33795"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eaLnBrk="1" hangingPunct="1"/>
            <a:r>
              <a:rPr lang="en-US" dirty="0" smtClean="0"/>
              <a:t>Implementing transaction with PL/SQL</a:t>
            </a:r>
          </a:p>
        </p:txBody>
      </p:sp>
      <p:sp>
        <p:nvSpPr>
          <p:cNvPr id="33796" name="Rectangle 3"/>
          <p:cNvSpPr>
            <a:spLocks noGrp="1" noChangeArrowheads="1"/>
          </p:cNvSpPr>
          <p:nvPr>
            <p:ph type="body" idx="1"/>
          </p:nvPr>
        </p:nvSpPr>
        <p:spPr>
          <a:xfrm>
            <a:off x="0" y="762000"/>
            <a:ext cx="9144000" cy="6096000"/>
          </a:xfrm>
        </p:spPr>
        <p:txBody>
          <a:bodyPr>
            <a:normAutofit/>
          </a:bodyPr>
          <a:lstStyle/>
          <a:p>
            <a:pPr algn="just" eaLnBrk="1" hangingPunct="1">
              <a:buClr>
                <a:schemeClr val="tx1"/>
              </a:buClr>
              <a:buFont typeface="Arial" pitchFamily="34" charset="0"/>
              <a:buChar char="•"/>
            </a:pPr>
            <a:r>
              <a:rPr lang="en-US" sz="2400" dirty="0" smtClean="0"/>
              <a:t>PL/SQL block structure allows us to group a set of DML statements that does a logical unit of work</a:t>
            </a:r>
          </a:p>
          <a:p>
            <a:pPr algn="just" eaLnBrk="1" hangingPunct="1">
              <a:buClr>
                <a:schemeClr val="tx1"/>
              </a:buClr>
              <a:buFont typeface="Arial" pitchFamily="34" charset="0"/>
              <a:buChar char="•"/>
            </a:pPr>
            <a:r>
              <a:rPr lang="en-US" sz="2400" dirty="0" smtClean="0"/>
              <a:t>Changes made by these series of DML statements can be committed (permanently saved) to the database or rolled back (undone) immediately</a:t>
            </a:r>
          </a:p>
          <a:p>
            <a:pPr algn="just" eaLnBrk="1" hangingPunct="1">
              <a:buClr>
                <a:schemeClr val="tx1"/>
              </a:buClr>
              <a:buFont typeface="Arial" pitchFamily="34" charset="0"/>
              <a:buChar char="•"/>
            </a:pPr>
            <a:r>
              <a:rPr lang="en-US" sz="2400" dirty="0" smtClean="0"/>
              <a:t>If the program fails in the middle of the transaction due to some reasons such as system crash or memory crash, then the database is automatically restored to its earlier state</a:t>
            </a:r>
          </a:p>
        </p:txBody>
      </p:sp>
    </p:spTree>
    <p:extLst>
      <p:ext uri="{BB962C8B-B14F-4D97-AF65-F5344CB8AC3E}">
        <p14:creationId xmlns:p14="http://schemas.microsoft.com/office/powerpoint/2010/main" val="3033601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938213"/>
          </a:xfrm>
          <a:solidFill>
            <a:schemeClr val="accent4">
              <a:lumMod val="20000"/>
              <a:lumOff val="80000"/>
            </a:schemeClr>
          </a:solidFill>
        </p:spPr>
        <p:txBody>
          <a:bodyPr/>
          <a:lstStyle/>
          <a:p>
            <a:pPr>
              <a:defRPr/>
            </a:pPr>
            <a:r>
              <a:rPr lang="en-US" dirty="0" smtClean="0"/>
              <a:t>IF-THEN-ELSIF</a:t>
            </a:r>
            <a:endParaRPr lang="en-US" dirty="0"/>
          </a:p>
        </p:txBody>
      </p:sp>
      <p:sp>
        <p:nvSpPr>
          <p:cNvPr id="48131" name="Content Placeholder 2"/>
          <p:cNvSpPr>
            <a:spLocks noGrp="1"/>
          </p:cNvSpPr>
          <p:nvPr>
            <p:ph idx="1"/>
          </p:nvPr>
        </p:nvSpPr>
        <p:spPr/>
        <p:txBody>
          <a:bodyPr/>
          <a:lstStyle/>
          <a:p>
            <a:endParaRPr lang="en-US" smtClean="0"/>
          </a:p>
        </p:txBody>
      </p:sp>
      <p:sp>
        <p:nvSpPr>
          <p:cNvPr id="26629" name="Rectangle 4"/>
          <p:cNvSpPr>
            <a:spLocks noChangeArrowheads="1"/>
          </p:cNvSpPr>
          <p:nvPr/>
        </p:nvSpPr>
        <p:spPr bwMode="auto">
          <a:xfrm>
            <a:off x="152400" y="1190625"/>
            <a:ext cx="2514600" cy="5043488"/>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a:latin typeface="Lucida Console" pitchFamily="49" charset="0"/>
              </a:rPr>
              <a:t>IF condition</a:t>
            </a:r>
          </a:p>
          <a:p>
            <a:pPr algn="l">
              <a:defRPr/>
            </a:pPr>
            <a:r>
              <a:rPr lang="en-US" sz="2000" b="0">
                <a:latin typeface="Lucida Console" pitchFamily="49" charset="0"/>
              </a:rPr>
              <a:t>THEN</a:t>
            </a:r>
          </a:p>
          <a:p>
            <a:pPr algn="l">
              <a:defRPr/>
            </a:pPr>
            <a:r>
              <a:rPr lang="en-US" sz="2000" b="0">
                <a:latin typeface="Lucida Console" pitchFamily="49" charset="0"/>
              </a:rPr>
              <a:t>  action;</a:t>
            </a:r>
          </a:p>
          <a:p>
            <a:pPr algn="l">
              <a:defRPr/>
            </a:pPr>
            <a:r>
              <a:rPr lang="en-US" sz="2000" b="0">
                <a:latin typeface="Lucida Console" pitchFamily="49" charset="0"/>
              </a:rPr>
              <a:t>ELSIF condition</a:t>
            </a:r>
          </a:p>
          <a:p>
            <a:pPr algn="l">
              <a:defRPr/>
            </a:pPr>
            <a:r>
              <a:rPr lang="en-US" sz="2000" b="0">
                <a:latin typeface="Lucida Console" pitchFamily="49" charset="0"/>
              </a:rPr>
              <a:t>THEN</a:t>
            </a:r>
          </a:p>
          <a:p>
            <a:pPr algn="l">
              <a:defRPr/>
            </a:pPr>
            <a:r>
              <a:rPr lang="en-US" sz="2000" b="0">
                <a:latin typeface="Lucida Console" pitchFamily="49" charset="0"/>
              </a:rPr>
              <a:t>  action;</a:t>
            </a:r>
          </a:p>
          <a:p>
            <a:pPr algn="l">
              <a:defRPr/>
            </a:pPr>
            <a:r>
              <a:rPr lang="en-US" sz="2000" b="0">
                <a:latin typeface="Lucida Console" pitchFamily="49" charset="0"/>
              </a:rPr>
              <a:t>[ELSE</a:t>
            </a:r>
          </a:p>
          <a:p>
            <a:pPr algn="l">
              <a:defRPr/>
            </a:pPr>
            <a:r>
              <a:rPr lang="en-US" sz="2000" b="0">
                <a:latin typeface="Lucida Console" pitchFamily="49" charset="0"/>
              </a:rPr>
              <a:t>   action;]</a:t>
            </a:r>
          </a:p>
          <a:p>
            <a:pPr algn="l">
              <a:defRPr/>
            </a:pPr>
            <a:r>
              <a:rPr lang="en-US" sz="2000" b="0">
                <a:latin typeface="Lucida Console" pitchFamily="49" charset="0"/>
              </a:rPr>
              <a:t>END IF;</a:t>
            </a:r>
          </a:p>
        </p:txBody>
      </p:sp>
      <p:sp>
        <p:nvSpPr>
          <p:cNvPr id="26630" name="Rectangle 5"/>
          <p:cNvSpPr>
            <a:spLocks noChangeArrowheads="1"/>
          </p:cNvSpPr>
          <p:nvPr/>
        </p:nvSpPr>
        <p:spPr bwMode="auto">
          <a:xfrm>
            <a:off x="2743200" y="1171575"/>
            <a:ext cx="6172200" cy="5091113"/>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&gt;</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ELSIF </a:t>
            </a:r>
            <a:r>
              <a:rPr lang="en-US" sz="1600" b="0" dirty="0" err="1">
                <a:latin typeface="Lucida Console" pitchFamily="49" charset="0"/>
              </a:rPr>
              <a:t>v_itemrequired</a:t>
            </a:r>
            <a:r>
              <a:rPr lang="en-US" sz="1600" b="0" dirty="0">
                <a:latin typeface="Lucida Console" pitchFamily="49" charset="0"/>
              </a:rPr>
              <a:t>=10 THEN</a:t>
            </a:r>
          </a:p>
          <a:p>
            <a:pPr algn="l">
              <a:defRPr/>
            </a:pPr>
            <a:r>
              <a:rPr lang="en-US" sz="1600" b="0" dirty="0">
                <a:latin typeface="Lucida Console" pitchFamily="49" charset="0"/>
              </a:rPr>
              <a:t>    DBMS_OUTPUT.PUT_LINE('Item available but no more stock ');</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Tree>
    <p:extLst>
      <p:ext uri="{BB962C8B-B14F-4D97-AF65-F5344CB8AC3E}">
        <p14:creationId xmlns:p14="http://schemas.microsoft.com/office/powerpoint/2010/main" val="32103493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09613"/>
          </a:xfrm>
          <a:solidFill>
            <a:schemeClr val="accent4">
              <a:lumMod val="20000"/>
              <a:lumOff val="80000"/>
            </a:schemeClr>
          </a:solidFill>
        </p:spPr>
        <p:txBody>
          <a:bodyPr>
            <a:normAutofit fontScale="90000"/>
          </a:bodyPr>
          <a:lstStyle/>
          <a:p>
            <a:pPr>
              <a:defRPr/>
            </a:pPr>
            <a:r>
              <a:rPr lang="en-US" dirty="0" smtClean="0"/>
              <a:t>1. LOOP</a:t>
            </a:r>
            <a:endParaRPr lang="en-US" dirty="0"/>
          </a:p>
        </p:txBody>
      </p:sp>
      <p:sp>
        <p:nvSpPr>
          <p:cNvPr id="49155"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p:txBody>
      </p:sp>
      <p:sp>
        <p:nvSpPr>
          <p:cNvPr id="27653" name="Rectangle 4"/>
          <p:cNvSpPr>
            <a:spLocks noChangeArrowheads="1"/>
          </p:cNvSpPr>
          <p:nvPr/>
        </p:nvSpPr>
        <p:spPr bwMode="auto">
          <a:xfrm>
            <a:off x="2514600" y="1066800"/>
            <a:ext cx="5867400" cy="19050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DBMS_OUTPUT.PUT_LINE('I AM IN LOOP!!!');</a:t>
            </a:r>
          </a:p>
          <a:p>
            <a:pPr algn="l">
              <a:defRPr/>
            </a:pPr>
            <a:r>
              <a:rPr lang="en-US" sz="1600" dirty="0">
                <a:latin typeface="Lucida Console" pitchFamily="49" charset="0"/>
              </a:rPr>
              <a:t>  END LOOP;  </a:t>
            </a:r>
          </a:p>
          <a:p>
            <a:pPr algn="l">
              <a:defRPr/>
            </a:pPr>
            <a:r>
              <a:rPr lang="en-US" sz="1600" b="0" dirty="0">
                <a:latin typeface="Lucida Console" pitchFamily="49" charset="0"/>
              </a:rPr>
              <a:t>END; </a:t>
            </a:r>
          </a:p>
        </p:txBody>
      </p:sp>
      <p:sp>
        <p:nvSpPr>
          <p:cNvPr id="6" name="Oval Callout 5"/>
          <p:cNvSpPr/>
          <p:nvPr/>
        </p:nvSpPr>
        <p:spPr bwMode="auto">
          <a:xfrm>
            <a:off x="6477000" y="685800"/>
            <a:ext cx="1905000" cy="1219200"/>
          </a:xfrm>
          <a:prstGeom prst="wedgeEllipseCallout">
            <a:avLst>
              <a:gd name="adj1" fmla="val -153066"/>
              <a:gd name="adj2" fmla="val 4864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defRPr/>
            </a:pPr>
            <a:r>
              <a:rPr lang="en-US" sz="1400" dirty="0">
                <a:solidFill>
                  <a:schemeClr val="bg1"/>
                </a:solidFill>
              </a:rPr>
              <a:t>This is an infinite LOOP!!!</a:t>
            </a:r>
          </a:p>
        </p:txBody>
      </p:sp>
      <p:sp>
        <p:nvSpPr>
          <p:cNvPr id="25609" name="Rectangle 6"/>
          <p:cNvSpPr>
            <a:spLocks noChangeArrowheads="1"/>
          </p:cNvSpPr>
          <p:nvPr/>
        </p:nvSpPr>
        <p:spPr bwMode="auto">
          <a:xfrm>
            <a:off x="228600" y="3048000"/>
            <a:ext cx="6172200" cy="32766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v_price NUMBER:=1;</a:t>
            </a:r>
          </a:p>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v_price:=v_price+1;</a:t>
            </a:r>
          </a:p>
          <a:p>
            <a:pPr algn="l">
              <a:defRPr/>
            </a:pPr>
            <a:r>
              <a:rPr lang="en-US" sz="1600" b="0" dirty="0">
                <a:latin typeface="Lucida Console" pitchFamily="49" charset="0"/>
              </a:rPr>
              <a:t>    </a:t>
            </a:r>
            <a:r>
              <a:rPr lang="en-US" sz="1600" dirty="0">
                <a:latin typeface="Lucida Console" pitchFamily="49" charset="0"/>
              </a:rPr>
              <a:t>EXIT WHEN</a:t>
            </a:r>
            <a:r>
              <a:rPr lang="en-US" sz="1600" b="0" dirty="0">
                <a:latin typeface="Lucida Console" pitchFamily="49" charset="0"/>
              </a:rPr>
              <a:t> v_price &gt;5;</a:t>
            </a:r>
          </a:p>
          <a:p>
            <a:pPr algn="l">
              <a:defRPr/>
            </a:pPr>
            <a:r>
              <a:rPr lang="en-US" sz="1600" dirty="0">
                <a:latin typeface="Lucida Console" pitchFamily="49" charset="0"/>
              </a:rPr>
              <a:t>  END LOOP;</a:t>
            </a:r>
          </a:p>
          <a:p>
            <a:pPr algn="l">
              <a:defRPr/>
            </a:pPr>
            <a:r>
              <a:rPr lang="en-US" sz="1600" b="0" dirty="0">
                <a:latin typeface="Lucida Console" pitchFamily="49" charset="0"/>
              </a:rPr>
              <a:t>END; </a:t>
            </a:r>
          </a:p>
        </p:txBody>
      </p:sp>
      <p:sp>
        <p:nvSpPr>
          <p:cNvPr id="27658" name="Rectangle 7"/>
          <p:cNvSpPr>
            <a:spLocks noChangeArrowheads="1"/>
          </p:cNvSpPr>
          <p:nvPr/>
        </p:nvSpPr>
        <p:spPr bwMode="auto">
          <a:xfrm>
            <a:off x="228600" y="1066800"/>
            <a:ext cx="2209800" cy="19050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9" name="Rectangle 6"/>
          <p:cNvSpPr>
            <a:spLocks noChangeArrowheads="1"/>
          </p:cNvSpPr>
          <p:nvPr/>
        </p:nvSpPr>
        <p:spPr bwMode="auto">
          <a:xfrm>
            <a:off x="6477000" y="3048000"/>
            <a:ext cx="1905000" cy="32766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a:latin typeface="Lucida Console" pitchFamily="49" charset="0"/>
              </a:rPr>
              <a:t>OUTPUT:</a:t>
            </a:r>
          </a:p>
          <a:p>
            <a:pPr algn="l">
              <a:defRPr/>
            </a:pPr>
            <a:r>
              <a:rPr lang="en-US" sz="1800" b="0">
                <a:latin typeface="Lucida Console" pitchFamily="49" charset="0"/>
              </a:rPr>
              <a:t>---------</a:t>
            </a:r>
          </a:p>
          <a:p>
            <a:pPr algn="l">
              <a:defRPr/>
            </a:pPr>
            <a:r>
              <a:rPr lang="en-US" sz="1800" b="0">
                <a:latin typeface="Lucida Console" pitchFamily="49" charset="0"/>
              </a:rPr>
              <a:t>Price: 1</a:t>
            </a:r>
          </a:p>
          <a:p>
            <a:pPr algn="l">
              <a:defRPr/>
            </a:pPr>
            <a:r>
              <a:rPr lang="en-US" sz="1800" b="0">
                <a:latin typeface="Lucida Console" pitchFamily="49" charset="0"/>
              </a:rPr>
              <a:t>Price: 2</a:t>
            </a:r>
          </a:p>
          <a:p>
            <a:pPr algn="l">
              <a:defRPr/>
            </a:pPr>
            <a:r>
              <a:rPr lang="en-US" sz="1800" b="0">
                <a:latin typeface="Lucida Console" pitchFamily="49" charset="0"/>
              </a:rPr>
              <a:t>Price: 3</a:t>
            </a:r>
          </a:p>
          <a:p>
            <a:pPr algn="l">
              <a:defRPr/>
            </a:pPr>
            <a:r>
              <a:rPr lang="en-US" sz="1800" b="0">
                <a:latin typeface="Lucida Console" pitchFamily="49" charset="0"/>
              </a:rPr>
              <a:t>Price: 4</a:t>
            </a:r>
          </a:p>
          <a:p>
            <a:pPr algn="l">
              <a:defRPr/>
            </a:pPr>
            <a:r>
              <a:rPr lang="en-US" sz="1800" b="0">
                <a:latin typeface="Lucida Console" pitchFamily="49" charset="0"/>
              </a:rPr>
              <a:t>Price: 5</a:t>
            </a:r>
          </a:p>
        </p:txBody>
      </p:sp>
      <p:sp>
        <p:nvSpPr>
          <p:cNvPr id="10" name="Oval Callout 9"/>
          <p:cNvSpPr/>
          <p:nvPr/>
        </p:nvSpPr>
        <p:spPr bwMode="auto">
          <a:xfrm>
            <a:off x="5105400" y="2514600"/>
            <a:ext cx="2133600" cy="1981200"/>
          </a:xfrm>
          <a:prstGeom prst="wedgeEllipseCallout">
            <a:avLst>
              <a:gd name="adj1" fmla="val -147510"/>
              <a:gd name="adj2" fmla="val 83184"/>
            </a:avLst>
          </a:prstGeom>
          <a:solidFill>
            <a:schemeClr val="accent2">
              <a:lumMod val="75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defRPr/>
            </a:pPr>
            <a:r>
              <a:rPr lang="en-US" sz="1600" dirty="0">
                <a:solidFill>
                  <a:schemeClr val="bg1"/>
                </a:solidFill>
                <a:latin typeface="Arial" charset="0"/>
              </a:rPr>
              <a:t>There must be an EXIT condition to EXIT from the LOOP</a:t>
            </a:r>
          </a:p>
          <a:p>
            <a:pPr>
              <a:defRPr/>
            </a:pPr>
            <a:endParaRPr lang="en-US" sz="1600" dirty="0">
              <a:solidFill>
                <a:schemeClr val="bg1"/>
              </a:solidFill>
              <a:latin typeface="Arial" charset="0"/>
            </a:endParaRPr>
          </a:p>
        </p:txBody>
      </p:sp>
    </p:spTree>
    <p:extLst>
      <p:ext uri="{BB962C8B-B14F-4D97-AF65-F5344CB8AC3E}">
        <p14:creationId xmlns:p14="http://schemas.microsoft.com/office/powerpoint/2010/main" val="2841443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 calcmode="lin" valueType="num">
                                      <p:cBhvr additive="base">
                                        <p:cTn id="12" dur="1000" fill="hold"/>
                                        <p:tgtEl>
                                          <p:spTgt spid="25609"/>
                                        </p:tgtEl>
                                        <p:attrNameLst>
                                          <p:attrName>ppt_x</p:attrName>
                                        </p:attrNameLst>
                                      </p:cBhvr>
                                      <p:tavLst>
                                        <p:tav tm="0">
                                          <p:val>
                                            <p:strVal val="#ppt_x"/>
                                          </p:val>
                                        </p:tav>
                                        <p:tav tm="100000">
                                          <p:val>
                                            <p:strVal val="#ppt_x"/>
                                          </p:val>
                                        </p:tav>
                                      </p:tavLst>
                                    </p:anim>
                                    <p:anim calcmode="lin" valueType="num">
                                      <p:cBhvr additive="base">
                                        <p:cTn id="13" dur="1000" fill="hold"/>
                                        <p:tgtEl>
                                          <p:spTgt spid="256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862013"/>
          </a:xfrm>
          <a:solidFill>
            <a:schemeClr val="accent4">
              <a:lumMod val="20000"/>
              <a:lumOff val="80000"/>
            </a:schemeClr>
          </a:solidFill>
        </p:spPr>
        <p:txBody>
          <a:bodyPr/>
          <a:lstStyle/>
          <a:p>
            <a:pPr>
              <a:defRPr/>
            </a:pPr>
            <a:r>
              <a:rPr lang="en-US" dirty="0" smtClean="0"/>
              <a:t>2. Numeric FOR Loop</a:t>
            </a:r>
            <a:endParaRPr lang="en-US" dirty="0"/>
          </a:p>
        </p:txBody>
      </p:sp>
      <p:sp>
        <p:nvSpPr>
          <p:cNvPr id="29699" name="Content Placeholder 2"/>
          <p:cNvSpPr>
            <a:spLocks noGrp="1"/>
          </p:cNvSpPr>
          <p:nvPr>
            <p:ph idx="1"/>
          </p:nvPr>
        </p:nvSpPr>
        <p:spPr/>
        <p:txBody>
          <a:bodyPr>
            <a:normAutofit fontScale="70000" lnSpcReduction="20000"/>
          </a:bodyPr>
          <a:lstStyle/>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r>
              <a:rPr lang="en-US" smtClean="0"/>
              <a:t>The variable is automatically declared and initialized</a:t>
            </a:r>
          </a:p>
        </p:txBody>
      </p:sp>
      <p:sp>
        <p:nvSpPr>
          <p:cNvPr id="28677" name="Rectangle 4"/>
          <p:cNvSpPr>
            <a:spLocks noChangeArrowheads="1"/>
          </p:cNvSpPr>
          <p:nvPr/>
        </p:nvSpPr>
        <p:spPr bwMode="auto">
          <a:xfrm>
            <a:off x="304800" y="3276600"/>
            <a:ext cx="6019800" cy="22098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dirty="0">
                <a:latin typeface="Lucida Console" pitchFamily="49" charset="0"/>
              </a:rPr>
              <a:t>  FOR v_price IN 1..5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a:t>
            </a:r>
            <a:r>
              <a:rPr lang="en-US" sz="1600" dirty="0">
                <a:latin typeface="Lucida Console" pitchFamily="49" charset="0"/>
              </a:rPr>
              <a:t>END LOOP;</a:t>
            </a:r>
          </a:p>
          <a:p>
            <a:pPr algn="l">
              <a:defRPr/>
            </a:pPr>
            <a:r>
              <a:rPr lang="en-US" sz="1600" b="0" dirty="0">
                <a:latin typeface="Lucida Console" pitchFamily="49" charset="0"/>
              </a:rPr>
              <a:t>END;</a:t>
            </a:r>
          </a:p>
        </p:txBody>
      </p:sp>
      <p:sp>
        <p:nvSpPr>
          <p:cNvPr id="28678" name="Rectangle 7"/>
          <p:cNvSpPr>
            <a:spLocks noChangeArrowheads="1"/>
          </p:cNvSpPr>
          <p:nvPr/>
        </p:nvSpPr>
        <p:spPr bwMode="auto">
          <a:xfrm>
            <a:off x="304800" y="1295400"/>
            <a:ext cx="7924800" cy="19050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FOR counter IN </a:t>
            </a:r>
            <a:r>
              <a:rPr lang="en-US" sz="1800" b="0" i="1" dirty="0">
                <a:latin typeface="Lucida Console" pitchFamily="49" charset="0"/>
              </a:rPr>
              <a:t>low_number</a:t>
            </a:r>
            <a:r>
              <a:rPr lang="en-US" sz="1800" b="0" dirty="0">
                <a:latin typeface="Lucida Console" pitchFamily="49" charset="0"/>
              </a:rPr>
              <a:t> .. </a:t>
            </a:r>
            <a:r>
              <a:rPr lang="en-US" sz="1800" b="0" i="1" dirty="0">
                <a:latin typeface="Lucida Console" pitchFamily="49" charset="0"/>
              </a:rPr>
              <a:t>high_number</a:t>
            </a:r>
          </a:p>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7" name="Rectangle 6"/>
          <p:cNvSpPr>
            <a:spLocks noChangeArrowheads="1"/>
          </p:cNvSpPr>
          <p:nvPr/>
        </p:nvSpPr>
        <p:spPr bwMode="auto">
          <a:xfrm>
            <a:off x="6400800" y="3276600"/>
            <a:ext cx="1828800" cy="22098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a:latin typeface="Lucida Console" pitchFamily="49" charset="0"/>
              </a:rPr>
              <a:t>OUTPUT:</a:t>
            </a:r>
          </a:p>
          <a:p>
            <a:pPr algn="l">
              <a:defRPr/>
            </a:pPr>
            <a:r>
              <a:rPr lang="en-US" sz="1400">
                <a:latin typeface="Lucida Console" pitchFamily="49" charset="0"/>
              </a:rPr>
              <a:t>---------</a:t>
            </a:r>
          </a:p>
          <a:p>
            <a:pPr algn="l">
              <a:defRPr/>
            </a:pPr>
            <a:r>
              <a:rPr lang="en-US" sz="1400">
                <a:latin typeface="Lucida Console" pitchFamily="49" charset="0"/>
              </a:rPr>
              <a:t>Price: 1</a:t>
            </a:r>
          </a:p>
          <a:p>
            <a:pPr algn="l">
              <a:defRPr/>
            </a:pPr>
            <a:r>
              <a:rPr lang="en-US" sz="1400">
                <a:latin typeface="Lucida Console" pitchFamily="49" charset="0"/>
              </a:rPr>
              <a:t>Price: 2</a:t>
            </a:r>
          </a:p>
          <a:p>
            <a:pPr algn="l">
              <a:defRPr/>
            </a:pPr>
            <a:r>
              <a:rPr lang="en-US" sz="1400">
                <a:latin typeface="Lucida Console" pitchFamily="49" charset="0"/>
              </a:rPr>
              <a:t>Price: 3</a:t>
            </a:r>
          </a:p>
          <a:p>
            <a:pPr algn="l">
              <a:defRPr/>
            </a:pPr>
            <a:r>
              <a:rPr lang="en-US" sz="1400">
                <a:latin typeface="Lucida Console" pitchFamily="49" charset="0"/>
              </a:rPr>
              <a:t>Price: 4</a:t>
            </a:r>
          </a:p>
          <a:p>
            <a:pPr algn="l">
              <a:defRPr/>
            </a:pPr>
            <a:r>
              <a:rPr lang="en-US" sz="1400">
                <a:latin typeface="Lucida Console" pitchFamily="49" charset="0"/>
              </a:rPr>
              <a:t>Price: 5</a:t>
            </a:r>
          </a:p>
        </p:txBody>
      </p:sp>
    </p:spTree>
    <p:extLst>
      <p:ext uri="{BB962C8B-B14F-4D97-AF65-F5344CB8AC3E}">
        <p14:creationId xmlns:p14="http://schemas.microsoft.com/office/powerpoint/2010/main" val="153340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9699">
                                            <p:txEl>
                                              <p:pRg st="12" end="12"/>
                                            </p:txEl>
                                          </p:spTgt>
                                        </p:tgtEl>
                                        <p:attrNameLst>
                                          <p:attrName>style.visibility</p:attrName>
                                        </p:attrNameLst>
                                      </p:cBhvr>
                                      <p:to>
                                        <p:strVal val="visible"/>
                                      </p:to>
                                    </p:set>
                                    <p:anim calcmode="discrete" valueType="clr">
                                      <p:cBhvr override="childStyle">
                                        <p:cTn id="13" dur="80"/>
                                        <p:tgtEl>
                                          <p:spTgt spid="29699">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9699">
                                            <p:txEl>
                                              <p:pRg st="12" end="12"/>
                                            </p:txEl>
                                          </p:spTgt>
                                        </p:tgtEl>
                                        <p:attrNameLst>
                                          <p:attrName>fillcolor</p:attrName>
                                        </p:attrNameLst>
                                      </p:cBhvr>
                                      <p:tavLst>
                                        <p:tav tm="0">
                                          <p:val>
                                            <p:clrVal>
                                              <a:schemeClr val="accent2"/>
                                            </p:clrVal>
                                          </p:val>
                                        </p:tav>
                                        <p:tav tm="50000">
                                          <p:val>
                                            <p:clrVal>
                                              <a:schemeClr val="hlink"/>
                                            </p:clrVal>
                                          </p:val>
                                        </p:tav>
                                      </p:tavLst>
                                    </p:anim>
                                    <p:set>
                                      <p:cBhvr>
                                        <p:cTn id="15" dur="80"/>
                                        <p:tgtEl>
                                          <p:spTgt spid="29699">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09613"/>
          </a:xfrm>
          <a:solidFill>
            <a:schemeClr val="accent4">
              <a:lumMod val="20000"/>
              <a:lumOff val="80000"/>
            </a:schemeClr>
          </a:solidFill>
        </p:spPr>
        <p:txBody>
          <a:bodyPr>
            <a:normAutofit fontScale="90000"/>
          </a:bodyPr>
          <a:lstStyle/>
          <a:p>
            <a:pPr>
              <a:defRPr/>
            </a:pPr>
            <a:r>
              <a:rPr lang="en-US" dirty="0" smtClean="0"/>
              <a:t>2b. Numeric FOR Loop REVERSE</a:t>
            </a:r>
            <a:endParaRPr lang="en-US" dirty="0"/>
          </a:p>
        </p:txBody>
      </p:sp>
      <p:sp>
        <p:nvSpPr>
          <p:cNvPr id="29699" name="Content Placeholder 2"/>
          <p:cNvSpPr>
            <a:spLocks noGrp="1"/>
          </p:cNvSpPr>
          <p:nvPr>
            <p:ph idx="1"/>
          </p:nvPr>
        </p:nvSpPr>
        <p:spPr/>
        <p:txBody>
          <a:bodyPr>
            <a:normAutofit fontScale="70000" lnSpcReduction="20000"/>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The variable is automatically declared and initialized</a:t>
            </a:r>
          </a:p>
        </p:txBody>
      </p:sp>
      <p:sp>
        <p:nvSpPr>
          <p:cNvPr id="28677" name="Rectangle 4"/>
          <p:cNvSpPr>
            <a:spLocks noChangeArrowheads="1"/>
          </p:cNvSpPr>
          <p:nvPr/>
        </p:nvSpPr>
        <p:spPr bwMode="auto">
          <a:xfrm>
            <a:off x="304800" y="3276600"/>
            <a:ext cx="6019800" cy="22098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dirty="0">
                <a:latin typeface="Lucida Console" pitchFamily="49" charset="0"/>
              </a:rPr>
              <a:t>  FOR v_price IN REVERSE 1..5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a:t>
            </a:r>
            <a:r>
              <a:rPr lang="en-US" sz="1600" dirty="0">
                <a:latin typeface="Lucida Console" pitchFamily="49" charset="0"/>
              </a:rPr>
              <a:t>END LOOP;</a:t>
            </a:r>
          </a:p>
          <a:p>
            <a:pPr algn="l">
              <a:defRPr/>
            </a:pPr>
            <a:r>
              <a:rPr lang="en-US" sz="1600" b="0" dirty="0">
                <a:latin typeface="Lucida Console" pitchFamily="49" charset="0"/>
              </a:rPr>
              <a:t>END;</a:t>
            </a:r>
          </a:p>
        </p:txBody>
      </p:sp>
      <p:sp>
        <p:nvSpPr>
          <p:cNvPr id="28678" name="Rectangle 7"/>
          <p:cNvSpPr>
            <a:spLocks noChangeArrowheads="1"/>
          </p:cNvSpPr>
          <p:nvPr/>
        </p:nvSpPr>
        <p:spPr bwMode="auto">
          <a:xfrm>
            <a:off x="304800" y="1295400"/>
            <a:ext cx="7924800" cy="19050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FOR counter IN REVERSE </a:t>
            </a:r>
            <a:r>
              <a:rPr lang="en-US" sz="1800" b="0" i="1" dirty="0">
                <a:latin typeface="Lucida Console" pitchFamily="49" charset="0"/>
              </a:rPr>
              <a:t>low_number</a:t>
            </a:r>
            <a:r>
              <a:rPr lang="en-US" sz="1800" b="0" dirty="0">
                <a:latin typeface="Lucida Console" pitchFamily="49" charset="0"/>
              </a:rPr>
              <a:t> .. </a:t>
            </a:r>
            <a:r>
              <a:rPr lang="en-US" sz="1800" b="0" i="1" dirty="0">
                <a:latin typeface="Lucida Console" pitchFamily="49" charset="0"/>
              </a:rPr>
              <a:t>high_number</a:t>
            </a:r>
          </a:p>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7" name="Rectangle 6"/>
          <p:cNvSpPr>
            <a:spLocks noChangeArrowheads="1"/>
          </p:cNvSpPr>
          <p:nvPr/>
        </p:nvSpPr>
        <p:spPr bwMode="auto">
          <a:xfrm>
            <a:off x="6400800" y="3276600"/>
            <a:ext cx="1828800" cy="22098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dirty="0">
                <a:latin typeface="Lucida Console" pitchFamily="49" charset="0"/>
              </a:rPr>
              <a:t>OUTPUT:</a:t>
            </a:r>
          </a:p>
          <a:p>
            <a:pPr algn="l">
              <a:defRPr/>
            </a:pPr>
            <a:r>
              <a:rPr lang="en-US" sz="1400" dirty="0">
                <a:latin typeface="Lucida Console" pitchFamily="49" charset="0"/>
              </a:rPr>
              <a:t>---------</a:t>
            </a:r>
          </a:p>
          <a:p>
            <a:pPr algn="l">
              <a:defRPr/>
            </a:pPr>
            <a:r>
              <a:rPr lang="en-US" sz="1400" dirty="0">
                <a:latin typeface="Lucida Console" pitchFamily="49" charset="0"/>
              </a:rPr>
              <a:t>Price: 5</a:t>
            </a:r>
          </a:p>
          <a:p>
            <a:pPr algn="l">
              <a:defRPr/>
            </a:pPr>
            <a:r>
              <a:rPr lang="en-US" sz="1400" dirty="0">
                <a:latin typeface="Lucida Console" pitchFamily="49" charset="0"/>
              </a:rPr>
              <a:t>Price: 4</a:t>
            </a:r>
          </a:p>
          <a:p>
            <a:pPr algn="l">
              <a:defRPr/>
            </a:pPr>
            <a:r>
              <a:rPr lang="en-US" sz="1400" dirty="0">
                <a:latin typeface="Lucida Console" pitchFamily="49" charset="0"/>
              </a:rPr>
              <a:t>Price: 3</a:t>
            </a:r>
          </a:p>
          <a:p>
            <a:pPr algn="l">
              <a:defRPr/>
            </a:pPr>
            <a:r>
              <a:rPr lang="en-US" sz="1400" dirty="0">
                <a:latin typeface="Lucida Console" pitchFamily="49" charset="0"/>
              </a:rPr>
              <a:t>Price: 2</a:t>
            </a:r>
          </a:p>
          <a:p>
            <a:pPr algn="l">
              <a:defRPr/>
            </a:pPr>
            <a:r>
              <a:rPr lang="en-US" sz="1400" dirty="0">
                <a:latin typeface="Lucida Console" pitchFamily="49" charset="0"/>
              </a:rPr>
              <a:t>Price: 1</a:t>
            </a:r>
          </a:p>
        </p:txBody>
      </p:sp>
    </p:spTree>
    <p:extLst>
      <p:ext uri="{BB962C8B-B14F-4D97-AF65-F5344CB8AC3E}">
        <p14:creationId xmlns:p14="http://schemas.microsoft.com/office/powerpoint/2010/main" val="979103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9699">
                                            <p:txEl>
                                              <p:pRg st="12" end="12"/>
                                            </p:txEl>
                                          </p:spTgt>
                                        </p:tgtEl>
                                        <p:attrNameLst>
                                          <p:attrName>style.visibility</p:attrName>
                                        </p:attrNameLst>
                                      </p:cBhvr>
                                      <p:to>
                                        <p:strVal val="visible"/>
                                      </p:to>
                                    </p:set>
                                    <p:anim calcmode="discrete" valueType="clr">
                                      <p:cBhvr override="childStyle">
                                        <p:cTn id="13" dur="80"/>
                                        <p:tgtEl>
                                          <p:spTgt spid="29699">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9699">
                                            <p:txEl>
                                              <p:pRg st="12" end="12"/>
                                            </p:txEl>
                                          </p:spTgt>
                                        </p:tgtEl>
                                        <p:attrNameLst>
                                          <p:attrName>fillcolor</p:attrName>
                                        </p:attrNameLst>
                                      </p:cBhvr>
                                      <p:tavLst>
                                        <p:tav tm="0">
                                          <p:val>
                                            <p:clrVal>
                                              <a:schemeClr val="accent2"/>
                                            </p:clrVal>
                                          </p:val>
                                        </p:tav>
                                        <p:tav tm="50000">
                                          <p:val>
                                            <p:clrVal>
                                              <a:schemeClr val="hlink"/>
                                            </p:clrVal>
                                          </p:val>
                                        </p:tav>
                                      </p:tavLst>
                                    </p:anim>
                                    <p:set>
                                      <p:cBhvr>
                                        <p:cTn id="15" dur="80"/>
                                        <p:tgtEl>
                                          <p:spTgt spid="29699">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  3. WHILE Loop</a:t>
            </a:r>
            <a:endParaRPr lang="en-US" dirty="0"/>
          </a:p>
        </p:txBody>
      </p:sp>
      <p:sp>
        <p:nvSpPr>
          <p:cNvPr id="52227"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5C7E571B-2735-4BB3-A447-18210AAAFA1B}" type="slidenum">
              <a:rPr lang="en-US" smtClean="0"/>
              <a:pPr>
                <a:defRPr/>
              </a:pPr>
              <a:t>54</a:t>
            </a:fld>
            <a:endParaRPr lang="en-US"/>
          </a:p>
        </p:txBody>
      </p:sp>
      <p:sp>
        <p:nvSpPr>
          <p:cNvPr id="29701" name="Rectangle 4"/>
          <p:cNvSpPr>
            <a:spLocks noChangeArrowheads="1"/>
          </p:cNvSpPr>
          <p:nvPr/>
        </p:nvSpPr>
        <p:spPr bwMode="auto">
          <a:xfrm>
            <a:off x="304800" y="3048000"/>
            <a:ext cx="6019800" cy="32004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v_price NUMBER:=1;</a:t>
            </a:r>
          </a:p>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WHILE v_price &lt;=5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v_price:=v_price+1;</a:t>
            </a:r>
          </a:p>
          <a:p>
            <a:pPr algn="l">
              <a:defRPr/>
            </a:pPr>
            <a:r>
              <a:rPr lang="en-US" sz="1600" dirty="0">
                <a:latin typeface="Lucida Console" pitchFamily="49" charset="0"/>
              </a:rPr>
              <a:t>  END LOOP;</a:t>
            </a:r>
          </a:p>
          <a:p>
            <a:pPr algn="l">
              <a:defRPr/>
            </a:pPr>
            <a:r>
              <a:rPr lang="en-US" sz="1600" b="0" dirty="0">
                <a:latin typeface="Lucida Console" pitchFamily="49" charset="0"/>
              </a:rPr>
              <a:t>END;</a:t>
            </a:r>
          </a:p>
        </p:txBody>
      </p:sp>
      <p:sp>
        <p:nvSpPr>
          <p:cNvPr id="29702" name="Rectangle 7"/>
          <p:cNvSpPr>
            <a:spLocks noChangeArrowheads="1"/>
          </p:cNvSpPr>
          <p:nvPr/>
        </p:nvSpPr>
        <p:spPr bwMode="auto">
          <a:xfrm>
            <a:off x="304800" y="1219200"/>
            <a:ext cx="7924800" cy="17526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a:latin typeface="Lucida Console" pitchFamily="49" charset="0"/>
              </a:rPr>
              <a:t>WHILE condition</a:t>
            </a:r>
          </a:p>
          <a:p>
            <a:pPr algn="l">
              <a:defRPr/>
            </a:pPr>
            <a:r>
              <a:rPr lang="en-US" sz="2000" b="0">
                <a:latin typeface="Lucida Console" pitchFamily="49" charset="0"/>
              </a:rPr>
              <a:t>LOOP</a:t>
            </a:r>
          </a:p>
          <a:p>
            <a:pPr algn="l">
              <a:defRPr/>
            </a:pPr>
            <a:r>
              <a:rPr lang="en-US" sz="2000" b="0">
                <a:latin typeface="Lucida Console" pitchFamily="49" charset="0"/>
              </a:rPr>
              <a:t>  action;</a:t>
            </a:r>
          </a:p>
          <a:p>
            <a:pPr algn="l">
              <a:defRPr/>
            </a:pPr>
            <a:r>
              <a:rPr lang="en-US" sz="2000" b="0">
                <a:latin typeface="Lucida Console" pitchFamily="49" charset="0"/>
              </a:rPr>
              <a:t>END LOOP;</a:t>
            </a:r>
          </a:p>
        </p:txBody>
      </p:sp>
      <p:sp>
        <p:nvSpPr>
          <p:cNvPr id="7" name="Rectangle 6"/>
          <p:cNvSpPr>
            <a:spLocks noChangeArrowheads="1"/>
          </p:cNvSpPr>
          <p:nvPr/>
        </p:nvSpPr>
        <p:spPr bwMode="auto">
          <a:xfrm>
            <a:off x="6400800" y="3048000"/>
            <a:ext cx="1828800" cy="3200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OUTPUT:</a:t>
            </a:r>
          </a:p>
          <a:p>
            <a:pPr algn="l">
              <a:defRPr/>
            </a:pPr>
            <a:r>
              <a:rPr lang="en-US" sz="1600" b="0" dirty="0">
                <a:latin typeface="Lucida Console" pitchFamily="49" charset="0"/>
              </a:rPr>
              <a:t>---------</a:t>
            </a:r>
          </a:p>
          <a:p>
            <a:pPr algn="l">
              <a:defRPr/>
            </a:pPr>
            <a:r>
              <a:rPr lang="en-US" sz="1600" b="0" dirty="0">
                <a:latin typeface="Lucida Console" pitchFamily="49" charset="0"/>
              </a:rPr>
              <a:t>Price: 1</a:t>
            </a:r>
          </a:p>
          <a:p>
            <a:pPr algn="l">
              <a:defRPr/>
            </a:pPr>
            <a:r>
              <a:rPr lang="en-US" sz="1600" b="0" dirty="0">
                <a:latin typeface="Lucida Console" pitchFamily="49" charset="0"/>
              </a:rPr>
              <a:t>Price: 2</a:t>
            </a:r>
          </a:p>
          <a:p>
            <a:pPr algn="l">
              <a:defRPr/>
            </a:pPr>
            <a:r>
              <a:rPr lang="en-US" sz="1600" b="0" dirty="0">
                <a:latin typeface="Lucida Console" pitchFamily="49" charset="0"/>
              </a:rPr>
              <a:t>Price: 3</a:t>
            </a:r>
          </a:p>
          <a:p>
            <a:pPr algn="l">
              <a:defRPr/>
            </a:pPr>
            <a:r>
              <a:rPr lang="en-US" sz="1600" b="0" dirty="0">
                <a:latin typeface="Lucida Console" pitchFamily="49" charset="0"/>
              </a:rPr>
              <a:t>Price: 4</a:t>
            </a:r>
          </a:p>
          <a:p>
            <a:pPr algn="l">
              <a:defRPr/>
            </a:pPr>
            <a:r>
              <a:rPr lang="en-US" sz="1600" b="0" dirty="0">
                <a:latin typeface="Lucida Console" pitchFamily="49" charset="0"/>
              </a:rPr>
              <a:t>Price: 5</a:t>
            </a:r>
          </a:p>
        </p:txBody>
      </p:sp>
    </p:spTree>
    <p:extLst>
      <p:ext uri="{BB962C8B-B14F-4D97-AF65-F5344CB8AC3E}">
        <p14:creationId xmlns:p14="http://schemas.microsoft.com/office/powerpoint/2010/main" val="3752775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5DFAF7-C50D-4468-9951-09E6E36FBAFD}" type="slidenum">
              <a:rPr lang="en-US">
                <a:solidFill>
                  <a:srgbClr val="FFFFFF"/>
                </a:solidFill>
                <a:latin typeface="Arial" pitchFamily="34" charset="0"/>
              </a:rPr>
              <a:pPr>
                <a:defRPr/>
              </a:pPr>
              <a:t>55</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Arrays</a:t>
            </a:r>
          </a:p>
        </p:txBody>
      </p:sp>
      <p:sp>
        <p:nvSpPr>
          <p:cNvPr id="53252" name="Rectangle 3"/>
          <p:cNvSpPr>
            <a:spLocks noGrp="1" noChangeArrowheads="1"/>
          </p:cNvSpPr>
          <p:nvPr>
            <p:ph type="body" idx="1"/>
          </p:nvPr>
        </p:nvSpPr>
        <p:spPr>
          <a:xfrm>
            <a:off x="0" y="838200"/>
            <a:ext cx="9144000" cy="6019800"/>
          </a:xfrm>
        </p:spPr>
        <p:txBody>
          <a:bodyPr>
            <a:noAutofit/>
          </a:bodyPr>
          <a:lstStyle/>
          <a:p>
            <a:pPr algn="just" eaLnBrk="1" hangingPunct="1">
              <a:buClr>
                <a:schemeClr val="tx1"/>
              </a:buClr>
              <a:buFont typeface="Arial" pitchFamily="34" charset="0"/>
              <a:buChar char="•"/>
            </a:pPr>
            <a:r>
              <a:rPr lang="en-US" sz="2400" dirty="0" smtClean="0"/>
              <a:t>VARRAY is a data structure which can store a fixed-sized sequential collection of element of the same type.</a:t>
            </a:r>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a:p>
          <a:p>
            <a:pPr lvl="1" algn="just">
              <a:buClr>
                <a:schemeClr val="tx1"/>
              </a:buClr>
              <a:buFont typeface="Arial" pitchFamily="34" charset="0"/>
              <a:buChar char="•"/>
            </a:pPr>
            <a:r>
              <a:rPr lang="en-US" sz="2000" dirty="0" smtClean="0"/>
              <a:t>N is the number of elements (maximum) in the </a:t>
            </a:r>
            <a:r>
              <a:rPr lang="en-US" sz="2000" dirty="0" err="1" smtClean="0"/>
              <a:t>varray</a:t>
            </a:r>
            <a:endParaRPr lang="en-US" sz="2000" dirty="0" smtClean="0"/>
          </a:p>
          <a:p>
            <a:pPr lvl="1" algn="just">
              <a:buClr>
                <a:schemeClr val="tx1"/>
              </a:buClr>
              <a:buFont typeface="Arial" pitchFamily="34" charset="0"/>
              <a:buChar char="•"/>
            </a:pPr>
            <a:r>
              <a:rPr lang="en-US" sz="2000" dirty="0" err="1" smtClean="0"/>
              <a:t>Element_type</a:t>
            </a:r>
            <a:r>
              <a:rPr lang="en-US" sz="2000" dirty="0" smtClean="0"/>
              <a:t> is the </a:t>
            </a:r>
            <a:r>
              <a:rPr lang="en-US" sz="2000" dirty="0" err="1" smtClean="0"/>
              <a:t>datatype</a:t>
            </a:r>
            <a:r>
              <a:rPr lang="en-US" sz="2000" dirty="0" smtClean="0"/>
              <a:t> of the element of the array</a:t>
            </a:r>
          </a:p>
        </p:txBody>
      </p:sp>
      <p:sp>
        <p:nvSpPr>
          <p:cNvPr id="5" name="AutoShape 10"/>
          <p:cNvSpPr>
            <a:spLocks noChangeArrowheads="1"/>
          </p:cNvSpPr>
          <p:nvPr/>
        </p:nvSpPr>
        <p:spPr bwMode="auto">
          <a:xfrm>
            <a:off x="457200" y="1752600"/>
            <a:ext cx="7924800" cy="914400"/>
          </a:xfrm>
          <a:prstGeom prst="roundRect">
            <a:avLst>
              <a:gd name="adj" fmla="val 0"/>
            </a:avLst>
          </a:prstGeom>
          <a:solidFill>
            <a:srgbClr val="EBFBFF"/>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smtClean="0">
                <a:solidFill>
                  <a:srgbClr val="000000"/>
                </a:solidFill>
                <a:latin typeface="Lucida Console" pitchFamily="49" charset="0"/>
              </a:rPr>
              <a:t>CREATE OR REPLACE TYPE </a:t>
            </a:r>
            <a:r>
              <a:rPr lang="en-US" dirty="0" err="1" smtClean="0">
                <a:solidFill>
                  <a:srgbClr val="000000"/>
                </a:solidFill>
                <a:latin typeface="Lucida Console" pitchFamily="49" charset="0"/>
              </a:rPr>
              <a:t>varray_type_name</a:t>
            </a:r>
            <a:r>
              <a:rPr lang="en-US" dirty="0" smtClean="0">
                <a:solidFill>
                  <a:srgbClr val="000000"/>
                </a:solidFill>
                <a:latin typeface="Lucida Console" pitchFamily="49" charset="0"/>
              </a:rPr>
              <a:t> IS </a:t>
            </a:r>
          </a:p>
          <a:p>
            <a:pPr algn="l">
              <a:spcBef>
                <a:spcPts val="600"/>
              </a:spcBef>
              <a:defRPr/>
            </a:pPr>
            <a:r>
              <a:rPr lang="en-US" dirty="0" smtClean="0">
                <a:solidFill>
                  <a:srgbClr val="000000"/>
                </a:solidFill>
                <a:latin typeface="Lucida Console" pitchFamily="49" charset="0"/>
              </a:rPr>
              <a:t>VARRAY(n) of &lt;</a:t>
            </a:r>
            <a:r>
              <a:rPr lang="en-US" dirty="0" err="1" smtClean="0">
                <a:solidFill>
                  <a:srgbClr val="000000"/>
                </a:solidFill>
                <a:latin typeface="Lucida Console" pitchFamily="49" charset="0"/>
              </a:rPr>
              <a:t>element_type</a:t>
            </a:r>
            <a:r>
              <a:rPr lang="en-US" dirty="0" smtClean="0">
                <a:solidFill>
                  <a:srgbClr val="000000"/>
                </a:solidFill>
                <a:latin typeface="Lucida Console" pitchFamily="49" charset="0"/>
              </a:rPr>
              <a:t>&gt;</a:t>
            </a:r>
            <a:endParaRPr lang="en-US" dirty="0">
              <a:solidFill>
                <a:srgbClr val="000000"/>
              </a:solidFill>
              <a:latin typeface="Lucida Console" pitchFamily="49" charset="0"/>
            </a:endParaRPr>
          </a:p>
        </p:txBody>
      </p:sp>
    </p:spTree>
    <p:extLst>
      <p:ext uri="{BB962C8B-B14F-4D97-AF65-F5344CB8AC3E}">
        <p14:creationId xmlns:p14="http://schemas.microsoft.com/office/powerpoint/2010/main" val="18367289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5DFAF7-C50D-4468-9951-09E6E36FBAFD}" type="slidenum">
              <a:rPr lang="en-US">
                <a:solidFill>
                  <a:srgbClr val="FFFFFF"/>
                </a:solidFill>
                <a:latin typeface="Arial" pitchFamily="34" charset="0"/>
              </a:rPr>
              <a:pPr>
                <a:defRPr/>
              </a:pPr>
              <a:t>56</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Coding Standards</a:t>
            </a:r>
          </a:p>
        </p:txBody>
      </p:sp>
      <p:sp>
        <p:nvSpPr>
          <p:cNvPr id="53252" name="Rectangle 3"/>
          <p:cNvSpPr>
            <a:spLocks noGrp="1" noChangeArrowheads="1"/>
          </p:cNvSpPr>
          <p:nvPr>
            <p:ph type="body" idx="1"/>
          </p:nvPr>
        </p:nvSpPr>
        <p:spPr>
          <a:xfrm>
            <a:off x="0" y="838200"/>
            <a:ext cx="9144000" cy="6019800"/>
          </a:xfrm>
        </p:spPr>
        <p:txBody>
          <a:bodyPr>
            <a:noAutofit/>
          </a:bodyPr>
          <a:lstStyle/>
          <a:p>
            <a:pPr algn="just" eaLnBrk="1" hangingPunct="1">
              <a:buClr>
                <a:schemeClr val="tx1"/>
              </a:buClr>
              <a:buFont typeface="Arial" pitchFamily="34" charset="0"/>
              <a:buChar char="•"/>
            </a:pPr>
            <a:r>
              <a:rPr lang="en-US" dirty="0" smtClean="0"/>
              <a:t>In PL/SQL</a:t>
            </a:r>
          </a:p>
          <a:p>
            <a:pPr lvl="1" algn="just" eaLnBrk="1" hangingPunct="1">
              <a:buClr>
                <a:schemeClr val="tx1"/>
              </a:buClr>
              <a:buFont typeface="Arial" pitchFamily="34" charset="0"/>
              <a:buChar char="•"/>
            </a:pPr>
            <a:r>
              <a:rPr lang="en-US" dirty="0" err="1" smtClean="0"/>
              <a:t>v_variable</a:t>
            </a:r>
            <a:r>
              <a:rPr lang="en-US" dirty="0" smtClean="0"/>
              <a:t> for  variables</a:t>
            </a:r>
          </a:p>
          <a:p>
            <a:pPr lvl="2" algn="just" eaLnBrk="1" hangingPunct="1">
              <a:buClr>
                <a:schemeClr val="tx1"/>
              </a:buClr>
              <a:buFont typeface="Arial" pitchFamily="34" charset="0"/>
              <a:buChar char="•"/>
            </a:pPr>
            <a:r>
              <a:rPr lang="en-US" dirty="0" smtClean="0"/>
              <a:t>Example: </a:t>
            </a:r>
            <a:r>
              <a:rPr lang="en-US" dirty="0" err="1" smtClean="0"/>
              <a:t>v_itemname</a:t>
            </a:r>
            <a:r>
              <a:rPr lang="en-US" dirty="0" smtClean="0"/>
              <a:t>, </a:t>
            </a:r>
            <a:r>
              <a:rPr lang="en-US" dirty="0" err="1" smtClean="0"/>
              <a:t>v_productname</a:t>
            </a:r>
            <a:r>
              <a:rPr lang="en-US" dirty="0" smtClean="0"/>
              <a:t>, </a:t>
            </a:r>
            <a:r>
              <a:rPr lang="en-US" dirty="0" err="1" smtClean="0"/>
              <a:t>v_employeeno</a:t>
            </a:r>
            <a:endParaRPr lang="en-US" dirty="0" smtClean="0"/>
          </a:p>
          <a:p>
            <a:pPr lvl="1" algn="just" eaLnBrk="1" hangingPunct="1">
              <a:buClr>
                <a:schemeClr val="tx1"/>
              </a:buClr>
              <a:buFont typeface="Arial" pitchFamily="34" charset="0"/>
              <a:buChar char="•"/>
            </a:pPr>
            <a:r>
              <a:rPr lang="en-US" dirty="0" err="1" smtClean="0"/>
              <a:t>c_constant</a:t>
            </a:r>
            <a:r>
              <a:rPr lang="en-US" dirty="0" smtClean="0"/>
              <a:t>  for constants</a:t>
            </a:r>
          </a:p>
          <a:p>
            <a:pPr lvl="2" algn="just" eaLnBrk="1" hangingPunct="1">
              <a:buClr>
                <a:schemeClr val="tx1"/>
              </a:buClr>
              <a:buFont typeface="Arial" pitchFamily="34" charset="0"/>
              <a:buChar char="•"/>
            </a:pPr>
            <a:r>
              <a:rPr lang="en-US" dirty="0" smtClean="0"/>
              <a:t>Example: </a:t>
            </a:r>
            <a:r>
              <a:rPr lang="en-US" dirty="0" err="1" smtClean="0"/>
              <a:t>c_discount</a:t>
            </a:r>
            <a:endParaRPr lang="en-US" dirty="0" smtClean="0"/>
          </a:p>
          <a:p>
            <a:pPr marL="914400" lvl="2" indent="0" algn="just" eaLnBrk="1" hangingPunct="1">
              <a:buClr>
                <a:schemeClr val="tx1"/>
              </a:buClr>
              <a:buNone/>
            </a:pPr>
            <a:endParaRPr lang="en-US" dirty="0" smtClean="0"/>
          </a:p>
          <a:p>
            <a:pPr lvl="1" algn="just" eaLnBrk="1" hangingPunct="1">
              <a:buClr>
                <a:schemeClr val="tx1"/>
              </a:buClr>
              <a:buFont typeface="Arial" pitchFamily="34" charset="0"/>
              <a:buChar char="•"/>
            </a:pPr>
            <a:r>
              <a:rPr lang="en-US" dirty="0" err="1" smtClean="0"/>
              <a:t>e_Exception</a:t>
            </a:r>
            <a:r>
              <a:rPr lang="en-US" dirty="0" smtClean="0"/>
              <a:t> for user-defined exceptions (Discussed later)</a:t>
            </a:r>
          </a:p>
          <a:p>
            <a:pPr lvl="2" algn="just" eaLnBrk="1" hangingPunct="1">
              <a:buClr>
                <a:schemeClr val="tx1"/>
              </a:buClr>
              <a:buFont typeface="Arial" pitchFamily="34" charset="0"/>
              <a:buChar char="•"/>
            </a:pPr>
            <a:r>
              <a:rPr lang="en-US" dirty="0" smtClean="0"/>
              <a:t>Example: </a:t>
            </a:r>
            <a:r>
              <a:rPr lang="en-US" dirty="0" err="1" smtClean="0"/>
              <a:t>e_Invalid_ItemId</a:t>
            </a:r>
            <a:r>
              <a:rPr lang="en-US" dirty="0" smtClean="0"/>
              <a:t>, </a:t>
            </a:r>
            <a:r>
              <a:rPr lang="en-US" dirty="0" err="1" smtClean="0"/>
              <a:t>e_Invalid_EmpId</a:t>
            </a:r>
            <a:endParaRPr lang="en-US" dirty="0" smtClean="0"/>
          </a:p>
        </p:txBody>
      </p:sp>
    </p:spTree>
    <p:extLst>
      <p:ext uri="{BB962C8B-B14F-4D97-AF65-F5344CB8AC3E}">
        <p14:creationId xmlns:p14="http://schemas.microsoft.com/office/powerpoint/2010/main" val="1296314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AE8A406-14E8-4213-B298-83C84A44682A}" type="slidenum">
              <a:rPr lang="en-US">
                <a:solidFill>
                  <a:srgbClr val="FFFFFF"/>
                </a:solidFill>
                <a:latin typeface="Arial" pitchFamily="34" charset="0"/>
              </a:rPr>
              <a:pPr>
                <a:defRPr/>
              </a:pPr>
              <a:t>57</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Coding Standards</a:t>
            </a:r>
          </a:p>
        </p:txBody>
      </p:sp>
      <p:sp>
        <p:nvSpPr>
          <p:cNvPr id="54276" name="Rectangle 3"/>
          <p:cNvSpPr>
            <a:spLocks noGrp="1" noChangeArrowheads="1"/>
          </p:cNvSpPr>
          <p:nvPr>
            <p:ph type="body" idx="1"/>
          </p:nvPr>
        </p:nvSpPr>
        <p:spPr>
          <a:xfrm>
            <a:off x="0" y="838200"/>
            <a:ext cx="9144000" cy="6019800"/>
          </a:xfrm>
        </p:spPr>
        <p:txBody>
          <a:bodyPr>
            <a:normAutofit/>
          </a:bodyPr>
          <a:lstStyle/>
          <a:p>
            <a:pPr algn="just" eaLnBrk="1" hangingPunct="1">
              <a:buClr>
                <a:schemeClr val="tx1"/>
              </a:buClr>
              <a:buFont typeface="Arial" pitchFamily="34" charset="0"/>
              <a:buChar char="•"/>
            </a:pPr>
            <a:r>
              <a:rPr lang="en-US" dirty="0" smtClean="0"/>
              <a:t>In PL/SQL</a:t>
            </a:r>
          </a:p>
          <a:p>
            <a:pPr lvl="1" algn="just" eaLnBrk="1" hangingPunct="1">
              <a:buClr>
                <a:schemeClr val="tx1"/>
              </a:buClr>
              <a:buFont typeface="Arial" pitchFamily="34" charset="0"/>
              <a:buChar char="•"/>
            </a:pPr>
            <a:r>
              <a:rPr lang="en-US" dirty="0" err="1" smtClean="0"/>
              <a:t>cur_cursorname</a:t>
            </a:r>
            <a:r>
              <a:rPr lang="en-US" dirty="0" smtClean="0"/>
              <a:t> for cursor variable (Discussed later)</a:t>
            </a:r>
          </a:p>
          <a:p>
            <a:pPr lvl="2" algn="just" eaLnBrk="1" hangingPunct="1">
              <a:buClr>
                <a:schemeClr val="tx1"/>
              </a:buClr>
              <a:buFont typeface="Arial" pitchFamily="34" charset="0"/>
              <a:buChar char="•"/>
            </a:pPr>
            <a:r>
              <a:rPr lang="en-US" dirty="0" smtClean="0"/>
              <a:t>Example: </a:t>
            </a:r>
            <a:r>
              <a:rPr lang="en-US" dirty="0" err="1" smtClean="0"/>
              <a:t>cur_branch</a:t>
            </a:r>
            <a:r>
              <a:rPr lang="en-US" dirty="0" smtClean="0"/>
              <a:t>, </a:t>
            </a:r>
            <a:r>
              <a:rPr lang="en-US" dirty="0" err="1" smtClean="0"/>
              <a:t>cur_emp</a:t>
            </a:r>
            <a:endParaRPr lang="en-US" dirty="0" smtClean="0"/>
          </a:p>
          <a:p>
            <a:pPr lvl="2"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r>
              <a:rPr lang="en-US" dirty="0" smtClean="0"/>
              <a:t>All table names and column names in lower case</a:t>
            </a:r>
          </a:p>
          <a:p>
            <a:pPr lvl="2" algn="just" eaLnBrk="1" hangingPunct="1">
              <a:buClr>
                <a:schemeClr val="tx1"/>
              </a:buClr>
              <a:buFont typeface="Arial" pitchFamily="34" charset="0"/>
              <a:buChar char="•"/>
            </a:pPr>
            <a:r>
              <a:rPr lang="en-US" dirty="0" smtClean="0"/>
              <a:t>Example: </a:t>
            </a:r>
            <a:r>
              <a:rPr lang="en-US" dirty="0" err="1" smtClean="0"/>
              <a:t>emp</a:t>
            </a:r>
            <a:r>
              <a:rPr lang="en-US" dirty="0" smtClean="0"/>
              <a:t>, </a:t>
            </a:r>
            <a:r>
              <a:rPr lang="en-US" dirty="0" err="1" smtClean="0"/>
              <a:t>employeename</a:t>
            </a:r>
            <a:endParaRPr lang="en-US" dirty="0" smtClean="0"/>
          </a:p>
          <a:p>
            <a:pPr lvl="2" algn="just" eaLnBrk="1" hangingPunct="1">
              <a:buClr>
                <a:schemeClr val="tx1"/>
              </a:buClr>
              <a:buFont typeface="Arial" pitchFamily="34" charset="0"/>
              <a:buChar char="•"/>
            </a:pPr>
            <a:endParaRPr lang="en-US" dirty="0" smtClean="0"/>
          </a:p>
          <a:p>
            <a:pPr lvl="1" algn="just" eaLnBrk="1" hangingPunct="1">
              <a:buClr>
                <a:schemeClr val="tx1"/>
              </a:buClr>
              <a:buFont typeface="Arial" pitchFamily="34" charset="0"/>
              <a:buChar char="•"/>
            </a:pPr>
            <a:r>
              <a:rPr lang="en-US" dirty="0" smtClean="0"/>
              <a:t>All Keywords should be in UPPER case </a:t>
            </a:r>
          </a:p>
          <a:p>
            <a:pPr lvl="2" algn="just" eaLnBrk="1" hangingPunct="1">
              <a:buClr>
                <a:schemeClr val="tx1"/>
              </a:buClr>
              <a:buFont typeface="Arial" pitchFamily="34" charset="0"/>
              <a:buChar char="•"/>
            </a:pPr>
            <a:r>
              <a:rPr lang="en-US" dirty="0" smtClean="0"/>
              <a:t>Example: SELECT, FROM, WHERE, GROUP BY, ORDER BY</a:t>
            </a:r>
          </a:p>
          <a:p>
            <a:pPr lvl="2" algn="just" eaLnBrk="1" hangingPunct="1">
              <a:buClr>
                <a:schemeClr val="tx1"/>
              </a:buClr>
              <a:buFont typeface="Arial" pitchFamily="34" charset="0"/>
              <a:buChar char="•"/>
            </a:pPr>
            <a:r>
              <a:rPr lang="en-US" dirty="0" smtClean="0"/>
              <a:t>Usage: SELECT </a:t>
            </a:r>
            <a:r>
              <a:rPr lang="en-US" dirty="0" err="1" smtClean="0"/>
              <a:t>ename</a:t>
            </a:r>
            <a:r>
              <a:rPr lang="en-US" dirty="0" smtClean="0"/>
              <a:t> FROM </a:t>
            </a:r>
            <a:r>
              <a:rPr lang="en-US" dirty="0" err="1" smtClean="0"/>
              <a:t>emp</a:t>
            </a:r>
            <a:r>
              <a:rPr lang="en-US" dirty="0" smtClean="0"/>
              <a:t> WHERE </a:t>
            </a:r>
            <a:r>
              <a:rPr lang="en-US" dirty="0" err="1" smtClean="0"/>
              <a:t>empno</a:t>
            </a:r>
            <a:r>
              <a:rPr lang="en-US" dirty="0" smtClean="0"/>
              <a:t>=</a:t>
            </a:r>
            <a:r>
              <a:rPr lang="en-US" dirty="0" err="1" smtClean="0"/>
              <a:t>v_empno</a:t>
            </a:r>
            <a:r>
              <a:rPr lang="en-US" dirty="0" smtClean="0"/>
              <a:t>;</a:t>
            </a:r>
          </a:p>
        </p:txBody>
      </p:sp>
    </p:spTree>
    <p:extLst>
      <p:ext uri="{BB962C8B-B14F-4D97-AF65-F5344CB8AC3E}">
        <p14:creationId xmlns:p14="http://schemas.microsoft.com/office/powerpoint/2010/main" val="4536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10"/>
          <p:cNvSpPr>
            <a:spLocks noChangeArrowheads="1"/>
          </p:cNvSpPr>
          <p:nvPr/>
        </p:nvSpPr>
        <p:spPr bwMode="auto">
          <a:xfrm>
            <a:off x="2667000" y="4256088"/>
            <a:ext cx="4903788" cy="1839912"/>
          </a:xfrm>
          <a:prstGeom prst="roundRect">
            <a:avLst>
              <a:gd name="adj" fmla="val 12454"/>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488" tIns="44450" rIns="90488" bIns="44450" anchor="ctr"/>
          <a:lstStyle/>
          <a:p>
            <a:pPr>
              <a:defRPr/>
            </a:pPr>
            <a:endParaRPr lang="en-US" sz="2400" dirty="0">
              <a:solidFill>
                <a:srgbClr val="000000"/>
              </a:solidFill>
              <a:latin typeface="Times New Roman" pitchFamily="18" charset="0"/>
            </a:endParaRP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r>
              <a:rPr lang="en-US" dirty="0">
                <a:solidFill>
                  <a:srgbClr val="000000"/>
                </a:solidFill>
                <a:latin typeface="Arial" charset="0"/>
              </a:rPr>
              <a:t>Oracle Server</a:t>
            </a: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endParaRPr lang="en-US" dirty="0">
              <a:solidFill>
                <a:srgbClr val="000000"/>
              </a:solidFill>
              <a:latin typeface="Arial"/>
            </a:endParaRPr>
          </a:p>
        </p:txBody>
      </p:sp>
      <p:sp>
        <p:nvSpPr>
          <p:cNvPr id="3482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sz="2400">
              <a:solidFill>
                <a:srgbClr val="000000"/>
              </a:solidFill>
              <a:latin typeface="Times New Roman" pitchFamily="18" charset="0"/>
            </a:endParaRPr>
          </a:p>
        </p:txBody>
      </p:sp>
      <p:sp>
        <p:nvSpPr>
          <p:cNvPr id="3482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sz="2400">
              <a:solidFill>
                <a:srgbClr val="000000"/>
              </a:solidFill>
              <a:latin typeface="Times New Roman" pitchFamily="18" charset="0"/>
            </a:endParaRPr>
          </a:p>
        </p:txBody>
      </p:sp>
      <p:sp>
        <p:nvSpPr>
          <p:cNvPr id="34823"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sz="2400">
              <a:solidFill>
                <a:srgbClr val="000000"/>
              </a:solidFill>
              <a:latin typeface="Times New Roman" pitchFamily="18" charset="0"/>
            </a:endParaRPr>
          </a:p>
        </p:txBody>
      </p:sp>
      <p:sp>
        <p:nvSpPr>
          <p:cNvPr id="34824"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sz="2400">
              <a:solidFill>
                <a:srgbClr val="000000"/>
              </a:solidFill>
              <a:latin typeface="Times New Roman" pitchFamily="18" charset="0"/>
            </a:endParaRPr>
          </a:p>
        </p:txBody>
      </p:sp>
      <p:sp>
        <p:nvSpPr>
          <p:cNvPr id="11274" name="AutoShape 10"/>
          <p:cNvSpPr>
            <a:spLocks noChangeArrowheads="1"/>
          </p:cNvSpPr>
          <p:nvPr/>
        </p:nvSpPr>
        <p:spPr bwMode="auto">
          <a:xfrm>
            <a:off x="2667001" y="1582738"/>
            <a:ext cx="4903788" cy="1839912"/>
          </a:xfrm>
          <a:prstGeom prst="roundRect">
            <a:avLst>
              <a:gd name="adj" fmla="val 12454"/>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488" tIns="44450" rIns="90488" bIns="44450" anchor="ctr"/>
          <a:lstStyle/>
          <a:p>
            <a:pPr>
              <a:defRPr/>
            </a:pPr>
            <a:endParaRPr lang="en-US" sz="2400">
              <a:solidFill>
                <a:srgbClr val="000000"/>
              </a:solidFill>
              <a:latin typeface="Times New Roman" pitchFamily="18" charset="0"/>
            </a:endParaRPr>
          </a:p>
        </p:txBody>
      </p:sp>
      <p:sp>
        <p:nvSpPr>
          <p:cNvPr id="11275" name="Line 11"/>
          <p:cNvSpPr>
            <a:spLocks noChangeShapeType="1"/>
          </p:cNvSpPr>
          <p:nvPr/>
        </p:nvSpPr>
        <p:spPr bwMode="auto">
          <a:xfrm flipH="1" flipV="1">
            <a:off x="4187825" y="2778125"/>
            <a:ext cx="1065213" cy="1588"/>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pPr>
              <a:defRPr/>
            </a:pPr>
            <a:endParaRPr lang="en-US">
              <a:solidFill>
                <a:srgbClr val="000000"/>
              </a:solidFill>
            </a:endParaRPr>
          </a:p>
        </p:txBody>
      </p:sp>
      <p:sp>
        <p:nvSpPr>
          <p:cNvPr id="11276" name="Rectangle 12"/>
          <p:cNvSpPr>
            <a:spLocks noChangeArrowheads="1"/>
          </p:cNvSpPr>
          <p:nvPr/>
        </p:nvSpPr>
        <p:spPr bwMode="auto">
          <a:xfrm>
            <a:off x="4322763" y="1687513"/>
            <a:ext cx="1849437" cy="369887"/>
          </a:xfrm>
          <a:prstGeom prst="rect">
            <a:avLst/>
          </a:prstGeom>
          <a:solidFill>
            <a:schemeClr val="accent2">
              <a:lumMod val="20000"/>
              <a:lumOff val="80000"/>
              <a:alpha val="18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latin typeface="Arial" charset="0"/>
              </a:rPr>
              <a:t>PL/SQL Engine</a:t>
            </a:r>
          </a:p>
        </p:txBody>
      </p:sp>
      <p:sp>
        <p:nvSpPr>
          <p:cNvPr id="11279" name="Line 15"/>
          <p:cNvSpPr>
            <a:spLocks noChangeShapeType="1"/>
          </p:cNvSpPr>
          <p:nvPr/>
        </p:nvSpPr>
        <p:spPr bwMode="auto">
          <a:xfrm flipH="1">
            <a:off x="4208463" y="2363788"/>
            <a:ext cx="1682750" cy="0"/>
          </a:xfrm>
          <a:prstGeom prst="line">
            <a:avLst/>
          </a:prstGeom>
          <a:ln>
            <a:headEnd type="stealth" w="med" len="med"/>
            <a:tailEnd type="none" w="sm" len="sm"/>
          </a:ln>
        </p:spPr>
        <p:style>
          <a:lnRef idx="2">
            <a:schemeClr val="dk1"/>
          </a:lnRef>
          <a:fillRef idx="0">
            <a:schemeClr val="dk1"/>
          </a:fillRef>
          <a:effectRef idx="1">
            <a:schemeClr val="dk1"/>
          </a:effectRef>
          <a:fontRef idx="minor">
            <a:schemeClr val="tx1"/>
          </a:fontRef>
        </p:style>
        <p:txBody>
          <a:bodyPr/>
          <a:lstStyle/>
          <a:p>
            <a:pPr>
              <a:defRPr/>
            </a:pPr>
            <a:endParaRPr lang="en-US">
              <a:solidFill>
                <a:srgbClr val="000000"/>
              </a:solidFill>
            </a:endParaRPr>
          </a:p>
        </p:txBody>
      </p:sp>
      <p:sp>
        <p:nvSpPr>
          <p:cNvPr id="11280" name="AutoShape 16"/>
          <p:cNvSpPr>
            <a:spLocks noChangeArrowheads="1"/>
          </p:cNvSpPr>
          <p:nvPr/>
        </p:nvSpPr>
        <p:spPr bwMode="auto">
          <a:xfrm>
            <a:off x="5915025" y="2071688"/>
            <a:ext cx="1501775" cy="1103312"/>
          </a:xfrm>
          <a:prstGeom prst="roundRect">
            <a:avLst>
              <a:gd name="adj" fmla="val 12454"/>
            </a:avLst>
          </a:prstGeom>
          <a:solidFill>
            <a:schemeClr val="accent2">
              <a:lumMod val="20000"/>
              <a:lumOff val="80000"/>
            </a:schemeClr>
          </a:solidFill>
          <a:ln w="1270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nchor="ctr"/>
          <a:lstStyle/>
          <a:p>
            <a:pPr algn="ctr">
              <a:defRPr/>
            </a:pPr>
            <a:r>
              <a:rPr lang="en-US" dirty="0">
                <a:solidFill>
                  <a:srgbClr val="000000"/>
                </a:solidFill>
                <a:latin typeface="Arial" charset="0"/>
              </a:rPr>
              <a:t>Procedural</a:t>
            </a:r>
          </a:p>
          <a:p>
            <a:pPr algn="ctr">
              <a:defRPr/>
            </a:pPr>
            <a:r>
              <a:rPr lang="en-US" dirty="0">
                <a:solidFill>
                  <a:srgbClr val="000000"/>
                </a:solidFill>
                <a:latin typeface="Arial" charset="0"/>
              </a:rPr>
              <a:t>statement</a:t>
            </a:r>
          </a:p>
          <a:p>
            <a:pPr algn="ctr">
              <a:defRPr/>
            </a:pPr>
            <a:r>
              <a:rPr lang="en-US" dirty="0">
                <a:solidFill>
                  <a:srgbClr val="000000"/>
                </a:solidFill>
                <a:latin typeface="Arial" charset="0"/>
              </a:rPr>
              <a:t>executor</a:t>
            </a:r>
            <a:endParaRPr lang="en-US" dirty="0">
              <a:solidFill>
                <a:srgbClr val="000000"/>
              </a:solidFill>
              <a:latin typeface="Times New Roman" pitchFamily="18" charset="0"/>
            </a:endParaRPr>
          </a:p>
        </p:txBody>
      </p:sp>
      <p:sp>
        <p:nvSpPr>
          <p:cNvPr id="11282" name="Line 18"/>
          <p:cNvSpPr>
            <a:spLocks noChangeShapeType="1"/>
          </p:cNvSpPr>
          <p:nvPr/>
        </p:nvSpPr>
        <p:spPr bwMode="auto">
          <a:xfrm>
            <a:off x="5270500" y="2789238"/>
            <a:ext cx="0" cy="1787525"/>
          </a:xfrm>
          <a:prstGeom prst="line">
            <a:avLst/>
          </a:prstGeom>
          <a:ln>
            <a:headEnd type="none" w="sm" len="sm"/>
            <a:tailEnd type="stealth" w="med" len="med"/>
          </a:ln>
        </p:spPr>
        <p:style>
          <a:lnRef idx="2">
            <a:schemeClr val="accent4"/>
          </a:lnRef>
          <a:fillRef idx="0">
            <a:schemeClr val="accent4"/>
          </a:fillRef>
          <a:effectRef idx="1">
            <a:schemeClr val="accent4"/>
          </a:effectRef>
          <a:fontRef idx="minor">
            <a:schemeClr val="tx1"/>
          </a:fontRef>
        </p:style>
        <p:txBody>
          <a:bodyPr/>
          <a:lstStyle/>
          <a:p>
            <a:pPr>
              <a:defRPr/>
            </a:pPr>
            <a:endParaRPr lang="en-US">
              <a:solidFill>
                <a:srgbClr val="000000"/>
              </a:solidFill>
            </a:endParaRPr>
          </a:p>
        </p:txBody>
      </p:sp>
      <p:sp>
        <p:nvSpPr>
          <p:cNvPr id="11283" name="Rectangle 19"/>
          <p:cNvSpPr>
            <a:spLocks noChangeArrowheads="1"/>
          </p:cNvSpPr>
          <p:nvPr/>
        </p:nvSpPr>
        <p:spPr bwMode="auto">
          <a:xfrm>
            <a:off x="4413250" y="2068513"/>
            <a:ext cx="1301750" cy="369887"/>
          </a:xfrm>
          <a:prstGeom prst="rect">
            <a:avLst/>
          </a:prstGeom>
          <a:solidFill>
            <a:schemeClr val="accent2">
              <a:lumMod val="20000"/>
              <a:lumOff val="80000"/>
              <a:alpha val="14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latin typeface="Arial" charset="0"/>
              </a:rPr>
              <a:t>Procedural</a:t>
            </a:r>
          </a:p>
        </p:txBody>
      </p:sp>
      <p:sp>
        <p:nvSpPr>
          <p:cNvPr id="11284" name="Rectangle 20"/>
          <p:cNvSpPr>
            <a:spLocks noChangeArrowheads="1"/>
          </p:cNvSpPr>
          <p:nvPr/>
        </p:nvSpPr>
        <p:spPr bwMode="auto">
          <a:xfrm>
            <a:off x="4419600" y="2514600"/>
            <a:ext cx="654050" cy="366713"/>
          </a:xfrm>
          <a:prstGeom prst="rect">
            <a:avLst/>
          </a:prstGeom>
          <a:solidFill>
            <a:schemeClr val="accent2">
              <a:lumMod val="20000"/>
              <a:lumOff val="80000"/>
              <a:alpha val="15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latin typeface="Arial" charset="0"/>
              </a:rPr>
              <a:t>SQL</a:t>
            </a:r>
          </a:p>
        </p:txBody>
      </p:sp>
      <p:sp>
        <p:nvSpPr>
          <p:cNvPr id="34837" name="Rectangle 2"/>
          <p:cNvSpPr>
            <a:spLocks noGrp="1" noChangeArrowheads="1"/>
          </p:cNvSpPr>
          <p:nvPr>
            <p:ph type="title"/>
          </p:nvPr>
        </p:nvSpPr>
        <p:spPr>
          <a:xfrm>
            <a:off x="0" y="-23813"/>
            <a:ext cx="9144000" cy="973138"/>
          </a:xfrm>
          <a:solidFill>
            <a:schemeClr val="accent4">
              <a:lumMod val="20000"/>
              <a:lumOff val="80000"/>
            </a:schemeClr>
          </a:solidFill>
        </p:spPr>
        <p:txBody>
          <a:bodyPr/>
          <a:lstStyle/>
          <a:p>
            <a:pPr eaLnBrk="1" hangingPunct="1"/>
            <a:r>
              <a:rPr lang="en-US" smtClean="0"/>
              <a:t>PL/SQL Architecture</a:t>
            </a:r>
          </a:p>
        </p:txBody>
      </p:sp>
      <p:sp>
        <p:nvSpPr>
          <p:cNvPr id="34838" name="Slide Number Placeholder 3"/>
          <p:cNvSpPr>
            <a:spLocks noGrp="1"/>
          </p:cNvSpPr>
          <p:nvPr>
            <p:ph type="sldNum" sz="quarter" idx="10"/>
          </p:nvPr>
        </p:nvSpPr>
        <p:spPr>
          <a:xfrm>
            <a:off x="4191000" y="6388100"/>
            <a:ext cx="773113"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60B97656-7820-4E4E-AE3E-54AC720B4387}" type="slidenum">
              <a:rPr lang="en-US" smtClean="0">
                <a:solidFill>
                  <a:srgbClr val="FFFFFF"/>
                </a:solidFill>
              </a:rPr>
              <a:pPr eaLnBrk="1" hangingPunct="1"/>
              <a:t>6</a:t>
            </a:fld>
            <a:endParaRPr lang="en-US" smtClean="0">
              <a:solidFill>
                <a:srgbClr val="FFFFFF"/>
              </a:solidFill>
            </a:endParaRPr>
          </a:p>
        </p:txBody>
      </p:sp>
      <p:sp>
        <p:nvSpPr>
          <p:cNvPr id="26" name="AutoShape 16"/>
          <p:cNvSpPr>
            <a:spLocks noChangeArrowheads="1"/>
          </p:cNvSpPr>
          <p:nvPr/>
        </p:nvSpPr>
        <p:spPr bwMode="auto">
          <a:xfrm>
            <a:off x="2895600" y="2133600"/>
            <a:ext cx="1295400" cy="838200"/>
          </a:xfrm>
          <a:prstGeom prst="roundRect">
            <a:avLst>
              <a:gd name="adj" fmla="val 12454"/>
            </a:avLst>
          </a:prstGeom>
          <a:solidFill>
            <a:schemeClr val="accent2">
              <a:lumMod val="20000"/>
              <a:lumOff val="80000"/>
            </a:schemeClr>
          </a:solidFill>
          <a:ln w="1270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nchor="ctr"/>
          <a:lstStyle/>
          <a:p>
            <a:pPr algn="ctr">
              <a:defRPr/>
            </a:pPr>
            <a:r>
              <a:rPr lang="en-US" dirty="0">
                <a:solidFill>
                  <a:srgbClr val="000000"/>
                </a:solidFill>
                <a:latin typeface="Arial"/>
              </a:rPr>
              <a:t>PL /SQL </a:t>
            </a:r>
          </a:p>
          <a:p>
            <a:pPr algn="ctr">
              <a:defRPr/>
            </a:pPr>
            <a:r>
              <a:rPr lang="en-US" dirty="0">
                <a:solidFill>
                  <a:srgbClr val="000000"/>
                </a:solidFill>
                <a:latin typeface="Arial"/>
              </a:rPr>
              <a:t>Block</a:t>
            </a:r>
          </a:p>
        </p:txBody>
      </p:sp>
      <p:sp>
        <p:nvSpPr>
          <p:cNvPr id="27" name="Rounded Rectangle 26"/>
          <p:cNvSpPr/>
          <p:nvPr/>
        </p:nvSpPr>
        <p:spPr bwMode="auto">
          <a:xfrm>
            <a:off x="228600" y="1981200"/>
            <a:ext cx="1828800" cy="1143000"/>
          </a:xfrm>
          <a:prstGeom prst="roundRect">
            <a:avLst/>
          </a:pr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10800000" scaled="1"/>
            <a:tileRect/>
          </a:gra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defRPr/>
            </a:pPr>
            <a:endParaRPr lang="en-US" dirty="0">
              <a:solidFill>
                <a:srgbClr val="000000"/>
              </a:solidFill>
              <a:latin typeface="Arial" charset="0"/>
            </a:endParaRPr>
          </a:p>
          <a:p>
            <a:pPr algn="ctr">
              <a:defRPr/>
            </a:pPr>
            <a:r>
              <a:rPr lang="en-US" dirty="0">
                <a:solidFill>
                  <a:srgbClr val="000000"/>
                </a:solidFill>
                <a:latin typeface="Arial" charset="0"/>
              </a:rPr>
              <a:t>PL/SQL</a:t>
            </a:r>
          </a:p>
          <a:p>
            <a:pPr algn="ctr">
              <a:defRPr/>
            </a:pPr>
            <a:r>
              <a:rPr lang="en-US" dirty="0">
                <a:solidFill>
                  <a:srgbClr val="000000"/>
                </a:solidFill>
                <a:latin typeface="Arial" charset="0"/>
              </a:rPr>
              <a:t>Block</a:t>
            </a:r>
          </a:p>
          <a:p>
            <a:pPr algn="ctr">
              <a:defRPr/>
            </a:pPr>
            <a:endParaRPr lang="en-US" dirty="0">
              <a:solidFill>
                <a:srgbClr val="000000"/>
              </a:solidFill>
            </a:endParaRPr>
          </a:p>
        </p:txBody>
      </p:sp>
      <p:sp>
        <p:nvSpPr>
          <p:cNvPr id="28" name="Rounded Rectangle 27"/>
          <p:cNvSpPr/>
          <p:nvPr/>
        </p:nvSpPr>
        <p:spPr bwMode="auto">
          <a:xfrm>
            <a:off x="4038600" y="4495800"/>
            <a:ext cx="2438400" cy="914400"/>
          </a:xfrm>
          <a:prstGeom prst="roundRect">
            <a:avLst/>
          </a:prstGeom>
          <a:solidFill>
            <a:schemeClr val="accent2">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a:defRPr/>
            </a:pPr>
            <a:r>
              <a:rPr lang="en-US" sz="1600" dirty="0">
                <a:solidFill>
                  <a:srgbClr val="FFFFFF"/>
                </a:solidFill>
                <a:latin typeface="Arial" charset="0"/>
              </a:rPr>
              <a:t>SQL statement executor</a:t>
            </a:r>
          </a:p>
        </p:txBody>
      </p:sp>
      <p:cxnSp>
        <p:nvCxnSpPr>
          <p:cNvPr id="30" name="Straight Arrow Connector 29"/>
          <p:cNvCxnSpPr/>
          <p:nvPr/>
        </p:nvCxnSpPr>
        <p:spPr bwMode="auto">
          <a:xfrm>
            <a:off x="2057400" y="25908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721911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repeatCount="4000" fill="hold" nodeType="withEffect">
                                  <p:stCondLst>
                                    <p:cond delay="0"/>
                                  </p:stCondLst>
                                  <p:childTnLst>
                                    <p:set>
                                      <p:cBhvr>
                                        <p:cTn id="6" dur="1" fill="hold">
                                          <p:stCondLst>
                                            <p:cond delay="0"/>
                                          </p:stCondLst>
                                        </p:cTn>
                                        <p:tgtEl>
                                          <p:spTgt spid="11282"/>
                                        </p:tgtEl>
                                        <p:attrNameLst>
                                          <p:attrName>style.visibility</p:attrName>
                                        </p:attrNameLst>
                                      </p:cBhvr>
                                      <p:to>
                                        <p:strVal val="visible"/>
                                      </p:to>
                                    </p:set>
                                    <p:animEffect transition="in" filter="fade">
                                      <p:cBhvr>
                                        <p:cTn id="7" dur="1000"/>
                                        <p:tgtEl>
                                          <p:spTgt spid="11282"/>
                                        </p:tgtEl>
                                      </p:cBhvr>
                                    </p:animEffect>
                                  </p:childTnLst>
                                </p:cTn>
                              </p:par>
                              <p:par>
                                <p:cTn id="8" presetID="10" presetClass="entr" presetSubtype="0" repeatCount="4000" fill="hold" nodeType="withEffect">
                                  <p:stCondLst>
                                    <p:cond delay="0"/>
                                  </p:stCondLst>
                                  <p:childTnLst>
                                    <p:set>
                                      <p:cBhvr>
                                        <p:cTn id="9" dur="1" fill="hold">
                                          <p:stCondLst>
                                            <p:cond delay="0"/>
                                          </p:stCondLst>
                                        </p:cTn>
                                        <p:tgtEl>
                                          <p:spTgt spid="11279"/>
                                        </p:tgtEl>
                                        <p:attrNameLst>
                                          <p:attrName>style.visibility</p:attrName>
                                        </p:attrNameLst>
                                      </p:cBhvr>
                                      <p:to>
                                        <p:strVal val="visible"/>
                                      </p:to>
                                    </p:set>
                                    <p:animEffect transition="in" filter="fade">
                                      <p:cBhvr>
                                        <p:cTn id="10" dur="10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984D1B94-B5DB-45E3-BE1F-A40352A9A3BE}" type="slidenum">
              <a:rPr lang="en-US" smtClean="0">
                <a:solidFill>
                  <a:srgbClr val="FFFFFF"/>
                </a:solidFill>
              </a:rPr>
              <a:pPr eaLnBrk="1" hangingPunct="1"/>
              <a:t>7</a:t>
            </a:fld>
            <a:endParaRPr lang="en-US" smtClean="0">
              <a:solidFill>
                <a:srgbClr val="FFFFFF"/>
              </a:solidFill>
            </a:endParaRPr>
          </a:p>
        </p:txBody>
      </p:sp>
      <p:sp>
        <p:nvSpPr>
          <p:cNvPr id="35843" name="Rectangle 2"/>
          <p:cNvSpPr>
            <a:spLocks noGrp="1" noChangeArrowheads="1"/>
          </p:cNvSpPr>
          <p:nvPr>
            <p:ph type="title"/>
          </p:nvPr>
        </p:nvSpPr>
        <p:spPr>
          <a:xfrm>
            <a:off x="0" y="17462"/>
            <a:ext cx="9144000" cy="973138"/>
          </a:xfrm>
          <a:solidFill>
            <a:schemeClr val="accent4">
              <a:lumMod val="20000"/>
              <a:lumOff val="80000"/>
            </a:schemeClr>
          </a:solidFill>
        </p:spPr>
        <p:txBody>
          <a:bodyPr/>
          <a:lstStyle/>
          <a:p>
            <a:pPr eaLnBrk="1" hangingPunct="1"/>
            <a:r>
              <a:rPr lang="en-US" dirty="0" smtClean="0"/>
              <a:t>PL/SQL Block structure</a:t>
            </a:r>
          </a:p>
        </p:txBody>
      </p:sp>
      <p:sp>
        <p:nvSpPr>
          <p:cNvPr id="7" name="AutoShape 10"/>
          <p:cNvSpPr>
            <a:spLocks noChangeArrowheads="1"/>
          </p:cNvSpPr>
          <p:nvPr/>
        </p:nvSpPr>
        <p:spPr bwMode="auto">
          <a:xfrm>
            <a:off x="685800" y="1219200"/>
            <a:ext cx="7162800" cy="40386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defRPr/>
            </a:pPr>
            <a:r>
              <a:rPr lang="en-US" sz="2000" b="0" dirty="0">
                <a:solidFill>
                  <a:srgbClr val="000000"/>
                </a:solidFill>
                <a:latin typeface="Lucida Console" pitchFamily="49" charset="0"/>
                <a:cs typeface="Courier New" pitchFamily="49" charset="0"/>
              </a:rPr>
              <a:t>[DECLARE]</a:t>
            </a:r>
            <a:r>
              <a:rPr lang="en-US" sz="2000" b="0" baseline="30000" dirty="0">
                <a:solidFill>
                  <a:srgbClr val="000000"/>
                </a:solidFill>
                <a:latin typeface="Lucida Console" pitchFamily="49" charset="0"/>
                <a:cs typeface="Courier New" pitchFamily="49" charset="0"/>
              </a:rPr>
              <a:t>1</a:t>
            </a: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BEGIN</a:t>
            </a: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[EXCEPTION] </a:t>
            </a:r>
            <a:r>
              <a:rPr lang="en-US" sz="2000" b="0" baseline="30000" dirty="0">
                <a:solidFill>
                  <a:srgbClr val="000000"/>
                </a:solidFill>
                <a:latin typeface="Lucida Console" pitchFamily="49" charset="0"/>
                <a:cs typeface="Courier New" pitchFamily="49" charset="0"/>
              </a:rPr>
              <a:t>1</a:t>
            </a:r>
            <a:endParaRPr lang="en-US" sz="2000" b="0" dirty="0">
              <a:solidFill>
                <a:srgbClr val="000000"/>
              </a:solidFill>
              <a:latin typeface="Lucida Console" pitchFamily="49" charset="0"/>
              <a:cs typeface="Courier New" pitchFamily="49" charset="0"/>
            </a:endParaRP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END;  </a:t>
            </a:r>
          </a:p>
        </p:txBody>
      </p:sp>
      <p:sp>
        <p:nvSpPr>
          <p:cNvPr id="35845" name="TextBox 7"/>
          <p:cNvSpPr txBox="1">
            <a:spLocks noChangeArrowheads="1"/>
          </p:cNvSpPr>
          <p:nvPr/>
        </p:nvSpPr>
        <p:spPr bwMode="auto">
          <a:xfrm>
            <a:off x="658813" y="5410200"/>
            <a:ext cx="6427787"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r>
              <a:rPr lang="en-US" sz="2000">
                <a:solidFill>
                  <a:srgbClr val="000000"/>
                </a:solidFill>
              </a:rPr>
              <a:t>[ ] </a:t>
            </a:r>
            <a:r>
              <a:rPr lang="en-US" sz="2000" baseline="30000">
                <a:solidFill>
                  <a:srgbClr val="000000"/>
                </a:solidFill>
              </a:rPr>
              <a:t>1 </a:t>
            </a:r>
            <a:r>
              <a:rPr lang="en-US" sz="2000">
                <a:solidFill>
                  <a:srgbClr val="000000"/>
                </a:solidFill>
              </a:rPr>
              <a:t>– optional keywords are marked by square brackets</a:t>
            </a:r>
          </a:p>
          <a:p>
            <a:pPr eaLnBrk="1" hangingPunct="1"/>
            <a:r>
              <a:rPr lang="en-US" sz="2000">
                <a:solidFill>
                  <a:srgbClr val="000000"/>
                </a:solidFill>
              </a:rPr>
              <a:t>BEGIN &amp; END keywords are mandatory</a:t>
            </a:r>
          </a:p>
          <a:p>
            <a:pPr eaLnBrk="1" hangingPunct="1"/>
            <a:endParaRPr lang="en-US" sz="1100">
              <a:solidFill>
                <a:srgbClr val="000000"/>
              </a:solidFill>
            </a:endParaRPr>
          </a:p>
        </p:txBody>
      </p:sp>
    </p:spTree>
    <p:extLst>
      <p:ext uri="{BB962C8B-B14F-4D97-AF65-F5344CB8AC3E}">
        <p14:creationId xmlns:p14="http://schemas.microsoft.com/office/powerpoint/2010/main" val="1841422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A5CF5208-5143-4BEF-9286-E44BAA287E25}" type="slidenum">
              <a:rPr lang="en-US" smtClean="0">
                <a:solidFill>
                  <a:srgbClr val="FFFFFF"/>
                </a:solidFill>
              </a:rPr>
              <a:pPr eaLnBrk="1" hangingPunct="1"/>
              <a:t>8</a:t>
            </a:fld>
            <a:endParaRPr lang="en-US" smtClean="0">
              <a:solidFill>
                <a:srgbClr val="FFFFFF"/>
              </a:solidFill>
            </a:endParaRPr>
          </a:p>
        </p:txBody>
      </p:sp>
      <p:sp>
        <p:nvSpPr>
          <p:cNvPr id="36867"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r>
              <a:rPr lang="en-US" dirty="0" smtClean="0"/>
              <a:t>Comments in PL/SQL block</a:t>
            </a:r>
          </a:p>
        </p:txBody>
      </p:sp>
      <p:sp>
        <p:nvSpPr>
          <p:cNvPr id="36868" name="Rectangle 3"/>
          <p:cNvSpPr>
            <a:spLocks noGrp="1" noChangeArrowheads="1"/>
          </p:cNvSpPr>
          <p:nvPr>
            <p:ph type="body" idx="1"/>
          </p:nvPr>
        </p:nvSpPr>
        <p:spPr>
          <a:xfrm>
            <a:off x="0" y="838200"/>
            <a:ext cx="9144000" cy="5562600"/>
          </a:xfrm>
        </p:spPr>
        <p:txBody>
          <a:bodyPr/>
          <a:lstStyle/>
          <a:p>
            <a:pPr algn="just" eaLnBrk="1" hangingPunct="1">
              <a:buClr>
                <a:schemeClr val="tx1"/>
              </a:buClr>
              <a:buFont typeface="Arial" pitchFamily="34" charset="0"/>
              <a:buChar char="•"/>
            </a:pPr>
            <a:r>
              <a:rPr lang="en-US" sz="2400" dirty="0" smtClean="0"/>
              <a:t>Two hyphens(--) placed in the beginning of any statement would be considered as comment</a:t>
            </a:r>
          </a:p>
          <a:p>
            <a:pPr algn="just" eaLnBrk="1" hangingPunct="1">
              <a:buClr>
                <a:schemeClr val="tx1"/>
              </a:buClr>
              <a:buFont typeface="Arial" pitchFamily="34" charset="0"/>
              <a:buChar char="•"/>
            </a:pPr>
            <a:r>
              <a:rPr lang="en-US" sz="2400" dirty="0" smtClean="0"/>
              <a:t>Multi-line comments (C style) are also allowed which begins with /* and ends with */</a:t>
            </a:r>
          </a:p>
          <a:p>
            <a:pPr algn="just" eaLnBrk="1" hangingPunct="1">
              <a:buClr>
                <a:schemeClr val="tx1"/>
              </a:buClr>
              <a:buFont typeface="Arial" pitchFamily="34" charset="0"/>
              <a:buChar char="•"/>
            </a:pPr>
            <a:r>
              <a:rPr lang="en-US" sz="2400" dirty="0" smtClean="0"/>
              <a:t>Nesting of comments are not allowed, similar to C language syntax</a:t>
            </a:r>
          </a:p>
          <a:p>
            <a:pPr algn="just" eaLnBrk="1" hangingPunct="1">
              <a:buClr>
                <a:schemeClr val="tx1"/>
              </a:buClr>
              <a:buFont typeface="Arial" pitchFamily="34" charset="0"/>
              <a:buChar char="•"/>
            </a:pPr>
            <a:endParaRPr lang="en-US" dirty="0" smtClean="0"/>
          </a:p>
          <a:p>
            <a:pPr algn="just" eaLnBrk="1" hangingPunct="1">
              <a:buClr>
                <a:schemeClr val="tx1"/>
              </a:buClr>
              <a:buFont typeface="Arial" pitchFamily="34" charset="0"/>
              <a:buChar char="•"/>
            </a:pPr>
            <a:endParaRPr lang="en-US" dirty="0" smtClean="0"/>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p:txBody>
      </p:sp>
      <p:sp>
        <p:nvSpPr>
          <p:cNvPr id="5" name="AutoShape 10"/>
          <p:cNvSpPr>
            <a:spLocks noChangeArrowheads="1"/>
          </p:cNvSpPr>
          <p:nvPr/>
        </p:nvSpPr>
        <p:spPr bwMode="auto">
          <a:xfrm>
            <a:off x="1524000" y="3352800"/>
            <a:ext cx="6172200" cy="22860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2000" dirty="0">
                <a:solidFill>
                  <a:srgbClr val="000000"/>
                </a:solidFill>
                <a:latin typeface="Lucida Console" pitchFamily="49" charset="0"/>
                <a:cs typeface="Courier New" pitchFamily="49" charset="0"/>
              </a:rPr>
              <a:t>   DECLARE</a:t>
            </a:r>
          </a:p>
          <a:p>
            <a:pPr>
              <a:spcBef>
                <a:spcPts val="600"/>
              </a:spcBef>
              <a:defRPr/>
            </a:pPr>
            <a:r>
              <a:rPr lang="en-US" sz="2000" dirty="0">
                <a:solidFill>
                  <a:srgbClr val="000000"/>
                </a:solidFill>
                <a:latin typeface="Lucida Console" pitchFamily="49" charset="0"/>
                <a:cs typeface="Courier New" pitchFamily="49" charset="0"/>
              </a:rPr>
              <a:t>   --declaration of variables</a:t>
            </a:r>
          </a:p>
          <a:p>
            <a:pPr>
              <a:spcBef>
                <a:spcPts val="600"/>
              </a:spcBef>
              <a:defRPr/>
            </a:pPr>
            <a:r>
              <a:rPr lang="en-US" sz="2000" dirty="0">
                <a:solidFill>
                  <a:srgbClr val="000000"/>
                </a:solidFill>
                <a:latin typeface="Lucida Console" pitchFamily="49" charset="0"/>
                <a:cs typeface="Courier New" pitchFamily="49" charset="0"/>
              </a:rPr>
              <a:t>   BEGIN</a:t>
            </a:r>
          </a:p>
          <a:p>
            <a:pPr>
              <a:spcBef>
                <a:spcPts val="600"/>
              </a:spcBef>
              <a:defRPr/>
            </a:pPr>
            <a:r>
              <a:rPr lang="en-US" sz="2000" dirty="0">
                <a:solidFill>
                  <a:srgbClr val="000000"/>
                </a:solidFill>
                <a:latin typeface="Lucida Console" pitchFamily="49" charset="0"/>
                <a:cs typeface="Courier New" pitchFamily="49" charset="0"/>
              </a:rPr>
              <a:t>    /* SQL and </a:t>
            </a:r>
          </a:p>
          <a:p>
            <a:pPr>
              <a:spcBef>
                <a:spcPts val="600"/>
              </a:spcBef>
              <a:defRPr/>
            </a:pPr>
            <a:r>
              <a:rPr lang="en-US" sz="2000" dirty="0">
                <a:solidFill>
                  <a:srgbClr val="000000"/>
                </a:solidFill>
                <a:latin typeface="Lucida Console" pitchFamily="49" charset="0"/>
                <a:cs typeface="Courier New" pitchFamily="49" charset="0"/>
              </a:rPr>
              <a:t>    PL/SQL statement(s) */</a:t>
            </a:r>
          </a:p>
          <a:p>
            <a:pPr>
              <a:spcBef>
                <a:spcPts val="600"/>
              </a:spcBef>
              <a:defRPr/>
            </a:pPr>
            <a:r>
              <a:rPr lang="en-US" sz="2000" dirty="0">
                <a:solidFill>
                  <a:srgbClr val="000000"/>
                </a:solidFill>
                <a:latin typeface="Lucida Console" pitchFamily="49" charset="0"/>
                <a:cs typeface="Courier New" pitchFamily="49" charset="0"/>
              </a:rPr>
              <a:t>   END;</a:t>
            </a:r>
          </a:p>
        </p:txBody>
      </p:sp>
    </p:spTree>
    <p:extLst>
      <p:ext uri="{BB962C8B-B14F-4D97-AF65-F5344CB8AC3E}">
        <p14:creationId xmlns:p14="http://schemas.microsoft.com/office/powerpoint/2010/main" val="265319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ox(in)">
                                      <p:cBhvr>
                                        <p:cTn id="13" dur="500"/>
                                        <p:tgtEl>
                                          <p:spTgt spid="5">
                                            <p:txEl>
                                              <p:pRg st="1" end="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ox(in)">
                                      <p:cBhvr>
                                        <p:cTn id="16" dur="500"/>
                                        <p:tgtEl>
                                          <p:spTgt spid="5">
                                            <p:txEl>
                                              <p:pRg st="2" end="2"/>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ox(in)">
                                      <p:cBhvr>
                                        <p:cTn id="19" dur="500"/>
                                        <p:tgtEl>
                                          <p:spTgt spid="5">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ox(in)">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0CD849B2-F06B-467B-B406-0AECA86E3358}" type="slidenum">
              <a:rPr lang="en-US" smtClean="0">
                <a:solidFill>
                  <a:srgbClr val="FFFFFF"/>
                </a:solidFill>
              </a:rPr>
              <a:pPr eaLnBrk="1" hangingPunct="1"/>
              <a:t>9</a:t>
            </a:fld>
            <a:endParaRPr lang="en-US" smtClean="0">
              <a:solidFill>
                <a:srgbClr val="FFFFFF"/>
              </a:solidFill>
            </a:endParaRPr>
          </a:p>
        </p:txBody>
      </p:sp>
      <p:sp>
        <p:nvSpPr>
          <p:cNvPr id="38915" name="Rectangle 2"/>
          <p:cNvSpPr>
            <a:spLocks noGrp="1" noChangeArrowheads="1"/>
          </p:cNvSpPr>
          <p:nvPr>
            <p:ph type="title"/>
          </p:nvPr>
        </p:nvSpPr>
        <p:spPr>
          <a:xfrm>
            <a:off x="0" y="17462"/>
            <a:ext cx="9144000" cy="973138"/>
          </a:xfrm>
          <a:solidFill>
            <a:schemeClr val="accent4">
              <a:lumMod val="20000"/>
              <a:lumOff val="80000"/>
            </a:schemeClr>
          </a:solidFill>
        </p:spPr>
        <p:txBody>
          <a:bodyPr>
            <a:normAutofit/>
          </a:bodyPr>
          <a:lstStyle/>
          <a:p>
            <a:pPr eaLnBrk="1" hangingPunct="1"/>
            <a:r>
              <a:rPr lang="en-US" dirty="0" smtClean="0"/>
              <a:t>Anonymous PL/SQL blocks (1 of 4)</a:t>
            </a:r>
          </a:p>
        </p:txBody>
      </p:sp>
      <p:sp>
        <p:nvSpPr>
          <p:cNvPr id="38916" name="Rectangle 3"/>
          <p:cNvSpPr>
            <a:spLocks noGrp="1" noChangeArrowheads="1"/>
          </p:cNvSpPr>
          <p:nvPr>
            <p:ph type="body" idx="1"/>
          </p:nvPr>
        </p:nvSpPr>
        <p:spPr>
          <a:xfrm>
            <a:off x="0" y="990600"/>
            <a:ext cx="9144000" cy="5867400"/>
          </a:xfrm>
        </p:spPr>
        <p:txBody>
          <a:bodyPr>
            <a:normAutofit/>
          </a:bodyPr>
          <a:lstStyle/>
          <a:p>
            <a:pPr algn="just" eaLnBrk="1" hangingPunct="1">
              <a:buClr>
                <a:schemeClr val="tx1"/>
              </a:buClr>
              <a:buFont typeface="Arial" pitchFamily="34" charset="0"/>
              <a:buChar char="•"/>
            </a:pPr>
            <a:r>
              <a:rPr lang="en-US" sz="2400" dirty="0" smtClean="0"/>
              <a:t>Do not have any name</a:t>
            </a:r>
          </a:p>
          <a:p>
            <a:pPr algn="just" eaLnBrk="1" hangingPunct="1">
              <a:buClr>
                <a:schemeClr val="tx1"/>
              </a:buClr>
              <a:buFont typeface="Arial" pitchFamily="34" charset="0"/>
              <a:buChar char="•"/>
            </a:pPr>
            <a:r>
              <a:rPr lang="en-US" sz="2400" dirty="0" smtClean="0"/>
              <a:t>Not permanently stored in the database</a:t>
            </a:r>
          </a:p>
          <a:p>
            <a:pPr algn="just" eaLnBrk="1" hangingPunct="1">
              <a:buClr>
                <a:schemeClr val="tx1"/>
              </a:buClr>
              <a:buFont typeface="Arial" pitchFamily="34" charset="0"/>
              <a:buChar char="•"/>
            </a:pPr>
            <a:r>
              <a:rPr lang="en-US" sz="2400" dirty="0" smtClean="0"/>
              <a:t>Cannot  call other anonymous PL/SQL blocks as well as itself</a:t>
            </a:r>
          </a:p>
          <a:p>
            <a:pPr algn="just" eaLnBrk="1" hangingPunct="1">
              <a:buClr>
                <a:schemeClr val="tx1"/>
              </a:buClr>
              <a:buFont typeface="Arial" pitchFamily="34" charset="0"/>
              <a:buChar char="•"/>
            </a:pPr>
            <a:r>
              <a:rPr lang="en-US" sz="2400" dirty="0" smtClean="0"/>
              <a:t>Has three sections</a:t>
            </a:r>
          </a:p>
          <a:p>
            <a:pPr lvl="1" algn="just" eaLnBrk="1" hangingPunct="1">
              <a:buClr>
                <a:schemeClr val="tx1"/>
              </a:buClr>
              <a:buFont typeface="Arial" pitchFamily="34" charset="0"/>
              <a:buChar char="•"/>
            </a:pPr>
            <a:r>
              <a:rPr lang="en-US" sz="2400" dirty="0" smtClean="0"/>
              <a:t>Declarative section</a:t>
            </a:r>
          </a:p>
          <a:p>
            <a:pPr lvl="1" algn="just" eaLnBrk="1" hangingPunct="1">
              <a:buClr>
                <a:schemeClr val="tx1"/>
              </a:buClr>
              <a:buFont typeface="Arial" pitchFamily="34" charset="0"/>
              <a:buChar char="•"/>
            </a:pPr>
            <a:r>
              <a:rPr lang="en-US" sz="2400" dirty="0" smtClean="0"/>
              <a:t>Executable section</a:t>
            </a:r>
          </a:p>
          <a:p>
            <a:pPr lvl="1" algn="just" eaLnBrk="1" hangingPunct="1">
              <a:buClr>
                <a:schemeClr val="tx1"/>
              </a:buClr>
              <a:buFont typeface="Arial" pitchFamily="34" charset="0"/>
              <a:buChar char="•"/>
            </a:pPr>
            <a:r>
              <a:rPr lang="en-US" sz="2400" dirty="0" smtClean="0"/>
              <a:t>Exception section </a:t>
            </a:r>
          </a:p>
          <a:p>
            <a:pPr lvl="1" algn="just" eaLnBrk="1" hangingPunct="1">
              <a:buClr>
                <a:schemeClr val="tx1"/>
              </a:buClr>
              <a:buFont typeface="Wingdings" pitchFamily="2" charset="2"/>
              <a:buNone/>
            </a:pPr>
            <a:endParaRPr lang="en-US" dirty="0" smtClean="0"/>
          </a:p>
          <a:p>
            <a:pPr algn="just" eaLnBrk="1" hangingPunct="1">
              <a:buClr>
                <a:schemeClr val="tx1"/>
              </a:buClr>
              <a:buFont typeface="Arial" pitchFamily="34" charset="0"/>
              <a:buChar char="•"/>
            </a:pPr>
            <a:endParaRPr lang="en-US" dirty="0" smtClean="0"/>
          </a:p>
        </p:txBody>
      </p:sp>
    </p:spTree>
    <p:extLst>
      <p:ext uri="{BB962C8B-B14F-4D97-AF65-F5344CB8AC3E}">
        <p14:creationId xmlns:p14="http://schemas.microsoft.com/office/powerpoint/2010/main" val="386932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TotalTime>
  <Words>5946</Words>
  <Application>Microsoft Office PowerPoint</Application>
  <PresentationFormat>On-screen Show (4:3)</PresentationFormat>
  <Paragraphs>1121</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CONTENT</vt:lpstr>
      <vt:lpstr>Transaction Properties</vt:lpstr>
      <vt:lpstr>Integrity</vt:lpstr>
      <vt:lpstr>Need for PL/SQL </vt:lpstr>
      <vt:lpstr>Implementing transaction with PL/SQL</vt:lpstr>
      <vt:lpstr>PL/SQL Architecture</vt:lpstr>
      <vt:lpstr>PL/SQL Block structure</vt:lpstr>
      <vt:lpstr>Comments in PL/SQL block</vt:lpstr>
      <vt:lpstr>Anonymous PL/SQL blocks (1 of 4)</vt:lpstr>
      <vt:lpstr>Anonymous PL/SQL blocks (2 of 4)</vt:lpstr>
      <vt:lpstr>Anonymous PL/SQL blocks (3 of 4)</vt:lpstr>
      <vt:lpstr>Anonymous PL/SQL blocks (4 of 4)</vt:lpstr>
      <vt:lpstr>PL/SQL block execution</vt:lpstr>
      <vt:lpstr>Named PL/SQL blocks (1 of 2)</vt:lpstr>
      <vt:lpstr>Named PL/SQL blocks (2 of 2)</vt:lpstr>
      <vt:lpstr>Variables &amp; Data types (1 of 7)</vt:lpstr>
      <vt:lpstr>Variables &amp; Data types (2 of 7)</vt:lpstr>
      <vt:lpstr>Variables &amp; Data types(3 of 7)</vt:lpstr>
      <vt:lpstr>Variables &amp; Data types(4 of 7)</vt:lpstr>
      <vt:lpstr>Variables &amp; Data types(5 of 7)</vt:lpstr>
      <vt:lpstr>Variables &amp; Data types(6 of 7)</vt:lpstr>
      <vt:lpstr>Variables &amp; Data types(7 of 7)</vt:lpstr>
      <vt:lpstr>DBMS_OUTPUT.PUT_LINE (1 of 2)</vt:lpstr>
      <vt:lpstr>DBMS_OUTPUT.PUT_LINE (2 of 2)</vt:lpstr>
      <vt:lpstr>More about DBMS_OUTPUT package</vt:lpstr>
      <vt:lpstr>DBMS_OUTPUT procedures usage</vt:lpstr>
      <vt:lpstr>DBMS_OUTPUT procedure usage</vt:lpstr>
      <vt:lpstr>Anchored declarations  %TYPE (1 of 2)</vt:lpstr>
      <vt:lpstr>Anchored declarations  %TYPE (2 of 2)</vt:lpstr>
      <vt:lpstr>Bind variables</vt:lpstr>
      <vt:lpstr>Substitution variables</vt:lpstr>
      <vt:lpstr>Accepting input in PL/SQL</vt:lpstr>
      <vt:lpstr>SET VERIFY ON/OFF</vt:lpstr>
      <vt:lpstr>Operators &amp; Expressions</vt:lpstr>
      <vt:lpstr>Concatenation Operator</vt:lpstr>
      <vt:lpstr>Arithmetic Operator - Addition</vt:lpstr>
      <vt:lpstr>Arithmetic Operator - Exponentiation </vt:lpstr>
      <vt:lpstr>Arithmetic operator – With Date</vt:lpstr>
      <vt:lpstr>Nested PL/SQL blocks (1 of 4)</vt:lpstr>
      <vt:lpstr>Nested PL/SQL blocks (2 of 4)</vt:lpstr>
      <vt:lpstr>Nested PL/SQL blocks (3 of 4)</vt:lpstr>
      <vt:lpstr>Nested PL/SQL blocks (4 of 4)</vt:lpstr>
      <vt:lpstr>Scope of variables(1 of 3)</vt:lpstr>
      <vt:lpstr>Scope of variables (2 of 3)</vt:lpstr>
      <vt:lpstr>Scope of variables(3 of 3) </vt:lpstr>
      <vt:lpstr>Qualifying Identifiers</vt:lpstr>
      <vt:lpstr>IF-THEN</vt:lpstr>
      <vt:lpstr>IF-THEN-ELSE </vt:lpstr>
      <vt:lpstr>IF-THEN-ELSE</vt:lpstr>
      <vt:lpstr>IF-THEN-ELSIF</vt:lpstr>
      <vt:lpstr>1. LOOP</vt:lpstr>
      <vt:lpstr>2. Numeric FOR Loop</vt:lpstr>
      <vt:lpstr>2b. Numeric FOR Loop REVERSE</vt:lpstr>
      <vt:lpstr>  3. WHILE Loop</vt:lpstr>
      <vt:lpstr>Arrays</vt:lpstr>
      <vt:lpstr>Coding Standards</vt:lpstr>
      <vt:lpstr>Coding Standards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Map- RDBMS Core</dc:title>
  <dc:creator>Manish</dc:creator>
  <cp:lastModifiedBy>Manish</cp:lastModifiedBy>
  <cp:revision>168</cp:revision>
  <dcterms:created xsi:type="dcterms:W3CDTF">2006-08-16T00:00:00Z</dcterms:created>
  <dcterms:modified xsi:type="dcterms:W3CDTF">2015-02-15T17:55:56Z</dcterms:modified>
</cp:coreProperties>
</file>