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0" r:id="rId2"/>
    <p:sldId id="256" r:id="rId3"/>
    <p:sldId id="257" r:id="rId4"/>
    <p:sldId id="258" r:id="rId5"/>
    <p:sldId id="259" r:id="rId6"/>
    <p:sldId id="260" r:id="rId7"/>
    <p:sldId id="261" r:id="rId8"/>
    <p:sldId id="262"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294" r:id="rId37"/>
    <p:sldId id="295" r:id="rId38"/>
    <p:sldId id="296" r:id="rId39"/>
    <p:sldId id="297" r:id="rId40"/>
    <p:sldId id="298"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17" autoAdjust="0"/>
  </p:normalViewPr>
  <p:slideViewPr>
    <p:cSldViewPr>
      <p:cViewPr>
        <p:scale>
          <a:sx n="60" d="100"/>
          <a:sy n="60" d="100"/>
        </p:scale>
        <p:origin x="-165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BD316-A792-4FF5-9E44-B1CB8C875B9B}" type="datetimeFigureOut">
              <a:rPr lang="en-US" smtClean="0"/>
              <a:t>1/23/2015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65CC66-436A-41B6-B8AC-2BE8590B2C98}" type="slidenum">
              <a:rPr lang="en-US" smtClean="0"/>
              <a:t>‹#›</a:t>
            </a:fld>
            <a:endParaRPr lang="en-US"/>
          </a:p>
        </p:txBody>
      </p:sp>
    </p:spTree>
    <p:extLst>
      <p:ext uri="{BB962C8B-B14F-4D97-AF65-F5344CB8AC3E}">
        <p14:creationId xmlns:p14="http://schemas.microsoft.com/office/powerpoint/2010/main" val="1863338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DDFDCC9C-3A23-4B15-845E-82CC34B50190}" type="slidenum">
              <a:rPr lang="en-US" b="0" smtClean="0"/>
              <a:pPr eaLnBrk="1" hangingPunct="1"/>
              <a:t>1</a:t>
            </a:fld>
            <a:endParaRPr 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we accept the supplier id from the end user and store the supplier id into v_supplierid PL/SQL variable. Then we substitute the PL/SQL variable in the DELETE command.</a:t>
            </a:r>
          </a:p>
          <a:p>
            <a:pPr eaLnBrk="1" hangingPunct="1">
              <a:spcBef>
                <a:spcPct val="0"/>
              </a:spcBef>
            </a:pPr>
            <a:endParaRPr lang="en-US" smtClean="0"/>
          </a:p>
          <a:p>
            <a:pPr eaLnBrk="1" hangingPunct="1">
              <a:spcBef>
                <a:spcPct val="0"/>
              </a:spcBef>
            </a:pPr>
            <a:endParaRPr lang="en-US" smtClean="0"/>
          </a:p>
        </p:txBody>
      </p:sp>
      <p:sp>
        <p:nvSpPr>
          <p:cNvPr id="471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2830CB-4125-487D-8DF1-9401F69154E5}"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30FD79ED-4C21-4B08-90EC-AE248982F223}" type="slidenum">
              <a:rPr lang="en-US" smtClean="0"/>
              <a:pPr eaLnBrk="1" fontAlgn="base" hangingPunct="1">
                <a:spcBef>
                  <a:spcPct val="0"/>
                </a:spcBef>
                <a:spcAft>
                  <a:spcPct val="0"/>
                </a:spcAft>
              </a:pPr>
              <a:t>11</a:t>
            </a:fld>
            <a:endParaRPr lang="en-US"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a:ln/>
        </p:spPr>
        <p:txBody>
          <a:bodyPr/>
          <a:lstStyle/>
          <a:p>
            <a:pPr eaLnBrk="1" fontAlgn="auto" hangingPunct="1">
              <a:spcBef>
                <a:spcPts val="0"/>
              </a:spcBef>
              <a:spcAft>
                <a:spcPts val="0"/>
              </a:spcAft>
              <a:defRPr/>
            </a:pPr>
            <a:r>
              <a:rPr lang="en-US" sz="900" dirty="0" smtClean="0">
                <a:solidFill>
                  <a:srgbClr val="FF0000"/>
                </a:solidFill>
              </a:rPr>
              <a:t>Compilation errors thrown by PL/SQL compiler  are rectified interactively during the compilation phase </a:t>
            </a:r>
          </a:p>
          <a:p>
            <a:pPr eaLnBrk="1" fontAlgn="auto" hangingPunct="1">
              <a:spcBef>
                <a:spcPts val="0"/>
              </a:spcBef>
              <a:spcAft>
                <a:spcPts val="0"/>
              </a:spcAft>
              <a:defRPr/>
            </a:pPr>
            <a:endParaRPr lang="en-US" sz="900" dirty="0" smtClean="0">
              <a:latin typeface="Arial" charset="0"/>
            </a:endParaRPr>
          </a:p>
          <a:p>
            <a:pPr algn="just" eaLnBrk="1" fontAlgn="auto" hangingPunct="1">
              <a:lnSpc>
                <a:spcPct val="90000"/>
              </a:lnSpc>
              <a:spcBef>
                <a:spcPts val="0"/>
              </a:spcBef>
              <a:spcAft>
                <a:spcPts val="0"/>
              </a:spcAft>
              <a:buFont typeface="Arial" pitchFamily="34" charset="0"/>
              <a:buChar char="•"/>
              <a:defRPr/>
            </a:pPr>
            <a:r>
              <a:rPr lang="en-US" sz="900" dirty="0" smtClean="0">
                <a:solidFill>
                  <a:schemeClr val="tx1">
                    <a:lumMod val="85000"/>
                    <a:lumOff val="15000"/>
                  </a:schemeClr>
                </a:solidFill>
              </a:rPr>
              <a:t>Helps in dealing with both unexpected and expected errors during execution</a:t>
            </a:r>
          </a:p>
          <a:p>
            <a:pPr algn="just" eaLnBrk="1" fontAlgn="auto" hangingPunct="1">
              <a:lnSpc>
                <a:spcPct val="90000"/>
              </a:lnSpc>
              <a:spcBef>
                <a:spcPts val="0"/>
              </a:spcBef>
              <a:spcAft>
                <a:spcPts val="0"/>
              </a:spcAft>
              <a:buFont typeface="Arial" pitchFamily="34" charset="0"/>
              <a:buChar char="•"/>
              <a:defRPr/>
            </a:pPr>
            <a:endParaRPr lang="en-US" sz="900" dirty="0" smtClean="0">
              <a:solidFill>
                <a:schemeClr val="tx1">
                  <a:lumMod val="85000"/>
                  <a:lumOff val="15000"/>
                </a:schemeClr>
              </a:solidFill>
            </a:endParaRPr>
          </a:p>
          <a:p>
            <a:pPr algn="just" eaLnBrk="1" fontAlgn="auto" hangingPunct="1">
              <a:lnSpc>
                <a:spcPct val="90000"/>
              </a:lnSpc>
              <a:spcBef>
                <a:spcPts val="0"/>
              </a:spcBef>
              <a:spcAft>
                <a:spcPts val="0"/>
              </a:spcAft>
              <a:buFont typeface="Arial" pitchFamily="34" charset="0"/>
              <a:buChar char="•"/>
              <a:defRPr/>
            </a:pPr>
            <a:r>
              <a:rPr lang="en-US" sz="900" dirty="0" smtClean="0">
                <a:solidFill>
                  <a:schemeClr val="tx1">
                    <a:lumMod val="85000"/>
                    <a:lumOff val="15000"/>
                  </a:schemeClr>
                </a:solidFill>
              </a:rPr>
              <a:t>Exception programmatically handles runtime error  thrown by PL/SQL runtime engine</a:t>
            </a:r>
          </a:p>
          <a:p>
            <a:pPr algn="just" eaLnBrk="1" fontAlgn="auto" hangingPunct="1">
              <a:lnSpc>
                <a:spcPct val="90000"/>
              </a:lnSpc>
              <a:spcBef>
                <a:spcPts val="0"/>
              </a:spcBef>
              <a:spcAft>
                <a:spcPts val="0"/>
              </a:spcAft>
              <a:buFont typeface="Arial" pitchFamily="34" charset="0"/>
              <a:buChar char="•"/>
              <a:defRPr/>
            </a:pPr>
            <a:endParaRPr lang="en-US" sz="900" dirty="0" smtClean="0">
              <a:solidFill>
                <a:schemeClr val="tx1">
                  <a:lumMod val="85000"/>
                  <a:lumOff val="15000"/>
                </a:schemeClr>
              </a:solidFill>
            </a:endParaRPr>
          </a:p>
          <a:p>
            <a:pPr algn="just" eaLnBrk="1" fontAlgn="auto" hangingPunct="1">
              <a:lnSpc>
                <a:spcPct val="90000"/>
              </a:lnSpc>
              <a:spcBef>
                <a:spcPts val="0"/>
              </a:spcBef>
              <a:spcAft>
                <a:spcPts val="0"/>
              </a:spcAft>
              <a:buFont typeface="Arial" pitchFamily="34" charset="0"/>
              <a:buChar char="•"/>
              <a:defRPr/>
            </a:pPr>
            <a:endParaRPr lang="en-US" sz="900" dirty="0" smtClean="0">
              <a:solidFill>
                <a:schemeClr val="tx1">
                  <a:lumMod val="85000"/>
                  <a:lumOff val="15000"/>
                </a:schemeClr>
              </a:solidFill>
            </a:endParaRPr>
          </a:p>
          <a:p>
            <a:pPr eaLnBrk="1" fontAlgn="auto" hangingPunct="1">
              <a:spcBef>
                <a:spcPts val="0"/>
              </a:spcBef>
              <a:spcAft>
                <a:spcPts val="0"/>
              </a:spcAft>
              <a:defRPr/>
            </a:pPr>
            <a:endParaRPr lang="en-US" sz="900"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8EBF79F-E5BD-4925-AF6F-27A0C8B18AED}" type="slidenum">
              <a:rPr lang="en-US" smtClean="0"/>
              <a:pPr eaLnBrk="1" fontAlgn="base" hangingPunct="1">
                <a:spcBef>
                  <a:spcPct val="0"/>
                </a:spcBef>
                <a:spcAft>
                  <a:spcPct val="0"/>
                </a:spcAft>
              </a:pPr>
              <a:t>12</a:t>
            </a:fld>
            <a:endParaRPr lang="en-US" smtClean="0"/>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91E05796-E3CE-4D2F-8C41-52A42B58128F}" type="slidenum">
              <a:rPr lang="en-US" smtClean="0"/>
              <a:pPr eaLnBrk="1" fontAlgn="base" hangingPunct="1">
                <a:spcBef>
                  <a:spcPct val="0"/>
                </a:spcBef>
                <a:spcAft>
                  <a:spcPct val="0"/>
                </a:spcAft>
              </a:pPr>
              <a:t>13</a:t>
            </a:fld>
            <a:endParaRPr lang="en-US" smtClean="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16418D4D-E0B7-481A-810A-DCADFC6C669B}" type="slidenum">
              <a:rPr lang="en-US" smtClean="0"/>
              <a:pPr eaLnBrk="1" fontAlgn="base" hangingPunct="1">
                <a:spcBef>
                  <a:spcPct val="0"/>
                </a:spcBef>
                <a:spcAft>
                  <a:spcPct val="0"/>
                </a:spcAft>
              </a:pPr>
              <a:t>14</a:t>
            </a:fld>
            <a:endParaRPr lang="en-US" smtClean="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50A66B7E-3F47-49E1-94D2-80A463B2B753}" type="slidenum">
              <a:rPr lang="en-US" smtClean="0"/>
              <a:pPr eaLnBrk="1" fontAlgn="base" hangingPunct="1">
                <a:spcBef>
                  <a:spcPct val="0"/>
                </a:spcBef>
                <a:spcAft>
                  <a:spcPct val="0"/>
                </a:spcAft>
              </a:pPr>
              <a:t>15</a:t>
            </a:fld>
            <a:endParaRPr lang="en-US" smtClean="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819A9A1-575B-4151-A451-5EE005DB0560}" type="slidenum">
              <a:rPr lang="en-US" smtClean="0"/>
              <a:pPr eaLnBrk="1" fontAlgn="base" hangingPunct="1">
                <a:spcBef>
                  <a:spcPct val="0"/>
                </a:spcBef>
                <a:spcAft>
                  <a:spcPct val="0"/>
                </a:spcAft>
              </a:pPr>
              <a:t>16</a:t>
            </a:fld>
            <a:endParaRPr lang="en-US"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900" dirty="0" smtClean="0"/>
              <a:t>PL/SQL runtime engine executes statements  associated with the trapped predefined exception. For example, the below PL/SQL block throws zero divide exception and the control is transferred to the exception block. All the statements in the exception block would be executed after which the program terminates.</a:t>
            </a:r>
            <a:endParaRPr lang="en-US" sz="900" dirty="0" smtClean="0">
              <a:latin typeface="Arial" pitchFamily="34" charset="0"/>
            </a:endParaRPr>
          </a:p>
          <a:p>
            <a:pPr eaLnBrk="1" hangingPunct="1">
              <a:spcBef>
                <a:spcPct val="0"/>
              </a:spcBef>
            </a:pPr>
            <a:r>
              <a:rPr lang="en-US" sz="900" dirty="0" smtClean="0">
                <a:latin typeface="Arial" pitchFamily="34" charset="0"/>
              </a:rPr>
              <a:t>DECLARE</a:t>
            </a:r>
          </a:p>
          <a:p>
            <a:pPr eaLnBrk="1" hangingPunct="1">
              <a:spcBef>
                <a:spcPct val="0"/>
              </a:spcBef>
            </a:pPr>
            <a:r>
              <a:rPr lang="en-US" sz="900" dirty="0" err="1" smtClean="0">
                <a:latin typeface="Arial" pitchFamily="34" charset="0"/>
              </a:rPr>
              <a:t>v_num</a:t>
            </a:r>
            <a:r>
              <a:rPr lang="en-US" sz="900" dirty="0" smtClean="0">
                <a:latin typeface="Arial" pitchFamily="34" charset="0"/>
              </a:rPr>
              <a:t> NUMBER;</a:t>
            </a:r>
          </a:p>
          <a:p>
            <a:pPr eaLnBrk="1" hangingPunct="1">
              <a:spcBef>
                <a:spcPct val="0"/>
              </a:spcBef>
            </a:pPr>
            <a:r>
              <a:rPr lang="en-US" sz="900" dirty="0" smtClean="0">
                <a:latin typeface="Arial" pitchFamily="34" charset="0"/>
              </a:rPr>
              <a:t>BEGIN</a:t>
            </a:r>
          </a:p>
          <a:p>
            <a:pPr eaLnBrk="1" hangingPunct="1">
              <a:spcBef>
                <a:spcPct val="0"/>
              </a:spcBef>
            </a:pPr>
            <a:r>
              <a:rPr lang="en-US" sz="900" dirty="0" err="1" smtClean="0">
                <a:latin typeface="Arial" pitchFamily="34" charset="0"/>
              </a:rPr>
              <a:t>v_num</a:t>
            </a:r>
            <a:r>
              <a:rPr lang="en-US" sz="900" dirty="0" smtClean="0">
                <a:latin typeface="Arial" pitchFamily="34" charset="0"/>
              </a:rPr>
              <a:t> := 5/0;</a:t>
            </a:r>
          </a:p>
          <a:p>
            <a:pPr eaLnBrk="1" hangingPunct="1">
              <a:spcBef>
                <a:spcPct val="0"/>
              </a:spcBef>
            </a:pPr>
            <a:r>
              <a:rPr lang="en-US" sz="900" dirty="0" smtClean="0">
                <a:latin typeface="Arial" pitchFamily="34" charset="0"/>
              </a:rPr>
              <a:t>DBMS_OUTPUT.PUT_LINE(‘Execution successful’); --this statement will not be executed</a:t>
            </a:r>
          </a:p>
          <a:p>
            <a:pPr eaLnBrk="1" hangingPunct="1">
              <a:spcBef>
                <a:spcPct val="0"/>
              </a:spcBef>
            </a:pPr>
            <a:r>
              <a:rPr lang="en-US" sz="900" dirty="0" smtClean="0">
                <a:latin typeface="Arial" pitchFamily="34" charset="0"/>
              </a:rPr>
              <a:t>EXCEPTION</a:t>
            </a:r>
          </a:p>
          <a:p>
            <a:pPr eaLnBrk="1" hangingPunct="1">
              <a:spcBef>
                <a:spcPct val="0"/>
              </a:spcBef>
            </a:pPr>
            <a:r>
              <a:rPr lang="en-US" sz="900" dirty="0" smtClean="0">
                <a:latin typeface="Arial" pitchFamily="34" charset="0"/>
              </a:rPr>
              <a:t>WHEN ZERO_DIVIDE THEN</a:t>
            </a:r>
          </a:p>
          <a:p>
            <a:pPr eaLnBrk="1" hangingPunct="1">
              <a:spcBef>
                <a:spcPct val="0"/>
              </a:spcBef>
            </a:pPr>
            <a:r>
              <a:rPr lang="en-US" sz="900" dirty="0" smtClean="0">
                <a:latin typeface="Arial" pitchFamily="34" charset="0"/>
              </a:rPr>
              <a:t>DBMS_OUTPUT.PUT_LINE(‘Division by zero exception’); --this is the statement associated with ZERO_DIVIDE exception and gets             				   --executed by the PL/SQL runtime engine</a:t>
            </a:r>
          </a:p>
          <a:p>
            <a:pPr eaLnBrk="1" hangingPunct="1">
              <a:spcBef>
                <a:spcPct val="0"/>
              </a:spcBef>
            </a:pPr>
            <a:r>
              <a:rPr lang="en-US" sz="900" dirty="0" smtClean="0">
                <a:latin typeface="Arial" pitchFamily="34" charset="0"/>
              </a:rPr>
              <a:t>END;</a:t>
            </a:r>
          </a:p>
          <a:p>
            <a:pPr eaLnBrk="1" hangingPunct="1">
              <a:spcBef>
                <a:spcPct val="0"/>
              </a:spcBef>
            </a:pPr>
            <a:endParaRPr lang="en-US" sz="900" dirty="0" smtClean="0">
              <a:latin typeface="Arial" pitchFamily="34" charset="0"/>
            </a:endParaRPr>
          </a:p>
          <a:p>
            <a:pPr eaLnBrk="1" hangingPunct="1">
              <a:spcBef>
                <a:spcPct val="0"/>
              </a:spcBef>
            </a:pPr>
            <a:r>
              <a:rPr lang="en-US" sz="900" dirty="0" smtClean="0">
                <a:latin typeface="Arial" pitchFamily="34" charset="0"/>
              </a:rPr>
              <a:t>SQL&gt; /</a:t>
            </a:r>
          </a:p>
          <a:p>
            <a:pPr eaLnBrk="1" hangingPunct="1">
              <a:spcBef>
                <a:spcPct val="0"/>
              </a:spcBef>
            </a:pPr>
            <a:r>
              <a:rPr lang="en-US" sz="900" dirty="0" smtClean="0">
                <a:latin typeface="Arial" pitchFamily="34" charset="0"/>
              </a:rPr>
              <a:t>Division by zero exception</a:t>
            </a:r>
          </a:p>
          <a:p>
            <a:pPr eaLnBrk="1" hangingPunct="1">
              <a:spcBef>
                <a:spcPct val="0"/>
              </a:spcBef>
            </a:pPr>
            <a:endParaRPr lang="en-US" sz="900" dirty="0" smtClean="0">
              <a:latin typeface="Arial" pitchFamily="34" charset="0"/>
            </a:endParaRPr>
          </a:p>
          <a:p>
            <a:pPr eaLnBrk="1" hangingPunct="1">
              <a:spcBef>
                <a:spcPct val="0"/>
              </a:spcBef>
            </a:pPr>
            <a:r>
              <a:rPr lang="en-US" sz="900" dirty="0" smtClean="0">
                <a:latin typeface="Arial" pitchFamily="34" charset="0"/>
              </a:rPr>
              <a:t>PL/SQL procedure successfully completed.</a:t>
            </a:r>
          </a:p>
          <a:p>
            <a:pPr eaLnBrk="1" hangingPunct="1">
              <a:spcBef>
                <a:spcPct val="0"/>
              </a:spcBef>
            </a:pPr>
            <a:endParaRPr lang="en-US" sz="900" dirty="0" smtClean="0">
              <a:latin typeface="Arial" pitchFamily="34" charset="0"/>
            </a:endParaRPr>
          </a:p>
          <a:p>
            <a:pPr eaLnBrk="1" hangingPunct="1">
              <a:spcBef>
                <a:spcPct val="0"/>
              </a:spcBef>
            </a:pPr>
            <a:endParaRPr lang="en-US" sz="900" dirty="0" smtClean="0">
              <a:latin typeface="Arial" pitchFamily="34" charset="0"/>
            </a:endParaRPr>
          </a:p>
          <a:p>
            <a:pPr eaLnBrk="1" hangingPunct="1">
              <a:spcBef>
                <a:spcPct val="0"/>
              </a:spcBef>
            </a:pPr>
            <a:endParaRPr lang="en-US" sz="900"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1BD9399A-FA11-43B4-9828-6ABDD8FFA464}" type="slidenum">
              <a:rPr lang="en-US" smtClean="0"/>
              <a:pPr eaLnBrk="1" fontAlgn="base" hangingPunct="1">
                <a:spcBef>
                  <a:spcPct val="0"/>
                </a:spcBef>
                <a:spcAft>
                  <a:spcPct val="0"/>
                </a:spcAft>
              </a:pPr>
              <a:t>17</a:t>
            </a:fld>
            <a:endParaRPr lang="en-US" smtClean="0"/>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eaLnBrk="1" hangingPunct="1">
              <a:lnSpc>
                <a:spcPct val="90000"/>
              </a:lnSpc>
              <a:spcBef>
                <a:spcPct val="0"/>
              </a:spcBef>
              <a:buFontTx/>
              <a:buChar char="•"/>
            </a:pPr>
            <a:r>
              <a:rPr lang="en-US" sz="2000" dirty="0" smtClean="0"/>
              <a:t>Trap a predefined oracle server exception by referring its standard name</a:t>
            </a:r>
          </a:p>
          <a:p>
            <a:pPr lvl="0" eaLnBrk="1" hangingPunct="1">
              <a:lnSpc>
                <a:spcPct val="90000"/>
              </a:lnSpc>
              <a:spcBef>
                <a:spcPct val="0"/>
              </a:spcBef>
              <a:buFontTx/>
              <a:buChar char="•"/>
            </a:pPr>
            <a:r>
              <a:rPr lang="en-US" sz="2000" dirty="0" smtClean="0"/>
              <a:t>PL/SQL declares predefined exceptions in STANDARD package</a:t>
            </a:r>
          </a:p>
          <a:p>
            <a:pPr eaLnBrk="1" hangingPunct="1">
              <a:lnSpc>
                <a:spcPct val="90000"/>
              </a:lnSpc>
              <a:spcBef>
                <a:spcPct val="0"/>
              </a:spcBef>
            </a:pPr>
            <a:r>
              <a:rPr lang="en-US" sz="2000" b="1" dirty="0" smtClean="0"/>
              <a:t>Where can I get the error codes and its details? </a:t>
            </a:r>
          </a:p>
          <a:p>
            <a:pPr lvl="1" eaLnBrk="1" hangingPunct="1">
              <a:lnSpc>
                <a:spcPct val="90000"/>
              </a:lnSpc>
              <a:spcBef>
                <a:spcPct val="0"/>
              </a:spcBef>
            </a:pPr>
            <a:endParaRPr lang="en-US" sz="2000" b="1" dirty="0" smtClean="0"/>
          </a:p>
          <a:p>
            <a:pPr eaLnBrk="1" hangingPunct="1">
              <a:lnSpc>
                <a:spcPct val="90000"/>
              </a:lnSpc>
              <a:spcBef>
                <a:spcPct val="0"/>
              </a:spcBef>
            </a:pPr>
            <a:r>
              <a:rPr lang="en-US" sz="2000" b="1" dirty="0" smtClean="0"/>
              <a:t>Refer to oracle documentation for oracle error code and its details. (http://ora-code.com/)</a:t>
            </a:r>
          </a:p>
          <a:p>
            <a:pPr eaLnBrk="1" hangingPunct="1">
              <a:spcBef>
                <a:spcPct val="0"/>
              </a:spcBef>
            </a:pPr>
            <a:endParaRPr lang="en-US" sz="900"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EE05A6AD-33D5-4A8C-A6CD-38818FFEBFAA}" type="slidenum">
              <a:rPr lang="en-US" smtClean="0"/>
              <a:pPr eaLnBrk="1" fontAlgn="base" hangingPunct="1">
                <a:spcBef>
                  <a:spcPct val="0"/>
                </a:spcBef>
                <a:spcAft>
                  <a:spcPct val="0"/>
                </a:spcAft>
              </a:pPr>
              <a:t>18</a:t>
            </a:fld>
            <a:endParaRPr lang="en-US" smtClean="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dirty="0" smtClean="0">
              <a:latin typeface="Arial" pitchFamily="34" charset="0"/>
            </a:endParaRPr>
          </a:p>
          <a:p>
            <a:pPr eaLnBrk="1" hangingPunct="1">
              <a:spcBef>
                <a:spcPct val="0"/>
              </a:spcBef>
            </a:pPr>
            <a:r>
              <a:rPr lang="en-US" sz="900" dirty="0" smtClean="0">
                <a:latin typeface="Arial" pitchFamily="34" charset="0"/>
              </a:rPr>
              <a:t>NO_DATA_FOUND exception would be thrown only when the SELECT fails to identify </a:t>
            </a:r>
            <a:r>
              <a:rPr lang="en-US" sz="900" dirty="0" err="1" smtClean="0">
                <a:latin typeface="Arial" pitchFamily="34" charset="0"/>
              </a:rPr>
              <a:t>atleast</a:t>
            </a:r>
            <a:r>
              <a:rPr lang="en-US" sz="900" dirty="0" smtClean="0">
                <a:latin typeface="Arial" pitchFamily="34" charset="0"/>
              </a:rPr>
              <a:t> one record with the given data value in the database.</a:t>
            </a:r>
          </a:p>
          <a:p>
            <a:pPr eaLnBrk="1" hangingPunct="1">
              <a:spcBef>
                <a:spcPct val="0"/>
              </a:spcBef>
            </a:pPr>
            <a:r>
              <a:rPr lang="en-US" sz="900" dirty="0" smtClean="0">
                <a:latin typeface="Arial" pitchFamily="34" charset="0"/>
              </a:rPr>
              <a:t>NO_DATA_FOUND exception would not be thrown if an INSERT/UPDATE/DELETE statement fails within PL/SQL.</a:t>
            </a:r>
          </a:p>
          <a:p>
            <a:pPr eaLnBrk="1" hangingPunct="1">
              <a:spcBef>
                <a:spcPct val="0"/>
              </a:spcBef>
            </a:pPr>
            <a:r>
              <a:rPr lang="en-US" sz="900" dirty="0" smtClean="0">
                <a:latin typeface="Arial" pitchFamily="34" charset="0"/>
              </a:rPr>
              <a:t>Assume that we try to fetch an item record details where the </a:t>
            </a:r>
            <a:r>
              <a:rPr lang="en-US" sz="900" dirty="0" err="1" smtClean="0">
                <a:latin typeface="Arial" pitchFamily="34" charset="0"/>
              </a:rPr>
              <a:t>itemid</a:t>
            </a:r>
            <a:r>
              <a:rPr lang="en-US" sz="900" dirty="0" smtClean="0">
                <a:latin typeface="Arial" pitchFamily="34" charset="0"/>
              </a:rPr>
              <a:t> is STN04 and no such item record is present in the item table. The select statement present in the above code would fail, and immediately the control is transferred to the exception block, where it would search whether NO_DATA_FOUND exception is handled.</a:t>
            </a:r>
          </a:p>
          <a:p>
            <a:pPr eaLnBrk="1" hangingPunct="1">
              <a:spcBef>
                <a:spcPct val="0"/>
              </a:spcBef>
            </a:pPr>
            <a:endParaRPr lang="en-US" sz="900" dirty="0" smtClean="0">
              <a:latin typeface="Arial" pitchFamily="34" charset="0"/>
            </a:endParaRPr>
          </a:p>
          <a:p>
            <a:pPr eaLnBrk="1" hangingPunct="1">
              <a:spcBef>
                <a:spcPct val="0"/>
              </a:spcBef>
            </a:pPr>
            <a:r>
              <a:rPr lang="en-US" sz="900" dirty="0" smtClean="0">
                <a:latin typeface="Arial" pitchFamily="34" charset="0"/>
              </a:rPr>
              <a:t>No other statements beneath the SELECT would be executed when the SELECT statement fails.</a:t>
            </a:r>
          </a:p>
          <a:p>
            <a:pPr eaLnBrk="1" hangingPunct="1">
              <a:spcBef>
                <a:spcPct val="0"/>
              </a:spcBef>
            </a:pPr>
            <a:endParaRPr lang="en-US" sz="900" dirty="0" smtClean="0">
              <a:latin typeface="Arial" pitchFamily="34" charset="0"/>
            </a:endParaRPr>
          </a:p>
          <a:p>
            <a:pPr eaLnBrk="1" hangingPunct="1">
              <a:spcBef>
                <a:spcPct val="0"/>
              </a:spcBef>
            </a:pPr>
            <a:r>
              <a:rPr lang="en-US" sz="900" dirty="0" smtClean="0">
                <a:latin typeface="Arial" pitchFamily="34" charset="0"/>
              </a:rPr>
              <a:t>If NO_DATA_FOUND exception is handled, all the statements associated with that exception handler would be executed and later the control is returned to the SQL environment. In this case (as shown in the above slide), the output would be as shown below.</a:t>
            </a:r>
          </a:p>
          <a:p>
            <a:pPr eaLnBrk="1" hangingPunct="1">
              <a:spcBef>
                <a:spcPct val="0"/>
              </a:spcBef>
            </a:pPr>
            <a:endParaRPr lang="en-US" sz="900" dirty="0" smtClean="0">
              <a:latin typeface="Arial" pitchFamily="34" charset="0"/>
            </a:endParaRPr>
          </a:p>
          <a:p>
            <a:pPr eaLnBrk="1" hangingPunct="1">
              <a:spcBef>
                <a:spcPct val="0"/>
              </a:spcBef>
            </a:pPr>
            <a:r>
              <a:rPr lang="en-US" sz="900" b="1" dirty="0" smtClean="0">
                <a:latin typeface="Arial" pitchFamily="34" charset="0"/>
              </a:rPr>
              <a:t>Enter value for </a:t>
            </a:r>
            <a:r>
              <a:rPr lang="en-US" sz="900" b="1" dirty="0" err="1" smtClean="0">
                <a:latin typeface="Arial" pitchFamily="34" charset="0"/>
              </a:rPr>
              <a:t>v_itemid</a:t>
            </a:r>
            <a:r>
              <a:rPr lang="en-US" sz="900" b="1" dirty="0" smtClean="0">
                <a:latin typeface="Arial" pitchFamily="34" charset="0"/>
              </a:rPr>
              <a:t>: STN04</a:t>
            </a:r>
          </a:p>
          <a:p>
            <a:pPr eaLnBrk="1" hangingPunct="1">
              <a:spcBef>
                <a:spcPct val="0"/>
              </a:spcBef>
            </a:pPr>
            <a:r>
              <a:rPr lang="en-US" sz="900" b="1" dirty="0" smtClean="0">
                <a:latin typeface="Arial" pitchFamily="34" charset="0"/>
              </a:rPr>
              <a:t>old   5:  </a:t>
            </a:r>
            <a:r>
              <a:rPr lang="en-US" sz="900" b="1" dirty="0" err="1" smtClean="0">
                <a:latin typeface="Arial" pitchFamily="34" charset="0"/>
              </a:rPr>
              <a:t>v_itemid</a:t>
            </a:r>
            <a:r>
              <a:rPr lang="en-US" sz="900" b="1" dirty="0" smtClean="0">
                <a:latin typeface="Arial" pitchFamily="34" charset="0"/>
              </a:rPr>
              <a:t> := '&amp;</a:t>
            </a:r>
            <a:r>
              <a:rPr lang="en-US" sz="900" b="1" dirty="0" err="1" smtClean="0">
                <a:latin typeface="Arial" pitchFamily="34" charset="0"/>
              </a:rPr>
              <a:t>v_itemid</a:t>
            </a:r>
            <a:r>
              <a:rPr lang="en-US" sz="900" b="1" dirty="0" smtClean="0">
                <a:latin typeface="Arial" pitchFamily="34" charset="0"/>
              </a:rPr>
              <a:t>';</a:t>
            </a:r>
          </a:p>
          <a:p>
            <a:pPr eaLnBrk="1" hangingPunct="1">
              <a:spcBef>
                <a:spcPct val="0"/>
              </a:spcBef>
            </a:pPr>
            <a:r>
              <a:rPr lang="en-US" sz="900" b="1" dirty="0" smtClean="0">
                <a:latin typeface="Arial" pitchFamily="34" charset="0"/>
              </a:rPr>
              <a:t>new   5:  </a:t>
            </a:r>
            <a:r>
              <a:rPr lang="en-US" sz="900" b="1" dirty="0" err="1" smtClean="0">
                <a:latin typeface="Arial" pitchFamily="34" charset="0"/>
              </a:rPr>
              <a:t>v_itemid</a:t>
            </a:r>
            <a:r>
              <a:rPr lang="en-US" sz="900" b="1" dirty="0" smtClean="0">
                <a:latin typeface="Arial" pitchFamily="34" charset="0"/>
              </a:rPr>
              <a:t> := 'STN04';</a:t>
            </a:r>
          </a:p>
          <a:p>
            <a:pPr eaLnBrk="1" hangingPunct="1">
              <a:spcBef>
                <a:spcPct val="0"/>
              </a:spcBef>
            </a:pPr>
            <a:r>
              <a:rPr lang="en-US" sz="900" b="1" dirty="0" smtClean="0">
                <a:latin typeface="Arial" pitchFamily="34" charset="0"/>
              </a:rPr>
              <a:t>Invalid Input / item id</a:t>
            </a:r>
          </a:p>
          <a:p>
            <a:pPr eaLnBrk="1" hangingPunct="1">
              <a:spcBef>
                <a:spcPct val="0"/>
              </a:spcBef>
            </a:pPr>
            <a:endParaRPr lang="en-US" sz="900" b="1" dirty="0" smtClean="0">
              <a:latin typeface="Arial" pitchFamily="34" charset="0"/>
            </a:endParaRPr>
          </a:p>
          <a:p>
            <a:pPr eaLnBrk="1" hangingPunct="1">
              <a:spcBef>
                <a:spcPct val="0"/>
              </a:spcBef>
            </a:pPr>
            <a:r>
              <a:rPr lang="en-US" sz="900" b="1" dirty="0" smtClean="0">
                <a:latin typeface="Arial" pitchFamily="34" charset="0"/>
              </a:rPr>
              <a:t>PL/SQL procedure successfully completed.</a:t>
            </a:r>
          </a:p>
          <a:p>
            <a:pPr eaLnBrk="1" hangingPunct="1">
              <a:spcBef>
                <a:spcPct val="0"/>
              </a:spcBef>
            </a:pPr>
            <a:endParaRPr lang="en-US" sz="900" dirty="0" smtClean="0">
              <a:latin typeface="Arial" pitchFamily="34" charset="0"/>
            </a:endParaRPr>
          </a:p>
          <a:p>
            <a:pPr eaLnBrk="1" hangingPunct="1">
              <a:spcBef>
                <a:spcPct val="0"/>
              </a:spcBef>
            </a:pPr>
            <a:r>
              <a:rPr lang="en-US" sz="900" dirty="0" smtClean="0">
                <a:latin typeface="Arial" pitchFamily="34" charset="0"/>
              </a:rPr>
              <a:t>If NO_DATA_FOUND exception is NOT handled, then the no data found exception would be returned to the SQL environment where you could see the below message, </a:t>
            </a:r>
          </a:p>
          <a:p>
            <a:pPr eaLnBrk="1" hangingPunct="1">
              <a:spcBef>
                <a:spcPct val="0"/>
              </a:spcBef>
            </a:pPr>
            <a:endParaRPr lang="en-US" sz="900" dirty="0" smtClean="0">
              <a:latin typeface="Arial" pitchFamily="34" charset="0"/>
            </a:endParaRPr>
          </a:p>
          <a:p>
            <a:pPr eaLnBrk="1" hangingPunct="1">
              <a:spcBef>
                <a:spcPct val="0"/>
              </a:spcBef>
            </a:pPr>
            <a:r>
              <a:rPr lang="en-US" sz="900" b="1" dirty="0" smtClean="0">
                <a:latin typeface="Arial" pitchFamily="34" charset="0"/>
              </a:rPr>
              <a:t>Enter value for </a:t>
            </a:r>
            <a:r>
              <a:rPr lang="en-US" sz="900" b="1" dirty="0" err="1" smtClean="0">
                <a:latin typeface="Arial" pitchFamily="34" charset="0"/>
              </a:rPr>
              <a:t>v_itemid</a:t>
            </a:r>
            <a:r>
              <a:rPr lang="en-US" sz="900" b="1" dirty="0" smtClean="0">
                <a:latin typeface="Arial" pitchFamily="34" charset="0"/>
              </a:rPr>
              <a:t>: STN04</a:t>
            </a:r>
          </a:p>
          <a:p>
            <a:pPr eaLnBrk="1" hangingPunct="1">
              <a:spcBef>
                <a:spcPct val="0"/>
              </a:spcBef>
            </a:pPr>
            <a:r>
              <a:rPr lang="en-US" sz="900" b="1" dirty="0" smtClean="0">
                <a:latin typeface="Arial" pitchFamily="34" charset="0"/>
              </a:rPr>
              <a:t>old   5:  </a:t>
            </a:r>
            <a:r>
              <a:rPr lang="en-US" sz="900" b="1" dirty="0" err="1" smtClean="0">
                <a:latin typeface="Arial" pitchFamily="34" charset="0"/>
              </a:rPr>
              <a:t>v_itemid</a:t>
            </a:r>
            <a:r>
              <a:rPr lang="en-US" sz="900" b="1" dirty="0" smtClean="0">
                <a:latin typeface="Arial" pitchFamily="34" charset="0"/>
              </a:rPr>
              <a:t> := '&amp;</a:t>
            </a:r>
            <a:r>
              <a:rPr lang="en-US" sz="900" b="1" dirty="0" err="1" smtClean="0">
                <a:latin typeface="Arial" pitchFamily="34" charset="0"/>
              </a:rPr>
              <a:t>v_itemid</a:t>
            </a:r>
            <a:r>
              <a:rPr lang="en-US" sz="900" b="1" dirty="0" smtClean="0">
                <a:latin typeface="Arial" pitchFamily="34" charset="0"/>
              </a:rPr>
              <a:t>';</a:t>
            </a:r>
          </a:p>
          <a:p>
            <a:pPr eaLnBrk="1" hangingPunct="1">
              <a:spcBef>
                <a:spcPct val="0"/>
              </a:spcBef>
            </a:pPr>
            <a:r>
              <a:rPr lang="en-US" sz="900" b="1" dirty="0" smtClean="0">
                <a:latin typeface="Arial" pitchFamily="34" charset="0"/>
              </a:rPr>
              <a:t>new   5:  </a:t>
            </a:r>
            <a:r>
              <a:rPr lang="en-US" sz="900" b="1" dirty="0" err="1" smtClean="0">
                <a:latin typeface="Arial" pitchFamily="34" charset="0"/>
              </a:rPr>
              <a:t>v_itemid</a:t>
            </a:r>
            <a:r>
              <a:rPr lang="en-US" sz="900" b="1" dirty="0" smtClean="0">
                <a:latin typeface="Arial" pitchFamily="34" charset="0"/>
              </a:rPr>
              <a:t> := 'STN04';</a:t>
            </a:r>
          </a:p>
          <a:p>
            <a:pPr eaLnBrk="1" hangingPunct="1">
              <a:spcBef>
                <a:spcPct val="0"/>
              </a:spcBef>
            </a:pPr>
            <a:r>
              <a:rPr lang="en-US" sz="900" b="1" dirty="0" smtClean="0">
                <a:latin typeface="Arial" pitchFamily="34" charset="0"/>
              </a:rPr>
              <a:t>DECLARE</a:t>
            </a:r>
          </a:p>
          <a:p>
            <a:pPr eaLnBrk="1" hangingPunct="1">
              <a:spcBef>
                <a:spcPct val="0"/>
              </a:spcBef>
            </a:pPr>
            <a:r>
              <a:rPr lang="en-US" sz="900" b="1" dirty="0" smtClean="0">
                <a:latin typeface="Arial" pitchFamily="34" charset="0"/>
              </a:rPr>
              <a:t>*</a:t>
            </a:r>
          </a:p>
          <a:p>
            <a:pPr eaLnBrk="1" hangingPunct="1">
              <a:spcBef>
                <a:spcPct val="0"/>
              </a:spcBef>
            </a:pPr>
            <a:r>
              <a:rPr lang="en-US" sz="900" b="1" dirty="0" smtClean="0">
                <a:latin typeface="Arial" pitchFamily="34" charset="0"/>
              </a:rPr>
              <a:t>ERROR at line 1:</a:t>
            </a:r>
          </a:p>
          <a:p>
            <a:pPr eaLnBrk="1" hangingPunct="1">
              <a:spcBef>
                <a:spcPct val="0"/>
              </a:spcBef>
            </a:pPr>
            <a:r>
              <a:rPr lang="en-US" sz="900" b="1" dirty="0" smtClean="0">
                <a:latin typeface="Arial" pitchFamily="34" charset="0"/>
              </a:rPr>
              <a:t>ORA-01403: no data found</a:t>
            </a:r>
          </a:p>
          <a:p>
            <a:pPr eaLnBrk="1" hangingPunct="1">
              <a:spcBef>
                <a:spcPct val="0"/>
              </a:spcBef>
            </a:pPr>
            <a:r>
              <a:rPr lang="en-US" sz="900" b="1" dirty="0" smtClean="0">
                <a:latin typeface="Arial" pitchFamily="34" charset="0"/>
              </a:rPr>
              <a:t>ORA-06512: at line 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2310BDE8-4807-43B1-B02E-692A4D4296FF}" type="slidenum">
              <a:rPr lang="en-US" smtClean="0"/>
              <a:pPr eaLnBrk="1" fontAlgn="base" hangingPunct="1">
                <a:spcBef>
                  <a:spcPct val="0"/>
                </a:spcBef>
                <a:spcAft>
                  <a:spcPct val="0"/>
                </a:spcAft>
              </a:pPr>
              <a:t>19</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dirty="0" smtClean="0"/>
              <a:t>The above slide conveys the syntax of SELECT statement when used in PL/SQL.</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example prints the employee name, job, salary of an employee with empno 7835.</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--declared variables to store the employee name, salary and job of an employee</a:t>
            </a:r>
          </a:p>
          <a:p>
            <a:pPr eaLnBrk="1" fontAlgn="auto" hangingPunct="1">
              <a:spcBef>
                <a:spcPts val="0"/>
              </a:spcBef>
              <a:spcAft>
                <a:spcPts val="0"/>
              </a:spcAft>
              <a:defRPr/>
            </a:pPr>
            <a:r>
              <a:rPr lang="en-US" dirty="0" err="1" smtClean="0"/>
              <a:t>v_ename</a:t>
            </a:r>
            <a:r>
              <a:rPr lang="en-US" dirty="0" smtClean="0"/>
              <a:t> </a:t>
            </a:r>
            <a:r>
              <a:rPr lang="en-US" dirty="0" err="1" smtClean="0"/>
              <a:t>emp.ename%TYPE</a:t>
            </a:r>
            <a:r>
              <a:rPr lang="en-US" dirty="0" smtClean="0"/>
              <a:t>; </a:t>
            </a:r>
          </a:p>
          <a:p>
            <a:pPr eaLnBrk="1" fontAlgn="auto" hangingPunct="1">
              <a:spcBef>
                <a:spcPts val="0"/>
              </a:spcBef>
              <a:spcAft>
                <a:spcPts val="0"/>
              </a:spcAft>
              <a:defRPr/>
            </a:pPr>
            <a:r>
              <a:rPr lang="en-US" dirty="0" smtClean="0"/>
              <a:t>v_sal </a:t>
            </a:r>
            <a:r>
              <a:rPr lang="en-US" dirty="0" err="1" smtClean="0"/>
              <a:t>emp.sal%TYPE</a:t>
            </a:r>
            <a:r>
              <a:rPr lang="en-US" dirty="0" smtClean="0"/>
              <a:t>;</a:t>
            </a:r>
          </a:p>
          <a:p>
            <a:pPr eaLnBrk="1" fontAlgn="auto" hangingPunct="1">
              <a:spcBef>
                <a:spcPts val="0"/>
              </a:spcBef>
              <a:spcAft>
                <a:spcPts val="0"/>
              </a:spcAft>
              <a:defRPr/>
            </a:pPr>
            <a:r>
              <a:rPr lang="en-US" dirty="0" err="1" smtClean="0"/>
              <a:t>v_job</a:t>
            </a:r>
            <a:r>
              <a:rPr lang="en-US" dirty="0" smtClean="0"/>
              <a:t> </a:t>
            </a:r>
            <a:r>
              <a:rPr lang="en-US" dirty="0" err="1" smtClean="0"/>
              <a:t>emp.job%TYPE</a:t>
            </a:r>
            <a:r>
              <a:rPr lang="en-US" dirty="0" smtClean="0"/>
              <a:t>;</a:t>
            </a:r>
          </a:p>
          <a:p>
            <a:pPr eaLnBrk="1" fontAlgn="auto" hangingPunct="1">
              <a:spcBef>
                <a:spcPts val="0"/>
              </a:spcBef>
              <a:spcAft>
                <a:spcPts val="0"/>
              </a:spcAft>
              <a:defRPr/>
            </a:pPr>
            <a:r>
              <a:rPr lang="en-US" dirty="0" smtClean="0"/>
              <a:t>BEGIN</a:t>
            </a:r>
          </a:p>
          <a:p>
            <a:pPr eaLnBrk="1" fontAlgn="auto" hangingPunct="1">
              <a:spcBef>
                <a:spcPts val="0"/>
              </a:spcBef>
              <a:spcAft>
                <a:spcPts val="0"/>
              </a:spcAft>
              <a:defRPr/>
            </a:pPr>
            <a:r>
              <a:rPr lang="en-US" dirty="0" smtClean="0"/>
              <a:t>--Select statement fetches the employee name, salary and job of an employee where employee no equal to 7835.</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SELECT </a:t>
            </a:r>
            <a:r>
              <a:rPr lang="en-US" dirty="0" err="1" smtClean="0"/>
              <a:t>ename,sal,job</a:t>
            </a:r>
            <a:r>
              <a:rPr lang="en-US" dirty="0" smtClean="0"/>
              <a:t> INTO </a:t>
            </a:r>
            <a:r>
              <a:rPr lang="en-US" dirty="0" err="1" smtClean="0"/>
              <a:t>v_ename,v_sal,v_job</a:t>
            </a:r>
            <a:r>
              <a:rPr lang="en-US" dirty="0" smtClean="0"/>
              <a:t> FROM emp WHERE empno=7835;</a:t>
            </a:r>
          </a:p>
          <a:p>
            <a:pPr eaLnBrk="1" fontAlgn="auto" hangingPunct="1">
              <a:spcBef>
                <a:spcPts val="0"/>
              </a:spcBef>
              <a:spcAft>
                <a:spcPts val="0"/>
              </a:spcAft>
              <a:defRPr/>
            </a:pPr>
            <a:r>
              <a:rPr lang="en-US" dirty="0" smtClean="0"/>
              <a:t>DBMS_OUTPUT.PUT_LINE('The employee name is '||</a:t>
            </a:r>
            <a:r>
              <a:rPr lang="en-US" dirty="0" err="1" smtClean="0"/>
              <a:t>v_ename</a:t>
            </a:r>
            <a:r>
              <a:rPr lang="en-US" dirty="0" smtClean="0"/>
              <a:t>);</a:t>
            </a:r>
          </a:p>
          <a:p>
            <a:pPr eaLnBrk="1" fontAlgn="auto" hangingPunct="1">
              <a:spcBef>
                <a:spcPts val="0"/>
              </a:spcBef>
              <a:spcAft>
                <a:spcPts val="0"/>
              </a:spcAft>
              <a:defRPr/>
            </a:pPr>
            <a:r>
              <a:rPr lang="en-US" dirty="0" smtClean="0"/>
              <a:t>DBMS_OUTPUT.PUT_LINE('Salary '||v_sal);</a:t>
            </a:r>
          </a:p>
          <a:p>
            <a:pPr eaLnBrk="1" fontAlgn="auto" hangingPunct="1">
              <a:spcBef>
                <a:spcPts val="0"/>
              </a:spcBef>
              <a:spcAft>
                <a:spcPts val="0"/>
              </a:spcAft>
              <a:defRPr/>
            </a:pPr>
            <a:r>
              <a:rPr lang="en-US" dirty="0" smtClean="0"/>
              <a:t>DBMS_OUTPUT.PUT_LINE('Job '||</a:t>
            </a:r>
            <a:r>
              <a:rPr lang="en-US" dirty="0" err="1" smtClean="0"/>
              <a:t>v_job</a:t>
            </a:r>
            <a:r>
              <a:rPr lang="en-US" dirty="0" smtClean="0"/>
              <a:t>);</a:t>
            </a:r>
          </a:p>
          <a:p>
            <a:pPr eaLnBrk="1" fontAlgn="auto" hangingPunct="1">
              <a:spcBef>
                <a:spcPts val="0"/>
              </a:spcBef>
              <a:spcAft>
                <a:spcPts val="0"/>
              </a:spcAft>
              <a:defRPr/>
            </a:pPr>
            <a:r>
              <a:rPr lang="en-US"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example raises </a:t>
            </a:r>
            <a:r>
              <a:rPr lang="en-US" b="1" dirty="0" smtClean="0"/>
              <a:t>no data found </a:t>
            </a:r>
            <a:r>
              <a:rPr lang="en-US" dirty="0" smtClean="0"/>
              <a:t>exception as an employee with </a:t>
            </a:r>
            <a:r>
              <a:rPr lang="en-US" b="1" dirty="0" smtClean="0"/>
              <a:t>employee number 1234 </a:t>
            </a:r>
            <a:r>
              <a:rPr lang="en-US" dirty="0" smtClean="0"/>
              <a:t>is </a:t>
            </a:r>
            <a:r>
              <a:rPr lang="en-US" b="1" dirty="0" smtClean="0"/>
              <a:t>not found </a:t>
            </a:r>
            <a:r>
              <a:rPr lang="en-US" dirty="0" smtClean="0"/>
              <a:t>in the </a:t>
            </a:r>
            <a:r>
              <a:rPr lang="en-US" b="1" dirty="0" smtClean="0"/>
              <a:t>employee table.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--declared variables to store the employee name, salary and job of an employee</a:t>
            </a:r>
          </a:p>
          <a:p>
            <a:pPr eaLnBrk="1" fontAlgn="auto" hangingPunct="1">
              <a:spcBef>
                <a:spcPts val="0"/>
              </a:spcBef>
              <a:spcAft>
                <a:spcPts val="0"/>
              </a:spcAft>
              <a:defRPr/>
            </a:pPr>
            <a:r>
              <a:rPr lang="en-US" dirty="0" err="1" smtClean="0"/>
              <a:t>v_ename</a:t>
            </a:r>
            <a:r>
              <a:rPr lang="en-US" dirty="0" smtClean="0"/>
              <a:t> </a:t>
            </a:r>
            <a:r>
              <a:rPr lang="en-US" dirty="0" err="1" smtClean="0"/>
              <a:t>emp.ename%TYPE</a:t>
            </a:r>
            <a:r>
              <a:rPr lang="en-US" dirty="0" smtClean="0"/>
              <a:t>; </a:t>
            </a:r>
          </a:p>
          <a:p>
            <a:pPr eaLnBrk="1" fontAlgn="auto" hangingPunct="1">
              <a:spcBef>
                <a:spcPts val="0"/>
              </a:spcBef>
              <a:spcAft>
                <a:spcPts val="0"/>
              </a:spcAft>
              <a:defRPr/>
            </a:pPr>
            <a:r>
              <a:rPr lang="en-US" dirty="0" smtClean="0"/>
              <a:t>v_sal </a:t>
            </a:r>
            <a:r>
              <a:rPr lang="en-US" dirty="0" err="1" smtClean="0"/>
              <a:t>emp.sal%TYPE</a:t>
            </a:r>
            <a:r>
              <a:rPr lang="en-US" dirty="0" smtClean="0"/>
              <a:t>;</a:t>
            </a:r>
          </a:p>
          <a:p>
            <a:pPr eaLnBrk="1" fontAlgn="auto" hangingPunct="1">
              <a:spcBef>
                <a:spcPts val="0"/>
              </a:spcBef>
              <a:spcAft>
                <a:spcPts val="0"/>
              </a:spcAft>
              <a:defRPr/>
            </a:pPr>
            <a:r>
              <a:rPr lang="en-US" dirty="0" err="1" smtClean="0"/>
              <a:t>v_job</a:t>
            </a:r>
            <a:r>
              <a:rPr lang="en-US" dirty="0" smtClean="0"/>
              <a:t> </a:t>
            </a:r>
            <a:r>
              <a:rPr lang="en-US" dirty="0" err="1" smtClean="0"/>
              <a:t>emp.job%TYPE</a:t>
            </a:r>
            <a:r>
              <a:rPr lang="en-US" dirty="0" smtClean="0"/>
              <a:t>;</a:t>
            </a:r>
          </a:p>
          <a:p>
            <a:pPr eaLnBrk="1" fontAlgn="auto" hangingPunct="1">
              <a:spcBef>
                <a:spcPts val="0"/>
              </a:spcBef>
              <a:spcAft>
                <a:spcPts val="0"/>
              </a:spcAft>
              <a:defRPr/>
            </a:pPr>
            <a:r>
              <a:rPr lang="en-US" dirty="0" smtClean="0"/>
              <a:t>BEGIN</a:t>
            </a:r>
          </a:p>
          <a:p>
            <a:pPr eaLnBrk="1" fontAlgn="auto" hangingPunct="1">
              <a:spcBef>
                <a:spcPts val="0"/>
              </a:spcBef>
              <a:spcAft>
                <a:spcPts val="0"/>
              </a:spcAft>
              <a:defRPr/>
            </a:pPr>
            <a:r>
              <a:rPr lang="en-US" dirty="0" smtClean="0"/>
              <a:t>--Select statement fetches the employee name, salary and job of an employee where employee no equal to 1234.</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SELECT </a:t>
            </a:r>
            <a:r>
              <a:rPr lang="en-US" dirty="0" err="1" smtClean="0"/>
              <a:t>ename,sal,job</a:t>
            </a:r>
            <a:r>
              <a:rPr lang="en-US" dirty="0" smtClean="0"/>
              <a:t> INTO </a:t>
            </a:r>
            <a:r>
              <a:rPr lang="en-US" dirty="0" err="1" smtClean="0"/>
              <a:t>v_ename,v_sal,v_job</a:t>
            </a:r>
            <a:r>
              <a:rPr lang="en-US" dirty="0" smtClean="0"/>
              <a:t> FROM emp WHERE empno=1234;</a:t>
            </a:r>
          </a:p>
          <a:p>
            <a:pPr eaLnBrk="1" fontAlgn="auto" hangingPunct="1">
              <a:spcBef>
                <a:spcPts val="0"/>
              </a:spcBef>
              <a:spcAft>
                <a:spcPts val="0"/>
              </a:spcAft>
              <a:defRPr/>
            </a:pPr>
            <a:r>
              <a:rPr lang="en-US" dirty="0" smtClean="0"/>
              <a:t>DBMS_OUTPUT.PUT_LINE('The employee name is '||</a:t>
            </a:r>
            <a:r>
              <a:rPr lang="en-US" dirty="0" err="1" smtClean="0"/>
              <a:t>v_ename</a:t>
            </a:r>
            <a:r>
              <a:rPr lang="en-US" dirty="0" smtClean="0"/>
              <a:t>);</a:t>
            </a:r>
          </a:p>
          <a:p>
            <a:pPr eaLnBrk="1" fontAlgn="auto" hangingPunct="1">
              <a:spcBef>
                <a:spcPts val="0"/>
              </a:spcBef>
              <a:spcAft>
                <a:spcPts val="0"/>
              </a:spcAft>
              <a:defRPr/>
            </a:pPr>
            <a:r>
              <a:rPr lang="en-US" dirty="0" smtClean="0"/>
              <a:t>DBMS_OUTPUT.PUT_LINE('Salary '||v_sal);</a:t>
            </a:r>
          </a:p>
          <a:p>
            <a:pPr eaLnBrk="1" fontAlgn="auto" hangingPunct="1">
              <a:spcBef>
                <a:spcPts val="0"/>
              </a:spcBef>
              <a:spcAft>
                <a:spcPts val="0"/>
              </a:spcAft>
              <a:defRPr/>
            </a:pPr>
            <a:r>
              <a:rPr lang="en-US" dirty="0" smtClean="0"/>
              <a:t>DBMS_OUTPUT.PUT_LINE('Job '||</a:t>
            </a:r>
            <a:r>
              <a:rPr lang="en-US" dirty="0" err="1" smtClean="0"/>
              <a:t>v_job</a:t>
            </a:r>
            <a:r>
              <a:rPr lang="en-US" dirty="0" smtClean="0"/>
              <a:t>);</a:t>
            </a:r>
          </a:p>
          <a:p>
            <a:pPr eaLnBrk="1" fontAlgn="auto" hangingPunct="1">
              <a:spcBef>
                <a:spcPts val="0"/>
              </a:spcBef>
              <a:spcAft>
                <a:spcPts val="0"/>
              </a:spcAft>
              <a:defRPr/>
            </a:pPr>
            <a:r>
              <a:rPr lang="en-US"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ERROR at line 1:</a:t>
            </a:r>
          </a:p>
          <a:p>
            <a:pPr eaLnBrk="1" fontAlgn="auto" hangingPunct="1">
              <a:spcBef>
                <a:spcPts val="0"/>
              </a:spcBef>
              <a:spcAft>
                <a:spcPts val="0"/>
              </a:spcAft>
              <a:defRPr/>
            </a:pPr>
            <a:r>
              <a:rPr lang="en-US" dirty="0" smtClean="0"/>
              <a:t>ORA-01403: no data found</a:t>
            </a:r>
          </a:p>
          <a:p>
            <a:pPr eaLnBrk="1" fontAlgn="auto" hangingPunct="1">
              <a:spcBef>
                <a:spcPts val="0"/>
              </a:spcBef>
              <a:spcAft>
                <a:spcPts val="0"/>
              </a:spcAft>
              <a:defRPr/>
            </a:pPr>
            <a:r>
              <a:rPr lang="en-US" dirty="0" smtClean="0"/>
              <a:t>ORA-06512: at line 9</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example throws  too many rows exception (</a:t>
            </a:r>
            <a:r>
              <a:rPr lang="en-US" b="1" dirty="0" smtClean="0">
                <a:solidFill>
                  <a:schemeClr val="accent2">
                    <a:lumMod val="75000"/>
                  </a:schemeClr>
                </a:solidFill>
                <a:latin typeface="Lucida Console" pitchFamily="49" charset="0"/>
              </a:rPr>
              <a:t>Exact fetch returns more than requested number of rows).</a:t>
            </a:r>
            <a:endParaRPr lang="en-US" b="1"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--declared variables to store the employee name, salary and job</a:t>
            </a:r>
          </a:p>
          <a:p>
            <a:pPr eaLnBrk="1" fontAlgn="auto" hangingPunct="1">
              <a:spcBef>
                <a:spcPts val="0"/>
              </a:spcBef>
              <a:spcAft>
                <a:spcPts val="0"/>
              </a:spcAft>
              <a:defRPr/>
            </a:pPr>
            <a:r>
              <a:rPr lang="en-US" dirty="0" err="1" smtClean="0"/>
              <a:t>v_ename</a:t>
            </a:r>
            <a:r>
              <a:rPr lang="en-US" dirty="0" smtClean="0"/>
              <a:t> </a:t>
            </a:r>
            <a:r>
              <a:rPr lang="en-US" dirty="0" err="1" smtClean="0"/>
              <a:t>emp.ename%TYPE</a:t>
            </a:r>
            <a:r>
              <a:rPr lang="en-US" dirty="0" smtClean="0"/>
              <a:t>; </a:t>
            </a:r>
          </a:p>
          <a:p>
            <a:pPr eaLnBrk="1" fontAlgn="auto" hangingPunct="1">
              <a:spcBef>
                <a:spcPts val="0"/>
              </a:spcBef>
              <a:spcAft>
                <a:spcPts val="0"/>
              </a:spcAft>
              <a:defRPr/>
            </a:pPr>
            <a:r>
              <a:rPr lang="en-US" dirty="0" smtClean="0"/>
              <a:t>v_sal </a:t>
            </a:r>
            <a:r>
              <a:rPr lang="en-US" dirty="0" err="1" smtClean="0"/>
              <a:t>emp.sal%TYPE</a:t>
            </a:r>
            <a:r>
              <a:rPr lang="en-US" dirty="0" smtClean="0"/>
              <a:t>;</a:t>
            </a:r>
          </a:p>
          <a:p>
            <a:pPr eaLnBrk="1" fontAlgn="auto" hangingPunct="1">
              <a:spcBef>
                <a:spcPts val="0"/>
              </a:spcBef>
              <a:spcAft>
                <a:spcPts val="0"/>
              </a:spcAft>
              <a:defRPr/>
            </a:pPr>
            <a:r>
              <a:rPr lang="en-US" dirty="0" err="1" smtClean="0"/>
              <a:t>v_job</a:t>
            </a:r>
            <a:r>
              <a:rPr lang="en-US" dirty="0" smtClean="0"/>
              <a:t> </a:t>
            </a:r>
            <a:r>
              <a:rPr lang="en-US" dirty="0" err="1" smtClean="0"/>
              <a:t>emp.job%TYPE</a:t>
            </a: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BEGIN</a:t>
            </a:r>
          </a:p>
          <a:p>
            <a:pPr eaLnBrk="1" fontAlgn="auto" hangingPunct="1">
              <a:spcBef>
                <a:spcPts val="0"/>
              </a:spcBef>
              <a:spcAft>
                <a:spcPts val="0"/>
              </a:spcAft>
              <a:defRPr/>
            </a:pPr>
            <a:r>
              <a:rPr lang="en-US" dirty="0" smtClean="0"/>
              <a:t>SELECT </a:t>
            </a:r>
            <a:r>
              <a:rPr lang="en-US" dirty="0" err="1" smtClean="0"/>
              <a:t>ename,sal,job</a:t>
            </a:r>
            <a:r>
              <a:rPr lang="en-US" dirty="0" smtClean="0"/>
              <a:t> INTO </a:t>
            </a:r>
            <a:r>
              <a:rPr lang="en-US" dirty="0" err="1" smtClean="0"/>
              <a:t>v_ename,v_sal,v_job</a:t>
            </a:r>
            <a:r>
              <a:rPr lang="en-US" dirty="0" smtClean="0"/>
              <a:t> FROM emp;</a:t>
            </a:r>
          </a:p>
          <a:p>
            <a:pPr eaLnBrk="1" fontAlgn="auto" hangingPunct="1">
              <a:spcBef>
                <a:spcPts val="0"/>
              </a:spcBef>
              <a:spcAft>
                <a:spcPts val="0"/>
              </a:spcAft>
              <a:defRPr/>
            </a:pPr>
            <a:r>
              <a:rPr lang="en-US"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ERROR at line 1:</a:t>
            </a:r>
          </a:p>
          <a:p>
            <a:pPr eaLnBrk="1" fontAlgn="auto" hangingPunct="1">
              <a:spcBef>
                <a:spcPts val="0"/>
              </a:spcBef>
              <a:spcAft>
                <a:spcPts val="0"/>
              </a:spcAft>
              <a:defRPr/>
            </a:pPr>
            <a:r>
              <a:rPr lang="en-US" dirty="0" smtClean="0"/>
              <a:t>ORA-01422: exact fetch returns more than requested number of rows</a:t>
            </a:r>
          </a:p>
          <a:p>
            <a:pPr eaLnBrk="1" fontAlgn="auto" hangingPunct="1">
              <a:spcBef>
                <a:spcPts val="0"/>
              </a:spcBef>
              <a:spcAft>
                <a:spcPts val="0"/>
              </a:spcAft>
              <a:defRPr/>
            </a:pPr>
            <a:r>
              <a:rPr lang="en-US" dirty="0" smtClean="0"/>
              <a:t>ORA-06512: at line 8</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a:p>
        </p:txBody>
      </p:sp>
      <p:sp>
        <p:nvSpPr>
          <p:cNvPr id="266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F3B6BE-85BD-4980-B87A-EDEE41F15ED3}"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0299A088-5528-4FA3-9EB1-AA46DC691A6F}" type="slidenum">
              <a:rPr lang="en-US" smtClean="0"/>
              <a:pPr eaLnBrk="1" fontAlgn="base" hangingPunct="1">
                <a:spcBef>
                  <a:spcPct val="0"/>
                </a:spcBef>
                <a:spcAft>
                  <a:spcPct val="0"/>
                </a:spcAft>
              </a:pPr>
              <a:t>20</a:t>
            </a:fld>
            <a:endParaRPr lang="en-US" smtClean="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5EFAB73A-180A-4E9E-949F-29BAB79B2C45}" type="slidenum">
              <a:rPr lang="en-US" smtClean="0"/>
              <a:pPr eaLnBrk="1" fontAlgn="base" hangingPunct="1">
                <a:spcBef>
                  <a:spcPct val="0"/>
                </a:spcBef>
                <a:spcAft>
                  <a:spcPct val="0"/>
                </a:spcAft>
              </a:pPr>
              <a:t>21</a:t>
            </a:fld>
            <a:endParaRPr lang="en-US" smtClean="0"/>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F0385868-EC37-4CCF-B834-6771D604FEDE}" type="slidenum">
              <a:rPr lang="en-US" smtClean="0"/>
              <a:pPr eaLnBrk="1" fontAlgn="base" hangingPunct="1">
                <a:spcBef>
                  <a:spcPct val="0"/>
                </a:spcBef>
                <a:spcAft>
                  <a:spcPct val="0"/>
                </a:spcAft>
              </a:pPr>
              <a:t>22</a:t>
            </a:fld>
            <a:endParaRPr lang="en-US" smtClean="0"/>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69616ABF-1E67-4C39-8268-40F9C4513074}" type="slidenum">
              <a:rPr lang="en-US" smtClean="0"/>
              <a:pPr eaLnBrk="1" fontAlgn="base" hangingPunct="1">
                <a:spcBef>
                  <a:spcPct val="0"/>
                </a:spcBef>
                <a:spcAft>
                  <a:spcPct val="0"/>
                </a:spcAft>
              </a:pPr>
              <a:t>23</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07D0022B-7276-41E1-8A82-4E5AD922DFC2}" type="slidenum">
              <a:rPr lang="en-US" smtClean="0"/>
              <a:pPr eaLnBrk="1" fontAlgn="base" hangingPunct="1">
                <a:spcBef>
                  <a:spcPct val="0"/>
                </a:spcBef>
                <a:spcAft>
                  <a:spcPct val="0"/>
                </a:spcAft>
              </a:pPr>
              <a:t>24</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86EA64B3-CC9C-4396-B974-27990BC74F6D}" type="slidenum">
              <a:rPr lang="en-US" smtClean="0"/>
              <a:pPr eaLnBrk="1" fontAlgn="base" hangingPunct="1">
                <a:spcBef>
                  <a:spcPct val="0"/>
                </a:spcBef>
                <a:spcAft>
                  <a:spcPct val="0"/>
                </a:spcAft>
              </a:pPr>
              <a:t>25</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D30DE3FD-3AF6-491D-8C3C-64FE1DC487A5}" type="slidenum">
              <a:rPr lang="en-US" smtClean="0"/>
              <a:pPr eaLnBrk="1" fontAlgn="base" hangingPunct="1">
                <a:spcBef>
                  <a:spcPct val="0"/>
                </a:spcBef>
                <a:spcAft>
                  <a:spcPct val="0"/>
                </a:spcAft>
              </a:pPr>
              <a:t>26</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787A2BD6-063E-4FED-9BEC-E95DF80B00EF}" type="slidenum">
              <a:rPr lang="en-US" smtClean="0"/>
              <a:pPr eaLnBrk="1" fontAlgn="base" hangingPunct="1">
                <a:spcBef>
                  <a:spcPct val="0"/>
                </a:spcBef>
                <a:spcAft>
                  <a:spcPct val="0"/>
                </a:spcAft>
              </a:pPr>
              <a:t>27</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CB15CA3A-4041-4C63-92C1-83BE844695FB}" type="slidenum">
              <a:rPr lang="en-US" smtClean="0"/>
              <a:pPr eaLnBrk="1" fontAlgn="base" hangingPunct="1">
                <a:spcBef>
                  <a:spcPct val="0"/>
                </a:spcBef>
                <a:spcAft>
                  <a:spcPct val="0"/>
                </a:spcAft>
              </a:pPr>
              <a:t>28</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C40C5D8-23FE-4C97-9262-46D4C2592D1C}" type="slidenum">
              <a:rPr lang="en-US" smtClean="0"/>
              <a:pPr eaLnBrk="1" fontAlgn="base" hangingPunct="1">
                <a:spcBef>
                  <a:spcPct val="0"/>
                </a:spcBef>
                <a:spcAft>
                  <a:spcPct val="0"/>
                </a:spcAft>
              </a:pPr>
              <a:t>29</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900" smtClean="0">
                <a:latin typeface="Arial" pitchFamily="34" charset="0"/>
              </a:rPr>
              <a:t>We  cannot use SQLCODE and SQLERRM directly in SQL statement</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You can use SQLCODE and SQLERRM in the executable part of PL/SQL.</a:t>
            </a: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The above PL/SQL block displays the quantity on hand of an item with itemid STN001.</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Assume the structure of the ITEM table is as shown below.</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SQL&gt; </a:t>
            </a:r>
            <a:r>
              <a:rPr lang="en-US" b="1" dirty="0" err="1" smtClean="0"/>
              <a:t>desc</a:t>
            </a:r>
            <a:r>
              <a:rPr lang="en-US" b="1" dirty="0" smtClean="0"/>
              <a:t> item</a:t>
            </a:r>
          </a:p>
          <a:p>
            <a:pPr eaLnBrk="1" fontAlgn="auto" hangingPunct="1">
              <a:spcBef>
                <a:spcPts val="0"/>
              </a:spcBef>
              <a:spcAft>
                <a:spcPts val="0"/>
              </a:spcAft>
              <a:defRPr/>
            </a:pPr>
            <a:r>
              <a:rPr lang="en-US" b="1" dirty="0" smtClean="0"/>
              <a:t> Name                                      Null?    Type</a:t>
            </a:r>
          </a:p>
          <a:p>
            <a:pPr eaLnBrk="1" fontAlgn="auto" hangingPunct="1">
              <a:spcBef>
                <a:spcPts val="0"/>
              </a:spcBef>
              <a:spcAft>
                <a:spcPts val="0"/>
              </a:spcAft>
              <a:defRPr/>
            </a:pPr>
            <a:r>
              <a:rPr lang="en-US" b="1" dirty="0" smtClean="0"/>
              <a:t> ----------------------------------------- -------- --------------</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 ITEMID                                       NOT NULL   VARCHAR2(6)</a:t>
            </a:r>
          </a:p>
          <a:p>
            <a:pPr eaLnBrk="1" fontAlgn="auto" hangingPunct="1">
              <a:spcBef>
                <a:spcPts val="0"/>
              </a:spcBef>
              <a:spcAft>
                <a:spcPts val="0"/>
              </a:spcAft>
              <a:defRPr/>
            </a:pPr>
            <a:r>
              <a:rPr lang="en-US" b="1" dirty="0" smtClean="0"/>
              <a:t> ITEMNAME                                  NOT NULL   VARCHAR2(30)</a:t>
            </a:r>
          </a:p>
          <a:p>
            <a:pPr eaLnBrk="1" fontAlgn="auto" hangingPunct="1">
              <a:spcBef>
                <a:spcPts val="0"/>
              </a:spcBef>
              <a:spcAft>
                <a:spcPts val="0"/>
              </a:spcAft>
              <a:defRPr/>
            </a:pPr>
            <a:r>
              <a:rPr lang="en-US" b="1" dirty="0" smtClean="0"/>
              <a:t> QTYONHAND                                                 NUMBER(3)</a:t>
            </a:r>
          </a:p>
          <a:p>
            <a:pPr eaLnBrk="1" fontAlgn="auto" hangingPunct="1">
              <a:spcBef>
                <a:spcPts val="0"/>
              </a:spcBef>
              <a:spcAft>
                <a:spcPts val="0"/>
              </a:spcAft>
              <a:defRPr/>
            </a:pPr>
            <a:r>
              <a:rPr lang="en-US" b="1" dirty="0" smtClean="0"/>
              <a:t> UNITPRICE                                                    NUMBER(6,2)</a:t>
            </a:r>
          </a:p>
          <a:p>
            <a:pPr eaLnBrk="1" fontAlgn="auto" hangingPunct="1">
              <a:spcBef>
                <a:spcPts val="0"/>
              </a:spcBef>
              <a:spcAft>
                <a:spcPts val="0"/>
              </a:spcAft>
              <a:defRPr/>
            </a:pPr>
            <a:r>
              <a:rPr lang="en-US" b="1" dirty="0" smtClean="0"/>
              <a:t> UNITOFMEASUREMENT                                   VARCHAR2(12)</a:t>
            </a:r>
          </a:p>
          <a:p>
            <a:pPr eaLnBrk="1" fontAlgn="auto" hangingPunct="1">
              <a:spcBef>
                <a:spcPts val="0"/>
              </a:spcBef>
              <a:spcAft>
                <a:spcPts val="0"/>
              </a:spcAft>
              <a:defRPr/>
            </a:pPr>
            <a:r>
              <a:rPr lang="en-US" b="1" dirty="0" smtClean="0"/>
              <a:t> REORDERLEVEL                                              NUMBER(3)</a:t>
            </a:r>
          </a:p>
          <a:p>
            <a:pPr eaLnBrk="1" fontAlgn="auto" hangingPunct="1">
              <a:spcBef>
                <a:spcPts val="0"/>
              </a:spcBef>
              <a:spcAft>
                <a:spcPts val="0"/>
              </a:spcAft>
              <a:defRPr/>
            </a:pPr>
            <a:r>
              <a:rPr lang="en-US" b="1" dirty="0" smtClean="0"/>
              <a:t> REORDERQTY                                                 NUMBER(3)</a:t>
            </a:r>
          </a:p>
          <a:p>
            <a:pPr eaLnBrk="1" fontAlgn="auto" hangingPunct="1">
              <a:spcBef>
                <a:spcPts val="0"/>
              </a:spcBef>
              <a:spcAft>
                <a:spcPts val="0"/>
              </a:spcAft>
              <a:defRPr/>
            </a:pPr>
            <a:r>
              <a:rPr lang="en-US" b="1" dirty="0" smtClean="0"/>
              <a:t> DISCOUNT                                                     NUMBER(2)</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What would you do, if you want to select all the columns from item table where itemid is STN001 ?</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DECLARE</a:t>
            </a:r>
          </a:p>
          <a:p>
            <a:pPr eaLnBrk="1" fontAlgn="auto" hangingPunct="1">
              <a:spcBef>
                <a:spcPts val="0"/>
              </a:spcBef>
              <a:spcAft>
                <a:spcPts val="0"/>
              </a:spcAft>
              <a:defRPr/>
            </a:pPr>
            <a:r>
              <a:rPr lang="en-US" b="1" dirty="0" smtClean="0"/>
              <a:t>v_itemname	 </a:t>
            </a:r>
            <a:r>
              <a:rPr lang="en-US" b="1" dirty="0" err="1" smtClean="0"/>
              <a:t>item.itemname%TYPE</a:t>
            </a:r>
            <a:r>
              <a:rPr lang="en-US" b="1" dirty="0" smtClean="0"/>
              <a:t>;</a:t>
            </a:r>
          </a:p>
          <a:p>
            <a:pPr eaLnBrk="1" fontAlgn="auto" hangingPunct="1">
              <a:spcBef>
                <a:spcPts val="0"/>
              </a:spcBef>
              <a:spcAft>
                <a:spcPts val="0"/>
              </a:spcAft>
              <a:defRPr/>
            </a:pPr>
            <a:r>
              <a:rPr lang="en-US" b="1" dirty="0" err="1" smtClean="0"/>
              <a:t>v_qtyonhand</a:t>
            </a:r>
            <a:r>
              <a:rPr lang="en-US" b="1" dirty="0" smtClean="0"/>
              <a:t>	 </a:t>
            </a:r>
            <a:r>
              <a:rPr lang="en-US" b="1" dirty="0" err="1" smtClean="0"/>
              <a:t>item.qtyonhand%TYPE</a:t>
            </a:r>
            <a:r>
              <a:rPr lang="en-US" b="1" dirty="0" smtClean="0"/>
              <a:t>;</a:t>
            </a:r>
          </a:p>
          <a:p>
            <a:pPr eaLnBrk="1" fontAlgn="auto" hangingPunct="1">
              <a:spcBef>
                <a:spcPts val="0"/>
              </a:spcBef>
              <a:spcAft>
                <a:spcPts val="0"/>
              </a:spcAft>
              <a:defRPr/>
            </a:pPr>
            <a:r>
              <a:rPr lang="en-US" b="1" dirty="0" err="1" smtClean="0"/>
              <a:t>v_unitprice</a:t>
            </a:r>
            <a:r>
              <a:rPr lang="en-US" b="1" dirty="0" smtClean="0"/>
              <a:t>		 </a:t>
            </a:r>
            <a:r>
              <a:rPr lang="en-US" b="1" dirty="0" err="1" smtClean="0"/>
              <a:t>item.unitprice%TYPE</a:t>
            </a:r>
            <a:r>
              <a:rPr lang="en-US" b="1" dirty="0" smtClean="0"/>
              <a:t>;</a:t>
            </a:r>
          </a:p>
          <a:p>
            <a:pPr eaLnBrk="1" fontAlgn="auto" hangingPunct="1">
              <a:spcBef>
                <a:spcPts val="0"/>
              </a:spcBef>
              <a:spcAft>
                <a:spcPts val="0"/>
              </a:spcAft>
              <a:defRPr/>
            </a:pPr>
            <a:r>
              <a:rPr lang="en-US" b="1" dirty="0" err="1" smtClean="0"/>
              <a:t>v_unitofmeasure</a:t>
            </a:r>
            <a:r>
              <a:rPr lang="en-US" b="1" dirty="0" smtClean="0"/>
              <a:t> 	</a:t>
            </a:r>
            <a:r>
              <a:rPr lang="en-US" b="1" dirty="0" err="1" smtClean="0"/>
              <a:t>item.unitofmeasurement%TYPE</a:t>
            </a:r>
            <a:r>
              <a:rPr lang="en-US" b="1" dirty="0" smtClean="0"/>
              <a:t>;</a:t>
            </a:r>
          </a:p>
          <a:p>
            <a:pPr eaLnBrk="1" fontAlgn="auto" hangingPunct="1">
              <a:spcBef>
                <a:spcPts val="0"/>
              </a:spcBef>
              <a:spcAft>
                <a:spcPts val="0"/>
              </a:spcAft>
              <a:defRPr/>
            </a:pPr>
            <a:r>
              <a:rPr lang="en-US" b="1" dirty="0" smtClean="0"/>
              <a:t>v_reorderlevel 	</a:t>
            </a:r>
            <a:r>
              <a:rPr lang="en-US" b="1" dirty="0" err="1" smtClean="0"/>
              <a:t>item.reorderlevel%TYPE</a:t>
            </a:r>
            <a:r>
              <a:rPr lang="en-US" b="1" dirty="0" smtClean="0"/>
              <a:t>;</a:t>
            </a:r>
          </a:p>
          <a:p>
            <a:pPr eaLnBrk="1" fontAlgn="auto" hangingPunct="1">
              <a:spcBef>
                <a:spcPts val="0"/>
              </a:spcBef>
              <a:spcAft>
                <a:spcPts val="0"/>
              </a:spcAft>
              <a:defRPr/>
            </a:pPr>
            <a:r>
              <a:rPr lang="en-US" b="1" dirty="0" smtClean="0"/>
              <a:t>v_reorderqty	</a:t>
            </a:r>
            <a:r>
              <a:rPr lang="en-US" b="1" dirty="0" err="1" smtClean="0"/>
              <a:t>item.reorderqty%TYPE</a:t>
            </a:r>
            <a:r>
              <a:rPr lang="en-US" b="1" dirty="0" smtClean="0"/>
              <a:t>;</a:t>
            </a:r>
          </a:p>
          <a:p>
            <a:pPr eaLnBrk="1" fontAlgn="auto" hangingPunct="1">
              <a:spcBef>
                <a:spcPts val="0"/>
              </a:spcBef>
              <a:spcAft>
                <a:spcPts val="0"/>
              </a:spcAft>
              <a:defRPr/>
            </a:pPr>
            <a:r>
              <a:rPr lang="en-US" b="1" dirty="0" err="1" smtClean="0"/>
              <a:t>v_discount</a:t>
            </a:r>
            <a:r>
              <a:rPr lang="en-US" b="1" dirty="0" smtClean="0"/>
              <a:t>		</a:t>
            </a:r>
            <a:r>
              <a:rPr lang="en-US" b="1" dirty="0" err="1" smtClean="0"/>
              <a:t>item.discount%TYPE</a:t>
            </a:r>
            <a:r>
              <a:rPr lang="en-US" b="1" dirty="0" smtClean="0"/>
              <a:t>;</a:t>
            </a:r>
          </a:p>
          <a:p>
            <a:pPr eaLnBrk="1" fontAlgn="auto" hangingPunct="1">
              <a:spcBef>
                <a:spcPts val="0"/>
              </a:spcBef>
              <a:spcAft>
                <a:spcPts val="0"/>
              </a:spcAft>
              <a:defRPr/>
            </a:pPr>
            <a:r>
              <a:rPr lang="en-US" b="1" dirty="0" smtClean="0"/>
              <a:t>BEGIN</a:t>
            </a:r>
          </a:p>
          <a:p>
            <a:pPr eaLnBrk="1" fontAlgn="auto" hangingPunct="1">
              <a:spcBef>
                <a:spcPts val="0"/>
              </a:spcBef>
              <a:spcAft>
                <a:spcPts val="0"/>
              </a:spcAft>
              <a:defRPr/>
            </a:pPr>
            <a:r>
              <a:rPr lang="en-US" b="1" dirty="0" smtClean="0"/>
              <a:t>SELECT itemname, </a:t>
            </a:r>
            <a:r>
              <a:rPr lang="en-US" b="1" dirty="0" err="1" smtClean="0"/>
              <a:t>qtyonhand</a:t>
            </a:r>
            <a:r>
              <a:rPr lang="en-US" b="1" dirty="0" smtClean="0"/>
              <a:t>, unitprice, </a:t>
            </a:r>
            <a:r>
              <a:rPr lang="en-US" b="1" dirty="0" err="1" smtClean="0"/>
              <a:t>unitofmeasurement</a:t>
            </a:r>
            <a:r>
              <a:rPr lang="en-US" b="1" dirty="0" smtClean="0"/>
              <a:t>, </a:t>
            </a:r>
            <a:r>
              <a:rPr lang="en-US" b="1" dirty="0" err="1" smtClean="0"/>
              <a:t>reorderlevel</a:t>
            </a:r>
            <a:r>
              <a:rPr lang="en-US" b="1" dirty="0" smtClean="0"/>
              <a:t>, </a:t>
            </a:r>
            <a:r>
              <a:rPr lang="en-US" b="1" dirty="0" err="1" smtClean="0"/>
              <a:t>reorderqty</a:t>
            </a:r>
            <a:r>
              <a:rPr lang="en-US" b="1" dirty="0" smtClean="0"/>
              <a:t>, discount INTO</a:t>
            </a:r>
          </a:p>
          <a:p>
            <a:pPr eaLnBrk="1" fontAlgn="auto" hangingPunct="1">
              <a:spcBef>
                <a:spcPts val="0"/>
              </a:spcBef>
              <a:spcAft>
                <a:spcPts val="0"/>
              </a:spcAft>
              <a:defRPr/>
            </a:pPr>
            <a:r>
              <a:rPr lang="en-US" b="1" dirty="0" smtClean="0"/>
              <a:t>v_itemname, </a:t>
            </a:r>
            <a:r>
              <a:rPr lang="en-US" b="1" dirty="0" err="1" smtClean="0"/>
              <a:t>v_qtyonhand</a:t>
            </a:r>
            <a:r>
              <a:rPr lang="en-US" b="1" dirty="0" smtClean="0"/>
              <a:t>, </a:t>
            </a:r>
            <a:r>
              <a:rPr lang="en-US" b="1" dirty="0" err="1" smtClean="0"/>
              <a:t>v_unitprice</a:t>
            </a:r>
            <a:r>
              <a:rPr lang="en-US" b="1" dirty="0" smtClean="0"/>
              <a:t>, </a:t>
            </a:r>
            <a:r>
              <a:rPr lang="en-US" b="1" dirty="0" err="1" smtClean="0"/>
              <a:t>v_unitofmeasure</a:t>
            </a:r>
            <a:r>
              <a:rPr lang="en-US" b="1" dirty="0" smtClean="0"/>
              <a:t>, v_reorderlevel, v_reorderqty, </a:t>
            </a:r>
            <a:r>
              <a:rPr lang="en-US" b="1" dirty="0" err="1" smtClean="0"/>
              <a:t>v_discount</a:t>
            </a:r>
            <a:r>
              <a:rPr lang="en-US" b="1" dirty="0" smtClean="0"/>
              <a:t> FROM item </a:t>
            </a:r>
          </a:p>
          <a:p>
            <a:pPr eaLnBrk="1" fontAlgn="auto" hangingPunct="1">
              <a:spcBef>
                <a:spcPts val="0"/>
              </a:spcBef>
              <a:spcAft>
                <a:spcPts val="0"/>
              </a:spcAft>
              <a:defRPr/>
            </a:pPr>
            <a:r>
              <a:rPr lang="en-US" b="1" dirty="0" smtClean="0"/>
              <a:t>WHERE itemid=‘STN001’;</a:t>
            </a:r>
          </a:p>
          <a:p>
            <a:pPr eaLnBrk="1" fontAlgn="auto" hangingPunct="1">
              <a:spcBef>
                <a:spcPts val="0"/>
              </a:spcBef>
              <a:spcAft>
                <a:spcPts val="0"/>
              </a:spcAft>
              <a:defRPr/>
            </a:pPr>
            <a:r>
              <a:rPr lang="en-US" b="1" dirty="0" smtClean="0"/>
              <a:t>END;</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The above PL/SQL block conveys how to select all the columns from item table where itemid equal to STN001. we need to declare as many PL/SQL variables as the number of columns in item table.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If the number of columns in a table runs to 100’s declaring that much of variables as the number of columns would be tedious.</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PL/SQL programmer needs a handy way to address this issue. Here comes the usage of composite datatype. Composite datatype is a datatype in which we can store multiple column values.</a:t>
            </a:r>
          </a:p>
          <a:p>
            <a:pPr eaLnBrk="1" fontAlgn="auto" hangingPunct="1">
              <a:spcBef>
                <a:spcPts val="0"/>
              </a:spcBef>
              <a:spcAft>
                <a:spcPts val="0"/>
              </a:spcAft>
              <a:defRPr/>
            </a:pPr>
            <a:endParaRPr lang="en-US" dirty="0"/>
          </a:p>
        </p:txBody>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5DD3E5-AA72-4ADB-AE15-85858A213BBA}"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A9419C2-2A22-4417-B37E-3C44DA389566}" type="slidenum">
              <a:rPr lang="en-US" smtClean="0"/>
              <a:pPr eaLnBrk="1" fontAlgn="base" hangingPunct="1">
                <a:spcBef>
                  <a:spcPct val="0"/>
                </a:spcBef>
                <a:spcAft>
                  <a:spcPct val="0"/>
                </a:spcAft>
              </a:pPr>
              <a:t>30</a:t>
            </a:fld>
            <a:endParaRPr lang="en-US"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You can use SQLCODE and SQLERRM in the executable part of PL/SQL as shown in the below example.</a:t>
            </a:r>
          </a:p>
          <a:p>
            <a:pPr eaLnBrk="1" hangingPunct="1">
              <a:spcBef>
                <a:spcPct val="0"/>
              </a:spcBef>
            </a:pPr>
            <a:endParaRPr lang="en-US" sz="900" smtClean="0">
              <a:latin typeface="Arial" pitchFamily="34" charset="0"/>
            </a:endParaRPr>
          </a:p>
          <a:p>
            <a:pPr eaLnBrk="1" hangingPunct="1">
              <a:spcBef>
                <a:spcPct val="0"/>
              </a:spcBef>
            </a:pPr>
            <a:endParaRPr lang="en-US" sz="900" smtClean="0">
              <a:latin typeface="Arial" pitchFamily="34" charset="0"/>
            </a:endParaRPr>
          </a:p>
          <a:p>
            <a:pPr>
              <a:spcBef>
                <a:spcPts val="600"/>
              </a:spcBef>
            </a:pPr>
            <a:r>
              <a:rPr lang="en-US" sz="900" smtClean="0">
                <a:latin typeface="Lucida Console" pitchFamily="49" charset="0"/>
                <a:cs typeface="Courier New" pitchFamily="49" charset="0"/>
              </a:rPr>
              <a:t>--Assume that a supplier table has 3 columns (Supplierid, suppliername, </a:t>
            </a:r>
          </a:p>
          <a:p>
            <a:pPr>
              <a:spcBef>
                <a:spcPts val="600"/>
              </a:spcBef>
            </a:pPr>
            <a:r>
              <a:rPr lang="en-US" sz="900" smtClean="0">
                <a:latin typeface="Lucida Console" pitchFamily="49" charset="0"/>
                <a:cs typeface="Courier New" pitchFamily="49" charset="0"/>
              </a:rPr>
              <a:t>--suppliercontactno)</a:t>
            </a:r>
          </a:p>
          <a:p>
            <a:pPr>
              <a:spcBef>
                <a:spcPts val="600"/>
              </a:spcBef>
            </a:pPr>
            <a:r>
              <a:rPr lang="en-US" sz="900" smtClean="0">
                <a:latin typeface="Lucida Console" pitchFamily="49" charset="0"/>
                <a:cs typeface="Courier New" pitchFamily="49" charset="0"/>
              </a:rPr>
              <a:t>DECLARE</a:t>
            </a:r>
          </a:p>
          <a:p>
            <a:pPr>
              <a:spcBef>
                <a:spcPts val="600"/>
              </a:spcBef>
            </a:pPr>
            <a:r>
              <a:rPr lang="en-US" sz="900" smtClean="0">
                <a:latin typeface="Lucida Console" pitchFamily="49" charset="0"/>
                <a:cs typeface="Courier New" pitchFamily="49" charset="0"/>
              </a:rPr>
              <a:t>  e_MissingNull Exception;</a:t>
            </a:r>
          </a:p>
          <a:p>
            <a:pPr>
              <a:spcBef>
                <a:spcPts val="600"/>
              </a:spcBef>
            </a:pPr>
            <a:r>
              <a:rPr lang="en-US" sz="900" smtClean="0">
                <a:latin typeface="Lucida Console" pitchFamily="49" charset="0"/>
                <a:cs typeface="Courier New" pitchFamily="49" charset="0"/>
              </a:rPr>
              <a:t>  PRAGMA EXCEPTION_INIT( e_MissingNull, -1400);</a:t>
            </a:r>
          </a:p>
          <a:p>
            <a:pPr>
              <a:spcBef>
                <a:spcPts val="600"/>
              </a:spcBef>
            </a:pPr>
            <a:r>
              <a:rPr lang="en-US" sz="900" smtClean="0">
                <a:latin typeface="Lucida Console" pitchFamily="49" charset="0"/>
                <a:cs typeface="Courier New" pitchFamily="49" charset="0"/>
              </a:rPr>
              <a:t>  v_sqlcode number;</a:t>
            </a:r>
          </a:p>
          <a:p>
            <a:pPr>
              <a:spcBef>
                <a:spcPts val="600"/>
              </a:spcBef>
            </a:pPr>
            <a:r>
              <a:rPr lang="en-US" sz="900" smtClean="0">
                <a:latin typeface="Lucida Console" pitchFamily="49" charset="0"/>
                <a:cs typeface="Courier New" pitchFamily="49" charset="0"/>
              </a:rPr>
              <a:t>  v_sqlerrmsg varchar2(255);</a:t>
            </a:r>
          </a:p>
          <a:p>
            <a:pPr>
              <a:spcBef>
                <a:spcPts val="600"/>
              </a:spcBef>
            </a:pPr>
            <a:r>
              <a:rPr lang="en-US" sz="900" smtClean="0">
                <a:latin typeface="Lucida Console" pitchFamily="49" charset="0"/>
                <a:cs typeface="Courier New" pitchFamily="49" charset="0"/>
              </a:rPr>
              <a:t>BEGIN</a:t>
            </a:r>
          </a:p>
          <a:p>
            <a:pPr>
              <a:spcBef>
                <a:spcPts val="600"/>
              </a:spcBef>
            </a:pPr>
            <a:r>
              <a:rPr lang="en-US" sz="900" smtClean="0">
                <a:latin typeface="Lucida Console" pitchFamily="49" charset="0"/>
                <a:cs typeface="Courier New" pitchFamily="49" charset="0"/>
              </a:rPr>
              <a:t>--Also assume Supplierid S4 is not present in the supplier table</a:t>
            </a:r>
          </a:p>
          <a:p>
            <a:pPr>
              <a:spcBef>
                <a:spcPts val="600"/>
              </a:spcBef>
            </a:pPr>
            <a:r>
              <a:rPr lang="en-US" sz="900" smtClean="0">
                <a:latin typeface="Lucida Console" pitchFamily="49" charset="0"/>
                <a:cs typeface="Courier New" pitchFamily="49" charset="0"/>
              </a:rPr>
              <a:t>INSERT INTO supplier (supplierid, suppliername) VALUES ('S4', ‘Thomas enterprises');</a:t>
            </a:r>
          </a:p>
          <a:p>
            <a:pPr>
              <a:spcBef>
                <a:spcPts val="600"/>
              </a:spcBef>
            </a:pPr>
            <a:r>
              <a:rPr lang="en-US" sz="900" smtClean="0">
                <a:latin typeface="Lucida Console" pitchFamily="49" charset="0"/>
                <a:cs typeface="Courier New" pitchFamily="49" charset="0"/>
              </a:rPr>
              <a:t>v_sqlcode:=SQLCODE;</a:t>
            </a:r>
          </a:p>
          <a:p>
            <a:pPr>
              <a:spcBef>
                <a:spcPts val="600"/>
              </a:spcBef>
            </a:pPr>
            <a:r>
              <a:rPr lang="en-US" sz="900" smtClean="0">
                <a:latin typeface="Lucida Console" pitchFamily="49" charset="0"/>
                <a:cs typeface="Courier New" pitchFamily="49" charset="0"/>
              </a:rPr>
              <a:t>  v_sqlerrmsg:= SUBSTR(SQLERRM,1,255);</a:t>
            </a:r>
          </a:p>
          <a:p>
            <a:pPr>
              <a:spcBef>
                <a:spcPts val="600"/>
              </a:spcBef>
            </a:pPr>
            <a:r>
              <a:rPr lang="en-US" sz="900" smtClean="0">
                <a:latin typeface="Lucida Console" pitchFamily="49" charset="0"/>
                <a:cs typeface="Courier New" pitchFamily="49" charset="0"/>
              </a:rPr>
              <a:t>  DBMS_OUTPUT.PUT_LINE('SQLCODE '||v_sqlcode);</a:t>
            </a:r>
          </a:p>
          <a:p>
            <a:pPr>
              <a:spcBef>
                <a:spcPts val="600"/>
              </a:spcBef>
            </a:pPr>
            <a:r>
              <a:rPr lang="en-US" sz="900" smtClean="0">
                <a:latin typeface="Lucida Console" pitchFamily="49" charset="0"/>
                <a:cs typeface="Courier New" pitchFamily="49" charset="0"/>
              </a:rPr>
              <a:t>  DBMS_OUTPUT.PUT_LINE('SQLERRM '||v_sqlerrmsg);</a:t>
            </a:r>
          </a:p>
          <a:p>
            <a:pPr>
              <a:spcBef>
                <a:spcPts val="600"/>
              </a:spcBef>
            </a:pPr>
            <a:endParaRPr lang="en-US" sz="900" smtClean="0">
              <a:latin typeface="Lucida Console" pitchFamily="49" charset="0"/>
              <a:cs typeface="Courier New" pitchFamily="49" charset="0"/>
            </a:endParaRPr>
          </a:p>
          <a:p>
            <a:pPr>
              <a:spcBef>
                <a:spcPts val="600"/>
              </a:spcBef>
            </a:pPr>
            <a:r>
              <a:rPr lang="en-US" sz="900" smtClean="0">
                <a:latin typeface="Lucida Console" pitchFamily="49" charset="0"/>
                <a:cs typeface="Courier New" pitchFamily="49" charset="0"/>
              </a:rPr>
              <a:t>EXCEPTION</a:t>
            </a:r>
          </a:p>
          <a:p>
            <a:pPr>
              <a:spcBef>
                <a:spcPts val="600"/>
              </a:spcBef>
            </a:pPr>
            <a:r>
              <a:rPr lang="en-US" sz="900" smtClean="0">
                <a:latin typeface="Lucida Console" pitchFamily="49" charset="0"/>
                <a:cs typeface="Courier New" pitchFamily="49" charset="0"/>
              </a:rPr>
              <a:t> WHEN e_MissingNull THEN</a:t>
            </a:r>
          </a:p>
          <a:p>
            <a:pPr>
              <a:spcBef>
                <a:spcPts val="600"/>
              </a:spcBef>
            </a:pPr>
            <a:r>
              <a:rPr lang="en-US" sz="900" smtClean="0">
                <a:latin typeface="Lucida Console" pitchFamily="49" charset="0"/>
                <a:cs typeface="Courier New" pitchFamily="49" charset="0"/>
              </a:rPr>
              <a:t>  DBMS_OUTPUT.PUT_LINE('Missing value for a NOT NULL column ');</a:t>
            </a:r>
          </a:p>
          <a:p>
            <a:pPr>
              <a:spcBef>
                <a:spcPts val="600"/>
              </a:spcBef>
            </a:pPr>
            <a:r>
              <a:rPr lang="en-US" sz="900" smtClean="0">
                <a:latin typeface="Lucida Console" pitchFamily="49" charset="0"/>
                <a:cs typeface="Courier New" pitchFamily="49" charset="0"/>
              </a:rPr>
              <a:t>  WHEN OTHERS THEN</a:t>
            </a:r>
          </a:p>
          <a:p>
            <a:pPr>
              <a:spcBef>
                <a:spcPts val="600"/>
              </a:spcBef>
            </a:pPr>
            <a:r>
              <a:rPr lang="en-US" sz="900" smtClean="0">
                <a:latin typeface="Lucida Console" pitchFamily="49" charset="0"/>
                <a:cs typeface="Courier New" pitchFamily="49" charset="0"/>
              </a:rPr>
              <a:t>  v_sqlcode:=SQLCODE;</a:t>
            </a:r>
          </a:p>
          <a:p>
            <a:pPr>
              <a:spcBef>
                <a:spcPts val="600"/>
              </a:spcBef>
            </a:pPr>
            <a:r>
              <a:rPr lang="en-US" sz="900" smtClean="0">
                <a:latin typeface="Lucida Console" pitchFamily="49" charset="0"/>
                <a:cs typeface="Courier New" pitchFamily="49" charset="0"/>
              </a:rPr>
              <a:t>  v_sqlerrmsg:= SUBSTR(SQLERRM,1,255);</a:t>
            </a:r>
          </a:p>
          <a:p>
            <a:pPr>
              <a:spcBef>
                <a:spcPts val="600"/>
              </a:spcBef>
            </a:pPr>
            <a:r>
              <a:rPr lang="en-US" sz="900" smtClean="0">
                <a:latin typeface="Lucida Console" pitchFamily="49" charset="0"/>
                <a:cs typeface="Courier New" pitchFamily="49" charset="0"/>
              </a:rPr>
              <a:t>  DBMS_OUTPUT.PUT_LINE('SQLCODE '||v_sqlcode);</a:t>
            </a:r>
          </a:p>
          <a:p>
            <a:pPr>
              <a:spcBef>
                <a:spcPts val="600"/>
              </a:spcBef>
            </a:pPr>
            <a:r>
              <a:rPr lang="en-US" sz="900" smtClean="0">
                <a:latin typeface="Lucida Console" pitchFamily="49" charset="0"/>
                <a:cs typeface="Courier New" pitchFamily="49" charset="0"/>
              </a:rPr>
              <a:t>  DBMS_OUTPUT.PUT_LINE('SQLERRM '||v_sqlerrmsg);</a:t>
            </a:r>
          </a:p>
          <a:p>
            <a:pPr>
              <a:spcBef>
                <a:spcPts val="600"/>
              </a:spcBef>
            </a:pPr>
            <a:r>
              <a:rPr lang="en-US" sz="900" smtClean="0">
                <a:latin typeface="Lucida Console" pitchFamily="49" charset="0"/>
                <a:cs typeface="Courier New" pitchFamily="49" charset="0"/>
              </a:rPr>
              <a:t>END; </a:t>
            </a:r>
          </a:p>
          <a:p>
            <a:pPr>
              <a:spcBef>
                <a:spcPts val="600"/>
              </a:spcBef>
            </a:pPr>
            <a:endParaRPr lang="en-US" sz="900" smtClean="0">
              <a:latin typeface="Lucida Console" pitchFamily="49" charset="0"/>
              <a:cs typeface="Courier New" pitchFamily="49" charset="0"/>
            </a:endParaRPr>
          </a:p>
          <a:p>
            <a:pPr>
              <a:spcBef>
                <a:spcPts val="600"/>
              </a:spcBef>
            </a:pPr>
            <a:r>
              <a:rPr lang="en-US" sz="900" smtClean="0">
                <a:latin typeface="Lucida Console" pitchFamily="49" charset="0"/>
                <a:cs typeface="Courier New" pitchFamily="49" charset="0"/>
              </a:rPr>
              <a:t>The above record would be successfully inserted into the supplier table. The following output would be displayed on the screen.</a:t>
            </a:r>
          </a:p>
          <a:p>
            <a:pPr>
              <a:spcBef>
                <a:spcPts val="600"/>
              </a:spcBef>
            </a:pPr>
            <a:endParaRPr lang="en-US" sz="900" smtClean="0">
              <a:latin typeface="Lucida Console" pitchFamily="49" charset="0"/>
              <a:cs typeface="Courier New" pitchFamily="49" charset="0"/>
            </a:endParaRPr>
          </a:p>
          <a:p>
            <a:pPr>
              <a:spcBef>
                <a:spcPts val="600"/>
              </a:spcBef>
            </a:pPr>
            <a:r>
              <a:rPr lang="en-US" sz="900" smtClean="0">
                <a:latin typeface="Lucida Console" pitchFamily="49" charset="0"/>
                <a:cs typeface="Courier New" pitchFamily="49" charset="0"/>
              </a:rPr>
              <a:t>Output:</a:t>
            </a:r>
          </a:p>
          <a:p>
            <a:pPr>
              <a:spcBef>
                <a:spcPts val="600"/>
              </a:spcBef>
            </a:pPr>
            <a:endParaRPr lang="en-US" sz="900" smtClean="0">
              <a:latin typeface="Lucida Console" pitchFamily="49" charset="0"/>
              <a:cs typeface="Courier New" pitchFamily="49" charset="0"/>
            </a:endParaRPr>
          </a:p>
          <a:p>
            <a:pPr>
              <a:spcBef>
                <a:spcPts val="600"/>
              </a:spcBef>
            </a:pPr>
            <a:r>
              <a:rPr lang="en-US" sz="900" b="1" smtClean="0">
                <a:latin typeface="Lucida Console" pitchFamily="49" charset="0"/>
                <a:cs typeface="Courier New" pitchFamily="49" charset="0"/>
              </a:rPr>
              <a:t>SQLCODE 0</a:t>
            </a:r>
          </a:p>
          <a:p>
            <a:pPr>
              <a:spcBef>
                <a:spcPts val="600"/>
              </a:spcBef>
            </a:pPr>
            <a:r>
              <a:rPr lang="en-US" sz="900" b="1" smtClean="0">
                <a:latin typeface="Lucida Console" pitchFamily="49" charset="0"/>
                <a:cs typeface="Courier New" pitchFamily="49" charset="0"/>
              </a:rPr>
              <a:t>SQLERRM ORA-0000: normal, successful completion</a:t>
            </a:r>
          </a:p>
          <a:p>
            <a:pPr>
              <a:spcBef>
                <a:spcPts val="600"/>
              </a:spcBef>
            </a:pPr>
            <a:endParaRPr lang="en-US" sz="900" b="1" smtClean="0">
              <a:latin typeface="Lucida Console" pitchFamily="49" charset="0"/>
              <a:cs typeface="Courier New" pitchFamily="49" charset="0"/>
            </a:endParaRPr>
          </a:p>
          <a:p>
            <a:pPr>
              <a:spcBef>
                <a:spcPts val="600"/>
              </a:spcBef>
            </a:pPr>
            <a:r>
              <a:rPr lang="en-US" sz="900" b="1" smtClean="0">
                <a:latin typeface="Lucida Console" pitchFamily="49" charset="0"/>
                <a:cs typeface="Courier New" pitchFamily="49" charset="0"/>
              </a:rPr>
              <a:t>PL/SQL procedure successfully completed.</a:t>
            </a:r>
          </a:p>
          <a:p>
            <a:pPr>
              <a:spcBef>
                <a:spcPts val="600"/>
              </a:spcBef>
            </a:pPr>
            <a:endParaRPr lang="en-US" sz="900" smtClean="0">
              <a:latin typeface="Lucida Console" pitchFamily="49" charset="0"/>
              <a:cs typeface="Courier New" pitchFamily="49"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8A442586-268B-4C61-AF73-411CFB6A0D72}" type="slidenum">
              <a:rPr lang="en-US" smtClean="0"/>
              <a:pPr eaLnBrk="1" fontAlgn="base" hangingPunct="1">
                <a:spcBef>
                  <a:spcPct val="0"/>
                </a:spcBef>
                <a:spcAft>
                  <a:spcPct val="0"/>
                </a:spcAft>
              </a:pPr>
              <a:t>31</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buFontTx/>
              <a:buChar char="•"/>
            </a:pPr>
            <a:r>
              <a:rPr lang="en-US" sz="900" smtClean="0">
                <a:latin typeface="Arial" pitchFamily="34" charset="0"/>
              </a:rPr>
              <a:t>Handy way of throwing error messages in applications</a:t>
            </a:r>
          </a:p>
          <a:p>
            <a:pPr eaLnBrk="1" hangingPunct="1">
              <a:lnSpc>
                <a:spcPct val="90000"/>
              </a:lnSpc>
              <a:spcBef>
                <a:spcPct val="0"/>
              </a:spcBef>
              <a:buFontTx/>
              <a:buChar char="•"/>
            </a:pPr>
            <a:endParaRPr lang="en-US" sz="900" smtClean="0">
              <a:latin typeface="Arial" pitchFamily="34" charset="0"/>
            </a:endParaRPr>
          </a:p>
          <a:p>
            <a:pPr eaLnBrk="1" hangingPunct="1">
              <a:lnSpc>
                <a:spcPct val="90000"/>
              </a:lnSpc>
              <a:spcBef>
                <a:spcPct val="0"/>
              </a:spcBef>
              <a:buFontTx/>
              <a:buChar char="•"/>
            </a:pPr>
            <a:r>
              <a:rPr lang="en-US" sz="900" smtClean="0">
                <a:latin typeface="Arial" pitchFamily="34" charset="0"/>
              </a:rPr>
              <a:t>Helps us in creating more descriptive error messages </a:t>
            </a:r>
          </a:p>
          <a:p>
            <a:pPr eaLnBrk="1" hangingPunct="1">
              <a:spcBef>
                <a:spcPct val="0"/>
              </a:spcBef>
            </a:pPr>
            <a:endParaRPr lang="en-US" sz="900" smtClean="0">
              <a:latin typeface="Arial" pitchFamily="34" charset="0"/>
            </a:endParaRPr>
          </a:p>
          <a:p>
            <a:pPr eaLnBrk="1" hangingPunct="1">
              <a:spcBef>
                <a:spcPct val="0"/>
              </a:spcBef>
            </a:pPr>
            <a:r>
              <a:rPr lang="en-US" sz="900" smtClean="0">
                <a:latin typeface="Arial" pitchFamily="34" charset="0"/>
              </a:rPr>
              <a:t>Example with reorder level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A61E1BB7-8DFB-4138-A4BD-013C276F791E}" type="slidenum">
              <a:rPr lang="en-US" smtClean="0"/>
              <a:pPr eaLnBrk="1" fontAlgn="base" hangingPunct="1">
                <a:spcBef>
                  <a:spcPct val="0"/>
                </a:spcBef>
                <a:spcAft>
                  <a:spcPct val="0"/>
                </a:spcAft>
              </a:pPr>
              <a:t>32</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41DD4A33-568F-421E-9589-BF284FACFB5E}" type="slidenum">
              <a:rPr lang="en-US" smtClean="0"/>
              <a:pPr eaLnBrk="1" fontAlgn="base" hangingPunct="1">
                <a:spcBef>
                  <a:spcPct val="0"/>
                </a:spcBef>
                <a:spcAft>
                  <a:spcPct val="0"/>
                </a:spcAft>
              </a:pPr>
              <a:t>33</a:t>
            </a:fld>
            <a:endParaRPr lang="en-US"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90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base" hangingPunct="1">
              <a:spcBef>
                <a:spcPct val="0"/>
              </a:spcBef>
              <a:spcAft>
                <a:spcPct val="0"/>
              </a:spcAft>
            </a:pPr>
            <a:fld id="{B3B538D3-D912-49A5-ADBA-A6FCB4A7D42B}" type="slidenum">
              <a:rPr lang="en-US" smtClean="0"/>
              <a:pPr eaLnBrk="1" fontAlgn="base" hangingPunct="1">
                <a:spcBef>
                  <a:spcPct val="0"/>
                </a:spcBef>
                <a:spcAft>
                  <a:spcPct val="0"/>
                </a:spcAft>
              </a:pPr>
              <a:t>34</a:t>
            </a:fld>
            <a:endParaRPr lang="en-US"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900" smtClean="0">
                <a:latin typeface="Arial" pitchFamily="34" charset="0"/>
              </a:rPr>
              <a:t>Exception can be thrown from the following sections in a PL/SQL block. They are,</a:t>
            </a:r>
          </a:p>
          <a:p>
            <a:pPr eaLnBrk="1" hangingPunct="1">
              <a:spcBef>
                <a:spcPct val="0"/>
              </a:spcBef>
            </a:pPr>
            <a:endParaRPr lang="en-US" sz="900" smtClean="0">
              <a:latin typeface="Arial" pitchFamily="34" charset="0"/>
            </a:endParaRPr>
          </a:p>
          <a:p>
            <a:pPr marL="742950" lvl="2" indent="-342900" eaLnBrk="1" hangingPunct="1">
              <a:lnSpc>
                <a:spcPct val="90000"/>
              </a:lnSpc>
              <a:spcBef>
                <a:spcPct val="0"/>
              </a:spcBef>
              <a:buFontTx/>
              <a:buChar char="•"/>
            </a:pPr>
            <a:r>
              <a:rPr lang="en-US" smtClean="0"/>
              <a:t>Declarative</a:t>
            </a:r>
          </a:p>
          <a:p>
            <a:pPr eaLnBrk="1" hangingPunct="1">
              <a:lnSpc>
                <a:spcPct val="90000"/>
              </a:lnSpc>
              <a:spcBef>
                <a:spcPct val="0"/>
              </a:spcBef>
              <a:buFontTx/>
              <a:buChar char="•"/>
            </a:pPr>
            <a:endParaRPr lang="en-US" sz="2000" smtClean="0"/>
          </a:p>
          <a:p>
            <a:pPr lvl="1" eaLnBrk="1" hangingPunct="1">
              <a:lnSpc>
                <a:spcPct val="90000"/>
              </a:lnSpc>
              <a:spcBef>
                <a:spcPct val="0"/>
              </a:spcBef>
              <a:buFontTx/>
              <a:buChar char="•"/>
            </a:pPr>
            <a:r>
              <a:rPr lang="en-US" sz="2000" smtClean="0"/>
              <a:t>Executable</a:t>
            </a:r>
          </a:p>
          <a:p>
            <a:pPr eaLnBrk="1" hangingPunct="1">
              <a:lnSpc>
                <a:spcPct val="90000"/>
              </a:lnSpc>
              <a:spcBef>
                <a:spcPct val="0"/>
              </a:spcBef>
              <a:buFontTx/>
              <a:buChar char="•"/>
            </a:pPr>
            <a:endParaRPr lang="en-US" sz="2000" smtClean="0"/>
          </a:p>
          <a:p>
            <a:pPr lvl="1" eaLnBrk="1" hangingPunct="1">
              <a:lnSpc>
                <a:spcPct val="90000"/>
              </a:lnSpc>
              <a:spcBef>
                <a:spcPct val="0"/>
              </a:spcBef>
              <a:buFontTx/>
              <a:buChar char="•"/>
            </a:pPr>
            <a:r>
              <a:rPr lang="en-US" sz="2000" smtClean="0"/>
              <a:t>Exception</a:t>
            </a:r>
            <a:endParaRPr lang="en-US" sz="900" smtClean="0">
              <a:latin typeface="Arial" pitchFamily="34" charset="0"/>
            </a:endParaRPr>
          </a:p>
          <a:p>
            <a:pPr eaLnBrk="1" hangingPunct="1">
              <a:spcBef>
                <a:spcPct val="0"/>
              </a:spcBef>
            </a:pPr>
            <a:endParaRPr lang="en-US" sz="900"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As a character value is assigned to number variable in the above PL/SQL block, while the above PL/SQL block is executed this would throw a VALUE_ERROR exception.</a:t>
            </a:r>
          </a:p>
          <a:p>
            <a:pPr eaLnBrk="1" hangingPunct="1">
              <a:spcBef>
                <a:spcPct val="0"/>
              </a:spcBef>
            </a:pPr>
            <a:endParaRPr lang="en-US" dirty="0" smtClean="0"/>
          </a:p>
          <a:p>
            <a:pPr eaLnBrk="1" hangingPunct="1">
              <a:spcBef>
                <a:spcPct val="0"/>
              </a:spcBef>
            </a:pPr>
            <a:r>
              <a:rPr lang="en-US" u="sng" dirty="0" smtClean="0"/>
              <a:t>As this exception is thrown in the declaration section, it cannot be handled by the WHEN OTHERS clause written in the </a:t>
            </a:r>
            <a:r>
              <a:rPr lang="en-US" b="1" u="sng" dirty="0" smtClean="0"/>
              <a:t>same</a:t>
            </a:r>
            <a:r>
              <a:rPr lang="en-US" u="sng" dirty="0" smtClean="0"/>
              <a:t> </a:t>
            </a:r>
            <a:r>
              <a:rPr lang="en-US" b="1" u="sng" dirty="0" smtClean="0"/>
              <a:t>PL/SQL</a:t>
            </a:r>
            <a:r>
              <a:rPr lang="en-US" u="sng" dirty="0" smtClean="0"/>
              <a:t> </a:t>
            </a:r>
            <a:r>
              <a:rPr lang="en-US" b="1" u="sng" dirty="0" smtClean="0"/>
              <a:t>block</a:t>
            </a:r>
            <a:r>
              <a:rPr lang="en-US" u="sng" dirty="0" smtClean="0"/>
              <a:t>, whereas it can handled by the </a:t>
            </a:r>
            <a:r>
              <a:rPr lang="en-US" b="1" u="sng" dirty="0" smtClean="0"/>
              <a:t>enclosed</a:t>
            </a:r>
            <a:r>
              <a:rPr lang="en-US" u="sng" dirty="0" smtClean="0"/>
              <a:t> </a:t>
            </a:r>
            <a:r>
              <a:rPr lang="en-US" b="1" u="sng" dirty="0" smtClean="0"/>
              <a:t>PL/SQL</a:t>
            </a:r>
            <a:r>
              <a:rPr lang="en-US" u="sng" dirty="0" smtClean="0"/>
              <a:t> </a:t>
            </a:r>
            <a:r>
              <a:rPr lang="en-US" b="1" u="sng" dirty="0" smtClean="0"/>
              <a:t>block</a:t>
            </a:r>
          </a:p>
          <a:p>
            <a:pPr eaLnBrk="1" hangingPunct="1">
              <a:spcBef>
                <a:spcPct val="0"/>
              </a:spcBef>
            </a:pPr>
            <a:endParaRPr lang="en-US" b="1" dirty="0" smtClean="0"/>
          </a:p>
          <a:p>
            <a:pPr eaLnBrk="1" hangingPunct="1">
              <a:spcBef>
                <a:spcPct val="0"/>
              </a:spcBef>
            </a:pPr>
            <a:r>
              <a:rPr lang="en-US" dirty="0" smtClean="0"/>
              <a:t>The subsequent slide conveys the same with an example.</a:t>
            </a:r>
          </a:p>
        </p:txBody>
      </p:sp>
      <p:sp>
        <p:nvSpPr>
          <p:cNvPr id="1024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68BA12-77EB-4C58-8E59-AA3015C23452}"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55000" lnSpcReduction="20000"/>
          </a:bodyPr>
          <a:lstStyle/>
          <a:p>
            <a:pPr eaLnBrk="1" fontAlgn="auto" hangingPunct="1">
              <a:spcBef>
                <a:spcPts val="0"/>
              </a:spcBef>
              <a:spcAft>
                <a:spcPts val="0"/>
              </a:spcAft>
              <a:defRPr/>
            </a:pPr>
            <a:r>
              <a:rPr lang="en-US" dirty="0" smtClean="0"/>
              <a:t>The nested PL/SQL block has an assignment in the declaration section,</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latin typeface="Lucida Console" pitchFamily="49" charset="0"/>
              </a:rPr>
              <a:t> </a:t>
            </a:r>
            <a:r>
              <a:rPr lang="en-US" b="1" dirty="0" smtClean="0">
                <a:latin typeface="Lucida Console" pitchFamily="49" charset="0"/>
              </a:rPr>
              <a:t>v_qtypurchased NUMBER(3) := 'ABC';</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As a character quantity is assigned to a NUMBER variable, the nested PL/SQL block throws a VALUE_ERROR exception, which is handled by the enclosed PL/SQL block. </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The exception is propagated to the outer block or the enclosed block and the control is directly transferred to the EXCEPTION section of  the enclosed PL/SQL block . </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Then the system would check whether a VALUE_ERROR exception is handled in the outer block . As only WHEN OTHERS exception handler is present in the enclosed block, which can handle all the exception, the executable statement within that exception is executed. </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None of the executable statements in the EXECUTABLE section of the enclosed block is executed.</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The above PL/SQL block when compiled and executed displays </a:t>
            </a:r>
            <a:r>
              <a:rPr lang="en-US" b="1" dirty="0" smtClean="0">
                <a:latin typeface="Lucida Console" pitchFamily="49" charset="0"/>
              </a:rPr>
              <a:t>Other error </a:t>
            </a:r>
            <a:r>
              <a:rPr lang="en-US" dirty="0" smtClean="0">
                <a:latin typeface="Lucida Console" pitchFamily="49" charset="0"/>
              </a:rPr>
              <a:t>alone.</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b="1" dirty="0" smtClean="0">
                <a:latin typeface="Lucida Console" pitchFamily="49" charset="0"/>
              </a:rPr>
              <a:t>Predict the output of the following PL/SQL block.</a:t>
            </a:r>
          </a:p>
          <a:p>
            <a:pPr eaLnBrk="1" fontAlgn="auto" hangingPunct="1">
              <a:spcBef>
                <a:spcPts val="0"/>
              </a:spcBef>
              <a:spcAft>
                <a:spcPts val="0"/>
              </a:spcAft>
              <a:defRPr/>
            </a:pPr>
            <a:endParaRPr lang="en-US" dirty="0" smtClean="0">
              <a:latin typeface="Lucida Console" pitchFamily="49" charset="0"/>
            </a:endParaRP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BEGIN</a:t>
            </a:r>
          </a:p>
          <a:p>
            <a:pPr fontAlgn="auto">
              <a:spcBef>
                <a:spcPct val="50000"/>
              </a:spcBef>
              <a:spcAft>
                <a:spcPts val="0"/>
              </a:spcAft>
              <a:buClr>
                <a:srgbClr val="0033CC"/>
              </a:buClr>
              <a:buSzPct val="155000"/>
              <a:buFont typeface="Symbol" pitchFamily="18" charset="2"/>
              <a:buNone/>
              <a:defRPr/>
            </a:pPr>
            <a:endParaRPr lang="en-US" sz="1400" b="1" dirty="0" smtClean="0">
              <a:latin typeface="Lucida Console" pitchFamily="49" charset="0"/>
            </a:endParaRP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DECLARE</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v_qtypurchased NUMBER(3) := 'ABC';</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BEGIN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DBMS_OUTPUT.PUT_LINE(v_qtypurchased);</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EXCEPTION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VALUE_ERROR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DBMS_OUTPUT.PUT_LINE('Value error occurred in nested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OTHERS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DBMS_OUTPUT.PUT_LINE('Other error occurred in nested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END;</a:t>
            </a:r>
          </a:p>
          <a:p>
            <a:pPr fontAlgn="auto">
              <a:spcBef>
                <a:spcPct val="50000"/>
              </a:spcBef>
              <a:spcAft>
                <a:spcPts val="0"/>
              </a:spcAft>
              <a:buClr>
                <a:srgbClr val="0033CC"/>
              </a:buClr>
              <a:buSzPct val="155000"/>
              <a:buFont typeface="Symbol" pitchFamily="18" charset="2"/>
              <a:buNone/>
              <a:defRPr/>
            </a:pPr>
            <a:endParaRPr lang="en-US" sz="1400" b="1" dirty="0" smtClean="0">
              <a:latin typeface="Lucida Console" pitchFamily="49" charset="0"/>
            </a:endParaRP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DBMS_OUTPUT.PUT_LINE('Completed');</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EXCEPTION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VALUE_ERROR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DBMS_OUTPUT.PUT_LINE('Value error occurred in outer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WHEN OTHERS THEN</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     DBMS_OUTPUT.PUT_LINE('Other error occurred in outer block');</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END;</a:t>
            </a:r>
          </a:p>
          <a:p>
            <a:pPr fontAlgn="auto">
              <a:spcBef>
                <a:spcPct val="50000"/>
              </a:spcBef>
              <a:spcAft>
                <a:spcPts val="0"/>
              </a:spcAft>
              <a:buClr>
                <a:srgbClr val="0033CC"/>
              </a:buClr>
              <a:buSzPct val="155000"/>
              <a:buFont typeface="Symbol" pitchFamily="18" charset="2"/>
              <a:buNone/>
              <a:defRPr/>
            </a:pPr>
            <a:r>
              <a:rPr lang="en-US" sz="1400" b="1" dirty="0" smtClean="0">
                <a:latin typeface="Lucida Console" pitchFamily="49" charset="0"/>
              </a:rPr>
              <a:t>/</a:t>
            </a:r>
          </a:p>
          <a:p>
            <a:pPr eaLnBrk="1" fontAlgn="auto" hangingPunct="1">
              <a:spcBef>
                <a:spcPts val="0"/>
              </a:spcBef>
              <a:spcAft>
                <a:spcPts val="0"/>
              </a:spcAft>
              <a:defRPr/>
            </a:pPr>
            <a:r>
              <a:rPr lang="en-US" dirty="0" smtClean="0"/>
              <a:t>Output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latin typeface="Lucida Console" pitchFamily="49" charset="0"/>
              </a:rPr>
              <a:t>Value error occurred in outer block</a:t>
            </a:r>
            <a:endParaRPr lang="en-US" dirty="0"/>
          </a:p>
        </p:txBody>
      </p:sp>
      <p:sp>
        <p:nvSpPr>
          <p:cNvPr id="1044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D29174-EEE7-42FB-8716-98E6D244D0C6}"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a:p>
            <a:pPr eaLnBrk="1" hangingPunct="1">
              <a:spcBef>
                <a:spcPct val="0"/>
              </a:spcBef>
            </a:pPr>
            <a:r>
              <a:rPr lang="en-US" dirty="0" smtClean="0"/>
              <a:t>As shown above, </a:t>
            </a:r>
            <a:r>
              <a:rPr lang="en-US" dirty="0" err="1" smtClean="0"/>
              <a:t>e_Invalid_Itemid</a:t>
            </a:r>
            <a:r>
              <a:rPr lang="en-US" dirty="0" smtClean="0"/>
              <a:t> exception is declared in an outer PL/SQL block and explicitly raised in a nested PL/SQL block. </a:t>
            </a:r>
          </a:p>
          <a:p>
            <a:pPr eaLnBrk="1" hangingPunct="1">
              <a:spcBef>
                <a:spcPct val="0"/>
              </a:spcBef>
            </a:pPr>
            <a:endParaRPr lang="en-US" dirty="0" smtClean="0"/>
          </a:p>
          <a:p>
            <a:pPr eaLnBrk="1" hangingPunct="1">
              <a:spcBef>
                <a:spcPct val="0"/>
              </a:spcBef>
            </a:pPr>
            <a:r>
              <a:rPr lang="en-US" dirty="0" smtClean="0"/>
              <a:t>As this exception is handled in the nested block itself, by writing an exception handler </a:t>
            </a:r>
            <a:r>
              <a:rPr lang="en-US" b="1" dirty="0" smtClean="0"/>
              <a:t>WHEN </a:t>
            </a:r>
            <a:r>
              <a:rPr lang="en-US" b="1" dirty="0" err="1" smtClean="0"/>
              <a:t>e_Invalid_Itemid</a:t>
            </a:r>
            <a:r>
              <a:rPr lang="en-US" dirty="0" smtClean="0"/>
              <a:t> , the above PL/SQL block when executed prints </a:t>
            </a:r>
            <a:r>
              <a:rPr lang="en-US" b="1" dirty="0" smtClean="0"/>
              <a:t>Invalid </a:t>
            </a:r>
            <a:r>
              <a:rPr lang="en-US" b="1" dirty="0" err="1" smtClean="0"/>
              <a:t>Itemid</a:t>
            </a:r>
            <a:r>
              <a:rPr lang="en-US" b="1" dirty="0" smtClean="0"/>
              <a:t> </a:t>
            </a:r>
            <a:r>
              <a:rPr lang="en-US" dirty="0" smtClean="0"/>
              <a:t>and the control is passed to the enclosed PL/SQL block which then prints </a:t>
            </a:r>
            <a:r>
              <a:rPr lang="en-US" b="1" dirty="0" smtClean="0"/>
              <a:t>Successful</a:t>
            </a:r>
            <a:r>
              <a:rPr lang="en-US" dirty="0" smtClean="0"/>
              <a:t> </a:t>
            </a:r>
            <a:r>
              <a:rPr lang="en-US" b="1" dirty="0" smtClean="0"/>
              <a:t>completion </a:t>
            </a:r>
            <a:r>
              <a:rPr lang="en-US" dirty="0" smtClean="0"/>
              <a:t>also.</a:t>
            </a:r>
          </a:p>
          <a:p>
            <a:pPr eaLnBrk="1" hangingPunct="1">
              <a:spcBef>
                <a:spcPct val="0"/>
              </a:spcBef>
            </a:pPr>
            <a:endParaRPr lang="en-US" b="1" dirty="0" smtClean="0"/>
          </a:p>
        </p:txBody>
      </p:sp>
      <p:sp>
        <p:nvSpPr>
          <p:cNvPr id="1064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2C304F-8062-475E-B57A-6DCAC43224A9}"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latin typeface="Lucida Console" pitchFamily="49" charset="0"/>
              </a:rPr>
              <a:t>e_Invalid_customerid</a:t>
            </a:r>
            <a:r>
              <a:rPr lang="en-US" dirty="0" smtClean="0">
                <a:latin typeface="Lucida Console" pitchFamily="49" charset="0"/>
              </a:rPr>
              <a:t> exception declared in the outer PL/SQL block, and raised in the nested PL/SQL block explicitly. As this exception </a:t>
            </a:r>
            <a:r>
              <a:rPr lang="en-US" b="1" dirty="0" smtClean="0">
                <a:latin typeface="Lucida Console" pitchFamily="49" charset="0"/>
              </a:rPr>
              <a:t>e_Invalid_customerid</a:t>
            </a:r>
            <a:r>
              <a:rPr lang="en-US" dirty="0" smtClean="0">
                <a:latin typeface="Lucida Console" pitchFamily="49" charset="0"/>
              </a:rPr>
              <a:t> is not handled in the nested block, the exception is propagated to the outer block.</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 If the exception </a:t>
            </a:r>
            <a:r>
              <a:rPr lang="en-US" b="1" dirty="0" smtClean="0">
                <a:latin typeface="Lucida Console" pitchFamily="49" charset="0"/>
              </a:rPr>
              <a:t>e_Invalid_customerid</a:t>
            </a:r>
            <a:r>
              <a:rPr lang="en-US" dirty="0" smtClean="0">
                <a:latin typeface="Lucida Console" pitchFamily="49" charset="0"/>
              </a:rPr>
              <a:t>  is handled in the outer block, the set of statements associated with the exception </a:t>
            </a:r>
            <a:r>
              <a:rPr lang="en-US" b="1" dirty="0" smtClean="0">
                <a:latin typeface="Lucida Console" pitchFamily="49" charset="0"/>
              </a:rPr>
              <a:t>e_Invalid_customerid</a:t>
            </a:r>
            <a:r>
              <a:rPr lang="en-US" dirty="0" smtClean="0">
                <a:latin typeface="Lucida Console" pitchFamily="49" charset="0"/>
              </a:rPr>
              <a:t>  executed. Hence the output of the above PL/SQL block would be </a:t>
            </a:r>
            <a:r>
              <a:rPr lang="en-US" b="1" dirty="0" smtClean="0">
                <a:latin typeface="Lucida Console" pitchFamily="49" charset="0"/>
              </a:rPr>
              <a:t>Invalid</a:t>
            </a:r>
            <a:r>
              <a:rPr lang="en-US" dirty="0" smtClean="0">
                <a:latin typeface="Lucida Console" pitchFamily="49" charset="0"/>
              </a:rPr>
              <a:t> </a:t>
            </a:r>
            <a:r>
              <a:rPr lang="en-US" b="1" dirty="0" smtClean="0">
                <a:latin typeface="Lucida Console" pitchFamily="49" charset="0"/>
              </a:rPr>
              <a:t>Customerid</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latin typeface="Lucida Console" pitchFamily="49" charset="0"/>
              </a:rPr>
              <a:t>If the exception </a:t>
            </a:r>
            <a:r>
              <a:rPr lang="en-US" b="1" dirty="0" smtClean="0">
                <a:latin typeface="Lucida Console" pitchFamily="49" charset="0"/>
              </a:rPr>
              <a:t>e_Invalid_customerid</a:t>
            </a:r>
            <a:r>
              <a:rPr lang="en-US" dirty="0" smtClean="0">
                <a:latin typeface="Lucida Console" pitchFamily="49" charset="0"/>
              </a:rPr>
              <a:t>  is not handled in the outer block, the exception is propagated to the next outer block or enclosed block at the next level. If none of the enclosed block handles the exception, then the control is passed to the SQL environment as an error as shown below</a:t>
            </a:r>
          </a:p>
          <a:p>
            <a:pPr eaLnBrk="1" fontAlgn="auto" hangingPunct="1">
              <a:spcBef>
                <a:spcPts val="0"/>
              </a:spcBef>
              <a:spcAft>
                <a:spcPts val="0"/>
              </a:spcAft>
              <a:defRPr/>
            </a:pPr>
            <a:endParaRPr lang="en-US" dirty="0" smtClean="0">
              <a:latin typeface="Lucida Console" pitchFamily="49" charset="0"/>
            </a:endParaRPr>
          </a:p>
          <a:p>
            <a:pPr eaLnBrk="1" fontAlgn="auto" hangingPunct="1">
              <a:spcBef>
                <a:spcPts val="0"/>
              </a:spcBef>
              <a:spcAft>
                <a:spcPts val="0"/>
              </a:spcAft>
              <a:defRPr/>
            </a:pPr>
            <a:r>
              <a:rPr lang="en-US" dirty="0" smtClean="0"/>
              <a:t>DECLARE</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ERROR at line 1:</a:t>
            </a:r>
          </a:p>
          <a:p>
            <a:pPr eaLnBrk="1" fontAlgn="auto" hangingPunct="1">
              <a:spcBef>
                <a:spcPts val="0"/>
              </a:spcBef>
              <a:spcAft>
                <a:spcPts val="0"/>
              </a:spcAft>
              <a:defRPr/>
            </a:pPr>
            <a:r>
              <a:rPr lang="en-US" dirty="0" smtClean="0"/>
              <a:t>ORA-06510: PL/SQL: unhandled user-defined exception</a:t>
            </a:r>
            <a:endParaRPr lang="en-US" dirty="0"/>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3DD992-4A34-449E-A439-D11F947973AD}"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a:p>
            <a:pPr eaLnBrk="1" hangingPunct="1">
              <a:spcBef>
                <a:spcPct val="0"/>
              </a:spcBef>
            </a:pPr>
            <a:r>
              <a:rPr lang="en-US" smtClean="0"/>
              <a:t>In the above PL/SQL block, </a:t>
            </a:r>
            <a:r>
              <a:rPr lang="en-US" b="1" smtClean="0">
                <a:latin typeface="Lucida Console" pitchFamily="49" charset="0"/>
              </a:rPr>
              <a:t>e_Invalid_qtypurchased </a:t>
            </a:r>
            <a:r>
              <a:rPr lang="en-US" smtClean="0">
                <a:latin typeface="Lucida Console" pitchFamily="49" charset="0"/>
              </a:rPr>
              <a:t>is an user defined exception declared in the outer block, raised explicitly in the nested block.</a:t>
            </a:r>
          </a:p>
          <a:p>
            <a:pPr eaLnBrk="1" hangingPunct="1">
              <a:spcBef>
                <a:spcPct val="0"/>
              </a:spcBef>
            </a:pPr>
            <a:endParaRPr lang="en-US" smtClean="0">
              <a:latin typeface="Lucida Console" pitchFamily="49" charset="0"/>
            </a:endParaRPr>
          </a:p>
          <a:p>
            <a:pPr eaLnBrk="1" hangingPunct="1">
              <a:spcBef>
                <a:spcPct val="0"/>
              </a:spcBef>
            </a:pPr>
            <a:r>
              <a:rPr lang="en-US" smtClean="0">
                <a:latin typeface="Lucida Console" pitchFamily="49" charset="0"/>
              </a:rPr>
              <a:t>As this user-defined exception is neither handled in the nested block nor in the outer block, an unhandled exception is thrown to the SQL environment.</a:t>
            </a:r>
          </a:p>
          <a:p>
            <a:pPr eaLnBrk="1" hangingPunct="1">
              <a:spcBef>
                <a:spcPct val="0"/>
              </a:spcBef>
            </a:pPr>
            <a:endParaRPr lang="en-US" smtClean="0">
              <a:latin typeface="Lucida Console" pitchFamily="49" charset="0"/>
            </a:endParaRPr>
          </a:p>
          <a:p>
            <a:pPr eaLnBrk="1" hangingPunct="1">
              <a:spcBef>
                <a:spcPct val="0"/>
              </a:spcBef>
            </a:pPr>
            <a:r>
              <a:rPr lang="en-US" b="1" smtClean="0"/>
              <a:t>DECLARE</a:t>
            </a:r>
          </a:p>
          <a:p>
            <a:pPr eaLnBrk="1" hangingPunct="1">
              <a:spcBef>
                <a:spcPct val="0"/>
              </a:spcBef>
            </a:pPr>
            <a:r>
              <a:rPr lang="en-US" b="1" smtClean="0"/>
              <a:t>*</a:t>
            </a:r>
          </a:p>
          <a:p>
            <a:pPr eaLnBrk="1" hangingPunct="1">
              <a:spcBef>
                <a:spcPct val="0"/>
              </a:spcBef>
            </a:pPr>
            <a:r>
              <a:rPr lang="en-US" b="1" smtClean="0"/>
              <a:t>ERROR at line 1:</a:t>
            </a:r>
          </a:p>
          <a:p>
            <a:pPr eaLnBrk="1" hangingPunct="1">
              <a:spcBef>
                <a:spcPct val="0"/>
              </a:spcBef>
            </a:pPr>
            <a:r>
              <a:rPr lang="en-US" b="1" smtClean="0"/>
              <a:t>ORA-06510: PL/SQL: unhandled user-defined exception</a:t>
            </a:r>
          </a:p>
          <a:p>
            <a:pPr eaLnBrk="1" hangingPunct="1">
              <a:spcBef>
                <a:spcPct val="0"/>
              </a:spcBef>
            </a:pPr>
            <a:r>
              <a:rPr lang="en-US" b="1" smtClean="0"/>
              <a:t>ORA-06512: at line 7</a:t>
            </a:r>
          </a:p>
        </p:txBody>
      </p:sp>
      <p:sp>
        <p:nvSpPr>
          <p:cNvPr id="1105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8777C1-DD8E-4E59-A596-C077F1FB0493}"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50000"/>
              </a:spcBef>
              <a:spcAft>
                <a:spcPct val="0"/>
              </a:spcAft>
              <a:buClr>
                <a:srgbClr val="0033CC"/>
              </a:buClr>
              <a:buSzPct val="155000"/>
              <a:buFont typeface="Symbol" pitchFamily="18" charset="2"/>
              <a:buNone/>
            </a:pPr>
            <a:fld id="{569603C2-42C5-4DA5-8325-0995339E4A03}" type="slidenum">
              <a:rPr lang="en-US" b="1" smtClean="0">
                <a:solidFill>
                  <a:srgbClr val="000000"/>
                </a:solidFill>
              </a:rPr>
              <a:pPr fontAlgn="base">
                <a:spcBef>
                  <a:spcPct val="50000"/>
                </a:spcBef>
                <a:spcAft>
                  <a:spcPct val="0"/>
                </a:spcAft>
                <a:buClr>
                  <a:srgbClr val="0033CC"/>
                </a:buClr>
                <a:buSzPct val="155000"/>
                <a:buFont typeface="Symbol" pitchFamily="18" charset="2"/>
                <a:buNone/>
              </a:pPr>
              <a:t>4</a:t>
            </a:fld>
            <a:endParaRPr lang="en-US" b="1" smtClean="0">
              <a:solidFill>
                <a:srgbClr val="000000"/>
              </a:solidFill>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z="800" smtClean="0"/>
          </a:p>
          <a:p>
            <a:pPr eaLnBrk="1" hangingPunct="1">
              <a:spcBef>
                <a:spcPct val="0"/>
              </a:spcBef>
            </a:pPr>
            <a:r>
              <a:rPr lang="en-US" sz="800" smtClean="0"/>
              <a:t>The above slide talks about composite datatype and its usage.</a:t>
            </a:r>
          </a:p>
          <a:p>
            <a:pPr eaLnBrk="1" hangingPunct="1">
              <a:spcBef>
                <a:spcPct val="0"/>
              </a:spcBef>
            </a:pPr>
            <a:endParaRPr lang="en-US" sz="800" smtClean="0"/>
          </a:p>
          <a:p>
            <a:pPr eaLnBrk="1" hangingPunct="1">
              <a:spcBef>
                <a:spcPct val="0"/>
              </a:spcBef>
            </a:pPr>
            <a:r>
              <a:rPr lang="en-US" sz="800" smtClean="0"/>
              <a:t>Composite datatype is a datatype which helps us to store more than one value. This is just similar to the concept of structure in C language, where a programmer can store either homogeneous or heterogeneous values within a variable. As we all are aware of, real time applications are in need of a data structure to store multiple heterogeneous values in contiguous memory locations.</a:t>
            </a:r>
          </a:p>
          <a:p>
            <a:pPr eaLnBrk="1" hangingPunct="1">
              <a:spcBef>
                <a:spcPct val="0"/>
              </a:spcBef>
            </a:pPr>
            <a:endParaRPr lang="en-US" sz="800" smtClean="0"/>
          </a:p>
          <a:p>
            <a:pPr eaLnBrk="1" hangingPunct="1">
              <a:spcBef>
                <a:spcPct val="0"/>
              </a:spcBef>
            </a:pPr>
            <a:r>
              <a:rPr lang="en-US" sz="800" smtClean="0"/>
              <a:t>In PL/SQL, record variables can be created, which can store multiple column values. Let us take an example and discuss, how to declare a record variable and use it in PL/SQL.</a:t>
            </a:r>
          </a:p>
          <a:p>
            <a:pPr eaLnBrk="1" hangingPunct="1">
              <a:spcBef>
                <a:spcPct val="0"/>
              </a:spcBef>
            </a:pPr>
            <a:endParaRPr lang="en-US" sz="800" smtClean="0"/>
          </a:p>
          <a:p>
            <a:pPr eaLnBrk="1" hangingPunct="1">
              <a:spcBef>
                <a:spcPct val="0"/>
              </a:spcBef>
            </a:pPr>
            <a:r>
              <a:rPr lang="en-US" sz="800" smtClean="0"/>
              <a:t>Using %ROWTYPE in an anchored declaration, help us to declare a record variable based on a database table definition. i.e. we need to prefix the %ROWTYPE keyword with a database table name.</a:t>
            </a:r>
          </a:p>
          <a:p>
            <a:pPr eaLnBrk="1" hangingPunct="1">
              <a:spcBef>
                <a:spcPct val="0"/>
              </a:spcBef>
            </a:pPr>
            <a:endParaRPr lang="en-US" sz="800" smtClean="0"/>
          </a:p>
          <a:p>
            <a:pPr eaLnBrk="1" hangingPunct="1">
              <a:spcBef>
                <a:spcPct val="0"/>
              </a:spcBef>
            </a:pPr>
            <a:r>
              <a:rPr lang="en-US" sz="800" smtClean="0"/>
              <a:t>Recordvariable 	TABLENAME%ROWTYPE;</a:t>
            </a:r>
          </a:p>
          <a:p>
            <a:pPr eaLnBrk="1" hangingPunct="1">
              <a:spcBef>
                <a:spcPct val="0"/>
              </a:spcBef>
            </a:pPr>
            <a:endParaRPr lang="en-US" sz="800" smtClean="0"/>
          </a:p>
          <a:p>
            <a:pPr eaLnBrk="1" hangingPunct="1">
              <a:spcBef>
                <a:spcPct val="0"/>
              </a:spcBef>
            </a:pPr>
            <a:r>
              <a:rPr lang="en-US" sz="800" smtClean="0"/>
              <a:t>Eg:	v_itemrec	ITEM%ROWTYPE;</a:t>
            </a:r>
          </a:p>
          <a:p>
            <a:pPr eaLnBrk="1" hangingPunct="1">
              <a:spcBef>
                <a:spcPct val="0"/>
              </a:spcBef>
            </a:pPr>
            <a:endParaRPr lang="en-US" sz="800" smtClean="0"/>
          </a:p>
          <a:p>
            <a:pPr eaLnBrk="1" hangingPunct="1">
              <a:spcBef>
                <a:spcPct val="0"/>
              </a:spcBef>
            </a:pPr>
            <a:r>
              <a:rPr lang="en-US" sz="800" smtClean="0"/>
              <a:t>The name of the individual columns within an record variable would be similar to name of table column names. None of the constraints mentioned during table creation would be applied to the individual columns while creating record variables. Only the column names alone are copied or retained as it is.</a:t>
            </a:r>
          </a:p>
          <a:p>
            <a:pPr eaLnBrk="1" hangingPunct="1">
              <a:spcBef>
                <a:spcPct val="0"/>
              </a:spcBef>
            </a:pPr>
            <a:endParaRPr lang="en-US" sz="800" smtClean="0"/>
          </a:p>
          <a:p>
            <a:pPr eaLnBrk="1" hangingPunct="1">
              <a:spcBef>
                <a:spcPct val="0"/>
              </a:spcBef>
            </a:pPr>
            <a:r>
              <a:rPr lang="en-US" sz="800" smtClean="0"/>
              <a:t>To refer to individual field or column within a record, after creation of record variable we have to follow, </a:t>
            </a:r>
            <a:r>
              <a:rPr lang="en-US" sz="800" b="1" smtClean="0"/>
              <a:t>Recordvariable.columnname</a:t>
            </a:r>
            <a:r>
              <a:rPr lang="en-US" sz="800" smtClean="0"/>
              <a:t> always.</a:t>
            </a:r>
          </a:p>
          <a:p>
            <a:pPr eaLnBrk="1" hangingPunct="1">
              <a:spcBef>
                <a:spcPct val="0"/>
              </a:spcBef>
            </a:pPr>
            <a:endParaRPr lang="en-US" sz="800" smtClean="0"/>
          </a:p>
          <a:p>
            <a:pPr eaLnBrk="1" hangingPunct="1">
              <a:spcBef>
                <a:spcPct val="0"/>
              </a:spcBef>
            </a:pPr>
            <a:endParaRPr lang="en-U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50000"/>
              </a:spcBef>
              <a:spcAft>
                <a:spcPct val="0"/>
              </a:spcAft>
              <a:buClr>
                <a:srgbClr val="0033CC"/>
              </a:buClr>
              <a:buSzPct val="155000"/>
              <a:buFont typeface="Symbol" pitchFamily="18" charset="2"/>
              <a:buNone/>
            </a:pPr>
            <a:fld id="{11C9424F-0E2D-4FC4-BA33-574DF9A8C78A}" type="slidenum">
              <a:rPr lang="en-US" b="1" smtClean="0">
                <a:solidFill>
                  <a:srgbClr val="000000"/>
                </a:solidFill>
              </a:rPr>
              <a:pPr fontAlgn="base">
                <a:spcBef>
                  <a:spcPct val="50000"/>
                </a:spcBef>
                <a:spcAft>
                  <a:spcPct val="0"/>
                </a:spcAft>
                <a:buClr>
                  <a:srgbClr val="0033CC"/>
                </a:buClr>
                <a:buSzPct val="155000"/>
                <a:buFont typeface="Symbol" pitchFamily="18" charset="2"/>
                <a:buNone/>
              </a:pPr>
              <a:t>5</a:t>
            </a:fld>
            <a:endParaRPr lang="en-US" b="1" smtClean="0">
              <a:solidFill>
                <a:srgbClr val="000000"/>
              </a:solidFill>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800" b="1" dirty="0" smtClean="0"/>
              <a:t>Question:</a:t>
            </a:r>
          </a:p>
          <a:p>
            <a:pPr eaLnBrk="1" hangingPunct="1">
              <a:spcBef>
                <a:spcPct val="0"/>
              </a:spcBef>
            </a:pPr>
            <a:endParaRPr lang="en-US" sz="800" dirty="0" smtClean="0"/>
          </a:p>
          <a:p>
            <a:pPr eaLnBrk="1" hangingPunct="1">
              <a:spcBef>
                <a:spcPct val="0"/>
              </a:spcBef>
            </a:pPr>
            <a:r>
              <a:rPr lang="en-US" sz="800" b="1" dirty="0" smtClean="0"/>
              <a:t>What would you do, if you want to select all the columns from item table where </a:t>
            </a:r>
            <a:r>
              <a:rPr lang="en-US" sz="800" b="1" dirty="0" err="1" smtClean="0"/>
              <a:t>itemid</a:t>
            </a:r>
            <a:r>
              <a:rPr lang="en-US" sz="800" b="1" dirty="0" smtClean="0"/>
              <a:t> is STN001 ?</a:t>
            </a:r>
          </a:p>
          <a:p>
            <a:pPr eaLnBrk="1" hangingPunct="1">
              <a:spcBef>
                <a:spcPct val="0"/>
              </a:spcBef>
            </a:pPr>
            <a:r>
              <a:rPr lang="en-US" sz="800" b="1" dirty="0" smtClean="0"/>
              <a:t>[Hint: USE %ROWTYPE]</a:t>
            </a:r>
          </a:p>
          <a:p>
            <a:pPr eaLnBrk="1" hangingPunct="1">
              <a:spcBef>
                <a:spcPct val="0"/>
              </a:spcBef>
            </a:pPr>
            <a:endParaRPr lang="en-US" sz="800" dirty="0" smtClean="0"/>
          </a:p>
          <a:p>
            <a:pPr eaLnBrk="1" hangingPunct="1">
              <a:spcBef>
                <a:spcPct val="0"/>
              </a:spcBef>
            </a:pPr>
            <a:r>
              <a:rPr lang="en-US" sz="800" b="1" dirty="0" smtClean="0"/>
              <a:t>DECLARE</a:t>
            </a:r>
          </a:p>
          <a:p>
            <a:pPr eaLnBrk="1" hangingPunct="1">
              <a:spcBef>
                <a:spcPct val="0"/>
              </a:spcBef>
            </a:pPr>
            <a:r>
              <a:rPr lang="en-US" sz="800" b="1" dirty="0" err="1" smtClean="0"/>
              <a:t>v_itemrec</a:t>
            </a:r>
            <a:r>
              <a:rPr lang="en-US" sz="800" b="1" dirty="0" smtClean="0"/>
              <a:t> </a:t>
            </a:r>
            <a:r>
              <a:rPr lang="en-US" sz="800" b="1" dirty="0" err="1" smtClean="0"/>
              <a:t>item%ROWTYPE</a:t>
            </a:r>
            <a:r>
              <a:rPr lang="en-US" sz="800" b="1" dirty="0" smtClean="0"/>
              <a:t>;</a:t>
            </a:r>
          </a:p>
          <a:p>
            <a:pPr eaLnBrk="1" hangingPunct="1">
              <a:spcBef>
                <a:spcPct val="0"/>
              </a:spcBef>
            </a:pPr>
            <a:r>
              <a:rPr lang="en-US" sz="800" b="1" dirty="0" smtClean="0"/>
              <a:t>BEGIN</a:t>
            </a:r>
          </a:p>
          <a:p>
            <a:pPr eaLnBrk="1" hangingPunct="1">
              <a:spcBef>
                <a:spcPct val="0"/>
              </a:spcBef>
            </a:pPr>
            <a:r>
              <a:rPr lang="en-US" sz="800" b="1" dirty="0" smtClean="0"/>
              <a:t>SELECT * INTO </a:t>
            </a:r>
            <a:r>
              <a:rPr lang="en-US" sz="800" b="1" dirty="0" err="1" smtClean="0"/>
              <a:t>v_itemrec</a:t>
            </a:r>
            <a:r>
              <a:rPr lang="en-US" sz="800" b="1" dirty="0" smtClean="0"/>
              <a:t> FROM item WHERE </a:t>
            </a:r>
            <a:r>
              <a:rPr lang="en-US" sz="800" b="1" dirty="0" err="1" smtClean="0"/>
              <a:t>itemid</a:t>
            </a:r>
            <a:r>
              <a:rPr lang="en-US" sz="800" b="1" dirty="0" smtClean="0"/>
              <a:t>='STN001';</a:t>
            </a:r>
          </a:p>
          <a:p>
            <a:pPr eaLnBrk="1" hangingPunct="1">
              <a:spcBef>
                <a:spcPct val="0"/>
              </a:spcBef>
            </a:pPr>
            <a:r>
              <a:rPr lang="en-US" sz="800" b="1" dirty="0" smtClean="0"/>
              <a:t>DBMS_OUTPUT.PUT_LINE(</a:t>
            </a:r>
            <a:r>
              <a:rPr lang="en-US" sz="800" b="1" dirty="0" err="1" smtClean="0"/>
              <a:t>v_itemrec.itemname</a:t>
            </a:r>
            <a:r>
              <a:rPr lang="en-US" sz="800" b="1" dirty="0" smtClean="0"/>
              <a:t>);</a:t>
            </a:r>
          </a:p>
          <a:p>
            <a:pPr eaLnBrk="1" hangingPunct="1">
              <a:spcBef>
                <a:spcPct val="0"/>
              </a:spcBef>
            </a:pPr>
            <a:r>
              <a:rPr lang="en-US" sz="800" b="1" dirty="0" smtClean="0"/>
              <a:t>DBMS_OUTPUT.PUT_LINE(</a:t>
            </a:r>
            <a:r>
              <a:rPr lang="en-US" sz="800" b="1" dirty="0" err="1" smtClean="0"/>
              <a:t>v_itemrec.qtyonhand</a:t>
            </a:r>
            <a:r>
              <a:rPr lang="en-US" sz="800" b="1" dirty="0" smtClean="0"/>
              <a:t>);</a:t>
            </a:r>
          </a:p>
          <a:p>
            <a:pPr eaLnBrk="1" hangingPunct="1">
              <a:spcBef>
                <a:spcPct val="0"/>
              </a:spcBef>
            </a:pPr>
            <a:r>
              <a:rPr lang="en-US" sz="800" b="1" dirty="0" smtClean="0"/>
              <a:t>END;</a:t>
            </a:r>
          </a:p>
          <a:p>
            <a:pPr eaLnBrk="1" hangingPunct="1">
              <a:spcBef>
                <a:spcPct val="0"/>
              </a:spcBef>
            </a:pPr>
            <a:r>
              <a:rPr lang="en-US" sz="800" dirty="0" smtClean="0"/>
              <a:t>/</a:t>
            </a:r>
          </a:p>
          <a:p>
            <a:pPr eaLnBrk="1" hangingPunct="1">
              <a:spcBef>
                <a:spcPct val="0"/>
              </a:spcBef>
            </a:pPr>
            <a:endParaRPr lang="en-US" sz="800" dirty="0" smtClean="0"/>
          </a:p>
          <a:p>
            <a:pPr eaLnBrk="1" hangingPunct="1">
              <a:spcBef>
                <a:spcPct val="0"/>
              </a:spcBef>
            </a:pPr>
            <a:endParaRPr lang="en-US" sz="800" dirty="0" smtClean="0"/>
          </a:p>
          <a:p>
            <a:pPr eaLnBrk="1" hangingPunct="1">
              <a:spcBef>
                <a:spcPct val="0"/>
              </a:spcBef>
            </a:pPr>
            <a:r>
              <a:rPr lang="en-US" sz="800" b="1" dirty="0" smtClean="0"/>
              <a:t>Reynolds</a:t>
            </a:r>
          </a:p>
          <a:p>
            <a:pPr eaLnBrk="1" hangingPunct="1">
              <a:spcBef>
                <a:spcPct val="0"/>
              </a:spcBef>
            </a:pPr>
            <a:r>
              <a:rPr lang="en-US" sz="800" b="1" dirty="0" smtClean="0"/>
              <a:t>248</a:t>
            </a:r>
          </a:p>
          <a:p>
            <a:pPr eaLnBrk="1" hangingPunct="1">
              <a:spcBef>
                <a:spcPct val="0"/>
              </a:spcBef>
            </a:pPr>
            <a:endParaRPr lang="en-US" sz="800" b="1" dirty="0" smtClean="0"/>
          </a:p>
          <a:p>
            <a:pPr eaLnBrk="1" hangingPunct="1">
              <a:spcBef>
                <a:spcPct val="0"/>
              </a:spcBef>
            </a:pPr>
            <a:r>
              <a:rPr lang="en-US" sz="800" b="1" dirty="0" smtClean="0"/>
              <a:t>PL/SQL procedure successfully completed.</a:t>
            </a:r>
          </a:p>
          <a:p>
            <a:pPr eaLnBrk="1" hangingPunct="1">
              <a:spcBef>
                <a:spcPct val="0"/>
              </a:spcBef>
            </a:pPr>
            <a:endParaRPr lang="en-US" sz="800" b="1" dirty="0" smtClean="0"/>
          </a:p>
          <a:p>
            <a:pPr eaLnBrk="1" hangingPunct="1">
              <a:spcBef>
                <a:spcPct val="0"/>
              </a:spcBef>
            </a:pPr>
            <a:endParaRPr lang="en-US" sz="800" b="1" dirty="0" smtClean="0"/>
          </a:p>
          <a:p>
            <a:pPr eaLnBrk="1" hangingPunct="1">
              <a:spcBef>
                <a:spcPct val="0"/>
              </a:spcBef>
            </a:pPr>
            <a:endParaRPr lang="en-US" sz="800"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50000"/>
              </a:spcBef>
              <a:spcAft>
                <a:spcPct val="0"/>
              </a:spcAft>
              <a:buClr>
                <a:srgbClr val="0033CC"/>
              </a:buClr>
              <a:buSzPct val="155000"/>
              <a:buFont typeface="Symbol" pitchFamily="18" charset="2"/>
              <a:buNone/>
            </a:pPr>
            <a:fld id="{1752A7DF-241D-4B50-9A92-66C8008E735B}" type="slidenum">
              <a:rPr lang="en-US" b="1" smtClean="0">
                <a:solidFill>
                  <a:srgbClr val="000000"/>
                </a:solidFill>
              </a:rPr>
              <a:pPr fontAlgn="base">
                <a:spcBef>
                  <a:spcPct val="50000"/>
                </a:spcBef>
                <a:spcAft>
                  <a:spcPct val="0"/>
                </a:spcAft>
                <a:buClr>
                  <a:srgbClr val="0033CC"/>
                </a:buClr>
                <a:buSzPct val="155000"/>
                <a:buFont typeface="Symbol" pitchFamily="18" charset="2"/>
                <a:buNone/>
              </a:pPr>
              <a:t>6</a:t>
            </a:fld>
            <a:endParaRPr lang="en-US" b="1" smtClean="0">
              <a:solidFill>
                <a:srgbClr val="000000"/>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800" b="1" dirty="0" smtClean="0"/>
              <a:t>Question:</a:t>
            </a:r>
          </a:p>
          <a:p>
            <a:pPr eaLnBrk="1" hangingPunct="1">
              <a:spcBef>
                <a:spcPct val="0"/>
              </a:spcBef>
            </a:pPr>
            <a:r>
              <a:rPr lang="en-US" sz="800" b="1" dirty="0" smtClean="0"/>
              <a:t>Can we make use of the record variable name alone in DBMS_OUTPUT.PUT_LINE invocation to print the entire record? </a:t>
            </a:r>
          </a:p>
          <a:p>
            <a:pPr eaLnBrk="1" hangingPunct="1">
              <a:spcBef>
                <a:spcPct val="0"/>
              </a:spcBef>
            </a:pPr>
            <a:r>
              <a:rPr lang="en-US" sz="800" b="1" dirty="0" smtClean="0"/>
              <a:t>(Or)</a:t>
            </a:r>
          </a:p>
          <a:p>
            <a:pPr eaLnBrk="1" hangingPunct="1">
              <a:spcBef>
                <a:spcPct val="0"/>
              </a:spcBef>
            </a:pPr>
            <a:endParaRPr lang="en-US" sz="800" b="1" dirty="0" smtClean="0"/>
          </a:p>
          <a:p>
            <a:pPr eaLnBrk="1" hangingPunct="1">
              <a:spcBef>
                <a:spcPct val="0"/>
              </a:spcBef>
            </a:pPr>
            <a:r>
              <a:rPr lang="en-US" sz="800" b="1" dirty="0" smtClean="0"/>
              <a:t>Can I write a statement as shown below to print the entire item record ?</a:t>
            </a:r>
          </a:p>
          <a:p>
            <a:pPr eaLnBrk="1" hangingPunct="1">
              <a:spcBef>
                <a:spcPct val="0"/>
              </a:spcBef>
            </a:pPr>
            <a:r>
              <a:rPr lang="en-US" sz="800" b="1" dirty="0" smtClean="0"/>
              <a:t>DBMS_OUTPUT.PUT_LINE(</a:t>
            </a:r>
            <a:r>
              <a:rPr lang="en-US" sz="800" b="1" dirty="0" err="1" smtClean="0"/>
              <a:t>v_itemrec</a:t>
            </a:r>
            <a:r>
              <a:rPr lang="en-US" sz="800" b="1" dirty="0" smtClean="0"/>
              <a:t>);</a:t>
            </a:r>
          </a:p>
          <a:p>
            <a:pPr eaLnBrk="1" hangingPunct="1">
              <a:spcBef>
                <a:spcPct val="0"/>
              </a:spcBef>
            </a:pPr>
            <a:r>
              <a:rPr lang="en-US" sz="800" b="1" dirty="0" smtClean="0"/>
              <a:t>Answer:</a:t>
            </a:r>
            <a:r>
              <a:rPr lang="en-US" sz="800" b="1" baseline="0" dirty="0" smtClean="0"/>
              <a:t> </a:t>
            </a:r>
            <a:r>
              <a:rPr lang="en-US" sz="800" b="1" dirty="0" smtClean="0"/>
              <a:t> No. We cannot print the entire record in one single statement as shown above.</a:t>
            </a:r>
          </a:p>
          <a:p>
            <a:pPr eaLnBrk="1" hangingPunct="1">
              <a:spcBef>
                <a:spcPct val="0"/>
              </a:spcBef>
            </a:pPr>
            <a:r>
              <a:rPr lang="en-US" sz="800" b="1" dirty="0" smtClean="0"/>
              <a:t>we have to say </a:t>
            </a:r>
            <a:r>
              <a:rPr lang="en-US" sz="800" b="1" dirty="0" err="1" smtClean="0"/>
              <a:t>recordvariable.columnname</a:t>
            </a:r>
            <a:r>
              <a:rPr lang="en-US" sz="800" b="1" dirty="0" smtClean="0"/>
              <a:t> individually to print all the columns. </a:t>
            </a:r>
            <a:r>
              <a:rPr lang="en-US" sz="800" b="1" dirty="0" err="1" smtClean="0"/>
              <a:t>i.e</a:t>
            </a:r>
            <a:endParaRPr lang="en-US" sz="800" b="1" dirty="0" smtClean="0"/>
          </a:p>
          <a:p>
            <a:pPr eaLnBrk="1" hangingPunct="1">
              <a:spcBef>
                <a:spcPct val="0"/>
              </a:spcBef>
            </a:pPr>
            <a:endParaRPr lang="en-US" sz="800" b="1" dirty="0" smtClean="0"/>
          </a:p>
          <a:p>
            <a:pPr eaLnBrk="1" hangingPunct="1">
              <a:spcBef>
                <a:spcPct val="0"/>
              </a:spcBef>
            </a:pPr>
            <a:r>
              <a:rPr lang="en-US" sz="800" b="1" dirty="0" smtClean="0"/>
              <a:t>DBMS_OUTPUT.PUT_LINE(</a:t>
            </a:r>
            <a:r>
              <a:rPr lang="en-US" sz="800" b="1" dirty="0" err="1" smtClean="0"/>
              <a:t>v_itemrec.itemname</a:t>
            </a:r>
            <a:r>
              <a:rPr lang="en-US" sz="800" b="1" dirty="0" smtClean="0"/>
              <a:t> ||'   '||</a:t>
            </a:r>
            <a:r>
              <a:rPr lang="en-US" sz="800" b="1" dirty="0" err="1" smtClean="0"/>
              <a:t>v_itemrec.qtyonhand</a:t>
            </a:r>
            <a:r>
              <a:rPr lang="en-US" sz="800" b="1" dirty="0" smtClean="0"/>
              <a:t> );</a:t>
            </a:r>
          </a:p>
          <a:p>
            <a:pPr eaLnBrk="1" hangingPunct="1">
              <a:spcBef>
                <a:spcPct val="0"/>
              </a:spcBef>
            </a:pPr>
            <a:endParaRPr lang="en-US" sz="800"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The above slide is just an example of how we can write INSERT statements in PL/SQL. Just by looking at the above example you may ask a question like “ What is the difference between writing INSERT statements directly in SQL and writing INSERT statements in PL/SQL?”</a:t>
            </a:r>
          </a:p>
          <a:p>
            <a:pPr eaLnBrk="1" hangingPunct="1">
              <a:spcBef>
                <a:spcPct val="0"/>
              </a:spcBef>
            </a:pPr>
            <a:endParaRPr lang="en-US" smtClean="0"/>
          </a:p>
          <a:p>
            <a:pPr eaLnBrk="1" hangingPunct="1">
              <a:spcBef>
                <a:spcPct val="0"/>
              </a:spcBef>
            </a:pPr>
            <a:r>
              <a:rPr lang="en-US" smtClean="0"/>
              <a:t>The answer for the above question is “there is no difference”. But you have to always remember this idea in your mind, that whenever you code in PL/SQL, you can write a bunch of DML statements. Remember PL/SQL is not meant for writing single INSERT statement. </a:t>
            </a:r>
          </a:p>
        </p:txBody>
      </p:sp>
      <p:sp>
        <p:nvSpPr>
          <p:cNvPr id="368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68FF0E-3D23-41A8-A151-02BD4784C269}"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20000"/>
          </a:bodyPr>
          <a:lstStyle/>
          <a:p>
            <a:pPr eaLnBrk="1" fontAlgn="auto" hangingPunct="1">
              <a:spcBef>
                <a:spcPts val="0"/>
              </a:spcBef>
              <a:spcAft>
                <a:spcPts val="0"/>
              </a:spcAft>
              <a:defRPr/>
            </a:pPr>
            <a:r>
              <a:rPr lang="en-US" b="1" dirty="0" smtClean="0"/>
              <a:t>The above slide explains about accepting supplierid, suppliername and his contact no from the end user and insert all the details into the supplier table.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Accepted values from the end user are stored in PL/SQL variables for later reuse.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Question:</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Can’t I write a insert statement as shown below to insert the record into the supplier table?</a:t>
            </a:r>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dirty="0" smtClean="0">
                <a:solidFill>
                  <a:srgbClr val="000000"/>
                </a:solidFill>
                <a:latin typeface="Lucida Console" pitchFamily="49" charset="0"/>
              </a:rPr>
              <a:t>INSERT INTO supplier(supplierid, suppliername, </a:t>
            </a:r>
            <a:r>
              <a:rPr lang="en-US" dirty="0" err="1" smtClean="0">
                <a:solidFill>
                  <a:srgbClr val="000000"/>
                </a:solidFill>
                <a:latin typeface="Lucida Console" pitchFamily="49" charset="0"/>
              </a:rPr>
              <a:t>suppliercontactNo</a:t>
            </a:r>
            <a:r>
              <a:rPr lang="en-US" dirty="0" smtClean="0">
                <a:solidFill>
                  <a:srgbClr val="000000"/>
                </a:solidFill>
                <a:latin typeface="Lucida Console" pitchFamily="49" charset="0"/>
              </a:rPr>
              <a:t> )  VALUES ('</a:t>
            </a:r>
            <a:r>
              <a:rPr lang="en-US" b="1" dirty="0" smtClean="0">
                <a:solidFill>
                  <a:srgbClr val="000000"/>
                </a:solidFill>
                <a:latin typeface="Lucida Console" pitchFamily="49" charset="0"/>
              </a:rPr>
              <a:t>&amp;supplierid</a:t>
            </a:r>
            <a:r>
              <a:rPr lang="en-US" dirty="0" smtClean="0">
                <a:solidFill>
                  <a:srgbClr val="000000"/>
                </a:solidFill>
                <a:latin typeface="Lucida Console" pitchFamily="49" charset="0"/>
              </a:rPr>
              <a:t>',</a:t>
            </a:r>
            <a:r>
              <a:rPr lang="en-US" b="1" dirty="0" smtClean="0">
                <a:solidFill>
                  <a:srgbClr val="000000"/>
                </a:solidFill>
                <a:latin typeface="Lucida Console" pitchFamily="49" charset="0"/>
              </a:rPr>
              <a:t> </a:t>
            </a:r>
            <a:r>
              <a:rPr lang="en-US" dirty="0" smtClean="0">
                <a:solidFill>
                  <a:srgbClr val="000000"/>
                </a:solidFill>
                <a:latin typeface="Lucida Console" pitchFamily="49" charset="0"/>
              </a:rPr>
              <a:t>'</a:t>
            </a:r>
            <a:r>
              <a:rPr lang="en-US" b="1" dirty="0" smtClean="0">
                <a:solidFill>
                  <a:srgbClr val="000000"/>
                </a:solidFill>
                <a:latin typeface="Lucida Console" pitchFamily="49" charset="0"/>
              </a:rPr>
              <a:t>&amp;suppliername</a:t>
            </a:r>
            <a:r>
              <a:rPr lang="en-US" dirty="0" smtClean="0">
                <a:solidFill>
                  <a:srgbClr val="000000"/>
                </a:solidFill>
                <a:latin typeface="Lucida Console" pitchFamily="49" charset="0"/>
              </a:rPr>
              <a:t>', '</a:t>
            </a:r>
            <a:r>
              <a:rPr lang="en-US" b="1" dirty="0" smtClean="0">
                <a:solidFill>
                  <a:srgbClr val="000000"/>
                </a:solidFill>
                <a:latin typeface="Lucida Console" pitchFamily="49" charset="0"/>
              </a:rPr>
              <a:t>&amp;suppliercontactno</a:t>
            </a:r>
            <a:r>
              <a:rPr lang="en-US" dirty="0" smtClean="0">
                <a:solidFill>
                  <a:srgbClr val="000000"/>
                </a:solidFill>
                <a:latin typeface="Lucida Console" pitchFamily="49" charset="0"/>
              </a:rPr>
              <a:t>');</a:t>
            </a:r>
          </a:p>
          <a:p>
            <a:pPr eaLnBrk="1" fontAlgn="auto" hangingPunct="1">
              <a:spcBef>
                <a:spcPts val="0"/>
              </a:spcBef>
              <a:spcAft>
                <a:spcPts val="0"/>
              </a:spcAft>
              <a:defRPr/>
            </a:pPr>
            <a:endParaRPr lang="en-US" b="1" dirty="0" smtClean="0">
              <a:solidFill>
                <a:srgbClr val="000000"/>
              </a:solidFill>
              <a:latin typeface="Lucida Console" pitchFamily="49" charset="0"/>
            </a:endParaRPr>
          </a:p>
          <a:p>
            <a:pPr eaLnBrk="1" fontAlgn="auto" hangingPunct="1">
              <a:spcBef>
                <a:spcPts val="0"/>
              </a:spcBef>
              <a:spcAft>
                <a:spcPts val="0"/>
              </a:spcAft>
              <a:defRPr/>
            </a:pPr>
            <a:r>
              <a:rPr lang="en-US" b="1" dirty="0" smtClean="0">
                <a:solidFill>
                  <a:srgbClr val="000000"/>
                </a:solidFill>
                <a:latin typeface="Lucida Console" pitchFamily="49" charset="0"/>
              </a:rPr>
              <a:t>Answer:</a:t>
            </a:r>
          </a:p>
          <a:p>
            <a:pPr eaLnBrk="1" fontAlgn="auto" hangingPunct="1">
              <a:spcBef>
                <a:spcPts val="0"/>
              </a:spcBef>
              <a:spcAft>
                <a:spcPts val="0"/>
              </a:spcAft>
              <a:defRPr/>
            </a:pPr>
            <a:endParaRPr lang="en-US" b="1" dirty="0" smtClean="0">
              <a:solidFill>
                <a:srgbClr val="000000"/>
              </a:solidFill>
              <a:latin typeface="Lucida Console" pitchFamily="49" charset="0"/>
            </a:endParaRPr>
          </a:p>
          <a:p>
            <a:pPr eaLnBrk="1" fontAlgn="auto" hangingPunct="1">
              <a:spcBef>
                <a:spcPts val="0"/>
              </a:spcBef>
              <a:spcAft>
                <a:spcPts val="0"/>
              </a:spcAft>
              <a:defRPr/>
            </a:pPr>
            <a:r>
              <a:rPr lang="en-US" b="1" dirty="0" smtClean="0">
                <a:solidFill>
                  <a:srgbClr val="000000"/>
                </a:solidFill>
                <a:latin typeface="Lucida Console" pitchFamily="49" charset="0"/>
              </a:rPr>
              <a:t>Yes. You can.</a:t>
            </a:r>
            <a:endParaRPr lang="en-US" b="1" dirty="0" smtClean="0"/>
          </a:p>
          <a:p>
            <a:pPr eaLnBrk="1" fontAlgn="auto" hangingPunct="1">
              <a:spcBef>
                <a:spcPts val="0"/>
              </a:spcBef>
              <a:spcAft>
                <a:spcPts val="0"/>
              </a:spcAft>
              <a:defRPr/>
            </a:pPr>
            <a:endParaRPr lang="en-US" b="1" dirty="0" smtClean="0"/>
          </a:p>
          <a:p>
            <a:pPr eaLnBrk="1" fontAlgn="auto" hangingPunct="1">
              <a:spcBef>
                <a:spcPts val="0"/>
              </a:spcBef>
              <a:spcAft>
                <a:spcPts val="0"/>
              </a:spcAft>
              <a:defRPr/>
            </a:pPr>
            <a:endParaRPr lang="en-US" b="1" dirty="0" smtClean="0"/>
          </a:p>
          <a:p>
            <a:pPr eaLnBrk="1" fontAlgn="auto" hangingPunct="1">
              <a:spcBef>
                <a:spcPts val="0"/>
              </a:spcBef>
              <a:spcAft>
                <a:spcPts val="0"/>
              </a:spcAft>
              <a:defRPr/>
            </a:pPr>
            <a:r>
              <a:rPr lang="en-US" b="1" dirty="0" smtClean="0"/>
              <a:t>PL/SQL is not interactive.</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below PL/SQL block is an example to show it is NOT interactive.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b="1" dirty="0" smtClean="0"/>
              <a:t>DECLARE</a:t>
            </a:r>
          </a:p>
          <a:p>
            <a:pPr lvl="1" eaLnBrk="1" fontAlgn="auto" hangingPunct="1">
              <a:spcBef>
                <a:spcPts val="0"/>
              </a:spcBef>
              <a:spcAft>
                <a:spcPts val="0"/>
              </a:spcAft>
              <a:defRPr/>
            </a:pPr>
            <a:r>
              <a:rPr lang="en-US" b="1" dirty="0" smtClean="0"/>
              <a:t>v_num1 NUMBER;</a:t>
            </a:r>
          </a:p>
          <a:p>
            <a:pPr lvl="1" eaLnBrk="1" fontAlgn="auto" hangingPunct="1">
              <a:spcBef>
                <a:spcPts val="0"/>
              </a:spcBef>
              <a:spcAft>
                <a:spcPts val="0"/>
              </a:spcAft>
              <a:defRPr/>
            </a:pPr>
            <a:r>
              <a:rPr lang="en-US" b="1" dirty="0" smtClean="0"/>
              <a:t>v_num2 NUMBER;</a:t>
            </a:r>
          </a:p>
          <a:p>
            <a:pPr eaLnBrk="1" fontAlgn="auto" hangingPunct="1">
              <a:spcBef>
                <a:spcPts val="0"/>
              </a:spcBef>
              <a:spcAft>
                <a:spcPts val="0"/>
              </a:spcAft>
              <a:defRPr/>
            </a:pPr>
            <a:r>
              <a:rPr lang="en-US" b="1" dirty="0" smtClean="0"/>
              <a:t>BEGIN</a:t>
            </a:r>
          </a:p>
          <a:p>
            <a:pPr lvl="1" eaLnBrk="1" fontAlgn="auto" hangingPunct="1">
              <a:spcBef>
                <a:spcPts val="0"/>
              </a:spcBef>
              <a:spcAft>
                <a:spcPts val="0"/>
              </a:spcAft>
              <a:defRPr/>
            </a:pPr>
            <a:r>
              <a:rPr lang="en-US" b="1" dirty="0" smtClean="0"/>
              <a:t>FOR I IN 1 .. 3</a:t>
            </a:r>
          </a:p>
          <a:p>
            <a:pPr lvl="1" eaLnBrk="1" fontAlgn="auto" hangingPunct="1">
              <a:spcBef>
                <a:spcPts val="0"/>
              </a:spcBef>
              <a:spcAft>
                <a:spcPts val="0"/>
              </a:spcAft>
              <a:defRPr/>
            </a:pPr>
            <a:r>
              <a:rPr lang="en-US" b="1" dirty="0" smtClean="0"/>
              <a:t>LOOP</a:t>
            </a:r>
          </a:p>
          <a:p>
            <a:pPr lvl="2" eaLnBrk="1" fontAlgn="auto" hangingPunct="1">
              <a:spcBef>
                <a:spcPts val="0"/>
              </a:spcBef>
              <a:spcAft>
                <a:spcPts val="0"/>
              </a:spcAft>
              <a:defRPr/>
            </a:pPr>
            <a:r>
              <a:rPr lang="en-US" b="1" dirty="0" smtClean="0"/>
              <a:t>v_num1 := &amp;v_num1;</a:t>
            </a:r>
          </a:p>
          <a:p>
            <a:pPr lvl="2" eaLnBrk="1" fontAlgn="auto" hangingPunct="1">
              <a:spcBef>
                <a:spcPts val="0"/>
              </a:spcBef>
              <a:spcAft>
                <a:spcPts val="0"/>
              </a:spcAft>
              <a:defRPr/>
            </a:pPr>
            <a:r>
              <a:rPr lang="en-US" b="1" dirty="0" smtClean="0"/>
              <a:t>DBMS_OUTPUT.PUT_LINE('the num1 is'||v_num1);</a:t>
            </a:r>
          </a:p>
          <a:p>
            <a:pPr lvl="2" eaLnBrk="1" fontAlgn="auto" hangingPunct="1">
              <a:spcBef>
                <a:spcPts val="0"/>
              </a:spcBef>
              <a:spcAft>
                <a:spcPts val="0"/>
              </a:spcAft>
              <a:defRPr/>
            </a:pPr>
            <a:r>
              <a:rPr lang="en-US" b="1" dirty="0" smtClean="0"/>
              <a:t>v_num2 := &amp;v_num2;</a:t>
            </a:r>
          </a:p>
          <a:p>
            <a:pPr lvl="2" eaLnBrk="1" fontAlgn="auto" hangingPunct="1">
              <a:spcBef>
                <a:spcPts val="0"/>
              </a:spcBef>
              <a:spcAft>
                <a:spcPts val="0"/>
              </a:spcAft>
              <a:defRPr/>
            </a:pPr>
            <a:r>
              <a:rPr lang="en-US" b="1" dirty="0" smtClean="0"/>
              <a:t>DBMS_OUTPUT.PUT_LINE('the num2 is'||v_num2);</a:t>
            </a:r>
          </a:p>
          <a:p>
            <a:pPr lvl="1" eaLnBrk="1" fontAlgn="auto" hangingPunct="1">
              <a:spcBef>
                <a:spcPts val="0"/>
              </a:spcBef>
              <a:spcAft>
                <a:spcPts val="0"/>
              </a:spcAft>
              <a:defRPr/>
            </a:pPr>
            <a:r>
              <a:rPr lang="en-US" b="1" dirty="0" smtClean="0"/>
              <a:t>END LOOP;</a:t>
            </a:r>
          </a:p>
          <a:p>
            <a:pPr eaLnBrk="1" fontAlgn="auto" hangingPunct="1">
              <a:spcBef>
                <a:spcPts val="0"/>
              </a:spcBef>
              <a:spcAft>
                <a:spcPts val="0"/>
              </a:spcAft>
              <a:defRPr/>
            </a:pPr>
            <a:r>
              <a:rPr lang="en-US" b="1" dirty="0" smtClean="0"/>
              <a:t>END;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Enter value for v_num1: 100</a:t>
            </a:r>
          </a:p>
          <a:p>
            <a:pPr eaLnBrk="1" fontAlgn="auto" hangingPunct="1">
              <a:spcBef>
                <a:spcPts val="0"/>
              </a:spcBef>
              <a:spcAft>
                <a:spcPts val="0"/>
              </a:spcAft>
              <a:defRPr/>
            </a:pPr>
            <a:r>
              <a:rPr lang="en-US" dirty="0" smtClean="0"/>
              <a:t>old   7: v_num1 := &amp;v_num1;</a:t>
            </a:r>
          </a:p>
          <a:p>
            <a:pPr eaLnBrk="1" fontAlgn="auto" hangingPunct="1">
              <a:spcBef>
                <a:spcPts val="0"/>
              </a:spcBef>
              <a:spcAft>
                <a:spcPts val="0"/>
              </a:spcAft>
              <a:defRPr/>
            </a:pPr>
            <a:r>
              <a:rPr lang="en-US" dirty="0" smtClean="0"/>
              <a:t>new   7: v_num1 := 100;</a:t>
            </a:r>
          </a:p>
          <a:p>
            <a:pPr eaLnBrk="1" fontAlgn="auto" hangingPunct="1">
              <a:spcBef>
                <a:spcPts val="0"/>
              </a:spcBef>
              <a:spcAft>
                <a:spcPts val="0"/>
              </a:spcAft>
              <a:defRPr/>
            </a:pPr>
            <a:r>
              <a:rPr lang="en-US" dirty="0" smtClean="0"/>
              <a:t>Enter value for v_num2: 200</a:t>
            </a:r>
          </a:p>
          <a:p>
            <a:pPr eaLnBrk="1" fontAlgn="auto" hangingPunct="1">
              <a:spcBef>
                <a:spcPts val="0"/>
              </a:spcBef>
              <a:spcAft>
                <a:spcPts val="0"/>
              </a:spcAft>
              <a:defRPr/>
            </a:pPr>
            <a:r>
              <a:rPr lang="en-US" dirty="0" smtClean="0"/>
              <a:t>old   9: v_num2 := &amp;v_num2;</a:t>
            </a:r>
          </a:p>
          <a:p>
            <a:pPr eaLnBrk="1" fontAlgn="auto" hangingPunct="1">
              <a:spcBef>
                <a:spcPts val="0"/>
              </a:spcBef>
              <a:spcAft>
                <a:spcPts val="0"/>
              </a:spcAft>
              <a:defRPr/>
            </a:pPr>
            <a:r>
              <a:rPr lang="en-US" dirty="0" smtClean="0"/>
              <a:t>new   9: v_num2 := 200;</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num1 is100</a:t>
            </a:r>
          </a:p>
          <a:p>
            <a:pPr eaLnBrk="1" fontAlgn="auto" hangingPunct="1">
              <a:spcBef>
                <a:spcPts val="0"/>
              </a:spcBef>
              <a:spcAft>
                <a:spcPts val="0"/>
              </a:spcAft>
              <a:defRPr/>
            </a:pPr>
            <a:r>
              <a:rPr lang="en-US" dirty="0" smtClean="0"/>
              <a:t>the num2 is200</a:t>
            </a:r>
          </a:p>
          <a:p>
            <a:pPr eaLnBrk="1" fontAlgn="auto" hangingPunct="1">
              <a:spcBef>
                <a:spcPts val="0"/>
              </a:spcBef>
              <a:spcAft>
                <a:spcPts val="0"/>
              </a:spcAft>
              <a:defRPr/>
            </a:pPr>
            <a:r>
              <a:rPr lang="en-US" dirty="0" smtClean="0"/>
              <a:t>the num1 is100</a:t>
            </a:r>
          </a:p>
          <a:p>
            <a:pPr eaLnBrk="1" fontAlgn="auto" hangingPunct="1">
              <a:spcBef>
                <a:spcPts val="0"/>
              </a:spcBef>
              <a:spcAft>
                <a:spcPts val="0"/>
              </a:spcAft>
              <a:defRPr/>
            </a:pPr>
            <a:r>
              <a:rPr lang="en-US" dirty="0" smtClean="0"/>
              <a:t>the num2 is200</a:t>
            </a:r>
          </a:p>
          <a:p>
            <a:pPr eaLnBrk="1" fontAlgn="auto" hangingPunct="1">
              <a:spcBef>
                <a:spcPts val="0"/>
              </a:spcBef>
              <a:spcAft>
                <a:spcPts val="0"/>
              </a:spcAft>
              <a:defRPr/>
            </a:pPr>
            <a:r>
              <a:rPr lang="en-US" dirty="0" smtClean="0"/>
              <a:t>the num1 is100</a:t>
            </a:r>
          </a:p>
          <a:p>
            <a:pPr eaLnBrk="1" fontAlgn="auto" hangingPunct="1">
              <a:spcBef>
                <a:spcPts val="0"/>
              </a:spcBef>
              <a:spcAft>
                <a:spcPts val="0"/>
              </a:spcAft>
              <a:defRPr/>
            </a:pPr>
            <a:r>
              <a:rPr lang="en-US" dirty="0" smtClean="0"/>
              <a:t>the num2 is200</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PL/SQL procedure successfully completed.</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Even though we have interleaved the acceptance of input and printing the value of all the accepted input immediately, when you actually execute the PL/SQL, it would complete accepting the input first and then it would print later.</a:t>
            </a:r>
            <a:endParaRPr lang="en-US" dirty="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D70616-3301-4F1A-87F4-C6C1DFC7A0DC}"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Here we update the supplier contact no, having accepted the supplier id and suppliercontactno as an input. We also store the supplier id and supplier contact no into PL/SQL variables v_supplierid and v_suppliercontactno.</a:t>
            </a:r>
          </a:p>
          <a:p>
            <a:pPr eaLnBrk="1" hangingPunct="1">
              <a:spcBef>
                <a:spcPct val="0"/>
              </a:spcBef>
            </a:pPr>
            <a:endParaRPr lang="en-US"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F8BD98-8E68-4186-BD3B-307ADDC3E362}"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6C99859A-D0BA-4A6B-9D44-F1CCC6A54367}" type="slidenum">
              <a:rPr lang="en-US"/>
              <a:pPr>
                <a:defRPr/>
              </a:pPr>
              <a:t>‹#›</a:t>
            </a:fld>
            <a:endParaRPr lang="en-US"/>
          </a:p>
        </p:txBody>
      </p:sp>
    </p:spTree>
    <p:extLst>
      <p:ext uri="{BB962C8B-B14F-4D97-AF65-F5344CB8AC3E}">
        <p14:creationId xmlns:p14="http://schemas.microsoft.com/office/powerpoint/2010/main" val="225877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eaLnBrk="1" hangingPunct="1"/>
            <a:fld id="{C3363B48-BE17-4A74-B5AC-CE94A3A09B90}" type="slidenum">
              <a:rPr lang="en-US" smtClean="0">
                <a:solidFill>
                  <a:schemeClr val="bg1"/>
                </a:solidFill>
              </a:rPr>
              <a:pPr eaLnBrk="1" hangingPunct="1"/>
              <a:t>1</a:t>
            </a:fld>
            <a:endParaRPr lang="en-US" smtClean="0">
              <a:solidFill>
                <a:schemeClr val="bg1"/>
              </a:solidFill>
            </a:endParaRPr>
          </a:p>
        </p:txBody>
      </p:sp>
      <p:sp>
        <p:nvSpPr>
          <p:cNvPr id="16387"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dirty="0" smtClean="0"/>
              <a:t>CONTENT</a:t>
            </a:r>
            <a:endParaRPr lang="en-US" dirty="0" smtClean="0"/>
          </a:p>
        </p:txBody>
      </p:sp>
      <p:sp>
        <p:nvSpPr>
          <p:cNvPr id="19460" name="Rectangle 3"/>
          <p:cNvSpPr>
            <a:spLocks noGrp="1" noChangeArrowheads="1"/>
          </p:cNvSpPr>
          <p:nvPr>
            <p:ph type="body" idx="1"/>
          </p:nvPr>
        </p:nvSpPr>
        <p:spPr>
          <a:xfrm>
            <a:off x="0" y="914400"/>
            <a:ext cx="9144000" cy="5943600"/>
          </a:xfrm>
        </p:spPr>
        <p:txBody>
          <a:bodyPr>
            <a:normAutofit/>
          </a:bodyPr>
          <a:lstStyle/>
          <a:p>
            <a:pPr marL="687387" lvl="1" indent="-342900">
              <a:defRPr/>
            </a:pPr>
            <a:r>
              <a:rPr lang="en-US" dirty="0" smtClean="0"/>
              <a:t>EXCEPTION</a:t>
            </a:r>
            <a:endParaRPr lang="en-US" dirty="0" smtClean="0"/>
          </a:p>
          <a:p>
            <a:pPr marL="687387" lvl="1" indent="-342900">
              <a:defRPr/>
            </a:pPr>
            <a:endParaRPr lang="en-US" dirty="0" smtClean="0"/>
          </a:p>
        </p:txBody>
      </p:sp>
    </p:spTree>
    <p:extLst>
      <p:ext uri="{BB962C8B-B14F-4D97-AF65-F5344CB8AC3E}">
        <p14:creationId xmlns:p14="http://schemas.microsoft.com/office/powerpoint/2010/main" val="258939292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38201"/>
          </a:xfrm>
          <a:solidFill>
            <a:schemeClr val="accent4">
              <a:lumMod val="20000"/>
              <a:lumOff val="80000"/>
            </a:schemeClr>
          </a:solidFill>
        </p:spPr>
        <p:txBody>
          <a:bodyPr>
            <a:normAutofit fontScale="90000"/>
          </a:bodyPr>
          <a:lstStyle/>
          <a:p>
            <a:pPr>
              <a:defRPr/>
            </a:pPr>
            <a:r>
              <a:rPr lang="en-US" dirty="0" smtClean="0"/>
              <a:t>Using SQL DELETE in PL/SQL – Self study </a:t>
            </a:r>
            <a:endParaRPr lang="en-US" dirty="0"/>
          </a:p>
        </p:txBody>
      </p:sp>
      <p:sp>
        <p:nvSpPr>
          <p:cNvPr id="19459" name="Content Placeholder 2"/>
          <p:cNvSpPr>
            <a:spLocks noGrp="1"/>
          </p:cNvSpPr>
          <p:nvPr>
            <p:ph idx="1"/>
          </p:nvPr>
        </p:nvSpPr>
        <p:spPr/>
        <p:txBody>
          <a:bodyPr/>
          <a:lstStyle/>
          <a:p>
            <a:endParaRPr lang="en-US" smtClean="0"/>
          </a:p>
          <a:p>
            <a:pPr>
              <a:buFont typeface="Arial" pitchFamily="34" charset="0"/>
              <a:buChar char="•"/>
            </a:pPr>
            <a:r>
              <a:rPr lang="en-US" smtClean="0"/>
              <a:t>Using PL/SQL variables in DELETE statement</a:t>
            </a:r>
          </a:p>
          <a:p>
            <a:endParaRPr lang="en-US" smtClean="0"/>
          </a:p>
          <a:p>
            <a:endParaRPr lang="en-US" smtClean="0"/>
          </a:p>
          <a:p>
            <a:pPr>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FB433317-767F-45D2-9A4B-A9B09D9D2220}" type="slidenum">
              <a:rPr lang="en-US"/>
              <a:pPr>
                <a:defRPr/>
              </a:pPr>
              <a:t>10</a:t>
            </a:fld>
            <a:endParaRPr lang="en-US"/>
          </a:p>
        </p:txBody>
      </p:sp>
      <p:sp>
        <p:nvSpPr>
          <p:cNvPr id="36871" name="Rectangle 7"/>
          <p:cNvSpPr>
            <a:spLocks noChangeArrowheads="1"/>
          </p:cNvSpPr>
          <p:nvPr/>
        </p:nvSpPr>
        <p:spPr bwMode="auto">
          <a:xfrm>
            <a:off x="457200" y="2133600"/>
            <a:ext cx="8077200" cy="3048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--To delete a supplier record for a given 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DECLARE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v_supplierid supplier.supplierid%TYPE;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defRPr/>
            </a:pPr>
            <a:r>
              <a:rPr lang="en-US" dirty="0">
                <a:solidFill>
                  <a:srgbClr val="000000"/>
                </a:solidFill>
                <a:latin typeface="Lucida Console" pitchFamily="49" charset="0"/>
              </a:rPr>
              <a:t>   v_supplierid :='&amp;supplierid';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DELETE FROM supplier WHERE supplierid = v_supplierid;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a:t>
            </a:r>
          </a:p>
        </p:txBody>
      </p:sp>
    </p:spTree>
    <p:extLst>
      <p:ext uri="{BB962C8B-B14F-4D97-AF65-F5344CB8AC3E}">
        <p14:creationId xmlns:p14="http://schemas.microsoft.com/office/powerpoint/2010/main" val="153757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62001"/>
          </a:xfrm>
          <a:solidFill>
            <a:schemeClr val="accent4">
              <a:lumMod val="20000"/>
              <a:lumOff val="80000"/>
            </a:schemeClr>
          </a:solidFill>
        </p:spPr>
        <p:txBody>
          <a:bodyPr/>
          <a:lstStyle/>
          <a:p>
            <a:pPr eaLnBrk="1" hangingPunct="1">
              <a:defRPr/>
            </a:pPr>
            <a:r>
              <a:rPr lang="en-US" dirty="0" smtClean="0">
                <a:solidFill>
                  <a:srgbClr val="FF0000"/>
                </a:solidFill>
              </a:rPr>
              <a:t>Exception</a:t>
            </a:r>
          </a:p>
        </p:txBody>
      </p:sp>
      <p:sp>
        <p:nvSpPr>
          <p:cNvPr id="13316" name="Rectangle 3"/>
          <p:cNvSpPr>
            <a:spLocks noGrp="1" noChangeArrowheads="1"/>
          </p:cNvSpPr>
          <p:nvPr>
            <p:ph idx="1"/>
          </p:nvPr>
        </p:nvSpPr>
        <p:spPr>
          <a:xfrm>
            <a:off x="0" y="762000"/>
            <a:ext cx="9144000" cy="6096000"/>
          </a:xfrm>
        </p:spPr>
        <p:txBody>
          <a:bodyPr>
            <a:normAutofit fontScale="85000" lnSpcReduction="20000"/>
          </a:bodyPr>
          <a:lstStyle/>
          <a:p>
            <a:pPr eaLnBrk="1" hangingPunct="1">
              <a:lnSpc>
                <a:spcPct val="90000"/>
              </a:lnSpc>
              <a:buFont typeface="Arial" pitchFamily="34" charset="0"/>
              <a:buChar char="•"/>
              <a:defRPr/>
            </a:pPr>
            <a:r>
              <a:rPr lang="en-US" dirty="0" smtClean="0">
                <a:solidFill>
                  <a:schemeClr val="tx1">
                    <a:lumMod val="85000"/>
                    <a:lumOff val="15000"/>
                  </a:schemeClr>
                </a:solidFill>
              </a:rPr>
              <a:t>Exception is an identifier in PL/SQL that is raised during execution</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It terminates the main body of action and transfers the control to the EXCEPTION section</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Program execution would continue in the exception handler, and then to any outer block, if it is nested</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Program execution will never return to the next statement, after the exception is raised </a:t>
            </a:r>
          </a:p>
          <a:p>
            <a:pPr eaLnBrk="1" hangingPunct="1">
              <a:lnSpc>
                <a:spcPct val="90000"/>
              </a:lnSpc>
              <a:buFont typeface="Arial" pitchFamily="34" charset="0"/>
              <a:buChar char="•"/>
              <a:defRPr/>
            </a:pPr>
            <a:endParaRPr lang="en-US" dirty="0" smtClean="0">
              <a:solidFill>
                <a:schemeClr val="tx1">
                  <a:lumMod val="85000"/>
                  <a:lumOff val="15000"/>
                </a:schemeClr>
              </a:solidFill>
            </a:endParaRPr>
          </a:p>
          <a:p>
            <a:pPr eaLnBrk="1" hangingPunct="1">
              <a:lnSpc>
                <a:spcPct val="90000"/>
              </a:lnSpc>
              <a:buFont typeface="Arial" pitchFamily="34" charset="0"/>
              <a:buChar char="•"/>
              <a:defRPr/>
            </a:pPr>
            <a:r>
              <a:rPr lang="en-US" dirty="0" smtClean="0">
                <a:solidFill>
                  <a:schemeClr val="tx1">
                    <a:lumMod val="85000"/>
                    <a:lumOff val="15000"/>
                  </a:schemeClr>
                </a:solidFill>
              </a:rPr>
              <a:t>For example, if the exception is thrown in the n</a:t>
            </a:r>
            <a:r>
              <a:rPr lang="en-US" baseline="30000" dirty="0" smtClean="0">
                <a:solidFill>
                  <a:schemeClr val="tx1">
                    <a:lumMod val="85000"/>
                    <a:lumOff val="15000"/>
                  </a:schemeClr>
                </a:solidFill>
              </a:rPr>
              <a:t>th</a:t>
            </a:r>
            <a:r>
              <a:rPr lang="en-US" dirty="0" smtClean="0">
                <a:solidFill>
                  <a:schemeClr val="tx1">
                    <a:lumMod val="85000"/>
                    <a:lumOff val="15000"/>
                  </a:schemeClr>
                </a:solidFill>
              </a:rPr>
              <a:t> line of a PL/SQL block, control will not return to the (n+1)</a:t>
            </a:r>
            <a:r>
              <a:rPr lang="en-US" baseline="30000" dirty="0" err="1" smtClean="0">
                <a:solidFill>
                  <a:schemeClr val="tx1">
                    <a:lumMod val="85000"/>
                    <a:lumOff val="15000"/>
                  </a:schemeClr>
                </a:solidFill>
              </a:rPr>
              <a:t>th</a:t>
            </a:r>
            <a:r>
              <a:rPr lang="en-US" dirty="0" smtClean="0">
                <a:solidFill>
                  <a:schemeClr val="tx1">
                    <a:lumMod val="85000"/>
                    <a:lumOff val="15000"/>
                  </a:schemeClr>
                </a:solidFill>
              </a:rPr>
              <a:t> line </a:t>
            </a:r>
          </a:p>
          <a:p>
            <a:pPr eaLnBrk="1" hangingPunct="1">
              <a:lnSpc>
                <a:spcPct val="90000"/>
              </a:lnSpc>
              <a:buFont typeface="Wingdings" pitchFamily="2" charset="2"/>
              <a:buNone/>
              <a:defRPr/>
            </a:pPr>
            <a:r>
              <a:rPr lang="en-US" dirty="0" smtClean="0">
                <a:solidFill>
                  <a:schemeClr val="tx1">
                    <a:lumMod val="85000"/>
                    <a:lumOff val="15000"/>
                  </a:schemeClr>
                </a:solidFill>
              </a:rPr>
              <a:t>     i.e. (n+1)</a:t>
            </a:r>
            <a:r>
              <a:rPr lang="en-US" baseline="30000" dirty="0" err="1" smtClean="0">
                <a:solidFill>
                  <a:schemeClr val="tx1">
                    <a:lumMod val="85000"/>
                    <a:lumOff val="15000"/>
                  </a:schemeClr>
                </a:solidFill>
              </a:rPr>
              <a:t>th</a:t>
            </a:r>
            <a:r>
              <a:rPr lang="en-US" dirty="0" smtClean="0">
                <a:solidFill>
                  <a:schemeClr val="tx1">
                    <a:lumMod val="85000"/>
                    <a:lumOff val="15000"/>
                  </a:schemeClr>
                </a:solidFill>
              </a:rPr>
              <a:t> line will not be executed and the program terminates</a:t>
            </a:r>
          </a:p>
          <a:p>
            <a:pPr algn="just" eaLnBrk="1" hangingPunct="1">
              <a:lnSpc>
                <a:spcPct val="90000"/>
              </a:lnSpc>
              <a:buFont typeface="Arial" pitchFamily="34" charset="0"/>
              <a:buChar char="•"/>
              <a:defRPr/>
            </a:pPr>
            <a:endParaRPr lang="en-US" sz="1600" dirty="0" smtClean="0">
              <a:solidFill>
                <a:schemeClr val="tx1">
                  <a:lumMod val="85000"/>
                  <a:lumOff val="15000"/>
                </a:schemeClr>
              </a:solidFill>
            </a:endParaRPr>
          </a:p>
          <a:p>
            <a:pPr eaLnBrk="1" hangingPunct="1">
              <a:lnSpc>
                <a:spcPct val="90000"/>
              </a:lnSpc>
              <a:buFont typeface="Wingdings" pitchFamily="2" charset="2"/>
              <a:buNone/>
              <a:defRPr/>
            </a:pPr>
            <a:r>
              <a:rPr lang="en-US" sz="1600" b="1" dirty="0" smtClean="0">
                <a:solidFill>
                  <a:schemeClr val="tx1">
                    <a:lumMod val="85000"/>
                    <a:lumOff val="15000"/>
                  </a:schemeClr>
                </a:solidFill>
              </a:rPr>
              <a:t>	</a:t>
            </a:r>
          </a:p>
          <a:p>
            <a:pPr eaLnBrk="1" hangingPunct="1">
              <a:lnSpc>
                <a:spcPct val="90000"/>
              </a:lnSpc>
              <a:buFont typeface="Wingdings" pitchFamily="2" charset="2"/>
              <a:buNone/>
              <a:defRPr/>
            </a:pPr>
            <a:endParaRPr lang="en-US" sz="1600" b="1" dirty="0" smtClean="0">
              <a:solidFill>
                <a:schemeClr val="tx1">
                  <a:lumMod val="85000"/>
                  <a:lumOff val="15000"/>
                </a:schemeClr>
              </a:solidFill>
            </a:endParaRP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367D9B7F-1B72-4E54-9E04-D5D9FE343498}" type="slidenum">
              <a:rPr lang="en-US" b="0">
                <a:solidFill>
                  <a:schemeClr val="bg1"/>
                </a:solidFill>
              </a:rPr>
              <a:pPr algn="l" fontAlgn="auto">
                <a:spcAft>
                  <a:spcPts val="0"/>
                </a:spcAft>
                <a:defRPr/>
              </a:pPr>
              <a:t>11</a:t>
            </a:fld>
            <a:endParaRPr lang="en-US" b="0" dirty="0">
              <a:solidFill>
                <a:schemeClr val="bg1"/>
              </a:solidFill>
            </a:endParaRPr>
          </a:p>
        </p:txBody>
      </p:sp>
    </p:spTree>
    <p:extLst>
      <p:ext uri="{BB962C8B-B14F-4D97-AF65-F5344CB8AC3E}">
        <p14:creationId xmlns:p14="http://schemas.microsoft.com/office/powerpoint/2010/main" val="428460527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bwMode="auto">
          <a:xfrm>
            <a:off x="457200" y="3124200"/>
            <a:ext cx="6629400" cy="3048000"/>
          </a:xfrm>
          <a:prstGeom prst="roundRect">
            <a:avLst/>
          </a:prstGeom>
          <a:solidFill>
            <a:schemeClr val="accent1">
              <a:lumMod val="90000"/>
            </a:schemeClr>
          </a:solidFill>
          <a:ln w="12700"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algn="ctr" eaLnBrk="0" fontAlgn="auto" hangingPunct="0">
              <a:spcBef>
                <a:spcPct val="50000"/>
              </a:spcBef>
              <a:spcAft>
                <a:spcPts val="0"/>
              </a:spcAft>
              <a:buClr>
                <a:srgbClr val="0033CC"/>
              </a:buClr>
              <a:buSzPct val="155000"/>
              <a:buFont typeface="Symbol" pitchFamily="18" charset="2"/>
              <a:buNone/>
              <a:defRPr/>
            </a:pPr>
            <a:endParaRPr lang="en-US"/>
          </a:p>
        </p:txBody>
      </p:sp>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How to handle an exception?</a:t>
            </a:r>
          </a:p>
        </p:txBody>
      </p:sp>
      <p:sp>
        <p:nvSpPr>
          <p:cNvPr id="13316" name="Rectangle 3"/>
          <p:cNvSpPr>
            <a:spLocks noGrp="1" noChangeArrowheads="1"/>
          </p:cNvSpPr>
          <p:nvPr>
            <p:ph idx="1"/>
          </p:nvPr>
        </p:nvSpPr>
        <p:spPr>
          <a:xfrm>
            <a:off x="0" y="838200"/>
            <a:ext cx="8686800" cy="5287963"/>
          </a:xfrm>
        </p:spPr>
        <p:txBody>
          <a:bodyPr/>
          <a:lstStyle/>
          <a:p>
            <a:pPr eaLnBrk="1" hangingPunct="1">
              <a:lnSpc>
                <a:spcPct val="90000"/>
              </a:lnSpc>
              <a:buFont typeface="Arial" pitchFamily="34" charset="0"/>
              <a:buChar char="•"/>
              <a:defRPr/>
            </a:pPr>
            <a:r>
              <a:rPr lang="en-US" sz="2800" dirty="0" smtClean="0">
                <a:latin typeface="+mj-lt"/>
              </a:rPr>
              <a:t>Exception part of any PL/SQL block handles an exception</a:t>
            </a:r>
          </a:p>
          <a:p>
            <a:pPr eaLnBrk="1" hangingPunct="1">
              <a:lnSpc>
                <a:spcPct val="90000"/>
              </a:lnSpc>
              <a:buFont typeface="Arial" pitchFamily="34" charset="0"/>
              <a:buChar char="•"/>
              <a:defRPr/>
            </a:pPr>
            <a:r>
              <a:rPr lang="en-US" sz="2800" dirty="0" smtClean="0">
                <a:latin typeface="+mj-lt"/>
              </a:rPr>
              <a:t>If not handled in the exception part, the exception is propagated to the calling environment</a:t>
            </a:r>
          </a:p>
          <a:p>
            <a:pPr eaLnBrk="1" hangingPunct="1">
              <a:lnSpc>
                <a:spcPct val="90000"/>
              </a:lnSpc>
              <a:buFont typeface="Arial" pitchFamily="34" charset="0"/>
              <a:buChar char="•"/>
              <a:defRPr/>
            </a:pPr>
            <a:endParaRPr lang="en-US" dirty="0" smtClean="0">
              <a:latin typeface="+mj-lt"/>
            </a:endParaRPr>
          </a:p>
          <a:p>
            <a:pPr eaLnBrk="1" hangingPunct="1">
              <a:lnSpc>
                <a:spcPct val="90000"/>
              </a:lnSpc>
              <a:buFont typeface="Arial" pitchFamily="34" charset="0"/>
              <a:buChar char="•"/>
              <a:defRPr/>
            </a:pPr>
            <a:endParaRPr lang="en-US" dirty="0" smtClean="0">
              <a:latin typeface="+mj-lt"/>
            </a:endParaRPr>
          </a:p>
          <a:p>
            <a:pPr eaLnBrk="1" hangingPunct="1">
              <a:lnSpc>
                <a:spcPct val="90000"/>
              </a:lnSpc>
              <a:buFont typeface="Arial" pitchFamily="34" charset="0"/>
              <a:buChar char="•"/>
              <a:defRPr/>
            </a:pPr>
            <a:endParaRPr lang="en-US" dirty="0" smtClean="0">
              <a:latin typeface="+mj-lt"/>
            </a:endParaRP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3910BF78-107B-4465-BF1D-5585452907E7}" type="slidenum">
              <a:rPr lang="en-US" b="0">
                <a:solidFill>
                  <a:schemeClr val="bg1"/>
                </a:solidFill>
                <a:latin typeface="Lucida Console" pitchFamily="49" charset="0"/>
              </a:rPr>
              <a:pPr algn="l" fontAlgn="auto">
                <a:spcAft>
                  <a:spcPts val="0"/>
                </a:spcAft>
                <a:defRPr/>
              </a:pPr>
              <a:t>12</a:t>
            </a:fld>
            <a:endParaRPr lang="en-US" b="0">
              <a:solidFill>
                <a:schemeClr val="bg1"/>
              </a:solidFill>
              <a:latin typeface="Lucida Console" pitchFamily="49" charset="0"/>
            </a:endParaRPr>
          </a:p>
        </p:txBody>
      </p:sp>
      <p:grpSp>
        <p:nvGrpSpPr>
          <p:cNvPr id="2" name="Group 5"/>
          <p:cNvGrpSpPr>
            <a:grpSpLocks/>
          </p:cNvGrpSpPr>
          <p:nvPr/>
        </p:nvGrpSpPr>
        <p:grpSpPr bwMode="auto">
          <a:xfrm>
            <a:off x="839232" y="3295650"/>
            <a:ext cx="5180310" cy="2571751"/>
            <a:chOff x="598" y="1546"/>
            <a:chExt cx="1943" cy="1620"/>
          </a:xfrm>
          <a:scene3d>
            <a:camera prst="orthographicFront">
              <a:rot lat="0" lon="0" rev="0"/>
            </a:camera>
            <a:lightRig rig="glow" dir="t">
              <a:rot lat="0" lon="0" rev="4800000"/>
            </a:lightRig>
          </a:scene3d>
        </p:grpSpPr>
        <p:sp>
          <p:nvSpPr>
            <p:cNvPr id="9" name="Rectangle 9"/>
            <p:cNvSpPr>
              <a:spLocks noChangeArrowheads="1"/>
            </p:cNvSpPr>
            <p:nvPr/>
          </p:nvSpPr>
          <p:spPr bwMode="auto">
            <a:xfrm>
              <a:off x="1575" y="1546"/>
              <a:ext cx="966"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73025" tIns="36513" rIns="73025" bIns="36513">
              <a:spAutoFit/>
            </a:bodyPr>
            <a:lstStyle/>
            <a:p>
              <a:pPr defTabSz="525463" eaLnBrk="0" fontAlgn="auto" hangingPunct="0">
                <a:spcBef>
                  <a:spcPct val="50000"/>
                </a:spcBef>
                <a:spcAft>
                  <a:spcPts val="0"/>
                </a:spcAft>
                <a:defRPr/>
              </a:pPr>
              <a:r>
                <a:rPr lang="en-US" sz="2000" dirty="0">
                  <a:solidFill>
                    <a:schemeClr val="tx1">
                      <a:lumMod val="95000"/>
                      <a:lumOff val="5000"/>
                    </a:schemeClr>
                  </a:solidFill>
                  <a:latin typeface="Lucida Console" pitchFamily="49" charset="0"/>
                </a:rPr>
                <a:t>DECLARE</a:t>
              </a:r>
            </a:p>
          </p:txBody>
        </p:sp>
        <p:sp>
          <p:nvSpPr>
            <p:cNvPr id="10" name="Rectangle 10"/>
            <p:cNvSpPr>
              <a:spLocks noChangeArrowheads="1"/>
            </p:cNvSpPr>
            <p:nvPr/>
          </p:nvSpPr>
          <p:spPr bwMode="auto">
            <a:xfrm>
              <a:off x="1575" y="1870"/>
              <a:ext cx="966"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73025" tIns="36513" rIns="73025" bIns="36513">
              <a:spAutoFit/>
            </a:bodyPr>
            <a:lstStyle/>
            <a:p>
              <a:pPr defTabSz="525463" eaLnBrk="0" fontAlgn="auto" hangingPunct="0">
                <a:spcBef>
                  <a:spcPct val="50000"/>
                </a:spcBef>
                <a:spcAft>
                  <a:spcPts val="0"/>
                </a:spcAft>
                <a:defRPr/>
              </a:pPr>
              <a:r>
                <a:rPr lang="en-US" sz="2000" dirty="0">
                  <a:solidFill>
                    <a:schemeClr val="tx1">
                      <a:lumMod val="95000"/>
                      <a:lumOff val="5000"/>
                    </a:schemeClr>
                  </a:solidFill>
                  <a:latin typeface="Lucida Console" pitchFamily="49" charset="0"/>
                </a:rPr>
                <a:t>BEGIN</a:t>
              </a:r>
            </a:p>
          </p:txBody>
        </p:sp>
        <p:sp>
          <p:nvSpPr>
            <p:cNvPr id="11" name="Rectangle 11"/>
            <p:cNvSpPr>
              <a:spLocks noChangeArrowheads="1"/>
            </p:cNvSpPr>
            <p:nvPr/>
          </p:nvSpPr>
          <p:spPr bwMode="auto">
            <a:xfrm>
              <a:off x="1575" y="2926"/>
              <a:ext cx="966"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73025" tIns="36513" rIns="73025" bIns="36513">
              <a:spAutoFit/>
            </a:bodyPr>
            <a:lstStyle/>
            <a:p>
              <a:pPr defTabSz="525463" eaLnBrk="0" fontAlgn="auto" hangingPunct="0">
                <a:spcBef>
                  <a:spcPct val="50000"/>
                </a:spcBef>
                <a:spcAft>
                  <a:spcPts val="0"/>
                </a:spcAft>
                <a:defRPr/>
              </a:pPr>
              <a:r>
                <a:rPr lang="en-US" sz="2000" dirty="0">
                  <a:solidFill>
                    <a:schemeClr val="tx1">
                      <a:lumMod val="95000"/>
                      <a:lumOff val="5000"/>
                    </a:schemeClr>
                  </a:solidFill>
                  <a:latin typeface="Lucida Console" pitchFamily="49" charset="0"/>
                </a:rPr>
                <a:t>END;</a:t>
              </a:r>
            </a:p>
          </p:txBody>
        </p:sp>
        <p:sp>
          <p:nvSpPr>
            <p:cNvPr id="12" name="Rectangle 12"/>
            <p:cNvSpPr>
              <a:spLocks noChangeArrowheads="1"/>
            </p:cNvSpPr>
            <p:nvPr/>
          </p:nvSpPr>
          <p:spPr bwMode="auto">
            <a:xfrm>
              <a:off x="598" y="2206"/>
              <a:ext cx="1057" cy="214"/>
            </a:xfrm>
            <a:prstGeom prst="rect">
              <a:avLst/>
            </a:prstGeom>
            <a:solidFill>
              <a:srgbClr val="FF0000"/>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92075" tIns="46038" rIns="92075" bIns="46038">
              <a:spAutoFit/>
            </a:bodyPr>
            <a:lstStyle/>
            <a:p>
              <a:pPr algn="ctr" eaLnBrk="0" fontAlgn="auto" hangingPunct="0">
                <a:spcBef>
                  <a:spcPts val="0"/>
                </a:spcBef>
                <a:spcAft>
                  <a:spcPts val="0"/>
                </a:spcAft>
                <a:defRPr/>
              </a:pPr>
              <a:r>
                <a:rPr lang="en-US" sz="1600" dirty="0">
                  <a:solidFill>
                    <a:schemeClr val="bg1"/>
                  </a:solidFill>
                  <a:latin typeface="+mj-lt"/>
                </a:rPr>
                <a:t>Exception  is raised</a:t>
              </a:r>
            </a:p>
          </p:txBody>
        </p:sp>
        <p:sp>
          <p:nvSpPr>
            <p:cNvPr id="14" name="Rectangle 14"/>
            <p:cNvSpPr>
              <a:spLocks noChangeArrowheads="1"/>
            </p:cNvSpPr>
            <p:nvPr/>
          </p:nvSpPr>
          <p:spPr bwMode="auto">
            <a:xfrm>
              <a:off x="1575" y="2446"/>
              <a:ext cx="965" cy="240"/>
            </a:xfrm>
            <a:prstGeom prst="rect">
              <a:avLst/>
            </a:prstGeom>
            <a:solidFill>
              <a:srgbClr val="33CCFF"/>
            </a:solidFill>
            <a:ln w="9525">
              <a:noFill/>
              <a:miter lim="800000"/>
              <a:headEnd/>
              <a:tailEnd/>
            </a:ln>
            <a:effectLst>
              <a:outerShdw blurRad="190500" dist="228600" dir="2700000" algn="ctr">
                <a:srgbClr val="000000">
                  <a:alpha val="30000"/>
                </a:srgbClr>
              </a:outerShdw>
            </a:effectLst>
            <a:sp3d prstMaterial="matte">
              <a:bevelT w="127000" h="63500"/>
            </a:sp3d>
          </p:spPr>
          <p:txBody>
            <a:bodyPr wrap="none" lIns="73025" tIns="36513" rIns="73025" bIns="36513">
              <a:spAutoFit/>
            </a:bodyPr>
            <a:lstStyle/>
            <a:p>
              <a:pPr defTabSz="525463" eaLnBrk="0" fontAlgn="auto" hangingPunct="0">
                <a:spcBef>
                  <a:spcPct val="50000"/>
                </a:spcBef>
                <a:spcAft>
                  <a:spcPts val="0"/>
                </a:spcAft>
                <a:tabLst>
                  <a:tab pos="627063" algn="l"/>
                </a:tabLst>
                <a:defRPr/>
              </a:pPr>
              <a:r>
                <a:rPr lang="en-US" sz="2000" dirty="0">
                  <a:solidFill>
                    <a:schemeClr val="tx1">
                      <a:lumMod val="95000"/>
                      <a:lumOff val="5000"/>
                    </a:schemeClr>
                  </a:solidFill>
                  <a:latin typeface="Lucida Console" pitchFamily="49" charset="0"/>
                </a:rPr>
                <a:t>EXCEPTION</a:t>
              </a:r>
            </a:p>
          </p:txBody>
        </p:sp>
        <p:sp>
          <p:nvSpPr>
            <p:cNvPr id="16" name="Rectangle 16"/>
            <p:cNvSpPr>
              <a:spLocks noChangeArrowheads="1"/>
            </p:cNvSpPr>
            <p:nvPr/>
          </p:nvSpPr>
          <p:spPr bwMode="auto">
            <a:xfrm>
              <a:off x="598" y="2686"/>
              <a:ext cx="1086" cy="221"/>
            </a:xfrm>
            <a:prstGeom prst="rect">
              <a:avLst/>
            </a:prstGeom>
            <a:solidFill>
              <a:srgbClr val="009900"/>
            </a:solidFill>
            <a:ln w="9525">
              <a:noFill/>
              <a:miter lim="800000"/>
              <a:headEnd/>
              <a:tailEnd/>
            </a:ln>
            <a:effectLst>
              <a:outerShdw blurRad="190500" dist="228600" dir="2700000" algn="ctr">
                <a:srgbClr val="000000">
                  <a:alpha val="30000"/>
                </a:srgbClr>
              </a:outerShdw>
            </a:effectLst>
            <a:sp3d prstMaterial="matte">
              <a:bevelT w="127000" h="63500"/>
            </a:sp3d>
          </p:spPr>
          <p:txBody>
            <a:bodyPr lIns="92075" tIns="46038" rIns="92075" bIns="46038">
              <a:spAutoFit/>
            </a:bodyPr>
            <a:lstStyle/>
            <a:p>
              <a:pPr algn="ctr" eaLnBrk="0" fontAlgn="auto" hangingPunct="0">
                <a:spcBef>
                  <a:spcPts val="0"/>
                </a:spcBef>
                <a:spcAft>
                  <a:spcPts val="0"/>
                </a:spcAft>
                <a:defRPr/>
              </a:pPr>
              <a:r>
                <a:rPr lang="en-US" sz="1600" dirty="0">
                  <a:solidFill>
                    <a:schemeClr val="bg1"/>
                  </a:solidFill>
                  <a:latin typeface="+mj-lt"/>
                </a:rPr>
                <a:t>Exception is trapped</a:t>
              </a:r>
            </a:p>
          </p:txBody>
        </p:sp>
      </p:grpSp>
    </p:spTree>
    <p:extLst>
      <p:ext uri="{BB962C8B-B14F-4D97-AF65-F5344CB8AC3E}">
        <p14:creationId xmlns:p14="http://schemas.microsoft.com/office/powerpoint/2010/main" val="33685495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12B87FEA-E2BB-4660-812F-9B3EDEDF43BC}" type="slidenum">
              <a:rPr lang="en-US" b="0">
                <a:solidFill>
                  <a:schemeClr val="bg1"/>
                </a:solidFill>
              </a:rPr>
              <a:pPr algn="l" fontAlgn="auto">
                <a:spcAft>
                  <a:spcPts val="0"/>
                </a:spcAft>
                <a:defRPr/>
              </a:pPr>
              <a:t>13</a:t>
            </a:fld>
            <a:endParaRPr lang="en-US" b="0">
              <a:solidFill>
                <a:schemeClr val="bg1"/>
              </a:solidFill>
            </a:endParaRPr>
          </a:p>
        </p:txBody>
      </p:sp>
      <p:sp>
        <p:nvSpPr>
          <p:cNvPr id="23555" name="Rectangle 3"/>
          <p:cNvSpPr>
            <a:spLocks noGrp="1" noChangeArrowheads="1"/>
          </p:cNvSpPr>
          <p:nvPr>
            <p:ph type="body" idx="1"/>
          </p:nvPr>
        </p:nvSpPr>
        <p:spPr>
          <a:xfrm>
            <a:off x="301625" y="1143000"/>
            <a:ext cx="8613775" cy="4667250"/>
          </a:xfrm>
        </p:spPr>
        <p:txBody>
          <a:bodyPr/>
          <a:lstStyle/>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p:txBody>
      </p:sp>
      <p:sp>
        <p:nvSpPr>
          <p:cNvPr id="5" name="Title 4"/>
          <p:cNvSpPr>
            <a:spLocks noGrp="1"/>
          </p:cNvSpPr>
          <p:nvPr>
            <p:ph type="title"/>
          </p:nvPr>
        </p:nvSpPr>
        <p:spPr>
          <a:xfrm>
            <a:off x="0" y="17462"/>
            <a:ext cx="9144000" cy="668338"/>
          </a:xfrm>
          <a:solidFill>
            <a:schemeClr val="accent4">
              <a:lumMod val="20000"/>
              <a:lumOff val="80000"/>
            </a:schemeClr>
          </a:solidFill>
        </p:spPr>
        <p:txBody>
          <a:bodyPr>
            <a:normAutofit fontScale="90000"/>
          </a:bodyPr>
          <a:lstStyle/>
          <a:p>
            <a:pPr>
              <a:defRPr/>
            </a:pPr>
            <a:r>
              <a:rPr lang="en-US" dirty="0" smtClean="0"/>
              <a:t>Exception Syntax</a:t>
            </a:r>
            <a:endParaRPr lang="en-US" dirty="0"/>
          </a:p>
        </p:txBody>
      </p:sp>
      <p:sp>
        <p:nvSpPr>
          <p:cNvPr id="6" name="Rectangle 5"/>
          <p:cNvSpPr>
            <a:spLocks noChangeArrowheads="1"/>
          </p:cNvSpPr>
          <p:nvPr/>
        </p:nvSpPr>
        <p:spPr bwMode="auto">
          <a:xfrm>
            <a:off x="649288" y="1473200"/>
            <a:ext cx="7808912" cy="4165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eaLnBrk="0" fontAlgn="auto" hangingPunct="0">
              <a:lnSpc>
                <a:spcPct val="105000"/>
              </a:lnSpc>
              <a:spcBef>
                <a:spcPct val="40000"/>
              </a:spcBef>
              <a:spcAft>
                <a:spcPts val="0"/>
              </a:spcAft>
              <a:defRPr/>
            </a:pPr>
            <a:r>
              <a:rPr lang="en-US" dirty="0">
                <a:solidFill>
                  <a:srgbClr val="000000"/>
                </a:solidFill>
                <a:latin typeface="Lucida Console" pitchFamily="49" charset="0"/>
              </a:rPr>
              <a:t>EXCEPTION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WHEN exception1 [OR exception2 . . .] THEN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statement1;</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statement2;</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 . .</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[WHEN exception3 [OR exception4 . . .] THEN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statement1;</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statement2;</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 . .]</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[WHEN OTHERS THEN</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statement1;</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statement2;</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    . . .]</a:t>
            </a:r>
          </a:p>
          <a:p>
            <a:pPr eaLnBrk="0" fontAlgn="auto" hangingPunct="0">
              <a:lnSpc>
                <a:spcPct val="65000"/>
              </a:lnSpc>
              <a:spcBef>
                <a:spcPct val="40000"/>
              </a:spcBef>
              <a:spcAft>
                <a:spcPts val="0"/>
              </a:spcAft>
              <a:defRPr/>
            </a:pPr>
            <a:r>
              <a:rPr lang="en-US" dirty="0">
                <a:solidFill>
                  <a:srgbClr val="000000"/>
                </a:solidFill>
                <a:latin typeface="Lucida Console" pitchFamily="49" charset="0"/>
              </a:rPr>
              <a:t>END;</a:t>
            </a:r>
          </a:p>
        </p:txBody>
      </p:sp>
    </p:spTree>
    <p:extLst>
      <p:ext uri="{BB962C8B-B14F-4D97-AF65-F5344CB8AC3E}">
        <p14:creationId xmlns:p14="http://schemas.microsoft.com/office/powerpoint/2010/main" val="19936936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dirty="0" smtClean="0"/>
              <a:t>Handling Exception  </a:t>
            </a:r>
          </a:p>
        </p:txBody>
      </p:sp>
      <p:sp>
        <p:nvSpPr>
          <p:cNvPr id="24579" name="Rectangle 3"/>
          <p:cNvSpPr>
            <a:spLocks noGrp="1" noChangeArrowheads="1"/>
          </p:cNvSpPr>
          <p:nvPr>
            <p:ph idx="1"/>
          </p:nvPr>
        </p:nvSpPr>
        <p:spPr>
          <a:xfrm>
            <a:off x="0" y="838200"/>
            <a:ext cx="9144000" cy="6019800"/>
          </a:xfrm>
        </p:spPr>
        <p:txBody>
          <a:bodyPr>
            <a:normAutofit/>
          </a:bodyPr>
          <a:lstStyle/>
          <a:p>
            <a:pPr eaLnBrk="1" hangingPunct="1">
              <a:lnSpc>
                <a:spcPct val="90000"/>
              </a:lnSpc>
              <a:buFont typeface="Arial" pitchFamily="34" charset="0"/>
              <a:buChar char="•"/>
            </a:pPr>
            <a:r>
              <a:rPr lang="en-US" sz="2400" dirty="0" smtClean="0"/>
              <a:t>EXCEPTION keyword starts the exception handling section</a:t>
            </a:r>
          </a:p>
          <a:p>
            <a:pPr eaLnBrk="1" hangingPunct="1">
              <a:lnSpc>
                <a:spcPct val="90000"/>
              </a:lnSpc>
              <a:buFont typeface="Arial" pitchFamily="34" charset="0"/>
              <a:buChar char="•"/>
            </a:pPr>
            <a:r>
              <a:rPr lang="en-US" sz="2400" dirty="0" smtClean="0"/>
              <a:t>PL/SQL programmer can define several exception handlers, each with its own set of actions</a:t>
            </a:r>
          </a:p>
          <a:p>
            <a:pPr eaLnBrk="1" hangingPunct="1">
              <a:lnSpc>
                <a:spcPct val="90000"/>
              </a:lnSpc>
              <a:buFont typeface="Arial" pitchFamily="34" charset="0"/>
              <a:buChar char="•"/>
            </a:pPr>
            <a:r>
              <a:rPr lang="en-US" sz="2400" u="sng" dirty="0" smtClean="0"/>
              <a:t>When exception occurs, PL/SQL processes only one exception handler before leaving the EXCEPTION block</a:t>
            </a: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FE808AD6-90BE-47D4-B5D9-1D3123252595}" type="slidenum">
              <a:rPr lang="en-US" b="0">
                <a:solidFill>
                  <a:schemeClr val="bg1"/>
                </a:solidFill>
              </a:rPr>
              <a:pPr algn="l" fontAlgn="auto">
                <a:spcAft>
                  <a:spcPts val="0"/>
                </a:spcAft>
                <a:defRPr/>
              </a:pPr>
              <a:t>14</a:t>
            </a:fld>
            <a:endParaRPr lang="en-US" b="0">
              <a:solidFill>
                <a:schemeClr val="bg1"/>
              </a:solidFill>
            </a:endParaRPr>
          </a:p>
        </p:txBody>
      </p:sp>
    </p:spTree>
    <p:extLst>
      <p:ext uri="{BB962C8B-B14F-4D97-AF65-F5344CB8AC3E}">
        <p14:creationId xmlns:p14="http://schemas.microsoft.com/office/powerpoint/2010/main" val="13718442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668338"/>
          </a:xfrm>
          <a:solidFill>
            <a:schemeClr val="accent4">
              <a:lumMod val="20000"/>
              <a:lumOff val="80000"/>
            </a:schemeClr>
          </a:solidFill>
        </p:spPr>
        <p:txBody>
          <a:bodyPr>
            <a:normAutofit fontScale="90000"/>
          </a:bodyPr>
          <a:lstStyle/>
          <a:p>
            <a:pPr eaLnBrk="1" hangingPunct="1">
              <a:defRPr/>
            </a:pPr>
            <a:r>
              <a:rPr lang="en-US" dirty="0" smtClean="0"/>
              <a:t>Exception Types</a:t>
            </a:r>
          </a:p>
        </p:txBody>
      </p:sp>
      <p:sp>
        <p:nvSpPr>
          <p:cNvPr id="25603" name="Rectangle 3"/>
          <p:cNvSpPr>
            <a:spLocks noGrp="1" noChangeArrowheads="1"/>
          </p:cNvSpPr>
          <p:nvPr>
            <p:ph idx="1"/>
          </p:nvPr>
        </p:nvSpPr>
        <p:spPr>
          <a:xfrm>
            <a:off x="0" y="685800"/>
            <a:ext cx="9144000" cy="6172200"/>
          </a:xfrm>
        </p:spPr>
        <p:txBody>
          <a:bodyPr/>
          <a:lstStyle/>
          <a:p>
            <a:pPr>
              <a:lnSpc>
                <a:spcPct val="90000"/>
              </a:lnSpc>
            </a:pPr>
            <a:r>
              <a:rPr lang="en-US" dirty="0" smtClean="0"/>
              <a:t>Predefined Oracle Server Exception</a:t>
            </a:r>
          </a:p>
          <a:p>
            <a:pPr>
              <a:lnSpc>
                <a:spcPct val="90000"/>
              </a:lnSpc>
            </a:pPr>
            <a:r>
              <a:rPr lang="en-US" dirty="0" smtClean="0"/>
              <a:t>Non-predefined Oracle Server Exception</a:t>
            </a:r>
          </a:p>
          <a:p>
            <a:pPr>
              <a:lnSpc>
                <a:spcPct val="90000"/>
              </a:lnSpc>
            </a:pPr>
            <a:r>
              <a:rPr lang="en-US" dirty="0" smtClean="0"/>
              <a:t>User-defined Exception</a:t>
            </a: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196AA2D2-3097-4C2D-94AE-CF66838B338F}" type="slidenum">
              <a:rPr lang="en-US" b="0">
                <a:solidFill>
                  <a:schemeClr val="bg1"/>
                </a:solidFill>
              </a:rPr>
              <a:pPr algn="l" fontAlgn="auto">
                <a:spcAft>
                  <a:spcPts val="0"/>
                </a:spcAft>
                <a:defRPr/>
              </a:pPr>
              <a:t>15</a:t>
            </a:fld>
            <a:endParaRPr lang="en-US" b="0">
              <a:solidFill>
                <a:schemeClr val="bg1"/>
              </a:solidFill>
            </a:endParaRPr>
          </a:p>
        </p:txBody>
      </p:sp>
    </p:spTree>
    <p:extLst>
      <p:ext uri="{BB962C8B-B14F-4D97-AF65-F5344CB8AC3E}">
        <p14:creationId xmlns:p14="http://schemas.microsoft.com/office/powerpoint/2010/main" val="210191372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Raising exception</a:t>
            </a:r>
          </a:p>
        </p:txBody>
      </p:sp>
      <p:sp>
        <p:nvSpPr>
          <p:cNvPr id="26627" name="Rectangle 3"/>
          <p:cNvSpPr>
            <a:spLocks noGrp="1" noChangeArrowheads="1"/>
          </p:cNvSpPr>
          <p:nvPr>
            <p:ph idx="1"/>
          </p:nvPr>
        </p:nvSpPr>
        <p:spPr>
          <a:xfrm>
            <a:off x="0" y="838200"/>
            <a:ext cx="9144000" cy="6019800"/>
          </a:xfrm>
        </p:spPr>
        <p:txBody>
          <a:bodyPr>
            <a:normAutofit/>
          </a:bodyPr>
          <a:lstStyle/>
          <a:p>
            <a:pPr eaLnBrk="1" hangingPunct="1">
              <a:lnSpc>
                <a:spcPct val="90000"/>
              </a:lnSpc>
              <a:buFont typeface="Arial" pitchFamily="34" charset="0"/>
              <a:buChar char="•"/>
            </a:pPr>
            <a:r>
              <a:rPr lang="en-US" sz="2400" dirty="0" smtClean="0"/>
              <a:t>Predefined exceptions are raised implicitly, whenever that situation arises</a:t>
            </a:r>
          </a:p>
          <a:p>
            <a:pPr eaLnBrk="1" hangingPunct="1">
              <a:lnSpc>
                <a:spcPct val="90000"/>
              </a:lnSpc>
              <a:buFont typeface="Arial" pitchFamily="34" charset="0"/>
              <a:buChar char="•"/>
            </a:pPr>
            <a:r>
              <a:rPr lang="en-US" sz="2400" dirty="0" smtClean="0"/>
              <a:t>PL/SQL runtime engine executes statements  associated with the trapped predefined exception </a:t>
            </a:r>
          </a:p>
          <a:p>
            <a:pPr eaLnBrk="1" hangingPunct="1">
              <a:lnSpc>
                <a:spcPct val="90000"/>
              </a:lnSpc>
              <a:buFont typeface="Arial" pitchFamily="34" charset="0"/>
              <a:buChar char="•"/>
            </a:pPr>
            <a:r>
              <a:rPr lang="en-US" sz="2400" u="sng" dirty="0" smtClean="0"/>
              <a:t>We can raise our own exceptions also explicitly in the executable section </a:t>
            </a:r>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7C588859-FDD7-40BB-85D4-77D6C0956666}" type="slidenum">
              <a:rPr lang="en-US" b="0">
                <a:solidFill>
                  <a:schemeClr val="bg1"/>
                </a:solidFill>
              </a:rPr>
              <a:pPr algn="l" fontAlgn="auto">
                <a:spcAft>
                  <a:spcPts val="0"/>
                </a:spcAft>
                <a:defRPr/>
              </a:pPr>
              <a:t>16</a:t>
            </a:fld>
            <a:endParaRPr lang="en-US" b="0" dirty="0">
              <a:solidFill>
                <a:schemeClr val="bg1"/>
              </a:solidFill>
            </a:endParaRPr>
          </a:p>
        </p:txBody>
      </p:sp>
    </p:spTree>
    <p:extLst>
      <p:ext uri="{BB962C8B-B14F-4D97-AF65-F5344CB8AC3E}">
        <p14:creationId xmlns:p14="http://schemas.microsoft.com/office/powerpoint/2010/main" val="39574439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9E042492-27A6-4A58-A06C-A163DFA6676F}" type="slidenum">
              <a:rPr lang="en-US" b="0">
                <a:solidFill>
                  <a:schemeClr val="bg1"/>
                </a:solidFill>
              </a:rPr>
              <a:pPr algn="l" fontAlgn="auto">
                <a:spcAft>
                  <a:spcPts val="0"/>
                </a:spcAft>
                <a:defRPr/>
              </a:pPr>
              <a:t>17</a:t>
            </a:fld>
            <a:endParaRPr lang="en-US" b="0">
              <a:solidFill>
                <a:schemeClr val="bg1"/>
              </a:solidFill>
            </a:endParaRPr>
          </a:p>
        </p:txBody>
      </p:sp>
      <p:sp>
        <p:nvSpPr>
          <p:cNvPr id="8194" name="Rectangle 2"/>
          <p:cNvSpPr>
            <a:spLocks noGrp="1" noChangeArrowheads="1"/>
          </p:cNvSpPr>
          <p:nvPr>
            <p:ph type="title"/>
          </p:nvPr>
        </p:nvSpPr>
        <p:spPr>
          <a:xfrm>
            <a:off x="0" y="0"/>
            <a:ext cx="9144000" cy="817563"/>
          </a:xfrm>
          <a:solidFill>
            <a:schemeClr val="accent4">
              <a:lumMod val="20000"/>
              <a:lumOff val="80000"/>
            </a:schemeClr>
          </a:solidFill>
        </p:spPr>
        <p:txBody>
          <a:bodyPr>
            <a:normAutofit/>
          </a:bodyPr>
          <a:lstStyle/>
          <a:p>
            <a:pPr eaLnBrk="1" hangingPunct="1">
              <a:defRPr/>
            </a:pPr>
            <a:r>
              <a:rPr lang="en-US" dirty="0" smtClean="0"/>
              <a:t>Predefined Oracle Server Exception</a:t>
            </a:r>
          </a:p>
        </p:txBody>
      </p:sp>
      <p:sp>
        <p:nvSpPr>
          <p:cNvPr id="27652" name="Rectangle 3"/>
          <p:cNvSpPr>
            <a:spLocks noGrp="1" noChangeArrowheads="1"/>
          </p:cNvSpPr>
          <p:nvPr>
            <p:ph type="body" idx="1"/>
          </p:nvPr>
        </p:nvSpPr>
        <p:spPr>
          <a:xfrm>
            <a:off x="228600" y="4953000"/>
            <a:ext cx="8613775" cy="1314450"/>
          </a:xfrm>
        </p:spPr>
        <p:txBody>
          <a:bodyPr>
            <a:normAutofit fontScale="92500" lnSpcReduction="10000"/>
          </a:bodyPr>
          <a:lstStyle/>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Refer to oracle documentation for oracle error numbers</a:t>
            </a:r>
          </a:p>
        </p:txBody>
      </p:sp>
      <p:graphicFrame>
        <p:nvGraphicFramePr>
          <p:cNvPr id="5" name="Table 4"/>
          <p:cNvGraphicFramePr>
            <a:graphicFrameLocks noGrp="1"/>
          </p:cNvGraphicFramePr>
          <p:nvPr/>
        </p:nvGraphicFramePr>
        <p:xfrm>
          <a:off x="152399" y="1341120"/>
          <a:ext cx="8686800" cy="3108960"/>
        </p:xfrm>
        <a:graphic>
          <a:graphicData uri="http://schemas.openxmlformats.org/drawingml/2006/table">
            <a:tbl>
              <a:tblPr firstRow="1" bandRow="1">
                <a:effectLst>
                  <a:innerShdw blurRad="114300">
                    <a:prstClr val="black"/>
                  </a:innerShdw>
                </a:effectLst>
                <a:tableStyleId>{2A488322-F2BA-4B5B-9748-0D474271808F}</a:tableStyleId>
              </a:tblPr>
              <a:tblGrid>
                <a:gridCol w="1786071"/>
                <a:gridCol w="3332937"/>
                <a:gridCol w="3567792"/>
              </a:tblGrid>
              <a:tr h="338667">
                <a:tc>
                  <a:txBody>
                    <a:bodyPr/>
                    <a:lstStyle/>
                    <a:p>
                      <a:r>
                        <a:rPr lang="en-US" baseline="0" dirty="0" smtClean="0"/>
                        <a:t>Oracle Error</a:t>
                      </a:r>
                      <a:endParaRPr lang="en-US" baseline="0" dirty="0">
                        <a:solidFill>
                          <a:schemeClr val="tx1"/>
                        </a:solidFill>
                      </a:endParaRPr>
                    </a:p>
                  </a:txBody>
                  <a:tcPr/>
                </a:tc>
                <a:tc>
                  <a:txBody>
                    <a:bodyPr/>
                    <a:lstStyle/>
                    <a:p>
                      <a:r>
                        <a:rPr lang="en-US" baseline="0" dirty="0" smtClean="0"/>
                        <a:t>Predefined Exception</a:t>
                      </a:r>
                      <a:endParaRPr lang="en-US" baseline="0" dirty="0">
                        <a:solidFill>
                          <a:schemeClr val="tx1"/>
                        </a:solidFill>
                      </a:endParaRPr>
                    </a:p>
                  </a:txBody>
                  <a:tcPr/>
                </a:tc>
                <a:tc>
                  <a:txBody>
                    <a:bodyPr/>
                    <a:lstStyle/>
                    <a:p>
                      <a:r>
                        <a:rPr lang="en-US" baseline="0" dirty="0" smtClean="0"/>
                        <a:t>Description</a:t>
                      </a:r>
                      <a:endParaRPr lang="en-US" baseline="0" dirty="0">
                        <a:solidFill>
                          <a:schemeClr val="tx1"/>
                        </a:solidFill>
                      </a:endParaRPr>
                    </a:p>
                  </a:txBody>
                  <a:tcPr/>
                </a:tc>
              </a:tr>
              <a:tr h="338667">
                <a:tc>
                  <a:txBody>
                    <a:bodyPr/>
                    <a:lstStyle/>
                    <a:p>
                      <a:r>
                        <a:rPr lang="en-US" baseline="0" dirty="0" smtClean="0"/>
                        <a:t>ORA-1403</a:t>
                      </a:r>
                      <a:endParaRPr lang="en-US" baseline="0" dirty="0">
                        <a:solidFill>
                          <a:schemeClr val="tx1"/>
                        </a:solidFill>
                      </a:endParaRPr>
                    </a:p>
                  </a:txBody>
                  <a:tcPr/>
                </a:tc>
                <a:tc>
                  <a:txBody>
                    <a:bodyPr/>
                    <a:lstStyle/>
                    <a:p>
                      <a:r>
                        <a:rPr lang="en-US" baseline="0" dirty="0" smtClean="0"/>
                        <a:t>NO_DATA_FOUND</a:t>
                      </a:r>
                      <a:endParaRPr lang="en-US" baseline="0" dirty="0">
                        <a:solidFill>
                          <a:schemeClr val="tx1"/>
                        </a:solidFill>
                      </a:endParaRPr>
                    </a:p>
                  </a:txBody>
                  <a:tcPr/>
                </a:tc>
                <a:tc>
                  <a:txBody>
                    <a:bodyPr/>
                    <a:lstStyle/>
                    <a:p>
                      <a:r>
                        <a:rPr lang="en-US" baseline="0" dirty="0" smtClean="0"/>
                        <a:t>SELECT statement matches no rows</a:t>
                      </a:r>
                      <a:endParaRPr lang="en-US" baseline="0" dirty="0">
                        <a:solidFill>
                          <a:schemeClr val="tx1"/>
                        </a:solidFill>
                      </a:endParaRPr>
                    </a:p>
                  </a:txBody>
                  <a:tcPr/>
                </a:tc>
              </a:tr>
              <a:tr h="338667">
                <a:tc>
                  <a:txBody>
                    <a:bodyPr/>
                    <a:lstStyle/>
                    <a:p>
                      <a:r>
                        <a:rPr lang="en-US" baseline="0" dirty="0" smtClean="0"/>
                        <a:t>ORA-1422</a:t>
                      </a:r>
                      <a:endParaRPr lang="en-US" baseline="0" dirty="0">
                        <a:solidFill>
                          <a:schemeClr val="tx1"/>
                        </a:solidFill>
                      </a:endParaRPr>
                    </a:p>
                  </a:txBody>
                  <a:tcPr/>
                </a:tc>
                <a:tc>
                  <a:txBody>
                    <a:bodyPr/>
                    <a:lstStyle/>
                    <a:p>
                      <a:r>
                        <a:rPr lang="en-US" baseline="0" dirty="0" smtClean="0"/>
                        <a:t>TOO_MANY_ROWS</a:t>
                      </a:r>
                      <a:endParaRPr lang="en-US" baseline="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SELECT statement matches more than one row</a:t>
                      </a:r>
                      <a:endParaRPr lang="en-US" baseline="0" dirty="0">
                        <a:solidFill>
                          <a:schemeClr val="tx1"/>
                        </a:solidFill>
                      </a:endParaRPr>
                    </a:p>
                  </a:txBody>
                  <a:tcPr/>
                </a:tc>
              </a:tr>
              <a:tr h="338667">
                <a:tc>
                  <a:txBody>
                    <a:bodyPr/>
                    <a:lstStyle/>
                    <a:p>
                      <a:r>
                        <a:rPr lang="en-US" baseline="0" dirty="0" smtClean="0"/>
                        <a:t>ORA-0001</a:t>
                      </a:r>
                      <a:endParaRPr lang="en-US" baseline="0" dirty="0">
                        <a:solidFill>
                          <a:schemeClr val="tx1"/>
                        </a:solidFill>
                      </a:endParaRPr>
                    </a:p>
                  </a:txBody>
                  <a:tcPr/>
                </a:tc>
                <a:tc>
                  <a:txBody>
                    <a:bodyPr/>
                    <a:lstStyle/>
                    <a:p>
                      <a:r>
                        <a:rPr lang="en-US" baseline="0" dirty="0" smtClean="0"/>
                        <a:t>DUP_VAL_ON_INDEX</a:t>
                      </a:r>
                      <a:endParaRPr lang="en-US" baseline="0" dirty="0">
                        <a:solidFill>
                          <a:schemeClr val="tx1"/>
                        </a:solidFill>
                      </a:endParaRPr>
                    </a:p>
                  </a:txBody>
                  <a:tcPr/>
                </a:tc>
                <a:tc>
                  <a:txBody>
                    <a:bodyPr/>
                    <a:lstStyle/>
                    <a:p>
                      <a:r>
                        <a:rPr lang="en-US" baseline="0" dirty="0" smtClean="0"/>
                        <a:t>Unique constraint violated</a:t>
                      </a:r>
                      <a:endParaRPr lang="en-US" baseline="0" dirty="0">
                        <a:solidFill>
                          <a:schemeClr val="tx1"/>
                        </a:solidFill>
                      </a:endParaRPr>
                    </a:p>
                  </a:txBody>
                  <a:tcPr/>
                </a:tc>
              </a:tr>
              <a:tr h="338667">
                <a:tc>
                  <a:txBody>
                    <a:bodyPr/>
                    <a:lstStyle/>
                    <a:p>
                      <a:r>
                        <a:rPr lang="en-US" baseline="0" dirty="0" smtClean="0"/>
                        <a:t>ORA-1476</a:t>
                      </a:r>
                      <a:endParaRPr lang="en-US" baseline="0" dirty="0">
                        <a:solidFill>
                          <a:schemeClr val="tx1"/>
                        </a:solidFill>
                      </a:endParaRPr>
                    </a:p>
                  </a:txBody>
                  <a:tcPr/>
                </a:tc>
                <a:tc>
                  <a:txBody>
                    <a:bodyPr/>
                    <a:lstStyle/>
                    <a:p>
                      <a:r>
                        <a:rPr lang="en-US" baseline="0" dirty="0" smtClean="0"/>
                        <a:t>ZERO_DIVIDE</a:t>
                      </a:r>
                      <a:endParaRPr lang="en-US" baseline="0" dirty="0">
                        <a:solidFill>
                          <a:schemeClr val="tx1"/>
                        </a:solidFill>
                      </a:endParaRPr>
                    </a:p>
                  </a:txBody>
                  <a:tcPr/>
                </a:tc>
                <a:tc>
                  <a:txBody>
                    <a:bodyPr/>
                    <a:lstStyle/>
                    <a:p>
                      <a:r>
                        <a:rPr lang="en-US" baseline="0" dirty="0" smtClean="0"/>
                        <a:t>Division by zero</a:t>
                      </a:r>
                      <a:endParaRPr lang="en-US" baseline="0" dirty="0">
                        <a:solidFill>
                          <a:schemeClr val="tx1"/>
                        </a:solidFill>
                      </a:endParaRPr>
                    </a:p>
                  </a:txBody>
                  <a:tcPr/>
                </a:tc>
              </a:tr>
              <a:tr h="338667">
                <a:tc>
                  <a:txBody>
                    <a:bodyPr/>
                    <a:lstStyle/>
                    <a:p>
                      <a:r>
                        <a:rPr lang="en-US" baseline="0" dirty="0" smtClean="0"/>
                        <a:t>ORA-6502</a:t>
                      </a:r>
                      <a:endParaRPr lang="en-US" baseline="0" dirty="0">
                        <a:solidFill>
                          <a:schemeClr val="tx1"/>
                        </a:solidFill>
                      </a:endParaRPr>
                    </a:p>
                  </a:txBody>
                  <a:tcPr/>
                </a:tc>
                <a:tc>
                  <a:txBody>
                    <a:bodyPr/>
                    <a:lstStyle/>
                    <a:p>
                      <a:r>
                        <a:rPr lang="en-US" baseline="0" dirty="0" smtClean="0"/>
                        <a:t>VALUE_ERROR</a:t>
                      </a:r>
                      <a:endParaRPr lang="en-US" baseline="0" dirty="0">
                        <a:solidFill>
                          <a:schemeClr val="tx1"/>
                        </a:solidFill>
                      </a:endParaRPr>
                    </a:p>
                  </a:txBody>
                  <a:tcPr/>
                </a:tc>
                <a:tc>
                  <a:txBody>
                    <a:bodyPr/>
                    <a:lstStyle/>
                    <a:p>
                      <a:r>
                        <a:rPr lang="en-US" baseline="0" dirty="0" smtClean="0"/>
                        <a:t>Truncation, Arithmetic error</a:t>
                      </a:r>
                      <a:endParaRPr lang="en-US" baseline="0" dirty="0">
                        <a:solidFill>
                          <a:schemeClr val="tx1"/>
                        </a:solidFill>
                      </a:endParaRPr>
                    </a:p>
                  </a:txBody>
                  <a:tcPr/>
                </a:tc>
              </a:tr>
              <a:tr h="338667">
                <a:tc>
                  <a:txBody>
                    <a:bodyPr/>
                    <a:lstStyle/>
                    <a:p>
                      <a:r>
                        <a:rPr lang="en-US" baseline="0" dirty="0" smtClean="0"/>
                        <a:t>ORA-1722</a:t>
                      </a:r>
                      <a:endParaRPr lang="en-US" baseline="0" dirty="0">
                        <a:solidFill>
                          <a:schemeClr val="tx1"/>
                        </a:solidFill>
                      </a:endParaRPr>
                    </a:p>
                  </a:txBody>
                  <a:tcPr/>
                </a:tc>
                <a:tc>
                  <a:txBody>
                    <a:bodyPr/>
                    <a:lstStyle/>
                    <a:p>
                      <a:r>
                        <a:rPr lang="en-US" baseline="0" dirty="0" smtClean="0"/>
                        <a:t>INVALID_NUMBER</a:t>
                      </a:r>
                      <a:endParaRPr lang="en-US" baseline="0" dirty="0">
                        <a:solidFill>
                          <a:schemeClr val="tx1"/>
                        </a:solidFill>
                      </a:endParaRPr>
                    </a:p>
                  </a:txBody>
                  <a:tcPr/>
                </a:tc>
                <a:tc>
                  <a:txBody>
                    <a:bodyPr/>
                    <a:lstStyle/>
                    <a:p>
                      <a:r>
                        <a:rPr lang="en-US" baseline="0" dirty="0" smtClean="0"/>
                        <a:t>Conversion to a number failed. Ex. “2A”  is not valid</a:t>
                      </a:r>
                      <a:endParaRPr lang="en-US" baseline="0" dirty="0">
                        <a:solidFill>
                          <a:schemeClr val="tx1"/>
                        </a:solidFill>
                      </a:endParaRPr>
                    </a:p>
                  </a:txBody>
                  <a:tcPr/>
                </a:tc>
              </a:tr>
            </a:tbl>
          </a:graphicData>
        </a:graphic>
      </p:graphicFrame>
    </p:spTree>
    <p:extLst>
      <p:ext uri="{BB962C8B-B14F-4D97-AF65-F5344CB8AC3E}">
        <p14:creationId xmlns:p14="http://schemas.microsoft.com/office/powerpoint/2010/main" val="149686181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B75CD111-3B0F-48B9-89EC-E9F2F9EFB6C3}" type="slidenum">
              <a:rPr lang="en-US" b="0">
                <a:solidFill>
                  <a:schemeClr val="bg1"/>
                </a:solidFill>
              </a:rPr>
              <a:pPr algn="l" fontAlgn="auto">
                <a:spcAft>
                  <a:spcPts val="0"/>
                </a:spcAft>
                <a:defRPr/>
              </a:pPr>
              <a:t>18</a:t>
            </a:fld>
            <a:endParaRPr lang="en-US" b="0" dirty="0">
              <a:solidFill>
                <a:schemeClr val="bg1"/>
              </a:solidFill>
            </a:endParaRPr>
          </a:p>
        </p:txBody>
      </p:sp>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sz="2800" b="1" dirty="0" smtClean="0"/>
              <a:t>NO_DATA_FOUND - Predefined Exception</a:t>
            </a:r>
          </a:p>
        </p:txBody>
      </p:sp>
      <p:sp>
        <p:nvSpPr>
          <p:cNvPr id="28676"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0" y="838200"/>
            <a:ext cx="8839200" cy="5486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500" dirty="0">
                <a:latin typeface="Lucida Console" pitchFamily="49" charset="0"/>
                <a:cs typeface="Courier New" pitchFamily="49" charset="0"/>
              </a:rPr>
              <a:t>--Given an itemid display the itemname</a:t>
            </a:r>
          </a:p>
          <a:p>
            <a:pPr eaLnBrk="0" fontAlgn="auto" hangingPunct="0">
              <a:spcBef>
                <a:spcPts val="600"/>
              </a:spcBef>
              <a:spcAft>
                <a:spcPts val="0"/>
              </a:spcAft>
              <a:defRPr/>
            </a:pPr>
            <a:r>
              <a:rPr lang="en-US" sz="1500" dirty="0">
                <a:latin typeface="Lucida Console" pitchFamily="49" charset="0"/>
                <a:cs typeface="Courier New" pitchFamily="49" charset="0"/>
              </a:rPr>
              <a:t>--If the given itemid is invalid, display Invalid Itemid</a:t>
            </a:r>
          </a:p>
          <a:p>
            <a:pPr eaLnBrk="0" fontAlgn="auto" hangingPunct="0">
              <a:spcBef>
                <a:spcPts val="600"/>
              </a:spcBef>
              <a:spcAft>
                <a:spcPts val="0"/>
              </a:spcAft>
              <a:defRPr/>
            </a:pPr>
            <a:r>
              <a:rPr lang="en-US" sz="1500" dirty="0">
                <a:latin typeface="Lucida Console" pitchFamily="49" charset="0"/>
                <a:cs typeface="Courier New" pitchFamily="49" charset="0"/>
              </a:rPr>
              <a:t>SET VERIFY OFF</a:t>
            </a:r>
          </a:p>
          <a:p>
            <a:pPr eaLnBrk="0" fontAlgn="auto" hangingPunct="0">
              <a:spcBef>
                <a:spcPts val="600"/>
              </a:spcBef>
              <a:spcAft>
                <a:spcPts val="0"/>
              </a:spcAft>
              <a:defRPr/>
            </a:pPr>
            <a:r>
              <a:rPr lang="en-US" sz="15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500" dirty="0">
                <a:latin typeface="Lucida Console" pitchFamily="49" charset="0"/>
                <a:cs typeface="Courier New" pitchFamily="49" charset="0"/>
              </a:rPr>
              <a:t>DECLARE</a:t>
            </a:r>
          </a:p>
          <a:p>
            <a:pPr eaLnBrk="0" fontAlgn="auto" hangingPunct="0">
              <a:spcBef>
                <a:spcPts val="600"/>
              </a:spcBef>
              <a:spcAft>
                <a:spcPts val="0"/>
              </a:spcAft>
              <a:defRPr/>
            </a:pPr>
            <a:r>
              <a:rPr lang="en-US" sz="1500" dirty="0">
                <a:latin typeface="Lucida Console" pitchFamily="49" charset="0"/>
                <a:cs typeface="Courier New" pitchFamily="49" charset="0"/>
              </a:rPr>
              <a:t> v_itemid </a:t>
            </a:r>
            <a:r>
              <a:rPr lang="en-US" sz="1500" dirty="0" err="1">
                <a:latin typeface="Lucida Console" pitchFamily="49" charset="0"/>
                <a:cs typeface="Courier New" pitchFamily="49" charset="0"/>
              </a:rPr>
              <a:t>item.itemid%TYPE</a:t>
            </a:r>
            <a:r>
              <a:rPr lang="en-US" sz="1500" dirty="0">
                <a:latin typeface="Lucida Console" pitchFamily="49" charset="0"/>
                <a:cs typeface="Courier New" pitchFamily="49" charset="0"/>
              </a:rPr>
              <a:t>;</a:t>
            </a:r>
          </a:p>
          <a:p>
            <a:pPr eaLnBrk="0" fontAlgn="auto" hangingPunct="0">
              <a:spcBef>
                <a:spcPts val="600"/>
              </a:spcBef>
              <a:spcAft>
                <a:spcPts val="0"/>
              </a:spcAft>
              <a:defRPr/>
            </a:pPr>
            <a:r>
              <a:rPr lang="en-US" sz="1500" dirty="0">
                <a:latin typeface="Lucida Console" pitchFamily="49" charset="0"/>
                <a:cs typeface="Courier New" pitchFamily="49" charset="0"/>
              </a:rPr>
              <a:t> v_itemrec </a:t>
            </a:r>
            <a:r>
              <a:rPr lang="en-US" sz="1500" dirty="0" err="1">
                <a:latin typeface="Lucida Console" pitchFamily="49" charset="0"/>
                <a:cs typeface="Courier New" pitchFamily="49" charset="0"/>
              </a:rPr>
              <a:t>item%ROWTYPE</a:t>
            </a:r>
            <a:r>
              <a:rPr lang="en-US" sz="1500" dirty="0">
                <a:latin typeface="Lucida Console" pitchFamily="49" charset="0"/>
                <a:cs typeface="Courier New" pitchFamily="49" charset="0"/>
              </a:rPr>
              <a:t>;</a:t>
            </a:r>
          </a:p>
          <a:p>
            <a:pPr eaLnBrk="0" fontAlgn="auto" hangingPunct="0">
              <a:spcBef>
                <a:spcPts val="600"/>
              </a:spcBef>
              <a:spcAft>
                <a:spcPts val="0"/>
              </a:spcAft>
              <a:defRPr/>
            </a:pPr>
            <a:r>
              <a:rPr lang="en-US" sz="1500" dirty="0">
                <a:latin typeface="Lucida Console" pitchFamily="49" charset="0"/>
                <a:cs typeface="Courier New" pitchFamily="49" charset="0"/>
              </a:rPr>
              <a:t> BEGIN</a:t>
            </a:r>
          </a:p>
          <a:p>
            <a:pPr eaLnBrk="0" fontAlgn="auto" hangingPunct="0">
              <a:spcBef>
                <a:spcPts val="600"/>
              </a:spcBef>
              <a:spcAft>
                <a:spcPts val="0"/>
              </a:spcAft>
              <a:defRPr/>
            </a:pPr>
            <a:r>
              <a:rPr lang="en-US" sz="15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500" dirty="0">
                <a:latin typeface="Lucida Console" pitchFamily="49" charset="0"/>
                <a:cs typeface="Courier New" pitchFamily="49" charset="0"/>
              </a:rPr>
              <a:t> SELECT * INTO v_itemrec FROM ITEM WHERE itemid=v_itemid;</a:t>
            </a:r>
          </a:p>
          <a:p>
            <a:pPr eaLnBrk="0" fontAlgn="auto" hangingPunct="0">
              <a:spcBef>
                <a:spcPts val="600"/>
              </a:spcBef>
              <a:spcAft>
                <a:spcPts val="0"/>
              </a:spcAft>
              <a:defRPr/>
            </a:pPr>
            <a:r>
              <a:rPr lang="en-US" sz="1500" dirty="0">
                <a:latin typeface="Lucida Console" pitchFamily="49" charset="0"/>
                <a:cs typeface="Courier New" pitchFamily="49" charset="0"/>
              </a:rPr>
              <a:t> DBMS_OUTPUT.PUT_LINE('Item Name is '||v_itemrec.itemname);</a:t>
            </a:r>
          </a:p>
          <a:p>
            <a:pPr eaLnBrk="0" fontAlgn="auto" hangingPunct="0">
              <a:spcBef>
                <a:spcPts val="600"/>
              </a:spcBef>
              <a:spcAft>
                <a:spcPts val="0"/>
              </a:spcAft>
              <a:defRPr/>
            </a:pPr>
            <a:r>
              <a:rPr lang="en-US" sz="1500" dirty="0">
                <a:latin typeface="Lucida Console" pitchFamily="49" charset="0"/>
                <a:cs typeface="Courier New" pitchFamily="49" charset="0"/>
              </a:rPr>
              <a:t> EXCEPTION</a:t>
            </a:r>
          </a:p>
          <a:p>
            <a:pPr eaLnBrk="0" fontAlgn="auto" hangingPunct="0">
              <a:spcBef>
                <a:spcPts val="600"/>
              </a:spcBef>
              <a:spcAft>
                <a:spcPts val="0"/>
              </a:spcAft>
              <a:defRPr/>
            </a:pPr>
            <a:r>
              <a:rPr lang="en-US" sz="1500" dirty="0">
                <a:latin typeface="Lucida Console" pitchFamily="49" charset="0"/>
                <a:cs typeface="Courier New" pitchFamily="49" charset="0"/>
              </a:rPr>
              <a:t>   WHEN </a:t>
            </a:r>
            <a:r>
              <a:rPr lang="en-US" sz="1500" b="1" dirty="0">
                <a:latin typeface="Lucida Console" pitchFamily="49" charset="0"/>
                <a:cs typeface="Courier New" pitchFamily="49" charset="0"/>
              </a:rPr>
              <a:t>NO_DATA_FOUND</a:t>
            </a:r>
            <a:r>
              <a:rPr lang="en-US" sz="1500" dirty="0">
                <a:latin typeface="Lucida Console" pitchFamily="49" charset="0"/>
                <a:cs typeface="Courier New" pitchFamily="49" charset="0"/>
              </a:rPr>
              <a:t> THEN</a:t>
            </a:r>
          </a:p>
          <a:p>
            <a:pPr eaLnBrk="0" fontAlgn="auto" hangingPunct="0">
              <a:spcBef>
                <a:spcPts val="600"/>
              </a:spcBef>
              <a:spcAft>
                <a:spcPts val="0"/>
              </a:spcAft>
              <a:defRPr/>
            </a:pPr>
            <a:r>
              <a:rPr lang="en-US" sz="1500" dirty="0">
                <a:latin typeface="Lucida Console" pitchFamily="49" charset="0"/>
                <a:cs typeface="Courier New" pitchFamily="49" charset="0"/>
              </a:rPr>
              <a:t>   DBMS_OUTPUT.PUT_LINE('Invalid Input / item id');</a:t>
            </a:r>
          </a:p>
          <a:p>
            <a:pPr eaLnBrk="0" fontAlgn="auto" hangingPunct="0">
              <a:spcBef>
                <a:spcPts val="600"/>
              </a:spcBef>
              <a:spcAft>
                <a:spcPts val="0"/>
              </a:spcAft>
              <a:defRPr/>
            </a:pPr>
            <a:r>
              <a:rPr lang="en-US" sz="1500" dirty="0">
                <a:latin typeface="Lucida Console" pitchFamily="49" charset="0"/>
                <a:cs typeface="Courier New" pitchFamily="49" charset="0"/>
              </a:rPr>
              <a:t> END;</a:t>
            </a:r>
          </a:p>
          <a:p>
            <a:pPr eaLnBrk="0" fontAlgn="auto" hangingPunct="0">
              <a:spcBef>
                <a:spcPts val="600"/>
              </a:spcBef>
              <a:spcAft>
                <a:spcPts val="0"/>
              </a:spcAft>
              <a:defRPr/>
            </a:pPr>
            <a:r>
              <a:rPr lang="en-US" sz="1500" dirty="0">
                <a:latin typeface="Lucida Console" pitchFamily="49" charset="0"/>
                <a:cs typeface="Courier New" pitchFamily="49" charset="0"/>
              </a:rPr>
              <a:t> /</a:t>
            </a:r>
          </a:p>
          <a:p>
            <a:pPr eaLnBrk="0" fontAlgn="auto" hangingPunct="0">
              <a:spcBef>
                <a:spcPts val="600"/>
              </a:spcBef>
              <a:spcAft>
                <a:spcPts val="0"/>
              </a:spcAft>
              <a:defRPr/>
            </a:pPr>
            <a:r>
              <a:rPr lang="en-US" sz="1500" dirty="0">
                <a:latin typeface="Lucida Console" pitchFamily="49" charset="0"/>
                <a:cs typeface="Courier New" pitchFamily="49" charset="0"/>
              </a:rPr>
              <a:t>Enter value for v_itemid: STN04</a:t>
            </a:r>
          </a:p>
          <a:p>
            <a:pPr eaLnBrk="0" fontAlgn="auto" hangingPunct="0">
              <a:spcBef>
                <a:spcPts val="600"/>
              </a:spcBef>
              <a:spcAft>
                <a:spcPts val="0"/>
              </a:spcAft>
              <a:defRPr/>
            </a:pPr>
            <a:r>
              <a:rPr lang="en-US" sz="1500" dirty="0">
                <a:latin typeface="Lucida Console" pitchFamily="49" charset="0"/>
                <a:cs typeface="Courier New" pitchFamily="49" charset="0"/>
              </a:rPr>
              <a:t>Invalid Input / item id</a:t>
            </a:r>
          </a:p>
        </p:txBody>
      </p:sp>
      <p:sp>
        <p:nvSpPr>
          <p:cNvPr id="28678" name="Rounded Rectangle 5"/>
          <p:cNvSpPr>
            <a:spLocks noChangeArrowheads="1"/>
          </p:cNvSpPr>
          <p:nvPr/>
        </p:nvSpPr>
        <p:spPr bwMode="auto">
          <a:xfrm>
            <a:off x="228600" y="4419600"/>
            <a:ext cx="7772400" cy="7620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15075962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56A7A89A-A13E-453B-AFA2-8F475E0D175C}" type="slidenum">
              <a:rPr lang="en-US" b="0">
                <a:solidFill>
                  <a:schemeClr val="bg1"/>
                </a:solidFill>
              </a:rPr>
              <a:pPr algn="l" fontAlgn="auto">
                <a:spcAft>
                  <a:spcPts val="0"/>
                </a:spcAft>
                <a:defRPr/>
              </a:pPr>
              <a:t>19</a:t>
            </a:fld>
            <a:endParaRPr lang="en-US" b="0">
              <a:solidFill>
                <a:schemeClr val="bg1"/>
              </a:solidFill>
            </a:endParaRPr>
          </a:p>
        </p:txBody>
      </p:sp>
      <p:sp>
        <p:nvSpPr>
          <p:cNvPr id="8194" name="Rectangle 2"/>
          <p:cNvSpPr>
            <a:spLocks noGrp="1" noChangeArrowheads="1"/>
          </p:cNvSpPr>
          <p:nvPr>
            <p:ph type="title"/>
          </p:nvPr>
        </p:nvSpPr>
        <p:spPr>
          <a:xfrm>
            <a:off x="0" y="0"/>
            <a:ext cx="9144000" cy="817563"/>
          </a:xfrm>
          <a:solidFill>
            <a:schemeClr val="accent4">
              <a:lumMod val="20000"/>
              <a:lumOff val="80000"/>
            </a:schemeClr>
          </a:solidFill>
        </p:spPr>
        <p:txBody>
          <a:bodyPr/>
          <a:lstStyle/>
          <a:p>
            <a:pPr eaLnBrk="1" hangingPunct="1">
              <a:defRPr/>
            </a:pPr>
            <a:r>
              <a:rPr lang="en-US" sz="2800" dirty="0" smtClean="0"/>
              <a:t>TOO_MANY_ROWS - Predefined Exception</a:t>
            </a:r>
          </a:p>
        </p:txBody>
      </p:sp>
      <p:sp>
        <p:nvSpPr>
          <p:cNvPr id="2970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839200" cy="53340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--Given a valid supplierid identify whether he supplies one item or more than one</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v_supplierid ITEMSUPPLIER.SUPPLIERID%TYPE;</a:t>
            </a:r>
          </a:p>
          <a:p>
            <a:pPr eaLnBrk="0" fontAlgn="auto" hangingPunct="0">
              <a:spcBef>
                <a:spcPts val="600"/>
              </a:spcBef>
              <a:spcAft>
                <a:spcPts val="0"/>
              </a:spcAft>
              <a:defRPr/>
            </a:pPr>
            <a:r>
              <a:rPr lang="en-US" sz="1400" dirty="0">
                <a:latin typeface="Lucida Console" pitchFamily="49" charset="0"/>
                <a:cs typeface="Courier New" pitchFamily="49" charset="0"/>
              </a:rPr>
              <a:t> v_supplierrec ITEMSUPPLIER%ROWTYPE;</a:t>
            </a:r>
          </a:p>
          <a:p>
            <a:pPr eaLnBrk="0" fontAlgn="auto" hangingPunct="0">
              <a:spcBef>
                <a:spcPts val="600"/>
              </a:spcBef>
              <a:spcAft>
                <a:spcPts val="0"/>
              </a:spcAft>
              <a:defRPr/>
            </a:pPr>
            <a:r>
              <a:rPr lang="en-US" sz="1400" dirty="0">
                <a:latin typeface="Lucida Console" pitchFamily="49" charset="0"/>
                <a:cs typeface="Courier New" pitchFamily="49" charset="0"/>
              </a:rPr>
              <a:t> BEGIN</a:t>
            </a:r>
          </a:p>
          <a:p>
            <a:pPr eaLnBrk="0" fontAlgn="auto" hangingPunct="0">
              <a:spcBef>
                <a:spcPts val="600"/>
              </a:spcBef>
              <a:spcAft>
                <a:spcPts val="0"/>
              </a:spcAft>
              <a:defRPr/>
            </a:pPr>
            <a:r>
              <a:rPr lang="en-US" sz="1400" dirty="0">
                <a:latin typeface="Lucida Console" pitchFamily="49" charset="0"/>
                <a:cs typeface="Courier New" pitchFamily="49" charset="0"/>
              </a:rPr>
              <a:t> SELECT * INTO v_supplierrec FROM itemsupplier WHERE supplierid ='&amp;v_supplierid';</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DBMS_OUTPUT.PUT_LINE('Supplier '||v_supplierid|| ' supplies only one item');</a:t>
            </a:r>
          </a:p>
          <a:p>
            <a:pPr eaLnBrk="0" fontAlgn="auto" hangingPunct="0">
              <a:spcBef>
                <a:spcPts val="600"/>
              </a:spcBef>
              <a:spcAft>
                <a:spcPts val="0"/>
              </a:spcAft>
              <a:defRPr/>
            </a:pPr>
            <a:r>
              <a:rPr lang="en-US" sz="1400" dirty="0">
                <a:latin typeface="Lucida Console" pitchFamily="49" charset="0"/>
                <a:cs typeface="Courier New" pitchFamily="49" charset="0"/>
              </a:rPr>
              <a:t> EXCEPTION</a:t>
            </a:r>
          </a:p>
          <a:p>
            <a:pPr eaLnBrk="0" fontAlgn="auto" hangingPunct="0">
              <a:spcBef>
                <a:spcPts val="600"/>
              </a:spcBef>
              <a:spcAft>
                <a:spcPts val="0"/>
              </a:spcAft>
              <a:defRPr/>
            </a:pPr>
            <a:r>
              <a:rPr lang="en-US" sz="1400" dirty="0">
                <a:latin typeface="Lucida Console" pitchFamily="49" charset="0"/>
                <a:cs typeface="Courier New" pitchFamily="49" charset="0"/>
              </a:rPr>
              <a:t>   WHEN </a:t>
            </a:r>
            <a:r>
              <a:rPr lang="en-US" sz="1400" b="1" dirty="0">
                <a:latin typeface="Lucida Console" pitchFamily="49" charset="0"/>
                <a:cs typeface="Courier New" pitchFamily="49" charset="0"/>
              </a:rPr>
              <a:t>TOO_MANY_ROWS</a:t>
            </a:r>
            <a:r>
              <a:rPr lang="en-US" sz="1400" dirty="0">
                <a:latin typeface="Lucida Console" pitchFamily="49" charset="0"/>
                <a:cs typeface="Courier New" pitchFamily="49" charset="0"/>
              </a:rPr>
              <a:t>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DBMS_OUTPUT.PUT_LINE('Supplier '||v_supplierid|| ' supplies more than </a:t>
            </a:r>
          </a:p>
          <a:p>
            <a:pPr eaLnBrk="0" fontAlgn="auto" hangingPunct="0">
              <a:spcBef>
                <a:spcPts val="600"/>
              </a:spcBef>
              <a:spcAft>
                <a:spcPts val="0"/>
              </a:spcAft>
              <a:defRPr/>
            </a:pPr>
            <a:r>
              <a:rPr lang="en-US" sz="1400" dirty="0">
                <a:latin typeface="Lucida Console" pitchFamily="49" charset="0"/>
                <a:cs typeface="Courier New" pitchFamily="49" charset="0"/>
              </a:rPr>
              <a:t>                                                             one item');</a:t>
            </a:r>
          </a:p>
          <a:p>
            <a:pPr eaLnBrk="0" fontAlgn="auto" hangingPunct="0">
              <a:spcBef>
                <a:spcPts val="600"/>
              </a:spcBef>
              <a:spcAft>
                <a:spcPts val="0"/>
              </a:spcAft>
              <a:defRPr/>
            </a:pPr>
            <a:r>
              <a:rPr lang="en-US" sz="1400" dirty="0">
                <a:latin typeface="Lucida Console" pitchFamily="49" charset="0"/>
                <a:cs typeface="Courier New" pitchFamily="49" charset="0"/>
              </a:rPr>
              <a:t>  END;</a:t>
            </a:r>
          </a:p>
          <a:p>
            <a:pPr eaLnBrk="0" fontAlgn="auto" hangingPunct="0">
              <a:spcBef>
                <a:spcPts val="600"/>
              </a:spcBef>
              <a:spcAft>
                <a:spcPts val="0"/>
              </a:spcAft>
              <a:defRPr/>
            </a:pPr>
            <a:r>
              <a:rPr lang="en-US" sz="1400" dirty="0">
                <a:latin typeface="Lucida Console" pitchFamily="49" charset="0"/>
                <a:cs typeface="Courier New" pitchFamily="49" charset="0"/>
              </a:rPr>
              <a:t>  /</a:t>
            </a:r>
          </a:p>
          <a:p>
            <a:pPr eaLnBrk="0" fontAlgn="auto" hangingPunct="0">
              <a:spcBef>
                <a:spcPts val="600"/>
              </a:spcBef>
              <a:spcAft>
                <a:spcPts val="0"/>
              </a:spcAft>
              <a:defRPr/>
            </a:pPr>
            <a:r>
              <a:rPr lang="en-US" sz="1400" dirty="0">
                <a:latin typeface="Lucida Console" pitchFamily="49" charset="0"/>
                <a:cs typeface="Courier New" pitchFamily="49" charset="0"/>
              </a:rPr>
              <a:t>Enter value for v_supplierid: S1</a:t>
            </a:r>
          </a:p>
          <a:p>
            <a:pPr eaLnBrk="0" fontAlgn="auto" hangingPunct="0">
              <a:spcBef>
                <a:spcPts val="600"/>
              </a:spcBef>
              <a:spcAft>
                <a:spcPts val="0"/>
              </a:spcAft>
              <a:defRPr/>
            </a:pPr>
            <a:r>
              <a:rPr lang="en-US" sz="1400" dirty="0">
                <a:latin typeface="Lucida Console" pitchFamily="49" charset="0"/>
                <a:cs typeface="Courier New" pitchFamily="49" charset="0"/>
              </a:rPr>
              <a:t>Supplier S1 supplies more than one item</a:t>
            </a:r>
          </a:p>
        </p:txBody>
      </p:sp>
      <p:sp>
        <p:nvSpPr>
          <p:cNvPr id="29702" name="Rounded Rectangle 5"/>
          <p:cNvSpPr>
            <a:spLocks noChangeArrowheads="1"/>
          </p:cNvSpPr>
          <p:nvPr/>
        </p:nvSpPr>
        <p:spPr bwMode="auto">
          <a:xfrm>
            <a:off x="381000" y="4114800"/>
            <a:ext cx="7848600" cy="9144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17193564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633413"/>
          </a:xfrm>
          <a:solidFill>
            <a:schemeClr val="accent4">
              <a:lumMod val="20000"/>
              <a:lumOff val="80000"/>
            </a:schemeClr>
          </a:solidFill>
        </p:spPr>
        <p:txBody>
          <a:bodyPr>
            <a:normAutofit fontScale="90000"/>
          </a:bodyPr>
          <a:lstStyle/>
          <a:p>
            <a:pPr>
              <a:defRPr/>
            </a:pPr>
            <a:r>
              <a:rPr lang="en-US" dirty="0" smtClean="0"/>
              <a:t>Using SQL SELECT in PL/SQL </a:t>
            </a:r>
            <a:endParaRPr lang="en-US" dirty="0"/>
          </a:p>
        </p:txBody>
      </p:sp>
      <p:sp>
        <p:nvSpPr>
          <p:cNvPr id="3" name="Content Placeholder 2"/>
          <p:cNvSpPr>
            <a:spLocks noGrp="1"/>
          </p:cNvSpPr>
          <p:nvPr>
            <p:ph idx="1"/>
          </p:nvPr>
        </p:nvSpPr>
        <p:spPr>
          <a:xfrm>
            <a:off x="0" y="609600"/>
            <a:ext cx="9144000" cy="6248400"/>
          </a:xfrm>
        </p:spPr>
        <p:txBody>
          <a:bodyPr>
            <a:normAutofit/>
          </a:bodyPr>
          <a:lstStyle/>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dirty="0" smtClean="0"/>
          </a:p>
          <a:p>
            <a:pPr>
              <a:buFont typeface="Arial" pitchFamily="34" charset="0"/>
              <a:buChar char="•"/>
              <a:defRPr/>
            </a:pPr>
            <a:endParaRPr lang="en-US" dirty="0" smtClean="0"/>
          </a:p>
          <a:p>
            <a:pPr marL="0" indent="0">
              <a:buNone/>
              <a:defRPr/>
            </a:pPr>
            <a:endParaRPr lang="en-US" dirty="0"/>
          </a:p>
          <a:p>
            <a:pPr marL="0" indent="0">
              <a:buNone/>
              <a:defRPr/>
            </a:pPr>
            <a:endParaRPr lang="en-US" sz="1800" dirty="0" smtClean="0">
              <a:latin typeface="+mj-lt"/>
            </a:endParaRPr>
          </a:p>
          <a:p>
            <a:pPr>
              <a:buFont typeface="Arial" pitchFamily="34" charset="0"/>
              <a:buChar char="•"/>
              <a:defRPr/>
            </a:pPr>
            <a:r>
              <a:rPr lang="en-US" sz="1800" dirty="0" smtClean="0">
                <a:latin typeface="+mj-lt"/>
              </a:rPr>
              <a:t>Only one row value can be returned to the </a:t>
            </a:r>
            <a:r>
              <a:rPr lang="en-US" sz="1800" b="1" kern="1200" dirty="0" err="1" smtClean="0">
                <a:solidFill>
                  <a:schemeClr val="accent2">
                    <a:lumMod val="75000"/>
                  </a:schemeClr>
                </a:solidFill>
                <a:latin typeface="+mj-lt"/>
              </a:rPr>
              <a:t>variable_list</a:t>
            </a:r>
            <a:endParaRPr lang="en-US" sz="1800" b="1" kern="1200" dirty="0" smtClean="0">
              <a:solidFill>
                <a:schemeClr val="accent2">
                  <a:lumMod val="75000"/>
                </a:schemeClr>
              </a:solidFill>
              <a:latin typeface="+mj-lt"/>
            </a:endParaRPr>
          </a:p>
          <a:p>
            <a:pPr>
              <a:buFont typeface="Arial" pitchFamily="34" charset="0"/>
              <a:buChar char="•"/>
              <a:defRPr/>
            </a:pPr>
            <a:endParaRPr lang="en-US" sz="1800" b="1" kern="1200" dirty="0" smtClean="0">
              <a:solidFill>
                <a:schemeClr val="accent2">
                  <a:lumMod val="75000"/>
                </a:schemeClr>
              </a:solidFill>
              <a:latin typeface="+mj-lt"/>
            </a:endParaRPr>
          </a:p>
          <a:p>
            <a:pPr>
              <a:buFont typeface="Arial" pitchFamily="34" charset="0"/>
              <a:buChar char="•"/>
              <a:defRPr/>
            </a:pPr>
            <a:r>
              <a:rPr lang="en-US" sz="1800" dirty="0" smtClean="0">
                <a:latin typeface="+mj-lt"/>
              </a:rPr>
              <a:t>If no value is returned then the </a:t>
            </a:r>
            <a:r>
              <a:rPr lang="en-US" sz="1800" kern="1200" dirty="0" smtClean="0">
                <a:solidFill>
                  <a:schemeClr val="dk1"/>
                </a:solidFill>
                <a:latin typeface="Lucida Console" pitchFamily="49" charset="0"/>
              </a:rPr>
              <a:t>“</a:t>
            </a:r>
            <a:r>
              <a:rPr lang="en-US" sz="1800" b="1" kern="1200" dirty="0" smtClean="0">
                <a:solidFill>
                  <a:schemeClr val="accent2">
                    <a:lumMod val="75000"/>
                  </a:schemeClr>
                </a:solidFill>
                <a:latin typeface="Lucida Console" pitchFamily="49" charset="0"/>
              </a:rPr>
              <a:t>No data found</a:t>
            </a:r>
            <a:r>
              <a:rPr lang="en-US" sz="1800" kern="1200" dirty="0" smtClean="0">
                <a:solidFill>
                  <a:schemeClr val="dk1"/>
                </a:solidFill>
                <a:latin typeface="Lucida Console" pitchFamily="49" charset="0"/>
              </a:rPr>
              <a:t>” </a:t>
            </a:r>
            <a:r>
              <a:rPr lang="en-US" sz="1800" dirty="0" smtClean="0">
                <a:latin typeface="+mj-lt"/>
              </a:rPr>
              <a:t>exception is thrown</a:t>
            </a:r>
          </a:p>
          <a:p>
            <a:pPr>
              <a:buFont typeface="Arial" pitchFamily="34" charset="0"/>
              <a:buChar char="•"/>
              <a:defRPr/>
            </a:pPr>
            <a:endParaRPr lang="en-US" sz="1800" dirty="0" smtClean="0">
              <a:latin typeface="+mj-lt"/>
            </a:endParaRPr>
          </a:p>
          <a:p>
            <a:pPr>
              <a:buFont typeface="Arial" pitchFamily="34" charset="0"/>
              <a:buChar char="•"/>
              <a:defRPr/>
            </a:pPr>
            <a:r>
              <a:rPr lang="en-US" sz="1800" dirty="0" smtClean="0">
                <a:latin typeface="+mj-lt"/>
              </a:rPr>
              <a:t>If more than one record is returned then the </a:t>
            </a:r>
            <a:r>
              <a:rPr lang="en-US" sz="1800" kern="1200" dirty="0" smtClean="0">
                <a:solidFill>
                  <a:schemeClr val="accent2">
                    <a:lumMod val="75000"/>
                  </a:schemeClr>
                </a:solidFill>
                <a:latin typeface="Lucida Console" pitchFamily="49" charset="0"/>
              </a:rPr>
              <a:t>“</a:t>
            </a:r>
            <a:r>
              <a:rPr lang="en-US" sz="1800" b="1" kern="1200" dirty="0" smtClean="0">
                <a:solidFill>
                  <a:schemeClr val="accent2">
                    <a:lumMod val="75000"/>
                  </a:schemeClr>
                </a:solidFill>
                <a:latin typeface="Lucida Console" pitchFamily="49" charset="0"/>
              </a:rPr>
              <a:t>Exact fetch returns more than requested number of rows</a:t>
            </a:r>
            <a:r>
              <a:rPr lang="en-US" sz="1800" kern="1200" dirty="0" smtClean="0">
                <a:solidFill>
                  <a:schemeClr val="accent2">
                    <a:lumMod val="75000"/>
                  </a:schemeClr>
                </a:solidFill>
                <a:latin typeface="Lucida Console" pitchFamily="49" charset="0"/>
              </a:rPr>
              <a:t>” </a:t>
            </a:r>
            <a:r>
              <a:rPr lang="en-US" sz="1800" dirty="0" smtClean="0">
                <a:latin typeface="+mj-lt"/>
              </a:rPr>
              <a:t>exception is thrown.</a:t>
            </a:r>
          </a:p>
          <a:p>
            <a:pPr>
              <a:buFont typeface="Arial" pitchFamily="34" charset="0"/>
              <a:buChar char="•"/>
              <a:defRPr/>
            </a:pPr>
            <a:endParaRPr lang="en-US" dirty="0" smtClean="0">
              <a:latin typeface="+mj-lt"/>
            </a:endParaRPr>
          </a:p>
        </p:txBody>
      </p:sp>
      <p:sp>
        <p:nvSpPr>
          <p:cNvPr id="4" name="Slide Number Placeholder 3"/>
          <p:cNvSpPr>
            <a:spLocks noGrp="1"/>
          </p:cNvSpPr>
          <p:nvPr>
            <p:ph type="sldNum" sz="quarter" idx="10"/>
          </p:nvPr>
        </p:nvSpPr>
        <p:spPr/>
        <p:txBody>
          <a:bodyPr/>
          <a:lstStyle/>
          <a:p>
            <a:pPr>
              <a:defRPr/>
            </a:pPr>
            <a:fld id="{48BC30BE-4EDF-4A7D-A830-C3442F014CCD}" type="slidenum">
              <a:rPr lang="en-US"/>
              <a:pPr>
                <a:defRPr/>
              </a:pPr>
              <a:t>2</a:t>
            </a:fld>
            <a:endParaRPr lang="en-US" dirty="0"/>
          </a:p>
        </p:txBody>
      </p:sp>
      <p:sp>
        <p:nvSpPr>
          <p:cNvPr id="30725" name="Rectangle 7"/>
          <p:cNvSpPr>
            <a:spLocks noChangeArrowheads="1"/>
          </p:cNvSpPr>
          <p:nvPr/>
        </p:nvSpPr>
        <p:spPr bwMode="auto">
          <a:xfrm>
            <a:off x="381000" y="1143000"/>
            <a:ext cx="8305800" cy="2209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SELECT </a:t>
            </a:r>
            <a:r>
              <a:rPr lang="en-US" sz="2000" dirty="0" err="1">
                <a:solidFill>
                  <a:srgbClr val="000000"/>
                </a:solidFill>
                <a:latin typeface="Lucida Console" pitchFamily="49" charset="0"/>
              </a:rPr>
              <a:t>select_list</a:t>
            </a:r>
            <a:r>
              <a:rPr lang="en-US" sz="2000" dirty="0">
                <a:solidFill>
                  <a:srgbClr val="000000"/>
                </a:solidFill>
                <a:latin typeface="Lucida Console" pitchFamily="49" charset="0"/>
              </a:rPr>
              <a:t> [INTO </a:t>
            </a:r>
            <a:r>
              <a:rPr lang="en-US" sz="2000" dirty="0" err="1">
                <a:solidFill>
                  <a:srgbClr val="000000"/>
                </a:solidFill>
                <a:latin typeface="Lucida Console" pitchFamily="49" charset="0"/>
              </a:rPr>
              <a:t>variable_list</a:t>
            </a:r>
            <a:r>
              <a:rPr lang="en-US" sz="2000"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FROM </a:t>
            </a:r>
            <a:r>
              <a:rPr lang="en-US" sz="2000" dirty="0" err="1">
                <a:solidFill>
                  <a:srgbClr val="000000"/>
                </a:solidFill>
                <a:latin typeface="Lucida Console" pitchFamily="49" charset="0"/>
              </a:rPr>
              <a:t>table_list</a:t>
            </a:r>
            <a:r>
              <a:rPr lang="en-US" sz="2000" dirty="0">
                <a:solidFill>
                  <a:srgbClr val="000000"/>
                </a:solidFill>
                <a:latin typeface="Lucida Console" pitchFamily="49" charset="0"/>
              </a:rPr>
              <a:t>  [WHERE </a:t>
            </a:r>
            <a:r>
              <a:rPr lang="en-US" sz="2000" dirty="0" err="1">
                <a:solidFill>
                  <a:srgbClr val="000000"/>
                </a:solidFill>
                <a:latin typeface="Lucida Console" pitchFamily="49" charset="0"/>
              </a:rPr>
              <a:t>where_clause</a:t>
            </a:r>
            <a:r>
              <a:rPr lang="en-US" sz="2000" dirty="0">
                <a:solidFill>
                  <a:srgbClr val="000000"/>
                </a:solidFill>
                <a:latin typeface="Lucida Console" pitchFamily="49" charset="0"/>
              </a:rPr>
              <a:t>]   </a:t>
            </a:r>
          </a:p>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[ORDER BY column_list];</a:t>
            </a:r>
          </a:p>
        </p:txBody>
      </p:sp>
    </p:spTree>
    <p:extLst>
      <p:ext uri="{BB962C8B-B14F-4D97-AF65-F5344CB8AC3E}">
        <p14:creationId xmlns:p14="http://schemas.microsoft.com/office/powerpoint/2010/main" val="391501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820738"/>
          </a:xfrm>
          <a:solidFill>
            <a:schemeClr val="accent4">
              <a:lumMod val="20000"/>
              <a:lumOff val="80000"/>
            </a:schemeClr>
          </a:solidFill>
        </p:spPr>
        <p:txBody>
          <a:bodyPr/>
          <a:lstStyle/>
          <a:p>
            <a:pPr eaLnBrk="1" hangingPunct="1">
              <a:defRPr/>
            </a:pPr>
            <a:r>
              <a:rPr lang="en-US" sz="2800" dirty="0" smtClean="0"/>
              <a:t>DUP_VAL_ON_INDEX - Predefined Exception</a:t>
            </a:r>
          </a:p>
        </p:txBody>
      </p:sp>
      <p:sp>
        <p:nvSpPr>
          <p:cNvPr id="30723" name="Rectangle 3"/>
          <p:cNvSpPr>
            <a:spLocks noGrp="1" noChangeArrowheads="1"/>
          </p:cNvSpPr>
          <p:nvPr>
            <p:ph idx="1"/>
          </p:nvPr>
        </p:nvSpPr>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03A1703-499C-4975-A7B4-8FA0DB9C6255}" type="slidenum">
              <a:rPr lang="en-US" b="0">
                <a:solidFill>
                  <a:schemeClr val="bg1"/>
                </a:solidFill>
              </a:rPr>
              <a:pPr algn="l" fontAlgn="auto">
                <a:spcAft>
                  <a:spcPts val="0"/>
                </a:spcAft>
                <a:defRPr/>
              </a:pPr>
              <a:t>20</a:t>
            </a:fld>
            <a:endParaRPr lang="en-US" b="0">
              <a:solidFill>
                <a:schemeClr val="bg1"/>
              </a:solidFill>
            </a:endParaRPr>
          </a:p>
        </p:txBody>
      </p:sp>
      <p:sp>
        <p:nvSpPr>
          <p:cNvPr id="5" name="AutoShape 10"/>
          <p:cNvSpPr>
            <a:spLocks noChangeArrowheads="1"/>
          </p:cNvSpPr>
          <p:nvPr/>
        </p:nvSpPr>
        <p:spPr bwMode="auto">
          <a:xfrm>
            <a:off x="228600" y="1066800"/>
            <a:ext cx="8610600" cy="525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--Inserting a record into supplier table where the supplier id already exists</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v_supplierid SUPPLIER.SUPPLIERID%TYPE:='S1';</a:t>
            </a:r>
          </a:p>
          <a:p>
            <a:pPr eaLnBrk="0" fontAlgn="auto" hangingPunct="0">
              <a:spcBef>
                <a:spcPts val="600"/>
              </a:spcBef>
              <a:spcAft>
                <a:spcPts val="0"/>
              </a:spcAft>
              <a:defRPr/>
            </a:pPr>
            <a:r>
              <a:rPr lang="en-US" sz="1400" dirty="0">
                <a:latin typeface="Lucida Console" pitchFamily="49" charset="0"/>
                <a:cs typeface="Courier New" pitchFamily="49" charset="0"/>
              </a:rPr>
              <a:t>   v_suppliername SUPPLIER.SUPPLIERNAME%TYPE := 'ABC Suppliers';</a:t>
            </a:r>
          </a:p>
          <a:p>
            <a:pPr eaLnBrk="0" fontAlgn="auto" hangingPunct="0">
              <a:spcBef>
                <a:spcPts val="600"/>
              </a:spcBef>
              <a:spcAft>
                <a:spcPts val="0"/>
              </a:spcAft>
              <a:defRPr/>
            </a:pPr>
            <a:r>
              <a:rPr lang="en-US" sz="1400" dirty="0">
                <a:latin typeface="Lucida Console" pitchFamily="49" charset="0"/>
                <a:cs typeface="Courier New" pitchFamily="49" charset="0"/>
              </a:rPr>
              <a:t>   v_suppliercontactno SUPPLIER.SUPPLIERCONTACTNO%TYPE := '237-844-938';</a:t>
            </a:r>
          </a:p>
          <a:p>
            <a:pPr eaLnBrk="0" fontAlgn="auto" hangingPunct="0">
              <a:spcBef>
                <a:spcPts val="600"/>
              </a:spcBef>
              <a:spcAft>
                <a:spcPts val="0"/>
              </a:spcAft>
              <a:defRPr/>
            </a:pPr>
            <a:r>
              <a:rPr lang="en-US" sz="1400" dirty="0">
                <a:latin typeface="Lucida Console" pitchFamily="49" charset="0"/>
                <a:cs typeface="Courier New" pitchFamily="49" charset="0"/>
              </a:rPr>
              <a:t>   BEGIN</a:t>
            </a:r>
          </a:p>
          <a:p>
            <a:pPr eaLnBrk="0" fontAlgn="auto" hangingPunct="0">
              <a:spcBef>
                <a:spcPts val="600"/>
              </a:spcBef>
              <a:spcAft>
                <a:spcPts val="0"/>
              </a:spcAft>
              <a:defRPr/>
            </a:pPr>
            <a:r>
              <a:rPr lang="en-US" sz="1400" dirty="0">
                <a:latin typeface="Lucida Console" pitchFamily="49" charset="0"/>
                <a:cs typeface="Courier New" pitchFamily="49" charset="0"/>
              </a:rPr>
              <a:t>   INSERT INTO SUPPLIER VALUES(v_supplierid, v_suppliername,</a:t>
            </a:r>
          </a:p>
          <a:p>
            <a:pPr eaLnBrk="0" fontAlgn="auto" hangingPunct="0">
              <a:spcBef>
                <a:spcPts val="600"/>
              </a:spcBef>
              <a:spcAft>
                <a:spcPts val="0"/>
              </a:spcAft>
              <a:defRPr/>
            </a:pPr>
            <a:r>
              <a:rPr lang="en-US" sz="1400" dirty="0">
                <a:latin typeface="Lucida Console" pitchFamily="49" charset="0"/>
                <a:cs typeface="Courier New" pitchFamily="49" charset="0"/>
              </a:rPr>
              <a:t>                                                v_suppliercontactno);</a:t>
            </a:r>
          </a:p>
          <a:p>
            <a:pPr eaLnBrk="0" fontAlgn="auto" hangingPunct="0">
              <a:spcBef>
                <a:spcPts val="600"/>
              </a:spcBef>
              <a:spcAft>
                <a:spcPts val="0"/>
              </a:spcAft>
              <a:defRPr/>
            </a:pPr>
            <a:r>
              <a:rPr lang="en-US" sz="1400" dirty="0">
                <a:latin typeface="Lucida Console" pitchFamily="49" charset="0"/>
                <a:cs typeface="Courier New" pitchFamily="49" charset="0"/>
              </a:rPr>
              <a:t>   EXCEPTION</a:t>
            </a:r>
          </a:p>
          <a:p>
            <a:pPr eaLnBrk="0" fontAlgn="auto" hangingPunct="0">
              <a:spcBef>
                <a:spcPts val="600"/>
              </a:spcBef>
              <a:spcAft>
                <a:spcPts val="0"/>
              </a:spcAft>
              <a:defRPr/>
            </a:pPr>
            <a:r>
              <a:rPr lang="en-US" sz="1400" dirty="0">
                <a:latin typeface="Lucida Console" pitchFamily="49" charset="0"/>
                <a:cs typeface="Courier New" pitchFamily="49" charset="0"/>
              </a:rPr>
              <a:t>      WHEN DUP_VAL_ON_INDEX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DBMS_OUTPUT.PUT_LINE('Trying to duplicate supplier record, </a:t>
            </a:r>
          </a:p>
          <a:p>
            <a:pPr eaLnBrk="0" fontAlgn="auto" hangingPunct="0">
              <a:spcBef>
                <a:spcPts val="600"/>
              </a:spcBef>
              <a:spcAft>
                <a:spcPts val="0"/>
              </a:spcAft>
              <a:defRPr/>
            </a:pPr>
            <a:r>
              <a:rPr lang="en-US" sz="1400" dirty="0">
                <a:latin typeface="Lucida Console" pitchFamily="49" charset="0"/>
                <a:cs typeface="Courier New" pitchFamily="49" charset="0"/>
              </a:rPr>
              <a:t>                Supplier '||v_supplierid|| '  already exists');</a:t>
            </a:r>
          </a:p>
          <a:p>
            <a:pPr eaLnBrk="0" fontAlgn="auto" hangingPunct="0">
              <a:spcBef>
                <a:spcPts val="600"/>
              </a:spcBef>
              <a:spcAft>
                <a:spcPts val="0"/>
              </a:spcAft>
              <a:defRPr/>
            </a:pPr>
            <a:r>
              <a:rPr lang="en-US" sz="1400" dirty="0">
                <a:latin typeface="Lucida Console" pitchFamily="49" charset="0"/>
                <a:cs typeface="Courier New" pitchFamily="49" charset="0"/>
              </a:rPr>
              <a:t>   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Trying to duplicate supplier record, Supplier S1  already exists</a:t>
            </a:r>
          </a:p>
        </p:txBody>
      </p:sp>
      <p:sp>
        <p:nvSpPr>
          <p:cNvPr id="30726" name="Rounded Rectangle 5"/>
          <p:cNvSpPr>
            <a:spLocks noChangeArrowheads="1"/>
          </p:cNvSpPr>
          <p:nvPr/>
        </p:nvSpPr>
        <p:spPr bwMode="auto">
          <a:xfrm>
            <a:off x="457200" y="3505200"/>
            <a:ext cx="7620000" cy="6096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0727" name="Rounded Rectangle 6"/>
          <p:cNvSpPr>
            <a:spLocks noChangeArrowheads="1"/>
          </p:cNvSpPr>
          <p:nvPr/>
        </p:nvSpPr>
        <p:spPr bwMode="auto">
          <a:xfrm>
            <a:off x="457200" y="4419600"/>
            <a:ext cx="7696200" cy="8382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7358091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EC6D67A3-699F-4792-B441-AAAF975DAA46}" type="slidenum">
              <a:rPr lang="en-US" b="0">
                <a:solidFill>
                  <a:schemeClr val="bg1"/>
                </a:solidFill>
              </a:rPr>
              <a:pPr algn="l" fontAlgn="auto">
                <a:spcAft>
                  <a:spcPts val="0"/>
                </a:spcAft>
                <a:defRPr/>
              </a:pPr>
              <a:t>21</a:t>
            </a:fld>
            <a:endParaRPr lang="en-US" b="0">
              <a:solidFill>
                <a:schemeClr val="bg1"/>
              </a:solidFill>
            </a:endParaRPr>
          </a:p>
        </p:txBody>
      </p:sp>
      <p:sp>
        <p:nvSpPr>
          <p:cNvPr id="8194" name="Rectangle 2"/>
          <p:cNvSpPr>
            <a:spLocks noGrp="1" noChangeArrowheads="1"/>
          </p:cNvSpPr>
          <p:nvPr>
            <p:ph type="title"/>
          </p:nvPr>
        </p:nvSpPr>
        <p:spPr>
          <a:xfrm>
            <a:off x="-36786" y="0"/>
            <a:ext cx="9180786" cy="838200"/>
          </a:xfrm>
          <a:solidFill>
            <a:schemeClr val="accent4">
              <a:lumMod val="20000"/>
              <a:lumOff val="80000"/>
            </a:schemeClr>
          </a:solidFill>
        </p:spPr>
        <p:txBody>
          <a:bodyPr/>
          <a:lstStyle/>
          <a:p>
            <a:pPr eaLnBrk="1" hangingPunct="1">
              <a:defRPr/>
            </a:pPr>
            <a:r>
              <a:rPr lang="en-US" sz="2800" dirty="0" smtClean="0"/>
              <a:t>VALUE_ERROR predefined exception</a:t>
            </a:r>
          </a:p>
        </p:txBody>
      </p:sp>
      <p:sp>
        <p:nvSpPr>
          <p:cNvPr id="3174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7630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--Given an itemid display the itemname</a:t>
            </a:r>
          </a:p>
          <a:p>
            <a:pPr eaLnBrk="0" fontAlgn="auto" hangingPunct="0">
              <a:spcBef>
                <a:spcPts val="600"/>
              </a:spcBef>
              <a:spcAft>
                <a:spcPts val="0"/>
              </a:spcAft>
              <a:defRPr/>
            </a:pPr>
            <a:r>
              <a:rPr lang="en-US" sz="1400" dirty="0">
                <a:latin typeface="Lucida Console" pitchFamily="49" charset="0"/>
                <a:cs typeface="Courier New" pitchFamily="49" charset="0"/>
              </a:rPr>
              <a:t>--If the input entered is very large, truncation happens resulting </a:t>
            </a:r>
          </a:p>
          <a:p>
            <a:pPr eaLnBrk="0" fontAlgn="auto" hangingPunct="0">
              <a:spcBef>
                <a:spcPts val="600"/>
              </a:spcBef>
              <a:spcAft>
                <a:spcPts val="0"/>
              </a:spcAft>
              <a:defRPr/>
            </a:pPr>
            <a:r>
              <a:rPr lang="en-US" sz="1400" dirty="0">
                <a:latin typeface="Lucida Console" pitchFamily="49" charset="0"/>
                <a:cs typeface="Courier New" pitchFamily="49" charset="0"/>
              </a:rPr>
              <a:t>--in value error </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v_itemid VARCHAR2(6);</a:t>
            </a:r>
          </a:p>
          <a:p>
            <a:pPr eaLnBrk="0" fontAlgn="auto" hangingPunct="0">
              <a:spcBef>
                <a:spcPts val="600"/>
              </a:spcBef>
              <a:spcAft>
                <a:spcPts val="0"/>
              </a:spcAft>
              <a:defRPr/>
            </a:pPr>
            <a:r>
              <a:rPr lang="en-US" sz="1400" dirty="0">
                <a:latin typeface="Lucida Console" pitchFamily="49" charset="0"/>
                <a:cs typeface="Courier New" pitchFamily="49" charset="0"/>
              </a:rPr>
              <a:t>    v_itemrec ITEM%ROWTYPE;</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     v_itemid:= '&amp;v_itemid';</a:t>
            </a:r>
          </a:p>
          <a:p>
            <a:pPr eaLnBrk="0" fontAlgn="auto" hangingPunct="0">
              <a:spcBef>
                <a:spcPts val="600"/>
              </a:spcBef>
              <a:spcAft>
                <a:spcPts val="0"/>
              </a:spcAft>
              <a:defRPr/>
            </a:pPr>
            <a:r>
              <a:rPr lang="en-US" sz="1400" dirty="0">
                <a:latin typeface="Lucida Console" pitchFamily="49" charset="0"/>
                <a:cs typeface="Courier New" pitchFamily="49" charset="0"/>
              </a:rPr>
              <a:t>    SELECT * INTO v_itemrec FROM ITEM WHERE itemid=v_itemid;</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DBMS_OUTPUT.PUT_LINE('Item Name is '||v_itemrec.itemname);</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VALUE_ERROR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DBMS_OUTPUT.PUT_LINE('Entered input is very large');</a:t>
            </a:r>
          </a:p>
          <a:p>
            <a:pPr eaLnBrk="0" fontAlgn="auto" hangingPunct="0">
              <a:spcBef>
                <a:spcPts val="600"/>
              </a:spcBef>
              <a:spcAft>
                <a:spcPts val="0"/>
              </a:spcAft>
              <a:defRPr/>
            </a:pPr>
            <a:r>
              <a:rPr lang="en-US" sz="1400" dirty="0">
                <a:latin typeface="Lucida Console" pitchFamily="49" charset="0"/>
                <a:cs typeface="Courier New" pitchFamily="49" charset="0"/>
              </a:rPr>
              <a:t>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Enter value for v_itemid: STN328327832</a:t>
            </a:r>
          </a:p>
          <a:p>
            <a:pPr eaLnBrk="0" fontAlgn="auto" hangingPunct="0">
              <a:spcBef>
                <a:spcPts val="600"/>
              </a:spcBef>
              <a:spcAft>
                <a:spcPts val="0"/>
              </a:spcAft>
              <a:defRPr/>
            </a:pPr>
            <a:r>
              <a:rPr lang="en-US" sz="1400" dirty="0">
                <a:latin typeface="Lucida Console" pitchFamily="49" charset="0"/>
                <a:cs typeface="Courier New" pitchFamily="49" charset="0"/>
              </a:rPr>
              <a:t>Entered input is very large</a:t>
            </a:r>
          </a:p>
        </p:txBody>
      </p:sp>
      <p:sp>
        <p:nvSpPr>
          <p:cNvPr id="31750" name="Rounded Rectangle 5"/>
          <p:cNvSpPr>
            <a:spLocks noChangeArrowheads="1"/>
          </p:cNvSpPr>
          <p:nvPr/>
        </p:nvSpPr>
        <p:spPr bwMode="auto">
          <a:xfrm>
            <a:off x="457200" y="4724400"/>
            <a:ext cx="7543800" cy="609600"/>
          </a:xfrm>
          <a:prstGeom prst="roundRect">
            <a:avLst>
              <a:gd name="adj" fmla="val 16667"/>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404649906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06DAE53A-A5C5-458B-B821-67C08B8528DC}" type="slidenum">
              <a:rPr lang="en-US" b="0">
                <a:solidFill>
                  <a:schemeClr val="bg1"/>
                </a:solidFill>
              </a:rPr>
              <a:pPr algn="l" fontAlgn="auto">
                <a:spcAft>
                  <a:spcPts val="0"/>
                </a:spcAft>
                <a:defRPr/>
              </a:pPr>
              <a:t>22</a:t>
            </a:fld>
            <a:endParaRPr lang="en-US" b="0">
              <a:solidFill>
                <a:schemeClr val="bg1"/>
              </a:solidFill>
            </a:endParaRPr>
          </a:p>
        </p:txBody>
      </p:sp>
      <p:sp>
        <p:nvSpPr>
          <p:cNvPr id="8194" name="Rectangle 2"/>
          <p:cNvSpPr>
            <a:spLocks noGrp="1" noChangeArrowheads="1"/>
          </p:cNvSpPr>
          <p:nvPr>
            <p:ph type="title"/>
          </p:nvPr>
        </p:nvSpPr>
        <p:spPr>
          <a:xfrm>
            <a:off x="-10510" y="1"/>
            <a:ext cx="9154510" cy="762000"/>
          </a:xfrm>
          <a:solidFill>
            <a:schemeClr val="accent4">
              <a:lumMod val="20000"/>
              <a:lumOff val="80000"/>
            </a:schemeClr>
          </a:solidFill>
        </p:spPr>
        <p:txBody>
          <a:bodyPr>
            <a:normAutofit fontScale="90000"/>
          </a:bodyPr>
          <a:lstStyle/>
          <a:p>
            <a:pPr eaLnBrk="1" hangingPunct="1">
              <a:defRPr/>
            </a:pPr>
            <a:r>
              <a:rPr lang="en-US" dirty="0" smtClean="0"/>
              <a:t>INVALID_NUMBER predefined exception</a:t>
            </a:r>
          </a:p>
        </p:txBody>
      </p:sp>
      <p:sp>
        <p:nvSpPr>
          <p:cNvPr id="3277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--Inserting a record to billing table</a:t>
            </a:r>
          </a:p>
          <a:p>
            <a:pPr eaLnBrk="0" fontAlgn="auto" hangingPunct="0">
              <a:spcBef>
                <a:spcPts val="600"/>
              </a:spcBef>
              <a:spcAft>
                <a:spcPts val="0"/>
              </a:spcAft>
              <a:defRPr/>
            </a:pPr>
            <a:r>
              <a:rPr lang="en-US" sz="1400" dirty="0">
                <a:latin typeface="Lucida Console" pitchFamily="49" charset="0"/>
                <a:cs typeface="Courier New" pitchFamily="49" charset="0"/>
              </a:rPr>
              <a:t>--As ‘X’ a character value cannot be converted to integer value for billno an</a:t>
            </a:r>
          </a:p>
          <a:p>
            <a:pPr eaLnBrk="0" fontAlgn="auto" hangingPunct="0">
              <a:spcBef>
                <a:spcPts val="600"/>
              </a:spcBef>
              <a:spcAft>
                <a:spcPts val="0"/>
              </a:spcAft>
              <a:defRPr/>
            </a:pPr>
            <a:r>
              <a:rPr lang="en-US" sz="1400" dirty="0">
                <a:latin typeface="Lucida Console" pitchFamily="49" charset="0"/>
                <a:cs typeface="Courier New" pitchFamily="49" charset="0"/>
              </a:rPr>
              <a:t>--INVALID_NUMBER exception is thrown</a:t>
            </a:r>
          </a:p>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--Inserting billno, accountno, customerid, billamount, billdate, paymenttype</a:t>
            </a:r>
          </a:p>
          <a:p>
            <a:pPr eaLnBrk="0" fontAlgn="auto" hangingPunct="0">
              <a:spcBef>
                <a:spcPts val="600"/>
              </a:spcBef>
              <a:spcAft>
                <a:spcPts val="0"/>
              </a:spcAft>
              <a:defRPr/>
            </a:pPr>
            <a:r>
              <a:rPr lang="en-US" sz="1400" dirty="0">
                <a:latin typeface="Lucida Console" pitchFamily="49" charset="0"/>
                <a:cs typeface="Courier New" pitchFamily="49" charset="0"/>
              </a:rPr>
              <a:t>--into billing table</a:t>
            </a:r>
          </a:p>
          <a:p>
            <a:pPr eaLnBrk="0" fontAlgn="auto" hangingPunct="0">
              <a:spcBef>
                <a:spcPts val="600"/>
              </a:spcBef>
              <a:spcAft>
                <a:spcPts val="0"/>
              </a:spcAft>
              <a:defRPr/>
            </a:pPr>
            <a:r>
              <a:rPr lang="en-US" sz="1400" dirty="0">
                <a:latin typeface="Lucida Console" pitchFamily="49" charset="0"/>
                <a:cs typeface="Courier New" pitchFamily="49" charset="0"/>
              </a:rPr>
              <a:t> INSERT INTO billing VALUES('X',152110001,'C1',200,sysdate,’Debitcard’);</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INVALID_NUMBER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DBMS_OUTPUT.PUT_LINE('Not a valid number');</a:t>
            </a:r>
          </a:p>
          <a:p>
            <a:pPr eaLnBrk="0" fontAlgn="auto" hangingPunct="0">
              <a:spcBef>
                <a:spcPts val="600"/>
              </a:spcBef>
              <a:spcAft>
                <a:spcPts val="0"/>
              </a:spcAft>
              <a:defRPr/>
            </a:pPr>
            <a:r>
              <a:rPr lang="en-US" sz="1400" dirty="0">
                <a:latin typeface="Lucida Console" pitchFamily="49" charset="0"/>
                <a:cs typeface="Courier New" pitchFamily="49" charset="0"/>
              </a:rPr>
              <a:t>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Not a valid number</a:t>
            </a:r>
          </a:p>
          <a:p>
            <a:pPr eaLnBrk="0" fontAlgn="auto" hangingPunct="0">
              <a:spcBef>
                <a:spcPts val="600"/>
              </a:spcBef>
              <a:spcAft>
                <a:spcPts val="0"/>
              </a:spcAft>
              <a:defRPr/>
            </a:pPr>
            <a:endParaRPr lang="en-US" sz="1400" dirty="0">
              <a:latin typeface="Lucida Console" pitchFamily="49" charset="0"/>
              <a:cs typeface="Courier New" pitchFamily="49" charset="0"/>
            </a:endParaRPr>
          </a:p>
          <a:p>
            <a:pPr eaLnBrk="0" fontAlgn="auto" hangingPunct="0">
              <a:spcBef>
                <a:spcPts val="600"/>
              </a:spcBef>
              <a:spcAft>
                <a:spcPts val="0"/>
              </a:spcAft>
              <a:defRPr/>
            </a:pPr>
            <a:endParaRPr lang="en-US" sz="1400" dirty="0">
              <a:latin typeface="Lucida Console" pitchFamily="49" charset="0"/>
              <a:cs typeface="Courier New" pitchFamily="49" charset="0"/>
            </a:endParaRPr>
          </a:p>
        </p:txBody>
      </p:sp>
      <p:sp>
        <p:nvSpPr>
          <p:cNvPr id="32774" name="Rectangle 5"/>
          <p:cNvSpPr>
            <a:spLocks noChangeArrowheads="1"/>
          </p:cNvSpPr>
          <p:nvPr/>
        </p:nvSpPr>
        <p:spPr bwMode="auto">
          <a:xfrm>
            <a:off x="228600" y="4191000"/>
            <a:ext cx="55626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2775" name="Rectangle 6"/>
          <p:cNvSpPr>
            <a:spLocks noChangeArrowheads="1"/>
          </p:cNvSpPr>
          <p:nvPr/>
        </p:nvSpPr>
        <p:spPr bwMode="auto">
          <a:xfrm>
            <a:off x="3184525" y="3429000"/>
            <a:ext cx="3810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37994858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1049338"/>
          </a:xfrm>
          <a:solidFill>
            <a:schemeClr val="accent4">
              <a:lumMod val="20000"/>
              <a:lumOff val="80000"/>
            </a:schemeClr>
          </a:solidFill>
        </p:spPr>
        <p:txBody>
          <a:bodyPr>
            <a:normAutofit fontScale="90000"/>
          </a:bodyPr>
          <a:lstStyle/>
          <a:p>
            <a:pPr eaLnBrk="1" hangingPunct="1">
              <a:defRPr/>
            </a:pPr>
            <a:r>
              <a:rPr lang="en-US" dirty="0" smtClean="0"/>
              <a:t>Non-predefined Oracle Server exception</a:t>
            </a:r>
          </a:p>
        </p:txBody>
      </p:sp>
      <p:sp>
        <p:nvSpPr>
          <p:cNvPr id="33795" name="Rectangle 3"/>
          <p:cNvSpPr>
            <a:spLocks noGrp="1" noChangeArrowheads="1"/>
          </p:cNvSpPr>
          <p:nvPr>
            <p:ph idx="1"/>
          </p:nvPr>
        </p:nvSpPr>
        <p:spPr>
          <a:xfrm>
            <a:off x="0" y="1066800"/>
            <a:ext cx="9144000" cy="5791200"/>
          </a:xfrm>
        </p:spPr>
        <p:txBody>
          <a:bodyPr>
            <a:normAutofit fontScale="85000" lnSpcReduction="20000"/>
          </a:bodyPr>
          <a:lstStyle/>
          <a:p>
            <a:pPr eaLnBrk="1" hangingPunct="1">
              <a:lnSpc>
                <a:spcPct val="90000"/>
              </a:lnSpc>
              <a:buFont typeface="Arial" pitchFamily="34" charset="0"/>
              <a:buChar char="•"/>
            </a:pPr>
            <a:r>
              <a:rPr lang="en-US" dirty="0" smtClean="0"/>
              <a:t>Declare an exception identifier in the declaration section</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Associate the exception declared earlier with an oracle error number using PRAGMA EXCEPTION_INIT compiler directive</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PRAGMA EXCEPTION_INIT conveys the PL/SQL compiler to associate an exception name with an oracle error number</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No need to raise the exception explicitly</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Implicitly raised whenever the associated oracle error occurs</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Refer to oracle documentation for oracle error numbers</a:t>
            </a:r>
          </a:p>
          <a:p>
            <a:pPr marL="457200" lvl="1" indent="0" eaLnBrk="1" hangingPunct="1">
              <a:lnSpc>
                <a:spcPct val="90000"/>
              </a:lnSpc>
              <a:buNone/>
            </a:pPr>
            <a:endParaRPr lang="en-US" dirty="0" smtClean="0"/>
          </a:p>
          <a:p>
            <a:pPr lvl="1" eaLnBrk="1" hangingPunct="1">
              <a:lnSpc>
                <a:spcPct val="90000"/>
              </a:lnSpc>
              <a:buFont typeface="Wingdings" pitchFamily="2" charset="2"/>
              <a:buNone/>
            </a:pPr>
            <a:endParaRPr lang="en-US" dirty="0" smtClean="0"/>
          </a:p>
          <a:p>
            <a:pPr lvl="1" eaLnBrk="1" hangingPunct="1">
              <a:lnSpc>
                <a:spcPct val="90000"/>
              </a:lnSpc>
              <a:buFont typeface="Wingdings" pitchFamily="2" charset="2"/>
              <a:buNone/>
            </a:pPr>
            <a:r>
              <a:rPr lang="en-US" dirty="0" smtClean="0"/>
              <a:t>  </a:t>
            </a:r>
          </a:p>
          <a:p>
            <a:pPr lvl="1" eaLnBrk="1" hangingPunct="1">
              <a:lnSpc>
                <a:spcPct val="90000"/>
              </a:lnSpc>
              <a:buFont typeface="Arial" pitchFamily="34" charset="0"/>
              <a:buChar char="•"/>
            </a:pPr>
            <a:endParaRPr lang="en-US" dirty="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5B27F1DD-7347-48A9-BF0D-4F560BF7C66B}" type="slidenum">
              <a:rPr lang="en-US" b="0">
                <a:solidFill>
                  <a:schemeClr val="bg1"/>
                </a:solidFill>
              </a:rPr>
              <a:pPr algn="l" fontAlgn="auto">
                <a:spcAft>
                  <a:spcPts val="0"/>
                </a:spcAft>
                <a:defRPr/>
              </a:pPr>
              <a:t>23</a:t>
            </a:fld>
            <a:endParaRPr lang="en-US" b="0">
              <a:solidFill>
                <a:schemeClr val="bg1"/>
              </a:solidFill>
            </a:endParaRPr>
          </a:p>
        </p:txBody>
      </p:sp>
    </p:spTree>
    <p:extLst>
      <p:ext uri="{BB962C8B-B14F-4D97-AF65-F5344CB8AC3E}">
        <p14:creationId xmlns:p14="http://schemas.microsoft.com/office/powerpoint/2010/main" val="331713124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067800" cy="744538"/>
          </a:xfrm>
          <a:solidFill>
            <a:schemeClr val="accent4">
              <a:lumMod val="20000"/>
              <a:lumOff val="80000"/>
            </a:schemeClr>
          </a:solidFill>
        </p:spPr>
        <p:txBody>
          <a:bodyPr>
            <a:normAutofit fontScale="90000"/>
          </a:bodyPr>
          <a:lstStyle/>
          <a:p>
            <a:pPr eaLnBrk="1" hangingPunct="1">
              <a:defRPr/>
            </a:pPr>
            <a:r>
              <a:rPr lang="en-US" dirty="0" smtClean="0"/>
              <a:t>Non-predefined Oracle Server Exception</a:t>
            </a:r>
          </a:p>
        </p:txBody>
      </p:sp>
      <p:sp>
        <p:nvSpPr>
          <p:cNvPr id="34819" name="Rectangle 3"/>
          <p:cNvSpPr>
            <a:spLocks noGrp="1" noChangeArrowheads="1"/>
          </p:cNvSpPr>
          <p:nvPr>
            <p:ph idx="1"/>
          </p:nvPr>
        </p:nvSpPr>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896DC031-16F1-4BEF-9A3B-8B52F708C7AD}" type="slidenum">
              <a:rPr lang="en-US" b="0">
                <a:solidFill>
                  <a:schemeClr val="bg1"/>
                </a:solidFill>
              </a:rPr>
              <a:pPr algn="l" fontAlgn="auto">
                <a:spcAft>
                  <a:spcPts val="0"/>
                </a:spcAft>
                <a:defRPr/>
              </a:pPr>
              <a:t>24</a:t>
            </a:fld>
            <a:endParaRPr lang="en-US" b="0">
              <a:solidFill>
                <a:schemeClr val="bg1"/>
              </a:solidFill>
            </a:endParaRPr>
          </a:p>
        </p:txBody>
      </p:sp>
      <p:sp>
        <p:nvSpPr>
          <p:cNvPr id="5" name="AutoShape 10"/>
          <p:cNvSpPr>
            <a:spLocks noChangeArrowheads="1"/>
          </p:cNvSpPr>
          <p:nvPr/>
        </p:nvSpPr>
        <p:spPr bwMode="auto">
          <a:xfrm>
            <a:off x="152400" y="1371600"/>
            <a:ext cx="8610600" cy="464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SET VERIFY OFF</a:t>
            </a:r>
          </a:p>
          <a:p>
            <a:pPr eaLnBrk="0" fontAlgn="auto" hangingPunct="0">
              <a:spcBef>
                <a:spcPts val="600"/>
              </a:spcBef>
              <a:spcAft>
                <a:spcPts val="0"/>
              </a:spcAft>
              <a:defRPr/>
            </a:pPr>
            <a:r>
              <a:rPr lang="en-US" sz="14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e_MissingNull EXCEPTION;</a:t>
            </a:r>
          </a:p>
          <a:p>
            <a:pPr eaLnBrk="0" fontAlgn="auto" hangingPunct="0">
              <a:spcBef>
                <a:spcPts val="600"/>
              </a:spcBef>
              <a:spcAft>
                <a:spcPts val="0"/>
              </a:spcAft>
              <a:defRPr/>
            </a:pPr>
            <a:r>
              <a:rPr lang="en-US" sz="1400" dirty="0">
                <a:latin typeface="Lucida Console" pitchFamily="49" charset="0"/>
                <a:cs typeface="Courier New" pitchFamily="49" charset="0"/>
              </a:rPr>
              <a:t>  PRAGMA EXCEPTION_INIT( e_MissingNull, -1400);</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INSERT INTO supplier (supplierid) VALUES ( NULL );</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e_MissingNull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DBMS_OUTPUT.PUT_LINE('Missing value for a NOT NULL column ');</a:t>
            </a:r>
          </a:p>
          <a:p>
            <a:pPr eaLnBrk="0" fontAlgn="auto" hangingPunct="0">
              <a:spcBef>
                <a:spcPts val="600"/>
              </a:spcBef>
              <a:spcAft>
                <a:spcPts val="0"/>
              </a:spcAft>
              <a:defRPr/>
            </a:pPr>
            <a:r>
              <a:rPr lang="en-US" sz="1400" dirty="0">
                <a:latin typeface="Lucida Console" pitchFamily="49" charset="0"/>
                <a:cs typeface="Courier New" pitchFamily="49" charset="0"/>
              </a:rPr>
              <a:t>END;</a:t>
            </a:r>
          </a:p>
          <a:p>
            <a:pPr eaLnBrk="0" fontAlgn="auto" hangingPunct="0">
              <a:spcBef>
                <a:spcPts val="600"/>
              </a:spcBef>
              <a:spcAft>
                <a:spcPts val="0"/>
              </a:spcAft>
              <a:defRPr/>
            </a:pPr>
            <a:r>
              <a:rPr lang="en-US" sz="1400" dirty="0">
                <a:latin typeface="Lucida Console" pitchFamily="49" charset="0"/>
                <a:cs typeface="Courier New" pitchFamily="49" charset="0"/>
              </a:rPr>
              <a:t>/</a:t>
            </a:r>
          </a:p>
          <a:p>
            <a:pPr eaLnBrk="0" fontAlgn="auto" hangingPunct="0">
              <a:spcBef>
                <a:spcPts val="600"/>
              </a:spcBef>
              <a:spcAft>
                <a:spcPts val="0"/>
              </a:spcAft>
              <a:defRPr/>
            </a:pPr>
            <a:r>
              <a:rPr lang="en-US" sz="1400" dirty="0">
                <a:latin typeface="Lucida Console" pitchFamily="49" charset="0"/>
                <a:cs typeface="Courier New" pitchFamily="49" charset="0"/>
              </a:rPr>
              <a:t>Missing value for a NOT NULL column </a:t>
            </a:r>
          </a:p>
          <a:p>
            <a:pPr eaLnBrk="0" fontAlgn="auto" hangingPunct="0">
              <a:spcBef>
                <a:spcPts val="600"/>
              </a:spcBef>
              <a:spcAft>
                <a:spcPts val="0"/>
              </a:spcAft>
              <a:defRPr/>
            </a:pPr>
            <a:endParaRPr lang="en-US" sz="1400" dirty="0">
              <a:latin typeface="Lucida Console" pitchFamily="49" charset="0"/>
              <a:cs typeface="Courier New" pitchFamily="49" charset="0"/>
            </a:endParaRPr>
          </a:p>
        </p:txBody>
      </p:sp>
      <p:sp>
        <p:nvSpPr>
          <p:cNvPr id="34822" name="Rectangle 5"/>
          <p:cNvSpPr>
            <a:spLocks noChangeArrowheads="1"/>
          </p:cNvSpPr>
          <p:nvPr/>
        </p:nvSpPr>
        <p:spPr bwMode="auto">
          <a:xfrm>
            <a:off x="304800" y="2514600"/>
            <a:ext cx="55626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4823" name="Rectangle 6"/>
          <p:cNvSpPr>
            <a:spLocks noChangeArrowheads="1"/>
          </p:cNvSpPr>
          <p:nvPr/>
        </p:nvSpPr>
        <p:spPr bwMode="auto">
          <a:xfrm>
            <a:off x="228600" y="4038600"/>
            <a:ext cx="6781800" cy="533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33140584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User-defined exception</a:t>
            </a:r>
          </a:p>
        </p:txBody>
      </p:sp>
      <p:sp>
        <p:nvSpPr>
          <p:cNvPr id="35843" name="Rectangle 3"/>
          <p:cNvSpPr>
            <a:spLocks noGrp="1" noChangeArrowheads="1"/>
          </p:cNvSpPr>
          <p:nvPr>
            <p:ph idx="1"/>
          </p:nvPr>
        </p:nvSpPr>
        <p:spPr>
          <a:xfrm>
            <a:off x="0" y="914400"/>
            <a:ext cx="9144000" cy="5943600"/>
          </a:xfrm>
        </p:spPr>
        <p:txBody>
          <a:bodyPr>
            <a:normAutofit fontScale="92500" lnSpcReduction="20000"/>
          </a:bodyPr>
          <a:lstStyle/>
          <a:p>
            <a:pPr eaLnBrk="1" hangingPunct="1">
              <a:lnSpc>
                <a:spcPct val="90000"/>
              </a:lnSpc>
              <a:buFont typeface="Arial" pitchFamily="34" charset="0"/>
              <a:buChar char="•"/>
            </a:pPr>
            <a:r>
              <a:rPr lang="en-US" dirty="0" smtClean="0"/>
              <a:t>Declare an exception identifier in the declaration section</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u="sng" dirty="0" smtClean="0"/>
              <a:t>Raise the exception explicitly in the executable section </a:t>
            </a:r>
            <a:r>
              <a:rPr lang="en-US" b="1" u="sng" dirty="0" smtClean="0"/>
              <a:t>using RAISE statement</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Handle the exception in the exception handling part </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endParaRPr lang="en-US" dirty="0" smtClean="0"/>
          </a:p>
          <a:p>
            <a:pPr marL="457200" lvl="1" indent="0" eaLnBrk="1" hangingPunct="1">
              <a:lnSpc>
                <a:spcPct val="90000"/>
              </a:lnSpc>
              <a:buNone/>
            </a:pPr>
            <a:endParaRPr lang="en-US" dirty="0" smtClean="0"/>
          </a:p>
          <a:p>
            <a:pPr lvl="1" eaLnBrk="1" hangingPunct="1">
              <a:lnSpc>
                <a:spcPct val="90000"/>
              </a:lnSpc>
              <a:buFont typeface="Wingdings" pitchFamily="2" charset="2"/>
              <a:buNone/>
            </a:pPr>
            <a:endParaRPr lang="en-US" dirty="0" smtClean="0"/>
          </a:p>
          <a:p>
            <a:pPr lvl="1" eaLnBrk="1" hangingPunct="1">
              <a:lnSpc>
                <a:spcPct val="90000"/>
              </a:lnSpc>
              <a:buFont typeface="Wingdings" pitchFamily="2" charset="2"/>
              <a:buNone/>
            </a:pPr>
            <a:r>
              <a:rPr lang="en-US" dirty="0" smtClean="0"/>
              <a:t>  </a:t>
            </a:r>
          </a:p>
          <a:p>
            <a:pPr lvl="1" eaLnBrk="1" hangingPunct="1">
              <a:lnSpc>
                <a:spcPct val="90000"/>
              </a:lnSpc>
              <a:buFont typeface="Arial" pitchFamily="34" charset="0"/>
              <a:buChar char="•"/>
            </a:pPr>
            <a:endParaRPr lang="en-US" dirty="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E8DDB620-F115-4212-9CC2-290C7FE38E16}" type="slidenum">
              <a:rPr lang="en-US" b="0">
                <a:solidFill>
                  <a:schemeClr val="bg1"/>
                </a:solidFill>
              </a:rPr>
              <a:pPr algn="l" fontAlgn="auto">
                <a:spcAft>
                  <a:spcPts val="0"/>
                </a:spcAft>
                <a:defRPr/>
              </a:pPr>
              <a:t>25</a:t>
            </a:fld>
            <a:endParaRPr lang="en-US" b="0">
              <a:solidFill>
                <a:schemeClr val="bg1"/>
              </a:solidFill>
            </a:endParaRPr>
          </a:p>
        </p:txBody>
      </p:sp>
    </p:spTree>
    <p:extLst>
      <p:ext uri="{BB962C8B-B14F-4D97-AF65-F5344CB8AC3E}">
        <p14:creationId xmlns:p14="http://schemas.microsoft.com/office/powerpoint/2010/main" val="3856803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43400" y="6381750"/>
            <a:ext cx="773113" cy="476250"/>
          </a:xfrm>
        </p:spPr>
        <p:txBody>
          <a:bodyPr/>
          <a:lstStyle/>
          <a:p>
            <a:pPr algn="l" fontAlgn="auto">
              <a:spcAft>
                <a:spcPts val="0"/>
              </a:spcAft>
              <a:defRPr/>
            </a:pPr>
            <a:fld id="{14F42726-BAFD-4997-A04B-F08AC0E9FF35}" type="slidenum">
              <a:rPr lang="en-US" b="0">
                <a:solidFill>
                  <a:schemeClr val="bg1"/>
                </a:solidFill>
              </a:rPr>
              <a:pPr algn="l" fontAlgn="auto">
                <a:spcAft>
                  <a:spcPts val="0"/>
                </a:spcAft>
                <a:defRPr/>
              </a:pPr>
              <a:t>26</a:t>
            </a:fld>
            <a:endParaRPr lang="en-US" b="0">
              <a:solidFill>
                <a:schemeClr val="bg1"/>
              </a:solidFill>
            </a:endParaRPr>
          </a:p>
        </p:txBody>
      </p:sp>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User-defined Exception</a:t>
            </a:r>
          </a:p>
        </p:txBody>
      </p:sp>
      <p:sp>
        <p:nvSpPr>
          <p:cNvPr id="3686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300" dirty="0">
                <a:latin typeface="Lucida Console" pitchFamily="49" charset="0"/>
                <a:cs typeface="Courier New" pitchFamily="49" charset="0"/>
              </a:rPr>
              <a:t>--Given an invalid itemid display appropriate error message</a:t>
            </a:r>
          </a:p>
          <a:p>
            <a:pPr eaLnBrk="0" fontAlgn="auto" hangingPunct="0">
              <a:spcBef>
                <a:spcPts val="600"/>
              </a:spcBef>
              <a:spcAft>
                <a:spcPts val="0"/>
              </a:spcAft>
              <a:defRPr/>
            </a:pPr>
            <a:r>
              <a:rPr lang="en-US" sz="1300" dirty="0">
                <a:latin typeface="Lucida Console" pitchFamily="49" charset="0"/>
                <a:cs typeface="Courier New" pitchFamily="49" charset="0"/>
              </a:rPr>
              <a:t>--If the given itemid is invalid, display Invalid Itemid</a:t>
            </a:r>
          </a:p>
          <a:p>
            <a:pPr eaLnBrk="0" fontAlgn="auto" hangingPunct="0">
              <a:spcBef>
                <a:spcPts val="600"/>
              </a:spcBef>
              <a:spcAft>
                <a:spcPts val="0"/>
              </a:spcAft>
              <a:defRPr/>
            </a:pPr>
            <a:r>
              <a:rPr lang="en-US" sz="1300" dirty="0">
                <a:latin typeface="Lucida Console" pitchFamily="49" charset="0"/>
                <a:cs typeface="Courier New" pitchFamily="49" charset="0"/>
              </a:rPr>
              <a:t>SET VERIFY OFF</a:t>
            </a:r>
          </a:p>
          <a:p>
            <a:pPr eaLnBrk="0" fontAlgn="auto" hangingPunct="0">
              <a:spcBef>
                <a:spcPts val="600"/>
              </a:spcBef>
              <a:spcAft>
                <a:spcPts val="0"/>
              </a:spcAft>
              <a:defRPr/>
            </a:pPr>
            <a:r>
              <a:rPr lang="en-US" sz="13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300" dirty="0">
                <a:latin typeface="Lucida Console" pitchFamily="49" charset="0"/>
                <a:cs typeface="Courier New" pitchFamily="49" charset="0"/>
              </a:rPr>
              <a:t>DECLARE</a:t>
            </a:r>
          </a:p>
          <a:p>
            <a:pPr eaLnBrk="0" fontAlgn="auto" hangingPunct="0">
              <a:spcBef>
                <a:spcPts val="600"/>
              </a:spcBef>
              <a:spcAft>
                <a:spcPts val="0"/>
              </a:spcAft>
              <a:defRPr/>
            </a:pPr>
            <a:r>
              <a:rPr lang="en-US" sz="1300" dirty="0">
                <a:latin typeface="Lucida Console" pitchFamily="49" charset="0"/>
                <a:cs typeface="Courier New" pitchFamily="49" charset="0"/>
              </a:rPr>
              <a:t>   v_itemid ITEM.ITEMID%TYPE;</a:t>
            </a:r>
          </a:p>
          <a:p>
            <a:pPr eaLnBrk="0" fontAlgn="auto" hangingPunct="0">
              <a:spcBef>
                <a:spcPts val="600"/>
              </a:spcBef>
              <a:spcAft>
                <a:spcPts val="0"/>
              </a:spcAft>
              <a:defRPr/>
            </a:pPr>
            <a:r>
              <a:rPr lang="en-US" sz="1300" dirty="0">
                <a:latin typeface="Lucida Console" pitchFamily="49" charset="0"/>
                <a:cs typeface="Courier New" pitchFamily="49" charset="0"/>
              </a:rPr>
              <a:t>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NUMBER;</a:t>
            </a:r>
          </a:p>
          <a:p>
            <a:pPr eaLnBrk="0" fontAlgn="auto" hangingPunct="0">
              <a:spcBef>
                <a:spcPts val="600"/>
              </a:spcBef>
              <a:spcAft>
                <a:spcPts val="0"/>
              </a:spcAft>
              <a:defRPr/>
            </a:pPr>
            <a:r>
              <a:rPr lang="en-US" sz="1300" dirty="0">
                <a:latin typeface="Lucida Console" pitchFamily="49" charset="0"/>
                <a:cs typeface="Courier New" pitchFamily="49" charset="0"/>
              </a:rPr>
              <a:t>   e_Invalid_Itemid EXCEPTION;</a:t>
            </a:r>
          </a:p>
          <a:p>
            <a:pPr eaLnBrk="0" fontAlgn="auto" hangingPunct="0">
              <a:spcBef>
                <a:spcPts val="600"/>
              </a:spcBef>
              <a:spcAft>
                <a:spcPts val="0"/>
              </a:spcAft>
              <a:defRPr/>
            </a:pPr>
            <a:r>
              <a:rPr lang="en-US" sz="1300" dirty="0">
                <a:latin typeface="Lucida Console" pitchFamily="49" charset="0"/>
                <a:cs typeface="Courier New" pitchFamily="49" charset="0"/>
              </a:rPr>
              <a:t>BEGIN</a:t>
            </a:r>
          </a:p>
          <a:p>
            <a:pPr eaLnBrk="0" fontAlgn="auto" hangingPunct="0">
              <a:spcBef>
                <a:spcPts val="600"/>
              </a:spcBef>
              <a:spcAft>
                <a:spcPts val="0"/>
              </a:spcAft>
              <a:defRPr/>
            </a:pPr>
            <a:r>
              <a:rPr lang="en-US" sz="13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300" dirty="0">
                <a:latin typeface="Lucida Console" pitchFamily="49" charset="0"/>
                <a:cs typeface="Courier New" pitchFamily="49" charset="0"/>
              </a:rPr>
              <a:t>   SELECT count(*) INTO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FROM ITEM WHERE itemid=v_itemid;</a:t>
            </a:r>
          </a:p>
          <a:p>
            <a:pPr eaLnBrk="0" fontAlgn="auto" hangingPunct="0">
              <a:spcBef>
                <a:spcPts val="600"/>
              </a:spcBef>
              <a:spcAft>
                <a:spcPts val="0"/>
              </a:spcAft>
              <a:defRPr/>
            </a:pPr>
            <a:r>
              <a:rPr lang="en-US" sz="1300" dirty="0">
                <a:latin typeface="Lucida Console" pitchFamily="49" charset="0"/>
                <a:cs typeface="Courier New" pitchFamily="49" charset="0"/>
              </a:rPr>
              <a:t>   IF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 0 THEN</a:t>
            </a:r>
          </a:p>
          <a:p>
            <a:pPr eaLnBrk="0" fontAlgn="auto" hangingPunct="0">
              <a:spcBef>
                <a:spcPts val="600"/>
              </a:spcBef>
              <a:spcAft>
                <a:spcPts val="0"/>
              </a:spcAft>
              <a:defRPr/>
            </a:pPr>
            <a:r>
              <a:rPr lang="en-US" sz="1300" dirty="0">
                <a:latin typeface="Lucida Console" pitchFamily="49" charset="0"/>
                <a:cs typeface="Courier New" pitchFamily="49" charset="0"/>
              </a:rPr>
              <a:t>     RAISE e_Invalid_Itemid;</a:t>
            </a:r>
          </a:p>
          <a:p>
            <a:pPr eaLnBrk="0" fontAlgn="auto" hangingPunct="0">
              <a:spcBef>
                <a:spcPts val="600"/>
              </a:spcBef>
              <a:spcAft>
                <a:spcPts val="0"/>
              </a:spcAft>
              <a:defRPr/>
            </a:pPr>
            <a:r>
              <a:rPr lang="en-US" sz="1300" dirty="0">
                <a:latin typeface="Lucida Console" pitchFamily="49" charset="0"/>
                <a:cs typeface="Courier New" pitchFamily="49" charset="0"/>
              </a:rPr>
              <a:t>   END IF;</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DBMS_OUTPUT.PUT_LINE('Valid item id');</a:t>
            </a:r>
          </a:p>
          <a:p>
            <a:pPr eaLnBrk="0" fontAlgn="auto" hangingPunct="0">
              <a:spcBef>
                <a:spcPts val="600"/>
              </a:spcBef>
              <a:spcAft>
                <a:spcPts val="0"/>
              </a:spcAft>
              <a:defRPr/>
            </a:pPr>
            <a:r>
              <a:rPr lang="en-US" sz="1300" dirty="0">
                <a:latin typeface="Lucida Console" pitchFamily="49" charset="0"/>
                <a:cs typeface="Courier New" pitchFamily="49" charset="0"/>
              </a:rPr>
              <a:t>EXCEPTION</a:t>
            </a:r>
          </a:p>
          <a:p>
            <a:pPr eaLnBrk="0" fontAlgn="auto" hangingPunct="0">
              <a:spcBef>
                <a:spcPts val="600"/>
              </a:spcBef>
              <a:spcAft>
                <a:spcPts val="0"/>
              </a:spcAft>
              <a:defRPr/>
            </a:pPr>
            <a:r>
              <a:rPr lang="en-US" sz="1300" dirty="0">
                <a:latin typeface="Lucida Console" pitchFamily="49" charset="0"/>
                <a:cs typeface="Courier New" pitchFamily="49" charset="0"/>
              </a:rPr>
              <a:t>     WHEN e_Invalid_Itemid THEN</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DBMS_OUTPUT.PUT_LINE('Invalid Input / item id');</a:t>
            </a:r>
          </a:p>
          <a:p>
            <a:pPr eaLnBrk="0" fontAlgn="auto" hangingPunct="0">
              <a:spcBef>
                <a:spcPts val="600"/>
              </a:spcBef>
              <a:spcAft>
                <a:spcPts val="0"/>
              </a:spcAft>
              <a:defRPr/>
            </a:pPr>
            <a:r>
              <a:rPr lang="en-US" sz="1300" dirty="0">
                <a:latin typeface="Lucida Console" pitchFamily="49" charset="0"/>
                <a:cs typeface="Courier New" pitchFamily="49" charset="0"/>
              </a:rPr>
              <a:t>END; </a:t>
            </a:r>
          </a:p>
        </p:txBody>
      </p:sp>
      <p:sp>
        <p:nvSpPr>
          <p:cNvPr id="36870" name="Rectangle 5"/>
          <p:cNvSpPr>
            <a:spLocks noChangeArrowheads="1"/>
          </p:cNvSpPr>
          <p:nvPr/>
        </p:nvSpPr>
        <p:spPr bwMode="auto">
          <a:xfrm>
            <a:off x="381000" y="30480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6871" name="Rectangle 6"/>
          <p:cNvSpPr>
            <a:spLocks noChangeArrowheads="1"/>
          </p:cNvSpPr>
          <p:nvPr/>
        </p:nvSpPr>
        <p:spPr bwMode="auto">
          <a:xfrm>
            <a:off x="533400" y="4343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6872" name="Rectangle 7"/>
          <p:cNvSpPr>
            <a:spLocks noChangeArrowheads="1"/>
          </p:cNvSpPr>
          <p:nvPr/>
        </p:nvSpPr>
        <p:spPr bwMode="auto">
          <a:xfrm>
            <a:off x="533400" y="5486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1846680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96F31535-51AC-4376-9CFF-8B471E7807BD}" type="slidenum">
              <a:rPr lang="en-US" b="0">
                <a:solidFill>
                  <a:schemeClr val="bg1"/>
                </a:solidFill>
              </a:rPr>
              <a:pPr algn="l" fontAlgn="auto">
                <a:spcAft>
                  <a:spcPts val="0"/>
                </a:spcAft>
                <a:defRPr/>
              </a:pPr>
              <a:t>27</a:t>
            </a:fld>
            <a:endParaRPr lang="en-US" b="0" dirty="0">
              <a:solidFill>
                <a:schemeClr val="bg1"/>
              </a:solidFill>
            </a:endParaRPr>
          </a:p>
        </p:txBody>
      </p:sp>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WHEN OTHERS exception handler</a:t>
            </a:r>
          </a:p>
        </p:txBody>
      </p:sp>
      <p:sp>
        <p:nvSpPr>
          <p:cNvPr id="37892" name="Rectangle 3"/>
          <p:cNvSpPr>
            <a:spLocks noGrp="1" noChangeArrowheads="1"/>
          </p:cNvSpPr>
          <p:nvPr>
            <p:ph type="body" idx="1"/>
          </p:nvPr>
        </p:nvSpPr>
        <p:spPr>
          <a:xfrm>
            <a:off x="0" y="990600"/>
            <a:ext cx="9144000" cy="5867400"/>
          </a:xfrm>
        </p:spPr>
        <p:txBody>
          <a:bodyPr>
            <a:noAutofit/>
          </a:bodyPr>
          <a:lstStyle/>
          <a:p>
            <a:pPr eaLnBrk="1" hangingPunct="1">
              <a:lnSpc>
                <a:spcPct val="90000"/>
              </a:lnSpc>
              <a:buFont typeface="Arial" pitchFamily="34" charset="0"/>
              <a:buChar char="•"/>
            </a:pPr>
            <a:r>
              <a:rPr lang="en-US" sz="2400" dirty="0" smtClean="0"/>
              <a:t>Special exception handler which would be executed when no other WHEN clauses gets executed</a:t>
            </a:r>
          </a:p>
          <a:p>
            <a:pPr eaLnBrk="1" hangingPunct="1">
              <a:lnSpc>
                <a:spcPct val="90000"/>
              </a:lnSpc>
              <a:buFont typeface="Arial" pitchFamily="34" charset="0"/>
              <a:buChar char="•"/>
            </a:pPr>
            <a:endParaRPr lang="en-US" sz="2400" dirty="0" smtClean="0"/>
          </a:p>
          <a:p>
            <a:pPr eaLnBrk="1" hangingPunct="1">
              <a:lnSpc>
                <a:spcPct val="90000"/>
              </a:lnSpc>
              <a:buFont typeface="Arial" pitchFamily="34" charset="0"/>
              <a:buChar char="•"/>
            </a:pPr>
            <a:r>
              <a:rPr lang="en-US" sz="2400" dirty="0" smtClean="0"/>
              <a:t>Place WHEN OTHERS clause after all other exception handling clauses, always at the last</a:t>
            </a:r>
          </a:p>
          <a:p>
            <a:pPr eaLnBrk="1" hangingPunct="1">
              <a:lnSpc>
                <a:spcPct val="90000"/>
              </a:lnSpc>
              <a:buFont typeface="Arial" pitchFamily="34" charset="0"/>
              <a:buChar char="•"/>
            </a:pPr>
            <a:endParaRPr lang="en-US" sz="2400" dirty="0" smtClean="0"/>
          </a:p>
          <a:p>
            <a:pPr eaLnBrk="1" hangingPunct="1">
              <a:lnSpc>
                <a:spcPct val="90000"/>
              </a:lnSpc>
              <a:buFont typeface="Arial" pitchFamily="34" charset="0"/>
              <a:buChar char="•"/>
            </a:pPr>
            <a:r>
              <a:rPr lang="en-US" sz="2400" dirty="0" smtClean="0"/>
              <a:t>Only one WHEN OTHERS clause is allowed</a:t>
            </a:r>
          </a:p>
          <a:p>
            <a:pPr eaLnBrk="1" hangingPunct="1">
              <a:lnSpc>
                <a:spcPct val="90000"/>
              </a:lnSpc>
              <a:buFont typeface="Arial" pitchFamily="34" charset="0"/>
              <a:buChar char="•"/>
            </a:pPr>
            <a:endParaRPr lang="en-US" sz="2400" dirty="0" smtClean="0"/>
          </a:p>
          <a:p>
            <a:pPr eaLnBrk="1" hangingPunct="1">
              <a:lnSpc>
                <a:spcPct val="90000"/>
              </a:lnSpc>
              <a:buFont typeface="Arial" pitchFamily="34" charset="0"/>
              <a:buChar char="•"/>
            </a:pPr>
            <a:r>
              <a:rPr lang="en-US" sz="2400" dirty="0" smtClean="0"/>
              <a:t>Place WHEN OTHERS clause at the outermost block so that no errors go undetected or else the error would propagate to the calling environment</a:t>
            </a:r>
          </a:p>
          <a:p>
            <a:pPr eaLnBrk="1" hangingPunct="1">
              <a:lnSpc>
                <a:spcPct val="90000"/>
              </a:lnSpc>
              <a:buFont typeface="Arial" pitchFamily="34" charset="0"/>
              <a:buChar char="•"/>
            </a:pPr>
            <a:endParaRPr lang="en-US" sz="2400" dirty="0" smtClean="0"/>
          </a:p>
          <a:p>
            <a:pPr eaLnBrk="1" hangingPunct="1">
              <a:lnSpc>
                <a:spcPct val="90000"/>
              </a:lnSpc>
              <a:buFont typeface="Arial" pitchFamily="34" charset="0"/>
              <a:buChar char="•"/>
            </a:pPr>
            <a:r>
              <a:rPr lang="en-US" sz="2400" dirty="0" smtClean="0"/>
              <a:t>Traps all undefined user-defined exception and predefined exception</a:t>
            </a:r>
          </a:p>
          <a:p>
            <a:pPr eaLnBrk="1" hangingPunct="1">
              <a:lnSpc>
                <a:spcPct val="90000"/>
              </a:lnSpc>
              <a:buFont typeface="Arial" pitchFamily="34" charset="0"/>
              <a:buChar char="•"/>
            </a:pPr>
            <a:endParaRPr lang="en-US" sz="2400" dirty="0" smtClean="0"/>
          </a:p>
        </p:txBody>
      </p:sp>
    </p:spTree>
    <p:extLst>
      <p:ext uri="{BB962C8B-B14F-4D97-AF65-F5344CB8AC3E}">
        <p14:creationId xmlns:p14="http://schemas.microsoft.com/office/powerpoint/2010/main" val="17588120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DDD97D64-41AF-4800-B5E6-F1209B6B3940}" type="slidenum">
              <a:rPr lang="en-US" b="0">
                <a:solidFill>
                  <a:schemeClr val="bg1"/>
                </a:solidFill>
              </a:rPr>
              <a:pPr algn="l" fontAlgn="auto">
                <a:spcAft>
                  <a:spcPts val="0"/>
                </a:spcAft>
                <a:defRPr/>
              </a:pPr>
              <a:t>28</a:t>
            </a:fld>
            <a:endParaRPr lang="en-US" b="0" dirty="0">
              <a:solidFill>
                <a:schemeClr val="bg1"/>
              </a:solidFill>
            </a:endParaRPr>
          </a:p>
        </p:txBody>
      </p:sp>
      <p:sp>
        <p:nvSpPr>
          <p:cNvPr id="8194"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eaLnBrk="1" hangingPunct="1">
              <a:defRPr/>
            </a:pPr>
            <a:r>
              <a:rPr lang="en-US" dirty="0" smtClean="0"/>
              <a:t>WHEN OTHERS clause</a:t>
            </a:r>
          </a:p>
        </p:txBody>
      </p:sp>
      <p:sp>
        <p:nvSpPr>
          <p:cNvPr id="38916"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5" name="AutoShape 10"/>
          <p:cNvSpPr>
            <a:spLocks noChangeArrowheads="1"/>
          </p:cNvSpPr>
          <p:nvPr/>
        </p:nvSpPr>
        <p:spPr bwMode="auto">
          <a:xfrm>
            <a:off x="152400" y="990600"/>
            <a:ext cx="8610600" cy="5410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300" dirty="0">
                <a:latin typeface="Lucida Console" pitchFamily="49" charset="0"/>
                <a:cs typeface="Courier New" pitchFamily="49" charset="0"/>
              </a:rPr>
              <a:t>--e_Invalid_Itemid declared and raised but not defined in the exception section,</a:t>
            </a:r>
          </a:p>
          <a:p>
            <a:pPr eaLnBrk="0" fontAlgn="auto" hangingPunct="0">
              <a:spcBef>
                <a:spcPts val="600"/>
              </a:spcBef>
              <a:spcAft>
                <a:spcPts val="0"/>
              </a:spcAft>
              <a:defRPr/>
            </a:pPr>
            <a:r>
              <a:rPr lang="en-US" sz="1300" dirty="0">
                <a:latin typeface="Lucida Console" pitchFamily="49" charset="0"/>
                <a:cs typeface="Courier New" pitchFamily="49" charset="0"/>
              </a:rPr>
              <a:t>-- still handled by WHEN OTHERS clause</a:t>
            </a:r>
          </a:p>
          <a:p>
            <a:pPr eaLnBrk="0" fontAlgn="auto" hangingPunct="0">
              <a:spcBef>
                <a:spcPts val="600"/>
              </a:spcBef>
              <a:spcAft>
                <a:spcPts val="0"/>
              </a:spcAft>
              <a:defRPr/>
            </a:pPr>
            <a:r>
              <a:rPr lang="en-US" sz="1300" dirty="0">
                <a:latin typeface="Lucida Console" pitchFamily="49" charset="0"/>
                <a:cs typeface="Courier New" pitchFamily="49" charset="0"/>
              </a:rPr>
              <a:t>SET VERIFY OFF</a:t>
            </a:r>
          </a:p>
          <a:p>
            <a:pPr eaLnBrk="0" fontAlgn="auto" hangingPunct="0">
              <a:spcBef>
                <a:spcPts val="600"/>
              </a:spcBef>
              <a:spcAft>
                <a:spcPts val="0"/>
              </a:spcAft>
              <a:defRPr/>
            </a:pPr>
            <a:r>
              <a:rPr lang="en-US" sz="13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300" dirty="0">
                <a:latin typeface="Lucida Console" pitchFamily="49" charset="0"/>
                <a:cs typeface="Courier New" pitchFamily="49" charset="0"/>
              </a:rPr>
              <a:t>DECLARE</a:t>
            </a:r>
          </a:p>
          <a:p>
            <a:pPr eaLnBrk="0" fontAlgn="auto" hangingPunct="0">
              <a:spcBef>
                <a:spcPts val="600"/>
              </a:spcBef>
              <a:spcAft>
                <a:spcPts val="0"/>
              </a:spcAft>
              <a:defRPr/>
            </a:pPr>
            <a:r>
              <a:rPr lang="en-US" sz="1300" dirty="0">
                <a:latin typeface="Lucida Console" pitchFamily="49" charset="0"/>
                <a:cs typeface="Courier New" pitchFamily="49" charset="0"/>
              </a:rPr>
              <a:t>   v_itemid ITEM.ITEMID%TYPE;</a:t>
            </a:r>
          </a:p>
          <a:p>
            <a:pPr eaLnBrk="0" fontAlgn="auto" hangingPunct="0">
              <a:spcBef>
                <a:spcPts val="600"/>
              </a:spcBef>
              <a:spcAft>
                <a:spcPts val="0"/>
              </a:spcAft>
              <a:defRPr/>
            </a:pPr>
            <a:r>
              <a:rPr lang="en-US" sz="1300" dirty="0">
                <a:latin typeface="Lucida Console" pitchFamily="49" charset="0"/>
                <a:cs typeface="Courier New" pitchFamily="49" charset="0"/>
              </a:rPr>
              <a:t>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NUMBER;</a:t>
            </a:r>
          </a:p>
          <a:p>
            <a:pPr eaLnBrk="0" fontAlgn="auto" hangingPunct="0">
              <a:spcBef>
                <a:spcPts val="600"/>
              </a:spcBef>
              <a:spcAft>
                <a:spcPts val="0"/>
              </a:spcAft>
              <a:defRPr/>
            </a:pPr>
            <a:r>
              <a:rPr lang="en-US" sz="1300" dirty="0">
                <a:latin typeface="Lucida Console" pitchFamily="49" charset="0"/>
                <a:cs typeface="Courier New" pitchFamily="49" charset="0"/>
              </a:rPr>
              <a:t>   e_Invalid_Itemid EXCEPTION;</a:t>
            </a:r>
          </a:p>
          <a:p>
            <a:pPr eaLnBrk="0" fontAlgn="auto" hangingPunct="0">
              <a:spcBef>
                <a:spcPts val="600"/>
              </a:spcBef>
              <a:spcAft>
                <a:spcPts val="0"/>
              </a:spcAft>
              <a:defRPr/>
            </a:pPr>
            <a:r>
              <a:rPr lang="en-US" sz="1300" dirty="0">
                <a:latin typeface="Lucida Console" pitchFamily="49" charset="0"/>
                <a:cs typeface="Courier New" pitchFamily="49" charset="0"/>
              </a:rPr>
              <a:t>BEGIN</a:t>
            </a:r>
          </a:p>
          <a:p>
            <a:pPr eaLnBrk="0" fontAlgn="auto" hangingPunct="0">
              <a:spcBef>
                <a:spcPts val="600"/>
              </a:spcBef>
              <a:spcAft>
                <a:spcPts val="0"/>
              </a:spcAft>
              <a:defRPr/>
            </a:pPr>
            <a:r>
              <a:rPr lang="en-US" sz="13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300" dirty="0">
                <a:latin typeface="Lucida Console" pitchFamily="49" charset="0"/>
                <a:cs typeface="Courier New" pitchFamily="49" charset="0"/>
              </a:rPr>
              <a:t>   SELECT count(*) INTO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FROM ITEM WHERE itemid=v_itemid;</a:t>
            </a:r>
          </a:p>
          <a:p>
            <a:pPr eaLnBrk="0" fontAlgn="auto" hangingPunct="0">
              <a:spcBef>
                <a:spcPts val="600"/>
              </a:spcBef>
              <a:spcAft>
                <a:spcPts val="0"/>
              </a:spcAft>
              <a:defRPr/>
            </a:pPr>
            <a:r>
              <a:rPr lang="en-US" sz="1300" dirty="0">
                <a:latin typeface="Lucida Console" pitchFamily="49" charset="0"/>
                <a:cs typeface="Courier New" pitchFamily="49" charset="0"/>
              </a:rPr>
              <a:t>   IF </a:t>
            </a:r>
            <a:r>
              <a:rPr lang="en-US" sz="1300" dirty="0" err="1">
                <a:latin typeface="Lucida Console" pitchFamily="49" charset="0"/>
                <a:cs typeface="Courier New" pitchFamily="49" charset="0"/>
              </a:rPr>
              <a:t>v_count</a:t>
            </a:r>
            <a:r>
              <a:rPr lang="en-US" sz="1300" dirty="0">
                <a:latin typeface="Lucida Console" pitchFamily="49" charset="0"/>
                <a:cs typeface="Courier New" pitchFamily="49" charset="0"/>
              </a:rPr>
              <a:t> = 0 THEN</a:t>
            </a:r>
          </a:p>
          <a:p>
            <a:pPr eaLnBrk="0" fontAlgn="auto" hangingPunct="0">
              <a:spcBef>
                <a:spcPts val="600"/>
              </a:spcBef>
              <a:spcAft>
                <a:spcPts val="0"/>
              </a:spcAft>
              <a:defRPr/>
            </a:pPr>
            <a:r>
              <a:rPr lang="en-US" sz="1300" dirty="0">
                <a:latin typeface="Lucida Console" pitchFamily="49" charset="0"/>
                <a:cs typeface="Courier New" pitchFamily="49" charset="0"/>
              </a:rPr>
              <a:t>     RAISE e_Invalid_Itemid;</a:t>
            </a:r>
          </a:p>
          <a:p>
            <a:pPr eaLnBrk="0" fontAlgn="auto" hangingPunct="0">
              <a:spcBef>
                <a:spcPts val="600"/>
              </a:spcBef>
              <a:spcAft>
                <a:spcPts val="0"/>
              </a:spcAft>
              <a:defRPr/>
            </a:pPr>
            <a:r>
              <a:rPr lang="en-US" sz="1300" dirty="0">
                <a:latin typeface="Lucida Console" pitchFamily="49" charset="0"/>
                <a:cs typeface="Courier New" pitchFamily="49" charset="0"/>
              </a:rPr>
              <a:t>   END IF;</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DBMS_OUTPUT.PUT_LINE('Valid item id');</a:t>
            </a:r>
          </a:p>
          <a:p>
            <a:pPr eaLnBrk="0" fontAlgn="auto" hangingPunct="0">
              <a:spcBef>
                <a:spcPts val="600"/>
              </a:spcBef>
              <a:spcAft>
                <a:spcPts val="0"/>
              </a:spcAft>
              <a:defRPr/>
            </a:pPr>
            <a:r>
              <a:rPr lang="en-US" sz="1300" dirty="0">
                <a:latin typeface="Lucida Console" pitchFamily="49" charset="0"/>
                <a:cs typeface="Courier New" pitchFamily="49" charset="0"/>
              </a:rPr>
              <a:t>EXCEPTION</a:t>
            </a:r>
          </a:p>
          <a:p>
            <a:pPr eaLnBrk="0" fontAlgn="auto" hangingPunct="0">
              <a:spcBef>
                <a:spcPts val="600"/>
              </a:spcBef>
              <a:spcAft>
                <a:spcPts val="0"/>
              </a:spcAft>
              <a:defRPr/>
            </a:pPr>
            <a:r>
              <a:rPr lang="en-US" sz="1300" dirty="0">
                <a:latin typeface="Lucida Console" pitchFamily="49" charset="0"/>
                <a:cs typeface="Courier New" pitchFamily="49" charset="0"/>
              </a:rPr>
              <a:t>     WHEN OTHERS THEN</a:t>
            </a:r>
          </a:p>
          <a:p>
            <a:pPr eaLnBrk="0" fontAlgn="auto" hangingPunct="0">
              <a:spcBef>
                <a:spcPts val="600"/>
              </a:spcBef>
              <a:spcAft>
                <a:spcPts val="0"/>
              </a:spcAft>
              <a:defRPr/>
            </a:pPr>
            <a:r>
              <a:rPr lang="en-US" sz="1300" dirty="0">
                <a:latin typeface="Lucida Console" pitchFamily="49" charset="0"/>
                <a:cs typeface="Courier New" pitchFamily="49" charset="0"/>
              </a:rPr>
              <a:t>     DBMS_OUTPUT.PUT_LINE('Invalid Input / item id');</a:t>
            </a:r>
          </a:p>
          <a:p>
            <a:pPr eaLnBrk="0" fontAlgn="auto" hangingPunct="0">
              <a:spcBef>
                <a:spcPts val="600"/>
              </a:spcBef>
              <a:spcAft>
                <a:spcPts val="0"/>
              </a:spcAft>
              <a:defRPr/>
            </a:pPr>
            <a:r>
              <a:rPr lang="en-US" sz="1300" dirty="0">
                <a:latin typeface="Lucida Console" pitchFamily="49" charset="0"/>
                <a:cs typeface="Courier New" pitchFamily="49" charset="0"/>
              </a:rPr>
              <a:t>END; </a:t>
            </a:r>
          </a:p>
        </p:txBody>
      </p:sp>
      <p:sp>
        <p:nvSpPr>
          <p:cNvPr id="38918" name="Rectangle 5"/>
          <p:cNvSpPr>
            <a:spLocks noChangeArrowheads="1"/>
          </p:cNvSpPr>
          <p:nvPr/>
        </p:nvSpPr>
        <p:spPr bwMode="auto">
          <a:xfrm>
            <a:off x="304800" y="5486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8919" name="Rectangle 5"/>
          <p:cNvSpPr>
            <a:spLocks noChangeArrowheads="1"/>
          </p:cNvSpPr>
          <p:nvPr/>
        </p:nvSpPr>
        <p:spPr bwMode="auto">
          <a:xfrm>
            <a:off x="533400" y="43434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38920" name="Rectangle 5"/>
          <p:cNvSpPr>
            <a:spLocks noChangeArrowheads="1"/>
          </p:cNvSpPr>
          <p:nvPr/>
        </p:nvSpPr>
        <p:spPr bwMode="auto">
          <a:xfrm>
            <a:off x="304800" y="2971800"/>
            <a:ext cx="3200400" cy="304800"/>
          </a:xfrm>
          <a:prstGeom prst="rect">
            <a:avLst/>
          </a:prstGeom>
          <a:solidFill>
            <a:srgbClr val="FFFF99">
              <a:alpha val="21176"/>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88974894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SQLCODE and SQLERRM</a:t>
            </a:r>
          </a:p>
        </p:txBody>
      </p:sp>
      <p:sp>
        <p:nvSpPr>
          <p:cNvPr id="39939" name="Rectangle 3"/>
          <p:cNvSpPr>
            <a:spLocks noGrp="1" noChangeArrowheads="1"/>
          </p:cNvSpPr>
          <p:nvPr>
            <p:ph idx="1"/>
          </p:nvPr>
        </p:nvSpPr>
        <p:spPr>
          <a:xfrm>
            <a:off x="0" y="762000"/>
            <a:ext cx="9144000" cy="6096000"/>
          </a:xfrm>
        </p:spPr>
        <p:txBody>
          <a:bodyPr>
            <a:normAutofit/>
          </a:bodyPr>
          <a:lstStyle/>
          <a:p>
            <a:pPr eaLnBrk="1" hangingPunct="1">
              <a:lnSpc>
                <a:spcPct val="90000"/>
              </a:lnSpc>
              <a:buFont typeface="Arial" pitchFamily="34" charset="0"/>
              <a:buChar char="•"/>
            </a:pPr>
            <a:r>
              <a:rPr lang="en-US" sz="2400" dirty="0" smtClean="0"/>
              <a:t>Used inside WHEN OTHERS clause (Best Practice)</a:t>
            </a:r>
          </a:p>
          <a:p>
            <a:pPr eaLnBrk="1" hangingPunct="1">
              <a:lnSpc>
                <a:spcPct val="90000"/>
              </a:lnSpc>
              <a:buFont typeface="Arial" pitchFamily="34" charset="0"/>
              <a:buChar char="•"/>
            </a:pPr>
            <a:r>
              <a:rPr lang="en-US" sz="2400" dirty="0" smtClean="0"/>
              <a:t>Useful to know the reason behind the raised exception</a:t>
            </a:r>
          </a:p>
          <a:p>
            <a:pPr eaLnBrk="1" hangingPunct="1">
              <a:lnSpc>
                <a:spcPct val="90000"/>
              </a:lnSpc>
              <a:buFont typeface="Arial" pitchFamily="34" charset="0"/>
              <a:buChar char="•"/>
            </a:pPr>
            <a:r>
              <a:rPr lang="en-US" sz="2400" dirty="0" smtClean="0"/>
              <a:t>Errors can be logged in an audit log table </a:t>
            </a:r>
          </a:p>
          <a:p>
            <a:pPr eaLnBrk="1" hangingPunct="1">
              <a:lnSpc>
                <a:spcPct val="90000"/>
              </a:lnSpc>
              <a:buFont typeface="Arial" pitchFamily="34" charset="0"/>
              <a:buChar char="•"/>
            </a:pPr>
            <a:r>
              <a:rPr lang="en-US" sz="2400" dirty="0" smtClean="0"/>
              <a:t>SQLCODE returns the numeric value of the error code</a:t>
            </a:r>
          </a:p>
          <a:p>
            <a:pPr eaLnBrk="1" hangingPunct="1">
              <a:lnSpc>
                <a:spcPct val="90000"/>
              </a:lnSpc>
              <a:buFont typeface="Arial" pitchFamily="34" charset="0"/>
              <a:buChar char="•"/>
            </a:pPr>
            <a:r>
              <a:rPr lang="en-US" sz="2400" dirty="0" smtClean="0"/>
              <a:t>SQLERRM returns the message associated with the error</a:t>
            </a:r>
          </a:p>
          <a:p>
            <a:pPr eaLnBrk="1" hangingPunct="1">
              <a:lnSpc>
                <a:spcPct val="90000"/>
              </a:lnSpc>
              <a:buFont typeface="Arial" pitchFamily="34" charset="0"/>
              <a:buChar char="•"/>
            </a:pPr>
            <a:r>
              <a:rPr lang="en-US" sz="2400" dirty="0" smtClean="0"/>
              <a:t>Maximum length of SQLERRM is 512 characters</a:t>
            </a:r>
          </a:p>
          <a:p>
            <a:pPr marL="457200" lvl="1" indent="0" eaLnBrk="1" hangingPunct="1">
              <a:lnSpc>
                <a:spcPct val="90000"/>
              </a:lnSpc>
              <a:buNone/>
            </a:pPr>
            <a:endParaRPr lang="en-US" sz="1800" dirty="0" smtClean="0"/>
          </a:p>
          <a:p>
            <a:pPr lvl="1" eaLnBrk="1" hangingPunct="1">
              <a:lnSpc>
                <a:spcPct val="90000"/>
              </a:lnSpc>
              <a:buFont typeface="Arial" pitchFamily="34" charset="0"/>
              <a:buChar char="•"/>
            </a:pPr>
            <a:endParaRPr lang="en-US" sz="1800" dirty="0" smtClean="0"/>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smtClean="0"/>
              <a:t>  </a:t>
            </a:r>
          </a:p>
          <a:p>
            <a:pPr lvl="1" eaLnBrk="1" hangingPunct="1">
              <a:lnSpc>
                <a:spcPct val="90000"/>
              </a:lnSpc>
              <a:buFont typeface="Arial" pitchFamily="34" charset="0"/>
              <a:buChar char="•"/>
            </a:pPr>
            <a:endParaRPr lang="en-US" sz="1800" dirty="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72DB4B6D-FCBC-4153-8481-AEC8AC299D8E}" type="slidenum">
              <a:rPr lang="en-US" b="0">
                <a:solidFill>
                  <a:schemeClr val="bg1"/>
                </a:solidFill>
              </a:rPr>
              <a:pPr algn="l" fontAlgn="auto">
                <a:spcAft>
                  <a:spcPts val="0"/>
                </a:spcAft>
                <a:defRPr/>
              </a:pPr>
              <a:t>29</a:t>
            </a:fld>
            <a:endParaRPr lang="en-US" b="0" dirty="0">
              <a:solidFill>
                <a:schemeClr val="bg1"/>
              </a:solidFill>
            </a:endParaRPr>
          </a:p>
        </p:txBody>
      </p:sp>
    </p:spTree>
    <p:extLst>
      <p:ext uri="{BB962C8B-B14F-4D97-AF65-F5344CB8AC3E}">
        <p14:creationId xmlns:p14="http://schemas.microsoft.com/office/powerpoint/2010/main" val="12516818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85801"/>
          </a:xfrm>
          <a:solidFill>
            <a:schemeClr val="accent4">
              <a:lumMod val="20000"/>
              <a:lumOff val="80000"/>
            </a:schemeClr>
          </a:solidFill>
        </p:spPr>
        <p:txBody>
          <a:bodyPr>
            <a:normAutofit fontScale="90000"/>
          </a:bodyPr>
          <a:lstStyle/>
          <a:p>
            <a:pPr>
              <a:defRPr/>
            </a:pPr>
            <a:r>
              <a:rPr lang="en-US" dirty="0" smtClean="0"/>
              <a:t>Using SQL SELECT in PL/SQL </a:t>
            </a:r>
            <a:endParaRPr lang="en-US" dirty="0"/>
          </a:p>
        </p:txBody>
      </p:sp>
      <p:sp>
        <p:nvSpPr>
          <p:cNvPr id="10243" name="Content Placeholder 2"/>
          <p:cNvSpPr>
            <a:spLocks noGrp="1"/>
          </p:cNvSpPr>
          <p:nvPr>
            <p:ph idx="1"/>
          </p:nvPr>
        </p:nvSpPr>
        <p:spPr>
          <a:xfrm>
            <a:off x="152400" y="1143000"/>
            <a:ext cx="8229600" cy="4881563"/>
          </a:xfrm>
        </p:spPr>
        <p:txBody>
          <a:bodyPr>
            <a:normAutofit fontScale="85000" lnSpcReduction="20000"/>
          </a:bodyPr>
          <a:lstStyle/>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 </a:t>
            </a:r>
          </a:p>
        </p:txBody>
      </p:sp>
      <p:sp>
        <p:nvSpPr>
          <p:cNvPr id="4" name="Slide Number Placeholder 3"/>
          <p:cNvSpPr>
            <a:spLocks noGrp="1"/>
          </p:cNvSpPr>
          <p:nvPr>
            <p:ph type="sldNum" sz="quarter" idx="10"/>
          </p:nvPr>
        </p:nvSpPr>
        <p:spPr/>
        <p:txBody>
          <a:bodyPr/>
          <a:lstStyle/>
          <a:p>
            <a:pPr>
              <a:defRPr/>
            </a:pPr>
            <a:fld id="{C8A79AC4-03C2-49C0-AB17-99A1D8390656}" type="slidenum">
              <a:rPr lang="en-US"/>
              <a:pPr>
                <a:defRPr/>
              </a:pPr>
              <a:t>3</a:t>
            </a:fld>
            <a:endParaRPr lang="en-US"/>
          </a:p>
        </p:txBody>
      </p:sp>
      <p:sp>
        <p:nvSpPr>
          <p:cNvPr id="31749" name="Flowchart: Process 4"/>
          <p:cNvSpPr>
            <a:spLocks noChangeArrowheads="1"/>
          </p:cNvSpPr>
          <p:nvPr/>
        </p:nvSpPr>
        <p:spPr bwMode="auto">
          <a:xfrm>
            <a:off x="304800" y="1219200"/>
            <a:ext cx="8534400" cy="3505200"/>
          </a:xfrm>
          <a:prstGeom prst="flowChartProcess">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 Write a PL/SQL block to display the quantity on hand for </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 an item with itemid </a:t>
            </a:r>
            <a:r>
              <a:rPr lang="en-US" b="1" dirty="0">
                <a:solidFill>
                  <a:srgbClr val="000000"/>
                </a:solidFill>
              </a:rPr>
              <a:t>STN001</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DECLARE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a:t>
            </a:r>
            <a:r>
              <a:rPr lang="en-US" dirty="0" err="1">
                <a:solidFill>
                  <a:srgbClr val="000000"/>
                </a:solidFill>
                <a:latin typeface="Lucida Console" pitchFamily="49" charset="0"/>
              </a:rPr>
              <a:t>v_qtyonhand</a:t>
            </a:r>
            <a:r>
              <a:rPr lang="en-US" dirty="0">
                <a:solidFill>
                  <a:srgbClr val="000000"/>
                </a:solidFill>
                <a:latin typeface="Lucida Console" pitchFamily="49" charset="0"/>
              </a:rPr>
              <a:t> </a:t>
            </a:r>
            <a:r>
              <a:rPr lang="en-US" dirty="0" err="1">
                <a:solidFill>
                  <a:srgbClr val="000000"/>
                </a:solidFill>
                <a:latin typeface="Lucida Console" pitchFamily="49" charset="0"/>
              </a:rPr>
              <a:t>item.qtyonhand%TYPE</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BEGIN</a:t>
            </a:r>
          </a:p>
          <a:p>
            <a:pPr eaLnBrk="0" hangingPunct="0">
              <a:spcBef>
                <a:spcPct val="50000"/>
              </a:spcBef>
              <a:buClr>
                <a:srgbClr val="0033CC"/>
              </a:buClr>
              <a:buSzPct val="155000"/>
              <a:defRPr/>
            </a:pPr>
            <a:r>
              <a:rPr lang="en-US" dirty="0">
                <a:solidFill>
                  <a:srgbClr val="000000"/>
                </a:solidFill>
                <a:latin typeface="Lucida Console" pitchFamily="49" charset="0"/>
              </a:rPr>
              <a:t>   </a:t>
            </a:r>
            <a:r>
              <a:rPr lang="en-US" b="1" dirty="0">
                <a:solidFill>
                  <a:srgbClr val="000000"/>
                </a:solidFill>
                <a:latin typeface="Lucida Console" pitchFamily="49" charset="0"/>
              </a:rPr>
              <a:t>SELECT</a:t>
            </a:r>
            <a:r>
              <a:rPr lang="en-US" dirty="0">
                <a:solidFill>
                  <a:srgbClr val="000000"/>
                </a:solidFill>
                <a:latin typeface="Lucida Console" pitchFamily="49" charset="0"/>
              </a:rPr>
              <a:t> </a:t>
            </a:r>
            <a:r>
              <a:rPr lang="en-US" dirty="0" err="1">
                <a:solidFill>
                  <a:srgbClr val="000000"/>
                </a:solidFill>
                <a:latin typeface="Lucida Console" pitchFamily="49" charset="0"/>
              </a:rPr>
              <a:t>qtyonhand</a:t>
            </a:r>
            <a:r>
              <a:rPr lang="en-US" dirty="0">
                <a:solidFill>
                  <a:srgbClr val="000000"/>
                </a:solidFill>
                <a:latin typeface="Lucida Console" pitchFamily="49" charset="0"/>
              </a:rPr>
              <a:t> </a:t>
            </a:r>
            <a:r>
              <a:rPr lang="en-US" b="1" dirty="0">
                <a:solidFill>
                  <a:srgbClr val="000000"/>
                </a:solidFill>
                <a:latin typeface="Lucida Console" pitchFamily="49" charset="0"/>
              </a:rPr>
              <a:t>INTO</a:t>
            </a:r>
            <a:r>
              <a:rPr lang="en-US" dirty="0">
                <a:solidFill>
                  <a:srgbClr val="000000"/>
                </a:solidFill>
                <a:latin typeface="Lucida Console" pitchFamily="49" charset="0"/>
              </a:rPr>
              <a:t> </a:t>
            </a:r>
            <a:r>
              <a:rPr lang="en-US" dirty="0" err="1">
                <a:solidFill>
                  <a:srgbClr val="000000"/>
                </a:solidFill>
                <a:latin typeface="Lucida Console" pitchFamily="49" charset="0"/>
              </a:rPr>
              <a:t>v_qtyonhand</a:t>
            </a:r>
            <a:r>
              <a:rPr lang="en-US" dirty="0">
                <a:solidFill>
                  <a:srgbClr val="000000"/>
                </a:solidFill>
                <a:latin typeface="Lucida Console" pitchFamily="49" charset="0"/>
              </a:rPr>
              <a:t> </a:t>
            </a:r>
            <a:r>
              <a:rPr lang="en-US" b="1" dirty="0">
                <a:solidFill>
                  <a:srgbClr val="000000"/>
                </a:solidFill>
                <a:latin typeface="Lucida Console" pitchFamily="49" charset="0"/>
              </a:rPr>
              <a:t>FROM</a:t>
            </a:r>
            <a:r>
              <a:rPr lang="en-US" dirty="0">
                <a:solidFill>
                  <a:srgbClr val="000000"/>
                </a:solidFill>
                <a:latin typeface="Lucida Console" pitchFamily="49" charset="0"/>
              </a:rPr>
              <a:t> item </a:t>
            </a:r>
            <a:r>
              <a:rPr lang="en-US" b="1" dirty="0">
                <a:solidFill>
                  <a:srgbClr val="000000"/>
                </a:solidFill>
                <a:latin typeface="Lucida Console" pitchFamily="49" charset="0"/>
              </a:rPr>
              <a:t>WHERE</a:t>
            </a:r>
            <a:r>
              <a:rPr lang="en-US" dirty="0">
                <a:solidFill>
                  <a:srgbClr val="000000"/>
                </a:solidFill>
                <a:latin typeface="Lucida Console" pitchFamily="49" charset="0"/>
              </a:rPr>
              <a:t> itemid= ‘</a:t>
            </a:r>
            <a:r>
              <a:rPr lang="en-US" dirty="0">
                <a:solidFill>
                  <a:srgbClr val="000000"/>
                </a:solidFill>
              </a:rPr>
              <a:t>STN001</a:t>
            </a:r>
            <a:r>
              <a:rPr lang="en-US" dirty="0">
                <a:solidFill>
                  <a:srgbClr val="000000"/>
                </a:solidFill>
                <a:latin typeface="Lucida Console" pitchFamily="49" charset="0"/>
              </a:rPr>
              <a:t>’;  </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DBMS_OUTPUT.PUT_LINE(‘Qty On Hand : '||</a:t>
            </a:r>
            <a:r>
              <a:rPr lang="en-US" dirty="0" err="1">
                <a:solidFill>
                  <a:srgbClr val="000000"/>
                </a:solidFill>
                <a:latin typeface="Lucida Console" pitchFamily="49" charset="0"/>
              </a:rPr>
              <a:t>v_qtyonhand</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END; </a:t>
            </a:r>
          </a:p>
        </p:txBody>
      </p:sp>
      <p:sp>
        <p:nvSpPr>
          <p:cNvPr id="6" name="Rectangle 5"/>
          <p:cNvSpPr>
            <a:spLocks noChangeArrowheads="1"/>
          </p:cNvSpPr>
          <p:nvPr/>
        </p:nvSpPr>
        <p:spPr bwMode="auto">
          <a:xfrm>
            <a:off x="457200" y="5105400"/>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What would you do, if you want to select all the columns from item table where </a:t>
            </a:r>
            <a:r>
              <a:rPr lang="en-US" dirty="0" err="1"/>
              <a:t>itemid</a:t>
            </a:r>
            <a:r>
              <a:rPr lang="en-US" dirty="0"/>
              <a:t> is STN001 ?</a:t>
            </a:r>
          </a:p>
        </p:txBody>
      </p:sp>
    </p:spTree>
    <p:extLst>
      <p:ext uri="{BB962C8B-B14F-4D97-AF65-F5344CB8AC3E}">
        <p14:creationId xmlns:p14="http://schemas.microsoft.com/office/powerpoint/2010/main" val="2600379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3813"/>
            <a:ext cx="9144000" cy="785813"/>
          </a:xfrm>
          <a:solidFill>
            <a:schemeClr val="accent4">
              <a:lumMod val="20000"/>
              <a:lumOff val="80000"/>
            </a:schemeClr>
          </a:solidFill>
        </p:spPr>
        <p:txBody>
          <a:bodyPr/>
          <a:lstStyle/>
          <a:p>
            <a:pPr eaLnBrk="1" hangingPunct="1">
              <a:defRPr/>
            </a:pPr>
            <a:r>
              <a:rPr lang="en-US" dirty="0" smtClean="0"/>
              <a:t>SQLCODE and SQLERRM </a:t>
            </a:r>
          </a:p>
        </p:txBody>
      </p:sp>
      <p:sp>
        <p:nvSpPr>
          <p:cNvPr id="40963" name="Rectangle 3"/>
          <p:cNvSpPr>
            <a:spLocks noGrp="1" noChangeArrowheads="1"/>
          </p:cNvSpPr>
          <p:nvPr>
            <p:ph idx="1"/>
          </p:nvPr>
        </p:nvSpPr>
        <p:spPr/>
        <p:txBody>
          <a:bodyPr/>
          <a:lstStyle/>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538ED3C2-29E7-4EC6-AFD6-DE91ADC6AC26}" type="slidenum">
              <a:rPr lang="en-US" b="0">
                <a:solidFill>
                  <a:schemeClr val="bg1"/>
                </a:solidFill>
              </a:rPr>
              <a:pPr algn="l" fontAlgn="auto">
                <a:spcAft>
                  <a:spcPts val="0"/>
                </a:spcAft>
                <a:defRPr/>
              </a:pPr>
              <a:t>30</a:t>
            </a:fld>
            <a:endParaRPr lang="en-US" b="0" dirty="0">
              <a:solidFill>
                <a:schemeClr val="bg1"/>
              </a:solidFill>
            </a:endParaRPr>
          </a:p>
        </p:txBody>
      </p:sp>
      <p:sp>
        <p:nvSpPr>
          <p:cNvPr id="5" name="AutoShape 10"/>
          <p:cNvSpPr>
            <a:spLocks noChangeArrowheads="1"/>
          </p:cNvSpPr>
          <p:nvPr/>
        </p:nvSpPr>
        <p:spPr bwMode="auto">
          <a:xfrm>
            <a:off x="152400" y="990600"/>
            <a:ext cx="8763000" cy="5486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400" dirty="0">
                <a:latin typeface="Lucida Console" pitchFamily="49" charset="0"/>
                <a:cs typeface="Courier New" pitchFamily="49" charset="0"/>
              </a:rPr>
              <a:t>--Assume that a supplier table has 3 columns (Supplierid, suppliername, </a:t>
            </a:r>
          </a:p>
          <a:p>
            <a:pPr eaLnBrk="0" fontAlgn="auto" hangingPunct="0">
              <a:spcBef>
                <a:spcPts val="600"/>
              </a:spcBef>
              <a:spcAft>
                <a:spcPts val="0"/>
              </a:spcAft>
              <a:defRPr/>
            </a:pPr>
            <a:r>
              <a:rPr lang="en-US" sz="1400" dirty="0">
                <a:latin typeface="Lucida Console" pitchFamily="49" charset="0"/>
                <a:cs typeface="Courier New" pitchFamily="49" charset="0"/>
              </a:rPr>
              <a:t>--suppliercontactno)</a:t>
            </a:r>
          </a:p>
          <a:p>
            <a:pPr eaLnBrk="0" fontAlgn="auto" hangingPunct="0">
              <a:spcBef>
                <a:spcPts val="600"/>
              </a:spcBef>
              <a:spcAft>
                <a:spcPts val="0"/>
              </a:spcAft>
              <a:defRPr/>
            </a:pPr>
            <a:r>
              <a:rPr lang="en-US" sz="1400" dirty="0">
                <a:latin typeface="Lucida Console" pitchFamily="49" charset="0"/>
                <a:cs typeface="Courier New" pitchFamily="49" charset="0"/>
              </a:rPr>
              <a:t>DECLARE</a:t>
            </a:r>
          </a:p>
          <a:p>
            <a:pPr eaLnBrk="0" fontAlgn="auto" hangingPunct="0">
              <a:spcBef>
                <a:spcPts val="600"/>
              </a:spcBef>
              <a:spcAft>
                <a:spcPts val="0"/>
              </a:spcAft>
              <a:defRPr/>
            </a:pPr>
            <a:r>
              <a:rPr lang="en-US" sz="1400" dirty="0">
                <a:latin typeface="Lucida Console" pitchFamily="49" charset="0"/>
                <a:cs typeface="Courier New" pitchFamily="49" charset="0"/>
              </a:rPr>
              <a:t>  e_MissingNull EXCEPTION;</a:t>
            </a:r>
          </a:p>
          <a:p>
            <a:pPr eaLnBrk="0" fontAlgn="auto" hangingPunct="0">
              <a:spcBef>
                <a:spcPts val="600"/>
              </a:spcBef>
              <a:spcAft>
                <a:spcPts val="0"/>
              </a:spcAft>
              <a:defRPr/>
            </a:pPr>
            <a:r>
              <a:rPr lang="en-US" sz="1400" dirty="0">
                <a:latin typeface="Lucida Console" pitchFamily="49" charset="0"/>
                <a:cs typeface="Courier New" pitchFamily="49" charset="0"/>
              </a:rPr>
              <a:t>  PRAGMA EXCEPTION_INIT( e_MissingNull, -1400);</a:t>
            </a:r>
          </a:p>
          <a:p>
            <a:pPr eaLnBrk="0" fontAlgn="auto" hangingPunct="0">
              <a:spcBef>
                <a:spcPts val="600"/>
              </a:spcBef>
              <a:spcAft>
                <a:spcPts val="0"/>
              </a:spcAft>
              <a:defRPr/>
            </a:pPr>
            <a:r>
              <a:rPr lang="en-US" sz="1400" dirty="0">
                <a:latin typeface="Lucida Console" pitchFamily="49" charset="0"/>
                <a:cs typeface="Courier New" pitchFamily="49" charset="0"/>
              </a:rPr>
              <a:t>  v_sqlcode NUMBER;</a:t>
            </a:r>
          </a:p>
          <a:p>
            <a:pPr eaLnBrk="0" fontAlgn="auto" hangingPunct="0">
              <a:spcBef>
                <a:spcPts val="600"/>
              </a:spcBef>
              <a:spcAft>
                <a:spcPts val="0"/>
              </a:spcAft>
              <a:defRPr/>
            </a:pPr>
            <a:r>
              <a:rPr lang="en-US" sz="1400" dirty="0">
                <a:latin typeface="Lucida Console" pitchFamily="49" charset="0"/>
                <a:cs typeface="Courier New" pitchFamily="49" charset="0"/>
              </a:rPr>
              <a:t>  v_sqlerrmsg VARCHAR2(255);</a:t>
            </a:r>
          </a:p>
          <a:p>
            <a:pPr eaLnBrk="0" fontAlgn="auto" hangingPunct="0">
              <a:spcBef>
                <a:spcPts val="600"/>
              </a:spcBef>
              <a:spcAft>
                <a:spcPts val="0"/>
              </a:spcAft>
              <a:defRPr/>
            </a:pPr>
            <a:r>
              <a:rPr lang="en-US" sz="1400" dirty="0">
                <a:latin typeface="Lucida Console" pitchFamily="49" charset="0"/>
                <a:cs typeface="Courier New" pitchFamily="49" charset="0"/>
              </a:rPr>
              <a:t>BEGIN</a:t>
            </a:r>
          </a:p>
          <a:p>
            <a:pPr eaLnBrk="0" fontAlgn="auto" hangingPunct="0">
              <a:spcBef>
                <a:spcPts val="600"/>
              </a:spcBef>
              <a:spcAft>
                <a:spcPts val="0"/>
              </a:spcAft>
              <a:defRPr/>
            </a:pPr>
            <a:r>
              <a:rPr lang="en-US" sz="1400" dirty="0">
                <a:latin typeface="Lucida Console" pitchFamily="49" charset="0"/>
                <a:cs typeface="Courier New" pitchFamily="49" charset="0"/>
              </a:rPr>
              <a:t>--Also assume Supplierid S3 already exists in the supplier table</a:t>
            </a:r>
          </a:p>
          <a:p>
            <a:pPr eaLnBrk="0" fontAlgn="auto" hangingPunct="0">
              <a:spcBef>
                <a:spcPts val="600"/>
              </a:spcBef>
              <a:spcAft>
                <a:spcPts val="0"/>
              </a:spcAft>
              <a:defRPr/>
            </a:pPr>
            <a:r>
              <a:rPr lang="en-US" sz="1400" dirty="0">
                <a:latin typeface="Lucida Console" pitchFamily="49" charset="0"/>
                <a:cs typeface="Courier New" pitchFamily="49" charset="0"/>
              </a:rPr>
              <a:t>INSERT INTO supplier (supplierid, suppliername) VALUES ('S3', 'XYZ enterprises');</a:t>
            </a:r>
          </a:p>
          <a:p>
            <a:pPr eaLnBrk="0" fontAlgn="auto" hangingPunct="0">
              <a:spcBef>
                <a:spcPts val="600"/>
              </a:spcBef>
              <a:spcAft>
                <a:spcPts val="0"/>
              </a:spcAft>
              <a:defRPr/>
            </a:pPr>
            <a:r>
              <a:rPr lang="en-US" sz="1400" dirty="0">
                <a:latin typeface="Lucida Console" pitchFamily="49" charset="0"/>
                <a:cs typeface="Courier New" pitchFamily="49" charset="0"/>
              </a:rPr>
              <a:t>EXCEPTION</a:t>
            </a:r>
          </a:p>
          <a:p>
            <a:pPr eaLnBrk="0" fontAlgn="auto" hangingPunct="0">
              <a:spcBef>
                <a:spcPts val="600"/>
              </a:spcBef>
              <a:spcAft>
                <a:spcPts val="0"/>
              </a:spcAft>
              <a:defRPr/>
            </a:pPr>
            <a:r>
              <a:rPr lang="en-US" sz="1400" dirty="0">
                <a:latin typeface="Lucida Console" pitchFamily="49" charset="0"/>
                <a:cs typeface="Courier New" pitchFamily="49" charset="0"/>
              </a:rPr>
              <a:t> WHEN e_MissingNull THEN</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DBMS_OUTPUT.PUT_LINE('Missing value for a NOT NULL column ');</a:t>
            </a:r>
          </a:p>
          <a:p>
            <a:pPr eaLnBrk="0" fontAlgn="auto" hangingPunct="0">
              <a:spcBef>
                <a:spcPts val="600"/>
              </a:spcBef>
              <a:spcAft>
                <a:spcPts val="0"/>
              </a:spcAft>
              <a:defRPr/>
            </a:pPr>
            <a:r>
              <a:rPr lang="en-US" sz="1400" dirty="0">
                <a:latin typeface="Lucida Console" pitchFamily="49" charset="0"/>
                <a:cs typeface="Courier New" pitchFamily="49" charset="0"/>
              </a:rPr>
              <a:t>  WHEN OTHERS THEN</a:t>
            </a:r>
          </a:p>
          <a:p>
            <a:pPr eaLnBrk="0" fontAlgn="auto" hangingPunct="0">
              <a:spcBef>
                <a:spcPts val="600"/>
              </a:spcBef>
              <a:spcAft>
                <a:spcPts val="0"/>
              </a:spcAft>
              <a:defRPr/>
            </a:pPr>
            <a:r>
              <a:rPr lang="en-US" sz="1400" dirty="0">
                <a:latin typeface="Lucida Console" pitchFamily="49" charset="0"/>
                <a:cs typeface="Courier New" pitchFamily="49" charset="0"/>
              </a:rPr>
              <a:t>  v_sqlcode:=SQLCODE;</a:t>
            </a:r>
          </a:p>
          <a:p>
            <a:pPr eaLnBrk="0" fontAlgn="auto" hangingPunct="0">
              <a:spcBef>
                <a:spcPts val="600"/>
              </a:spcBef>
              <a:spcAft>
                <a:spcPts val="0"/>
              </a:spcAft>
              <a:defRPr/>
            </a:pPr>
            <a:r>
              <a:rPr lang="en-US" sz="1400" dirty="0">
                <a:latin typeface="Lucida Console" pitchFamily="49" charset="0"/>
                <a:cs typeface="Courier New" pitchFamily="49" charset="0"/>
              </a:rPr>
              <a:t>  v_sqlerrmsg:= SUBSTR(SQLERRM,1,255);</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DBMS_OUTPUT.PUT_LINE('SQLCODE '||v_sqlcode);</a:t>
            </a:r>
          </a:p>
          <a:p>
            <a:pPr eaLnBrk="0" fontAlgn="auto" hangingPunct="0">
              <a:spcBef>
                <a:spcPts val="600"/>
              </a:spcBef>
              <a:spcAft>
                <a:spcPts val="0"/>
              </a:spcAft>
              <a:defRPr/>
            </a:pPr>
            <a:r>
              <a:rPr lang="en-US" sz="1400" dirty="0">
                <a:latin typeface="Lucida Console" pitchFamily="49" charset="0"/>
                <a:cs typeface="Courier New" pitchFamily="49" charset="0"/>
              </a:rPr>
              <a:t>  DBMS_OUTPUT.PUT_LINE('SQLERRM '||v_sqlerrmsg);</a:t>
            </a:r>
          </a:p>
          <a:p>
            <a:pPr eaLnBrk="0" fontAlgn="auto" hangingPunct="0">
              <a:spcBef>
                <a:spcPts val="600"/>
              </a:spcBef>
              <a:spcAft>
                <a:spcPts val="0"/>
              </a:spcAft>
              <a:defRPr/>
            </a:pPr>
            <a:r>
              <a:rPr lang="en-US" sz="1400" dirty="0">
                <a:latin typeface="Lucida Console" pitchFamily="49" charset="0"/>
                <a:cs typeface="Courier New" pitchFamily="49" charset="0"/>
              </a:rPr>
              <a:t>END; </a:t>
            </a:r>
          </a:p>
        </p:txBody>
      </p:sp>
      <p:sp>
        <p:nvSpPr>
          <p:cNvPr id="40966" name="Rectangle 5"/>
          <p:cNvSpPr>
            <a:spLocks noChangeArrowheads="1"/>
          </p:cNvSpPr>
          <p:nvPr/>
        </p:nvSpPr>
        <p:spPr bwMode="auto">
          <a:xfrm>
            <a:off x="304800" y="5029200"/>
            <a:ext cx="5562600" cy="1143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37936930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Using RAISE_APPLICATION_ERROR</a:t>
            </a:r>
          </a:p>
        </p:txBody>
      </p:sp>
      <p:sp>
        <p:nvSpPr>
          <p:cNvPr id="41987" name="Rectangle 3"/>
          <p:cNvSpPr>
            <a:spLocks noGrp="1" noChangeArrowheads="1"/>
          </p:cNvSpPr>
          <p:nvPr>
            <p:ph idx="1"/>
          </p:nvPr>
        </p:nvSpPr>
        <p:spPr>
          <a:xfrm>
            <a:off x="0" y="1600200"/>
            <a:ext cx="8686800" cy="4525963"/>
          </a:xfrm>
        </p:spPr>
        <p:txBody>
          <a:bodyPr>
            <a:normAutofit fontScale="55000" lnSpcReduction="20000"/>
          </a:bodyPr>
          <a:lstStyle/>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Report errors to your application and avoid returning unhandled exceptions</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b="1" dirty="0" err="1" smtClean="0"/>
              <a:t>error_number</a:t>
            </a:r>
            <a:r>
              <a:rPr lang="en-US" dirty="0" smtClean="0"/>
              <a:t> is a value between -20000 to -20999</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b="1" dirty="0" err="1" smtClean="0"/>
              <a:t>error_message</a:t>
            </a:r>
            <a:r>
              <a:rPr lang="en-US" dirty="0" smtClean="0"/>
              <a:t> is the text associated with this error, should be less than 512 characters</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r>
              <a:rPr lang="en-US" dirty="0" smtClean="0"/>
              <a:t>Implicit rollback happens whenever this built-in function is executed</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Wingdings" pitchFamily="2" charset="2"/>
              <a:buNone/>
            </a:pPr>
            <a:endParaRPr lang="en-US" dirty="0" smtClean="0"/>
          </a:p>
          <a:p>
            <a:pPr lvl="1" eaLnBrk="1" hangingPunct="1">
              <a:lnSpc>
                <a:spcPct val="90000"/>
              </a:lnSpc>
              <a:buFont typeface="Wingdings" pitchFamily="2" charset="2"/>
              <a:buNone/>
            </a:pPr>
            <a:r>
              <a:rPr lang="en-US" dirty="0" smtClean="0"/>
              <a:t>  </a:t>
            </a:r>
          </a:p>
          <a:p>
            <a:pPr lvl="1" eaLnBrk="1" hangingPunct="1">
              <a:lnSpc>
                <a:spcPct val="90000"/>
              </a:lnSpc>
              <a:buFont typeface="Arial" pitchFamily="34" charset="0"/>
              <a:buChar char="•"/>
            </a:pPr>
            <a:endParaRPr lang="en-US" dirty="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58BB166-44DB-45F5-9A24-82753200E041}" type="slidenum">
              <a:rPr lang="en-US" b="0">
                <a:solidFill>
                  <a:schemeClr val="bg1"/>
                </a:solidFill>
              </a:rPr>
              <a:pPr algn="l" fontAlgn="auto">
                <a:spcAft>
                  <a:spcPts val="0"/>
                </a:spcAft>
                <a:defRPr/>
              </a:pPr>
              <a:t>31</a:t>
            </a:fld>
            <a:endParaRPr lang="en-US" b="0" dirty="0">
              <a:solidFill>
                <a:schemeClr val="bg1"/>
              </a:solidFill>
            </a:endParaRPr>
          </a:p>
        </p:txBody>
      </p:sp>
      <p:sp>
        <p:nvSpPr>
          <p:cNvPr id="5" name="Rectangle 4"/>
          <p:cNvSpPr>
            <a:spLocks noChangeArrowheads="1"/>
          </p:cNvSpPr>
          <p:nvPr/>
        </p:nvSpPr>
        <p:spPr bwMode="auto">
          <a:xfrm>
            <a:off x="457200" y="914400"/>
            <a:ext cx="7808913" cy="3841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eaLnBrk="0" fontAlgn="auto" hangingPunct="0">
              <a:lnSpc>
                <a:spcPct val="105000"/>
              </a:lnSpc>
              <a:spcBef>
                <a:spcPct val="40000"/>
              </a:spcBef>
              <a:spcAft>
                <a:spcPts val="0"/>
              </a:spcAft>
              <a:defRPr/>
            </a:pPr>
            <a:r>
              <a:rPr lang="en-US" dirty="0">
                <a:solidFill>
                  <a:srgbClr val="000000"/>
                </a:solidFill>
                <a:latin typeface="Lucida Console" pitchFamily="49" charset="0"/>
              </a:rPr>
              <a:t>RAISE_APPLICATION_ERROR(</a:t>
            </a:r>
            <a:r>
              <a:rPr lang="en-US" dirty="0" err="1">
                <a:solidFill>
                  <a:srgbClr val="000000"/>
                </a:solidFill>
                <a:latin typeface="Lucida Console" pitchFamily="49" charset="0"/>
              </a:rPr>
              <a:t>error_number</a:t>
            </a:r>
            <a:r>
              <a:rPr lang="en-US" dirty="0">
                <a:solidFill>
                  <a:srgbClr val="000000"/>
                </a:solidFill>
                <a:latin typeface="Lucida Console" pitchFamily="49" charset="0"/>
              </a:rPr>
              <a:t>, </a:t>
            </a:r>
            <a:r>
              <a:rPr lang="en-US" dirty="0" err="1">
                <a:solidFill>
                  <a:srgbClr val="000000"/>
                </a:solidFill>
                <a:latin typeface="Lucida Console" pitchFamily="49" charset="0"/>
              </a:rPr>
              <a:t>error_message</a:t>
            </a:r>
            <a:r>
              <a:rPr lang="en-US" dirty="0">
                <a:solidFill>
                  <a:srgbClr val="000000"/>
                </a:solidFill>
                <a:latin typeface="Lucida Console" pitchFamily="49" charset="0"/>
              </a:rPr>
              <a:t>);</a:t>
            </a:r>
          </a:p>
        </p:txBody>
      </p:sp>
    </p:spTree>
    <p:extLst>
      <p:ext uri="{BB962C8B-B14F-4D97-AF65-F5344CB8AC3E}">
        <p14:creationId xmlns:p14="http://schemas.microsoft.com/office/powerpoint/2010/main" val="409659512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Using RAISE_APPLICATION_ERROR</a:t>
            </a:r>
          </a:p>
        </p:txBody>
      </p:sp>
      <p:sp>
        <p:nvSpPr>
          <p:cNvPr id="43011" name="Rectangle 3"/>
          <p:cNvSpPr>
            <a:spLocks noGrp="1" noChangeArrowheads="1"/>
          </p:cNvSpPr>
          <p:nvPr>
            <p:ph idx="1"/>
          </p:nvPr>
        </p:nvSpPr>
        <p:spPr>
          <a:xfrm>
            <a:off x="0" y="762000"/>
            <a:ext cx="9144000" cy="6096000"/>
          </a:xfrm>
        </p:spPr>
        <p:txBody>
          <a:bodyPr/>
          <a:lstStyle/>
          <a:p>
            <a:pPr eaLnBrk="1" hangingPunct="1">
              <a:lnSpc>
                <a:spcPct val="90000"/>
              </a:lnSpc>
              <a:buFont typeface="Arial" pitchFamily="34" charset="0"/>
              <a:buChar char="•"/>
            </a:pPr>
            <a:r>
              <a:rPr lang="en-US" dirty="0" smtClean="0"/>
              <a:t>Can be used both in the executable part as well as the exception handling part</a:t>
            </a:r>
          </a:p>
          <a:p>
            <a:pPr eaLnBrk="1" hangingPunct="1">
              <a:lnSpc>
                <a:spcPct val="90000"/>
              </a:lnSpc>
              <a:buFont typeface="Arial" pitchFamily="34" charset="0"/>
              <a:buChar char="•"/>
            </a:pPr>
            <a:r>
              <a:rPr lang="en-US" dirty="0" smtClean="0"/>
              <a:t>Returns error conditions to the user in a manner consistent with other Oracle errors</a:t>
            </a:r>
          </a:p>
          <a:p>
            <a:pPr lvl="1" eaLnBrk="1" hangingPunct="1">
              <a:lnSpc>
                <a:spcPct val="90000"/>
              </a:lnSpc>
              <a:buFont typeface="Arial" pitchFamily="34" charset="0"/>
              <a:buChar char="•"/>
            </a:pPr>
            <a:endParaRPr lang="en-US" dirty="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42103385-B94F-4B8F-8A4B-56ECBD249731}" type="slidenum">
              <a:rPr lang="en-US" b="0">
                <a:solidFill>
                  <a:schemeClr val="bg1"/>
                </a:solidFill>
              </a:rPr>
              <a:pPr algn="l" fontAlgn="auto">
                <a:spcAft>
                  <a:spcPts val="0"/>
                </a:spcAft>
                <a:defRPr/>
              </a:pPr>
              <a:t>32</a:t>
            </a:fld>
            <a:endParaRPr lang="en-US" b="0" dirty="0">
              <a:solidFill>
                <a:schemeClr val="bg1"/>
              </a:solidFill>
            </a:endParaRPr>
          </a:p>
        </p:txBody>
      </p:sp>
    </p:spTree>
    <p:extLst>
      <p:ext uri="{BB962C8B-B14F-4D97-AF65-F5344CB8AC3E}">
        <p14:creationId xmlns:p14="http://schemas.microsoft.com/office/powerpoint/2010/main" val="374904009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Using RAISE_APPLICATION_ERROR</a:t>
            </a:r>
          </a:p>
        </p:txBody>
      </p:sp>
      <p:sp>
        <p:nvSpPr>
          <p:cNvPr id="44035" name="Rectangle 3"/>
          <p:cNvSpPr>
            <a:spLocks noGrp="1" noChangeArrowheads="1"/>
          </p:cNvSpPr>
          <p:nvPr>
            <p:ph idx="1"/>
          </p:nvPr>
        </p:nvSpPr>
        <p:spPr/>
        <p:txBody>
          <a:bodyPr>
            <a:normAutofit fontScale="70000" lnSpcReduction="20000"/>
          </a:bodyPr>
          <a:lstStyle/>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Arial" pitchFamily="34"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pitchFamily="34" charset="0"/>
              <a:buChar char="•"/>
            </a:pPr>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799CD88-4394-4BBD-A1C9-0A9CF6AB0212}" type="slidenum">
              <a:rPr lang="en-US" b="0">
                <a:solidFill>
                  <a:schemeClr val="bg1"/>
                </a:solidFill>
              </a:rPr>
              <a:pPr algn="l" fontAlgn="auto">
                <a:spcAft>
                  <a:spcPts val="0"/>
                </a:spcAft>
                <a:defRPr/>
              </a:pPr>
              <a:t>33</a:t>
            </a:fld>
            <a:endParaRPr lang="en-US" b="0">
              <a:solidFill>
                <a:schemeClr val="bg1"/>
              </a:solidFill>
            </a:endParaRPr>
          </a:p>
        </p:txBody>
      </p:sp>
      <p:sp>
        <p:nvSpPr>
          <p:cNvPr id="6" name="AutoShape 10"/>
          <p:cNvSpPr>
            <a:spLocks noChangeArrowheads="1"/>
          </p:cNvSpPr>
          <p:nvPr/>
        </p:nvSpPr>
        <p:spPr bwMode="auto">
          <a:xfrm>
            <a:off x="0" y="838200"/>
            <a:ext cx="8839200" cy="525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fontAlgn="auto" hangingPunct="0">
              <a:spcBef>
                <a:spcPts val="600"/>
              </a:spcBef>
              <a:spcAft>
                <a:spcPts val="0"/>
              </a:spcAft>
              <a:defRPr/>
            </a:pPr>
            <a:r>
              <a:rPr lang="en-US" sz="1600" dirty="0">
                <a:latin typeface="Lucida Console" pitchFamily="49" charset="0"/>
                <a:cs typeface="Courier New" pitchFamily="49" charset="0"/>
              </a:rPr>
              <a:t>--Given an itemid display the itemname</a:t>
            </a:r>
          </a:p>
          <a:p>
            <a:pPr eaLnBrk="0" fontAlgn="auto" hangingPunct="0">
              <a:spcBef>
                <a:spcPts val="600"/>
              </a:spcBef>
              <a:spcAft>
                <a:spcPts val="0"/>
              </a:spcAft>
              <a:defRPr/>
            </a:pPr>
            <a:r>
              <a:rPr lang="en-US" sz="1600" dirty="0">
                <a:latin typeface="Lucida Console" pitchFamily="49" charset="0"/>
                <a:cs typeface="Courier New" pitchFamily="49" charset="0"/>
              </a:rPr>
              <a:t>--If the given itemid is invalid, display Invalid Itemid using </a:t>
            </a:r>
          </a:p>
          <a:p>
            <a:pPr eaLnBrk="0" fontAlgn="auto" hangingPunct="0">
              <a:spcBef>
                <a:spcPts val="600"/>
              </a:spcBef>
              <a:spcAft>
                <a:spcPts val="0"/>
              </a:spcAft>
              <a:defRPr/>
            </a:pPr>
            <a:r>
              <a:rPr lang="en-US" sz="1600" dirty="0">
                <a:latin typeface="Lucida Console" pitchFamily="49" charset="0"/>
                <a:cs typeface="Courier New" pitchFamily="49" charset="0"/>
              </a:rPr>
              <a:t>--RAISE_APPLICATION_ERROR built in function</a:t>
            </a:r>
          </a:p>
          <a:p>
            <a:pPr eaLnBrk="0" fontAlgn="auto" hangingPunct="0">
              <a:spcBef>
                <a:spcPts val="600"/>
              </a:spcBef>
              <a:spcAft>
                <a:spcPts val="0"/>
              </a:spcAft>
              <a:defRPr/>
            </a:pPr>
            <a:r>
              <a:rPr lang="en-US" sz="1600" dirty="0">
                <a:latin typeface="Lucida Console" pitchFamily="49" charset="0"/>
                <a:cs typeface="Courier New" pitchFamily="49" charset="0"/>
              </a:rPr>
              <a:t>SET VERIFY OFF</a:t>
            </a:r>
          </a:p>
          <a:p>
            <a:pPr eaLnBrk="0" fontAlgn="auto" hangingPunct="0">
              <a:spcBef>
                <a:spcPts val="600"/>
              </a:spcBef>
              <a:spcAft>
                <a:spcPts val="0"/>
              </a:spcAft>
              <a:defRPr/>
            </a:pPr>
            <a:r>
              <a:rPr lang="en-US" sz="1600" dirty="0">
                <a:latin typeface="Lucida Console" pitchFamily="49" charset="0"/>
                <a:cs typeface="Courier New" pitchFamily="49" charset="0"/>
              </a:rPr>
              <a:t>SET SERVEROUTPUT ON</a:t>
            </a:r>
          </a:p>
          <a:p>
            <a:pPr eaLnBrk="0" fontAlgn="auto" hangingPunct="0">
              <a:spcBef>
                <a:spcPts val="600"/>
              </a:spcBef>
              <a:spcAft>
                <a:spcPts val="0"/>
              </a:spcAft>
              <a:defRPr/>
            </a:pPr>
            <a:r>
              <a:rPr lang="en-US" sz="1600" dirty="0">
                <a:latin typeface="Lucida Console" pitchFamily="49" charset="0"/>
                <a:cs typeface="Courier New" pitchFamily="49" charset="0"/>
              </a:rPr>
              <a:t>DECLARE</a:t>
            </a:r>
          </a:p>
          <a:p>
            <a:pPr eaLnBrk="0" fontAlgn="auto" hangingPunct="0">
              <a:spcBef>
                <a:spcPts val="600"/>
              </a:spcBef>
              <a:spcAft>
                <a:spcPts val="0"/>
              </a:spcAft>
              <a:defRPr/>
            </a:pPr>
            <a:r>
              <a:rPr lang="en-US" sz="1600" dirty="0">
                <a:latin typeface="Lucida Console" pitchFamily="49" charset="0"/>
                <a:cs typeface="Courier New" pitchFamily="49" charset="0"/>
              </a:rPr>
              <a:t>   v_itemid ITEM.ITEMID%TYPE;</a:t>
            </a:r>
          </a:p>
          <a:p>
            <a:pPr eaLnBrk="0" fontAlgn="auto" hangingPunct="0">
              <a:spcBef>
                <a:spcPts val="600"/>
              </a:spcBef>
              <a:spcAft>
                <a:spcPts val="0"/>
              </a:spcAft>
              <a:defRPr/>
            </a:pP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v_count</a:t>
            </a:r>
            <a:r>
              <a:rPr lang="en-US" sz="1600" dirty="0">
                <a:latin typeface="Lucida Console" pitchFamily="49" charset="0"/>
                <a:cs typeface="Courier New" pitchFamily="49" charset="0"/>
              </a:rPr>
              <a:t> NUMBER;</a:t>
            </a:r>
          </a:p>
          <a:p>
            <a:pPr eaLnBrk="0" fontAlgn="auto" hangingPunct="0">
              <a:spcBef>
                <a:spcPts val="600"/>
              </a:spcBef>
              <a:spcAft>
                <a:spcPts val="0"/>
              </a:spcAft>
              <a:defRPr/>
            </a:pPr>
            <a:r>
              <a:rPr lang="en-US" sz="1600" dirty="0">
                <a:latin typeface="Lucida Console" pitchFamily="49" charset="0"/>
                <a:cs typeface="Courier New" pitchFamily="49" charset="0"/>
              </a:rPr>
              <a:t>BEGIN</a:t>
            </a:r>
          </a:p>
          <a:p>
            <a:pPr eaLnBrk="0" fontAlgn="auto" hangingPunct="0">
              <a:spcBef>
                <a:spcPts val="600"/>
              </a:spcBef>
              <a:spcAft>
                <a:spcPts val="0"/>
              </a:spcAft>
              <a:defRPr/>
            </a:pPr>
            <a:r>
              <a:rPr lang="en-US" sz="1600" dirty="0">
                <a:latin typeface="Lucida Console" pitchFamily="49" charset="0"/>
                <a:cs typeface="Courier New" pitchFamily="49" charset="0"/>
              </a:rPr>
              <a:t>   v_itemid := '&amp;v_itemid';</a:t>
            </a:r>
          </a:p>
          <a:p>
            <a:pPr eaLnBrk="0" fontAlgn="auto" hangingPunct="0">
              <a:spcBef>
                <a:spcPts val="600"/>
              </a:spcBef>
              <a:spcAft>
                <a:spcPts val="0"/>
              </a:spcAft>
              <a:defRPr/>
            </a:pPr>
            <a:r>
              <a:rPr lang="en-US" sz="1600" dirty="0">
                <a:latin typeface="Lucida Console" pitchFamily="49" charset="0"/>
                <a:cs typeface="Courier New" pitchFamily="49" charset="0"/>
              </a:rPr>
              <a:t>   SELECT count(*) INTO </a:t>
            </a:r>
            <a:r>
              <a:rPr lang="en-US" sz="1600" dirty="0" err="1">
                <a:latin typeface="Lucida Console" pitchFamily="49" charset="0"/>
                <a:cs typeface="Courier New" pitchFamily="49" charset="0"/>
              </a:rPr>
              <a:t>v_count</a:t>
            </a:r>
            <a:r>
              <a:rPr lang="en-US" sz="1600" dirty="0">
                <a:latin typeface="Lucida Console" pitchFamily="49" charset="0"/>
                <a:cs typeface="Courier New" pitchFamily="49" charset="0"/>
              </a:rPr>
              <a:t> FROM ITEM WHERE itemid=v_itemid;</a:t>
            </a:r>
          </a:p>
          <a:p>
            <a:pPr eaLnBrk="0" fontAlgn="auto" hangingPunct="0">
              <a:spcBef>
                <a:spcPts val="600"/>
              </a:spcBef>
              <a:spcAft>
                <a:spcPts val="0"/>
              </a:spcAft>
              <a:defRPr/>
            </a:pPr>
            <a:r>
              <a:rPr lang="en-US" sz="1600" dirty="0">
                <a:latin typeface="Lucida Console" pitchFamily="49" charset="0"/>
                <a:cs typeface="Courier New" pitchFamily="49" charset="0"/>
              </a:rPr>
              <a:t>   IF </a:t>
            </a:r>
            <a:r>
              <a:rPr lang="en-US" sz="1600" dirty="0" err="1">
                <a:latin typeface="Lucida Console" pitchFamily="49" charset="0"/>
                <a:cs typeface="Courier New" pitchFamily="49" charset="0"/>
              </a:rPr>
              <a:t>v_count</a:t>
            </a:r>
            <a:r>
              <a:rPr lang="en-US" sz="1600" dirty="0">
                <a:latin typeface="Lucida Console" pitchFamily="49" charset="0"/>
                <a:cs typeface="Courier New" pitchFamily="49" charset="0"/>
              </a:rPr>
              <a:t> = 0 THEN</a:t>
            </a:r>
          </a:p>
          <a:p>
            <a:pPr eaLnBrk="0" fontAlgn="auto" hangingPunct="0">
              <a:spcBef>
                <a:spcPts val="600"/>
              </a:spcBef>
              <a:spcAft>
                <a:spcPts val="0"/>
              </a:spcAft>
              <a:defRPr/>
            </a:pPr>
            <a:r>
              <a:rPr lang="en-US" sz="1600" dirty="0">
                <a:latin typeface="Lucida Console" pitchFamily="49" charset="0"/>
                <a:cs typeface="Courier New" pitchFamily="49" charset="0"/>
              </a:rPr>
              <a:t>     RAISE_APPLICATION_ERROR(-20000, 'Invalid Input / item id');</a:t>
            </a:r>
          </a:p>
          <a:p>
            <a:pPr eaLnBrk="0" fontAlgn="auto" hangingPunct="0">
              <a:spcBef>
                <a:spcPts val="600"/>
              </a:spcBef>
              <a:spcAft>
                <a:spcPts val="0"/>
              </a:spcAft>
              <a:defRPr/>
            </a:pPr>
            <a:r>
              <a:rPr lang="en-US" sz="1600" dirty="0">
                <a:latin typeface="Lucida Console" pitchFamily="49" charset="0"/>
                <a:cs typeface="Courier New" pitchFamily="49" charset="0"/>
              </a:rPr>
              <a:t>   END IF;</a:t>
            </a:r>
          </a:p>
          <a:p>
            <a:pPr eaLnBrk="0" fontAlgn="auto" hangingPunct="0">
              <a:spcBef>
                <a:spcPts val="600"/>
              </a:spcBef>
              <a:spcAft>
                <a:spcPts val="0"/>
              </a:spcAft>
              <a:defRPr/>
            </a:pPr>
            <a:r>
              <a:rPr lang="en-US" sz="1600" dirty="0">
                <a:latin typeface="Lucida Console" pitchFamily="49" charset="0"/>
                <a:cs typeface="Courier New" pitchFamily="49" charset="0"/>
              </a:rPr>
              <a:t>   DBMS_OUTPUT.PUT_LINE('Valid item id');</a:t>
            </a:r>
          </a:p>
          <a:p>
            <a:pPr eaLnBrk="0" fontAlgn="auto" hangingPunct="0">
              <a:spcBef>
                <a:spcPts val="600"/>
              </a:spcBef>
              <a:spcAft>
                <a:spcPts val="0"/>
              </a:spcAft>
              <a:defRPr/>
            </a:pPr>
            <a:r>
              <a:rPr lang="en-US" sz="1600" dirty="0">
                <a:latin typeface="Lucida Console" pitchFamily="49" charset="0"/>
                <a:cs typeface="Courier New" pitchFamily="49" charset="0"/>
              </a:rPr>
              <a:t>END; </a:t>
            </a:r>
          </a:p>
        </p:txBody>
      </p:sp>
      <p:sp>
        <p:nvSpPr>
          <p:cNvPr id="44038" name="Rectangle 6"/>
          <p:cNvSpPr>
            <a:spLocks noChangeArrowheads="1"/>
          </p:cNvSpPr>
          <p:nvPr/>
        </p:nvSpPr>
        <p:spPr bwMode="auto">
          <a:xfrm>
            <a:off x="457200" y="4419600"/>
            <a:ext cx="7467600" cy="9144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184734853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t>Exception Propagation</a:t>
            </a:r>
          </a:p>
        </p:txBody>
      </p:sp>
      <p:sp>
        <p:nvSpPr>
          <p:cNvPr id="46083" name="Rectangle 3"/>
          <p:cNvSpPr>
            <a:spLocks noGrp="1" noChangeArrowheads="1"/>
          </p:cNvSpPr>
          <p:nvPr>
            <p:ph idx="1"/>
          </p:nvPr>
        </p:nvSpPr>
        <p:spPr>
          <a:xfrm>
            <a:off x="0" y="762000"/>
            <a:ext cx="9144000" cy="6096000"/>
          </a:xfrm>
        </p:spPr>
        <p:txBody>
          <a:bodyPr/>
          <a:lstStyle/>
          <a:p>
            <a:pPr eaLnBrk="1" hangingPunct="1">
              <a:lnSpc>
                <a:spcPct val="90000"/>
              </a:lnSpc>
              <a:buFont typeface="Arial" pitchFamily="34" charset="0"/>
              <a:buChar char="•"/>
            </a:pPr>
            <a:r>
              <a:rPr lang="en-US" dirty="0" smtClean="0"/>
              <a:t>Exceptions are raised in the following sections</a:t>
            </a:r>
          </a:p>
          <a:p>
            <a:pPr eaLnBrk="1" hangingPunct="1">
              <a:lnSpc>
                <a:spcPct val="90000"/>
              </a:lnSpc>
              <a:buFont typeface="Arial" pitchFamily="34" charset="0"/>
              <a:buChar char="•"/>
            </a:pPr>
            <a:endParaRPr lang="en-US" dirty="0" smtClean="0"/>
          </a:p>
          <a:p>
            <a:pPr marL="742950" lvl="2" indent="-342900" eaLnBrk="1" hangingPunct="1">
              <a:lnSpc>
                <a:spcPct val="90000"/>
              </a:lnSpc>
              <a:buFont typeface="Arial" pitchFamily="34" charset="0"/>
              <a:buChar char="•"/>
            </a:pPr>
            <a:r>
              <a:rPr lang="en-US" dirty="0" smtClean="0"/>
              <a:t>Declarative</a:t>
            </a:r>
          </a:p>
          <a:p>
            <a:pPr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r>
              <a:rPr lang="en-US" dirty="0" smtClean="0"/>
              <a:t>Executable</a:t>
            </a:r>
          </a:p>
          <a:p>
            <a:pPr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r>
              <a:rPr lang="en-US" dirty="0" smtClean="0"/>
              <a:t>Exception</a:t>
            </a:r>
          </a:p>
          <a:p>
            <a:pPr eaLnBrk="1" hangingPunct="1">
              <a:lnSpc>
                <a:spcPct val="90000"/>
              </a:lnSpc>
              <a:buFont typeface="Arial" pitchFamily="34" charset="0"/>
              <a:buChar char="•"/>
            </a:pPr>
            <a:endParaRPr lang="en-US" dirty="0" smtClean="0"/>
          </a:p>
          <a:p>
            <a:pPr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a:p>
            <a:pPr lvl="1" eaLnBrk="1" hangingPunct="1">
              <a:lnSpc>
                <a:spcPct val="90000"/>
              </a:lnSpc>
              <a:buFont typeface="Arial" pitchFamily="34" charset="0"/>
              <a:buChar char="•"/>
            </a:pPr>
            <a:endParaRPr lang="en-US" dirty="0"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801C90EC-4D62-4FBB-8C79-CE00C53BE21B}" type="slidenum">
              <a:rPr lang="en-US" b="0">
                <a:solidFill>
                  <a:schemeClr val="bg1"/>
                </a:solidFill>
              </a:rPr>
              <a:pPr algn="l" fontAlgn="auto">
                <a:spcAft>
                  <a:spcPts val="0"/>
                </a:spcAft>
                <a:defRPr/>
              </a:pPr>
              <a:t>34</a:t>
            </a:fld>
            <a:endParaRPr lang="en-US" b="0" dirty="0">
              <a:solidFill>
                <a:schemeClr val="bg1"/>
              </a:solidFill>
            </a:endParaRPr>
          </a:p>
        </p:txBody>
      </p:sp>
    </p:spTree>
    <p:extLst>
      <p:ext uri="{BB962C8B-B14F-4D97-AF65-F5344CB8AC3E}">
        <p14:creationId xmlns:p14="http://schemas.microsoft.com/office/powerpoint/2010/main" val="19424004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668338"/>
          </a:xfrm>
          <a:solidFill>
            <a:schemeClr val="accent6">
              <a:lumMod val="20000"/>
              <a:lumOff val="80000"/>
            </a:schemeClr>
          </a:solidFill>
        </p:spPr>
        <p:txBody>
          <a:bodyPr>
            <a:normAutofit/>
          </a:bodyPr>
          <a:lstStyle/>
          <a:p>
            <a:pPr eaLnBrk="1" hangingPunct="1">
              <a:lnSpc>
                <a:spcPct val="90000"/>
              </a:lnSpc>
              <a:defRPr/>
            </a:pPr>
            <a:r>
              <a:rPr lang="en-US" sz="3200" b="1" dirty="0" smtClean="0"/>
              <a:t>Exception raised in the declarative section</a:t>
            </a:r>
          </a:p>
        </p:txBody>
      </p:sp>
      <p:sp>
        <p:nvSpPr>
          <p:cNvPr id="47107" name="Content Placeholder 8"/>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90233C4-129E-4D50-9505-156BDC8D0197}" type="slidenum">
              <a:rPr lang="en-US" b="0" smtClean="0">
                <a:solidFill>
                  <a:schemeClr val="bg1"/>
                </a:solidFill>
              </a:rPr>
              <a:pPr algn="l" fontAlgn="auto">
                <a:spcAft>
                  <a:spcPts val="0"/>
                </a:spcAft>
                <a:defRPr/>
              </a:pPr>
              <a:t>35</a:t>
            </a:fld>
            <a:endParaRPr lang="en-US" b="0" dirty="0">
              <a:solidFill>
                <a:schemeClr val="bg1"/>
              </a:solidFill>
            </a:endParaRPr>
          </a:p>
        </p:txBody>
      </p:sp>
      <p:sp>
        <p:nvSpPr>
          <p:cNvPr id="5" name="Rectangle 4"/>
          <p:cNvSpPr/>
          <p:nvPr/>
        </p:nvSpPr>
        <p:spPr bwMode="auto">
          <a:xfrm>
            <a:off x="228600" y="1219200"/>
            <a:ext cx="8153400" cy="51054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v_qtypurchased NUMBER(3) := 'ABC';</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BEGIN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DBMS_OUTPUT.PUT_LINE(v_qtypurchased);</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EXCEPTION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WHEN OTHERS THEN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DBMS_OUTPUT.PUT_LINE('Value error occurred');</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ERROR at line 1:</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ORA-06502: PL/SQL: numeric or value error: character to number conversion error</a:t>
            </a:r>
          </a:p>
          <a:p>
            <a:pPr eaLnBrk="0" fontAlgn="auto" hangingPunct="0">
              <a:spcBef>
                <a:spcPct val="50000"/>
              </a:spcBef>
              <a:spcAft>
                <a:spcPts val="0"/>
              </a:spcAft>
              <a:buClr>
                <a:srgbClr val="0033CC"/>
              </a:buClr>
              <a:buSzPct val="155000"/>
              <a:buFont typeface="Symbol" pitchFamily="18" charset="2"/>
              <a:buNone/>
              <a:defRPr/>
            </a:pPr>
            <a:r>
              <a:rPr lang="en-US" sz="1600" dirty="0">
                <a:solidFill>
                  <a:schemeClr val="tx1"/>
                </a:solidFill>
                <a:latin typeface="Lucida Console" pitchFamily="49" charset="0"/>
              </a:rPr>
              <a:t>ORA-06512: at line 2</a:t>
            </a:r>
          </a:p>
        </p:txBody>
      </p:sp>
      <p:sp>
        <p:nvSpPr>
          <p:cNvPr id="6" name="Rounded Rectangular Callout 5"/>
          <p:cNvSpPr/>
          <p:nvPr/>
        </p:nvSpPr>
        <p:spPr bwMode="auto">
          <a:xfrm>
            <a:off x="5791200" y="1066800"/>
            <a:ext cx="2971800" cy="533400"/>
          </a:xfrm>
          <a:prstGeom prst="wedgeRoundRectCallout">
            <a:avLst>
              <a:gd name="adj1" fmla="val -62535"/>
              <a:gd name="adj2" fmla="val 8476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illegal assignment raises VALUE_ERROR</a:t>
            </a:r>
            <a:endParaRPr lang="en-US" sz="1400" dirty="0">
              <a:solidFill>
                <a:schemeClr val="tx1"/>
              </a:solidFill>
              <a:latin typeface="+mj-lt"/>
            </a:endParaRPr>
          </a:p>
        </p:txBody>
      </p:sp>
      <p:sp>
        <p:nvSpPr>
          <p:cNvPr id="7" name="Rounded Rectangular Callout 6"/>
          <p:cNvSpPr/>
          <p:nvPr/>
        </p:nvSpPr>
        <p:spPr bwMode="auto">
          <a:xfrm>
            <a:off x="6019800" y="2590800"/>
            <a:ext cx="2895600" cy="685800"/>
          </a:xfrm>
          <a:prstGeom prst="wedgeRoundRectCallout">
            <a:avLst>
              <a:gd name="adj1" fmla="val -51016"/>
              <a:gd name="adj2" fmla="val 8511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Even though there is a when OTHERS handler, it is not executed</a:t>
            </a:r>
            <a:endParaRPr lang="en-US" sz="1400" dirty="0">
              <a:solidFill>
                <a:schemeClr val="tx1"/>
              </a:solidFill>
              <a:latin typeface="+mj-lt"/>
            </a:endParaRPr>
          </a:p>
        </p:txBody>
      </p:sp>
      <p:sp>
        <p:nvSpPr>
          <p:cNvPr id="8" name="Rounded Rectangular Callout 7"/>
          <p:cNvSpPr/>
          <p:nvPr/>
        </p:nvSpPr>
        <p:spPr bwMode="auto">
          <a:xfrm>
            <a:off x="6019800" y="4267200"/>
            <a:ext cx="2895600" cy="685800"/>
          </a:xfrm>
          <a:prstGeom prst="wedgeRoundRectCallout">
            <a:avLst>
              <a:gd name="adj1" fmla="val -62749"/>
              <a:gd name="adj2" fmla="val 16203"/>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The block completes unsuccessfully with VALUE_ERROR exception</a:t>
            </a:r>
            <a:endParaRPr lang="en-US" sz="1400" dirty="0">
              <a:solidFill>
                <a:schemeClr val="tx1"/>
              </a:solidFill>
              <a:latin typeface="+mj-lt"/>
            </a:endParaRPr>
          </a:p>
        </p:txBody>
      </p:sp>
      <p:sp>
        <p:nvSpPr>
          <p:cNvPr id="47119" name="Rectangle 8"/>
          <p:cNvSpPr>
            <a:spLocks noChangeArrowheads="1"/>
          </p:cNvSpPr>
          <p:nvPr/>
        </p:nvSpPr>
        <p:spPr bwMode="auto">
          <a:xfrm>
            <a:off x="2971800" y="1600200"/>
            <a:ext cx="2362200" cy="4572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cxnSp>
        <p:nvCxnSpPr>
          <p:cNvPr id="47120" name="Straight Connector 10"/>
          <p:cNvCxnSpPr>
            <a:cxnSpLocks noChangeShapeType="1"/>
          </p:cNvCxnSpPr>
          <p:nvPr/>
        </p:nvCxnSpPr>
        <p:spPr bwMode="auto">
          <a:xfrm>
            <a:off x="228600" y="4191000"/>
            <a:ext cx="81534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5958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744538"/>
          </a:xfrm>
          <a:solidFill>
            <a:schemeClr val="accent6">
              <a:lumMod val="20000"/>
              <a:lumOff val="80000"/>
            </a:schemeClr>
          </a:solidFill>
        </p:spPr>
        <p:txBody>
          <a:bodyPr>
            <a:normAutofit/>
          </a:bodyPr>
          <a:lstStyle/>
          <a:p>
            <a:pPr>
              <a:defRPr/>
            </a:pPr>
            <a:r>
              <a:rPr lang="en-US" sz="3200" b="1" dirty="0" smtClean="0"/>
              <a:t>Exception raised in the declarative section</a:t>
            </a:r>
            <a:endParaRPr lang="en-US" sz="3200" b="1" dirty="0"/>
          </a:p>
        </p:txBody>
      </p:sp>
      <p:sp>
        <p:nvSpPr>
          <p:cNvPr id="48131"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25657022-4882-4CD0-A8DE-03E9F93E0069}" type="slidenum">
              <a:rPr lang="en-US" b="0" smtClean="0">
                <a:solidFill>
                  <a:schemeClr val="bg1"/>
                </a:solidFill>
              </a:rPr>
              <a:pPr algn="l" fontAlgn="auto">
                <a:spcAft>
                  <a:spcPts val="0"/>
                </a:spcAft>
                <a:defRPr/>
              </a:pPr>
              <a:t>36</a:t>
            </a:fld>
            <a:endParaRPr lang="en-US" b="0" dirty="0">
              <a:solidFill>
                <a:schemeClr val="bg1"/>
              </a:solidFill>
            </a:endParaRPr>
          </a:p>
        </p:txBody>
      </p:sp>
      <p:sp>
        <p:nvSpPr>
          <p:cNvPr id="5" name="Rectangle 4"/>
          <p:cNvSpPr/>
          <p:nvPr/>
        </p:nvSpPr>
        <p:spPr bwMode="auto">
          <a:xfrm>
            <a:off x="228600" y="1066800"/>
            <a:ext cx="8610600" cy="5181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eaLnBrk="0" fontAlgn="auto" hangingPunct="0">
              <a:spcBef>
                <a:spcPct val="50000"/>
              </a:spcBef>
              <a:spcAft>
                <a:spcPts val="0"/>
              </a:spcAft>
              <a:buClr>
                <a:srgbClr val="0033CC"/>
              </a:buClr>
              <a:buSzPct val="155000"/>
              <a:buFont typeface="Symbol" pitchFamily="18" charset="2"/>
              <a:buNone/>
              <a:defRPr/>
            </a:pPr>
            <a:endParaRPr lang="en-US" sz="1400" dirty="0">
              <a:latin typeface="Lucida Console" pitchFamily="49" charset="0"/>
            </a:endParaRP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DECLARE</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v_qtypurchased NUMBER(3) := 'ABC';</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DBMS_OUTPUT.PUT_LINE(v_qtypurchased);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OTHERS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DBMS_OUTPUT.PUT_LINE('Value error occurred');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lvl="1" eaLnBrk="0" fontAlgn="auto" hangingPunct="0">
              <a:spcBef>
                <a:spcPct val="50000"/>
              </a:spcBef>
              <a:spcAft>
                <a:spcPts val="0"/>
              </a:spcAft>
              <a:buClr>
                <a:srgbClr val="0033CC"/>
              </a:buClr>
              <a:buSzPct val="155000"/>
              <a:buFont typeface="Symbol" pitchFamily="18" charset="2"/>
              <a:buNone/>
              <a:defRPr/>
            </a:pPr>
            <a:endParaRPr lang="en-US" sz="1400" dirty="0">
              <a:latin typeface="Lucida Console" pitchFamily="49" charset="0"/>
            </a:endParaRP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DBMS_OUTPUT.PUT_LINE('Completed');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OTHERS THEN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DBMS_OUTPUT.PUT_LINE('Other error');</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endParaRPr lang="en-US" dirty="0">
              <a:solidFill>
                <a:schemeClr val="tx1"/>
              </a:solidFill>
              <a:latin typeface="Lucida Console" pitchFamily="49" charset="0"/>
            </a:endParaRPr>
          </a:p>
        </p:txBody>
      </p:sp>
      <p:sp>
        <p:nvSpPr>
          <p:cNvPr id="9" name="Rounded Rectangular Callout 8"/>
          <p:cNvSpPr/>
          <p:nvPr/>
        </p:nvSpPr>
        <p:spPr bwMode="auto">
          <a:xfrm>
            <a:off x="6096000" y="5105400"/>
            <a:ext cx="2667000" cy="762000"/>
          </a:xfrm>
          <a:prstGeom prst="wedgeRoundRectCallout">
            <a:avLst>
              <a:gd name="adj1" fmla="val -92933"/>
              <a:gd name="adj2" fmla="val 3892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Control passes out of the enclosing block, which completes successfull</a:t>
            </a:r>
            <a:r>
              <a:rPr lang="en-US" sz="1400" dirty="0">
                <a:latin typeface="Courier" pitchFamily="49" charset="0"/>
              </a:rPr>
              <a:t>y</a:t>
            </a:r>
            <a:endParaRPr lang="en-US" sz="1400" dirty="0">
              <a:solidFill>
                <a:schemeClr val="tx1"/>
              </a:solidFill>
            </a:endParaRPr>
          </a:p>
        </p:txBody>
      </p:sp>
      <p:sp>
        <p:nvSpPr>
          <p:cNvPr id="7" name="Rounded Rectangular Callout 6"/>
          <p:cNvSpPr/>
          <p:nvPr/>
        </p:nvSpPr>
        <p:spPr bwMode="auto">
          <a:xfrm>
            <a:off x="6096000" y="2209800"/>
            <a:ext cx="2743200" cy="762000"/>
          </a:xfrm>
          <a:prstGeom prst="wedgeRoundRectCallout">
            <a:avLst>
              <a:gd name="adj1" fmla="val -55910"/>
              <a:gd name="adj2" fmla="val 11536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Even though there is a when OTHERS handler, it is not executed</a:t>
            </a:r>
            <a:endParaRPr lang="en-US" sz="1400" dirty="0">
              <a:solidFill>
                <a:schemeClr val="tx1"/>
              </a:solidFill>
            </a:endParaRPr>
          </a:p>
        </p:txBody>
      </p:sp>
      <p:sp>
        <p:nvSpPr>
          <p:cNvPr id="6" name="Rounded Rectangular Callout 5"/>
          <p:cNvSpPr/>
          <p:nvPr/>
        </p:nvSpPr>
        <p:spPr bwMode="auto">
          <a:xfrm>
            <a:off x="6096000" y="1371600"/>
            <a:ext cx="2819400" cy="609600"/>
          </a:xfrm>
          <a:prstGeom prst="wedgeRoundRectCallout">
            <a:avLst>
              <a:gd name="adj1" fmla="val -76571"/>
              <a:gd name="adj2" fmla="val 6726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illegal assignment raises VALUE_ERROR</a:t>
            </a:r>
            <a:endParaRPr lang="en-US" sz="1400" dirty="0">
              <a:solidFill>
                <a:schemeClr val="tx1"/>
              </a:solidFill>
            </a:endParaRPr>
          </a:p>
        </p:txBody>
      </p:sp>
      <p:sp>
        <p:nvSpPr>
          <p:cNvPr id="8" name="Rounded Rectangular Callout 7"/>
          <p:cNvSpPr/>
          <p:nvPr/>
        </p:nvSpPr>
        <p:spPr bwMode="auto">
          <a:xfrm>
            <a:off x="6096000" y="3581400"/>
            <a:ext cx="2667000" cy="762000"/>
          </a:xfrm>
          <a:prstGeom prst="wedgeRoundRectCallout">
            <a:avLst>
              <a:gd name="adj1" fmla="val -91780"/>
              <a:gd name="adj2" fmla="val 13345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When OTHERS handler in the outer block handles the exception</a:t>
            </a:r>
            <a:endParaRPr lang="en-US" sz="1400" dirty="0">
              <a:solidFill>
                <a:schemeClr val="tx1"/>
              </a:solidFill>
              <a:latin typeface="+mj-lt"/>
            </a:endParaRPr>
          </a:p>
        </p:txBody>
      </p:sp>
      <p:sp>
        <p:nvSpPr>
          <p:cNvPr id="11" name="Rectangle 10"/>
          <p:cNvSpPr>
            <a:spLocks noChangeArrowheads="1"/>
          </p:cNvSpPr>
          <p:nvPr/>
        </p:nvSpPr>
        <p:spPr bwMode="auto">
          <a:xfrm>
            <a:off x="533400" y="1676400"/>
            <a:ext cx="5562600" cy="27432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extLst>
      <p:ext uri="{BB962C8B-B14F-4D97-AF65-F5344CB8AC3E}">
        <p14:creationId xmlns:p14="http://schemas.microsoft.com/office/powerpoint/2010/main" val="44328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ChangeArrowheads="1"/>
          </p:cNvSpPr>
          <p:nvPr/>
        </p:nvSpPr>
        <p:spPr bwMode="auto">
          <a:xfrm>
            <a:off x="609600" y="2667000"/>
            <a:ext cx="5867400" cy="22098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2" name="Title 1"/>
          <p:cNvSpPr>
            <a:spLocks noGrp="1"/>
          </p:cNvSpPr>
          <p:nvPr>
            <p:ph type="title"/>
          </p:nvPr>
        </p:nvSpPr>
        <p:spPr>
          <a:xfrm>
            <a:off x="0" y="-23813"/>
            <a:ext cx="9144000" cy="709613"/>
          </a:xfrm>
          <a:solidFill>
            <a:schemeClr val="accent6">
              <a:lumMod val="20000"/>
              <a:lumOff val="80000"/>
            </a:schemeClr>
          </a:solidFill>
        </p:spPr>
        <p:txBody>
          <a:bodyPr>
            <a:normAutofit/>
          </a:bodyPr>
          <a:lstStyle/>
          <a:p>
            <a:pPr eaLnBrk="1" hangingPunct="1">
              <a:lnSpc>
                <a:spcPct val="90000"/>
              </a:lnSpc>
              <a:defRPr/>
            </a:pPr>
            <a:r>
              <a:rPr lang="en-US" sz="3200" dirty="0" smtClean="0"/>
              <a:t>Exception raised in the executable section</a:t>
            </a:r>
          </a:p>
        </p:txBody>
      </p:sp>
      <p:sp>
        <p:nvSpPr>
          <p:cNvPr id="49156" name="Content Placeholder 9"/>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D1378644-D3A8-4446-87D2-7A74A499C093}" type="slidenum">
              <a:rPr lang="en-US" b="0" smtClean="0">
                <a:solidFill>
                  <a:schemeClr val="bg1"/>
                </a:solidFill>
              </a:rPr>
              <a:pPr algn="l" fontAlgn="auto">
                <a:spcAft>
                  <a:spcPts val="0"/>
                </a:spcAft>
                <a:defRPr/>
              </a:pPr>
              <a:t>37</a:t>
            </a:fld>
            <a:endParaRPr lang="en-US" b="0" dirty="0">
              <a:solidFill>
                <a:schemeClr val="bg1"/>
              </a:solidFill>
            </a:endParaRPr>
          </a:p>
        </p:txBody>
      </p:sp>
      <p:sp>
        <p:nvSpPr>
          <p:cNvPr id="5" name="Rectangle 4"/>
          <p:cNvSpPr/>
          <p:nvPr/>
        </p:nvSpPr>
        <p:spPr bwMode="auto">
          <a:xfrm>
            <a:off x="228600" y="990600"/>
            <a:ext cx="8153400" cy="5257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RAISE e_Invalid_Itemid;</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DBMS_OUTPUT.PUT_LINE('Invalid Itemid');</a:t>
            </a:r>
          </a:p>
          <a:p>
            <a:pPr lvl="1"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  DBMS_OUTPUT.PUT_LINE(‘Successful completion’);</a:t>
            </a:r>
          </a:p>
          <a:p>
            <a:pPr eaLnBrk="0" fontAlgn="auto" hangingPunct="0">
              <a:spcBef>
                <a:spcPct val="50000"/>
              </a:spcBef>
              <a:spcAft>
                <a:spcPts val="0"/>
              </a:spcAft>
              <a:buClr>
                <a:srgbClr val="0033CC"/>
              </a:buClr>
              <a:buSzPct val="155000"/>
              <a:buFont typeface="Symbol" pitchFamily="18" charset="2"/>
              <a:buNone/>
              <a:defRPr/>
            </a:pPr>
            <a:r>
              <a:rPr lang="en-US" sz="1600" dirty="0">
                <a:latin typeface="Lucida Console" pitchFamily="49" charset="0"/>
              </a:rPr>
              <a:t>END;</a:t>
            </a:r>
            <a:endParaRPr lang="en-US" sz="1600" dirty="0">
              <a:solidFill>
                <a:schemeClr val="tx1"/>
              </a:solidFill>
              <a:latin typeface="Lucida Console" pitchFamily="49" charset="0"/>
            </a:endParaRPr>
          </a:p>
        </p:txBody>
      </p:sp>
      <p:sp>
        <p:nvSpPr>
          <p:cNvPr id="6" name="Rounded Rectangular Callout 5"/>
          <p:cNvSpPr/>
          <p:nvPr/>
        </p:nvSpPr>
        <p:spPr bwMode="auto">
          <a:xfrm>
            <a:off x="5943600" y="1066800"/>
            <a:ext cx="2971800" cy="990600"/>
          </a:xfrm>
          <a:prstGeom prst="wedgeRoundRectCallout">
            <a:avLst>
              <a:gd name="adj1" fmla="val -72082"/>
              <a:gd name="adj2" fmla="val 67323"/>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fontAlgn="auto" hangingPunct="0">
              <a:spcBef>
                <a:spcPct val="50000"/>
              </a:spcBef>
              <a:spcAft>
                <a:spcPts val="0"/>
              </a:spcAft>
              <a:buClr>
                <a:srgbClr val="0033CC"/>
              </a:buClr>
              <a:buSzPct val="155000"/>
              <a:buFont typeface="Symbol" pitchFamily="18" charset="2"/>
              <a:buNone/>
              <a:defRPr/>
            </a:pPr>
            <a:r>
              <a:rPr lang="en-US" sz="1400" dirty="0">
                <a:latin typeface="+mj-lt"/>
              </a:rPr>
              <a:t>e_Invalid_Itemid exception is raised in the sub block</a:t>
            </a:r>
            <a:endParaRPr lang="en-US" sz="1400" dirty="0">
              <a:solidFill>
                <a:schemeClr val="tx1"/>
              </a:solidFill>
              <a:latin typeface="+mj-lt"/>
            </a:endParaRPr>
          </a:p>
        </p:txBody>
      </p:sp>
      <p:sp>
        <p:nvSpPr>
          <p:cNvPr id="7" name="Rounded Rectangular Callout 6"/>
          <p:cNvSpPr/>
          <p:nvPr/>
        </p:nvSpPr>
        <p:spPr bwMode="auto">
          <a:xfrm>
            <a:off x="6019800" y="2362200"/>
            <a:ext cx="2895600" cy="1143000"/>
          </a:xfrm>
          <a:prstGeom prst="wedgeRoundRectCallout">
            <a:avLst>
              <a:gd name="adj1" fmla="val -79533"/>
              <a:gd name="adj2" fmla="val 5778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fontAlgn="auto" hangingPunct="0">
              <a:spcBef>
                <a:spcPct val="50000"/>
              </a:spcBef>
              <a:spcAft>
                <a:spcPts val="0"/>
              </a:spcAft>
              <a:buClr>
                <a:srgbClr val="0033CC"/>
              </a:buClr>
              <a:buSzPct val="155000"/>
              <a:buFont typeface="Symbol" pitchFamily="18" charset="2"/>
              <a:buNone/>
              <a:defRPr/>
            </a:pPr>
            <a:r>
              <a:rPr lang="en-US" sz="1400" dirty="0">
                <a:latin typeface="+mj-lt"/>
              </a:rPr>
              <a:t>e_Invalid_Itemid exception is  handled in the sub block</a:t>
            </a:r>
            <a:endParaRPr lang="en-US" sz="1400" dirty="0">
              <a:solidFill>
                <a:schemeClr val="tx1"/>
              </a:solidFill>
              <a:latin typeface="+mj-lt"/>
            </a:endParaRPr>
          </a:p>
        </p:txBody>
      </p:sp>
      <p:sp>
        <p:nvSpPr>
          <p:cNvPr id="8" name="Rounded Rectangular Callout 7"/>
          <p:cNvSpPr/>
          <p:nvPr/>
        </p:nvSpPr>
        <p:spPr bwMode="auto">
          <a:xfrm>
            <a:off x="6096000" y="5410200"/>
            <a:ext cx="2895600" cy="914400"/>
          </a:xfrm>
          <a:prstGeom prst="wedgeRoundRectCallout">
            <a:avLst>
              <a:gd name="adj1" fmla="val -71318"/>
              <a:gd name="adj2" fmla="val -6866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fontAlgn="auto" hangingPunct="0">
              <a:spcBef>
                <a:spcPct val="50000"/>
              </a:spcBef>
              <a:spcAft>
                <a:spcPts val="0"/>
              </a:spcAft>
              <a:buClr>
                <a:srgbClr val="0033CC"/>
              </a:buClr>
              <a:buSzPct val="155000"/>
              <a:buFont typeface="Symbol" pitchFamily="18" charset="2"/>
              <a:buNone/>
              <a:defRPr/>
            </a:pPr>
            <a:r>
              <a:rPr lang="en-US" sz="1400" dirty="0">
                <a:latin typeface="+mj-lt"/>
              </a:rPr>
              <a:t>control resumes here</a:t>
            </a:r>
            <a:endParaRPr lang="en-US" sz="1400" dirty="0">
              <a:solidFill>
                <a:schemeClr val="tx1"/>
              </a:solidFill>
              <a:latin typeface="+mj-lt"/>
            </a:endParaRPr>
          </a:p>
        </p:txBody>
      </p:sp>
      <p:sp>
        <p:nvSpPr>
          <p:cNvPr id="11" name="Rectangle 10"/>
          <p:cNvSpPr>
            <a:spLocks noChangeArrowheads="1"/>
          </p:cNvSpPr>
          <p:nvPr/>
        </p:nvSpPr>
        <p:spPr bwMode="auto">
          <a:xfrm>
            <a:off x="685800" y="2667000"/>
            <a:ext cx="5257800" cy="22098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extLst>
      <p:ext uri="{BB962C8B-B14F-4D97-AF65-F5344CB8AC3E}">
        <p14:creationId xmlns:p14="http://schemas.microsoft.com/office/powerpoint/2010/main" val="2738636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744538"/>
          </a:xfrm>
          <a:solidFill>
            <a:schemeClr val="accent6">
              <a:lumMod val="20000"/>
              <a:lumOff val="80000"/>
            </a:schemeClr>
          </a:solidFill>
        </p:spPr>
        <p:txBody>
          <a:bodyPr>
            <a:normAutofit/>
          </a:bodyPr>
          <a:lstStyle/>
          <a:p>
            <a:pPr>
              <a:defRPr/>
            </a:pPr>
            <a:r>
              <a:rPr lang="en-US" sz="3200" dirty="0" smtClean="0"/>
              <a:t>Exception raised in the executable section</a:t>
            </a:r>
            <a:endParaRPr lang="en-US" sz="3200" dirty="0"/>
          </a:p>
        </p:txBody>
      </p:sp>
      <p:sp>
        <p:nvSpPr>
          <p:cNvPr id="50179"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6803EF3A-753F-46D2-924C-7019B5FB469A}" type="slidenum">
              <a:rPr lang="en-US" b="0" smtClean="0">
                <a:solidFill>
                  <a:schemeClr val="bg1"/>
                </a:solidFill>
              </a:rPr>
              <a:pPr algn="l" fontAlgn="auto">
                <a:spcAft>
                  <a:spcPts val="0"/>
                </a:spcAft>
                <a:defRPr/>
              </a:pPr>
              <a:t>38</a:t>
            </a:fld>
            <a:endParaRPr lang="en-US" b="0" dirty="0">
              <a:solidFill>
                <a:schemeClr val="bg1"/>
              </a:solidFill>
            </a:endParaRPr>
          </a:p>
        </p:txBody>
      </p:sp>
      <p:sp>
        <p:nvSpPr>
          <p:cNvPr id="5" name="Rectangle 4"/>
          <p:cNvSpPr/>
          <p:nvPr/>
        </p:nvSpPr>
        <p:spPr bwMode="auto">
          <a:xfrm>
            <a:off x="228600" y="1066800"/>
            <a:ext cx="8610600" cy="4953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END;</a:t>
            </a:r>
            <a:endParaRPr lang="en-US" dirty="0">
              <a:solidFill>
                <a:schemeClr val="tx1"/>
              </a:solidFill>
              <a:latin typeface="Lucida Console" pitchFamily="49" charset="0"/>
            </a:endParaRPr>
          </a:p>
        </p:txBody>
      </p:sp>
      <p:sp>
        <p:nvSpPr>
          <p:cNvPr id="9" name="Rounded Rectangular Callout 8"/>
          <p:cNvSpPr/>
          <p:nvPr/>
        </p:nvSpPr>
        <p:spPr bwMode="auto">
          <a:xfrm>
            <a:off x="5791200" y="4648200"/>
            <a:ext cx="2819400" cy="1066800"/>
          </a:xfrm>
          <a:prstGeom prst="wedgeRoundRectCallout">
            <a:avLst>
              <a:gd name="adj1" fmla="val -66644"/>
              <a:gd name="adj2" fmla="val 3850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Control passes out of the enclosing block, which completes successfull</a:t>
            </a:r>
            <a:r>
              <a:rPr lang="en-US" sz="1400" dirty="0">
                <a:latin typeface="Courier" pitchFamily="49" charset="0"/>
              </a:rPr>
              <a:t>y</a:t>
            </a:r>
            <a:endParaRPr lang="en-US" sz="1400" dirty="0">
              <a:solidFill>
                <a:schemeClr val="tx1"/>
              </a:solidFill>
              <a:latin typeface="+mj-lt"/>
            </a:endParaRPr>
          </a:p>
        </p:txBody>
      </p:sp>
      <p:sp>
        <p:nvSpPr>
          <p:cNvPr id="7" name="Rounded Rectangular Callout 6"/>
          <p:cNvSpPr/>
          <p:nvPr/>
        </p:nvSpPr>
        <p:spPr bwMode="auto">
          <a:xfrm>
            <a:off x="5715000" y="2209800"/>
            <a:ext cx="2895600" cy="990600"/>
          </a:xfrm>
          <a:prstGeom prst="wedgeRoundRectCallout">
            <a:avLst>
              <a:gd name="adj1" fmla="val -80494"/>
              <a:gd name="adj2" fmla="val 56398"/>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No handler for exception e_Invalid_customerid  in the sub block</a:t>
            </a:r>
            <a:endParaRPr lang="en-US" sz="1400" dirty="0">
              <a:solidFill>
                <a:schemeClr val="tx1"/>
              </a:solidFill>
              <a:latin typeface="+mj-lt"/>
            </a:endParaRPr>
          </a:p>
        </p:txBody>
      </p:sp>
      <p:sp>
        <p:nvSpPr>
          <p:cNvPr id="6" name="Rounded Rectangular Callout 5"/>
          <p:cNvSpPr/>
          <p:nvPr/>
        </p:nvSpPr>
        <p:spPr bwMode="auto">
          <a:xfrm>
            <a:off x="5638800" y="1143000"/>
            <a:ext cx="2971800" cy="914400"/>
          </a:xfrm>
          <a:prstGeom prst="wedgeRoundRectCallout">
            <a:avLst>
              <a:gd name="adj1" fmla="val -72208"/>
              <a:gd name="adj2" fmla="val 89231"/>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600" dirty="0" err="1" smtClean="0">
                <a:latin typeface="+mj-lt"/>
              </a:rPr>
              <a:t>e_Invalid_customerid</a:t>
            </a:r>
            <a:r>
              <a:rPr lang="en-US" sz="1600" dirty="0" smtClean="0">
                <a:latin typeface="+mj-lt"/>
              </a:rPr>
              <a:t> exception is raised in the sub block</a:t>
            </a:r>
            <a:endParaRPr lang="en-US" sz="1600" dirty="0">
              <a:latin typeface="+mj-lt"/>
            </a:endParaRPr>
          </a:p>
        </p:txBody>
      </p:sp>
      <p:sp>
        <p:nvSpPr>
          <p:cNvPr id="8" name="Rounded Rectangular Callout 7"/>
          <p:cNvSpPr/>
          <p:nvPr/>
        </p:nvSpPr>
        <p:spPr bwMode="auto">
          <a:xfrm>
            <a:off x="5715000" y="3352800"/>
            <a:ext cx="2819400" cy="1143000"/>
          </a:xfrm>
          <a:prstGeom prst="wedgeRoundRectCallout">
            <a:avLst>
              <a:gd name="adj1" fmla="val -87765"/>
              <a:gd name="adj2" fmla="val 70253"/>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600" dirty="0">
                <a:latin typeface="+mj-lt"/>
              </a:rPr>
              <a:t>Exception e_Invalid_customerid is propagated to the enclosing block and handled here</a:t>
            </a:r>
            <a:endParaRPr lang="en-US" sz="1600" dirty="0">
              <a:solidFill>
                <a:schemeClr val="tx1"/>
              </a:solidFill>
              <a:latin typeface="+mj-lt"/>
            </a:endParaRPr>
          </a:p>
        </p:txBody>
      </p:sp>
      <p:sp>
        <p:nvSpPr>
          <p:cNvPr id="11" name="Rectangle 10"/>
          <p:cNvSpPr>
            <a:spLocks noChangeArrowheads="1"/>
          </p:cNvSpPr>
          <p:nvPr/>
        </p:nvSpPr>
        <p:spPr bwMode="auto">
          <a:xfrm>
            <a:off x="685800" y="2514600"/>
            <a:ext cx="4648200" cy="19812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extLst>
      <p:ext uri="{BB962C8B-B14F-4D97-AF65-F5344CB8AC3E}">
        <p14:creationId xmlns:p14="http://schemas.microsoft.com/office/powerpoint/2010/main" val="4103958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668338"/>
          </a:xfrm>
          <a:solidFill>
            <a:schemeClr val="accent6">
              <a:lumMod val="20000"/>
              <a:lumOff val="80000"/>
            </a:schemeClr>
          </a:solidFill>
        </p:spPr>
        <p:txBody>
          <a:bodyPr>
            <a:normAutofit/>
          </a:bodyPr>
          <a:lstStyle/>
          <a:p>
            <a:pPr>
              <a:defRPr/>
            </a:pPr>
            <a:r>
              <a:rPr lang="en-US" sz="3200" dirty="0" smtClean="0"/>
              <a:t>Exception raised in the executable section</a:t>
            </a:r>
            <a:endParaRPr lang="en-US" sz="3200" dirty="0"/>
          </a:p>
        </p:txBody>
      </p:sp>
      <p:sp>
        <p:nvSpPr>
          <p:cNvPr id="51203"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8E8A5E55-58F4-454E-8E21-D5640F7FCC39}" type="slidenum">
              <a:rPr lang="en-US" b="0" smtClean="0">
                <a:solidFill>
                  <a:schemeClr val="bg1"/>
                </a:solidFill>
              </a:rPr>
              <a:pPr algn="l" fontAlgn="auto">
                <a:spcAft>
                  <a:spcPts val="0"/>
                </a:spcAft>
                <a:defRPr/>
              </a:pPr>
              <a:t>39</a:t>
            </a:fld>
            <a:endParaRPr lang="en-US" b="0">
              <a:solidFill>
                <a:schemeClr val="bg1"/>
              </a:solidFill>
            </a:endParaRPr>
          </a:p>
        </p:txBody>
      </p:sp>
      <p:sp>
        <p:nvSpPr>
          <p:cNvPr id="5" name="Rectangle 4"/>
          <p:cNvSpPr/>
          <p:nvPr/>
        </p:nvSpPr>
        <p:spPr bwMode="auto">
          <a:xfrm>
            <a:off x="228600" y="1066800"/>
            <a:ext cx="8610600" cy="4953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e_Invalid_Qtypurchased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e_Invalid_Qtypurchased;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 </a:t>
            </a:r>
            <a:endParaRPr lang="en-US" dirty="0">
              <a:solidFill>
                <a:schemeClr val="tx1"/>
              </a:solidFill>
              <a:latin typeface="Lucida Console" pitchFamily="49" charset="0"/>
            </a:endParaRPr>
          </a:p>
        </p:txBody>
      </p:sp>
      <p:sp>
        <p:nvSpPr>
          <p:cNvPr id="9" name="Rounded Rectangular Callout 8"/>
          <p:cNvSpPr/>
          <p:nvPr/>
        </p:nvSpPr>
        <p:spPr bwMode="auto">
          <a:xfrm>
            <a:off x="6172200" y="4648200"/>
            <a:ext cx="2819400" cy="1219200"/>
          </a:xfrm>
          <a:prstGeom prst="wedgeRoundRectCallout">
            <a:avLst>
              <a:gd name="adj1" fmla="val -68864"/>
              <a:gd name="adj2" fmla="val 3034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The Exception is propagated to the calling environment. The enclosing block completes with an unhandled exception</a:t>
            </a:r>
            <a:endParaRPr lang="en-US" sz="1400" dirty="0">
              <a:solidFill>
                <a:schemeClr val="tx1"/>
              </a:solidFill>
              <a:latin typeface="+mj-lt"/>
            </a:endParaRPr>
          </a:p>
        </p:txBody>
      </p:sp>
      <p:sp>
        <p:nvSpPr>
          <p:cNvPr id="7" name="Rounded Rectangular Callout 6"/>
          <p:cNvSpPr/>
          <p:nvPr/>
        </p:nvSpPr>
        <p:spPr bwMode="auto">
          <a:xfrm>
            <a:off x="5943600" y="2286000"/>
            <a:ext cx="2895600" cy="762000"/>
          </a:xfrm>
          <a:prstGeom prst="wedgeRoundRectCallout">
            <a:avLst>
              <a:gd name="adj1" fmla="val -59614"/>
              <a:gd name="adj2" fmla="val 7673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No handler for exception </a:t>
            </a:r>
            <a:r>
              <a:rPr lang="en-US" sz="1400" dirty="0">
                <a:latin typeface="Courier" pitchFamily="49" charset="0"/>
              </a:rPr>
              <a:t> </a:t>
            </a:r>
            <a:r>
              <a:rPr lang="en-US" sz="1400" dirty="0"/>
              <a:t>e_Invalid_qtypurchased </a:t>
            </a:r>
            <a:r>
              <a:rPr lang="en-US" sz="1400" dirty="0">
                <a:latin typeface="+mj-lt"/>
              </a:rPr>
              <a:t> in the sub block</a:t>
            </a:r>
            <a:endParaRPr lang="en-US" sz="1400" dirty="0">
              <a:solidFill>
                <a:schemeClr val="tx1"/>
              </a:solidFill>
              <a:latin typeface="+mj-lt"/>
            </a:endParaRPr>
          </a:p>
        </p:txBody>
      </p:sp>
      <p:sp>
        <p:nvSpPr>
          <p:cNvPr id="6" name="Rounded Rectangular Callout 5"/>
          <p:cNvSpPr/>
          <p:nvPr/>
        </p:nvSpPr>
        <p:spPr bwMode="auto">
          <a:xfrm>
            <a:off x="6096000" y="1143000"/>
            <a:ext cx="2819400" cy="762000"/>
          </a:xfrm>
          <a:prstGeom prst="wedgeRoundRectCallout">
            <a:avLst>
              <a:gd name="adj1" fmla="val -57050"/>
              <a:gd name="adj2" fmla="val 9902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e_Invalid_qtypurchased exception is raised in the sub block</a:t>
            </a:r>
          </a:p>
        </p:txBody>
      </p:sp>
      <p:sp>
        <p:nvSpPr>
          <p:cNvPr id="8" name="Rounded Rectangular Callout 7"/>
          <p:cNvSpPr/>
          <p:nvPr/>
        </p:nvSpPr>
        <p:spPr bwMode="auto">
          <a:xfrm>
            <a:off x="6096000" y="3276600"/>
            <a:ext cx="2819400" cy="1143000"/>
          </a:xfrm>
          <a:prstGeom prst="wedgeRoundRectCallout">
            <a:avLst>
              <a:gd name="adj1" fmla="val -70784"/>
              <a:gd name="adj2" fmla="val 5768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Exception </a:t>
            </a:r>
            <a:r>
              <a:rPr lang="en-US" sz="1400" dirty="0">
                <a:latin typeface="Courier" pitchFamily="49" charset="0"/>
              </a:rPr>
              <a:t> </a:t>
            </a:r>
            <a:r>
              <a:rPr lang="en-US" sz="1400" dirty="0"/>
              <a:t>e_Invalid_qtypurchased  is propagated to the enclosing block but no handler for it there either</a:t>
            </a:r>
            <a:endParaRPr lang="en-US" sz="1400" dirty="0">
              <a:solidFill>
                <a:schemeClr val="tx1"/>
              </a:solidFill>
            </a:endParaRPr>
          </a:p>
        </p:txBody>
      </p:sp>
      <p:sp>
        <p:nvSpPr>
          <p:cNvPr id="11" name="Rectangle 10"/>
          <p:cNvSpPr>
            <a:spLocks noChangeArrowheads="1"/>
          </p:cNvSpPr>
          <p:nvPr/>
        </p:nvSpPr>
        <p:spPr bwMode="auto">
          <a:xfrm>
            <a:off x="685800" y="2743200"/>
            <a:ext cx="4648200" cy="19050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extLst>
      <p:ext uri="{BB962C8B-B14F-4D97-AF65-F5344CB8AC3E}">
        <p14:creationId xmlns:p14="http://schemas.microsoft.com/office/powerpoint/2010/main" val="214111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5FA1524-35FE-4F56-AD8D-127439F05CE2}" type="slidenum">
              <a:rPr lang="en-US"/>
              <a:pPr>
                <a:defRPr/>
              </a:pPr>
              <a:t>4</a:t>
            </a:fld>
            <a:endParaRPr lang="en-US" dirty="0"/>
          </a:p>
        </p:txBody>
      </p:sp>
      <p:sp>
        <p:nvSpPr>
          <p:cNvPr id="41986"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eaLnBrk="1" hangingPunct="1">
              <a:defRPr/>
            </a:pPr>
            <a:r>
              <a:rPr lang="en-US" dirty="0" smtClean="0"/>
              <a:t>Composite datatype</a:t>
            </a:r>
          </a:p>
        </p:txBody>
      </p:sp>
      <p:sp>
        <p:nvSpPr>
          <p:cNvPr id="23556" name="Rectangle 3"/>
          <p:cNvSpPr>
            <a:spLocks noGrp="1" noChangeArrowheads="1"/>
          </p:cNvSpPr>
          <p:nvPr>
            <p:ph type="body" idx="1"/>
          </p:nvPr>
        </p:nvSpPr>
        <p:spPr>
          <a:xfrm>
            <a:off x="0" y="609600"/>
            <a:ext cx="8915400" cy="5791200"/>
          </a:xfrm>
        </p:spPr>
        <p:txBody>
          <a:bodyPr>
            <a:noAutofit/>
          </a:bodyPr>
          <a:lstStyle/>
          <a:p>
            <a:pPr algn="just" eaLnBrk="1" hangingPunct="1">
              <a:buClr>
                <a:schemeClr val="tx1"/>
              </a:buClr>
              <a:buFont typeface="Arial" pitchFamily="34" charset="0"/>
              <a:buChar char="•"/>
              <a:defRPr/>
            </a:pPr>
            <a:r>
              <a:rPr lang="en-US" sz="2000" dirty="0" smtClean="0"/>
              <a:t>Is a datatype which can store more than one value</a:t>
            </a:r>
          </a:p>
          <a:p>
            <a:pPr algn="just" eaLnBrk="1" hangingPunct="1">
              <a:buClr>
                <a:schemeClr val="tx1"/>
              </a:buClr>
              <a:buFont typeface="Arial" pitchFamily="34" charset="0"/>
              <a:buChar char="•"/>
              <a:defRPr/>
            </a:pPr>
            <a:endParaRPr lang="en-US" sz="2000" dirty="0" smtClean="0"/>
          </a:p>
          <a:p>
            <a:pPr algn="just" eaLnBrk="1" hangingPunct="1">
              <a:buClr>
                <a:schemeClr val="tx1"/>
              </a:buClr>
              <a:buFont typeface="Arial" pitchFamily="34" charset="0"/>
              <a:buChar char="•"/>
              <a:defRPr/>
            </a:pPr>
            <a:r>
              <a:rPr lang="en-US" sz="2000" dirty="0" smtClean="0"/>
              <a:t>All the values could be homogeneous or heterogeneous in nature meaning, values belonging to similar or different datatypes are stored collectively</a:t>
            </a:r>
          </a:p>
          <a:p>
            <a:pPr algn="just" eaLnBrk="1" hangingPunct="1">
              <a:buClr>
                <a:schemeClr val="tx1"/>
              </a:buClr>
              <a:buFont typeface="Arial" pitchFamily="34" charset="0"/>
              <a:buChar char="•"/>
              <a:defRPr/>
            </a:pPr>
            <a:r>
              <a:rPr lang="en-US" sz="2000" dirty="0" smtClean="0"/>
              <a:t>Especially useful for creation of record variables</a:t>
            </a:r>
          </a:p>
          <a:p>
            <a:pPr algn="just" eaLnBrk="1" hangingPunct="1">
              <a:buClr>
                <a:schemeClr val="tx1"/>
              </a:buClr>
              <a:buFont typeface="Arial" pitchFamily="34" charset="0"/>
              <a:buChar char="•"/>
              <a:defRPr/>
            </a:pPr>
            <a:endParaRPr lang="en-US" sz="2000" dirty="0" smtClean="0"/>
          </a:p>
          <a:p>
            <a:pPr algn="just" eaLnBrk="1" hangingPunct="1">
              <a:buClr>
                <a:schemeClr val="tx1"/>
              </a:buClr>
              <a:buFont typeface="Arial" pitchFamily="34" charset="0"/>
              <a:buChar char="•"/>
              <a:defRPr/>
            </a:pPr>
            <a:r>
              <a:rPr lang="en-US" sz="2000" dirty="0" smtClean="0"/>
              <a:t>To create a record variable named </a:t>
            </a:r>
            <a:r>
              <a:rPr lang="en-US" sz="2000" i="1" dirty="0" smtClean="0">
                <a:latin typeface="Lucida Console" pitchFamily="49" charset="0"/>
              </a:rPr>
              <a:t>v_itemrec</a:t>
            </a:r>
            <a:r>
              <a:rPr lang="en-US" sz="2000" dirty="0" smtClean="0"/>
              <a:t> which in turn stores ITEMID, ITEMNAME, QTYONHAND collectively we use </a:t>
            </a:r>
            <a:r>
              <a:rPr lang="en-US" sz="2000" dirty="0" smtClean="0">
                <a:solidFill>
                  <a:schemeClr val="accent2">
                    <a:lumMod val="75000"/>
                  </a:schemeClr>
                </a:solidFill>
                <a:latin typeface="Lucida Console" pitchFamily="49" charset="0"/>
              </a:rPr>
              <a:t>%ROWTYPE</a:t>
            </a:r>
            <a:endParaRPr lang="en-US" sz="2000" dirty="0" smtClean="0"/>
          </a:p>
          <a:p>
            <a:pPr algn="just" eaLnBrk="1" hangingPunct="1">
              <a:buClr>
                <a:schemeClr val="tx1"/>
              </a:buClr>
              <a:buFont typeface="Arial" pitchFamily="34" charset="0"/>
              <a:buChar char="•"/>
              <a:defRPr/>
            </a:pPr>
            <a:endParaRPr lang="en-US" sz="2000" dirty="0" smtClean="0"/>
          </a:p>
          <a:p>
            <a:pPr algn="just" eaLnBrk="1" hangingPunct="1">
              <a:buClr>
                <a:schemeClr val="tx1"/>
              </a:buClr>
              <a:buFont typeface="Arial" pitchFamily="34" charset="0"/>
              <a:buChar char="•"/>
              <a:defRPr/>
            </a:pPr>
            <a:r>
              <a:rPr lang="en-US" sz="2000" dirty="0" smtClean="0"/>
              <a:t>After declaration, </a:t>
            </a:r>
            <a:r>
              <a:rPr lang="en-US" sz="2000" i="1" dirty="0" smtClean="0">
                <a:latin typeface="Lucida Console" pitchFamily="49" charset="0"/>
              </a:rPr>
              <a:t>v_itemrec </a:t>
            </a:r>
            <a:r>
              <a:rPr lang="en-US" sz="2000" dirty="0" smtClean="0"/>
              <a:t>can hold </a:t>
            </a:r>
            <a:r>
              <a:rPr lang="en-US" sz="2000" b="1" dirty="0" smtClean="0"/>
              <a:t>only one </a:t>
            </a:r>
            <a:r>
              <a:rPr lang="en-US" sz="2000" dirty="0" smtClean="0"/>
              <a:t>record at any point of time</a:t>
            </a:r>
          </a:p>
          <a:p>
            <a:pPr algn="just" eaLnBrk="1" hangingPunct="1">
              <a:buClr>
                <a:schemeClr val="tx1"/>
              </a:buClr>
              <a:buFont typeface="Arial" pitchFamily="34" charset="0"/>
              <a:buChar char="•"/>
              <a:defRPr/>
            </a:pPr>
            <a:endParaRPr lang="en-US" sz="2000" dirty="0" smtClean="0"/>
          </a:p>
        </p:txBody>
      </p:sp>
      <p:graphicFrame>
        <p:nvGraphicFramePr>
          <p:cNvPr id="6" name="Table 5"/>
          <p:cNvGraphicFramePr>
            <a:graphicFrameLocks noGrp="1"/>
          </p:cNvGraphicFramePr>
          <p:nvPr/>
        </p:nvGraphicFramePr>
        <p:xfrm>
          <a:off x="304800" y="5883275"/>
          <a:ext cx="1600200" cy="365602"/>
        </p:xfrm>
        <a:graphic>
          <a:graphicData uri="http://schemas.openxmlformats.org/drawingml/2006/table">
            <a:tbl>
              <a:tblPr firstRow="1" bandRow="1">
                <a:tableStyleId>{5C22544A-7EE6-4342-B048-85BDC9FD1C3A}</a:tableStyleId>
              </a:tblPr>
              <a:tblGrid>
                <a:gridCol w="1600200"/>
              </a:tblGrid>
              <a:tr h="365125">
                <a:tc>
                  <a:txBody>
                    <a:bodyPr/>
                    <a:lstStyle/>
                    <a:p>
                      <a:pPr algn="ctr"/>
                      <a:r>
                        <a:rPr lang="en-US" sz="1800" dirty="0" smtClean="0">
                          <a:solidFill>
                            <a:schemeClr val="tx1"/>
                          </a:solidFill>
                          <a:latin typeface="Lucida Console" pitchFamily="49" charset="0"/>
                        </a:rPr>
                        <a:t>v_itemrec</a:t>
                      </a:r>
                      <a:endParaRPr lang="en-US" sz="1800" dirty="0">
                        <a:solidFill>
                          <a:schemeClr val="tx1"/>
                        </a:solidFill>
                        <a:latin typeface="Lucida Console" pitchFamily="49" charset="0"/>
                      </a:endParaRPr>
                    </a:p>
                  </a:txBody>
                  <a:tcPr marT="45641" marB="45641">
                    <a:solidFill>
                      <a:schemeClr val="bg1"/>
                    </a:solidFill>
                  </a:tcPr>
                </a:tc>
              </a:tr>
            </a:tbl>
          </a:graphicData>
        </a:graphic>
      </p:graphicFrame>
      <p:graphicFrame>
        <p:nvGraphicFramePr>
          <p:cNvPr id="7" name="Table 6"/>
          <p:cNvGraphicFramePr>
            <a:graphicFrameLocks noGrp="1"/>
          </p:cNvGraphicFramePr>
          <p:nvPr/>
        </p:nvGraphicFramePr>
        <p:xfrm>
          <a:off x="2438400" y="5507038"/>
          <a:ext cx="6096000" cy="741362"/>
        </p:xfrm>
        <a:graphic>
          <a:graphicData uri="http://schemas.openxmlformats.org/drawingml/2006/table">
            <a:tbl>
              <a:tblPr firstRow="1" bandRow="1">
                <a:tableStyleId>{5C22544A-7EE6-4342-B048-85BDC9FD1C3A}</a:tableStyleId>
              </a:tblPr>
              <a:tblGrid>
                <a:gridCol w="2032000"/>
                <a:gridCol w="2032000"/>
                <a:gridCol w="2032000"/>
              </a:tblGrid>
              <a:tr h="370681">
                <a:tc>
                  <a:txBody>
                    <a:bodyPr/>
                    <a:lstStyle/>
                    <a:p>
                      <a:pPr algn="ctr"/>
                      <a:r>
                        <a:rPr lang="en-US" sz="1800" dirty="0" smtClean="0">
                          <a:solidFill>
                            <a:schemeClr val="tx1"/>
                          </a:solidFill>
                        </a:rPr>
                        <a:t>   ITEMID</a:t>
                      </a:r>
                      <a:endParaRPr lang="en-US" sz="1800" dirty="0">
                        <a:solidFill>
                          <a:schemeClr val="tx1"/>
                        </a:solidFill>
                      </a:endParaRPr>
                    </a:p>
                  </a:txBody>
                  <a:tcPr marT="45700" marB="45700"/>
                </a:tc>
                <a:tc>
                  <a:txBody>
                    <a:bodyPr/>
                    <a:lstStyle/>
                    <a:p>
                      <a:pPr algn="ctr"/>
                      <a:r>
                        <a:rPr lang="en-US" sz="1800" dirty="0" smtClean="0">
                          <a:solidFill>
                            <a:schemeClr val="tx1"/>
                          </a:solidFill>
                        </a:rPr>
                        <a:t>ITEMNAME</a:t>
                      </a:r>
                      <a:endParaRPr lang="en-US" sz="1800" dirty="0">
                        <a:solidFill>
                          <a:schemeClr val="tx1"/>
                        </a:solidFill>
                      </a:endParaRPr>
                    </a:p>
                  </a:txBody>
                  <a:tcPr marT="45700" marB="45700"/>
                </a:tc>
                <a:tc>
                  <a:txBody>
                    <a:bodyPr/>
                    <a:lstStyle/>
                    <a:p>
                      <a:pPr algn="ctr"/>
                      <a:r>
                        <a:rPr lang="en-US" sz="1800" dirty="0" smtClean="0">
                          <a:solidFill>
                            <a:schemeClr val="tx1"/>
                          </a:solidFill>
                        </a:rPr>
                        <a:t>QTYONHAND</a:t>
                      </a:r>
                      <a:endParaRPr lang="en-US" sz="1800" dirty="0">
                        <a:solidFill>
                          <a:schemeClr val="tx1"/>
                        </a:solidFill>
                      </a:endParaRPr>
                    </a:p>
                  </a:txBody>
                  <a:tcPr marT="45700" marB="45700"/>
                </a:tc>
              </a:tr>
              <a:tr h="370681">
                <a:tc>
                  <a:txBody>
                    <a:bodyPr/>
                    <a:lstStyle/>
                    <a:p>
                      <a:pPr algn="ctr"/>
                      <a:r>
                        <a:rPr lang="en-US" sz="1800" dirty="0" smtClean="0"/>
                        <a:t>1001</a:t>
                      </a:r>
                      <a:endParaRPr lang="en-US" sz="1800" dirty="0"/>
                    </a:p>
                  </a:txBody>
                  <a:tcPr marT="45700" marB="45700"/>
                </a:tc>
                <a:tc>
                  <a:txBody>
                    <a:bodyPr/>
                    <a:lstStyle/>
                    <a:p>
                      <a:pPr algn="ctr"/>
                      <a:r>
                        <a:rPr lang="en-US" sz="1800" dirty="0" smtClean="0"/>
                        <a:t>Pencil</a:t>
                      </a:r>
                      <a:endParaRPr lang="en-US" sz="1800" dirty="0"/>
                    </a:p>
                  </a:txBody>
                  <a:tcPr marT="45700" marB="45700"/>
                </a:tc>
                <a:tc>
                  <a:txBody>
                    <a:bodyPr/>
                    <a:lstStyle/>
                    <a:p>
                      <a:pPr algn="ctr"/>
                      <a:r>
                        <a:rPr lang="en-US" sz="1800" dirty="0" smtClean="0"/>
                        <a:t>50</a:t>
                      </a:r>
                      <a:endParaRPr lang="en-US" sz="1800" dirty="0"/>
                    </a:p>
                  </a:txBody>
                  <a:tcPr marT="45700" marB="45700"/>
                </a:tc>
              </a:tr>
            </a:tbl>
          </a:graphicData>
        </a:graphic>
      </p:graphicFrame>
      <p:sp>
        <p:nvSpPr>
          <p:cNvPr id="11289" name="TextBox 7"/>
          <p:cNvSpPr txBox="1">
            <a:spLocks noChangeArrowheads="1"/>
          </p:cNvSpPr>
          <p:nvPr/>
        </p:nvSpPr>
        <p:spPr bwMode="auto">
          <a:xfrm>
            <a:off x="1981200" y="5834063"/>
            <a:ext cx="304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buClr>
                <a:srgbClr val="0033CC"/>
              </a:buClr>
              <a:buSzPct val="155000"/>
              <a:buFont typeface="Symbol" pitchFamily="18" charset="2"/>
              <a:buNone/>
            </a:pPr>
            <a:r>
              <a:rPr lang="en-US" sz="1600" b="1">
                <a:solidFill>
                  <a:srgbClr val="000000"/>
                </a:solidFill>
              </a:rPr>
              <a:t>=</a:t>
            </a:r>
          </a:p>
        </p:txBody>
      </p:sp>
      <p:sp>
        <p:nvSpPr>
          <p:cNvPr id="9" name="Rectangle 8"/>
          <p:cNvSpPr>
            <a:spLocks noChangeArrowheads="1"/>
          </p:cNvSpPr>
          <p:nvPr/>
        </p:nvSpPr>
        <p:spPr bwMode="auto">
          <a:xfrm>
            <a:off x="381000" y="5867400"/>
            <a:ext cx="8229600" cy="381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solidFill>
                <a:srgbClr val="000000"/>
              </a:solidFill>
            </a:endParaRPr>
          </a:p>
        </p:txBody>
      </p:sp>
    </p:spTree>
    <p:extLst>
      <p:ext uri="{BB962C8B-B14F-4D97-AF65-F5344CB8AC3E}">
        <p14:creationId xmlns:p14="http://schemas.microsoft.com/office/powerpoint/2010/main" val="844035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668338"/>
          </a:xfrm>
          <a:solidFill>
            <a:schemeClr val="accent6">
              <a:lumMod val="20000"/>
              <a:lumOff val="80000"/>
            </a:schemeClr>
          </a:solidFill>
        </p:spPr>
        <p:txBody>
          <a:bodyPr>
            <a:normAutofit/>
          </a:bodyPr>
          <a:lstStyle/>
          <a:p>
            <a:pPr>
              <a:defRPr/>
            </a:pPr>
            <a:r>
              <a:rPr lang="en-US" sz="3200" dirty="0" smtClean="0"/>
              <a:t>Exception raised in the exception section</a:t>
            </a:r>
            <a:endParaRPr lang="en-US" sz="3200" dirty="0"/>
          </a:p>
        </p:txBody>
      </p:sp>
      <p:sp>
        <p:nvSpPr>
          <p:cNvPr id="52227" name="Content Placeholder 10"/>
          <p:cNvSpPr>
            <a:spLocks noGrp="1"/>
          </p:cNvSpPr>
          <p:nvPr>
            <p:ph idx="1"/>
          </p:nvPr>
        </p:nvSpPr>
        <p:spPr/>
        <p:txBody>
          <a:bodyPr/>
          <a:lstStyle/>
          <a:p>
            <a:endParaRPr lang="en-US" smtClean="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73CE7654-FE01-4E7E-91FC-2E15E5E77614}" type="slidenum">
              <a:rPr lang="en-US" b="0" smtClean="0">
                <a:solidFill>
                  <a:schemeClr val="bg1"/>
                </a:solidFill>
              </a:rPr>
              <a:pPr algn="l" fontAlgn="auto">
                <a:spcAft>
                  <a:spcPts val="0"/>
                </a:spcAft>
                <a:defRPr/>
              </a:pPr>
              <a:t>40</a:t>
            </a:fld>
            <a:endParaRPr lang="en-US" b="0" dirty="0">
              <a:solidFill>
                <a:schemeClr val="bg1"/>
              </a:solidFill>
            </a:endParaRPr>
          </a:p>
        </p:txBody>
      </p:sp>
      <p:sp>
        <p:nvSpPr>
          <p:cNvPr id="5" name="Rectangle 4"/>
          <p:cNvSpPr/>
          <p:nvPr/>
        </p:nvSpPr>
        <p:spPr bwMode="auto">
          <a:xfrm>
            <a:off x="228600" y="1066800"/>
            <a:ext cx="8610600" cy="4953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r>
              <a:rPr lang="en-US" dirty="0">
                <a:latin typeface="Lucida Console" pitchFamily="49" charset="0"/>
              </a:rPr>
              <a:t>    </a:t>
            </a:r>
            <a:endParaRPr lang="en-US" dirty="0">
              <a:solidFill>
                <a:schemeClr val="tx1"/>
              </a:solidFill>
              <a:latin typeface="Lucida Console" pitchFamily="49" charset="0"/>
            </a:endParaRPr>
          </a:p>
        </p:txBody>
      </p:sp>
      <p:sp>
        <p:nvSpPr>
          <p:cNvPr id="9" name="Rounded Rectangular Callout 8"/>
          <p:cNvSpPr/>
          <p:nvPr/>
        </p:nvSpPr>
        <p:spPr bwMode="auto">
          <a:xfrm>
            <a:off x="5715000" y="4876800"/>
            <a:ext cx="2819400" cy="990600"/>
          </a:xfrm>
          <a:prstGeom prst="wedgeRoundRectCallout">
            <a:avLst>
              <a:gd name="adj1" fmla="val -184323"/>
              <a:gd name="adj2" fmla="val 5584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The block completes unsuccessfully with unhandled exception e_Invalid_customerid</a:t>
            </a:r>
            <a:endParaRPr lang="en-US" sz="1400" dirty="0">
              <a:solidFill>
                <a:schemeClr val="tx1"/>
              </a:solidFill>
              <a:latin typeface="+mj-lt"/>
            </a:endParaRPr>
          </a:p>
        </p:txBody>
      </p:sp>
      <p:sp>
        <p:nvSpPr>
          <p:cNvPr id="7" name="Rounded Rectangular Callout 6"/>
          <p:cNvSpPr/>
          <p:nvPr/>
        </p:nvSpPr>
        <p:spPr bwMode="auto">
          <a:xfrm>
            <a:off x="5715000" y="2286000"/>
            <a:ext cx="2895600" cy="762000"/>
          </a:xfrm>
          <a:prstGeom prst="wedgeRoundRectCallout">
            <a:avLst>
              <a:gd name="adj1" fmla="val -118351"/>
              <a:gd name="adj2" fmla="val 11273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Exception is handled and e_Invalid_customerid is raised</a:t>
            </a:r>
            <a:endParaRPr lang="en-US" sz="1400" dirty="0">
              <a:solidFill>
                <a:schemeClr val="tx1"/>
              </a:solidFill>
              <a:latin typeface="+mj-lt"/>
            </a:endParaRPr>
          </a:p>
        </p:txBody>
      </p:sp>
      <p:sp>
        <p:nvSpPr>
          <p:cNvPr id="6" name="Rounded Rectangular Callout 5"/>
          <p:cNvSpPr/>
          <p:nvPr/>
        </p:nvSpPr>
        <p:spPr bwMode="auto">
          <a:xfrm>
            <a:off x="5791200" y="1143000"/>
            <a:ext cx="2819400" cy="762000"/>
          </a:xfrm>
          <a:prstGeom prst="wedgeRoundRectCallout">
            <a:avLst>
              <a:gd name="adj1" fmla="val -124509"/>
              <a:gd name="adj2" fmla="val 17822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Exception e_Invalid_Itemid is raised </a:t>
            </a:r>
          </a:p>
        </p:txBody>
      </p:sp>
      <p:sp>
        <p:nvSpPr>
          <p:cNvPr id="8" name="Rounded Rectangular Callout 7"/>
          <p:cNvSpPr/>
          <p:nvPr/>
        </p:nvSpPr>
        <p:spPr bwMode="auto">
          <a:xfrm>
            <a:off x="5715000" y="3276600"/>
            <a:ext cx="2819400" cy="1143000"/>
          </a:xfrm>
          <a:prstGeom prst="wedgeRoundRectCallout">
            <a:avLst>
              <a:gd name="adj1" fmla="val -120081"/>
              <a:gd name="adj2" fmla="val 86484"/>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Even though there is a handler for e_Invalid_customerid here, it is not executed. The exception is propagated</a:t>
            </a:r>
            <a:endParaRPr lang="en-US" sz="1400" dirty="0">
              <a:solidFill>
                <a:schemeClr val="tx1"/>
              </a:solidFill>
            </a:endParaRPr>
          </a:p>
        </p:txBody>
      </p:sp>
      <p:sp>
        <p:nvSpPr>
          <p:cNvPr id="11" name="Rectangle 10"/>
          <p:cNvSpPr>
            <a:spLocks noChangeArrowheads="1"/>
          </p:cNvSpPr>
          <p:nvPr/>
        </p:nvSpPr>
        <p:spPr bwMode="auto">
          <a:xfrm>
            <a:off x="685800" y="2667000"/>
            <a:ext cx="4648200" cy="26670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extLst>
      <p:ext uri="{BB962C8B-B14F-4D97-AF65-F5344CB8AC3E}">
        <p14:creationId xmlns:p14="http://schemas.microsoft.com/office/powerpoint/2010/main" val="886472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668338"/>
          </a:xfrm>
          <a:solidFill>
            <a:schemeClr val="accent6">
              <a:lumMod val="20000"/>
              <a:lumOff val="80000"/>
            </a:schemeClr>
          </a:solidFill>
        </p:spPr>
        <p:txBody>
          <a:bodyPr>
            <a:normAutofit/>
          </a:bodyPr>
          <a:lstStyle/>
          <a:p>
            <a:pPr>
              <a:defRPr/>
            </a:pPr>
            <a:r>
              <a:rPr lang="en-US" sz="3200" dirty="0" smtClean="0"/>
              <a:t>Exception raised in the exception section</a:t>
            </a:r>
            <a:endParaRPr lang="en-US" sz="3200" dirty="0"/>
          </a:p>
        </p:txBody>
      </p:sp>
      <p:sp>
        <p:nvSpPr>
          <p:cNvPr id="4" name="Slide Number Placeholder 3"/>
          <p:cNvSpPr>
            <a:spLocks noGrp="1"/>
          </p:cNvSpPr>
          <p:nvPr>
            <p:ph type="sldNum" sz="quarter" idx="10"/>
          </p:nvPr>
        </p:nvSpPr>
        <p:spPr>
          <a:xfrm>
            <a:off x="4332288" y="6381750"/>
            <a:ext cx="773112" cy="476250"/>
          </a:xfrm>
        </p:spPr>
        <p:txBody>
          <a:bodyPr/>
          <a:lstStyle/>
          <a:p>
            <a:pPr algn="l" fontAlgn="auto">
              <a:spcAft>
                <a:spcPts val="0"/>
              </a:spcAft>
              <a:defRPr/>
            </a:pPr>
            <a:fld id="{1FFF2321-AA62-4FF8-9ACF-06D6831C7914}" type="slidenum">
              <a:rPr lang="en-US" b="0" smtClean="0">
                <a:solidFill>
                  <a:schemeClr val="bg1"/>
                </a:solidFill>
              </a:rPr>
              <a:pPr algn="l" fontAlgn="auto">
                <a:spcAft>
                  <a:spcPts val="0"/>
                </a:spcAft>
                <a:defRPr/>
              </a:pPr>
              <a:t>41</a:t>
            </a:fld>
            <a:endParaRPr lang="en-US" b="0" dirty="0">
              <a:solidFill>
                <a:schemeClr val="bg1"/>
              </a:solidFill>
            </a:endParaRPr>
          </a:p>
        </p:txBody>
      </p:sp>
      <p:sp>
        <p:nvSpPr>
          <p:cNvPr id="5" name="Rectangle 4"/>
          <p:cNvSpPr/>
          <p:nvPr/>
        </p:nvSpPr>
        <p:spPr bwMode="auto">
          <a:xfrm>
            <a:off x="0" y="990600"/>
            <a:ext cx="9144000" cy="5410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endParaRPr lang="en-US" sz="1300" dirty="0">
              <a:latin typeface="Lucida Console" pitchFamily="49" charset="0"/>
            </a:endParaRP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DECLARE</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e_Invalid_Itemid EXCEPTION;  </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e_Invalid_Customerid 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BEGIN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e_Invalid_Itemid;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e_Invalid_Itemid THEN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RAISE e_Invalid_Customerid;</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 </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in the nested block’);</a:t>
            </a:r>
          </a:p>
          <a:p>
            <a:pPr lvl="1"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EXCEPTION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WHEN e_Invalid_Customerid THEN</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     DBMS_OUTPUT.PUT_LINE(‘Invalid Customerid in the outer block’);</a:t>
            </a:r>
          </a:p>
          <a:p>
            <a:pPr eaLnBrk="0" fontAlgn="auto" hangingPunct="0">
              <a:spcBef>
                <a:spcPct val="50000"/>
              </a:spcBef>
              <a:spcAft>
                <a:spcPts val="0"/>
              </a:spcAft>
              <a:buClr>
                <a:srgbClr val="0033CC"/>
              </a:buClr>
              <a:buSzPct val="155000"/>
              <a:buFont typeface="Symbol" pitchFamily="18" charset="2"/>
              <a:buNone/>
              <a:defRPr/>
            </a:pPr>
            <a:r>
              <a:rPr lang="en-US" sz="1400" dirty="0">
                <a:latin typeface="Lucida Console" pitchFamily="49" charset="0"/>
              </a:rPr>
              <a:t>END;</a:t>
            </a:r>
          </a:p>
          <a:p>
            <a:pPr eaLnBrk="0" fontAlgn="auto" hangingPunct="0">
              <a:spcBef>
                <a:spcPct val="50000"/>
              </a:spcBef>
              <a:spcAft>
                <a:spcPts val="0"/>
              </a:spcAft>
              <a:buClr>
                <a:srgbClr val="0033CC"/>
              </a:buClr>
              <a:buSzPct val="155000"/>
              <a:buFont typeface="Symbol" pitchFamily="18" charset="2"/>
              <a:buNone/>
              <a:defRPr/>
            </a:pPr>
            <a:r>
              <a:rPr lang="en-US" sz="1300" dirty="0">
                <a:latin typeface="Lucida Console" pitchFamily="49" charset="0"/>
              </a:rPr>
              <a:t>    </a:t>
            </a:r>
            <a:endParaRPr lang="en-US" sz="1300" dirty="0">
              <a:solidFill>
                <a:schemeClr val="tx1"/>
              </a:solidFill>
              <a:latin typeface="Lucida Console" pitchFamily="49" charset="0"/>
            </a:endParaRPr>
          </a:p>
        </p:txBody>
      </p:sp>
      <p:sp>
        <p:nvSpPr>
          <p:cNvPr id="9" name="Rounded Rectangular Callout 8"/>
          <p:cNvSpPr/>
          <p:nvPr/>
        </p:nvSpPr>
        <p:spPr bwMode="auto">
          <a:xfrm>
            <a:off x="6248400" y="4648200"/>
            <a:ext cx="2819400" cy="990600"/>
          </a:xfrm>
          <a:prstGeom prst="wedgeRoundRectCallout">
            <a:avLst>
              <a:gd name="adj1" fmla="val -93783"/>
              <a:gd name="adj2" fmla="val 28917"/>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e_Invalid_customerid is handled in the outer block and </a:t>
            </a:r>
            <a:r>
              <a:rPr lang="en-US" sz="1400">
                <a:latin typeface="+mj-lt"/>
              </a:rPr>
              <a:t>completes successfully</a:t>
            </a:r>
            <a:endParaRPr lang="en-US" sz="1400" dirty="0">
              <a:solidFill>
                <a:schemeClr val="tx1"/>
              </a:solidFill>
              <a:latin typeface="+mj-lt"/>
            </a:endParaRPr>
          </a:p>
        </p:txBody>
      </p:sp>
      <p:sp>
        <p:nvSpPr>
          <p:cNvPr id="7" name="Rounded Rectangular Callout 6"/>
          <p:cNvSpPr/>
          <p:nvPr/>
        </p:nvSpPr>
        <p:spPr bwMode="auto">
          <a:xfrm>
            <a:off x="6172200" y="2286000"/>
            <a:ext cx="2895600" cy="762000"/>
          </a:xfrm>
          <a:prstGeom prst="wedgeRoundRectCallout">
            <a:avLst>
              <a:gd name="adj1" fmla="val -79798"/>
              <a:gd name="adj2" fmla="val 6573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mj-lt"/>
              </a:rPr>
              <a:t>Exception is handled and e_Invalid_customerid is raised</a:t>
            </a:r>
            <a:endParaRPr lang="en-US" sz="1400" dirty="0">
              <a:solidFill>
                <a:schemeClr val="tx1"/>
              </a:solidFill>
              <a:latin typeface="+mj-lt"/>
            </a:endParaRPr>
          </a:p>
        </p:txBody>
      </p:sp>
      <p:sp>
        <p:nvSpPr>
          <p:cNvPr id="6" name="Rounded Rectangular Callout 5"/>
          <p:cNvSpPr/>
          <p:nvPr/>
        </p:nvSpPr>
        <p:spPr bwMode="auto">
          <a:xfrm>
            <a:off x="6172200" y="1143000"/>
            <a:ext cx="2819400" cy="762000"/>
          </a:xfrm>
          <a:prstGeom prst="wedgeRoundRectCallout">
            <a:avLst>
              <a:gd name="adj1" fmla="val -67617"/>
              <a:gd name="adj2" fmla="val 11272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latin typeface="Courier" pitchFamily="49" charset="0"/>
              </a:rPr>
              <a:t> </a:t>
            </a:r>
            <a:r>
              <a:rPr lang="en-US" sz="1400" dirty="0">
                <a:latin typeface="+mj-lt"/>
              </a:rPr>
              <a:t>Exception e_Invalid_Itemid is raised </a:t>
            </a:r>
          </a:p>
        </p:txBody>
      </p:sp>
      <p:sp>
        <p:nvSpPr>
          <p:cNvPr id="8" name="Rounded Rectangular Callout 7"/>
          <p:cNvSpPr/>
          <p:nvPr/>
        </p:nvSpPr>
        <p:spPr bwMode="auto">
          <a:xfrm>
            <a:off x="6172200" y="3276600"/>
            <a:ext cx="2819400" cy="1143000"/>
          </a:xfrm>
          <a:prstGeom prst="wedgeRoundRectCallout">
            <a:avLst>
              <a:gd name="adj1" fmla="val -71703"/>
              <a:gd name="adj2" fmla="val 29150"/>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eaLnBrk="0" fontAlgn="auto" hangingPunct="0">
              <a:spcBef>
                <a:spcPct val="50000"/>
              </a:spcBef>
              <a:spcAft>
                <a:spcPts val="0"/>
              </a:spcAft>
              <a:buClr>
                <a:srgbClr val="0033CC"/>
              </a:buClr>
              <a:buSzPct val="155000"/>
              <a:buFont typeface="Symbol" pitchFamily="18" charset="2"/>
              <a:buNone/>
              <a:defRPr/>
            </a:pPr>
            <a:r>
              <a:rPr lang="en-US" sz="1400" dirty="0"/>
              <a:t>Even though there is a handler for e_Invalid_customerid here, it is not executed. The exception is propagated</a:t>
            </a:r>
            <a:endParaRPr lang="en-US" sz="1400" dirty="0">
              <a:solidFill>
                <a:schemeClr val="tx1"/>
              </a:solidFill>
            </a:endParaRPr>
          </a:p>
        </p:txBody>
      </p:sp>
      <p:sp>
        <p:nvSpPr>
          <p:cNvPr id="11" name="Rectangle 10"/>
          <p:cNvSpPr>
            <a:spLocks noChangeArrowheads="1"/>
          </p:cNvSpPr>
          <p:nvPr/>
        </p:nvSpPr>
        <p:spPr bwMode="auto">
          <a:xfrm>
            <a:off x="304800" y="2209800"/>
            <a:ext cx="5791200" cy="2895600"/>
          </a:xfrm>
          <a:prstGeom prst="rect">
            <a:avLst/>
          </a:prstGeom>
          <a:solidFill>
            <a:srgbClr val="FFFF99">
              <a:alpha val="5098"/>
            </a:srgbClr>
          </a:solidFill>
          <a:ln w="12700" algn="ctr">
            <a:solidFill>
              <a:srgbClr val="FF0000"/>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Tree>
    <p:extLst>
      <p:ext uri="{BB962C8B-B14F-4D97-AF65-F5344CB8AC3E}">
        <p14:creationId xmlns:p14="http://schemas.microsoft.com/office/powerpoint/2010/main" val="3094750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%ROWTYPE  (1 of 2)</a:t>
            </a:r>
          </a:p>
        </p:txBody>
      </p:sp>
      <p:sp>
        <p:nvSpPr>
          <p:cNvPr id="14340" name="Rectangle 3"/>
          <p:cNvSpPr>
            <a:spLocks noGrp="1" noChangeArrowheads="1"/>
          </p:cNvSpPr>
          <p:nvPr>
            <p:ph type="body" idx="1"/>
          </p:nvPr>
        </p:nvSpPr>
        <p:spPr>
          <a:xfrm>
            <a:off x="0" y="685800"/>
            <a:ext cx="8915400" cy="6172200"/>
          </a:xfrm>
        </p:spPr>
        <p:txBody>
          <a:bodyPr>
            <a:normAutofit fontScale="77500" lnSpcReduction="20000"/>
          </a:bodyPr>
          <a:lstStyle/>
          <a:p>
            <a:pPr algn="just" eaLnBrk="1" hangingPunct="1">
              <a:buClr>
                <a:schemeClr val="tx1"/>
              </a:buClr>
              <a:buFont typeface="Arial" charset="0"/>
              <a:buChar char="•"/>
              <a:defRPr/>
            </a:pPr>
            <a:r>
              <a:rPr lang="en-US" dirty="0" smtClean="0"/>
              <a:t>For declaring record variable,  we use %ROWTYPE</a:t>
            </a:r>
          </a:p>
          <a:p>
            <a:pPr lvl="1" algn="just" eaLnBrk="1" hangingPunct="1">
              <a:buClr>
                <a:schemeClr val="tx1"/>
              </a:buClr>
              <a:buFont typeface="Wingdings" pitchFamily="2" charset="2"/>
              <a:buNone/>
              <a:defRPr/>
            </a:pPr>
            <a:r>
              <a:rPr lang="en-US" kern="1200" dirty="0" smtClean="0">
                <a:solidFill>
                  <a:srgbClr val="000000"/>
                </a:solidFill>
                <a:latin typeface="Lucida Console" pitchFamily="49" charset="0"/>
              </a:rPr>
              <a:t>Syntax:	 recordvariablename </a:t>
            </a:r>
            <a:r>
              <a:rPr lang="en-US" b="1" kern="1200" dirty="0" err="1" smtClean="0">
                <a:solidFill>
                  <a:srgbClr val="000000"/>
                </a:solidFill>
                <a:latin typeface="Lucida Console" pitchFamily="49" charset="0"/>
              </a:rPr>
              <a:t>tablename%ROWTYPE</a:t>
            </a:r>
            <a:r>
              <a:rPr lang="en-US" b="1" kern="1200" dirty="0" smtClean="0">
                <a:solidFill>
                  <a:srgbClr val="000000"/>
                </a:solidFill>
                <a:latin typeface="Lucida Console" pitchFamily="49" charset="0"/>
              </a:rPr>
              <a:t>; </a:t>
            </a:r>
          </a:p>
          <a:p>
            <a:pPr lvl="1" algn="just" eaLnBrk="1" hangingPunct="1">
              <a:buClr>
                <a:schemeClr val="tx1"/>
              </a:buClr>
              <a:buFont typeface="Wingdings" pitchFamily="2" charset="2"/>
              <a:buNone/>
              <a:defRPr/>
            </a:pPr>
            <a:r>
              <a:rPr lang="en-US" kern="1200" dirty="0" smtClean="0">
                <a:solidFill>
                  <a:srgbClr val="000000"/>
                </a:solidFill>
                <a:latin typeface="Lucida Console" pitchFamily="49" charset="0"/>
              </a:rPr>
              <a:t>Example: </a:t>
            </a:r>
            <a:endParaRPr lang="en-US" dirty="0" smtClean="0"/>
          </a:p>
          <a:p>
            <a:pPr lvl="1" algn="just" eaLnBrk="1" hangingPunct="1">
              <a:buClr>
                <a:schemeClr val="tx1"/>
              </a:buClr>
              <a:buFont typeface="Wingdings" pitchFamily="2" charset="2"/>
              <a:buNone/>
              <a:defRPr/>
            </a:pPr>
            <a:endParaRPr lang="en-US" dirty="0" smtClean="0"/>
          </a:p>
          <a:p>
            <a:pPr lvl="1" algn="just" eaLnBrk="1" hangingPunct="1">
              <a:buClr>
                <a:schemeClr val="tx1"/>
              </a:buClr>
              <a:buFont typeface="Wingdings" pitchFamily="2" charset="2"/>
              <a:buNone/>
              <a:defRPr/>
            </a:pPr>
            <a:endParaRPr lang="en-US" dirty="0" smtClean="0"/>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dirty="0" smtClean="0"/>
              <a:t>The above declaration anchors the </a:t>
            </a:r>
            <a:r>
              <a:rPr lang="en-US" b="1" dirty="0" smtClean="0"/>
              <a:t>v_itemrec</a:t>
            </a:r>
            <a:r>
              <a:rPr lang="en-US" dirty="0" smtClean="0"/>
              <a:t> </a:t>
            </a:r>
            <a:r>
              <a:rPr lang="en-US" b="1" dirty="0" smtClean="0"/>
              <a:t>record variable </a:t>
            </a:r>
            <a:r>
              <a:rPr lang="en-US" dirty="0" smtClean="0"/>
              <a:t>to all columns in the </a:t>
            </a:r>
            <a:r>
              <a:rPr lang="en-US" b="1" dirty="0" smtClean="0"/>
              <a:t>ITEM table</a:t>
            </a:r>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b="1" dirty="0" smtClean="0"/>
              <a:t>Individual</a:t>
            </a:r>
            <a:r>
              <a:rPr lang="en-US" dirty="0" smtClean="0"/>
              <a:t> </a:t>
            </a:r>
            <a:r>
              <a:rPr lang="en-US" b="1" dirty="0" smtClean="0"/>
              <a:t>column</a:t>
            </a:r>
            <a:r>
              <a:rPr lang="en-US" dirty="0" smtClean="0"/>
              <a:t> </a:t>
            </a:r>
            <a:r>
              <a:rPr lang="en-US" b="1" dirty="0" smtClean="0"/>
              <a:t>names</a:t>
            </a:r>
            <a:r>
              <a:rPr lang="en-US" dirty="0" smtClean="0"/>
              <a:t> and their </a:t>
            </a:r>
            <a:r>
              <a:rPr lang="en-US" b="1" dirty="0" smtClean="0"/>
              <a:t>datatypes</a:t>
            </a:r>
            <a:r>
              <a:rPr lang="en-US" dirty="0" smtClean="0"/>
              <a:t> in record variable will be the </a:t>
            </a:r>
            <a:r>
              <a:rPr lang="en-US" b="1" dirty="0" smtClean="0"/>
              <a:t>same</a:t>
            </a:r>
            <a:r>
              <a:rPr lang="en-US" dirty="0" smtClean="0"/>
              <a:t> as that of the </a:t>
            </a:r>
            <a:r>
              <a:rPr lang="en-US" b="1" dirty="0" smtClean="0"/>
              <a:t>base</a:t>
            </a:r>
            <a:r>
              <a:rPr lang="en-US" dirty="0" smtClean="0"/>
              <a:t> </a:t>
            </a:r>
            <a:r>
              <a:rPr lang="en-US" b="1" dirty="0" smtClean="0"/>
              <a:t>table</a:t>
            </a:r>
            <a:r>
              <a:rPr lang="en-US" dirty="0" smtClean="0"/>
              <a:t> column names and definitions</a:t>
            </a:r>
          </a:p>
          <a:p>
            <a:pPr algn="just" eaLnBrk="1" hangingPunct="1">
              <a:buClr>
                <a:schemeClr val="tx1"/>
              </a:buClr>
              <a:buFont typeface="Arial" charset="0"/>
              <a:buChar char="•"/>
              <a:defRPr/>
            </a:pPr>
            <a:endParaRPr lang="en-US" dirty="0" smtClean="0"/>
          </a:p>
          <a:p>
            <a:pPr algn="just" eaLnBrk="1" hangingPunct="1">
              <a:buClr>
                <a:schemeClr val="tx1"/>
              </a:buClr>
              <a:buFont typeface="Arial" charset="0"/>
              <a:buChar char="•"/>
              <a:defRPr/>
            </a:pPr>
            <a:r>
              <a:rPr lang="en-US" dirty="0" smtClean="0"/>
              <a:t>If any underlying column definition is modified, the change would be reflected in the structure of record variable, the next time the PL/SQL block is run or compiled</a:t>
            </a:r>
          </a:p>
        </p:txBody>
      </p:sp>
      <p:sp>
        <p:nvSpPr>
          <p:cNvPr id="5" name="AutoShape 10"/>
          <p:cNvSpPr>
            <a:spLocks noChangeArrowheads="1"/>
          </p:cNvSpPr>
          <p:nvPr/>
        </p:nvSpPr>
        <p:spPr bwMode="auto">
          <a:xfrm>
            <a:off x="914400" y="1752600"/>
            <a:ext cx="7543800" cy="914400"/>
          </a:xfrm>
          <a:prstGeom prst="roundRect">
            <a:avLst>
              <a:gd name="adj" fmla="val 0"/>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dirty="0">
                <a:solidFill>
                  <a:srgbClr val="000000"/>
                </a:solidFill>
                <a:latin typeface="Lucida Console" pitchFamily="49" charset="0"/>
              </a:rPr>
              <a:t>SQL&gt; DECLARE</a:t>
            </a:r>
          </a:p>
          <a:p>
            <a:pPr eaLnBrk="0" hangingPunct="0">
              <a:spcBef>
                <a:spcPts val="600"/>
              </a:spcBef>
              <a:defRPr/>
            </a:pPr>
            <a:r>
              <a:rPr lang="en-US" dirty="0">
                <a:solidFill>
                  <a:srgbClr val="000000"/>
                </a:solidFill>
                <a:latin typeface="Lucida Console" pitchFamily="49" charset="0"/>
              </a:rPr>
              <a:t>    2  v_itemrec </a:t>
            </a:r>
            <a:r>
              <a:rPr lang="en-US" dirty="0" err="1">
                <a:solidFill>
                  <a:srgbClr val="000000"/>
                </a:solidFill>
                <a:latin typeface="Lucida Console" pitchFamily="49" charset="0"/>
              </a:rPr>
              <a:t>item%ROWTYPE</a:t>
            </a:r>
            <a:r>
              <a:rPr lang="en-US" dirty="0">
                <a:solidFill>
                  <a:srgbClr val="000000"/>
                </a:solidFill>
                <a:latin typeface="Lucida Console" pitchFamily="49" charset="0"/>
              </a:rPr>
              <a:t>; </a:t>
            </a:r>
          </a:p>
        </p:txBody>
      </p:sp>
    </p:spTree>
    <p:extLst>
      <p:ext uri="{BB962C8B-B14F-4D97-AF65-F5344CB8AC3E}">
        <p14:creationId xmlns:p14="http://schemas.microsoft.com/office/powerpoint/2010/main" val="3947984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7462"/>
            <a:ext cx="9144000" cy="744538"/>
          </a:xfrm>
          <a:solidFill>
            <a:schemeClr val="accent4">
              <a:lumMod val="20000"/>
              <a:lumOff val="80000"/>
            </a:schemeClr>
          </a:solidFill>
        </p:spPr>
        <p:txBody>
          <a:bodyPr>
            <a:normAutofit fontScale="90000"/>
          </a:bodyPr>
          <a:lstStyle/>
          <a:p>
            <a:pPr eaLnBrk="1" hangingPunct="1">
              <a:defRPr/>
            </a:pPr>
            <a:r>
              <a:rPr lang="en-US" dirty="0" smtClean="0">
                <a:latin typeface="Lucida Console" pitchFamily="49" charset="0"/>
              </a:rPr>
              <a:t>%ROWTYPE </a:t>
            </a:r>
            <a:r>
              <a:rPr lang="en-US" dirty="0" smtClean="0"/>
              <a:t>–An Example(2 of 2)</a:t>
            </a:r>
          </a:p>
        </p:txBody>
      </p:sp>
      <p:sp>
        <p:nvSpPr>
          <p:cNvPr id="13315" name="Table Placeholder 8"/>
          <p:cNvSpPr>
            <a:spLocks noGrp="1" noTextEdit="1"/>
          </p:cNvSpPr>
          <p:nvPr>
            <p:ph type="tbl" idx="1"/>
          </p:nvPr>
        </p:nvSpPr>
        <p:spPr/>
      </p:sp>
      <p:sp>
        <p:nvSpPr>
          <p:cNvPr id="4" name="Slide Number Placeholder 3"/>
          <p:cNvSpPr>
            <a:spLocks noGrp="1"/>
          </p:cNvSpPr>
          <p:nvPr>
            <p:ph type="sldNum" sz="quarter" idx="10"/>
          </p:nvPr>
        </p:nvSpPr>
        <p:spPr/>
        <p:txBody>
          <a:bodyPr/>
          <a:lstStyle/>
          <a:p>
            <a:pPr>
              <a:defRPr/>
            </a:pPr>
            <a:fld id="{776BA71D-72C3-408C-910A-A447CF8AD0F7}" type="slidenum">
              <a:rPr lang="en-US"/>
              <a:pPr>
                <a:defRPr/>
              </a:pPr>
              <a:t>6</a:t>
            </a:fld>
            <a:endParaRPr lang="en-US"/>
          </a:p>
        </p:txBody>
      </p:sp>
      <p:sp>
        <p:nvSpPr>
          <p:cNvPr id="5" name="AutoShape 10"/>
          <p:cNvSpPr>
            <a:spLocks noChangeArrowheads="1"/>
          </p:cNvSpPr>
          <p:nvPr/>
        </p:nvSpPr>
        <p:spPr bwMode="auto">
          <a:xfrm>
            <a:off x="76200" y="990600"/>
            <a:ext cx="8915400" cy="5334000"/>
          </a:xfrm>
          <a:prstGeom prst="roundRect">
            <a:avLst>
              <a:gd name="adj" fmla="val 0"/>
            </a:avLst>
          </a:prstGeom>
          <a:ln w="28575">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1" dirty="0"/>
              <a:t>To select all the columns from item table where itemid is STN001 using record variable </a:t>
            </a:r>
          </a:p>
          <a:p>
            <a:pPr eaLnBrk="0" hangingPunct="0">
              <a:spcBef>
                <a:spcPts val="600"/>
              </a:spcBef>
              <a:buFont typeface="Symbol" pitchFamily="18" charset="2"/>
              <a:buNone/>
              <a:defRPr/>
            </a:pPr>
            <a:r>
              <a:rPr lang="en-US" sz="1600" dirty="0">
                <a:solidFill>
                  <a:srgbClr val="000000"/>
                </a:solidFill>
                <a:latin typeface="Lucida Console" pitchFamily="49" charset="0"/>
                <a:ea typeface="Verdana" pitchFamily="34" charset="0"/>
                <a:cs typeface="Verdana" pitchFamily="34" charset="0"/>
              </a:rPr>
              <a:t>SQL&gt; SET SERVEROUTPUT ON</a:t>
            </a:r>
          </a:p>
          <a:p>
            <a:pPr eaLnBrk="0" hangingPunct="0">
              <a:spcBef>
                <a:spcPts val="600"/>
              </a:spcBef>
              <a:defRPr/>
            </a:pPr>
            <a:r>
              <a:rPr lang="en-US" sz="1600" dirty="0">
                <a:solidFill>
                  <a:srgbClr val="000000"/>
                </a:solidFill>
                <a:latin typeface="Lucida Console" pitchFamily="49" charset="0"/>
              </a:rPr>
              <a:t>SQL&gt; DECLARE</a:t>
            </a:r>
          </a:p>
          <a:p>
            <a:pPr eaLnBrk="0" hangingPunct="0">
              <a:spcBef>
                <a:spcPts val="600"/>
              </a:spcBef>
              <a:defRPr/>
            </a:pPr>
            <a:r>
              <a:rPr lang="en-US" sz="1600" dirty="0">
                <a:solidFill>
                  <a:srgbClr val="000000"/>
                </a:solidFill>
                <a:latin typeface="Lucida Console" pitchFamily="49" charset="0"/>
              </a:rPr>
              <a:t>  2      v_itemrec </a:t>
            </a:r>
            <a:r>
              <a:rPr lang="en-US" sz="1600" dirty="0" err="1">
                <a:solidFill>
                  <a:srgbClr val="000000"/>
                </a:solidFill>
                <a:latin typeface="Lucida Console" pitchFamily="49" charset="0"/>
              </a:rPr>
              <a:t>item%ROWTYPE</a:t>
            </a:r>
            <a:r>
              <a:rPr lang="en-US" sz="1600" dirty="0">
                <a:solidFill>
                  <a:srgbClr val="000000"/>
                </a:solidFill>
                <a:latin typeface="Lucida Console" pitchFamily="49" charset="0"/>
              </a:rPr>
              <a:t>;</a:t>
            </a:r>
          </a:p>
          <a:p>
            <a:pPr eaLnBrk="0" hangingPunct="0">
              <a:spcBef>
                <a:spcPts val="600"/>
              </a:spcBef>
              <a:defRPr/>
            </a:pPr>
            <a:r>
              <a:rPr lang="en-US" sz="1600" dirty="0">
                <a:solidFill>
                  <a:srgbClr val="000000"/>
                </a:solidFill>
                <a:latin typeface="Lucida Console" pitchFamily="49" charset="0"/>
              </a:rPr>
              <a:t>  3  BEGIN</a:t>
            </a:r>
          </a:p>
          <a:p>
            <a:pPr eaLnBrk="0" hangingPunct="0">
              <a:spcBef>
                <a:spcPts val="600"/>
              </a:spcBef>
              <a:defRPr/>
            </a:pPr>
            <a:r>
              <a:rPr lang="en-US" sz="1600" dirty="0">
                <a:solidFill>
                  <a:srgbClr val="000000"/>
                </a:solidFill>
                <a:latin typeface="Lucida Console" pitchFamily="49" charset="0"/>
              </a:rPr>
              <a:t>  4    SELECT * INTO </a:t>
            </a:r>
            <a:r>
              <a:rPr lang="en-US" sz="1600" b="1" dirty="0">
                <a:solidFill>
                  <a:srgbClr val="000000"/>
                </a:solidFill>
                <a:latin typeface="Lucida Console" pitchFamily="49" charset="0"/>
              </a:rPr>
              <a:t>v_itemrec</a:t>
            </a:r>
            <a:r>
              <a:rPr lang="en-US" sz="1600" dirty="0">
                <a:solidFill>
                  <a:srgbClr val="000000"/>
                </a:solidFill>
                <a:latin typeface="Lucida Console" pitchFamily="49" charset="0"/>
              </a:rPr>
              <a:t> FROM item WHERE itemid=‘</a:t>
            </a:r>
            <a:r>
              <a:rPr lang="en-US" sz="1600" dirty="0">
                <a:solidFill>
                  <a:srgbClr val="000000"/>
                </a:solidFill>
                <a:latin typeface="Lucida Sans" pitchFamily="34" charset="0"/>
              </a:rPr>
              <a:t>STN001</a:t>
            </a:r>
            <a:r>
              <a:rPr lang="en-US" sz="1600" dirty="0">
                <a:solidFill>
                  <a:srgbClr val="000000"/>
                </a:solidFill>
                <a:latin typeface="Lucida Console" pitchFamily="49" charset="0"/>
              </a:rPr>
              <a:t>’;</a:t>
            </a:r>
          </a:p>
          <a:p>
            <a:pPr eaLnBrk="0" hangingPunct="0">
              <a:spcBef>
                <a:spcPts val="600"/>
              </a:spcBef>
              <a:defRPr/>
            </a:pPr>
            <a:r>
              <a:rPr lang="en-US" sz="1600" dirty="0">
                <a:solidFill>
                  <a:srgbClr val="000000"/>
                </a:solidFill>
                <a:latin typeface="Lucida Console" pitchFamily="49" charset="0"/>
              </a:rPr>
              <a:t>  5    DBMS_OUTPUT.PUT_LINE( </a:t>
            </a:r>
            <a:r>
              <a:rPr lang="en-US" sz="1600" b="1" dirty="0">
                <a:solidFill>
                  <a:srgbClr val="000000"/>
                </a:solidFill>
                <a:latin typeface="Lucida Console" pitchFamily="49" charset="0"/>
              </a:rPr>
              <a:t>v_itemrec</a:t>
            </a:r>
            <a:r>
              <a:rPr lang="en-US" sz="1600" dirty="0">
                <a:solidFill>
                  <a:srgbClr val="000000"/>
                </a:solidFill>
                <a:latin typeface="Lucida Console" pitchFamily="49" charset="0"/>
              </a:rPr>
              <a:t>.itemid);</a:t>
            </a:r>
          </a:p>
          <a:p>
            <a:pPr eaLnBrk="0" hangingPunct="0">
              <a:spcBef>
                <a:spcPts val="600"/>
              </a:spcBef>
              <a:defRPr/>
            </a:pPr>
            <a:r>
              <a:rPr lang="en-US" sz="1600" dirty="0">
                <a:solidFill>
                  <a:srgbClr val="000000"/>
                </a:solidFill>
                <a:latin typeface="Lucida Console" pitchFamily="49" charset="0"/>
              </a:rPr>
              <a:t>  6    DBMS_OUTPUT.PUT_LINE( </a:t>
            </a:r>
            <a:r>
              <a:rPr lang="en-US" sz="1600" b="1" dirty="0">
                <a:solidFill>
                  <a:srgbClr val="000000"/>
                </a:solidFill>
                <a:latin typeface="Lucida Console" pitchFamily="49" charset="0"/>
              </a:rPr>
              <a:t>v_itemrec</a:t>
            </a:r>
            <a:r>
              <a:rPr lang="en-US" sz="1600" dirty="0">
                <a:solidFill>
                  <a:srgbClr val="000000"/>
                </a:solidFill>
                <a:latin typeface="Lucida Console" pitchFamily="49" charset="0"/>
              </a:rPr>
              <a:t>.itemname);</a:t>
            </a:r>
          </a:p>
          <a:p>
            <a:pPr eaLnBrk="0" hangingPunct="0">
              <a:spcBef>
                <a:spcPts val="600"/>
              </a:spcBef>
              <a:defRPr/>
            </a:pPr>
            <a:r>
              <a:rPr lang="en-US" sz="1600" dirty="0">
                <a:solidFill>
                  <a:srgbClr val="000000"/>
                </a:solidFill>
                <a:latin typeface="Lucida Console" pitchFamily="49" charset="0"/>
              </a:rPr>
              <a:t>  7    DBMS_OUTPUT.PUT_LINE( </a:t>
            </a:r>
            <a:r>
              <a:rPr lang="en-US" sz="1600" b="1" dirty="0" err="1">
                <a:solidFill>
                  <a:srgbClr val="000000"/>
                </a:solidFill>
                <a:latin typeface="Lucida Console" pitchFamily="49" charset="0"/>
              </a:rPr>
              <a:t>v_itemrec</a:t>
            </a:r>
            <a:r>
              <a:rPr lang="en-US" sz="1600" dirty="0" err="1">
                <a:solidFill>
                  <a:srgbClr val="000000"/>
                </a:solidFill>
                <a:latin typeface="Lucida Console" pitchFamily="49" charset="0"/>
              </a:rPr>
              <a:t>.qtyonhand</a:t>
            </a:r>
            <a:r>
              <a:rPr lang="en-US" sz="1600" dirty="0">
                <a:solidFill>
                  <a:srgbClr val="000000"/>
                </a:solidFill>
                <a:latin typeface="Lucida Console" pitchFamily="49" charset="0"/>
              </a:rPr>
              <a:t>);</a:t>
            </a:r>
          </a:p>
          <a:p>
            <a:pPr eaLnBrk="0" hangingPunct="0">
              <a:spcBef>
                <a:spcPts val="600"/>
              </a:spcBef>
              <a:defRPr/>
            </a:pPr>
            <a:r>
              <a:rPr lang="en-US" sz="1600" dirty="0">
                <a:solidFill>
                  <a:srgbClr val="000000"/>
                </a:solidFill>
                <a:latin typeface="Lucida Console" pitchFamily="49" charset="0"/>
              </a:rPr>
              <a:t>  8 END;</a:t>
            </a:r>
          </a:p>
          <a:p>
            <a:pPr eaLnBrk="0" hangingPunct="0">
              <a:spcBef>
                <a:spcPts val="600"/>
              </a:spcBef>
              <a:defRPr/>
            </a:pPr>
            <a:r>
              <a:rPr lang="en-US" sz="1600" dirty="0">
                <a:solidFill>
                  <a:srgbClr val="000000"/>
                </a:solidFill>
                <a:latin typeface="Lucida Console" pitchFamily="49" charset="0"/>
              </a:rPr>
              <a:t>SQL&gt; /</a:t>
            </a:r>
          </a:p>
          <a:p>
            <a:pPr eaLnBrk="0" hangingPunct="0">
              <a:spcBef>
                <a:spcPts val="600"/>
              </a:spcBef>
              <a:defRPr/>
            </a:pPr>
            <a:endParaRPr lang="en-US" sz="1600" dirty="0">
              <a:solidFill>
                <a:srgbClr val="000000"/>
              </a:solidFill>
              <a:latin typeface="Lucida Console" pitchFamily="49" charset="0"/>
            </a:endParaRPr>
          </a:p>
          <a:p>
            <a:pPr eaLnBrk="0" hangingPunct="0">
              <a:spcBef>
                <a:spcPts val="600"/>
              </a:spcBef>
              <a:defRPr/>
            </a:pPr>
            <a:r>
              <a:rPr lang="en-US" dirty="0">
                <a:solidFill>
                  <a:srgbClr val="000000"/>
                </a:solidFill>
                <a:latin typeface="Lucida Console" pitchFamily="49" charset="0"/>
              </a:rPr>
              <a:t>STN001</a:t>
            </a:r>
          </a:p>
          <a:p>
            <a:pPr eaLnBrk="0" hangingPunct="0">
              <a:spcBef>
                <a:spcPts val="600"/>
              </a:spcBef>
              <a:defRPr/>
            </a:pPr>
            <a:r>
              <a:rPr lang="en-US" dirty="0">
                <a:solidFill>
                  <a:srgbClr val="000000"/>
                </a:solidFill>
                <a:latin typeface="Lucida Console" pitchFamily="49" charset="0"/>
              </a:rPr>
              <a:t>Pen</a:t>
            </a:r>
          </a:p>
          <a:p>
            <a:pPr eaLnBrk="0" hangingPunct="0">
              <a:spcBef>
                <a:spcPts val="600"/>
              </a:spcBef>
              <a:defRPr/>
            </a:pPr>
            <a:r>
              <a:rPr lang="en-US" dirty="0">
                <a:solidFill>
                  <a:srgbClr val="000000"/>
                </a:solidFill>
                <a:latin typeface="Lucida Console" pitchFamily="49" charset="0"/>
              </a:rPr>
              <a:t>250</a:t>
            </a:r>
          </a:p>
          <a:p>
            <a:pPr eaLnBrk="0" hangingPunct="0">
              <a:spcBef>
                <a:spcPts val="600"/>
              </a:spcBef>
              <a:defRPr/>
            </a:pPr>
            <a:r>
              <a:rPr lang="en-US" dirty="0">
                <a:solidFill>
                  <a:srgbClr val="000000"/>
                </a:solidFill>
                <a:latin typeface="Lucida Console" pitchFamily="49" charset="0"/>
              </a:rPr>
              <a:t>PL/SQL procedure successfully completed.</a:t>
            </a:r>
          </a:p>
        </p:txBody>
      </p:sp>
      <p:sp>
        <p:nvSpPr>
          <p:cNvPr id="10" name="Rectangle 9"/>
          <p:cNvSpPr>
            <a:spLocks noChangeArrowheads="1"/>
          </p:cNvSpPr>
          <p:nvPr/>
        </p:nvSpPr>
        <p:spPr bwMode="auto">
          <a:xfrm>
            <a:off x="1219200" y="1981200"/>
            <a:ext cx="3505200" cy="381000"/>
          </a:xfrm>
          <a:prstGeom prst="rect">
            <a:avLst/>
          </a:prstGeom>
          <a:solidFill>
            <a:srgbClr val="FFFF99">
              <a:alpha val="2000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solidFill>
                <a:srgbClr val="000000"/>
              </a:solidFill>
            </a:endParaRPr>
          </a:p>
        </p:txBody>
      </p:sp>
      <p:cxnSp>
        <p:nvCxnSpPr>
          <p:cNvPr id="11" name="Straight Connector 10"/>
          <p:cNvCxnSpPr/>
          <p:nvPr/>
        </p:nvCxnSpPr>
        <p:spPr bwMode="auto">
          <a:xfrm>
            <a:off x="76200" y="4724400"/>
            <a:ext cx="8915400" cy="1588"/>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39060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repeatCount="3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09613"/>
          </a:xfrm>
          <a:solidFill>
            <a:schemeClr val="accent4">
              <a:lumMod val="20000"/>
              <a:lumOff val="80000"/>
            </a:schemeClr>
          </a:solidFill>
        </p:spPr>
        <p:txBody>
          <a:bodyPr>
            <a:normAutofit fontScale="90000"/>
          </a:bodyPr>
          <a:lstStyle/>
          <a:p>
            <a:pPr>
              <a:defRPr/>
            </a:pPr>
            <a:r>
              <a:rPr lang="en-US" dirty="0" smtClean="0"/>
              <a:t>Using SQL INSERT in PL/SQL  </a:t>
            </a:r>
            <a:endParaRPr lang="en-US" dirty="0"/>
          </a:p>
        </p:txBody>
      </p:sp>
      <p:sp>
        <p:nvSpPr>
          <p:cNvPr id="14339" name="Content Placeholder 2"/>
          <p:cNvSpPr>
            <a:spLocks noGrp="1"/>
          </p:cNvSpPr>
          <p:nvPr>
            <p:ph idx="1"/>
          </p:nvPr>
        </p:nvSpPr>
        <p:spPr>
          <a:xfrm>
            <a:off x="0" y="685800"/>
            <a:ext cx="8686800" cy="6096000"/>
          </a:xfrm>
        </p:spPr>
        <p:txBody>
          <a:bodyPr/>
          <a:lstStyle/>
          <a:p>
            <a:pPr>
              <a:buFont typeface="Arial" pitchFamily="34" charset="0"/>
              <a:buChar char="•"/>
            </a:pPr>
            <a:endParaRPr lang="en-US" dirty="0" smtClean="0"/>
          </a:p>
          <a:p>
            <a:pPr marL="0" indent="0">
              <a:buNone/>
            </a:pPr>
            <a:endParaRPr lang="en-US" dirty="0" smtClean="0"/>
          </a:p>
          <a:p>
            <a:pPr>
              <a:buFont typeface="Arial" pitchFamily="34" charset="0"/>
              <a:buChar char="•"/>
            </a:pPr>
            <a:r>
              <a:rPr lang="en-US" sz="2400" dirty="0" smtClean="0"/>
              <a:t>INSERT can be used in PL/SQL block as it is in SQL</a:t>
            </a:r>
          </a:p>
          <a:p>
            <a:pPr>
              <a:buFont typeface="Arial" pitchFamily="34" charset="0"/>
              <a:buChar char="•"/>
            </a:pPr>
            <a:r>
              <a:rPr lang="en-US" sz="2400" dirty="0" smtClean="0"/>
              <a:t>The following example is a direct insertion of values to the respective columns </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p:txBody>
      </p:sp>
      <p:sp>
        <p:nvSpPr>
          <p:cNvPr id="32773" name="Rectangle 7"/>
          <p:cNvSpPr>
            <a:spLocks noChangeArrowheads="1"/>
          </p:cNvSpPr>
          <p:nvPr/>
        </p:nvSpPr>
        <p:spPr bwMode="auto">
          <a:xfrm>
            <a:off x="228600" y="762000"/>
            <a:ext cx="8382000" cy="1143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INSERT INTO </a:t>
            </a:r>
            <a:r>
              <a:rPr lang="en-US" sz="2000" dirty="0" err="1">
                <a:solidFill>
                  <a:srgbClr val="000000"/>
                </a:solidFill>
                <a:latin typeface="Lucida Console" pitchFamily="49" charset="0"/>
              </a:rPr>
              <a:t>table_name</a:t>
            </a:r>
            <a:r>
              <a:rPr lang="en-US" sz="2000" dirty="0">
                <a:solidFill>
                  <a:srgbClr val="000000"/>
                </a:solidFill>
                <a:latin typeface="Lucida Console" pitchFamily="49" charset="0"/>
              </a:rPr>
              <a:t>[(</a:t>
            </a:r>
            <a:r>
              <a:rPr lang="en-US" sz="2000" dirty="0" err="1">
                <a:solidFill>
                  <a:srgbClr val="000000"/>
                </a:solidFill>
                <a:latin typeface="Lucida Console" pitchFamily="49" charset="0"/>
              </a:rPr>
              <a:t>column_list</a:t>
            </a:r>
            <a:r>
              <a:rPr lang="en-US" sz="2000"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sz="2000" dirty="0">
                <a:solidFill>
                  <a:srgbClr val="000000"/>
                </a:solidFill>
                <a:latin typeface="Lucida Console" pitchFamily="49" charset="0"/>
              </a:rPr>
              <a:t>VALUES </a:t>
            </a:r>
            <a:r>
              <a:rPr lang="en-US" sz="2000" dirty="0" err="1">
                <a:solidFill>
                  <a:srgbClr val="000000"/>
                </a:solidFill>
                <a:latin typeface="Lucida Console" pitchFamily="49" charset="0"/>
              </a:rPr>
              <a:t>select_statement</a:t>
            </a:r>
            <a:r>
              <a:rPr lang="en-US" sz="2000" dirty="0">
                <a:solidFill>
                  <a:srgbClr val="000000"/>
                </a:solidFill>
                <a:latin typeface="Lucida Console" pitchFamily="49" charset="0"/>
              </a:rPr>
              <a:t> | (</a:t>
            </a:r>
            <a:r>
              <a:rPr lang="en-US" sz="2000" dirty="0" err="1">
                <a:solidFill>
                  <a:srgbClr val="000000"/>
                </a:solidFill>
                <a:latin typeface="Lucida Console" pitchFamily="49" charset="0"/>
              </a:rPr>
              <a:t>value_list</a:t>
            </a:r>
            <a:r>
              <a:rPr lang="en-US" sz="2000" dirty="0">
                <a:solidFill>
                  <a:srgbClr val="000000"/>
                </a:solidFill>
                <a:latin typeface="Lucida Console" pitchFamily="49" charset="0"/>
              </a:rPr>
              <a:t>);</a:t>
            </a:r>
          </a:p>
        </p:txBody>
      </p:sp>
      <p:sp>
        <p:nvSpPr>
          <p:cNvPr id="32774" name="Rectangle 7"/>
          <p:cNvSpPr>
            <a:spLocks noChangeArrowheads="1"/>
          </p:cNvSpPr>
          <p:nvPr/>
        </p:nvSpPr>
        <p:spPr bwMode="auto">
          <a:xfrm>
            <a:off x="228600" y="3810000"/>
            <a:ext cx="8610600" cy="2438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--Inserting values to supplier table directly by providing </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--values</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INSERT INTO supplier(supplierid, suppliername, suppliercontactno) VALUES ('S001','Reynolds','0012233');</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a:t>
            </a:r>
          </a:p>
        </p:txBody>
      </p:sp>
    </p:spTree>
    <p:extLst>
      <p:ext uri="{BB962C8B-B14F-4D97-AF65-F5344CB8AC3E}">
        <p14:creationId xmlns:p14="http://schemas.microsoft.com/office/powerpoint/2010/main" val="1878008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813"/>
            <a:ext cx="9144000" cy="709613"/>
          </a:xfrm>
          <a:solidFill>
            <a:schemeClr val="accent4">
              <a:lumMod val="20000"/>
              <a:lumOff val="80000"/>
            </a:schemeClr>
          </a:solidFill>
        </p:spPr>
        <p:txBody>
          <a:bodyPr>
            <a:normAutofit fontScale="90000"/>
          </a:bodyPr>
          <a:lstStyle/>
          <a:p>
            <a:pPr>
              <a:defRPr/>
            </a:pPr>
            <a:r>
              <a:rPr lang="en-US" dirty="0" smtClean="0"/>
              <a:t>Using SQL INSERT in PL/SQL </a:t>
            </a:r>
            <a:endParaRPr lang="en-US" dirty="0"/>
          </a:p>
        </p:txBody>
      </p:sp>
      <p:sp>
        <p:nvSpPr>
          <p:cNvPr id="15363" name="Content Placeholder 2"/>
          <p:cNvSpPr>
            <a:spLocks noGrp="1"/>
          </p:cNvSpPr>
          <p:nvPr>
            <p:ph idx="1"/>
          </p:nvPr>
        </p:nvSpPr>
        <p:spPr/>
        <p:txBody>
          <a:bodyPr/>
          <a:lstStyle/>
          <a:p>
            <a:pPr>
              <a:buFont typeface="Wingdings" pitchFamily="2" charset="2"/>
              <a:buNone/>
            </a:pPr>
            <a:endParaRPr lang="en-US" smtClean="0"/>
          </a:p>
        </p:txBody>
      </p:sp>
      <p:sp>
        <p:nvSpPr>
          <p:cNvPr id="4" name="Slide Number Placeholder 3"/>
          <p:cNvSpPr>
            <a:spLocks noGrp="1"/>
          </p:cNvSpPr>
          <p:nvPr>
            <p:ph type="sldNum" sz="quarter" idx="10"/>
          </p:nvPr>
        </p:nvSpPr>
        <p:spPr/>
        <p:txBody>
          <a:bodyPr/>
          <a:lstStyle/>
          <a:p>
            <a:pPr>
              <a:defRPr/>
            </a:pPr>
            <a:fld id="{55F53C86-412D-4D68-8DB8-5BF0E903A2D2}" type="slidenum">
              <a:rPr lang="en-US"/>
              <a:pPr>
                <a:defRPr/>
              </a:pPr>
              <a:t>8</a:t>
            </a:fld>
            <a:endParaRPr lang="en-US" dirty="0"/>
          </a:p>
        </p:txBody>
      </p:sp>
      <p:sp>
        <p:nvSpPr>
          <p:cNvPr id="33797" name="Rectangle 7"/>
          <p:cNvSpPr>
            <a:spLocks noChangeArrowheads="1"/>
          </p:cNvSpPr>
          <p:nvPr/>
        </p:nvSpPr>
        <p:spPr bwMode="auto">
          <a:xfrm>
            <a:off x="152400" y="1066800"/>
            <a:ext cx="8915400" cy="5181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defRPr/>
            </a:pPr>
            <a:r>
              <a:rPr lang="en-US" b="1" dirty="0">
                <a:solidFill>
                  <a:srgbClr val="000000"/>
                </a:solidFill>
                <a:latin typeface="Lucida Console" pitchFamily="49" charset="0"/>
              </a:rPr>
              <a:t>--Inserting values to supplier table by accepting from end user</a:t>
            </a:r>
          </a:p>
          <a:p>
            <a:pPr eaLnBrk="0" hangingPunct="0">
              <a:spcBef>
                <a:spcPct val="50000"/>
              </a:spcBef>
              <a:buClr>
                <a:srgbClr val="0033CC"/>
              </a:buClr>
              <a:buSzPct val="155000"/>
              <a:defRPr/>
            </a:pPr>
            <a:r>
              <a:rPr lang="en-US" dirty="0">
                <a:solidFill>
                  <a:srgbClr val="000000"/>
                </a:solidFill>
                <a:latin typeface="Lucida Console" pitchFamily="49" charset="0"/>
              </a:rPr>
              <a:t>DECLARE</a:t>
            </a:r>
          </a:p>
          <a:p>
            <a:pPr eaLnBrk="0" hangingPunct="0">
              <a:spcBef>
                <a:spcPct val="50000"/>
              </a:spcBef>
              <a:buClr>
                <a:srgbClr val="0033CC"/>
              </a:buClr>
              <a:buSzPct val="155000"/>
              <a:defRPr/>
            </a:pPr>
            <a:r>
              <a:rPr lang="en-US" dirty="0">
                <a:solidFill>
                  <a:srgbClr val="000000"/>
                </a:solidFill>
                <a:latin typeface="Lucida Console" pitchFamily="49" charset="0"/>
              </a:rPr>
              <a:t>  v_supplierid supplier.supplierid%TYPE;</a:t>
            </a:r>
          </a:p>
          <a:p>
            <a:pPr eaLnBrk="0" hangingPunct="0">
              <a:spcBef>
                <a:spcPct val="50000"/>
              </a:spcBef>
              <a:buClr>
                <a:srgbClr val="0033CC"/>
              </a:buClr>
              <a:buSzPct val="155000"/>
              <a:defRPr/>
            </a:pPr>
            <a:r>
              <a:rPr lang="en-US" dirty="0">
                <a:solidFill>
                  <a:srgbClr val="000000"/>
                </a:solidFill>
                <a:latin typeface="Lucida Console" pitchFamily="49" charset="0"/>
              </a:rPr>
              <a:t>  v_suppliername supplier.suppliername%TYPE;</a:t>
            </a:r>
          </a:p>
          <a:p>
            <a:pPr eaLnBrk="0" hangingPunct="0">
              <a:spcBef>
                <a:spcPct val="50000"/>
              </a:spcBef>
              <a:buClr>
                <a:srgbClr val="0033CC"/>
              </a:buClr>
              <a:buSzPct val="155000"/>
              <a:defRPr/>
            </a:pPr>
            <a:r>
              <a:rPr lang="en-US" dirty="0">
                <a:solidFill>
                  <a:srgbClr val="000000"/>
                </a:solidFill>
                <a:latin typeface="Lucida Console" pitchFamily="49" charset="0"/>
              </a:rPr>
              <a:t>  v_suppliercontactno supplier.suppliercontactno%TYPE;</a:t>
            </a:r>
          </a:p>
          <a:p>
            <a:pPr eaLnBrk="0" hangingPunct="0">
              <a:spcBef>
                <a:spcPct val="50000"/>
              </a:spcBef>
              <a:buClr>
                <a:srgbClr val="0033CC"/>
              </a:buClr>
              <a:buSzPct val="155000"/>
              <a:defRPr/>
            </a:pPr>
            <a:r>
              <a:rPr lang="en-US" dirty="0">
                <a:solidFill>
                  <a:srgbClr val="000000"/>
                </a:solidFill>
                <a:latin typeface="Lucida Console" pitchFamily="49" charset="0"/>
              </a:rPr>
              <a:t>BEGIN</a:t>
            </a:r>
          </a:p>
          <a:p>
            <a:pPr eaLnBrk="0" hangingPunct="0">
              <a:spcBef>
                <a:spcPct val="50000"/>
              </a:spcBef>
              <a:buClr>
                <a:srgbClr val="0033CC"/>
              </a:buClr>
              <a:buSzPct val="155000"/>
              <a:defRPr/>
            </a:pPr>
            <a:r>
              <a:rPr lang="en-US" dirty="0">
                <a:solidFill>
                  <a:srgbClr val="000000"/>
                </a:solidFill>
                <a:latin typeface="Lucida Console" pitchFamily="49" charset="0"/>
              </a:rPr>
              <a:t>  v_supplierid:='</a:t>
            </a:r>
            <a:r>
              <a:rPr lang="en-US" b="1" dirty="0">
                <a:solidFill>
                  <a:srgbClr val="000000"/>
                </a:solidFill>
                <a:latin typeface="Lucida Console" pitchFamily="49" charset="0"/>
              </a:rPr>
              <a:t>&amp;supplierid</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v_suppliername:='</a:t>
            </a:r>
            <a:r>
              <a:rPr lang="en-US" b="1" dirty="0">
                <a:solidFill>
                  <a:srgbClr val="000000"/>
                </a:solidFill>
                <a:latin typeface="Lucida Console" pitchFamily="49" charset="0"/>
              </a:rPr>
              <a:t>&amp;suppliername</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v_suppliercontactno:='</a:t>
            </a:r>
            <a:r>
              <a:rPr lang="en-US" b="1" dirty="0">
                <a:solidFill>
                  <a:srgbClr val="000000"/>
                </a:solidFill>
                <a:latin typeface="Lucida Console" pitchFamily="49" charset="0"/>
              </a:rPr>
              <a:t>&amp;suppliercontactno</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INSERT INTO supplier(supplierid, suppliername, </a:t>
            </a:r>
            <a:r>
              <a:rPr lang="en-US" dirty="0" err="1">
                <a:solidFill>
                  <a:srgbClr val="000000"/>
                </a:solidFill>
                <a:latin typeface="Lucida Console" pitchFamily="49" charset="0"/>
              </a:rPr>
              <a:t>suppliercontactNo</a:t>
            </a:r>
            <a:r>
              <a:rPr lang="en-US" dirty="0">
                <a:solidFill>
                  <a:srgbClr val="000000"/>
                </a:solidFill>
                <a:latin typeface="Lucida Console" pitchFamily="49" charset="0"/>
              </a:rPr>
              <a:t> )  VALUES (v_supplierid, v_suppliername, v_suppliercontactno);</a:t>
            </a:r>
          </a:p>
          <a:p>
            <a:pPr eaLnBrk="0" hangingPunct="0">
              <a:spcBef>
                <a:spcPct val="50000"/>
              </a:spcBef>
              <a:buClr>
                <a:srgbClr val="0033CC"/>
              </a:buClr>
              <a:buSzPct val="155000"/>
              <a:defRPr/>
            </a:pPr>
            <a:r>
              <a:rPr lang="en-US" dirty="0">
                <a:solidFill>
                  <a:srgbClr val="000000"/>
                </a:solidFill>
                <a:latin typeface="Lucida Console" pitchFamily="49" charset="0"/>
              </a:rPr>
              <a:t>END;</a:t>
            </a:r>
          </a:p>
        </p:txBody>
      </p:sp>
    </p:spTree>
    <p:extLst>
      <p:ext uri="{BB962C8B-B14F-4D97-AF65-F5344CB8AC3E}">
        <p14:creationId xmlns:p14="http://schemas.microsoft.com/office/powerpoint/2010/main" val="2201251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62001"/>
          </a:xfrm>
          <a:solidFill>
            <a:schemeClr val="accent4">
              <a:lumMod val="20000"/>
              <a:lumOff val="80000"/>
            </a:schemeClr>
          </a:solidFill>
        </p:spPr>
        <p:txBody>
          <a:bodyPr/>
          <a:lstStyle/>
          <a:p>
            <a:pPr>
              <a:defRPr/>
            </a:pPr>
            <a:r>
              <a:rPr lang="en-US" dirty="0" smtClean="0"/>
              <a:t>Using SQL UPDATE in PL/SQL</a:t>
            </a:r>
            <a:endParaRPr lang="en-US" dirty="0"/>
          </a:p>
        </p:txBody>
      </p:sp>
      <p:sp>
        <p:nvSpPr>
          <p:cNvPr id="35845" name="Rectangle 7"/>
          <p:cNvSpPr>
            <a:spLocks noChangeArrowheads="1"/>
          </p:cNvSpPr>
          <p:nvPr/>
        </p:nvSpPr>
        <p:spPr bwMode="auto">
          <a:xfrm>
            <a:off x="228600" y="1066800"/>
            <a:ext cx="8077200" cy="4953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--To update the supplier contact no for the given</a:t>
            </a:r>
          </a:p>
          <a:p>
            <a:pPr eaLnBrk="0" hangingPunct="0">
              <a:spcBef>
                <a:spcPct val="50000"/>
              </a:spcBef>
              <a:buClr>
                <a:srgbClr val="0033CC"/>
              </a:buClr>
              <a:buSzPct val="155000"/>
              <a:buFont typeface="Symbol" pitchFamily="18" charset="2"/>
              <a:buNone/>
              <a:defRPr/>
            </a:pPr>
            <a:r>
              <a:rPr lang="en-US" b="1" dirty="0">
                <a:solidFill>
                  <a:srgbClr val="000000"/>
                </a:solidFill>
                <a:latin typeface="Lucida Console" pitchFamily="49" charset="0"/>
              </a:rPr>
              <a:t>--supplierid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DECLARE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v_supplierid supplier.supplierid%TYPE;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v_suppliercontactno supplier.suppliercontactno%TYPE;</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BEGIN</a:t>
            </a:r>
          </a:p>
          <a:p>
            <a:pPr eaLnBrk="0" hangingPunct="0">
              <a:spcBef>
                <a:spcPct val="50000"/>
              </a:spcBef>
              <a:buClr>
                <a:srgbClr val="0033CC"/>
              </a:buClr>
              <a:buSzPct val="155000"/>
              <a:defRPr/>
            </a:pPr>
            <a:r>
              <a:rPr lang="en-US" dirty="0">
                <a:solidFill>
                  <a:srgbClr val="000000"/>
                </a:solidFill>
                <a:latin typeface="Lucida Console" pitchFamily="49" charset="0"/>
              </a:rPr>
              <a:t>   v_supplierid := '</a:t>
            </a:r>
            <a:r>
              <a:rPr lang="en-US" b="1" dirty="0">
                <a:solidFill>
                  <a:srgbClr val="000000"/>
                </a:solidFill>
                <a:latin typeface="Lucida Console" pitchFamily="49" charset="0"/>
              </a:rPr>
              <a:t>&amp;supplierid</a:t>
            </a:r>
            <a:r>
              <a:rPr lang="en-US" dirty="0">
                <a:solidFill>
                  <a:srgbClr val="000000"/>
                </a:solidFill>
                <a:latin typeface="Lucida Console" pitchFamily="49" charset="0"/>
              </a:rPr>
              <a:t>‘;</a:t>
            </a:r>
          </a:p>
          <a:p>
            <a:pPr eaLnBrk="0" hangingPunct="0">
              <a:spcBef>
                <a:spcPct val="50000"/>
              </a:spcBef>
              <a:buClr>
                <a:srgbClr val="0033CC"/>
              </a:buClr>
              <a:buSzPct val="155000"/>
              <a:defRPr/>
            </a:pPr>
            <a:r>
              <a:rPr lang="en-US" dirty="0">
                <a:solidFill>
                  <a:srgbClr val="000000"/>
                </a:solidFill>
                <a:latin typeface="Lucida Console" pitchFamily="49" charset="0"/>
              </a:rPr>
              <a:t>   v_suppliercontactno := '</a:t>
            </a:r>
            <a:r>
              <a:rPr lang="en-US" b="1" dirty="0">
                <a:solidFill>
                  <a:srgbClr val="000000"/>
                </a:solidFill>
                <a:latin typeface="Lucida Console" pitchFamily="49" charset="0"/>
              </a:rPr>
              <a:t>&amp;suppliercontactno</a:t>
            </a:r>
            <a:r>
              <a:rPr lang="en-US" dirty="0">
                <a:solidFill>
                  <a:srgbClr val="000000"/>
                </a:solidFill>
                <a:latin typeface="Lucida Console" pitchFamily="49" charset="0"/>
              </a:rPr>
              <a:t>‘;</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   UPDATE supplier SET suppliercontactno = v_suppliercontactno WHERE supplierid = v_supplierid;</a:t>
            </a:r>
          </a:p>
          <a:p>
            <a:pPr eaLnBrk="0" hangingPunct="0">
              <a:spcBef>
                <a:spcPct val="50000"/>
              </a:spcBef>
              <a:buClr>
                <a:srgbClr val="0033CC"/>
              </a:buClr>
              <a:buSzPct val="155000"/>
              <a:buFont typeface="Symbol" pitchFamily="18" charset="2"/>
              <a:buNone/>
              <a:defRPr/>
            </a:pPr>
            <a:r>
              <a:rPr lang="en-US" dirty="0">
                <a:solidFill>
                  <a:srgbClr val="000000"/>
                </a:solidFill>
                <a:latin typeface="Lucida Console" pitchFamily="49" charset="0"/>
              </a:rPr>
              <a:t>END; </a:t>
            </a:r>
          </a:p>
        </p:txBody>
      </p:sp>
    </p:spTree>
    <p:extLst>
      <p:ext uri="{BB962C8B-B14F-4D97-AF65-F5344CB8AC3E}">
        <p14:creationId xmlns:p14="http://schemas.microsoft.com/office/powerpoint/2010/main" val="39050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5297</Words>
  <Application>Microsoft Office PowerPoint</Application>
  <PresentationFormat>On-screen Show (4:3)</PresentationFormat>
  <Paragraphs>1150</Paragraphs>
  <Slides>41</Slides>
  <Notes>39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CONTENT</vt:lpstr>
      <vt:lpstr>Using SQL SELECT in PL/SQL </vt:lpstr>
      <vt:lpstr>Using SQL SELECT in PL/SQL </vt:lpstr>
      <vt:lpstr>Composite datatype</vt:lpstr>
      <vt:lpstr>%ROWTYPE  (1 of 2)</vt:lpstr>
      <vt:lpstr>%ROWTYPE –An Example(2 of 2)</vt:lpstr>
      <vt:lpstr>Using SQL INSERT in PL/SQL  </vt:lpstr>
      <vt:lpstr>Using SQL INSERT in PL/SQL </vt:lpstr>
      <vt:lpstr>Using SQL UPDATE in PL/SQL</vt:lpstr>
      <vt:lpstr>Using SQL DELETE in PL/SQL – Self study </vt:lpstr>
      <vt:lpstr>Exception</vt:lpstr>
      <vt:lpstr>How to handle an exception?</vt:lpstr>
      <vt:lpstr>Exception Syntax</vt:lpstr>
      <vt:lpstr>Handling Exception  </vt:lpstr>
      <vt:lpstr>Exception Types</vt:lpstr>
      <vt:lpstr>Raising exception</vt:lpstr>
      <vt:lpstr>Predefined Oracle Server Exception</vt:lpstr>
      <vt:lpstr>NO_DATA_FOUND - Predefined Exception</vt:lpstr>
      <vt:lpstr>TOO_MANY_ROWS - Predefined Exception</vt:lpstr>
      <vt:lpstr>DUP_VAL_ON_INDEX - Predefined Exception</vt:lpstr>
      <vt:lpstr>VALUE_ERROR predefined exception</vt:lpstr>
      <vt:lpstr>INVALID_NUMBER predefined exception</vt:lpstr>
      <vt:lpstr>Non-predefined Oracle Server exception</vt:lpstr>
      <vt:lpstr>Non-predefined Oracle Server Exception</vt:lpstr>
      <vt:lpstr>User-defined exception</vt:lpstr>
      <vt:lpstr>User-defined Exception</vt:lpstr>
      <vt:lpstr>WHEN OTHERS exception handler</vt:lpstr>
      <vt:lpstr>WHEN OTHERS clause</vt:lpstr>
      <vt:lpstr>SQLCODE and SQLERRM</vt:lpstr>
      <vt:lpstr>SQLCODE and SQLERRM </vt:lpstr>
      <vt:lpstr>Using RAISE_APPLICATION_ERROR</vt:lpstr>
      <vt:lpstr>Using RAISE_APPLICATION_ERROR</vt:lpstr>
      <vt:lpstr>Using RAISE_APPLICATION_ERROR</vt:lpstr>
      <vt:lpstr>Exception Propagation</vt:lpstr>
      <vt:lpstr>Exception raised in the declarative section</vt:lpstr>
      <vt:lpstr>Exception raised in the declarative section</vt:lpstr>
      <vt:lpstr>Exception raised in the executable section</vt:lpstr>
      <vt:lpstr>Exception raised in the executable section</vt:lpstr>
      <vt:lpstr>Exception raised in the executable section</vt:lpstr>
      <vt:lpstr>Exception raised in the exception section</vt:lpstr>
      <vt:lpstr>Exception raised in the exception section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 SELECT in PL/SQL </dc:title>
  <dc:creator>Manish</dc:creator>
  <cp:lastModifiedBy>Manish</cp:lastModifiedBy>
  <cp:revision>68</cp:revision>
  <dcterms:created xsi:type="dcterms:W3CDTF">2006-08-16T00:00:00Z</dcterms:created>
  <dcterms:modified xsi:type="dcterms:W3CDTF">2015-01-23T02:28:15Z</dcterms:modified>
</cp:coreProperties>
</file>