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0"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7" r:id="rId18"/>
    <p:sldId id="278"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BFF"/>
    <a:srgbClr val="EBFFEF"/>
    <a:srgbClr val="F2FFEB"/>
    <a:srgbClr val="E8FFDD"/>
    <a:srgbClr val="D5F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17" autoAdjust="0"/>
  </p:normalViewPr>
  <p:slideViewPr>
    <p:cSldViewPr>
      <p:cViewPr>
        <p:scale>
          <a:sx n="60" d="100"/>
          <a:sy n="60" d="100"/>
        </p:scale>
        <p:origin x="-165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BD316-A792-4FF5-9E44-B1CB8C875B9B}" type="datetimeFigureOut">
              <a:rPr lang="en-US" smtClean="0"/>
              <a:t>1/22/2015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65CC66-436A-41B6-B8AC-2BE8590B2C98}" type="slidenum">
              <a:rPr lang="en-US" smtClean="0"/>
              <a:t>‹#›</a:t>
            </a:fld>
            <a:endParaRPr lang="en-US"/>
          </a:p>
        </p:txBody>
      </p:sp>
    </p:spTree>
    <p:extLst>
      <p:ext uri="{BB962C8B-B14F-4D97-AF65-F5344CB8AC3E}">
        <p14:creationId xmlns:p14="http://schemas.microsoft.com/office/powerpoint/2010/main" val="1863338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Implicit Cursor Attributes</a:t>
            </a:r>
          </a:p>
          <a:p>
            <a:endParaRPr lang="en-US" dirty="0" smtClean="0">
              <a:latin typeface="Arial" charset="0"/>
            </a:endParaRPr>
          </a:p>
          <a:p>
            <a:r>
              <a:rPr lang="en-US" dirty="0" smtClean="0">
                <a:latin typeface="Arial" charset="0"/>
              </a:rPr>
              <a:t>          Implicit cursor attributes can be used to evaluate whether a DML statement has affected one or more rows. We can use these attributes both in the executable section as well as in the exception section. </a:t>
            </a:r>
          </a:p>
          <a:p>
            <a:endParaRPr lang="en-US" dirty="0" smtClean="0">
              <a:latin typeface="Arial" charset="0"/>
            </a:endParaRPr>
          </a:p>
          <a:p>
            <a:r>
              <a:rPr lang="en-US" dirty="0" smtClean="0">
                <a:latin typeface="Arial" charset="0"/>
              </a:rPr>
              <a:t>For example,</a:t>
            </a:r>
          </a:p>
          <a:p>
            <a:r>
              <a:rPr lang="en-US" dirty="0" smtClean="0">
                <a:latin typeface="Arial" charset="0"/>
              </a:rPr>
              <a:t>After an INSERT statement has been successfully executed </a:t>
            </a:r>
          </a:p>
          <a:p>
            <a:pPr lvl="1"/>
            <a:r>
              <a:rPr lang="en-US" dirty="0" smtClean="0">
                <a:latin typeface="Arial" charset="0"/>
              </a:rPr>
              <a:t>SQL%ROWCOUNT is set to 1,</a:t>
            </a:r>
          </a:p>
          <a:p>
            <a:pPr lvl="1"/>
            <a:r>
              <a:rPr lang="en-US" dirty="0" smtClean="0">
                <a:latin typeface="Arial" charset="0"/>
              </a:rPr>
              <a:t>SQL%FOUND is set to TRUE,</a:t>
            </a:r>
          </a:p>
          <a:p>
            <a:pPr lvl="1"/>
            <a:r>
              <a:rPr lang="en-US" dirty="0" smtClean="0">
                <a:latin typeface="Arial" charset="0"/>
              </a:rPr>
              <a:t>SQL%NOTFOUND is set to FALSE,</a:t>
            </a:r>
          </a:p>
          <a:p>
            <a:pPr lvl="1"/>
            <a:r>
              <a:rPr lang="en-US" dirty="0" smtClean="0">
                <a:latin typeface="Arial" charset="0"/>
              </a:rPr>
              <a:t>SQL%ISOPEN is set to FALSE</a:t>
            </a:r>
          </a:p>
          <a:p>
            <a:endParaRPr lang="en-US" dirty="0" smtClean="0">
              <a:latin typeface="Arial" charset="0"/>
            </a:endParaRPr>
          </a:p>
          <a:p>
            <a:r>
              <a:rPr lang="en-US" dirty="0" smtClean="0">
                <a:latin typeface="Arial" charset="0"/>
              </a:rPr>
              <a:t>If an INSERT statement fails then,</a:t>
            </a:r>
          </a:p>
          <a:p>
            <a:pPr lvl="1"/>
            <a:r>
              <a:rPr lang="en-US" dirty="0" smtClean="0">
                <a:latin typeface="Arial" charset="0"/>
              </a:rPr>
              <a:t>SQL%ROWCOUNT is set to 0,</a:t>
            </a:r>
          </a:p>
          <a:p>
            <a:pPr lvl="1"/>
            <a:r>
              <a:rPr lang="en-US" dirty="0" smtClean="0">
                <a:latin typeface="Arial" charset="0"/>
              </a:rPr>
              <a:t>SQL%FOUND is set to FALSE,</a:t>
            </a:r>
          </a:p>
          <a:p>
            <a:pPr lvl="1"/>
            <a:r>
              <a:rPr lang="en-US" dirty="0" smtClean="0">
                <a:latin typeface="Arial" charset="0"/>
              </a:rPr>
              <a:t>SQL%NOTFOUND is set to TRUE,</a:t>
            </a:r>
          </a:p>
          <a:p>
            <a:pPr lvl="1"/>
            <a:r>
              <a:rPr lang="en-US" dirty="0" smtClean="0">
                <a:latin typeface="Arial" charset="0"/>
              </a:rPr>
              <a:t>SQL%ISOPEN is set to FALSE</a:t>
            </a:r>
          </a:p>
          <a:p>
            <a:endParaRPr lang="en-US" dirty="0" smtClean="0">
              <a:latin typeface="Arial" charset="0"/>
            </a:endParaRPr>
          </a:p>
          <a:p>
            <a:r>
              <a:rPr lang="en-US" dirty="0" smtClean="0">
                <a:latin typeface="Arial" charset="0"/>
              </a:rPr>
              <a:t>Similarly after an UPDATE/DELETE statement has been successfully executed</a:t>
            </a:r>
          </a:p>
          <a:p>
            <a:pPr lvl="1"/>
            <a:r>
              <a:rPr lang="en-US" dirty="0" smtClean="0">
                <a:latin typeface="Arial" charset="0"/>
              </a:rPr>
              <a:t>SQL%ROWCOUNT is set to the number of rows updated/deleted,</a:t>
            </a:r>
          </a:p>
          <a:p>
            <a:pPr lvl="1"/>
            <a:r>
              <a:rPr lang="en-US" dirty="0" smtClean="0">
                <a:latin typeface="Arial" charset="0"/>
              </a:rPr>
              <a:t>SQL%FOUND is set to TRUE,</a:t>
            </a:r>
          </a:p>
          <a:p>
            <a:pPr lvl="1"/>
            <a:r>
              <a:rPr lang="en-US" dirty="0" smtClean="0">
                <a:latin typeface="Arial" charset="0"/>
              </a:rPr>
              <a:t>SQL%NOTFOUND is set to FALSE,</a:t>
            </a:r>
          </a:p>
          <a:p>
            <a:pPr lvl="1"/>
            <a:r>
              <a:rPr lang="en-US" dirty="0" smtClean="0">
                <a:latin typeface="Arial" charset="0"/>
              </a:rPr>
              <a:t>SQL%ISOPEN is set to FALSE</a:t>
            </a:r>
          </a:p>
          <a:p>
            <a:endParaRPr lang="en-US" dirty="0" smtClean="0">
              <a:latin typeface="Arial" charset="0"/>
            </a:endParaRPr>
          </a:p>
          <a:p>
            <a:r>
              <a:rPr lang="en-US" dirty="0" smtClean="0">
                <a:latin typeface="Arial" charset="0"/>
              </a:rPr>
              <a:t>If an UPDATE statement fails then,</a:t>
            </a:r>
          </a:p>
          <a:p>
            <a:pPr lvl="1"/>
            <a:r>
              <a:rPr lang="en-US" dirty="0" smtClean="0">
                <a:latin typeface="Arial" charset="0"/>
              </a:rPr>
              <a:t>SQL%ROWCOUNT is set to 0,</a:t>
            </a:r>
          </a:p>
          <a:p>
            <a:pPr lvl="1"/>
            <a:r>
              <a:rPr lang="en-US" dirty="0" smtClean="0">
                <a:latin typeface="Arial" charset="0"/>
              </a:rPr>
              <a:t>SQL%FOUND is set to FALSE,</a:t>
            </a:r>
          </a:p>
          <a:p>
            <a:pPr lvl="1"/>
            <a:r>
              <a:rPr lang="en-US" dirty="0" smtClean="0">
                <a:latin typeface="Arial" charset="0"/>
              </a:rPr>
              <a:t>SQL%NOTFOUND is set to TRUE,</a:t>
            </a:r>
          </a:p>
          <a:p>
            <a:pPr lvl="1"/>
            <a:r>
              <a:rPr lang="en-US" dirty="0" smtClean="0">
                <a:latin typeface="Arial" charset="0"/>
              </a:rPr>
              <a:t>SQL%ISOPEN is set to FALSE</a:t>
            </a:r>
          </a:p>
          <a:p>
            <a:endParaRPr lang="en-US" dirty="0" smtClean="0">
              <a:latin typeface="Arial" charset="0"/>
            </a:endParaRPr>
          </a:p>
          <a:p>
            <a:r>
              <a:rPr lang="en-US" dirty="0" smtClean="0">
                <a:latin typeface="Arial" charset="0"/>
              </a:rPr>
              <a:t>Hence we need to use these implicit cursor attributes only after SQL statements to test the outcome of the same. Do not use these implicit cursor attributes to test the outcome of PL/SQL statements.</a:t>
            </a:r>
          </a:p>
          <a:p>
            <a:endParaRPr lang="en-US" dirty="0" smtClean="0">
              <a:latin typeface="Arial" charset="0"/>
            </a:endParaRPr>
          </a:p>
          <a:p>
            <a:r>
              <a:rPr lang="en-US" dirty="0" smtClean="0">
                <a:latin typeface="Arial" charset="0"/>
              </a:rPr>
              <a:t>Do not use implicit cursor attribute to check the unsuccessfulness of SELECT statement, because PL/SQL returns exception when the SELECT statement fails. The point here is writing a code as said above, would not thrown any PL/SQL compilation error. The code would compile and run successfully. But the execution would not provide the desired output.</a:t>
            </a:r>
          </a:p>
          <a:p>
            <a:endParaRPr lang="en-US" dirty="0" smtClean="0">
              <a:latin typeface="Arial" charset="0"/>
            </a:endParaRPr>
          </a:p>
          <a:p>
            <a:r>
              <a:rPr lang="en-US" dirty="0" smtClean="0">
                <a:latin typeface="Arial" charset="0"/>
              </a:rPr>
              <a:t>Example:</a:t>
            </a:r>
          </a:p>
          <a:p>
            <a:endParaRPr lang="en-US" dirty="0" smtClean="0">
              <a:latin typeface="Arial" charset="0"/>
            </a:endParaRPr>
          </a:p>
          <a:p>
            <a:r>
              <a:rPr lang="en-US" dirty="0" smtClean="0">
                <a:latin typeface="Arial" charset="0"/>
              </a:rPr>
              <a:t>Assume that a department with </a:t>
            </a:r>
            <a:r>
              <a:rPr lang="en-US" dirty="0" err="1" smtClean="0">
                <a:latin typeface="Arial" charset="0"/>
              </a:rPr>
              <a:t>deptno</a:t>
            </a:r>
            <a:r>
              <a:rPr lang="en-US" dirty="0" smtClean="0">
                <a:latin typeface="Arial" charset="0"/>
              </a:rPr>
              <a:t> 60 does not exists in the </a:t>
            </a:r>
            <a:r>
              <a:rPr lang="en-US" dirty="0" err="1" smtClean="0">
                <a:latin typeface="Arial" charset="0"/>
              </a:rPr>
              <a:t>dept</a:t>
            </a:r>
            <a:r>
              <a:rPr lang="en-US" dirty="0" smtClean="0">
                <a:latin typeface="Arial" charset="0"/>
              </a:rPr>
              <a:t> table.</a:t>
            </a:r>
          </a:p>
          <a:p>
            <a:endParaRPr lang="en-US" dirty="0" smtClean="0">
              <a:latin typeface="Arial" charset="0"/>
            </a:endParaRPr>
          </a:p>
          <a:p>
            <a:r>
              <a:rPr lang="en-US" dirty="0" smtClean="0">
                <a:latin typeface="Arial" charset="0"/>
              </a:rPr>
              <a:t>DECLARE</a:t>
            </a:r>
          </a:p>
          <a:p>
            <a:r>
              <a:rPr lang="en-US" dirty="0" smtClean="0">
                <a:latin typeface="Arial" charset="0"/>
              </a:rPr>
              <a:t>      </a:t>
            </a:r>
            <a:r>
              <a:rPr lang="en-US" dirty="0" err="1" smtClean="0">
                <a:latin typeface="Arial" charset="0"/>
              </a:rPr>
              <a:t>v_dname</a:t>
            </a:r>
            <a:r>
              <a:rPr lang="en-US" dirty="0" smtClean="0">
                <a:latin typeface="Arial" charset="0"/>
              </a:rPr>
              <a:t> </a:t>
            </a:r>
            <a:r>
              <a:rPr lang="en-US" dirty="0" err="1" smtClean="0">
                <a:latin typeface="Arial" charset="0"/>
              </a:rPr>
              <a:t>dept.dname%TYPE</a:t>
            </a:r>
            <a:r>
              <a:rPr lang="en-US" dirty="0" smtClean="0">
                <a:latin typeface="Arial" charset="0"/>
              </a:rPr>
              <a:t>;</a:t>
            </a:r>
          </a:p>
          <a:p>
            <a:r>
              <a:rPr lang="en-US" dirty="0" smtClean="0">
                <a:latin typeface="Arial" charset="0"/>
              </a:rPr>
              <a:t>BEGIN</a:t>
            </a:r>
          </a:p>
          <a:p>
            <a:r>
              <a:rPr lang="en-US" dirty="0" smtClean="0">
                <a:latin typeface="Arial" charset="0"/>
              </a:rPr>
              <a:t>      SELECT </a:t>
            </a:r>
            <a:r>
              <a:rPr lang="en-US" dirty="0" err="1" smtClean="0">
                <a:latin typeface="Arial" charset="0"/>
              </a:rPr>
              <a:t>dname</a:t>
            </a:r>
            <a:r>
              <a:rPr lang="en-US" dirty="0" smtClean="0">
                <a:latin typeface="Arial" charset="0"/>
              </a:rPr>
              <a:t> INTO </a:t>
            </a:r>
            <a:r>
              <a:rPr lang="en-US" dirty="0" err="1" smtClean="0">
                <a:latin typeface="Arial" charset="0"/>
              </a:rPr>
              <a:t>v_dname</a:t>
            </a:r>
            <a:r>
              <a:rPr lang="en-US" dirty="0" smtClean="0">
                <a:latin typeface="Arial" charset="0"/>
              </a:rPr>
              <a:t> FROM </a:t>
            </a:r>
            <a:r>
              <a:rPr lang="en-US" dirty="0" err="1" smtClean="0">
                <a:latin typeface="Arial" charset="0"/>
              </a:rPr>
              <a:t>dept</a:t>
            </a:r>
            <a:r>
              <a:rPr lang="en-US" dirty="0" smtClean="0">
                <a:latin typeface="Arial" charset="0"/>
              </a:rPr>
              <a:t> WHERE </a:t>
            </a:r>
            <a:r>
              <a:rPr lang="en-US" dirty="0" err="1" smtClean="0">
                <a:latin typeface="Arial" charset="0"/>
              </a:rPr>
              <a:t>deptno</a:t>
            </a:r>
            <a:r>
              <a:rPr lang="en-US" dirty="0" smtClean="0">
                <a:latin typeface="Arial" charset="0"/>
              </a:rPr>
              <a:t>=60;</a:t>
            </a:r>
          </a:p>
          <a:p>
            <a:r>
              <a:rPr lang="en-US" dirty="0" smtClean="0">
                <a:latin typeface="Arial" charset="0"/>
              </a:rPr>
              <a:t>      IF SQL%NOTFOUND THEN</a:t>
            </a:r>
          </a:p>
          <a:p>
            <a:r>
              <a:rPr lang="en-US" dirty="0" smtClean="0">
                <a:latin typeface="Arial" charset="0"/>
              </a:rPr>
              <a:t>             DBMS_OUTPUT.PUT_LINE(‘</a:t>
            </a:r>
            <a:r>
              <a:rPr lang="en-US" dirty="0" err="1" smtClean="0">
                <a:latin typeface="Arial" charset="0"/>
              </a:rPr>
              <a:t>Dept</a:t>
            </a:r>
            <a:r>
              <a:rPr lang="en-US" dirty="0" smtClean="0">
                <a:latin typeface="Arial" charset="0"/>
              </a:rPr>
              <a:t> record not found’);</a:t>
            </a:r>
          </a:p>
          <a:p>
            <a:r>
              <a:rPr lang="en-US" dirty="0" smtClean="0">
                <a:latin typeface="Arial" charset="0"/>
              </a:rPr>
              <a:t>      END IF;</a:t>
            </a:r>
          </a:p>
          <a:p>
            <a:r>
              <a:rPr lang="en-US" dirty="0" smtClean="0">
                <a:latin typeface="Arial" charset="0"/>
              </a:rPr>
              <a:t>EXCEPTION</a:t>
            </a:r>
          </a:p>
          <a:p>
            <a:r>
              <a:rPr lang="en-US" dirty="0" smtClean="0">
                <a:latin typeface="Arial" charset="0"/>
              </a:rPr>
              <a:t>      WHEN NO_DATA_FOUND THEN</a:t>
            </a:r>
          </a:p>
          <a:p>
            <a:r>
              <a:rPr lang="en-US" dirty="0" smtClean="0">
                <a:latin typeface="Arial" charset="0"/>
              </a:rPr>
              <a:t>           DBMS_OUTPUT.PUT_LINE(‘No data found exception thrown’);</a:t>
            </a:r>
          </a:p>
          <a:p>
            <a:r>
              <a:rPr lang="en-US" dirty="0" smtClean="0">
                <a:latin typeface="Arial" charset="0"/>
              </a:rPr>
              <a:t>END;</a:t>
            </a:r>
          </a:p>
          <a:p>
            <a:r>
              <a:rPr lang="en-US" dirty="0" smtClean="0">
                <a:latin typeface="Arial" charset="0"/>
              </a:rPr>
              <a:t>/</a:t>
            </a:r>
          </a:p>
          <a:p>
            <a:endParaRPr lang="en-US" dirty="0" smtClean="0">
              <a:latin typeface="Arial" charset="0"/>
            </a:endParaRPr>
          </a:p>
          <a:p>
            <a:r>
              <a:rPr lang="en-US" dirty="0" smtClean="0">
                <a:latin typeface="Arial" charset="0"/>
              </a:rPr>
              <a:t>Output:</a:t>
            </a:r>
          </a:p>
          <a:p>
            <a:r>
              <a:rPr lang="en-US" dirty="0" smtClean="0">
                <a:latin typeface="Arial" charset="0"/>
              </a:rPr>
              <a:t>====</a:t>
            </a:r>
          </a:p>
          <a:p>
            <a:r>
              <a:rPr lang="en-US" dirty="0" smtClean="0">
                <a:latin typeface="Arial" charset="0"/>
              </a:rPr>
              <a:t>No data found exception thrown</a:t>
            </a:r>
          </a:p>
          <a:p>
            <a:endParaRPr lang="en-US" dirty="0" smtClean="0">
              <a:latin typeface="Arial" charset="0"/>
            </a:endParaRPr>
          </a:p>
          <a:p>
            <a:r>
              <a:rPr lang="en-US" dirty="0" smtClean="0">
                <a:latin typeface="Arial" charset="0"/>
              </a:rPr>
              <a:t>For example, NO_DATA_FOUND exception is thrown if the SELECT statement identifies </a:t>
            </a:r>
            <a:r>
              <a:rPr lang="en-US" b="1" dirty="0" smtClean="0">
                <a:latin typeface="Arial" charset="0"/>
              </a:rPr>
              <a:t>Zero records. </a:t>
            </a:r>
            <a:r>
              <a:rPr lang="en-US" dirty="0" smtClean="0">
                <a:latin typeface="Arial" charset="0"/>
              </a:rPr>
              <a:t>TOO_MANY_ROWS exception is thrown if the SELECT statement identifies more than one row</a:t>
            </a:r>
            <a:endParaRPr lang="en-US" b="1" dirty="0" smtClean="0">
              <a:latin typeface="Arial" charset="0"/>
            </a:endParaRPr>
          </a:p>
          <a:p>
            <a:r>
              <a:rPr lang="en-US" dirty="0" smtClean="0">
                <a:latin typeface="Arial" charset="0"/>
              </a:rPr>
              <a:t>          </a:t>
            </a:r>
          </a:p>
          <a:p>
            <a:endParaRPr lang="en-US" dirty="0"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spcBef>
                <a:spcPct val="50000"/>
              </a:spcBef>
              <a:buClr>
                <a:srgbClr val="0033CC"/>
              </a:buClr>
              <a:buSzPct val="155000"/>
              <a:buFont typeface="Symbol" pitchFamily="18" charset="2"/>
              <a:buNone/>
            </a:pPr>
            <a:fld id="{541E4CB6-2BBD-4D7F-B1E8-73C17605F487}" type="slidenum">
              <a:rPr lang="en-US" smtClean="0">
                <a:solidFill>
                  <a:srgbClr val="000000"/>
                </a:solidFill>
              </a:rPr>
              <a:pPr>
                <a:spcBef>
                  <a:spcPct val="50000"/>
                </a:spcBef>
                <a:buClr>
                  <a:srgbClr val="0033CC"/>
                </a:buClr>
                <a:buSzPct val="155000"/>
                <a:buFont typeface="Symbol" pitchFamily="18" charset="2"/>
                <a:buNone/>
              </a:pPr>
              <a:t>2</a:t>
            </a:fld>
            <a:endParaRPr lang="en-US" smtClean="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82F87BE0-5D52-4CE2-8762-7662DC06ADBE}" type="slidenum">
              <a:rPr lang="en-US" b="0" smtClean="0"/>
              <a:pPr eaLnBrk="1" hangingPunct="1"/>
              <a:t>12</a:t>
            </a:fld>
            <a:endParaRPr lang="en-US" b="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75DA401C-350C-479F-9DB1-F9813B00A387}" type="slidenum">
              <a:rPr lang="en-US" b="0" smtClean="0"/>
              <a:pPr eaLnBrk="1" hangingPunct="1"/>
              <a:t>13</a:t>
            </a:fld>
            <a:endParaRPr 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2FFEC346-3C49-4953-BA22-D2ED8D7F614A}" type="slidenum">
              <a:rPr lang="en-US" b="0" smtClean="0"/>
              <a:pPr eaLnBrk="1" hangingPunct="1"/>
              <a:t>14</a:t>
            </a:fld>
            <a:endParaRPr lang="en-US" b="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E4E1DE08-DD56-4E26-A354-F771EBAB3A05}" type="slidenum">
              <a:rPr lang="en-US" b="0" smtClean="0"/>
              <a:pPr eaLnBrk="1" hangingPunct="1"/>
              <a:t>15</a:t>
            </a:fld>
            <a:endParaRPr lang="en-US" b="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3D064278-77CD-4C74-8E12-99CC3EDE980D}" type="slidenum">
              <a:rPr lang="en-US" b="0" smtClean="0"/>
              <a:pPr eaLnBrk="1" hangingPunct="1"/>
              <a:t>16</a:t>
            </a:fld>
            <a:endParaRPr lang="en-US" b="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720C1A45-4DB5-4D18-9D55-6EFA2D0B45AE}" type="slidenum">
              <a:rPr lang="en-US" b="0" smtClean="0"/>
              <a:pPr eaLnBrk="1" hangingPunct="1"/>
              <a:t>17</a:t>
            </a:fld>
            <a:endParaRPr lang="en-US" b="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323D15A-A0BC-414B-81A3-D58EADCB5DFF}" type="slidenum">
              <a:rPr lang="en-US" b="0" smtClean="0"/>
              <a:pPr eaLnBrk="1" hangingPunct="1"/>
              <a:t>18</a:t>
            </a:fld>
            <a:endParaRPr lang="en-US" b="0"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en-US" sz="900" dirty="0" smtClean="0">
                <a:latin typeface="Lucida Console" pitchFamily="49" charset="0"/>
              </a:rPr>
              <a:t>Using column aliases in cursor declaration</a:t>
            </a:r>
          </a:p>
          <a:p>
            <a:pPr>
              <a:spcBef>
                <a:spcPts val="600"/>
              </a:spcBef>
            </a:pPr>
            <a:r>
              <a:rPr lang="en-US" sz="900" dirty="0" smtClean="0">
                <a:latin typeface="Lucida Console" pitchFamily="49" charset="0"/>
              </a:rPr>
              <a:t>=========================</a:t>
            </a:r>
          </a:p>
          <a:p>
            <a:pPr>
              <a:spcBef>
                <a:spcPts val="600"/>
              </a:spcBef>
            </a:pPr>
            <a:r>
              <a:rPr lang="en-US" sz="900" dirty="0" smtClean="0">
                <a:latin typeface="Lucida Console" pitchFamily="49" charset="0"/>
              </a:rPr>
              <a:t>DECLARE</a:t>
            </a:r>
          </a:p>
          <a:p>
            <a:pPr>
              <a:spcBef>
                <a:spcPts val="600"/>
              </a:spcBef>
            </a:pPr>
            <a:r>
              <a:rPr lang="en-US" sz="900" dirty="0" smtClean="0">
                <a:latin typeface="Lucida Console" pitchFamily="49" charset="0"/>
              </a:rPr>
              <a:t> CURSOR c3 IS SELECT </a:t>
            </a:r>
            <a:r>
              <a:rPr lang="en-US" sz="900" dirty="0" err="1" smtClean="0">
                <a:latin typeface="Lucida Console" pitchFamily="49" charset="0"/>
              </a:rPr>
              <a:t>itemid</a:t>
            </a:r>
            <a:r>
              <a:rPr lang="en-US" sz="900" dirty="0" smtClean="0">
                <a:latin typeface="Lucida Console" pitchFamily="49" charset="0"/>
              </a:rPr>
              <a:t>, sum(</a:t>
            </a:r>
            <a:r>
              <a:rPr lang="en-US" sz="900" dirty="0" err="1" smtClean="0">
                <a:latin typeface="Lucida Console" pitchFamily="49" charset="0"/>
              </a:rPr>
              <a:t>qtypurchased</a:t>
            </a:r>
            <a:r>
              <a:rPr lang="en-US" sz="900" dirty="0" smtClean="0">
                <a:latin typeface="Lucida Console" pitchFamily="49" charset="0"/>
              </a:rPr>
              <a:t>) as </a:t>
            </a:r>
            <a:r>
              <a:rPr lang="en-US" sz="900" dirty="0" err="1" smtClean="0">
                <a:latin typeface="Lucida Console" pitchFamily="49" charset="0"/>
              </a:rPr>
              <a:t>sumqty</a:t>
            </a:r>
            <a:r>
              <a:rPr lang="en-US" sz="900" dirty="0" smtClean="0">
                <a:latin typeface="Lucida Console" pitchFamily="49" charset="0"/>
              </a:rPr>
              <a:t>, sum(</a:t>
            </a:r>
            <a:r>
              <a:rPr lang="en-US" sz="900" dirty="0" err="1" smtClean="0">
                <a:latin typeface="Lucida Console" pitchFamily="49" charset="0"/>
              </a:rPr>
              <a:t>netprice</a:t>
            </a:r>
            <a:r>
              <a:rPr lang="en-US" sz="900" dirty="0" smtClean="0">
                <a:latin typeface="Lucida Console" pitchFamily="49" charset="0"/>
              </a:rPr>
              <a:t>) as</a:t>
            </a:r>
          </a:p>
          <a:p>
            <a:pPr>
              <a:spcBef>
                <a:spcPts val="600"/>
              </a:spcBef>
            </a:pPr>
            <a:r>
              <a:rPr lang="en-US" sz="900" dirty="0" smtClean="0">
                <a:latin typeface="Lucida Console" pitchFamily="49" charset="0"/>
              </a:rPr>
              <a:t> </a:t>
            </a:r>
            <a:r>
              <a:rPr lang="en-US" sz="900" dirty="0" err="1" smtClean="0">
                <a:latin typeface="Lucida Console" pitchFamily="49" charset="0"/>
              </a:rPr>
              <a:t>netprice</a:t>
            </a:r>
            <a:r>
              <a:rPr lang="en-US" sz="900" dirty="0" smtClean="0">
                <a:latin typeface="Lucida Console" pitchFamily="49" charset="0"/>
              </a:rPr>
              <a:t> FROM </a:t>
            </a:r>
            <a:r>
              <a:rPr lang="en-US" sz="900" dirty="0" err="1" smtClean="0">
                <a:latin typeface="Lucida Console" pitchFamily="49" charset="0"/>
              </a:rPr>
              <a:t>customerpurchase</a:t>
            </a:r>
            <a:r>
              <a:rPr lang="en-US" sz="900" dirty="0" smtClean="0">
                <a:latin typeface="Lucida Console" pitchFamily="49" charset="0"/>
              </a:rPr>
              <a:t> WHERE </a:t>
            </a:r>
            <a:r>
              <a:rPr lang="en-US" sz="900" dirty="0" err="1" smtClean="0">
                <a:latin typeface="Lucida Console" pitchFamily="49" charset="0"/>
              </a:rPr>
              <a:t>netprice</a:t>
            </a:r>
            <a:r>
              <a:rPr lang="en-US" sz="900" dirty="0" smtClean="0">
                <a:latin typeface="Lucida Console" pitchFamily="49" charset="0"/>
              </a:rPr>
              <a:t> &gt; 20 GROUP BY </a:t>
            </a:r>
            <a:r>
              <a:rPr lang="en-US" sz="900" dirty="0" err="1" smtClean="0">
                <a:latin typeface="Lucida Console" pitchFamily="49" charset="0"/>
              </a:rPr>
              <a:t>itemid</a:t>
            </a:r>
            <a:r>
              <a:rPr lang="en-US" sz="900" dirty="0" smtClean="0">
                <a:latin typeface="Lucida Console" pitchFamily="49" charset="0"/>
              </a:rPr>
              <a:t>;</a:t>
            </a:r>
          </a:p>
          <a:p>
            <a:pPr>
              <a:spcBef>
                <a:spcPts val="600"/>
              </a:spcBef>
            </a:pPr>
            <a:r>
              <a:rPr lang="en-US" sz="900" dirty="0" smtClean="0">
                <a:latin typeface="Lucida Console" pitchFamily="49" charset="0"/>
              </a:rPr>
              <a:t> </a:t>
            </a:r>
            <a:r>
              <a:rPr lang="en-US" sz="900" dirty="0" err="1" smtClean="0">
                <a:latin typeface="Lucida Console" pitchFamily="49" charset="0"/>
              </a:rPr>
              <a:t>v_itemrec</a:t>
            </a:r>
            <a:r>
              <a:rPr lang="en-US" sz="900" dirty="0" smtClean="0">
                <a:latin typeface="Lucida Console" pitchFamily="49" charset="0"/>
              </a:rPr>
              <a:t> c3%rowtype;</a:t>
            </a:r>
          </a:p>
          <a:p>
            <a:pPr>
              <a:spcBef>
                <a:spcPts val="600"/>
              </a:spcBef>
            </a:pPr>
            <a:r>
              <a:rPr lang="en-US" sz="900" dirty="0" smtClean="0">
                <a:latin typeface="Lucida Console" pitchFamily="49" charset="0"/>
              </a:rPr>
              <a:t>BEGIN</a:t>
            </a:r>
          </a:p>
          <a:p>
            <a:pPr>
              <a:spcBef>
                <a:spcPts val="600"/>
              </a:spcBef>
            </a:pPr>
            <a:r>
              <a:rPr lang="en-US" sz="900" dirty="0" smtClean="0">
                <a:latin typeface="Lucida Console" pitchFamily="49" charset="0"/>
              </a:rPr>
              <a:t>  OPEN C3;</a:t>
            </a:r>
          </a:p>
          <a:p>
            <a:pPr>
              <a:spcBef>
                <a:spcPts val="600"/>
              </a:spcBef>
            </a:pPr>
            <a:r>
              <a:rPr lang="en-US" sz="900" dirty="0" smtClean="0">
                <a:latin typeface="Lucida Console" pitchFamily="49" charset="0"/>
              </a:rPr>
              <a:t>    LOOP</a:t>
            </a:r>
          </a:p>
          <a:p>
            <a:pPr>
              <a:spcBef>
                <a:spcPts val="600"/>
              </a:spcBef>
            </a:pPr>
            <a:r>
              <a:rPr lang="en-US" sz="900" dirty="0" smtClean="0">
                <a:latin typeface="Lucida Console" pitchFamily="49" charset="0"/>
              </a:rPr>
              <a:t>      FETCH C3 INTO </a:t>
            </a:r>
            <a:r>
              <a:rPr lang="en-US" sz="900" dirty="0" err="1" smtClean="0">
                <a:latin typeface="Lucida Console" pitchFamily="49" charset="0"/>
              </a:rPr>
              <a:t>v_itemrec</a:t>
            </a:r>
            <a:r>
              <a:rPr lang="en-US" sz="900" dirty="0" smtClean="0">
                <a:latin typeface="Lucida Console" pitchFamily="49" charset="0"/>
              </a:rPr>
              <a:t>;</a:t>
            </a:r>
          </a:p>
          <a:p>
            <a:pPr>
              <a:spcBef>
                <a:spcPts val="600"/>
              </a:spcBef>
            </a:pPr>
            <a:r>
              <a:rPr lang="en-US" sz="900" dirty="0" smtClean="0">
                <a:latin typeface="Lucida Console" pitchFamily="49" charset="0"/>
              </a:rPr>
              <a:t>      EXIT WHEN C3%NOTFOUND;</a:t>
            </a:r>
          </a:p>
          <a:p>
            <a:pPr>
              <a:spcBef>
                <a:spcPts val="600"/>
              </a:spcBef>
            </a:pPr>
            <a:r>
              <a:rPr lang="en-US" sz="900" dirty="0" smtClean="0">
                <a:latin typeface="Lucida Console" pitchFamily="49" charset="0"/>
              </a:rPr>
              <a:t>        IF </a:t>
            </a:r>
            <a:r>
              <a:rPr lang="en-US" sz="900" dirty="0" err="1" smtClean="0">
                <a:latin typeface="Lucida Console" pitchFamily="49" charset="0"/>
              </a:rPr>
              <a:t>v_itemrec.sumqty</a:t>
            </a:r>
            <a:r>
              <a:rPr lang="en-US" sz="900" dirty="0" smtClean="0">
                <a:latin typeface="Lucida Console" pitchFamily="49" charset="0"/>
              </a:rPr>
              <a:t> &gt; 10 THEN</a:t>
            </a:r>
          </a:p>
          <a:p>
            <a:pPr>
              <a:spcBef>
                <a:spcPts val="600"/>
              </a:spcBef>
            </a:pPr>
            <a:r>
              <a:rPr lang="en-US" sz="900" dirty="0" smtClean="0">
                <a:latin typeface="Lucida Console" pitchFamily="49" charset="0"/>
              </a:rPr>
              <a:t>          UPDATE ITEM SET discount=discount + 1 WHERE</a:t>
            </a:r>
          </a:p>
          <a:p>
            <a:pPr>
              <a:spcBef>
                <a:spcPts val="600"/>
              </a:spcBef>
            </a:pPr>
            <a:r>
              <a:rPr lang="en-US" sz="900" dirty="0" smtClean="0">
                <a:latin typeface="Lucida Console" pitchFamily="49" charset="0"/>
              </a:rPr>
              <a:t>	</a:t>
            </a:r>
            <a:r>
              <a:rPr lang="en-US" sz="900" dirty="0" err="1" smtClean="0">
                <a:latin typeface="Lucida Console" pitchFamily="49" charset="0"/>
              </a:rPr>
              <a:t>itemid</a:t>
            </a:r>
            <a:r>
              <a:rPr lang="en-US" sz="900" dirty="0" smtClean="0">
                <a:latin typeface="Lucida Console" pitchFamily="49" charset="0"/>
              </a:rPr>
              <a:t>=</a:t>
            </a:r>
            <a:r>
              <a:rPr lang="en-US" sz="900" dirty="0" err="1" smtClean="0">
                <a:latin typeface="Lucida Console" pitchFamily="49" charset="0"/>
              </a:rPr>
              <a:t>v_itemrec.itemid</a:t>
            </a:r>
            <a:r>
              <a:rPr lang="en-US" sz="900" dirty="0" smtClean="0">
                <a:latin typeface="Lucida Console" pitchFamily="49" charset="0"/>
              </a:rPr>
              <a:t>;</a:t>
            </a:r>
          </a:p>
          <a:p>
            <a:pPr>
              <a:spcBef>
                <a:spcPts val="600"/>
              </a:spcBef>
            </a:pPr>
            <a:r>
              <a:rPr lang="en-US" sz="900" dirty="0" smtClean="0">
                <a:latin typeface="Lucida Console" pitchFamily="49" charset="0"/>
              </a:rPr>
              <a:t>        END IF;</a:t>
            </a:r>
          </a:p>
          <a:p>
            <a:pPr>
              <a:spcBef>
                <a:spcPts val="600"/>
              </a:spcBef>
            </a:pPr>
            <a:r>
              <a:rPr lang="en-US" sz="900" dirty="0" smtClean="0">
                <a:latin typeface="Lucida Console" pitchFamily="49" charset="0"/>
              </a:rPr>
              <a:t>      DBMS_OUTPUT.PUT_LINE(</a:t>
            </a:r>
            <a:r>
              <a:rPr lang="en-US" sz="900" dirty="0" err="1" smtClean="0">
                <a:latin typeface="Lucida Console" pitchFamily="49" charset="0"/>
              </a:rPr>
              <a:t>v_itemrec.itemid</a:t>
            </a:r>
            <a:r>
              <a:rPr lang="en-US" sz="900" dirty="0" smtClean="0">
                <a:latin typeface="Lucida Console" pitchFamily="49" charset="0"/>
              </a:rPr>
              <a:t> ||' '||</a:t>
            </a:r>
            <a:r>
              <a:rPr lang="en-US" sz="900" dirty="0" err="1" smtClean="0">
                <a:latin typeface="Lucida Console" pitchFamily="49" charset="0"/>
              </a:rPr>
              <a:t>v_itemrec.sumqty</a:t>
            </a:r>
            <a:r>
              <a:rPr lang="en-US" sz="900" dirty="0" smtClean="0">
                <a:latin typeface="Lucida Console" pitchFamily="49" charset="0"/>
              </a:rPr>
              <a:t>);</a:t>
            </a:r>
          </a:p>
          <a:p>
            <a:pPr>
              <a:spcBef>
                <a:spcPts val="600"/>
              </a:spcBef>
            </a:pPr>
            <a:r>
              <a:rPr lang="en-US" sz="900" dirty="0" smtClean="0">
                <a:latin typeface="Lucida Console" pitchFamily="49" charset="0"/>
              </a:rPr>
              <a:t>    END LOOP;</a:t>
            </a:r>
          </a:p>
          <a:p>
            <a:pPr>
              <a:spcBef>
                <a:spcPts val="600"/>
              </a:spcBef>
            </a:pPr>
            <a:r>
              <a:rPr lang="en-US" sz="900" dirty="0" smtClean="0">
                <a:latin typeface="Lucida Console" pitchFamily="49" charset="0"/>
              </a:rPr>
              <a:t>  CLOSE C3;</a:t>
            </a:r>
          </a:p>
          <a:p>
            <a:pPr>
              <a:spcBef>
                <a:spcPts val="600"/>
              </a:spcBef>
            </a:pPr>
            <a:r>
              <a:rPr lang="en-US" sz="900" dirty="0" smtClean="0">
                <a:latin typeface="Lucida Console" pitchFamily="49" charset="0"/>
              </a:rPr>
              <a:t>COMMIT;</a:t>
            </a:r>
          </a:p>
          <a:p>
            <a:pPr>
              <a:spcBef>
                <a:spcPts val="600"/>
              </a:spcBef>
            </a:pPr>
            <a:r>
              <a:rPr lang="en-US" sz="900" dirty="0" smtClean="0">
                <a:latin typeface="Lucida Console" pitchFamily="49" charset="0"/>
              </a:rPr>
              <a:t>END;</a:t>
            </a:r>
          </a:p>
          <a:p>
            <a:pPr eaLnBrk="1" hangingPunct="1"/>
            <a:endParaRPr lang="en-US" sz="900" dirty="0" smtClean="0">
              <a:latin typeface="Arial" charset="0"/>
            </a:endParaRPr>
          </a:p>
          <a:p>
            <a:pPr eaLnBrk="1" hangingPunct="1"/>
            <a:endParaRPr lang="en-US" sz="900"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6A3D6A10-3624-442A-BB3E-B879FF46444A}" type="slidenum">
              <a:rPr lang="en-US" b="0" smtClean="0"/>
              <a:pPr eaLnBrk="1" hangingPunct="1"/>
              <a:t>19</a:t>
            </a:fld>
            <a:endParaRPr lang="en-US" b="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AD9CC13-D99A-418D-BCD9-8B29342DC6A9}" type="slidenum">
              <a:rPr lang="en-US" b="0" smtClean="0"/>
              <a:pPr eaLnBrk="1" hangingPunct="1"/>
              <a:t>20</a:t>
            </a:fld>
            <a:endParaRPr lang="en-US" b="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22CA00EE-9BF9-4165-860B-762AB58BF8B9}" type="slidenum">
              <a:rPr lang="en-US" b="0" smtClean="0"/>
              <a:pPr eaLnBrk="1" hangingPunct="1"/>
              <a:t>21</a:t>
            </a:fld>
            <a:endParaRPr lang="en-US" b="0"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81021809-E900-4748-BE05-F37F28D9BC22}" type="slidenum">
              <a:rPr lang="en-US" b="0" smtClean="0"/>
              <a:pPr eaLnBrk="1" hangingPunct="1"/>
              <a:t>4</a:t>
            </a:fld>
            <a:endParaRPr lang="en-US" b="0"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3949D800-15A3-460B-8E00-E7B690FC1D63}" type="slidenum">
              <a:rPr lang="en-US" b="0" smtClean="0"/>
              <a:pPr eaLnBrk="1" hangingPunct="1"/>
              <a:t>22</a:t>
            </a:fld>
            <a:endParaRPr lang="en-US" b="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9682D292-3B48-45F3-8DBE-CBF97EB864CC}" type="slidenum">
              <a:rPr lang="en-US" b="0" smtClean="0"/>
              <a:pPr eaLnBrk="1" hangingPunct="1"/>
              <a:t>23</a:t>
            </a:fld>
            <a:endParaRPr lang="en-US" b="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32474231-D24A-43C7-9119-1E97BA8A3674}" type="slidenum">
              <a:rPr lang="en-US" b="0" smtClean="0"/>
              <a:pPr eaLnBrk="1" hangingPunct="1"/>
              <a:t>24</a:t>
            </a:fld>
            <a:endParaRPr lang="en-US"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FA136E98-24BD-48CF-903B-591E1BDB28AA}" type="slidenum">
              <a:rPr lang="en-US" b="0" smtClean="0"/>
              <a:pPr eaLnBrk="1" hangingPunct="1"/>
              <a:t>25</a:t>
            </a:fld>
            <a:endParaRPr lang="en-US" b="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5DF1C3F7-EA8A-43C6-B1C7-3D39A9D31F54}" type="slidenum">
              <a:rPr lang="en-US" b="0" smtClean="0"/>
              <a:pPr eaLnBrk="1" hangingPunct="1"/>
              <a:t>26</a:t>
            </a:fld>
            <a:endParaRPr 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16F2FEE-B27B-4224-BAB8-FF1D746B18D0}" type="slidenum">
              <a:rPr lang="en-US" b="0" smtClean="0"/>
              <a:pPr eaLnBrk="1" hangingPunct="1"/>
              <a:t>27</a:t>
            </a:fld>
            <a:endParaRPr lang="en-US" b="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C5B72E3-1048-4FD6-A327-62F9551F6D22}" type="slidenum">
              <a:rPr lang="en-US" b="0" smtClean="0"/>
              <a:pPr eaLnBrk="1" hangingPunct="1"/>
              <a:t>28</a:t>
            </a:fld>
            <a:endParaRPr lang="en-US"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E8525CB6-ABDC-479E-B0B9-A3A90C4B2BE8}" type="slidenum">
              <a:rPr lang="en-US" b="0" smtClean="0"/>
              <a:pPr eaLnBrk="1" hangingPunct="1"/>
              <a:t>29</a:t>
            </a:fld>
            <a:endParaRPr lang="en-US" b="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9A3360DB-B2D5-4833-96D9-3D302A1B1FA2}" type="slidenum">
              <a:rPr lang="en-US" b="0" smtClean="0"/>
              <a:pPr eaLnBrk="1" hangingPunct="1"/>
              <a:t>30</a:t>
            </a:fld>
            <a:endParaRPr 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FE4BFD71-680F-462A-A147-37CDA44F0DC4}" type="slidenum">
              <a:rPr lang="en-US" b="0" smtClean="0"/>
              <a:pPr eaLnBrk="1" hangingPunct="1"/>
              <a:t>31</a:t>
            </a:fld>
            <a:endParaRPr lang="en-US" b="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2957C3A2-ED9D-49CF-9C2F-5FE45A789253}" type="slidenum">
              <a:rPr lang="en-US" b="0" smtClean="0"/>
              <a:pPr eaLnBrk="1" hangingPunct="1"/>
              <a:t>5</a:t>
            </a:fld>
            <a:endParaRPr lang="en-US" b="0"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lnSpc>
                <a:spcPct val="90000"/>
              </a:lnSpc>
              <a:spcBef>
                <a:spcPct val="50000"/>
              </a:spcBef>
              <a:buClr>
                <a:srgbClr val="0033CC"/>
              </a:buClr>
              <a:buSzPct val="155000"/>
              <a:buFont typeface="Symbol" pitchFamily="18" charset="2"/>
              <a:buNone/>
              <a:defRPr/>
            </a:pPr>
            <a:endParaRPr lang="en-US" sz="1600" b="0" dirty="0" smtClean="0">
              <a:latin typeface="Lucida Console" pitchFamily="49"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A39880AD-A64B-4E19-810B-2D95AA6C8019}" type="slidenum">
              <a:rPr lang="en-US" b="0" smtClean="0"/>
              <a:pPr eaLnBrk="1" hangingPunct="1"/>
              <a:t>32</a:t>
            </a:fld>
            <a:endParaRPr lang="en-US"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736AFD70-3331-4445-B7DA-D33E0820D6C6}" type="slidenum">
              <a:rPr lang="en-US" b="0" smtClean="0"/>
              <a:pPr eaLnBrk="1" hangingPunct="1"/>
              <a:t>33</a:t>
            </a:fld>
            <a:endParaRPr lang="en-US" b="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6B7C6449-4F6F-41F7-841B-00DEA698107C}" type="slidenum">
              <a:rPr lang="en-US" b="0" smtClean="0"/>
              <a:pPr eaLnBrk="1" hangingPunct="1"/>
              <a:t>34</a:t>
            </a:fld>
            <a:endParaRPr 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E903F7C-D964-4F26-A2DB-B399D08C9DBE}" type="slidenum">
              <a:rPr lang="en-US" b="0" smtClean="0"/>
              <a:pPr eaLnBrk="1" hangingPunct="1"/>
              <a:t>35</a:t>
            </a:fld>
            <a:endParaRPr lang="en-US" b="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8893FEB8-F0F6-49D7-942C-AA51A19D9BED}" type="slidenum">
              <a:rPr lang="en-US" b="0" smtClean="0"/>
              <a:pPr eaLnBrk="1" hangingPunct="1"/>
              <a:t>6</a:t>
            </a:fld>
            <a:endParaRPr lang="en-US" b="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900" dirty="0" smtClean="0">
                <a:latin typeface="Arial" charset="0"/>
              </a:rPr>
              <a:t>JOINS</a:t>
            </a:r>
            <a:r>
              <a:rPr lang="en-US" sz="900" dirty="0" smtClean="0">
                <a:latin typeface="Arial" charset="0"/>
              </a:rPr>
              <a:t>, </a:t>
            </a:r>
            <a:r>
              <a:rPr lang="en-US" sz="900" dirty="0" err="1" smtClean="0">
                <a:latin typeface="Arial" charset="0"/>
              </a:rPr>
              <a:t>subqueries</a:t>
            </a:r>
            <a:r>
              <a:rPr lang="en-US" sz="900" dirty="0" smtClean="0">
                <a:latin typeface="Arial" charset="0"/>
              </a:rPr>
              <a:t> are supported in </a:t>
            </a:r>
            <a:r>
              <a:rPr lang="en-US" sz="900" dirty="0" smtClean="0">
                <a:latin typeface="Arial" charset="0"/>
              </a:rPr>
              <a:t>cursors</a:t>
            </a:r>
          </a:p>
          <a:p>
            <a:pPr eaLnBrk="1" hangingPunct="1"/>
            <a:endParaRPr lang="en-US" sz="900" dirty="0" smtClean="0">
              <a:latin typeface="Arial" charset="0"/>
            </a:endParaRPr>
          </a:p>
          <a:p>
            <a:pPr lvl="0">
              <a:lnSpc>
                <a:spcPct val="90000"/>
              </a:lnSpc>
              <a:spcBef>
                <a:spcPct val="50000"/>
              </a:spcBef>
              <a:buClr>
                <a:srgbClr val="0033CC"/>
              </a:buClr>
              <a:buSzPct val="155000"/>
              <a:buFont typeface="Symbol" pitchFamily="18" charset="2"/>
              <a:buNone/>
              <a:defRPr/>
            </a:pPr>
            <a:r>
              <a:rPr lang="en-US" sz="900" b="1" dirty="0" smtClean="0">
                <a:latin typeface="Lucida Console" pitchFamily="49" charset="0"/>
              </a:rPr>
              <a:t>Example of Cursor</a:t>
            </a:r>
            <a:r>
              <a:rPr lang="en-US" sz="900" b="1" baseline="0" dirty="0" smtClean="0">
                <a:latin typeface="Lucida Console" pitchFamily="49" charset="0"/>
              </a:rPr>
              <a:t> declaration:</a:t>
            </a:r>
            <a:endParaRPr lang="en-US" sz="900" b="1" dirty="0" smtClean="0">
              <a:latin typeface="Lucida Console" pitchFamily="49" charset="0"/>
            </a:endParaRPr>
          </a:p>
          <a:p>
            <a:pPr lvl="0">
              <a:lnSpc>
                <a:spcPct val="90000"/>
              </a:lnSpc>
              <a:spcBef>
                <a:spcPct val="50000"/>
              </a:spcBef>
              <a:buClr>
                <a:srgbClr val="0033CC"/>
              </a:buClr>
              <a:buSzPct val="155000"/>
              <a:buFont typeface="Symbol" pitchFamily="18" charset="2"/>
              <a:buNone/>
              <a:defRPr/>
            </a:pPr>
            <a:r>
              <a:rPr lang="en-US" sz="900" b="0" dirty="0" smtClean="0">
                <a:latin typeface="Lucida Console" pitchFamily="49" charset="0"/>
              </a:rPr>
              <a:t>CURSOR cur_itemdet1 IS SELECT </a:t>
            </a:r>
            <a:r>
              <a:rPr lang="en-US" sz="900" b="0" dirty="0" err="1" smtClean="0">
                <a:latin typeface="Lucida Console" pitchFamily="49" charset="0"/>
              </a:rPr>
              <a:t>itemid</a:t>
            </a:r>
            <a:r>
              <a:rPr lang="en-US" sz="900" b="0" dirty="0" smtClean="0">
                <a:latin typeface="Lucida Console" pitchFamily="49" charset="0"/>
              </a:rPr>
              <a:t> FROM item WHERE </a:t>
            </a:r>
            <a:r>
              <a:rPr lang="en-US" sz="900" b="0" dirty="0" err="1" smtClean="0">
                <a:latin typeface="Lucida Console" pitchFamily="49" charset="0"/>
              </a:rPr>
              <a:t>itemid</a:t>
            </a:r>
            <a:r>
              <a:rPr lang="en-US" sz="900" b="0" dirty="0" smtClean="0">
                <a:latin typeface="Lucida Console" pitchFamily="49" charset="0"/>
              </a:rPr>
              <a:t> IN</a:t>
            </a:r>
            <a:r>
              <a:rPr lang="en-US" sz="900" b="0" baseline="0" dirty="0" smtClean="0">
                <a:latin typeface="Lucida Console" pitchFamily="49" charset="0"/>
              </a:rPr>
              <a:t> </a:t>
            </a:r>
            <a:r>
              <a:rPr lang="en-US" sz="900" b="0" dirty="0" smtClean="0">
                <a:latin typeface="Lucida Console" pitchFamily="49" charset="0"/>
              </a:rPr>
              <a:t> (SELECT </a:t>
            </a:r>
            <a:r>
              <a:rPr lang="en-US" sz="900" b="0" dirty="0" err="1" smtClean="0">
                <a:latin typeface="Lucida Console" pitchFamily="49" charset="0"/>
              </a:rPr>
              <a:t>itemid</a:t>
            </a:r>
            <a:r>
              <a:rPr lang="en-US" sz="900" b="0" dirty="0" smtClean="0">
                <a:latin typeface="Lucida Console" pitchFamily="49" charset="0"/>
              </a:rPr>
              <a:t> FROM </a:t>
            </a:r>
            <a:r>
              <a:rPr lang="en-US" sz="900" b="0" dirty="0" err="1" smtClean="0">
                <a:latin typeface="Lucida Console" pitchFamily="49" charset="0"/>
              </a:rPr>
              <a:t>customerpurchase</a:t>
            </a:r>
            <a:r>
              <a:rPr lang="en-US" sz="900" b="0" dirty="0" smtClean="0">
                <a:latin typeface="Lucida Console" pitchFamily="49" charset="0"/>
              </a:rPr>
              <a:t>);</a:t>
            </a:r>
          </a:p>
          <a:p>
            <a:pPr lvl="0">
              <a:lnSpc>
                <a:spcPct val="90000"/>
              </a:lnSpc>
              <a:spcBef>
                <a:spcPct val="50000"/>
              </a:spcBef>
              <a:buClr>
                <a:srgbClr val="0033CC"/>
              </a:buClr>
              <a:buSzPct val="155000"/>
              <a:buFont typeface="Arial" pitchFamily="34" charset="0"/>
              <a:buChar char="•"/>
              <a:defRPr/>
            </a:pPr>
            <a:endParaRPr lang="en-US" sz="900" b="0" dirty="0" smtClean="0">
              <a:latin typeface="Lucida Console" pitchFamily="49" charset="0"/>
            </a:endParaRPr>
          </a:p>
          <a:p>
            <a:pPr lvl="0">
              <a:lnSpc>
                <a:spcPct val="90000"/>
              </a:lnSpc>
              <a:spcBef>
                <a:spcPct val="50000"/>
              </a:spcBef>
              <a:buClr>
                <a:srgbClr val="0033CC"/>
              </a:buClr>
              <a:buSzPct val="155000"/>
              <a:buFont typeface="Symbol" pitchFamily="18" charset="2"/>
              <a:buNone/>
              <a:defRPr/>
            </a:pPr>
            <a:r>
              <a:rPr lang="en-US" sz="900" b="0" dirty="0" smtClean="0">
                <a:latin typeface="Lucida Console" pitchFamily="49" charset="0"/>
              </a:rPr>
              <a:t>CURSOR cur_itemdet2 IS SELECT </a:t>
            </a:r>
            <a:r>
              <a:rPr lang="en-US" sz="900" b="0" dirty="0" err="1" smtClean="0">
                <a:latin typeface="Lucida Console" pitchFamily="49" charset="0"/>
              </a:rPr>
              <a:t>itemid</a:t>
            </a:r>
            <a:r>
              <a:rPr lang="en-US" sz="900" b="0" dirty="0" smtClean="0">
                <a:latin typeface="Lucida Console" pitchFamily="49" charset="0"/>
              </a:rPr>
              <a:t>, </a:t>
            </a:r>
            <a:r>
              <a:rPr lang="en-US" sz="900" b="0" dirty="0" err="1" smtClean="0">
                <a:latin typeface="Lucida Console" pitchFamily="49" charset="0"/>
              </a:rPr>
              <a:t>qtypurchased</a:t>
            </a:r>
            <a:r>
              <a:rPr lang="en-US" sz="900" b="0" dirty="0" smtClean="0">
                <a:latin typeface="Lucida Console" pitchFamily="49" charset="0"/>
              </a:rPr>
              <a:t>, </a:t>
            </a:r>
            <a:r>
              <a:rPr lang="en-US" sz="900" b="0" dirty="0" err="1" smtClean="0">
                <a:latin typeface="Lucida Console" pitchFamily="49" charset="0"/>
              </a:rPr>
              <a:t>netprice</a:t>
            </a:r>
            <a:r>
              <a:rPr lang="en-US" sz="900" b="0" dirty="0" smtClean="0">
                <a:latin typeface="Lucida Console" pitchFamily="49" charset="0"/>
              </a:rPr>
              <a:t> FROM </a:t>
            </a:r>
            <a:r>
              <a:rPr lang="en-US" sz="900" b="0" dirty="0" err="1" smtClean="0">
                <a:latin typeface="Lucida Console" pitchFamily="49" charset="0"/>
              </a:rPr>
              <a:t>customerpurchase</a:t>
            </a:r>
            <a:r>
              <a:rPr lang="en-US" sz="900" b="0" dirty="0" smtClean="0">
                <a:latin typeface="Lucida Console" pitchFamily="49" charset="0"/>
              </a:rPr>
              <a:t> WHERE </a:t>
            </a:r>
            <a:r>
              <a:rPr lang="en-US" sz="900" b="0" dirty="0" err="1" smtClean="0">
                <a:latin typeface="Lucida Console" pitchFamily="49" charset="0"/>
              </a:rPr>
              <a:t>netprice</a:t>
            </a:r>
            <a:r>
              <a:rPr lang="en-US" sz="900" b="0" dirty="0" smtClean="0">
                <a:latin typeface="Lucida Console" pitchFamily="49" charset="0"/>
              </a:rPr>
              <a:t> &gt; 20;</a:t>
            </a:r>
          </a:p>
          <a:p>
            <a:pPr lvl="0">
              <a:lnSpc>
                <a:spcPct val="90000"/>
              </a:lnSpc>
              <a:spcBef>
                <a:spcPct val="50000"/>
              </a:spcBef>
              <a:buClr>
                <a:srgbClr val="0033CC"/>
              </a:buClr>
              <a:buSzPct val="155000"/>
              <a:buFont typeface="Symbol" pitchFamily="18" charset="2"/>
              <a:buNone/>
              <a:defRPr/>
            </a:pPr>
            <a:endParaRPr lang="en-US" sz="900" b="0" dirty="0" smtClean="0">
              <a:latin typeface="Lucida Console" pitchFamily="49" charset="0"/>
            </a:endParaRPr>
          </a:p>
          <a:p>
            <a:pPr lvl="0">
              <a:lnSpc>
                <a:spcPct val="90000"/>
              </a:lnSpc>
              <a:spcBef>
                <a:spcPct val="50000"/>
              </a:spcBef>
              <a:buClr>
                <a:srgbClr val="0033CC"/>
              </a:buClr>
              <a:buSzPct val="155000"/>
              <a:buFont typeface="Symbol" pitchFamily="18" charset="2"/>
              <a:buNone/>
              <a:defRPr/>
            </a:pPr>
            <a:r>
              <a:rPr lang="en-US" sz="900" b="0" dirty="0" smtClean="0">
                <a:latin typeface="Lucida Console" pitchFamily="49" charset="0"/>
              </a:rPr>
              <a:t>CURSOR cur_itemdet3 IS SELECT </a:t>
            </a:r>
            <a:r>
              <a:rPr lang="en-US" sz="900" b="0" dirty="0" err="1" smtClean="0">
                <a:latin typeface="Lucida Console" pitchFamily="49" charset="0"/>
              </a:rPr>
              <a:t>itemid</a:t>
            </a:r>
            <a:r>
              <a:rPr lang="en-US" sz="900" b="0" dirty="0" smtClean="0">
                <a:latin typeface="Lucida Console" pitchFamily="49" charset="0"/>
              </a:rPr>
              <a:t>, SUM(</a:t>
            </a:r>
            <a:r>
              <a:rPr lang="en-US" sz="900" b="0" dirty="0" err="1" smtClean="0">
                <a:latin typeface="Lucida Console" pitchFamily="49" charset="0"/>
              </a:rPr>
              <a:t>qtypurchased</a:t>
            </a:r>
            <a:r>
              <a:rPr lang="en-US" sz="900" b="0" dirty="0" smtClean="0">
                <a:latin typeface="Lucida Console" pitchFamily="49" charset="0"/>
              </a:rPr>
              <a:t>), SUM(</a:t>
            </a:r>
            <a:r>
              <a:rPr lang="en-US" sz="900" b="0" dirty="0" err="1" smtClean="0">
                <a:latin typeface="Lucida Console" pitchFamily="49" charset="0"/>
              </a:rPr>
              <a:t>netprice</a:t>
            </a:r>
            <a:r>
              <a:rPr lang="en-US" sz="900" b="0" dirty="0" smtClean="0">
                <a:latin typeface="Lucida Console" pitchFamily="49" charset="0"/>
              </a:rPr>
              <a:t>) FROM </a:t>
            </a:r>
            <a:r>
              <a:rPr lang="en-US" sz="900" b="0" dirty="0" err="1" smtClean="0">
                <a:latin typeface="Lucida Console" pitchFamily="49" charset="0"/>
              </a:rPr>
              <a:t>customerpurchase</a:t>
            </a:r>
            <a:r>
              <a:rPr lang="en-US" sz="900" b="0" dirty="0" smtClean="0">
                <a:latin typeface="Lucida Console" pitchFamily="49" charset="0"/>
              </a:rPr>
              <a:t> WHERE </a:t>
            </a:r>
            <a:r>
              <a:rPr lang="en-US" sz="900" b="0" dirty="0" err="1" smtClean="0">
                <a:latin typeface="Lucida Console" pitchFamily="49" charset="0"/>
              </a:rPr>
              <a:t>netprice</a:t>
            </a:r>
            <a:r>
              <a:rPr lang="en-US" sz="900" b="0" dirty="0" smtClean="0">
                <a:latin typeface="Lucida Console" pitchFamily="49" charset="0"/>
              </a:rPr>
              <a:t> &gt; 20</a:t>
            </a:r>
            <a:r>
              <a:rPr lang="en-US" sz="900" b="0" baseline="0" dirty="0" smtClean="0">
                <a:latin typeface="Lucida Console" pitchFamily="49" charset="0"/>
              </a:rPr>
              <a:t> </a:t>
            </a:r>
            <a:r>
              <a:rPr lang="en-US" sz="900" b="0" dirty="0" smtClean="0">
                <a:latin typeface="Lucida Console" pitchFamily="49" charset="0"/>
              </a:rPr>
              <a:t>GROUP BY </a:t>
            </a:r>
            <a:r>
              <a:rPr lang="en-US" sz="900" b="0" dirty="0" err="1" smtClean="0">
                <a:latin typeface="Lucida Console" pitchFamily="49" charset="0"/>
              </a:rPr>
              <a:t>itemid</a:t>
            </a:r>
            <a:r>
              <a:rPr lang="en-US" sz="900" b="0" dirty="0" smtClean="0">
                <a:latin typeface="Lucida Console" pitchFamily="49" charset="0"/>
              </a:rPr>
              <a:t>;</a:t>
            </a:r>
          </a:p>
          <a:p>
            <a:pPr eaLnBrk="1" hangingPunct="1"/>
            <a:endParaRPr lang="en-US" sz="900"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0ABFC32-1B8F-4D21-BB7E-9FBC1A3FD939}" type="slidenum">
              <a:rPr lang="en-US" b="0" smtClean="0"/>
              <a:pPr eaLnBrk="1" hangingPunct="1"/>
              <a:t>7</a:t>
            </a:fld>
            <a:endParaRPr lang="en-US" b="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2AC194D4-3ECA-4EEC-BE45-EDD6CC49C5B2}" type="slidenum">
              <a:rPr lang="en-US" b="0" smtClean="0"/>
              <a:pPr eaLnBrk="1" hangingPunct="1"/>
              <a:t>8</a:t>
            </a:fld>
            <a:endParaRPr lang="en-US" b="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878E388A-2CCF-438A-9BBE-31EB843F6A5A}" type="slidenum">
              <a:rPr lang="en-US" b="0" smtClean="0"/>
              <a:pPr eaLnBrk="1" hangingPunct="1"/>
              <a:t>9</a:t>
            </a:fld>
            <a:endParaRPr lang="en-US"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D4687000-8284-4F4A-8DCD-1F4FB812D71A}" type="slidenum">
              <a:rPr lang="en-US" b="0" smtClean="0"/>
              <a:pPr eaLnBrk="1" hangingPunct="1"/>
              <a:t>10</a:t>
            </a:fld>
            <a:endParaRPr lang="en-US" b="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eaLnBrk="1" hangingPunct="1"/>
            <a:fld id="{023B566C-7CD2-47A8-89D4-E9F4D586686C}" type="slidenum">
              <a:rPr lang="en-US" b="0" smtClean="0"/>
              <a:pPr eaLnBrk="1" hangingPunct="1"/>
              <a:t>11</a:t>
            </a:fld>
            <a:endParaRPr lang="en-US" b="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90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668338"/>
          </a:xfrm>
          <a:solidFill>
            <a:schemeClr val="accent4">
              <a:lumMod val="20000"/>
              <a:lumOff val="80000"/>
            </a:schemeClr>
          </a:solidFill>
        </p:spPr>
        <p:txBody>
          <a:bodyPr>
            <a:normAutofit fontScale="90000"/>
          </a:bodyPr>
          <a:lstStyle/>
          <a:p>
            <a:pPr>
              <a:defRPr/>
            </a:pPr>
            <a:r>
              <a:rPr lang="en-US" dirty="0" smtClean="0"/>
              <a:t>Cursor</a:t>
            </a:r>
            <a:endParaRPr lang="en-US" dirty="0"/>
          </a:p>
        </p:txBody>
      </p:sp>
      <p:sp>
        <p:nvSpPr>
          <p:cNvPr id="10243" name="Content Placeholder 2"/>
          <p:cNvSpPr>
            <a:spLocks noGrp="1"/>
          </p:cNvSpPr>
          <p:nvPr>
            <p:ph idx="1"/>
          </p:nvPr>
        </p:nvSpPr>
        <p:spPr>
          <a:xfrm>
            <a:off x="0" y="757237"/>
            <a:ext cx="9144000" cy="6100763"/>
          </a:xfrm>
        </p:spPr>
        <p:txBody>
          <a:bodyPr>
            <a:normAutofit/>
          </a:bodyPr>
          <a:lstStyle/>
          <a:p>
            <a:pPr>
              <a:buFont typeface="Arial" charset="0"/>
              <a:buChar char="•"/>
            </a:pPr>
            <a:r>
              <a:rPr lang="en-US" sz="2000" dirty="0" smtClean="0"/>
              <a:t>A Cursor is a private SQL work area</a:t>
            </a:r>
          </a:p>
          <a:p>
            <a:pPr>
              <a:spcBef>
                <a:spcPct val="50000"/>
              </a:spcBef>
              <a:buClr>
                <a:schemeClr val="tx1"/>
              </a:buClr>
              <a:buFont typeface="Arial" charset="0"/>
              <a:buChar char="•"/>
            </a:pPr>
            <a:r>
              <a:rPr lang="en-US" sz="2000" dirty="0" smtClean="0"/>
              <a:t>Every SQL statement executed by the Oracle Server has an individual cursor associated with it</a:t>
            </a:r>
          </a:p>
          <a:p>
            <a:pPr>
              <a:spcBef>
                <a:spcPct val="50000"/>
              </a:spcBef>
              <a:buClr>
                <a:schemeClr val="tx1"/>
              </a:buClr>
              <a:buFont typeface="Arial" charset="0"/>
              <a:buChar char="•"/>
            </a:pPr>
            <a:r>
              <a:rPr lang="en-US" sz="2000" dirty="0" smtClean="0"/>
              <a:t>There are two types of cursors</a:t>
            </a:r>
          </a:p>
          <a:p>
            <a:pPr lvl="1">
              <a:spcBef>
                <a:spcPct val="50000"/>
              </a:spcBef>
              <a:buClr>
                <a:schemeClr val="tx1"/>
              </a:buClr>
              <a:buFont typeface="Arial" charset="0"/>
              <a:buChar char="•"/>
            </a:pPr>
            <a:r>
              <a:rPr lang="en-US" sz="2000" dirty="0" smtClean="0"/>
              <a:t>Implicit Cursors</a:t>
            </a:r>
          </a:p>
          <a:p>
            <a:pPr lvl="2">
              <a:spcBef>
                <a:spcPct val="50000"/>
              </a:spcBef>
              <a:buClr>
                <a:schemeClr val="tx1"/>
              </a:buClr>
              <a:buFont typeface="Arial" charset="0"/>
              <a:buChar char="•"/>
            </a:pPr>
            <a:r>
              <a:rPr lang="en-US" sz="2000" dirty="0" smtClean="0"/>
              <a:t>Declared for all DML and PL/SQL SELECT statements</a:t>
            </a:r>
          </a:p>
          <a:p>
            <a:pPr lvl="1">
              <a:spcBef>
                <a:spcPct val="50000"/>
              </a:spcBef>
              <a:buClr>
                <a:schemeClr val="tx1"/>
              </a:buClr>
              <a:buFont typeface="Arial" charset="0"/>
              <a:buChar char="•"/>
            </a:pPr>
            <a:r>
              <a:rPr lang="en-US" sz="2000" dirty="0" smtClean="0"/>
              <a:t>Explicit Cursors</a:t>
            </a:r>
          </a:p>
          <a:p>
            <a:pPr lvl="2">
              <a:spcBef>
                <a:spcPct val="50000"/>
              </a:spcBef>
              <a:buClr>
                <a:schemeClr val="tx1"/>
              </a:buClr>
              <a:buFont typeface="Arial" charset="0"/>
              <a:buChar char="•"/>
            </a:pPr>
            <a:r>
              <a:rPr lang="en-US" sz="2000" dirty="0" smtClean="0"/>
              <a:t>Declared and named by the programmer</a:t>
            </a:r>
          </a:p>
          <a:p>
            <a:pPr eaLnBrk="1" hangingPunct="1">
              <a:spcBef>
                <a:spcPct val="50000"/>
              </a:spcBef>
              <a:buClr>
                <a:schemeClr val="tx1"/>
              </a:buClr>
              <a:buFont typeface="Arial" charset="0"/>
              <a:buChar char="•"/>
            </a:pPr>
            <a:r>
              <a:rPr lang="en-US" sz="2000" dirty="0" smtClean="0"/>
              <a:t>The Cursor points to a memory region called the context area that holds the following:</a:t>
            </a:r>
          </a:p>
          <a:p>
            <a:pPr lvl="1" eaLnBrk="1" hangingPunct="1">
              <a:spcBef>
                <a:spcPct val="50000"/>
              </a:spcBef>
              <a:buClr>
                <a:schemeClr val="tx1"/>
              </a:buClr>
              <a:buFont typeface="Arial" charset="0"/>
              <a:buChar char="•"/>
            </a:pPr>
            <a:r>
              <a:rPr lang="en-US" sz="2000" dirty="0" smtClean="0"/>
              <a:t>Rows returned by the query</a:t>
            </a:r>
          </a:p>
          <a:p>
            <a:pPr lvl="1" eaLnBrk="1" hangingPunct="1">
              <a:spcBef>
                <a:spcPct val="50000"/>
              </a:spcBef>
              <a:buClr>
                <a:schemeClr val="tx1"/>
              </a:buClr>
              <a:buFont typeface="Arial" charset="0"/>
              <a:buChar char="•"/>
            </a:pPr>
            <a:r>
              <a:rPr lang="en-US" sz="2000" dirty="0" smtClean="0"/>
              <a:t>Number of rows processed by the query</a:t>
            </a:r>
          </a:p>
          <a:p>
            <a:pPr lvl="1" eaLnBrk="1" hangingPunct="1">
              <a:spcBef>
                <a:spcPct val="50000"/>
              </a:spcBef>
              <a:buClr>
                <a:schemeClr val="tx1"/>
              </a:buClr>
              <a:buFont typeface="Arial" charset="0"/>
              <a:buChar char="•"/>
            </a:pPr>
            <a:r>
              <a:rPr lang="en-US" sz="2000" dirty="0" smtClean="0"/>
              <a:t>A pointer to the parsed </a:t>
            </a:r>
            <a:r>
              <a:rPr lang="en-US" sz="2000" dirty="0" smtClean="0"/>
              <a:t>query</a:t>
            </a:r>
            <a:endParaRPr lang="en-US" sz="2000" dirty="0" smtClean="0"/>
          </a:p>
        </p:txBody>
      </p:sp>
      <p:sp>
        <p:nvSpPr>
          <p:cNvPr id="4" name="Slide Number Placeholder 3"/>
          <p:cNvSpPr>
            <a:spLocks noGrp="1"/>
          </p:cNvSpPr>
          <p:nvPr>
            <p:ph type="sldNum" sz="quarter" idx="10"/>
          </p:nvPr>
        </p:nvSpPr>
        <p:spPr/>
        <p:txBody>
          <a:bodyPr/>
          <a:lstStyle/>
          <a:p>
            <a:pPr>
              <a:defRPr/>
            </a:pPr>
            <a:fld id="{41BC1622-5ED0-46FE-AD0E-1B98084B6E7E}" type="slidenum">
              <a:rPr lang="en-US">
                <a:solidFill>
                  <a:srgbClr val="FFFFFF"/>
                </a:solidFill>
                <a:latin typeface="Arial" charset="0"/>
              </a:rPr>
              <a:pPr>
                <a:defRPr/>
              </a:pPr>
              <a:t>1</a:t>
            </a:fld>
            <a:endParaRPr lang="en-US">
              <a:solidFill>
                <a:srgbClr val="FFFFFF"/>
              </a:solidFill>
              <a:latin typeface="Arial" charset="0"/>
            </a:endParaRPr>
          </a:p>
        </p:txBody>
      </p:sp>
    </p:spTree>
    <p:extLst>
      <p:ext uri="{BB962C8B-B14F-4D97-AF65-F5344CB8AC3E}">
        <p14:creationId xmlns:p14="http://schemas.microsoft.com/office/powerpoint/2010/main" val="590509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a:bodyPr>
          <a:lstStyle/>
          <a:p>
            <a:pPr eaLnBrk="1" hangingPunct="1">
              <a:defRPr/>
            </a:pPr>
            <a:r>
              <a:rPr lang="en-US" sz="4000" dirty="0" smtClean="0"/>
              <a:t>Operations on explicit cursor (7 of 10 )</a:t>
            </a:r>
          </a:p>
        </p:txBody>
      </p:sp>
      <p:sp>
        <p:nvSpPr>
          <p:cNvPr id="22532"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800" smtClean="0"/>
              <a:t>Fetching records from cursor</a:t>
            </a:r>
          </a:p>
          <a:p>
            <a:pPr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FETCH statement has to be present within a LOOP .. END LOOP, so as to retrieve one record after the other</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Using EXIT-WHEN clause we can transfer the control outside the loop</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p:txBody>
      </p:sp>
    </p:spTree>
    <p:extLst>
      <p:ext uri="{BB962C8B-B14F-4D97-AF65-F5344CB8AC3E}">
        <p14:creationId xmlns:p14="http://schemas.microsoft.com/office/powerpoint/2010/main" val="3846124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609599"/>
          </a:xfrm>
          <a:solidFill>
            <a:schemeClr val="accent4">
              <a:lumMod val="20000"/>
              <a:lumOff val="80000"/>
            </a:schemeClr>
          </a:solidFill>
        </p:spPr>
        <p:txBody>
          <a:bodyPr>
            <a:normAutofit fontScale="90000"/>
          </a:bodyPr>
          <a:lstStyle/>
          <a:p>
            <a:pPr eaLnBrk="1" hangingPunct="1">
              <a:defRPr/>
            </a:pPr>
            <a:r>
              <a:rPr lang="en-US" dirty="0" smtClean="0"/>
              <a:t>Operations on explicit cursor (8 of 10 )</a:t>
            </a:r>
          </a:p>
        </p:txBody>
      </p:sp>
      <p:sp>
        <p:nvSpPr>
          <p:cNvPr id="23556" name="Rectangle 3"/>
          <p:cNvSpPr>
            <a:spLocks noGrp="1" noChangeArrowheads="1"/>
          </p:cNvSpPr>
          <p:nvPr>
            <p:ph type="body" idx="1"/>
          </p:nvPr>
        </p:nvSpPr>
        <p:spPr>
          <a:xfrm>
            <a:off x="0" y="990600"/>
            <a:ext cx="8842375" cy="5410200"/>
          </a:xfrm>
        </p:spPr>
        <p:txBody>
          <a:bodyPr/>
          <a:lstStyle/>
          <a:p>
            <a:pPr eaLnBrk="1" hangingPunct="1">
              <a:lnSpc>
                <a:spcPct val="90000"/>
              </a:lnSpc>
              <a:buFont typeface="Arial" charset="0"/>
              <a:buChar char="•"/>
            </a:pPr>
            <a:r>
              <a:rPr lang="en-US" sz="1800" smtClean="0"/>
              <a:t>Fetching records from cursor – Example(s)</a:t>
            </a:r>
          </a:p>
          <a:p>
            <a:pPr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304800" y="1524000"/>
            <a:ext cx="7772400" cy="3886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cur_itemdet1 INTO v_itemid;</a:t>
            </a:r>
          </a:p>
          <a:p>
            <a:pPr lvl="1">
              <a:lnSpc>
                <a:spcPct val="90000"/>
              </a:lnSpc>
              <a:spcBef>
                <a:spcPct val="50000"/>
              </a:spcBef>
              <a:buClr>
                <a:srgbClr val="0033CC"/>
              </a:buClr>
              <a:buSzPct val="155000"/>
              <a:buFont typeface="Symbol" pitchFamily="18" charset="2"/>
              <a:buNone/>
              <a:defRPr/>
            </a:pPr>
            <a:endParaRPr lang="en-US" sz="18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cur_itemdet2 INTO v_itemid, v_qtypurchased, </a:t>
            </a:r>
          </a:p>
          <a:p>
            <a:pPr lvl="1">
              <a:lnSpc>
                <a:spcPct val="90000"/>
              </a:lnSpc>
              <a:spcBef>
                <a:spcPct val="50000"/>
              </a:spcBef>
              <a:buClr>
                <a:srgbClr val="0033CC"/>
              </a:buClr>
              <a:buSzPct val="155000"/>
              <a:buFont typeface="Symbol" pitchFamily="18" charset="2"/>
              <a:buNone/>
              <a:defRPr/>
            </a:pPr>
            <a:r>
              <a:rPr lang="en-US" sz="1800" b="0" dirty="0" err="1">
                <a:latin typeface="Lucida Console" pitchFamily="49" charset="0"/>
              </a:rPr>
              <a:t>v_netprice</a:t>
            </a:r>
            <a:r>
              <a:rPr lang="en-US" sz="1800" b="0" dirty="0">
                <a:latin typeface="Lucida Console" pitchFamily="49" charset="0"/>
              </a:rPr>
              <a:t>;</a:t>
            </a:r>
          </a:p>
          <a:p>
            <a:pPr lvl="1">
              <a:lnSpc>
                <a:spcPct val="90000"/>
              </a:lnSpc>
              <a:spcBef>
                <a:spcPct val="50000"/>
              </a:spcBef>
              <a:buClr>
                <a:srgbClr val="0033CC"/>
              </a:buClr>
              <a:buSzPct val="155000"/>
              <a:buFont typeface="Symbol" pitchFamily="18" charset="2"/>
              <a:buNone/>
              <a:defRPr/>
            </a:pPr>
            <a:endParaRPr lang="en-US" sz="18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cur_itemdet3 INTO v_itemid, v_sumqty, </a:t>
            </a:r>
          </a:p>
          <a:p>
            <a:pPr lvl="1">
              <a:lnSpc>
                <a:spcPct val="90000"/>
              </a:lnSpc>
              <a:spcBef>
                <a:spcPct val="50000"/>
              </a:spcBef>
              <a:buClr>
                <a:srgbClr val="0033CC"/>
              </a:buClr>
              <a:buSzPct val="155000"/>
              <a:buFont typeface="Symbol" pitchFamily="18" charset="2"/>
              <a:buNone/>
              <a:defRPr/>
            </a:pPr>
            <a:r>
              <a:rPr lang="en-US" sz="1800" b="0" dirty="0" err="1">
                <a:latin typeface="Lucida Console" pitchFamily="49" charset="0"/>
              </a:rPr>
              <a:t>v_sumnetprice</a:t>
            </a:r>
            <a:r>
              <a:rPr lang="en-US" sz="1800" b="0" dirty="0">
                <a:latin typeface="Lucida Console" pitchFamily="49" charset="0"/>
              </a:rPr>
              <a:t>;</a:t>
            </a:r>
          </a:p>
          <a:p>
            <a:pPr lvl="1">
              <a:lnSpc>
                <a:spcPct val="90000"/>
              </a:lnSpc>
              <a:spcBef>
                <a:spcPct val="50000"/>
              </a:spcBef>
              <a:buClr>
                <a:srgbClr val="0033CC"/>
              </a:buClr>
              <a:buSzPct val="155000"/>
              <a:buFont typeface="Symbol" pitchFamily="18" charset="2"/>
              <a:buNone/>
              <a:defRPr/>
            </a:pPr>
            <a:endParaRPr lang="en-US" sz="1800" b="0" dirty="0">
              <a:latin typeface="Lucida Console" pitchFamily="49" charset="0"/>
            </a:endParaRPr>
          </a:p>
          <a:p>
            <a:pPr lvl="1">
              <a:lnSpc>
                <a:spcPct val="90000"/>
              </a:lnSpc>
              <a:spcBef>
                <a:spcPct val="50000"/>
              </a:spcBef>
              <a:buClr>
                <a:srgbClr val="0033CC"/>
              </a:buClr>
              <a:buSzPct val="155000"/>
              <a:buFont typeface="Symbol" pitchFamily="18" charset="2"/>
              <a:buNone/>
              <a:defRPr/>
            </a:pPr>
            <a:r>
              <a:rPr lang="en-US" sz="1800" b="0" dirty="0">
                <a:latin typeface="Lucida Console" pitchFamily="49" charset="0"/>
              </a:rPr>
              <a:t>FETCH cur_itemdet3 INTO v_itemrec;</a:t>
            </a:r>
          </a:p>
        </p:txBody>
      </p:sp>
    </p:spTree>
    <p:extLst>
      <p:ext uri="{BB962C8B-B14F-4D97-AF65-F5344CB8AC3E}">
        <p14:creationId xmlns:p14="http://schemas.microsoft.com/office/powerpoint/2010/main" val="36822937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6C307F3-E3C8-42B7-9F09-96E08435025F}" type="slidenum">
              <a:rPr lang="en-US"/>
              <a:pPr>
                <a:defRPr/>
              </a:pPr>
              <a:t>12</a:t>
            </a:fld>
            <a:endParaRPr lang="en-US"/>
          </a:p>
        </p:txBody>
      </p:sp>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a:bodyPr>
          <a:lstStyle/>
          <a:p>
            <a:pPr eaLnBrk="1" hangingPunct="1">
              <a:defRPr/>
            </a:pPr>
            <a:r>
              <a:rPr lang="en-US" dirty="0" smtClean="0"/>
              <a:t>Operations on explicit cursor (9 of 10 )</a:t>
            </a:r>
          </a:p>
        </p:txBody>
      </p:sp>
      <p:sp>
        <p:nvSpPr>
          <p:cNvPr id="24580" name="Rectangle 3"/>
          <p:cNvSpPr>
            <a:spLocks noGrp="1" noChangeArrowheads="1"/>
          </p:cNvSpPr>
          <p:nvPr>
            <p:ph type="body" idx="1"/>
          </p:nvPr>
        </p:nvSpPr>
        <p:spPr>
          <a:xfrm>
            <a:off x="0" y="990600"/>
            <a:ext cx="8842375" cy="5410200"/>
          </a:xfrm>
        </p:spPr>
        <p:txBody>
          <a:bodyPr>
            <a:normAutofit lnSpcReduction="10000"/>
          </a:bodyPr>
          <a:lstStyle/>
          <a:p>
            <a:pPr eaLnBrk="1" hangingPunct="1">
              <a:lnSpc>
                <a:spcPct val="90000"/>
              </a:lnSpc>
              <a:buFont typeface="Arial" charset="0"/>
              <a:buChar char="•"/>
            </a:pPr>
            <a:r>
              <a:rPr lang="en-US" sz="1600" dirty="0" smtClean="0"/>
              <a:t>Closing the cursor</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err="1" smtClean="0"/>
              <a:t>Cursorname</a:t>
            </a:r>
            <a:r>
              <a:rPr lang="en-US" sz="1600" dirty="0" smtClean="0"/>
              <a:t> is the name of the opened cursor which is to be closed. Closing an unopened cursor would throw a runtime exception.</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smtClean="0"/>
              <a:t>Memory allocated to this cursor is not released until you close the cursor explicitly</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smtClean="0"/>
              <a:t>Close the cursor once you complete processing all the rows</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smtClean="0"/>
              <a:t>Reopen the cursor, if required</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smtClean="0"/>
              <a:t>Do not attempt to fetch the data from a cursor after it has been closed</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Wingdings" pitchFamily="2" charset="2"/>
              <a:buNone/>
            </a:pPr>
            <a:endParaRPr lang="en-US" sz="1600" dirty="0" smtClean="0"/>
          </a:p>
          <a:p>
            <a:pPr lvl="1" eaLnBrk="1" hangingPunct="1">
              <a:lnSpc>
                <a:spcPct val="90000"/>
              </a:lnSpc>
              <a:buFont typeface="Wingdings" pitchFamily="2" charset="2"/>
              <a:buNone/>
            </a:pPr>
            <a:r>
              <a:rPr lang="en-US" sz="1600" dirty="0" smtClean="0"/>
              <a:t>     </a:t>
            </a:r>
          </a:p>
          <a:p>
            <a:pPr lvl="1" eaLnBrk="1" hangingPunct="1">
              <a:lnSpc>
                <a:spcPct val="90000"/>
              </a:lnSpc>
              <a:buFont typeface="Arial" charset="0"/>
              <a:buChar char="•"/>
            </a:pPr>
            <a:endParaRPr lang="en-US" sz="1600" dirty="0" smtClean="0"/>
          </a:p>
        </p:txBody>
      </p:sp>
      <p:sp>
        <p:nvSpPr>
          <p:cNvPr id="5" name="AutoShape 10"/>
          <p:cNvSpPr>
            <a:spLocks noChangeArrowheads="1"/>
          </p:cNvSpPr>
          <p:nvPr/>
        </p:nvSpPr>
        <p:spPr bwMode="auto">
          <a:xfrm>
            <a:off x="2286000" y="1371600"/>
            <a:ext cx="40386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cursorname;</a:t>
            </a:r>
          </a:p>
        </p:txBody>
      </p:sp>
    </p:spTree>
    <p:extLst>
      <p:ext uri="{BB962C8B-B14F-4D97-AF65-F5344CB8AC3E}">
        <p14:creationId xmlns:p14="http://schemas.microsoft.com/office/powerpoint/2010/main" val="347973174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4905390-B291-4413-BE47-6F020E3AB456}" type="slidenum">
              <a:rPr lang="en-US"/>
              <a:pPr>
                <a:defRPr/>
              </a:pPr>
              <a:t>13</a:t>
            </a:fld>
            <a:endParaRPr lang="en-US"/>
          </a:p>
        </p:txBody>
      </p:sp>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a:bodyPr>
          <a:lstStyle/>
          <a:p>
            <a:pPr eaLnBrk="1" hangingPunct="1">
              <a:defRPr/>
            </a:pPr>
            <a:r>
              <a:rPr lang="en-US" dirty="0" smtClean="0"/>
              <a:t>Operations on explicit cursor(10 of 10)</a:t>
            </a:r>
          </a:p>
        </p:txBody>
      </p:sp>
      <p:sp>
        <p:nvSpPr>
          <p:cNvPr id="25604" name="Rectangle 3"/>
          <p:cNvSpPr>
            <a:spLocks noGrp="1" noChangeArrowheads="1"/>
          </p:cNvSpPr>
          <p:nvPr>
            <p:ph type="body" idx="1"/>
          </p:nvPr>
        </p:nvSpPr>
        <p:spPr>
          <a:xfrm>
            <a:off x="0" y="990600"/>
            <a:ext cx="8842375" cy="5410200"/>
          </a:xfrm>
        </p:spPr>
        <p:txBody>
          <a:bodyPr>
            <a:normAutofit fontScale="92500" lnSpcReduction="10000"/>
          </a:bodyPr>
          <a:lstStyle/>
          <a:p>
            <a:pPr eaLnBrk="1" hangingPunct="1">
              <a:lnSpc>
                <a:spcPct val="90000"/>
              </a:lnSpc>
              <a:buFont typeface="Arial" charset="0"/>
              <a:buChar char="•"/>
            </a:pPr>
            <a:r>
              <a:rPr lang="en-US" sz="1800" smtClean="0"/>
              <a:t>Closing the cursor – Example(s)</a:t>
            </a:r>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endParaRPr lang="en-US" sz="1800" smtClean="0"/>
          </a:p>
          <a:p>
            <a:pPr eaLnBrk="1" hangingPunct="1">
              <a:lnSpc>
                <a:spcPct val="90000"/>
              </a:lnSpc>
              <a:buFont typeface="Arial" charset="0"/>
              <a:buChar char="•"/>
            </a:pPr>
            <a:r>
              <a:rPr lang="en-US" sz="1800" smtClean="0"/>
              <a:t>An alternative way of closing a cursor</a:t>
            </a:r>
          </a:p>
          <a:p>
            <a:pPr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Wingdings" pitchFamily="2" charset="2"/>
              <a:buNone/>
            </a:pPr>
            <a:endParaRPr lang="en-US" sz="1800" smtClean="0"/>
          </a:p>
          <a:p>
            <a:pPr lvl="1" eaLnBrk="1" hangingPunct="1">
              <a:lnSpc>
                <a:spcPct val="90000"/>
              </a:lnSpc>
              <a:buFont typeface="Wingdings" pitchFamily="2" charset="2"/>
              <a:buNone/>
            </a:pPr>
            <a:r>
              <a:rPr lang="en-US" sz="1800" smtClean="0"/>
              <a:t>  </a:t>
            </a:r>
          </a:p>
          <a:p>
            <a:pPr lvl="1" eaLnBrk="1" hangingPunct="1">
              <a:lnSpc>
                <a:spcPct val="90000"/>
              </a:lnSpc>
              <a:buFont typeface="Arial" charset="0"/>
              <a:buChar char="•"/>
            </a:pPr>
            <a:endParaRPr lang="en-US" sz="1800" smtClean="0"/>
          </a:p>
        </p:txBody>
      </p:sp>
      <p:sp>
        <p:nvSpPr>
          <p:cNvPr id="6" name="AutoShape 10"/>
          <p:cNvSpPr>
            <a:spLocks noChangeArrowheads="1"/>
          </p:cNvSpPr>
          <p:nvPr/>
        </p:nvSpPr>
        <p:spPr bwMode="auto">
          <a:xfrm>
            <a:off x="990600" y="1371600"/>
            <a:ext cx="4038600" cy="2133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a:t>
            </a:r>
            <a:r>
              <a:rPr lang="en-US" sz="2000" b="0" dirty="0">
                <a:latin typeface="Lucida Console" pitchFamily="49" charset="0"/>
              </a:rPr>
              <a:t>cur_itemdet1</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Arial" pitchFamily="34" charset="0"/>
              <a:buChar char="•"/>
              <a:defRPr/>
            </a:pPr>
            <a:endParaRPr lang="en-US" sz="20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a:t>
            </a:r>
            <a:r>
              <a:rPr lang="en-US" sz="2000" b="0" dirty="0">
                <a:latin typeface="Lucida Console" pitchFamily="49" charset="0"/>
              </a:rPr>
              <a:t>cur_itemdet2</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Arial" pitchFamily="34" charset="0"/>
              <a:buChar char="•"/>
              <a:defRPr/>
            </a:pPr>
            <a:endParaRPr lang="en-US" sz="20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CLOSE </a:t>
            </a:r>
            <a:r>
              <a:rPr lang="en-US" sz="2000" b="0" dirty="0">
                <a:latin typeface="Lucida Console" pitchFamily="49" charset="0"/>
              </a:rPr>
              <a:t>cur_itemdet3</a:t>
            </a:r>
            <a:r>
              <a:rPr lang="en-US" sz="2000" b="0" kern="0" dirty="0">
                <a:solidFill>
                  <a:srgbClr val="000000"/>
                </a:solidFill>
                <a:latin typeface="Lucida Console" pitchFamily="49" charset="0"/>
              </a:rPr>
              <a:t>;</a:t>
            </a:r>
          </a:p>
        </p:txBody>
      </p:sp>
      <p:sp>
        <p:nvSpPr>
          <p:cNvPr id="7" name="AutoShape 10"/>
          <p:cNvSpPr>
            <a:spLocks noChangeArrowheads="1"/>
          </p:cNvSpPr>
          <p:nvPr/>
        </p:nvSpPr>
        <p:spPr bwMode="auto">
          <a:xfrm>
            <a:off x="914400" y="4495800"/>
            <a:ext cx="5105400" cy="1447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IF </a:t>
            </a:r>
            <a:r>
              <a:rPr lang="en-US" sz="2000" b="0" dirty="0">
                <a:latin typeface="Lucida Console" pitchFamily="49" charset="0"/>
              </a:rPr>
              <a:t>cur_itemdet1</a:t>
            </a:r>
            <a:r>
              <a:rPr lang="en-US" sz="2000" b="0" kern="0" dirty="0">
                <a:solidFill>
                  <a:srgbClr val="000000"/>
                </a:solidFill>
                <a:latin typeface="Lucida Console" pitchFamily="49" charset="0"/>
              </a:rPr>
              <a:t>%ISOPEN THEN</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     CLOSE </a:t>
            </a:r>
            <a:r>
              <a:rPr lang="en-US" sz="2000" b="0" dirty="0">
                <a:latin typeface="Lucida Console" pitchFamily="49" charset="0"/>
              </a:rPr>
              <a:t>cur_itemdet1</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END IF;</a:t>
            </a:r>
          </a:p>
        </p:txBody>
      </p:sp>
    </p:spTree>
    <p:extLst>
      <p:ext uri="{BB962C8B-B14F-4D97-AF65-F5344CB8AC3E}">
        <p14:creationId xmlns:p14="http://schemas.microsoft.com/office/powerpoint/2010/main" val="160440608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a:bodyPr>
          <a:lstStyle/>
          <a:p>
            <a:pPr eaLnBrk="1" hangingPunct="1">
              <a:defRPr/>
            </a:pPr>
            <a:r>
              <a:rPr lang="en-US" dirty="0" smtClean="0"/>
              <a:t>Explicit cursors- Simple loop (1 of 2)</a:t>
            </a:r>
          </a:p>
        </p:txBody>
      </p:sp>
      <p:sp>
        <p:nvSpPr>
          <p:cNvPr id="2662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304800" y="990600"/>
            <a:ext cx="8610600" cy="53340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   CURSOR </a:t>
            </a:r>
            <a:r>
              <a:rPr lang="en-US" sz="1600" b="0" dirty="0">
                <a:latin typeface="Lucida Console" pitchFamily="49" charset="0"/>
              </a:rPr>
              <a:t>cur_itemdet1</a:t>
            </a:r>
            <a:r>
              <a:rPr lang="en-US" sz="1600" b="0" dirty="0">
                <a:latin typeface="Lucida Console" pitchFamily="49" charset="0"/>
                <a:cs typeface="Courier New" pitchFamily="49" charset="0"/>
              </a:rPr>
              <a:t> IS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   v_itemid ITEM.ITEMID%TYPE;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EXIT WHEN </a:t>
            </a:r>
            <a:r>
              <a:rPr lang="en-US" sz="1600" b="0" dirty="0">
                <a:latin typeface="Lucida Console" pitchFamily="49" charset="0"/>
              </a:rPr>
              <a:t>cur_itemdet1</a:t>
            </a:r>
            <a:r>
              <a:rPr lang="en-US" sz="1600" b="0" dirty="0">
                <a:latin typeface="Lucida Console" pitchFamily="49" charset="0"/>
                <a:cs typeface="Courier New" pitchFamily="49" charset="0"/>
              </a:rPr>
              <a:t>%NOTFOUND;</a:t>
            </a:r>
          </a:p>
          <a:p>
            <a:pPr eaLnBrk="0" hangingPunct="0">
              <a:spcBef>
                <a:spcPts val="600"/>
              </a:spcBef>
              <a:defRPr/>
            </a:pPr>
            <a:r>
              <a:rPr lang="en-US" sz="16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600" b="0" dirty="0">
                <a:latin typeface="Lucida Console" pitchFamily="49" charset="0"/>
                <a:cs typeface="Courier New" pitchFamily="49" charset="0"/>
              </a:rPr>
              <a:t>      DBMS_OUTPUT.PUT_LINE(v_itemid);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26630" name="Rounded Rectangle 5"/>
          <p:cNvSpPr>
            <a:spLocks noChangeArrowheads="1"/>
          </p:cNvSpPr>
          <p:nvPr/>
        </p:nvSpPr>
        <p:spPr bwMode="auto">
          <a:xfrm>
            <a:off x="533400" y="3200400"/>
            <a:ext cx="8077200" cy="1905000"/>
          </a:xfrm>
          <a:prstGeom prst="roundRect">
            <a:avLst>
              <a:gd name="adj" fmla="val 16667"/>
            </a:avLst>
          </a:prstGeom>
          <a:solidFill>
            <a:srgbClr val="FFFF99">
              <a:alpha val="21960"/>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16237938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a:bodyPr>
          <a:lstStyle/>
          <a:p>
            <a:pPr eaLnBrk="1" hangingPunct="1">
              <a:defRPr/>
            </a:pPr>
            <a:r>
              <a:rPr lang="en-US" sz="4000" dirty="0" smtClean="0"/>
              <a:t>Explicit cursors- With Group By (2 of 2)</a:t>
            </a:r>
          </a:p>
        </p:txBody>
      </p:sp>
      <p:sp>
        <p:nvSpPr>
          <p:cNvPr id="2765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990600"/>
            <a:ext cx="8610600" cy="54102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400" b="0" dirty="0">
                <a:latin typeface="Lucida Console" pitchFamily="49" charset="0"/>
                <a:cs typeface="Courier New" pitchFamily="49" charset="0"/>
              </a:rPr>
              <a:t>DECLARE</a:t>
            </a:r>
          </a:p>
          <a:p>
            <a:pPr eaLnBrk="0" hangingPunct="0">
              <a:spcBef>
                <a:spcPts val="600"/>
              </a:spcBef>
              <a:defRPr/>
            </a:pPr>
            <a:r>
              <a:rPr lang="en-US" sz="1400" b="1" dirty="0">
                <a:latin typeface="Verdana" pitchFamily="34" charset="0"/>
                <a:ea typeface="Verdana" pitchFamily="34" charset="0"/>
                <a:cs typeface="Verdana" pitchFamily="34" charset="0"/>
              </a:rPr>
              <a:t>   CURSOR cur_itemdet3 IS SELECT itemid, SUM(qtypurchased), SUM(netprice) </a:t>
            </a:r>
          </a:p>
          <a:p>
            <a:pPr eaLnBrk="0" hangingPunct="0">
              <a:spcBef>
                <a:spcPts val="600"/>
              </a:spcBef>
              <a:defRPr/>
            </a:pPr>
            <a:r>
              <a:rPr lang="en-US" sz="1400" b="1" dirty="0">
                <a:latin typeface="Verdana" pitchFamily="34" charset="0"/>
                <a:ea typeface="Verdana" pitchFamily="34" charset="0"/>
                <a:cs typeface="Verdana" pitchFamily="34" charset="0"/>
              </a:rPr>
              <a:t>   FROM customerpurchase WHERE netprice &gt; 20 GROUP BY itemid;</a:t>
            </a:r>
          </a:p>
          <a:p>
            <a:pPr eaLnBrk="0" hangingPunct="0">
              <a:spcBef>
                <a:spcPts val="600"/>
              </a:spcBef>
              <a:defRPr/>
            </a:pPr>
            <a:r>
              <a:rPr lang="en-US" sz="1400" b="0" dirty="0">
                <a:latin typeface="Lucida Console" pitchFamily="49" charset="0"/>
                <a:cs typeface="Courier New" pitchFamily="49" charset="0"/>
              </a:rPr>
              <a:t>   v_itemid ITEM.ITEMID%TYPE;</a:t>
            </a:r>
          </a:p>
          <a:p>
            <a:pPr eaLnBrk="0" hangingPunct="0">
              <a:spcBef>
                <a:spcPts val="600"/>
              </a:spcBef>
              <a:defRPr/>
            </a:pPr>
            <a:r>
              <a:rPr lang="en-US" sz="1400" b="0" dirty="0">
                <a:latin typeface="Lucida Console" pitchFamily="49" charset="0"/>
                <a:cs typeface="Courier New" pitchFamily="49" charset="0"/>
              </a:rPr>
              <a:t>   v_sumqty NUMBER(3);</a:t>
            </a:r>
          </a:p>
          <a:p>
            <a:pPr eaLnBrk="0" hangingPunct="0">
              <a:spcBef>
                <a:spcPts val="600"/>
              </a:spcBef>
              <a:defRPr/>
            </a:pPr>
            <a:r>
              <a:rPr lang="en-US" sz="1400" b="0" dirty="0">
                <a:latin typeface="Lucida Console" pitchFamily="49" charset="0"/>
                <a:cs typeface="Courier New" pitchFamily="49" charset="0"/>
              </a:rPr>
              <a:t>   v_sumprice NUMBER(6,2);</a:t>
            </a:r>
          </a:p>
          <a:p>
            <a:pPr eaLnBrk="0" hangingPunct="0">
              <a:spcBef>
                <a:spcPts val="600"/>
              </a:spcBef>
              <a:defRPr/>
            </a:pPr>
            <a:r>
              <a:rPr lang="en-US" sz="1400" b="0" dirty="0">
                <a:latin typeface="Lucida Console" pitchFamily="49" charset="0"/>
                <a:cs typeface="Courier New" pitchFamily="49" charset="0"/>
              </a:rPr>
              <a:t>BEGIN</a:t>
            </a:r>
          </a:p>
          <a:p>
            <a:pPr eaLnBrk="0" hangingPunct="0">
              <a:spcBef>
                <a:spcPts val="600"/>
              </a:spcBef>
              <a:defRPr/>
            </a:pPr>
            <a:r>
              <a:rPr lang="en-US" sz="1400" b="0" dirty="0">
                <a:latin typeface="Lucida Console" pitchFamily="49" charset="0"/>
                <a:cs typeface="Courier New" pitchFamily="49" charset="0"/>
              </a:rPr>
              <a:t>  OPEN </a:t>
            </a:r>
            <a:r>
              <a:rPr lang="en-US" sz="1400" b="0" dirty="0">
                <a:latin typeface="Lucida Console" pitchFamily="49" charset="0"/>
              </a:rPr>
              <a:t>cur_itemdet3</a:t>
            </a:r>
            <a:r>
              <a:rPr lang="en-US" sz="1400" b="0" dirty="0">
                <a:latin typeface="Lucida Console" pitchFamily="49" charset="0"/>
                <a:cs typeface="Courier New" pitchFamily="49" charset="0"/>
              </a:rPr>
              <a:t>;</a:t>
            </a:r>
          </a:p>
          <a:p>
            <a:pPr eaLnBrk="0" hangingPunct="0">
              <a:spcBef>
                <a:spcPts val="600"/>
              </a:spcBef>
              <a:defRPr/>
            </a:pPr>
            <a:r>
              <a:rPr lang="en-US" sz="1400" b="0" dirty="0">
                <a:latin typeface="Lucida Console" pitchFamily="49" charset="0"/>
                <a:cs typeface="Courier New" pitchFamily="49" charset="0"/>
              </a:rPr>
              <a:t>    LOOP</a:t>
            </a:r>
          </a:p>
          <a:p>
            <a:pPr eaLnBrk="0" hangingPunct="0">
              <a:spcBef>
                <a:spcPts val="600"/>
              </a:spcBef>
              <a:defRPr/>
            </a:pPr>
            <a:r>
              <a:rPr lang="en-US" sz="1400" b="0" dirty="0">
                <a:latin typeface="Lucida Console" pitchFamily="49" charset="0"/>
                <a:cs typeface="Courier New" pitchFamily="49" charset="0"/>
              </a:rPr>
              <a:t>      FETCH </a:t>
            </a:r>
            <a:r>
              <a:rPr lang="en-US" sz="1400" b="0" dirty="0">
                <a:latin typeface="Lucida Console" pitchFamily="49" charset="0"/>
              </a:rPr>
              <a:t>cur_itemdet3</a:t>
            </a:r>
            <a:r>
              <a:rPr lang="en-US" sz="1400" b="0" dirty="0">
                <a:latin typeface="Lucida Console" pitchFamily="49" charset="0"/>
                <a:cs typeface="Courier New" pitchFamily="49" charset="0"/>
              </a:rPr>
              <a:t> INTO v_itemid, v_sumqty, v_sumprice;</a:t>
            </a:r>
          </a:p>
          <a:p>
            <a:pPr eaLnBrk="0" hangingPunct="0">
              <a:spcBef>
                <a:spcPts val="600"/>
              </a:spcBef>
              <a:defRPr/>
            </a:pPr>
            <a:r>
              <a:rPr lang="en-US" sz="1400" b="0" dirty="0">
                <a:latin typeface="Lucida Console" pitchFamily="49" charset="0"/>
                <a:cs typeface="Courier New" pitchFamily="49" charset="0"/>
              </a:rPr>
              <a:t>      EXIT WHEN </a:t>
            </a:r>
            <a:r>
              <a:rPr lang="en-US" sz="1400" b="0" dirty="0">
                <a:latin typeface="Lucida Console" pitchFamily="49" charset="0"/>
              </a:rPr>
              <a:t>cur_itemdet3</a:t>
            </a:r>
            <a:r>
              <a:rPr lang="en-US" sz="1400" b="0" dirty="0">
                <a:latin typeface="Lucida Console" pitchFamily="49" charset="0"/>
                <a:cs typeface="Courier New" pitchFamily="49" charset="0"/>
              </a:rPr>
              <a:t>%NOTFOUND;</a:t>
            </a:r>
          </a:p>
          <a:p>
            <a:pPr eaLnBrk="0" hangingPunct="0">
              <a:spcBef>
                <a:spcPts val="600"/>
              </a:spcBef>
              <a:defRPr/>
            </a:pPr>
            <a:r>
              <a:rPr lang="en-US" sz="1400" b="0" dirty="0">
                <a:latin typeface="Lucida Console" pitchFamily="49" charset="0"/>
                <a:cs typeface="Courier New" pitchFamily="49" charset="0"/>
              </a:rPr>
              <a:t>        IF v_sumqty &gt; 10 THEN</a:t>
            </a:r>
          </a:p>
          <a:p>
            <a:pPr eaLnBrk="0" hangingPunct="0">
              <a:spcBef>
                <a:spcPts val="600"/>
              </a:spcBef>
              <a:defRPr/>
            </a:pPr>
            <a:r>
              <a:rPr lang="en-US" sz="14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400" b="0" dirty="0">
                <a:latin typeface="Lucida Console" pitchFamily="49" charset="0"/>
                <a:cs typeface="Courier New" pitchFamily="49" charset="0"/>
              </a:rPr>
              <a:t>        END IF;</a:t>
            </a:r>
          </a:p>
          <a:p>
            <a:pPr eaLnBrk="0" hangingPunct="0">
              <a:spcBef>
                <a:spcPts val="600"/>
              </a:spcBef>
              <a:defRPr/>
            </a:pPr>
            <a:r>
              <a:rPr lang="en-US" sz="1400" b="0" dirty="0">
                <a:latin typeface="Lucida Console" pitchFamily="49" charset="0"/>
                <a:cs typeface="Courier New" pitchFamily="49" charset="0"/>
              </a:rPr>
              <a:t>      DBMS_OUTPUT.PUT_LINE(v_itemid ||' '||v_sumqty||' '||v_sumprice);</a:t>
            </a:r>
          </a:p>
          <a:p>
            <a:pPr eaLnBrk="0" hangingPunct="0">
              <a:spcBef>
                <a:spcPts val="600"/>
              </a:spcBef>
              <a:defRPr/>
            </a:pPr>
            <a:r>
              <a:rPr lang="en-US" sz="1400" b="0" dirty="0">
                <a:latin typeface="Lucida Console" pitchFamily="49" charset="0"/>
                <a:cs typeface="Courier New" pitchFamily="49" charset="0"/>
              </a:rPr>
              <a:t>    END LOOP;</a:t>
            </a:r>
          </a:p>
          <a:p>
            <a:pPr eaLnBrk="0" hangingPunct="0">
              <a:spcBef>
                <a:spcPts val="600"/>
              </a:spcBef>
              <a:defRPr/>
            </a:pPr>
            <a:r>
              <a:rPr lang="en-US" sz="1400" b="0" dirty="0">
                <a:latin typeface="Lucida Console" pitchFamily="49" charset="0"/>
                <a:cs typeface="Courier New" pitchFamily="49" charset="0"/>
              </a:rPr>
              <a:t>  CLOSE </a:t>
            </a:r>
            <a:r>
              <a:rPr lang="en-US" sz="1400" b="0" dirty="0">
                <a:latin typeface="Lucida Console" pitchFamily="49" charset="0"/>
              </a:rPr>
              <a:t>cur_itemdet3</a:t>
            </a:r>
            <a:r>
              <a:rPr lang="en-US" sz="1400" b="0" dirty="0">
                <a:latin typeface="Lucida Console" pitchFamily="49" charset="0"/>
                <a:cs typeface="Courier New" pitchFamily="49" charset="0"/>
              </a:rPr>
              <a:t>;</a:t>
            </a:r>
          </a:p>
          <a:p>
            <a:pPr eaLnBrk="0" hangingPunct="0">
              <a:spcBef>
                <a:spcPts val="600"/>
              </a:spcBef>
              <a:defRPr/>
            </a:pPr>
            <a:r>
              <a:rPr lang="en-US" sz="1400" b="0" dirty="0">
                <a:latin typeface="Lucida Console" pitchFamily="49" charset="0"/>
                <a:cs typeface="Courier New" pitchFamily="49" charset="0"/>
              </a:rPr>
              <a:t>COMMIT;</a:t>
            </a:r>
          </a:p>
          <a:p>
            <a:pPr eaLnBrk="0" hangingPunct="0">
              <a:spcBef>
                <a:spcPts val="600"/>
              </a:spcBef>
              <a:defRPr/>
            </a:pPr>
            <a:r>
              <a:rPr lang="en-US" sz="1400" b="0" dirty="0">
                <a:latin typeface="Lucida Console" pitchFamily="49" charset="0"/>
                <a:cs typeface="Courier New" pitchFamily="49" charset="0"/>
              </a:rPr>
              <a:t>END;</a:t>
            </a:r>
          </a:p>
        </p:txBody>
      </p:sp>
    </p:spTree>
    <p:extLst>
      <p:ext uri="{BB962C8B-B14F-4D97-AF65-F5344CB8AC3E}">
        <p14:creationId xmlns:p14="http://schemas.microsoft.com/office/powerpoint/2010/main" val="415845347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lstStyle/>
          <a:p>
            <a:pPr eaLnBrk="1" hangingPunct="1">
              <a:defRPr/>
            </a:pPr>
            <a:r>
              <a:rPr lang="en-US" dirty="0" smtClean="0"/>
              <a:t>Explicit cursor attributes (1 of 2)</a:t>
            </a:r>
          </a:p>
        </p:txBody>
      </p:sp>
      <p:sp>
        <p:nvSpPr>
          <p:cNvPr id="28676" name="Rectangle 3"/>
          <p:cNvSpPr>
            <a:spLocks noGrp="1" noChangeArrowheads="1"/>
          </p:cNvSpPr>
          <p:nvPr>
            <p:ph type="body" idx="1"/>
          </p:nvPr>
        </p:nvSpPr>
        <p:spPr>
          <a:xfrm>
            <a:off x="0" y="762000"/>
            <a:ext cx="9144000" cy="6096000"/>
          </a:xfrm>
        </p:spPr>
        <p:txBody>
          <a:bodyPr>
            <a:normAutofit/>
          </a:bodyPr>
          <a:lstStyle/>
          <a:p>
            <a:pPr>
              <a:lnSpc>
                <a:spcPct val="90000"/>
              </a:lnSpc>
            </a:pPr>
            <a:r>
              <a:rPr lang="en-US" sz="2400" dirty="0" err="1" smtClean="0">
                <a:solidFill>
                  <a:srgbClr val="000000"/>
                </a:solidFill>
              </a:rPr>
              <a:t>cursorname%ISOPEN</a:t>
            </a:r>
            <a:r>
              <a:rPr lang="en-US" sz="2400" dirty="0" smtClean="0">
                <a:solidFill>
                  <a:srgbClr val="000000"/>
                </a:solidFill>
              </a:rPr>
              <a:t> </a:t>
            </a:r>
            <a:r>
              <a:rPr lang="en-US" sz="2400" dirty="0" smtClean="0">
                <a:solidFill>
                  <a:srgbClr val="000000"/>
                </a:solidFill>
              </a:rPr>
              <a:t>– Is the cursor </a:t>
            </a:r>
            <a:r>
              <a:rPr lang="en-US" sz="2400" dirty="0" smtClean="0">
                <a:solidFill>
                  <a:srgbClr val="000000"/>
                </a:solidFill>
              </a:rPr>
              <a:t>open?</a:t>
            </a:r>
            <a:endParaRPr lang="en-US" sz="2400" dirty="0" smtClean="0"/>
          </a:p>
          <a:p>
            <a:pPr eaLnBrk="1" hangingPunct="1">
              <a:lnSpc>
                <a:spcPct val="90000"/>
              </a:lnSpc>
              <a:buFont typeface="Arial" charset="0"/>
              <a:buChar char="•"/>
            </a:pPr>
            <a:r>
              <a:rPr lang="en-US" sz="2400" dirty="0" err="1" smtClean="0">
                <a:solidFill>
                  <a:srgbClr val="000000"/>
                </a:solidFill>
              </a:rPr>
              <a:t>cursorname%ROWCOUNT</a:t>
            </a:r>
            <a:r>
              <a:rPr lang="en-US" sz="2400" dirty="0" smtClean="0">
                <a:solidFill>
                  <a:srgbClr val="000000"/>
                </a:solidFill>
              </a:rPr>
              <a:t> </a:t>
            </a:r>
            <a:r>
              <a:rPr lang="en-US" sz="2400" dirty="0" smtClean="0">
                <a:solidFill>
                  <a:srgbClr val="000000"/>
                </a:solidFill>
              </a:rPr>
              <a:t>– How many rows fetched so far</a:t>
            </a:r>
            <a:r>
              <a:rPr lang="en-US" sz="2400" dirty="0" smtClean="0">
                <a:solidFill>
                  <a:srgbClr val="000000"/>
                </a:solidFill>
              </a:rPr>
              <a:t>?</a:t>
            </a:r>
            <a:endParaRPr lang="en-US" sz="2400" dirty="0" smtClean="0">
              <a:solidFill>
                <a:srgbClr val="000000"/>
              </a:solidFill>
            </a:endParaRPr>
          </a:p>
          <a:p>
            <a:pPr eaLnBrk="1" hangingPunct="1">
              <a:lnSpc>
                <a:spcPct val="90000"/>
              </a:lnSpc>
              <a:buFont typeface="Arial" charset="0"/>
              <a:buChar char="•"/>
            </a:pPr>
            <a:r>
              <a:rPr lang="en-US" sz="2400" dirty="0" err="1" smtClean="0"/>
              <a:t>cursorname%NOTFOUND</a:t>
            </a:r>
            <a:r>
              <a:rPr lang="en-US" sz="2400" dirty="0" smtClean="0"/>
              <a:t>  –  Has a fetch </a:t>
            </a:r>
            <a:r>
              <a:rPr lang="en-US" sz="2400" dirty="0" smtClean="0"/>
              <a:t>failed</a:t>
            </a:r>
            <a:r>
              <a:rPr lang="en-US" sz="2400" dirty="0"/>
              <a:t>?</a:t>
            </a:r>
            <a:endParaRPr lang="en-US" dirty="0" smtClean="0"/>
          </a:p>
          <a:p>
            <a:pPr eaLnBrk="1" hangingPunct="1">
              <a:lnSpc>
                <a:spcPct val="90000"/>
              </a:lnSpc>
              <a:buFont typeface="Arial" charset="0"/>
              <a:buChar char="•"/>
            </a:pPr>
            <a:r>
              <a:rPr lang="en-US" sz="2400" dirty="0" err="1" smtClean="0"/>
              <a:t>cursorname%FOUND</a:t>
            </a:r>
            <a:r>
              <a:rPr lang="en-US" sz="2400" dirty="0" smtClean="0"/>
              <a:t> – Has a row been fetched?</a:t>
            </a:r>
          </a:p>
          <a:p>
            <a:pPr eaLnBrk="1" hangingPunct="1">
              <a:lnSpc>
                <a:spcPct val="90000"/>
              </a:lnSpc>
              <a:buFont typeface="Arial" charset="0"/>
              <a:buChar char="•"/>
            </a:pPr>
            <a:endParaRPr lang="en-US" sz="2400" dirty="0" smtClean="0"/>
          </a:p>
          <a:p>
            <a:pPr marL="457200" lvl="1" indent="0" eaLnBrk="1" hangingPunct="1">
              <a:lnSpc>
                <a:spcPct val="90000"/>
              </a:lnSpc>
              <a:buNone/>
            </a:pPr>
            <a:endParaRPr lang="en-US" sz="1800" dirty="0" smtClean="0"/>
          </a:p>
        </p:txBody>
      </p:sp>
      <p:graphicFrame>
        <p:nvGraphicFramePr>
          <p:cNvPr id="5" name="Table 4"/>
          <p:cNvGraphicFramePr>
            <a:graphicFrameLocks noGrp="1"/>
          </p:cNvGraphicFramePr>
          <p:nvPr>
            <p:extLst>
              <p:ext uri="{D42A27DB-BD31-4B8C-83A1-F6EECF244321}">
                <p14:modId xmlns:p14="http://schemas.microsoft.com/office/powerpoint/2010/main" val="2026494248"/>
              </p:ext>
            </p:extLst>
          </p:nvPr>
        </p:nvGraphicFramePr>
        <p:xfrm>
          <a:off x="228600" y="3048000"/>
          <a:ext cx="8686800" cy="3230878"/>
        </p:xfrm>
        <a:graphic>
          <a:graphicData uri="http://schemas.openxmlformats.org/drawingml/2006/table">
            <a:tbl>
              <a:tblPr firstRow="1" firstCol="1" bandRow="1">
                <a:tableStyleId>{5C22544A-7EE6-4342-B048-85BDC9FD1C3A}</a:tableStyleId>
              </a:tblPr>
              <a:tblGrid>
                <a:gridCol w="1313090"/>
                <a:gridCol w="1313090"/>
                <a:gridCol w="1496490"/>
                <a:gridCol w="1336538"/>
                <a:gridCol w="1540835"/>
                <a:gridCol w="1686757"/>
              </a:tblGrid>
              <a:tr h="463530">
                <a:tc>
                  <a:txBody>
                    <a:bodyPr/>
                    <a:lstStyle/>
                    <a:p>
                      <a:endParaRPr lang="en-US" sz="1800" dirty="0">
                        <a:solidFill>
                          <a:schemeClr val="tx1"/>
                        </a:solidFill>
                      </a:endParaRPr>
                    </a:p>
                  </a:txBody>
                  <a:tcPr marT="45708" marB="45708"/>
                </a:tc>
                <a:tc>
                  <a:txBody>
                    <a:bodyPr/>
                    <a:lstStyle/>
                    <a:p>
                      <a:pPr algn="ctr"/>
                      <a:endParaRPr lang="en-US" sz="1800" dirty="0">
                        <a:solidFill>
                          <a:schemeClr val="tx1"/>
                        </a:solidFill>
                      </a:endParaRPr>
                    </a:p>
                  </a:txBody>
                  <a:tcPr marT="45708" marB="45708"/>
                </a:tc>
                <a:tc>
                  <a:txBody>
                    <a:bodyPr/>
                    <a:lstStyle/>
                    <a:p>
                      <a:r>
                        <a:rPr lang="en-US" sz="1800" dirty="0" smtClean="0">
                          <a:solidFill>
                            <a:schemeClr val="tx1"/>
                          </a:solidFill>
                        </a:rPr>
                        <a:t>%FOUND</a:t>
                      </a:r>
                      <a:endParaRPr lang="en-US" sz="1800" dirty="0">
                        <a:solidFill>
                          <a:schemeClr val="tx1"/>
                        </a:solidFill>
                      </a:endParaRPr>
                    </a:p>
                  </a:txBody>
                  <a:tcPr marT="45708" marB="45708"/>
                </a:tc>
                <a:tc>
                  <a:txBody>
                    <a:bodyPr/>
                    <a:lstStyle/>
                    <a:p>
                      <a:r>
                        <a:rPr lang="en-US" sz="1800" dirty="0" smtClean="0">
                          <a:solidFill>
                            <a:schemeClr val="tx1"/>
                          </a:solidFill>
                        </a:rPr>
                        <a:t>%ISOPEN</a:t>
                      </a:r>
                      <a:endParaRPr lang="en-US" sz="1800" dirty="0">
                        <a:solidFill>
                          <a:schemeClr val="tx1"/>
                        </a:solidFill>
                      </a:endParaRPr>
                    </a:p>
                  </a:txBody>
                  <a:tcPr marT="45708" marB="45708"/>
                </a:tc>
                <a:tc>
                  <a:txBody>
                    <a:bodyPr/>
                    <a:lstStyle/>
                    <a:p>
                      <a:r>
                        <a:rPr lang="en-US" sz="1800" dirty="0" smtClean="0">
                          <a:solidFill>
                            <a:schemeClr val="tx1"/>
                          </a:solidFill>
                        </a:rPr>
                        <a:t>%NOTFOUND</a:t>
                      </a:r>
                      <a:endParaRPr lang="en-US" sz="1800" dirty="0">
                        <a:solidFill>
                          <a:schemeClr val="tx1"/>
                        </a:solidFill>
                      </a:endParaRPr>
                    </a:p>
                  </a:txBody>
                  <a:tcPr marT="45708" marB="45708"/>
                </a:tc>
                <a:tc>
                  <a:txBody>
                    <a:bodyPr/>
                    <a:lstStyle/>
                    <a:p>
                      <a:r>
                        <a:rPr lang="en-US" sz="1800" dirty="0" smtClean="0">
                          <a:solidFill>
                            <a:schemeClr val="tx1"/>
                          </a:solidFill>
                        </a:rPr>
                        <a:t>%ROWCOUNT</a:t>
                      </a:r>
                      <a:endParaRPr lang="en-US" sz="1800" dirty="0">
                        <a:solidFill>
                          <a:schemeClr val="tx1"/>
                        </a:solidFill>
                      </a:endParaRPr>
                    </a:p>
                  </a:txBody>
                  <a:tcPr marT="45708" marB="45708"/>
                </a:tc>
              </a:tr>
              <a:tr h="463530">
                <a:tc>
                  <a:txBody>
                    <a:bodyPr/>
                    <a:lstStyle/>
                    <a:p>
                      <a:r>
                        <a:rPr lang="en-US" sz="1800" b="1" dirty="0" smtClean="0">
                          <a:solidFill>
                            <a:schemeClr val="tx1"/>
                          </a:solidFill>
                        </a:rPr>
                        <a:t>After</a:t>
                      </a:r>
                      <a:endParaRPr lang="en-US" sz="1800" b="1" dirty="0">
                        <a:solidFill>
                          <a:schemeClr val="tx1"/>
                        </a:solidFill>
                      </a:endParaRPr>
                    </a:p>
                  </a:txBody>
                  <a:tcPr marT="45708" marB="45708"/>
                </a:tc>
                <a:tc>
                  <a:txBody>
                    <a:bodyPr/>
                    <a:lstStyle/>
                    <a:p>
                      <a:pPr algn="l"/>
                      <a:r>
                        <a:rPr lang="en-US" sz="1800" dirty="0" smtClean="0">
                          <a:solidFill>
                            <a:schemeClr val="tx1"/>
                          </a:solidFill>
                        </a:rPr>
                        <a:t>OPEN</a:t>
                      </a:r>
                      <a:endParaRPr lang="en-US" sz="1800" dirty="0">
                        <a:solidFill>
                          <a:schemeClr val="tx1"/>
                        </a:solidFill>
                      </a:endParaRPr>
                    </a:p>
                  </a:txBody>
                  <a:tcPr marT="45708" marB="45708"/>
                </a:tc>
                <a:tc>
                  <a:txBody>
                    <a:bodyPr/>
                    <a:lstStyle/>
                    <a:p>
                      <a:r>
                        <a:rPr lang="en-US" sz="1800" dirty="0" smtClean="0">
                          <a:solidFill>
                            <a:schemeClr val="tx1"/>
                          </a:solidFill>
                        </a:rPr>
                        <a:t>NULL</a:t>
                      </a:r>
                      <a:endParaRPr lang="en-US" sz="1800" dirty="0">
                        <a:solidFill>
                          <a:schemeClr val="tx1"/>
                        </a:solidFill>
                      </a:endParaRPr>
                    </a:p>
                  </a:txBody>
                  <a:tcPr marT="45708" marB="45708"/>
                </a:tc>
                <a:tc>
                  <a:txBody>
                    <a:bodyPr/>
                    <a:lstStyle/>
                    <a:p>
                      <a:r>
                        <a:rPr lang="en-US" sz="1800" dirty="0" smtClean="0">
                          <a:solidFill>
                            <a:schemeClr val="tx1"/>
                          </a:solidFill>
                        </a:rPr>
                        <a:t>TRUE</a:t>
                      </a:r>
                      <a:endParaRPr lang="en-US" sz="1800" dirty="0">
                        <a:solidFill>
                          <a:schemeClr val="tx1"/>
                        </a:solidFill>
                      </a:endParaRPr>
                    </a:p>
                  </a:txBody>
                  <a:tcPr marT="45708" marB="45708"/>
                </a:tc>
                <a:tc>
                  <a:txBody>
                    <a:bodyPr/>
                    <a:lstStyle/>
                    <a:p>
                      <a:r>
                        <a:rPr lang="en-US" sz="1800" dirty="0" smtClean="0">
                          <a:solidFill>
                            <a:schemeClr val="tx1"/>
                          </a:solidFill>
                        </a:rPr>
                        <a:t>NULL</a:t>
                      </a:r>
                    </a:p>
                  </a:txBody>
                  <a:tcPr marT="45708" marB="45708"/>
                </a:tc>
                <a:tc>
                  <a:txBody>
                    <a:bodyPr/>
                    <a:lstStyle/>
                    <a:p>
                      <a:r>
                        <a:rPr lang="en-US" sz="1800" dirty="0" smtClean="0">
                          <a:solidFill>
                            <a:schemeClr val="tx1"/>
                          </a:solidFill>
                        </a:rPr>
                        <a:t>0</a:t>
                      </a:r>
                      <a:endParaRPr lang="en-US" sz="1800" dirty="0">
                        <a:solidFill>
                          <a:schemeClr val="tx1"/>
                        </a:solidFill>
                      </a:endParaRPr>
                    </a:p>
                  </a:txBody>
                  <a:tcPr marT="45708" marB="45708"/>
                </a:tc>
              </a:tr>
              <a:tr h="463530">
                <a:tc>
                  <a:txBody>
                    <a:bodyPr/>
                    <a:lstStyle/>
                    <a:p>
                      <a:r>
                        <a:rPr lang="en-US" sz="1800" b="1" dirty="0" smtClean="0">
                          <a:solidFill>
                            <a:schemeClr val="tx1"/>
                          </a:solidFill>
                        </a:rPr>
                        <a:t>After</a:t>
                      </a:r>
                      <a:endParaRPr lang="en-US" sz="1800" b="1" dirty="0">
                        <a:solidFill>
                          <a:schemeClr val="tx1"/>
                        </a:solidFill>
                      </a:endParaRPr>
                    </a:p>
                  </a:txBody>
                  <a:tcPr marT="45708" marB="45708"/>
                </a:tc>
                <a:tc>
                  <a:txBody>
                    <a:bodyPr/>
                    <a:lstStyle/>
                    <a:p>
                      <a:pPr algn="l"/>
                      <a:r>
                        <a:rPr lang="en-US" sz="1800" dirty="0" smtClean="0">
                          <a:solidFill>
                            <a:schemeClr val="tx1"/>
                          </a:solidFill>
                        </a:rPr>
                        <a:t>1</a:t>
                      </a:r>
                      <a:r>
                        <a:rPr lang="en-US" sz="1800" baseline="30000" dirty="0" smtClean="0">
                          <a:solidFill>
                            <a:schemeClr val="tx1"/>
                          </a:solidFill>
                        </a:rPr>
                        <a:t>st</a:t>
                      </a:r>
                      <a:r>
                        <a:rPr lang="en-US" sz="1800" dirty="0" smtClean="0">
                          <a:solidFill>
                            <a:schemeClr val="tx1"/>
                          </a:solidFill>
                        </a:rPr>
                        <a:t> FETCH</a:t>
                      </a:r>
                      <a:endParaRPr lang="en-US" sz="1800" dirty="0">
                        <a:solidFill>
                          <a:schemeClr val="tx1"/>
                        </a:solidFill>
                      </a:endParaRPr>
                    </a:p>
                  </a:txBody>
                  <a:tcPr marT="45708" marB="45708"/>
                </a:tc>
                <a:tc>
                  <a:txBody>
                    <a:bodyPr/>
                    <a:lstStyle/>
                    <a:p>
                      <a:r>
                        <a:rPr lang="en-US" sz="1800" dirty="0" smtClean="0">
                          <a:solidFill>
                            <a:schemeClr val="tx1"/>
                          </a:solidFill>
                        </a:rPr>
                        <a:t>TRUE</a:t>
                      </a:r>
                      <a:endParaRPr lang="en-US" sz="1800" dirty="0">
                        <a:solidFill>
                          <a:schemeClr val="tx1"/>
                        </a:solidFill>
                      </a:endParaRPr>
                    </a:p>
                  </a:txBody>
                  <a:tcPr marT="45708" marB="45708"/>
                </a:tc>
                <a:tc>
                  <a:txBody>
                    <a:bodyPr/>
                    <a:lstStyle/>
                    <a:p>
                      <a:r>
                        <a:rPr lang="en-US" sz="1800" smtClean="0">
                          <a:solidFill>
                            <a:schemeClr val="tx1"/>
                          </a:solidFill>
                        </a:rPr>
                        <a:t>TRUE</a:t>
                      </a:r>
                      <a:endParaRPr lang="en-US" sz="1800" dirty="0">
                        <a:solidFill>
                          <a:schemeClr val="tx1"/>
                        </a:solidFill>
                      </a:endParaRPr>
                    </a:p>
                  </a:txBody>
                  <a:tcPr marT="45708" marB="45708"/>
                </a:tc>
                <a:tc>
                  <a:txBody>
                    <a:bodyPr/>
                    <a:lstStyle/>
                    <a:p>
                      <a:r>
                        <a:rPr lang="en-US" sz="1800" dirty="0" smtClean="0">
                          <a:solidFill>
                            <a:schemeClr val="tx1"/>
                          </a:solidFill>
                        </a:rPr>
                        <a:t>FALSE</a:t>
                      </a:r>
                      <a:endParaRPr lang="en-US" sz="1800" dirty="0">
                        <a:solidFill>
                          <a:schemeClr val="tx1"/>
                        </a:solidFill>
                      </a:endParaRPr>
                    </a:p>
                  </a:txBody>
                  <a:tcPr marT="45708" marB="45708"/>
                </a:tc>
                <a:tc>
                  <a:txBody>
                    <a:bodyPr/>
                    <a:lstStyle/>
                    <a:p>
                      <a:r>
                        <a:rPr lang="en-US" sz="1800" dirty="0" smtClean="0">
                          <a:solidFill>
                            <a:schemeClr val="tx1"/>
                          </a:solidFill>
                        </a:rPr>
                        <a:t>1</a:t>
                      </a:r>
                      <a:endParaRPr lang="en-US" sz="1800" dirty="0">
                        <a:solidFill>
                          <a:schemeClr val="tx1"/>
                        </a:solidFill>
                      </a:endParaRPr>
                    </a:p>
                  </a:txBody>
                  <a:tcPr marT="45708" marB="45708"/>
                </a:tc>
              </a:tr>
              <a:tr h="552426">
                <a:tc>
                  <a:txBody>
                    <a:bodyPr/>
                    <a:lstStyle/>
                    <a:p>
                      <a:r>
                        <a:rPr lang="en-US" sz="1800" b="1" dirty="0" smtClean="0">
                          <a:solidFill>
                            <a:schemeClr val="tx1"/>
                          </a:solidFill>
                        </a:rPr>
                        <a:t>After</a:t>
                      </a:r>
                      <a:endParaRPr lang="en-US" sz="1800" b="1" dirty="0">
                        <a:solidFill>
                          <a:schemeClr val="tx1"/>
                        </a:solidFill>
                      </a:endParaRPr>
                    </a:p>
                  </a:txBody>
                  <a:tcPr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2</a:t>
                      </a:r>
                      <a:r>
                        <a:rPr lang="en-US" sz="1800" baseline="30000" dirty="0" smtClean="0">
                          <a:solidFill>
                            <a:schemeClr val="tx1"/>
                          </a:solidFill>
                        </a:rPr>
                        <a:t>nd</a:t>
                      </a:r>
                      <a:r>
                        <a:rPr lang="en-US" sz="1800" dirty="0" smtClean="0">
                          <a:solidFill>
                            <a:schemeClr val="tx1"/>
                          </a:solidFill>
                        </a:rPr>
                        <a:t>  FETCH</a:t>
                      </a:r>
                      <a:endParaRPr lang="en-US" sz="1800" dirty="0">
                        <a:solidFill>
                          <a:schemeClr val="tx1"/>
                        </a:solidFill>
                      </a:endParaRPr>
                    </a:p>
                  </a:txBody>
                  <a:tcPr marT="45708" marB="45708"/>
                </a:tc>
                <a:tc>
                  <a:txBody>
                    <a:bodyPr/>
                    <a:lstStyle/>
                    <a:p>
                      <a:r>
                        <a:rPr lang="en-US" sz="1800" dirty="0" smtClean="0">
                          <a:solidFill>
                            <a:schemeClr val="tx1"/>
                          </a:solidFill>
                        </a:rPr>
                        <a:t>TRUE</a:t>
                      </a:r>
                      <a:endParaRPr lang="en-US" sz="1800" dirty="0">
                        <a:solidFill>
                          <a:schemeClr val="tx1"/>
                        </a:solidFill>
                      </a:endParaRPr>
                    </a:p>
                  </a:txBody>
                  <a:tcPr marT="45708" marB="45708"/>
                </a:tc>
                <a:tc>
                  <a:txBody>
                    <a:bodyPr/>
                    <a:lstStyle/>
                    <a:p>
                      <a:r>
                        <a:rPr lang="en-US" sz="1800" smtClean="0">
                          <a:solidFill>
                            <a:schemeClr val="tx1"/>
                          </a:solidFill>
                        </a:rPr>
                        <a:t>TRUE</a:t>
                      </a:r>
                      <a:endParaRPr lang="en-US" sz="1800" dirty="0">
                        <a:solidFill>
                          <a:schemeClr val="tx1"/>
                        </a:solidFill>
                      </a:endParaRPr>
                    </a:p>
                  </a:txBody>
                  <a:tcPr marT="45708" marB="45708"/>
                </a:tc>
                <a:tc>
                  <a:txBody>
                    <a:bodyPr/>
                    <a:lstStyle/>
                    <a:p>
                      <a:r>
                        <a:rPr lang="en-US" sz="1800" dirty="0" smtClean="0">
                          <a:solidFill>
                            <a:schemeClr val="tx1"/>
                          </a:solidFill>
                        </a:rPr>
                        <a:t>FALSE</a:t>
                      </a:r>
                      <a:endParaRPr lang="en-US" sz="1800" dirty="0">
                        <a:solidFill>
                          <a:schemeClr val="tx1"/>
                        </a:solidFill>
                      </a:endParaRPr>
                    </a:p>
                  </a:txBody>
                  <a:tcPr marT="45708" marB="45708"/>
                </a:tc>
                <a:tc>
                  <a:txBody>
                    <a:bodyPr/>
                    <a:lstStyle/>
                    <a:p>
                      <a:r>
                        <a:rPr lang="en-US" sz="1800" dirty="0" smtClean="0">
                          <a:solidFill>
                            <a:schemeClr val="tx1"/>
                          </a:solidFill>
                        </a:rPr>
                        <a:t>2</a:t>
                      </a:r>
                      <a:endParaRPr lang="en-US" sz="1800" dirty="0">
                        <a:solidFill>
                          <a:schemeClr val="tx1"/>
                        </a:solidFill>
                      </a:endParaRPr>
                    </a:p>
                  </a:txBody>
                  <a:tcPr marT="45708" marB="45708"/>
                </a:tc>
              </a:tr>
              <a:tr h="533377">
                <a:tc>
                  <a:txBody>
                    <a:bodyPr/>
                    <a:lstStyle/>
                    <a:p>
                      <a:r>
                        <a:rPr lang="en-US" sz="1800" b="1" dirty="0" smtClean="0">
                          <a:solidFill>
                            <a:schemeClr val="tx1"/>
                          </a:solidFill>
                        </a:rPr>
                        <a:t>After</a:t>
                      </a:r>
                      <a:endParaRPr lang="en-US" sz="1800" b="1" dirty="0">
                        <a:solidFill>
                          <a:schemeClr val="tx1"/>
                        </a:solidFill>
                      </a:endParaRPr>
                    </a:p>
                  </a:txBody>
                  <a:tcPr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Last FETCH</a:t>
                      </a:r>
                      <a:endParaRPr lang="en-US" sz="1800" dirty="0">
                        <a:solidFill>
                          <a:schemeClr val="tx1"/>
                        </a:solidFill>
                      </a:endParaRPr>
                    </a:p>
                  </a:txBody>
                  <a:tcPr marT="45708" marB="45708"/>
                </a:tc>
                <a:tc>
                  <a:txBody>
                    <a:bodyPr/>
                    <a:lstStyle/>
                    <a:p>
                      <a:r>
                        <a:rPr lang="en-US" sz="1800" dirty="0" smtClean="0">
                          <a:solidFill>
                            <a:schemeClr val="tx1"/>
                          </a:solidFill>
                        </a:rPr>
                        <a:t>FALSE</a:t>
                      </a:r>
                      <a:endParaRPr lang="en-US" sz="1800" dirty="0">
                        <a:solidFill>
                          <a:schemeClr val="tx1"/>
                        </a:solidFill>
                      </a:endParaRPr>
                    </a:p>
                  </a:txBody>
                  <a:tcPr marT="45708" marB="45708"/>
                </a:tc>
                <a:tc>
                  <a:txBody>
                    <a:bodyPr/>
                    <a:lstStyle/>
                    <a:p>
                      <a:r>
                        <a:rPr lang="en-US" sz="1800" dirty="0" smtClean="0">
                          <a:solidFill>
                            <a:schemeClr val="tx1"/>
                          </a:solidFill>
                        </a:rPr>
                        <a:t>TRUE</a:t>
                      </a:r>
                      <a:endParaRPr lang="en-US" sz="1800" dirty="0">
                        <a:solidFill>
                          <a:schemeClr val="tx1"/>
                        </a:solidFill>
                      </a:endParaRPr>
                    </a:p>
                  </a:txBody>
                  <a:tcPr marT="45708" marB="45708"/>
                </a:tc>
                <a:tc>
                  <a:txBody>
                    <a:bodyPr/>
                    <a:lstStyle/>
                    <a:p>
                      <a:r>
                        <a:rPr lang="en-US" sz="1800" dirty="0" smtClean="0">
                          <a:solidFill>
                            <a:schemeClr val="tx1"/>
                          </a:solidFill>
                        </a:rPr>
                        <a:t>TRUE</a:t>
                      </a:r>
                      <a:endParaRPr lang="en-US" sz="1800" dirty="0">
                        <a:solidFill>
                          <a:schemeClr val="tx1"/>
                        </a:solidFill>
                      </a:endParaRPr>
                    </a:p>
                  </a:txBody>
                  <a:tcPr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Data</a:t>
                      </a:r>
                      <a:r>
                        <a:rPr lang="en-US" sz="1800" baseline="0" dirty="0" smtClean="0">
                          <a:solidFill>
                            <a:schemeClr val="tx1"/>
                          </a:solidFill>
                        </a:rPr>
                        <a:t> dependent</a:t>
                      </a:r>
                      <a:endParaRPr lang="en-US" sz="1800" dirty="0">
                        <a:solidFill>
                          <a:schemeClr val="tx1"/>
                        </a:solidFill>
                      </a:endParaRPr>
                    </a:p>
                  </a:txBody>
                  <a:tcPr marT="45708" marB="45708"/>
                </a:tc>
              </a:tr>
              <a:tr h="647806">
                <a:tc>
                  <a:txBody>
                    <a:bodyPr/>
                    <a:lstStyle/>
                    <a:p>
                      <a:r>
                        <a:rPr lang="en-US" sz="1800" b="1" dirty="0" smtClean="0">
                          <a:solidFill>
                            <a:schemeClr val="tx1"/>
                          </a:solidFill>
                        </a:rPr>
                        <a:t>After</a:t>
                      </a:r>
                      <a:endParaRPr lang="en-US" sz="1800" b="1" dirty="0">
                        <a:solidFill>
                          <a:schemeClr val="tx1"/>
                        </a:solidFill>
                      </a:endParaRPr>
                    </a:p>
                  </a:txBody>
                  <a:tcPr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CLOSE</a:t>
                      </a:r>
                    </a:p>
                    <a:p>
                      <a:pPr algn="l"/>
                      <a:endParaRPr lang="en-US" sz="1800" dirty="0">
                        <a:solidFill>
                          <a:schemeClr val="tx1"/>
                        </a:solidFill>
                      </a:endParaRPr>
                    </a:p>
                  </a:txBody>
                  <a:tcPr marT="45708" marB="45708"/>
                </a:tc>
                <a:tc>
                  <a:txBody>
                    <a:bodyPr/>
                    <a:lstStyle/>
                    <a:p>
                      <a:r>
                        <a:rPr lang="en-US" sz="1800" dirty="0" smtClean="0">
                          <a:solidFill>
                            <a:schemeClr val="tx1"/>
                          </a:solidFill>
                        </a:rPr>
                        <a:t>exception</a:t>
                      </a:r>
                      <a:endParaRPr lang="en-US" sz="1800" dirty="0">
                        <a:solidFill>
                          <a:schemeClr val="tx1"/>
                        </a:solidFill>
                      </a:endParaRPr>
                    </a:p>
                  </a:txBody>
                  <a:tcPr marT="45708" marB="45708"/>
                </a:tc>
                <a:tc>
                  <a:txBody>
                    <a:bodyPr/>
                    <a:lstStyle/>
                    <a:p>
                      <a:r>
                        <a:rPr lang="en-US" sz="1800" dirty="0" smtClean="0">
                          <a:solidFill>
                            <a:schemeClr val="tx1"/>
                          </a:solidFill>
                        </a:rPr>
                        <a:t>FALSE</a:t>
                      </a:r>
                      <a:endParaRPr lang="en-US" sz="1800" dirty="0">
                        <a:solidFill>
                          <a:schemeClr val="tx1"/>
                        </a:solidFill>
                      </a:endParaRPr>
                    </a:p>
                  </a:txBody>
                  <a:tcPr marT="45708" marB="45708"/>
                </a:tc>
                <a:tc>
                  <a:txBody>
                    <a:bodyPr/>
                    <a:lstStyle/>
                    <a:p>
                      <a:r>
                        <a:rPr lang="en-US" sz="1800" dirty="0" smtClean="0">
                          <a:solidFill>
                            <a:schemeClr val="tx1"/>
                          </a:solidFill>
                        </a:rPr>
                        <a:t>exception</a:t>
                      </a:r>
                      <a:endParaRPr lang="en-US" sz="1800" dirty="0">
                        <a:solidFill>
                          <a:schemeClr val="tx1"/>
                        </a:solidFill>
                      </a:endParaRPr>
                    </a:p>
                  </a:txBody>
                  <a:tcPr marT="45708" marB="45708"/>
                </a:tc>
                <a:tc>
                  <a:txBody>
                    <a:bodyPr/>
                    <a:lstStyle/>
                    <a:p>
                      <a:r>
                        <a:rPr lang="en-US" sz="1800" dirty="0" smtClean="0">
                          <a:solidFill>
                            <a:schemeClr val="tx1"/>
                          </a:solidFill>
                        </a:rPr>
                        <a:t>exception</a:t>
                      </a:r>
                      <a:endParaRPr lang="en-US" sz="1800" dirty="0">
                        <a:solidFill>
                          <a:schemeClr val="tx1"/>
                        </a:solidFill>
                      </a:endParaRPr>
                    </a:p>
                  </a:txBody>
                  <a:tcPr marT="45708" marB="45708"/>
                </a:tc>
              </a:tr>
            </a:tbl>
          </a:graphicData>
        </a:graphic>
      </p:graphicFrame>
    </p:spTree>
    <p:extLst>
      <p:ext uri="{BB962C8B-B14F-4D97-AF65-F5344CB8AC3E}">
        <p14:creationId xmlns:p14="http://schemas.microsoft.com/office/powerpoint/2010/main" val="258769698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fontScale="90000"/>
          </a:bodyPr>
          <a:lstStyle/>
          <a:p>
            <a:pPr eaLnBrk="1" hangingPunct="1">
              <a:defRPr/>
            </a:pPr>
            <a:r>
              <a:rPr lang="en-US" dirty="0" smtClean="0"/>
              <a:t>Explicit Cursor - Record variables (1 of 2)</a:t>
            </a:r>
          </a:p>
        </p:txBody>
      </p:sp>
      <p:sp>
        <p:nvSpPr>
          <p:cNvPr id="31748" name="Rectangle 3"/>
          <p:cNvSpPr>
            <a:spLocks noGrp="1" noChangeArrowheads="1"/>
          </p:cNvSpPr>
          <p:nvPr>
            <p:ph type="body" idx="1"/>
          </p:nvPr>
        </p:nvSpPr>
        <p:spPr>
          <a:xfrm>
            <a:off x="0" y="762000"/>
            <a:ext cx="9144000" cy="6096000"/>
          </a:xfrm>
        </p:spPr>
        <p:txBody>
          <a:bodyPr>
            <a:normAutofit fontScale="70000" lnSpcReduction="20000"/>
          </a:bodyPr>
          <a:lstStyle/>
          <a:p>
            <a:pPr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3100" dirty="0" smtClean="0"/>
              <a:t>We can declare record variables based on cursor declaration</a:t>
            </a:r>
          </a:p>
          <a:p>
            <a:pPr lvl="1" eaLnBrk="1" hangingPunct="1">
              <a:lnSpc>
                <a:spcPct val="90000"/>
              </a:lnSpc>
              <a:buFont typeface="Arial" charset="0"/>
              <a:buChar char="•"/>
            </a:pPr>
            <a:endParaRPr lang="en-US" sz="3100" dirty="0" smtClean="0"/>
          </a:p>
          <a:p>
            <a:pPr lvl="1" eaLnBrk="1" hangingPunct="1">
              <a:lnSpc>
                <a:spcPct val="90000"/>
              </a:lnSpc>
              <a:buFont typeface="Arial" charset="0"/>
              <a:buChar char="•"/>
            </a:pPr>
            <a:r>
              <a:rPr lang="en-US" sz="3100" dirty="0" smtClean="0"/>
              <a:t>In the above declaration </a:t>
            </a:r>
            <a:r>
              <a:rPr lang="en-US" sz="3100" dirty="0" err="1" smtClean="0"/>
              <a:t>v_itemrec</a:t>
            </a:r>
            <a:r>
              <a:rPr lang="en-US" sz="3100" dirty="0" smtClean="0"/>
              <a:t> is a record variable which holds </a:t>
            </a:r>
            <a:r>
              <a:rPr lang="en-US" sz="3100" dirty="0" err="1" smtClean="0"/>
              <a:t>itemid</a:t>
            </a:r>
            <a:r>
              <a:rPr lang="en-US" sz="3100" dirty="0" smtClean="0"/>
              <a:t>, </a:t>
            </a:r>
            <a:r>
              <a:rPr lang="en-US" sz="3100" dirty="0" err="1" smtClean="0"/>
              <a:t>qtypurchased</a:t>
            </a:r>
            <a:r>
              <a:rPr lang="en-US" sz="3100" dirty="0" smtClean="0"/>
              <a:t>, </a:t>
            </a:r>
            <a:r>
              <a:rPr lang="en-US" sz="3100" dirty="0" err="1" smtClean="0"/>
              <a:t>netprice</a:t>
            </a:r>
            <a:r>
              <a:rPr lang="en-US" sz="3100" dirty="0" smtClean="0"/>
              <a:t> of an item</a:t>
            </a:r>
          </a:p>
          <a:p>
            <a:pPr lvl="1" eaLnBrk="1" hangingPunct="1">
              <a:lnSpc>
                <a:spcPct val="90000"/>
              </a:lnSpc>
              <a:buFont typeface="Arial" charset="0"/>
              <a:buChar char="•"/>
            </a:pPr>
            <a:endParaRPr lang="en-US" sz="3100" dirty="0" smtClean="0"/>
          </a:p>
          <a:p>
            <a:pPr lvl="1" eaLnBrk="1" hangingPunct="1">
              <a:lnSpc>
                <a:spcPct val="90000"/>
              </a:lnSpc>
              <a:buFont typeface="Arial" charset="0"/>
              <a:buChar char="•"/>
            </a:pPr>
            <a:r>
              <a:rPr lang="en-US" sz="3100" dirty="0" smtClean="0"/>
              <a:t>We can also declare new record variables from the existing record variables</a:t>
            </a:r>
          </a:p>
          <a:p>
            <a:pPr lvl="1" eaLnBrk="1" hangingPunct="1">
              <a:lnSpc>
                <a:spcPct val="90000"/>
              </a:lnSpc>
              <a:buFont typeface="Arial" charset="0"/>
              <a:buChar char="•"/>
            </a:pPr>
            <a:endParaRPr lang="en-US" sz="3100" dirty="0" smtClean="0"/>
          </a:p>
          <a:p>
            <a:pPr lvl="1" eaLnBrk="1" hangingPunct="1">
              <a:lnSpc>
                <a:spcPct val="90000"/>
              </a:lnSpc>
              <a:buFont typeface="Arial" charset="0"/>
              <a:buChar char="•"/>
            </a:pPr>
            <a:r>
              <a:rPr lang="en-US" sz="3100" dirty="0" smtClean="0"/>
              <a:t>In the above declaration </a:t>
            </a:r>
            <a:r>
              <a:rPr lang="en-US" sz="3100" dirty="0" err="1" smtClean="0"/>
              <a:t>v_olditemrec</a:t>
            </a:r>
            <a:r>
              <a:rPr lang="en-US" sz="3100" dirty="0" smtClean="0"/>
              <a:t> is a record variable declared based on the declaration of </a:t>
            </a:r>
            <a:r>
              <a:rPr lang="en-US" sz="3100" dirty="0" err="1" smtClean="0"/>
              <a:t>v_itemrec</a:t>
            </a:r>
            <a:endParaRPr lang="en-US" sz="3100" dirty="0" smtClean="0"/>
          </a:p>
          <a:p>
            <a:pPr lvl="1" eaLnBrk="1" hangingPunct="1">
              <a:lnSpc>
                <a:spcPct val="90000"/>
              </a:lnSpc>
              <a:buFont typeface="Arial" charset="0"/>
              <a:buChar char="•"/>
            </a:pPr>
            <a:endParaRPr lang="en-US" sz="3100" dirty="0" smtClean="0"/>
          </a:p>
          <a:p>
            <a:pPr lvl="1" eaLnBrk="1" hangingPunct="1">
              <a:lnSpc>
                <a:spcPct val="90000"/>
              </a:lnSpc>
              <a:buFont typeface="Arial" charset="0"/>
              <a:buChar char="•"/>
            </a:pPr>
            <a:r>
              <a:rPr lang="en-US" sz="3100" dirty="0" smtClean="0"/>
              <a:t>The record structure of </a:t>
            </a:r>
            <a:r>
              <a:rPr lang="en-US" sz="3100" dirty="0" err="1" smtClean="0"/>
              <a:t>v_olditemrec</a:t>
            </a:r>
            <a:r>
              <a:rPr lang="en-US" sz="3100" dirty="0" smtClean="0"/>
              <a:t> and </a:t>
            </a:r>
            <a:r>
              <a:rPr lang="en-US" sz="3100" dirty="0" err="1" smtClean="0"/>
              <a:t>v_itemrec</a:t>
            </a:r>
            <a:r>
              <a:rPr lang="en-US" sz="3100" dirty="0" smtClean="0"/>
              <a:t> would be </a:t>
            </a:r>
            <a:r>
              <a:rPr lang="en-US" sz="3100" dirty="0" smtClean="0"/>
              <a:t>similar</a:t>
            </a:r>
            <a:r>
              <a:rPr lang="en-US" sz="1600" dirty="0" smtClean="0"/>
              <a:t>     </a:t>
            </a:r>
            <a:endParaRPr lang="en-US" sz="1600" dirty="0" smtClean="0"/>
          </a:p>
          <a:p>
            <a:pPr lvl="1" eaLnBrk="1" hangingPunct="1">
              <a:lnSpc>
                <a:spcPct val="90000"/>
              </a:lnSpc>
              <a:buFont typeface="Arial" charset="0"/>
              <a:buChar char="•"/>
            </a:pPr>
            <a:endParaRPr lang="en-US" sz="1600" dirty="0" smtClean="0"/>
          </a:p>
        </p:txBody>
      </p:sp>
      <p:sp>
        <p:nvSpPr>
          <p:cNvPr id="5" name="AutoShape 10"/>
          <p:cNvSpPr>
            <a:spLocks noChangeArrowheads="1"/>
          </p:cNvSpPr>
          <p:nvPr/>
        </p:nvSpPr>
        <p:spPr bwMode="auto">
          <a:xfrm>
            <a:off x="76200" y="1066800"/>
            <a:ext cx="8686800" cy="1676400"/>
          </a:xfrm>
          <a:prstGeom prst="roundRect">
            <a:avLst>
              <a:gd name="adj" fmla="val 0"/>
            </a:avLst>
          </a:prstGeom>
          <a:solidFill>
            <a:srgbClr val="E8FFDD"/>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CURSOR </a:t>
            </a:r>
            <a:r>
              <a:rPr lang="en-US" sz="1600" b="0" dirty="0">
                <a:latin typeface="Lucida Console" pitchFamily="49" charset="0"/>
              </a:rPr>
              <a:t>cur_itemdet2</a:t>
            </a:r>
            <a:r>
              <a:rPr lang="en-US" sz="1600" b="0" dirty="0">
                <a:solidFill>
                  <a:srgbClr val="000000"/>
                </a:solidFill>
                <a:latin typeface="Lucida Console" pitchFamily="49" charset="0"/>
                <a:cs typeface="Times New Roman" pitchFamily="18" charset="0"/>
              </a:rPr>
              <a:t> IS SELECT itemid, qtypurchased, netprice FROM </a:t>
            </a:r>
          </a:p>
          <a:p>
            <a:pPr lvl="1">
              <a:lnSpc>
                <a:spcPct val="90000"/>
              </a:lnSpc>
              <a:spcBef>
                <a:spcPct val="50000"/>
              </a:spcBef>
              <a:buClr>
                <a:srgbClr val="0033CC"/>
              </a:buClr>
              <a:buSzPct val="155000"/>
              <a:buFont typeface="Symbol" pitchFamily="18" charset="2"/>
              <a:buNone/>
              <a:defRPr/>
            </a:pPr>
            <a:r>
              <a:rPr lang="en-US" sz="1600" b="0" dirty="0" err="1">
                <a:solidFill>
                  <a:srgbClr val="000000"/>
                </a:solidFill>
                <a:latin typeface="Lucida Console" pitchFamily="49" charset="0"/>
                <a:cs typeface="Times New Roman" pitchFamily="18" charset="0"/>
              </a:rPr>
              <a:t>Customerpurchase</a:t>
            </a:r>
            <a:r>
              <a:rPr lang="en-US" sz="1600" b="0" dirty="0">
                <a:solidFill>
                  <a:srgbClr val="000000"/>
                </a:solidFill>
                <a:latin typeface="Lucida Console" pitchFamily="49" charset="0"/>
                <a:cs typeface="Times New Roman" pitchFamily="18" charset="0"/>
              </a:rPr>
              <a:t> WHERE netprice &gt; 20;</a:t>
            </a:r>
          </a:p>
          <a:p>
            <a:pPr lvl="1">
              <a:lnSpc>
                <a:spcPct val="90000"/>
              </a:lnSpc>
              <a:spcBef>
                <a:spcPct val="50000"/>
              </a:spcBef>
              <a:buClr>
                <a:srgbClr val="0033CC"/>
              </a:buClr>
              <a:buSzPct val="155000"/>
              <a:buFont typeface="Symbol" pitchFamily="18" charset="2"/>
              <a:buNone/>
              <a:defRPr/>
            </a:pPr>
            <a:r>
              <a:rPr lang="en-US" sz="1600" b="1" dirty="0">
                <a:solidFill>
                  <a:srgbClr val="000000"/>
                </a:solidFill>
                <a:latin typeface="Verdana" pitchFamily="34" charset="0"/>
                <a:ea typeface="Verdana" pitchFamily="34" charset="0"/>
                <a:cs typeface="Verdana" pitchFamily="34" charset="0"/>
              </a:rPr>
              <a:t>v_itemrec </a:t>
            </a:r>
            <a:r>
              <a:rPr lang="en-US" sz="1600" b="1" dirty="0">
                <a:latin typeface="Verdana" pitchFamily="34" charset="0"/>
                <a:ea typeface="Verdana" pitchFamily="34" charset="0"/>
                <a:cs typeface="Verdana" pitchFamily="34" charset="0"/>
              </a:rPr>
              <a:t>cur_itemdet2</a:t>
            </a:r>
            <a:r>
              <a:rPr lang="en-US" sz="1600" b="1" dirty="0">
                <a:solidFill>
                  <a:srgbClr val="000000"/>
                </a:solidFill>
                <a:latin typeface="Verdana" pitchFamily="34" charset="0"/>
                <a:ea typeface="Verdana" pitchFamily="34" charset="0"/>
                <a:cs typeface="Verdana" pitchFamily="34" charset="0"/>
              </a:rPr>
              <a:t>%ROWTYPE;</a:t>
            </a:r>
          </a:p>
          <a:p>
            <a:pPr lvl="1">
              <a:lnSpc>
                <a:spcPct val="90000"/>
              </a:lnSpc>
              <a:spcBef>
                <a:spcPct val="50000"/>
              </a:spcBef>
              <a:buClr>
                <a:srgbClr val="0033CC"/>
              </a:buClr>
              <a:buSzPct val="155000"/>
              <a:buFont typeface="Symbol" pitchFamily="18" charset="2"/>
              <a:buNone/>
              <a:defRPr/>
            </a:pPr>
            <a:r>
              <a:rPr lang="en-US" sz="1600" b="1" dirty="0">
                <a:solidFill>
                  <a:srgbClr val="000000"/>
                </a:solidFill>
                <a:latin typeface="Verdana" pitchFamily="34" charset="0"/>
                <a:ea typeface="Verdana" pitchFamily="34" charset="0"/>
                <a:cs typeface="Verdana" pitchFamily="34" charset="0"/>
              </a:rPr>
              <a:t>v_olditemrec  </a:t>
            </a:r>
            <a:r>
              <a:rPr lang="en-US" sz="1600" b="1" dirty="0" err="1">
                <a:solidFill>
                  <a:srgbClr val="000000"/>
                </a:solidFill>
                <a:latin typeface="Verdana" pitchFamily="34" charset="0"/>
                <a:ea typeface="Verdana" pitchFamily="34" charset="0"/>
                <a:cs typeface="Verdana" pitchFamily="34" charset="0"/>
              </a:rPr>
              <a:t>v_itemrec%TYPE</a:t>
            </a:r>
            <a:r>
              <a:rPr lang="en-US" sz="1600" b="1" dirty="0">
                <a:solidFill>
                  <a:srgbClr val="000000"/>
                </a:solidFill>
                <a:latin typeface="Verdana" pitchFamily="34" charset="0"/>
                <a:ea typeface="Verdana" pitchFamily="34" charset="0"/>
                <a:cs typeface="Verdana" pitchFamily="34" charset="0"/>
              </a:rPr>
              <a:t>;</a:t>
            </a:r>
            <a:endParaRPr lang="en-US" sz="2000" b="1" kern="0" dirty="0">
              <a:solidFill>
                <a:srgbClr val="000000"/>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719708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0637"/>
            <a:ext cx="9144000" cy="817563"/>
          </a:xfrm>
          <a:solidFill>
            <a:schemeClr val="accent4">
              <a:lumMod val="20000"/>
              <a:lumOff val="80000"/>
            </a:schemeClr>
          </a:solidFill>
        </p:spPr>
        <p:txBody>
          <a:bodyPr>
            <a:normAutofit fontScale="90000"/>
          </a:bodyPr>
          <a:lstStyle/>
          <a:p>
            <a:pPr eaLnBrk="1" hangingPunct="1">
              <a:defRPr/>
            </a:pPr>
            <a:r>
              <a:rPr lang="en-US" dirty="0" smtClean="0"/>
              <a:t>Explicit cursors – Record variables (2 of 2) </a:t>
            </a:r>
          </a:p>
        </p:txBody>
      </p:sp>
      <p:sp>
        <p:nvSpPr>
          <p:cNvPr id="3277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990600"/>
            <a:ext cx="8610600" cy="54102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400" b="0" dirty="0">
                <a:latin typeface="Lucida Console" pitchFamily="49" charset="0"/>
              </a:rPr>
              <a:t>DECLARE</a:t>
            </a:r>
          </a:p>
          <a:p>
            <a:pPr eaLnBrk="0" hangingPunct="0">
              <a:spcBef>
                <a:spcPts val="600"/>
              </a:spcBef>
              <a:defRPr/>
            </a:pPr>
            <a:r>
              <a:rPr lang="en-US" sz="1400" b="0" dirty="0">
                <a:latin typeface="Lucida Console" pitchFamily="49" charset="0"/>
              </a:rPr>
              <a:t> CURSOR cur_itemdet3 IS SELECT itemid, SUM(qtypurchased) as </a:t>
            </a:r>
            <a:r>
              <a:rPr lang="en-US" sz="1400" b="0" dirty="0" err="1">
                <a:latin typeface="Lucida Console" pitchFamily="49" charset="0"/>
              </a:rPr>
              <a:t>sumqty</a:t>
            </a:r>
            <a:r>
              <a:rPr lang="en-US" sz="1400" b="0" dirty="0">
                <a:latin typeface="Lucida Console" pitchFamily="49" charset="0"/>
              </a:rPr>
              <a:t>, SUM(netprice)</a:t>
            </a:r>
          </a:p>
          <a:p>
            <a:pPr eaLnBrk="0" hangingPunct="0">
              <a:spcBef>
                <a:spcPts val="600"/>
              </a:spcBef>
              <a:defRPr/>
            </a:pPr>
            <a:r>
              <a:rPr lang="en-US" sz="1400" b="0" dirty="0">
                <a:latin typeface="Lucida Console" pitchFamily="49" charset="0"/>
              </a:rPr>
              <a:t> as </a:t>
            </a:r>
            <a:r>
              <a:rPr lang="en-US" sz="1400" b="0" dirty="0" err="1">
                <a:latin typeface="Lucida Console" pitchFamily="49" charset="0"/>
              </a:rPr>
              <a:t>netprice</a:t>
            </a:r>
            <a:r>
              <a:rPr lang="en-US" sz="1400" b="0" dirty="0">
                <a:latin typeface="Lucida Console" pitchFamily="49" charset="0"/>
              </a:rPr>
              <a:t> FROM customerpurchase WHERE netprice &gt; 20 GROUP BY itemid;</a:t>
            </a:r>
          </a:p>
          <a:p>
            <a:pPr eaLnBrk="0" hangingPunct="0">
              <a:spcBef>
                <a:spcPts val="600"/>
              </a:spcBef>
              <a:defRPr/>
            </a:pPr>
            <a:r>
              <a:rPr lang="en-US" sz="1400" b="0" dirty="0">
                <a:latin typeface="Lucida Console" pitchFamily="49" charset="0"/>
              </a:rPr>
              <a:t> </a:t>
            </a:r>
            <a:r>
              <a:rPr lang="en-US" sz="1400" b="1" dirty="0">
                <a:latin typeface="Verdana" pitchFamily="34" charset="0"/>
                <a:ea typeface="Verdana" pitchFamily="34" charset="0"/>
                <a:cs typeface="Verdana" pitchFamily="34" charset="0"/>
              </a:rPr>
              <a:t>v_itemrec cur_itemdet3%rowtype;</a:t>
            </a:r>
          </a:p>
          <a:p>
            <a:pPr eaLnBrk="0" hangingPunct="0">
              <a:spcBef>
                <a:spcPts val="600"/>
              </a:spcBef>
              <a:defRPr/>
            </a:pPr>
            <a:r>
              <a:rPr lang="en-US" sz="1400" b="0" dirty="0">
                <a:latin typeface="Lucida Console" pitchFamily="49" charset="0"/>
              </a:rPr>
              <a:t>BEGIN</a:t>
            </a:r>
          </a:p>
          <a:p>
            <a:pPr eaLnBrk="0" hangingPunct="0">
              <a:spcBef>
                <a:spcPts val="600"/>
              </a:spcBef>
              <a:defRPr/>
            </a:pPr>
            <a:r>
              <a:rPr lang="en-US" sz="1400" b="0" dirty="0">
                <a:latin typeface="Lucida Console" pitchFamily="49" charset="0"/>
              </a:rPr>
              <a:t>  OPEN cur_itemdet3;</a:t>
            </a:r>
          </a:p>
          <a:p>
            <a:pPr eaLnBrk="0" hangingPunct="0">
              <a:spcBef>
                <a:spcPts val="600"/>
              </a:spcBef>
              <a:defRPr/>
            </a:pPr>
            <a:r>
              <a:rPr lang="en-US" sz="1400" b="0" dirty="0">
                <a:latin typeface="Lucida Console" pitchFamily="49" charset="0"/>
              </a:rPr>
              <a:t>    LOOP</a:t>
            </a:r>
          </a:p>
          <a:p>
            <a:pPr eaLnBrk="0" hangingPunct="0">
              <a:spcBef>
                <a:spcPts val="600"/>
              </a:spcBef>
              <a:defRPr/>
            </a:pPr>
            <a:r>
              <a:rPr lang="en-US" sz="1400" b="0" dirty="0">
                <a:latin typeface="Lucida Console" pitchFamily="49" charset="0"/>
              </a:rPr>
              <a:t>      FETCH cur_itemdet3 INTO v_itemrec;</a:t>
            </a:r>
          </a:p>
          <a:p>
            <a:pPr eaLnBrk="0" hangingPunct="0">
              <a:spcBef>
                <a:spcPts val="600"/>
              </a:spcBef>
              <a:defRPr/>
            </a:pPr>
            <a:r>
              <a:rPr lang="en-US" sz="1400" b="0" dirty="0">
                <a:latin typeface="Lucida Console" pitchFamily="49" charset="0"/>
              </a:rPr>
              <a:t>      EXIT WHEN cur_itemdet3%NOTFOUND;</a:t>
            </a:r>
          </a:p>
          <a:p>
            <a:pPr eaLnBrk="0" hangingPunct="0">
              <a:spcBef>
                <a:spcPts val="600"/>
              </a:spcBef>
              <a:defRPr/>
            </a:pPr>
            <a:r>
              <a:rPr lang="en-US" sz="1400" b="0" dirty="0">
                <a:latin typeface="Lucida Console" pitchFamily="49" charset="0"/>
              </a:rPr>
              <a:t>    </a:t>
            </a:r>
            <a:r>
              <a:rPr lang="en-US" sz="1400" b="1" dirty="0">
                <a:latin typeface="Verdana" pitchFamily="34" charset="0"/>
                <a:ea typeface="Verdana" pitchFamily="34" charset="0"/>
                <a:cs typeface="Verdana" pitchFamily="34" charset="0"/>
              </a:rPr>
              <a:t>    IF v_itemrec.sumqty &gt; 10 THEN</a:t>
            </a:r>
          </a:p>
          <a:p>
            <a:pPr eaLnBrk="0" hangingPunct="0">
              <a:spcBef>
                <a:spcPts val="600"/>
              </a:spcBef>
              <a:defRPr/>
            </a:pPr>
            <a:r>
              <a:rPr lang="en-US" sz="1400" b="0" dirty="0">
                <a:latin typeface="Lucida Console" pitchFamily="49" charset="0"/>
              </a:rPr>
              <a:t>          UPDATE ITEM SET discount=discount + 1 WHERE </a:t>
            </a:r>
          </a:p>
          <a:p>
            <a:pPr eaLnBrk="0" hangingPunct="0">
              <a:spcBef>
                <a:spcPts val="600"/>
              </a:spcBef>
              <a:defRPr/>
            </a:pPr>
            <a:r>
              <a:rPr lang="en-US" sz="1400" b="0" dirty="0">
                <a:latin typeface="Lucida Console" pitchFamily="49" charset="0"/>
              </a:rPr>
              <a:t>          </a:t>
            </a:r>
            <a:r>
              <a:rPr lang="en-US" sz="1400" b="0" dirty="0" err="1">
                <a:latin typeface="Lucida Console" pitchFamily="49" charset="0"/>
              </a:rPr>
              <a:t>itemid</a:t>
            </a:r>
            <a:r>
              <a:rPr lang="en-US" sz="1400" b="0" dirty="0">
                <a:latin typeface="Lucida Console" pitchFamily="49" charset="0"/>
              </a:rPr>
              <a:t>=</a:t>
            </a:r>
            <a:r>
              <a:rPr lang="en-US" sz="1400" b="0" dirty="0" err="1">
                <a:latin typeface="Lucida Console" pitchFamily="49" charset="0"/>
              </a:rPr>
              <a:t>v_itemrec.itemid</a:t>
            </a:r>
            <a:r>
              <a:rPr lang="en-US" sz="1400" b="0" dirty="0">
                <a:latin typeface="Lucida Console" pitchFamily="49" charset="0"/>
              </a:rPr>
              <a:t>;</a:t>
            </a:r>
          </a:p>
          <a:p>
            <a:pPr eaLnBrk="0" hangingPunct="0">
              <a:spcBef>
                <a:spcPts val="600"/>
              </a:spcBef>
              <a:defRPr/>
            </a:pPr>
            <a:r>
              <a:rPr lang="en-US" sz="1400" b="0" dirty="0">
                <a:latin typeface="Lucida Console" pitchFamily="49" charset="0"/>
              </a:rPr>
              <a:t>        END IF;</a:t>
            </a:r>
          </a:p>
          <a:p>
            <a:pPr eaLnBrk="0" hangingPunct="0">
              <a:spcBef>
                <a:spcPts val="600"/>
              </a:spcBef>
              <a:defRPr/>
            </a:pPr>
            <a:r>
              <a:rPr lang="en-US" sz="1400" b="0" dirty="0">
                <a:latin typeface="Lucida Console" pitchFamily="49" charset="0"/>
              </a:rPr>
              <a:t>      DBMS_OUTPUT.PUT_LINE( v_itemrec.itemid ||' '||v_itemrec.sumqty);</a:t>
            </a:r>
          </a:p>
          <a:p>
            <a:pPr eaLnBrk="0" hangingPunct="0">
              <a:spcBef>
                <a:spcPts val="600"/>
              </a:spcBef>
              <a:defRPr/>
            </a:pPr>
            <a:r>
              <a:rPr lang="en-US" sz="1400" b="0" dirty="0">
                <a:latin typeface="Lucida Console" pitchFamily="49" charset="0"/>
              </a:rPr>
              <a:t>    END LOOP;</a:t>
            </a:r>
          </a:p>
          <a:p>
            <a:pPr eaLnBrk="0" hangingPunct="0">
              <a:spcBef>
                <a:spcPts val="600"/>
              </a:spcBef>
              <a:defRPr/>
            </a:pPr>
            <a:r>
              <a:rPr lang="en-US" sz="1400" b="0" dirty="0">
                <a:latin typeface="Lucida Console" pitchFamily="49" charset="0"/>
              </a:rPr>
              <a:t>  CLOSE cur_itemdet3;</a:t>
            </a:r>
          </a:p>
          <a:p>
            <a:pPr eaLnBrk="0" hangingPunct="0">
              <a:spcBef>
                <a:spcPts val="600"/>
              </a:spcBef>
              <a:defRPr/>
            </a:pPr>
            <a:r>
              <a:rPr lang="en-US" sz="1400" b="0" dirty="0">
                <a:latin typeface="Lucida Console" pitchFamily="49" charset="0"/>
              </a:rPr>
              <a:t>COMMIT;</a:t>
            </a:r>
          </a:p>
          <a:p>
            <a:pPr eaLnBrk="0" hangingPunct="0">
              <a:spcBef>
                <a:spcPts val="600"/>
              </a:spcBef>
              <a:defRPr/>
            </a:pPr>
            <a:r>
              <a:rPr lang="en-US" sz="1400" b="0" dirty="0">
                <a:latin typeface="Lucida Console" pitchFamily="49" charset="0"/>
              </a:rPr>
              <a:t>END;</a:t>
            </a:r>
          </a:p>
        </p:txBody>
      </p:sp>
    </p:spTree>
    <p:extLst>
      <p:ext uri="{BB962C8B-B14F-4D97-AF65-F5344CB8AC3E}">
        <p14:creationId xmlns:p14="http://schemas.microsoft.com/office/powerpoint/2010/main" val="40104249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766" y="6624"/>
            <a:ext cx="9159766" cy="907776"/>
          </a:xfrm>
          <a:solidFill>
            <a:schemeClr val="accent4">
              <a:lumMod val="20000"/>
              <a:lumOff val="80000"/>
            </a:schemeClr>
          </a:solidFill>
        </p:spPr>
        <p:txBody>
          <a:bodyPr>
            <a:normAutofit/>
          </a:bodyPr>
          <a:lstStyle/>
          <a:p>
            <a:pPr eaLnBrk="1" hangingPunct="1">
              <a:defRPr/>
            </a:pPr>
            <a:r>
              <a:rPr lang="en-US" dirty="0" smtClean="0"/>
              <a:t>Explicit Cursor – WHILE LOOP (1 of 2)</a:t>
            </a:r>
          </a:p>
        </p:txBody>
      </p:sp>
      <p:sp>
        <p:nvSpPr>
          <p:cNvPr id="34819" name="Rectangle 3"/>
          <p:cNvSpPr>
            <a:spLocks noGrp="1" noChangeArrowheads="1"/>
          </p:cNvSpPr>
          <p:nvPr>
            <p:ph idx="1"/>
          </p:nvPr>
        </p:nvSpPr>
        <p:spPr>
          <a:xfrm>
            <a:off x="0" y="990600"/>
            <a:ext cx="9144000" cy="5867400"/>
          </a:xfrm>
        </p:spPr>
        <p:txBody>
          <a:bodyPr>
            <a:normAutofit/>
          </a:bodyPr>
          <a:lstStyle/>
          <a:p>
            <a:pPr lvl="1" eaLnBrk="1" hangingPunct="1">
              <a:lnSpc>
                <a:spcPct val="90000"/>
              </a:lnSpc>
              <a:buFont typeface="Arial" charset="0"/>
              <a:buChar char="•"/>
            </a:pPr>
            <a:r>
              <a:rPr lang="en-US" sz="2400" dirty="0" smtClean="0"/>
              <a:t>A cursor fetch loop can also be constructed with WHILE LOOP</a:t>
            </a:r>
          </a:p>
          <a:p>
            <a:pPr lvl="1" eaLnBrk="1" hangingPunct="1">
              <a:lnSpc>
                <a:spcPct val="90000"/>
              </a:lnSpc>
              <a:buFont typeface="Arial" charset="0"/>
              <a:buChar char="•"/>
            </a:pPr>
            <a:endParaRPr lang="en-US" sz="2400" dirty="0" smtClean="0"/>
          </a:p>
          <a:p>
            <a:pPr lvl="1" eaLnBrk="1" hangingPunct="1">
              <a:lnSpc>
                <a:spcPct val="90000"/>
              </a:lnSpc>
              <a:buFont typeface="Arial" charset="0"/>
              <a:buChar char="•"/>
            </a:pPr>
            <a:r>
              <a:rPr lang="en-US" sz="2400" dirty="0" smtClean="0"/>
              <a:t>Here FETCH statement would appear twice once before the loop and once after the loop processing</a:t>
            </a:r>
          </a:p>
          <a:p>
            <a:pPr lvl="1" eaLnBrk="1" hangingPunct="1">
              <a:lnSpc>
                <a:spcPct val="90000"/>
              </a:lnSpc>
              <a:buFont typeface="Arial" charset="0"/>
              <a:buChar char="•"/>
            </a:pPr>
            <a:endParaRPr lang="en-US" sz="2400" dirty="0" smtClean="0"/>
          </a:p>
          <a:p>
            <a:pPr lvl="1" eaLnBrk="1" hangingPunct="1">
              <a:lnSpc>
                <a:spcPct val="90000"/>
              </a:lnSpc>
              <a:buFont typeface="Arial" charset="0"/>
              <a:buChar char="•"/>
            </a:pPr>
            <a:r>
              <a:rPr lang="en-US" sz="2400" dirty="0" smtClean="0"/>
              <a:t>This is necessary so that the loop condition would be evaluated for each </a:t>
            </a:r>
            <a:r>
              <a:rPr lang="en-US" sz="2400" dirty="0" smtClean="0"/>
              <a:t>iteration</a:t>
            </a:r>
            <a:endParaRPr lang="en-US" sz="2400" dirty="0" smtClean="0"/>
          </a:p>
        </p:txBody>
      </p:sp>
    </p:spTree>
    <p:extLst>
      <p:ext uri="{BB962C8B-B14F-4D97-AF65-F5344CB8AC3E}">
        <p14:creationId xmlns:p14="http://schemas.microsoft.com/office/powerpoint/2010/main" val="3120070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744538"/>
          </a:xfrm>
          <a:solidFill>
            <a:schemeClr val="accent4">
              <a:lumMod val="20000"/>
              <a:lumOff val="80000"/>
            </a:schemeClr>
          </a:solidFill>
        </p:spPr>
        <p:txBody>
          <a:bodyPr>
            <a:normAutofit fontScale="90000"/>
          </a:bodyPr>
          <a:lstStyle/>
          <a:p>
            <a:pPr>
              <a:defRPr/>
            </a:pPr>
            <a:r>
              <a:rPr lang="en-US" dirty="0" smtClean="0"/>
              <a:t>Implicit Cursor Attributes</a:t>
            </a:r>
            <a:endParaRPr lang="en-US" dirty="0"/>
          </a:p>
        </p:txBody>
      </p:sp>
      <p:sp>
        <p:nvSpPr>
          <p:cNvPr id="11267" name="Content Placeholder 2"/>
          <p:cNvSpPr>
            <a:spLocks noGrp="1"/>
          </p:cNvSpPr>
          <p:nvPr>
            <p:ph idx="1"/>
          </p:nvPr>
        </p:nvSpPr>
        <p:spPr>
          <a:xfrm>
            <a:off x="28902" y="762000"/>
            <a:ext cx="9115097" cy="6096000"/>
          </a:xfrm>
        </p:spPr>
        <p:txBody>
          <a:bodyPr/>
          <a:lstStyle/>
          <a:p>
            <a:pPr eaLnBrk="1" hangingPunct="1">
              <a:buFont typeface="Arial" charset="0"/>
              <a:buChar char="•"/>
            </a:pPr>
            <a:r>
              <a:rPr lang="en-US" sz="1800" dirty="0" smtClean="0"/>
              <a:t>Using SQL cursor attributes, you can test the outcome of your SQL statements</a:t>
            </a:r>
          </a:p>
          <a:p>
            <a:endParaRPr lang="en-US" dirty="0" smtClean="0"/>
          </a:p>
        </p:txBody>
      </p:sp>
      <p:sp>
        <p:nvSpPr>
          <p:cNvPr id="4" name="Slide Number Placeholder 3"/>
          <p:cNvSpPr>
            <a:spLocks noGrp="1"/>
          </p:cNvSpPr>
          <p:nvPr>
            <p:ph type="sldNum" sz="quarter" idx="10"/>
          </p:nvPr>
        </p:nvSpPr>
        <p:spPr/>
        <p:txBody>
          <a:bodyPr/>
          <a:lstStyle/>
          <a:p>
            <a:pPr>
              <a:defRPr/>
            </a:pPr>
            <a:fld id="{D4692F42-0B33-44AB-BFE5-9B53B2333DF4}" type="slidenum">
              <a:rPr lang="en-US">
                <a:solidFill>
                  <a:srgbClr val="FFFFFF"/>
                </a:solidFill>
                <a:latin typeface="Arial" charset="0"/>
              </a:rPr>
              <a:pPr>
                <a:defRPr/>
              </a:pPr>
              <a:t>2</a:t>
            </a:fld>
            <a:endParaRPr lang="en-US">
              <a:solidFill>
                <a:srgbClr val="FFFFFF"/>
              </a:solidFill>
              <a:latin typeface="Arial" charset="0"/>
            </a:endParaRPr>
          </a:p>
        </p:txBody>
      </p:sp>
      <p:graphicFrame>
        <p:nvGraphicFramePr>
          <p:cNvPr id="9" name="Table 8"/>
          <p:cNvGraphicFramePr>
            <a:graphicFrameLocks noGrp="1"/>
          </p:cNvGraphicFramePr>
          <p:nvPr/>
        </p:nvGraphicFramePr>
        <p:xfrm>
          <a:off x="304800" y="2133600"/>
          <a:ext cx="8305800" cy="3494109"/>
        </p:xfrm>
        <a:graphic>
          <a:graphicData uri="http://schemas.openxmlformats.org/drawingml/2006/table">
            <a:tbl>
              <a:tblPr firstRow="1" bandRow="1">
                <a:tableStyleId>{7DF18680-E054-41AD-8BC1-D1AEF772440D}</a:tableStyleId>
              </a:tblPr>
              <a:tblGrid>
                <a:gridCol w="3201194"/>
                <a:gridCol w="5104606"/>
              </a:tblGrid>
              <a:tr h="533393">
                <a:tc>
                  <a:txBody>
                    <a:bodyPr/>
                    <a:lstStyle/>
                    <a:p>
                      <a:pPr algn="ctr"/>
                      <a:r>
                        <a:rPr lang="en-US" sz="2000" dirty="0" smtClean="0">
                          <a:solidFill>
                            <a:schemeClr val="accent2">
                              <a:lumMod val="75000"/>
                            </a:schemeClr>
                          </a:solidFill>
                        </a:rPr>
                        <a:t>Implicit</a:t>
                      </a:r>
                      <a:r>
                        <a:rPr lang="en-US" sz="2000" baseline="0" dirty="0" smtClean="0">
                          <a:solidFill>
                            <a:schemeClr val="accent2">
                              <a:lumMod val="75000"/>
                            </a:schemeClr>
                          </a:solidFill>
                        </a:rPr>
                        <a:t> Cursor Attribute</a:t>
                      </a:r>
                      <a:endParaRPr lang="en-US" sz="2000" dirty="0">
                        <a:solidFill>
                          <a:schemeClr val="accent2">
                            <a:lumMod val="75000"/>
                          </a:schemeClr>
                        </a:solidFill>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solidFill>
                            <a:schemeClr val="accent2">
                              <a:lumMod val="75000"/>
                            </a:schemeClr>
                          </a:solidFill>
                        </a:rPr>
                        <a:t> Meaning</a:t>
                      </a:r>
                      <a:endParaRPr lang="en-US" sz="2000" dirty="0">
                        <a:solidFill>
                          <a:schemeClr val="accent2">
                            <a:lumMod val="75000"/>
                          </a:schemeClr>
                        </a:solidFill>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71">
                <a:tc>
                  <a:txBody>
                    <a:bodyPr/>
                    <a:lstStyle/>
                    <a:p>
                      <a:pPr algn="l"/>
                      <a:r>
                        <a:rPr lang="en-US" sz="2400" b="0" dirty="0" smtClean="0">
                          <a:latin typeface="Lucida Console" pitchFamily="49" charset="0"/>
                        </a:rPr>
                        <a:t>SQL%ROWCOUNT</a:t>
                      </a:r>
                      <a:endParaRPr lang="en-US" sz="2400" b="0" dirty="0">
                        <a:solidFill>
                          <a:schemeClr val="tx1"/>
                        </a:solidFill>
                        <a:latin typeface="Lucida Console" pitchFamily="49" charset="0"/>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Number of records affected by the most recent SQL statement</a:t>
                      </a:r>
                      <a:endParaRPr lang="en-US" sz="1800" dirty="0">
                        <a:solidFill>
                          <a:schemeClr val="tx1"/>
                        </a:solidFill>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71">
                <a:tc>
                  <a:txBody>
                    <a:bodyPr/>
                    <a:lstStyle/>
                    <a:p>
                      <a:pPr algn="l"/>
                      <a:r>
                        <a:rPr lang="en-US" sz="2400" b="0" dirty="0" smtClean="0">
                          <a:latin typeface="Lucida Console" pitchFamily="49" charset="0"/>
                        </a:rPr>
                        <a:t>SQL%FOUND</a:t>
                      </a:r>
                      <a:endParaRPr lang="en-US" sz="2400" b="0" dirty="0">
                        <a:solidFill>
                          <a:schemeClr val="tx1"/>
                        </a:solidFill>
                        <a:latin typeface="Lucida Console" pitchFamily="49" charset="0"/>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Evaluates to TRUE if the most recent SQL statement affects one or more rows</a:t>
                      </a:r>
                      <a:endParaRPr lang="en-US" sz="1800" dirty="0">
                        <a:solidFill>
                          <a:schemeClr val="tx1"/>
                        </a:solidFill>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071">
                <a:tc>
                  <a:txBody>
                    <a:bodyPr/>
                    <a:lstStyle/>
                    <a:p>
                      <a:pPr algn="l"/>
                      <a:r>
                        <a:rPr lang="en-US" sz="2400" b="0" dirty="0" smtClean="0">
                          <a:latin typeface="Lucida Console" pitchFamily="49" charset="0"/>
                        </a:rPr>
                        <a:t>SQL%NOTFOUND</a:t>
                      </a:r>
                      <a:endParaRPr lang="en-US" sz="2400" b="0" dirty="0">
                        <a:solidFill>
                          <a:schemeClr val="tx1"/>
                        </a:solidFill>
                        <a:latin typeface="Lucida Console" pitchFamily="49" charset="0"/>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Evaluates to TRUE if the most recent SQL statement does not affect any rows</a:t>
                      </a:r>
                      <a:endParaRPr lang="en-US" sz="1800" dirty="0">
                        <a:solidFill>
                          <a:schemeClr val="tx1"/>
                        </a:solidFill>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40482">
                <a:tc>
                  <a:txBody>
                    <a:bodyPr/>
                    <a:lstStyle/>
                    <a:p>
                      <a:pPr algn="l"/>
                      <a:r>
                        <a:rPr lang="en-US" sz="2400" b="0" dirty="0" smtClean="0">
                          <a:latin typeface="Lucida Console" pitchFamily="49" charset="0"/>
                        </a:rPr>
                        <a:t>SQL%ISOPEN</a:t>
                      </a:r>
                      <a:endParaRPr lang="en-US" sz="2400" b="0" dirty="0">
                        <a:solidFill>
                          <a:schemeClr val="tx1"/>
                        </a:solidFill>
                        <a:latin typeface="Lucida Console" pitchFamily="49" charset="0"/>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smtClean="0"/>
                        <a:t>Always evaluates to FALSE because PL/SQL closes implicit cursors</a:t>
                      </a:r>
                      <a:r>
                        <a:rPr lang="en-US" sz="1800" baseline="0" dirty="0" smtClean="0"/>
                        <a:t> </a:t>
                      </a:r>
                      <a:r>
                        <a:rPr lang="en-US" sz="1800" dirty="0" smtClean="0"/>
                        <a:t>immediately after they are executed</a:t>
                      </a:r>
                      <a:endParaRPr lang="en-US" sz="1800" dirty="0">
                        <a:solidFill>
                          <a:schemeClr val="tx1"/>
                        </a:solidFill>
                      </a:endParaRPr>
                    </a:p>
                  </a:txBody>
                  <a:tcPr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11546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8FD8D4D-0C33-4C35-A928-C0D8C6AB1383}" type="slidenum">
              <a:rPr lang="en-US"/>
              <a:pPr>
                <a:defRPr/>
              </a:pPr>
              <a:t>20</a:t>
            </a:fld>
            <a:endParaRPr lang="en-US"/>
          </a:p>
        </p:txBody>
      </p:sp>
      <p:sp>
        <p:nvSpPr>
          <p:cNvPr id="8194" name="Rectangle 2"/>
          <p:cNvSpPr>
            <a:spLocks noGrp="1" noChangeArrowheads="1"/>
          </p:cNvSpPr>
          <p:nvPr>
            <p:ph type="title"/>
          </p:nvPr>
        </p:nvSpPr>
        <p:spPr>
          <a:xfrm>
            <a:off x="0" y="1"/>
            <a:ext cx="9144000" cy="609600"/>
          </a:xfrm>
          <a:solidFill>
            <a:schemeClr val="accent4">
              <a:lumMod val="20000"/>
              <a:lumOff val="80000"/>
            </a:schemeClr>
          </a:solidFill>
        </p:spPr>
        <p:txBody>
          <a:bodyPr>
            <a:normAutofit fontScale="90000"/>
          </a:bodyPr>
          <a:lstStyle/>
          <a:p>
            <a:pPr eaLnBrk="1" hangingPunct="1">
              <a:defRPr/>
            </a:pPr>
            <a:r>
              <a:rPr lang="en-US" dirty="0" smtClean="0"/>
              <a:t>Explicit cursors- WHILE LOOP (2 of 2)</a:t>
            </a:r>
          </a:p>
        </p:txBody>
      </p:sp>
      <p:sp>
        <p:nvSpPr>
          <p:cNvPr id="35844"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143000"/>
            <a:ext cx="8610600" cy="49530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v_itemid ITEM.ITEMID%TYPE;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WHILE </a:t>
            </a:r>
            <a:r>
              <a:rPr lang="en-US" sz="1600" b="0" dirty="0">
                <a:latin typeface="Lucida Console" pitchFamily="49" charset="0"/>
              </a:rPr>
              <a:t>cur_itemdet1</a:t>
            </a:r>
            <a:r>
              <a:rPr lang="en-US" sz="1600" b="0" dirty="0">
                <a:latin typeface="Lucida Console" pitchFamily="49" charset="0"/>
                <a:cs typeface="Courier New" pitchFamily="49" charset="0"/>
              </a:rPr>
              <a:t>%FOUND </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600" b="0" dirty="0">
                <a:latin typeface="Lucida Console" pitchFamily="49" charset="0"/>
                <a:cs typeface="Courier New" pitchFamily="49" charset="0"/>
              </a:rPr>
              <a:t>      DBMS_OUTPUT.PUT_LINE(v_itemid);</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35846" name="Rectangle 5"/>
          <p:cNvSpPr>
            <a:spLocks noChangeArrowheads="1"/>
          </p:cNvSpPr>
          <p:nvPr/>
        </p:nvSpPr>
        <p:spPr bwMode="auto">
          <a:xfrm>
            <a:off x="685800" y="3352800"/>
            <a:ext cx="7848600" cy="1905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2698440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defRPr/>
            </a:pPr>
            <a:r>
              <a:rPr lang="en-US" dirty="0" smtClean="0"/>
              <a:t>Cursor FOR LOOP (1 of 2)</a:t>
            </a:r>
          </a:p>
        </p:txBody>
      </p:sp>
      <p:sp>
        <p:nvSpPr>
          <p:cNvPr id="36867" name="Rectangle 3"/>
          <p:cNvSpPr>
            <a:spLocks noGrp="1" noChangeArrowheads="1"/>
          </p:cNvSpPr>
          <p:nvPr>
            <p:ph idx="1"/>
          </p:nvPr>
        </p:nvSpPr>
        <p:spPr>
          <a:xfrm>
            <a:off x="0" y="838200"/>
            <a:ext cx="9144000" cy="6019800"/>
          </a:xfrm>
        </p:spPr>
        <p:txBody>
          <a:bodyPr>
            <a:normAutofit/>
          </a:bodyPr>
          <a:lstStyle/>
          <a:p>
            <a:pPr lvl="1" eaLnBrk="1" hangingPunct="1">
              <a:lnSpc>
                <a:spcPct val="90000"/>
              </a:lnSpc>
              <a:buFont typeface="Arial" charset="0"/>
              <a:buChar char="•"/>
            </a:pPr>
            <a:r>
              <a:rPr lang="en-US" sz="2000" dirty="0" smtClean="0"/>
              <a:t>Cursor FOR loop implicitly handles the cursor </a:t>
            </a:r>
            <a:r>
              <a:rPr lang="en-US" sz="2000" dirty="0" smtClean="0"/>
              <a:t>processing</a:t>
            </a:r>
            <a:endParaRPr lang="en-US" sz="2000" dirty="0" smtClean="0"/>
          </a:p>
          <a:p>
            <a:pPr lvl="1" eaLnBrk="1" hangingPunct="1">
              <a:lnSpc>
                <a:spcPct val="90000"/>
              </a:lnSpc>
              <a:buFont typeface="Arial" charset="0"/>
              <a:buChar char="•"/>
            </a:pPr>
            <a:r>
              <a:rPr lang="en-US" sz="2000" dirty="0" smtClean="0"/>
              <a:t>Shortcut to process explicit </a:t>
            </a:r>
            <a:r>
              <a:rPr lang="en-US" sz="2000" dirty="0" smtClean="0"/>
              <a:t>cursors</a:t>
            </a:r>
            <a:endParaRPr lang="en-US" sz="2000" dirty="0" smtClean="0"/>
          </a:p>
          <a:p>
            <a:pPr marL="457200" lvl="1" indent="0" eaLnBrk="1" hangingPunct="1">
              <a:lnSpc>
                <a:spcPct val="90000"/>
              </a:lnSpc>
              <a:buNone/>
            </a:pPr>
            <a:endParaRPr lang="en-US" sz="2000" dirty="0" smtClean="0"/>
          </a:p>
          <a:p>
            <a:pPr lvl="1" eaLnBrk="1" hangingPunct="1">
              <a:lnSpc>
                <a:spcPct val="90000"/>
              </a:lnSpc>
              <a:buFont typeface="Arial" charset="0"/>
              <a:buChar char="•"/>
            </a:pPr>
            <a:r>
              <a:rPr lang="en-US" sz="2000" dirty="0" smtClean="0"/>
              <a:t>List of operations implicitly taken care by </a:t>
            </a:r>
            <a:endParaRPr lang="en-US" sz="2000" dirty="0" smtClean="0"/>
          </a:p>
          <a:p>
            <a:pPr marL="914400" lvl="2" indent="0">
              <a:lnSpc>
                <a:spcPct val="90000"/>
              </a:lnSpc>
              <a:buNone/>
            </a:pPr>
            <a:r>
              <a:rPr lang="en-US" sz="1800" dirty="0" smtClean="0"/>
              <a:t>Cursor </a:t>
            </a:r>
            <a:r>
              <a:rPr lang="en-US" sz="1800" dirty="0" smtClean="0"/>
              <a:t>FOR loop are</a:t>
            </a:r>
          </a:p>
          <a:p>
            <a:pPr lvl="2" eaLnBrk="1" hangingPunct="1">
              <a:lnSpc>
                <a:spcPct val="90000"/>
              </a:lnSpc>
              <a:buFont typeface="Arial" charset="0"/>
              <a:buChar char="•"/>
            </a:pPr>
            <a:r>
              <a:rPr lang="en-US" sz="2000" dirty="0" smtClean="0"/>
              <a:t>Implicit open, fetch, exit condition </a:t>
            </a:r>
            <a:endParaRPr lang="en-US" sz="2000" dirty="0"/>
          </a:p>
          <a:p>
            <a:pPr marL="914400" lvl="2" indent="0" eaLnBrk="1" hangingPunct="1">
              <a:lnSpc>
                <a:spcPct val="90000"/>
              </a:lnSpc>
              <a:buNone/>
            </a:pPr>
            <a:r>
              <a:rPr lang="en-US" sz="1800" dirty="0" smtClean="0"/>
              <a:t>     check</a:t>
            </a:r>
            <a:r>
              <a:rPr lang="en-US" sz="1800" dirty="0" smtClean="0"/>
              <a:t>, close</a:t>
            </a:r>
          </a:p>
          <a:p>
            <a:pPr lvl="2" eaLnBrk="1" hangingPunct="1">
              <a:lnSpc>
                <a:spcPct val="90000"/>
              </a:lnSpc>
              <a:buFont typeface="Arial" charset="0"/>
              <a:buChar char="•"/>
            </a:pPr>
            <a:r>
              <a:rPr lang="en-US" sz="2000" dirty="0" smtClean="0"/>
              <a:t>Implicit record variable declaration</a:t>
            </a:r>
          </a:p>
          <a:p>
            <a:pPr marL="457200" lvl="1" indent="0" eaLnBrk="1" hangingPunct="1">
              <a:lnSpc>
                <a:spcPct val="90000"/>
              </a:lnSpc>
              <a:buNone/>
            </a:pPr>
            <a:endParaRPr lang="en-US" sz="1600" dirty="0" smtClean="0"/>
          </a:p>
        </p:txBody>
      </p:sp>
      <p:sp>
        <p:nvSpPr>
          <p:cNvPr id="5" name="AutoShape 10"/>
          <p:cNvSpPr>
            <a:spLocks noChangeArrowheads="1"/>
          </p:cNvSpPr>
          <p:nvPr/>
        </p:nvSpPr>
        <p:spPr bwMode="auto">
          <a:xfrm>
            <a:off x="5257800" y="1257300"/>
            <a:ext cx="3733800" cy="17526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FOR recname IN cursorname </a:t>
            </a:r>
          </a:p>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LOOP</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END LOOP;</a:t>
            </a:r>
            <a:endParaRPr lang="en-US" sz="2000" b="0" kern="0" dirty="0">
              <a:solidFill>
                <a:srgbClr val="000000"/>
              </a:solidFill>
              <a:latin typeface="Lucida Console" pitchFamily="49" charset="0"/>
            </a:endParaRPr>
          </a:p>
        </p:txBody>
      </p:sp>
    </p:spTree>
    <p:extLst>
      <p:ext uri="{BB962C8B-B14F-4D97-AF65-F5344CB8AC3E}">
        <p14:creationId xmlns:p14="http://schemas.microsoft.com/office/powerpoint/2010/main" val="416274964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AB3A6B2-A870-4D8A-8C4F-CE084D4C4F32}" type="slidenum">
              <a:rPr lang="en-US"/>
              <a:pPr>
                <a:defRPr/>
              </a:pPr>
              <a:t>22</a:t>
            </a:fld>
            <a:endParaRPr lang="en-US"/>
          </a:p>
        </p:txBody>
      </p:sp>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Cursor FOR LOOP (2 of 2)</a:t>
            </a:r>
          </a:p>
        </p:txBody>
      </p:sp>
      <p:sp>
        <p:nvSpPr>
          <p:cNvPr id="37892"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371600"/>
            <a:ext cx="8610600" cy="43434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FOR v_itemrec IN </a:t>
            </a:r>
            <a:r>
              <a:rPr lang="en-US" sz="1600" b="0" dirty="0">
                <a:latin typeface="Lucida Console" pitchFamily="49" charset="0"/>
              </a:rPr>
              <a:t>cur_itemdet1</a:t>
            </a:r>
            <a:endParaRPr lang="en-US" sz="1600" b="0" dirty="0">
              <a:latin typeface="Lucida Console" pitchFamily="49" charset="0"/>
              <a:cs typeface="Courier New" pitchFamily="49" charset="0"/>
            </a:endParaRP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UPDATE ITEM SET discount=discount + 1 WHERE </a:t>
            </a:r>
          </a:p>
          <a:p>
            <a:pPr eaLnBrk="0" hangingPunct="0">
              <a:spcBef>
                <a:spcPts val="600"/>
              </a:spcBef>
              <a:defRPr/>
            </a:pPr>
            <a:r>
              <a:rPr lang="en-US" sz="1600" b="0" dirty="0">
                <a:latin typeface="Lucida Console" pitchFamily="49" charset="0"/>
                <a:cs typeface="Courier New" pitchFamily="49" charset="0"/>
              </a:rPr>
              <a:t>      itemid= v_itemrec.itemid;</a:t>
            </a:r>
          </a:p>
          <a:p>
            <a:pPr eaLnBrk="0" hangingPunct="0">
              <a:spcBef>
                <a:spcPts val="600"/>
              </a:spcBef>
              <a:defRPr/>
            </a:pPr>
            <a:r>
              <a:rPr lang="en-US" sz="1600" b="0" dirty="0">
                <a:latin typeface="Lucida Console" pitchFamily="49" charset="0"/>
                <a:cs typeface="Courier New" pitchFamily="49" charset="0"/>
              </a:rPr>
              <a:t>      DBMS_OUTPUT.PUT_LINE(v_itemrec.itemid);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37894" name="Rectangle 5"/>
          <p:cNvSpPr>
            <a:spLocks noChangeArrowheads="1"/>
          </p:cNvSpPr>
          <p:nvPr/>
        </p:nvSpPr>
        <p:spPr bwMode="auto">
          <a:xfrm>
            <a:off x="457200" y="2895600"/>
            <a:ext cx="3886200" cy="3810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106628547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defRPr/>
            </a:pPr>
            <a:r>
              <a:rPr lang="en-US" dirty="0" smtClean="0"/>
              <a:t>Implicit FOR loops (1 of 2)</a:t>
            </a:r>
          </a:p>
        </p:txBody>
      </p:sp>
      <p:sp>
        <p:nvSpPr>
          <p:cNvPr id="38915" name="Rectangle 3"/>
          <p:cNvSpPr>
            <a:spLocks noGrp="1" noChangeArrowheads="1"/>
          </p:cNvSpPr>
          <p:nvPr>
            <p:ph idx="1"/>
          </p:nvPr>
        </p:nvSpPr>
        <p:spPr>
          <a:xfrm>
            <a:off x="0" y="838200"/>
            <a:ext cx="9144000" cy="4881563"/>
          </a:xfrm>
        </p:spPr>
        <p:txBody>
          <a:bodyPr>
            <a:normAutofit lnSpcReduction="10000"/>
          </a:bodyPr>
          <a:lstStyle/>
          <a:p>
            <a:pPr lvl="1" eaLnBrk="1" hangingPunct="1">
              <a:lnSpc>
                <a:spcPct val="90000"/>
              </a:lnSpc>
              <a:buFont typeface="Arial" charset="0"/>
              <a:buChar char="•"/>
            </a:pPr>
            <a:r>
              <a:rPr lang="en-US" sz="2000" dirty="0" smtClean="0"/>
              <a:t>In addition to implicit record variable declaration, the cursor itself can be implicitly declared</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smtClean="0"/>
              <a:t>Query should be within parenthesis in the FOR statement</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r>
              <a:rPr lang="en-US" sz="1600" dirty="0" smtClean="0"/>
              <a:t>Name of the implicitly declared record variable is known whereas name of the cursor is unknown</a:t>
            </a:r>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eaLnBrk="1" hangingPunct="1">
              <a:lnSpc>
                <a:spcPct val="90000"/>
              </a:lnSpc>
              <a:buFont typeface="Wingdings" pitchFamily="2" charset="2"/>
              <a:buNone/>
            </a:pPr>
            <a:endParaRPr lang="en-US" sz="1600" dirty="0" smtClean="0"/>
          </a:p>
          <a:p>
            <a:pPr lvl="1" eaLnBrk="1" hangingPunct="1">
              <a:lnSpc>
                <a:spcPct val="90000"/>
              </a:lnSpc>
              <a:buFont typeface="Wingdings" pitchFamily="2" charset="2"/>
              <a:buNone/>
            </a:pPr>
            <a:r>
              <a:rPr lang="en-US" sz="1600" dirty="0" smtClean="0"/>
              <a:t>     </a:t>
            </a:r>
          </a:p>
          <a:p>
            <a:pPr lvl="1" eaLnBrk="1" hangingPunct="1">
              <a:lnSpc>
                <a:spcPct val="90000"/>
              </a:lnSpc>
              <a:buFont typeface="Arial" charset="0"/>
              <a:buChar char="•"/>
            </a:pPr>
            <a:endParaRPr lang="en-US" sz="1600" dirty="0" smtClean="0"/>
          </a:p>
        </p:txBody>
      </p:sp>
      <p:sp>
        <p:nvSpPr>
          <p:cNvPr id="5" name="AutoShape 10"/>
          <p:cNvSpPr>
            <a:spLocks noChangeArrowheads="1"/>
          </p:cNvSpPr>
          <p:nvPr/>
        </p:nvSpPr>
        <p:spPr bwMode="auto">
          <a:xfrm>
            <a:off x="1143000" y="1447800"/>
            <a:ext cx="4343400" cy="17526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FOR recname IN query </a:t>
            </a:r>
          </a:p>
          <a:p>
            <a:pPr lvl="1">
              <a:lnSpc>
                <a:spcPct val="90000"/>
              </a:lnSpc>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cs typeface="Times New Roman" pitchFamily="18" charset="0"/>
              </a:rPr>
              <a:t>LOOP</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a:t>
            </a:r>
          </a:p>
          <a:p>
            <a:pPr lvl="1">
              <a:lnSpc>
                <a:spcPct val="90000"/>
              </a:lnSpc>
              <a:spcBef>
                <a:spcPct val="50000"/>
              </a:spcBef>
              <a:buClr>
                <a:srgbClr val="0033CC"/>
              </a:buClr>
              <a:buSzPct val="155000"/>
              <a:buFont typeface="Symbol" pitchFamily="18" charset="2"/>
              <a:buNone/>
              <a:defRPr/>
            </a:pPr>
            <a:r>
              <a:rPr lang="en-US" sz="1600" b="0" kern="0" dirty="0">
                <a:solidFill>
                  <a:srgbClr val="000000"/>
                </a:solidFill>
                <a:latin typeface="Lucida Console" pitchFamily="49" charset="0"/>
                <a:cs typeface="Times New Roman" pitchFamily="18" charset="0"/>
              </a:rPr>
              <a:t>END LOOP;</a:t>
            </a:r>
            <a:endParaRPr lang="en-US" sz="2000" b="0" kern="0" dirty="0">
              <a:solidFill>
                <a:srgbClr val="000000"/>
              </a:solidFill>
              <a:latin typeface="Lucida Console" pitchFamily="49" charset="0"/>
            </a:endParaRPr>
          </a:p>
        </p:txBody>
      </p:sp>
    </p:spTree>
    <p:extLst>
      <p:ext uri="{BB962C8B-B14F-4D97-AF65-F5344CB8AC3E}">
        <p14:creationId xmlns:p14="http://schemas.microsoft.com/office/powerpoint/2010/main" val="206099533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52FD9DC-D0D4-417D-9F54-107457B83BFE}" type="slidenum">
              <a:rPr lang="en-US"/>
              <a:pPr>
                <a:defRPr/>
              </a:pPr>
              <a:t>24</a:t>
            </a:fld>
            <a:endParaRPr lang="en-US"/>
          </a:p>
        </p:txBody>
      </p:sp>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Implicit FOR Loops (2 of 2)</a:t>
            </a:r>
          </a:p>
        </p:txBody>
      </p:sp>
      <p:sp>
        <p:nvSpPr>
          <p:cNvPr id="3994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371600"/>
            <a:ext cx="8610600" cy="35052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FOR v_itemrec IN (SELECT itemid FROM item WHERE itemid in</a:t>
            </a:r>
          </a:p>
          <a:p>
            <a:pPr eaLnBrk="0" hangingPunct="0">
              <a:spcBef>
                <a:spcPts val="600"/>
              </a:spcBef>
              <a:defRPr/>
            </a:pPr>
            <a:r>
              <a:rPr lang="en-US" sz="1600" b="0" dirty="0">
                <a:latin typeface="Lucida Console" pitchFamily="49" charset="0"/>
                <a:cs typeface="Courier New" pitchFamily="49" charset="0"/>
              </a:rPr>
              <a:t> (SELECT itemid FROM customerpurchase))</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UPDATE ITEM SET discount=discount + 1 WHERE </a:t>
            </a:r>
          </a:p>
          <a:p>
            <a:pPr eaLnBrk="0" hangingPunct="0">
              <a:spcBef>
                <a:spcPts val="600"/>
              </a:spcBef>
              <a:defRPr/>
            </a:pPr>
            <a:r>
              <a:rPr lang="en-US" sz="1600" b="0" dirty="0">
                <a:latin typeface="Lucida Console" pitchFamily="49" charset="0"/>
                <a:cs typeface="Courier New" pitchFamily="49" charset="0"/>
              </a:rPr>
              <a:t>      itemid = v_itemrec.itemid;</a:t>
            </a:r>
          </a:p>
          <a:p>
            <a:pPr eaLnBrk="0" hangingPunct="0">
              <a:spcBef>
                <a:spcPts val="600"/>
              </a:spcBef>
              <a:defRPr/>
            </a:pPr>
            <a:r>
              <a:rPr lang="en-US" sz="1600" b="0" dirty="0">
                <a:latin typeface="Lucida Console" pitchFamily="49" charset="0"/>
                <a:cs typeface="Courier New" pitchFamily="49" charset="0"/>
              </a:rPr>
              <a:t>      DBMS_OUTPUT.PUT_LINE( v_itemrec.itemid );</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39942" name="Rectangle 5"/>
          <p:cNvSpPr>
            <a:spLocks noChangeArrowheads="1"/>
          </p:cNvSpPr>
          <p:nvPr/>
        </p:nvSpPr>
        <p:spPr bwMode="auto">
          <a:xfrm>
            <a:off x="381000" y="1828800"/>
            <a:ext cx="74676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204242210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F8670E4-9105-466E-B354-5A91C4E54B09}" type="slidenum">
              <a:rPr lang="en-US"/>
              <a:pPr>
                <a:defRPr/>
              </a:pPr>
              <a:t>25</a:t>
            </a:fld>
            <a:endParaRPr lang="en-US"/>
          </a:p>
        </p:txBody>
      </p:sp>
      <p:sp>
        <p:nvSpPr>
          <p:cNvPr id="8194" name="Rectangle 2"/>
          <p:cNvSpPr>
            <a:spLocks noGrp="1" noChangeArrowheads="1"/>
          </p:cNvSpPr>
          <p:nvPr>
            <p:ph type="title"/>
          </p:nvPr>
        </p:nvSpPr>
        <p:spPr>
          <a:xfrm>
            <a:off x="0" y="20637"/>
            <a:ext cx="9144000" cy="741363"/>
          </a:xfrm>
          <a:solidFill>
            <a:schemeClr val="accent4">
              <a:lumMod val="20000"/>
              <a:lumOff val="80000"/>
            </a:schemeClr>
          </a:solidFill>
        </p:spPr>
        <p:txBody>
          <a:bodyPr>
            <a:noAutofit/>
          </a:bodyPr>
          <a:lstStyle/>
          <a:p>
            <a:pPr eaLnBrk="1" hangingPunct="1">
              <a:defRPr/>
            </a:pPr>
            <a:r>
              <a:rPr lang="en-US" sz="3200" dirty="0" smtClean="0"/>
              <a:t>Predefined Oracle Server Exception – Cursor related</a:t>
            </a:r>
          </a:p>
        </p:txBody>
      </p:sp>
      <p:sp>
        <p:nvSpPr>
          <p:cNvPr id="40964" name="Rectangle 3"/>
          <p:cNvSpPr>
            <a:spLocks noGrp="1" noChangeArrowheads="1"/>
          </p:cNvSpPr>
          <p:nvPr>
            <p:ph type="body" idx="1"/>
          </p:nvPr>
        </p:nvSpPr>
        <p:spPr>
          <a:xfrm>
            <a:off x="228600" y="1143000"/>
            <a:ext cx="8613775" cy="4667250"/>
          </a:xfrm>
        </p:spPr>
        <p:txBody>
          <a:bodyPr/>
          <a:lstStyle/>
          <a:p>
            <a:pPr lvl="1" eaLnBrk="1" hangingPunct="1">
              <a:lnSpc>
                <a:spcPct val="90000"/>
              </a:lnSpc>
              <a:buFont typeface="Arial" charset="0"/>
              <a:buChar char="•"/>
            </a:pPr>
            <a:endParaRPr lang="en-US" dirty="0" smtClean="0"/>
          </a:p>
          <a:p>
            <a:pPr lvl="1" eaLnBrk="1" hangingPunct="1">
              <a:lnSpc>
                <a:spcPct val="90000"/>
              </a:lnSpc>
              <a:buFont typeface="Arial" charset="0"/>
              <a:buChar char="•"/>
            </a:pPr>
            <a:endParaRPr lang="en-US" dirty="0" smtClean="0"/>
          </a:p>
        </p:txBody>
      </p:sp>
      <p:graphicFrame>
        <p:nvGraphicFramePr>
          <p:cNvPr id="5" name="Table 4"/>
          <p:cNvGraphicFramePr>
            <a:graphicFrameLocks noGrp="1"/>
          </p:cNvGraphicFramePr>
          <p:nvPr/>
        </p:nvGraphicFramePr>
        <p:xfrm>
          <a:off x="152399" y="1066800"/>
          <a:ext cx="8686800" cy="1598506"/>
        </p:xfrm>
        <a:graphic>
          <a:graphicData uri="http://schemas.openxmlformats.org/drawingml/2006/table">
            <a:tbl>
              <a:tblPr firstRow="1" bandRow="1">
                <a:effectLst>
                  <a:innerShdw blurRad="114300">
                    <a:prstClr val="black"/>
                  </a:innerShdw>
                </a:effectLst>
                <a:tableStyleId>{2A488322-F2BA-4B5B-9748-0D474271808F}</a:tableStyleId>
              </a:tblPr>
              <a:tblGrid>
                <a:gridCol w="1786071"/>
                <a:gridCol w="3332937"/>
                <a:gridCol w="3567792"/>
              </a:tblGrid>
              <a:tr h="338667">
                <a:tc>
                  <a:txBody>
                    <a:bodyPr/>
                    <a:lstStyle/>
                    <a:p>
                      <a:r>
                        <a:rPr lang="en-US" baseline="0" dirty="0" smtClean="0"/>
                        <a:t>Oracle Error</a:t>
                      </a:r>
                      <a:endParaRPr lang="en-US" baseline="0" dirty="0">
                        <a:solidFill>
                          <a:schemeClr val="tx1"/>
                        </a:solidFill>
                      </a:endParaRPr>
                    </a:p>
                  </a:txBody>
                  <a:tcPr/>
                </a:tc>
                <a:tc>
                  <a:txBody>
                    <a:bodyPr/>
                    <a:lstStyle/>
                    <a:p>
                      <a:r>
                        <a:rPr lang="en-US" baseline="0" dirty="0" smtClean="0"/>
                        <a:t>Predefined Exception</a:t>
                      </a:r>
                      <a:endParaRPr lang="en-US" baseline="0" dirty="0">
                        <a:solidFill>
                          <a:schemeClr val="tx1"/>
                        </a:solidFill>
                      </a:endParaRPr>
                    </a:p>
                  </a:txBody>
                  <a:tcPr/>
                </a:tc>
                <a:tc>
                  <a:txBody>
                    <a:bodyPr/>
                    <a:lstStyle/>
                    <a:p>
                      <a:r>
                        <a:rPr lang="en-US" baseline="0" dirty="0" smtClean="0"/>
                        <a:t>Description</a:t>
                      </a:r>
                      <a:endParaRPr lang="en-US" baseline="0" dirty="0">
                        <a:solidFill>
                          <a:schemeClr val="tx1"/>
                        </a:solidFill>
                      </a:endParaRPr>
                    </a:p>
                  </a:txBody>
                  <a:tcPr/>
                </a:tc>
              </a:tr>
              <a:tr h="592666">
                <a:tc>
                  <a:txBody>
                    <a:bodyPr/>
                    <a:lstStyle/>
                    <a:p>
                      <a:r>
                        <a:rPr lang="en-US" baseline="0" dirty="0" smtClean="0"/>
                        <a:t>ORA-1001</a:t>
                      </a:r>
                      <a:endParaRPr lang="en-US" baseline="0" dirty="0">
                        <a:solidFill>
                          <a:schemeClr val="tx1"/>
                        </a:solidFill>
                      </a:endParaRPr>
                    </a:p>
                  </a:txBody>
                  <a:tcPr/>
                </a:tc>
                <a:tc>
                  <a:txBody>
                    <a:bodyPr/>
                    <a:lstStyle/>
                    <a:p>
                      <a:r>
                        <a:rPr lang="en-US" baseline="0" dirty="0" smtClean="0"/>
                        <a:t>INVALID_CURSOR</a:t>
                      </a:r>
                      <a:endParaRPr lang="en-US" baseline="0" dirty="0">
                        <a:solidFill>
                          <a:schemeClr val="tx1"/>
                        </a:solidFill>
                      </a:endParaRPr>
                    </a:p>
                  </a:txBody>
                  <a:tcPr/>
                </a:tc>
                <a:tc>
                  <a:txBody>
                    <a:bodyPr/>
                    <a:lstStyle/>
                    <a:p>
                      <a:r>
                        <a:rPr lang="en-US" baseline="0" dirty="0" smtClean="0"/>
                        <a:t>Illegal cursor operation</a:t>
                      </a:r>
                      <a:endParaRPr lang="en-US" baseline="0" dirty="0">
                        <a:solidFill>
                          <a:schemeClr val="tx1"/>
                        </a:solidFill>
                      </a:endParaRPr>
                    </a:p>
                  </a:txBody>
                  <a:tcPr/>
                </a:tc>
              </a:tr>
              <a:tr h="338667">
                <a:tc>
                  <a:txBody>
                    <a:bodyPr/>
                    <a:lstStyle/>
                    <a:p>
                      <a:r>
                        <a:rPr lang="en-US" baseline="0" dirty="0" smtClean="0"/>
                        <a:t>ORA-6511</a:t>
                      </a:r>
                      <a:endParaRPr lang="en-US" baseline="0" dirty="0">
                        <a:solidFill>
                          <a:schemeClr val="tx1"/>
                        </a:solidFill>
                      </a:endParaRPr>
                    </a:p>
                  </a:txBody>
                  <a:tcPr/>
                </a:tc>
                <a:tc>
                  <a:txBody>
                    <a:bodyPr/>
                    <a:lstStyle/>
                    <a:p>
                      <a:r>
                        <a:rPr lang="en-US" baseline="0" dirty="0" smtClean="0"/>
                        <a:t>CURSOR_ALREADY_OPEN</a:t>
                      </a:r>
                      <a:endParaRPr lang="en-US" baseline="0" dirty="0">
                        <a:solidFill>
                          <a:schemeClr val="tx1"/>
                        </a:solidFill>
                      </a:endParaRPr>
                    </a:p>
                  </a:txBody>
                  <a:tcPr/>
                </a:tc>
                <a:tc>
                  <a:txBody>
                    <a:bodyPr/>
                    <a:lstStyle/>
                    <a:p>
                      <a:r>
                        <a:rPr lang="en-US" baseline="0" dirty="0" smtClean="0"/>
                        <a:t>Attempt to open a cursor that is already open</a:t>
                      </a:r>
                      <a:endParaRPr lang="en-US" baseline="0" dirty="0">
                        <a:solidFill>
                          <a:schemeClr val="tx1"/>
                        </a:solidFill>
                      </a:endParaRPr>
                    </a:p>
                  </a:txBody>
                  <a:tcPr/>
                </a:tc>
              </a:tr>
            </a:tbl>
          </a:graphicData>
        </a:graphic>
      </p:graphicFrame>
    </p:spTree>
    <p:extLst>
      <p:ext uri="{BB962C8B-B14F-4D97-AF65-F5344CB8AC3E}">
        <p14:creationId xmlns:p14="http://schemas.microsoft.com/office/powerpoint/2010/main" val="39145507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F387584-8CAB-4F8F-84D0-53EE398D0A0E}" type="slidenum">
              <a:rPr lang="en-US"/>
              <a:pPr>
                <a:defRPr/>
              </a:pPr>
              <a:t>26</a:t>
            </a:fld>
            <a:endParaRPr lang="en-US"/>
          </a:p>
        </p:txBody>
      </p:sp>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lstStyle/>
          <a:p>
            <a:pPr eaLnBrk="1" hangingPunct="1">
              <a:defRPr/>
            </a:pPr>
            <a:r>
              <a:rPr lang="en-US" dirty="0" smtClean="0"/>
              <a:t>INVALID_CURSOR exception</a:t>
            </a:r>
          </a:p>
        </p:txBody>
      </p:sp>
      <p:sp>
        <p:nvSpPr>
          <p:cNvPr id="41988"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7" name="AutoShape 10"/>
          <p:cNvSpPr>
            <a:spLocks noChangeArrowheads="1"/>
          </p:cNvSpPr>
          <p:nvPr/>
        </p:nvSpPr>
        <p:spPr bwMode="auto">
          <a:xfrm>
            <a:off x="228600" y="1143000"/>
            <a:ext cx="8610600" cy="51816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400" b="0" dirty="0">
                <a:latin typeface="Lucida Console" pitchFamily="49" charset="0"/>
                <a:cs typeface="Courier New" pitchFamily="49" charset="0"/>
              </a:rPr>
              <a:t>DECLARE</a:t>
            </a:r>
          </a:p>
          <a:p>
            <a:pPr eaLnBrk="0" hangingPunct="0">
              <a:spcBef>
                <a:spcPts val="600"/>
              </a:spcBef>
              <a:defRPr/>
            </a:pPr>
            <a:r>
              <a:rPr lang="en-US" sz="1400" b="0" dirty="0">
                <a:latin typeface="Lucida Console" pitchFamily="49" charset="0"/>
                <a:cs typeface="Courier New" pitchFamily="49" charset="0"/>
              </a:rPr>
              <a:t>CURSOR </a:t>
            </a:r>
            <a:r>
              <a:rPr lang="en-US" sz="1400" b="0" dirty="0">
                <a:latin typeface="Lucida Console" pitchFamily="49" charset="0"/>
              </a:rPr>
              <a:t>cur_itemdet1</a:t>
            </a:r>
            <a:r>
              <a:rPr lang="en-US" sz="1400" b="0" dirty="0">
                <a:latin typeface="Lucida Console" pitchFamily="49" charset="0"/>
                <a:cs typeface="Courier New" pitchFamily="49" charset="0"/>
              </a:rPr>
              <a:t> IS SELECT itemid FROM item WHERE itemid in</a:t>
            </a:r>
          </a:p>
          <a:p>
            <a:pPr eaLnBrk="0" hangingPunct="0">
              <a:spcBef>
                <a:spcPts val="600"/>
              </a:spcBef>
              <a:defRPr/>
            </a:pPr>
            <a:r>
              <a:rPr lang="en-US" sz="1400" b="0" dirty="0">
                <a:latin typeface="Lucida Console" pitchFamily="49" charset="0"/>
                <a:cs typeface="Courier New" pitchFamily="49" charset="0"/>
              </a:rPr>
              <a:t> (SELECT itemid FROM customerpurchase);</a:t>
            </a:r>
          </a:p>
          <a:p>
            <a:pPr eaLnBrk="0" hangingPunct="0">
              <a:spcBef>
                <a:spcPts val="600"/>
              </a:spcBef>
              <a:defRPr/>
            </a:pPr>
            <a:r>
              <a:rPr lang="en-US" sz="1400" b="0" dirty="0">
                <a:latin typeface="Lucida Console" pitchFamily="49" charset="0"/>
                <a:cs typeface="Courier New" pitchFamily="49" charset="0"/>
              </a:rPr>
              <a:t>v_itemid ITEM.ITEMID%TYPE;</a:t>
            </a:r>
          </a:p>
          <a:p>
            <a:pPr eaLnBrk="0" hangingPunct="0">
              <a:spcBef>
                <a:spcPts val="600"/>
              </a:spcBef>
              <a:defRPr/>
            </a:pPr>
            <a:r>
              <a:rPr lang="en-US" sz="1400" b="0" dirty="0">
                <a:latin typeface="Lucida Console" pitchFamily="49" charset="0"/>
                <a:cs typeface="Courier New" pitchFamily="49" charset="0"/>
              </a:rPr>
              <a:t>BEGIN</a:t>
            </a:r>
          </a:p>
          <a:p>
            <a:pPr eaLnBrk="0" hangingPunct="0">
              <a:spcBef>
                <a:spcPts val="600"/>
              </a:spcBef>
              <a:defRPr/>
            </a:pPr>
            <a:r>
              <a:rPr lang="en-US" sz="1400" b="0" dirty="0">
                <a:latin typeface="Lucida Console" pitchFamily="49" charset="0"/>
                <a:cs typeface="Courier New" pitchFamily="49" charset="0"/>
              </a:rPr>
              <a:t>    FETCH </a:t>
            </a:r>
            <a:r>
              <a:rPr lang="en-US" sz="1400" b="0" dirty="0">
                <a:latin typeface="Lucida Console" pitchFamily="49" charset="0"/>
              </a:rPr>
              <a:t>cur_itemdet1</a:t>
            </a:r>
            <a:r>
              <a:rPr lang="en-US" sz="1400" b="0" dirty="0">
                <a:latin typeface="Lucida Console" pitchFamily="49" charset="0"/>
                <a:cs typeface="Courier New" pitchFamily="49" charset="0"/>
              </a:rPr>
              <a:t> INTO v_itemid;</a:t>
            </a:r>
          </a:p>
          <a:p>
            <a:pPr eaLnBrk="0" hangingPunct="0">
              <a:spcBef>
                <a:spcPts val="600"/>
              </a:spcBef>
              <a:defRPr/>
            </a:pPr>
            <a:r>
              <a:rPr lang="en-US" sz="1400" b="0" dirty="0">
                <a:latin typeface="Lucida Console" pitchFamily="49" charset="0"/>
                <a:cs typeface="Courier New" pitchFamily="49" charset="0"/>
              </a:rPr>
              <a:t>    WHILE </a:t>
            </a:r>
            <a:r>
              <a:rPr lang="en-US" sz="1400" b="0" dirty="0">
                <a:latin typeface="Lucida Console" pitchFamily="49" charset="0"/>
              </a:rPr>
              <a:t>cur_itemdet1</a:t>
            </a:r>
            <a:r>
              <a:rPr lang="en-US" sz="1400" b="0" dirty="0">
                <a:latin typeface="Lucida Console" pitchFamily="49" charset="0"/>
                <a:cs typeface="Courier New" pitchFamily="49" charset="0"/>
              </a:rPr>
              <a:t>%FOUND </a:t>
            </a:r>
          </a:p>
          <a:p>
            <a:pPr eaLnBrk="0" hangingPunct="0">
              <a:spcBef>
                <a:spcPts val="600"/>
              </a:spcBef>
              <a:defRPr/>
            </a:pPr>
            <a:r>
              <a:rPr lang="en-US" sz="1400" b="0" dirty="0">
                <a:latin typeface="Lucida Console" pitchFamily="49" charset="0"/>
                <a:cs typeface="Courier New" pitchFamily="49" charset="0"/>
              </a:rPr>
              <a:t>    LOOP</a:t>
            </a:r>
          </a:p>
          <a:p>
            <a:pPr eaLnBrk="0" hangingPunct="0">
              <a:spcBef>
                <a:spcPts val="600"/>
              </a:spcBef>
              <a:defRPr/>
            </a:pPr>
            <a:r>
              <a:rPr lang="en-US" sz="1400" b="0" dirty="0">
                <a:latin typeface="Lucida Console" pitchFamily="49" charset="0"/>
                <a:cs typeface="Courier New" pitchFamily="49" charset="0"/>
              </a:rPr>
              <a:t>      UPDATE ITEM SET discount=discount + 1 WHERE itemid=v_itemid;</a:t>
            </a:r>
          </a:p>
          <a:p>
            <a:pPr eaLnBrk="0" hangingPunct="0">
              <a:spcBef>
                <a:spcPts val="600"/>
              </a:spcBef>
              <a:defRPr/>
            </a:pPr>
            <a:r>
              <a:rPr lang="en-US" sz="1400" b="0" dirty="0">
                <a:latin typeface="Lucida Console" pitchFamily="49" charset="0"/>
                <a:cs typeface="Courier New" pitchFamily="49" charset="0"/>
              </a:rPr>
              <a:t>      DBMS_OUTPUT.PUT_LINE(v_itemid);</a:t>
            </a:r>
          </a:p>
          <a:p>
            <a:pPr eaLnBrk="0" hangingPunct="0">
              <a:spcBef>
                <a:spcPts val="600"/>
              </a:spcBef>
              <a:defRPr/>
            </a:pPr>
            <a:r>
              <a:rPr lang="en-US" sz="1400" b="0" dirty="0">
                <a:latin typeface="Lucida Console" pitchFamily="49" charset="0"/>
                <a:cs typeface="Courier New" pitchFamily="49" charset="0"/>
              </a:rPr>
              <a:t>      FETCH </a:t>
            </a:r>
            <a:r>
              <a:rPr lang="en-US" sz="1400" b="0" dirty="0">
                <a:latin typeface="Lucida Console" pitchFamily="49" charset="0"/>
              </a:rPr>
              <a:t>cur_itemdet1</a:t>
            </a:r>
            <a:r>
              <a:rPr lang="en-US" sz="1400" b="0" dirty="0">
                <a:latin typeface="Lucida Console" pitchFamily="49" charset="0"/>
                <a:cs typeface="Courier New" pitchFamily="49" charset="0"/>
              </a:rPr>
              <a:t> INTO v_itemid;</a:t>
            </a:r>
          </a:p>
          <a:p>
            <a:pPr eaLnBrk="0" hangingPunct="0">
              <a:spcBef>
                <a:spcPts val="600"/>
              </a:spcBef>
              <a:defRPr/>
            </a:pPr>
            <a:r>
              <a:rPr lang="en-US" sz="1400" b="0" dirty="0">
                <a:latin typeface="Lucida Console" pitchFamily="49" charset="0"/>
                <a:cs typeface="Courier New" pitchFamily="49" charset="0"/>
              </a:rPr>
              <a:t>    END LOOP;</a:t>
            </a:r>
          </a:p>
          <a:p>
            <a:pPr eaLnBrk="0" hangingPunct="0">
              <a:spcBef>
                <a:spcPts val="600"/>
              </a:spcBef>
              <a:defRPr/>
            </a:pPr>
            <a:r>
              <a:rPr lang="en-US" sz="1400" b="0" dirty="0">
                <a:latin typeface="Lucida Console" pitchFamily="49" charset="0"/>
                <a:cs typeface="Courier New" pitchFamily="49" charset="0"/>
              </a:rPr>
              <a:t>  CLOSE </a:t>
            </a:r>
            <a:r>
              <a:rPr lang="en-US" sz="1400" b="0" dirty="0">
                <a:latin typeface="Lucida Console" pitchFamily="49" charset="0"/>
              </a:rPr>
              <a:t>cur_itemdet1</a:t>
            </a:r>
            <a:r>
              <a:rPr lang="en-US" sz="1400" b="0" dirty="0">
                <a:latin typeface="Lucida Console" pitchFamily="49" charset="0"/>
                <a:cs typeface="Courier New" pitchFamily="49" charset="0"/>
              </a:rPr>
              <a:t>;</a:t>
            </a:r>
          </a:p>
          <a:p>
            <a:pPr eaLnBrk="0" hangingPunct="0">
              <a:spcBef>
                <a:spcPts val="600"/>
              </a:spcBef>
              <a:defRPr/>
            </a:pPr>
            <a:r>
              <a:rPr lang="en-US" sz="1400" b="0" dirty="0">
                <a:latin typeface="Lucida Console" pitchFamily="49" charset="0"/>
                <a:cs typeface="Courier New" pitchFamily="49" charset="0"/>
              </a:rPr>
              <a:t>COMMIT;</a:t>
            </a:r>
          </a:p>
          <a:p>
            <a:pPr eaLnBrk="0" hangingPunct="0">
              <a:spcBef>
                <a:spcPts val="600"/>
              </a:spcBef>
              <a:defRPr/>
            </a:pPr>
            <a:r>
              <a:rPr lang="en-US" sz="1400" b="0" dirty="0">
                <a:latin typeface="Lucida Console" pitchFamily="49" charset="0"/>
                <a:cs typeface="Courier New" pitchFamily="49" charset="0"/>
              </a:rPr>
              <a:t>EXCEPTION</a:t>
            </a:r>
          </a:p>
          <a:p>
            <a:pPr eaLnBrk="0" hangingPunct="0">
              <a:spcBef>
                <a:spcPts val="600"/>
              </a:spcBef>
              <a:defRPr/>
            </a:pPr>
            <a:r>
              <a:rPr lang="en-US" sz="1400" b="0" dirty="0">
                <a:latin typeface="Lucida Console" pitchFamily="49" charset="0"/>
                <a:cs typeface="Courier New" pitchFamily="49" charset="0"/>
              </a:rPr>
              <a:t>   WHEN INVALID_CURSOR THEN</a:t>
            </a:r>
          </a:p>
          <a:p>
            <a:pPr eaLnBrk="0" hangingPunct="0">
              <a:spcBef>
                <a:spcPts val="600"/>
              </a:spcBef>
              <a:defRPr/>
            </a:pPr>
            <a:r>
              <a:rPr lang="en-US" sz="1400" b="0" dirty="0">
                <a:latin typeface="Lucida Console" pitchFamily="49" charset="0"/>
                <a:cs typeface="Courier New" pitchFamily="49" charset="0"/>
              </a:rPr>
              <a:t>   DBMS_OUTPUT.PUT_LINE(‘Invalid cursor exception thrown’);</a:t>
            </a:r>
          </a:p>
          <a:p>
            <a:pPr eaLnBrk="0" hangingPunct="0">
              <a:spcBef>
                <a:spcPts val="600"/>
              </a:spcBef>
              <a:defRPr/>
            </a:pPr>
            <a:r>
              <a:rPr lang="en-US" sz="1400" b="0" dirty="0">
                <a:latin typeface="Lucida Console" pitchFamily="49" charset="0"/>
                <a:cs typeface="Courier New" pitchFamily="49" charset="0"/>
              </a:rPr>
              <a:t>END;</a:t>
            </a:r>
          </a:p>
        </p:txBody>
      </p:sp>
    </p:spTree>
    <p:extLst>
      <p:ext uri="{BB962C8B-B14F-4D97-AF65-F5344CB8AC3E}">
        <p14:creationId xmlns:p14="http://schemas.microsoft.com/office/powerpoint/2010/main" val="196384826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F9E4B2D-0700-45C0-9B4E-CDB779659D4C}" type="slidenum">
              <a:rPr lang="en-US"/>
              <a:pPr>
                <a:defRPr/>
              </a:pPr>
              <a:t>27</a:t>
            </a:fld>
            <a:endParaRPr lang="en-US"/>
          </a:p>
        </p:txBody>
      </p:sp>
      <p:sp>
        <p:nvSpPr>
          <p:cNvPr id="8194" name="Rectangle 2"/>
          <p:cNvSpPr>
            <a:spLocks noGrp="1" noChangeArrowheads="1"/>
          </p:cNvSpPr>
          <p:nvPr>
            <p:ph type="title"/>
          </p:nvPr>
        </p:nvSpPr>
        <p:spPr>
          <a:xfrm>
            <a:off x="0" y="1"/>
            <a:ext cx="9144000" cy="762000"/>
          </a:xfrm>
          <a:solidFill>
            <a:schemeClr val="accent4">
              <a:lumMod val="20000"/>
              <a:lumOff val="80000"/>
            </a:schemeClr>
          </a:solidFill>
        </p:spPr>
        <p:txBody>
          <a:bodyPr>
            <a:normAutofit/>
          </a:bodyPr>
          <a:lstStyle/>
          <a:p>
            <a:pPr eaLnBrk="1" hangingPunct="1">
              <a:defRPr/>
            </a:pPr>
            <a:r>
              <a:rPr lang="en-US" sz="3600" dirty="0" smtClean="0"/>
              <a:t>CURSOR_ALREADY_OPEN exception</a:t>
            </a:r>
          </a:p>
        </p:txBody>
      </p:sp>
      <p:sp>
        <p:nvSpPr>
          <p:cNvPr id="7" name="AutoShape 10"/>
          <p:cNvSpPr>
            <a:spLocks noChangeArrowheads="1"/>
          </p:cNvSpPr>
          <p:nvPr/>
        </p:nvSpPr>
        <p:spPr bwMode="auto">
          <a:xfrm>
            <a:off x="76200" y="1219200"/>
            <a:ext cx="3886200" cy="43434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a:t>
            </a:r>
          </a:p>
          <a:p>
            <a:pPr eaLnBrk="0" hangingPunct="0">
              <a:spcBef>
                <a:spcPts val="600"/>
              </a:spcBef>
              <a:defRPr/>
            </a:pPr>
            <a:r>
              <a:rPr lang="en-US" sz="1600" b="0" dirty="0">
                <a:latin typeface="Lucida Console" pitchFamily="49" charset="0"/>
                <a:cs typeface="Courier New" pitchFamily="49" charset="0"/>
              </a:rPr>
              <a:t>itemid FROM item WHERE itemid </a:t>
            </a:r>
          </a:p>
          <a:p>
            <a:pPr eaLnBrk="0" hangingPunct="0">
              <a:spcBef>
                <a:spcPts val="600"/>
              </a:spcBef>
              <a:defRPr/>
            </a:pPr>
            <a:r>
              <a:rPr lang="en-US" sz="1600" b="0" dirty="0">
                <a:latin typeface="Lucida Console" pitchFamily="49" charset="0"/>
                <a:cs typeface="Courier New" pitchFamily="49" charset="0"/>
              </a:rPr>
              <a:t>In (SELECT itemid FROM </a:t>
            </a:r>
          </a:p>
          <a:p>
            <a:pPr eaLnBrk="0" hangingPunct="0">
              <a:spcBef>
                <a:spcPts val="600"/>
              </a:spcBef>
              <a:defRPr/>
            </a:pPr>
            <a:r>
              <a:rPr lang="en-US" sz="1600" b="0" dirty="0">
                <a:latin typeface="Lucida Console" pitchFamily="49" charset="0"/>
                <a:cs typeface="Courier New" pitchFamily="49" charset="0"/>
              </a:rPr>
              <a:t>customerpurchase);</a:t>
            </a:r>
          </a:p>
          <a:p>
            <a:pPr eaLnBrk="0" hangingPunct="0">
              <a:spcBef>
                <a:spcPts val="600"/>
              </a:spcBef>
              <a:defRPr/>
            </a:pPr>
            <a:r>
              <a:rPr lang="en-US" sz="1600" b="0" dirty="0">
                <a:latin typeface="Lucida Console" pitchFamily="49" charset="0"/>
                <a:cs typeface="Courier New" pitchFamily="49" charset="0"/>
              </a:rPr>
              <a:t>v_itemid ITEM.ITEMID%TYPE;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a:t>
            </a:r>
          </a:p>
          <a:p>
            <a:pPr eaLnBrk="0" hangingPunct="0">
              <a:spcBef>
                <a:spcPts val="600"/>
              </a:spcBef>
              <a:defRPr/>
            </a:pPr>
            <a:r>
              <a:rPr lang="en-US" sz="1600" b="0" dirty="0">
                <a:latin typeface="Lucida Console" pitchFamily="49" charset="0"/>
                <a:cs typeface="Courier New" pitchFamily="49" charset="0"/>
              </a:rPr>
              <a:t>    v_itemid;</a:t>
            </a:r>
          </a:p>
          <a:p>
            <a:pPr eaLnBrk="0" hangingPunct="0">
              <a:spcBef>
                <a:spcPts val="600"/>
              </a:spcBef>
              <a:defRPr/>
            </a:pPr>
            <a:r>
              <a:rPr lang="en-US" sz="1600" b="0" dirty="0">
                <a:latin typeface="Lucida Console" pitchFamily="49" charset="0"/>
                <a:cs typeface="Courier New" pitchFamily="49" charset="0"/>
              </a:rPr>
              <a:t>    WHILE </a:t>
            </a:r>
            <a:r>
              <a:rPr lang="en-US" sz="1600" b="0" dirty="0">
                <a:latin typeface="Lucida Console" pitchFamily="49" charset="0"/>
              </a:rPr>
              <a:t>cur_itemdet1 </a:t>
            </a:r>
            <a:r>
              <a:rPr lang="en-US" sz="1600" b="0" dirty="0">
                <a:latin typeface="Lucida Console" pitchFamily="49" charset="0"/>
                <a:cs typeface="Courier New" pitchFamily="49" charset="0"/>
              </a:rPr>
              <a:t>%FOUND </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OPEN </a:t>
            </a:r>
            <a:r>
              <a:rPr lang="en-US" sz="1600" b="0" dirty="0">
                <a:latin typeface="Lucida Console" pitchFamily="49" charset="0"/>
              </a:rPr>
              <a:t>cur_itemdet1</a:t>
            </a:r>
            <a:r>
              <a:rPr lang="en-US" sz="1600" b="0" dirty="0">
                <a:latin typeface="Lucida Console" pitchFamily="49" charset="0"/>
                <a:cs typeface="Courier New" pitchFamily="49" charset="0"/>
              </a:rPr>
              <a:t>;</a:t>
            </a:r>
          </a:p>
        </p:txBody>
      </p:sp>
      <p:sp>
        <p:nvSpPr>
          <p:cNvPr id="8" name="AutoShape 10"/>
          <p:cNvSpPr>
            <a:spLocks noChangeArrowheads="1"/>
          </p:cNvSpPr>
          <p:nvPr/>
        </p:nvSpPr>
        <p:spPr bwMode="auto">
          <a:xfrm>
            <a:off x="4114800" y="1219200"/>
            <a:ext cx="4876800" cy="43434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UPDATE ITEM SET discount=discount + 1 </a:t>
            </a:r>
          </a:p>
          <a:p>
            <a:pPr eaLnBrk="0" hangingPunct="0">
              <a:spcBef>
                <a:spcPts val="600"/>
              </a:spcBef>
              <a:defRPr/>
            </a:pPr>
            <a:r>
              <a:rPr lang="en-US" sz="1600" b="0" dirty="0">
                <a:latin typeface="Lucida Console" pitchFamily="49" charset="0"/>
                <a:cs typeface="Courier New" pitchFamily="49" charset="0"/>
              </a:rPr>
              <a:t>WHERE itemid=v_itemid;</a:t>
            </a:r>
          </a:p>
          <a:p>
            <a:pPr eaLnBrk="0" hangingPunct="0">
              <a:spcBef>
                <a:spcPts val="600"/>
              </a:spcBef>
              <a:defRPr/>
            </a:pPr>
            <a:r>
              <a:rPr lang="en-US" sz="1600" b="0" dirty="0">
                <a:latin typeface="Lucida Console" pitchFamily="49" charset="0"/>
                <a:cs typeface="Courier New" pitchFamily="49" charset="0"/>
              </a:rPr>
              <a:t>      DBMS_OUTPUT.PUT_LINE(v_itemid);</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EXCEPTION</a:t>
            </a:r>
          </a:p>
          <a:p>
            <a:pPr eaLnBrk="0" hangingPunct="0">
              <a:spcBef>
                <a:spcPts val="600"/>
              </a:spcBef>
              <a:defRPr/>
            </a:pPr>
            <a:r>
              <a:rPr lang="en-US" sz="1600" b="0" dirty="0">
                <a:latin typeface="Lucida Console" pitchFamily="49" charset="0"/>
                <a:cs typeface="Courier New" pitchFamily="49" charset="0"/>
              </a:rPr>
              <a:t>   WHEN CURSOR_ALREADY_OPEN THEN</a:t>
            </a:r>
          </a:p>
          <a:p>
            <a:pPr eaLnBrk="0" hangingPunct="0">
              <a:spcBef>
                <a:spcPts val="600"/>
              </a:spcBef>
              <a:defRPr/>
            </a:pPr>
            <a:r>
              <a:rPr lang="en-US" sz="1600" b="0" dirty="0">
                <a:latin typeface="Lucida Console" pitchFamily="49" charset="0"/>
                <a:cs typeface="Courier New" pitchFamily="49" charset="0"/>
              </a:rPr>
              <a:t>   DBMS_OUTPUT.PUT_LINE(‘Cursor already </a:t>
            </a:r>
          </a:p>
          <a:p>
            <a:pPr eaLnBrk="0" hangingPunct="0">
              <a:spcBef>
                <a:spcPts val="600"/>
              </a:spcBef>
              <a:defRPr/>
            </a:pPr>
            <a:r>
              <a:rPr lang="en-US" sz="1600" b="0" dirty="0">
                <a:latin typeface="Lucida Console" pitchFamily="49" charset="0"/>
                <a:cs typeface="Courier New" pitchFamily="49" charset="0"/>
              </a:rPr>
              <a:t>open exception thrown’);</a:t>
            </a:r>
          </a:p>
          <a:p>
            <a:pPr eaLnBrk="0" hangingPunct="0">
              <a:spcBef>
                <a:spcPts val="600"/>
              </a:spcBef>
              <a:defRPr/>
            </a:pPr>
            <a:r>
              <a:rPr lang="en-US" sz="1600" b="0" dirty="0">
                <a:latin typeface="Lucida Console" pitchFamily="49" charset="0"/>
                <a:cs typeface="Courier New" pitchFamily="49" charset="0"/>
              </a:rPr>
              <a:t>END;</a:t>
            </a:r>
          </a:p>
        </p:txBody>
      </p:sp>
    </p:spTree>
    <p:extLst>
      <p:ext uri="{BB962C8B-B14F-4D97-AF65-F5344CB8AC3E}">
        <p14:creationId xmlns:p14="http://schemas.microsoft.com/office/powerpoint/2010/main" val="163056562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pPr eaLnBrk="1" hangingPunct="1">
              <a:defRPr/>
            </a:pPr>
            <a:r>
              <a:rPr lang="en-US" dirty="0" smtClean="0"/>
              <a:t>Parameterized cursors (1 of 2) </a:t>
            </a:r>
          </a:p>
        </p:txBody>
      </p:sp>
      <p:sp>
        <p:nvSpPr>
          <p:cNvPr id="44035" name="Rectangle 3"/>
          <p:cNvSpPr>
            <a:spLocks noGrp="1" noChangeArrowheads="1"/>
          </p:cNvSpPr>
          <p:nvPr>
            <p:ph idx="1"/>
          </p:nvPr>
        </p:nvSpPr>
        <p:spPr>
          <a:xfrm>
            <a:off x="0" y="685800"/>
            <a:ext cx="9144000" cy="6172200"/>
          </a:xfrm>
        </p:spPr>
        <p:txBody>
          <a:bodyPr>
            <a:normAutofit fontScale="92500" lnSpcReduction="10000"/>
          </a:bodyPr>
          <a:lstStyle/>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a:p>
          <a:p>
            <a:pPr lvl="1" eaLnBrk="1" hangingPunct="1">
              <a:lnSpc>
                <a:spcPct val="90000"/>
              </a:lnSpc>
              <a:buFont typeface="Arial" charset="0"/>
              <a:buChar char="•"/>
            </a:pPr>
            <a:endParaRPr lang="en-US" sz="1600" dirty="0" smtClean="0"/>
          </a:p>
          <a:p>
            <a:pPr lvl="1" eaLnBrk="1" hangingPunct="1">
              <a:lnSpc>
                <a:spcPct val="90000"/>
              </a:lnSpc>
              <a:buFont typeface="Arial" charset="0"/>
              <a:buChar char="•"/>
            </a:pPr>
            <a:endParaRPr lang="en-US" sz="1600" dirty="0" smtClean="0"/>
          </a:p>
          <a:p>
            <a:pPr lvl="1" algn="just" eaLnBrk="1" hangingPunct="1">
              <a:lnSpc>
                <a:spcPct val="90000"/>
              </a:lnSpc>
              <a:buFont typeface="Arial" charset="0"/>
              <a:buChar char="•"/>
            </a:pPr>
            <a:r>
              <a:rPr lang="en-US" sz="2600" dirty="0" smtClean="0"/>
              <a:t>We can pass one or more parameters to cursors, every time we open explicit cursors</a:t>
            </a:r>
          </a:p>
          <a:p>
            <a:pPr lvl="1" algn="just" eaLnBrk="1" hangingPunct="1">
              <a:lnSpc>
                <a:spcPct val="90000"/>
              </a:lnSpc>
              <a:buFont typeface="Arial" charset="0"/>
              <a:buChar char="•"/>
            </a:pPr>
            <a:endParaRPr lang="en-US" sz="2600" dirty="0" smtClean="0"/>
          </a:p>
          <a:p>
            <a:pPr lvl="1" algn="just" eaLnBrk="1" hangingPunct="1">
              <a:lnSpc>
                <a:spcPct val="90000"/>
              </a:lnSpc>
              <a:buFont typeface="Arial" charset="0"/>
              <a:buChar char="•"/>
            </a:pPr>
            <a:r>
              <a:rPr lang="en-US" sz="2600" dirty="0" smtClean="0"/>
              <a:t>Opening  an explicit cursor with different parameters and closing it several times would return a different active set on each occasion</a:t>
            </a:r>
          </a:p>
          <a:p>
            <a:pPr lvl="1" algn="just" eaLnBrk="1" hangingPunct="1">
              <a:lnSpc>
                <a:spcPct val="90000"/>
              </a:lnSpc>
              <a:buFont typeface="Arial" charset="0"/>
              <a:buChar char="•"/>
            </a:pPr>
            <a:endParaRPr lang="en-US" sz="2600" dirty="0" smtClean="0"/>
          </a:p>
          <a:p>
            <a:pPr lvl="1" algn="just" eaLnBrk="1" hangingPunct="1">
              <a:lnSpc>
                <a:spcPct val="90000"/>
              </a:lnSpc>
              <a:buFont typeface="Arial" charset="0"/>
              <a:buChar char="•"/>
            </a:pPr>
            <a:r>
              <a:rPr lang="en-US" sz="2600" dirty="0" smtClean="0"/>
              <a:t>Formal parameter(s) in the cursor declaration should have a corresponding actual parameter(s) in the OPEN statement</a:t>
            </a:r>
          </a:p>
          <a:p>
            <a:pPr lvl="1" algn="just" eaLnBrk="1" hangingPunct="1">
              <a:lnSpc>
                <a:spcPct val="90000"/>
              </a:lnSpc>
              <a:buFont typeface="Arial" charset="0"/>
              <a:buChar char="•"/>
            </a:pPr>
            <a:endParaRPr lang="en-US" sz="2600" dirty="0" smtClean="0"/>
          </a:p>
          <a:p>
            <a:pPr lvl="1" algn="just" eaLnBrk="1" hangingPunct="1">
              <a:lnSpc>
                <a:spcPct val="90000"/>
              </a:lnSpc>
              <a:buFont typeface="Arial" charset="0"/>
              <a:buChar char="•"/>
            </a:pPr>
            <a:r>
              <a:rPr lang="en-US" sz="2600" dirty="0" smtClean="0"/>
              <a:t>Parameter (s) </a:t>
            </a:r>
            <a:r>
              <a:rPr lang="en-US" sz="2600" dirty="0" err="1" smtClean="0"/>
              <a:t>datatype</a:t>
            </a:r>
            <a:r>
              <a:rPr lang="en-US" sz="2600" dirty="0" smtClean="0"/>
              <a:t> can be any scalar type but do not specify the size</a:t>
            </a:r>
          </a:p>
          <a:p>
            <a:pPr lvl="1" algn="just" eaLnBrk="1" hangingPunct="1">
              <a:lnSpc>
                <a:spcPct val="90000"/>
              </a:lnSpc>
              <a:buFont typeface="Arial" charset="0"/>
              <a:buChar char="•"/>
            </a:pPr>
            <a:endParaRPr lang="en-US" sz="2600" dirty="0" smtClean="0"/>
          </a:p>
          <a:p>
            <a:pPr lvl="1" algn="just" eaLnBrk="1" hangingPunct="1">
              <a:lnSpc>
                <a:spcPct val="90000"/>
              </a:lnSpc>
              <a:buFont typeface="Arial" charset="0"/>
              <a:buChar char="•"/>
            </a:pPr>
            <a:r>
              <a:rPr lang="en-US" sz="2600" dirty="0" smtClean="0"/>
              <a:t>Use the parameters passed to the cursors in the </a:t>
            </a:r>
            <a:r>
              <a:rPr lang="en-US" sz="2600" dirty="0" smtClean="0"/>
              <a:t>query</a:t>
            </a:r>
            <a:endParaRPr lang="en-US" sz="2600" dirty="0" smtClean="0"/>
          </a:p>
        </p:txBody>
      </p:sp>
      <p:sp>
        <p:nvSpPr>
          <p:cNvPr id="5" name="AutoShape 10"/>
          <p:cNvSpPr>
            <a:spLocks noChangeArrowheads="1"/>
          </p:cNvSpPr>
          <p:nvPr/>
        </p:nvSpPr>
        <p:spPr bwMode="auto">
          <a:xfrm>
            <a:off x="381000" y="914400"/>
            <a:ext cx="83058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2000" b="0" kern="0" dirty="0">
                <a:solidFill>
                  <a:srgbClr val="000000"/>
                </a:solidFill>
                <a:latin typeface="Lucida Console" pitchFamily="49" charset="0"/>
              </a:rPr>
              <a:t>CURSOR cursorname (parameter datatype) IS  query;</a:t>
            </a:r>
          </a:p>
        </p:txBody>
      </p:sp>
    </p:spTree>
    <p:extLst>
      <p:ext uri="{BB962C8B-B14F-4D97-AF65-F5344CB8AC3E}">
        <p14:creationId xmlns:p14="http://schemas.microsoft.com/office/powerpoint/2010/main" val="361926248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Parameterized cursors (2 of 2)</a:t>
            </a:r>
          </a:p>
        </p:txBody>
      </p:sp>
      <p:sp>
        <p:nvSpPr>
          <p:cNvPr id="4506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143000"/>
            <a:ext cx="8610600" cy="48006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1" dirty="0">
                <a:latin typeface="Verdana" pitchFamily="34" charset="0"/>
                <a:ea typeface="Verdana" pitchFamily="34" charset="0"/>
                <a:cs typeface="Verdana" pitchFamily="34" charset="0"/>
              </a:rPr>
              <a:t>CURSOR cur_itemdet1(p_billno NUMBER)</a:t>
            </a:r>
            <a:r>
              <a:rPr lang="en-US" sz="1600" b="0" dirty="0">
                <a:latin typeface="Lucida Console" pitchFamily="49" charset="0"/>
                <a:cs typeface="Courier New" pitchFamily="49" charset="0"/>
              </a:rPr>
              <a:t> IS SELECT itemid, qtypurchased</a:t>
            </a:r>
          </a:p>
          <a:p>
            <a:pPr eaLnBrk="0" hangingPunct="0">
              <a:spcBef>
                <a:spcPts val="600"/>
              </a:spcBef>
              <a:defRPr/>
            </a:pPr>
            <a:r>
              <a:rPr lang="en-US" sz="1600" b="0" dirty="0">
                <a:latin typeface="Lucida Console" pitchFamily="49" charset="0"/>
                <a:cs typeface="Courier New" pitchFamily="49" charset="0"/>
              </a:rPr>
              <a:t> FROM customerpurchase where billno = p_billno;</a:t>
            </a:r>
          </a:p>
          <a:p>
            <a:pPr eaLnBrk="0" hangingPunct="0">
              <a:spcBef>
                <a:spcPts val="600"/>
              </a:spcBef>
              <a:defRPr/>
            </a:pPr>
            <a:r>
              <a:rPr lang="en-US" sz="1600" b="0" dirty="0">
                <a:latin typeface="Lucida Console" pitchFamily="49" charset="0"/>
                <a:cs typeface="Courier New" pitchFamily="49" charset="0"/>
              </a:rPr>
              <a:t>v_itemid ITEM.ITEMID%TYPE;</a:t>
            </a:r>
          </a:p>
          <a:p>
            <a:pPr eaLnBrk="0" hangingPunct="0">
              <a:spcBef>
                <a:spcPts val="600"/>
              </a:spcBef>
              <a:defRPr/>
            </a:pPr>
            <a:r>
              <a:rPr lang="en-US" sz="1600" b="0" dirty="0">
                <a:latin typeface="Lucida Console" pitchFamily="49" charset="0"/>
                <a:cs typeface="Courier New" pitchFamily="49" charset="0"/>
              </a:rPr>
              <a:t>V_qtypurchased NUMBER(3);</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1" dirty="0">
                <a:latin typeface="Verdana" pitchFamily="34" charset="0"/>
                <a:ea typeface="Verdana" pitchFamily="34" charset="0"/>
                <a:cs typeface="Verdana" pitchFamily="34" charset="0"/>
              </a:rPr>
              <a:t>  OPEN cur_itemdet1(1001);</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v_itemid, v_qtypurchased;</a:t>
            </a:r>
          </a:p>
          <a:p>
            <a:pPr eaLnBrk="0" hangingPunct="0">
              <a:spcBef>
                <a:spcPts val="600"/>
              </a:spcBef>
              <a:defRPr/>
            </a:pPr>
            <a:r>
              <a:rPr lang="en-US" sz="1600" b="0" dirty="0">
                <a:latin typeface="Lucida Console" pitchFamily="49" charset="0"/>
                <a:cs typeface="Courier New" pitchFamily="49" charset="0"/>
              </a:rPr>
              <a:t>      EXIT WHEN </a:t>
            </a:r>
            <a:r>
              <a:rPr lang="en-US" sz="1600" b="0" dirty="0">
                <a:latin typeface="Lucida Console" pitchFamily="49" charset="0"/>
              </a:rPr>
              <a:t>cur_itemdet1</a:t>
            </a:r>
            <a:r>
              <a:rPr lang="en-US" sz="1600" b="0" dirty="0">
                <a:latin typeface="Lucida Console" pitchFamily="49" charset="0"/>
                <a:cs typeface="Courier New" pitchFamily="49" charset="0"/>
              </a:rPr>
              <a:t>%NOTFOUND;</a:t>
            </a:r>
          </a:p>
          <a:p>
            <a:pPr eaLnBrk="0" hangingPunct="0">
              <a:spcBef>
                <a:spcPts val="600"/>
              </a:spcBef>
              <a:defRPr/>
            </a:pPr>
            <a:r>
              <a:rPr lang="en-US" sz="1600" b="0" dirty="0">
                <a:latin typeface="Lucida Console" pitchFamily="49" charset="0"/>
                <a:cs typeface="Courier New" pitchFamily="49" charset="0"/>
              </a:rPr>
              <a:t>      DBMS_OUTPUT.PUT_LINE(v_itemid||'  '||v_qtypurchased);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END;</a:t>
            </a:r>
          </a:p>
        </p:txBody>
      </p:sp>
    </p:spTree>
    <p:extLst>
      <p:ext uri="{BB962C8B-B14F-4D97-AF65-F5344CB8AC3E}">
        <p14:creationId xmlns:p14="http://schemas.microsoft.com/office/powerpoint/2010/main" val="64500689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462"/>
            <a:ext cx="9144000" cy="744538"/>
          </a:xfrm>
          <a:solidFill>
            <a:schemeClr val="accent4">
              <a:lumMod val="20000"/>
              <a:lumOff val="80000"/>
            </a:schemeClr>
          </a:solidFill>
        </p:spPr>
        <p:txBody>
          <a:bodyPr>
            <a:normAutofit fontScale="90000"/>
          </a:bodyPr>
          <a:lstStyle/>
          <a:p>
            <a:pPr>
              <a:defRPr/>
            </a:pPr>
            <a:r>
              <a:rPr lang="en-US" dirty="0" smtClean="0"/>
              <a:t>Implicit Cursor Attribute - Example</a:t>
            </a:r>
            <a:endParaRPr lang="en-US" dirty="0"/>
          </a:p>
        </p:txBody>
      </p:sp>
      <p:sp>
        <p:nvSpPr>
          <p:cNvPr id="12291" name="Content Placeholder 2"/>
          <p:cNvSpPr>
            <a:spLocks noGrp="1"/>
          </p:cNvSpPr>
          <p:nvPr>
            <p:ph idx="1"/>
          </p:nvPr>
        </p:nvSpPr>
        <p:spPr>
          <a:xfrm>
            <a:off x="0" y="762000"/>
            <a:ext cx="9144000" cy="6096000"/>
          </a:xfrm>
        </p:spPr>
        <p:txBody>
          <a:bodyPr>
            <a:normAutofit/>
          </a:bodyPr>
          <a:lstStyle/>
          <a:p>
            <a:pPr>
              <a:buFont typeface="Arial" charset="0"/>
              <a:buChar char="•"/>
            </a:pPr>
            <a:r>
              <a:rPr lang="en-US" sz="2400" dirty="0" smtClean="0"/>
              <a:t>Update the delivery status of all items as “Delivered” in the </a:t>
            </a:r>
            <a:r>
              <a:rPr lang="en-US" sz="2400" dirty="0" err="1" smtClean="0"/>
              <a:t>itemorder</a:t>
            </a:r>
            <a:r>
              <a:rPr lang="en-US" sz="2400" dirty="0" smtClean="0"/>
              <a:t> table where the order date falls after 10-JAN-2009</a:t>
            </a:r>
          </a:p>
        </p:txBody>
      </p:sp>
      <p:sp>
        <p:nvSpPr>
          <p:cNvPr id="4" name="Slide Number Placeholder 3"/>
          <p:cNvSpPr>
            <a:spLocks noGrp="1"/>
          </p:cNvSpPr>
          <p:nvPr>
            <p:ph type="sldNum" sz="quarter" idx="10"/>
          </p:nvPr>
        </p:nvSpPr>
        <p:spPr/>
        <p:txBody>
          <a:bodyPr/>
          <a:lstStyle/>
          <a:p>
            <a:pPr>
              <a:defRPr/>
            </a:pPr>
            <a:fld id="{B992FD65-046C-434D-92A6-AF15FE00CB83}" type="slidenum">
              <a:rPr lang="en-US">
                <a:solidFill>
                  <a:srgbClr val="FFFFFF"/>
                </a:solidFill>
                <a:latin typeface="Arial" charset="0"/>
              </a:rPr>
              <a:pPr>
                <a:defRPr/>
              </a:pPr>
              <a:t>3</a:t>
            </a:fld>
            <a:endParaRPr lang="en-US">
              <a:solidFill>
                <a:srgbClr val="FFFFFF"/>
              </a:solidFill>
              <a:latin typeface="Arial" charset="0"/>
            </a:endParaRPr>
          </a:p>
        </p:txBody>
      </p:sp>
      <p:sp>
        <p:nvSpPr>
          <p:cNvPr id="40965" name="Rectangle 4"/>
          <p:cNvSpPr>
            <a:spLocks noChangeArrowheads="1"/>
          </p:cNvSpPr>
          <p:nvPr/>
        </p:nvSpPr>
        <p:spPr bwMode="auto">
          <a:xfrm>
            <a:off x="228600" y="2057400"/>
            <a:ext cx="8534400" cy="4114800"/>
          </a:xfrm>
          <a:prstGeom prst="rect">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anchor="ctr"/>
          <a:lstStyle/>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BEGIN</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UPDATE itemorder SET </a:t>
            </a:r>
            <a:r>
              <a:rPr lang="en-US" sz="1600" b="0" dirty="0" err="1">
                <a:solidFill>
                  <a:srgbClr val="000000"/>
                </a:solidFill>
                <a:latin typeface="Lucida Console" pitchFamily="49" charset="0"/>
              </a:rPr>
              <a:t>deliverystatus</a:t>
            </a:r>
            <a:r>
              <a:rPr lang="en-US" sz="1600" b="0" dirty="0">
                <a:solidFill>
                  <a:srgbClr val="000000"/>
                </a:solidFill>
                <a:latin typeface="Lucida Console" pitchFamily="49" charset="0"/>
              </a:rPr>
              <a:t>='Delivered' WHERE </a:t>
            </a:r>
            <a:r>
              <a:rPr lang="en-US" sz="1600" b="0" dirty="0" err="1">
                <a:solidFill>
                  <a:srgbClr val="000000"/>
                </a:solidFill>
                <a:latin typeface="Lucida Console" pitchFamily="49" charset="0"/>
              </a:rPr>
              <a:t>orderdate</a:t>
            </a:r>
            <a:r>
              <a:rPr lang="en-US" sz="1600" b="0" dirty="0">
                <a:solidFill>
                  <a:srgbClr val="000000"/>
                </a:solidFill>
                <a:latin typeface="Lucida Console" pitchFamily="49" charset="0"/>
              </a:rPr>
              <a:t> &gt; '10-JAN-2009';</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DBMS_OUTPUT.PUT_LINE(SQL%ROWCOUNT ||' rows updated');</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IF SQL%NOTFOUND THEN</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DBMS_OUTPUT.PUT_LINE(‘No orders after 10-JAN-2009’);</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END IF;</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COMMIT; </a:t>
            </a:r>
          </a:p>
          <a:p>
            <a:pPr eaLnBrk="0" hangingPunct="0">
              <a:spcBef>
                <a:spcPct val="50000"/>
              </a:spcBef>
              <a:buClr>
                <a:srgbClr val="0033CC"/>
              </a:buClr>
              <a:buSzPct val="155000"/>
              <a:buFont typeface="Symbol" pitchFamily="18" charset="2"/>
              <a:buNone/>
              <a:defRPr/>
            </a:pPr>
            <a:r>
              <a:rPr lang="en-US" sz="1600" b="0" dirty="0">
                <a:solidFill>
                  <a:srgbClr val="000000"/>
                </a:solidFill>
                <a:latin typeface="Lucida Console" pitchFamily="49" charset="0"/>
              </a:rPr>
              <a:t> END;</a:t>
            </a:r>
          </a:p>
        </p:txBody>
      </p:sp>
    </p:spTree>
    <p:extLst>
      <p:ext uri="{BB962C8B-B14F-4D97-AF65-F5344CB8AC3E}">
        <p14:creationId xmlns:p14="http://schemas.microsoft.com/office/powerpoint/2010/main" val="3781409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pPr eaLnBrk="1" hangingPunct="1">
              <a:defRPr/>
            </a:pPr>
            <a:r>
              <a:rPr lang="en-US" dirty="0" smtClean="0"/>
              <a:t>Explicit Cursor - FOR UPDATE (1 of 5)</a:t>
            </a:r>
          </a:p>
        </p:txBody>
      </p:sp>
      <p:sp>
        <p:nvSpPr>
          <p:cNvPr id="46083" name="Rectangle 3"/>
          <p:cNvSpPr>
            <a:spLocks noGrp="1" noChangeArrowheads="1"/>
          </p:cNvSpPr>
          <p:nvPr>
            <p:ph idx="1"/>
          </p:nvPr>
        </p:nvSpPr>
        <p:spPr>
          <a:xfrm>
            <a:off x="228600" y="1671638"/>
            <a:ext cx="8229600" cy="4881562"/>
          </a:xfrm>
        </p:spPr>
        <p:txBody>
          <a:bodyPr/>
          <a:lstStyle/>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Allows modification of rows retrieved by the cursor</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FOR UPDATE clause is a part of SELECT statement, where exclusive row locks are acquired on the rows in the active set </a:t>
            </a:r>
          </a:p>
          <a:p>
            <a:pPr lvl="1" algn="just" eaLnBrk="1" hangingPunct="1">
              <a:lnSpc>
                <a:spcPct val="90000"/>
              </a:lnSpc>
              <a:buFont typeface="Arial" charset="0"/>
              <a:buChar char="•"/>
            </a:pPr>
            <a:endParaRPr lang="en-US" sz="1400" smtClean="0"/>
          </a:p>
          <a:p>
            <a:pPr lvl="1" algn="just" eaLnBrk="1" hangingPunct="1">
              <a:lnSpc>
                <a:spcPct val="90000"/>
              </a:lnSpc>
              <a:buFont typeface="Arial" charset="0"/>
              <a:buChar char="•"/>
            </a:pPr>
            <a:r>
              <a:rPr lang="en-US" sz="1600" smtClean="0"/>
              <a:t>Other sessions would be prevented from changing the rows in the active set</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If the requested rows are already locked by other session, then the current session will wait until these locks are released</a:t>
            </a:r>
          </a:p>
          <a:p>
            <a:pPr lvl="1" algn="just" eaLnBrk="1" hangingPunct="1">
              <a:lnSpc>
                <a:spcPct val="90000"/>
              </a:lnSpc>
              <a:buFont typeface="Arial" charset="0"/>
              <a:buChar char="•"/>
            </a:pPr>
            <a:endParaRPr lang="en-US" sz="1600" smtClean="0"/>
          </a:p>
          <a:p>
            <a:pPr lvl="1" algn="just" eaLnBrk="1" hangingPunct="1">
              <a:lnSpc>
                <a:spcPct val="90000"/>
              </a:lnSpc>
              <a:buFont typeface="Arial" charset="0"/>
              <a:buChar char="•"/>
            </a:pPr>
            <a:r>
              <a:rPr lang="en-US" sz="1600" smtClean="0"/>
              <a:t>Usage of NOWAIT prevents this indefinite wait by throwing an Oracle error</a:t>
            </a:r>
          </a:p>
        </p:txBody>
      </p:sp>
      <p:sp>
        <p:nvSpPr>
          <p:cNvPr id="4" name="Slide Number Placeholder 3"/>
          <p:cNvSpPr>
            <a:spLocks noGrp="1"/>
          </p:cNvSpPr>
          <p:nvPr>
            <p:ph type="sldNum" sz="quarter" idx="10"/>
          </p:nvPr>
        </p:nvSpPr>
        <p:spPr/>
        <p:txBody>
          <a:bodyPr/>
          <a:lstStyle/>
          <a:p>
            <a:pPr>
              <a:defRPr/>
            </a:pPr>
            <a:fld id="{D39C902F-0FA7-41A0-9184-0EABA42819A4}" type="slidenum">
              <a:rPr lang="en-US" smtClean="0"/>
              <a:pPr>
                <a:defRPr/>
              </a:pPr>
              <a:t>30</a:t>
            </a:fld>
            <a:endParaRPr lang="en-US"/>
          </a:p>
        </p:txBody>
      </p:sp>
      <p:sp>
        <p:nvSpPr>
          <p:cNvPr id="5" name="AutoShape 10"/>
          <p:cNvSpPr>
            <a:spLocks noChangeArrowheads="1"/>
          </p:cNvSpPr>
          <p:nvPr/>
        </p:nvSpPr>
        <p:spPr bwMode="auto">
          <a:xfrm>
            <a:off x="381000" y="1066800"/>
            <a:ext cx="8305800" cy="8382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CURSOR cursorname IS  SELECT .. FROM .. FOR UPDATE </a:t>
            </a:r>
          </a:p>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[OF </a:t>
            </a:r>
            <a:r>
              <a:rPr lang="en-US" sz="1800" b="0" kern="0" dirty="0" err="1">
                <a:solidFill>
                  <a:srgbClr val="000000"/>
                </a:solidFill>
                <a:latin typeface="Lucida Console" pitchFamily="49" charset="0"/>
              </a:rPr>
              <a:t>column_reference</a:t>
            </a:r>
            <a:r>
              <a:rPr lang="en-US" sz="1800" b="0" kern="0" dirty="0">
                <a:solidFill>
                  <a:srgbClr val="000000"/>
                </a:solidFill>
                <a:latin typeface="Lucida Console" pitchFamily="49" charset="0"/>
              </a:rPr>
              <a:t>] [NOWAIT];</a:t>
            </a:r>
          </a:p>
        </p:txBody>
      </p:sp>
    </p:spTree>
    <p:extLst>
      <p:ext uri="{BB962C8B-B14F-4D97-AF65-F5344CB8AC3E}">
        <p14:creationId xmlns:p14="http://schemas.microsoft.com/office/powerpoint/2010/main" val="260901330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pPr eaLnBrk="1" hangingPunct="1">
              <a:defRPr/>
            </a:pPr>
            <a:r>
              <a:rPr lang="en-US" dirty="0" smtClean="0"/>
              <a:t>FOR UPDATE Cursor declaration (2 of 5)</a:t>
            </a:r>
          </a:p>
        </p:txBody>
      </p:sp>
      <p:sp>
        <p:nvSpPr>
          <p:cNvPr id="47107" name="Rectangle 3"/>
          <p:cNvSpPr>
            <a:spLocks noGrp="1" noChangeArrowheads="1"/>
          </p:cNvSpPr>
          <p:nvPr>
            <p:ph idx="1"/>
          </p:nvPr>
        </p:nvSpPr>
        <p:spPr>
          <a:xfrm>
            <a:off x="228600" y="1443038"/>
            <a:ext cx="8229600" cy="4881562"/>
          </a:xfrm>
        </p:spPr>
        <p:txBody>
          <a:bodyPr/>
          <a:lstStyle/>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If the requested rows are already locked by other session, then the current session will wait for n seconds </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r>
              <a:rPr lang="en-US" sz="1600" smtClean="0"/>
              <a:t>If the rows are not unlocked within n seconds, then the wait would timeout by throwing an Oracle error </a:t>
            </a:r>
          </a:p>
          <a:p>
            <a:pPr lvl="1" eaLnBrk="1" hangingPunct="1">
              <a:lnSpc>
                <a:spcPct val="90000"/>
              </a:lnSpc>
              <a:buFont typeface="Arial" charset="0"/>
              <a:buChar char="•"/>
            </a:pPr>
            <a:endParaRPr lang="en-US" sz="1600" smtClean="0"/>
          </a:p>
          <a:p>
            <a:pPr lvl="1" eaLnBrk="1" hangingPunct="1">
              <a:lnSpc>
                <a:spcPct val="90000"/>
              </a:lnSpc>
              <a:buFont typeface="Arial" charset="0"/>
              <a:buChar char="•"/>
            </a:pPr>
            <a:endParaRPr lang="en-US" sz="1600" smtClean="0"/>
          </a:p>
        </p:txBody>
      </p:sp>
      <p:sp>
        <p:nvSpPr>
          <p:cNvPr id="4" name="Slide Number Placeholder 3"/>
          <p:cNvSpPr>
            <a:spLocks noGrp="1"/>
          </p:cNvSpPr>
          <p:nvPr>
            <p:ph type="sldNum" sz="quarter" idx="10"/>
          </p:nvPr>
        </p:nvSpPr>
        <p:spPr/>
        <p:txBody>
          <a:bodyPr/>
          <a:lstStyle/>
          <a:p>
            <a:pPr>
              <a:defRPr/>
            </a:pPr>
            <a:fld id="{31CEA0C8-395F-4463-852A-CF2F8ECDEC8E}" type="slidenum">
              <a:rPr lang="en-US" smtClean="0"/>
              <a:pPr>
                <a:defRPr/>
              </a:pPr>
              <a:t>31</a:t>
            </a:fld>
            <a:endParaRPr lang="en-US"/>
          </a:p>
        </p:txBody>
      </p:sp>
      <p:sp>
        <p:nvSpPr>
          <p:cNvPr id="5" name="AutoShape 10"/>
          <p:cNvSpPr>
            <a:spLocks noChangeArrowheads="1"/>
          </p:cNvSpPr>
          <p:nvPr/>
        </p:nvSpPr>
        <p:spPr bwMode="auto">
          <a:xfrm>
            <a:off x="381000" y="1143000"/>
            <a:ext cx="8305800" cy="8382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CURSOR cursorname IS  SELECT .. FROM .. FOR UPDATE </a:t>
            </a:r>
          </a:p>
          <a:p>
            <a:pPr lvl="1">
              <a:lnSpc>
                <a:spcPct val="90000"/>
              </a:lnSpc>
              <a:spcBef>
                <a:spcPct val="50000"/>
              </a:spcBef>
              <a:buClr>
                <a:srgbClr val="0033CC"/>
              </a:buClr>
              <a:buSzPct val="155000"/>
              <a:buFont typeface="Symbol" pitchFamily="18" charset="2"/>
              <a:buNone/>
              <a:defRPr/>
            </a:pPr>
            <a:r>
              <a:rPr lang="en-US" sz="1800" b="0" kern="0" dirty="0">
                <a:solidFill>
                  <a:srgbClr val="000000"/>
                </a:solidFill>
                <a:latin typeface="Lucida Console" pitchFamily="49" charset="0"/>
              </a:rPr>
              <a:t>[OF </a:t>
            </a:r>
            <a:r>
              <a:rPr lang="en-US" sz="1800" b="0" kern="0" dirty="0" err="1">
                <a:solidFill>
                  <a:srgbClr val="000000"/>
                </a:solidFill>
                <a:latin typeface="Lucida Console" pitchFamily="49" charset="0"/>
              </a:rPr>
              <a:t>column_reference</a:t>
            </a:r>
            <a:r>
              <a:rPr lang="en-US" sz="1800" b="0" kern="0" dirty="0">
                <a:solidFill>
                  <a:srgbClr val="000000"/>
                </a:solidFill>
                <a:latin typeface="Lucida Console" pitchFamily="49" charset="0"/>
              </a:rPr>
              <a:t>] [WAIT  n] ;</a:t>
            </a:r>
          </a:p>
        </p:txBody>
      </p:sp>
    </p:spTree>
    <p:extLst>
      <p:ext uri="{BB962C8B-B14F-4D97-AF65-F5344CB8AC3E}">
        <p14:creationId xmlns:p14="http://schemas.microsoft.com/office/powerpoint/2010/main" val="238661285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pPr eaLnBrk="1" hangingPunct="1">
              <a:defRPr/>
            </a:pPr>
            <a:r>
              <a:rPr lang="en-US" dirty="0" smtClean="0"/>
              <a:t>WHERE CURRENT OF clause (3 of 5)</a:t>
            </a:r>
          </a:p>
        </p:txBody>
      </p:sp>
      <p:sp>
        <p:nvSpPr>
          <p:cNvPr id="48131" name="Rectangle 3"/>
          <p:cNvSpPr>
            <a:spLocks noGrp="1" noChangeArrowheads="1"/>
          </p:cNvSpPr>
          <p:nvPr>
            <p:ph idx="1"/>
          </p:nvPr>
        </p:nvSpPr>
        <p:spPr>
          <a:xfrm>
            <a:off x="304800" y="1290638"/>
            <a:ext cx="8229600" cy="4881562"/>
          </a:xfrm>
        </p:spPr>
        <p:txBody>
          <a:bodyPr/>
          <a:lstStyle/>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Used with UPDATE or DELETE statement which does the modification</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To reference the current row from an explicit cursor</a:t>
            </a:r>
          </a:p>
          <a:p>
            <a:pPr lvl="1" eaLnBrk="1" hangingPunct="1">
              <a:lnSpc>
                <a:spcPct val="90000"/>
              </a:lnSpc>
              <a:buFont typeface="Arial" charset="0"/>
              <a:buChar char="•"/>
            </a:pPr>
            <a:endParaRPr lang="en-US" sz="1800" smtClean="0"/>
          </a:p>
          <a:p>
            <a:pPr lvl="1" eaLnBrk="1" hangingPunct="1">
              <a:lnSpc>
                <a:spcPct val="90000"/>
              </a:lnSpc>
              <a:buFont typeface="Arial" charset="0"/>
              <a:buChar char="•"/>
            </a:pPr>
            <a:r>
              <a:rPr lang="en-US" sz="1800" smtClean="0"/>
              <a:t>Can be used only if the rows are obtained using FOR UPDATE clause </a:t>
            </a:r>
          </a:p>
          <a:p>
            <a:pPr lvl="1" eaLnBrk="1" hangingPunct="1">
              <a:lnSpc>
                <a:spcPct val="90000"/>
              </a:lnSpc>
              <a:buFont typeface="Arial" charset="0"/>
              <a:buChar char="•"/>
            </a:pPr>
            <a:endParaRPr lang="en-US" sz="1800" smtClean="0"/>
          </a:p>
        </p:txBody>
      </p:sp>
      <p:sp>
        <p:nvSpPr>
          <p:cNvPr id="4" name="Slide Number Placeholder 3"/>
          <p:cNvSpPr>
            <a:spLocks noGrp="1"/>
          </p:cNvSpPr>
          <p:nvPr>
            <p:ph type="sldNum" sz="quarter" idx="10"/>
          </p:nvPr>
        </p:nvSpPr>
        <p:spPr/>
        <p:txBody>
          <a:bodyPr/>
          <a:lstStyle/>
          <a:p>
            <a:pPr>
              <a:defRPr/>
            </a:pPr>
            <a:fld id="{3D28012F-4B11-475A-ACB6-465A23F1853D}" type="slidenum">
              <a:rPr lang="en-US" smtClean="0"/>
              <a:pPr>
                <a:defRPr/>
              </a:pPr>
              <a:t>32</a:t>
            </a:fld>
            <a:endParaRPr lang="en-US"/>
          </a:p>
        </p:txBody>
      </p:sp>
      <p:sp>
        <p:nvSpPr>
          <p:cNvPr id="5" name="AutoShape 10"/>
          <p:cNvSpPr>
            <a:spLocks noChangeArrowheads="1"/>
          </p:cNvSpPr>
          <p:nvPr/>
        </p:nvSpPr>
        <p:spPr bwMode="auto">
          <a:xfrm>
            <a:off x="381000" y="1143000"/>
            <a:ext cx="8305800" cy="8382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lvl="1">
              <a:lnSpc>
                <a:spcPct val="90000"/>
              </a:lnSpc>
              <a:spcBef>
                <a:spcPct val="50000"/>
              </a:spcBef>
              <a:buClr>
                <a:srgbClr val="0033CC"/>
              </a:buClr>
              <a:buSzPct val="155000"/>
              <a:buFont typeface="Symbol" pitchFamily="18" charset="2"/>
              <a:buNone/>
              <a:defRPr/>
            </a:pPr>
            <a:r>
              <a:rPr lang="en-US" sz="2000" b="0" kern="0" dirty="0">
                <a:solidFill>
                  <a:srgbClr val="000000"/>
                </a:solidFill>
                <a:latin typeface="Lucida Console" pitchFamily="49" charset="0"/>
              </a:rPr>
              <a:t>WHERE CURRENT OF cursorname;</a:t>
            </a:r>
          </a:p>
        </p:txBody>
      </p:sp>
    </p:spTree>
    <p:extLst>
      <p:ext uri="{BB962C8B-B14F-4D97-AF65-F5344CB8AC3E}">
        <p14:creationId xmlns:p14="http://schemas.microsoft.com/office/powerpoint/2010/main" val="35013560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FCE8D3C-1E20-4B07-9954-818D8C34B996}" type="slidenum">
              <a:rPr lang="en-US"/>
              <a:pPr>
                <a:defRPr/>
              </a:pPr>
              <a:t>33</a:t>
            </a:fld>
            <a:endParaRPr lang="en-US"/>
          </a:p>
        </p:txBody>
      </p:sp>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FOR UPDATE cursor declaration (4 of 5)</a:t>
            </a:r>
          </a:p>
        </p:txBody>
      </p:sp>
      <p:sp>
        <p:nvSpPr>
          <p:cNvPr id="49156"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990600"/>
            <a:ext cx="8610600" cy="53340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CURSOR </a:t>
            </a:r>
            <a:r>
              <a:rPr lang="en-US" sz="1600" b="0" dirty="0">
                <a:latin typeface="Lucida Console" pitchFamily="49" charset="0"/>
              </a:rPr>
              <a:t>cur_itemdet1</a:t>
            </a:r>
            <a:r>
              <a:rPr lang="en-US" sz="1600" b="0" dirty="0">
                <a:latin typeface="Lucida Console" pitchFamily="49" charset="0"/>
                <a:cs typeface="Courier New" pitchFamily="49" charset="0"/>
              </a:rPr>
              <a:t> IS SELECT * FROM ITEM WHERE ITEMID LIKE 'STN%' </a:t>
            </a:r>
          </a:p>
          <a:p>
            <a:pPr eaLnBrk="0" hangingPunct="0">
              <a:spcBef>
                <a:spcPts val="600"/>
              </a:spcBef>
              <a:defRPr/>
            </a:pPr>
            <a:r>
              <a:rPr lang="en-US" sz="1600" b="0" dirty="0">
                <a:latin typeface="Lucida Console" pitchFamily="49" charset="0"/>
                <a:cs typeface="Courier New" pitchFamily="49" charset="0"/>
              </a:rPr>
              <a:t>FOR UPDATE OF unitprice;</a:t>
            </a:r>
          </a:p>
          <a:p>
            <a:pPr eaLnBrk="0" hangingPunct="0">
              <a:spcBef>
                <a:spcPts val="600"/>
              </a:spcBef>
              <a:defRPr/>
            </a:pPr>
            <a:r>
              <a:rPr lang="en-US" sz="1600" b="0" dirty="0">
                <a:latin typeface="Lucida Console" pitchFamily="49" charset="0"/>
                <a:cs typeface="Courier New" pitchFamily="49" charset="0"/>
              </a:rPr>
              <a:t>v_itemrec </a:t>
            </a:r>
            <a:r>
              <a:rPr lang="en-US" sz="1600" b="0" dirty="0">
                <a:latin typeface="Lucida Console" pitchFamily="49" charset="0"/>
              </a:rPr>
              <a:t>cur_itemdet1</a:t>
            </a:r>
            <a:r>
              <a:rPr lang="en-US" sz="1600" b="0" dirty="0">
                <a:latin typeface="Lucida Console" pitchFamily="49" charset="0"/>
                <a:cs typeface="Courier New" pitchFamily="49" charset="0"/>
              </a:rPr>
              <a:t>%ROWTYPE;</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OPEN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FETCH </a:t>
            </a:r>
            <a:r>
              <a:rPr lang="en-US" sz="1600" b="0" dirty="0">
                <a:latin typeface="Lucida Console" pitchFamily="49" charset="0"/>
              </a:rPr>
              <a:t>cur_itemdet1</a:t>
            </a:r>
            <a:r>
              <a:rPr lang="en-US" sz="1600" b="0" dirty="0">
                <a:latin typeface="Lucida Console" pitchFamily="49" charset="0"/>
                <a:cs typeface="Courier New" pitchFamily="49" charset="0"/>
              </a:rPr>
              <a:t> INTO v_itemrec;</a:t>
            </a:r>
          </a:p>
          <a:p>
            <a:pPr eaLnBrk="0" hangingPunct="0">
              <a:spcBef>
                <a:spcPts val="600"/>
              </a:spcBef>
              <a:defRPr/>
            </a:pPr>
            <a:r>
              <a:rPr lang="en-US" sz="1600" b="0" dirty="0">
                <a:latin typeface="Lucida Console" pitchFamily="49" charset="0"/>
                <a:cs typeface="Courier New" pitchFamily="49" charset="0"/>
              </a:rPr>
              <a:t>    EXIT WHEN </a:t>
            </a:r>
            <a:r>
              <a:rPr lang="en-US" sz="1600" b="0" dirty="0">
                <a:latin typeface="Lucida Console" pitchFamily="49" charset="0"/>
              </a:rPr>
              <a:t>cur_itemdet1</a:t>
            </a:r>
            <a:r>
              <a:rPr lang="en-US" sz="1600" b="0" dirty="0">
                <a:latin typeface="Lucida Console" pitchFamily="49" charset="0"/>
                <a:cs typeface="Courier New" pitchFamily="49" charset="0"/>
              </a:rPr>
              <a:t>%NOTFOUND;</a:t>
            </a:r>
          </a:p>
          <a:p>
            <a:pPr eaLnBrk="0" hangingPunct="0">
              <a:spcBef>
                <a:spcPts val="600"/>
              </a:spcBef>
              <a:defRPr/>
            </a:pPr>
            <a:r>
              <a:rPr lang="en-US" sz="1600" b="0" dirty="0">
                <a:latin typeface="Lucida Console" pitchFamily="49" charset="0"/>
                <a:cs typeface="Courier New" pitchFamily="49" charset="0"/>
              </a:rPr>
              <a:t>      UPDATE item SET unitprice=unitprice+1 </a:t>
            </a:r>
          </a:p>
          <a:p>
            <a:pPr eaLnBrk="0" hangingPunct="0">
              <a:spcBef>
                <a:spcPts val="600"/>
              </a:spcBef>
              <a:defRPr/>
            </a:pPr>
            <a:r>
              <a:rPr lang="en-US" sz="1600" b="0" dirty="0">
                <a:latin typeface="Lucida Console" pitchFamily="49" charset="0"/>
                <a:cs typeface="Courier New" pitchFamily="49" charset="0"/>
              </a:rPr>
              <a:t>                      WHERE CURRENT OF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DBMS_OUTPUT.PUT_LINE(v_itemrec.itemid);</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 CLOSE </a:t>
            </a:r>
            <a:r>
              <a:rPr lang="en-US" sz="1600" b="0" dirty="0">
                <a:latin typeface="Lucida Console" pitchFamily="49" charset="0"/>
              </a:rPr>
              <a:t>cur_itemdet1</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COMMIT;</a:t>
            </a:r>
          </a:p>
          <a:p>
            <a:pPr eaLnBrk="0" hangingPunct="0">
              <a:spcBef>
                <a:spcPts val="600"/>
              </a:spcBef>
              <a:defRPr/>
            </a:pPr>
            <a:r>
              <a:rPr lang="en-US" sz="1600" b="0" dirty="0">
                <a:latin typeface="Lucida Console" pitchFamily="49" charset="0"/>
                <a:cs typeface="Courier New" pitchFamily="49" charset="0"/>
              </a:rPr>
              <a:t>END;</a:t>
            </a:r>
          </a:p>
        </p:txBody>
      </p:sp>
      <p:sp>
        <p:nvSpPr>
          <p:cNvPr id="49158" name="Rectangle 5"/>
          <p:cNvSpPr>
            <a:spLocks noChangeArrowheads="1"/>
          </p:cNvSpPr>
          <p:nvPr/>
        </p:nvSpPr>
        <p:spPr bwMode="auto">
          <a:xfrm>
            <a:off x="228600" y="1371600"/>
            <a:ext cx="83058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49159" name="Rectangle 6"/>
          <p:cNvSpPr>
            <a:spLocks noChangeArrowheads="1"/>
          </p:cNvSpPr>
          <p:nvPr/>
        </p:nvSpPr>
        <p:spPr bwMode="auto">
          <a:xfrm>
            <a:off x="533400" y="3962400"/>
            <a:ext cx="77724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Tree>
    <p:extLst>
      <p:ext uri="{BB962C8B-B14F-4D97-AF65-F5344CB8AC3E}">
        <p14:creationId xmlns:p14="http://schemas.microsoft.com/office/powerpoint/2010/main" val="302751417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sz="3600" dirty="0" smtClean="0"/>
              <a:t>Don’ts - FOR UPDATE cursor declaration (4 of 5)</a:t>
            </a:r>
          </a:p>
        </p:txBody>
      </p:sp>
      <p:sp>
        <p:nvSpPr>
          <p:cNvPr id="50180" name="Rectangle 3"/>
          <p:cNvSpPr>
            <a:spLocks noGrp="1" noChangeArrowheads="1"/>
          </p:cNvSpPr>
          <p:nvPr>
            <p:ph type="body" idx="1"/>
          </p:nvPr>
        </p:nvSpPr>
        <p:spPr>
          <a:xfrm>
            <a:off x="0" y="990600"/>
            <a:ext cx="8842375" cy="5410200"/>
          </a:xfrm>
        </p:spPr>
        <p:txBody>
          <a:bodyPr/>
          <a:lstStyle/>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Arial" charset="0"/>
              <a:buChar char="•"/>
            </a:pPr>
            <a:endParaRPr lang="en-US" smtClean="0"/>
          </a:p>
          <a:p>
            <a:pPr lvl="1" eaLnBrk="1" hangingPunct="1">
              <a:lnSpc>
                <a:spcPct val="90000"/>
              </a:lnSpc>
              <a:buFont typeface="Wingdings" pitchFamily="2" charset="2"/>
              <a:buNone/>
            </a:pPr>
            <a:endParaRPr lang="en-US" smtClean="0"/>
          </a:p>
          <a:p>
            <a:pPr lvl="1" eaLnBrk="1" hangingPunct="1">
              <a:lnSpc>
                <a:spcPct val="90000"/>
              </a:lnSpc>
              <a:buFont typeface="Wingdings" pitchFamily="2" charset="2"/>
              <a:buNone/>
            </a:pPr>
            <a:r>
              <a:rPr lang="en-US" smtClean="0"/>
              <a:t>     </a:t>
            </a:r>
          </a:p>
          <a:p>
            <a:pPr lvl="1" eaLnBrk="1" hangingPunct="1">
              <a:lnSpc>
                <a:spcPct val="90000"/>
              </a:lnSpc>
              <a:buFont typeface="Arial" charset="0"/>
              <a:buChar char="•"/>
            </a:pPr>
            <a:endParaRPr lang="en-US" smtClean="0"/>
          </a:p>
        </p:txBody>
      </p:sp>
      <p:sp>
        <p:nvSpPr>
          <p:cNvPr id="5" name="AutoShape 10"/>
          <p:cNvSpPr>
            <a:spLocks noChangeArrowheads="1"/>
          </p:cNvSpPr>
          <p:nvPr/>
        </p:nvSpPr>
        <p:spPr bwMode="auto">
          <a:xfrm>
            <a:off x="228600" y="1143000"/>
            <a:ext cx="8763000" cy="32004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DECLARE</a:t>
            </a:r>
          </a:p>
          <a:p>
            <a:pPr eaLnBrk="0" hangingPunct="0">
              <a:spcBef>
                <a:spcPts val="600"/>
              </a:spcBef>
              <a:defRPr/>
            </a:pPr>
            <a:r>
              <a:rPr lang="en-US" sz="1600" b="0" dirty="0">
                <a:latin typeface="Lucida Console" pitchFamily="49" charset="0"/>
                <a:cs typeface="Courier New" pitchFamily="49" charset="0"/>
              </a:rPr>
              <a:t>	CURSOR </a:t>
            </a:r>
            <a:r>
              <a:rPr lang="en-US" sz="1600" b="0" dirty="0">
                <a:latin typeface="Lucida Console" pitchFamily="49" charset="0"/>
              </a:rPr>
              <a:t>cur_itemdet1</a:t>
            </a:r>
            <a:r>
              <a:rPr lang="en-US" sz="1600" b="0" dirty="0">
                <a:latin typeface="Lucida Console" pitchFamily="49" charset="0"/>
                <a:cs typeface="Courier New" pitchFamily="49" charset="0"/>
              </a:rPr>
              <a:t> IS SELECT deptno, MAX(sal) as </a:t>
            </a:r>
            <a:r>
              <a:rPr lang="en-US" sz="1600" dirty="0" err="1">
                <a:latin typeface="Lucida Console" pitchFamily="49" charset="0"/>
                <a:cs typeface="Courier New" pitchFamily="49" charset="0"/>
              </a:rPr>
              <a:t>maximumsalary</a:t>
            </a:r>
            <a:endParaRPr lang="en-US" sz="1600" dirty="0">
              <a:latin typeface="Lucida Console" pitchFamily="49" charset="0"/>
              <a:cs typeface="Courier New" pitchFamily="49" charset="0"/>
            </a:endParaRPr>
          </a:p>
          <a:p>
            <a:pPr eaLnBrk="0" hangingPunct="0">
              <a:spcBef>
                <a:spcPts val="600"/>
              </a:spcBef>
              <a:defRPr/>
            </a:pPr>
            <a:r>
              <a:rPr lang="en-US" sz="1600" b="0" dirty="0">
                <a:latin typeface="Lucida Console" pitchFamily="49" charset="0"/>
                <a:cs typeface="Courier New" pitchFamily="49" charset="0"/>
              </a:rPr>
              <a:t>        FROM emp GROUP BY deptno FOR UPDATE OF </a:t>
            </a:r>
            <a:r>
              <a:rPr lang="en-US" sz="1600" dirty="0" err="1">
                <a:latin typeface="Lucida Console" pitchFamily="49" charset="0"/>
                <a:cs typeface="Courier New" pitchFamily="49" charset="0"/>
              </a:rPr>
              <a:t>maximumsalary</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BEGIN</a:t>
            </a:r>
          </a:p>
          <a:p>
            <a:pPr eaLnBrk="0" hangingPunct="0">
              <a:spcBef>
                <a:spcPts val="600"/>
              </a:spcBef>
              <a:defRPr/>
            </a:pPr>
            <a:r>
              <a:rPr lang="en-US" sz="1600" b="0" dirty="0">
                <a:latin typeface="Lucida Console" pitchFamily="49" charset="0"/>
                <a:cs typeface="Courier New" pitchFamily="49" charset="0"/>
              </a:rPr>
              <a:t>       FOR </a:t>
            </a:r>
            <a:r>
              <a:rPr lang="en-US" sz="1600" b="0" dirty="0" err="1">
                <a:latin typeface="Lucida Console" pitchFamily="49" charset="0"/>
                <a:cs typeface="Courier New" pitchFamily="49" charset="0"/>
              </a:rPr>
              <a:t>rec</a:t>
            </a:r>
            <a:r>
              <a:rPr lang="en-US" sz="1600" b="0" dirty="0">
                <a:latin typeface="Lucida Console" pitchFamily="49" charset="0"/>
                <a:cs typeface="Courier New" pitchFamily="49" charset="0"/>
              </a:rPr>
              <a:t> IN </a:t>
            </a:r>
            <a:r>
              <a:rPr lang="en-US" sz="1600" b="0" dirty="0">
                <a:latin typeface="Lucida Console" pitchFamily="49" charset="0"/>
              </a:rPr>
              <a:t>cur_itemdet1</a:t>
            </a:r>
            <a:endParaRPr lang="en-US" sz="1600" b="0" dirty="0">
              <a:latin typeface="Lucida Console" pitchFamily="49" charset="0"/>
              <a:cs typeface="Courier New" pitchFamily="49" charset="0"/>
            </a:endParaRPr>
          </a:p>
          <a:p>
            <a:pPr eaLnBrk="0" hangingPunct="0">
              <a:spcBef>
                <a:spcPts val="600"/>
              </a:spcBef>
              <a:defRPr/>
            </a:pPr>
            <a:r>
              <a:rPr lang="en-US" sz="1600" b="0" dirty="0">
                <a:latin typeface="Lucida Console" pitchFamily="49" charset="0"/>
                <a:cs typeface="Courier New" pitchFamily="49" charset="0"/>
              </a:rPr>
              <a:t>       LOOP</a:t>
            </a:r>
          </a:p>
          <a:p>
            <a:pPr eaLnBrk="0" hangingPunct="0">
              <a:spcBef>
                <a:spcPts val="600"/>
              </a:spcBef>
              <a:defRPr/>
            </a:pPr>
            <a:r>
              <a:rPr lang="en-US" sz="1600" b="0" dirty="0">
                <a:latin typeface="Lucida Console" pitchFamily="49" charset="0"/>
                <a:cs typeface="Courier New" pitchFamily="49" charset="0"/>
              </a:rPr>
              <a:t>       	 DBMS_OUTPUT.PUT_LINE(</a:t>
            </a:r>
            <a:r>
              <a:rPr lang="en-US" sz="1600" b="0" dirty="0" err="1">
                <a:latin typeface="Lucida Console" pitchFamily="49" charset="0"/>
                <a:cs typeface="Courier New" pitchFamily="49" charset="0"/>
              </a:rPr>
              <a:t>rec.deptno</a:t>
            </a:r>
            <a:r>
              <a:rPr lang="en-US" sz="1600" b="0" dirty="0">
                <a:latin typeface="Lucida Console" pitchFamily="49" charset="0"/>
                <a:cs typeface="Courier New" pitchFamily="49" charset="0"/>
              </a:rPr>
              <a:t> ||'  '||</a:t>
            </a:r>
            <a:r>
              <a:rPr lang="en-US" sz="1600" b="0" dirty="0" err="1">
                <a:latin typeface="Lucida Console" pitchFamily="49" charset="0"/>
                <a:cs typeface="Courier New" pitchFamily="49" charset="0"/>
              </a:rPr>
              <a:t>rec.totalsal</a:t>
            </a:r>
            <a:r>
              <a:rPr lang="en-US" sz="1600" b="0" dirty="0">
                <a:latin typeface="Lucida Console" pitchFamily="49" charset="0"/>
                <a:cs typeface="Courier New" pitchFamily="49" charset="0"/>
              </a:rPr>
              <a:t>);</a:t>
            </a:r>
          </a:p>
          <a:p>
            <a:pPr eaLnBrk="0" hangingPunct="0">
              <a:spcBef>
                <a:spcPts val="600"/>
              </a:spcBef>
              <a:defRPr/>
            </a:pPr>
            <a:r>
              <a:rPr lang="en-US" sz="1600" b="0" dirty="0">
                <a:latin typeface="Lucida Console" pitchFamily="49" charset="0"/>
                <a:cs typeface="Courier New" pitchFamily="49" charset="0"/>
              </a:rPr>
              <a:t>       	END  LOOP;</a:t>
            </a:r>
          </a:p>
          <a:p>
            <a:pPr eaLnBrk="0" hangingPunct="0">
              <a:spcBef>
                <a:spcPts val="600"/>
              </a:spcBef>
              <a:defRPr/>
            </a:pPr>
            <a:r>
              <a:rPr lang="en-US" sz="1600" b="0" dirty="0">
                <a:latin typeface="Lucida Console" pitchFamily="49" charset="0"/>
                <a:cs typeface="Courier New" pitchFamily="49" charset="0"/>
              </a:rPr>
              <a:t>END;</a:t>
            </a:r>
          </a:p>
        </p:txBody>
      </p:sp>
      <p:sp>
        <p:nvSpPr>
          <p:cNvPr id="50182" name="Rectangle 5"/>
          <p:cNvSpPr>
            <a:spLocks noChangeArrowheads="1"/>
          </p:cNvSpPr>
          <p:nvPr/>
        </p:nvSpPr>
        <p:spPr bwMode="auto">
          <a:xfrm>
            <a:off x="1143000" y="1676400"/>
            <a:ext cx="7848600" cy="685800"/>
          </a:xfrm>
          <a:prstGeom prst="rect">
            <a:avLst/>
          </a:prstGeom>
          <a:solidFill>
            <a:srgbClr val="FFFF99">
              <a:alpha val="16862"/>
            </a:srgbClr>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a:p>
        </p:txBody>
      </p:sp>
      <p:sp>
        <p:nvSpPr>
          <p:cNvPr id="8" name="AutoShape 10"/>
          <p:cNvSpPr>
            <a:spLocks noChangeArrowheads="1"/>
          </p:cNvSpPr>
          <p:nvPr/>
        </p:nvSpPr>
        <p:spPr bwMode="auto">
          <a:xfrm>
            <a:off x="228600" y="4495800"/>
            <a:ext cx="8610600" cy="1676400"/>
          </a:xfrm>
          <a:prstGeom prst="roundRect">
            <a:avLst>
              <a:gd name="adj" fmla="val 0"/>
            </a:avLst>
          </a:prstGeom>
          <a:solidFill>
            <a:srgbClr val="EBFBF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600" b="0" dirty="0">
                <a:latin typeface="Lucida Console" pitchFamily="49" charset="0"/>
                <a:cs typeface="Courier New" pitchFamily="49" charset="0"/>
              </a:rPr>
              <a:t>ERROR at line 6:</a:t>
            </a:r>
          </a:p>
          <a:p>
            <a:pPr eaLnBrk="0" hangingPunct="0">
              <a:spcBef>
                <a:spcPts val="600"/>
              </a:spcBef>
              <a:defRPr/>
            </a:pPr>
            <a:r>
              <a:rPr lang="en-US" sz="1600" b="0" dirty="0">
                <a:latin typeface="Lucida Console" pitchFamily="49" charset="0"/>
                <a:cs typeface="Courier New" pitchFamily="49" charset="0"/>
              </a:rPr>
              <a:t>ORA-06550: line 2, column 76:</a:t>
            </a:r>
          </a:p>
          <a:p>
            <a:pPr eaLnBrk="0" hangingPunct="0">
              <a:spcBef>
                <a:spcPts val="600"/>
              </a:spcBef>
              <a:defRPr/>
            </a:pPr>
            <a:r>
              <a:rPr lang="en-US" sz="1600" b="0" dirty="0">
                <a:latin typeface="Lucida Console" pitchFamily="49" charset="0"/>
                <a:cs typeface="Courier New" pitchFamily="49" charset="0"/>
              </a:rPr>
              <a:t>PL/SQL: ORA-01786: FOR UPDATE of this query expression is not allowed</a:t>
            </a:r>
          </a:p>
          <a:p>
            <a:pPr eaLnBrk="0" hangingPunct="0">
              <a:spcBef>
                <a:spcPts val="600"/>
              </a:spcBef>
              <a:defRPr/>
            </a:pPr>
            <a:r>
              <a:rPr lang="en-US" sz="1600" b="0" dirty="0">
                <a:latin typeface="Lucida Console" pitchFamily="49" charset="0"/>
                <a:cs typeface="Courier New" pitchFamily="49" charset="0"/>
              </a:rPr>
              <a:t>ORA-06550: line 2, column 15:</a:t>
            </a:r>
          </a:p>
          <a:p>
            <a:pPr eaLnBrk="0" hangingPunct="0">
              <a:spcBef>
                <a:spcPts val="600"/>
              </a:spcBef>
              <a:defRPr/>
            </a:pPr>
            <a:r>
              <a:rPr lang="en-US" sz="1600" b="0" dirty="0">
                <a:latin typeface="Lucida Console" pitchFamily="49" charset="0"/>
                <a:cs typeface="Courier New" pitchFamily="49" charset="0"/>
              </a:rPr>
              <a:t>PL/SQL: SQL Statement ignored</a:t>
            </a:r>
          </a:p>
        </p:txBody>
      </p:sp>
      <p:sp>
        <p:nvSpPr>
          <p:cNvPr id="9" name="Multiply 8"/>
          <p:cNvSpPr/>
          <p:nvPr/>
        </p:nvSpPr>
        <p:spPr bwMode="auto">
          <a:xfrm>
            <a:off x="6629400" y="1524000"/>
            <a:ext cx="914400" cy="914400"/>
          </a:xfrm>
          <a:prstGeom prst="mathMultiply">
            <a:avLst/>
          </a:prstGeom>
          <a:solidFill>
            <a:srgbClr val="FF0000">
              <a:alpha val="77000"/>
            </a:srgbClr>
          </a:solidFill>
          <a:ln w="12700" cap="flat" cmpd="sng" algn="ctr">
            <a:solidFill>
              <a:schemeClr val="tx1"/>
            </a:solidFill>
            <a:prstDash val="solid"/>
            <a:round/>
            <a:headEnd type="none" w="med" len="med"/>
            <a:tailEnd type="none" w="med" len="med"/>
          </a:ln>
          <a:effectLst/>
        </p:spPr>
        <p:txBody>
          <a:bodyPr anchor="ctr"/>
          <a:lstStyle/>
          <a:p>
            <a:pPr algn="ctr" eaLnBrk="0" hangingPunct="0">
              <a:spcBef>
                <a:spcPct val="50000"/>
              </a:spcBef>
              <a:buClr>
                <a:srgbClr val="0033CC"/>
              </a:buClr>
              <a:buSzPct val="155000"/>
              <a:buFont typeface="Symbol" pitchFamily="18" charset="2"/>
              <a:buNone/>
              <a:defRPr/>
            </a:pPr>
            <a:endParaRPr lang="en-US" dirty="0">
              <a:solidFill>
                <a:srgbClr val="FF0000"/>
              </a:solidFill>
              <a:latin typeface="Arial" pitchFamily="34" charset="0"/>
            </a:endParaRPr>
          </a:p>
        </p:txBody>
      </p:sp>
    </p:spTree>
    <p:extLst>
      <p:ext uri="{BB962C8B-B14F-4D97-AF65-F5344CB8AC3E}">
        <p14:creationId xmlns:p14="http://schemas.microsoft.com/office/powerpoint/2010/main" val="40100605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defRPr/>
            </a:pPr>
            <a:r>
              <a:rPr lang="en-US" dirty="0" smtClean="0"/>
              <a:t>More about FOR UPDATE (5 of 5)</a:t>
            </a:r>
          </a:p>
        </p:txBody>
      </p:sp>
      <p:sp>
        <p:nvSpPr>
          <p:cNvPr id="51203" name="Rectangle 3"/>
          <p:cNvSpPr>
            <a:spLocks noGrp="1" noChangeArrowheads="1"/>
          </p:cNvSpPr>
          <p:nvPr>
            <p:ph idx="1"/>
          </p:nvPr>
        </p:nvSpPr>
        <p:spPr>
          <a:xfrm>
            <a:off x="-26276" y="762000"/>
            <a:ext cx="9170276" cy="6096000"/>
          </a:xfrm>
        </p:spPr>
        <p:txBody>
          <a:bodyPr>
            <a:normAutofit/>
          </a:bodyPr>
          <a:lstStyle/>
          <a:p>
            <a:pPr lvl="1" algn="just" eaLnBrk="1" hangingPunct="1">
              <a:lnSpc>
                <a:spcPct val="90000"/>
              </a:lnSpc>
              <a:buFont typeface="Arial" charset="0"/>
              <a:buChar char="•"/>
            </a:pPr>
            <a:r>
              <a:rPr lang="en-US" sz="2400" dirty="0" smtClean="0"/>
              <a:t>If no columns are listed in FOR UPDATE, any column can be updated</a:t>
            </a:r>
          </a:p>
          <a:p>
            <a:pPr lvl="1" eaLnBrk="1" hangingPunct="1">
              <a:lnSpc>
                <a:spcPct val="90000"/>
              </a:lnSpc>
              <a:buFont typeface="Arial" charset="0"/>
              <a:buChar char="•"/>
            </a:pPr>
            <a:endParaRPr lang="en-US" sz="2400" dirty="0" smtClean="0"/>
          </a:p>
          <a:p>
            <a:pPr lvl="1" algn="just" eaLnBrk="1" hangingPunct="1">
              <a:lnSpc>
                <a:spcPct val="90000"/>
              </a:lnSpc>
              <a:buFont typeface="Arial" charset="0"/>
              <a:buChar char="•"/>
            </a:pPr>
            <a:r>
              <a:rPr lang="en-US" sz="2400" dirty="0" smtClean="0"/>
              <a:t>PL/SQL will let you update any column even those not mentioned in the FOR UPDATE clause, but this NOT a good style</a:t>
            </a:r>
          </a:p>
          <a:p>
            <a:pPr lvl="1" eaLnBrk="1" hangingPunct="1">
              <a:lnSpc>
                <a:spcPct val="90000"/>
              </a:lnSpc>
              <a:buFont typeface="Arial" charset="0"/>
              <a:buChar char="•"/>
            </a:pPr>
            <a:endParaRPr lang="en-US" sz="2400" dirty="0" smtClean="0"/>
          </a:p>
          <a:p>
            <a:pPr lvl="1" algn="just" eaLnBrk="1" hangingPunct="1">
              <a:lnSpc>
                <a:spcPct val="90000"/>
              </a:lnSpc>
              <a:buFont typeface="Arial" charset="0"/>
              <a:buChar char="•"/>
            </a:pPr>
            <a:r>
              <a:rPr lang="en-US" sz="2400" dirty="0" smtClean="0"/>
              <a:t>Using FOR UPDATE in the cursor declaration, and modifying the rows without using WHERE CURRENT OF clause is legal, because the session which acquired the lock alone can modify the locked rows</a:t>
            </a:r>
          </a:p>
          <a:p>
            <a:pPr lvl="1" eaLnBrk="1" hangingPunct="1">
              <a:lnSpc>
                <a:spcPct val="90000"/>
              </a:lnSpc>
              <a:buFont typeface="Arial" charset="0"/>
              <a:buChar char="•"/>
            </a:pPr>
            <a:endParaRPr lang="en-US" sz="2400" dirty="0" smtClean="0"/>
          </a:p>
          <a:p>
            <a:pPr lvl="1" eaLnBrk="1" hangingPunct="1">
              <a:lnSpc>
                <a:spcPct val="90000"/>
              </a:lnSpc>
              <a:buFont typeface="Arial" charset="0"/>
              <a:buChar char="•"/>
            </a:pPr>
            <a:endParaRPr lang="en-US" sz="2400" dirty="0" smtClean="0"/>
          </a:p>
        </p:txBody>
      </p:sp>
    </p:spTree>
    <p:extLst>
      <p:ext uri="{BB962C8B-B14F-4D97-AF65-F5344CB8AC3E}">
        <p14:creationId xmlns:p14="http://schemas.microsoft.com/office/powerpoint/2010/main" val="38288034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882" y="1"/>
            <a:ext cx="9136117" cy="609599"/>
          </a:xfrm>
          <a:solidFill>
            <a:schemeClr val="accent4">
              <a:lumMod val="20000"/>
              <a:lumOff val="80000"/>
            </a:schemeClr>
          </a:solidFill>
        </p:spPr>
        <p:txBody>
          <a:bodyPr>
            <a:normAutofit fontScale="90000"/>
          </a:bodyPr>
          <a:lstStyle/>
          <a:p>
            <a:pPr eaLnBrk="1" hangingPunct="1">
              <a:defRPr/>
            </a:pPr>
            <a:r>
              <a:rPr lang="en-US" dirty="0" smtClean="0"/>
              <a:t>Explicit Cursors</a:t>
            </a:r>
          </a:p>
        </p:txBody>
      </p:sp>
      <p:sp>
        <p:nvSpPr>
          <p:cNvPr id="14340" name="Rectangle 3"/>
          <p:cNvSpPr>
            <a:spLocks noGrp="1" noChangeArrowheads="1"/>
          </p:cNvSpPr>
          <p:nvPr>
            <p:ph type="body" idx="1"/>
          </p:nvPr>
        </p:nvSpPr>
        <p:spPr>
          <a:xfrm>
            <a:off x="0" y="609600"/>
            <a:ext cx="9144000" cy="6248400"/>
          </a:xfrm>
        </p:spPr>
        <p:txBody>
          <a:bodyPr>
            <a:normAutofit/>
          </a:bodyPr>
          <a:lstStyle/>
          <a:p>
            <a:pPr eaLnBrk="1" hangingPunct="1">
              <a:lnSpc>
                <a:spcPct val="90000"/>
              </a:lnSpc>
              <a:buFont typeface="Arial" charset="0"/>
              <a:buChar char="•"/>
            </a:pPr>
            <a:r>
              <a:rPr lang="en-US" sz="2400" dirty="0" smtClean="0"/>
              <a:t>Meant to </a:t>
            </a:r>
            <a:r>
              <a:rPr lang="en-US" sz="2400" b="1" dirty="0" smtClean="0"/>
              <a:t>work</a:t>
            </a:r>
            <a:r>
              <a:rPr lang="en-US" sz="2400" dirty="0" smtClean="0"/>
              <a:t> </a:t>
            </a:r>
            <a:r>
              <a:rPr lang="en-US" sz="2400" b="1" dirty="0" smtClean="0"/>
              <a:t>with SELECT statements</a:t>
            </a:r>
            <a:r>
              <a:rPr lang="en-US" sz="2400" dirty="0" smtClean="0"/>
              <a:t> that return more than one record at a </a:t>
            </a:r>
            <a:r>
              <a:rPr lang="en-US" sz="2400" dirty="0" smtClean="0"/>
              <a:t>time</a:t>
            </a:r>
            <a:endParaRPr lang="en-US" sz="2400" dirty="0" smtClean="0"/>
          </a:p>
          <a:p>
            <a:pPr eaLnBrk="1" hangingPunct="1">
              <a:lnSpc>
                <a:spcPct val="90000"/>
              </a:lnSpc>
              <a:buFont typeface="Arial" charset="0"/>
              <a:buChar char="•"/>
            </a:pPr>
            <a:r>
              <a:rPr lang="en-US" sz="2400" u="sng" dirty="0" smtClean="0"/>
              <a:t>Declared in the DECLARE section</a:t>
            </a:r>
            <a:r>
              <a:rPr lang="en-US" sz="2400" dirty="0" smtClean="0"/>
              <a:t> of a PL/SQL </a:t>
            </a:r>
            <a:r>
              <a:rPr lang="en-US" sz="2400" dirty="0" smtClean="0"/>
              <a:t>block</a:t>
            </a:r>
            <a:endParaRPr lang="en-US" sz="2400" dirty="0" smtClean="0"/>
          </a:p>
          <a:p>
            <a:pPr eaLnBrk="1" hangingPunct="1">
              <a:lnSpc>
                <a:spcPct val="90000"/>
              </a:lnSpc>
              <a:buFont typeface="Arial" charset="0"/>
              <a:buChar char="•"/>
            </a:pPr>
            <a:r>
              <a:rPr lang="en-US" sz="2400" dirty="0" smtClean="0"/>
              <a:t>Developer controls almost all the operations involving explicit </a:t>
            </a:r>
            <a:r>
              <a:rPr lang="en-US" sz="2400" dirty="0" smtClean="0"/>
              <a:t>cursors</a:t>
            </a:r>
            <a:endParaRPr lang="en-US" sz="2400" dirty="0" smtClean="0"/>
          </a:p>
        </p:txBody>
      </p:sp>
      <p:sp>
        <p:nvSpPr>
          <p:cNvPr id="5" name="Flowchart: Magnetic Disk 4"/>
          <p:cNvSpPr/>
          <p:nvPr/>
        </p:nvSpPr>
        <p:spPr bwMode="auto">
          <a:xfrm>
            <a:off x="4695825" y="5257800"/>
            <a:ext cx="2514600" cy="1524000"/>
          </a:xfrm>
          <a:prstGeom prst="flowChartMagneticDisk">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6" name="Rectangle 5"/>
          <p:cNvSpPr/>
          <p:nvPr/>
        </p:nvSpPr>
        <p:spPr bwMode="auto">
          <a:xfrm>
            <a:off x="4869552" y="5867400"/>
            <a:ext cx="457200" cy="381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7" name="Rectangle 6"/>
          <p:cNvSpPr/>
          <p:nvPr/>
        </p:nvSpPr>
        <p:spPr bwMode="auto">
          <a:xfrm>
            <a:off x="4572000" y="2209800"/>
            <a:ext cx="3581400" cy="2057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8" name="Rectangle 7"/>
          <p:cNvSpPr/>
          <p:nvPr/>
        </p:nvSpPr>
        <p:spPr bwMode="auto">
          <a:xfrm>
            <a:off x="4869552" y="5867400"/>
            <a:ext cx="457200" cy="381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
        <p:nvSpPr>
          <p:cNvPr id="9" name="Flowchart: Process 8"/>
          <p:cNvSpPr/>
          <p:nvPr/>
        </p:nvSpPr>
        <p:spPr bwMode="auto">
          <a:xfrm>
            <a:off x="1066800" y="2209800"/>
            <a:ext cx="2209800" cy="2133600"/>
          </a:xfrm>
          <a:prstGeom prst="flowChart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r" eaLnBrk="0" hangingPunct="0">
              <a:spcBef>
                <a:spcPct val="50000"/>
              </a:spcBef>
              <a:buClr>
                <a:srgbClr val="0033CC"/>
              </a:buClr>
              <a:buSzPct val="155000"/>
              <a:buFont typeface="Symbol" pitchFamily="18" charset="2"/>
              <a:buNone/>
              <a:defRPr/>
            </a:pPr>
            <a:r>
              <a:rPr lang="en-US" sz="1600" dirty="0">
                <a:solidFill>
                  <a:srgbClr val="000000"/>
                </a:solidFill>
              </a:rPr>
              <a:t>101  Vikas       10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102  Vishal      20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103  Vaibhav   30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104  Sam         10</a:t>
            </a:r>
          </a:p>
          <a:p>
            <a:pPr algn="r" eaLnBrk="0" hangingPunct="0">
              <a:spcBef>
                <a:spcPct val="50000"/>
              </a:spcBef>
              <a:buClr>
                <a:srgbClr val="0033CC"/>
              </a:buClr>
              <a:buSzPct val="155000"/>
              <a:buFont typeface="Symbol" pitchFamily="18" charset="2"/>
              <a:buNone/>
              <a:defRPr/>
            </a:pPr>
            <a:r>
              <a:rPr lang="en-US" sz="1600" dirty="0">
                <a:solidFill>
                  <a:srgbClr val="000000"/>
                </a:solidFill>
              </a:rPr>
              <a:t>105  Don          20</a:t>
            </a:r>
          </a:p>
        </p:txBody>
      </p:sp>
      <p:cxnSp>
        <p:nvCxnSpPr>
          <p:cNvPr id="10" name="Straight Connector 9"/>
          <p:cNvCxnSpPr>
            <a:cxnSpLocks noChangeShapeType="1"/>
          </p:cNvCxnSpPr>
          <p:nvPr/>
        </p:nvCxnSpPr>
        <p:spPr bwMode="auto">
          <a:xfrm rot="10800000">
            <a:off x="3276600" y="2209800"/>
            <a:ext cx="1600200" cy="6096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rot="10800000" flipV="1">
            <a:off x="3276600" y="3276600"/>
            <a:ext cx="1600200" cy="106680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2" name="Right Arrow 11"/>
          <p:cNvSpPr/>
          <p:nvPr/>
        </p:nvSpPr>
        <p:spPr bwMode="auto">
          <a:xfrm>
            <a:off x="634998" y="2166258"/>
            <a:ext cx="838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spcBef>
                <a:spcPct val="50000"/>
              </a:spcBef>
              <a:buClr>
                <a:srgbClr val="0033CC"/>
              </a:buClr>
              <a:buSzPct val="155000"/>
              <a:buFont typeface="Symbol" pitchFamily="18" charset="2"/>
              <a:buNone/>
              <a:defRPr/>
            </a:pPr>
            <a:endParaRPr lang="en-US">
              <a:ln w="11430"/>
              <a:gradFill>
                <a:gsLst>
                  <a:gs pos="0">
                    <a:srgbClr val="2D2D8A">
                      <a:tint val="90000"/>
                      <a:satMod val="120000"/>
                    </a:srgbClr>
                  </a:gs>
                  <a:gs pos="25000">
                    <a:srgbClr val="2D2D8A">
                      <a:tint val="93000"/>
                      <a:satMod val="120000"/>
                    </a:srgbClr>
                  </a:gs>
                  <a:gs pos="50000">
                    <a:srgbClr val="2D2D8A">
                      <a:shade val="89000"/>
                      <a:satMod val="110000"/>
                    </a:srgbClr>
                  </a:gs>
                  <a:gs pos="75000">
                    <a:srgbClr val="2D2D8A">
                      <a:tint val="93000"/>
                      <a:satMod val="120000"/>
                    </a:srgbClr>
                  </a:gs>
                  <a:gs pos="100000">
                    <a:srgbClr val="2D2D8A">
                      <a:tint val="90000"/>
                      <a:satMod val="120000"/>
                    </a:srgbClr>
                  </a:gs>
                </a:gsLst>
                <a:lin ang="5400000"/>
              </a:gradFill>
              <a:effectLst>
                <a:outerShdw blurRad="80000" dist="40000" dir="5040000" algn="tl">
                  <a:srgbClr val="000000">
                    <a:alpha val="30000"/>
                  </a:srgbClr>
                </a:outerShdw>
              </a:effectLst>
            </a:endParaRPr>
          </a:p>
        </p:txBody>
      </p:sp>
      <p:sp>
        <p:nvSpPr>
          <p:cNvPr id="13" name="TextBox 14"/>
          <p:cNvSpPr txBox="1">
            <a:spLocks noChangeArrowheads="1"/>
          </p:cNvSpPr>
          <p:nvPr/>
        </p:nvSpPr>
        <p:spPr bwMode="auto">
          <a:xfrm>
            <a:off x="6019800" y="2438400"/>
            <a:ext cx="1752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spcBef>
                <a:spcPct val="50000"/>
              </a:spcBef>
              <a:buClr>
                <a:srgbClr val="0033CC"/>
              </a:buClr>
              <a:buSzPct val="155000"/>
              <a:buFont typeface="Symbol" pitchFamily="18" charset="2"/>
              <a:buNone/>
            </a:pPr>
            <a:r>
              <a:rPr lang="en-US">
                <a:solidFill>
                  <a:srgbClr val="000000"/>
                </a:solidFill>
              </a:rPr>
              <a:t>Main Memory</a:t>
            </a:r>
          </a:p>
        </p:txBody>
      </p:sp>
      <p:sp>
        <p:nvSpPr>
          <p:cNvPr id="14" name="TextBox 15"/>
          <p:cNvSpPr txBox="1">
            <a:spLocks noChangeArrowheads="1"/>
          </p:cNvSpPr>
          <p:nvPr/>
        </p:nvSpPr>
        <p:spPr bwMode="auto">
          <a:xfrm>
            <a:off x="5943600" y="6096000"/>
            <a:ext cx="1295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charset="0"/>
              </a:defRPr>
            </a:lvl1pPr>
            <a:lvl2pPr marL="742950" indent="-285750" eaLnBrk="0" hangingPunct="0">
              <a:defRPr sz="1200" b="1">
                <a:solidFill>
                  <a:schemeClr val="tx1"/>
                </a:solidFill>
                <a:latin typeface="Arial" charset="0"/>
              </a:defRPr>
            </a:lvl2pPr>
            <a:lvl3pPr marL="1143000" indent="-228600" eaLnBrk="0" hangingPunct="0">
              <a:defRPr sz="1200" b="1">
                <a:solidFill>
                  <a:schemeClr val="tx1"/>
                </a:solidFill>
                <a:latin typeface="Arial" charset="0"/>
              </a:defRPr>
            </a:lvl3pPr>
            <a:lvl4pPr marL="1600200" indent="-228600" eaLnBrk="0" hangingPunct="0">
              <a:defRPr sz="1200" b="1">
                <a:solidFill>
                  <a:schemeClr val="tx1"/>
                </a:solidFill>
                <a:latin typeface="Arial" charset="0"/>
              </a:defRPr>
            </a:lvl4pPr>
            <a:lvl5pPr marL="2057400" indent="-228600" eaLnBrk="0" hangingPunct="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spcBef>
                <a:spcPct val="50000"/>
              </a:spcBef>
              <a:buClr>
                <a:srgbClr val="0033CC"/>
              </a:buClr>
              <a:buSzPct val="155000"/>
              <a:buFont typeface="Symbol" pitchFamily="18" charset="2"/>
              <a:buNone/>
            </a:pPr>
            <a:r>
              <a:rPr lang="en-US">
                <a:solidFill>
                  <a:srgbClr val="000000"/>
                </a:solidFill>
              </a:rPr>
              <a:t>Database</a:t>
            </a:r>
          </a:p>
        </p:txBody>
      </p:sp>
      <p:sp>
        <p:nvSpPr>
          <p:cNvPr id="15" name="Right Arrow 14"/>
          <p:cNvSpPr/>
          <p:nvPr/>
        </p:nvSpPr>
        <p:spPr bwMode="auto">
          <a:xfrm>
            <a:off x="609600" y="2438400"/>
            <a:ext cx="838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spcBef>
                <a:spcPct val="50000"/>
              </a:spcBef>
              <a:buClr>
                <a:srgbClr val="0033CC"/>
              </a:buClr>
              <a:buSzPct val="155000"/>
              <a:buFont typeface="Symbol" pitchFamily="18" charset="2"/>
              <a:buNone/>
              <a:defRPr/>
            </a:pPr>
            <a:endParaRPr lang="en-US">
              <a:ln w="11430"/>
              <a:gradFill>
                <a:gsLst>
                  <a:gs pos="0">
                    <a:srgbClr val="2D2D8A">
                      <a:tint val="90000"/>
                      <a:satMod val="120000"/>
                    </a:srgbClr>
                  </a:gs>
                  <a:gs pos="25000">
                    <a:srgbClr val="2D2D8A">
                      <a:tint val="93000"/>
                      <a:satMod val="120000"/>
                    </a:srgbClr>
                  </a:gs>
                  <a:gs pos="50000">
                    <a:srgbClr val="2D2D8A">
                      <a:shade val="89000"/>
                      <a:satMod val="110000"/>
                    </a:srgbClr>
                  </a:gs>
                  <a:gs pos="75000">
                    <a:srgbClr val="2D2D8A">
                      <a:tint val="93000"/>
                      <a:satMod val="120000"/>
                    </a:srgbClr>
                  </a:gs>
                  <a:gs pos="100000">
                    <a:srgbClr val="2D2D8A">
                      <a:tint val="90000"/>
                      <a:satMod val="120000"/>
                    </a:srgbClr>
                  </a:gs>
                </a:gsLst>
                <a:lin ang="5400000"/>
              </a:gradFill>
              <a:effectLst>
                <a:outerShdw blurRad="80000" dist="40000" dir="5040000" algn="tl">
                  <a:srgbClr val="000000">
                    <a:alpha val="30000"/>
                  </a:srgbClr>
                </a:outerShdw>
              </a:effectLst>
            </a:endParaRPr>
          </a:p>
        </p:txBody>
      </p:sp>
      <p:sp>
        <p:nvSpPr>
          <p:cNvPr id="16" name="Right Arrow 15"/>
          <p:cNvSpPr/>
          <p:nvPr/>
        </p:nvSpPr>
        <p:spPr bwMode="auto">
          <a:xfrm>
            <a:off x="609600" y="2819400"/>
            <a:ext cx="838200" cy="228600"/>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spcBef>
                <a:spcPct val="50000"/>
              </a:spcBef>
              <a:buClr>
                <a:srgbClr val="0033CC"/>
              </a:buClr>
              <a:buSzPct val="155000"/>
              <a:buFont typeface="Symbol" pitchFamily="18" charset="2"/>
              <a:buNone/>
              <a:defRPr/>
            </a:pPr>
            <a:endParaRPr lang="en-US">
              <a:ln w="11430"/>
              <a:gradFill>
                <a:gsLst>
                  <a:gs pos="0">
                    <a:srgbClr val="2D2D8A">
                      <a:tint val="90000"/>
                      <a:satMod val="120000"/>
                    </a:srgbClr>
                  </a:gs>
                  <a:gs pos="25000">
                    <a:srgbClr val="2D2D8A">
                      <a:tint val="93000"/>
                      <a:satMod val="120000"/>
                    </a:srgbClr>
                  </a:gs>
                  <a:gs pos="50000">
                    <a:srgbClr val="2D2D8A">
                      <a:shade val="89000"/>
                      <a:satMod val="110000"/>
                    </a:srgbClr>
                  </a:gs>
                  <a:gs pos="75000">
                    <a:srgbClr val="2D2D8A">
                      <a:tint val="93000"/>
                      <a:satMod val="120000"/>
                    </a:srgbClr>
                  </a:gs>
                  <a:gs pos="100000">
                    <a:srgbClr val="2D2D8A">
                      <a:tint val="90000"/>
                      <a:satMod val="120000"/>
                    </a:srgbClr>
                  </a:gs>
                </a:gsLst>
                <a:lin ang="5400000"/>
              </a:gradFill>
              <a:effectLst>
                <a:outerShdw blurRad="80000" dist="40000" dir="5040000" algn="tl">
                  <a:srgbClr val="000000">
                    <a:alpha val="30000"/>
                  </a:srgbClr>
                </a:outerShdw>
              </a:effectLst>
            </a:endParaRPr>
          </a:p>
        </p:txBody>
      </p:sp>
      <p:sp>
        <p:nvSpPr>
          <p:cNvPr id="17" name="Rectangle 16"/>
          <p:cNvSpPr/>
          <p:nvPr/>
        </p:nvSpPr>
        <p:spPr bwMode="auto">
          <a:xfrm>
            <a:off x="4953000" y="2819400"/>
            <a:ext cx="457200" cy="3810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a:solidFill>
                <a:srgbClr val="000000"/>
              </a:solidFill>
            </a:endParaRPr>
          </a:p>
        </p:txBody>
      </p:sp>
    </p:spTree>
    <p:extLst>
      <p:ext uri="{BB962C8B-B14F-4D97-AF65-F5344CB8AC3E}">
        <p14:creationId xmlns:p14="http://schemas.microsoft.com/office/powerpoint/2010/main" val="2518289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64" presetClass="path" presetSubtype="0" accel="50000" decel="50000" fill="hold" nodeType="withEffect">
                                  <p:stCondLst>
                                    <p:cond delay="0"/>
                                  </p:stCondLst>
                                  <p:childTnLst>
                                    <p:animMotion origin="layout" path="M -0.00833 -0.08323 L -0.00747 -0.43838 " pathEditMode="relative" rAng="0" ptsTypes="AA">
                                      <p:cBhvr>
                                        <p:cTn id="14" dur="2000" fill="hold"/>
                                        <p:tgtEl>
                                          <p:spTgt spid="8"/>
                                        </p:tgtEl>
                                        <p:attrNameLst>
                                          <p:attrName>ppt_x</p:attrName>
                                          <p:attrName>ppt_y</p:attrName>
                                        </p:attrNameLst>
                                      </p:cBhvr>
                                      <p:rCtr x="0" y="-17800"/>
                                    </p:animMotion>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par>
                                <p:cTn id="29" presetID="31" presetClass="entr" presetSubtype="0" fill="hold" grpId="0" nodeType="withEffect">
                                  <p:stCondLst>
                                    <p:cond delay="0"/>
                                  </p:stCondLst>
                                  <p:iterate type="lt">
                                    <p:tmPct val="5000"/>
                                  </p:iterate>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1000" fill="hold"/>
                                        <p:tgtEl>
                                          <p:spTgt spid="12"/>
                                        </p:tgtEl>
                                        <p:attrNameLst>
                                          <p:attrName>ppt_x</p:attrName>
                                        </p:attrNameLst>
                                      </p:cBhvr>
                                      <p:tavLst>
                                        <p:tav tm="0">
                                          <p:val>
                                            <p:strVal val="0-#ppt_w/2"/>
                                          </p:val>
                                        </p:tav>
                                        <p:tav tm="100000">
                                          <p:val>
                                            <p:strVal val="#ppt_x"/>
                                          </p:val>
                                        </p:tav>
                                      </p:tavLst>
                                    </p:anim>
                                    <p:anim calcmode="lin" valueType="num">
                                      <p:cBhvr additive="base">
                                        <p:cTn id="40"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dissolve">
                                      <p:cBhvr>
                                        <p:cTn id="57" dur="500"/>
                                        <p:tgtEl>
                                          <p:spTgt spid="17"/>
                                        </p:tgtEl>
                                      </p:cBhvr>
                                    </p:animEffect>
                                  </p:childTnLst>
                                </p:cTn>
                              </p:par>
                              <p:par>
                                <p:cTn id="58" presetID="64" presetClass="path" presetSubtype="0" accel="50000" decel="50000" fill="hold" nodeType="withEffect">
                                  <p:stCondLst>
                                    <p:cond delay="0"/>
                                  </p:stCondLst>
                                  <p:childTnLst>
                                    <p:animMotion origin="layout" path="M -0.00833 -0.08323 L -0.00747 -0.43838 " pathEditMode="relative" rAng="0" ptsTypes="AA">
                                      <p:cBhvr>
                                        <p:cTn id="59" dur="2000" fill="hold"/>
                                        <p:tgtEl>
                                          <p:spTgt spid="17"/>
                                        </p:tgtEl>
                                        <p:attrNameLst>
                                          <p:attrName>ppt_x</p:attrName>
                                          <p:attrName>ppt_y</p:attrName>
                                        </p:attrNameLst>
                                      </p:cBhvr>
                                      <p:rCtr x="0" y="-17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Operations on explicit cursor(1 of 10 )</a:t>
            </a:r>
          </a:p>
        </p:txBody>
      </p:sp>
      <p:sp>
        <p:nvSpPr>
          <p:cNvPr id="16388" name="Rectangle 3"/>
          <p:cNvSpPr>
            <a:spLocks noGrp="1" noChangeArrowheads="1"/>
          </p:cNvSpPr>
          <p:nvPr>
            <p:ph type="body" idx="1"/>
          </p:nvPr>
        </p:nvSpPr>
        <p:spPr>
          <a:xfrm>
            <a:off x="0" y="685800"/>
            <a:ext cx="8991600" cy="6172200"/>
          </a:xfrm>
        </p:spPr>
        <p:txBody>
          <a:bodyPr/>
          <a:lstStyle/>
          <a:p>
            <a:pPr eaLnBrk="1" hangingPunct="1">
              <a:lnSpc>
                <a:spcPct val="90000"/>
              </a:lnSpc>
              <a:buFont typeface="Arial" charset="0"/>
              <a:buChar char="•"/>
            </a:pPr>
            <a:r>
              <a:rPr lang="en-US" sz="1800" dirty="0" smtClean="0"/>
              <a:t>Declare the cursor</a:t>
            </a:r>
          </a:p>
          <a:p>
            <a:pPr eaLnBrk="1" hangingPunct="1">
              <a:lnSpc>
                <a:spcPct val="90000"/>
              </a:lnSpc>
              <a:buFont typeface="Arial" charset="0"/>
              <a:buChar char="•"/>
            </a:pPr>
            <a:r>
              <a:rPr lang="en-US" sz="1800" dirty="0" smtClean="0"/>
              <a:t>Opening the cursor</a:t>
            </a:r>
          </a:p>
          <a:p>
            <a:pPr eaLnBrk="1" hangingPunct="1">
              <a:lnSpc>
                <a:spcPct val="90000"/>
              </a:lnSpc>
              <a:buFont typeface="Arial" charset="0"/>
              <a:buChar char="•"/>
            </a:pPr>
            <a:r>
              <a:rPr lang="en-US" sz="1800" dirty="0" smtClean="0"/>
              <a:t>Fetching records from the cursor</a:t>
            </a:r>
          </a:p>
          <a:p>
            <a:pPr eaLnBrk="1" hangingPunct="1">
              <a:lnSpc>
                <a:spcPct val="90000"/>
              </a:lnSpc>
              <a:buFont typeface="Arial" charset="0"/>
              <a:buChar char="•"/>
            </a:pPr>
            <a:r>
              <a:rPr lang="en-US" sz="1800" dirty="0" smtClean="0"/>
              <a:t>Close the cursor</a:t>
            </a:r>
          </a:p>
          <a:p>
            <a:pPr eaLnBrk="1" hangingPunct="1">
              <a:lnSpc>
                <a:spcPct val="90000"/>
              </a:lnSpc>
              <a:buFont typeface="Arial" charset="0"/>
              <a:buChar char="•"/>
            </a:pPr>
            <a:endParaRPr lang="en-US" dirty="0" smtClean="0"/>
          </a:p>
        </p:txBody>
      </p:sp>
    </p:spTree>
    <p:extLst>
      <p:ext uri="{BB962C8B-B14F-4D97-AF65-F5344CB8AC3E}">
        <p14:creationId xmlns:p14="http://schemas.microsoft.com/office/powerpoint/2010/main" val="17571363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4000" cy="685800"/>
          </a:xfrm>
          <a:solidFill>
            <a:schemeClr val="accent4">
              <a:lumMod val="20000"/>
              <a:lumOff val="80000"/>
            </a:schemeClr>
          </a:solidFill>
        </p:spPr>
        <p:txBody>
          <a:bodyPr>
            <a:normAutofit fontScale="90000"/>
          </a:bodyPr>
          <a:lstStyle/>
          <a:p>
            <a:pPr eaLnBrk="1" hangingPunct="1">
              <a:defRPr/>
            </a:pPr>
            <a:r>
              <a:rPr lang="en-US" dirty="0" smtClean="0"/>
              <a:t>Operations on explicit cursor (2 of 10 )</a:t>
            </a:r>
          </a:p>
        </p:txBody>
      </p:sp>
      <p:sp>
        <p:nvSpPr>
          <p:cNvPr id="17412" name="Rectangle 3"/>
          <p:cNvSpPr>
            <a:spLocks noGrp="1" noChangeArrowheads="1"/>
          </p:cNvSpPr>
          <p:nvPr>
            <p:ph type="body" idx="1"/>
          </p:nvPr>
        </p:nvSpPr>
        <p:spPr>
          <a:xfrm>
            <a:off x="0" y="685800"/>
            <a:ext cx="9144000" cy="6172200"/>
          </a:xfrm>
        </p:spPr>
        <p:txBody>
          <a:bodyPr/>
          <a:lstStyle/>
          <a:p>
            <a:pPr eaLnBrk="1" hangingPunct="1">
              <a:lnSpc>
                <a:spcPct val="90000"/>
              </a:lnSpc>
              <a:buFont typeface="Arial" charset="0"/>
              <a:buChar char="•"/>
            </a:pPr>
            <a:r>
              <a:rPr lang="en-US" sz="1800" dirty="0" smtClean="0"/>
              <a:t>Declare the cursor</a:t>
            </a:r>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smtClean="0"/>
              <a:t> </a:t>
            </a:r>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err="1" smtClean="0"/>
              <a:t>Cursorname</a:t>
            </a:r>
            <a:r>
              <a:rPr lang="en-US" sz="1800" dirty="0" smtClean="0"/>
              <a:t> is the name of the cursor, which can be any valid identifier</a:t>
            </a:r>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smtClean="0"/>
              <a:t>Query can be any SELECT statement</a:t>
            </a:r>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smtClean="0"/>
              <a:t>SELECT statement associated with cursor declaration need not have an INTO clause</a:t>
            </a:r>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smtClean="0"/>
              <a:t>All other clauses such as WHERE, GROUP BY, HAVING, ORDER BY clause can be used in the cursor declaration, depending on requirement</a:t>
            </a:r>
          </a:p>
          <a:p>
            <a:pPr lvl="1" eaLnBrk="1" hangingPunct="1">
              <a:lnSpc>
                <a:spcPct val="90000"/>
              </a:lnSpc>
              <a:buFont typeface="Wingdings" pitchFamily="2" charset="2"/>
              <a:buNone/>
            </a:pPr>
            <a:r>
              <a:rPr lang="en-US" sz="1800" dirty="0" smtClean="0"/>
              <a:t>     </a:t>
            </a:r>
          </a:p>
          <a:p>
            <a:pPr lvl="1" eaLnBrk="1" hangingPunct="1">
              <a:lnSpc>
                <a:spcPct val="90000"/>
              </a:lnSpc>
              <a:buFont typeface="Arial" charset="0"/>
              <a:buChar char="•"/>
            </a:pPr>
            <a:endParaRPr lang="en-US" sz="1800" dirty="0" smtClean="0"/>
          </a:p>
        </p:txBody>
      </p:sp>
      <p:sp>
        <p:nvSpPr>
          <p:cNvPr id="5" name="AutoShape 10"/>
          <p:cNvSpPr>
            <a:spLocks noChangeArrowheads="1"/>
          </p:cNvSpPr>
          <p:nvPr/>
        </p:nvSpPr>
        <p:spPr bwMode="auto">
          <a:xfrm>
            <a:off x="1143000" y="1066800"/>
            <a:ext cx="4114800" cy="6858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eaLnBrk="0" hangingPunct="0">
              <a:spcBef>
                <a:spcPts val="600"/>
              </a:spcBef>
              <a:defRPr/>
            </a:pPr>
            <a:r>
              <a:rPr lang="en-US" sz="1800" b="0" dirty="0">
                <a:latin typeface="Lucida Console" pitchFamily="49" charset="0"/>
              </a:rPr>
              <a:t> CURSOR cursorname IS query;</a:t>
            </a:r>
          </a:p>
        </p:txBody>
      </p:sp>
    </p:spTree>
    <p:extLst>
      <p:ext uri="{BB962C8B-B14F-4D97-AF65-F5344CB8AC3E}">
        <p14:creationId xmlns:p14="http://schemas.microsoft.com/office/powerpoint/2010/main" val="301147273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0637"/>
            <a:ext cx="9144000" cy="741363"/>
          </a:xfrm>
          <a:solidFill>
            <a:schemeClr val="accent4">
              <a:lumMod val="20000"/>
              <a:lumOff val="80000"/>
            </a:schemeClr>
          </a:solidFill>
        </p:spPr>
        <p:txBody>
          <a:bodyPr>
            <a:normAutofit fontScale="90000"/>
          </a:bodyPr>
          <a:lstStyle/>
          <a:p>
            <a:pPr eaLnBrk="1" hangingPunct="1">
              <a:defRPr/>
            </a:pPr>
            <a:r>
              <a:rPr lang="en-US" dirty="0" smtClean="0"/>
              <a:t>Operations on explicit cursor (4 of 10 )</a:t>
            </a:r>
          </a:p>
        </p:txBody>
      </p:sp>
      <p:sp>
        <p:nvSpPr>
          <p:cNvPr id="19460" name="Rectangle 3"/>
          <p:cNvSpPr>
            <a:spLocks noGrp="1" noChangeArrowheads="1"/>
          </p:cNvSpPr>
          <p:nvPr>
            <p:ph type="body" idx="1"/>
          </p:nvPr>
        </p:nvSpPr>
        <p:spPr>
          <a:xfrm>
            <a:off x="0" y="762000"/>
            <a:ext cx="9143999" cy="6096000"/>
          </a:xfrm>
        </p:spPr>
        <p:txBody>
          <a:bodyPr>
            <a:noAutofit/>
          </a:bodyPr>
          <a:lstStyle/>
          <a:p>
            <a:pPr eaLnBrk="1" hangingPunct="1">
              <a:lnSpc>
                <a:spcPct val="90000"/>
              </a:lnSpc>
              <a:buFont typeface="Arial" charset="0"/>
              <a:buChar char="•"/>
            </a:pPr>
            <a:r>
              <a:rPr lang="en-US" sz="2400" dirty="0" smtClean="0"/>
              <a:t>Opening the Cursor</a:t>
            </a:r>
          </a:p>
          <a:p>
            <a:pPr lvl="1" eaLnBrk="1" hangingPunct="1">
              <a:lnSpc>
                <a:spcPct val="90000"/>
              </a:lnSpc>
              <a:buFont typeface="Wingdings" pitchFamily="2" charset="2"/>
              <a:buNone/>
            </a:pPr>
            <a:r>
              <a:rPr lang="en-US" sz="2400" dirty="0" smtClean="0"/>
              <a:t> </a:t>
            </a:r>
            <a:endParaRPr lang="en-US" sz="2400" dirty="0" smtClean="0"/>
          </a:p>
          <a:p>
            <a:pPr lvl="1" eaLnBrk="1" hangingPunct="1">
              <a:lnSpc>
                <a:spcPct val="90000"/>
              </a:lnSpc>
              <a:buFont typeface="Wingdings" pitchFamily="2" charset="2"/>
              <a:buNone/>
            </a:pPr>
            <a:endParaRPr lang="en-US" sz="2400" dirty="0" smtClean="0"/>
          </a:p>
          <a:p>
            <a:pPr lvl="1" algn="just" eaLnBrk="1" hangingPunct="1">
              <a:lnSpc>
                <a:spcPct val="90000"/>
              </a:lnSpc>
              <a:buFont typeface="Arial" charset="0"/>
              <a:buChar char="•"/>
            </a:pPr>
            <a:r>
              <a:rPr lang="en-US" sz="2400" dirty="0" smtClean="0"/>
              <a:t>Cursors are opened in the EXECUTION or EXCEPTION section of the block. If cursor is already opened it would throw a CURSOR_ALREADY_OPEN runtime </a:t>
            </a:r>
            <a:r>
              <a:rPr lang="en-US" sz="2400" dirty="0" smtClean="0"/>
              <a:t>exception</a:t>
            </a:r>
            <a:endParaRPr lang="en-US" sz="2400" dirty="0" smtClean="0"/>
          </a:p>
          <a:p>
            <a:pPr lvl="1" eaLnBrk="1" hangingPunct="1">
              <a:lnSpc>
                <a:spcPct val="90000"/>
              </a:lnSpc>
              <a:buFont typeface="Arial" charset="0"/>
              <a:buChar char="•"/>
            </a:pPr>
            <a:r>
              <a:rPr lang="en-US" sz="2400" dirty="0" smtClean="0"/>
              <a:t>Select query associated with cursor declaration is executed only when you open the </a:t>
            </a:r>
            <a:r>
              <a:rPr lang="en-US" sz="2400" dirty="0" smtClean="0"/>
              <a:t>cursor</a:t>
            </a:r>
            <a:endParaRPr lang="en-US" sz="2400" dirty="0" smtClean="0"/>
          </a:p>
          <a:p>
            <a:pPr lvl="1" eaLnBrk="1" hangingPunct="1">
              <a:lnSpc>
                <a:spcPct val="90000"/>
              </a:lnSpc>
              <a:buFont typeface="Arial" charset="0"/>
              <a:buChar char="•"/>
            </a:pPr>
            <a:r>
              <a:rPr lang="en-US" sz="2400" dirty="0" smtClean="0"/>
              <a:t>OPEN command prepares the cursor for use, by identifying the result set, and positions the cursor before the first </a:t>
            </a:r>
            <a:r>
              <a:rPr lang="en-US" sz="2400" dirty="0" smtClean="0"/>
              <a:t>row</a:t>
            </a:r>
            <a:endParaRPr lang="en-US" sz="2400" dirty="0" smtClean="0"/>
          </a:p>
          <a:p>
            <a:pPr lvl="1" eaLnBrk="1" hangingPunct="1">
              <a:lnSpc>
                <a:spcPct val="90000"/>
              </a:lnSpc>
              <a:buFont typeface="Arial" charset="0"/>
              <a:buChar char="•"/>
            </a:pPr>
            <a:r>
              <a:rPr lang="en-US" sz="2400" dirty="0" smtClean="0"/>
              <a:t>If the query returns no row, no exception is </a:t>
            </a:r>
            <a:r>
              <a:rPr lang="en-US" sz="2400" dirty="0" smtClean="0"/>
              <a:t>raised</a:t>
            </a:r>
            <a:endParaRPr lang="en-US" sz="2400" dirty="0" smtClean="0"/>
          </a:p>
          <a:p>
            <a:pPr lvl="1" eaLnBrk="1" hangingPunct="1">
              <a:lnSpc>
                <a:spcPct val="90000"/>
              </a:lnSpc>
              <a:buFont typeface="Arial" charset="0"/>
              <a:buChar char="•"/>
            </a:pPr>
            <a:r>
              <a:rPr lang="en-US" sz="2400" dirty="0" smtClean="0"/>
              <a:t>Use the cursor attributes to test the outcome after a </a:t>
            </a:r>
            <a:r>
              <a:rPr lang="en-US" sz="2400" dirty="0" smtClean="0"/>
              <a:t>FETCH</a:t>
            </a:r>
            <a:endParaRPr lang="en-US" sz="2400" dirty="0" smtClean="0"/>
          </a:p>
        </p:txBody>
      </p:sp>
      <p:sp>
        <p:nvSpPr>
          <p:cNvPr id="5" name="AutoShape 10"/>
          <p:cNvSpPr>
            <a:spLocks noChangeArrowheads="1"/>
          </p:cNvSpPr>
          <p:nvPr/>
        </p:nvSpPr>
        <p:spPr bwMode="auto">
          <a:xfrm>
            <a:off x="2438400" y="1143000"/>
            <a:ext cx="4114800" cy="533400"/>
          </a:xfrm>
          <a:prstGeom prst="roundRect">
            <a:avLst>
              <a:gd name="adj" fmla="val 0"/>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1800" b="0" dirty="0">
                <a:latin typeface="Lucida Console" pitchFamily="49" charset="0"/>
              </a:rPr>
              <a:t> </a:t>
            </a:r>
            <a:r>
              <a:rPr lang="en-US" sz="2000" b="0" kern="0" dirty="0">
                <a:solidFill>
                  <a:srgbClr val="000000"/>
                </a:solidFill>
                <a:latin typeface="Lucida Console" pitchFamily="49" charset="0"/>
              </a:rPr>
              <a:t>OPEN cursorname;</a:t>
            </a:r>
          </a:p>
        </p:txBody>
      </p:sp>
    </p:spTree>
    <p:extLst>
      <p:ext uri="{BB962C8B-B14F-4D97-AF65-F5344CB8AC3E}">
        <p14:creationId xmlns:p14="http://schemas.microsoft.com/office/powerpoint/2010/main" val="340179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0637"/>
            <a:ext cx="9144000" cy="741363"/>
          </a:xfrm>
          <a:solidFill>
            <a:schemeClr val="accent4">
              <a:lumMod val="20000"/>
              <a:lumOff val="80000"/>
            </a:schemeClr>
          </a:solidFill>
        </p:spPr>
        <p:txBody>
          <a:bodyPr>
            <a:normAutofit fontScale="90000"/>
          </a:bodyPr>
          <a:lstStyle/>
          <a:p>
            <a:pPr eaLnBrk="1" hangingPunct="1">
              <a:defRPr/>
            </a:pPr>
            <a:r>
              <a:rPr lang="en-US" dirty="0" smtClean="0"/>
              <a:t>Operations on explicit cursor (5 of 10 )</a:t>
            </a:r>
          </a:p>
        </p:txBody>
      </p:sp>
      <p:sp>
        <p:nvSpPr>
          <p:cNvPr id="20484" name="Rectangle 3"/>
          <p:cNvSpPr>
            <a:spLocks noGrp="1" noChangeArrowheads="1"/>
          </p:cNvSpPr>
          <p:nvPr>
            <p:ph type="body" idx="1"/>
          </p:nvPr>
        </p:nvSpPr>
        <p:spPr>
          <a:xfrm>
            <a:off x="0" y="762000"/>
            <a:ext cx="9144000" cy="6096000"/>
          </a:xfrm>
        </p:spPr>
        <p:txBody>
          <a:bodyPr/>
          <a:lstStyle/>
          <a:p>
            <a:pPr eaLnBrk="1" hangingPunct="1">
              <a:lnSpc>
                <a:spcPct val="90000"/>
              </a:lnSpc>
              <a:buFont typeface="Arial" charset="0"/>
              <a:buChar char="•"/>
            </a:pPr>
            <a:r>
              <a:rPr lang="en-US" sz="2400" dirty="0" smtClean="0"/>
              <a:t>Opening the Cursor – Example(s)</a:t>
            </a:r>
          </a:p>
          <a:p>
            <a:pPr lvl="1" eaLnBrk="1" hangingPunct="1">
              <a:lnSpc>
                <a:spcPct val="90000"/>
              </a:lnSpc>
              <a:buFont typeface="Arial" charset="0"/>
              <a:buChar char="•"/>
            </a:pPr>
            <a:endParaRPr lang="en-US" sz="1800" dirty="0" smtClean="0"/>
          </a:p>
          <a:p>
            <a:pPr lvl="1" eaLnBrk="1" hangingPunct="1">
              <a:lnSpc>
                <a:spcPct val="90000"/>
              </a:lnSpc>
              <a:buFont typeface="Arial" charset="0"/>
              <a:buChar char="•"/>
            </a:pPr>
            <a:endParaRPr lang="en-US" sz="1800" dirty="0" smtClean="0"/>
          </a:p>
          <a:p>
            <a:pPr lvl="1" eaLnBrk="1" hangingPunct="1">
              <a:lnSpc>
                <a:spcPct val="90000"/>
              </a:lnSpc>
              <a:buFont typeface="Wingdings" pitchFamily="2" charset="2"/>
              <a:buNone/>
            </a:pPr>
            <a:endParaRPr lang="en-US" sz="1800" dirty="0" smtClean="0"/>
          </a:p>
          <a:p>
            <a:pPr lvl="1" eaLnBrk="1" hangingPunct="1">
              <a:lnSpc>
                <a:spcPct val="90000"/>
              </a:lnSpc>
              <a:buFont typeface="Wingdings" pitchFamily="2" charset="2"/>
              <a:buNone/>
            </a:pPr>
            <a:r>
              <a:rPr lang="en-US" sz="1800" dirty="0" smtClean="0"/>
              <a:t>     </a:t>
            </a:r>
          </a:p>
          <a:p>
            <a:pPr marL="457200" lvl="1" indent="0" eaLnBrk="1" hangingPunct="1">
              <a:lnSpc>
                <a:spcPct val="90000"/>
              </a:lnSpc>
              <a:buNone/>
            </a:pPr>
            <a:endParaRPr lang="en-US" sz="1800" dirty="0" smtClean="0"/>
          </a:p>
          <a:p>
            <a:pPr lvl="1" eaLnBrk="1" hangingPunct="1">
              <a:lnSpc>
                <a:spcPct val="90000"/>
              </a:lnSpc>
              <a:buFont typeface="Arial" charset="0"/>
              <a:buChar char="•"/>
            </a:pPr>
            <a:r>
              <a:rPr lang="en-US" sz="2400" dirty="0" smtClean="0"/>
              <a:t>Same cursor can be opened and closed any number of times in the executable and exception handling </a:t>
            </a:r>
            <a:r>
              <a:rPr lang="en-US" sz="2400" dirty="0" smtClean="0"/>
              <a:t>section</a:t>
            </a:r>
            <a:endParaRPr lang="en-US" sz="2400" dirty="0" smtClean="0"/>
          </a:p>
          <a:p>
            <a:pPr lvl="1" eaLnBrk="1" hangingPunct="1">
              <a:lnSpc>
                <a:spcPct val="90000"/>
              </a:lnSpc>
              <a:buFont typeface="Arial" charset="0"/>
              <a:buChar char="•"/>
            </a:pPr>
            <a:r>
              <a:rPr lang="en-US" sz="2400" dirty="0" smtClean="0"/>
              <a:t>An alternative way of opening a cursor is </a:t>
            </a:r>
          </a:p>
        </p:txBody>
      </p:sp>
      <p:sp>
        <p:nvSpPr>
          <p:cNvPr id="5" name="AutoShape 10"/>
          <p:cNvSpPr>
            <a:spLocks noChangeArrowheads="1"/>
          </p:cNvSpPr>
          <p:nvPr/>
        </p:nvSpPr>
        <p:spPr bwMode="auto">
          <a:xfrm>
            <a:off x="685800" y="1143000"/>
            <a:ext cx="4114800" cy="15240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OPEN </a:t>
            </a:r>
            <a:r>
              <a:rPr lang="en-US" sz="1800" b="0" dirty="0">
                <a:latin typeface="Lucida Console" pitchFamily="49" charset="0"/>
              </a:rPr>
              <a:t>cur_itemdet1</a:t>
            </a:r>
            <a:r>
              <a:rPr lang="en-US" sz="1800" b="0" kern="0" dirty="0" smtClean="0">
                <a:solidFill>
                  <a:srgbClr val="000000"/>
                </a:solidFill>
                <a:latin typeface="Lucida Console" pitchFamily="49" charset="0"/>
              </a:rPr>
              <a:t>;</a:t>
            </a:r>
            <a:endParaRPr lang="en-US" sz="18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OPEN </a:t>
            </a:r>
            <a:r>
              <a:rPr lang="en-US" sz="1800" b="0" dirty="0">
                <a:latin typeface="Lucida Console" pitchFamily="49" charset="0"/>
              </a:rPr>
              <a:t>cur_itemdet2</a:t>
            </a:r>
            <a:r>
              <a:rPr lang="en-US" sz="1800" b="0" kern="0" dirty="0" smtClean="0">
                <a:solidFill>
                  <a:srgbClr val="000000"/>
                </a:solidFill>
                <a:latin typeface="Lucida Console" pitchFamily="49" charset="0"/>
              </a:rPr>
              <a:t>;</a:t>
            </a:r>
            <a:endParaRPr lang="en-US" sz="1800" b="0" kern="0" dirty="0">
              <a:solidFill>
                <a:srgbClr val="000000"/>
              </a:solidFill>
              <a:latin typeface="Lucida Console" pitchFamily="49" charset="0"/>
            </a:endParaRPr>
          </a:p>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OPEN </a:t>
            </a:r>
            <a:r>
              <a:rPr lang="en-US" sz="1800" b="0" dirty="0">
                <a:latin typeface="Lucida Console" pitchFamily="49" charset="0"/>
              </a:rPr>
              <a:t>cur_itemdet3</a:t>
            </a:r>
            <a:r>
              <a:rPr lang="en-US" sz="1800" b="0" kern="0" dirty="0">
                <a:solidFill>
                  <a:srgbClr val="000000"/>
                </a:solidFill>
                <a:latin typeface="Lucida Console" pitchFamily="49" charset="0"/>
              </a:rPr>
              <a:t>;</a:t>
            </a:r>
          </a:p>
        </p:txBody>
      </p:sp>
      <p:sp>
        <p:nvSpPr>
          <p:cNvPr id="6" name="AutoShape 10"/>
          <p:cNvSpPr>
            <a:spLocks noChangeArrowheads="1"/>
          </p:cNvSpPr>
          <p:nvPr/>
        </p:nvSpPr>
        <p:spPr bwMode="auto">
          <a:xfrm>
            <a:off x="838200" y="3886200"/>
            <a:ext cx="5638800" cy="14478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IF NOT </a:t>
            </a:r>
            <a:r>
              <a:rPr lang="en-US" sz="2000" b="0" dirty="0">
                <a:latin typeface="Lucida Console" pitchFamily="49" charset="0"/>
              </a:rPr>
              <a:t>cur_itemdet1 </a:t>
            </a:r>
            <a:r>
              <a:rPr lang="en-US" sz="2000" b="0" kern="0" dirty="0">
                <a:solidFill>
                  <a:srgbClr val="000000"/>
                </a:solidFill>
                <a:latin typeface="Lucida Console" pitchFamily="49" charset="0"/>
              </a:rPr>
              <a:t>%ISOPEN THEN</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     OPEN </a:t>
            </a:r>
            <a:r>
              <a:rPr lang="en-US" sz="2000" b="0" dirty="0">
                <a:latin typeface="Lucida Console" pitchFamily="49" charset="0"/>
              </a:rPr>
              <a:t>cur_itemdet1</a:t>
            </a:r>
            <a:r>
              <a:rPr lang="en-US" sz="2000" b="0" kern="0" dirty="0">
                <a:solidFill>
                  <a:srgbClr val="000000"/>
                </a:solidFill>
                <a:latin typeface="Lucida Console" pitchFamily="49" charset="0"/>
              </a:rPr>
              <a:t>;</a:t>
            </a:r>
          </a:p>
          <a:p>
            <a:pPr marL="742950" lvl="1" indent="-285750">
              <a:lnSpc>
                <a:spcPct val="90000"/>
              </a:lnSpc>
              <a:spcBef>
                <a:spcPct val="20000"/>
              </a:spcBef>
              <a:buClr>
                <a:srgbClr val="003366"/>
              </a:buClr>
              <a:buFont typeface="Symbol" pitchFamily="18" charset="2"/>
              <a:buNone/>
              <a:defRPr/>
            </a:pPr>
            <a:r>
              <a:rPr lang="en-US" sz="2000" b="0" kern="0" dirty="0">
                <a:solidFill>
                  <a:srgbClr val="000000"/>
                </a:solidFill>
                <a:latin typeface="Lucida Console" pitchFamily="49" charset="0"/>
              </a:rPr>
              <a:t>END IF;</a:t>
            </a:r>
          </a:p>
        </p:txBody>
      </p:sp>
    </p:spTree>
    <p:extLst>
      <p:ext uri="{BB962C8B-B14F-4D97-AF65-F5344CB8AC3E}">
        <p14:creationId xmlns:p14="http://schemas.microsoft.com/office/powerpoint/2010/main" val="16788212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eaLnBrk="1" hangingPunct="1">
              <a:defRPr/>
            </a:pPr>
            <a:r>
              <a:rPr lang="en-US" dirty="0" smtClean="0"/>
              <a:t>Operations on explicit cursor (6 of 10 )</a:t>
            </a:r>
          </a:p>
        </p:txBody>
      </p:sp>
      <p:sp>
        <p:nvSpPr>
          <p:cNvPr id="21508" name="Rectangle 3"/>
          <p:cNvSpPr>
            <a:spLocks noGrp="1" noChangeArrowheads="1"/>
          </p:cNvSpPr>
          <p:nvPr>
            <p:ph type="body" idx="1"/>
          </p:nvPr>
        </p:nvSpPr>
        <p:spPr>
          <a:xfrm>
            <a:off x="0" y="838200"/>
            <a:ext cx="9144000" cy="6019800"/>
          </a:xfrm>
        </p:spPr>
        <p:txBody>
          <a:bodyPr>
            <a:noAutofit/>
          </a:bodyPr>
          <a:lstStyle/>
          <a:p>
            <a:pPr eaLnBrk="1" hangingPunct="1">
              <a:lnSpc>
                <a:spcPct val="90000"/>
              </a:lnSpc>
              <a:buFont typeface="Arial" charset="0"/>
              <a:buChar char="•"/>
            </a:pPr>
            <a:r>
              <a:rPr lang="en-US" sz="2400" dirty="0" smtClean="0"/>
              <a:t>Fetching records from cursor</a:t>
            </a:r>
          </a:p>
          <a:p>
            <a:pPr eaLnBrk="1" hangingPunct="1">
              <a:lnSpc>
                <a:spcPct val="90000"/>
              </a:lnSpc>
              <a:buFont typeface="Arial" charset="0"/>
              <a:buChar char="•"/>
            </a:pPr>
            <a:endParaRPr lang="en-US" sz="2400" dirty="0" smtClean="0"/>
          </a:p>
          <a:p>
            <a:pPr marL="457200" lvl="1" indent="0" eaLnBrk="1" hangingPunct="1">
              <a:lnSpc>
                <a:spcPct val="90000"/>
              </a:lnSpc>
              <a:buNone/>
            </a:pPr>
            <a:endParaRPr lang="en-US" sz="2400" dirty="0" smtClean="0"/>
          </a:p>
          <a:p>
            <a:pPr lvl="1" eaLnBrk="1" hangingPunct="1">
              <a:lnSpc>
                <a:spcPct val="90000"/>
              </a:lnSpc>
              <a:buFont typeface="Arial" charset="0"/>
              <a:buChar char="•"/>
            </a:pPr>
            <a:r>
              <a:rPr lang="en-US" sz="2400" dirty="0" err="1" smtClean="0"/>
              <a:t>Cursorname</a:t>
            </a:r>
            <a:r>
              <a:rPr lang="en-US" sz="2400" dirty="0" smtClean="0"/>
              <a:t> is the name of the cursor which is already opened. Fetching from an unopened cursor would throw a runtime </a:t>
            </a:r>
            <a:r>
              <a:rPr lang="en-US" sz="2400" dirty="0" smtClean="0"/>
              <a:t>exception</a:t>
            </a:r>
            <a:endParaRPr lang="en-US" sz="2400" dirty="0" smtClean="0"/>
          </a:p>
          <a:p>
            <a:pPr lvl="1" eaLnBrk="1" hangingPunct="1">
              <a:lnSpc>
                <a:spcPct val="90000"/>
              </a:lnSpc>
              <a:buFont typeface="Arial" charset="0"/>
              <a:buChar char="•"/>
            </a:pPr>
            <a:r>
              <a:rPr lang="en-US" sz="2400" dirty="0" err="1" smtClean="0"/>
              <a:t>Variablename</a:t>
            </a:r>
            <a:r>
              <a:rPr lang="en-US" sz="2400" dirty="0" smtClean="0"/>
              <a:t>(s) is the list of variable names delimited by comma, where the fetched information has to be moved </a:t>
            </a:r>
            <a:r>
              <a:rPr lang="en-US" sz="2400" dirty="0" smtClean="0"/>
              <a:t>over</a:t>
            </a:r>
            <a:endParaRPr lang="en-US" sz="2400" dirty="0" smtClean="0"/>
          </a:p>
          <a:p>
            <a:pPr lvl="1" eaLnBrk="1" hangingPunct="1">
              <a:lnSpc>
                <a:spcPct val="90000"/>
              </a:lnSpc>
              <a:buFont typeface="Arial" charset="0"/>
              <a:buChar char="•"/>
            </a:pPr>
            <a:r>
              <a:rPr lang="en-US" sz="2400" dirty="0" smtClean="0"/>
              <a:t>The order and </a:t>
            </a:r>
            <a:r>
              <a:rPr lang="en-US" sz="2400" dirty="0" err="1" smtClean="0"/>
              <a:t>datatype</a:t>
            </a:r>
            <a:r>
              <a:rPr lang="en-US" sz="2400" dirty="0" smtClean="0"/>
              <a:t> of the variable names mentioned in the FETCH statement and the list of columns in the SELECT statement should exactly </a:t>
            </a:r>
            <a:r>
              <a:rPr lang="en-US" sz="2400" dirty="0" smtClean="0"/>
              <a:t>match</a:t>
            </a:r>
            <a:endParaRPr lang="en-US" sz="2400" dirty="0" smtClean="0"/>
          </a:p>
          <a:p>
            <a:pPr lvl="1" eaLnBrk="1" hangingPunct="1">
              <a:lnSpc>
                <a:spcPct val="90000"/>
              </a:lnSpc>
              <a:buFont typeface="Arial" charset="0"/>
              <a:buChar char="•"/>
            </a:pPr>
            <a:r>
              <a:rPr lang="en-US" sz="2400" dirty="0" smtClean="0"/>
              <a:t>Instead of list of variable names, record name also can be </a:t>
            </a:r>
            <a:r>
              <a:rPr lang="en-US" sz="2400" dirty="0" smtClean="0"/>
              <a:t>substituted</a:t>
            </a:r>
            <a:endParaRPr lang="en-US" sz="2400" dirty="0" smtClean="0"/>
          </a:p>
        </p:txBody>
      </p:sp>
      <p:sp>
        <p:nvSpPr>
          <p:cNvPr id="5" name="AutoShape 10"/>
          <p:cNvSpPr>
            <a:spLocks noChangeArrowheads="1"/>
          </p:cNvSpPr>
          <p:nvPr/>
        </p:nvSpPr>
        <p:spPr bwMode="auto">
          <a:xfrm>
            <a:off x="685800" y="1219200"/>
            <a:ext cx="8077200" cy="685800"/>
          </a:xfrm>
          <a:prstGeom prst="roundRect">
            <a:avLst>
              <a:gd name="adj" fmla="val 0"/>
            </a:avLst>
          </a:prstGeom>
          <a:solidFill>
            <a:srgbClr val="EBFFEF"/>
          </a:solidFill>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nchor="ctr"/>
          <a:lstStyle/>
          <a:p>
            <a:pPr marL="742950" lvl="1" indent="-285750">
              <a:lnSpc>
                <a:spcPct val="90000"/>
              </a:lnSpc>
              <a:spcBef>
                <a:spcPct val="20000"/>
              </a:spcBef>
              <a:buClr>
                <a:srgbClr val="003366"/>
              </a:buClr>
              <a:buFont typeface="Symbol" pitchFamily="18" charset="2"/>
              <a:buNone/>
              <a:defRPr/>
            </a:pPr>
            <a:r>
              <a:rPr lang="en-US" sz="1800" b="0" kern="0" dirty="0">
                <a:solidFill>
                  <a:srgbClr val="000000"/>
                </a:solidFill>
                <a:latin typeface="Lucida Console" pitchFamily="49" charset="0"/>
              </a:rPr>
              <a:t>FETCH cursorname INTO variablename(s) | PL/SQL record;</a:t>
            </a:r>
          </a:p>
        </p:txBody>
      </p:sp>
    </p:spTree>
    <p:extLst>
      <p:ext uri="{BB962C8B-B14F-4D97-AF65-F5344CB8AC3E}">
        <p14:creationId xmlns:p14="http://schemas.microsoft.com/office/powerpoint/2010/main" val="34649502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3031</Words>
  <Application>Microsoft Office PowerPoint</Application>
  <PresentationFormat>On-screen Show (4:3)</PresentationFormat>
  <Paragraphs>756</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Cursor</vt:lpstr>
      <vt:lpstr>Implicit Cursor Attributes</vt:lpstr>
      <vt:lpstr>Implicit Cursor Attribute - Example</vt:lpstr>
      <vt:lpstr>Explicit Cursors</vt:lpstr>
      <vt:lpstr>Operations on explicit cursor(1 of 10 )</vt:lpstr>
      <vt:lpstr>Operations on explicit cursor (2 of 10 )</vt:lpstr>
      <vt:lpstr>Operations on explicit cursor (4 of 10 )</vt:lpstr>
      <vt:lpstr>Operations on explicit cursor (5 of 10 )</vt:lpstr>
      <vt:lpstr>Operations on explicit cursor (6 of 10 )</vt:lpstr>
      <vt:lpstr>Operations on explicit cursor (7 of 10 )</vt:lpstr>
      <vt:lpstr>Operations on explicit cursor (8 of 10 )</vt:lpstr>
      <vt:lpstr>Operations on explicit cursor (9 of 10 )</vt:lpstr>
      <vt:lpstr>Operations on explicit cursor(10 of 10)</vt:lpstr>
      <vt:lpstr>Explicit cursors- Simple loop (1 of 2)</vt:lpstr>
      <vt:lpstr>Explicit cursors- With Group By (2 of 2)</vt:lpstr>
      <vt:lpstr>Explicit cursor attributes (1 of 2)</vt:lpstr>
      <vt:lpstr>Explicit Cursor - Record variables (1 of 2)</vt:lpstr>
      <vt:lpstr>Explicit cursors – Record variables (2 of 2) </vt:lpstr>
      <vt:lpstr>Explicit Cursor – WHILE LOOP (1 of 2)</vt:lpstr>
      <vt:lpstr>Explicit cursors- WHILE LOOP (2 of 2)</vt:lpstr>
      <vt:lpstr>Cursor FOR LOOP (1 of 2)</vt:lpstr>
      <vt:lpstr>Cursor FOR LOOP (2 of 2)</vt:lpstr>
      <vt:lpstr>Implicit FOR loops (1 of 2)</vt:lpstr>
      <vt:lpstr>Implicit FOR Loops (2 of 2)</vt:lpstr>
      <vt:lpstr>Predefined Oracle Server Exception – Cursor related</vt:lpstr>
      <vt:lpstr>INVALID_CURSOR exception</vt:lpstr>
      <vt:lpstr>CURSOR_ALREADY_OPEN exception</vt:lpstr>
      <vt:lpstr>Parameterized cursors (1 of 2) </vt:lpstr>
      <vt:lpstr>Parameterized cursors (2 of 2)</vt:lpstr>
      <vt:lpstr>Explicit Cursor - FOR UPDATE (1 of 5)</vt:lpstr>
      <vt:lpstr>FOR UPDATE Cursor declaration (2 of 5)</vt:lpstr>
      <vt:lpstr>WHERE CURRENT OF clause (3 of 5)</vt:lpstr>
      <vt:lpstr>FOR UPDATE cursor declaration (4 of 5)</vt:lpstr>
      <vt:lpstr>Don’ts - FOR UPDATE cursor declaration (4 of 5)</vt:lpstr>
      <vt:lpstr>More about FOR UPDATE (5 of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SQL SELECT in PL/SQL</dc:title>
  <dc:creator>Manish</dc:creator>
  <cp:lastModifiedBy>Manish</cp:lastModifiedBy>
  <cp:revision>127</cp:revision>
  <dcterms:created xsi:type="dcterms:W3CDTF">2006-08-16T00:00:00Z</dcterms:created>
  <dcterms:modified xsi:type="dcterms:W3CDTF">2015-01-22T17:18:48Z</dcterms:modified>
</cp:coreProperties>
</file>