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xls" ContentType="application/vnd.ms-excel"/>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9"/>
  </p:notes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8" r:id="rId32"/>
    <p:sldId id="290" r:id="rId33"/>
    <p:sldId id="291" r:id="rId34"/>
    <p:sldId id="292" r:id="rId35"/>
    <p:sldId id="293" r:id="rId36"/>
    <p:sldId id="294" r:id="rId37"/>
    <p:sldId id="295" r:id="rId38"/>
    <p:sldId id="296" r:id="rId39"/>
    <p:sldId id="298" r:id="rId40"/>
    <p:sldId id="299" r:id="rId41"/>
    <p:sldId id="300" r:id="rId42"/>
    <p:sldId id="301" r:id="rId43"/>
    <p:sldId id="302" r:id="rId44"/>
    <p:sldId id="303" r:id="rId45"/>
    <p:sldId id="304" r:id="rId46"/>
    <p:sldId id="305" r:id="rId47"/>
    <p:sldId id="306" r:id="rId48"/>
    <p:sldId id="307" r:id="rId49"/>
    <p:sldId id="308" r:id="rId50"/>
    <p:sldId id="309" r:id="rId51"/>
    <p:sldId id="310" r:id="rId52"/>
    <p:sldId id="311" r:id="rId53"/>
    <p:sldId id="312" r:id="rId54"/>
    <p:sldId id="313" r:id="rId55"/>
    <p:sldId id="314" r:id="rId56"/>
    <p:sldId id="315" r:id="rId57"/>
    <p:sldId id="316" r:id="rId58"/>
    <p:sldId id="317" r:id="rId59"/>
    <p:sldId id="318" r:id="rId60"/>
    <p:sldId id="319" r:id="rId61"/>
    <p:sldId id="320" r:id="rId62"/>
    <p:sldId id="321" r:id="rId63"/>
    <p:sldId id="322" r:id="rId64"/>
    <p:sldId id="323" r:id="rId65"/>
    <p:sldId id="324" r:id="rId66"/>
    <p:sldId id="325" r:id="rId67"/>
    <p:sldId id="326" r:id="rId6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824" autoAdjust="0"/>
  </p:normalViewPr>
  <p:slideViewPr>
    <p:cSldViewPr>
      <p:cViewPr varScale="1">
        <p:scale>
          <a:sx n="53" d="100"/>
          <a:sy n="53" d="100"/>
        </p:scale>
        <p:origin x="-1866"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466956-B256-499D-86A4-F9AD8D2C692D}" type="datetimeFigureOut">
              <a:rPr lang="en-US" smtClean="0"/>
              <a:t>11/8/2014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FB42DBF-CCB3-41B3-B089-5A51EB700DBC}" type="slidenum">
              <a:rPr lang="en-US" smtClean="0"/>
              <a:t>‹#›</a:t>
            </a:fld>
            <a:endParaRPr lang="en-US"/>
          </a:p>
        </p:txBody>
      </p:sp>
    </p:spTree>
    <p:extLst>
      <p:ext uri="{BB962C8B-B14F-4D97-AF65-F5344CB8AC3E}">
        <p14:creationId xmlns:p14="http://schemas.microsoft.com/office/powerpoint/2010/main" val="27190376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F0523942-E8FB-4C16-97A1-7FD99C60E4EF}" type="slidenum">
              <a:rPr lang="en-US" b="0" smtClean="0"/>
              <a:pPr/>
              <a:t>2</a:t>
            </a:fld>
            <a:endParaRPr lang="en-US" b="0" smtClean="0"/>
          </a:p>
        </p:txBody>
      </p:sp>
      <p:sp>
        <p:nvSpPr>
          <p:cNvPr id="83971" name="Rectangle 2"/>
          <p:cNvSpPr>
            <a:spLocks noGrp="1" noRot="1" noChangeAspect="1" noChangeArrowheads="1" noTextEdit="1"/>
          </p:cNvSpPr>
          <p:nvPr>
            <p:ph type="sldImg"/>
          </p:nvPr>
        </p:nvSpPr>
        <p:spPr>
          <a:xfrm>
            <a:off x="1295400" y="796925"/>
            <a:ext cx="4271963" cy="3203575"/>
          </a:xfrm>
          <a:ln/>
        </p:spPr>
      </p:sp>
      <p:sp>
        <p:nvSpPr>
          <p:cNvPr id="83972" name="Rectangle 3"/>
          <p:cNvSpPr>
            <a:spLocks noGrp="1" noChangeArrowheads="1"/>
          </p:cNvSpPr>
          <p:nvPr>
            <p:ph type="body" idx="1"/>
          </p:nvPr>
        </p:nvSpPr>
        <p:spPr>
          <a:xfrm>
            <a:off x="912558" y="4346931"/>
            <a:ext cx="5032887" cy="3846776"/>
          </a:xfrm>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802371A5-576C-480D-8CAB-8A748DBEC527}" type="slidenum">
              <a:rPr lang="en-US" b="0" smtClean="0"/>
              <a:pPr/>
              <a:t>13</a:t>
            </a:fld>
            <a:endParaRPr lang="en-US" b="0" smtClean="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solidFill>
            <a:srgbClr val="FFFFFF"/>
          </a:solidFill>
          <a:ln>
            <a:solidFill>
              <a:srgbClr val="000000"/>
            </a:solidFill>
          </a:ln>
        </p:spPr>
        <p:txBody>
          <a:bodyPr/>
          <a:lstStyle/>
          <a:p>
            <a:pPr eaLnBrk="1" hangingPunct="1">
              <a:buFontTx/>
              <a:buNone/>
            </a:pPr>
            <a:r>
              <a:rPr lang="en-US" sz="900" b="1" dirty="0" smtClean="0"/>
              <a:t>Who</a:t>
            </a:r>
            <a:r>
              <a:rPr lang="en-US" sz="900" b="1" baseline="0" dirty="0" smtClean="0"/>
              <a:t> are the different users of DBMS?</a:t>
            </a:r>
            <a:endParaRPr lang="en-US" sz="900" b="1" dirty="0" smtClean="0"/>
          </a:p>
          <a:p>
            <a:pPr eaLnBrk="1" hangingPunct="1">
              <a:buFontTx/>
              <a:buChar char="•"/>
            </a:pPr>
            <a:r>
              <a:rPr lang="en-US" sz="900" dirty="0" smtClean="0"/>
              <a:t>DBA is a key person and takes care of most administrative tasks as mentioned in the slide.</a:t>
            </a:r>
          </a:p>
          <a:p>
            <a:pPr eaLnBrk="1" hangingPunct="1">
              <a:buFontTx/>
              <a:buChar char="•"/>
            </a:pPr>
            <a:r>
              <a:rPr lang="en-US" sz="900" dirty="0" smtClean="0"/>
              <a:t>Database designers, design the database elements.</a:t>
            </a:r>
          </a:p>
          <a:p>
            <a:pPr eaLnBrk="1" hangingPunct="1">
              <a:buFontTx/>
              <a:buChar char="•"/>
            </a:pPr>
            <a:r>
              <a:rPr lang="en-US" sz="900" dirty="0" smtClean="0"/>
              <a:t>Application programmers, make use of the various database elements and write programs to retrieve data from them.</a:t>
            </a:r>
          </a:p>
          <a:p>
            <a:pPr eaLnBrk="1" hangingPunct="1">
              <a:buFontTx/>
              <a:buChar char="•"/>
            </a:pPr>
            <a:r>
              <a:rPr lang="en-US" sz="900" dirty="0" smtClean="0"/>
              <a:t>End users use the DBMS.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F72AC8D6-8D23-4010-95A1-64D2556EAF2A}" type="slidenum">
              <a:rPr lang="en-US" b="0" smtClean="0"/>
              <a:pPr/>
              <a:t>14</a:t>
            </a:fld>
            <a:endParaRPr lang="en-US" b="0"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solidFill>
            <a:srgbClr val="FFFFFF"/>
          </a:solidFill>
          <a:ln>
            <a:solidFill>
              <a:srgbClr val="000000"/>
            </a:solidFill>
          </a:ln>
        </p:spPr>
        <p:txBody>
          <a:bodyPr/>
          <a:lstStyle/>
          <a:p>
            <a:pPr marL="0" indent="0" eaLnBrk="1" hangingPunct="1">
              <a:buFontTx/>
              <a:buNone/>
            </a:pPr>
            <a:r>
              <a:rPr lang="en-US" b="1" dirty="0" smtClean="0"/>
              <a:t>What is the </a:t>
            </a:r>
            <a:r>
              <a:rPr lang="en-US" b="1" dirty="0" err="1" smtClean="0"/>
              <a:t>advantange</a:t>
            </a:r>
            <a:r>
              <a:rPr lang="en-US" b="1" dirty="0" smtClean="0"/>
              <a:t> of DBMS?</a:t>
            </a:r>
          </a:p>
          <a:p>
            <a:pPr marL="228600" indent="-228600" eaLnBrk="1" hangingPunct="1">
              <a:buFontTx/>
              <a:buAutoNum type="arabicPeriod"/>
            </a:pPr>
            <a:r>
              <a:rPr lang="en-US" dirty="0" smtClean="0"/>
              <a:t>Users and application programs need not know exactly where or how the data is stored in order to access it.</a:t>
            </a:r>
          </a:p>
          <a:p>
            <a:pPr marL="228600" indent="-228600" eaLnBrk="1" hangingPunct="1">
              <a:buFontTx/>
              <a:buAutoNum type="arabicPeriod"/>
            </a:pPr>
            <a:endParaRPr lang="en-US" dirty="0" smtClean="0"/>
          </a:p>
          <a:p>
            <a:pPr marL="228600" indent="-228600" eaLnBrk="1" hangingPunct="1"/>
            <a:r>
              <a:rPr lang="en-US" dirty="0" smtClean="0"/>
              <a:t>2. Proper database design can reduce or eliminate data redundancy and confusion.</a:t>
            </a:r>
          </a:p>
          <a:p>
            <a:pPr marL="228600" indent="-228600" eaLnBrk="1" hangingPunct="1"/>
            <a:endParaRPr lang="en-US" dirty="0" smtClean="0"/>
          </a:p>
          <a:p>
            <a:pPr marL="228600" indent="-228600" eaLnBrk="1" hangingPunct="1"/>
            <a:r>
              <a:rPr lang="en-US" dirty="0" smtClean="0"/>
              <a:t>3.Support for unforeseen (ad hoc) information requests are better supported - </a:t>
            </a:r>
            <a:r>
              <a:rPr lang="en-US" b="1" i="1" dirty="0" smtClean="0"/>
              <a:t>better flexibility.</a:t>
            </a:r>
          </a:p>
          <a:p>
            <a:pPr marL="228600" indent="-228600" eaLnBrk="1" hangingPunct="1"/>
            <a:endParaRPr lang="en-US" dirty="0" smtClean="0"/>
          </a:p>
          <a:p>
            <a:pPr marL="228600" indent="-228600" eaLnBrk="1" hangingPunct="1"/>
            <a:r>
              <a:rPr lang="en-US" dirty="0" smtClean="0"/>
              <a:t>4. Data can be more effectively shared between users and/or application programs.</a:t>
            </a:r>
          </a:p>
          <a:p>
            <a:pPr marL="228600" indent="-228600" eaLnBrk="1" hangingPunct="1"/>
            <a:endParaRPr lang="en-US" dirty="0" smtClean="0"/>
          </a:p>
          <a:p>
            <a:pPr marL="228600" indent="-228600" eaLnBrk="1" hangingPunct="1"/>
            <a:r>
              <a:rPr lang="en-US" dirty="0" smtClean="0"/>
              <a:t>Data can be stored for long term analysis (data warehousing).</a:t>
            </a:r>
          </a:p>
          <a:p>
            <a:pPr marL="228600" indent="-228600" eaLnBrk="1" hangingPunct="1"/>
            <a:endParaRPr lang="en-US" dirty="0" smtClean="0"/>
          </a:p>
          <a:p>
            <a:pPr marL="228600" indent="-228600" eaLnBrk="1" hangingPunct="1">
              <a:buFontTx/>
              <a:buAutoNum type="arabicPeriod"/>
            </a:pPr>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8614DF86-9B5C-4FDE-8943-F1FD3FC954D5}" type="slidenum">
              <a:rPr lang="en-US" b="0" smtClean="0"/>
              <a:pPr/>
              <a:t>15</a:t>
            </a:fld>
            <a:endParaRPr lang="en-US" b="0" smtClean="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dirty="0" smtClean="0"/>
          </a:p>
          <a:p>
            <a:pPr eaLnBrk="1" hangingPunct="1"/>
            <a:r>
              <a:rPr lang="en-US" b="1" dirty="0" smtClean="0"/>
              <a:t>What is data model</a:t>
            </a:r>
            <a:r>
              <a:rPr lang="en-US" b="1" baseline="0" dirty="0" smtClean="0"/>
              <a:t> and its types?</a:t>
            </a:r>
            <a:endParaRPr lang="en-US" b="1"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A2C6463B-A3FE-4DE2-839D-3F0D85EAFA3D}" type="slidenum">
              <a:rPr lang="en-US" b="0" smtClean="0"/>
              <a:pPr/>
              <a:t>16</a:t>
            </a:fld>
            <a:endParaRPr lang="en-US" b="0" smtClean="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Commercial Packages</a:t>
            </a:r>
          </a:p>
          <a:p>
            <a:pPr eaLnBrk="1" hangingPunct="1"/>
            <a:endParaRPr lang="en-US" smtClean="0"/>
          </a:p>
          <a:p>
            <a:pPr eaLnBrk="1" hangingPunct="1">
              <a:buFontTx/>
              <a:buChar char="•"/>
            </a:pPr>
            <a:r>
              <a:rPr lang="en-US" smtClean="0"/>
              <a:t>Hierarchical Model –an example is IMS (Information Management System)</a:t>
            </a:r>
          </a:p>
          <a:p>
            <a:pPr eaLnBrk="1" hangingPunct="1">
              <a:buFontTx/>
              <a:buChar char="•"/>
            </a:pPr>
            <a:r>
              <a:rPr lang="en-US" smtClean="0"/>
              <a:t>Network Model – an example is IDMS (Integrated Data Management System)</a:t>
            </a:r>
          </a:p>
          <a:p>
            <a:pPr eaLnBrk="1" hangingPunct="1">
              <a:buFontTx/>
              <a:buChar char="•"/>
            </a:pPr>
            <a:r>
              <a:rPr lang="en-US" smtClean="0"/>
              <a:t>Relational Model – few examples are Oracle, DB2(DataBase 2)</a:t>
            </a:r>
          </a:p>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5E234193-FE14-42EB-9CB8-27B272A8CF7B}" type="slidenum">
              <a:rPr lang="en-US" b="0" smtClean="0"/>
              <a:pPr/>
              <a:t>17</a:t>
            </a:fld>
            <a:endParaRPr lang="en-US" b="0" smtClean="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u="sng" smtClean="0"/>
              <a:t>Record based data model – Hierarchical data model</a:t>
            </a:r>
          </a:p>
          <a:p>
            <a:pPr eaLnBrk="1" hangingPunct="1"/>
            <a:endParaRPr lang="en-US" b="1" u="sng" smtClean="0"/>
          </a:p>
          <a:p>
            <a:pPr eaLnBrk="1" hangingPunct="1"/>
            <a:r>
              <a:rPr lang="en-US" smtClean="0"/>
              <a:t>Organizes the data in a Tree Structure</a:t>
            </a:r>
          </a:p>
          <a:p>
            <a:pPr eaLnBrk="1" hangingPunct="1"/>
            <a:r>
              <a:rPr lang="en-US" smtClean="0"/>
              <a:t>There is hierarchy of parents and child segments</a:t>
            </a:r>
          </a:p>
          <a:p>
            <a:pPr eaLnBrk="1" hangingPunct="1"/>
            <a:r>
              <a:rPr lang="en-US" smtClean="0"/>
              <a:t>Data is represented by a collection of records types</a:t>
            </a:r>
          </a:p>
          <a:p>
            <a:pPr eaLnBrk="1" hangingPunct="1"/>
            <a:endParaRPr lang="en-US" smtClean="0"/>
          </a:p>
          <a:p>
            <a:pPr eaLnBrk="1" hangingPunct="1"/>
            <a:r>
              <a:rPr lang="en-US" smtClean="0"/>
              <a:t>This restricts child segment having more than one parent</a:t>
            </a:r>
          </a:p>
          <a:p>
            <a:pPr eaLnBrk="1" hangingPunct="1"/>
            <a:endParaRPr lang="en-US" smtClean="0"/>
          </a:p>
          <a:p>
            <a:pPr eaLnBrk="1" hangingPunct="1"/>
            <a:r>
              <a:rPr lang="en-US" smtClean="0"/>
              <a:t>E.g.:   Information Management System (IMS) from IBM</a:t>
            </a:r>
          </a:p>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E370DB9B-47AB-4148-BDA6-235281354C1E}" type="slidenum">
              <a:rPr lang="en-US" b="0" smtClean="0"/>
              <a:pPr/>
              <a:t>18</a:t>
            </a:fld>
            <a:endParaRPr lang="en-US" b="0" smtClean="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u="sng" smtClean="0"/>
              <a:t>Record based data model – Network data model</a:t>
            </a:r>
          </a:p>
          <a:p>
            <a:pPr eaLnBrk="1" hangingPunct="1"/>
            <a:endParaRPr lang="en-US" b="1" u="sng" smtClean="0"/>
          </a:p>
          <a:p>
            <a:pPr eaLnBrk="1" hangingPunct="1"/>
            <a:r>
              <a:rPr lang="en-US" smtClean="0"/>
              <a:t>Data in the network model is represented by a collection of records</a:t>
            </a:r>
          </a:p>
          <a:p>
            <a:pPr eaLnBrk="1" hangingPunct="1"/>
            <a:r>
              <a:rPr lang="en-US" smtClean="0"/>
              <a:t>Relationships among data are represented by links (Pointers)</a:t>
            </a:r>
          </a:p>
          <a:p>
            <a:pPr eaLnBrk="1" hangingPunct="1"/>
            <a:r>
              <a:rPr lang="en-US" smtClean="0"/>
              <a:t>The records in the database are collection of graphs </a:t>
            </a:r>
          </a:p>
          <a:p>
            <a:pPr eaLnBrk="1" hangingPunct="1"/>
            <a:r>
              <a:rPr lang="en-US" smtClean="0"/>
              <a:t>E.g.: Integrated Data Management System(IDMS) from Honeywell</a:t>
            </a:r>
          </a:p>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30C627CF-89B3-4C1D-8B5D-0E53380827A3}" type="slidenum">
              <a:rPr lang="en-US" b="0" smtClean="0"/>
              <a:pPr/>
              <a:t>20</a:t>
            </a:fld>
            <a:endParaRPr lang="en-US" b="0" smtClean="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dirty="0" smtClean="0"/>
          </a:p>
          <a:p>
            <a:pPr eaLnBrk="1" hangingPunct="1">
              <a:buFontTx/>
              <a:buChar char="•"/>
            </a:pPr>
            <a:r>
              <a:rPr lang="en-US" dirty="0" smtClean="0"/>
              <a:t>Though logically data is viewed as existing in the form of two dimensional tables, actually, the data is stored under the file system only. </a:t>
            </a:r>
          </a:p>
          <a:p>
            <a:pPr eaLnBrk="1" hangingPunct="1">
              <a:buFontTx/>
              <a:buChar char="•"/>
            </a:pPr>
            <a:endParaRPr lang="en-US" dirty="0" smtClean="0"/>
          </a:p>
          <a:p>
            <a:pPr eaLnBrk="1" hangingPunct="1">
              <a:buFontTx/>
              <a:buChar char="•"/>
            </a:pPr>
            <a:r>
              <a:rPr lang="en-US" dirty="0" smtClean="0"/>
              <a:t>The RDBMS provides an abstraction on top of the file system and gives an illusion that data resides in the form of tables. </a:t>
            </a:r>
          </a:p>
          <a:p>
            <a:pPr eaLnBrk="1" hangingPunct="1">
              <a:buFontTx/>
              <a:buChar char="•"/>
            </a:pPr>
            <a:endParaRPr lang="en-US" dirty="0" smtClean="0"/>
          </a:p>
          <a:p>
            <a:pPr eaLnBrk="1" hangingPunct="1">
              <a:buFontTx/>
              <a:buChar char="•"/>
            </a:pPr>
            <a:r>
              <a:rPr lang="en-US" dirty="0" smtClean="0"/>
              <a:t>Tuples in a relation are always unique, </a:t>
            </a:r>
          </a:p>
          <a:p>
            <a:pPr eaLnBrk="1" hangingPunct="1"/>
            <a:endParaRPr lang="en-US" dirty="0" smtClean="0"/>
          </a:p>
          <a:p>
            <a:pPr eaLnBrk="1" hangingPunct="1"/>
            <a:r>
              <a:rPr lang="en-US" dirty="0" smtClean="0"/>
              <a:t>Example:</a:t>
            </a:r>
          </a:p>
          <a:p>
            <a:pPr eaLnBrk="1" hangingPunct="1"/>
            <a:r>
              <a:rPr lang="en-US" dirty="0" smtClean="0"/>
              <a:t>If Student is a relation, each tuple of the relation will represent one student’s information.</a:t>
            </a:r>
          </a:p>
          <a:p>
            <a:pPr eaLnBrk="1" hangingPunct="1"/>
            <a:endParaRPr 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r>
              <a:rPr lang="en-US" sz="800" b="1" smtClean="0"/>
              <a:t>Candidate Key</a:t>
            </a:r>
          </a:p>
          <a:p>
            <a:pPr eaLnBrk="1" hangingPunct="1">
              <a:lnSpc>
                <a:spcPct val="80000"/>
              </a:lnSpc>
            </a:pPr>
            <a:r>
              <a:rPr lang="en-US" sz="800" smtClean="0"/>
              <a:t>An attribute, or group of attributes, that is sufficient to distinguish every tuple in the relation from every other one.</a:t>
            </a:r>
          </a:p>
          <a:p>
            <a:pPr eaLnBrk="1" hangingPunct="1">
              <a:lnSpc>
                <a:spcPct val="80000"/>
              </a:lnSpc>
            </a:pPr>
            <a:r>
              <a:rPr lang="en-US" smtClean="0">
                <a:latin typeface="Monotype Corsiva" pitchFamily="66" charset="0"/>
              </a:rPr>
              <a:t>A candidate key is all those set of attributes which can uniquely identify a row. However,  any subset of these set of attributes would not identify a row uniquely</a:t>
            </a:r>
          </a:p>
          <a:p>
            <a:pPr eaLnBrk="1" hangingPunct="1">
              <a:lnSpc>
                <a:spcPct val="80000"/>
              </a:lnSpc>
            </a:pPr>
            <a:endParaRPr lang="en-US" smtClean="0">
              <a:latin typeface="Monotype Corsiva" pitchFamily="66" charset="0"/>
            </a:endParaRPr>
          </a:p>
          <a:p>
            <a:pPr eaLnBrk="1" hangingPunct="1"/>
            <a:r>
              <a:rPr lang="en-US" b="1" smtClean="0"/>
              <a:t>Primary key</a:t>
            </a:r>
          </a:p>
          <a:p>
            <a:pPr eaLnBrk="1" hangingPunct="1"/>
            <a:endParaRPr lang="en-US" b="1" smtClean="0"/>
          </a:p>
          <a:p>
            <a:pPr eaLnBrk="1" hangingPunct="1"/>
            <a:r>
              <a:rPr lang="en-US" smtClean="0"/>
              <a:t>The candidate key that is chosen to perform the identification task is called the </a:t>
            </a:r>
            <a:r>
              <a:rPr lang="en-US" b="1" i="1" smtClean="0">
                <a:solidFill>
                  <a:srgbClr val="0000FF"/>
                </a:solidFill>
              </a:rPr>
              <a:t>primary key.</a:t>
            </a:r>
            <a:r>
              <a:rPr lang="en-US" smtClean="0"/>
              <a:t> </a:t>
            </a:r>
          </a:p>
          <a:p>
            <a:pPr eaLnBrk="1" hangingPunct="1"/>
            <a:r>
              <a:rPr lang="en-US" smtClean="0"/>
              <a:t>Every tuple must have, by definition, </a:t>
            </a:r>
            <a:r>
              <a:rPr lang="en-US" b="1" smtClean="0"/>
              <a:t>a unique value for its primary key. </a:t>
            </a:r>
            <a:r>
              <a:rPr lang="en-US" smtClean="0"/>
              <a:t>A primary key which is a combination of more than one attribute is called a </a:t>
            </a:r>
            <a:r>
              <a:rPr lang="en-US" b="1" i="1" smtClean="0">
                <a:solidFill>
                  <a:srgbClr val="0000FF"/>
                </a:solidFill>
              </a:rPr>
              <a:t>composite primary key</a:t>
            </a:r>
            <a:r>
              <a:rPr lang="en-US" smtClean="0"/>
              <a:t> .</a:t>
            </a:r>
          </a:p>
        </p:txBody>
      </p:sp>
      <p:sp>
        <p:nvSpPr>
          <p:cNvPr id="1003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0FB9AA93-A85A-4ED3-A309-DE53F60CC767}" type="slidenum">
              <a:rPr lang="en-US" b="0" smtClean="0"/>
              <a:pPr/>
              <a:t>21</a:t>
            </a:fld>
            <a:endParaRPr lang="en-US" b="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ln/>
        </p:spPr>
      </p:sp>
      <p:sp>
        <p:nvSpPr>
          <p:cNvPr id="1013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1013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4FD0853D-1F0C-446B-85AE-5574167BB49E}" type="slidenum">
              <a:rPr lang="en-US" b="0" smtClean="0"/>
              <a:pPr/>
              <a:t>22</a:t>
            </a:fld>
            <a:endParaRPr lang="en-US" b="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102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25A4CAC6-FE7F-47FF-9045-C792216FD80E}" type="slidenum">
              <a:rPr lang="en-US" b="0" smtClean="0"/>
              <a:pPr/>
              <a:t>23</a:t>
            </a:fld>
            <a:endParaRPr lang="en-US" b="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6F28BB03-E875-4252-949B-B71310CA4FB6}" type="slidenum">
              <a:rPr lang="en-US" b="0" smtClean="0"/>
              <a:pPr/>
              <a:t>3</a:t>
            </a:fld>
            <a:endParaRPr lang="en-US" b="0" smtClean="0"/>
          </a:p>
        </p:txBody>
      </p:sp>
      <p:sp>
        <p:nvSpPr>
          <p:cNvPr id="84995" name="Rectangle 2"/>
          <p:cNvSpPr>
            <a:spLocks noGrp="1" noRot="1" noChangeAspect="1" noChangeArrowheads="1" noTextEdit="1"/>
          </p:cNvSpPr>
          <p:nvPr>
            <p:ph type="sldImg"/>
          </p:nvPr>
        </p:nvSpPr>
        <p:spPr>
          <a:xfrm>
            <a:off x="1295400" y="796925"/>
            <a:ext cx="4271963" cy="3203575"/>
          </a:xfrm>
          <a:ln/>
        </p:spPr>
      </p:sp>
      <p:sp>
        <p:nvSpPr>
          <p:cNvPr id="84996" name="Rectangle 3"/>
          <p:cNvSpPr>
            <a:spLocks noGrp="1" noChangeArrowheads="1"/>
          </p:cNvSpPr>
          <p:nvPr>
            <p:ph type="body" idx="1"/>
          </p:nvPr>
        </p:nvSpPr>
        <p:spPr>
          <a:xfrm>
            <a:off x="912558" y="4346931"/>
            <a:ext cx="5032887" cy="3846776"/>
          </a:xfrm>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023FBCFB-9370-4836-BC51-06FB0BCDE6BC}" type="slidenum">
              <a:rPr lang="en-US" b="0" smtClean="0"/>
              <a:pPr/>
              <a:t>25</a:t>
            </a:fld>
            <a:endParaRPr lang="en-US" b="0" smtClean="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r>
              <a:rPr lang="en-US" sz="700" smtClean="0"/>
              <a:t>An attribute, or group of attributes, that is sufficient to distinguish every tuple in the relation from every other one.</a:t>
            </a:r>
          </a:p>
          <a:p>
            <a:pPr eaLnBrk="1" hangingPunct="1">
              <a:lnSpc>
                <a:spcPct val="80000"/>
              </a:lnSpc>
            </a:pPr>
            <a:r>
              <a:rPr lang="en-US" sz="900" smtClean="0">
                <a:latin typeface="Monotype Corsiva" pitchFamily="66" charset="0"/>
              </a:rPr>
              <a:t>A candidate key is all those set of attributes which can uniquely identify a row. However,  any subset of these set of attributes would not identify a row uniquely</a:t>
            </a:r>
          </a:p>
          <a:p>
            <a:pPr eaLnBrk="1" hangingPunct="1">
              <a:lnSpc>
                <a:spcPct val="80000"/>
              </a:lnSpc>
            </a:pPr>
            <a:endParaRPr lang="en-US" sz="900" smtClean="0">
              <a:latin typeface="Monotype Corsiva" pitchFamily="66" charset="0"/>
            </a:endParaRPr>
          </a:p>
          <a:p>
            <a:pPr eaLnBrk="1" hangingPunct="1">
              <a:lnSpc>
                <a:spcPct val="80000"/>
              </a:lnSpc>
            </a:pPr>
            <a:endParaRPr lang="en-US" sz="70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AAD3DE58-77AC-4F3F-AC57-C29299D1AA4C}" type="slidenum">
              <a:rPr lang="en-US" b="0" smtClean="0"/>
              <a:pPr/>
              <a:t>26</a:t>
            </a:fld>
            <a:endParaRPr lang="en-US" b="0" smtClean="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endParaRPr lang="en-US" sz="70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DE8D6B53-707D-473F-90AA-95F332A61BA9}" type="slidenum">
              <a:rPr lang="en-US" b="0" smtClean="0"/>
              <a:pPr/>
              <a:t>27</a:t>
            </a:fld>
            <a:endParaRPr lang="en-US" b="0" smtClean="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endParaRPr lang="en-US" sz="700" smtClean="0"/>
          </a:p>
          <a:p>
            <a:pPr eaLnBrk="1" hangingPunct="1">
              <a:lnSpc>
                <a:spcPct val="80000"/>
              </a:lnSpc>
            </a:pPr>
            <a:r>
              <a:rPr lang="en-US" sz="700" b="1" smtClean="0">
                <a:solidFill>
                  <a:srgbClr val="0000FF"/>
                </a:solidFill>
              </a:rPr>
              <a:t>Overlapping candidate keys</a:t>
            </a:r>
            <a:r>
              <a:rPr lang="en-US" sz="700" smtClean="0"/>
              <a:t>: Two candidate keys overlap if they involve any attribute in common. For e.g, in the above Customer table, Cust_Id</a:t>
            </a:r>
            <a:r>
              <a:rPr lang="en-US" sz="700" u="sng" smtClean="0"/>
              <a:t>, Account_No</a:t>
            </a:r>
            <a:r>
              <a:rPr lang="en-US" sz="700" smtClean="0"/>
              <a:t>  and</a:t>
            </a:r>
            <a:r>
              <a:rPr lang="en-US" sz="700" u="sng" smtClean="0"/>
              <a:t> Emailid, Account_No </a:t>
            </a:r>
            <a:r>
              <a:rPr lang="en-US" sz="700" smtClean="0"/>
              <a:t>are two overlapping candidate keys. (they have Account_no in common)</a:t>
            </a:r>
          </a:p>
          <a:p>
            <a:pPr eaLnBrk="1" hangingPunct="1">
              <a:lnSpc>
                <a:spcPct val="80000"/>
              </a:lnSpc>
            </a:pPr>
            <a:endParaRPr lang="en-US" sz="700" smtClean="0"/>
          </a:p>
          <a:p>
            <a:pPr eaLnBrk="1" hangingPunct="1">
              <a:lnSpc>
                <a:spcPct val="80000"/>
              </a:lnSpc>
            </a:pPr>
            <a:endParaRPr lang="en-US" sz="70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49460EFB-D7B3-40D0-8CE5-53AA75D4E21F}" type="slidenum">
              <a:rPr lang="en-US" b="0" smtClean="0"/>
              <a:pPr/>
              <a:t>28</a:t>
            </a:fld>
            <a:endParaRPr lang="en-US" b="0" smtClean="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z="800" b="1" smtClean="0"/>
              <a:t>Primary key</a:t>
            </a:r>
          </a:p>
          <a:p>
            <a:pPr eaLnBrk="1" hangingPunct="1"/>
            <a:endParaRPr lang="en-US" sz="800" b="1" smtClean="0"/>
          </a:p>
          <a:p>
            <a:pPr eaLnBrk="1" hangingPunct="1"/>
            <a:r>
              <a:rPr lang="en-US" sz="800" smtClean="0"/>
              <a:t>The candidate key that is chosen to perform the identification task is called the </a:t>
            </a:r>
            <a:r>
              <a:rPr lang="en-US" sz="800" b="1" i="1" smtClean="0">
                <a:solidFill>
                  <a:srgbClr val="0000FF"/>
                </a:solidFill>
              </a:rPr>
              <a:t>primary key.</a:t>
            </a:r>
            <a:r>
              <a:rPr lang="en-US" sz="800" smtClean="0"/>
              <a:t> </a:t>
            </a:r>
          </a:p>
          <a:p>
            <a:pPr eaLnBrk="1" hangingPunct="1"/>
            <a:r>
              <a:rPr lang="en-US" sz="800" smtClean="0"/>
              <a:t>Every tuple must have, by definition, </a:t>
            </a:r>
            <a:r>
              <a:rPr lang="en-US" sz="800" b="1" smtClean="0"/>
              <a:t>a unique value for its primary key. </a:t>
            </a:r>
            <a:r>
              <a:rPr lang="en-US" sz="800" smtClean="0"/>
              <a:t>A primary key which is a combination of more than one attribute is called a </a:t>
            </a:r>
            <a:r>
              <a:rPr lang="en-US" sz="800" b="1" i="1" smtClean="0">
                <a:solidFill>
                  <a:srgbClr val="0000FF"/>
                </a:solidFill>
              </a:rPr>
              <a:t>composite primary key</a:t>
            </a:r>
            <a:r>
              <a:rPr lang="en-US" sz="800" smtClean="0"/>
              <a:t> .</a:t>
            </a:r>
          </a:p>
          <a:p>
            <a:pPr eaLnBrk="1" hangingPunct="1"/>
            <a:endParaRPr lang="en-US" sz="80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81A61816-C25D-45E7-96E1-22D8937EA9FD}" type="slidenum">
              <a:rPr lang="en-US" b="0" smtClean="0"/>
              <a:pPr/>
              <a:t>29</a:t>
            </a:fld>
            <a:endParaRPr lang="en-US" b="0" smtClean="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z="800" b="1" smtClean="0"/>
              <a:t>Foreign key</a:t>
            </a:r>
          </a:p>
          <a:p>
            <a:pPr eaLnBrk="1" hangingPunct="1">
              <a:buFontTx/>
              <a:buChar char="•"/>
            </a:pPr>
            <a:r>
              <a:rPr lang="en-US" sz="800" smtClean="0"/>
              <a:t>Usually a </a:t>
            </a:r>
            <a:r>
              <a:rPr lang="en-US" sz="800" i="1" smtClean="0"/>
              <a:t>foreign</a:t>
            </a:r>
            <a:r>
              <a:rPr lang="en-US" sz="800" smtClean="0"/>
              <a:t> key is a “copy” of a primary key that has been exported from one relation into another to represent the existence of a relationship between them. </a:t>
            </a:r>
          </a:p>
          <a:p>
            <a:pPr eaLnBrk="1" hangingPunct="1">
              <a:buFontTx/>
              <a:buChar char="•"/>
            </a:pPr>
            <a:r>
              <a:rPr lang="en-US" sz="800" smtClean="0"/>
              <a:t>Foreign key values do not (usually) have to be unique.</a:t>
            </a:r>
          </a:p>
          <a:p>
            <a:pPr eaLnBrk="1" hangingPunct="1">
              <a:buFontTx/>
              <a:buChar char="•"/>
            </a:pPr>
            <a:r>
              <a:rPr lang="en-US" sz="800" smtClean="0"/>
              <a:t>Foreign keys can also be </a:t>
            </a:r>
            <a:r>
              <a:rPr lang="en-US" sz="800" i="1" smtClean="0"/>
              <a:t>null</a:t>
            </a:r>
            <a:r>
              <a:rPr lang="en-US" sz="800" smtClean="0"/>
              <a:t> .</a:t>
            </a:r>
          </a:p>
          <a:p>
            <a:pPr eaLnBrk="1" hangingPunct="1"/>
            <a:endParaRPr lang="en-US" sz="800" smtClean="0"/>
          </a:p>
          <a:p>
            <a:pPr eaLnBrk="1" hangingPunct="1"/>
            <a:endParaRPr lang="en-US" sz="800" smtClean="0"/>
          </a:p>
          <a:p>
            <a:pPr eaLnBrk="1" hangingPunct="1"/>
            <a:endParaRPr lang="en-US" smtClean="0"/>
          </a:p>
          <a:p>
            <a:pPr eaLnBrk="1" hangingPunct="1"/>
            <a:endParaRPr lang="en-US" smtClean="0"/>
          </a:p>
          <a:p>
            <a:pPr eaLnBrk="1" hangingPunct="1"/>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A2C50F39-233C-462F-A3FD-ACB123633E45}" type="slidenum">
              <a:rPr lang="en-US" b="0" smtClean="0"/>
              <a:pPr/>
              <a:t>31</a:t>
            </a:fld>
            <a:endParaRPr lang="en-US" b="0" smtClean="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C132BAC9-77E2-458A-82A6-C731377BADA7}" type="slidenum">
              <a:rPr lang="en-US" b="0" smtClean="0"/>
              <a:pPr/>
              <a:t>32</a:t>
            </a:fld>
            <a:endParaRPr lang="en-US" b="0" smtClean="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9F1368DE-2519-4C18-94E7-095429A10A45}" type="slidenum">
              <a:rPr lang="en-US" b="0" smtClean="0"/>
              <a:pPr/>
              <a:t>33</a:t>
            </a:fld>
            <a:endParaRPr lang="en-US" b="0" smtClean="0"/>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smtClean="0"/>
              <a:t>The spouse data is identified with the help of the  employee id to which it is related</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82CE179D-E047-408F-80AE-456C68D1C09E}" type="slidenum">
              <a:rPr lang="en-US" b="0" smtClean="0"/>
              <a:pPr/>
              <a:t>34</a:t>
            </a:fld>
            <a:endParaRPr lang="en-US" b="0" smtClean="0"/>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Key attribute mentioned in the slide should not be miss understood with  key attribute discussion of relational model. The key attribute discussion here is only in the context of ER Diagram.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4E4F971B-F316-4637-931F-B2978756A131}" type="slidenum">
              <a:rPr lang="en-US" b="0" smtClean="0"/>
              <a:pPr/>
              <a:t>35</a:t>
            </a:fld>
            <a:endParaRPr lang="en-US" b="0" smtClean="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EBE066F9-F66F-43C2-90DC-66B84D136026}" type="slidenum">
              <a:rPr lang="en-US" b="0" smtClean="0"/>
              <a:pPr/>
              <a:t>4</a:t>
            </a:fld>
            <a:endParaRPr lang="en-US" b="0" smtClean="0"/>
          </a:p>
        </p:txBody>
      </p:sp>
      <p:sp>
        <p:nvSpPr>
          <p:cNvPr id="86019" name="Rectangle 2"/>
          <p:cNvSpPr>
            <a:spLocks noGrp="1" noRot="1" noChangeAspect="1" noChangeArrowheads="1" noTextEdit="1"/>
          </p:cNvSpPr>
          <p:nvPr>
            <p:ph type="sldImg"/>
          </p:nvPr>
        </p:nvSpPr>
        <p:spPr>
          <a:xfrm>
            <a:off x="1143000" y="685800"/>
            <a:ext cx="4572000" cy="3429000"/>
          </a:xfrm>
          <a:ln/>
        </p:spPr>
      </p:sp>
      <p:sp>
        <p:nvSpPr>
          <p:cNvPr id="86020" name="Rectangle 3"/>
          <p:cNvSpPr>
            <a:spLocks noGrp="1" noChangeArrowheads="1"/>
          </p:cNvSpPr>
          <p:nvPr>
            <p:ph type="body" idx="1"/>
          </p:nvPr>
        </p:nvSpPr>
        <p:spPr>
          <a:xfrm>
            <a:off x="914183" y="4343990"/>
            <a:ext cx="5029634" cy="411450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2" eaLnBrk="1" hangingPunct="1"/>
            <a:endParaRPr lang="en-US"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4EF2A7F6-F645-4E65-8A27-7E233C3867A8}" type="slidenum">
              <a:rPr lang="en-US" b="0" smtClean="0"/>
              <a:pPr/>
              <a:t>36</a:t>
            </a:fld>
            <a:endParaRPr lang="en-US" b="0" smtClean="0"/>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3FD47490-B5BA-489A-A60D-BA27350971E5}" type="slidenum">
              <a:rPr lang="en-US" b="0" smtClean="0"/>
              <a:pPr/>
              <a:t>37</a:t>
            </a:fld>
            <a:endParaRPr lang="en-US" b="0" smtClean="0"/>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smtClean="0"/>
              <a:t>The minimum and maximum values of this connectivity is called the </a:t>
            </a:r>
            <a:r>
              <a:rPr lang="en-US" sz="1200" b="1" smtClean="0">
                <a:solidFill>
                  <a:srgbClr val="0000FF"/>
                </a:solidFill>
              </a:rPr>
              <a:t>cardinality of the relationship</a:t>
            </a:r>
          </a:p>
          <a:p>
            <a:pPr eaLnBrk="1" hangingPunct="1"/>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48E90D4E-CD67-4B68-8B75-40767DEC3D08}" type="slidenum">
              <a:rPr lang="en-US" b="0" smtClean="0"/>
              <a:pPr/>
              <a:t>38</a:t>
            </a:fld>
            <a:endParaRPr lang="en-US" b="0" smtClean="0"/>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smtClean="0"/>
              <a:t>All  employees will not be head-of some department. So  only few instances of employee entity participate in the above relationship. But each department will be headed by some employee. </a:t>
            </a:r>
          </a:p>
          <a:p>
            <a:pPr eaLnBrk="1" hangingPunct="1"/>
            <a:r>
              <a:rPr lang="en-US" smtClean="0"/>
              <a:t>So department  entity’s participation is total and employee entity’s participation is partial in the above relationship.</a:t>
            </a:r>
          </a:p>
          <a:p>
            <a:pPr eaLnBrk="1" hangingPunct="1"/>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F47B8B37-8A3B-4FCF-B825-E31646A5717F}" type="slidenum">
              <a:rPr lang="en-US" b="0" smtClean="0"/>
              <a:pPr/>
              <a:t>42</a:t>
            </a:fld>
            <a:endParaRPr lang="en-US" b="0" smtClean="0"/>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a:p>
            <a:pPr eaLnBrk="1" hangingPunct="1"/>
            <a:r>
              <a:rPr lang="en-US" smtClean="0"/>
              <a:t>Represented by an ellipse from which other ellipses emanate and represent the component attributes. E.g Address </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F7D46DBB-E1E2-44BF-AFDA-ED2677B95174}" type="slidenum">
              <a:rPr lang="en-US" b="0" smtClean="0"/>
              <a:pPr/>
              <a:t>43</a:t>
            </a:fld>
            <a:endParaRPr lang="en-US" b="0" smtClean="0"/>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a:p>
            <a:pPr eaLnBrk="1" hangingPunct="1">
              <a:buFontTx/>
              <a:buChar char="•"/>
            </a:pPr>
            <a:r>
              <a:rPr lang="en-US" smtClean="0"/>
              <a:t>A unary relationship is represented as a diamond which connects one entity to itself as a loop. </a:t>
            </a:r>
          </a:p>
          <a:p>
            <a:pPr eaLnBrk="1" hangingPunct="1">
              <a:buFontTx/>
              <a:buChar char="•"/>
            </a:pPr>
            <a:endParaRPr lang="en-US" smtClean="0"/>
          </a:p>
          <a:p>
            <a:pPr eaLnBrk="1" hangingPunct="1">
              <a:buFontTx/>
              <a:buChar char="•"/>
            </a:pPr>
            <a:r>
              <a:rPr lang="en-US" smtClean="0"/>
              <a:t>The relationship above means, some instances of employee manage other instances of Employee.</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4A598306-5946-4313-8E18-40FED45A4AD9}" type="slidenum">
              <a:rPr lang="en-US" b="0" smtClean="0"/>
              <a:pPr/>
              <a:t>44</a:t>
            </a:fld>
            <a:endParaRPr lang="en-US" b="0" smtClean="0"/>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956736FA-A543-4417-ADA2-6401D15E7918}" type="slidenum">
              <a:rPr lang="en-US" b="0" smtClean="0"/>
              <a:pPr/>
              <a:t>45</a:t>
            </a:fld>
            <a:endParaRPr lang="en-US" b="0" smtClean="0"/>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 relationship between two entity types</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1493926B-F00F-4B41-BDDC-1A5A932D2BBC}" type="slidenum">
              <a:rPr lang="en-US" b="0" smtClean="0"/>
              <a:pPr/>
              <a:t>46</a:t>
            </a:fld>
            <a:endParaRPr lang="en-US" b="0" smtClean="0"/>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 relationship connecting three entity types.</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776C4A3B-44F1-445D-9DC8-61415096148C}" type="slidenum">
              <a:rPr lang="en-US" b="0" smtClean="0"/>
              <a:pPr/>
              <a:t>47</a:t>
            </a:fld>
            <a:endParaRPr lang="en-US" b="0" smtClean="0"/>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All instances of the entity type Employee don’t participate in the relationship, Head-of. </a:t>
            </a:r>
          </a:p>
          <a:p>
            <a:pPr eaLnBrk="1" hangingPunct="1">
              <a:buFontTx/>
              <a:buChar char="•"/>
            </a:pPr>
            <a:r>
              <a:rPr lang="en-US" smtClean="0"/>
              <a:t>Every employee doesn’t head a department. So, employee entity type is said to partially participate in the relationship. </a:t>
            </a:r>
          </a:p>
          <a:p>
            <a:pPr eaLnBrk="1" hangingPunct="1">
              <a:buFontTx/>
              <a:buChar char="•"/>
            </a:pPr>
            <a:r>
              <a:rPr lang="en-US" smtClean="0"/>
              <a:t>But, every department would be headed by some employee. </a:t>
            </a:r>
          </a:p>
          <a:p>
            <a:pPr eaLnBrk="1" hangingPunct="1">
              <a:buFontTx/>
              <a:buChar char="•"/>
            </a:pPr>
            <a:r>
              <a:rPr lang="en-US" smtClean="0"/>
              <a:t>So, all instances of the entity type Department participate in this relationship. So, we say that it is total participation from the department side.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52125DBF-3FA2-42C0-98D2-C4E1C3508310}" type="slidenum">
              <a:rPr lang="en-US" b="0" smtClean="0"/>
              <a:pPr/>
              <a:t>5</a:t>
            </a:fld>
            <a:endParaRPr lang="en-US" b="0"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dirty="0" smtClean="0"/>
          </a:p>
          <a:p>
            <a:pPr eaLnBrk="1" hangingPunct="1">
              <a:buFontTx/>
              <a:buChar char="•"/>
            </a:pPr>
            <a:r>
              <a:rPr lang="en-US" dirty="0" smtClean="0"/>
              <a:t>In the traditional approach, information is stored in flat files which are maintained by the file system of  OS. </a:t>
            </a:r>
          </a:p>
          <a:p>
            <a:pPr eaLnBrk="1" hangingPunct="1">
              <a:buFontTx/>
              <a:buChar char="•"/>
            </a:pPr>
            <a:endParaRPr lang="en-US" dirty="0" smtClean="0"/>
          </a:p>
          <a:p>
            <a:pPr eaLnBrk="1" hangingPunct="1">
              <a:buFontTx/>
              <a:buChar char="•"/>
            </a:pPr>
            <a:r>
              <a:rPr lang="en-US" dirty="0" smtClean="0"/>
              <a:t>Application programs go through the file system to access these flat files.</a:t>
            </a:r>
          </a:p>
          <a:p>
            <a:pPr eaLnBrk="1" hangingPunct="1"/>
            <a:endParaRPr lang="en-US" dirty="0"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AC703FEB-9948-4B15-8749-FDD6ECEA3767}" type="slidenum">
              <a:rPr lang="en-US" b="0" smtClean="0"/>
              <a:pPr/>
              <a:t>48</a:t>
            </a:fld>
            <a:endParaRPr lang="en-US" b="0" smtClean="0"/>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solidFill>
                  <a:srgbClr val="6600CC"/>
                </a:solidFill>
              </a:rPr>
              <a:t>These attributes best describe the relationship </a:t>
            </a:r>
            <a:r>
              <a:rPr lang="en-US" b="1" smtClean="0">
                <a:solidFill>
                  <a:srgbClr val="6600CC"/>
                </a:solidFill>
              </a:rPr>
              <a:t>prescription</a:t>
            </a:r>
            <a:r>
              <a:rPr lang="en-US" smtClean="0">
                <a:solidFill>
                  <a:srgbClr val="6600CC"/>
                </a:solidFill>
              </a:rPr>
              <a:t> rather than any individual entity Doctor, Patient or Medicine.</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6232AC6C-82FB-46E6-96BA-75DFD6C94973}" type="slidenum">
              <a:rPr lang="en-US" b="0" smtClean="0"/>
              <a:pPr/>
              <a:t>49</a:t>
            </a:fld>
            <a:endParaRPr lang="en-US" b="0" smtClean="0"/>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identifying relationship is the one which relates  the weak entity (dependant) with the strong entity (Employee) on which it depends.</a:t>
            </a:r>
          </a:p>
          <a:p>
            <a:pPr eaLnBrk="1" hangingPunct="1"/>
            <a:r>
              <a:rPr lang="en-US" smtClean="0"/>
              <a:t>Id is underlined with a dotted line because it is used to form composite key of dependent entity along with E#. </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a:ln/>
        </p:spPr>
      </p:sp>
      <p:sp>
        <p:nvSpPr>
          <p:cNvPr id="1269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269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058CE887-46FC-42DD-B6CC-9E823F85CFC2}" type="slidenum">
              <a:rPr lang="en-US" b="0" smtClean="0"/>
              <a:pPr/>
              <a:t>51</a:t>
            </a:fld>
            <a:endParaRPr lang="en-US" b="0"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a:ln/>
        </p:spPr>
      </p:sp>
      <p:sp>
        <p:nvSpPr>
          <p:cNvPr id="1280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280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AEEA8CA6-EE9B-4F41-9195-0BB8470F867D}" type="slidenum">
              <a:rPr lang="en-US" b="0" smtClean="0"/>
              <a:pPr/>
              <a:t>64</a:t>
            </a:fld>
            <a:endParaRPr lang="en-US" b="0"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BD9E051D-5943-46DD-9248-6E5DB4FF15EF}" type="slidenum">
              <a:rPr lang="en-US" b="0" smtClean="0"/>
              <a:pPr/>
              <a:t>65</a:t>
            </a:fld>
            <a:endParaRPr lang="en-US" b="0" smtClean="0"/>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883984DC-4C1B-48AC-BD99-149BC09A1E3B}" type="slidenum">
              <a:rPr lang="en-US" b="0" smtClean="0"/>
              <a:pPr/>
              <a:t>6</a:t>
            </a:fld>
            <a:endParaRPr lang="en-US" b="0"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b="1" smtClean="0"/>
              <a:t>Disadvantages of the traditional approach</a:t>
            </a:r>
          </a:p>
          <a:p>
            <a:pPr eaLnBrk="1" hangingPunct="1"/>
            <a:endParaRPr lang="en-US" b="1" smtClean="0"/>
          </a:p>
          <a:p>
            <a:pPr eaLnBrk="1" hangingPunct="1"/>
            <a:r>
              <a:rPr lang="en-US" b="1" smtClean="0"/>
              <a:t>Data Security:</a:t>
            </a:r>
            <a:r>
              <a:rPr lang="en-US" smtClean="0"/>
              <a:t> The data as maintained in the flat file(s) is easily accessible and therefore not secure.</a:t>
            </a:r>
            <a:endParaRPr lang="en-US" b="1" i="1" smtClean="0"/>
          </a:p>
          <a:p>
            <a:pPr eaLnBrk="1" hangingPunct="1"/>
            <a:r>
              <a:rPr lang="en-US" b="1" i="1" smtClean="0"/>
              <a:t>Example: </a:t>
            </a:r>
            <a:r>
              <a:rPr lang="en-US" i="1" smtClean="0"/>
              <a:t>Consider the Banking System</a:t>
            </a:r>
            <a:r>
              <a:rPr lang="en-US" b="1" i="1" smtClean="0"/>
              <a:t>. </a:t>
            </a:r>
            <a:r>
              <a:rPr lang="en-US" i="1" smtClean="0"/>
              <a:t>The Customer_Transaction file has details about the total available balance of all customers. A Customer wants information about his account balance. In a file system it is difficult to give the Customer access to only his data. Thus enforcing security constraintsfor the entire file or for certain data items are difficult.</a:t>
            </a:r>
          </a:p>
          <a:p>
            <a:pPr eaLnBrk="1" hangingPunct="1"/>
            <a:endParaRPr lang="en-US" b="1" smtClean="0"/>
          </a:p>
          <a:p>
            <a:pPr eaLnBrk="1" hangingPunct="1"/>
            <a:r>
              <a:rPr lang="en-US" b="1" smtClean="0"/>
              <a:t>Data Redundancy</a:t>
            </a:r>
            <a:r>
              <a:rPr lang="en-US" smtClean="0"/>
              <a:t>: Often the same information is duplicated in two or more files.</a:t>
            </a:r>
          </a:p>
          <a:p>
            <a:pPr eaLnBrk="1" hangingPunct="1"/>
            <a:r>
              <a:rPr lang="en-US" smtClean="0"/>
              <a:t>The duplication of data  also called redundancy  leads to higher storage cost  and access cost. It also lead to data </a:t>
            </a:r>
            <a:r>
              <a:rPr lang="en-US" i="1" smtClean="0"/>
              <a:t>inconsistency</a:t>
            </a:r>
            <a:r>
              <a:rPr lang="en-US" smtClean="0"/>
              <a:t> </a:t>
            </a:r>
          </a:p>
          <a:p>
            <a:pPr eaLnBrk="1" hangingPunct="1"/>
            <a:r>
              <a:rPr lang="en-US" smtClean="0"/>
              <a:t>For Example, assume the same data is repeated in two or more files. If change is made to data in one file, it is required that the change be made to the data in the other file as well. If this is not done, it will lead to error during access of the data.   </a:t>
            </a:r>
            <a:endParaRPr lang="en-US" b="1" i="1" smtClean="0"/>
          </a:p>
          <a:p>
            <a:pPr eaLnBrk="1" hangingPunct="1"/>
            <a:r>
              <a:rPr lang="en-US" b="1" i="1" smtClean="0"/>
              <a:t>Example: </a:t>
            </a:r>
            <a:r>
              <a:rPr lang="en-US" i="1" smtClean="0"/>
              <a:t>Assume Customer’s details such as Cust_Last_Name, Cust_Mid_Name, Cust_First_Name, Cust_Email is stored both in the Customer_Details file and the Customer_Fixed_Deposit file. If the Email ID of one Customer, for example, Langer S. Justin changes from Langer_Justin@yahoo.com to Langer_Justin@rediffmail.com, the Cust_Email has to be updated in both the files; otherwise it will lead to inconsistent data.</a:t>
            </a:r>
          </a:p>
          <a:p>
            <a:pPr eaLnBrk="1" hangingPunct="1"/>
            <a:r>
              <a:rPr lang="en-US" i="1" smtClean="0"/>
              <a:t>However, one can design file systems with minimal redundancy. Data redundancy is sometimes preferred. Example: Assume the Customer’s details such as Cust_Last_Name, Cust_Mid_Name, Cust_First_Name and Cust_Email are not stored in the Customer_Fixed_Deposit file. If it is required to get this information about the customer along with his fixed deposit details, it would mean that the details be retrieved from two files. This would mean an increased overhead. It is thus preferred to store the information in the Customer_Fixed Deposit file itself.</a:t>
            </a:r>
          </a:p>
          <a:p>
            <a:pPr eaLnBrk="1" hangingPunct="1"/>
            <a:endParaRPr lang="en-US" b="1" smtClean="0"/>
          </a:p>
          <a:p>
            <a:pPr eaLnBrk="1" hangingPunct="1"/>
            <a:r>
              <a:rPr lang="en-US" b="1" smtClean="0"/>
              <a:t>Data Isolation</a:t>
            </a:r>
            <a:r>
              <a:rPr lang="en-US" smtClean="0"/>
              <a:t>: Data Isolation means that all the related data is not available in one file. Generally, the data is scattered in various files, and the files may be in different formats, therefore writing new application programs to retrieve the appropriate data is difficult.</a:t>
            </a:r>
          </a:p>
          <a:p>
            <a:pPr eaLnBrk="1" hangingPunct="1"/>
            <a:endParaRPr lang="en-US" b="1" smtClean="0"/>
          </a:p>
          <a:p>
            <a:pPr eaLnBrk="1" hangingPunct="1"/>
            <a:r>
              <a:rPr lang="en-US" b="1" smtClean="0"/>
              <a:t>Program/Data Dependence</a:t>
            </a:r>
            <a:r>
              <a:rPr lang="en-US" smtClean="0"/>
              <a:t>: Under the traditional file approach, application programs are dependent on the master and transaction file(s) and vice-versa. Changes in the physical format of the master file(s), such as addition of a data field requires that the change must be made in all the application programs that access the master file. Consequently, for each of the application programs that a programmer writes or maintains, the programmer must be concerned with data management. There is no </a:t>
            </a:r>
            <a:r>
              <a:rPr lang="en-US" i="1" smtClean="0"/>
              <a:t>centralized</a:t>
            </a:r>
            <a:r>
              <a:rPr lang="en-US" b="1" i="1" smtClean="0"/>
              <a:t>[3]</a:t>
            </a:r>
            <a:r>
              <a:rPr lang="en-US" i="1" smtClean="0"/>
              <a:t> </a:t>
            </a:r>
            <a:r>
              <a:rPr lang="en-US" smtClean="0"/>
              <a:t> execution of the data management functions. Data management is scattered among all the application programs.</a:t>
            </a:r>
            <a:endParaRPr lang="en-US" b="1" i="1" smtClean="0"/>
          </a:p>
          <a:p>
            <a:pPr eaLnBrk="1" hangingPunct="1"/>
            <a:r>
              <a:rPr lang="en-US" b="1" i="1" smtClean="0"/>
              <a:t>Example:</a:t>
            </a:r>
            <a:r>
              <a:rPr lang="en-US" i="1" smtClean="0"/>
              <a:t> Consider the banking system. A master file, Customer_Fixed_Deposit file exists which has details about the customers fixed deposit accounts.</a:t>
            </a:r>
            <a:r>
              <a:rPr lang="en-US" smtClean="0"/>
              <a:t> </a:t>
            </a:r>
            <a:r>
              <a:rPr lang="en-US" i="1" smtClean="0"/>
              <a:t> A customer’s fixed deposit record is described as follows:</a:t>
            </a:r>
          </a:p>
          <a:p>
            <a:pPr eaLnBrk="1" hangingPunct="1"/>
            <a:r>
              <a:rPr lang="en-US" i="1" smtClean="0"/>
              <a:t> Cust_ID</a:t>
            </a:r>
          </a:p>
          <a:p>
            <a:pPr eaLnBrk="1" hangingPunct="1"/>
            <a:r>
              <a:rPr lang="en-US" i="1" smtClean="0"/>
              <a:t> Cust_Last_Name</a:t>
            </a:r>
          </a:p>
          <a:p>
            <a:pPr eaLnBrk="1" hangingPunct="1"/>
            <a:r>
              <a:rPr lang="en-US" i="1" smtClean="0"/>
              <a:t> Cust_Mid_Name</a:t>
            </a:r>
          </a:p>
          <a:p>
            <a:pPr eaLnBrk="1" hangingPunct="1"/>
            <a:r>
              <a:rPr lang="en-US" i="1" smtClean="0"/>
              <a:t> Cust_First_Name</a:t>
            </a:r>
          </a:p>
          <a:p>
            <a:pPr eaLnBrk="1" hangingPunct="1"/>
            <a:r>
              <a:rPr lang="en-US" i="1" smtClean="0"/>
              <a:t> Cust_Email</a:t>
            </a:r>
          </a:p>
          <a:p>
            <a:pPr eaLnBrk="1" hangingPunct="1"/>
            <a:r>
              <a:rPr lang="en-US" i="1" smtClean="0"/>
              <a:t> Fixed_Deposit_No</a:t>
            </a:r>
          </a:p>
          <a:p>
            <a:pPr eaLnBrk="1" hangingPunct="1"/>
            <a:r>
              <a:rPr lang="en-US" i="1" smtClean="0"/>
              <a:t> Amount_in_Dollars</a:t>
            </a:r>
          </a:p>
          <a:p>
            <a:pPr eaLnBrk="1" hangingPunct="1"/>
            <a:r>
              <a:rPr lang="en-US" i="1" smtClean="0"/>
              <a:t> Rate_of_Interest_in_Percent</a:t>
            </a:r>
          </a:p>
          <a:p>
            <a:pPr eaLnBrk="1" hangingPunct="1"/>
            <a:r>
              <a:rPr lang="en-US" i="1" smtClean="0"/>
              <a:t>An application program is available to display all the details about the fixed deposit accounts of all the customers. Assume a new data field, the Fixed_Deposit_Maturity_Date is added to the master file. Because the application program depends on the master file, it also needs to be altered. </a:t>
            </a:r>
          </a:p>
          <a:p>
            <a:pPr eaLnBrk="1" hangingPunct="1"/>
            <a:r>
              <a:rPr lang="en-US" i="1" smtClean="0"/>
              <a:t>If the physical format of the master/transaction file for example the field delimiter, record delimiter, etc. are changed, it necessitates that the application program which depends on it, also be altered.   </a:t>
            </a:r>
            <a:endParaRPr lang="en-US" b="1" smtClean="0"/>
          </a:p>
          <a:p>
            <a:pPr eaLnBrk="1" hangingPunct="1"/>
            <a:endParaRPr lang="en-US" b="1" smtClean="0"/>
          </a:p>
          <a:p>
            <a:pPr eaLnBrk="1" hangingPunct="1"/>
            <a:r>
              <a:rPr lang="en-US" b="1" smtClean="0"/>
              <a:t>Lack of Flexibility</a:t>
            </a:r>
            <a:r>
              <a:rPr lang="en-US" smtClean="0"/>
              <a:t>: The traditional systems are able to retrieve information for predetermined requests for data. If the management needs unanticipated data, the information can perhaps be provided if it is in the files of the system. Extensive programming is however required which may result in delay in making the information available. Thus by the time the information is made available, it may no longer be required or useful. </a:t>
            </a:r>
            <a:endParaRPr lang="en-US" b="1" i="1" smtClean="0"/>
          </a:p>
          <a:p>
            <a:pPr eaLnBrk="1" hangingPunct="1"/>
            <a:r>
              <a:rPr lang="en-US" b="1" i="1" smtClean="0"/>
              <a:t>Example:</a:t>
            </a:r>
            <a:r>
              <a:rPr lang="en-US" i="1" smtClean="0"/>
              <a:t> Consider the banking system. An application program is available to generate a list of customer names in a particular area of the city.  The bank manager requires a list of customer names having an account balance greater than $10,000.00 and residing in a particular area of the city. An application program for this purpose does not exist. The bank manager has two choices:</a:t>
            </a:r>
          </a:p>
          <a:p>
            <a:pPr eaLnBrk="1" hangingPunct="1"/>
            <a:r>
              <a:rPr lang="en-US" i="1" smtClean="0"/>
              <a:t>To print the list of customer names in a particular area of the city and then manually find out those with an account balance greater than $10,000.00</a:t>
            </a:r>
          </a:p>
          <a:p>
            <a:pPr eaLnBrk="1" hangingPunct="1"/>
            <a:r>
              <a:rPr lang="en-US" i="1" smtClean="0"/>
              <a:t>Hire an application programmer to write the application program for the same. </a:t>
            </a:r>
          </a:p>
          <a:p>
            <a:pPr eaLnBrk="1" hangingPunct="1"/>
            <a:r>
              <a:rPr lang="en-US" i="1" smtClean="0"/>
              <a:t>Both the solutions are cumbersome.</a:t>
            </a:r>
            <a:endParaRPr lang="en-US" b="1" smtClean="0"/>
          </a:p>
          <a:p>
            <a:pPr eaLnBrk="1" hangingPunct="1"/>
            <a:endParaRPr lang="en-US" b="1" smtClean="0"/>
          </a:p>
          <a:p>
            <a:pPr eaLnBrk="1" hangingPunct="1"/>
            <a:r>
              <a:rPr lang="en-US" b="1" smtClean="0"/>
              <a:t>Concurrent Access Anomalies:</a:t>
            </a:r>
            <a:r>
              <a:rPr lang="en-US" smtClean="0"/>
              <a:t> Many traditional systems allow multiple users to access and update the same piece of data simultaneously. But the interaction of concurrent updates may result in inconsistent data. </a:t>
            </a:r>
            <a:endParaRPr lang="en-US" b="1" i="1" smtClean="0"/>
          </a:p>
          <a:p>
            <a:pPr eaLnBrk="1" hangingPunct="1"/>
            <a:r>
              <a:rPr lang="en-US" b="1" i="1" smtClean="0"/>
              <a:t>Example:</a:t>
            </a:r>
            <a:r>
              <a:rPr lang="en-US" i="1" smtClean="0"/>
              <a:t> Consider the bank system. Assume the bank manager is analyzing all the transactions made by the customers. At the same time, a customer accesses his account to make a withdrawal. The account is both read by the bank manager and updated by the customer at the same time. This is called concurrent access. Because the customer’s account is being updated at the same time, there is a possibility of the bank manager reading an incorrect balance. </a:t>
            </a:r>
            <a:endParaRPr lang="en-US" smtClean="0"/>
          </a:p>
          <a:p>
            <a:pPr eaLnBrk="1" hangingPunct="1"/>
            <a:r>
              <a:rPr lang="en-US" smtClean="0"/>
              <a:t>These difficulties prompted the development of database systems.</a:t>
            </a:r>
          </a:p>
          <a:p>
            <a:pPr eaLnBrk="1" hangingPunct="1"/>
            <a:r>
              <a:rPr lang="en-US" smtClean="0"/>
              <a:t/>
            </a:r>
            <a:br>
              <a:rPr lang="en-US" smtClean="0"/>
            </a:br>
            <a:endParaRPr lang="en-US" smtClean="0">
              <a:hlinkClick r:id="" action="ppaction://noactio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67951573-7780-4568-B61C-0E6ABF15DC6A}" type="slidenum">
              <a:rPr lang="en-US" b="0" smtClean="0"/>
              <a:pPr/>
              <a:t>7</a:t>
            </a:fld>
            <a:endParaRPr lang="en-US" b="0" smtClean="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solidFill>
            <a:srgbClr val="FFFFFF"/>
          </a:solidFill>
          <a:ln>
            <a:solidFill>
              <a:srgbClr val="000000"/>
            </a:solidFill>
          </a:ln>
        </p:spPr>
        <p:txBody>
          <a:bodyPr/>
          <a:lstStyle/>
          <a:p>
            <a:pPr lvl="1" eaLnBrk="1" hangingPunct="1"/>
            <a:r>
              <a:rPr lang="en-AU" u="sng" dirty="0" smtClean="0"/>
              <a:t>Services provided by a DBMS</a:t>
            </a:r>
          </a:p>
          <a:p>
            <a:pPr lvl="1" eaLnBrk="1" hangingPunct="1"/>
            <a:endParaRPr lang="en-AU" u="sng" dirty="0" smtClean="0"/>
          </a:p>
          <a:p>
            <a:pPr lvl="1" eaLnBrk="1" hangingPunct="1">
              <a:buFontTx/>
              <a:buChar char="•"/>
            </a:pPr>
            <a:r>
              <a:rPr lang="en-AU" dirty="0" smtClean="0"/>
              <a:t>Data management </a:t>
            </a:r>
          </a:p>
          <a:p>
            <a:pPr lvl="1" eaLnBrk="1" hangingPunct="1">
              <a:buFontTx/>
              <a:buChar char="•"/>
            </a:pPr>
            <a:r>
              <a:rPr lang="en-AU" dirty="0" smtClean="0"/>
              <a:t>Data definition</a:t>
            </a:r>
          </a:p>
          <a:p>
            <a:pPr lvl="1" eaLnBrk="1" hangingPunct="1">
              <a:buFontTx/>
              <a:buChar char="•"/>
            </a:pPr>
            <a:r>
              <a:rPr lang="en-AU" dirty="0" smtClean="0"/>
              <a:t>Transaction support </a:t>
            </a:r>
          </a:p>
          <a:p>
            <a:pPr lvl="1" eaLnBrk="1" hangingPunct="1">
              <a:buFontTx/>
              <a:buChar char="•"/>
            </a:pPr>
            <a:r>
              <a:rPr lang="en-AU" dirty="0" smtClean="0"/>
              <a:t>Concurrency control</a:t>
            </a:r>
          </a:p>
          <a:p>
            <a:pPr lvl="1" eaLnBrk="1" hangingPunct="1">
              <a:buFontTx/>
              <a:buChar char="•"/>
            </a:pPr>
            <a:r>
              <a:rPr lang="en-AU" dirty="0" smtClean="0"/>
              <a:t>Recovery</a:t>
            </a:r>
          </a:p>
          <a:p>
            <a:pPr lvl="1" eaLnBrk="1" hangingPunct="1">
              <a:buFontTx/>
              <a:buChar char="•"/>
            </a:pPr>
            <a:r>
              <a:rPr lang="en-AU" dirty="0" smtClean="0"/>
              <a:t>Security and integrity</a:t>
            </a:r>
          </a:p>
          <a:p>
            <a:pPr lvl="1" eaLnBrk="1" hangingPunct="1">
              <a:buFontTx/>
              <a:buChar char="•"/>
            </a:pPr>
            <a:r>
              <a:rPr lang="en-AU" dirty="0" smtClean="0"/>
              <a:t>Utilities- facilities like data import &amp; export, user management, backup, performance analysis, logging &amp; audit, physical storage control</a:t>
            </a:r>
            <a:endParaRPr lang="en-US" dirty="0" smtClean="0"/>
          </a:p>
          <a:p>
            <a:pPr lvl="1" eaLnBrk="1" hangingPunct="1">
              <a:buFontTx/>
              <a:buChar char="•"/>
            </a:pPr>
            <a:endParaRPr lang="en-US" dirty="0" smtClean="0"/>
          </a:p>
          <a:p>
            <a:pPr eaLnBrk="1" hangingPunct="1">
              <a:buFontTx/>
              <a:buChar char="•"/>
            </a:pPr>
            <a:endParaRPr lang="en-US" dirty="0" smtClean="0"/>
          </a:p>
          <a:p>
            <a:pPr eaLnBrk="1" hangingPunct="1"/>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904116AC-BBED-4644-8533-708E225F24E1}" type="slidenum">
              <a:rPr lang="en-US" b="0" smtClean="0"/>
              <a:pPr/>
              <a:t>8</a:t>
            </a:fld>
            <a:endParaRPr lang="en-US" b="0" smtClean="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solidFill>
            <a:srgbClr val="FFFFFF"/>
          </a:solidFill>
          <a:ln>
            <a:solidFill>
              <a:srgbClr val="000000"/>
            </a:solidFill>
          </a:ln>
        </p:spPr>
        <p:txBody>
          <a:bodyPr/>
          <a:lstStyle/>
          <a:p>
            <a:pPr marL="190500" indent="-190500" eaLnBrk="1" hangingPunct="1"/>
            <a:endParaRPr lang="en-US" smtClean="0"/>
          </a:p>
          <a:p>
            <a:pPr marL="190500" indent="-190500" eaLnBrk="1" hangingPunct="1">
              <a:buFontTx/>
              <a:buChar char="•"/>
            </a:pPr>
            <a:r>
              <a:rPr lang="en-US" smtClean="0"/>
              <a:t>Now, the DBMS acts as a layer of abstraction on top of the File system.</a:t>
            </a:r>
          </a:p>
          <a:p>
            <a:pPr marL="190500" indent="-190500" eaLnBrk="1" hangingPunct="1">
              <a:buFontTx/>
              <a:buChar char="•"/>
            </a:pPr>
            <a:endParaRPr lang="en-US" smtClean="0"/>
          </a:p>
          <a:p>
            <a:pPr marL="190500" indent="-190500" eaLnBrk="1" hangingPunct="1">
              <a:buFontTx/>
              <a:buChar char="•"/>
            </a:pPr>
            <a:r>
              <a:rPr lang="en-US" smtClean="0"/>
              <a:t>You might have observed that, for interacting with the file system, we were using high level language functions for example, the ‘c’ file handling functions. For interacting with the DBMS we would be using a Query language called SQL.</a:t>
            </a:r>
          </a:p>
          <a:p>
            <a:pPr marL="190500" indent="-190500"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C86630FF-7DDD-4FD6-BCA7-F07FC33F8419}" type="slidenum">
              <a:rPr lang="en-US" b="0" smtClean="0"/>
              <a:pPr/>
              <a:t>10</a:t>
            </a:fld>
            <a:endParaRPr lang="en-US" b="0" smtClean="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solidFill>
            <a:srgbClr val="FFFFFF"/>
          </a:solidFill>
          <a:ln>
            <a:solidFill>
              <a:srgbClr val="000000"/>
            </a:solidFill>
          </a:ln>
        </p:spPr>
        <p:txBody>
          <a:bodyPr/>
          <a:lstStyle/>
          <a:p>
            <a:pPr eaLnBrk="1" hangingPunct="1">
              <a:buFontTx/>
              <a:buChar char="•"/>
            </a:pPr>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0B7A7004-2262-4A10-99E8-6130AC338C3B}" type="slidenum">
              <a:rPr lang="en-US" b="0" smtClean="0"/>
              <a:pPr/>
              <a:t>11</a:t>
            </a:fld>
            <a:endParaRPr lang="en-US" b="0"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 the above figure, the three level of DBMS architecture is depicted. The External view is how the Customer, Jack views it. </a:t>
            </a:r>
          </a:p>
          <a:p>
            <a:pPr eaLnBrk="1" hangingPunct="1"/>
            <a:r>
              <a:rPr lang="en-US" dirty="0" smtClean="0"/>
              <a:t>The Conceptual view is how the DBA views it.</a:t>
            </a:r>
          </a:p>
          <a:p>
            <a:pPr eaLnBrk="1" hangingPunct="1"/>
            <a:r>
              <a:rPr lang="en-US" dirty="0" smtClean="0"/>
              <a:t> The Internal view is how the data is actually stored.</a:t>
            </a:r>
          </a:p>
          <a:p>
            <a:pPr eaLnBrk="1" hangingPunct="1"/>
            <a:endParaRPr lang="en-US" dirty="0" smtClean="0"/>
          </a:p>
          <a:p>
            <a:pPr eaLnBrk="1" hangingPunct="1"/>
            <a:r>
              <a:rPr lang="en-US" b="1" dirty="0" smtClean="0"/>
              <a:t>Explain</a:t>
            </a:r>
            <a:r>
              <a:rPr lang="en-US" b="1" baseline="0" dirty="0" smtClean="0"/>
              <a:t> the </a:t>
            </a:r>
            <a:r>
              <a:rPr lang="en-US" b="1" baseline="0" dirty="0" err="1" smtClean="0"/>
              <a:t>archi</a:t>
            </a:r>
            <a:r>
              <a:rPr lang="en-US" b="1" baseline="0" dirty="0" smtClean="0"/>
              <a:t> of DBMS?</a:t>
            </a:r>
          </a:p>
          <a:p>
            <a:pPr eaLnBrk="1" hangingPunct="1"/>
            <a:r>
              <a:rPr lang="en-US" baseline="0" dirty="0" smtClean="0"/>
              <a:t>It is of 3 layer </a:t>
            </a:r>
            <a:r>
              <a:rPr lang="en-US" baseline="0" dirty="0" err="1" smtClean="0"/>
              <a:t>archi</a:t>
            </a:r>
            <a:r>
              <a:rPr lang="en-US" baseline="0" dirty="0" smtClean="0"/>
              <a:t> . 1</a:t>
            </a:r>
            <a:r>
              <a:rPr lang="en-US" baseline="30000" dirty="0" smtClean="0"/>
              <a:t>st</a:t>
            </a:r>
            <a:r>
              <a:rPr lang="en-US" baseline="0" dirty="0" smtClean="0"/>
              <a:t> layer is External view which is used to interact by user. 2</a:t>
            </a:r>
            <a:r>
              <a:rPr lang="en-US" baseline="30000" dirty="0" smtClean="0"/>
              <a:t>nd</a:t>
            </a:r>
            <a:r>
              <a:rPr lang="en-US" baseline="0" dirty="0" smtClean="0"/>
              <a:t> layer is conceptual schema where we r using </a:t>
            </a:r>
            <a:r>
              <a:rPr lang="en-US" baseline="0" dirty="0" err="1" smtClean="0"/>
              <a:t>sql</a:t>
            </a:r>
            <a:r>
              <a:rPr lang="en-US" baseline="0" dirty="0" smtClean="0"/>
              <a:t> to querying the db. 3</a:t>
            </a:r>
            <a:r>
              <a:rPr lang="en-US" baseline="30000" dirty="0" smtClean="0"/>
              <a:t>rd</a:t>
            </a:r>
            <a:r>
              <a:rPr lang="en-US" baseline="0" dirty="0" smtClean="0"/>
              <a:t> is internal schema where data is actually store</a:t>
            </a:r>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11/8/2014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11/8/2014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11/8/2014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11/8/2014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6.emf"/><Relationship Id="rId4" Type="http://schemas.openxmlformats.org/officeDocument/2006/relationships/oleObject" Target="../embeddings/oleObject1.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7.emf"/><Relationship Id="rId4" Type="http://schemas.openxmlformats.org/officeDocument/2006/relationships/oleObject" Target="../embeddings/oleObject2.bin"/></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9.emf"/><Relationship Id="rId4" Type="http://schemas.openxmlformats.org/officeDocument/2006/relationships/oleObject" Target="../embeddings/oleObject3.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9.emf"/><Relationship Id="rId4" Type="http://schemas.openxmlformats.org/officeDocument/2006/relationships/oleObject" Target="../embeddings/oleObject4.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image" Target="../media/image9.emf"/><Relationship Id="rId4" Type="http://schemas.openxmlformats.org/officeDocument/2006/relationships/oleObject" Target="../embeddings/oleObject5.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image" Target="../media/image10.emf"/><Relationship Id="rId4" Type="http://schemas.openxmlformats.org/officeDocument/2006/relationships/oleObject" Target="../embeddings/oleObject6.bin"/></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Microsoft_Excel_97-2003_Worksheet1.xls"/><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11.wmf"/></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vmlDrawing" Target="../drawings/vmlDrawing8.vml"/><Relationship Id="rId5" Type="http://schemas.openxmlformats.org/officeDocument/2006/relationships/image" Target="../media/image12.png"/><Relationship Id="rId4" Type="http://schemas.openxmlformats.org/officeDocument/2006/relationships/oleObject" Target="../embeddings/oleObject7.bin"/></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7.xml"/><Relationship Id="rId6" Type="http://schemas.openxmlformats.org/officeDocument/2006/relationships/image" Target="../media/image17.emf"/><Relationship Id="rId5" Type="http://schemas.openxmlformats.org/officeDocument/2006/relationships/image" Target="../media/image16.emf"/><Relationship Id="rId4" Type="http://schemas.openxmlformats.org/officeDocument/2006/relationships/image" Target="../media/image15.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7.xml"/><Relationship Id="rId4" Type="http://schemas.openxmlformats.org/officeDocument/2006/relationships/image" Target="../media/image20.emf"/></Relationships>
</file>

<file path=ppt/slides/_rels/slide41.xml.rels><?xml version="1.0" encoding="UTF-8" standalone="yes"?>
<Relationships xmlns="http://schemas.openxmlformats.org/package/2006/relationships"><Relationship Id="rId3" Type="http://schemas.openxmlformats.org/officeDocument/2006/relationships/hyperlink" Target="http://www.smartdraw.com/tutorials/software-erd/erdcardinality.htm"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1.emf"/></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22.w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23.wmf"/></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p:spPr>
        <p:txBody>
          <a:bodyPr>
            <a:normAutofit fontScale="90000"/>
          </a:bodyPr>
          <a:lstStyle/>
          <a:p>
            <a:pPr>
              <a:defRPr/>
            </a:pPr>
            <a:r>
              <a:rPr lang="en-US" dirty="0" smtClean="0"/>
              <a:t>C Map- RDBMS Core</a:t>
            </a:r>
            <a:endParaRPr lang="en-US" dirty="0"/>
          </a:p>
        </p:txBody>
      </p:sp>
      <p:sp>
        <p:nvSpPr>
          <p:cNvPr id="4" name="Slide Number Placeholder 3"/>
          <p:cNvSpPr>
            <a:spLocks noGrp="1"/>
          </p:cNvSpPr>
          <p:nvPr>
            <p:ph type="sldNum" sz="quarter" idx="10"/>
          </p:nvPr>
        </p:nvSpPr>
        <p:spPr/>
        <p:txBody>
          <a:bodyPr/>
          <a:lstStyle/>
          <a:p>
            <a:pPr>
              <a:defRPr/>
            </a:pPr>
            <a:fld id="{08188D6C-259E-42BB-83C9-0A75C0587C99}" type="slidenum">
              <a:rPr lang="en-US" smtClean="0"/>
              <a:pPr>
                <a:defRPr/>
              </a:pPr>
              <a:t>1</a:t>
            </a:fld>
            <a:endParaRPr lang="en-US"/>
          </a:p>
        </p:txBody>
      </p:sp>
      <p:pic>
        <p:nvPicPr>
          <p:cNvPr id="19460"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52400" y="970242"/>
            <a:ext cx="8878835" cy="5735357"/>
          </a:xfrm>
          <a:noFill/>
        </p:spPr>
      </p:pic>
    </p:spTree>
    <p:extLst>
      <p:ext uri="{BB962C8B-B14F-4D97-AF65-F5344CB8AC3E}">
        <p14:creationId xmlns:p14="http://schemas.microsoft.com/office/powerpoint/2010/main" val="11662456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3"/>
          <p:cNvSpPr>
            <a:spLocks noGrp="1" noChangeArrowheads="1"/>
          </p:cNvSpPr>
          <p:nvPr>
            <p:ph type="title"/>
          </p:nvPr>
        </p:nvSpPr>
        <p:spPr>
          <a:xfrm>
            <a:off x="-17182" y="-11112"/>
            <a:ext cx="9161181" cy="849312"/>
          </a:xfrm>
          <a:solidFill>
            <a:schemeClr val="accent4">
              <a:lumMod val="40000"/>
              <a:lumOff val="60000"/>
            </a:schemeClr>
          </a:solidFill>
        </p:spPr>
        <p:txBody>
          <a:bodyPr lIns="0"/>
          <a:lstStyle/>
          <a:p>
            <a:pPr eaLnBrk="1" hangingPunct="1">
              <a:defRPr/>
            </a:pPr>
            <a:r>
              <a:rPr lang="en-US" dirty="0" smtClean="0"/>
              <a:t>Three-layer Architecture</a:t>
            </a:r>
          </a:p>
        </p:txBody>
      </p:sp>
      <p:sp>
        <p:nvSpPr>
          <p:cNvPr id="21" name="Slide Number Placeholder 1"/>
          <p:cNvSpPr>
            <a:spLocks noGrp="1"/>
          </p:cNvSpPr>
          <p:nvPr>
            <p:ph type="sldNum" sz="quarter" idx="10"/>
          </p:nvPr>
        </p:nvSpPr>
        <p:spPr/>
        <p:txBody>
          <a:bodyPr/>
          <a:lstStyle/>
          <a:p>
            <a:pPr>
              <a:defRPr/>
            </a:pPr>
            <a:fld id="{B10D0E1A-7484-4EB7-8FAF-9D29C8B2567A}" type="slidenum">
              <a:rPr lang="en-US">
                <a:latin typeface="+mj-lt"/>
              </a:rPr>
              <a:pPr>
                <a:defRPr/>
              </a:pPr>
              <a:t>10</a:t>
            </a:fld>
            <a:endParaRPr lang="en-US">
              <a:latin typeface="+mj-lt"/>
            </a:endParaRPr>
          </a:p>
        </p:txBody>
      </p:sp>
      <p:sp>
        <p:nvSpPr>
          <p:cNvPr id="32771" name="Rectangle 2"/>
          <p:cNvSpPr>
            <a:spLocks noChangeArrowheads="1"/>
          </p:cNvSpPr>
          <p:nvPr/>
        </p:nvSpPr>
        <p:spPr bwMode="auto">
          <a:xfrm>
            <a:off x="3989388" y="2974975"/>
            <a:ext cx="3492500" cy="884238"/>
          </a:xfrm>
          <a:prstGeom prst="rect">
            <a:avLst/>
          </a:prstGeom>
          <a:noFill/>
          <a:ln w="12700">
            <a:solidFill>
              <a:schemeClr val="tx1"/>
            </a:solidFill>
            <a:miter lim="800000"/>
            <a:headEnd/>
            <a:tailEnd/>
          </a:ln>
        </p:spPr>
        <p:txBody>
          <a:bodyPr wrap="none" anchor="ctr"/>
          <a:lstStyle/>
          <a:p>
            <a:pPr>
              <a:defRPr/>
            </a:pPr>
            <a:endParaRPr lang="en-US">
              <a:latin typeface="+mj-lt"/>
            </a:endParaRPr>
          </a:p>
        </p:txBody>
      </p:sp>
      <p:sp>
        <p:nvSpPr>
          <p:cNvPr id="32772" name="Rectangle 3"/>
          <p:cNvSpPr>
            <a:spLocks noChangeArrowheads="1"/>
          </p:cNvSpPr>
          <p:nvPr/>
        </p:nvSpPr>
        <p:spPr bwMode="auto">
          <a:xfrm>
            <a:off x="3989388" y="4803775"/>
            <a:ext cx="3492500" cy="795338"/>
          </a:xfrm>
          <a:prstGeom prst="rect">
            <a:avLst/>
          </a:prstGeom>
          <a:noFill/>
          <a:ln w="12700">
            <a:solidFill>
              <a:schemeClr val="tx1"/>
            </a:solidFill>
            <a:miter lim="800000"/>
            <a:headEnd/>
            <a:tailEnd/>
          </a:ln>
        </p:spPr>
        <p:txBody>
          <a:bodyPr wrap="none" anchor="ctr"/>
          <a:lstStyle/>
          <a:p>
            <a:pPr>
              <a:defRPr/>
            </a:pPr>
            <a:endParaRPr lang="en-US">
              <a:latin typeface="+mj-lt"/>
            </a:endParaRPr>
          </a:p>
        </p:txBody>
      </p:sp>
      <p:sp>
        <p:nvSpPr>
          <p:cNvPr id="32773" name="Rectangle 4"/>
          <p:cNvSpPr>
            <a:spLocks noChangeArrowheads="1"/>
          </p:cNvSpPr>
          <p:nvPr/>
        </p:nvSpPr>
        <p:spPr bwMode="auto">
          <a:xfrm>
            <a:off x="3989388" y="3124200"/>
            <a:ext cx="2852737" cy="369888"/>
          </a:xfrm>
          <a:prstGeom prst="rect">
            <a:avLst/>
          </a:prstGeom>
          <a:noFill/>
          <a:ln w="9525">
            <a:noFill/>
            <a:miter lim="800000"/>
            <a:headEnd/>
            <a:tailEnd/>
          </a:ln>
        </p:spPr>
        <p:txBody>
          <a:bodyPr wrap="none" lIns="92075" tIns="46038" rIns="92075" bIns="46038">
            <a:spAutoFit/>
          </a:bodyPr>
          <a:lstStyle/>
          <a:p>
            <a:pPr lvl="1" algn="l">
              <a:spcBef>
                <a:spcPct val="0"/>
              </a:spcBef>
              <a:buClrTx/>
              <a:buSzTx/>
              <a:buFontTx/>
              <a:buNone/>
              <a:defRPr/>
            </a:pPr>
            <a:r>
              <a:rPr lang="en-US" sz="1800">
                <a:latin typeface="+mj-lt"/>
              </a:rPr>
              <a:t>Conceptual Schema</a:t>
            </a:r>
          </a:p>
        </p:txBody>
      </p:sp>
      <p:sp>
        <p:nvSpPr>
          <p:cNvPr id="32774" name="Rectangle 5"/>
          <p:cNvSpPr>
            <a:spLocks noChangeArrowheads="1"/>
          </p:cNvSpPr>
          <p:nvPr/>
        </p:nvSpPr>
        <p:spPr bwMode="auto">
          <a:xfrm>
            <a:off x="4370388" y="4953000"/>
            <a:ext cx="2352675" cy="369888"/>
          </a:xfrm>
          <a:prstGeom prst="rect">
            <a:avLst/>
          </a:prstGeom>
          <a:noFill/>
          <a:ln w="9525">
            <a:noFill/>
            <a:miter lim="800000"/>
            <a:headEnd/>
            <a:tailEnd/>
          </a:ln>
        </p:spPr>
        <p:txBody>
          <a:bodyPr wrap="none" lIns="92075" tIns="46038" rIns="92075" bIns="46038">
            <a:spAutoFit/>
          </a:bodyPr>
          <a:lstStyle/>
          <a:p>
            <a:pPr algn="l">
              <a:spcBef>
                <a:spcPct val="0"/>
              </a:spcBef>
              <a:buClrTx/>
              <a:buSzTx/>
              <a:buFontTx/>
              <a:buNone/>
              <a:defRPr/>
            </a:pPr>
            <a:r>
              <a:rPr lang="en-US" sz="1800">
                <a:latin typeface="+mj-lt"/>
              </a:rPr>
              <a:t>      Internal Schema</a:t>
            </a:r>
          </a:p>
        </p:txBody>
      </p:sp>
      <p:sp>
        <p:nvSpPr>
          <p:cNvPr id="32775" name="Line 6"/>
          <p:cNvSpPr>
            <a:spLocks noChangeShapeType="1"/>
          </p:cNvSpPr>
          <p:nvPr/>
        </p:nvSpPr>
        <p:spPr bwMode="auto">
          <a:xfrm>
            <a:off x="5735638" y="3865563"/>
            <a:ext cx="0" cy="917575"/>
          </a:xfrm>
          <a:prstGeom prst="line">
            <a:avLst/>
          </a:prstGeom>
          <a:noFill/>
          <a:ln w="12700">
            <a:solidFill>
              <a:schemeClr val="tx1"/>
            </a:solidFill>
            <a:round/>
            <a:headEnd type="none" w="sm" len="sm"/>
            <a:tailEnd type="none" w="sm" len="sm"/>
          </a:ln>
        </p:spPr>
        <p:txBody>
          <a:bodyPr wrap="none" anchor="ctr"/>
          <a:lstStyle/>
          <a:p>
            <a:pPr>
              <a:defRPr/>
            </a:pPr>
            <a:endParaRPr lang="en-US">
              <a:latin typeface="+mj-lt"/>
            </a:endParaRPr>
          </a:p>
        </p:txBody>
      </p:sp>
      <p:sp>
        <p:nvSpPr>
          <p:cNvPr id="32776" name="Rectangle 7"/>
          <p:cNvSpPr>
            <a:spLocks noChangeArrowheads="1"/>
          </p:cNvSpPr>
          <p:nvPr/>
        </p:nvSpPr>
        <p:spPr bwMode="auto">
          <a:xfrm>
            <a:off x="3151188" y="1131888"/>
            <a:ext cx="1282700" cy="665162"/>
          </a:xfrm>
          <a:prstGeom prst="rect">
            <a:avLst/>
          </a:prstGeom>
          <a:noFill/>
          <a:ln w="12700">
            <a:solidFill>
              <a:schemeClr val="tx1"/>
            </a:solidFill>
            <a:miter lim="800000"/>
            <a:headEnd/>
            <a:tailEnd/>
          </a:ln>
        </p:spPr>
        <p:txBody>
          <a:bodyPr wrap="none" anchor="ctr"/>
          <a:lstStyle/>
          <a:p>
            <a:pPr>
              <a:defRPr/>
            </a:pPr>
            <a:endParaRPr lang="en-US">
              <a:latin typeface="+mj-lt"/>
            </a:endParaRPr>
          </a:p>
        </p:txBody>
      </p:sp>
      <p:sp>
        <p:nvSpPr>
          <p:cNvPr id="32777" name="Rectangle 8"/>
          <p:cNvSpPr>
            <a:spLocks noChangeArrowheads="1"/>
          </p:cNvSpPr>
          <p:nvPr/>
        </p:nvSpPr>
        <p:spPr bwMode="auto">
          <a:xfrm>
            <a:off x="5132388" y="1131888"/>
            <a:ext cx="1206500" cy="673100"/>
          </a:xfrm>
          <a:prstGeom prst="rect">
            <a:avLst/>
          </a:prstGeom>
          <a:noFill/>
          <a:ln w="12700">
            <a:solidFill>
              <a:schemeClr val="tx1"/>
            </a:solidFill>
            <a:miter lim="800000"/>
            <a:headEnd/>
            <a:tailEnd/>
          </a:ln>
        </p:spPr>
        <p:txBody>
          <a:bodyPr wrap="none" anchor="ctr"/>
          <a:lstStyle/>
          <a:p>
            <a:pPr>
              <a:defRPr/>
            </a:pPr>
            <a:endParaRPr lang="en-US">
              <a:latin typeface="+mj-lt"/>
            </a:endParaRPr>
          </a:p>
        </p:txBody>
      </p:sp>
      <p:sp>
        <p:nvSpPr>
          <p:cNvPr id="32778" name="Rectangle 9"/>
          <p:cNvSpPr>
            <a:spLocks noChangeArrowheads="1"/>
          </p:cNvSpPr>
          <p:nvPr/>
        </p:nvSpPr>
        <p:spPr bwMode="auto">
          <a:xfrm>
            <a:off x="7037388" y="1131888"/>
            <a:ext cx="1206500" cy="673100"/>
          </a:xfrm>
          <a:prstGeom prst="rect">
            <a:avLst/>
          </a:prstGeom>
          <a:noFill/>
          <a:ln w="12700">
            <a:solidFill>
              <a:schemeClr val="tx1"/>
            </a:solidFill>
            <a:miter lim="800000"/>
            <a:headEnd/>
            <a:tailEnd/>
          </a:ln>
        </p:spPr>
        <p:txBody>
          <a:bodyPr wrap="none" anchor="ctr"/>
          <a:lstStyle/>
          <a:p>
            <a:pPr>
              <a:defRPr/>
            </a:pPr>
            <a:endParaRPr lang="en-US">
              <a:latin typeface="+mj-lt"/>
            </a:endParaRPr>
          </a:p>
        </p:txBody>
      </p:sp>
      <p:sp>
        <p:nvSpPr>
          <p:cNvPr id="32779" name="Line 10"/>
          <p:cNvSpPr>
            <a:spLocks noChangeShapeType="1"/>
          </p:cNvSpPr>
          <p:nvPr/>
        </p:nvSpPr>
        <p:spPr bwMode="auto">
          <a:xfrm>
            <a:off x="3830638" y="1811338"/>
            <a:ext cx="762000" cy="1143000"/>
          </a:xfrm>
          <a:prstGeom prst="line">
            <a:avLst/>
          </a:prstGeom>
          <a:noFill/>
          <a:ln w="12700">
            <a:solidFill>
              <a:schemeClr val="tx1"/>
            </a:solidFill>
            <a:round/>
            <a:headEnd type="none" w="sm" len="sm"/>
            <a:tailEnd type="none" w="sm" len="sm"/>
          </a:ln>
        </p:spPr>
        <p:txBody>
          <a:bodyPr wrap="none" anchor="ctr"/>
          <a:lstStyle/>
          <a:p>
            <a:pPr>
              <a:defRPr/>
            </a:pPr>
            <a:endParaRPr lang="en-US">
              <a:latin typeface="+mj-lt"/>
            </a:endParaRPr>
          </a:p>
        </p:txBody>
      </p:sp>
      <p:sp>
        <p:nvSpPr>
          <p:cNvPr id="32780" name="Line 11"/>
          <p:cNvSpPr>
            <a:spLocks noChangeShapeType="1"/>
          </p:cNvSpPr>
          <p:nvPr/>
        </p:nvSpPr>
        <p:spPr bwMode="auto">
          <a:xfrm>
            <a:off x="5735638" y="1827213"/>
            <a:ext cx="0" cy="1143000"/>
          </a:xfrm>
          <a:prstGeom prst="line">
            <a:avLst/>
          </a:prstGeom>
          <a:noFill/>
          <a:ln w="12700">
            <a:solidFill>
              <a:schemeClr val="tx1"/>
            </a:solidFill>
            <a:round/>
            <a:headEnd type="none" w="sm" len="sm"/>
            <a:tailEnd type="none" w="sm" len="sm"/>
          </a:ln>
        </p:spPr>
        <p:txBody>
          <a:bodyPr wrap="none" anchor="ctr"/>
          <a:lstStyle/>
          <a:p>
            <a:pPr>
              <a:defRPr/>
            </a:pPr>
            <a:endParaRPr lang="en-US">
              <a:latin typeface="+mj-lt"/>
            </a:endParaRPr>
          </a:p>
        </p:txBody>
      </p:sp>
      <p:sp>
        <p:nvSpPr>
          <p:cNvPr id="32781" name="Line 12"/>
          <p:cNvSpPr>
            <a:spLocks noChangeShapeType="1"/>
          </p:cNvSpPr>
          <p:nvPr/>
        </p:nvSpPr>
        <p:spPr bwMode="auto">
          <a:xfrm flipH="1">
            <a:off x="7107238" y="1811338"/>
            <a:ext cx="533400" cy="1143000"/>
          </a:xfrm>
          <a:prstGeom prst="line">
            <a:avLst/>
          </a:prstGeom>
          <a:noFill/>
          <a:ln w="12700">
            <a:solidFill>
              <a:schemeClr val="tx1"/>
            </a:solidFill>
            <a:round/>
            <a:headEnd type="none" w="sm" len="sm"/>
            <a:tailEnd type="none" w="sm" len="sm"/>
          </a:ln>
        </p:spPr>
        <p:txBody>
          <a:bodyPr wrap="none" anchor="ctr"/>
          <a:lstStyle/>
          <a:p>
            <a:pPr>
              <a:defRPr/>
            </a:pPr>
            <a:endParaRPr lang="en-US">
              <a:latin typeface="+mj-lt"/>
            </a:endParaRPr>
          </a:p>
        </p:txBody>
      </p:sp>
      <p:sp>
        <p:nvSpPr>
          <p:cNvPr id="32782" name="Rectangle 13"/>
          <p:cNvSpPr>
            <a:spLocks noChangeArrowheads="1"/>
          </p:cNvSpPr>
          <p:nvPr/>
        </p:nvSpPr>
        <p:spPr bwMode="auto">
          <a:xfrm>
            <a:off x="5132388" y="1155700"/>
            <a:ext cx="1301750" cy="677863"/>
          </a:xfrm>
          <a:prstGeom prst="rect">
            <a:avLst/>
          </a:prstGeom>
          <a:noFill/>
          <a:ln w="9525">
            <a:noFill/>
            <a:miter lim="800000"/>
            <a:headEnd/>
            <a:tailEnd/>
          </a:ln>
        </p:spPr>
        <p:txBody>
          <a:bodyPr wrap="none" lIns="92075" tIns="46038" rIns="92075" bIns="46038">
            <a:spAutoFit/>
          </a:bodyPr>
          <a:lstStyle/>
          <a:p>
            <a:pPr algn="l">
              <a:spcBef>
                <a:spcPct val="0"/>
              </a:spcBef>
              <a:buClrTx/>
              <a:buSzTx/>
              <a:buFontTx/>
              <a:buNone/>
              <a:defRPr/>
            </a:pPr>
            <a:r>
              <a:rPr lang="en-US" sz="2000" b="0">
                <a:latin typeface="+mj-lt"/>
              </a:rPr>
              <a:t>  </a:t>
            </a:r>
            <a:r>
              <a:rPr lang="en-US" sz="1800">
                <a:latin typeface="+mj-lt"/>
              </a:rPr>
              <a:t>External</a:t>
            </a:r>
          </a:p>
          <a:p>
            <a:pPr algn="l">
              <a:spcBef>
                <a:spcPct val="0"/>
              </a:spcBef>
              <a:buClrTx/>
              <a:buSzTx/>
              <a:buFontTx/>
              <a:buNone/>
              <a:defRPr/>
            </a:pPr>
            <a:r>
              <a:rPr lang="en-US" sz="1800">
                <a:latin typeface="+mj-lt"/>
              </a:rPr>
              <a:t>Schema B</a:t>
            </a:r>
          </a:p>
        </p:txBody>
      </p:sp>
      <p:sp>
        <p:nvSpPr>
          <p:cNvPr id="32783" name="Rectangle 14"/>
          <p:cNvSpPr>
            <a:spLocks noChangeArrowheads="1"/>
          </p:cNvSpPr>
          <p:nvPr/>
        </p:nvSpPr>
        <p:spPr bwMode="auto">
          <a:xfrm>
            <a:off x="3227388" y="1143000"/>
            <a:ext cx="1293812" cy="677863"/>
          </a:xfrm>
          <a:prstGeom prst="rect">
            <a:avLst/>
          </a:prstGeom>
          <a:noFill/>
          <a:ln w="9525">
            <a:noFill/>
            <a:miter lim="800000"/>
            <a:headEnd/>
            <a:tailEnd/>
          </a:ln>
        </p:spPr>
        <p:txBody>
          <a:bodyPr wrap="none" lIns="92075" tIns="46038" rIns="92075" bIns="46038">
            <a:spAutoFit/>
          </a:bodyPr>
          <a:lstStyle/>
          <a:p>
            <a:pPr algn="l">
              <a:spcBef>
                <a:spcPct val="0"/>
              </a:spcBef>
              <a:buClrTx/>
              <a:buSzTx/>
              <a:buFontTx/>
              <a:buNone/>
              <a:defRPr/>
            </a:pPr>
            <a:r>
              <a:rPr lang="en-US" sz="2000" b="0" dirty="0">
                <a:latin typeface="+mj-lt"/>
              </a:rPr>
              <a:t> </a:t>
            </a:r>
            <a:r>
              <a:rPr lang="en-US" sz="1800" dirty="0">
                <a:latin typeface="+mj-lt"/>
              </a:rPr>
              <a:t>External</a:t>
            </a:r>
          </a:p>
          <a:p>
            <a:pPr algn="l">
              <a:spcBef>
                <a:spcPct val="0"/>
              </a:spcBef>
              <a:buClrTx/>
              <a:buSzTx/>
              <a:buFontTx/>
              <a:buNone/>
              <a:defRPr/>
            </a:pPr>
            <a:r>
              <a:rPr lang="en-US" sz="1800" dirty="0">
                <a:latin typeface="+mj-lt"/>
              </a:rPr>
              <a:t>Schema A</a:t>
            </a:r>
          </a:p>
        </p:txBody>
      </p:sp>
      <p:sp>
        <p:nvSpPr>
          <p:cNvPr id="32784" name="Rectangle 15"/>
          <p:cNvSpPr>
            <a:spLocks noChangeArrowheads="1"/>
          </p:cNvSpPr>
          <p:nvPr/>
        </p:nvSpPr>
        <p:spPr bwMode="auto">
          <a:xfrm>
            <a:off x="7037388" y="1155700"/>
            <a:ext cx="1301750" cy="677863"/>
          </a:xfrm>
          <a:prstGeom prst="rect">
            <a:avLst/>
          </a:prstGeom>
          <a:noFill/>
          <a:ln w="9525">
            <a:noFill/>
            <a:miter lim="800000"/>
            <a:headEnd/>
            <a:tailEnd/>
          </a:ln>
        </p:spPr>
        <p:txBody>
          <a:bodyPr wrap="none" lIns="92075" tIns="46038" rIns="92075" bIns="46038">
            <a:spAutoFit/>
          </a:bodyPr>
          <a:lstStyle/>
          <a:p>
            <a:pPr algn="l">
              <a:spcBef>
                <a:spcPct val="0"/>
              </a:spcBef>
              <a:buClrTx/>
              <a:buSzTx/>
              <a:buFontTx/>
              <a:buNone/>
              <a:defRPr/>
            </a:pPr>
            <a:r>
              <a:rPr lang="en-US" sz="2000" b="0">
                <a:latin typeface="+mj-lt"/>
              </a:rPr>
              <a:t>  </a:t>
            </a:r>
            <a:r>
              <a:rPr lang="en-US" sz="1800">
                <a:latin typeface="+mj-lt"/>
              </a:rPr>
              <a:t>External</a:t>
            </a:r>
          </a:p>
          <a:p>
            <a:pPr algn="l">
              <a:spcBef>
                <a:spcPct val="0"/>
              </a:spcBef>
              <a:buClrTx/>
              <a:buSzTx/>
              <a:buFontTx/>
              <a:buNone/>
              <a:defRPr/>
            </a:pPr>
            <a:r>
              <a:rPr lang="en-US" sz="1800">
                <a:latin typeface="+mj-lt"/>
              </a:rPr>
              <a:t>Schema C</a:t>
            </a:r>
          </a:p>
        </p:txBody>
      </p:sp>
      <p:sp>
        <p:nvSpPr>
          <p:cNvPr id="32785" name="Rectangle 16"/>
          <p:cNvSpPr>
            <a:spLocks noChangeArrowheads="1"/>
          </p:cNvSpPr>
          <p:nvPr/>
        </p:nvSpPr>
        <p:spPr bwMode="auto">
          <a:xfrm>
            <a:off x="2465388" y="990600"/>
            <a:ext cx="6692900" cy="4700588"/>
          </a:xfrm>
          <a:prstGeom prst="rect">
            <a:avLst/>
          </a:prstGeom>
          <a:noFill/>
          <a:ln w="12700">
            <a:noFill/>
            <a:miter lim="800000"/>
            <a:headEnd/>
            <a:tailEnd/>
          </a:ln>
        </p:spPr>
        <p:txBody>
          <a:bodyPr wrap="none" anchor="ctr"/>
          <a:lstStyle/>
          <a:p>
            <a:pPr>
              <a:defRPr/>
            </a:pPr>
            <a:endParaRPr lang="en-US">
              <a:latin typeface="+mj-lt"/>
            </a:endParaRPr>
          </a:p>
        </p:txBody>
      </p:sp>
      <p:sp>
        <p:nvSpPr>
          <p:cNvPr id="32787" name="Text Box 24"/>
          <p:cNvSpPr txBox="1">
            <a:spLocks noChangeArrowheads="1"/>
          </p:cNvSpPr>
          <p:nvPr/>
        </p:nvSpPr>
        <p:spPr bwMode="auto">
          <a:xfrm>
            <a:off x="738188" y="4887913"/>
            <a:ext cx="1597025" cy="703262"/>
          </a:xfrm>
          <a:prstGeom prst="rect">
            <a:avLst/>
          </a:prstGeom>
          <a:noFill/>
          <a:ln w="12700">
            <a:noFill/>
            <a:miter lim="800000"/>
            <a:headEnd/>
            <a:tailEnd/>
          </a:ln>
        </p:spPr>
        <p:txBody>
          <a:bodyPr wrap="none">
            <a:spAutoFit/>
          </a:bodyPr>
          <a:lstStyle/>
          <a:p>
            <a:pPr>
              <a:defRPr/>
            </a:pPr>
            <a:r>
              <a:rPr lang="en-US" sz="1600">
                <a:latin typeface="+mj-lt"/>
              </a:rPr>
              <a:t>Internal Level</a:t>
            </a:r>
          </a:p>
          <a:p>
            <a:pPr>
              <a:defRPr/>
            </a:pPr>
            <a:r>
              <a:rPr lang="en-US" sz="1600">
                <a:latin typeface="+mj-lt"/>
              </a:rPr>
              <a:t>(Storage View)</a:t>
            </a:r>
          </a:p>
        </p:txBody>
      </p:sp>
      <p:sp>
        <p:nvSpPr>
          <p:cNvPr id="32788" name="Text Box 25"/>
          <p:cNvSpPr txBox="1">
            <a:spLocks noChangeArrowheads="1"/>
          </p:cNvSpPr>
          <p:nvPr/>
        </p:nvSpPr>
        <p:spPr bwMode="auto">
          <a:xfrm>
            <a:off x="425450" y="3227388"/>
            <a:ext cx="2228850" cy="703262"/>
          </a:xfrm>
          <a:prstGeom prst="rect">
            <a:avLst/>
          </a:prstGeom>
          <a:noFill/>
          <a:ln w="12700">
            <a:noFill/>
            <a:miter lim="800000"/>
            <a:headEnd/>
            <a:tailEnd/>
          </a:ln>
        </p:spPr>
        <p:txBody>
          <a:bodyPr wrap="none">
            <a:spAutoFit/>
          </a:bodyPr>
          <a:lstStyle/>
          <a:p>
            <a:pPr>
              <a:defRPr/>
            </a:pPr>
            <a:r>
              <a:rPr lang="en-US" sz="1600">
                <a:latin typeface="+mj-lt"/>
              </a:rPr>
              <a:t>Conceptual View</a:t>
            </a:r>
          </a:p>
          <a:p>
            <a:pPr>
              <a:defRPr/>
            </a:pPr>
            <a:r>
              <a:rPr lang="en-US" sz="1600">
                <a:latin typeface="+mj-lt"/>
              </a:rPr>
              <a:t>(Common User View)</a:t>
            </a:r>
          </a:p>
        </p:txBody>
      </p:sp>
      <p:sp>
        <p:nvSpPr>
          <p:cNvPr id="32789" name="Text Box 26"/>
          <p:cNvSpPr txBox="1">
            <a:spLocks noChangeArrowheads="1"/>
          </p:cNvSpPr>
          <p:nvPr/>
        </p:nvSpPr>
        <p:spPr bwMode="auto">
          <a:xfrm>
            <a:off x="546100" y="1169988"/>
            <a:ext cx="2298700" cy="703262"/>
          </a:xfrm>
          <a:prstGeom prst="rect">
            <a:avLst/>
          </a:prstGeom>
          <a:noFill/>
          <a:ln w="12700">
            <a:noFill/>
            <a:miter lim="800000"/>
            <a:headEnd/>
            <a:tailEnd/>
          </a:ln>
        </p:spPr>
        <p:txBody>
          <a:bodyPr wrap="none">
            <a:spAutoFit/>
          </a:bodyPr>
          <a:lstStyle/>
          <a:p>
            <a:pPr>
              <a:defRPr/>
            </a:pPr>
            <a:r>
              <a:rPr lang="en-US" sz="1600">
                <a:latin typeface="+mj-lt"/>
              </a:rPr>
              <a:t>External / View Level</a:t>
            </a:r>
          </a:p>
          <a:p>
            <a:pPr>
              <a:defRPr/>
            </a:pPr>
            <a:r>
              <a:rPr lang="en-US" sz="1600">
                <a:latin typeface="+mj-lt"/>
              </a:rPr>
              <a:t>(Individual User View)</a:t>
            </a:r>
          </a:p>
        </p:txBody>
      </p:sp>
    </p:spTree>
    <p:extLst>
      <p:ext uri="{BB962C8B-B14F-4D97-AF65-F5344CB8AC3E}">
        <p14:creationId xmlns:p14="http://schemas.microsoft.com/office/powerpoint/2010/main" val="2936115424"/>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62753"/>
            <a:ext cx="9144000" cy="900953"/>
          </a:xfrm>
          <a:solidFill>
            <a:schemeClr val="accent4">
              <a:lumMod val="40000"/>
              <a:lumOff val="60000"/>
            </a:schemeClr>
          </a:solidFill>
        </p:spPr>
        <p:txBody>
          <a:bodyPr/>
          <a:lstStyle/>
          <a:p>
            <a:pPr>
              <a:defRPr/>
            </a:pPr>
            <a:r>
              <a:rPr lang="en-US" dirty="0" smtClean="0"/>
              <a:t>Detailed System Architecture</a:t>
            </a:r>
            <a:endParaRPr lang="en-US" dirty="0"/>
          </a:p>
        </p:txBody>
      </p:sp>
      <p:sp>
        <p:nvSpPr>
          <p:cNvPr id="4" name="Slide Number Placeholder 1"/>
          <p:cNvSpPr>
            <a:spLocks noGrp="1"/>
          </p:cNvSpPr>
          <p:nvPr>
            <p:ph type="sldNum" sz="quarter" idx="10"/>
          </p:nvPr>
        </p:nvSpPr>
        <p:spPr/>
        <p:txBody>
          <a:bodyPr/>
          <a:lstStyle/>
          <a:p>
            <a:pPr>
              <a:defRPr/>
            </a:pPr>
            <a:fld id="{D92A6FE4-A549-4815-B79A-5D24188A4AD4}" type="slidenum">
              <a:rPr lang="en-US"/>
              <a:pPr>
                <a:defRPr/>
              </a:pPr>
              <a:t>11</a:t>
            </a:fld>
            <a:endParaRPr lang="en-US"/>
          </a:p>
        </p:txBody>
      </p:sp>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0668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214548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542" y="0"/>
            <a:ext cx="9189542" cy="762000"/>
          </a:xfrm>
          <a:solidFill>
            <a:schemeClr val="accent4">
              <a:lumMod val="40000"/>
              <a:lumOff val="60000"/>
            </a:schemeClr>
          </a:solidFill>
        </p:spPr>
        <p:txBody>
          <a:bodyPr/>
          <a:lstStyle/>
          <a:p>
            <a:pPr>
              <a:defRPr/>
            </a:pPr>
            <a:r>
              <a:rPr lang="en-US" dirty="0" smtClean="0"/>
              <a:t>An example of the three</a:t>
            </a:r>
            <a:r>
              <a:rPr lang="en-US" sz="2400" dirty="0" smtClean="0">
                <a:solidFill>
                  <a:schemeClr val="accent2"/>
                </a:solidFill>
              </a:rPr>
              <a:t> </a:t>
            </a:r>
            <a:r>
              <a:rPr lang="en-US" dirty="0" smtClean="0"/>
              <a:t>levels</a:t>
            </a:r>
            <a:endParaRPr lang="en-US" dirty="0"/>
          </a:p>
        </p:txBody>
      </p:sp>
      <p:sp>
        <p:nvSpPr>
          <p:cNvPr id="4" name="Slide Number Placeholder 1"/>
          <p:cNvSpPr>
            <a:spLocks noGrp="1"/>
          </p:cNvSpPr>
          <p:nvPr>
            <p:ph type="sldNum" sz="quarter" idx="10"/>
          </p:nvPr>
        </p:nvSpPr>
        <p:spPr/>
        <p:txBody>
          <a:bodyPr/>
          <a:lstStyle/>
          <a:p>
            <a:pPr>
              <a:defRPr/>
            </a:pPr>
            <a:fld id="{573F3ECA-C7A9-4984-9C8B-5334BE03252A}" type="slidenum">
              <a:rPr lang="en-US"/>
              <a:pPr>
                <a:defRPr/>
              </a:pPr>
              <a:t>12</a:t>
            </a:fld>
            <a:endParaRPr lang="en-US"/>
          </a:p>
        </p:txBody>
      </p:sp>
      <p:grpSp>
        <p:nvGrpSpPr>
          <p:cNvPr id="2" name="Group 24"/>
          <p:cNvGrpSpPr/>
          <p:nvPr/>
        </p:nvGrpSpPr>
        <p:grpSpPr>
          <a:xfrm>
            <a:off x="762000" y="1638300"/>
            <a:ext cx="7624983" cy="3771900"/>
            <a:chOff x="1482724" y="1638300"/>
            <a:chExt cx="5099051" cy="2171700"/>
          </a:xfrm>
          <a:scene3d>
            <a:camera prst="orthographicFront">
              <a:rot lat="0" lon="0" rev="0"/>
            </a:camera>
            <a:lightRig rig="soft" dir="t">
              <a:rot lat="0" lon="0" rev="0"/>
            </a:lightRig>
          </a:scene3d>
        </p:grpSpPr>
        <p:sp>
          <p:nvSpPr>
            <p:cNvPr id="1050" name="Rectangle 26"/>
            <p:cNvSpPr>
              <a:spLocks noChangeArrowheads="1"/>
            </p:cNvSpPr>
            <p:nvPr/>
          </p:nvSpPr>
          <p:spPr bwMode="auto">
            <a:xfrm>
              <a:off x="1482725" y="2324100"/>
              <a:ext cx="4000500" cy="685800"/>
            </a:xfrm>
            <a:prstGeom prst="rect">
              <a:avLst/>
            </a:prstGeom>
            <a:gradFill rotWithShape="0">
              <a:gsLst>
                <a:gs pos="0">
                  <a:srgbClr val="FFFFFF"/>
                </a:gs>
                <a:gs pos="100000">
                  <a:srgbClr val="B6DDE8"/>
                </a:gs>
              </a:gsLst>
              <a:lin ang="5400000" scaled="1"/>
            </a:gradFill>
            <a:ln w="12700">
              <a:noFill/>
              <a:miter lim="800000"/>
              <a:headEnd/>
              <a:tailEnd/>
            </a:ln>
            <a:effectLst>
              <a:outerShdw blurRad="107950" dist="12700" dir="5400000" algn="ctr">
                <a:srgbClr val="000000"/>
              </a:outerShdw>
            </a:effectLst>
            <a:sp3d contourW="44450" prstMaterial="matte">
              <a:bevelT w="63500" h="63500" prst="artDeco"/>
              <a:contourClr>
                <a:srgbClr val="FFFFFF"/>
              </a:contourClr>
            </a:sp3d>
          </p:spPr>
          <p:txBody>
            <a:bodyPr lIns="12700" tIns="12700" rIns="12700" bIns="12700"/>
            <a:lstStyle/>
            <a:p>
              <a:pPr algn="l">
                <a:defRPr/>
              </a:pPr>
              <a:r>
                <a:rPr lang="en-US" sz="1600" b="0" dirty="0">
                  <a:latin typeface="Segoe UI" pitchFamily="34" charset="0"/>
                  <a:ea typeface="Times New Roman" pitchFamily="18" charset="0"/>
                  <a:cs typeface="Segoe UI" pitchFamily="34" charset="0"/>
                </a:rPr>
                <a:t>CREATE TABLE </a:t>
              </a:r>
              <a:r>
                <a:rPr lang="en-US" sz="1600" b="0" dirty="0" err="1">
                  <a:latin typeface="Segoe UI" pitchFamily="34" charset="0"/>
                  <a:ea typeface="Times New Roman" pitchFamily="18" charset="0"/>
                  <a:cs typeface="Segoe UI" pitchFamily="34" charset="0"/>
                </a:rPr>
                <a:t>Customer_Loan</a:t>
              </a:r>
              <a:r>
                <a:rPr lang="en-US" sz="1600" b="0" dirty="0">
                  <a:latin typeface="Segoe UI" pitchFamily="34" charset="0"/>
                  <a:ea typeface="Times New Roman" pitchFamily="18" charset="0"/>
                  <a:cs typeface="Segoe UI" pitchFamily="34" charset="0"/>
                </a:rPr>
                <a:t> (</a:t>
              </a:r>
              <a:endParaRPr lang="en-US" sz="1600" b="0" dirty="0">
                <a:latin typeface="Arial" pitchFamily="34" charset="0"/>
              </a:endParaRPr>
            </a:p>
            <a:p>
              <a:pPr algn="l">
                <a:spcBef>
                  <a:spcPct val="0"/>
                </a:spcBef>
                <a:buClrTx/>
                <a:buSzTx/>
                <a:buFontTx/>
                <a:buNone/>
                <a:defRPr/>
              </a:pPr>
              <a:r>
                <a:rPr lang="en-US" sz="1600" b="0" dirty="0" err="1">
                  <a:latin typeface="Segoe UI" pitchFamily="34" charset="0"/>
                  <a:ea typeface="Times New Roman" pitchFamily="18" charset="0"/>
                  <a:cs typeface="Segoe UI" pitchFamily="34" charset="0"/>
                </a:rPr>
                <a:t>Cust_ID</a:t>
              </a:r>
              <a:r>
                <a:rPr lang="en-US" sz="1600" b="0" dirty="0">
                  <a:latin typeface="Segoe UI" pitchFamily="34" charset="0"/>
                  <a:ea typeface="Times New Roman" pitchFamily="18" charset="0"/>
                  <a:cs typeface="Segoe UI" pitchFamily="34" charset="0"/>
                </a:rPr>
                <a:t>	 	NUMBER(4)</a:t>
              </a:r>
              <a:endParaRPr lang="en-US" sz="1600" b="0" dirty="0">
                <a:latin typeface="Arial" pitchFamily="34" charset="0"/>
              </a:endParaRPr>
            </a:p>
            <a:p>
              <a:pPr algn="l">
                <a:spcBef>
                  <a:spcPct val="0"/>
                </a:spcBef>
                <a:buClrTx/>
                <a:buSzTx/>
                <a:buFontTx/>
                <a:buNone/>
                <a:defRPr/>
              </a:pPr>
              <a:r>
                <a:rPr lang="en-US" sz="1600" b="0" dirty="0" err="1">
                  <a:latin typeface="Segoe UI" pitchFamily="34" charset="0"/>
                  <a:ea typeface="Times New Roman" pitchFamily="18" charset="0"/>
                  <a:cs typeface="Segoe UI" pitchFamily="34" charset="0"/>
                </a:rPr>
                <a:t>Loan_No</a:t>
              </a:r>
              <a:r>
                <a:rPr lang="en-US" sz="1600" b="0" dirty="0">
                  <a:latin typeface="Segoe UI" pitchFamily="34" charset="0"/>
                  <a:ea typeface="Times New Roman" pitchFamily="18" charset="0"/>
                  <a:cs typeface="Segoe UI" pitchFamily="34" charset="0"/>
                </a:rPr>
                <a:t> 		NUMBER(4)</a:t>
              </a:r>
              <a:endParaRPr lang="en-US" sz="1600" b="0" dirty="0">
                <a:latin typeface="Arial" pitchFamily="34" charset="0"/>
              </a:endParaRPr>
            </a:p>
            <a:p>
              <a:pPr algn="l">
                <a:spcBef>
                  <a:spcPct val="0"/>
                </a:spcBef>
                <a:buClrTx/>
                <a:buSzTx/>
                <a:buFontTx/>
                <a:buNone/>
                <a:defRPr/>
              </a:pPr>
              <a:r>
                <a:rPr lang="en-US" sz="1600" b="0" dirty="0" err="1">
                  <a:latin typeface="Segoe UI" pitchFamily="34" charset="0"/>
                  <a:ea typeface="Times New Roman" pitchFamily="18" charset="0"/>
                  <a:cs typeface="Segoe UI" pitchFamily="34" charset="0"/>
                </a:rPr>
                <a:t>Amount_in_Dollars</a:t>
              </a:r>
              <a:r>
                <a:rPr lang="en-US" sz="1600" b="0" dirty="0">
                  <a:latin typeface="Segoe UI" pitchFamily="34" charset="0"/>
                  <a:ea typeface="Times New Roman" pitchFamily="18" charset="0"/>
                  <a:cs typeface="Segoe UI" pitchFamily="34" charset="0"/>
                </a:rPr>
                <a:t>  NUMBER(7,2))</a:t>
              </a:r>
              <a:endParaRPr lang="en-US" sz="1600" b="0" dirty="0">
                <a:latin typeface="Arial" pitchFamily="34" charset="0"/>
              </a:endParaRPr>
            </a:p>
            <a:p>
              <a:pPr algn="l">
                <a:spcBef>
                  <a:spcPct val="0"/>
                </a:spcBef>
                <a:buClrTx/>
                <a:buSzTx/>
                <a:buFontTx/>
                <a:buNone/>
                <a:defRPr/>
              </a:pPr>
              <a:endParaRPr lang="en-US" sz="2800" b="0" dirty="0">
                <a:latin typeface="Arial" pitchFamily="34" charset="0"/>
              </a:endParaRPr>
            </a:p>
          </p:txBody>
        </p:sp>
        <p:sp>
          <p:nvSpPr>
            <p:cNvPr id="1049" name="Rectangle 25"/>
            <p:cNvSpPr>
              <a:spLocks noChangeArrowheads="1"/>
            </p:cNvSpPr>
            <p:nvPr/>
          </p:nvSpPr>
          <p:spPr bwMode="auto">
            <a:xfrm>
              <a:off x="1482725" y="1638300"/>
              <a:ext cx="4000500" cy="685800"/>
            </a:xfrm>
            <a:prstGeom prst="rect">
              <a:avLst/>
            </a:prstGeom>
            <a:gradFill rotWithShape="0">
              <a:gsLst>
                <a:gs pos="0">
                  <a:srgbClr val="FFFFFF"/>
                </a:gs>
                <a:gs pos="100000">
                  <a:srgbClr val="D6E3BC"/>
                </a:gs>
              </a:gsLst>
              <a:lin ang="5400000" scaled="1"/>
            </a:gradFill>
            <a:ln w="12700">
              <a:noFill/>
              <a:miter lim="800000"/>
              <a:headEnd/>
              <a:tailEnd/>
            </a:ln>
            <a:effectLst>
              <a:outerShdw blurRad="107950" dist="12700" dir="5400000" algn="ctr">
                <a:srgbClr val="000000"/>
              </a:outerShdw>
            </a:effectLst>
            <a:sp3d contourW="44450" prstMaterial="matte">
              <a:bevelT w="63500" h="63500" prst="artDeco"/>
              <a:contourClr>
                <a:srgbClr val="FFFFFF"/>
              </a:contourClr>
            </a:sp3d>
          </p:spPr>
          <p:txBody>
            <a:bodyPr lIns="12700" tIns="12700" rIns="12700" bIns="12700"/>
            <a:lstStyle/>
            <a:p>
              <a:pPr>
                <a:defRPr/>
              </a:pPr>
              <a:r>
                <a:rPr lang="en-US" sz="1600" dirty="0" err="1">
                  <a:latin typeface="Segoe UI" pitchFamily="34" charset="0"/>
                  <a:ea typeface="Times New Roman" pitchFamily="18" charset="0"/>
                  <a:cs typeface="Segoe UI" pitchFamily="34" charset="0"/>
                </a:rPr>
                <a:t>Customer_Loan</a:t>
              </a:r>
              <a:endParaRPr lang="en-US" sz="1600" dirty="0">
                <a:latin typeface="Arial" pitchFamily="34" charset="0"/>
              </a:endParaRPr>
            </a:p>
            <a:p>
              <a:pPr algn="l">
                <a:spcBef>
                  <a:spcPct val="0"/>
                </a:spcBef>
                <a:buClrTx/>
                <a:buSzTx/>
                <a:buFontTx/>
                <a:buNone/>
                <a:defRPr/>
              </a:pPr>
              <a:r>
                <a:rPr lang="en-US" sz="1600" dirty="0" err="1">
                  <a:latin typeface="Segoe UI" pitchFamily="34" charset="0"/>
                  <a:ea typeface="Times New Roman" pitchFamily="18" charset="0"/>
                  <a:cs typeface="Segoe UI" pitchFamily="34" charset="0"/>
                </a:rPr>
                <a:t>Cust_ID</a:t>
              </a:r>
              <a:r>
                <a:rPr lang="en-US" sz="1600" dirty="0">
                  <a:latin typeface="Segoe UI" pitchFamily="34" charset="0"/>
                  <a:ea typeface="Times New Roman" pitchFamily="18" charset="0"/>
                  <a:cs typeface="Segoe UI" pitchFamily="34" charset="0"/>
                </a:rPr>
                <a:t>		: 101</a:t>
              </a:r>
              <a:endParaRPr lang="en-US" sz="1600" dirty="0">
                <a:latin typeface="Arial" pitchFamily="34" charset="0"/>
              </a:endParaRPr>
            </a:p>
            <a:p>
              <a:pPr algn="l">
                <a:spcBef>
                  <a:spcPct val="0"/>
                </a:spcBef>
                <a:buClrTx/>
                <a:buSzTx/>
                <a:buFontTx/>
                <a:buNone/>
                <a:defRPr/>
              </a:pPr>
              <a:r>
                <a:rPr lang="en-US" sz="1600" dirty="0" err="1">
                  <a:latin typeface="Segoe UI" pitchFamily="34" charset="0"/>
                  <a:ea typeface="Times New Roman" pitchFamily="18" charset="0"/>
                  <a:cs typeface="Segoe UI" pitchFamily="34" charset="0"/>
                </a:rPr>
                <a:t>Loan_No</a:t>
              </a:r>
              <a:r>
                <a:rPr lang="en-US" sz="1600" dirty="0">
                  <a:latin typeface="Segoe UI" pitchFamily="34" charset="0"/>
                  <a:ea typeface="Times New Roman" pitchFamily="18" charset="0"/>
                  <a:cs typeface="Segoe UI" pitchFamily="34" charset="0"/>
                </a:rPr>
                <a:t> 		: 1011</a:t>
              </a:r>
              <a:endParaRPr lang="en-US" sz="1600" dirty="0">
                <a:latin typeface="Arial" pitchFamily="34" charset="0"/>
              </a:endParaRPr>
            </a:p>
            <a:p>
              <a:pPr algn="l">
                <a:spcBef>
                  <a:spcPct val="0"/>
                </a:spcBef>
                <a:buClrTx/>
                <a:buSzTx/>
                <a:buFontTx/>
                <a:buNone/>
                <a:defRPr/>
              </a:pPr>
              <a:r>
                <a:rPr lang="en-US" sz="1600" dirty="0" err="1">
                  <a:latin typeface="Segoe UI" pitchFamily="34" charset="0"/>
                  <a:ea typeface="Times New Roman" pitchFamily="18" charset="0"/>
                  <a:cs typeface="Segoe UI" pitchFamily="34" charset="0"/>
                </a:rPr>
                <a:t>Amount_in_Dollars</a:t>
              </a:r>
              <a:r>
                <a:rPr lang="en-US" sz="1600" dirty="0">
                  <a:latin typeface="Segoe UI" pitchFamily="34" charset="0"/>
                  <a:ea typeface="Times New Roman" pitchFamily="18" charset="0"/>
                  <a:cs typeface="Segoe UI" pitchFamily="34" charset="0"/>
                </a:rPr>
                <a:t>	: 8755.00 </a:t>
              </a:r>
              <a:endParaRPr lang="en-US" sz="1600" dirty="0">
                <a:latin typeface="Arial" pitchFamily="34" charset="0"/>
              </a:endParaRPr>
            </a:p>
            <a:p>
              <a:pPr algn="l">
                <a:spcBef>
                  <a:spcPct val="0"/>
                </a:spcBef>
                <a:buClrTx/>
                <a:buSzTx/>
                <a:buFontTx/>
                <a:buNone/>
                <a:defRPr/>
              </a:pPr>
              <a:endParaRPr lang="en-US" sz="2800" dirty="0">
                <a:latin typeface="Arial" pitchFamily="34" charset="0"/>
              </a:endParaRPr>
            </a:p>
          </p:txBody>
        </p:sp>
        <p:sp>
          <p:nvSpPr>
            <p:cNvPr id="1048" name="Rectangle 24"/>
            <p:cNvSpPr>
              <a:spLocks noChangeArrowheads="1"/>
            </p:cNvSpPr>
            <p:nvPr/>
          </p:nvSpPr>
          <p:spPr bwMode="auto">
            <a:xfrm>
              <a:off x="1482724" y="3009900"/>
              <a:ext cx="4003675" cy="800100"/>
            </a:xfrm>
            <a:prstGeom prst="rect">
              <a:avLst/>
            </a:prstGeom>
            <a:gradFill rotWithShape="0">
              <a:gsLst>
                <a:gs pos="0">
                  <a:srgbClr val="B2A1C7"/>
                </a:gs>
                <a:gs pos="50000">
                  <a:srgbClr val="E5DFEC"/>
                </a:gs>
                <a:gs pos="100000">
                  <a:srgbClr val="B2A1C7"/>
                </a:gs>
              </a:gsLst>
              <a:lin ang="18900000" scaled="1"/>
            </a:gradFill>
            <a:ln w="12700">
              <a:noFill/>
              <a:miter lim="800000"/>
              <a:headEnd/>
              <a:tailEnd/>
            </a:ln>
            <a:effectLst>
              <a:outerShdw blurRad="107950" dist="12700" dir="5400000" algn="ctr">
                <a:srgbClr val="000000"/>
              </a:outerShdw>
            </a:effectLst>
            <a:sp3d contourW="44450" prstMaterial="matte">
              <a:bevelT w="63500" h="63500" prst="artDeco"/>
              <a:contourClr>
                <a:srgbClr val="FFFFFF"/>
              </a:contourClr>
            </a:sp3d>
          </p:spPr>
          <p:txBody>
            <a:bodyPr lIns="12700" tIns="12700" rIns="12700" bIns="12700"/>
            <a:lstStyle/>
            <a:p>
              <a:pPr algn="l">
                <a:defRPr/>
              </a:pPr>
              <a:endParaRPr lang="en-US" sz="1400" b="0" dirty="0">
                <a:latin typeface="Segoe UI" pitchFamily="34" charset="0"/>
                <a:ea typeface="Times New Roman" pitchFamily="18" charset="0"/>
                <a:cs typeface="Segoe UI" pitchFamily="34" charset="0"/>
              </a:endParaRPr>
            </a:p>
            <a:p>
              <a:pPr algn="l">
                <a:defRPr/>
              </a:pPr>
              <a:r>
                <a:rPr lang="en-US" sz="1400" b="0" dirty="0" err="1">
                  <a:latin typeface="Segoe UI" pitchFamily="34" charset="0"/>
                  <a:ea typeface="Times New Roman" pitchFamily="18" charset="0"/>
                  <a:cs typeface="Segoe UI" pitchFamily="34" charset="0"/>
                </a:rPr>
                <a:t>Cust_ID</a:t>
              </a:r>
              <a:r>
                <a:rPr lang="en-US" sz="1400" b="0" dirty="0">
                  <a:latin typeface="Segoe UI" pitchFamily="34" charset="0"/>
                  <a:ea typeface="Times New Roman" pitchFamily="18" charset="0"/>
                  <a:cs typeface="Segoe UI" pitchFamily="34" charset="0"/>
                </a:rPr>
                <a:t>			TYPE = BYTE (4), OFFSET = 0 </a:t>
              </a:r>
              <a:endParaRPr lang="en-US" sz="1400" b="0" dirty="0">
                <a:latin typeface="Arial" pitchFamily="34" charset="0"/>
              </a:endParaRPr>
            </a:p>
            <a:p>
              <a:pPr algn="l">
                <a:spcBef>
                  <a:spcPct val="0"/>
                </a:spcBef>
                <a:buClrTx/>
                <a:buSzTx/>
                <a:buFontTx/>
                <a:buNone/>
                <a:defRPr/>
              </a:pPr>
              <a:r>
                <a:rPr lang="en-US" sz="1400" b="0" dirty="0" err="1">
                  <a:latin typeface="Segoe UI" pitchFamily="34" charset="0"/>
                  <a:ea typeface="Times New Roman" pitchFamily="18" charset="0"/>
                  <a:cs typeface="Segoe UI" pitchFamily="34" charset="0"/>
                </a:rPr>
                <a:t>Loan_No</a:t>
              </a:r>
              <a:r>
                <a:rPr lang="en-US" sz="1400" b="0" dirty="0">
                  <a:latin typeface="Segoe UI" pitchFamily="34" charset="0"/>
                  <a:ea typeface="Times New Roman" pitchFamily="18" charset="0"/>
                  <a:cs typeface="Segoe UI" pitchFamily="34" charset="0"/>
                </a:rPr>
                <a:t> 			TYPE = BYTE (4), OFFSET = 4</a:t>
              </a:r>
              <a:endParaRPr lang="en-US" sz="1400" b="0" dirty="0">
                <a:latin typeface="Arial" pitchFamily="34" charset="0"/>
              </a:endParaRPr>
            </a:p>
            <a:p>
              <a:pPr algn="l">
                <a:spcBef>
                  <a:spcPct val="0"/>
                </a:spcBef>
                <a:buClrTx/>
                <a:buSzTx/>
                <a:buFontTx/>
                <a:buNone/>
                <a:defRPr/>
              </a:pPr>
              <a:r>
                <a:rPr lang="en-US" sz="1400" b="0" dirty="0" err="1">
                  <a:latin typeface="Segoe UI" pitchFamily="34" charset="0"/>
                  <a:ea typeface="Times New Roman" pitchFamily="18" charset="0"/>
                  <a:cs typeface="Segoe UI" pitchFamily="34" charset="0"/>
                </a:rPr>
                <a:t>Amount_in_Dollars</a:t>
              </a:r>
              <a:r>
                <a:rPr lang="en-US" sz="1400" b="0" dirty="0">
                  <a:latin typeface="Segoe UI" pitchFamily="34" charset="0"/>
                  <a:ea typeface="Times New Roman" pitchFamily="18" charset="0"/>
                  <a:cs typeface="Segoe UI" pitchFamily="34" charset="0"/>
                </a:rPr>
                <a:t>		TYPE = BYTE (7), OFFSET = 8</a:t>
              </a:r>
              <a:endParaRPr lang="en-US" sz="1400" b="0" dirty="0">
                <a:latin typeface="Arial" pitchFamily="34" charset="0"/>
              </a:endParaRPr>
            </a:p>
            <a:p>
              <a:pPr algn="l">
                <a:spcBef>
                  <a:spcPct val="0"/>
                </a:spcBef>
                <a:buClrTx/>
                <a:buSzTx/>
                <a:buFontTx/>
                <a:buNone/>
                <a:defRPr/>
              </a:pPr>
              <a:r>
                <a:rPr lang="en-US" sz="1600" b="0" dirty="0">
                  <a:latin typeface="Arial" pitchFamily="34" charset="0"/>
                  <a:ea typeface="Times New Roman" pitchFamily="18" charset="0"/>
                </a:rPr>
                <a:t>   </a:t>
              </a:r>
              <a:endParaRPr lang="en-US" sz="1400" b="0" dirty="0">
                <a:latin typeface="Arial" pitchFamily="34" charset="0"/>
              </a:endParaRPr>
            </a:p>
            <a:p>
              <a:pPr algn="l">
                <a:spcBef>
                  <a:spcPct val="0"/>
                </a:spcBef>
                <a:buClrTx/>
                <a:buSzTx/>
                <a:buFontTx/>
                <a:buNone/>
                <a:defRPr/>
              </a:pPr>
              <a:endParaRPr lang="en-US" sz="2400" b="0" dirty="0">
                <a:latin typeface="Arial" pitchFamily="34" charset="0"/>
              </a:endParaRPr>
            </a:p>
          </p:txBody>
        </p:sp>
        <p:sp>
          <p:nvSpPr>
            <p:cNvPr id="1047" name="Rectangle 23"/>
            <p:cNvSpPr>
              <a:spLocks noChangeArrowheads="1"/>
            </p:cNvSpPr>
            <p:nvPr/>
          </p:nvSpPr>
          <p:spPr bwMode="auto">
            <a:xfrm>
              <a:off x="5483225" y="2552700"/>
              <a:ext cx="1098550" cy="274638"/>
            </a:xfrm>
            <a:prstGeom prst="rect">
              <a:avLst/>
            </a:prstGeom>
            <a:gradFill rotWithShape="0">
              <a:gsLst>
                <a:gs pos="0">
                  <a:srgbClr val="FFFFFF"/>
                </a:gs>
                <a:gs pos="100000">
                  <a:srgbClr val="B6DDE8"/>
                </a:gs>
              </a:gsLst>
              <a:lin ang="5400000" scaled="1"/>
            </a:gradFill>
            <a:ln w="12700">
              <a:noFill/>
              <a:miter lim="800000"/>
              <a:headEnd/>
              <a:tailEnd/>
            </a:ln>
            <a:effectLst>
              <a:outerShdw blurRad="107950" dist="12700" dir="5400000" algn="ctr">
                <a:srgbClr val="000000"/>
              </a:outerShdw>
            </a:effectLst>
            <a:sp3d contourW="44450" prstMaterial="matte">
              <a:bevelT w="63500" h="63500" prst="artDeco"/>
              <a:contourClr>
                <a:srgbClr val="FFFFFF"/>
              </a:contourClr>
            </a:sp3d>
          </p:spPr>
          <p:txBody>
            <a:bodyPr lIns="12700" tIns="12700" rIns="12700" bIns="12700"/>
            <a:lstStyle/>
            <a:p>
              <a:pPr>
                <a:defRPr/>
              </a:pPr>
              <a:r>
                <a:rPr lang="en-US" sz="1600" b="0">
                  <a:latin typeface="Segoe UI" pitchFamily="34" charset="0"/>
                  <a:ea typeface="Times New Roman" pitchFamily="18" charset="0"/>
                  <a:cs typeface="Segoe UI" pitchFamily="34" charset="0"/>
                </a:rPr>
                <a:t>Conceptual</a:t>
              </a:r>
              <a:endParaRPr lang="en-US" sz="2800" b="0">
                <a:latin typeface="Arial" pitchFamily="34" charset="0"/>
              </a:endParaRPr>
            </a:p>
          </p:txBody>
        </p:sp>
        <p:sp>
          <p:nvSpPr>
            <p:cNvPr id="1046" name="Rectangle 22"/>
            <p:cNvSpPr>
              <a:spLocks noChangeArrowheads="1"/>
            </p:cNvSpPr>
            <p:nvPr/>
          </p:nvSpPr>
          <p:spPr bwMode="auto">
            <a:xfrm>
              <a:off x="5457385" y="1930400"/>
              <a:ext cx="1098550" cy="274638"/>
            </a:xfrm>
            <a:prstGeom prst="rect">
              <a:avLst/>
            </a:prstGeom>
            <a:gradFill rotWithShape="0">
              <a:gsLst>
                <a:gs pos="0">
                  <a:srgbClr val="FFFFFF"/>
                </a:gs>
                <a:gs pos="100000">
                  <a:srgbClr val="D6E3BC"/>
                </a:gs>
              </a:gsLst>
              <a:lin ang="5400000" scaled="1"/>
            </a:gradFill>
            <a:ln w="3175">
              <a:noFill/>
              <a:miter lim="800000"/>
              <a:headEnd/>
              <a:tailEnd/>
            </a:ln>
            <a:effectLst>
              <a:outerShdw blurRad="107950" dist="12700" dir="5400000" algn="ctr">
                <a:srgbClr val="000000"/>
              </a:outerShdw>
            </a:effectLst>
            <a:sp3d contourW="44450" prstMaterial="matte">
              <a:bevelT w="63500" h="63500" prst="artDeco"/>
              <a:contourClr>
                <a:srgbClr val="FFFFFF"/>
              </a:contourClr>
            </a:sp3d>
          </p:spPr>
          <p:txBody>
            <a:bodyPr lIns="12700" tIns="12700" rIns="12700" bIns="12700"/>
            <a:lstStyle/>
            <a:p>
              <a:pPr>
                <a:defRPr/>
              </a:pPr>
              <a:r>
                <a:rPr lang="en-US" sz="1800" b="0">
                  <a:latin typeface="Segoe UI" pitchFamily="34" charset="0"/>
                  <a:ea typeface="Times New Roman" pitchFamily="18" charset="0"/>
                  <a:cs typeface="Segoe UI" pitchFamily="34" charset="0"/>
                </a:rPr>
                <a:t>External</a:t>
              </a:r>
              <a:endParaRPr lang="en-US" sz="3200" b="0">
                <a:latin typeface="Arial" pitchFamily="34" charset="0"/>
              </a:endParaRPr>
            </a:p>
          </p:txBody>
        </p:sp>
        <p:sp>
          <p:nvSpPr>
            <p:cNvPr id="1045" name="Rectangle 21"/>
            <p:cNvSpPr>
              <a:spLocks noChangeArrowheads="1"/>
            </p:cNvSpPr>
            <p:nvPr/>
          </p:nvSpPr>
          <p:spPr bwMode="auto">
            <a:xfrm>
              <a:off x="5461000" y="3121025"/>
              <a:ext cx="1098550" cy="274638"/>
            </a:xfrm>
            <a:prstGeom prst="rect">
              <a:avLst/>
            </a:prstGeom>
            <a:gradFill rotWithShape="0">
              <a:gsLst>
                <a:gs pos="0">
                  <a:srgbClr val="B2A1C7"/>
                </a:gs>
                <a:gs pos="50000">
                  <a:srgbClr val="E5DFEC"/>
                </a:gs>
                <a:gs pos="100000">
                  <a:srgbClr val="B2A1C7"/>
                </a:gs>
              </a:gsLst>
              <a:lin ang="18900000" scaled="1"/>
            </a:gradFill>
            <a:ln w="12700">
              <a:noFill/>
              <a:miter lim="800000"/>
              <a:headEnd/>
              <a:tailEnd/>
            </a:ln>
            <a:effectLst>
              <a:outerShdw blurRad="107950" dist="12700" dir="5400000" algn="ctr">
                <a:srgbClr val="000000"/>
              </a:outerShdw>
            </a:effectLst>
            <a:sp3d contourW="44450" prstMaterial="matte">
              <a:bevelT w="63500" h="63500" prst="artDeco"/>
              <a:contourClr>
                <a:srgbClr val="FFFFFF"/>
              </a:contourClr>
            </a:sp3d>
          </p:spPr>
          <p:txBody>
            <a:bodyPr lIns="12700" tIns="12700" rIns="12700" bIns="12700"/>
            <a:lstStyle/>
            <a:p>
              <a:pPr>
                <a:defRPr/>
              </a:pPr>
              <a:r>
                <a:rPr lang="en-US" sz="1600" b="0">
                  <a:latin typeface="Segoe UI" pitchFamily="34" charset="0"/>
                  <a:ea typeface="Times New Roman" pitchFamily="18" charset="0"/>
                  <a:cs typeface="Segoe UI" pitchFamily="34" charset="0"/>
                </a:rPr>
                <a:t>Internal</a:t>
              </a:r>
              <a:endParaRPr lang="en-US" sz="2800" b="0">
                <a:latin typeface="Arial" pitchFamily="34" charset="0"/>
              </a:endParaRPr>
            </a:p>
          </p:txBody>
        </p:sp>
      </p:grpSp>
      <p:sp>
        <p:nvSpPr>
          <p:cNvPr id="31749" name="Rectangle 27"/>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p>
            <a:endParaRPr lang="en-US"/>
          </a:p>
        </p:txBody>
      </p:sp>
      <p:sp>
        <p:nvSpPr>
          <p:cNvPr id="31750" name="Rectangle 34"/>
          <p:cNvSpPr>
            <a:spLocks noChangeArrowheads="1"/>
          </p:cNvSpPr>
          <p:nvPr/>
        </p:nvSpPr>
        <p:spPr bwMode="auto">
          <a:xfrm>
            <a:off x="457200" y="457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p>
            <a:endParaRPr lang="en-US"/>
          </a:p>
        </p:txBody>
      </p:sp>
    </p:spTree>
    <p:extLst>
      <p:ext uri="{BB962C8B-B14F-4D97-AF65-F5344CB8AC3E}">
        <p14:creationId xmlns:p14="http://schemas.microsoft.com/office/powerpoint/2010/main" val="18079245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0" y="17929"/>
            <a:ext cx="9144000" cy="820271"/>
          </a:xfrm>
          <a:solidFill>
            <a:schemeClr val="accent4">
              <a:lumMod val="40000"/>
              <a:lumOff val="60000"/>
            </a:schemeClr>
          </a:solidFill>
        </p:spPr>
        <p:txBody>
          <a:bodyPr lIns="0"/>
          <a:lstStyle/>
          <a:p>
            <a:pPr eaLnBrk="1" hangingPunct="1">
              <a:defRPr/>
            </a:pPr>
            <a:r>
              <a:rPr lang="en-US" dirty="0" smtClean="0"/>
              <a:t>Users of a DBMS</a:t>
            </a:r>
          </a:p>
        </p:txBody>
      </p:sp>
      <p:sp>
        <p:nvSpPr>
          <p:cNvPr id="16387" name="Rectangle 3"/>
          <p:cNvSpPr>
            <a:spLocks noGrp="1" noChangeArrowheads="1"/>
          </p:cNvSpPr>
          <p:nvPr>
            <p:ph idx="1"/>
          </p:nvPr>
        </p:nvSpPr>
        <p:spPr>
          <a:xfrm>
            <a:off x="0" y="914400"/>
            <a:ext cx="9144000" cy="5943600"/>
          </a:xfrm>
        </p:spPr>
        <p:txBody>
          <a:bodyPr lIns="0" tIns="0">
            <a:normAutofit/>
          </a:bodyPr>
          <a:lstStyle/>
          <a:p>
            <a:pPr eaLnBrk="1" hangingPunct="1">
              <a:lnSpc>
                <a:spcPct val="90000"/>
              </a:lnSpc>
            </a:pPr>
            <a:r>
              <a:rPr lang="en-US" sz="2400" dirty="0" smtClean="0"/>
              <a:t> Database Administrator (DBA)</a:t>
            </a:r>
          </a:p>
          <a:p>
            <a:pPr lvl="1" eaLnBrk="1" hangingPunct="1">
              <a:lnSpc>
                <a:spcPct val="90000"/>
              </a:lnSpc>
            </a:pPr>
            <a:r>
              <a:rPr lang="en-US" sz="2400" dirty="0" smtClean="0"/>
              <a:t> Managing information contents</a:t>
            </a:r>
          </a:p>
          <a:p>
            <a:pPr lvl="1" eaLnBrk="1" hangingPunct="1">
              <a:lnSpc>
                <a:spcPct val="90000"/>
              </a:lnSpc>
            </a:pPr>
            <a:r>
              <a:rPr lang="en-US" sz="2400" dirty="0" smtClean="0"/>
              <a:t> Liaison with users</a:t>
            </a:r>
          </a:p>
          <a:p>
            <a:pPr lvl="1" eaLnBrk="1" hangingPunct="1">
              <a:lnSpc>
                <a:spcPct val="90000"/>
              </a:lnSpc>
            </a:pPr>
            <a:r>
              <a:rPr lang="en-US" sz="2400" dirty="0" smtClean="0"/>
              <a:t> Enforcing security and integrity rules</a:t>
            </a:r>
          </a:p>
          <a:p>
            <a:pPr lvl="1" eaLnBrk="1" hangingPunct="1">
              <a:lnSpc>
                <a:spcPct val="90000"/>
              </a:lnSpc>
            </a:pPr>
            <a:r>
              <a:rPr lang="en-US" sz="2400" dirty="0" smtClean="0"/>
              <a:t> Strategizing backup &amp; recovery</a:t>
            </a:r>
          </a:p>
          <a:p>
            <a:pPr lvl="1" eaLnBrk="1" hangingPunct="1">
              <a:lnSpc>
                <a:spcPct val="90000"/>
              </a:lnSpc>
            </a:pPr>
            <a:r>
              <a:rPr lang="en-US" sz="2400" dirty="0" smtClean="0"/>
              <a:t> Monitoring performance</a:t>
            </a:r>
          </a:p>
          <a:p>
            <a:pPr lvl="1" eaLnBrk="1" hangingPunct="1">
              <a:lnSpc>
                <a:spcPct val="90000"/>
              </a:lnSpc>
            </a:pPr>
            <a:endParaRPr lang="en-US" sz="2400" dirty="0" smtClean="0"/>
          </a:p>
          <a:p>
            <a:pPr eaLnBrk="1" hangingPunct="1">
              <a:lnSpc>
                <a:spcPct val="90000"/>
              </a:lnSpc>
            </a:pPr>
            <a:r>
              <a:rPr lang="en-US" sz="2400" dirty="0" smtClean="0"/>
              <a:t> Database designers</a:t>
            </a:r>
          </a:p>
          <a:p>
            <a:pPr eaLnBrk="1" hangingPunct="1">
              <a:lnSpc>
                <a:spcPct val="90000"/>
              </a:lnSpc>
              <a:buFont typeface="Wingdings" pitchFamily="2" charset="2"/>
              <a:buNone/>
            </a:pPr>
            <a:endParaRPr lang="en-US" sz="2400" dirty="0" smtClean="0"/>
          </a:p>
          <a:p>
            <a:pPr eaLnBrk="1" hangingPunct="1">
              <a:lnSpc>
                <a:spcPct val="90000"/>
              </a:lnSpc>
            </a:pPr>
            <a:r>
              <a:rPr lang="en-US" sz="2400" dirty="0" smtClean="0"/>
              <a:t> Application programmers</a:t>
            </a:r>
          </a:p>
          <a:p>
            <a:pPr eaLnBrk="1" hangingPunct="1">
              <a:lnSpc>
                <a:spcPct val="90000"/>
              </a:lnSpc>
              <a:buFont typeface="Wingdings" pitchFamily="2" charset="2"/>
              <a:buNone/>
            </a:pPr>
            <a:endParaRPr lang="en-US" sz="2400" dirty="0" smtClean="0"/>
          </a:p>
          <a:p>
            <a:pPr eaLnBrk="1" hangingPunct="1">
              <a:lnSpc>
                <a:spcPct val="90000"/>
              </a:lnSpc>
            </a:pPr>
            <a:r>
              <a:rPr lang="en-US" sz="2400" dirty="0" smtClean="0"/>
              <a:t>  End users</a:t>
            </a:r>
          </a:p>
        </p:txBody>
      </p:sp>
      <p:sp>
        <p:nvSpPr>
          <p:cNvPr id="4" name="Slide Number Placeholder 1"/>
          <p:cNvSpPr>
            <a:spLocks noGrp="1"/>
          </p:cNvSpPr>
          <p:nvPr>
            <p:ph type="sldNum" sz="quarter" idx="10"/>
          </p:nvPr>
        </p:nvSpPr>
        <p:spPr/>
        <p:txBody>
          <a:bodyPr/>
          <a:lstStyle/>
          <a:p>
            <a:pPr>
              <a:defRPr/>
            </a:pPr>
            <a:fld id="{6D5CA8D0-36C5-4CFC-BF21-B76C6B6EEA82}" type="slidenum">
              <a:rPr lang="en-US"/>
              <a:pPr>
                <a:defRPr/>
              </a:pPr>
              <a:t>13</a:t>
            </a:fld>
            <a:endParaRPr lang="en-US"/>
          </a:p>
        </p:txBody>
      </p:sp>
    </p:spTree>
    <p:extLst>
      <p:ext uri="{BB962C8B-B14F-4D97-AF65-F5344CB8AC3E}">
        <p14:creationId xmlns:p14="http://schemas.microsoft.com/office/powerpoint/2010/main" val="174273776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Effect transition="in" filter="dissolve">
                                      <p:cBhvr>
                                        <p:cTn id="7" dur="500"/>
                                        <p:tgtEl>
                                          <p:spTgt spid="16387">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6387">
                                            <p:txEl>
                                              <p:pRg st="1" end="1"/>
                                            </p:txEl>
                                          </p:spTgt>
                                        </p:tgtEl>
                                        <p:attrNameLst>
                                          <p:attrName>style.visibility</p:attrName>
                                        </p:attrNameLst>
                                      </p:cBhvr>
                                      <p:to>
                                        <p:strVal val="visible"/>
                                      </p:to>
                                    </p:set>
                                    <p:animEffect transition="in" filter="dissolve">
                                      <p:cBhvr>
                                        <p:cTn id="10" dur="500"/>
                                        <p:tgtEl>
                                          <p:spTgt spid="16387">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6387">
                                            <p:txEl>
                                              <p:pRg st="2" end="2"/>
                                            </p:txEl>
                                          </p:spTgt>
                                        </p:tgtEl>
                                        <p:attrNameLst>
                                          <p:attrName>style.visibility</p:attrName>
                                        </p:attrNameLst>
                                      </p:cBhvr>
                                      <p:to>
                                        <p:strVal val="visible"/>
                                      </p:to>
                                    </p:set>
                                    <p:animEffect transition="in" filter="dissolve">
                                      <p:cBhvr>
                                        <p:cTn id="13" dur="500"/>
                                        <p:tgtEl>
                                          <p:spTgt spid="16387">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6387">
                                            <p:txEl>
                                              <p:pRg st="3" end="3"/>
                                            </p:txEl>
                                          </p:spTgt>
                                        </p:tgtEl>
                                        <p:attrNameLst>
                                          <p:attrName>style.visibility</p:attrName>
                                        </p:attrNameLst>
                                      </p:cBhvr>
                                      <p:to>
                                        <p:strVal val="visible"/>
                                      </p:to>
                                    </p:set>
                                    <p:animEffect transition="in" filter="dissolve">
                                      <p:cBhvr>
                                        <p:cTn id="16" dur="500"/>
                                        <p:tgtEl>
                                          <p:spTgt spid="16387">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6387">
                                            <p:txEl>
                                              <p:pRg st="4" end="4"/>
                                            </p:txEl>
                                          </p:spTgt>
                                        </p:tgtEl>
                                        <p:attrNameLst>
                                          <p:attrName>style.visibility</p:attrName>
                                        </p:attrNameLst>
                                      </p:cBhvr>
                                      <p:to>
                                        <p:strVal val="visible"/>
                                      </p:to>
                                    </p:set>
                                    <p:animEffect transition="in" filter="dissolve">
                                      <p:cBhvr>
                                        <p:cTn id="19" dur="500"/>
                                        <p:tgtEl>
                                          <p:spTgt spid="16387">
                                            <p:txEl>
                                              <p:pRg st="4" end="4"/>
                                            </p:txEl>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6387">
                                            <p:txEl>
                                              <p:pRg st="5" end="5"/>
                                            </p:txEl>
                                          </p:spTgt>
                                        </p:tgtEl>
                                        <p:attrNameLst>
                                          <p:attrName>style.visibility</p:attrName>
                                        </p:attrNameLst>
                                      </p:cBhvr>
                                      <p:to>
                                        <p:strVal val="visible"/>
                                      </p:to>
                                    </p:set>
                                    <p:animEffect transition="in" filter="dissolve">
                                      <p:cBhvr>
                                        <p:cTn id="22" dur="500"/>
                                        <p:tgtEl>
                                          <p:spTgt spid="16387">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6387">
                                            <p:txEl>
                                              <p:pRg st="7" end="7"/>
                                            </p:txEl>
                                          </p:spTgt>
                                        </p:tgtEl>
                                        <p:attrNameLst>
                                          <p:attrName>style.visibility</p:attrName>
                                        </p:attrNameLst>
                                      </p:cBhvr>
                                      <p:to>
                                        <p:strVal val="visible"/>
                                      </p:to>
                                    </p:set>
                                    <p:animEffect transition="in" filter="dissolve">
                                      <p:cBhvr>
                                        <p:cTn id="27" dur="500"/>
                                        <p:tgtEl>
                                          <p:spTgt spid="16387">
                                            <p:txEl>
                                              <p:pRg st="7" end="7"/>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6387">
                                            <p:txEl>
                                              <p:pRg st="9" end="9"/>
                                            </p:txEl>
                                          </p:spTgt>
                                        </p:tgtEl>
                                        <p:attrNameLst>
                                          <p:attrName>style.visibility</p:attrName>
                                        </p:attrNameLst>
                                      </p:cBhvr>
                                      <p:to>
                                        <p:strVal val="visible"/>
                                      </p:to>
                                    </p:set>
                                    <p:animEffect transition="in" filter="dissolve">
                                      <p:cBhvr>
                                        <p:cTn id="32" dur="500"/>
                                        <p:tgtEl>
                                          <p:spTgt spid="16387">
                                            <p:txEl>
                                              <p:pRg st="9" end="9"/>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6387">
                                            <p:txEl>
                                              <p:pRg st="11" end="11"/>
                                            </p:txEl>
                                          </p:spTgt>
                                        </p:tgtEl>
                                        <p:attrNameLst>
                                          <p:attrName>style.visibility</p:attrName>
                                        </p:attrNameLst>
                                      </p:cBhvr>
                                      <p:to>
                                        <p:strVal val="visible"/>
                                      </p:to>
                                    </p:set>
                                    <p:animEffect transition="in" filter="dissolve">
                                      <p:cBhvr>
                                        <p:cTn id="37" dur="500"/>
                                        <p:tgtEl>
                                          <p:spTgt spid="1638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pPr>
              <a:defRPr/>
            </a:pPr>
            <a:fld id="{7E847AAF-717E-4148-9DDC-D7B3A6372632}" type="slidenum">
              <a:rPr lang="en-US"/>
              <a:pPr>
                <a:defRPr/>
              </a:pPr>
              <a:t>14</a:t>
            </a:fld>
            <a:endParaRPr lang="en-US"/>
          </a:p>
        </p:txBody>
      </p:sp>
      <p:sp>
        <p:nvSpPr>
          <p:cNvPr id="35842" name="Rectangle 2"/>
          <p:cNvSpPr>
            <a:spLocks noGrp="1" noChangeArrowheads="1"/>
          </p:cNvSpPr>
          <p:nvPr>
            <p:ph type="title" idx="4294967295"/>
          </p:nvPr>
        </p:nvSpPr>
        <p:spPr>
          <a:xfrm>
            <a:off x="0" y="0"/>
            <a:ext cx="9144000" cy="838200"/>
          </a:xfrm>
          <a:solidFill>
            <a:schemeClr val="accent4">
              <a:lumMod val="40000"/>
              <a:lumOff val="60000"/>
            </a:schemeClr>
          </a:solidFill>
        </p:spPr>
        <p:txBody>
          <a:bodyPr lIns="0"/>
          <a:lstStyle/>
          <a:p>
            <a:pPr eaLnBrk="1" hangingPunct="1">
              <a:defRPr/>
            </a:pPr>
            <a:r>
              <a:rPr lang="en-US" dirty="0" smtClean="0"/>
              <a:t>Advantages of a DBMS</a:t>
            </a:r>
          </a:p>
        </p:txBody>
      </p:sp>
      <p:sp>
        <p:nvSpPr>
          <p:cNvPr id="45059" name="Rectangle 3"/>
          <p:cNvSpPr>
            <a:spLocks noGrp="1" noChangeArrowheads="1"/>
          </p:cNvSpPr>
          <p:nvPr>
            <p:ph type="body" idx="4294967295"/>
          </p:nvPr>
        </p:nvSpPr>
        <p:spPr>
          <a:xfrm>
            <a:off x="0" y="838200"/>
            <a:ext cx="9144000" cy="5867400"/>
          </a:xfrm>
        </p:spPr>
        <p:txBody>
          <a:bodyPr lIns="0" tIns="0">
            <a:normAutofit/>
          </a:bodyPr>
          <a:lstStyle/>
          <a:p>
            <a:pPr eaLnBrk="1" hangingPunct="1">
              <a:lnSpc>
                <a:spcPct val="150000"/>
              </a:lnSpc>
            </a:pPr>
            <a:r>
              <a:rPr lang="en-US" sz="2800" dirty="0" smtClean="0"/>
              <a:t> Data independence</a:t>
            </a:r>
          </a:p>
          <a:p>
            <a:pPr eaLnBrk="1" hangingPunct="1">
              <a:lnSpc>
                <a:spcPct val="150000"/>
              </a:lnSpc>
            </a:pPr>
            <a:r>
              <a:rPr lang="en-US" sz="2800" dirty="0" smtClean="0"/>
              <a:t> Reduction in data redundancy</a:t>
            </a:r>
          </a:p>
          <a:p>
            <a:pPr eaLnBrk="1" hangingPunct="1">
              <a:lnSpc>
                <a:spcPct val="150000"/>
              </a:lnSpc>
            </a:pPr>
            <a:r>
              <a:rPr lang="en-US" sz="2800" dirty="0" smtClean="0"/>
              <a:t> Better security</a:t>
            </a:r>
          </a:p>
          <a:p>
            <a:pPr eaLnBrk="1" hangingPunct="1">
              <a:lnSpc>
                <a:spcPct val="150000"/>
              </a:lnSpc>
            </a:pPr>
            <a:r>
              <a:rPr lang="en-US" sz="2800" dirty="0" smtClean="0"/>
              <a:t> Better flexibility</a:t>
            </a:r>
          </a:p>
          <a:p>
            <a:pPr eaLnBrk="1" hangingPunct="1">
              <a:lnSpc>
                <a:spcPct val="150000"/>
              </a:lnSpc>
            </a:pPr>
            <a:r>
              <a:rPr lang="en-US" sz="2800" dirty="0" smtClean="0"/>
              <a:t> Effective data sharing</a:t>
            </a:r>
          </a:p>
          <a:p>
            <a:pPr eaLnBrk="1" hangingPunct="1">
              <a:lnSpc>
                <a:spcPct val="150000"/>
              </a:lnSpc>
            </a:pPr>
            <a:r>
              <a:rPr lang="en-US" sz="2800" dirty="0" smtClean="0"/>
              <a:t> Enforces integrity constraints</a:t>
            </a:r>
          </a:p>
          <a:p>
            <a:pPr eaLnBrk="1" hangingPunct="1">
              <a:lnSpc>
                <a:spcPct val="150000"/>
              </a:lnSpc>
            </a:pPr>
            <a:r>
              <a:rPr lang="en-US" sz="2800" dirty="0" smtClean="0"/>
              <a:t> Enables backup and </a:t>
            </a:r>
            <a:r>
              <a:rPr lang="en-US" sz="2800" dirty="0" smtClean="0"/>
              <a:t>recovery</a:t>
            </a:r>
            <a:endParaRPr lang="en-US" sz="2800" dirty="0" smtClean="0"/>
          </a:p>
        </p:txBody>
      </p:sp>
    </p:spTree>
    <p:extLst>
      <p:ext uri="{BB962C8B-B14F-4D97-AF65-F5344CB8AC3E}">
        <p14:creationId xmlns:p14="http://schemas.microsoft.com/office/powerpoint/2010/main" val="18923637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anim calcmode="lin" valueType="num">
                                      <p:cBhvr>
                                        <p:cTn id="7" dur="1000" fill="hold"/>
                                        <p:tgtEl>
                                          <p:spTgt spid="45059">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45059">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45059">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45059">
                                            <p:txEl>
                                              <p:pRg st="1" end="1"/>
                                            </p:txEl>
                                          </p:spTgt>
                                        </p:tgtEl>
                                        <p:attrNameLst>
                                          <p:attrName>style.visibility</p:attrName>
                                        </p:attrNameLst>
                                      </p:cBhvr>
                                      <p:to>
                                        <p:strVal val="visible"/>
                                      </p:to>
                                    </p:set>
                                    <p:anim calcmode="lin" valueType="num">
                                      <p:cBhvr>
                                        <p:cTn id="14" dur="1000" fill="hold"/>
                                        <p:tgtEl>
                                          <p:spTgt spid="45059">
                                            <p:txEl>
                                              <p:pRg st="1" end="1"/>
                                            </p:txEl>
                                          </p:spTgt>
                                        </p:tgtEl>
                                        <p:attrNameLst>
                                          <p:attrName>ppt_x</p:attrName>
                                        </p:attrNameLst>
                                      </p:cBhvr>
                                      <p:tavLst>
                                        <p:tav tm="0">
                                          <p:val>
                                            <p:strVal val="#ppt_x-.2"/>
                                          </p:val>
                                        </p:tav>
                                        <p:tav tm="100000">
                                          <p:val>
                                            <p:strVal val="#ppt_x"/>
                                          </p:val>
                                        </p:tav>
                                      </p:tavLst>
                                    </p:anim>
                                    <p:anim calcmode="lin" valueType="num">
                                      <p:cBhvr>
                                        <p:cTn id="15" dur="1000" fill="hold"/>
                                        <p:tgtEl>
                                          <p:spTgt spid="45059">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45059">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nodeType="clickEffect">
                                  <p:stCondLst>
                                    <p:cond delay="0"/>
                                  </p:stCondLst>
                                  <p:childTnLst>
                                    <p:set>
                                      <p:cBhvr>
                                        <p:cTn id="20" dur="1" fill="hold">
                                          <p:stCondLst>
                                            <p:cond delay="0"/>
                                          </p:stCondLst>
                                        </p:cTn>
                                        <p:tgtEl>
                                          <p:spTgt spid="45059">
                                            <p:txEl>
                                              <p:pRg st="2" end="2"/>
                                            </p:txEl>
                                          </p:spTgt>
                                        </p:tgtEl>
                                        <p:attrNameLst>
                                          <p:attrName>style.visibility</p:attrName>
                                        </p:attrNameLst>
                                      </p:cBhvr>
                                      <p:to>
                                        <p:strVal val="visible"/>
                                      </p:to>
                                    </p:set>
                                    <p:anim calcmode="lin" valueType="num">
                                      <p:cBhvr>
                                        <p:cTn id="21" dur="1000" fill="hold"/>
                                        <p:tgtEl>
                                          <p:spTgt spid="45059">
                                            <p:txEl>
                                              <p:pRg st="2" end="2"/>
                                            </p:txEl>
                                          </p:spTgt>
                                        </p:tgtEl>
                                        <p:attrNameLst>
                                          <p:attrName>ppt_x</p:attrName>
                                        </p:attrNameLst>
                                      </p:cBhvr>
                                      <p:tavLst>
                                        <p:tav tm="0">
                                          <p:val>
                                            <p:strVal val="#ppt_x-.2"/>
                                          </p:val>
                                        </p:tav>
                                        <p:tav tm="100000">
                                          <p:val>
                                            <p:strVal val="#ppt_x"/>
                                          </p:val>
                                        </p:tav>
                                      </p:tavLst>
                                    </p:anim>
                                    <p:anim calcmode="lin" valueType="num">
                                      <p:cBhvr>
                                        <p:cTn id="22" dur="1000" fill="hold"/>
                                        <p:tgtEl>
                                          <p:spTgt spid="45059">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45059">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9" presetClass="entr" presetSubtype="0" fill="hold" nodeType="clickEffect">
                                  <p:stCondLst>
                                    <p:cond delay="0"/>
                                  </p:stCondLst>
                                  <p:childTnLst>
                                    <p:set>
                                      <p:cBhvr>
                                        <p:cTn id="27" dur="1" fill="hold">
                                          <p:stCondLst>
                                            <p:cond delay="0"/>
                                          </p:stCondLst>
                                        </p:cTn>
                                        <p:tgtEl>
                                          <p:spTgt spid="45059">
                                            <p:txEl>
                                              <p:pRg st="3" end="3"/>
                                            </p:txEl>
                                          </p:spTgt>
                                        </p:tgtEl>
                                        <p:attrNameLst>
                                          <p:attrName>style.visibility</p:attrName>
                                        </p:attrNameLst>
                                      </p:cBhvr>
                                      <p:to>
                                        <p:strVal val="visible"/>
                                      </p:to>
                                    </p:set>
                                    <p:anim calcmode="lin" valueType="num">
                                      <p:cBhvr>
                                        <p:cTn id="28" dur="1000" fill="hold"/>
                                        <p:tgtEl>
                                          <p:spTgt spid="45059">
                                            <p:txEl>
                                              <p:pRg st="3" end="3"/>
                                            </p:txEl>
                                          </p:spTgt>
                                        </p:tgtEl>
                                        <p:attrNameLst>
                                          <p:attrName>ppt_x</p:attrName>
                                        </p:attrNameLst>
                                      </p:cBhvr>
                                      <p:tavLst>
                                        <p:tav tm="0">
                                          <p:val>
                                            <p:strVal val="#ppt_x-.2"/>
                                          </p:val>
                                        </p:tav>
                                        <p:tav tm="100000">
                                          <p:val>
                                            <p:strVal val="#ppt_x"/>
                                          </p:val>
                                        </p:tav>
                                      </p:tavLst>
                                    </p:anim>
                                    <p:anim calcmode="lin" valueType="num">
                                      <p:cBhvr>
                                        <p:cTn id="29" dur="1000" fill="hold"/>
                                        <p:tgtEl>
                                          <p:spTgt spid="45059">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45059">
                                            <p:txEl>
                                              <p:pRg st="3" end="3"/>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9" presetClass="entr" presetSubtype="0" fill="hold" nodeType="clickEffect">
                                  <p:stCondLst>
                                    <p:cond delay="0"/>
                                  </p:stCondLst>
                                  <p:childTnLst>
                                    <p:set>
                                      <p:cBhvr>
                                        <p:cTn id="34" dur="1" fill="hold">
                                          <p:stCondLst>
                                            <p:cond delay="0"/>
                                          </p:stCondLst>
                                        </p:cTn>
                                        <p:tgtEl>
                                          <p:spTgt spid="45059">
                                            <p:txEl>
                                              <p:pRg st="4" end="4"/>
                                            </p:txEl>
                                          </p:spTgt>
                                        </p:tgtEl>
                                        <p:attrNameLst>
                                          <p:attrName>style.visibility</p:attrName>
                                        </p:attrNameLst>
                                      </p:cBhvr>
                                      <p:to>
                                        <p:strVal val="visible"/>
                                      </p:to>
                                    </p:set>
                                    <p:anim calcmode="lin" valueType="num">
                                      <p:cBhvr>
                                        <p:cTn id="35" dur="1000" fill="hold"/>
                                        <p:tgtEl>
                                          <p:spTgt spid="45059">
                                            <p:txEl>
                                              <p:pRg st="4" end="4"/>
                                            </p:txEl>
                                          </p:spTgt>
                                        </p:tgtEl>
                                        <p:attrNameLst>
                                          <p:attrName>ppt_x</p:attrName>
                                        </p:attrNameLst>
                                      </p:cBhvr>
                                      <p:tavLst>
                                        <p:tav tm="0">
                                          <p:val>
                                            <p:strVal val="#ppt_x-.2"/>
                                          </p:val>
                                        </p:tav>
                                        <p:tav tm="100000">
                                          <p:val>
                                            <p:strVal val="#ppt_x"/>
                                          </p:val>
                                        </p:tav>
                                      </p:tavLst>
                                    </p:anim>
                                    <p:anim calcmode="lin" valueType="num">
                                      <p:cBhvr>
                                        <p:cTn id="36" dur="1000" fill="hold"/>
                                        <p:tgtEl>
                                          <p:spTgt spid="45059">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37" dur="1000"/>
                                        <p:tgtEl>
                                          <p:spTgt spid="45059">
                                            <p:txEl>
                                              <p:pRg st="4" end="4"/>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9" presetClass="entr" presetSubtype="0" fill="hold" nodeType="clickEffect">
                                  <p:stCondLst>
                                    <p:cond delay="0"/>
                                  </p:stCondLst>
                                  <p:childTnLst>
                                    <p:set>
                                      <p:cBhvr>
                                        <p:cTn id="41" dur="1" fill="hold">
                                          <p:stCondLst>
                                            <p:cond delay="0"/>
                                          </p:stCondLst>
                                        </p:cTn>
                                        <p:tgtEl>
                                          <p:spTgt spid="45059">
                                            <p:txEl>
                                              <p:pRg st="5" end="5"/>
                                            </p:txEl>
                                          </p:spTgt>
                                        </p:tgtEl>
                                        <p:attrNameLst>
                                          <p:attrName>style.visibility</p:attrName>
                                        </p:attrNameLst>
                                      </p:cBhvr>
                                      <p:to>
                                        <p:strVal val="visible"/>
                                      </p:to>
                                    </p:set>
                                    <p:anim calcmode="lin" valueType="num">
                                      <p:cBhvr>
                                        <p:cTn id="42" dur="1000" fill="hold"/>
                                        <p:tgtEl>
                                          <p:spTgt spid="45059">
                                            <p:txEl>
                                              <p:pRg st="5" end="5"/>
                                            </p:txEl>
                                          </p:spTgt>
                                        </p:tgtEl>
                                        <p:attrNameLst>
                                          <p:attrName>ppt_x</p:attrName>
                                        </p:attrNameLst>
                                      </p:cBhvr>
                                      <p:tavLst>
                                        <p:tav tm="0">
                                          <p:val>
                                            <p:strVal val="#ppt_x-.2"/>
                                          </p:val>
                                        </p:tav>
                                        <p:tav tm="100000">
                                          <p:val>
                                            <p:strVal val="#ppt_x"/>
                                          </p:val>
                                        </p:tav>
                                      </p:tavLst>
                                    </p:anim>
                                    <p:anim calcmode="lin" valueType="num">
                                      <p:cBhvr>
                                        <p:cTn id="43" dur="1000" fill="hold"/>
                                        <p:tgtEl>
                                          <p:spTgt spid="45059">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44" dur="1000"/>
                                        <p:tgtEl>
                                          <p:spTgt spid="45059">
                                            <p:txEl>
                                              <p:pRg st="5" end="5"/>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9" presetClass="entr" presetSubtype="0" fill="hold" nodeType="clickEffect">
                                  <p:stCondLst>
                                    <p:cond delay="0"/>
                                  </p:stCondLst>
                                  <p:childTnLst>
                                    <p:set>
                                      <p:cBhvr>
                                        <p:cTn id="48" dur="1" fill="hold">
                                          <p:stCondLst>
                                            <p:cond delay="0"/>
                                          </p:stCondLst>
                                        </p:cTn>
                                        <p:tgtEl>
                                          <p:spTgt spid="45059">
                                            <p:txEl>
                                              <p:pRg st="6" end="6"/>
                                            </p:txEl>
                                          </p:spTgt>
                                        </p:tgtEl>
                                        <p:attrNameLst>
                                          <p:attrName>style.visibility</p:attrName>
                                        </p:attrNameLst>
                                      </p:cBhvr>
                                      <p:to>
                                        <p:strVal val="visible"/>
                                      </p:to>
                                    </p:set>
                                    <p:anim calcmode="lin" valueType="num">
                                      <p:cBhvr>
                                        <p:cTn id="49" dur="1000" fill="hold"/>
                                        <p:tgtEl>
                                          <p:spTgt spid="45059">
                                            <p:txEl>
                                              <p:pRg st="6" end="6"/>
                                            </p:txEl>
                                          </p:spTgt>
                                        </p:tgtEl>
                                        <p:attrNameLst>
                                          <p:attrName>ppt_x</p:attrName>
                                        </p:attrNameLst>
                                      </p:cBhvr>
                                      <p:tavLst>
                                        <p:tav tm="0">
                                          <p:val>
                                            <p:strVal val="#ppt_x-.2"/>
                                          </p:val>
                                        </p:tav>
                                        <p:tav tm="100000">
                                          <p:val>
                                            <p:strVal val="#ppt_x"/>
                                          </p:val>
                                        </p:tav>
                                      </p:tavLst>
                                    </p:anim>
                                    <p:anim calcmode="lin" valueType="num">
                                      <p:cBhvr>
                                        <p:cTn id="50" dur="1000" fill="hold"/>
                                        <p:tgtEl>
                                          <p:spTgt spid="45059">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51" dur="1000"/>
                                        <p:tgtEl>
                                          <p:spTgt spid="4505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7" name="Rectangle 5"/>
          <p:cNvSpPr>
            <a:spLocks noGrp="1" noChangeArrowheads="1"/>
          </p:cNvSpPr>
          <p:nvPr>
            <p:ph type="title"/>
          </p:nvPr>
        </p:nvSpPr>
        <p:spPr>
          <a:xfrm>
            <a:off x="0" y="0"/>
            <a:ext cx="9144000" cy="762000"/>
          </a:xfrm>
          <a:solidFill>
            <a:schemeClr val="accent4">
              <a:lumMod val="40000"/>
              <a:lumOff val="60000"/>
            </a:schemeClr>
          </a:solidFill>
        </p:spPr>
        <p:txBody>
          <a:bodyPr lIns="0"/>
          <a:lstStyle/>
          <a:p>
            <a:pPr eaLnBrk="1" hangingPunct="1">
              <a:defRPr/>
            </a:pPr>
            <a:r>
              <a:rPr lang="en-US" dirty="0" smtClean="0"/>
              <a:t>Data Models</a:t>
            </a:r>
          </a:p>
        </p:txBody>
      </p:sp>
      <p:sp>
        <p:nvSpPr>
          <p:cNvPr id="18436" name="Rectangle 4"/>
          <p:cNvSpPr>
            <a:spLocks noGrp="1" noChangeArrowheads="1"/>
          </p:cNvSpPr>
          <p:nvPr>
            <p:ph idx="1"/>
          </p:nvPr>
        </p:nvSpPr>
        <p:spPr>
          <a:xfrm>
            <a:off x="0" y="762000"/>
            <a:ext cx="8686800" cy="5135563"/>
          </a:xfrm>
        </p:spPr>
        <p:txBody>
          <a:bodyPr lIns="0" tIns="0">
            <a:normAutofit/>
          </a:bodyPr>
          <a:lstStyle/>
          <a:p>
            <a:pPr eaLnBrk="1" hangingPunct="1">
              <a:buFont typeface="Wingdings" pitchFamily="2" charset="2"/>
              <a:buNone/>
            </a:pPr>
            <a:r>
              <a:rPr lang="en-US" sz="2400" b="1" dirty="0" smtClean="0"/>
              <a:t>Definition of data model :</a:t>
            </a:r>
          </a:p>
          <a:p>
            <a:pPr eaLnBrk="1" hangingPunct="1">
              <a:buFont typeface="Wingdings" pitchFamily="2" charset="2"/>
              <a:buNone/>
            </a:pPr>
            <a:r>
              <a:rPr lang="en-US" sz="2400" dirty="0" smtClean="0"/>
              <a:t>It is a way of defining</a:t>
            </a:r>
          </a:p>
          <a:p>
            <a:r>
              <a:rPr lang="en-US" sz="2400" b="1" dirty="0" smtClean="0"/>
              <a:t>Data </a:t>
            </a:r>
            <a:r>
              <a:rPr lang="en-US" sz="2400" dirty="0" smtClean="0"/>
              <a:t>– to group the type of data available like </a:t>
            </a:r>
            <a:r>
              <a:rPr lang="en-US" sz="2400" dirty="0"/>
              <a:t> for example the relational model uses relations and tuples, while </a:t>
            </a:r>
            <a:r>
              <a:rPr lang="en-US" sz="2400" dirty="0" smtClean="0"/>
              <a:t>the network model</a:t>
            </a:r>
            <a:r>
              <a:rPr lang="en-US" sz="2400" dirty="0"/>
              <a:t> </a:t>
            </a:r>
            <a:r>
              <a:rPr lang="en-US" sz="2400" dirty="0" smtClean="0"/>
              <a:t>uses </a:t>
            </a:r>
            <a:r>
              <a:rPr lang="en-US" sz="2400" dirty="0"/>
              <a:t>records, sets, and fields.</a:t>
            </a:r>
            <a:endParaRPr lang="en-US" sz="2400" dirty="0" smtClean="0"/>
          </a:p>
          <a:p>
            <a:pPr eaLnBrk="1" hangingPunct="1">
              <a:buClr>
                <a:schemeClr val="tx1"/>
              </a:buClr>
            </a:pPr>
            <a:r>
              <a:rPr lang="en-US" sz="2400" dirty="0" smtClean="0"/>
              <a:t>Data relationships – what are the relation between data?</a:t>
            </a:r>
          </a:p>
          <a:p>
            <a:pPr eaLnBrk="1" hangingPunct="1">
              <a:buClr>
                <a:schemeClr val="tx1"/>
              </a:buClr>
            </a:pPr>
            <a:r>
              <a:rPr lang="en-US" sz="2400" dirty="0" smtClean="0"/>
              <a:t>Data semantics</a:t>
            </a:r>
          </a:p>
          <a:p>
            <a:pPr eaLnBrk="1" hangingPunct="1">
              <a:buClr>
                <a:schemeClr val="tx1"/>
              </a:buClr>
            </a:pPr>
            <a:r>
              <a:rPr lang="en-US" sz="2400" dirty="0" smtClean="0"/>
              <a:t>Consistency constraints</a:t>
            </a:r>
          </a:p>
        </p:txBody>
      </p:sp>
      <p:sp>
        <p:nvSpPr>
          <p:cNvPr id="4" name="Slide Number Placeholder 1"/>
          <p:cNvSpPr>
            <a:spLocks noGrp="1"/>
          </p:cNvSpPr>
          <p:nvPr>
            <p:ph type="sldNum" sz="quarter" idx="10"/>
          </p:nvPr>
        </p:nvSpPr>
        <p:spPr/>
        <p:txBody>
          <a:bodyPr/>
          <a:lstStyle/>
          <a:p>
            <a:pPr>
              <a:defRPr/>
            </a:pPr>
            <a:fld id="{91BB0426-FEA0-4FC7-BBA7-F073AC7C08AE}" type="slidenum">
              <a:rPr lang="en-US"/>
              <a:pPr>
                <a:defRPr/>
              </a:pPr>
              <a:t>15</a:t>
            </a:fld>
            <a:endParaRPr lang="en-US"/>
          </a:p>
        </p:txBody>
      </p:sp>
    </p:spTree>
    <p:extLst>
      <p:ext uri="{BB962C8B-B14F-4D97-AF65-F5344CB8AC3E}">
        <p14:creationId xmlns:p14="http://schemas.microsoft.com/office/powerpoint/2010/main" val="414214939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436">
                                            <p:txEl>
                                              <p:pRg st="0" end="0"/>
                                            </p:txEl>
                                          </p:spTgt>
                                        </p:tgtEl>
                                        <p:attrNameLst>
                                          <p:attrName>style.visibility</p:attrName>
                                        </p:attrNameLst>
                                      </p:cBhvr>
                                      <p:to>
                                        <p:strVal val="visible"/>
                                      </p:to>
                                    </p:set>
                                    <p:animEffect transition="in" filter="dissolve">
                                      <p:cBhvr>
                                        <p:cTn id="7" dur="500"/>
                                        <p:tgtEl>
                                          <p:spTgt spid="1843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8436">
                                            <p:txEl>
                                              <p:pRg st="1" end="1"/>
                                            </p:txEl>
                                          </p:spTgt>
                                        </p:tgtEl>
                                        <p:attrNameLst>
                                          <p:attrName>style.visibility</p:attrName>
                                        </p:attrNameLst>
                                      </p:cBhvr>
                                      <p:to>
                                        <p:strVal val="visible"/>
                                      </p:to>
                                    </p:set>
                                    <p:animEffect transition="in" filter="dissolve">
                                      <p:cBhvr>
                                        <p:cTn id="12" dur="500"/>
                                        <p:tgtEl>
                                          <p:spTgt spid="1843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8436">
                                            <p:txEl>
                                              <p:pRg st="2" end="2"/>
                                            </p:txEl>
                                          </p:spTgt>
                                        </p:tgtEl>
                                        <p:attrNameLst>
                                          <p:attrName>style.visibility</p:attrName>
                                        </p:attrNameLst>
                                      </p:cBhvr>
                                      <p:to>
                                        <p:strVal val="visible"/>
                                      </p:to>
                                    </p:set>
                                    <p:animEffect transition="in" filter="dissolve">
                                      <p:cBhvr>
                                        <p:cTn id="17" dur="500"/>
                                        <p:tgtEl>
                                          <p:spTgt spid="1843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9" presetClass="entr" presetSubtype="0" fill="hold" nodeType="clickEffect">
                                  <p:stCondLst>
                                    <p:cond delay="0"/>
                                  </p:stCondLst>
                                  <p:childTnLst>
                                    <p:set>
                                      <p:cBhvr>
                                        <p:cTn id="21" dur="1" fill="hold">
                                          <p:stCondLst>
                                            <p:cond delay="0"/>
                                          </p:stCondLst>
                                        </p:cTn>
                                        <p:tgtEl>
                                          <p:spTgt spid="18436">
                                            <p:txEl>
                                              <p:pRg st="3" end="3"/>
                                            </p:txEl>
                                          </p:spTgt>
                                        </p:tgtEl>
                                        <p:attrNameLst>
                                          <p:attrName>style.visibility</p:attrName>
                                        </p:attrNameLst>
                                      </p:cBhvr>
                                      <p:to>
                                        <p:strVal val="visible"/>
                                      </p:to>
                                    </p:set>
                                    <p:anim calcmode="lin" valueType="num">
                                      <p:cBhvr>
                                        <p:cTn id="22" dur="1000" fill="hold"/>
                                        <p:tgtEl>
                                          <p:spTgt spid="18436">
                                            <p:txEl>
                                              <p:pRg st="3" end="3"/>
                                            </p:txEl>
                                          </p:spTgt>
                                        </p:tgtEl>
                                        <p:attrNameLst>
                                          <p:attrName>ppt_x</p:attrName>
                                        </p:attrNameLst>
                                      </p:cBhvr>
                                      <p:tavLst>
                                        <p:tav tm="0">
                                          <p:val>
                                            <p:strVal val="#ppt_x-.2"/>
                                          </p:val>
                                        </p:tav>
                                        <p:tav tm="100000">
                                          <p:val>
                                            <p:strVal val="#ppt_x"/>
                                          </p:val>
                                        </p:tav>
                                      </p:tavLst>
                                    </p:anim>
                                    <p:anim calcmode="lin" valueType="num">
                                      <p:cBhvr>
                                        <p:cTn id="23" dur="1000" fill="hold"/>
                                        <p:tgtEl>
                                          <p:spTgt spid="18436">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24" dur="1000"/>
                                        <p:tgtEl>
                                          <p:spTgt spid="18436">
                                            <p:txEl>
                                              <p:pRg st="3" end="3"/>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9" presetClass="entr" presetSubtype="0" fill="hold" nodeType="clickEffect">
                                  <p:stCondLst>
                                    <p:cond delay="0"/>
                                  </p:stCondLst>
                                  <p:childTnLst>
                                    <p:set>
                                      <p:cBhvr>
                                        <p:cTn id="28" dur="1" fill="hold">
                                          <p:stCondLst>
                                            <p:cond delay="0"/>
                                          </p:stCondLst>
                                        </p:cTn>
                                        <p:tgtEl>
                                          <p:spTgt spid="18436">
                                            <p:txEl>
                                              <p:pRg st="4" end="4"/>
                                            </p:txEl>
                                          </p:spTgt>
                                        </p:tgtEl>
                                        <p:attrNameLst>
                                          <p:attrName>style.visibility</p:attrName>
                                        </p:attrNameLst>
                                      </p:cBhvr>
                                      <p:to>
                                        <p:strVal val="visible"/>
                                      </p:to>
                                    </p:set>
                                    <p:anim calcmode="lin" valueType="num">
                                      <p:cBhvr>
                                        <p:cTn id="29" dur="1000" fill="hold"/>
                                        <p:tgtEl>
                                          <p:spTgt spid="18436">
                                            <p:txEl>
                                              <p:pRg st="4" end="4"/>
                                            </p:txEl>
                                          </p:spTgt>
                                        </p:tgtEl>
                                        <p:attrNameLst>
                                          <p:attrName>ppt_x</p:attrName>
                                        </p:attrNameLst>
                                      </p:cBhvr>
                                      <p:tavLst>
                                        <p:tav tm="0">
                                          <p:val>
                                            <p:strVal val="#ppt_x-.2"/>
                                          </p:val>
                                        </p:tav>
                                        <p:tav tm="100000">
                                          <p:val>
                                            <p:strVal val="#ppt_x"/>
                                          </p:val>
                                        </p:tav>
                                      </p:tavLst>
                                    </p:anim>
                                    <p:anim calcmode="lin" valueType="num">
                                      <p:cBhvr>
                                        <p:cTn id="30" dur="1000" fill="hold"/>
                                        <p:tgtEl>
                                          <p:spTgt spid="18436">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31" dur="1000"/>
                                        <p:tgtEl>
                                          <p:spTgt spid="18436">
                                            <p:txEl>
                                              <p:pRg st="4" end="4"/>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9" presetClass="entr" presetSubtype="0" fill="hold" nodeType="clickEffect">
                                  <p:stCondLst>
                                    <p:cond delay="0"/>
                                  </p:stCondLst>
                                  <p:childTnLst>
                                    <p:set>
                                      <p:cBhvr>
                                        <p:cTn id="35" dur="1" fill="hold">
                                          <p:stCondLst>
                                            <p:cond delay="0"/>
                                          </p:stCondLst>
                                        </p:cTn>
                                        <p:tgtEl>
                                          <p:spTgt spid="18436">
                                            <p:txEl>
                                              <p:pRg st="5" end="5"/>
                                            </p:txEl>
                                          </p:spTgt>
                                        </p:tgtEl>
                                        <p:attrNameLst>
                                          <p:attrName>style.visibility</p:attrName>
                                        </p:attrNameLst>
                                      </p:cBhvr>
                                      <p:to>
                                        <p:strVal val="visible"/>
                                      </p:to>
                                    </p:set>
                                    <p:anim calcmode="lin" valueType="num">
                                      <p:cBhvr>
                                        <p:cTn id="36" dur="1000" fill="hold"/>
                                        <p:tgtEl>
                                          <p:spTgt spid="18436">
                                            <p:txEl>
                                              <p:pRg st="5" end="5"/>
                                            </p:txEl>
                                          </p:spTgt>
                                        </p:tgtEl>
                                        <p:attrNameLst>
                                          <p:attrName>ppt_x</p:attrName>
                                        </p:attrNameLst>
                                      </p:cBhvr>
                                      <p:tavLst>
                                        <p:tav tm="0">
                                          <p:val>
                                            <p:strVal val="#ppt_x-.2"/>
                                          </p:val>
                                        </p:tav>
                                        <p:tav tm="100000">
                                          <p:val>
                                            <p:strVal val="#ppt_x"/>
                                          </p:val>
                                        </p:tav>
                                      </p:tavLst>
                                    </p:anim>
                                    <p:anim calcmode="lin" valueType="num">
                                      <p:cBhvr>
                                        <p:cTn id="37" dur="1000" fill="hold"/>
                                        <p:tgtEl>
                                          <p:spTgt spid="18436">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38" dur="1000"/>
                                        <p:tgtEl>
                                          <p:spTgt spid="1843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6"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a:xfrm>
            <a:off x="0" y="0"/>
            <a:ext cx="9144000" cy="990600"/>
          </a:xfrm>
          <a:solidFill>
            <a:schemeClr val="accent4">
              <a:lumMod val="40000"/>
              <a:lumOff val="60000"/>
            </a:schemeClr>
          </a:solidFill>
        </p:spPr>
        <p:txBody>
          <a:bodyPr lIns="0"/>
          <a:lstStyle/>
          <a:p>
            <a:pPr eaLnBrk="1" hangingPunct="1">
              <a:defRPr/>
            </a:pPr>
            <a:r>
              <a:rPr lang="en-US" dirty="0" smtClean="0"/>
              <a:t>Types of data models</a:t>
            </a:r>
          </a:p>
        </p:txBody>
      </p:sp>
      <p:sp>
        <p:nvSpPr>
          <p:cNvPr id="35844" name="Rectangle 3"/>
          <p:cNvSpPr>
            <a:spLocks noGrp="1" noChangeArrowheads="1"/>
          </p:cNvSpPr>
          <p:nvPr>
            <p:ph type="body" idx="4294967295"/>
          </p:nvPr>
        </p:nvSpPr>
        <p:spPr>
          <a:xfrm>
            <a:off x="0" y="990600"/>
            <a:ext cx="9144000" cy="5867400"/>
          </a:xfrm>
        </p:spPr>
        <p:txBody>
          <a:bodyPr lIns="0" tIns="0">
            <a:normAutofit/>
          </a:bodyPr>
          <a:lstStyle/>
          <a:p>
            <a:pPr eaLnBrk="1" hangingPunct="1">
              <a:lnSpc>
                <a:spcPct val="160000"/>
              </a:lnSpc>
            </a:pPr>
            <a:r>
              <a:rPr lang="en-US" sz="2800" b="1" dirty="0" smtClean="0"/>
              <a:t>Object based logical model</a:t>
            </a:r>
          </a:p>
          <a:p>
            <a:pPr lvl="1" eaLnBrk="1" hangingPunct="1">
              <a:lnSpc>
                <a:spcPct val="160000"/>
              </a:lnSpc>
            </a:pPr>
            <a:r>
              <a:rPr lang="en-US" sz="2400" dirty="0" smtClean="0"/>
              <a:t>Entity relationship model</a:t>
            </a:r>
          </a:p>
          <a:p>
            <a:pPr eaLnBrk="1" hangingPunct="1">
              <a:lnSpc>
                <a:spcPct val="160000"/>
              </a:lnSpc>
            </a:pPr>
            <a:r>
              <a:rPr lang="en-US" sz="2800" b="1" dirty="0" smtClean="0"/>
              <a:t>Record based logical model</a:t>
            </a:r>
          </a:p>
          <a:p>
            <a:pPr lvl="1" eaLnBrk="1" hangingPunct="1">
              <a:lnSpc>
                <a:spcPct val="160000"/>
              </a:lnSpc>
            </a:pPr>
            <a:r>
              <a:rPr lang="en-US" sz="2400" dirty="0" smtClean="0"/>
              <a:t>Hierarchical data model</a:t>
            </a:r>
          </a:p>
          <a:p>
            <a:pPr lvl="1" eaLnBrk="1" hangingPunct="1">
              <a:lnSpc>
                <a:spcPct val="160000"/>
              </a:lnSpc>
            </a:pPr>
            <a:r>
              <a:rPr lang="en-US" sz="2400" dirty="0" smtClean="0"/>
              <a:t>Network  data model</a:t>
            </a:r>
          </a:p>
          <a:p>
            <a:pPr lvl="1" eaLnBrk="1" hangingPunct="1">
              <a:lnSpc>
                <a:spcPct val="160000"/>
              </a:lnSpc>
            </a:pPr>
            <a:r>
              <a:rPr lang="en-US" sz="2400" dirty="0" smtClean="0"/>
              <a:t>Relational data model</a:t>
            </a:r>
            <a:endParaRPr lang="en-US" sz="2800" dirty="0" smtClean="0"/>
          </a:p>
          <a:p>
            <a:pPr eaLnBrk="1" hangingPunct="1">
              <a:lnSpc>
                <a:spcPct val="160000"/>
              </a:lnSpc>
              <a:buFont typeface="Wingdings" pitchFamily="2" charset="2"/>
              <a:buNone/>
            </a:pPr>
            <a:endParaRPr lang="en-US" sz="2800" dirty="0" smtClean="0"/>
          </a:p>
          <a:p>
            <a:pPr eaLnBrk="1" hangingPunct="1"/>
            <a:endParaRPr lang="en-US" sz="2800" dirty="0" smtClean="0"/>
          </a:p>
        </p:txBody>
      </p:sp>
    </p:spTree>
    <p:extLst>
      <p:ext uri="{BB962C8B-B14F-4D97-AF65-F5344CB8AC3E}">
        <p14:creationId xmlns:p14="http://schemas.microsoft.com/office/powerpoint/2010/main" val="16967991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pPr>
              <a:defRPr/>
            </a:pPr>
            <a:fld id="{9E9EE133-C206-45A4-AE65-A7EDA36AEDBB}" type="slidenum">
              <a:rPr lang="en-US"/>
              <a:pPr>
                <a:defRPr/>
              </a:pPr>
              <a:t>17</a:t>
            </a:fld>
            <a:endParaRPr lang="en-US"/>
          </a:p>
        </p:txBody>
      </p:sp>
      <p:sp>
        <p:nvSpPr>
          <p:cNvPr id="3075" name="Rectangle 2"/>
          <p:cNvSpPr>
            <a:spLocks noGrp="1" noChangeArrowheads="1"/>
          </p:cNvSpPr>
          <p:nvPr>
            <p:ph type="title" idx="4294967295"/>
          </p:nvPr>
        </p:nvSpPr>
        <p:spPr>
          <a:xfrm>
            <a:off x="0" y="-26894"/>
            <a:ext cx="9144000" cy="838200"/>
          </a:xfrm>
          <a:solidFill>
            <a:schemeClr val="accent4">
              <a:lumMod val="40000"/>
              <a:lumOff val="60000"/>
            </a:schemeClr>
          </a:solidFill>
        </p:spPr>
        <p:txBody>
          <a:bodyPr lIns="0"/>
          <a:lstStyle/>
          <a:p>
            <a:pPr eaLnBrk="1" hangingPunct="1">
              <a:defRPr/>
            </a:pPr>
            <a:r>
              <a:rPr lang="en-US" sz="2400" dirty="0" smtClean="0"/>
              <a:t>Record based data model – Hierarchical data model</a:t>
            </a:r>
          </a:p>
        </p:txBody>
      </p:sp>
      <p:graphicFrame>
        <p:nvGraphicFramePr>
          <p:cNvPr id="1026" name="Object 100"/>
          <p:cNvGraphicFramePr>
            <a:graphicFrameLocks noGrp="1" noChangeAspect="1"/>
          </p:cNvGraphicFramePr>
          <p:nvPr>
            <p:ph idx="4294967295"/>
          </p:nvPr>
        </p:nvGraphicFramePr>
        <p:xfrm>
          <a:off x="152400" y="990600"/>
          <a:ext cx="8763000" cy="4648200"/>
        </p:xfrm>
        <a:graphic>
          <a:graphicData uri="http://schemas.openxmlformats.org/presentationml/2006/ole">
            <mc:AlternateContent xmlns:mc="http://schemas.openxmlformats.org/markup-compatibility/2006">
              <mc:Choice xmlns:v="urn:schemas-microsoft-com:vml" Requires="v">
                <p:oleObj spid="_x0000_s1065" name="Visio" r:id="rId4" imgW="8693201" imgH="3273857" progId="Visio.Drawing.6">
                  <p:embed/>
                </p:oleObj>
              </mc:Choice>
              <mc:Fallback>
                <p:oleObj name="Visio" r:id="rId4" imgW="8693201" imgH="3273857"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990600"/>
                        <a:ext cx="8763000" cy="46482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53882" dir="13500000" algn="ctr" rotWithShape="0">
                                <a:schemeClr val="bg2"/>
                              </a:outerShdw>
                            </a:effectLst>
                          </a14:hiddenEffects>
                        </a:ext>
                      </a:extLst>
                    </p:spPr>
                  </p:pic>
                </p:oleObj>
              </mc:Fallback>
            </mc:AlternateContent>
          </a:graphicData>
        </a:graphic>
      </p:graphicFrame>
      <p:sp>
        <p:nvSpPr>
          <p:cNvPr id="1029" name="Rectangle 4"/>
          <p:cNvSpPr>
            <a:spLocks noChangeArrowheads="1"/>
          </p:cNvSpPr>
          <p:nvPr/>
        </p:nvSpPr>
        <p:spPr bwMode="auto">
          <a:xfrm>
            <a:off x="228600" y="5791200"/>
            <a:ext cx="6199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sz="1800"/>
              <a:t>E.g.:   Information Management System (IMS) from IBM</a:t>
            </a:r>
          </a:p>
        </p:txBody>
      </p:sp>
    </p:spTree>
    <p:extLst>
      <p:ext uri="{BB962C8B-B14F-4D97-AF65-F5344CB8AC3E}">
        <p14:creationId xmlns:p14="http://schemas.microsoft.com/office/powerpoint/2010/main" val="9682439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pPr>
              <a:defRPr/>
            </a:pPr>
            <a:fld id="{02F80AC0-2154-42BA-9103-EA9DD38B754A}" type="slidenum">
              <a:rPr lang="en-US"/>
              <a:pPr>
                <a:defRPr/>
              </a:pPr>
              <a:t>18</a:t>
            </a:fld>
            <a:endParaRPr lang="en-US"/>
          </a:p>
        </p:txBody>
      </p:sp>
      <p:sp>
        <p:nvSpPr>
          <p:cNvPr id="4099" name="Rectangle 4"/>
          <p:cNvSpPr>
            <a:spLocks noGrp="1" noChangeArrowheads="1"/>
          </p:cNvSpPr>
          <p:nvPr>
            <p:ph type="title" idx="4294967295"/>
          </p:nvPr>
        </p:nvSpPr>
        <p:spPr/>
        <p:txBody>
          <a:bodyPr/>
          <a:lstStyle/>
          <a:p>
            <a:pPr eaLnBrk="1" hangingPunct="1">
              <a:defRPr/>
            </a:pPr>
            <a:r>
              <a:rPr lang="en-US" sz="2400" dirty="0" smtClean="0"/>
              <a:t>Record based data model – Network data model</a:t>
            </a:r>
          </a:p>
        </p:txBody>
      </p:sp>
      <p:graphicFrame>
        <p:nvGraphicFramePr>
          <p:cNvPr id="2050" name="Object 7"/>
          <p:cNvGraphicFramePr>
            <a:graphicFrameLocks noGrp="1" noChangeAspect="1"/>
          </p:cNvGraphicFramePr>
          <p:nvPr>
            <p:ph idx="4294967295"/>
          </p:nvPr>
        </p:nvGraphicFramePr>
        <p:xfrm>
          <a:off x="228600" y="1066800"/>
          <a:ext cx="8686800" cy="4191000"/>
        </p:xfrm>
        <a:graphic>
          <a:graphicData uri="http://schemas.openxmlformats.org/presentationml/2006/ole">
            <mc:AlternateContent xmlns:mc="http://schemas.openxmlformats.org/markup-compatibility/2006">
              <mc:Choice xmlns:v="urn:schemas-microsoft-com:vml" Requires="v">
                <p:oleObj spid="_x0000_s2089" name="Visio" r:id="rId4" imgW="7253630" imgH="1922983" progId="Visio.Drawing.6">
                  <p:embed/>
                </p:oleObj>
              </mc:Choice>
              <mc:Fallback>
                <p:oleObj name="Visio" r:id="rId4" imgW="7253630" imgH="1922983"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1066800"/>
                        <a:ext cx="8686800" cy="4191000"/>
                      </a:xfrm>
                      <a:prstGeom prst="rect">
                        <a:avLst/>
                      </a:prstGeom>
                    </p:spPr>
                  </p:pic>
                </p:oleObj>
              </mc:Fallback>
            </mc:AlternateContent>
          </a:graphicData>
        </a:graphic>
      </p:graphicFrame>
      <p:sp>
        <p:nvSpPr>
          <p:cNvPr id="2053" name="Rectangle 4"/>
          <p:cNvSpPr>
            <a:spLocks noChangeArrowheads="1"/>
          </p:cNvSpPr>
          <p:nvPr/>
        </p:nvSpPr>
        <p:spPr bwMode="auto">
          <a:xfrm>
            <a:off x="304800" y="5638800"/>
            <a:ext cx="7772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r>
              <a:rPr lang="en-US" sz="1800"/>
              <a:t>E.g.: Integrated Data Management System(IDMS) from Honeywell</a:t>
            </a:r>
          </a:p>
        </p:txBody>
      </p:sp>
    </p:spTree>
    <p:extLst>
      <p:ext uri="{BB962C8B-B14F-4D97-AF65-F5344CB8AC3E}">
        <p14:creationId xmlns:p14="http://schemas.microsoft.com/office/powerpoint/2010/main" val="28060659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pPr>
              <a:defRPr/>
            </a:pPr>
            <a:fld id="{94D7EF9A-897E-44AE-821C-4C3E72ACCBDB}" type="slidenum">
              <a:rPr lang="en-US"/>
              <a:pPr>
                <a:defRPr/>
              </a:pPr>
              <a:t>19</a:t>
            </a:fld>
            <a:endParaRPr lang="en-US"/>
          </a:p>
        </p:txBody>
      </p:sp>
      <p:sp>
        <p:nvSpPr>
          <p:cNvPr id="38914" name="Rectangle 4"/>
          <p:cNvSpPr>
            <a:spLocks noGrp="1" noChangeArrowheads="1"/>
          </p:cNvSpPr>
          <p:nvPr>
            <p:ph type="title" idx="4294967295"/>
          </p:nvPr>
        </p:nvSpPr>
        <p:spPr/>
        <p:txBody>
          <a:bodyPr/>
          <a:lstStyle/>
          <a:p>
            <a:pPr eaLnBrk="1" hangingPunct="1">
              <a:defRPr/>
            </a:pPr>
            <a:r>
              <a:rPr lang="en-US" sz="2400" smtClean="0"/>
              <a:t>Record based data model – Relational data model</a:t>
            </a:r>
          </a:p>
        </p:txBody>
      </p:sp>
      <p:pic>
        <p:nvPicPr>
          <p:cNvPr id="36868" name="Picture 9"/>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401638" y="1187450"/>
            <a:ext cx="7731125" cy="4881563"/>
          </a:xfrm>
        </p:spPr>
      </p:pic>
    </p:spTree>
    <p:extLst>
      <p:ext uri="{BB962C8B-B14F-4D97-AF65-F5344CB8AC3E}">
        <p14:creationId xmlns:p14="http://schemas.microsoft.com/office/powerpoint/2010/main" val="22979946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pPr>
              <a:defRPr/>
            </a:pPr>
            <a:fld id="{7AEEC9FC-61DB-40B9-8413-1DAAA28733F7}" type="slidenum">
              <a:rPr lang="en-US"/>
              <a:pPr>
                <a:defRPr/>
              </a:pPr>
              <a:t>2</a:t>
            </a:fld>
            <a:endParaRPr lang="en-US"/>
          </a:p>
        </p:txBody>
      </p:sp>
      <p:sp>
        <p:nvSpPr>
          <p:cNvPr id="17410" name="Rectangle 2"/>
          <p:cNvSpPr>
            <a:spLocks noGrp="1" noChangeArrowheads="1"/>
          </p:cNvSpPr>
          <p:nvPr>
            <p:ph type="title" idx="4294967295"/>
          </p:nvPr>
        </p:nvSpPr>
        <p:spPr>
          <a:xfrm>
            <a:off x="0" y="-4482"/>
            <a:ext cx="9144000" cy="766482"/>
          </a:xfrm>
          <a:solidFill>
            <a:schemeClr val="accent4">
              <a:lumMod val="40000"/>
              <a:lumOff val="60000"/>
            </a:schemeClr>
          </a:solidFill>
        </p:spPr>
        <p:txBody>
          <a:bodyPr lIns="0">
            <a:normAutofit/>
          </a:bodyPr>
          <a:lstStyle/>
          <a:p>
            <a:pPr eaLnBrk="1" hangingPunct="1">
              <a:defRPr/>
            </a:pPr>
            <a:r>
              <a:rPr lang="en-US" dirty="0" smtClean="0"/>
              <a:t>Course Objectives</a:t>
            </a:r>
          </a:p>
        </p:txBody>
      </p:sp>
      <p:sp>
        <p:nvSpPr>
          <p:cNvPr id="20484" name="Rectangle 3"/>
          <p:cNvSpPr>
            <a:spLocks noGrp="1" noChangeArrowheads="1"/>
          </p:cNvSpPr>
          <p:nvPr>
            <p:ph type="body" idx="4294967295"/>
          </p:nvPr>
        </p:nvSpPr>
        <p:spPr>
          <a:xfrm>
            <a:off x="373063" y="1428750"/>
            <a:ext cx="7767637" cy="4495800"/>
          </a:xfrm>
        </p:spPr>
        <p:txBody>
          <a:bodyPr lIns="0" tIns="0">
            <a:normAutofit fontScale="85000" lnSpcReduction="20000"/>
          </a:bodyPr>
          <a:lstStyle/>
          <a:p>
            <a:pPr eaLnBrk="1" hangingPunct="1"/>
            <a:r>
              <a:rPr lang="en-US" dirty="0" smtClean="0"/>
              <a:t>Introduction of basic RDBMS concepts </a:t>
            </a:r>
          </a:p>
          <a:p>
            <a:pPr eaLnBrk="1" hangingPunct="1">
              <a:buFont typeface="Wingdings" pitchFamily="2" charset="2"/>
              <a:buNone/>
            </a:pPr>
            <a:endParaRPr lang="en-US" dirty="0" smtClean="0"/>
          </a:p>
          <a:p>
            <a:pPr eaLnBrk="1" hangingPunct="1"/>
            <a:r>
              <a:rPr lang="en-US" dirty="0" smtClean="0"/>
              <a:t>Familiarization with SQL</a:t>
            </a:r>
          </a:p>
          <a:p>
            <a:pPr eaLnBrk="1" hangingPunct="1">
              <a:buFont typeface="Wingdings" pitchFamily="2" charset="2"/>
              <a:buNone/>
            </a:pPr>
            <a:endParaRPr lang="en-US" dirty="0" smtClean="0"/>
          </a:p>
          <a:p>
            <a:pPr eaLnBrk="1" hangingPunct="1"/>
            <a:r>
              <a:rPr lang="en-US" dirty="0" smtClean="0"/>
              <a:t>Commands of DDL,DML and DCL Languages</a:t>
            </a:r>
          </a:p>
          <a:p>
            <a:pPr eaLnBrk="1" hangingPunct="1"/>
            <a:endParaRPr lang="en-US" dirty="0" smtClean="0"/>
          </a:p>
          <a:p>
            <a:pPr eaLnBrk="1" hangingPunct="1"/>
            <a:r>
              <a:rPr lang="en-US" dirty="0" smtClean="0"/>
              <a:t>Concept of Joins</a:t>
            </a:r>
          </a:p>
          <a:p>
            <a:pPr eaLnBrk="1" hangingPunct="1"/>
            <a:endParaRPr lang="en-US" dirty="0" smtClean="0"/>
          </a:p>
          <a:p>
            <a:pPr eaLnBrk="1" hangingPunct="1"/>
            <a:r>
              <a:rPr lang="en-US" dirty="0" smtClean="0"/>
              <a:t>Concept of Sub Queries</a:t>
            </a:r>
          </a:p>
          <a:p>
            <a:pPr eaLnBrk="1" hangingPunct="1"/>
            <a:endParaRPr lang="en-US" dirty="0" smtClean="0"/>
          </a:p>
          <a:p>
            <a:pPr eaLnBrk="1" hangingPunct="1"/>
            <a:r>
              <a:rPr lang="en-US" dirty="0" smtClean="0"/>
              <a:t>Views</a:t>
            </a:r>
          </a:p>
          <a:p>
            <a:pPr eaLnBrk="1" hangingPunct="1"/>
            <a:endParaRPr lang="en-US" dirty="0" smtClean="0"/>
          </a:p>
          <a:p>
            <a:pPr eaLnBrk="1" hangingPunct="1">
              <a:buFont typeface="Wingdings" pitchFamily="2" charset="2"/>
              <a:buNone/>
            </a:pPr>
            <a:endParaRPr lang="en-US" dirty="0" smtClean="0"/>
          </a:p>
          <a:p>
            <a:pPr eaLnBrk="1" hangingPunct="1">
              <a:buFont typeface="Wingdings" pitchFamily="2" charset="2"/>
              <a:buNone/>
            </a:pPr>
            <a:endParaRPr lang="en-US" dirty="0" smtClean="0"/>
          </a:p>
        </p:txBody>
      </p:sp>
    </p:spTree>
    <p:extLst>
      <p:ext uri="{BB962C8B-B14F-4D97-AF65-F5344CB8AC3E}">
        <p14:creationId xmlns:p14="http://schemas.microsoft.com/office/powerpoint/2010/main" val="2134299171"/>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a:xfrm>
            <a:off x="0" y="-4482"/>
            <a:ext cx="9144000" cy="918882"/>
          </a:xfrm>
          <a:solidFill>
            <a:schemeClr val="accent4">
              <a:lumMod val="40000"/>
              <a:lumOff val="60000"/>
            </a:schemeClr>
          </a:solidFill>
        </p:spPr>
        <p:txBody>
          <a:bodyPr lIns="0"/>
          <a:lstStyle/>
          <a:p>
            <a:pPr eaLnBrk="1" hangingPunct="1">
              <a:defRPr/>
            </a:pPr>
            <a:r>
              <a:rPr lang="en-US" dirty="0" smtClean="0"/>
              <a:t>Relational model basics</a:t>
            </a:r>
          </a:p>
        </p:txBody>
      </p:sp>
      <p:sp>
        <p:nvSpPr>
          <p:cNvPr id="56323" name="Rectangle 3"/>
          <p:cNvSpPr>
            <a:spLocks noGrp="1" noChangeArrowheads="1"/>
          </p:cNvSpPr>
          <p:nvPr>
            <p:ph type="body" idx="4294967295"/>
          </p:nvPr>
        </p:nvSpPr>
        <p:spPr>
          <a:xfrm>
            <a:off x="0" y="954741"/>
            <a:ext cx="8915400" cy="5867400"/>
          </a:xfrm>
        </p:spPr>
        <p:txBody>
          <a:bodyPr lIns="0" tIns="0">
            <a:noAutofit/>
          </a:bodyPr>
          <a:lstStyle/>
          <a:p>
            <a:pPr eaLnBrk="1" hangingPunct="1"/>
            <a:r>
              <a:rPr lang="en-US" sz="2400" dirty="0" smtClean="0"/>
              <a:t>Data is viewed as existing in two dimensional tables known as relations</a:t>
            </a:r>
          </a:p>
          <a:p>
            <a:pPr eaLnBrk="1" hangingPunct="1"/>
            <a:r>
              <a:rPr lang="en-US" sz="2400" dirty="0" smtClean="0"/>
              <a:t>A relation (table) consists of unique attributes (columns) and  tuples (rows)</a:t>
            </a:r>
          </a:p>
          <a:p>
            <a:pPr eaLnBrk="1" hangingPunct="1"/>
            <a:r>
              <a:rPr lang="en-US" sz="2400" dirty="0" smtClean="0"/>
              <a:t>Sometimes the value to be inserted into a particular cell may be unknown, or it may have no value. This is represented by a </a:t>
            </a:r>
            <a:r>
              <a:rPr lang="en-US" sz="2400" b="1" dirty="0" smtClean="0"/>
              <a:t>NULL</a:t>
            </a:r>
          </a:p>
          <a:p>
            <a:pPr eaLnBrk="1" hangingPunct="1"/>
            <a:endParaRPr lang="en-US" sz="2400" b="1" dirty="0" smtClean="0"/>
          </a:p>
          <a:p>
            <a:pPr eaLnBrk="1" hangingPunct="1"/>
            <a:r>
              <a:rPr lang="en-US" sz="2400" dirty="0" smtClean="0"/>
              <a:t>Null is not the same as zero, blank or an empty string</a:t>
            </a:r>
          </a:p>
          <a:p>
            <a:pPr eaLnBrk="1" hangingPunct="1"/>
            <a:endParaRPr lang="en-US" sz="2400" dirty="0" smtClean="0"/>
          </a:p>
          <a:p>
            <a:pPr eaLnBrk="1" hangingPunct="1"/>
            <a:r>
              <a:rPr lang="en-US" sz="2400" dirty="0" smtClean="0"/>
              <a:t>Relational Database: Any database whose logical organization is based on relational data model.</a:t>
            </a:r>
          </a:p>
          <a:p>
            <a:pPr eaLnBrk="1" hangingPunct="1"/>
            <a:endParaRPr lang="en-US" sz="2400" dirty="0" smtClean="0"/>
          </a:p>
          <a:p>
            <a:pPr eaLnBrk="1" hangingPunct="1"/>
            <a:r>
              <a:rPr lang="en-US" sz="2400" dirty="0" smtClean="0"/>
              <a:t> RDBMS: A  DBMS that manages the relational database.</a:t>
            </a:r>
          </a:p>
          <a:p>
            <a:pPr eaLnBrk="1" hangingPunct="1"/>
            <a:endParaRPr lang="en-US" sz="2400" dirty="0" smtClean="0"/>
          </a:p>
        </p:txBody>
      </p:sp>
    </p:spTree>
    <p:extLst>
      <p:ext uri="{BB962C8B-B14F-4D97-AF65-F5344CB8AC3E}">
        <p14:creationId xmlns:p14="http://schemas.microsoft.com/office/powerpoint/2010/main" val="42360156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6323">
                                            <p:txEl>
                                              <p:pRg st="0" end="0"/>
                                            </p:txEl>
                                          </p:spTgt>
                                        </p:tgtEl>
                                        <p:attrNameLst>
                                          <p:attrName>style.visibility</p:attrName>
                                        </p:attrNameLst>
                                      </p:cBhvr>
                                      <p:to>
                                        <p:strVal val="visible"/>
                                      </p:to>
                                    </p:set>
                                    <p:animEffect transition="in" filter="fade">
                                      <p:cBhvr>
                                        <p:cTn id="7" dur="2000"/>
                                        <p:tgtEl>
                                          <p:spTgt spid="563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56323">
                                            <p:txEl>
                                              <p:pRg st="1" end="1"/>
                                            </p:txEl>
                                          </p:spTgt>
                                        </p:tgtEl>
                                        <p:attrNameLst>
                                          <p:attrName>style.visibility</p:attrName>
                                        </p:attrNameLst>
                                      </p:cBhvr>
                                      <p:to>
                                        <p:strVal val="visible"/>
                                      </p:to>
                                    </p:set>
                                    <p:animEffect transition="in" filter="fade">
                                      <p:cBhvr>
                                        <p:cTn id="12" dur="2000"/>
                                        <p:tgtEl>
                                          <p:spTgt spid="563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56323">
                                            <p:txEl>
                                              <p:pRg st="2" end="2"/>
                                            </p:txEl>
                                          </p:spTgt>
                                        </p:tgtEl>
                                        <p:attrNameLst>
                                          <p:attrName>style.visibility</p:attrName>
                                        </p:attrNameLst>
                                      </p:cBhvr>
                                      <p:to>
                                        <p:strVal val="visible"/>
                                      </p:to>
                                    </p:set>
                                    <p:animEffect transition="in" filter="fade">
                                      <p:cBhvr>
                                        <p:cTn id="17" dur="2000"/>
                                        <p:tgtEl>
                                          <p:spTgt spid="5632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56323">
                                            <p:txEl>
                                              <p:pRg st="4" end="4"/>
                                            </p:txEl>
                                          </p:spTgt>
                                        </p:tgtEl>
                                        <p:attrNameLst>
                                          <p:attrName>style.visibility</p:attrName>
                                        </p:attrNameLst>
                                      </p:cBhvr>
                                      <p:to>
                                        <p:strVal val="visible"/>
                                      </p:to>
                                    </p:set>
                                    <p:animEffect transition="in" filter="fade">
                                      <p:cBhvr>
                                        <p:cTn id="22" dur="2000"/>
                                        <p:tgtEl>
                                          <p:spTgt spid="5632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56323">
                                            <p:txEl>
                                              <p:pRg st="6" end="6"/>
                                            </p:txEl>
                                          </p:spTgt>
                                        </p:tgtEl>
                                        <p:attrNameLst>
                                          <p:attrName>style.visibility</p:attrName>
                                        </p:attrNameLst>
                                      </p:cBhvr>
                                      <p:to>
                                        <p:strVal val="visible"/>
                                      </p:to>
                                    </p:set>
                                    <p:animEffect transition="in" filter="fade">
                                      <p:cBhvr>
                                        <p:cTn id="27" dur="2000"/>
                                        <p:tgtEl>
                                          <p:spTgt spid="56323">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childTnLst>
                                    <p:set>
                                      <p:cBhvr>
                                        <p:cTn id="31" dur="1" fill="hold">
                                          <p:stCondLst>
                                            <p:cond delay="0"/>
                                          </p:stCondLst>
                                        </p:cTn>
                                        <p:tgtEl>
                                          <p:spTgt spid="56323">
                                            <p:txEl>
                                              <p:pRg st="8" end="8"/>
                                            </p:txEl>
                                          </p:spTgt>
                                        </p:tgtEl>
                                        <p:attrNameLst>
                                          <p:attrName>style.visibility</p:attrName>
                                        </p:attrNameLst>
                                      </p:cBhvr>
                                      <p:to>
                                        <p:strVal val="visible"/>
                                      </p:to>
                                    </p:set>
                                    <p:animEffect transition="in" filter="fade">
                                      <p:cBhvr>
                                        <p:cTn id="32" dur="2000"/>
                                        <p:tgtEl>
                                          <p:spTgt spid="5632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a:xfrm>
            <a:off x="0" y="17929"/>
            <a:ext cx="9144000" cy="744071"/>
          </a:xfrm>
          <a:solidFill>
            <a:schemeClr val="accent4">
              <a:lumMod val="40000"/>
              <a:lumOff val="60000"/>
            </a:schemeClr>
          </a:solidFill>
        </p:spPr>
        <p:txBody>
          <a:bodyPr lIns="0">
            <a:normAutofit fontScale="90000"/>
          </a:bodyPr>
          <a:lstStyle/>
          <a:p>
            <a:pPr eaLnBrk="1" hangingPunct="1">
              <a:defRPr/>
            </a:pPr>
            <a:r>
              <a:rPr lang="en-US" dirty="0" smtClean="0"/>
              <a:t>Keys in relational model</a:t>
            </a:r>
          </a:p>
        </p:txBody>
      </p:sp>
      <p:sp>
        <p:nvSpPr>
          <p:cNvPr id="424963" name="Rectangle 3"/>
          <p:cNvSpPr>
            <a:spLocks noGrp="1" noChangeArrowheads="1"/>
          </p:cNvSpPr>
          <p:nvPr>
            <p:ph type="body" idx="4294967295"/>
          </p:nvPr>
        </p:nvSpPr>
        <p:spPr>
          <a:xfrm>
            <a:off x="0" y="762000"/>
            <a:ext cx="9144000" cy="6096000"/>
          </a:xfrm>
        </p:spPr>
        <p:txBody>
          <a:bodyPr lIns="0" tIns="0">
            <a:normAutofit/>
          </a:bodyPr>
          <a:lstStyle/>
          <a:p>
            <a:pPr eaLnBrk="1" hangingPunct="1"/>
            <a:r>
              <a:rPr lang="en-US" sz="2400" b="1" dirty="0" smtClean="0">
                <a:solidFill>
                  <a:schemeClr val="accent2"/>
                </a:solidFill>
              </a:rPr>
              <a:t>Candidate key</a:t>
            </a:r>
          </a:p>
          <a:p>
            <a:pPr marL="190500" lvl="1" indent="-190500" eaLnBrk="1" hangingPunct="1">
              <a:buFont typeface="Wingdings" pitchFamily="2" charset="2"/>
              <a:buNone/>
            </a:pPr>
            <a:r>
              <a:rPr lang="en-US" sz="2400" dirty="0" smtClean="0"/>
              <a:t>	A Candidate key is a set of </a:t>
            </a:r>
            <a:r>
              <a:rPr lang="en-US" sz="2400" b="1" dirty="0" smtClean="0"/>
              <a:t>one or more attributes(minimal)</a:t>
            </a:r>
            <a:r>
              <a:rPr lang="en-US" sz="2400" dirty="0" smtClean="0"/>
              <a:t> that can uniquely identify a row in a given table.</a:t>
            </a:r>
          </a:p>
          <a:p>
            <a:pPr marL="190500" lvl="1" indent="-190500" eaLnBrk="1" hangingPunct="1">
              <a:buFont typeface="Wingdings" pitchFamily="2" charset="2"/>
              <a:buNone/>
            </a:pPr>
            <a:endParaRPr lang="en-US" sz="2400" dirty="0" smtClean="0"/>
          </a:p>
          <a:p>
            <a:pPr eaLnBrk="1" hangingPunct="1"/>
            <a:r>
              <a:rPr lang="en-US" sz="2400" b="1" dirty="0" smtClean="0">
                <a:solidFill>
                  <a:schemeClr val="accent2"/>
                </a:solidFill>
              </a:rPr>
              <a:t>Primary Key </a:t>
            </a:r>
          </a:p>
          <a:p>
            <a:pPr marL="190500" lvl="1" indent="-190500" eaLnBrk="1" hangingPunct="1">
              <a:buFont typeface="Wingdings" pitchFamily="2" charset="2"/>
              <a:buNone/>
            </a:pPr>
            <a:r>
              <a:rPr lang="en-US" sz="2400" dirty="0" smtClean="0"/>
              <a:t>	During the creation of the table, the Database Designer chooses one of the Candidate Key from amongst the several available, to uniquely identify row in the given table.</a:t>
            </a:r>
          </a:p>
          <a:p>
            <a:pPr marL="190500" lvl="1" indent="-190500" eaLnBrk="1" hangingPunct="1">
              <a:buFont typeface="Wingdings" pitchFamily="2" charset="2"/>
              <a:buNone/>
            </a:pPr>
            <a:endParaRPr lang="en-US" sz="2400" dirty="0" smtClean="0"/>
          </a:p>
          <a:p>
            <a:pPr eaLnBrk="1" hangingPunct="1"/>
            <a:r>
              <a:rPr lang="en-US" sz="2400" b="1" dirty="0" smtClean="0">
                <a:solidFill>
                  <a:schemeClr val="accent2"/>
                </a:solidFill>
              </a:rPr>
              <a:t>Alternate Key</a:t>
            </a:r>
          </a:p>
          <a:p>
            <a:pPr eaLnBrk="1" hangingPunct="1">
              <a:buFont typeface="Wingdings" pitchFamily="2" charset="2"/>
              <a:buNone/>
            </a:pPr>
            <a:r>
              <a:rPr lang="en-US" sz="2400" dirty="0" smtClean="0"/>
              <a:t>	</a:t>
            </a:r>
            <a:r>
              <a:rPr lang="en-US" sz="2000" dirty="0" smtClean="0"/>
              <a:t>The candidate key that is chosen to perform the identification task is called the </a:t>
            </a:r>
            <a:r>
              <a:rPr lang="en-US" sz="2000" i="1" dirty="0" smtClean="0"/>
              <a:t>primary key</a:t>
            </a:r>
            <a:r>
              <a:rPr lang="en-US" sz="2000" dirty="0" smtClean="0"/>
              <a:t> and the remaining candidate keys are known as alternate keys</a:t>
            </a:r>
            <a:r>
              <a:rPr lang="en-US" sz="2000" dirty="0" smtClean="0">
                <a:solidFill>
                  <a:srgbClr val="0000FF"/>
                </a:solidFill>
              </a:rPr>
              <a:t>.</a:t>
            </a:r>
          </a:p>
          <a:p>
            <a:pPr eaLnBrk="1" hangingPunct="1">
              <a:buFont typeface="Wingdings" pitchFamily="2" charset="2"/>
              <a:buNone/>
            </a:pPr>
            <a:r>
              <a:rPr lang="en-US" sz="2400" dirty="0" smtClean="0"/>
              <a:t>    	</a:t>
            </a:r>
            <a:r>
              <a:rPr lang="en-US" sz="2000" dirty="0" smtClean="0"/>
              <a:t>No of Alternate Keys = No of Candidate Keys  - 1</a:t>
            </a:r>
          </a:p>
          <a:p>
            <a:pPr eaLnBrk="1" hangingPunct="1">
              <a:buFont typeface="Wingdings" pitchFamily="2" charset="2"/>
              <a:buNone/>
            </a:pPr>
            <a:endParaRPr lang="en-US" sz="2000" dirty="0" smtClean="0"/>
          </a:p>
          <a:p>
            <a:pPr eaLnBrk="1" hangingPunct="1">
              <a:buFont typeface="Wingdings" pitchFamily="2" charset="2"/>
              <a:buNone/>
            </a:pPr>
            <a:endParaRPr lang="en-US" sz="2400" dirty="0" smtClean="0"/>
          </a:p>
        </p:txBody>
      </p:sp>
    </p:spTree>
    <p:extLst>
      <p:ext uri="{BB962C8B-B14F-4D97-AF65-F5344CB8AC3E}">
        <p14:creationId xmlns:p14="http://schemas.microsoft.com/office/powerpoint/2010/main" val="26922714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24963">
                                            <p:txEl>
                                              <p:pRg st="0" end="0"/>
                                            </p:txEl>
                                          </p:spTgt>
                                        </p:tgtEl>
                                        <p:attrNameLst>
                                          <p:attrName>style.visibility</p:attrName>
                                        </p:attrNameLst>
                                      </p:cBhvr>
                                      <p:to>
                                        <p:strVal val="visible"/>
                                      </p:to>
                                    </p:set>
                                    <p:animEffect transition="in" filter="blinds(horizontal)">
                                      <p:cBhvr>
                                        <p:cTn id="7" dur="500"/>
                                        <p:tgtEl>
                                          <p:spTgt spid="42496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24963">
                                            <p:txEl>
                                              <p:pRg st="1" end="1"/>
                                            </p:txEl>
                                          </p:spTgt>
                                        </p:tgtEl>
                                        <p:attrNameLst>
                                          <p:attrName>style.visibility</p:attrName>
                                        </p:attrNameLst>
                                      </p:cBhvr>
                                      <p:to>
                                        <p:strVal val="visible"/>
                                      </p:to>
                                    </p:set>
                                    <p:animEffect transition="in" filter="blinds(horizontal)">
                                      <p:cBhvr>
                                        <p:cTn id="10" dur="500"/>
                                        <p:tgtEl>
                                          <p:spTgt spid="42496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424963">
                                            <p:txEl>
                                              <p:pRg st="3" end="3"/>
                                            </p:txEl>
                                          </p:spTgt>
                                        </p:tgtEl>
                                        <p:attrNameLst>
                                          <p:attrName>style.visibility</p:attrName>
                                        </p:attrNameLst>
                                      </p:cBhvr>
                                      <p:to>
                                        <p:strVal val="visible"/>
                                      </p:to>
                                    </p:set>
                                    <p:animEffect transition="in" filter="blinds(horizontal)">
                                      <p:cBhvr>
                                        <p:cTn id="15" dur="500"/>
                                        <p:tgtEl>
                                          <p:spTgt spid="424963">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424963">
                                            <p:txEl>
                                              <p:pRg st="4" end="4"/>
                                            </p:txEl>
                                          </p:spTgt>
                                        </p:tgtEl>
                                        <p:attrNameLst>
                                          <p:attrName>style.visibility</p:attrName>
                                        </p:attrNameLst>
                                      </p:cBhvr>
                                      <p:to>
                                        <p:strVal val="visible"/>
                                      </p:to>
                                    </p:set>
                                    <p:animEffect transition="in" filter="blinds(horizontal)">
                                      <p:cBhvr>
                                        <p:cTn id="18" dur="500"/>
                                        <p:tgtEl>
                                          <p:spTgt spid="424963">
                                            <p:txEl>
                                              <p:pRg st="4" end="4"/>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424963">
                                            <p:txEl>
                                              <p:pRg st="6" end="6"/>
                                            </p:txEl>
                                          </p:spTgt>
                                        </p:tgtEl>
                                        <p:attrNameLst>
                                          <p:attrName>style.visibility</p:attrName>
                                        </p:attrNameLst>
                                      </p:cBhvr>
                                      <p:to>
                                        <p:strVal val="visible"/>
                                      </p:to>
                                    </p:set>
                                    <p:animEffect transition="in" filter="blinds(horizontal)">
                                      <p:cBhvr>
                                        <p:cTn id="23" dur="500"/>
                                        <p:tgtEl>
                                          <p:spTgt spid="424963">
                                            <p:txEl>
                                              <p:pRg st="6" end="6"/>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424963">
                                            <p:txEl>
                                              <p:pRg st="7" end="7"/>
                                            </p:txEl>
                                          </p:spTgt>
                                        </p:tgtEl>
                                        <p:attrNameLst>
                                          <p:attrName>style.visibility</p:attrName>
                                        </p:attrNameLst>
                                      </p:cBhvr>
                                      <p:to>
                                        <p:strVal val="visible"/>
                                      </p:to>
                                    </p:set>
                                    <p:animEffect transition="in" filter="blinds(horizontal)">
                                      <p:cBhvr>
                                        <p:cTn id="26" dur="500"/>
                                        <p:tgtEl>
                                          <p:spTgt spid="424963">
                                            <p:txEl>
                                              <p:pRg st="7" end="7"/>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424963">
                                            <p:txEl>
                                              <p:pRg st="8" end="8"/>
                                            </p:txEl>
                                          </p:spTgt>
                                        </p:tgtEl>
                                        <p:attrNameLst>
                                          <p:attrName>style.visibility</p:attrName>
                                        </p:attrNameLst>
                                      </p:cBhvr>
                                      <p:to>
                                        <p:strVal val="visible"/>
                                      </p:to>
                                    </p:set>
                                    <p:animEffect transition="in" filter="blinds(horizontal)">
                                      <p:cBhvr>
                                        <p:cTn id="31" dur="500"/>
                                        <p:tgtEl>
                                          <p:spTgt spid="42496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pPr>
              <a:defRPr/>
            </a:pPr>
            <a:fld id="{D5DBA3E2-47E6-44A7-9360-226023F2A1B0}" type="slidenum">
              <a:rPr lang="en-US"/>
              <a:pPr>
                <a:defRPr/>
              </a:pPr>
              <a:t>22</a:t>
            </a:fld>
            <a:endParaRPr lang="en-US"/>
          </a:p>
        </p:txBody>
      </p:sp>
      <p:sp>
        <p:nvSpPr>
          <p:cNvPr id="41986" name="Rectangle 2"/>
          <p:cNvSpPr>
            <a:spLocks noGrp="1" noChangeArrowheads="1"/>
          </p:cNvSpPr>
          <p:nvPr>
            <p:ph type="title" idx="4294967295"/>
          </p:nvPr>
        </p:nvSpPr>
        <p:spPr>
          <a:xfrm>
            <a:off x="0" y="0"/>
            <a:ext cx="9144000" cy="762000"/>
          </a:xfrm>
          <a:solidFill>
            <a:schemeClr val="accent4">
              <a:lumMod val="40000"/>
              <a:lumOff val="60000"/>
            </a:schemeClr>
          </a:solidFill>
        </p:spPr>
        <p:txBody>
          <a:bodyPr lIns="0">
            <a:normAutofit/>
          </a:bodyPr>
          <a:lstStyle/>
          <a:p>
            <a:pPr eaLnBrk="1" hangingPunct="1">
              <a:defRPr/>
            </a:pPr>
            <a:r>
              <a:rPr lang="en-US" sz="2800" dirty="0" smtClean="0"/>
              <a:t>Key and Non-key Attributes in Relational Model</a:t>
            </a:r>
          </a:p>
        </p:txBody>
      </p:sp>
      <p:sp>
        <p:nvSpPr>
          <p:cNvPr id="351235" name="Rectangle 3"/>
          <p:cNvSpPr>
            <a:spLocks noGrp="1" noChangeArrowheads="1"/>
          </p:cNvSpPr>
          <p:nvPr>
            <p:ph type="body" idx="4294967295"/>
          </p:nvPr>
        </p:nvSpPr>
        <p:spPr>
          <a:xfrm>
            <a:off x="152400" y="1187450"/>
            <a:ext cx="8763000" cy="4881563"/>
          </a:xfrm>
        </p:spPr>
        <p:txBody>
          <a:bodyPr lIns="0" tIns="0"/>
          <a:lstStyle/>
          <a:p>
            <a:pPr eaLnBrk="1" hangingPunct="1"/>
            <a:r>
              <a:rPr lang="en-US" sz="1800" dirty="0" smtClean="0"/>
              <a:t>Key Attributes</a:t>
            </a:r>
          </a:p>
          <a:p>
            <a:pPr eaLnBrk="1" hangingPunct="1">
              <a:buFont typeface="Wingdings" pitchFamily="2" charset="2"/>
              <a:buNone/>
            </a:pPr>
            <a:r>
              <a:rPr lang="en-US" sz="1800" dirty="0" smtClean="0"/>
              <a:t>		</a:t>
            </a:r>
            <a:r>
              <a:rPr lang="en-US" sz="1600" dirty="0" smtClean="0"/>
              <a:t>The attributes that participate in the Candidate key are Key attributes</a:t>
            </a:r>
          </a:p>
          <a:p>
            <a:pPr eaLnBrk="1" hangingPunct="1">
              <a:buFont typeface="Wingdings" pitchFamily="2" charset="2"/>
              <a:buNone/>
            </a:pPr>
            <a:endParaRPr lang="en-US" sz="1600" dirty="0" smtClean="0"/>
          </a:p>
          <a:p>
            <a:pPr eaLnBrk="1" hangingPunct="1"/>
            <a:r>
              <a:rPr lang="en-US" sz="1800" dirty="0" smtClean="0"/>
              <a:t>Non-Key Attributes</a:t>
            </a:r>
          </a:p>
          <a:p>
            <a:pPr lvl="1" eaLnBrk="1" hangingPunct="1"/>
            <a:r>
              <a:rPr lang="en-US" sz="1800" dirty="0" smtClean="0"/>
              <a:t>The attributes other than the Candidate Key attributes in a table/relation are called Non-Key attributes.</a:t>
            </a:r>
          </a:p>
          <a:p>
            <a:pPr lvl="1" eaLnBrk="1" hangingPunct="1">
              <a:buFont typeface="Wingdings" pitchFamily="2" charset="2"/>
              <a:buNone/>
            </a:pPr>
            <a:r>
              <a:rPr lang="en-US" sz="1800" dirty="0" smtClean="0"/>
              <a:t>					</a:t>
            </a:r>
            <a:r>
              <a:rPr lang="en-US" sz="1800" b="1" dirty="0" smtClean="0"/>
              <a:t>OR</a:t>
            </a:r>
          </a:p>
          <a:p>
            <a:pPr lvl="1" eaLnBrk="1" hangingPunct="1"/>
            <a:r>
              <a:rPr lang="en-US" sz="1800" dirty="0" smtClean="0"/>
              <a:t>The attributes which do not participate in  the Candidate key.</a:t>
            </a:r>
          </a:p>
          <a:p>
            <a:pPr lvl="1" eaLnBrk="1" hangingPunct="1">
              <a:buFont typeface="Wingdings" pitchFamily="2" charset="2"/>
              <a:buNone/>
            </a:pPr>
            <a:endParaRPr lang="en-US" sz="1800" dirty="0" smtClean="0"/>
          </a:p>
          <a:p>
            <a:pPr lvl="1" eaLnBrk="1" hangingPunct="1">
              <a:buFont typeface="Wingdings" pitchFamily="2" charset="2"/>
              <a:buNone/>
            </a:pPr>
            <a:endParaRPr lang="en-US" sz="1800" dirty="0" smtClean="0"/>
          </a:p>
          <a:p>
            <a:pPr lvl="1" eaLnBrk="1" hangingPunct="1">
              <a:buFont typeface="Wingdings" pitchFamily="2" charset="2"/>
              <a:buNone/>
            </a:pPr>
            <a:endParaRPr lang="en-US" sz="1800" dirty="0" smtClean="0"/>
          </a:p>
          <a:p>
            <a:pPr lvl="1" eaLnBrk="1" hangingPunct="1"/>
            <a:endParaRPr lang="en-US" sz="1800" dirty="0" smtClean="0"/>
          </a:p>
          <a:p>
            <a:pPr eaLnBrk="1" hangingPunct="1">
              <a:buFont typeface="Wingdings" pitchFamily="2" charset="2"/>
              <a:buNone/>
            </a:pPr>
            <a:endParaRPr lang="en-US" sz="1800" dirty="0" smtClean="0"/>
          </a:p>
        </p:txBody>
      </p:sp>
    </p:spTree>
    <p:extLst>
      <p:ext uri="{BB962C8B-B14F-4D97-AF65-F5344CB8AC3E}">
        <p14:creationId xmlns:p14="http://schemas.microsoft.com/office/powerpoint/2010/main" val="13557102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351235">
                                            <p:txEl>
                                              <p:pRg st="0" end="0"/>
                                            </p:txEl>
                                          </p:spTgt>
                                        </p:tgtEl>
                                        <p:attrNameLst>
                                          <p:attrName>style.visibility</p:attrName>
                                        </p:attrNameLst>
                                      </p:cBhvr>
                                      <p:to>
                                        <p:strVal val="visible"/>
                                      </p:to>
                                    </p:set>
                                    <p:anim calcmode="lin" valueType="num">
                                      <p:cBhvr>
                                        <p:cTn id="7" dur="1000" fill="hold"/>
                                        <p:tgtEl>
                                          <p:spTgt spid="351235">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351235">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351235">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351235">
                                            <p:txEl>
                                              <p:pRg st="1" end="1"/>
                                            </p:txEl>
                                          </p:spTgt>
                                        </p:tgtEl>
                                        <p:attrNameLst>
                                          <p:attrName>style.visibility</p:attrName>
                                        </p:attrNameLst>
                                      </p:cBhvr>
                                      <p:to>
                                        <p:strVal val="visible"/>
                                      </p:to>
                                    </p:set>
                                    <p:anim calcmode="lin" valueType="num">
                                      <p:cBhvr>
                                        <p:cTn id="14" dur="1000" fill="hold"/>
                                        <p:tgtEl>
                                          <p:spTgt spid="351235">
                                            <p:txEl>
                                              <p:pRg st="1" end="1"/>
                                            </p:txEl>
                                          </p:spTgt>
                                        </p:tgtEl>
                                        <p:attrNameLst>
                                          <p:attrName>ppt_x</p:attrName>
                                        </p:attrNameLst>
                                      </p:cBhvr>
                                      <p:tavLst>
                                        <p:tav tm="0">
                                          <p:val>
                                            <p:strVal val="#ppt_x-.2"/>
                                          </p:val>
                                        </p:tav>
                                        <p:tav tm="100000">
                                          <p:val>
                                            <p:strVal val="#ppt_x"/>
                                          </p:val>
                                        </p:tav>
                                      </p:tavLst>
                                    </p:anim>
                                    <p:anim calcmode="lin" valueType="num">
                                      <p:cBhvr>
                                        <p:cTn id="15" dur="1000" fill="hold"/>
                                        <p:tgtEl>
                                          <p:spTgt spid="351235">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351235">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nodeType="clickEffect">
                                  <p:stCondLst>
                                    <p:cond delay="0"/>
                                  </p:stCondLst>
                                  <p:childTnLst>
                                    <p:set>
                                      <p:cBhvr>
                                        <p:cTn id="20" dur="1" fill="hold">
                                          <p:stCondLst>
                                            <p:cond delay="0"/>
                                          </p:stCondLst>
                                        </p:cTn>
                                        <p:tgtEl>
                                          <p:spTgt spid="351235">
                                            <p:txEl>
                                              <p:pRg st="3" end="3"/>
                                            </p:txEl>
                                          </p:spTgt>
                                        </p:tgtEl>
                                        <p:attrNameLst>
                                          <p:attrName>style.visibility</p:attrName>
                                        </p:attrNameLst>
                                      </p:cBhvr>
                                      <p:to>
                                        <p:strVal val="visible"/>
                                      </p:to>
                                    </p:set>
                                    <p:anim calcmode="lin" valueType="num">
                                      <p:cBhvr>
                                        <p:cTn id="21" dur="1000" fill="hold"/>
                                        <p:tgtEl>
                                          <p:spTgt spid="351235">
                                            <p:txEl>
                                              <p:pRg st="3" end="3"/>
                                            </p:txEl>
                                          </p:spTgt>
                                        </p:tgtEl>
                                        <p:attrNameLst>
                                          <p:attrName>ppt_x</p:attrName>
                                        </p:attrNameLst>
                                      </p:cBhvr>
                                      <p:tavLst>
                                        <p:tav tm="0">
                                          <p:val>
                                            <p:strVal val="#ppt_x-.2"/>
                                          </p:val>
                                        </p:tav>
                                        <p:tav tm="100000">
                                          <p:val>
                                            <p:strVal val="#ppt_x"/>
                                          </p:val>
                                        </p:tav>
                                      </p:tavLst>
                                    </p:anim>
                                    <p:anim calcmode="lin" valueType="num">
                                      <p:cBhvr>
                                        <p:cTn id="22" dur="1000" fill="hold"/>
                                        <p:tgtEl>
                                          <p:spTgt spid="351235">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351235">
                                            <p:txEl>
                                              <p:pRg st="3" end="3"/>
                                            </p:txEl>
                                          </p:spTgt>
                                        </p:tgtEl>
                                      </p:cBhvr>
                                    </p:animEffect>
                                  </p:childTnLst>
                                </p:cTn>
                              </p:par>
                              <p:par>
                                <p:cTn id="24" presetID="29" presetClass="entr" presetSubtype="0" fill="hold" nodeType="withEffect">
                                  <p:stCondLst>
                                    <p:cond delay="0"/>
                                  </p:stCondLst>
                                  <p:childTnLst>
                                    <p:set>
                                      <p:cBhvr>
                                        <p:cTn id="25" dur="1" fill="hold">
                                          <p:stCondLst>
                                            <p:cond delay="0"/>
                                          </p:stCondLst>
                                        </p:cTn>
                                        <p:tgtEl>
                                          <p:spTgt spid="351235">
                                            <p:txEl>
                                              <p:pRg st="4" end="4"/>
                                            </p:txEl>
                                          </p:spTgt>
                                        </p:tgtEl>
                                        <p:attrNameLst>
                                          <p:attrName>style.visibility</p:attrName>
                                        </p:attrNameLst>
                                      </p:cBhvr>
                                      <p:to>
                                        <p:strVal val="visible"/>
                                      </p:to>
                                    </p:set>
                                    <p:anim calcmode="lin" valueType="num">
                                      <p:cBhvr>
                                        <p:cTn id="26" dur="1000" fill="hold"/>
                                        <p:tgtEl>
                                          <p:spTgt spid="351235">
                                            <p:txEl>
                                              <p:pRg st="4" end="4"/>
                                            </p:txEl>
                                          </p:spTgt>
                                        </p:tgtEl>
                                        <p:attrNameLst>
                                          <p:attrName>ppt_x</p:attrName>
                                        </p:attrNameLst>
                                      </p:cBhvr>
                                      <p:tavLst>
                                        <p:tav tm="0">
                                          <p:val>
                                            <p:strVal val="#ppt_x-.2"/>
                                          </p:val>
                                        </p:tav>
                                        <p:tav tm="100000">
                                          <p:val>
                                            <p:strVal val="#ppt_x"/>
                                          </p:val>
                                        </p:tav>
                                      </p:tavLst>
                                    </p:anim>
                                    <p:anim calcmode="lin" valueType="num">
                                      <p:cBhvr>
                                        <p:cTn id="27" dur="1000" fill="hold"/>
                                        <p:tgtEl>
                                          <p:spTgt spid="351235">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28" dur="1000"/>
                                        <p:tgtEl>
                                          <p:spTgt spid="351235">
                                            <p:txEl>
                                              <p:pRg st="4" end="4"/>
                                            </p:txEl>
                                          </p:spTgt>
                                        </p:tgtEl>
                                      </p:cBhvr>
                                    </p:animEffect>
                                  </p:childTnLst>
                                </p:cTn>
                              </p:par>
                              <p:par>
                                <p:cTn id="29" presetID="29" presetClass="entr" presetSubtype="0" fill="hold" nodeType="withEffect">
                                  <p:stCondLst>
                                    <p:cond delay="0"/>
                                  </p:stCondLst>
                                  <p:childTnLst>
                                    <p:set>
                                      <p:cBhvr>
                                        <p:cTn id="30" dur="1" fill="hold">
                                          <p:stCondLst>
                                            <p:cond delay="0"/>
                                          </p:stCondLst>
                                        </p:cTn>
                                        <p:tgtEl>
                                          <p:spTgt spid="351235">
                                            <p:txEl>
                                              <p:pRg st="5" end="5"/>
                                            </p:txEl>
                                          </p:spTgt>
                                        </p:tgtEl>
                                        <p:attrNameLst>
                                          <p:attrName>style.visibility</p:attrName>
                                        </p:attrNameLst>
                                      </p:cBhvr>
                                      <p:to>
                                        <p:strVal val="visible"/>
                                      </p:to>
                                    </p:set>
                                    <p:anim calcmode="lin" valueType="num">
                                      <p:cBhvr>
                                        <p:cTn id="31" dur="1000" fill="hold"/>
                                        <p:tgtEl>
                                          <p:spTgt spid="351235">
                                            <p:txEl>
                                              <p:pRg st="5" end="5"/>
                                            </p:txEl>
                                          </p:spTgt>
                                        </p:tgtEl>
                                        <p:attrNameLst>
                                          <p:attrName>ppt_x</p:attrName>
                                        </p:attrNameLst>
                                      </p:cBhvr>
                                      <p:tavLst>
                                        <p:tav tm="0">
                                          <p:val>
                                            <p:strVal val="#ppt_x-.2"/>
                                          </p:val>
                                        </p:tav>
                                        <p:tav tm="100000">
                                          <p:val>
                                            <p:strVal val="#ppt_x"/>
                                          </p:val>
                                        </p:tav>
                                      </p:tavLst>
                                    </p:anim>
                                    <p:anim calcmode="lin" valueType="num">
                                      <p:cBhvr>
                                        <p:cTn id="32" dur="1000" fill="hold"/>
                                        <p:tgtEl>
                                          <p:spTgt spid="351235">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33" dur="1000"/>
                                        <p:tgtEl>
                                          <p:spTgt spid="351235">
                                            <p:txEl>
                                              <p:pRg st="5" end="5"/>
                                            </p:txEl>
                                          </p:spTgt>
                                        </p:tgtEl>
                                      </p:cBhvr>
                                    </p:animEffect>
                                  </p:childTnLst>
                                </p:cTn>
                              </p:par>
                              <p:par>
                                <p:cTn id="34" presetID="29" presetClass="entr" presetSubtype="0" fill="hold" nodeType="withEffect">
                                  <p:stCondLst>
                                    <p:cond delay="0"/>
                                  </p:stCondLst>
                                  <p:childTnLst>
                                    <p:set>
                                      <p:cBhvr>
                                        <p:cTn id="35" dur="1" fill="hold">
                                          <p:stCondLst>
                                            <p:cond delay="0"/>
                                          </p:stCondLst>
                                        </p:cTn>
                                        <p:tgtEl>
                                          <p:spTgt spid="351235">
                                            <p:txEl>
                                              <p:pRg st="6" end="6"/>
                                            </p:txEl>
                                          </p:spTgt>
                                        </p:tgtEl>
                                        <p:attrNameLst>
                                          <p:attrName>style.visibility</p:attrName>
                                        </p:attrNameLst>
                                      </p:cBhvr>
                                      <p:to>
                                        <p:strVal val="visible"/>
                                      </p:to>
                                    </p:set>
                                    <p:anim calcmode="lin" valueType="num">
                                      <p:cBhvr>
                                        <p:cTn id="36" dur="1000" fill="hold"/>
                                        <p:tgtEl>
                                          <p:spTgt spid="351235">
                                            <p:txEl>
                                              <p:pRg st="6" end="6"/>
                                            </p:txEl>
                                          </p:spTgt>
                                        </p:tgtEl>
                                        <p:attrNameLst>
                                          <p:attrName>ppt_x</p:attrName>
                                        </p:attrNameLst>
                                      </p:cBhvr>
                                      <p:tavLst>
                                        <p:tav tm="0">
                                          <p:val>
                                            <p:strVal val="#ppt_x-.2"/>
                                          </p:val>
                                        </p:tav>
                                        <p:tav tm="100000">
                                          <p:val>
                                            <p:strVal val="#ppt_x"/>
                                          </p:val>
                                        </p:tav>
                                      </p:tavLst>
                                    </p:anim>
                                    <p:anim calcmode="lin" valueType="num">
                                      <p:cBhvr>
                                        <p:cTn id="37" dur="1000" fill="hold"/>
                                        <p:tgtEl>
                                          <p:spTgt spid="351235">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38" dur="1000"/>
                                        <p:tgtEl>
                                          <p:spTgt spid="35123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pPr>
              <a:defRPr/>
            </a:pPr>
            <a:fld id="{111BD008-6A89-4C9F-828D-0ECB81EEB452}" type="slidenum">
              <a:rPr lang="en-US"/>
              <a:pPr>
                <a:defRPr/>
              </a:pPr>
              <a:t>23</a:t>
            </a:fld>
            <a:endParaRPr lang="en-US"/>
          </a:p>
        </p:txBody>
      </p:sp>
      <p:sp>
        <p:nvSpPr>
          <p:cNvPr id="43010" name="Rectangle 2"/>
          <p:cNvSpPr>
            <a:spLocks noGrp="1" noChangeArrowheads="1"/>
          </p:cNvSpPr>
          <p:nvPr>
            <p:ph type="title" idx="4294967295"/>
          </p:nvPr>
        </p:nvSpPr>
        <p:spPr/>
        <p:txBody>
          <a:bodyPr lIns="0"/>
          <a:lstStyle/>
          <a:p>
            <a:pPr eaLnBrk="1" hangingPunct="1">
              <a:defRPr/>
            </a:pPr>
            <a:r>
              <a:rPr lang="en-US" smtClean="0"/>
              <a:t>Example</a:t>
            </a:r>
          </a:p>
        </p:txBody>
      </p:sp>
      <p:sp>
        <p:nvSpPr>
          <p:cNvPr id="40964" name="Rectangle 3"/>
          <p:cNvSpPr>
            <a:spLocks noGrp="1" noChangeArrowheads="1"/>
          </p:cNvSpPr>
          <p:nvPr>
            <p:ph type="body" idx="4294967295"/>
          </p:nvPr>
        </p:nvSpPr>
        <p:spPr>
          <a:xfrm>
            <a:off x="152400" y="1187450"/>
            <a:ext cx="8229600" cy="5137150"/>
          </a:xfrm>
        </p:spPr>
        <p:txBody>
          <a:bodyPr lIns="0" tIns="0">
            <a:normAutofit lnSpcReduction="10000"/>
          </a:bodyPr>
          <a:lstStyle/>
          <a:p>
            <a:pPr eaLnBrk="1" hangingPunct="1">
              <a:lnSpc>
                <a:spcPct val="90000"/>
              </a:lnSpc>
              <a:buFont typeface="Wingdings" pitchFamily="2" charset="2"/>
              <a:buNone/>
            </a:pPr>
            <a:r>
              <a:rPr lang="en-US" sz="1600" smtClean="0"/>
              <a:t>Given a relation </a:t>
            </a:r>
          </a:p>
          <a:p>
            <a:pPr eaLnBrk="1" hangingPunct="1">
              <a:lnSpc>
                <a:spcPct val="90000"/>
              </a:lnSpc>
              <a:buFont typeface="Wingdings" pitchFamily="2" charset="2"/>
              <a:buNone/>
            </a:pPr>
            <a:r>
              <a:rPr lang="en-US" sz="1600" b="1" smtClean="0"/>
              <a:t>Trainee(Empno, FirstName, LastName, Email, PhoneNo) </a:t>
            </a:r>
          </a:p>
          <a:p>
            <a:pPr eaLnBrk="1" hangingPunct="1">
              <a:lnSpc>
                <a:spcPct val="90000"/>
              </a:lnSpc>
              <a:buFont typeface="Wingdings" pitchFamily="2" charset="2"/>
              <a:buNone/>
            </a:pPr>
            <a:endParaRPr lang="en-US" sz="1600" b="1" i="1" smtClean="0"/>
          </a:p>
          <a:p>
            <a:pPr eaLnBrk="1" hangingPunct="1">
              <a:lnSpc>
                <a:spcPct val="90000"/>
              </a:lnSpc>
              <a:buFont typeface="Wingdings" pitchFamily="2" charset="2"/>
              <a:buNone/>
            </a:pPr>
            <a:r>
              <a:rPr lang="en-US" sz="1600" b="1" i="1" smtClean="0"/>
              <a:t>	Assumptions:</a:t>
            </a:r>
          </a:p>
          <a:p>
            <a:pPr marL="914400" lvl="1" indent="-514350" eaLnBrk="1" hangingPunct="1">
              <a:lnSpc>
                <a:spcPct val="90000"/>
              </a:lnSpc>
              <a:buFont typeface="Wingdings" pitchFamily="2" charset="2"/>
              <a:buAutoNum type="romanLcPeriod"/>
            </a:pPr>
            <a:r>
              <a:rPr lang="en-US" sz="1600" b="1" smtClean="0"/>
              <a:t>Empno for each trainee is different.</a:t>
            </a:r>
          </a:p>
          <a:p>
            <a:pPr marL="914400" lvl="1" indent="-514350" eaLnBrk="1" hangingPunct="1">
              <a:lnSpc>
                <a:spcPct val="90000"/>
              </a:lnSpc>
              <a:buFont typeface="Wingdings" pitchFamily="2" charset="2"/>
              <a:buAutoNum type="romanLcPeriod"/>
            </a:pPr>
            <a:r>
              <a:rPr lang="en-US" sz="1600" b="1" smtClean="0"/>
              <a:t>Email for each trainee is different</a:t>
            </a:r>
          </a:p>
          <a:p>
            <a:pPr marL="914400" lvl="1" indent="-514350" eaLnBrk="1" hangingPunct="1">
              <a:lnSpc>
                <a:spcPct val="90000"/>
              </a:lnSpc>
              <a:buFont typeface="Wingdings" pitchFamily="2" charset="2"/>
              <a:buAutoNum type="romanLcPeriod"/>
            </a:pPr>
            <a:r>
              <a:rPr lang="en-US" sz="1600" b="1" smtClean="0"/>
              <a:t>PhoneNo for each trainee is different</a:t>
            </a:r>
          </a:p>
          <a:p>
            <a:pPr marL="914400" lvl="1" indent="-514350" eaLnBrk="1" hangingPunct="1">
              <a:lnSpc>
                <a:spcPct val="90000"/>
              </a:lnSpc>
              <a:buFont typeface="Wingdings" pitchFamily="2" charset="2"/>
              <a:buAutoNum type="romanLcPeriod"/>
            </a:pPr>
            <a:r>
              <a:rPr lang="en-US" sz="1600" b="1" smtClean="0"/>
              <a:t>Combination of FirstName and LastName for each trainee is different</a:t>
            </a:r>
            <a:r>
              <a:rPr lang="en-US" sz="1600" smtClean="0"/>
              <a:t> </a:t>
            </a:r>
          </a:p>
          <a:p>
            <a:pPr eaLnBrk="1" hangingPunct="1">
              <a:lnSpc>
                <a:spcPct val="90000"/>
              </a:lnSpc>
              <a:buFont typeface="Wingdings" pitchFamily="2" charset="2"/>
              <a:buNone/>
            </a:pPr>
            <a:endParaRPr lang="en-US" sz="1600" smtClean="0"/>
          </a:p>
          <a:p>
            <a:pPr eaLnBrk="1" hangingPunct="1">
              <a:lnSpc>
                <a:spcPct val="90000"/>
              </a:lnSpc>
              <a:buFont typeface="Wingdings" pitchFamily="2" charset="2"/>
              <a:buNone/>
            </a:pPr>
            <a:r>
              <a:rPr lang="en-US" sz="1600" smtClean="0"/>
              <a:t>Candidate key:</a:t>
            </a:r>
          </a:p>
          <a:p>
            <a:pPr eaLnBrk="1" hangingPunct="1">
              <a:lnSpc>
                <a:spcPct val="90000"/>
              </a:lnSpc>
              <a:buFont typeface="Wingdings" pitchFamily="2" charset="2"/>
              <a:buNone/>
            </a:pPr>
            <a:r>
              <a:rPr lang="en-US" sz="1600" smtClean="0"/>
              <a:t>		       {Empno},{Email},{PhoneNo},{FirstName,LastName}</a:t>
            </a:r>
          </a:p>
          <a:p>
            <a:pPr eaLnBrk="1" hangingPunct="1">
              <a:lnSpc>
                <a:spcPct val="90000"/>
              </a:lnSpc>
              <a:buFont typeface="Wingdings" pitchFamily="2" charset="2"/>
              <a:buNone/>
            </a:pPr>
            <a:endParaRPr lang="en-US" sz="1600" smtClean="0"/>
          </a:p>
          <a:p>
            <a:pPr eaLnBrk="1" hangingPunct="1">
              <a:lnSpc>
                <a:spcPct val="90000"/>
              </a:lnSpc>
              <a:buFont typeface="Wingdings" pitchFamily="2" charset="2"/>
              <a:buNone/>
            </a:pPr>
            <a:r>
              <a:rPr lang="en-US" sz="1600" smtClean="0"/>
              <a:t>Primary key:</a:t>
            </a:r>
          </a:p>
          <a:p>
            <a:pPr eaLnBrk="1" hangingPunct="1">
              <a:lnSpc>
                <a:spcPct val="90000"/>
              </a:lnSpc>
              <a:buFont typeface="Wingdings" pitchFamily="2" charset="2"/>
              <a:buNone/>
            </a:pPr>
            <a:r>
              <a:rPr lang="en-US" sz="1600" smtClean="0"/>
              <a:t>                     {Empno}</a:t>
            </a:r>
          </a:p>
          <a:p>
            <a:pPr eaLnBrk="1" hangingPunct="1">
              <a:lnSpc>
                <a:spcPct val="90000"/>
              </a:lnSpc>
              <a:buFont typeface="Wingdings" pitchFamily="2" charset="2"/>
              <a:buNone/>
            </a:pPr>
            <a:endParaRPr lang="en-US" sz="1600" smtClean="0"/>
          </a:p>
          <a:p>
            <a:pPr eaLnBrk="1" hangingPunct="1">
              <a:lnSpc>
                <a:spcPct val="90000"/>
              </a:lnSpc>
              <a:buFont typeface="Wingdings" pitchFamily="2" charset="2"/>
              <a:buNone/>
            </a:pPr>
            <a:r>
              <a:rPr lang="en-US" sz="1600" smtClean="0"/>
              <a:t>Alternate Key:</a:t>
            </a:r>
          </a:p>
          <a:p>
            <a:pPr eaLnBrk="1" hangingPunct="1">
              <a:lnSpc>
                <a:spcPct val="90000"/>
              </a:lnSpc>
              <a:buFont typeface="Wingdings" pitchFamily="2" charset="2"/>
              <a:buNone/>
            </a:pPr>
            <a:r>
              <a:rPr lang="en-US" sz="1600" smtClean="0"/>
              <a:t>                     {Email},{PhoneNo},{FirstName,LastName}</a:t>
            </a:r>
          </a:p>
          <a:p>
            <a:pPr eaLnBrk="1" hangingPunct="1">
              <a:lnSpc>
                <a:spcPct val="90000"/>
              </a:lnSpc>
              <a:buFont typeface="Wingdings" pitchFamily="2" charset="2"/>
              <a:buNone/>
            </a:pPr>
            <a:endParaRPr lang="en-US" sz="1600" smtClean="0"/>
          </a:p>
          <a:p>
            <a:pPr eaLnBrk="1" hangingPunct="1">
              <a:lnSpc>
                <a:spcPct val="90000"/>
              </a:lnSpc>
              <a:buFont typeface="Wingdings" pitchFamily="2" charset="2"/>
              <a:buNone/>
            </a:pPr>
            <a:r>
              <a:rPr lang="en-US" sz="1600" smtClean="0"/>
              <a:t> </a:t>
            </a:r>
          </a:p>
          <a:p>
            <a:pPr eaLnBrk="1" hangingPunct="1">
              <a:lnSpc>
                <a:spcPct val="90000"/>
              </a:lnSpc>
              <a:buFont typeface="Wingdings" pitchFamily="2" charset="2"/>
              <a:buNone/>
            </a:pPr>
            <a:r>
              <a:rPr lang="en-US" sz="1600" smtClean="0"/>
              <a:t>  </a:t>
            </a:r>
          </a:p>
        </p:txBody>
      </p:sp>
    </p:spTree>
    <p:extLst>
      <p:ext uri="{BB962C8B-B14F-4D97-AF65-F5344CB8AC3E}">
        <p14:creationId xmlns:p14="http://schemas.microsoft.com/office/powerpoint/2010/main" val="2885190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pPr>
              <a:defRPr/>
            </a:pPr>
            <a:fld id="{2CC40CB7-D6AD-442D-8DFF-44E0DBE46A70}" type="slidenum">
              <a:rPr lang="en-US"/>
              <a:pPr>
                <a:defRPr/>
              </a:pPr>
              <a:t>24</a:t>
            </a:fld>
            <a:endParaRPr lang="en-US"/>
          </a:p>
        </p:txBody>
      </p:sp>
      <p:sp>
        <p:nvSpPr>
          <p:cNvPr id="44034" name="Rectangle 2"/>
          <p:cNvSpPr>
            <a:spLocks noGrp="1" noChangeArrowheads="1"/>
          </p:cNvSpPr>
          <p:nvPr>
            <p:ph type="title" idx="4294967295"/>
          </p:nvPr>
        </p:nvSpPr>
        <p:spPr/>
        <p:txBody>
          <a:bodyPr lIns="0"/>
          <a:lstStyle/>
          <a:p>
            <a:pPr eaLnBrk="1" hangingPunct="1">
              <a:defRPr/>
            </a:pPr>
            <a:r>
              <a:rPr lang="en-US" smtClean="0"/>
              <a:t>Exercise on Key attributes</a:t>
            </a:r>
          </a:p>
        </p:txBody>
      </p:sp>
      <p:sp>
        <p:nvSpPr>
          <p:cNvPr id="41988" name="Rectangle 3"/>
          <p:cNvSpPr>
            <a:spLocks noGrp="1" noChangeArrowheads="1"/>
          </p:cNvSpPr>
          <p:nvPr>
            <p:ph type="body" idx="4294967295"/>
          </p:nvPr>
        </p:nvSpPr>
        <p:spPr/>
        <p:txBody>
          <a:bodyPr lIns="0" tIns="0">
            <a:normAutofit fontScale="70000" lnSpcReduction="20000"/>
          </a:bodyPr>
          <a:lstStyle/>
          <a:p>
            <a:pPr eaLnBrk="1" hangingPunct="1">
              <a:lnSpc>
                <a:spcPct val="90000"/>
              </a:lnSpc>
              <a:buFont typeface="Wingdings" pitchFamily="2" charset="2"/>
              <a:buNone/>
            </a:pPr>
            <a:r>
              <a:rPr lang="en-US" smtClean="0"/>
              <a:t>	Given a relation R1(X,Y,Z,L) and the following attribute(s) can uniquely identify the records of relation R1. </a:t>
            </a:r>
          </a:p>
          <a:p>
            <a:pPr eaLnBrk="1" hangingPunct="1">
              <a:lnSpc>
                <a:spcPct val="90000"/>
              </a:lnSpc>
              <a:buFont typeface="Wingdings" pitchFamily="2" charset="2"/>
              <a:buNone/>
            </a:pPr>
            <a:endParaRPr lang="en-US" smtClean="0"/>
          </a:p>
          <a:p>
            <a:pPr eaLnBrk="1" hangingPunct="1">
              <a:lnSpc>
                <a:spcPct val="90000"/>
              </a:lnSpc>
              <a:buFont typeface="Wingdings" pitchFamily="2" charset="2"/>
              <a:buNone/>
            </a:pPr>
            <a:r>
              <a:rPr lang="en-US" smtClean="0"/>
              <a:t>1)X </a:t>
            </a:r>
          </a:p>
          <a:p>
            <a:pPr eaLnBrk="1" hangingPunct="1">
              <a:lnSpc>
                <a:spcPct val="90000"/>
              </a:lnSpc>
              <a:buFont typeface="Wingdings" pitchFamily="2" charset="2"/>
              <a:buNone/>
            </a:pPr>
            <a:r>
              <a:rPr lang="en-US" smtClean="0"/>
              <a:t>2)X,L </a:t>
            </a:r>
          </a:p>
          <a:p>
            <a:pPr eaLnBrk="1" hangingPunct="1">
              <a:lnSpc>
                <a:spcPct val="90000"/>
              </a:lnSpc>
              <a:buFont typeface="Wingdings" pitchFamily="2" charset="2"/>
              <a:buNone/>
            </a:pPr>
            <a:r>
              <a:rPr lang="en-US" smtClean="0"/>
              <a:t>3)Z,L </a:t>
            </a:r>
            <a:br>
              <a:rPr lang="en-US" smtClean="0"/>
            </a:br>
            <a:r>
              <a:rPr lang="en-US" smtClean="0"/>
              <a:t/>
            </a:r>
            <a:br>
              <a:rPr lang="en-US" smtClean="0"/>
            </a:br>
            <a:r>
              <a:rPr lang="en-US" smtClean="0"/>
              <a:t>Identify the following in relation R1? </a:t>
            </a:r>
            <a:br>
              <a:rPr lang="en-US" smtClean="0"/>
            </a:br>
            <a:endParaRPr lang="en-US" smtClean="0"/>
          </a:p>
          <a:p>
            <a:pPr eaLnBrk="1" hangingPunct="1">
              <a:lnSpc>
                <a:spcPct val="90000"/>
              </a:lnSpc>
              <a:buFont typeface="Wingdings" pitchFamily="2" charset="2"/>
              <a:buNone/>
            </a:pPr>
            <a:r>
              <a:rPr lang="en-US" smtClean="0"/>
              <a:t>  Candidate Key(s)</a:t>
            </a:r>
          </a:p>
          <a:p>
            <a:pPr eaLnBrk="1" hangingPunct="1">
              <a:lnSpc>
                <a:spcPct val="90000"/>
              </a:lnSpc>
              <a:buFont typeface="Wingdings" pitchFamily="2" charset="2"/>
              <a:buNone/>
            </a:pPr>
            <a:r>
              <a:rPr lang="en-US" smtClean="0"/>
              <a:t>  Primary Key</a:t>
            </a:r>
          </a:p>
          <a:p>
            <a:pPr eaLnBrk="1" hangingPunct="1">
              <a:lnSpc>
                <a:spcPct val="90000"/>
              </a:lnSpc>
              <a:buFont typeface="Wingdings" pitchFamily="2" charset="2"/>
              <a:buNone/>
            </a:pPr>
            <a:r>
              <a:rPr lang="en-US" smtClean="0"/>
              <a:t>  Alternate Key</a:t>
            </a:r>
          </a:p>
          <a:p>
            <a:pPr eaLnBrk="1" hangingPunct="1">
              <a:lnSpc>
                <a:spcPct val="90000"/>
              </a:lnSpc>
              <a:buFont typeface="Wingdings" pitchFamily="2" charset="2"/>
              <a:buNone/>
            </a:pPr>
            <a:r>
              <a:rPr lang="en-US" smtClean="0"/>
              <a:t>  Key attribute(s)</a:t>
            </a:r>
          </a:p>
          <a:p>
            <a:pPr eaLnBrk="1" hangingPunct="1">
              <a:lnSpc>
                <a:spcPct val="90000"/>
              </a:lnSpc>
              <a:buFont typeface="Wingdings" pitchFamily="2" charset="2"/>
              <a:buNone/>
            </a:pPr>
            <a:r>
              <a:rPr lang="en-US" smtClean="0"/>
              <a:t>  Non-key attribute(s) </a:t>
            </a:r>
          </a:p>
          <a:p>
            <a:pPr eaLnBrk="1" hangingPunct="1">
              <a:lnSpc>
                <a:spcPct val="90000"/>
              </a:lnSpc>
              <a:buFont typeface="Wingdings" pitchFamily="2" charset="2"/>
              <a:buNone/>
            </a:pPr>
            <a:r>
              <a:rPr lang="en-US" smtClean="0"/>
              <a:t>  </a:t>
            </a:r>
          </a:p>
        </p:txBody>
      </p:sp>
    </p:spTree>
    <p:extLst>
      <p:ext uri="{BB962C8B-B14F-4D97-AF65-F5344CB8AC3E}">
        <p14:creationId xmlns:p14="http://schemas.microsoft.com/office/powerpoint/2010/main" val="511680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a:spLocks noGrp="1" noChangeArrowheads="1"/>
          </p:cNvSpPr>
          <p:nvPr>
            <p:ph type="title" idx="4294967295"/>
          </p:nvPr>
        </p:nvSpPr>
        <p:spPr>
          <a:xfrm>
            <a:off x="146050" y="0"/>
            <a:ext cx="7456488" cy="973138"/>
          </a:xfrm>
        </p:spPr>
        <p:txBody>
          <a:bodyPr lIns="0"/>
          <a:lstStyle/>
          <a:p>
            <a:pPr eaLnBrk="1" hangingPunct="1">
              <a:defRPr/>
            </a:pPr>
            <a:r>
              <a:rPr lang="en-US" sz="2800" dirty="0" smtClean="0"/>
              <a:t>What are the candidate keys?</a:t>
            </a:r>
          </a:p>
        </p:txBody>
      </p:sp>
      <p:sp>
        <p:nvSpPr>
          <p:cNvPr id="10" name="Slide Number Placeholder 1"/>
          <p:cNvSpPr>
            <a:spLocks noGrp="1"/>
          </p:cNvSpPr>
          <p:nvPr>
            <p:ph type="sldNum" sz="quarter" idx="10"/>
          </p:nvPr>
        </p:nvSpPr>
        <p:spPr>
          <a:xfrm>
            <a:off x="4108450" y="6381750"/>
            <a:ext cx="773113" cy="476250"/>
          </a:xfrm>
        </p:spPr>
        <p:txBody>
          <a:bodyPr/>
          <a:lstStyle/>
          <a:p>
            <a:pPr>
              <a:defRPr/>
            </a:pPr>
            <a:fld id="{85BBF667-26F3-4CC0-92EA-B62E204A3C45}" type="slidenum">
              <a:rPr lang="en-US"/>
              <a:pPr>
                <a:defRPr/>
              </a:pPr>
              <a:t>25</a:t>
            </a:fld>
            <a:endParaRPr lang="en-US" dirty="0"/>
          </a:p>
        </p:txBody>
      </p:sp>
      <p:sp>
        <p:nvSpPr>
          <p:cNvPr id="3077" name="Rectangle 4"/>
          <p:cNvSpPr>
            <a:spLocks noChangeArrowheads="1"/>
          </p:cNvSpPr>
          <p:nvPr/>
        </p:nvSpPr>
        <p:spPr bwMode="auto">
          <a:xfrm>
            <a:off x="0" y="4713288"/>
            <a:ext cx="9177338"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738" tIns="31750" rIns="58738" bIns="31750">
            <a:spAutoFit/>
          </a:bodyPr>
          <a:lstStyle/>
          <a:p>
            <a:pPr algn="l" defTabSz="595313">
              <a:spcBef>
                <a:spcPct val="0"/>
              </a:spcBef>
              <a:buClrTx/>
              <a:buSzTx/>
              <a:buFontTx/>
              <a:buNone/>
            </a:pPr>
            <a:r>
              <a:rPr lang="en-US" sz="2400" b="0">
                <a:solidFill>
                  <a:schemeClr val="tx2"/>
                </a:solidFill>
                <a:latin typeface="Times New Roman" pitchFamily="18" charset="0"/>
              </a:rPr>
              <a:t> </a:t>
            </a:r>
          </a:p>
        </p:txBody>
      </p:sp>
      <p:graphicFrame>
        <p:nvGraphicFramePr>
          <p:cNvPr id="3074" name="Object 11"/>
          <p:cNvGraphicFramePr>
            <a:graphicFrameLocks noGrp="1" noChangeAspect="1"/>
          </p:cNvGraphicFramePr>
          <p:nvPr>
            <p:ph sz="half" idx="4294967295"/>
          </p:nvPr>
        </p:nvGraphicFramePr>
        <p:xfrm>
          <a:off x="228600" y="2819400"/>
          <a:ext cx="8686800" cy="2630488"/>
        </p:xfrm>
        <a:graphic>
          <a:graphicData uri="http://schemas.openxmlformats.org/presentationml/2006/ole">
            <mc:AlternateContent xmlns:mc="http://schemas.openxmlformats.org/markup-compatibility/2006">
              <mc:Choice xmlns:v="urn:schemas-microsoft-com:vml" Requires="v">
                <p:oleObj spid="_x0000_s3113" name="Visio" r:id="rId4" imgW="7145426" imgH="1475842" progId="Visio.Drawing.6">
                  <p:embed/>
                </p:oleObj>
              </mc:Choice>
              <mc:Fallback>
                <p:oleObj name="Visio" r:id="rId4" imgW="7145426" imgH="1475842" progId="Visio.Drawing.6">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2819400"/>
                        <a:ext cx="8686800" cy="263048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53882" dir="13500000" algn="ctr" rotWithShape="0">
                                <a:schemeClr val="bg2"/>
                              </a:outerShdw>
                            </a:effectLst>
                          </a14:hiddenEffects>
                        </a:ext>
                      </a:extLst>
                    </p:spPr>
                  </p:pic>
                </p:oleObj>
              </mc:Fallback>
            </mc:AlternateContent>
          </a:graphicData>
        </a:graphic>
      </p:graphicFrame>
      <p:sp>
        <p:nvSpPr>
          <p:cNvPr id="3078" name="Oval Callout 11"/>
          <p:cNvSpPr>
            <a:spLocks noChangeArrowheads="1"/>
          </p:cNvSpPr>
          <p:nvPr/>
        </p:nvSpPr>
        <p:spPr bwMode="auto">
          <a:xfrm>
            <a:off x="5638800" y="914400"/>
            <a:ext cx="3048000" cy="1371600"/>
          </a:xfrm>
          <a:prstGeom prst="wedgeEllipseCallout">
            <a:avLst>
              <a:gd name="adj1" fmla="val -3069"/>
              <a:gd name="adj2" fmla="val 153505"/>
            </a:avLst>
          </a:prstGeom>
          <a:solidFill>
            <a:srgbClr val="FFFF99"/>
          </a:solidFill>
          <a:ln w="12700" algn="ctr">
            <a:solidFill>
              <a:schemeClr val="tx1"/>
            </a:solidFill>
            <a:round/>
            <a:headEnd/>
            <a:tailEnd/>
          </a:ln>
        </p:spPr>
        <p:txBody>
          <a:bodyPr anchor="ctr"/>
          <a:lstStyle/>
          <a:p>
            <a:r>
              <a:rPr lang="en-US" sz="1400"/>
              <a:t>while deciding the  Candidate key  do not get misguided by the  data present in the table.  </a:t>
            </a:r>
          </a:p>
        </p:txBody>
      </p:sp>
      <p:sp>
        <p:nvSpPr>
          <p:cNvPr id="3079" name="Rectangle 11"/>
          <p:cNvSpPr>
            <a:spLocks noChangeArrowheads="1"/>
          </p:cNvSpPr>
          <p:nvPr/>
        </p:nvSpPr>
        <p:spPr bwMode="auto">
          <a:xfrm>
            <a:off x="381000" y="1295400"/>
            <a:ext cx="7010400" cy="134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lnSpc>
                <a:spcPct val="90000"/>
              </a:lnSpc>
            </a:pPr>
            <a:r>
              <a:rPr lang="en-US" sz="1600" i="1"/>
              <a:t>Case 1</a:t>
            </a:r>
          </a:p>
          <a:p>
            <a:pPr algn="l" eaLnBrk="1" hangingPunct="1">
              <a:lnSpc>
                <a:spcPct val="90000"/>
              </a:lnSpc>
            </a:pPr>
            <a:r>
              <a:rPr lang="en-US" sz="1600" b="0" i="1"/>
              <a:t>Assumptions</a:t>
            </a:r>
          </a:p>
          <a:p>
            <a:pPr lvl="1" algn="l" eaLnBrk="1" hangingPunct="1">
              <a:lnSpc>
                <a:spcPct val="90000"/>
              </a:lnSpc>
            </a:pPr>
            <a:r>
              <a:rPr lang="en-US" sz="1600" b="0" i="1"/>
              <a:t>One customer can have only one account</a:t>
            </a:r>
            <a:endParaRPr lang="en-US" sz="1600" b="0"/>
          </a:p>
          <a:p>
            <a:pPr lvl="1" algn="l" eaLnBrk="1" hangingPunct="1">
              <a:lnSpc>
                <a:spcPct val="90000"/>
              </a:lnSpc>
            </a:pPr>
            <a:r>
              <a:rPr lang="en-US" sz="1600" b="0" i="1"/>
              <a:t>An account can belong to only one customer</a:t>
            </a:r>
            <a:endParaRPr lang="en-US" sz="1600" b="0"/>
          </a:p>
        </p:txBody>
      </p:sp>
    </p:spTree>
    <p:extLst>
      <p:ext uri="{BB962C8B-B14F-4D97-AF65-F5344CB8AC3E}">
        <p14:creationId xmlns:p14="http://schemas.microsoft.com/office/powerpoint/2010/main" val="495753526"/>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1"/>
          <p:cNvSpPr>
            <a:spLocks noGrp="1"/>
          </p:cNvSpPr>
          <p:nvPr>
            <p:ph type="sldNum" sz="quarter" idx="10"/>
          </p:nvPr>
        </p:nvSpPr>
        <p:spPr/>
        <p:txBody>
          <a:bodyPr/>
          <a:lstStyle/>
          <a:p>
            <a:pPr>
              <a:defRPr/>
            </a:pPr>
            <a:fld id="{C45BD5A5-761B-4ACC-9544-6290782EDAFF}" type="slidenum">
              <a:rPr lang="en-US"/>
              <a:pPr>
                <a:defRPr/>
              </a:pPr>
              <a:t>26</a:t>
            </a:fld>
            <a:endParaRPr lang="en-US"/>
          </a:p>
        </p:txBody>
      </p:sp>
      <p:sp>
        <p:nvSpPr>
          <p:cNvPr id="4100" name="Rectangle 4"/>
          <p:cNvSpPr>
            <a:spLocks noChangeArrowheads="1"/>
          </p:cNvSpPr>
          <p:nvPr/>
        </p:nvSpPr>
        <p:spPr bwMode="auto">
          <a:xfrm>
            <a:off x="6350" y="4430713"/>
            <a:ext cx="9177338"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738" tIns="31750" rIns="58738" bIns="31750">
            <a:spAutoFit/>
          </a:bodyPr>
          <a:lstStyle/>
          <a:p>
            <a:pPr algn="l" defTabSz="595313">
              <a:spcBef>
                <a:spcPct val="0"/>
              </a:spcBef>
              <a:buClrTx/>
              <a:buSzTx/>
              <a:buFontTx/>
              <a:buNone/>
            </a:pPr>
            <a:r>
              <a:rPr lang="en-US" sz="2400" b="0">
                <a:solidFill>
                  <a:schemeClr val="tx2"/>
                </a:solidFill>
                <a:latin typeface="Times New Roman" pitchFamily="18" charset="0"/>
              </a:rPr>
              <a:t> </a:t>
            </a:r>
          </a:p>
        </p:txBody>
      </p:sp>
      <p:sp>
        <p:nvSpPr>
          <p:cNvPr id="2" name="Rectangle 7"/>
          <p:cNvSpPr>
            <a:spLocks noGrp="1" noChangeArrowheads="1"/>
          </p:cNvSpPr>
          <p:nvPr>
            <p:ph type="title" idx="4294967295"/>
          </p:nvPr>
        </p:nvSpPr>
        <p:spPr>
          <a:xfrm>
            <a:off x="163513" y="-82550"/>
            <a:ext cx="7456487" cy="973138"/>
          </a:xfrm>
        </p:spPr>
        <p:txBody>
          <a:bodyPr lIns="0"/>
          <a:lstStyle/>
          <a:p>
            <a:pPr eaLnBrk="1" hangingPunct="1">
              <a:defRPr/>
            </a:pPr>
            <a:r>
              <a:rPr lang="en-US" smtClean="0"/>
              <a:t>What are the candidate keys?</a:t>
            </a:r>
          </a:p>
        </p:txBody>
      </p:sp>
      <p:graphicFrame>
        <p:nvGraphicFramePr>
          <p:cNvPr id="4098" name="Object 9"/>
          <p:cNvGraphicFramePr>
            <a:graphicFrameLocks noGrp="1" noChangeAspect="1"/>
          </p:cNvGraphicFramePr>
          <p:nvPr>
            <p:ph sz="half" idx="4294967295"/>
          </p:nvPr>
        </p:nvGraphicFramePr>
        <p:xfrm>
          <a:off x="152400" y="2703513"/>
          <a:ext cx="8686800" cy="2630487"/>
        </p:xfrm>
        <a:graphic>
          <a:graphicData uri="http://schemas.openxmlformats.org/presentationml/2006/ole">
            <mc:AlternateContent xmlns:mc="http://schemas.openxmlformats.org/markup-compatibility/2006">
              <mc:Choice xmlns:v="urn:schemas-microsoft-com:vml" Requires="v">
                <p:oleObj spid="_x0000_s4137" name="Visio" r:id="rId4" imgW="7145426" imgH="1475842" progId="Visio.Drawing.6">
                  <p:embed/>
                </p:oleObj>
              </mc:Choice>
              <mc:Fallback>
                <p:oleObj name="Visio" r:id="rId4" imgW="7145426" imgH="1475842" progId="Visio.Drawing.6">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2703513"/>
                        <a:ext cx="8686800" cy="2630487"/>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53882" dir="13500000" algn="ctr" rotWithShape="0">
                                <a:schemeClr val="bg2"/>
                              </a:outerShdw>
                            </a:effectLst>
                          </a14:hiddenEffects>
                        </a:ext>
                      </a:extLst>
                    </p:spPr>
                  </p:pic>
                </p:oleObj>
              </mc:Fallback>
            </mc:AlternateContent>
          </a:graphicData>
        </a:graphic>
      </p:graphicFrame>
      <p:sp>
        <p:nvSpPr>
          <p:cNvPr id="4102" name="Rectangle 10"/>
          <p:cNvSpPr>
            <a:spLocks noChangeArrowheads="1"/>
          </p:cNvSpPr>
          <p:nvPr/>
        </p:nvSpPr>
        <p:spPr bwMode="auto">
          <a:xfrm>
            <a:off x="228600" y="1219200"/>
            <a:ext cx="6324600" cy="134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lnSpc>
                <a:spcPct val="90000"/>
              </a:lnSpc>
            </a:pPr>
            <a:r>
              <a:rPr lang="en-US" sz="1600" i="1"/>
              <a:t>Case 2</a:t>
            </a:r>
          </a:p>
          <a:p>
            <a:pPr algn="l" eaLnBrk="1" hangingPunct="1">
              <a:lnSpc>
                <a:spcPct val="90000"/>
              </a:lnSpc>
            </a:pPr>
            <a:r>
              <a:rPr lang="en-US" sz="1600" b="0" i="1"/>
              <a:t>Assumptions</a:t>
            </a:r>
          </a:p>
          <a:p>
            <a:pPr lvl="1" algn="l" eaLnBrk="1" hangingPunct="1">
              <a:lnSpc>
                <a:spcPct val="90000"/>
              </a:lnSpc>
            </a:pPr>
            <a:r>
              <a:rPr lang="en-US" sz="1600" b="0" i="1"/>
              <a:t>One customer can have many accounts</a:t>
            </a:r>
            <a:endParaRPr lang="en-US" sz="1600" b="0"/>
          </a:p>
          <a:p>
            <a:pPr lvl="1" algn="l" eaLnBrk="1" hangingPunct="1">
              <a:lnSpc>
                <a:spcPct val="90000"/>
              </a:lnSpc>
            </a:pPr>
            <a:r>
              <a:rPr lang="en-US" sz="1600" b="0" i="1"/>
              <a:t>An account can belong to only one customer</a:t>
            </a:r>
            <a:endParaRPr lang="en-US" sz="1600" b="0"/>
          </a:p>
        </p:txBody>
      </p:sp>
    </p:spTree>
    <p:extLst>
      <p:ext uri="{BB962C8B-B14F-4D97-AF65-F5344CB8AC3E}">
        <p14:creationId xmlns:p14="http://schemas.microsoft.com/office/powerpoint/2010/main" val="1916223085"/>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a:spLocks noGrp="1" noChangeArrowheads="1"/>
          </p:cNvSpPr>
          <p:nvPr>
            <p:ph type="title" idx="4294967295"/>
          </p:nvPr>
        </p:nvSpPr>
        <p:spPr/>
        <p:txBody>
          <a:bodyPr lIns="0"/>
          <a:lstStyle/>
          <a:p>
            <a:pPr eaLnBrk="1" hangingPunct="1">
              <a:defRPr/>
            </a:pPr>
            <a:r>
              <a:rPr lang="en-US" smtClean="0"/>
              <a:t>What are the candidate keys?</a:t>
            </a:r>
          </a:p>
        </p:txBody>
      </p:sp>
      <p:sp>
        <p:nvSpPr>
          <p:cNvPr id="10" name="Slide Number Placeholder 1"/>
          <p:cNvSpPr>
            <a:spLocks noGrp="1"/>
          </p:cNvSpPr>
          <p:nvPr>
            <p:ph type="sldNum" sz="quarter" idx="10"/>
          </p:nvPr>
        </p:nvSpPr>
        <p:spPr/>
        <p:txBody>
          <a:bodyPr/>
          <a:lstStyle/>
          <a:p>
            <a:pPr>
              <a:defRPr/>
            </a:pPr>
            <a:fld id="{C0F0633C-8954-413D-B88D-8517CFC14679}" type="slidenum">
              <a:rPr lang="en-US"/>
              <a:pPr>
                <a:defRPr/>
              </a:pPr>
              <a:t>27</a:t>
            </a:fld>
            <a:endParaRPr lang="en-US"/>
          </a:p>
        </p:txBody>
      </p:sp>
      <p:sp>
        <p:nvSpPr>
          <p:cNvPr id="5125" name="Rectangle 4"/>
          <p:cNvSpPr>
            <a:spLocks noChangeArrowheads="1"/>
          </p:cNvSpPr>
          <p:nvPr/>
        </p:nvSpPr>
        <p:spPr bwMode="auto">
          <a:xfrm>
            <a:off x="6350" y="4430713"/>
            <a:ext cx="9177338"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738" tIns="31750" rIns="58738" bIns="31750">
            <a:spAutoFit/>
          </a:bodyPr>
          <a:lstStyle/>
          <a:p>
            <a:pPr algn="l" defTabSz="595313">
              <a:spcBef>
                <a:spcPct val="0"/>
              </a:spcBef>
              <a:buClrTx/>
              <a:buSzTx/>
              <a:buFontTx/>
              <a:buNone/>
            </a:pPr>
            <a:r>
              <a:rPr lang="en-US" sz="2400" b="0">
                <a:solidFill>
                  <a:schemeClr val="tx2"/>
                </a:solidFill>
                <a:latin typeface="Times New Roman" pitchFamily="18" charset="0"/>
              </a:rPr>
              <a:t> </a:t>
            </a:r>
          </a:p>
        </p:txBody>
      </p:sp>
      <p:graphicFrame>
        <p:nvGraphicFramePr>
          <p:cNvPr id="5122" name="Object 9"/>
          <p:cNvGraphicFramePr>
            <a:graphicFrameLocks noGrp="1" noChangeAspect="1"/>
          </p:cNvGraphicFramePr>
          <p:nvPr>
            <p:ph sz="half" idx="4294967295"/>
          </p:nvPr>
        </p:nvGraphicFramePr>
        <p:xfrm>
          <a:off x="152400" y="3048000"/>
          <a:ext cx="8686800" cy="2630488"/>
        </p:xfrm>
        <a:graphic>
          <a:graphicData uri="http://schemas.openxmlformats.org/presentationml/2006/ole">
            <mc:AlternateContent xmlns:mc="http://schemas.openxmlformats.org/markup-compatibility/2006">
              <mc:Choice xmlns:v="urn:schemas-microsoft-com:vml" Requires="v">
                <p:oleObj spid="_x0000_s5161" name="Visio" r:id="rId4" imgW="7145426" imgH="1475842" progId="Visio.Drawing.6">
                  <p:embed/>
                </p:oleObj>
              </mc:Choice>
              <mc:Fallback>
                <p:oleObj name="Visio" r:id="rId4" imgW="7145426" imgH="1475842" progId="Visio.Drawing.6">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3048000"/>
                        <a:ext cx="8686800" cy="263048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53882" dir="13500000" algn="ctr" rotWithShape="0">
                                <a:schemeClr val="bg2"/>
                              </a:outerShdw>
                            </a:effectLst>
                          </a14:hiddenEffects>
                        </a:ext>
                      </a:extLst>
                    </p:spPr>
                  </p:pic>
                </p:oleObj>
              </mc:Fallback>
            </mc:AlternateContent>
          </a:graphicData>
        </a:graphic>
      </p:graphicFrame>
      <p:sp>
        <p:nvSpPr>
          <p:cNvPr id="5126" name="Rectangle 10"/>
          <p:cNvSpPr>
            <a:spLocks noChangeArrowheads="1"/>
          </p:cNvSpPr>
          <p:nvPr/>
        </p:nvSpPr>
        <p:spPr bwMode="auto">
          <a:xfrm>
            <a:off x="228600" y="1295400"/>
            <a:ext cx="7772400" cy="134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lnSpc>
                <a:spcPct val="90000"/>
              </a:lnSpc>
            </a:pPr>
            <a:r>
              <a:rPr lang="en-US" sz="1600" b="0" i="1"/>
              <a:t>Case 3 :</a:t>
            </a:r>
          </a:p>
          <a:p>
            <a:pPr algn="l" eaLnBrk="1" hangingPunct="1">
              <a:lnSpc>
                <a:spcPct val="90000"/>
              </a:lnSpc>
            </a:pPr>
            <a:r>
              <a:rPr lang="en-US" sz="1600" b="0" i="1"/>
              <a:t>Assumptions</a:t>
            </a:r>
          </a:p>
          <a:p>
            <a:pPr lvl="1" algn="l" eaLnBrk="1" hangingPunct="1">
              <a:lnSpc>
                <a:spcPct val="90000"/>
              </a:lnSpc>
            </a:pPr>
            <a:r>
              <a:rPr lang="en-US" sz="1600" b="0" i="1"/>
              <a:t>One customer can have many accounts.</a:t>
            </a:r>
            <a:endParaRPr lang="en-US" sz="1600" b="0"/>
          </a:p>
          <a:p>
            <a:pPr lvl="1" algn="l" eaLnBrk="1" hangingPunct="1">
              <a:lnSpc>
                <a:spcPct val="90000"/>
              </a:lnSpc>
            </a:pPr>
            <a:r>
              <a:rPr lang="en-US" sz="1600" b="0" i="1"/>
              <a:t>An account can belong to more than one customer (joint account)</a:t>
            </a:r>
            <a:endParaRPr lang="en-US" sz="1600" b="0"/>
          </a:p>
        </p:txBody>
      </p:sp>
    </p:spTree>
    <p:extLst>
      <p:ext uri="{BB962C8B-B14F-4D97-AF65-F5344CB8AC3E}">
        <p14:creationId xmlns:p14="http://schemas.microsoft.com/office/powerpoint/2010/main" val="1382284387"/>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pPr>
              <a:defRPr/>
            </a:pPr>
            <a:fld id="{AC890426-E409-4835-8AAE-E586EA5FA1C0}" type="slidenum">
              <a:rPr lang="en-US"/>
              <a:pPr>
                <a:defRPr/>
              </a:pPr>
              <a:t>28</a:t>
            </a:fld>
            <a:endParaRPr lang="en-US"/>
          </a:p>
        </p:txBody>
      </p:sp>
      <p:sp>
        <p:nvSpPr>
          <p:cNvPr id="8195" name="Rectangle 2"/>
          <p:cNvSpPr>
            <a:spLocks noGrp="1" noChangeArrowheads="1"/>
          </p:cNvSpPr>
          <p:nvPr>
            <p:ph type="title" idx="4294967295"/>
          </p:nvPr>
        </p:nvSpPr>
        <p:spPr>
          <a:xfrm>
            <a:off x="152400" y="-82550"/>
            <a:ext cx="7848600" cy="973138"/>
          </a:xfrm>
        </p:spPr>
        <p:txBody>
          <a:bodyPr lIns="0"/>
          <a:lstStyle/>
          <a:p>
            <a:pPr eaLnBrk="1" hangingPunct="1">
              <a:defRPr/>
            </a:pPr>
            <a:r>
              <a:rPr lang="en-US" sz="2000" dirty="0" smtClean="0"/>
              <a:t>Choosing a Primary key from Candidate keys -Guidelines</a:t>
            </a:r>
          </a:p>
        </p:txBody>
      </p:sp>
      <p:sp>
        <p:nvSpPr>
          <p:cNvPr id="6149" name="Rectangle 3"/>
          <p:cNvSpPr>
            <a:spLocks noGrp="1" noChangeArrowheads="1"/>
          </p:cNvSpPr>
          <p:nvPr>
            <p:ph type="body" sz="half" idx="4294967295"/>
          </p:nvPr>
        </p:nvSpPr>
        <p:spPr>
          <a:xfrm>
            <a:off x="152400" y="1187450"/>
            <a:ext cx="7935913" cy="4881563"/>
          </a:xfrm>
        </p:spPr>
        <p:txBody>
          <a:bodyPr lIns="0" tIns="0"/>
          <a:lstStyle/>
          <a:p>
            <a:pPr lvl="1" eaLnBrk="1" hangingPunct="1"/>
            <a:r>
              <a:rPr lang="en-US" smtClean="0"/>
              <a:t>Give preference to numeric column(s)</a:t>
            </a:r>
          </a:p>
          <a:p>
            <a:pPr lvl="1" eaLnBrk="1" hangingPunct="1"/>
            <a:r>
              <a:rPr lang="en-US" smtClean="0"/>
              <a:t>Give preference to single attribute</a:t>
            </a:r>
          </a:p>
          <a:p>
            <a:pPr lvl="1" eaLnBrk="1" hangingPunct="1"/>
            <a:r>
              <a:rPr lang="en-US" smtClean="0"/>
              <a:t>Give preference to minimal composite key </a:t>
            </a:r>
          </a:p>
          <a:p>
            <a:pPr lvl="1" eaLnBrk="1" hangingPunct="1">
              <a:buFont typeface="Wingdings" pitchFamily="2" charset="2"/>
              <a:buNone/>
            </a:pPr>
            <a:endParaRPr lang="en-US" smtClean="0"/>
          </a:p>
          <a:p>
            <a:pPr lvl="1" eaLnBrk="1" hangingPunct="1">
              <a:buFont typeface="Wingdings" pitchFamily="2" charset="2"/>
              <a:buNone/>
            </a:pPr>
            <a:endParaRPr lang="en-US" smtClean="0"/>
          </a:p>
          <a:p>
            <a:pPr lvl="1" eaLnBrk="1" hangingPunct="1"/>
            <a:endParaRPr lang="en-US" smtClean="0"/>
          </a:p>
          <a:p>
            <a:pPr lvl="1" eaLnBrk="1" hangingPunct="1"/>
            <a:endParaRPr lang="en-US" smtClean="0"/>
          </a:p>
          <a:p>
            <a:pPr lvl="1" eaLnBrk="1" hangingPunct="1"/>
            <a:endParaRPr lang="en-US" sz="1800" smtClean="0"/>
          </a:p>
          <a:p>
            <a:pPr lvl="1" eaLnBrk="1" hangingPunct="1"/>
            <a:endParaRPr lang="en-US" sz="1800" smtClean="0"/>
          </a:p>
          <a:p>
            <a:pPr lvl="1" eaLnBrk="1" hangingPunct="1"/>
            <a:endParaRPr lang="en-US" sz="1800" smtClean="0"/>
          </a:p>
          <a:p>
            <a:pPr lvl="1" eaLnBrk="1" hangingPunct="1"/>
            <a:endParaRPr lang="en-US" sz="1800" smtClean="0"/>
          </a:p>
          <a:p>
            <a:pPr lvl="1" eaLnBrk="1" hangingPunct="1"/>
            <a:endParaRPr lang="en-US" sz="1800" smtClean="0"/>
          </a:p>
          <a:p>
            <a:pPr lvl="1" eaLnBrk="1" hangingPunct="1"/>
            <a:endParaRPr lang="en-US" sz="1800" smtClean="0"/>
          </a:p>
          <a:p>
            <a:pPr eaLnBrk="1" hangingPunct="1"/>
            <a:endParaRPr lang="en-US" sz="1800" smtClean="0"/>
          </a:p>
        </p:txBody>
      </p:sp>
      <p:graphicFrame>
        <p:nvGraphicFramePr>
          <p:cNvPr id="6146" name="Object 15"/>
          <p:cNvGraphicFramePr>
            <a:graphicFrameLocks noGrp="1" noChangeAspect="1"/>
          </p:cNvGraphicFramePr>
          <p:nvPr>
            <p:ph sz="half" idx="4294967295"/>
          </p:nvPr>
        </p:nvGraphicFramePr>
        <p:xfrm>
          <a:off x="228600" y="2743200"/>
          <a:ext cx="8686800" cy="2362200"/>
        </p:xfrm>
        <a:graphic>
          <a:graphicData uri="http://schemas.openxmlformats.org/presentationml/2006/ole">
            <mc:AlternateContent xmlns:mc="http://schemas.openxmlformats.org/markup-compatibility/2006">
              <mc:Choice xmlns:v="urn:schemas-microsoft-com:vml" Requires="v">
                <p:oleObj spid="_x0000_s6185" name="Visio" r:id="rId4" imgW="7145426" imgH="2279294" progId="Visio.Drawing.6">
                  <p:embed/>
                </p:oleObj>
              </mc:Choice>
              <mc:Fallback>
                <p:oleObj name="Visio" r:id="rId4" imgW="7145426" imgH="2279294"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2743200"/>
                        <a:ext cx="8686800" cy="23622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53882" dir="135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6157372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idx="4294967295"/>
          </p:nvPr>
        </p:nvSpPr>
        <p:spPr>
          <a:xfrm>
            <a:off x="0" y="-4482"/>
            <a:ext cx="9144000" cy="690282"/>
          </a:xfrm>
          <a:solidFill>
            <a:schemeClr val="accent4">
              <a:lumMod val="40000"/>
              <a:lumOff val="60000"/>
            </a:schemeClr>
          </a:solidFill>
        </p:spPr>
        <p:txBody>
          <a:bodyPr lIns="0">
            <a:normAutofit fontScale="90000"/>
          </a:bodyPr>
          <a:lstStyle/>
          <a:p>
            <a:pPr eaLnBrk="1" hangingPunct="1">
              <a:defRPr/>
            </a:pPr>
            <a:r>
              <a:rPr lang="en-US" dirty="0" smtClean="0"/>
              <a:t>Foreign Key</a:t>
            </a:r>
          </a:p>
        </p:txBody>
      </p:sp>
      <p:sp>
        <p:nvSpPr>
          <p:cNvPr id="350211" name="Rectangle 3"/>
          <p:cNvSpPr>
            <a:spLocks noGrp="1" noChangeArrowheads="1"/>
          </p:cNvSpPr>
          <p:nvPr>
            <p:ph type="body" sz="half" idx="4294967295"/>
          </p:nvPr>
        </p:nvSpPr>
        <p:spPr>
          <a:xfrm>
            <a:off x="0" y="685800"/>
            <a:ext cx="9144000" cy="6019800"/>
          </a:xfrm>
        </p:spPr>
        <p:txBody>
          <a:bodyPr lIns="0" tIns="0">
            <a:normAutofit/>
          </a:bodyPr>
          <a:lstStyle/>
          <a:p>
            <a:pPr eaLnBrk="1" hangingPunct="1"/>
            <a:r>
              <a:rPr lang="en-US" b="1" dirty="0" smtClean="0"/>
              <a:t>Foreign key</a:t>
            </a:r>
          </a:p>
          <a:p>
            <a:pPr lvl="1" eaLnBrk="1" hangingPunct="1">
              <a:buFontTx/>
              <a:buChar char="•"/>
            </a:pPr>
            <a:r>
              <a:rPr lang="en-US" sz="1800" dirty="0" smtClean="0"/>
              <a:t>A Foreign Key is a set of attribute (s) whose values are required to match values of a column in the same or another table. </a:t>
            </a:r>
          </a:p>
          <a:p>
            <a:pPr eaLnBrk="1" hangingPunct="1"/>
            <a:endParaRPr lang="en-US" sz="1600" dirty="0" smtClean="0"/>
          </a:p>
          <a:p>
            <a:pPr eaLnBrk="1" hangingPunct="1">
              <a:buFont typeface="Wingdings" pitchFamily="2" charset="2"/>
              <a:buNone/>
            </a:pPr>
            <a:r>
              <a:rPr lang="en-US" sz="1600" b="1" u="sng" dirty="0" smtClean="0"/>
              <a:t>DEPT</a:t>
            </a:r>
            <a:r>
              <a:rPr lang="en-US" sz="1600" b="1" dirty="0" smtClean="0"/>
              <a:t>				 	</a:t>
            </a:r>
            <a:r>
              <a:rPr lang="en-US" sz="1600" b="1" u="sng" dirty="0" smtClean="0"/>
              <a:t>EMP</a:t>
            </a:r>
          </a:p>
          <a:p>
            <a:pPr eaLnBrk="1" hangingPunct="1">
              <a:buFont typeface="Wingdings" pitchFamily="2" charset="2"/>
              <a:buNone/>
            </a:pPr>
            <a:r>
              <a:rPr lang="en-US" sz="1600" b="1" u="sng" dirty="0" smtClean="0"/>
              <a:t>(Parent /Master/Referenced Table)</a:t>
            </a:r>
            <a:r>
              <a:rPr lang="en-US" sz="1600" dirty="0" smtClean="0"/>
              <a:t>		</a:t>
            </a:r>
            <a:r>
              <a:rPr lang="en-US" sz="1600" b="1" u="sng" dirty="0" smtClean="0"/>
              <a:t>(Child /Referencing Table)</a:t>
            </a:r>
            <a:r>
              <a:rPr lang="en-US" sz="1600" dirty="0" smtClean="0"/>
              <a:t> 			</a:t>
            </a:r>
          </a:p>
          <a:p>
            <a:pPr eaLnBrk="1" hangingPunct="1"/>
            <a:endParaRPr lang="en-US" sz="1600" dirty="0" smtClean="0"/>
          </a:p>
          <a:p>
            <a:pPr eaLnBrk="1" hangingPunct="1"/>
            <a:endParaRPr lang="en-US" sz="1600" dirty="0" smtClean="0"/>
          </a:p>
          <a:p>
            <a:pPr eaLnBrk="1" hangingPunct="1"/>
            <a:endParaRPr lang="en-US" sz="1600" dirty="0" smtClean="0"/>
          </a:p>
          <a:p>
            <a:pPr eaLnBrk="1" hangingPunct="1"/>
            <a:endParaRPr lang="en-US" sz="1600" dirty="0" smtClean="0"/>
          </a:p>
          <a:p>
            <a:pPr eaLnBrk="1" hangingPunct="1"/>
            <a:endParaRPr lang="en-US" sz="1800" dirty="0" smtClean="0"/>
          </a:p>
          <a:p>
            <a:pPr eaLnBrk="1" hangingPunct="1"/>
            <a:endParaRPr lang="en-US" sz="1800" dirty="0" smtClean="0"/>
          </a:p>
          <a:p>
            <a:pPr eaLnBrk="1" hangingPunct="1"/>
            <a:r>
              <a:rPr lang="en-US" sz="2000" dirty="0" smtClean="0"/>
              <a:t>Points to remember</a:t>
            </a:r>
          </a:p>
          <a:p>
            <a:pPr lvl="1" eaLnBrk="1" hangingPunct="1"/>
            <a:r>
              <a:rPr lang="en-US" sz="1800" dirty="0" smtClean="0"/>
              <a:t>Foreign key values do not (usually) have to be unique.</a:t>
            </a:r>
          </a:p>
          <a:p>
            <a:pPr lvl="1" eaLnBrk="1" hangingPunct="1"/>
            <a:r>
              <a:rPr lang="en-US" sz="1800" dirty="0" smtClean="0"/>
              <a:t>Foreign keys can also be </a:t>
            </a:r>
            <a:r>
              <a:rPr lang="en-US" sz="1800" i="1" dirty="0" smtClean="0"/>
              <a:t>null</a:t>
            </a:r>
            <a:r>
              <a:rPr lang="en-US" sz="1800" dirty="0" smtClean="0"/>
              <a:t> .</a:t>
            </a:r>
          </a:p>
          <a:p>
            <a:pPr lvl="1" eaLnBrk="1" hangingPunct="1"/>
            <a:r>
              <a:rPr lang="en-US" sz="1800" dirty="0" smtClean="0"/>
              <a:t>To enter the data in child table corresponding data must be present in master table or NULL is the default entry in child table  in the referenced column ( FK column)</a:t>
            </a:r>
          </a:p>
          <a:p>
            <a:pPr eaLnBrk="1" hangingPunct="1"/>
            <a:endParaRPr lang="en-US" sz="1800" dirty="0" smtClean="0"/>
          </a:p>
        </p:txBody>
      </p:sp>
      <p:graphicFrame>
        <p:nvGraphicFramePr>
          <p:cNvPr id="45101" name="Group 45"/>
          <p:cNvGraphicFramePr>
            <a:graphicFrameLocks noGrp="1"/>
          </p:cNvGraphicFramePr>
          <p:nvPr>
            <p:ph sz="quarter" idx="4294967295"/>
          </p:nvPr>
        </p:nvGraphicFramePr>
        <p:xfrm>
          <a:off x="298450" y="3014663"/>
          <a:ext cx="2767013" cy="1100136"/>
        </p:xfrm>
        <a:graphic>
          <a:graphicData uri="http://schemas.openxmlformats.org/drawingml/2006/table">
            <a:tbl>
              <a:tblPr/>
              <a:tblGrid>
                <a:gridCol w="1384300"/>
                <a:gridCol w="1382713"/>
              </a:tblGrid>
              <a:tr h="365865">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1" i="0" u="none" strike="noStrike" cap="none" normalizeH="0" baseline="0" dirty="0" smtClean="0">
                          <a:ln>
                            <a:noFill/>
                          </a:ln>
                          <a:solidFill>
                            <a:schemeClr val="tx1"/>
                          </a:solidFill>
                          <a:effectLst/>
                          <a:latin typeface="Arial" charset="0"/>
                        </a:rPr>
                        <a:t>DeptNo</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1" i="0" u="none" strike="noStrike" cap="none" normalizeH="0" baseline="0" dirty="0" err="1" smtClean="0">
                          <a:ln>
                            <a:noFill/>
                          </a:ln>
                          <a:solidFill>
                            <a:schemeClr val="tx1"/>
                          </a:solidFill>
                          <a:effectLst/>
                          <a:latin typeface="Arial" charset="0"/>
                        </a:rPr>
                        <a:t>DName</a:t>
                      </a:r>
                      <a:endParaRPr kumimoji="0" lang="en-US" sz="1800" b="1" i="0" u="none" strike="noStrike" cap="none" normalizeH="0" baseline="0" dirty="0" smtClean="0">
                        <a:ln>
                          <a:noFill/>
                        </a:ln>
                        <a:solidFill>
                          <a:schemeClr val="tx1"/>
                        </a:solidFill>
                        <a:effectLst/>
                        <a:latin typeface="Arial" charset="0"/>
                      </a:endParaRP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406">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0" i="0" u="none" strike="noStrike" cap="none" normalizeH="0" baseline="0" dirty="0" smtClean="0">
                          <a:ln>
                            <a:noFill/>
                          </a:ln>
                          <a:solidFill>
                            <a:schemeClr val="tx1"/>
                          </a:solidFill>
                          <a:effectLst/>
                          <a:latin typeface="Arial" charset="0"/>
                        </a:rPr>
                        <a:t>D1</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95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0" i="0" u="none" strike="noStrike" cap="none" normalizeH="0" baseline="0" dirty="0" smtClean="0">
                          <a:ln>
                            <a:noFill/>
                          </a:ln>
                          <a:solidFill>
                            <a:schemeClr val="tx1"/>
                          </a:solidFill>
                          <a:effectLst/>
                          <a:latin typeface="Arial" charset="0"/>
                        </a:rPr>
                        <a:t>IVS</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65">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0" i="0" u="none" strike="noStrike" cap="none" normalizeH="0" baseline="0" dirty="0" smtClean="0">
                          <a:ln>
                            <a:noFill/>
                          </a:ln>
                          <a:solidFill>
                            <a:schemeClr val="tx1"/>
                          </a:solidFill>
                          <a:effectLst/>
                          <a:latin typeface="Arial" charset="0"/>
                        </a:rPr>
                        <a:t>D2</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3">
                        <a:lumMod val="95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0" i="0" u="none" strike="noStrike" cap="none" normalizeH="0" baseline="0" dirty="0" smtClean="0">
                          <a:ln>
                            <a:noFill/>
                          </a:ln>
                          <a:solidFill>
                            <a:schemeClr val="tx1"/>
                          </a:solidFill>
                          <a:effectLst/>
                          <a:latin typeface="Arial" charset="0"/>
                        </a:rPr>
                        <a:t>ENR</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5102" name="Group 46"/>
          <p:cNvGraphicFramePr>
            <a:graphicFrameLocks noGrp="1"/>
          </p:cNvGraphicFramePr>
          <p:nvPr>
            <p:ph sz="quarter" idx="4294967295"/>
          </p:nvPr>
        </p:nvGraphicFramePr>
        <p:xfrm>
          <a:off x="4721225" y="2895600"/>
          <a:ext cx="4041775" cy="1924051"/>
        </p:xfrm>
        <a:graphic>
          <a:graphicData uri="http://schemas.openxmlformats.org/drawingml/2006/table">
            <a:tbl>
              <a:tblPr/>
              <a:tblGrid>
                <a:gridCol w="1311275"/>
                <a:gridCol w="1382712"/>
                <a:gridCol w="1347788"/>
              </a:tblGrid>
              <a:tr h="385763">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1" i="0" u="none" strike="noStrike" cap="none" normalizeH="0" baseline="0" dirty="0" err="1" smtClean="0">
                          <a:ln>
                            <a:noFill/>
                          </a:ln>
                          <a:solidFill>
                            <a:schemeClr val="tx1"/>
                          </a:solidFill>
                          <a:effectLst/>
                          <a:latin typeface="Arial" charset="0"/>
                        </a:rPr>
                        <a:t>EmpNo</a:t>
                      </a:r>
                      <a:endParaRPr kumimoji="0" lang="en-US" sz="1800" b="1"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1" i="0" u="none" strike="noStrike" cap="none" normalizeH="0" baseline="0" smtClean="0">
                          <a:ln>
                            <a:noFill/>
                          </a:ln>
                          <a:solidFill>
                            <a:schemeClr val="tx1"/>
                          </a:solidFill>
                          <a:effectLst/>
                          <a:latin typeface="Arial" charset="0"/>
                        </a:rPr>
                        <a:t>EName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1" i="0" u="none" strike="noStrike" cap="none" normalizeH="0" baseline="0" dirty="0" smtClean="0">
                          <a:ln>
                            <a:noFill/>
                          </a:ln>
                          <a:solidFill>
                            <a:schemeClr val="accent2"/>
                          </a:solidFill>
                          <a:effectLst/>
                          <a:latin typeface="Arial" charset="0"/>
                        </a:rPr>
                        <a:t>EDeptNo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r>
              <a:tr h="384175">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0" i="0" u="none" strike="noStrike" cap="none" normalizeH="0" baseline="0" smtClean="0">
                          <a:ln>
                            <a:noFill/>
                          </a:ln>
                          <a:solidFill>
                            <a:schemeClr val="tx1"/>
                          </a:solidFill>
                          <a:effectLst/>
                          <a:latin typeface="Arial" charset="0"/>
                        </a:rPr>
                        <a:t>1001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0" i="0" u="none" strike="noStrike" cap="none" normalizeH="0" baseline="0" smtClean="0">
                          <a:ln>
                            <a:noFill/>
                          </a:ln>
                          <a:solidFill>
                            <a:schemeClr val="tx1"/>
                          </a:solidFill>
                          <a:effectLst/>
                          <a:latin typeface="Arial" charset="0"/>
                        </a:rPr>
                        <a:t>Elsa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1" i="0" u="none" strike="noStrike" cap="none" normalizeH="0" baseline="0" dirty="0" smtClean="0">
                          <a:ln>
                            <a:noFill/>
                          </a:ln>
                          <a:solidFill>
                            <a:schemeClr val="accent2"/>
                          </a:solidFill>
                          <a:effectLst/>
                          <a:latin typeface="Arial" charset="0"/>
                        </a:rPr>
                        <a:t>D1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95000"/>
                      </a:schemeClr>
                    </a:solidFill>
                  </a:tcPr>
                </a:tc>
              </a:tr>
              <a:tr h="385763">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0" i="0" u="none" strike="noStrike" cap="none" normalizeH="0" baseline="0" smtClean="0">
                          <a:ln>
                            <a:noFill/>
                          </a:ln>
                          <a:solidFill>
                            <a:schemeClr val="tx1"/>
                          </a:solidFill>
                          <a:effectLst/>
                          <a:latin typeface="Arial" charset="0"/>
                        </a:rPr>
                        <a:t>1002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0" i="0" u="none" strike="noStrike" cap="none" normalizeH="0" baseline="0" smtClean="0">
                          <a:ln>
                            <a:noFill/>
                          </a:ln>
                          <a:solidFill>
                            <a:schemeClr val="tx1"/>
                          </a:solidFill>
                          <a:effectLst/>
                          <a:latin typeface="Arial" charset="0"/>
                        </a:rPr>
                        <a:t>John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1" i="0" u="none" strike="noStrike" cap="none" normalizeH="0" baseline="0" dirty="0" smtClean="0">
                          <a:ln>
                            <a:noFill/>
                          </a:ln>
                          <a:solidFill>
                            <a:schemeClr val="accent2"/>
                          </a:solidFill>
                          <a:effectLst/>
                          <a:latin typeface="Arial" charset="0"/>
                        </a:rPr>
                        <a:t>D2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95000"/>
                      </a:schemeClr>
                    </a:solidFill>
                  </a:tcPr>
                </a:tc>
              </a:tr>
              <a:tr h="384175">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0" i="0" u="none" strike="noStrike" cap="none" normalizeH="0" baseline="0" smtClean="0">
                          <a:ln>
                            <a:noFill/>
                          </a:ln>
                          <a:solidFill>
                            <a:schemeClr val="tx1"/>
                          </a:solidFill>
                          <a:effectLst/>
                          <a:latin typeface="Arial" charset="0"/>
                        </a:rPr>
                        <a:t>1003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0" i="0" u="none" strike="noStrike" cap="none" normalizeH="0" baseline="0" smtClean="0">
                          <a:ln>
                            <a:noFill/>
                          </a:ln>
                          <a:solidFill>
                            <a:schemeClr val="tx1"/>
                          </a:solidFill>
                          <a:effectLst/>
                          <a:latin typeface="Arial" charset="0"/>
                        </a:rPr>
                        <a:t>Maria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1" i="0" u="none" strike="noStrike" cap="none" normalizeH="0" baseline="0" dirty="0" smtClean="0">
                          <a:ln>
                            <a:noFill/>
                          </a:ln>
                          <a:solidFill>
                            <a:schemeClr val="accent2"/>
                          </a:solidFill>
                          <a:effectLst/>
                          <a:latin typeface="Arial" charset="0"/>
                        </a:rPr>
                        <a:t>Null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95000"/>
                      </a:schemeClr>
                    </a:solidFill>
                  </a:tcPr>
                </a:tc>
              </a:tr>
              <a:tr h="384175">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0" i="0" u="none" strike="noStrike" cap="none" normalizeH="0" baseline="0" smtClean="0">
                          <a:ln>
                            <a:noFill/>
                          </a:ln>
                          <a:solidFill>
                            <a:schemeClr val="tx1"/>
                          </a:solidFill>
                          <a:effectLst/>
                          <a:latin typeface="Arial" charset="0"/>
                        </a:rPr>
                        <a:t>1004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0" i="0" u="none" strike="noStrike" cap="none" normalizeH="0" baseline="0" smtClean="0">
                          <a:ln>
                            <a:noFill/>
                          </a:ln>
                          <a:solidFill>
                            <a:schemeClr val="tx1"/>
                          </a:solidFill>
                          <a:effectLst/>
                          <a:latin typeface="Arial" charset="0"/>
                        </a:rPr>
                        <a:t>Maida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1" i="0" u="none" strike="noStrike" cap="none" normalizeH="0" baseline="0" dirty="0" smtClean="0">
                          <a:ln>
                            <a:noFill/>
                          </a:ln>
                          <a:solidFill>
                            <a:schemeClr val="accent2"/>
                          </a:solidFill>
                          <a:effectLst/>
                          <a:latin typeface="Arial" charset="0"/>
                        </a:rPr>
                        <a:t>D1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3">
                        <a:lumMod val="95000"/>
                      </a:schemeClr>
                    </a:solidFill>
                  </a:tcPr>
                </a:tc>
              </a:tr>
            </a:tbl>
          </a:graphicData>
        </a:graphic>
      </p:graphicFrame>
    </p:spTree>
    <p:extLst>
      <p:ext uri="{BB962C8B-B14F-4D97-AF65-F5344CB8AC3E}">
        <p14:creationId xmlns:p14="http://schemas.microsoft.com/office/powerpoint/2010/main" val="2081907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350211">
                                            <p:txEl>
                                              <p:pRg st="0" end="0"/>
                                            </p:txEl>
                                          </p:spTgt>
                                        </p:tgtEl>
                                        <p:attrNameLst>
                                          <p:attrName>style.visibility</p:attrName>
                                        </p:attrNameLst>
                                      </p:cBhvr>
                                      <p:to>
                                        <p:strVal val="visible"/>
                                      </p:to>
                                    </p:set>
                                    <p:anim calcmode="lin" valueType="num">
                                      <p:cBhvr>
                                        <p:cTn id="7" dur="1000" fill="hold"/>
                                        <p:tgtEl>
                                          <p:spTgt spid="350211">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350211">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350211">
                                            <p:txEl>
                                              <p:pRg st="0" end="0"/>
                                            </p:txEl>
                                          </p:spTgt>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350211">
                                            <p:txEl>
                                              <p:pRg st="1" end="1"/>
                                            </p:txEl>
                                          </p:spTgt>
                                        </p:tgtEl>
                                        <p:attrNameLst>
                                          <p:attrName>style.visibility</p:attrName>
                                        </p:attrNameLst>
                                      </p:cBhvr>
                                      <p:to>
                                        <p:strVal val="visible"/>
                                      </p:to>
                                    </p:set>
                                    <p:anim calcmode="lin" valueType="num">
                                      <p:cBhvr>
                                        <p:cTn id="12" dur="1000" fill="hold"/>
                                        <p:tgtEl>
                                          <p:spTgt spid="350211">
                                            <p:txEl>
                                              <p:pRg st="1" end="1"/>
                                            </p:txEl>
                                          </p:spTgt>
                                        </p:tgtEl>
                                        <p:attrNameLst>
                                          <p:attrName>ppt_x</p:attrName>
                                        </p:attrNameLst>
                                      </p:cBhvr>
                                      <p:tavLst>
                                        <p:tav tm="0">
                                          <p:val>
                                            <p:strVal val="#ppt_x-.2"/>
                                          </p:val>
                                        </p:tav>
                                        <p:tav tm="100000">
                                          <p:val>
                                            <p:strVal val="#ppt_x"/>
                                          </p:val>
                                        </p:tav>
                                      </p:tavLst>
                                    </p:anim>
                                    <p:anim calcmode="lin" valueType="num">
                                      <p:cBhvr>
                                        <p:cTn id="13" dur="1000" fill="hold"/>
                                        <p:tgtEl>
                                          <p:spTgt spid="350211">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50211">
                                            <p:txEl>
                                              <p:pRg st="1" end="1"/>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9" presetClass="entr" presetSubtype="0" fill="hold" grpId="0" nodeType="clickEffect">
                                  <p:stCondLst>
                                    <p:cond delay="0"/>
                                  </p:stCondLst>
                                  <p:childTnLst>
                                    <p:set>
                                      <p:cBhvr>
                                        <p:cTn id="18" dur="1" fill="hold">
                                          <p:stCondLst>
                                            <p:cond delay="0"/>
                                          </p:stCondLst>
                                        </p:cTn>
                                        <p:tgtEl>
                                          <p:spTgt spid="350211">
                                            <p:txEl>
                                              <p:pRg st="3" end="3"/>
                                            </p:txEl>
                                          </p:spTgt>
                                        </p:tgtEl>
                                        <p:attrNameLst>
                                          <p:attrName>style.visibility</p:attrName>
                                        </p:attrNameLst>
                                      </p:cBhvr>
                                      <p:to>
                                        <p:strVal val="visible"/>
                                      </p:to>
                                    </p:set>
                                    <p:anim calcmode="lin" valueType="num">
                                      <p:cBhvr>
                                        <p:cTn id="19" dur="1000" fill="hold"/>
                                        <p:tgtEl>
                                          <p:spTgt spid="350211">
                                            <p:txEl>
                                              <p:pRg st="3" end="3"/>
                                            </p:txEl>
                                          </p:spTgt>
                                        </p:tgtEl>
                                        <p:attrNameLst>
                                          <p:attrName>ppt_x</p:attrName>
                                        </p:attrNameLst>
                                      </p:cBhvr>
                                      <p:tavLst>
                                        <p:tav tm="0">
                                          <p:val>
                                            <p:strVal val="#ppt_x-.2"/>
                                          </p:val>
                                        </p:tav>
                                        <p:tav tm="100000">
                                          <p:val>
                                            <p:strVal val="#ppt_x"/>
                                          </p:val>
                                        </p:tav>
                                      </p:tavLst>
                                    </p:anim>
                                    <p:anim calcmode="lin" valueType="num">
                                      <p:cBhvr>
                                        <p:cTn id="20" dur="1000" fill="hold"/>
                                        <p:tgtEl>
                                          <p:spTgt spid="350211">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21" dur="1000"/>
                                        <p:tgtEl>
                                          <p:spTgt spid="350211">
                                            <p:txEl>
                                              <p:pRg st="3" end="3"/>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9" presetClass="entr" presetSubtype="0" fill="hold" grpId="0" nodeType="clickEffect">
                                  <p:stCondLst>
                                    <p:cond delay="0"/>
                                  </p:stCondLst>
                                  <p:childTnLst>
                                    <p:set>
                                      <p:cBhvr>
                                        <p:cTn id="25" dur="1" fill="hold">
                                          <p:stCondLst>
                                            <p:cond delay="0"/>
                                          </p:stCondLst>
                                        </p:cTn>
                                        <p:tgtEl>
                                          <p:spTgt spid="350211">
                                            <p:txEl>
                                              <p:pRg st="4" end="4"/>
                                            </p:txEl>
                                          </p:spTgt>
                                        </p:tgtEl>
                                        <p:attrNameLst>
                                          <p:attrName>style.visibility</p:attrName>
                                        </p:attrNameLst>
                                      </p:cBhvr>
                                      <p:to>
                                        <p:strVal val="visible"/>
                                      </p:to>
                                    </p:set>
                                    <p:anim calcmode="lin" valueType="num">
                                      <p:cBhvr>
                                        <p:cTn id="26" dur="1000" fill="hold"/>
                                        <p:tgtEl>
                                          <p:spTgt spid="350211">
                                            <p:txEl>
                                              <p:pRg st="4" end="4"/>
                                            </p:txEl>
                                          </p:spTgt>
                                        </p:tgtEl>
                                        <p:attrNameLst>
                                          <p:attrName>ppt_x</p:attrName>
                                        </p:attrNameLst>
                                      </p:cBhvr>
                                      <p:tavLst>
                                        <p:tav tm="0">
                                          <p:val>
                                            <p:strVal val="#ppt_x-.2"/>
                                          </p:val>
                                        </p:tav>
                                        <p:tav tm="100000">
                                          <p:val>
                                            <p:strVal val="#ppt_x"/>
                                          </p:val>
                                        </p:tav>
                                      </p:tavLst>
                                    </p:anim>
                                    <p:anim calcmode="lin" valueType="num">
                                      <p:cBhvr>
                                        <p:cTn id="27" dur="1000" fill="hold"/>
                                        <p:tgtEl>
                                          <p:spTgt spid="350211">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28" dur="1000"/>
                                        <p:tgtEl>
                                          <p:spTgt spid="350211">
                                            <p:txEl>
                                              <p:pRg st="4" end="4"/>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4510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5102"/>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29" presetClass="entr" presetSubtype="0" fill="hold" grpId="0" nodeType="clickEffect">
                                  <p:stCondLst>
                                    <p:cond delay="0"/>
                                  </p:stCondLst>
                                  <p:childTnLst>
                                    <p:set>
                                      <p:cBhvr>
                                        <p:cTn id="38" dur="1" fill="hold">
                                          <p:stCondLst>
                                            <p:cond delay="0"/>
                                          </p:stCondLst>
                                        </p:cTn>
                                        <p:tgtEl>
                                          <p:spTgt spid="350211">
                                            <p:txEl>
                                              <p:pRg st="11" end="11"/>
                                            </p:txEl>
                                          </p:spTgt>
                                        </p:tgtEl>
                                        <p:attrNameLst>
                                          <p:attrName>style.visibility</p:attrName>
                                        </p:attrNameLst>
                                      </p:cBhvr>
                                      <p:to>
                                        <p:strVal val="visible"/>
                                      </p:to>
                                    </p:set>
                                    <p:anim calcmode="lin" valueType="num">
                                      <p:cBhvr>
                                        <p:cTn id="39" dur="1000" fill="hold"/>
                                        <p:tgtEl>
                                          <p:spTgt spid="350211">
                                            <p:txEl>
                                              <p:pRg st="11" end="11"/>
                                            </p:txEl>
                                          </p:spTgt>
                                        </p:tgtEl>
                                        <p:attrNameLst>
                                          <p:attrName>ppt_x</p:attrName>
                                        </p:attrNameLst>
                                      </p:cBhvr>
                                      <p:tavLst>
                                        <p:tav tm="0">
                                          <p:val>
                                            <p:strVal val="#ppt_x-.2"/>
                                          </p:val>
                                        </p:tav>
                                        <p:tav tm="100000">
                                          <p:val>
                                            <p:strVal val="#ppt_x"/>
                                          </p:val>
                                        </p:tav>
                                      </p:tavLst>
                                    </p:anim>
                                    <p:anim calcmode="lin" valueType="num">
                                      <p:cBhvr>
                                        <p:cTn id="40" dur="1000" fill="hold"/>
                                        <p:tgtEl>
                                          <p:spTgt spid="350211">
                                            <p:txEl>
                                              <p:pRg st="11" end="11"/>
                                            </p:txEl>
                                          </p:spTgt>
                                        </p:tgtEl>
                                        <p:attrNameLst>
                                          <p:attrName>ppt_y</p:attrName>
                                        </p:attrNameLst>
                                      </p:cBhvr>
                                      <p:tavLst>
                                        <p:tav tm="0">
                                          <p:val>
                                            <p:strVal val="#ppt_y"/>
                                          </p:val>
                                        </p:tav>
                                        <p:tav tm="100000">
                                          <p:val>
                                            <p:strVal val="#ppt_y"/>
                                          </p:val>
                                        </p:tav>
                                      </p:tavLst>
                                    </p:anim>
                                    <p:animEffect transition="in" filter="wipe(right)" prLst="gradientSize: 0.1">
                                      <p:cBhvr>
                                        <p:cTn id="41" dur="1000"/>
                                        <p:tgtEl>
                                          <p:spTgt spid="350211">
                                            <p:txEl>
                                              <p:pRg st="11" end="11"/>
                                            </p:txEl>
                                          </p:spTgt>
                                        </p:tgtEl>
                                      </p:cBhvr>
                                    </p:animEffect>
                                  </p:childTnLst>
                                </p:cTn>
                              </p:par>
                              <p:par>
                                <p:cTn id="42" presetID="29" presetClass="entr" presetSubtype="0" fill="hold" grpId="0" nodeType="withEffect">
                                  <p:stCondLst>
                                    <p:cond delay="0"/>
                                  </p:stCondLst>
                                  <p:childTnLst>
                                    <p:set>
                                      <p:cBhvr>
                                        <p:cTn id="43" dur="1" fill="hold">
                                          <p:stCondLst>
                                            <p:cond delay="0"/>
                                          </p:stCondLst>
                                        </p:cTn>
                                        <p:tgtEl>
                                          <p:spTgt spid="350211">
                                            <p:txEl>
                                              <p:pRg st="12" end="12"/>
                                            </p:txEl>
                                          </p:spTgt>
                                        </p:tgtEl>
                                        <p:attrNameLst>
                                          <p:attrName>style.visibility</p:attrName>
                                        </p:attrNameLst>
                                      </p:cBhvr>
                                      <p:to>
                                        <p:strVal val="visible"/>
                                      </p:to>
                                    </p:set>
                                    <p:anim calcmode="lin" valueType="num">
                                      <p:cBhvr>
                                        <p:cTn id="44" dur="1000" fill="hold"/>
                                        <p:tgtEl>
                                          <p:spTgt spid="350211">
                                            <p:txEl>
                                              <p:pRg st="12" end="12"/>
                                            </p:txEl>
                                          </p:spTgt>
                                        </p:tgtEl>
                                        <p:attrNameLst>
                                          <p:attrName>ppt_x</p:attrName>
                                        </p:attrNameLst>
                                      </p:cBhvr>
                                      <p:tavLst>
                                        <p:tav tm="0">
                                          <p:val>
                                            <p:strVal val="#ppt_x-.2"/>
                                          </p:val>
                                        </p:tav>
                                        <p:tav tm="100000">
                                          <p:val>
                                            <p:strVal val="#ppt_x"/>
                                          </p:val>
                                        </p:tav>
                                      </p:tavLst>
                                    </p:anim>
                                    <p:anim calcmode="lin" valueType="num">
                                      <p:cBhvr>
                                        <p:cTn id="45" dur="1000" fill="hold"/>
                                        <p:tgtEl>
                                          <p:spTgt spid="350211">
                                            <p:txEl>
                                              <p:pRg st="12" end="12"/>
                                            </p:txEl>
                                          </p:spTgt>
                                        </p:tgtEl>
                                        <p:attrNameLst>
                                          <p:attrName>ppt_y</p:attrName>
                                        </p:attrNameLst>
                                      </p:cBhvr>
                                      <p:tavLst>
                                        <p:tav tm="0">
                                          <p:val>
                                            <p:strVal val="#ppt_y"/>
                                          </p:val>
                                        </p:tav>
                                        <p:tav tm="100000">
                                          <p:val>
                                            <p:strVal val="#ppt_y"/>
                                          </p:val>
                                        </p:tav>
                                      </p:tavLst>
                                    </p:anim>
                                    <p:animEffect transition="in" filter="wipe(right)" prLst="gradientSize: 0.1">
                                      <p:cBhvr>
                                        <p:cTn id="46" dur="1000"/>
                                        <p:tgtEl>
                                          <p:spTgt spid="350211">
                                            <p:txEl>
                                              <p:pRg st="12" end="12"/>
                                            </p:txEl>
                                          </p:spTgt>
                                        </p:tgtEl>
                                      </p:cBhvr>
                                    </p:animEffect>
                                  </p:childTnLst>
                                </p:cTn>
                              </p:par>
                              <p:par>
                                <p:cTn id="47" presetID="29" presetClass="entr" presetSubtype="0" fill="hold" grpId="0" nodeType="withEffect">
                                  <p:stCondLst>
                                    <p:cond delay="0"/>
                                  </p:stCondLst>
                                  <p:childTnLst>
                                    <p:set>
                                      <p:cBhvr>
                                        <p:cTn id="48" dur="1" fill="hold">
                                          <p:stCondLst>
                                            <p:cond delay="0"/>
                                          </p:stCondLst>
                                        </p:cTn>
                                        <p:tgtEl>
                                          <p:spTgt spid="350211">
                                            <p:txEl>
                                              <p:pRg st="13" end="13"/>
                                            </p:txEl>
                                          </p:spTgt>
                                        </p:tgtEl>
                                        <p:attrNameLst>
                                          <p:attrName>style.visibility</p:attrName>
                                        </p:attrNameLst>
                                      </p:cBhvr>
                                      <p:to>
                                        <p:strVal val="visible"/>
                                      </p:to>
                                    </p:set>
                                    <p:anim calcmode="lin" valueType="num">
                                      <p:cBhvr>
                                        <p:cTn id="49" dur="1000" fill="hold"/>
                                        <p:tgtEl>
                                          <p:spTgt spid="350211">
                                            <p:txEl>
                                              <p:pRg st="13" end="13"/>
                                            </p:txEl>
                                          </p:spTgt>
                                        </p:tgtEl>
                                        <p:attrNameLst>
                                          <p:attrName>ppt_x</p:attrName>
                                        </p:attrNameLst>
                                      </p:cBhvr>
                                      <p:tavLst>
                                        <p:tav tm="0">
                                          <p:val>
                                            <p:strVal val="#ppt_x-.2"/>
                                          </p:val>
                                        </p:tav>
                                        <p:tav tm="100000">
                                          <p:val>
                                            <p:strVal val="#ppt_x"/>
                                          </p:val>
                                        </p:tav>
                                      </p:tavLst>
                                    </p:anim>
                                    <p:anim calcmode="lin" valueType="num">
                                      <p:cBhvr>
                                        <p:cTn id="50" dur="1000" fill="hold"/>
                                        <p:tgtEl>
                                          <p:spTgt spid="350211">
                                            <p:txEl>
                                              <p:pRg st="13" end="13"/>
                                            </p:txEl>
                                          </p:spTgt>
                                        </p:tgtEl>
                                        <p:attrNameLst>
                                          <p:attrName>ppt_y</p:attrName>
                                        </p:attrNameLst>
                                      </p:cBhvr>
                                      <p:tavLst>
                                        <p:tav tm="0">
                                          <p:val>
                                            <p:strVal val="#ppt_y"/>
                                          </p:val>
                                        </p:tav>
                                        <p:tav tm="100000">
                                          <p:val>
                                            <p:strVal val="#ppt_y"/>
                                          </p:val>
                                        </p:tav>
                                      </p:tavLst>
                                    </p:anim>
                                    <p:animEffect transition="in" filter="wipe(right)" prLst="gradientSize: 0.1">
                                      <p:cBhvr>
                                        <p:cTn id="51" dur="1000"/>
                                        <p:tgtEl>
                                          <p:spTgt spid="350211">
                                            <p:txEl>
                                              <p:pRg st="13" end="13"/>
                                            </p:txEl>
                                          </p:spTgt>
                                        </p:tgtEl>
                                      </p:cBhvr>
                                    </p:animEffect>
                                  </p:childTnLst>
                                </p:cTn>
                              </p:par>
                              <p:par>
                                <p:cTn id="52" presetID="29" presetClass="entr" presetSubtype="0" fill="hold" grpId="0" nodeType="withEffect">
                                  <p:stCondLst>
                                    <p:cond delay="0"/>
                                  </p:stCondLst>
                                  <p:childTnLst>
                                    <p:set>
                                      <p:cBhvr>
                                        <p:cTn id="53" dur="1" fill="hold">
                                          <p:stCondLst>
                                            <p:cond delay="0"/>
                                          </p:stCondLst>
                                        </p:cTn>
                                        <p:tgtEl>
                                          <p:spTgt spid="350211">
                                            <p:txEl>
                                              <p:pRg st="14" end="14"/>
                                            </p:txEl>
                                          </p:spTgt>
                                        </p:tgtEl>
                                        <p:attrNameLst>
                                          <p:attrName>style.visibility</p:attrName>
                                        </p:attrNameLst>
                                      </p:cBhvr>
                                      <p:to>
                                        <p:strVal val="visible"/>
                                      </p:to>
                                    </p:set>
                                    <p:anim calcmode="lin" valueType="num">
                                      <p:cBhvr>
                                        <p:cTn id="54" dur="1000" fill="hold"/>
                                        <p:tgtEl>
                                          <p:spTgt spid="350211">
                                            <p:txEl>
                                              <p:pRg st="14" end="14"/>
                                            </p:txEl>
                                          </p:spTgt>
                                        </p:tgtEl>
                                        <p:attrNameLst>
                                          <p:attrName>ppt_x</p:attrName>
                                        </p:attrNameLst>
                                      </p:cBhvr>
                                      <p:tavLst>
                                        <p:tav tm="0">
                                          <p:val>
                                            <p:strVal val="#ppt_x-.2"/>
                                          </p:val>
                                        </p:tav>
                                        <p:tav tm="100000">
                                          <p:val>
                                            <p:strVal val="#ppt_x"/>
                                          </p:val>
                                        </p:tav>
                                      </p:tavLst>
                                    </p:anim>
                                    <p:anim calcmode="lin" valueType="num">
                                      <p:cBhvr>
                                        <p:cTn id="55" dur="1000" fill="hold"/>
                                        <p:tgtEl>
                                          <p:spTgt spid="350211">
                                            <p:txEl>
                                              <p:pRg st="14" end="14"/>
                                            </p:txEl>
                                          </p:spTgt>
                                        </p:tgtEl>
                                        <p:attrNameLst>
                                          <p:attrName>ppt_y</p:attrName>
                                        </p:attrNameLst>
                                      </p:cBhvr>
                                      <p:tavLst>
                                        <p:tav tm="0">
                                          <p:val>
                                            <p:strVal val="#ppt_y"/>
                                          </p:val>
                                        </p:tav>
                                        <p:tav tm="100000">
                                          <p:val>
                                            <p:strVal val="#ppt_y"/>
                                          </p:val>
                                        </p:tav>
                                      </p:tavLst>
                                    </p:anim>
                                    <p:animEffect transition="in" filter="wipe(right)" prLst="gradientSize: 0.1">
                                      <p:cBhvr>
                                        <p:cTn id="56" dur="1000"/>
                                        <p:tgtEl>
                                          <p:spTgt spid="350211">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11"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0" y="0"/>
            <a:ext cx="9144000" cy="838200"/>
          </a:xfrm>
        </p:spPr>
        <p:txBody>
          <a:bodyPr lIns="0"/>
          <a:lstStyle/>
          <a:p>
            <a:pPr eaLnBrk="1" hangingPunct="1">
              <a:defRPr/>
            </a:pPr>
            <a:r>
              <a:rPr lang="en-US" dirty="0" smtClean="0"/>
              <a:t>Session Plan</a:t>
            </a:r>
          </a:p>
        </p:txBody>
      </p:sp>
      <p:sp>
        <p:nvSpPr>
          <p:cNvPr id="23556" name="Rectangle 3"/>
          <p:cNvSpPr>
            <a:spLocks noGrp="1" noChangeArrowheads="1"/>
          </p:cNvSpPr>
          <p:nvPr>
            <p:ph sz="half" idx="1"/>
          </p:nvPr>
        </p:nvSpPr>
        <p:spPr>
          <a:xfrm>
            <a:off x="152400" y="762000"/>
            <a:ext cx="4191000" cy="5943600"/>
          </a:xfrm>
          <a:ln>
            <a:solidFill>
              <a:schemeClr val="bg2">
                <a:lumMod val="60000"/>
                <a:lumOff val="40000"/>
              </a:schemeClr>
            </a:solidFill>
          </a:ln>
        </p:spPr>
        <p:txBody>
          <a:bodyPr lIns="0" tIns="0">
            <a:noAutofit/>
          </a:bodyPr>
          <a:lstStyle/>
          <a:p>
            <a:pPr marL="0" indent="0" eaLnBrk="1" hangingPunct="1">
              <a:lnSpc>
                <a:spcPct val="80000"/>
              </a:lnSpc>
              <a:buFont typeface="Wingdings" pitchFamily="2" charset="2"/>
              <a:buNone/>
              <a:defRPr/>
            </a:pPr>
            <a:r>
              <a:rPr lang="en-US" sz="2000" b="1" dirty="0" smtClean="0"/>
              <a:t>Day1</a:t>
            </a:r>
          </a:p>
          <a:p>
            <a:pPr marL="457200" lvl="1" indent="0" eaLnBrk="1" hangingPunct="1">
              <a:lnSpc>
                <a:spcPct val="80000"/>
              </a:lnSpc>
              <a:buFontTx/>
              <a:buChar char="•"/>
              <a:defRPr/>
            </a:pPr>
            <a:r>
              <a:rPr lang="en-US" sz="2000" dirty="0" smtClean="0"/>
              <a:t>   Traditional Approach, </a:t>
            </a:r>
          </a:p>
          <a:p>
            <a:pPr marL="457200" lvl="1" indent="0" eaLnBrk="1" hangingPunct="1">
              <a:lnSpc>
                <a:spcPct val="80000"/>
              </a:lnSpc>
              <a:buFontTx/>
              <a:buChar char="•"/>
              <a:defRPr/>
            </a:pPr>
            <a:r>
              <a:rPr lang="en-US" sz="2000" dirty="0" smtClean="0"/>
              <a:t>   Why DBMS ?</a:t>
            </a:r>
          </a:p>
          <a:p>
            <a:pPr marL="457200" lvl="1" indent="0" eaLnBrk="1" hangingPunct="1">
              <a:lnSpc>
                <a:spcPct val="80000"/>
              </a:lnSpc>
              <a:buFontTx/>
              <a:buChar char="•"/>
              <a:defRPr/>
            </a:pPr>
            <a:r>
              <a:rPr lang="en-US" sz="2000" dirty="0" smtClean="0"/>
              <a:t>   Users of DBMS</a:t>
            </a:r>
          </a:p>
          <a:p>
            <a:pPr marL="457200" lvl="1" indent="0" eaLnBrk="1" hangingPunct="1">
              <a:lnSpc>
                <a:spcPct val="80000"/>
              </a:lnSpc>
              <a:buFontTx/>
              <a:buChar char="•"/>
              <a:defRPr/>
            </a:pPr>
            <a:r>
              <a:rPr lang="en-US" sz="2000" dirty="0" smtClean="0"/>
              <a:t>   Data Models</a:t>
            </a:r>
          </a:p>
          <a:p>
            <a:pPr marL="457200" lvl="1" indent="0" eaLnBrk="1" hangingPunct="1">
              <a:lnSpc>
                <a:spcPct val="80000"/>
              </a:lnSpc>
              <a:buFontTx/>
              <a:buChar char="•"/>
              <a:defRPr/>
            </a:pPr>
            <a:r>
              <a:rPr lang="en-US" sz="2000" dirty="0" smtClean="0"/>
              <a:t>   RDBMS, Keys</a:t>
            </a:r>
          </a:p>
          <a:p>
            <a:pPr marL="457200" lvl="1" indent="0" eaLnBrk="1" hangingPunct="1">
              <a:lnSpc>
                <a:spcPct val="80000"/>
              </a:lnSpc>
              <a:buFontTx/>
              <a:buChar char="•"/>
              <a:defRPr/>
            </a:pPr>
            <a:r>
              <a:rPr lang="en-US" sz="2000" dirty="0" smtClean="0"/>
              <a:t>   ER Modeling</a:t>
            </a:r>
          </a:p>
          <a:p>
            <a:pPr marL="457200" lvl="1" indent="0" eaLnBrk="1" hangingPunct="1">
              <a:lnSpc>
                <a:spcPct val="80000"/>
              </a:lnSpc>
              <a:buFontTx/>
              <a:buChar char="•"/>
              <a:defRPr/>
            </a:pPr>
            <a:r>
              <a:rPr lang="en-US" sz="2000" dirty="0" smtClean="0"/>
              <a:t>   ERD Case Studies</a:t>
            </a:r>
          </a:p>
          <a:p>
            <a:pPr marL="0" indent="0" eaLnBrk="1" hangingPunct="1">
              <a:lnSpc>
                <a:spcPct val="80000"/>
              </a:lnSpc>
              <a:buFont typeface="Wingdings" pitchFamily="2" charset="2"/>
              <a:buNone/>
              <a:defRPr/>
            </a:pPr>
            <a:r>
              <a:rPr lang="en-US" sz="2000" b="1" dirty="0" smtClean="0"/>
              <a:t>Day2</a:t>
            </a:r>
          </a:p>
          <a:p>
            <a:pPr marL="457200" lvl="1" indent="0" eaLnBrk="1" hangingPunct="1">
              <a:lnSpc>
                <a:spcPct val="80000"/>
              </a:lnSpc>
              <a:buFontTx/>
              <a:buChar char="•"/>
              <a:defRPr/>
            </a:pPr>
            <a:r>
              <a:rPr lang="en-US" sz="2000" dirty="0" smtClean="0"/>
              <a:t>   Transforming an ER model to Relational Schema</a:t>
            </a:r>
          </a:p>
          <a:p>
            <a:pPr marL="457200" lvl="1" indent="0" eaLnBrk="1" hangingPunct="1">
              <a:lnSpc>
                <a:spcPct val="80000"/>
              </a:lnSpc>
              <a:buFontTx/>
              <a:buChar char="•"/>
              <a:defRPr/>
            </a:pPr>
            <a:r>
              <a:rPr lang="en-US" sz="2000" dirty="0" smtClean="0"/>
              <a:t>   Functional Dependencies</a:t>
            </a:r>
          </a:p>
          <a:p>
            <a:pPr marL="457200" lvl="1" indent="0" eaLnBrk="1" hangingPunct="1">
              <a:lnSpc>
                <a:spcPct val="80000"/>
              </a:lnSpc>
              <a:buFontTx/>
              <a:buChar char="•"/>
              <a:defRPr/>
            </a:pPr>
            <a:r>
              <a:rPr lang="en-US" sz="2000" dirty="0" smtClean="0"/>
              <a:t>   Normalization</a:t>
            </a:r>
          </a:p>
          <a:p>
            <a:pPr marL="0" indent="0" eaLnBrk="1" hangingPunct="1">
              <a:lnSpc>
                <a:spcPct val="80000"/>
              </a:lnSpc>
              <a:buFont typeface="Wingdings" pitchFamily="2" charset="2"/>
              <a:buNone/>
              <a:defRPr/>
            </a:pPr>
            <a:r>
              <a:rPr lang="en-US" sz="2000" b="1" dirty="0" smtClean="0"/>
              <a:t>Day3</a:t>
            </a:r>
          </a:p>
          <a:p>
            <a:pPr marL="457200" lvl="1" indent="0" eaLnBrk="1" hangingPunct="1">
              <a:lnSpc>
                <a:spcPct val="80000"/>
              </a:lnSpc>
              <a:buFontTx/>
              <a:buChar char="•"/>
              <a:defRPr/>
            </a:pPr>
            <a:r>
              <a:rPr lang="en-US" sz="1800" dirty="0" smtClean="0"/>
              <a:t>   Introduction to SQL and SQL Plus</a:t>
            </a:r>
          </a:p>
          <a:p>
            <a:pPr marL="457200" lvl="1" indent="0" eaLnBrk="1" hangingPunct="1">
              <a:lnSpc>
                <a:spcPct val="80000"/>
              </a:lnSpc>
              <a:buFontTx/>
              <a:buChar char="•"/>
              <a:defRPr/>
            </a:pPr>
            <a:r>
              <a:rPr lang="en-US" sz="2000" dirty="0" smtClean="0"/>
              <a:t>   DDL</a:t>
            </a:r>
          </a:p>
          <a:p>
            <a:pPr marL="457200" lvl="1" indent="0" eaLnBrk="1" hangingPunct="1">
              <a:lnSpc>
                <a:spcPct val="80000"/>
              </a:lnSpc>
              <a:buFontTx/>
              <a:buChar char="•"/>
              <a:defRPr/>
            </a:pPr>
            <a:r>
              <a:rPr lang="en-US" sz="2000" dirty="0" smtClean="0"/>
              <a:t>   DML (Till Order By</a:t>
            </a:r>
            <a:r>
              <a:rPr lang="en-US" sz="2000" dirty="0" smtClean="0"/>
              <a:t>)</a:t>
            </a:r>
            <a:endParaRPr lang="en-US" sz="2000" dirty="0" smtClean="0"/>
          </a:p>
        </p:txBody>
      </p:sp>
      <p:sp>
        <p:nvSpPr>
          <p:cNvPr id="5" name="Content Placeholder 4"/>
          <p:cNvSpPr>
            <a:spLocks noGrp="1"/>
          </p:cNvSpPr>
          <p:nvPr>
            <p:ph sz="half" idx="2"/>
          </p:nvPr>
        </p:nvSpPr>
        <p:spPr>
          <a:xfrm>
            <a:off x="4495800" y="1042988"/>
            <a:ext cx="4419600" cy="5815012"/>
          </a:xfrm>
          <a:ln>
            <a:solidFill>
              <a:schemeClr val="bg2">
                <a:lumMod val="60000"/>
                <a:lumOff val="40000"/>
              </a:schemeClr>
            </a:solidFill>
          </a:ln>
        </p:spPr>
        <p:txBody>
          <a:bodyPr>
            <a:noAutofit/>
          </a:bodyPr>
          <a:lstStyle/>
          <a:p>
            <a:pPr eaLnBrk="1" hangingPunct="1">
              <a:lnSpc>
                <a:spcPct val="90000"/>
              </a:lnSpc>
              <a:buFont typeface="Wingdings" pitchFamily="2" charset="2"/>
              <a:buNone/>
              <a:defRPr/>
            </a:pPr>
            <a:r>
              <a:rPr lang="en-US" sz="2400" b="1" dirty="0" smtClean="0"/>
              <a:t>Day 4</a:t>
            </a:r>
          </a:p>
          <a:p>
            <a:pPr lvl="1" eaLnBrk="1" hangingPunct="1">
              <a:lnSpc>
                <a:spcPct val="90000"/>
              </a:lnSpc>
              <a:buFontTx/>
              <a:buChar char="•"/>
              <a:defRPr/>
            </a:pPr>
            <a:r>
              <a:rPr lang="en-US" dirty="0" smtClean="0"/>
              <a:t> Aggregate Functions</a:t>
            </a:r>
          </a:p>
          <a:p>
            <a:pPr lvl="1" eaLnBrk="1" hangingPunct="1">
              <a:lnSpc>
                <a:spcPct val="90000"/>
              </a:lnSpc>
              <a:buFontTx/>
              <a:buChar char="•"/>
              <a:defRPr/>
            </a:pPr>
            <a:r>
              <a:rPr lang="en-US" dirty="0" smtClean="0"/>
              <a:t> Group By and Having clause</a:t>
            </a:r>
          </a:p>
          <a:p>
            <a:pPr lvl="1" eaLnBrk="1" hangingPunct="1">
              <a:lnSpc>
                <a:spcPct val="90000"/>
              </a:lnSpc>
              <a:buFontTx/>
              <a:buChar char="•"/>
              <a:defRPr/>
            </a:pPr>
            <a:r>
              <a:rPr lang="en-US" dirty="0" smtClean="0"/>
              <a:t> Joins</a:t>
            </a:r>
          </a:p>
          <a:p>
            <a:pPr eaLnBrk="1" hangingPunct="1">
              <a:lnSpc>
                <a:spcPct val="90000"/>
              </a:lnSpc>
              <a:buFont typeface="Wingdings" pitchFamily="2" charset="2"/>
              <a:buNone/>
              <a:defRPr/>
            </a:pPr>
            <a:r>
              <a:rPr lang="en-US" sz="2400" b="1" dirty="0" smtClean="0"/>
              <a:t>Day 5</a:t>
            </a:r>
          </a:p>
          <a:p>
            <a:pPr lvl="1" eaLnBrk="1" hangingPunct="1">
              <a:lnSpc>
                <a:spcPct val="90000"/>
              </a:lnSpc>
              <a:buFontTx/>
              <a:buChar char="•"/>
              <a:defRPr/>
            </a:pPr>
            <a:r>
              <a:rPr lang="en-US" dirty="0" smtClean="0"/>
              <a:t>Independent Sub Queries</a:t>
            </a:r>
          </a:p>
          <a:p>
            <a:pPr lvl="1" eaLnBrk="1" hangingPunct="1">
              <a:lnSpc>
                <a:spcPct val="90000"/>
              </a:lnSpc>
              <a:buFontTx/>
              <a:buChar char="•"/>
              <a:defRPr/>
            </a:pPr>
            <a:r>
              <a:rPr lang="en-US" dirty="0" smtClean="0"/>
              <a:t>Correlated Sub queries </a:t>
            </a:r>
          </a:p>
          <a:p>
            <a:pPr lvl="1" eaLnBrk="1" hangingPunct="1">
              <a:lnSpc>
                <a:spcPct val="90000"/>
              </a:lnSpc>
              <a:buFontTx/>
              <a:buChar char="•"/>
              <a:defRPr/>
            </a:pPr>
            <a:r>
              <a:rPr lang="en-US" dirty="0" smtClean="0"/>
              <a:t> Use of EXISTS and NOT </a:t>
            </a:r>
            <a:r>
              <a:rPr lang="en-US" dirty="0" smtClean="0"/>
              <a:t>EXISTS</a:t>
            </a:r>
          </a:p>
          <a:p>
            <a:pPr eaLnBrk="1" hangingPunct="1">
              <a:lnSpc>
                <a:spcPct val="90000"/>
              </a:lnSpc>
              <a:buFont typeface="Wingdings" pitchFamily="2" charset="2"/>
              <a:buNone/>
              <a:defRPr/>
            </a:pPr>
            <a:r>
              <a:rPr lang="en-US" sz="2400" b="1" dirty="0" smtClean="0"/>
              <a:t>Day </a:t>
            </a:r>
            <a:r>
              <a:rPr lang="en-US" sz="2400" b="1" dirty="0" smtClean="0"/>
              <a:t>6</a:t>
            </a:r>
          </a:p>
          <a:p>
            <a:pPr lvl="1" eaLnBrk="1" hangingPunct="1">
              <a:lnSpc>
                <a:spcPct val="90000"/>
              </a:lnSpc>
              <a:buFontTx/>
              <a:buChar char="•"/>
              <a:defRPr/>
            </a:pPr>
            <a:r>
              <a:rPr lang="en-US" dirty="0" smtClean="0"/>
              <a:t> Views</a:t>
            </a:r>
          </a:p>
          <a:p>
            <a:pPr lvl="1" eaLnBrk="1" hangingPunct="1">
              <a:lnSpc>
                <a:spcPct val="90000"/>
              </a:lnSpc>
              <a:buFontTx/>
              <a:buChar char="•"/>
              <a:defRPr/>
            </a:pPr>
            <a:r>
              <a:rPr lang="en-US" dirty="0" smtClean="0"/>
              <a:t> DCL</a:t>
            </a:r>
          </a:p>
          <a:p>
            <a:pPr>
              <a:defRPr/>
            </a:pPr>
            <a:endParaRPr lang="en-US" sz="2400" dirty="0"/>
          </a:p>
        </p:txBody>
      </p:sp>
      <p:sp>
        <p:nvSpPr>
          <p:cNvPr id="4" name="Slide Number Placeholder 1"/>
          <p:cNvSpPr>
            <a:spLocks noGrp="1"/>
          </p:cNvSpPr>
          <p:nvPr>
            <p:ph type="sldNum" sz="quarter" idx="10"/>
          </p:nvPr>
        </p:nvSpPr>
        <p:spPr/>
        <p:txBody>
          <a:bodyPr/>
          <a:lstStyle/>
          <a:p>
            <a:pPr>
              <a:defRPr/>
            </a:pPr>
            <a:fld id="{66278583-EF74-4449-9D4F-819D80CF98AD}" type="slidenum">
              <a:rPr lang="en-US"/>
              <a:pPr>
                <a:defRPr/>
              </a:pPr>
              <a:t>3</a:t>
            </a:fld>
            <a:endParaRPr lang="en-US" dirty="0"/>
          </a:p>
        </p:txBody>
      </p:sp>
    </p:spTree>
    <p:extLst>
      <p:ext uri="{BB962C8B-B14F-4D97-AF65-F5344CB8AC3E}">
        <p14:creationId xmlns:p14="http://schemas.microsoft.com/office/powerpoint/2010/main" val="2947892474"/>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pPr>
              <a:defRPr/>
            </a:pPr>
            <a:fld id="{FF4281A5-A5D0-481D-A697-D7D70D4500C3}" type="slidenum">
              <a:rPr lang="en-US"/>
              <a:pPr>
                <a:defRPr/>
              </a:pPr>
              <a:t>30</a:t>
            </a:fld>
            <a:endParaRPr lang="en-US"/>
          </a:p>
        </p:txBody>
      </p:sp>
      <p:sp>
        <p:nvSpPr>
          <p:cNvPr id="9219" name="Rectangle 2"/>
          <p:cNvSpPr>
            <a:spLocks noGrp="1" noChangeArrowheads="1"/>
          </p:cNvSpPr>
          <p:nvPr>
            <p:ph type="title" idx="4294967295"/>
          </p:nvPr>
        </p:nvSpPr>
        <p:spPr/>
        <p:txBody>
          <a:bodyPr lIns="0"/>
          <a:lstStyle/>
          <a:p>
            <a:pPr eaLnBrk="1" hangingPunct="1">
              <a:defRPr/>
            </a:pPr>
            <a:r>
              <a:rPr lang="en-US" smtClean="0"/>
              <a:t>Foreign Key</a:t>
            </a:r>
          </a:p>
        </p:txBody>
      </p:sp>
      <p:sp>
        <p:nvSpPr>
          <p:cNvPr id="7173" name="Rectangle 3"/>
          <p:cNvSpPr>
            <a:spLocks noGrp="1" noChangeArrowheads="1"/>
          </p:cNvSpPr>
          <p:nvPr>
            <p:ph type="body" idx="4294967295"/>
          </p:nvPr>
        </p:nvSpPr>
        <p:spPr/>
        <p:txBody>
          <a:bodyPr lIns="0" tIns="0">
            <a:normAutofit fontScale="92500" lnSpcReduction="10000"/>
          </a:bodyPr>
          <a:lstStyle/>
          <a:p>
            <a:pPr eaLnBrk="1" hangingPunct="1"/>
            <a:r>
              <a:rPr lang="en-US" sz="2400" smtClean="0"/>
              <a:t>Foreign key</a:t>
            </a:r>
          </a:p>
          <a:p>
            <a:pPr eaLnBrk="1" hangingPunct="1"/>
            <a:endParaRPr lang="en-US" sz="2400" smtClean="0"/>
          </a:p>
          <a:p>
            <a:pPr eaLnBrk="1" hangingPunct="1">
              <a:buFont typeface="Wingdings" pitchFamily="2" charset="2"/>
              <a:buNone/>
            </a:pPr>
            <a:endParaRPr lang="en-US" sz="1800" smtClean="0"/>
          </a:p>
          <a:p>
            <a:pPr eaLnBrk="1" hangingPunct="1"/>
            <a:r>
              <a:rPr lang="en-US" sz="2400" smtClean="0"/>
              <a:t>Points to remember</a:t>
            </a:r>
          </a:p>
          <a:p>
            <a:pPr lvl="1" eaLnBrk="1" hangingPunct="1"/>
            <a:r>
              <a:rPr lang="en-US" smtClean="0"/>
              <a:t>A Foreign Key is a set of attributes of a table, whose values are required to match values of some Candidate Key in the same or another table</a:t>
            </a:r>
          </a:p>
          <a:p>
            <a:pPr lvl="1" eaLnBrk="1" hangingPunct="1"/>
            <a:r>
              <a:rPr lang="en-US" smtClean="0"/>
              <a:t>Foreign Key column  must match the values of the corresponding Candidate Key  column. This is known as Referential constraint.</a:t>
            </a:r>
          </a:p>
          <a:p>
            <a:pPr lvl="1" eaLnBrk="1" hangingPunct="1"/>
            <a:r>
              <a:rPr lang="en-US" smtClean="0"/>
              <a:t>A table which has a Foreign Key referring to its own Candidate Key is known as Self-Referencing table</a:t>
            </a:r>
          </a:p>
          <a:p>
            <a:pPr eaLnBrk="1" hangingPunct="1"/>
            <a:endParaRPr lang="en-US" sz="1800" smtClean="0"/>
          </a:p>
        </p:txBody>
      </p:sp>
      <p:graphicFrame>
        <p:nvGraphicFramePr>
          <p:cNvPr id="7170" name="Object 4">
            <a:hlinkClick r:id="" action="ppaction://ole?verb=1"/>
          </p:cNvPr>
          <p:cNvGraphicFramePr>
            <a:graphicFrameLocks noChangeAspect="1"/>
          </p:cNvGraphicFramePr>
          <p:nvPr>
            <p:extLst>
              <p:ext uri="{D42A27DB-BD31-4B8C-83A1-F6EECF244321}">
                <p14:modId xmlns:p14="http://schemas.microsoft.com/office/powerpoint/2010/main" val="10799191"/>
              </p:ext>
            </p:extLst>
          </p:nvPr>
        </p:nvGraphicFramePr>
        <p:xfrm>
          <a:off x="6172200" y="1524000"/>
          <a:ext cx="1524000" cy="914400"/>
        </p:xfrm>
        <a:graphic>
          <a:graphicData uri="http://schemas.openxmlformats.org/presentationml/2006/ole">
            <mc:AlternateContent xmlns:mc="http://schemas.openxmlformats.org/markup-compatibility/2006">
              <mc:Choice xmlns:v="urn:schemas-microsoft-com:vml" Requires="v">
                <p:oleObj spid="_x0000_s7209" name="Worksheet" showAsIcon="1" r:id="rId3" imgW="914400" imgH="714240" progId="Excel.Sheet.8">
                  <p:embed/>
                </p:oleObj>
              </mc:Choice>
              <mc:Fallback>
                <p:oleObj name="Worksheet" showAsIcon="1" r:id="rId3" imgW="914400" imgH="714240" progId="Excel.Sheet.8">
                  <p:embed/>
                  <p:pic>
                    <p:nvPicPr>
                      <p:cNvPr id="0" name=""/>
                      <p:cNvPicPr>
                        <a:picLocks noChangeAspect="1" noChangeArrowheads="1"/>
                      </p:cNvPicPr>
                      <p:nvPr/>
                    </p:nvPicPr>
                    <p:blipFill>
                      <a:blip r:embed="rId4"/>
                      <a:srcRect/>
                      <a:stretch>
                        <a:fillRect/>
                      </a:stretch>
                    </p:blipFill>
                    <p:spPr bwMode="auto">
                      <a:xfrm>
                        <a:off x="6172200" y="1524000"/>
                        <a:ext cx="15240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35715973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idx="4294967295"/>
          </p:nvPr>
        </p:nvSpPr>
        <p:spPr>
          <a:xfrm>
            <a:off x="-22412" y="31376"/>
            <a:ext cx="9166412" cy="806824"/>
          </a:xfrm>
          <a:solidFill>
            <a:schemeClr val="accent4">
              <a:lumMod val="40000"/>
              <a:lumOff val="60000"/>
            </a:schemeClr>
          </a:solidFill>
        </p:spPr>
        <p:txBody>
          <a:bodyPr lIns="0"/>
          <a:lstStyle/>
          <a:p>
            <a:pPr eaLnBrk="1" hangingPunct="1">
              <a:defRPr/>
            </a:pPr>
            <a:r>
              <a:rPr lang="en-US" dirty="0" smtClean="0"/>
              <a:t>Database Design Techniques</a:t>
            </a:r>
          </a:p>
        </p:txBody>
      </p:sp>
      <p:sp>
        <p:nvSpPr>
          <p:cNvPr id="45060" name="Rectangle 3"/>
          <p:cNvSpPr>
            <a:spLocks noGrp="1" noChangeArrowheads="1"/>
          </p:cNvSpPr>
          <p:nvPr>
            <p:ph type="body" idx="4294967295"/>
          </p:nvPr>
        </p:nvSpPr>
        <p:spPr>
          <a:xfrm>
            <a:off x="0" y="838200"/>
            <a:ext cx="8915400" cy="6019800"/>
          </a:xfrm>
        </p:spPr>
        <p:txBody>
          <a:bodyPr lIns="0" tIns="0">
            <a:normAutofit/>
          </a:bodyPr>
          <a:lstStyle/>
          <a:p>
            <a:pPr eaLnBrk="1" hangingPunct="1">
              <a:lnSpc>
                <a:spcPct val="160000"/>
              </a:lnSpc>
              <a:buFont typeface="Wingdings" pitchFamily="2" charset="2"/>
              <a:buNone/>
            </a:pPr>
            <a:r>
              <a:rPr lang="en-US" b="1" dirty="0" smtClean="0">
                <a:solidFill>
                  <a:schemeClr val="accent2"/>
                </a:solidFill>
              </a:rPr>
              <a:t>Top down Approach</a:t>
            </a:r>
            <a:endParaRPr lang="en-US" sz="1600" b="1" dirty="0" smtClean="0"/>
          </a:p>
          <a:p>
            <a:pPr>
              <a:buFont typeface="Wingdings" pitchFamily="2" charset="2"/>
              <a:buNone/>
            </a:pPr>
            <a:r>
              <a:rPr lang="en-US" sz="2400" dirty="0" smtClean="0"/>
              <a:t>      In </a:t>
            </a:r>
            <a:r>
              <a:rPr lang="en-US" sz="2400" b="1" dirty="0" smtClean="0"/>
              <a:t>Top down </a:t>
            </a:r>
            <a:r>
              <a:rPr lang="en-US" sz="2400" dirty="0" smtClean="0"/>
              <a:t>approach we start defining the data set and then we go on defining data elements in those sets. This approach generally leads to redundant information in one or more table.</a:t>
            </a:r>
          </a:p>
          <a:p>
            <a:pPr>
              <a:buFont typeface="Wingdings" pitchFamily="2" charset="2"/>
              <a:buNone/>
            </a:pPr>
            <a:endParaRPr lang="en-US" sz="2400" dirty="0" smtClean="0"/>
          </a:p>
          <a:p>
            <a:pPr>
              <a:buFont typeface="Wingdings" pitchFamily="2" charset="2"/>
              <a:buNone/>
            </a:pPr>
            <a:r>
              <a:rPr lang="en-US" sz="2400" dirty="0" smtClean="0"/>
              <a:t>	Some references call this </a:t>
            </a:r>
            <a:r>
              <a:rPr lang="en-US" sz="2400" b="1" dirty="0" smtClean="0"/>
              <a:t>Entity - Relationship modeling</a:t>
            </a:r>
            <a:r>
              <a:rPr lang="en-US" sz="2400" dirty="0" smtClean="0"/>
              <a:t>.</a:t>
            </a:r>
            <a:endParaRPr lang="en-US" sz="1600" dirty="0" smtClean="0"/>
          </a:p>
          <a:p>
            <a:pPr eaLnBrk="1" hangingPunct="1">
              <a:lnSpc>
                <a:spcPct val="160000"/>
              </a:lnSpc>
              <a:buFont typeface="Wingdings" pitchFamily="2" charset="2"/>
              <a:buNone/>
            </a:pPr>
            <a:r>
              <a:rPr lang="en-US" b="1" dirty="0" smtClean="0">
                <a:solidFill>
                  <a:schemeClr val="accent2"/>
                </a:solidFill>
              </a:rPr>
              <a:t>Bottom Up approach</a:t>
            </a:r>
          </a:p>
          <a:p>
            <a:pPr>
              <a:buFont typeface="Wingdings" pitchFamily="2" charset="2"/>
              <a:buNone/>
            </a:pPr>
            <a:r>
              <a:rPr lang="en-US" sz="1600" b="1" dirty="0" smtClean="0"/>
              <a:t>	</a:t>
            </a:r>
            <a:r>
              <a:rPr lang="en-US" sz="2400" dirty="0" smtClean="0"/>
              <a:t>In </a:t>
            </a:r>
            <a:r>
              <a:rPr lang="en-US" sz="2400" b="1" dirty="0" smtClean="0"/>
              <a:t>Bottom up </a:t>
            </a:r>
            <a:r>
              <a:rPr lang="en-US" sz="2400" dirty="0" smtClean="0"/>
              <a:t>approach we start defining required attribute first and then group these attribute to form the entities. Another term used for this method is</a:t>
            </a:r>
          </a:p>
          <a:p>
            <a:pPr>
              <a:buFont typeface="Wingdings" pitchFamily="2" charset="2"/>
              <a:buNone/>
            </a:pPr>
            <a:r>
              <a:rPr lang="en-US" sz="2400" dirty="0" smtClean="0"/>
              <a:t>	</a:t>
            </a:r>
            <a:r>
              <a:rPr lang="en-US" sz="2400" b="1" dirty="0" smtClean="0"/>
              <a:t>normalization</a:t>
            </a:r>
            <a:r>
              <a:rPr lang="en-US" sz="2400" dirty="0" smtClean="0"/>
              <a:t> from functional dependencies.</a:t>
            </a:r>
          </a:p>
        </p:txBody>
      </p:sp>
    </p:spTree>
    <p:extLst>
      <p:ext uri="{BB962C8B-B14F-4D97-AF65-F5344CB8AC3E}">
        <p14:creationId xmlns:p14="http://schemas.microsoft.com/office/powerpoint/2010/main" val="288924762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pPr>
              <a:defRPr/>
            </a:pPr>
            <a:fld id="{9F946762-B732-4BEA-9659-65170D68F5A5}" type="slidenum">
              <a:rPr lang="en-US"/>
              <a:pPr>
                <a:defRPr/>
              </a:pPr>
              <a:t>32</a:t>
            </a:fld>
            <a:endParaRPr lang="en-US"/>
          </a:p>
        </p:txBody>
      </p:sp>
      <p:sp>
        <p:nvSpPr>
          <p:cNvPr id="47106" name="Rectangle 2"/>
          <p:cNvSpPr>
            <a:spLocks noGrp="1" noChangeArrowheads="1"/>
          </p:cNvSpPr>
          <p:nvPr>
            <p:ph type="title" idx="4294967295"/>
          </p:nvPr>
        </p:nvSpPr>
        <p:spPr>
          <a:xfrm>
            <a:off x="0" y="0"/>
            <a:ext cx="9144000" cy="762000"/>
          </a:xfrm>
          <a:solidFill>
            <a:schemeClr val="accent4">
              <a:lumMod val="40000"/>
              <a:lumOff val="60000"/>
            </a:schemeClr>
          </a:solidFill>
        </p:spPr>
        <p:txBody>
          <a:bodyPr lIns="0"/>
          <a:lstStyle/>
          <a:p>
            <a:pPr eaLnBrk="1" hangingPunct="1">
              <a:defRPr/>
            </a:pPr>
            <a:r>
              <a:rPr lang="en-US" dirty="0" smtClean="0"/>
              <a:t>ER modeling</a:t>
            </a:r>
          </a:p>
        </p:txBody>
      </p:sp>
      <p:sp>
        <p:nvSpPr>
          <p:cNvPr id="106499" name="Rectangle 3"/>
          <p:cNvSpPr>
            <a:spLocks noGrp="1" noChangeArrowheads="1"/>
          </p:cNvSpPr>
          <p:nvPr>
            <p:ph type="body" idx="4294967295"/>
          </p:nvPr>
        </p:nvSpPr>
        <p:spPr>
          <a:xfrm>
            <a:off x="152400" y="1066800"/>
            <a:ext cx="8229600" cy="4881563"/>
          </a:xfrm>
        </p:spPr>
        <p:txBody>
          <a:bodyPr lIns="0" tIns="0"/>
          <a:lstStyle/>
          <a:p>
            <a:pPr eaLnBrk="1" hangingPunct="1">
              <a:defRPr/>
            </a:pPr>
            <a:r>
              <a:rPr lang="en-US" b="1" dirty="0" smtClean="0"/>
              <a:t>ER modeling: </a:t>
            </a:r>
            <a:r>
              <a:rPr lang="en-US" sz="1800" dirty="0" smtClean="0"/>
              <a:t>A graphical technique for </a:t>
            </a:r>
            <a:r>
              <a:rPr lang="en-US" sz="1800" i="1" dirty="0" smtClean="0"/>
              <a:t>understanding</a:t>
            </a:r>
            <a:r>
              <a:rPr lang="en-US" sz="1800" dirty="0" smtClean="0"/>
              <a:t> and organizing the data independent of the actual database implementation.</a:t>
            </a:r>
          </a:p>
          <a:p>
            <a:pPr eaLnBrk="1" hangingPunct="1">
              <a:defRPr/>
            </a:pPr>
            <a:endParaRPr lang="en-US" sz="1800" dirty="0" smtClean="0"/>
          </a:p>
          <a:p>
            <a:pPr eaLnBrk="1" hangingPunct="1">
              <a:buFont typeface="Wingdings" pitchFamily="2" charset="2"/>
              <a:buNone/>
              <a:defRPr/>
            </a:pPr>
            <a:endParaRPr lang="en-US" sz="1800" dirty="0" smtClean="0"/>
          </a:p>
          <a:p>
            <a:pPr eaLnBrk="1" hangingPunct="1">
              <a:defRPr/>
            </a:pPr>
            <a:r>
              <a:rPr lang="en-US" b="1" dirty="0" smtClean="0"/>
              <a:t>Entity</a:t>
            </a:r>
            <a:r>
              <a:rPr lang="en-US" sz="1800" b="1" dirty="0" smtClean="0"/>
              <a:t>:</a:t>
            </a:r>
            <a:r>
              <a:rPr lang="en-US" sz="1800" b="1" dirty="0" smtClean="0">
                <a:solidFill>
                  <a:srgbClr val="0000FF"/>
                </a:solidFill>
              </a:rPr>
              <a:t> </a:t>
            </a:r>
            <a:r>
              <a:rPr lang="en-US" sz="1800" dirty="0" smtClean="0"/>
              <a:t>Any thing that may have an independent existence and about which we intend to collect data. also known as </a:t>
            </a:r>
            <a:r>
              <a:rPr lang="en-US" sz="1800" b="1" dirty="0" smtClean="0"/>
              <a:t>Entity type.</a:t>
            </a:r>
          </a:p>
          <a:p>
            <a:pPr lvl="1" eaLnBrk="1" hangingPunct="1">
              <a:defRPr/>
            </a:pPr>
            <a:r>
              <a:rPr lang="en-US" sz="1800" b="1" dirty="0" smtClean="0">
                <a:solidFill>
                  <a:srgbClr val="0000FF"/>
                </a:solidFill>
              </a:rPr>
              <a:t> </a:t>
            </a:r>
            <a:r>
              <a:rPr lang="en-US" sz="1800" dirty="0" smtClean="0"/>
              <a:t>e.g.: </a:t>
            </a:r>
            <a:r>
              <a:rPr lang="en-US" sz="1800" b="1" dirty="0" smtClean="0"/>
              <a:t>Trainee</a:t>
            </a:r>
          </a:p>
          <a:p>
            <a:pPr eaLnBrk="1" hangingPunct="1">
              <a:buFont typeface="Wingdings" pitchFamily="2" charset="2"/>
              <a:buNone/>
              <a:defRPr/>
            </a:pPr>
            <a:endParaRPr lang="en-US" sz="1800" b="1" dirty="0" smtClean="0"/>
          </a:p>
          <a:p>
            <a:pPr eaLnBrk="1" hangingPunct="1">
              <a:defRPr/>
            </a:pPr>
            <a:r>
              <a:rPr lang="en-US" sz="1800" b="1" dirty="0" smtClean="0"/>
              <a:t>Relationships:</a:t>
            </a:r>
            <a:r>
              <a:rPr lang="en-US" sz="1800" b="1" dirty="0" smtClean="0">
                <a:solidFill>
                  <a:srgbClr val="0000FF"/>
                </a:solidFill>
              </a:rPr>
              <a:t> </a:t>
            </a:r>
            <a:r>
              <a:rPr lang="en-US" sz="1800" dirty="0" smtClean="0"/>
              <a:t>Associations between entities. </a:t>
            </a:r>
          </a:p>
          <a:p>
            <a:pPr lvl="1" eaLnBrk="1" hangingPunct="1">
              <a:defRPr/>
            </a:pPr>
            <a:r>
              <a:rPr lang="en-US" sz="1800" dirty="0" smtClean="0"/>
              <a:t>e.g.: Trainee belongs to a Batch</a:t>
            </a:r>
          </a:p>
          <a:p>
            <a:pPr eaLnBrk="1" hangingPunct="1">
              <a:buFont typeface="Wingdings" pitchFamily="2" charset="2"/>
              <a:buNone/>
              <a:defRPr/>
            </a:pPr>
            <a:endParaRPr lang="en-US" sz="1800" b="1" dirty="0" smtClean="0"/>
          </a:p>
          <a:p>
            <a:pPr eaLnBrk="1" hangingPunct="1">
              <a:defRPr/>
            </a:pPr>
            <a:r>
              <a:rPr lang="en-US" sz="1800" b="1" dirty="0" smtClean="0"/>
              <a:t>Attributes:</a:t>
            </a:r>
            <a:r>
              <a:rPr lang="en-US" sz="1800" b="1" dirty="0" smtClean="0">
                <a:solidFill>
                  <a:srgbClr val="0000FF"/>
                </a:solidFill>
              </a:rPr>
              <a:t> </a:t>
            </a:r>
            <a:r>
              <a:rPr lang="en-US" sz="1800" dirty="0" smtClean="0"/>
              <a:t>Properties/characteristics that describe entities.</a:t>
            </a:r>
          </a:p>
          <a:p>
            <a:pPr lvl="1" eaLnBrk="1" hangingPunct="1">
              <a:defRPr/>
            </a:pPr>
            <a:r>
              <a:rPr lang="en-US" sz="1800" dirty="0" smtClean="0"/>
              <a:t>e.g.: Trainee Name, BatchName, DOB, Address, etc.</a:t>
            </a:r>
            <a:endParaRPr lang="en-US" sz="1800" b="1" dirty="0" smtClean="0">
              <a:solidFill>
                <a:srgbClr val="0000FF"/>
              </a:solidFill>
            </a:endParaRPr>
          </a:p>
          <a:p>
            <a:pPr eaLnBrk="1" hangingPunct="1">
              <a:buFont typeface="Wingdings" pitchFamily="2" charset="2"/>
              <a:buNone/>
              <a:defRPr/>
            </a:pPr>
            <a:endParaRPr lang="en-US" sz="1800" b="1" dirty="0" smtClean="0"/>
          </a:p>
          <a:p>
            <a:pPr eaLnBrk="1" hangingPunct="1">
              <a:buFont typeface="Wingdings" pitchFamily="2" charset="2"/>
              <a:buNone/>
              <a:defRPr/>
            </a:pPr>
            <a:endParaRPr lang="en-US" sz="1800" dirty="0" smtClean="0"/>
          </a:p>
          <a:p>
            <a:pPr eaLnBrk="1" hangingPunct="1">
              <a:defRPr/>
            </a:pPr>
            <a:endParaRPr lang="en-US" sz="1800" dirty="0" smtClean="0"/>
          </a:p>
          <a:p>
            <a:pPr eaLnBrk="1" hangingPunct="1">
              <a:defRPr/>
            </a:pPr>
            <a:endParaRPr lang="en-US" sz="1800" b="1" dirty="0" smtClean="0">
              <a:solidFill>
                <a:srgbClr val="0000FF"/>
              </a:solidFill>
            </a:endParaRPr>
          </a:p>
          <a:p>
            <a:pPr marL="669925" lvl="1" indent="-325438" eaLnBrk="1" hangingPunct="1">
              <a:defRPr/>
            </a:pPr>
            <a:endParaRPr lang="en-US" dirty="0" smtClean="0"/>
          </a:p>
          <a:p>
            <a:pPr eaLnBrk="1" hangingPunct="1">
              <a:defRPr/>
            </a:pPr>
            <a:endParaRPr lang="en-US" dirty="0" smtClean="0"/>
          </a:p>
        </p:txBody>
      </p:sp>
    </p:spTree>
    <p:extLst>
      <p:ext uri="{BB962C8B-B14F-4D97-AF65-F5344CB8AC3E}">
        <p14:creationId xmlns:p14="http://schemas.microsoft.com/office/powerpoint/2010/main" val="19665810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64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6499">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6499">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06499">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06499">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06499">
                                            <p:txEl>
                                              <p:pRg st="9" end="9"/>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0649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pPr>
              <a:defRPr/>
            </a:pPr>
            <a:fld id="{D3EE296A-562A-4DE7-82C7-0C618A3262E0}" type="slidenum">
              <a:rPr lang="en-US"/>
              <a:pPr>
                <a:defRPr/>
              </a:pPr>
              <a:t>33</a:t>
            </a:fld>
            <a:endParaRPr lang="en-US"/>
          </a:p>
        </p:txBody>
      </p:sp>
      <p:sp>
        <p:nvSpPr>
          <p:cNvPr id="52226" name="Rectangle 2"/>
          <p:cNvSpPr>
            <a:spLocks noGrp="1" noChangeArrowheads="1"/>
          </p:cNvSpPr>
          <p:nvPr>
            <p:ph type="title" idx="4294967295"/>
          </p:nvPr>
        </p:nvSpPr>
        <p:spPr>
          <a:xfrm>
            <a:off x="228600" y="277813"/>
            <a:ext cx="8305800" cy="560387"/>
          </a:xfrm>
        </p:spPr>
        <p:txBody>
          <a:bodyPr lIns="0">
            <a:normAutofit fontScale="90000"/>
          </a:bodyPr>
          <a:lstStyle/>
          <a:p>
            <a:pPr eaLnBrk="1" hangingPunct="1">
              <a:defRPr/>
            </a:pPr>
            <a:r>
              <a:rPr lang="en-US" dirty="0" smtClean="0"/>
              <a:t>Entity Types</a:t>
            </a:r>
          </a:p>
        </p:txBody>
      </p:sp>
      <p:sp>
        <p:nvSpPr>
          <p:cNvPr id="114691" name="Rectangle 3"/>
          <p:cNvSpPr>
            <a:spLocks noGrp="1" noChangeArrowheads="1"/>
          </p:cNvSpPr>
          <p:nvPr>
            <p:ph type="body" idx="4294967295"/>
          </p:nvPr>
        </p:nvSpPr>
        <p:spPr>
          <a:xfrm>
            <a:off x="152400" y="1282700"/>
            <a:ext cx="8229600" cy="4270375"/>
          </a:xfrm>
        </p:spPr>
        <p:txBody>
          <a:bodyPr lIns="0" tIns="0"/>
          <a:lstStyle/>
          <a:p>
            <a:pPr eaLnBrk="1" hangingPunct="1">
              <a:lnSpc>
                <a:spcPct val="90000"/>
              </a:lnSpc>
            </a:pPr>
            <a:r>
              <a:rPr lang="en-US" b="1" smtClean="0"/>
              <a:t>Regular Entity</a:t>
            </a:r>
            <a:r>
              <a:rPr lang="en-US" smtClean="0"/>
              <a:t>: </a:t>
            </a:r>
            <a:r>
              <a:rPr lang="en-US" sz="1800" smtClean="0"/>
              <a:t>Entity that has its own key attribute (s).</a:t>
            </a:r>
          </a:p>
          <a:p>
            <a:pPr eaLnBrk="1" hangingPunct="1">
              <a:lnSpc>
                <a:spcPct val="90000"/>
              </a:lnSpc>
              <a:buFont typeface="Wingdings" pitchFamily="2" charset="2"/>
              <a:buNone/>
            </a:pPr>
            <a:endParaRPr lang="en-US" sz="1800" smtClean="0"/>
          </a:p>
          <a:p>
            <a:pPr eaLnBrk="1" hangingPunct="1">
              <a:lnSpc>
                <a:spcPct val="90000"/>
              </a:lnSpc>
              <a:buFont typeface="Wingdings" pitchFamily="2" charset="2"/>
              <a:buNone/>
            </a:pPr>
            <a:r>
              <a:rPr lang="en-US" sz="1800" smtClean="0"/>
              <a:t>	e.g.:  Employee, student ,customer, policy holder etc.</a:t>
            </a:r>
          </a:p>
          <a:p>
            <a:pPr eaLnBrk="1" hangingPunct="1">
              <a:lnSpc>
                <a:spcPct val="90000"/>
              </a:lnSpc>
            </a:pPr>
            <a:endParaRPr lang="en-US" sz="1800" smtClean="0"/>
          </a:p>
          <a:p>
            <a:pPr eaLnBrk="1" hangingPunct="1">
              <a:lnSpc>
                <a:spcPct val="90000"/>
              </a:lnSpc>
            </a:pPr>
            <a:r>
              <a:rPr lang="en-US" b="1" smtClean="0"/>
              <a:t>Weak entity</a:t>
            </a:r>
            <a:r>
              <a:rPr lang="en-US" smtClean="0"/>
              <a:t>:</a:t>
            </a:r>
            <a:r>
              <a:rPr lang="en-US" sz="1800" smtClean="0"/>
              <a:t> Entity that depends on other entity for its existence and doesn’t have key attribute (s) of its own</a:t>
            </a:r>
          </a:p>
          <a:p>
            <a:pPr eaLnBrk="1" hangingPunct="1">
              <a:lnSpc>
                <a:spcPct val="90000"/>
              </a:lnSpc>
              <a:buFont typeface="Wingdings" pitchFamily="2" charset="2"/>
              <a:buNone/>
            </a:pPr>
            <a:r>
              <a:rPr lang="en-US" sz="1800" smtClean="0"/>
              <a:t>	</a:t>
            </a:r>
          </a:p>
          <a:p>
            <a:pPr eaLnBrk="1" hangingPunct="1">
              <a:lnSpc>
                <a:spcPct val="90000"/>
              </a:lnSpc>
              <a:buFont typeface="Wingdings" pitchFamily="2" charset="2"/>
              <a:buNone/>
            </a:pPr>
            <a:r>
              <a:rPr lang="en-US" sz="1800" smtClean="0"/>
              <a:t>	e.g. : spouse of employee</a:t>
            </a:r>
          </a:p>
        </p:txBody>
      </p:sp>
    </p:spTree>
    <p:extLst>
      <p:ext uri="{BB962C8B-B14F-4D97-AF65-F5344CB8AC3E}">
        <p14:creationId xmlns:p14="http://schemas.microsoft.com/office/powerpoint/2010/main" val="8473464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114691">
                                            <p:txEl>
                                              <p:pRg st="0" end="0"/>
                                            </p:txEl>
                                          </p:spTgt>
                                        </p:tgtEl>
                                        <p:attrNameLst>
                                          <p:attrName>style.visibility</p:attrName>
                                        </p:attrNameLst>
                                      </p:cBhvr>
                                      <p:to>
                                        <p:strVal val="visible"/>
                                      </p:to>
                                    </p:set>
                                    <p:anim calcmode="lin" valueType="num">
                                      <p:cBhvr>
                                        <p:cTn id="7" dur="1000" fill="hold"/>
                                        <p:tgtEl>
                                          <p:spTgt spid="114691">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114691">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114691">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114691">
                                            <p:txEl>
                                              <p:pRg st="2" end="2"/>
                                            </p:txEl>
                                          </p:spTgt>
                                        </p:tgtEl>
                                        <p:attrNameLst>
                                          <p:attrName>style.visibility</p:attrName>
                                        </p:attrNameLst>
                                      </p:cBhvr>
                                      <p:to>
                                        <p:strVal val="visible"/>
                                      </p:to>
                                    </p:set>
                                    <p:anim calcmode="lin" valueType="num">
                                      <p:cBhvr>
                                        <p:cTn id="14" dur="1000" fill="hold"/>
                                        <p:tgtEl>
                                          <p:spTgt spid="114691">
                                            <p:txEl>
                                              <p:pRg st="2" end="2"/>
                                            </p:txEl>
                                          </p:spTgt>
                                        </p:tgtEl>
                                        <p:attrNameLst>
                                          <p:attrName>ppt_x</p:attrName>
                                        </p:attrNameLst>
                                      </p:cBhvr>
                                      <p:tavLst>
                                        <p:tav tm="0">
                                          <p:val>
                                            <p:strVal val="#ppt_x-.2"/>
                                          </p:val>
                                        </p:tav>
                                        <p:tav tm="100000">
                                          <p:val>
                                            <p:strVal val="#ppt_x"/>
                                          </p:val>
                                        </p:tav>
                                      </p:tavLst>
                                    </p:anim>
                                    <p:anim calcmode="lin" valueType="num">
                                      <p:cBhvr>
                                        <p:cTn id="15" dur="1000" fill="hold"/>
                                        <p:tgtEl>
                                          <p:spTgt spid="114691">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114691">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nodeType="clickEffect">
                                  <p:stCondLst>
                                    <p:cond delay="0"/>
                                  </p:stCondLst>
                                  <p:childTnLst>
                                    <p:set>
                                      <p:cBhvr>
                                        <p:cTn id="20" dur="1" fill="hold">
                                          <p:stCondLst>
                                            <p:cond delay="0"/>
                                          </p:stCondLst>
                                        </p:cTn>
                                        <p:tgtEl>
                                          <p:spTgt spid="114691">
                                            <p:txEl>
                                              <p:pRg st="4" end="4"/>
                                            </p:txEl>
                                          </p:spTgt>
                                        </p:tgtEl>
                                        <p:attrNameLst>
                                          <p:attrName>style.visibility</p:attrName>
                                        </p:attrNameLst>
                                      </p:cBhvr>
                                      <p:to>
                                        <p:strVal val="visible"/>
                                      </p:to>
                                    </p:set>
                                    <p:anim calcmode="lin" valueType="num">
                                      <p:cBhvr>
                                        <p:cTn id="21" dur="1000" fill="hold"/>
                                        <p:tgtEl>
                                          <p:spTgt spid="114691">
                                            <p:txEl>
                                              <p:pRg st="4" end="4"/>
                                            </p:txEl>
                                          </p:spTgt>
                                        </p:tgtEl>
                                        <p:attrNameLst>
                                          <p:attrName>ppt_x</p:attrName>
                                        </p:attrNameLst>
                                      </p:cBhvr>
                                      <p:tavLst>
                                        <p:tav tm="0">
                                          <p:val>
                                            <p:strVal val="#ppt_x-.2"/>
                                          </p:val>
                                        </p:tav>
                                        <p:tav tm="100000">
                                          <p:val>
                                            <p:strVal val="#ppt_x"/>
                                          </p:val>
                                        </p:tav>
                                      </p:tavLst>
                                    </p:anim>
                                    <p:anim calcmode="lin" valueType="num">
                                      <p:cBhvr>
                                        <p:cTn id="22" dur="1000" fill="hold"/>
                                        <p:tgtEl>
                                          <p:spTgt spid="114691">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114691">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9" presetClass="entr" presetSubtype="0" fill="hold" nodeType="clickEffect">
                                  <p:stCondLst>
                                    <p:cond delay="0"/>
                                  </p:stCondLst>
                                  <p:childTnLst>
                                    <p:set>
                                      <p:cBhvr>
                                        <p:cTn id="27" dur="1" fill="hold">
                                          <p:stCondLst>
                                            <p:cond delay="0"/>
                                          </p:stCondLst>
                                        </p:cTn>
                                        <p:tgtEl>
                                          <p:spTgt spid="114691">
                                            <p:txEl>
                                              <p:pRg st="6" end="6"/>
                                            </p:txEl>
                                          </p:spTgt>
                                        </p:tgtEl>
                                        <p:attrNameLst>
                                          <p:attrName>style.visibility</p:attrName>
                                        </p:attrNameLst>
                                      </p:cBhvr>
                                      <p:to>
                                        <p:strVal val="visible"/>
                                      </p:to>
                                    </p:set>
                                    <p:anim calcmode="lin" valueType="num">
                                      <p:cBhvr>
                                        <p:cTn id="28" dur="1000" fill="hold"/>
                                        <p:tgtEl>
                                          <p:spTgt spid="114691">
                                            <p:txEl>
                                              <p:pRg st="6" end="6"/>
                                            </p:txEl>
                                          </p:spTgt>
                                        </p:tgtEl>
                                        <p:attrNameLst>
                                          <p:attrName>ppt_x</p:attrName>
                                        </p:attrNameLst>
                                      </p:cBhvr>
                                      <p:tavLst>
                                        <p:tav tm="0">
                                          <p:val>
                                            <p:strVal val="#ppt_x-.2"/>
                                          </p:val>
                                        </p:tav>
                                        <p:tav tm="100000">
                                          <p:val>
                                            <p:strVal val="#ppt_x"/>
                                          </p:val>
                                        </p:tav>
                                      </p:tavLst>
                                    </p:anim>
                                    <p:anim calcmode="lin" valueType="num">
                                      <p:cBhvr>
                                        <p:cTn id="29" dur="1000" fill="hold"/>
                                        <p:tgtEl>
                                          <p:spTgt spid="114691">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11469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pPr>
              <a:defRPr/>
            </a:pPr>
            <a:fld id="{B1FE7CA6-6380-49A7-896E-5D9AD2E24ADE}" type="slidenum">
              <a:rPr lang="en-US"/>
              <a:pPr>
                <a:defRPr/>
              </a:pPr>
              <a:t>34</a:t>
            </a:fld>
            <a:endParaRPr lang="en-US"/>
          </a:p>
        </p:txBody>
      </p:sp>
      <p:sp>
        <p:nvSpPr>
          <p:cNvPr id="48130" name="Rectangle 2"/>
          <p:cNvSpPr>
            <a:spLocks noGrp="1" noChangeArrowheads="1"/>
          </p:cNvSpPr>
          <p:nvPr>
            <p:ph type="title" idx="4294967295"/>
          </p:nvPr>
        </p:nvSpPr>
        <p:spPr/>
        <p:txBody>
          <a:bodyPr lIns="0"/>
          <a:lstStyle/>
          <a:p>
            <a:pPr eaLnBrk="1" hangingPunct="1">
              <a:defRPr/>
            </a:pPr>
            <a:r>
              <a:rPr lang="en-US" smtClean="0"/>
              <a:t>Attributes</a:t>
            </a:r>
          </a:p>
        </p:txBody>
      </p:sp>
      <p:sp>
        <p:nvSpPr>
          <p:cNvPr id="49156" name="Rectangle 3"/>
          <p:cNvSpPr>
            <a:spLocks noGrp="1" noChangeArrowheads="1"/>
          </p:cNvSpPr>
          <p:nvPr>
            <p:ph type="body" idx="4294967295"/>
          </p:nvPr>
        </p:nvSpPr>
        <p:spPr>
          <a:xfrm>
            <a:off x="152400" y="990600"/>
            <a:ext cx="8229600" cy="4881563"/>
          </a:xfrm>
        </p:spPr>
        <p:txBody>
          <a:bodyPr lIns="0" tIns="0">
            <a:normAutofit fontScale="92500" lnSpcReduction="20000"/>
          </a:bodyPr>
          <a:lstStyle/>
          <a:p>
            <a:pPr eaLnBrk="1" hangingPunct="1"/>
            <a:r>
              <a:rPr lang="en-US" smtClean="0"/>
              <a:t>The set of possible values for an attribute is called the </a:t>
            </a:r>
            <a:r>
              <a:rPr lang="en-US" sz="2400" b="1" smtClean="0"/>
              <a:t>domain</a:t>
            </a:r>
            <a:r>
              <a:rPr lang="en-US" smtClean="0"/>
              <a:t> of the attribute</a:t>
            </a:r>
          </a:p>
          <a:p>
            <a:pPr marL="669925" lvl="1" indent="-325438" eaLnBrk="1" hangingPunct="1">
              <a:buFont typeface="Wingdings" pitchFamily="2" charset="2"/>
              <a:buNone/>
            </a:pPr>
            <a:r>
              <a:rPr lang="en-US" smtClean="0"/>
              <a:t>e.g.:  </a:t>
            </a:r>
          </a:p>
          <a:p>
            <a:pPr marL="1200150" lvl="2" indent="-457200" eaLnBrk="1" hangingPunct="1">
              <a:buFont typeface="Arial" charset="0"/>
              <a:buAutoNum type="arabicPeriod"/>
            </a:pPr>
            <a:r>
              <a:rPr lang="en-US" smtClean="0"/>
              <a:t>The domain of attribute </a:t>
            </a:r>
            <a:r>
              <a:rPr lang="en-US" b="1" i="1" smtClean="0"/>
              <a:t>marital status</a:t>
            </a:r>
            <a:r>
              <a:rPr lang="en-US" smtClean="0"/>
              <a:t> is having four values: single, married, divorced or widowed.</a:t>
            </a:r>
          </a:p>
          <a:p>
            <a:pPr marL="1200150" lvl="2" indent="-457200" eaLnBrk="1" hangingPunct="1">
              <a:buFont typeface="Arial" charset="0"/>
              <a:buAutoNum type="arabicPeriod"/>
            </a:pPr>
            <a:endParaRPr lang="en-US" smtClean="0"/>
          </a:p>
          <a:p>
            <a:pPr marL="1200150" lvl="2" indent="-457200" eaLnBrk="1" hangingPunct="1">
              <a:buFont typeface="Arial" charset="0"/>
              <a:buAutoNum type="arabicPeriod"/>
            </a:pPr>
            <a:r>
              <a:rPr lang="en-US" smtClean="0"/>
              <a:t>The domain of the attribute month is having twelve values ranging from January to December.</a:t>
            </a:r>
          </a:p>
          <a:p>
            <a:pPr marL="669925" lvl="1" indent="-325438" eaLnBrk="1" hangingPunct="1"/>
            <a:endParaRPr lang="en-US" smtClean="0"/>
          </a:p>
          <a:p>
            <a:pPr eaLnBrk="1" hangingPunct="1"/>
            <a:r>
              <a:rPr lang="en-US" b="1" smtClean="0"/>
              <a:t>Key attribute</a:t>
            </a:r>
            <a:r>
              <a:rPr lang="en-US" i="1" smtClean="0"/>
              <a:t>: </a:t>
            </a:r>
            <a:r>
              <a:rPr lang="en-US" smtClean="0"/>
              <a:t>The attribute (or combination of attributes) that is unique for every entity instance</a:t>
            </a:r>
          </a:p>
          <a:p>
            <a:pPr marL="669925" lvl="1" indent="-325438" eaLnBrk="1" hangingPunct="1"/>
            <a:r>
              <a:rPr lang="en-US" smtClean="0"/>
              <a:t>e.g.: the account number of an account, the employee id of an employee etc.</a:t>
            </a:r>
          </a:p>
          <a:p>
            <a:pPr eaLnBrk="1" hangingPunct="1">
              <a:buFont typeface="Wingdings" pitchFamily="2" charset="2"/>
              <a:buNone/>
            </a:pPr>
            <a:endParaRPr lang="en-US" b="1" i="1" smtClean="0"/>
          </a:p>
        </p:txBody>
      </p:sp>
    </p:spTree>
    <p:extLst>
      <p:ext uri="{BB962C8B-B14F-4D97-AF65-F5344CB8AC3E}">
        <p14:creationId xmlns:p14="http://schemas.microsoft.com/office/powerpoint/2010/main" val="129097691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pPr>
              <a:defRPr/>
            </a:pPr>
            <a:fld id="{B33DA53E-8800-4958-A563-9B696244A47B}" type="slidenum">
              <a:rPr lang="en-US"/>
              <a:pPr>
                <a:defRPr/>
              </a:pPr>
              <a:t>35</a:t>
            </a:fld>
            <a:endParaRPr lang="en-US"/>
          </a:p>
        </p:txBody>
      </p:sp>
      <p:sp>
        <p:nvSpPr>
          <p:cNvPr id="48130" name="Rectangle 2"/>
          <p:cNvSpPr>
            <a:spLocks noGrp="1" noChangeArrowheads="1"/>
          </p:cNvSpPr>
          <p:nvPr>
            <p:ph type="title" idx="4294967295"/>
          </p:nvPr>
        </p:nvSpPr>
        <p:spPr/>
        <p:txBody>
          <a:bodyPr lIns="0"/>
          <a:lstStyle/>
          <a:p>
            <a:pPr eaLnBrk="1" hangingPunct="1">
              <a:defRPr/>
            </a:pPr>
            <a:r>
              <a:rPr lang="en-US" dirty="0" smtClean="0"/>
              <a:t>Attributes Types</a:t>
            </a:r>
          </a:p>
        </p:txBody>
      </p:sp>
      <p:graphicFrame>
        <p:nvGraphicFramePr>
          <p:cNvPr id="8194" name="Object 2"/>
          <p:cNvGraphicFramePr>
            <a:graphicFrameLocks noChangeAspect="1"/>
          </p:cNvGraphicFramePr>
          <p:nvPr/>
        </p:nvGraphicFramePr>
        <p:xfrm>
          <a:off x="3619500" y="2476500"/>
          <a:ext cx="1905000" cy="1905000"/>
        </p:xfrm>
        <a:graphic>
          <a:graphicData uri="http://schemas.openxmlformats.org/presentationml/2006/ole">
            <mc:AlternateContent xmlns:mc="http://schemas.openxmlformats.org/markup-compatibility/2006">
              <mc:Choice xmlns:v="urn:schemas-microsoft-com:vml" Requires="v">
                <p:oleObj spid="_x0000_s8233" name="Bitmap Image" r:id="rId4" imgW="1905266" imgH="1905266" progId="Paint.Picture">
                  <p:embed/>
                </p:oleObj>
              </mc:Choice>
              <mc:Fallback>
                <p:oleObj name="Bitmap Image" r:id="rId4" imgW="1905266" imgH="1905266"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19500" y="2476500"/>
                        <a:ext cx="1905000" cy="190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Table 7"/>
          <p:cNvGraphicFramePr>
            <a:graphicFrameLocks noGrp="1"/>
          </p:cNvGraphicFramePr>
          <p:nvPr/>
        </p:nvGraphicFramePr>
        <p:xfrm>
          <a:off x="152400" y="1182688"/>
          <a:ext cx="8839201" cy="4303712"/>
        </p:xfrm>
        <a:graphic>
          <a:graphicData uri="http://schemas.openxmlformats.org/drawingml/2006/table">
            <a:tbl>
              <a:tblPr/>
              <a:tblGrid>
                <a:gridCol w="2743201"/>
                <a:gridCol w="3560765"/>
                <a:gridCol w="2535235"/>
              </a:tblGrid>
              <a:tr h="609537">
                <a:tc>
                  <a:txBody>
                    <a:bodyPr/>
                    <a:lstStyle/>
                    <a:p>
                      <a:pPr algn="l" fontAlgn="b"/>
                      <a:r>
                        <a:rPr lang="en-US" sz="1800" b="1" i="0" u="none" strike="noStrike" dirty="0" smtClean="0">
                          <a:solidFill>
                            <a:schemeClr val="bg1"/>
                          </a:solidFill>
                          <a:latin typeface="Calibri"/>
                        </a:rPr>
                        <a:t>  Types </a:t>
                      </a:r>
                      <a:r>
                        <a:rPr lang="en-US" sz="1800" b="1" i="0" u="none" strike="noStrike" dirty="0">
                          <a:solidFill>
                            <a:schemeClr val="bg1"/>
                          </a:solidFill>
                          <a:latin typeface="Calibri"/>
                        </a:rPr>
                        <a:t>of Attributes</a:t>
                      </a:r>
                    </a:p>
                  </a:txBody>
                  <a:tcPr marL="4815" marR="4815" marT="4815"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l" fontAlgn="b"/>
                      <a:r>
                        <a:rPr lang="en-US" sz="1800" b="1" i="0" u="none" strike="noStrike" dirty="0" smtClean="0">
                          <a:solidFill>
                            <a:schemeClr val="bg1"/>
                          </a:solidFill>
                          <a:latin typeface="Calibri"/>
                        </a:rPr>
                        <a:t>                 Definition</a:t>
                      </a:r>
                      <a:endParaRPr lang="en-US" sz="1800" b="1" i="0" u="none" strike="noStrike" dirty="0">
                        <a:solidFill>
                          <a:schemeClr val="bg1"/>
                        </a:solidFill>
                        <a:latin typeface="Calibri"/>
                      </a:endParaRPr>
                    </a:p>
                  </a:txBody>
                  <a:tcPr marL="4815" marR="4815" marT="48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l" fontAlgn="b"/>
                      <a:r>
                        <a:rPr lang="en-US" sz="1800" b="1" i="0" u="none" strike="noStrike" dirty="0" smtClean="0">
                          <a:solidFill>
                            <a:schemeClr val="bg1"/>
                          </a:solidFill>
                          <a:latin typeface="Calibri"/>
                        </a:rPr>
                        <a:t>        Example</a:t>
                      </a:r>
                      <a:endParaRPr lang="en-US" sz="1800" b="1" i="0" u="none" strike="noStrike" dirty="0">
                        <a:solidFill>
                          <a:schemeClr val="bg1"/>
                        </a:solidFill>
                        <a:latin typeface="Calibri"/>
                      </a:endParaRPr>
                    </a:p>
                  </a:txBody>
                  <a:tcPr marL="4815" marR="4815" marT="4815"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60000"/>
                        <a:lumOff val="40000"/>
                      </a:schemeClr>
                    </a:solidFill>
                  </a:tcPr>
                </a:tc>
              </a:tr>
              <a:tr h="681720">
                <a:tc>
                  <a:txBody>
                    <a:bodyPr/>
                    <a:lstStyle/>
                    <a:p>
                      <a:pPr lvl="1" algn="l" fontAlgn="t"/>
                      <a:r>
                        <a:rPr lang="en-US" sz="1800" b="1" i="0" u="none" strike="noStrike" dirty="0">
                          <a:solidFill>
                            <a:srgbClr val="000000"/>
                          </a:solidFill>
                          <a:latin typeface="Calibri"/>
                        </a:rPr>
                        <a:t>Simple attribute</a:t>
                      </a:r>
                    </a:p>
                  </a:txBody>
                  <a:tcPr marL="4815" marR="4815" marT="4815" marB="0">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US" sz="1800" b="0" i="0" u="none" strike="noStrike" dirty="0">
                          <a:solidFill>
                            <a:srgbClr val="000000"/>
                          </a:solidFill>
                          <a:latin typeface="Calibri"/>
                        </a:rPr>
                        <a:t>Cannot be divided into simpler components </a:t>
                      </a:r>
                    </a:p>
                  </a:txBody>
                  <a:tcPr marL="4815" marR="4815" marT="4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US" sz="1800" b="1" i="0" u="none" strike="noStrike" dirty="0" smtClean="0">
                          <a:solidFill>
                            <a:srgbClr val="000000"/>
                          </a:solidFill>
                          <a:latin typeface="Calibri"/>
                        </a:rPr>
                        <a:t>Gender</a:t>
                      </a:r>
                      <a:r>
                        <a:rPr lang="en-US" sz="1800" b="0" i="0" u="none" strike="noStrike" dirty="0" smtClean="0">
                          <a:solidFill>
                            <a:srgbClr val="000000"/>
                          </a:solidFill>
                          <a:latin typeface="Calibri"/>
                        </a:rPr>
                        <a:t> </a:t>
                      </a:r>
                      <a:r>
                        <a:rPr lang="en-US" sz="1800" b="0" i="0" u="none" strike="noStrike" dirty="0">
                          <a:solidFill>
                            <a:srgbClr val="000000"/>
                          </a:solidFill>
                          <a:latin typeface="Calibri"/>
                        </a:rPr>
                        <a:t>of the employee</a:t>
                      </a:r>
                    </a:p>
                  </a:txBody>
                  <a:tcPr marL="4815" marR="4815" marT="4815" marB="0">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76730">
                <a:tc>
                  <a:txBody>
                    <a:bodyPr/>
                    <a:lstStyle/>
                    <a:p>
                      <a:pPr lvl="1" algn="l" fontAlgn="t"/>
                      <a:r>
                        <a:rPr lang="en-US" sz="1800" b="1" i="0" u="none" strike="noStrike">
                          <a:solidFill>
                            <a:srgbClr val="000000"/>
                          </a:solidFill>
                          <a:latin typeface="Calibri"/>
                        </a:rPr>
                        <a:t>Composite attribute</a:t>
                      </a:r>
                    </a:p>
                  </a:txBody>
                  <a:tcPr marL="4815" marR="4815" marT="4815" marB="0">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US" sz="1800" b="0" i="0" u="none" strike="noStrike" dirty="0">
                          <a:solidFill>
                            <a:srgbClr val="000000"/>
                          </a:solidFill>
                          <a:latin typeface="Calibri"/>
                        </a:rPr>
                        <a:t>Can be split into components</a:t>
                      </a:r>
                    </a:p>
                  </a:txBody>
                  <a:tcPr marL="4815" marR="4815" marT="4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US" sz="1800" b="1" i="0" u="none" strike="noStrike" dirty="0" smtClean="0">
                          <a:solidFill>
                            <a:srgbClr val="000000"/>
                          </a:solidFill>
                          <a:latin typeface="Calibri"/>
                        </a:rPr>
                        <a:t>Address</a:t>
                      </a:r>
                      <a:r>
                        <a:rPr lang="en-US" sz="1800" b="0" i="0" u="none" strike="noStrike" dirty="0" smtClean="0">
                          <a:solidFill>
                            <a:srgbClr val="000000"/>
                          </a:solidFill>
                          <a:latin typeface="Calibri"/>
                        </a:rPr>
                        <a:t>  </a:t>
                      </a:r>
                      <a:r>
                        <a:rPr lang="en-US" sz="1800" b="0" i="0" u="none" strike="noStrike" dirty="0">
                          <a:solidFill>
                            <a:srgbClr val="000000"/>
                          </a:solidFill>
                          <a:latin typeface="Calibri"/>
                        </a:rPr>
                        <a:t>of the employee</a:t>
                      </a:r>
                    </a:p>
                  </a:txBody>
                  <a:tcPr marL="4815" marR="4815" marT="4815" marB="0">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70161">
                <a:tc>
                  <a:txBody>
                    <a:bodyPr/>
                    <a:lstStyle/>
                    <a:p>
                      <a:pPr lvl="1" algn="l" fontAlgn="t"/>
                      <a:r>
                        <a:rPr lang="en-US" sz="1800" b="1" i="0" u="none" strike="noStrike" dirty="0">
                          <a:solidFill>
                            <a:srgbClr val="000000"/>
                          </a:solidFill>
                          <a:latin typeface="Calibri"/>
                        </a:rPr>
                        <a:t>Single valued</a:t>
                      </a:r>
                      <a:r>
                        <a:rPr lang="en-US" sz="1800" b="1" i="0" u="none" strike="noStrike" dirty="0">
                          <a:solidFill>
                            <a:srgbClr val="000000"/>
                          </a:solidFill>
                          <a:latin typeface="Arial"/>
                        </a:rPr>
                        <a:t> </a:t>
                      </a:r>
                      <a:endParaRPr lang="en-US" sz="1800" b="1" i="0" u="none" strike="noStrike" dirty="0">
                        <a:solidFill>
                          <a:srgbClr val="000000"/>
                        </a:solidFill>
                        <a:latin typeface="Calibri"/>
                      </a:endParaRPr>
                    </a:p>
                  </a:txBody>
                  <a:tcPr marL="4815" marR="4815" marT="4815" marB="0">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US" sz="1800" b="0" i="0" u="none" strike="noStrike" dirty="0">
                          <a:solidFill>
                            <a:srgbClr val="000000"/>
                          </a:solidFill>
                          <a:latin typeface="Calibri"/>
                        </a:rPr>
                        <a:t>Can take on only a single value for each entity instance</a:t>
                      </a:r>
                    </a:p>
                  </a:txBody>
                  <a:tcPr marL="4815" marR="4815" marT="4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US" sz="1800" b="1" i="0" u="none" strike="noStrike" dirty="0">
                          <a:solidFill>
                            <a:srgbClr val="000000"/>
                          </a:solidFill>
                          <a:latin typeface="Calibri"/>
                        </a:rPr>
                        <a:t>Age</a:t>
                      </a:r>
                      <a:r>
                        <a:rPr lang="en-US" sz="1800" b="0" i="0" u="none" strike="noStrike" dirty="0">
                          <a:solidFill>
                            <a:srgbClr val="000000"/>
                          </a:solidFill>
                          <a:latin typeface="Calibri"/>
                        </a:rPr>
                        <a:t> of the employee</a:t>
                      </a:r>
                    </a:p>
                  </a:txBody>
                  <a:tcPr marL="4815" marR="4815" marT="4815" marB="0">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09537">
                <a:tc>
                  <a:txBody>
                    <a:bodyPr/>
                    <a:lstStyle/>
                    <a:p>
                      <a:pPr lvl="1" algn="l" fontAlgn="t"/>
                      <a:r>
                        <a:rPr lang="en-US" sz="1800" b="1" i="0" u="none" strike="noStrike">
                          <a:solidFill>
                            <a:srgbClr val="000000"/>
                          </a:solidFill>
                          <a:latin typeface="Calibri"/>
                        </a:rPr>
                        <a:t>Multi-valued</a:t>
                      </a:r>
                    </a:p>
                  </a:txBody>
                  <a:tcPr marL="4815" marR="4815" marT="4815" marB="0">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US" sz="1800" b="0" i="0" u="none" strike="noStrike" dirty="0">
                          <a:solidFill>
                            <a:srgbClr val="000000"/>
                          </a:solidFill>
                          <a:latin typeface="Calibri"/>
                        </a:rPr>
                        <a:t>Can take up many values</a:t>
                      </a:r>
                    </a:p>
                  </a:txBody>
                  <a:tcPr marL="4815" marR="4815" marT="4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US" sz="1800" b="1" i="0" u="none" strike="noStrike" dirty="0">
                          <a:solidFill>
                            <a:srgbClr val="000000"/>
                          </a:solidFill>
                          <a:latin typeface="Calibri"/>
                        </a:rPr>
                        <a:t>Skill set</a:t>
                      </a:r>
                      <a:r>
                        <a:rPr lang="en-US" sz="1800" b="0" i="0" u="none" strike="noStrike" dirty="0">
                          <a:solidFill>
                            <a:srgbClr val="000000"/>
                          </a:solidFill>
                          <a:latin typeface="Calibri"/>
                        </a:rPr>
                        <a:t> of the employee</a:t>
                      </a:r>
                    </a:p>
                  </a:txBody>
                  <a:tcPr marL="4815" marR="4815" marT="4815" marB="0">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09537">
                <a:tc>
                  <a:txBody>
                    <a:bodyPr/>
                    <a:lstStyle/>
                    <a:p>
                      <a:pPr lvl="1" algn="l" fontAlgn="t"/>
                      <a:r>
                        <a:rPr lang="en-US" sz="1800" b="1" i="0" u="none" strike="noStrike">
                          <a:solidFill>
                            <a:srgbClr val="000000"/>
                          </a:solidFill>
                          <a:latin typeface="Calibri"/>
                        </a:rPr>
                        <a:t>Stored Attribute</a:t>
                      </a:r>
                    </a:p>
                  </a:txBody>
                  <a:tcPr marL="4815" marR="4815" marT="4815" marB="0">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US" sz="1800" b="0" i="0" u="none" strike="noStrike" dirty="0">
                          <a:solidFill>
                            <a:srgbClr val="000000"/>
                          </a:solidFill>
                          <a:latin typeface="Calibri"/>
                        </a:rPr>
                        <a:t>Attribute that need to be stored permanently</a:t>
                      </a:r>
                    </a:p>
                  </a:txBody>
                  <a:tcPr marL="4815" marR="4815" marT="4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buClr>
                          <a:srgbClr val="000000"/>
                        </a:buClr>
                        <a:buSzPts val="2000"/>
                        <a:buFont typeface="Calibri"/>
                        <a:buNone/>
                      </a:pPr>
                      <a:r>
                        <a:rPr lang="en-US" sz="1800" b="1" i="0" u="none" strike="noStrike" dirty="0">
                          <a:solidFill>
                            <a:srgbClr val="000000"/>
                          </a:solidFill>
                          <a:latin typeface="Calibri"/>
                        </a:rPr>
                        <a:t>Date of joining</a:t>
                      </a:r>
                      <a:r>
                        <a:rPr lang="en-US" sz="1800" b="0" i="0" u="none" strike="noStrike" dirty="0">
                          <a:solidFill>
                            <a:srgbClr val="000000"/>
                          </a:solidFill>
                          <a:latin typeface="Calibri"/>
                        </a:rPr>
                        <a:t> of the employee</a:t>
                      </a:r>
                    </a:p>
                  </a:txBody>
                  <a:tcPr marL="4815" marR="4815" marT="4815" marB="0">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46490">
                <a:tc>
                  <a:txBody>
                    <a:bodyPr/>
                    <a:lstStyle/>
                    <a:p>
                      <a:pPr lvl="1" algn="l" fontAlgn="t"/>
                      <a:r>
                        <a:rPr lang="en-US" sz="1800" b="1" i="0" u="none" strike="noStrike" dirty="0">
                          <a:solidFill>
                            <a:srgbClr val="000000"/>
                          </a:solidFill>
                          <a:latin typeface="Calibri"/>
                        </a:rPr>
                        <a:t>Derived Attribute</a:t>
                      </a:r>
                    </a:p>
                  </a:txBody>
                  <a:tcPr marL="4815" marR="4815" marT="4815" marB="0">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1" algn="l" fontAlgn="t"/>
                      <a:r>
                        <a:rPr lang="en-US" sz="1800" b="0" i="0" u="none" strike="noStrike" dirty="0">
                          <a:solidFill>
                            <a:srgbClr val="000000"/>
                          </a:solidFill>
                          <a:latin typeface="Calibri"/>
                        </a:rPr>
                        <a:t>Attribute that can be calculated based on other attributes.</a:t>
                      </a:r>
                    </a:p>
                  </a:txBody>
                  <a:tcPr marL="4815" marR="4815" marT="4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1" algn="l" fontAlgn="t"/>
                      <a:r>
                        <a:rPr lang="en-US" sz="1800" b="1" i="0" u="none" strike="noStrike" dirty="0">
                          <a:solidFill>
                            <a:srgbClr val="000000"/>
                          </a:solidFill>
                          <a:latin typeface="Calibri"/>
                        </a:rPr>
                        <a:t>Years of service</a:t>
                      </a:r>
                      <a:r>
                        <a:rPr lang="en-US" sz="1800" b="0" i="0" u="none" strike="noStrike" dirty="0">
                          <a:solidFill>
                            <a:srgbClr val="000000"/>
                          </a:solidFill>
                          <a:latin typeface="Calibri"/>
                        </a:rPr>
                        <a:t> of the employee </a:t>
                      </a:r>
                    </a:p>
                  </a:txBody>
                  <a:tcPr marL="4815" marR="4815" marT="4815" marB="0">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50214451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pPr>
              <a:defRPr/>
            </a:pPr>
            <a:fld id="{04E44F59-B462-4770-AE46-4530F36411FA}" type="slidenum">
              <a:rPr lang="en-US"/>
              <a:pPr>
                <a:defRPr/>
              </a:pPr>
              <a:t>36</a:t>
            </a:fld>
            <a:endParaRPr lang="en-US"/>
          </a:p>
        </p:txBody>
      </p:sp>
      <p:sp>
        <p:nvSpPr>
          <p:cNvPr id="54274" name="Rectangle 2"/>
          <p:cNvSpPr>
            <a:spLocks noGrp="1" noChangeArrowheads="1"/>
          </p:cNvSpPr>
          <p:nvPr>
            <p:ph type="title" idx="4294967295"/>
          </p:nvPr>
        </p:nvSpPr>
        <p:spPr/>
        <p:txBody>
          <a:bodyPr lIns="0"/>
          <a:lstStyle/>
          <a:p>
            <a:pPr eaLnBrk="1" hangingPunct="1">
              <a:defRPr/>
            </a:pPr>
            <a:r>
              <a:rPr lang="en-US" smtClean="0"/>
              <a:t>Degree of a Relationship</a:t>
            </a:r>
          </a:p>
        </p:txBody>
      </p:sp>
      <p:sp>
        <p:nvSpPr>
          <p:cNvPr id="52228" name="Rectangle 3"/>
          <p:cNvSpPr>
            <a:spLocks noGrp="1" noChangeArrowheads="1"/>
          </p:cNvSpPr>
          <p:nvPr>
            <p:ph type="body" idx="4294967295"/>
          </p:nvPr>
        </p:nvSpPr>
        <p:spPr/>
        <p:txBody>
          <a:bodyPr lIns="0" tIns="0">
            <a:normAutofit fontScale="92500" lnSpcReduction="10000"/>
          </a:bodyPr>
          <a:lstStyle/>
          <a:p>
            <a:pPr eaLnBrk="1" hangingPunct="1">
              <a:defRPr/>
            </a:pPr>
            <a:r>
              <a:rPr lang="en-US" b="1" dirty="0" smtClean="0"/>
              <a:t>Degree</a:t>
            </a:r>
            <a:r>
              <a:rPr lang="en-US" dirty="0" smtClean="0"/>
              <a:t>: </a:t>
            </a:r>
            <a:r>
              <a:rPr lang="en-US" sz="1800" dirty="0" smtClean="0"/>
              <a:t>the number of entity types involved</a:t>
            </a:r>
          </a:p>
          <a:p>
            <a:pPr marL="1339850" lvl="3" indent="-315913" eaLnBrk="1" hangingPunct="1">
              <a:defRPr/>
            </a:pPr>
            <a:r>
              <a:rPr lang="en-US" dirty="0" smtClean="0"/>
              <a:t>One		</a:t>
            </a:r>
            <a:r>
              <a:rPr lang="en-US" i="1" dirty="0" smtClean="0"/>
              <a:t>Unary</a:t>
            </a:r>
            <a:endParaRPr lang="en-US" dirty="0" smtClean="0"/>
          </a:p>
          <a:p>
            <a:pPr marL="1339850" lvl="3" indent="-315913" eaLnBrk="1" hangingPunct="1">
              <a:defRPr/>
            </a:pPr>
            <a:r>
              <a:rPr lang="en-US" dirty="0" smtClean="0"/>
              <a:t>Two		</a:t>
            </a:r>
            <a:r>
              <a:rPr lang="en-US" i="1" dirty="0" smtClean="0"/>
              <a:t>Binary</a:t>
            </a:r>
            <a:endParaRPr lang="en-US" dirty="0" smtClean="0"/>
          </a:p>
          <a:p>
            <a:pPr marL="1339850" lvl="3" indent="-315913" eaLnBrk="1" hangingPunct="1">
              <a:defRPr/>
            </a:pPr>
            <a:r>
              <a:rPr lang="en-US" dirty="0" smtClean="0"/>
              <a:t>Three	</a:t>
            </a:r>
            <a:r>
              <a:rPr lang="en-US" i="1" dirty="0" smtClean="0"/>
              <a:t>Ternary</a:t>
            </a:r>
          </a:p>
          <a:p>
            <a:pPr marL="1022350" lvl="2" indent="-350838" eaLnBrk="1" hangingPunct="1">
              <a:defRPr/>
            </a:pPr>
            <a:endParaRPr lang="en-US" i="1" dirty="0" smtClean="0"/>
          </a:p>
          <a:p>
            <a:pPr marL="1022350" lvl="2" indent="-350838" eaLnBrk="1" hangingPunct="1">
              <a:buFont typeface="Arial" charset="0"/>
              <a:buNone/>
              <a:defRPr/>
            </a:pPr>
            <a:r>
              <a:rPr lang="en-US" sz="2400" i="1" dirty="0" smtClean="0"/>
              <a:t>e.g.: </a:t>
            </a:r>
          </a:p>
          <a:p>
            <a:pPr marL="1128712" lvl="2" indent="-457200" eaLnBrk="1" hangingPunct="1">
              <a:buFont typeface="+mj-lt"/>
              <a:buAutoNum type="arabicPeriod"/>
              <a:defRPr/>
            </a:pPr>
            <a:r>
              <a:rPr lang="en-US" i="1" dirty="0" smtClean="0"/>
              <a:t>employee </a:t>
            </a:r>
            <a:r>
              <a:rPr lang="en-US" b="1" i="1" dirty="0" smtClean="0"/>
              <a:t>manager-of</a:t>
            </a:r>
            <a:r>
              <a:rPr lang="en-US" i="1" dirty="0" smtClean="0"/>
              <a:t> employee is unary</a:t>
            </a:r>
          </a:p>
          <a:p>
            <a:pPr marL="1128712" lvl="2" indent="-457200" eaLnBrk="1" hangingPunct="1">
              <a:buFont typeface="+mj-lt"/>
              <a:buAutoNum type="arabicPeriod"/>
              <a:defRPr/>
            </a:pPr>
            <a:endParaRPr lang="en-US" i="1" dirty="0" smtClean="0"/>
          </a:p>
          <a:p>
            <a:pPr marL="1128712" lvl="2" indent="-457200" eaLnBrk="1" hangingPunct="1">
              <a:buFont typeface="+mj-lt"/>
              <a:buAutoNum type="arabicPeriod"/>
              <a:defRPr/>
            </a:pPr>
            <a:r>
              <a:rPr lang="en-US" i="1" dirty="0" smtClean="0"/>
              <a:t>employee </a:t>
            </a:r>
            <a:r>
              <a:rPr lang="en-US" b="1" i="1" dirty="0" smtClean="0"/>
              <a:t>works-for </a:t>
            </a:r>
            <a:r>
              <a:rPr lang="en-US" i="1" dirty="0" smtClean="0"/>
              <a:t>department is binary</a:t>
            </a:r>
          </a:p>
          <a:p>
            <a:pPr marL="1128712" lvl="2" indent="-457200" eaLnBrk="1" hangingPunct="1">
              <a:buFont typeface="+mj-lt"/>
              <a:buAutoNum type="arabicPeriod"/>
              <a:defRPr/>
            </a:pPr>
            <a:endParaRPr lang="en-US" i="1" dirty="0" smtClean="0"/>
          </a:p>
          <a:p>
            <a:pPr marL="1128712" lvl="2" indent="-457200" eaLnBrk="1" hangingPunct="1">
              <a:buFont typeface="+mj-lt"/>
              <a:buAutoNum type="arabicPeriod"/>
              <a:defRPr/>
            </a:pPr>
            <a:r>
              <a:rPr lang="en-US" i="1" dirty="0" smtClean="0"/>
              <a:t>Customer purchases items from a shop keeper</a:t>
            </a:r>
          </a:p>
          <a:p>
            <a:pPr marL="1585912" lvl="3" indent="-457200" eaLnBrk="1" hangingPunct="1">
              <a:defRPr/>
            </a:pPr>
            <a:r>
              <a:rPr lang="en-US" i="1" dirty="0" smtClean="0"/>
              <a:t>Here </a:t>
            </a:r>
            <a:r>
              <a:rPr lang="en-US" i="1" dirty="0" smtClean="0">
                <a:solidFill>
                  <a:schemeClr val="accent2"/>
                </a:solidFill>
              </a:rPr>
              <a:t>customer</a:t>
            </a:r>
            <a:r>
              <a:rPr lang="en-US" i="1" dirty="0" smtClean="0"/>
              <a:t> </a:t>
            </a:r>
            <a:r>
              <a:rPr lang="en-US" b="1" i="1" dirty="0" smtClean="0"/>
              <a:t>purchase</a:t>
            </a:r>
            <a:r>
              <a:rPr lang="en-US" i="1" dirty="0" smtClean="0"/>
              <a:t> </a:t>
            </a:r>
            <a:r>
              <a:rPr lang="en-US" i="1" dirty="0" smtClean="0">
                <a:solidFill>
                  <a:schemeClr val="accent2"/>
                </a:solidFill>
              </a:rPr>
              <a:t>item, shop keeper </a:t>
            </a:r>
            <a:r>
              <a:rPr lang="en-US" i="1" dirty="0" smtClean="0"/>
              <a:t>is a ternary relationship</a:t>
            </a:r>
            <a:endParaRPr lang="en-US" dirty="0" smtClean="0"/>
          </a:p>
          <a:p>
            <a:pPr eaLnBrk="1" hangingPunct="1">
              <a:defRPr/>
            </a:pPr>
            <a:endParaRPr lang="en-US" sz="1800" dirty="0" smtClean="0"/>
          </a:p>
        </p:txBody>
      </p:sp>
    </p:spTree>
    <p:extLst>
      <p:ext uri="{BB962C8B-B14F-4D97-AF65-F5344CB8AC3E}">
        <p14:creationId xmlns:p14="http://schemas.microsoft.com/office/powerpoint/2010/main" val="268835605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pPr>
              <a:defRPr/>
            </a:pPr>
            <a:fld id="{C3E86B8C-29E0-4DDC-BB22-CDF2593C8DDC}" type="slidenum">
              <a:rPr lang="en-US"/>
              <a:pPr>
                <a:defRPr/>
              </a:pPr>
              <a:t>37</a:t>
            </a:fld>
            <a:endParaRPr lang="en-US"/>
          </a:p>
        </p:txBody>
      </p:sp>
      <p:sp>
        <p:nvSpPr>
          <p:cNvPr id="55298" name="Rectangle 2"/>
          <p:cNvSpPr>
            <a:spLocks noGrp="1" noChangeArrowheads="1"/>
          </p:cNvSpPr>
          <p:nvPr>
            <p:ph type="title" idx="4294967295"/>
          </p:nvPr>
        </p:nvSpPr>
        <p:spPr>
          <a:xfrm>
            <a:off x="0" y="0"/>
            <a:ext cx="9144000" cy="762000"/>
          </a:xfrm>
          <a:solidFill>
            <a:schemeClr val="accent4">
              <a:lumMod val="40000"/>
              <a:lumOff val="60000"/>
            </a:schemeClr>
          </a:solidFill>
        </p:spPr>
        <p:txBody>
          <a:bodyPr lIns="0"/>
          <a:lstStyle/>
          <a:p>
            <a:pPr eaLnBrk="1" hangingPunct="1">
              <a:defRPr/>
            </a:pPr>
            <a:r>
              <a:rPr lang="en-US" dirty="0" smtClean="0"/>
              <a:t>Cardinality</a:t>
            </a:r>
          </a:p>
        </p:txBody>
      </p:sp>
      <p:sp>
        <p:nvSpPr>
          <p:cNvPr id="117763" name="Rectangle 3"/>
          <p:cNvSpPr>
            <a:spLocks noGrp="1" noChangeArrowheads="1"/>
          </p:cNvSpPr>
          <p:nvPr>
            <p:ph type="body" idx="4294967295"/>
          </p:nvPr>
        </p:nvSpPr>
        <p:spPr>
          <a:xfrm>
            <a:off x="0" y="762000"/>
            <a:ext cx="9144000" cy="5943600"/>
          </a:xfrm>
        </p:spPr>
        <p:txBody>
          <a:bodyPr lIns="0" tIns="0">
            <a:normAutofit fontScale="92500" lnSpcReduction="10000"/>
          </a:bodyPr>
          <a:lstStyle/>
          <a:p>
            <a:pPr eaLnBrk="1" hangingPunct="1"/>
            <a:r>
              <a:rPr lang="en-US" dirty="0" smtClean="0"/>
              <a:t>Relationships can have different </a:t>
            </a:r>
            <a:r>
              <a:rPr lang="en-US" i="1" dirty="0" smtClean="0"/>
              <a:t>connectivity</a:t>
            </a:r>
            <a:endParaRPr lang="en-US" dirty="0" smtClean="0"/>
          </a:p>
          <a:p>
            <a:pPr marL="669925" lvl="1" indent="-325438" eaLnBrk="1" hangingPunct="1"/>
            <a:r>
              <a:rPr lang="en-US" b="1" dirty="0" smtClean="0"/>
              <a:t>one-to-one	</a:t>
            </a:r>
            <a:r>
              <a:rPr lang="en-US" dirty="0" smtClean="0"/>
              <a:t>(1:1)</a:t>
            </a:r>
            <a:endParaRPr lang="en-US" b="1" dirty="0" smtClean="0"/>
          </a:p>
          <a:p>
            <a:pPr marL="669925" lvl="1" indent="-325438" eaLnBrk="1" hangingPunct="1"/>
            <a:r>
              <a:rPr lang="en-US" b="1" dirty="0" smtClean="0"/>
              <a:t>one-to-many	</a:t>
            </a:r>
            <a:r>
              <a:rPr lang="en-US" dirty="0" smtClean="0"/>
              <a:t>(1:N)</a:t>
            </a:r>
          </a:p>
          <a:p>
            <a:pPr marL="669925" lvl="1" indent="-325438" eaLnBrk="1" hangingPunct="1"/>
            <a:r>
              <a:rPr lang="en-US" b="1" dirty="0" smtClean="0"/>
              <a:t>many-to-one	</a:t>
            </a:r>
            <a:r>
              <a:rPr lang="en-US" dirty="0" smtClean="0"/>
              <a:t>(M:1)</a:t>
            </a:r>
          </a:p>
          <a:p>
            <a:pPr marL="669925" lvl="1" indent="-325438" eaLnBrk="1" hangingPunct="1"/>
            <a:r>
              <a:rPr lang="en-US" b="1" dirty="0" smtClean="0"/>
              <a:t>many-to-many</a:t>
            </a:r>
            <a:r>
              <a:rPr lang="en-US" dirty="0" smtClean="0"/>
              <a:t>	(M:N)</a:t>
            </a:r>
          </a:p>
          <a:p>
            <a:pPr marL="669925" lvl="1" indent="-325438" eaLnBrk="1" hangingPunct="1"/>
            <a:endParaRPr lang="en-US" dirty="0" smtClean="0"/>
          </a:p>
          <a:p>
            <a:pPr marL="669925" lvl="1" indent="-325438" eaLnBrk="1" hangingPunct="1">
              <a:buFont typeface="Wingdings" pitchFamily="2" charset="2"/>
              <a:buNone/>
            </a:pPr>
            <a:r>
              <a:rPr lang="en-US" dirty="0" smtClean="0"/>
              <a:t>e.g.:  </a:t>
            </a:r>
          </a:p>
          <a:p>
            <a:pPr marL="669925" lvl="1" indent="-325438" eaLnBrk="1" hangingPunct="1">
              <a:buFont typeface="Wingdings" pitchFamily="2" charset="2"/>
              <a:buNone/>
            </a:pPr>
            <a:r>
              <a:rPr lang="en-US" dirty="0" smtClean="0"/>
              <a:t> Employee </a:t>
            </a:r>
            <a:r>
              <a:rPr lang="en-US" b="1" dirty="0" smtClean="0"/>
              <a:t>head-of </a:t>
            </a:r>
            <a:r>
              <a:rPr lang="en-US" dirty="0" smtClean="0"/>
              <a:t>department (1:1)</a:t>
            </a:r>
          </a:p>
          <a:p>
            <a:pPr marL="669925" lvl="1" indent="-325438" eaLnBrk="1" hangingPunct="1">
              <a:buFont typeface="Wingdings" pitchFamily="2" charset="2"/>
              <a:buNone/>
            </a:pPr>
            <a:endParaRPr lang="en-US" dirty="0" smtClean="0"/>
          </a:p>
          <a:p>
            <a:pPr marL="669925" lvl="1" indent="-325438" eaLnBrk="1" hangingPunct="1">
              <a:buFont typeface="Wingdings" pitchFamily="2" charset="2"/>
              <a:buNone/>
            </a:pPr>
            <a:r>
              <a:rPr lang="en-US" dirty="0" smtClean="0"/>
              <a:t> Lecturer </a:t>
            </a:r>
            <a:r>
              <a:rPr lang="en-US" b="1" dirty="0" smtClean="0"/>
              <a:t>offers</a:t>
            </a:r>
            <a:r>
              <a:rPr lang="en-US" dirty="0" smtClean="0"/>
              <a:t> course (1:N) assuming a course is taught by a single lecturer</a:t>
            </a:r>
          </a:p>
          <a:p>
            <a:pPr marL="669925" lvl="1" indent="-325438" eaLnBrk="1" hangingPunct="1">
              <a:buFont typeface="Wingdings" pitchFamily="2" charset="2"/>
              <a:buNone/>
            </a:pPr>
            <a:endParaRPr lang="en-US" dirty="0" smtClean="0"/>
          </a:p>
          <a:p>
            <a:pPr marL="669925" lvl="1" indent="-325438" eaLnBrk="1" hangingPunct="1">
              <a:buFont typeface="Wingdings" pitchFamily="2" charset="2"/>
              <a:buNone/>
            </a:pPr>
            <a:r>
              <a:rPr lang="en-US" dirty="0" smtClean="0"/>
              <a:t> Student </a:t>
            </a:r>
            <a:r>
              <a:rPr lang="en-US" b="1" dirty="0" smtClean="0"/>
              <a:t>enrolls</a:t>
            </a:r>
            <a:r>
              <a:rPr lang="en-US" dirty="0" smtClean="0"/>
              <a:t> course (M:N)</a:t>
            </a:r>
          </a:p>
          <a:p>
            <a:pPr marL="669925" lvl="1" indent="-325438" eaLnBrk="1" hangingPunct="1">
              <a:buFont typeface="Wingdings" pitchFamily="2" charset="2"/>
              <a:buNone/>
            </a:pPr>
            <a:endParaRPr lang="en-US" dirty="0" smtClean="0"/>
          </a:p>
          <a:p>
            <a:pPr eaLnBrk="1" hangingPunct="1"/>
            <a:endParaRPr lang="en-US" sz="2400" b="1" dirty="0" smtClean="0">
              <a:solidFill>
                <a:srgbClr val="0000FF"/>
              </a:solidFill>
            </a:endParaRPr>
          </a:p>
        </p:txBody>
      </p:sp>
    </p:spTree>
    <p:extLst>
      <p:ext uri="{BB962C8B-B14F-4D97-AF65-F5344CB8AC3E}">
        <p14:creationId xmlns:p14="http://schemas.microsoft.com/office/powerpoint/2010/main" val="36754716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117763">
                                            <p:txEl>
                                              <p:pRg st="1" end="1"/>
                                            </p:txEl>
                                          </p:spTgt>
                                        </p:tgtEl>
                                        <p:attrNameLst>
                                          <p:attrName>style.visibility</p:attrName>
                                        </p:attrNameLst>
                                      </p:cBhvr>
                                      <p:to>
                                        <p:strVal val="visible"/>
                                      </p:to>
                                    </p:set>
                                    <p:anim calcmode="lin" valueType="num">
                                      <p:cBhvr>
                                        <p:cTn id="7" dur="1000" fill="hold"/>
                                        <p:tgtEl>
                                          <p:spTgt spid="117763">
                                            <p:txEl>
                                              <p:pRg st="1" end="1"/>
                                            </p:txEl>
                                          </p:spTgt>
                                        </p:tgtEl>
                                        <p:attrNameLst>
                                          <p:attrName>ppt_x</p:attrName>
                                        </p:attrNameLst>
                                      </p:cBhvr>
                                      <p:tavLst>
                                        <p:tav tm="0">
                                          <p:val>
                                            <p:strVal val="#ppt_x-.2"/>
                                          </p:val>
                                        </p:tav>
                                        <p:tav tm="100000">
                                          <p:val>
                                            <p:strVal val="#ppt_x"/>
                                          </p:val>
                                        </p:tav>
                                      </p:tavLst>
                                    </p:anim>
                                    <p:anim calcmode="lin" valueType="num">
                                      <p:cBhvr>
                                        <p:cTn id="8" dur="1000" fill="hold"/>
                                        <p:tgtEl>
                                          <p:spTgt spid="117763">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117763">
                                            <p:txEl>
                                              <p:pRg st="1" end="1"/>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117763">
                                            <p:txEl>
                                              <p:pRg st="2" end="2"/>
                                            </p:txEl>
                                          </p:spTgt>
                                        </p:tgtEl>
                                        <p:attrNameLst>
                                          <p:attrName>style.visibility</p:attrName>
                                        </p:attrNameLst>
                                      </p:cBhvr>
                                      <p:to>
                                        <p:strVal val="visible"/>
                                      </p:to>
                                    </p:set>
                                    <p:anim calcmode="lin" valueType="num">
                                      <p:cBhvr>
                                        <p:cTn id="14" dur="1000" fill="hold"/>
                                        <p:tgtEl>
                                          <p:spTgt spid="117763">
                                            <p:txEl>
                                              <p:pRg st="2" end="2"/>
                                            </p:txEl>
                                          </p:spTgt>
                                        </p:tgtEl>
                                        <p:attrNameLst>
                                          <p:attrName>ppt_x</p:attrName>
                                        </p:attrNameLst>
                                      </p:cBhvr>
                                      <p:tavLst>
                                        <p:tav tm="0">
                                          <p:val>
                                            <p:strVal val="#ppt_x-.2"/>
                                          </p:val>
                                        </p:tav>
                                        <p:tav tm="100000">
                                          <p:val>
                                            <p:strVal val="#ppt_x"/>
                                          </p:val>
                                        </p:tav>
                                      </p:tavLst>
                                    </p:anim>
                                    <p:anim calcmode="lin" valueType="num">
                                      <p:cBhvr>
                                        <p:cTn id="15" dur="1000" fill="hold"/>
                                        <p:tgtEl>
                                          <p:spTgt spid="117763">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117763">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nodeType="clickEffect">
                                  <p:stCondLst>
                                    <p:cond delay="0"/>
                                  </p:stCondLst>
                                  <p:childTnLst>
                                    <p:set>
                                      <p:cBhvr>
                                        <p:cTn id="20" dur="1" fill="hold">
                                          <p:stCondLst>
                                            <p:cond delay="0"/>
                                          </p:stCondLst>
                                        </p:cTn>
                                        <p:tgtEl>
                                          <p:spTgt spid="117763">
                                            <p:txEl>
                                              <p:pRg st="3" end="3"/>
                                            </p:txEl>
                                          </p:spTgt>
                                        </p:tgtEl>
                                        <p:attrNameLst>
                                          <p:attrName>style.visibility</p:attrName>
                                        </p:attrNameLst>
                                      </p:cBhvr>
                                      <p:to>
                                        <p:strVal val="visible"/>
                                      </p:to>
                                    </p:set>
                                    <p:anim calcmode="lin" valueType="num">
                                      <p:cBhvr>
                                        <p:cTn id="21" dur="1000" fill="hold"/>
                                        <p:tgtEl>
                                          <p:spTgt spid="117763">
                                            <p:txEl>
                                              <p:pRg st="3" end="3"/>
                                            </p:txEl>
                                          </p:spTgt>
                                        </p:tgtEl>
                                        <p:attrNameLst>
                                          <p:attrName>ppt_x</p:attrName>
                                        </p:attrNameLst>
                                      </p:cBhvr>
                                      <p:tavLst>
                                        <p:tav tm="0">
                                          <p:val>
                                            <p:strVal val="#ppt_x-.2"/>
                                          </p:val>
                                        </p:tav>
                                        <p:tav tm="100000">
                                          <p:val>
                                            <p:strVal val="#ppt_x"/>
                                          </p:val>
                                        </p:tav>
                                      </p:tavLst>
                                    </p:anim>
                                    <p:anim calcmode="lin" valueType="num">
                                      <p:cBhvr>
                                        <p:cTn id="22" dur="1000" fill="hold"/>
                                        <p:tgtEl>
                                          <p:spTgt spid="117763">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117763">
                                            <p:txEl>
                                              <p:pRg st="3" end="3"/>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9" presetClass="entr" presetSubtype="0" fill="hold" nodeType="clickEffect">
                                  <p:stCondLst>
                                    <p:cond delay="0"/>
                                  </p:stCondLst>
                                  <p:childTnLst>
                                    <p:set>
                                      <p:cBhvr>
                                        <p:cTn id="27" dur="1" fill="hold">
                                          <p:stCondLst>
                                            <p:cond delay="0"/>
                                          </p:stCondLst>
                                        </p:cTn>
                                        <p:tgtEl>
                                          <p:spTgt spid="117763">
                                            <p:txEl>
                                              <p:pRg st="4" end="4"/>
                                            </p:txEl>
                                          </p:spTgt>
                                        </p:tgtEl>
                                        <p:attrNameLst>
                                          <p:attrName>style.visibility</p:attrName>
                                        </p:attrNameLst>
                                      </p:cBhvr>
                                      <p:to>
                                        <p:strVal val="visible"/>
                                      </p:to>
                                    </p:set>
                                    <p:anim calcmode="lin" valueType="num">
                                      <p:cBhvr>
                                        <p:cTn id="28" dur="1000" fill="hold"/>
                                        <p:tgtEl>
                                          <p:spTgt spid="117763">
                                            <p:txEl>
                                              <p:pRg st="4" end="4"/>
                                            </p:txEl>
                                          </p:spTgt>
                                        </p:tgtEl>
                                        <p:attrNameLst>
                                          <p:attrName>ppt_x</p:attrName>
                                        </p:attrNameLst>
                                      </p:cBhvr>
                                      <p:tavLst>
                                        <p:tav tm="0">
                                          <p:val>
                                            <p:strVal val="#ppt_x-.2"/>
                                          </p:val>
                                        </p:tav>
                                        <p:tav tm="100000">
                                          <p:val>
                                            <p:strVal val="#ppt_x"/>
                                          </p:val>
                                        </p:tav>
                                      </p:tavLst>
                                    </p:anim>
                                    <p:anim calcmode="lin" valueType="num">
                                      <p:cBhvr>
                                        <p:cTn id="29" dur="1000" fill="hold"/>
                                        <p:tgtEl>
                                          <p:spTgt spid="117763">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117763">
                                            <p:txEl>
                                              <p:pRg st="4" end="4"/>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9" presetClass="entr" presetSubtype="0" fill="hold" nodeType="clickEffect">
                                  <p:stCondLst>
                                    <p:cond delay="0"/>
                                  </p:stCondLst>
                                  <p:childTnLst>
                                    <p:set>
                                      <p:cBhvr>
                                        <p:cTn id="34" dur="1" fill="hold">
                                          <p:stCondLst>
                                            <p:cond delay="0"/>
                                          </p:stCondLst>
                                        </p:cTn>
                                        <p:tgtEl>
                                          <p:spTgt spid="117763">
                                            <p:txEl>
                                              <p:pRg st="6" end="6"/>
                                            </p:txEl>
                                          </p:spTgt>
                                        </p:tgtEl>
                                        <p:attrNameLst>
                                          <p:attrName>style.visibility</p:attrName>
                                        </p:attrNameLst>
                                      </p:cBhvr>
                                      <p:to>
                                        <p:strVal val="visible"/>
                                      </p:to>
                                    </p:set>
                                    <p:anim calcmode="lin" valueType="num">
                                      <p:cBhvr>
                                        <p:cTn id="35" dur="1000" fill="hold"/>
                                        <p:tgtEl>
                                          <p:spTgt spid="117763">
                                            <p:txEl>
                                              <p:pRg st="6" end="6"/>
                                            </p:txEl>
                                          </p:spTgt>
                                        </p:tgtEl>
                                        <p:attrNameLst>
                                          <p:attrName>ppt_x</p:attrName>
                                        </p:attrNameLst>
                                      </p:cBhvr>
                                      <p:tavLst>
                                        <p:tav tm="0">
                                          <p:val>
                                            <p:strVal val="#ppt_x-.2"/>
                                          </p:val>
                                        </p:tav>
                                        <p:tav tm="100000">
                                          <p:val>
                                            <p:strVal val="#ppt_x"/>
                                          </p:val>
                                        </p:tav>
                                      </p:tavLst>
                                    </p:anim>
                                    <p:anim calcmode="lin" valueType="num">
                                      <p:cBhvr>
                                        <p:cTn id="36" dur="1000" fill="hold"/>
                                        <p:tgtEl>
                                          <p:spTgt spid="117763">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37" dur="1000"/>
                                        <p:tgtEl>
                                          <p:spTgt spid="11776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9" presetClass="entr" presetSubtype="0" fill="hold" nodeType="clickEffect">
                                  <p:stCondLst>
                                    <p:cond delay="0"/>
                                  </p:stCondLst>
                                  <p:childTnLst>
                                    <p:set>
                                      <p:cBhvr>
                                        <p:cTn id="41" dur="1" fill="hold">
                                          <p:stCondLst>
                                            <p:cond delay="0"/>
                                          </p:stCondLst>
                                        </p:cTn>
                                        <p:tgtEl>
                                          <p:spTgt spid="117763">
                                            <p:txEl>
                                              <p:pRg st="7" end="7"/>
                                            </p:txEl>
                                          </p:spTgt>
                                        </p:tgtEl>
                                        <p:attrNameLst>
                                          <p:attrName>style.visibility</p:attrName>
                                        </p:attrNameLst>
                                      </p:cBhvr>
                                      <p:to>
                                        <p:strVal val="visible"/>
                                      </p:to>
                                    </p:set>
                                    <p:anim calcmode="lin" valueType="num">
                                      <p:cBhvr>
                                        <p:cTn id="42" dur="1000" fill="hold"/>
                                        <p:tgtEl>
                                          <p:spTgt spid="117763">
                                            <p:txEl>
                                              <p:pRg st="7" end="7"/>
                                            </p:txEl>
                                          </p:spTgt>
                                        </p:tgtEl>
                                        <p:attrNameLst>
                                          <p:attrName>ppt_x</p:attrName>
                                        </p:attrNameLst>
                                      </p:cBhvr>
                                      <p:tavLst>
                                        <p:tav tm="0">
                                          <p:val>
                                            <p:strVal val="#ppt_x-.2"/>
                                          </p:val>
                                        </p:tav>
                                        <p:tav tm="100000">
                                          <p:val>
                                            <p:strVal val="#ppt_x"/>
                                          </p:val>
                                        </p:tav>
                                      </p:tavLst>
                                    </p:anim>
                                    <p:anim calcmode="lin" valueType="num">
                                      <p:cBhvr>
                                        <p:cTn id="43" dur="1000" fill="hold"/>
                                        <p:tgtEl>
                                          <p:spTgt spid="117763">
                                            <p:txEl>
                                              <p:pRg st="7" end="7"/>
                                            </p:txEl>
                                          </p:spTgt>
                                        </p:tgtEl>
                                        <p:attrNameLst>
                                          <p:attrName>ppt_y</p:attrName>
                                        </p:attrNameLst>
                                      </p:cBhvr>
                                      <p:tavLst>
                                        <p:tav tm="0">
                                          <p:val>
                                            <p:strVal val="#ppt_y"/>
                                          </p:val>
                                        </p:tav>
                                        <p:tav tm="100000">
                                          <p:val>
                                            <p:strVal val="#ppt_y"/>
                                          </p:val>
                                        </p:tav>
                                      </p:tavLst>
                                    </p:anim>
                                    <p:animEffect transition="in" filter="wipe(right)" prLst="gradientSize: 0.1">
                                      <p:cBhvr>
                                        <p:cTn id="44" dur="1000"/>
                                        <p:tgtEl>
                                          <p:spTgt spid="117763">
                                            <p:txEl>
                                              <p:pRg st="7" end="7"/>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9" presetClass="entr" presetSubtype="0" fill="hold" nodeType="clickEffect">
                                  <p:stCondLst>
                                    <p:cond delay="0"/>
                                  </p:stCondLst>
                                  <p:childTnLst>
                                    <p:set>
                                      <p:cBhvr>
                                        <p:cTn id="48" dur="1" fill="hold">
                                          <p:stCondLst>
                                            <p:cond delay="0"/>
                                          </p:stCondLst>
                                        </p:cTn>
                                        <p:tgtEl>
                                          <p:spTgt spid="117763">
                                            <p:txEl>
                                              <p:pRg st="9" end="9"/>
                                            </p:txEl>
                                          </p:spTgt>
                                        </p:tgtEl>
                                        <p:attrNameLst>
                                          <p:attrName>style.visibility</p:attrName>
                                        </p:attrNameLst>
                                      </p:cBhvr>
                                      <p:to>
                                        <p:strVal val="visible"/>
                                      </p:to>
                                    </p:set>
                                    <p:anim calcmode="lin" valueType="num">
                                      <p:cBhvr>
                                        <p:cTn id="49" dur="1000" fill="hold"/>
                                        <p:tgtEl>
                                          <p:spTgt spid="117763">
                                            <p:txEl>
                                              <p:pRg st="9" end="9"/>
                                            </p:txEl>
                                          </p:spTgt>
                                        </p:tgtEl>
                                        <p:attrNameLst>
                                          <p:attrName>ppt_x</p:attrName>
                                        </p:attrNameLst>
                                      </p:cBhvr>
                                      <p:tavLst>
                                        <p:tav tm="0">
                                          <p:val>
                                            <p:strVal val="#ppt_x-.2"/>
                                          </p:val>
                                        </p:tav>
                                        <p:tav tm="100000">
                                          <p:val>
                                            <p:strVal val="#ppt_x"/>
                                          </p:val>
                                        </p:tav>
                                      </p:tavLst>
                                    </p:anim>
                                    <p:anim calcmode="lin" valueType="num">
                                      <p:cBhvr>
                                        <p:cTn id="50" dur="1000" fill="hold"/>
                                        <p:tgtEl>
                                          <p:spTgt spid="117763">
                                            <p:txEl>
                                              <p:pRg st="9" end="9"/>
                                            </p:txEl>
                                          </p:spTgt>
                                        </p:tgtEl>
                                        <p:attrNameLst>
                                          <p:attrName>ppt_y</p:attrName>
                                        </p:attrNameLst>
                                      </p:cBhvr>
                                      <p:tavLst>
                                        <p:tav tm="0">
                                          <p:val>
                                            <p:strVal val="#ppt_y"/>
                                          </p:val>
                                        </p:tav>
                                        <p:tav tm="100000">
                                          <p:val>
                                            <p:strVal val="#ppt_y"/>
                                          </p:val>
                                        </p:tav>
                                      </p:tavLst>
                                    </p:anim>
                                    <p:animEffect transition="in" filter="wipe(right)" prLst="gradientSize: 0.1">
                                      <p:cBhvr>
                                        <p:cTn id="51" dur="1000"/>
                                        <p:tgtEl>
                                          <p:spTgt spid="117763">
                                            <p:txEl>
                                              <p:pRg st="9" end="9"/>
                                            </p:txEl>
                                          </p:spTgt>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9" presetClass="entr" presetSubtype="0" fill="hold" nodeType="clickEffect">
                                  <p:stCondLst>
                                    <p:cond delay="0"/>
                                  </p:stCondLst>
                                  <p:childTnLst>
                                    <p:set>
                                      <p:cBhvr>
                                        <p:cTn id="55" dur="1" fill="hold">
                                          <p:stCondLst>
                                            <p:cond delay="0"/>
                                          </p:stCondLst>
                                        </p:cTn>
                                        <p:tgtEl>
                                          <p:spTgt spid="117763">
                                            <p:txEl>
                                              <p:pRg st="11" end="11"/>
                                            </p:txEl>
                                          </p:spTgt>
                                        </p:tgtEl>
                                        <p:attrNameLst>
                                          <p:attrName>style.visibility</p:attrName>
                                        </p:attrNameLst>
                                      </p:cBhvr>
                                      <p:to>
                                        <p:strVal val="visible"/>
                                      </p:to>
                                    </p:set>
                                    <p:anim calcmode="lin" valueType="num">
                                      <p:cBhvr>
                                        <p:cTn id="56" dur="1000" fill="hold"/>
                                        <p:tgtEl>
                                          <p:spTgt spid="117763">
                                            <p:txEl>
                                              <p:pRg st="11" end="11"/>
                                            </p:txEl>
                                          </p:spTgt>
                                        </p:tgtEl>
                                        <p:attrNameLst>
                                          <p:attrName>ppt_x</p:attrName>
                                        </p:attrNameLst>
                                      </p:cBhvr>
                                      <p:tavLst>
                                        <p:tav tm="0">
                                          <p:val>
                                            <p:strVal val="#ppt_x-.2"/>
                                          </p:val>
                                        </p:tav>
                                        <p:tav tm="100000">
                                          <p:val>
                                            <p:strVal val="#ppt_x"/>
                                          </p:val>
                                        </p:tav>
                                      </p:tavLst>
                                    </p:anim>
                                    <p:anim calcmode="lin" valueType="num">
                                      <p:cBhvr>
                                        <p:cTn id="57" dur="1000" fill="hold"/>
                                        <p:tgtEl>
                                          <p:spTgt spid="117763">
                                            <p:txEl>
                                              <p:pRg st="11" end="11"/>
                                            </p:txEl>
                                          </p:spTgt>
                                        </p:tgtEl>
                                        <p:attrNameLst>
                                          <p:attrName>ppt_y</p:attrName>
                                        </p:attrNameLst>
                                      </p:cBhvr>
                                      <p:tavLst>
                                        <p:tav tm="0">
                                          <p:val>
                                            <p:strVal val="#ppt_y"/>
                                          </p:val>
                                        </p:tav>
                                        <p:tav tm="100000">
                                          <p:val>
                                            <p:strVal val="#ppt_y"/>
                                          </p:val>
                                        </p:tav>
                                      </p:tavLst>
                                    </p:anim>
                                    <p:animEffect transition="in" filter="wipe(right)" prLst="gradientSize: 0.1">
                                      <p:cBhvr>
                                        <p:cTn id="58" dur="1000"/>
                                        <p:tgtEl>
                                          <p:spTgt spid="11776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13446" y="13447"/>
            <a:ext cx="9130553" cy="900953"/>
          </a:xfrm>
        </p:spPr>
        <p:txBody>
          <a:bodyPr lIns="0"/>
          <a:lstStyle/>
          <a:p>
            <a:pPr eaLnBrk="1" hangingPunct="1">
              <a:defRPr/>
            </a:pPr>
            <a:r>
              <a:rPr lang="en-US" dirty="0" smtClean="0"/>
              <a:t>Relationship Participation</a:t>
            </a:r>
          </a:p>
        </p:txBody>
      </p:sp>
      <p:sp>
        <p:nvSpPr>
          <p:cNvPr id="52227" name="Rectangle 3"/>
          <p:cNvSpPr>
            <a:spLocks noGrp="1" noChangeArrowheads="1"/>
          </p:cNvSpPr>
          <p:nvPr>
            <p:ph idx="1"/>
          </p:nvPr>
        </p:nvSpPr>
        <p:spPr/>
        <p:txBody>
          <a:bodyPr lIns="0" tIns="0"/>
          <a:lstStyle/>
          <a:p>
            <a:pPr eaLnBrk="1" hangingPunct="1">
              <a:lnSpc>
                <a:spcPct val="90000"/>
              </a:lnSpc>
            </a:pPr>
            <a:r>
              <a:rPr lang="en-US" b="1" smtClean="0"/>
              <a:t>Total</a:t>
            </a:r>
            <a:r>
              <a:rPr lang="en-US" i="1" smtClean="0"/>
              <a:t> </a:t>
            </a:r>
            <a:r>
              <a:rPr lang="en-US" smtClean="0"/>
              <a:t> :</a:t>
            </a:r>
            <a:r>
              <a:rPr lang="en-US" sz="1800" smtClean="0"/>
              <a:t> Every entity instance must be connected through the relationship to another instance of the other participating entity types</a:t>
            </a:r>
          </a:p>
          <a:p>
            <a:pPr marL="669925" lvl="1" indent="-325438" eaLnBrk="1" hangingPunct="1">
              <a:lnSpc>
                <a:spcPct val="90000"/>
              </a:lnSpc>
            </a:pPr>
            <a:endParaRPr lang="en-US" smtClean="0"/>
          </a:p>
          <a:p>
            <a:pPr eaLnBrk="1" hangingPunct="1">
              <a:lnSpc>
                <a:spcPct val="90000"/>
              </a:lnSpc>
            </a:pPr>
            <a:r>
              <a:rPr lang="en-US" b="1" smtClean="0"/>
              <a:t>Partial</a:t>
            </a:r>
            <a:r>
              <a:rPr lang="en-US" i="1" smtClean="0"/>
              <a:t>:</a:t>
            </a:r>
            <a:r>
              <a:rPr lang="en-US" sz="1800" i="1" smtClean="0"/>
              <a:t> </a:t>
            </a:r>
            <a:r>
              <a:rPr lang="en-US" sz="1800" smtClean="0"/>
              <a:t>All instances need not participate</a:t>
            </a:r>
          </a:p>
          <a:p>
            <a:pPr marL="669925" lvl="1" indent="-325438" eaLnBrk="1" hangingPunct="1">
              <a:lnSpc>
                <a:spcPct val="90000"/>
              </a:lnSpc>
            </a:pPr>
            <a:endParaRPr lang="en-US" smtClean="0"/>
          </a:p>
          <a:p>
            <a:pPr marL="1022350" lvl="2" indent="-350838" eaLnBrk="1" hangingPunct="1">
              <a:lnSpc>
                <a:spcPct val="90000"/>
              </a:lnSpc>
              <a:buFont typeface="Arial" charset="0"/>
              <a:buNone/>
            </a:pPr>
            <a:r>
              <a:rPr lang="en-US" sz="2400" smtClean="0"/>
              <a:t>  	e.g.: Employee </a:t>
            </a:r>
            <a:r>
              <a:rPr lang="en-US" sz="2400" b="1" smtClean="0"/>
              <a:t>Head-of</a:t>
            </a:r>
            <a:r>
              <a:rPr lang="en-US" sz="2400" smtClean="0"/>
              <a:t> Department</a:t>
            </a:r>
          </a:p>
          <a:p>
            <a:pPr marL="1022350" lvl="2" indent="-350838" eaLnBrk="1" hangingPunct="1">
              <a:lnSpc>
                <a:spcPct val="90000"/>
              </a:lnSpc>
              <a:buFont typeface="Arial" charset="0"/>
              <a:buNone/>
            </a:pPr>
            <a:r>
              <a:rPr lang="en-US" sz="2400" smtClean="0"/>
              <a:t>		Employee: partial</a:t>
            </a:r>
          </a:p>
          <a:p>
            <a:pPr marL="1022350" lvl="2" indent="-350838" eaLnBrk="1" hangingPunct="1">
              <a:lnSpc>
                <a:spcPct val="90000"/>
              </a:lnSpc>
              <a:buFont typeface="Arial" charset="0"/>
              <a:buNone/>
            </a:pPr>
            <a:r>
              <a:rPr lang="en-US" sz="2400" smtClean="0"/>
              <a:t>		Department: total  </a:t>
            </a:r>
          </a:p>
          <a:p>
            <a:pPr eaLnBrk="1" hangingPunct="1">
              <a:lnSpc>
                <a:spcPct val="90000"/>
              </a:lnSpc>
              <a:buFont typeface="Wingdings" pitchFamily="2" charset="2"/>
              <a:buNone/>
            </a:pPr>
            <a:endParaRPr lang="en-US" sz="1800" smtClean="0"/>
          </a:p>
        </p:txBody>
      </p:sp>
      <p:sp>
        <p:nvSpPr>
          <p:cNvPr id="4" name="Slide Number Placeholder 1"/>
          <p:cNvSpPr>
            <a:spLocks noGrp="1"/>
          </p:cNvSpPr>
          <p:nvPr>
            <p:ph type="sldNum" sz="quarter" idx="10"/>
          </p:nvPr>
        </p:nvSpPr>
        <p:spPr/>
        <p:txBody>
          <a:bodyPr/>
          <a:lstStyle/>
          <a:p>
            <a:pPr>
              <a:defRPr/>
            </a:pPr>
            <a:fld id="{F643F65F-BCE4-4AA7-A128-3E7BB6857C5F}" type="slidenum">
              <a:rPr lang="en-US"/>
              <a:pPr>
                <a:defRPr/>
              </a:pPr>
              <a:t>38</a:t>
            </a:fld>
            <a:endParaRPr lang="en-US"/>
          </a:p>
        </p:txBody>
      </p:sp>
    </p:spTree>
    <p:extLst>
      <p:ext uri="{BB962C8B-B14F-4D97-AF65-F5344CB8AC3E}">
        <p14:creationId xmlns:p14="http://schemas.microsoft.com/office/powerpoint/2010/main" val="364285731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1"/>
          <p:cNvSpPr>
            <a:spLocks noGrp="1"/>
          </p:cNvSpPr>
          <p:nvPr>
            <p:ph type="sldNum" sz="quarter" idx="10"/>
          </p:nvPr>
        </p:nvSpPr>
        <p:spPr/>
        <p:txBody>
          <a:bodyPr/>
          <a:lstStyle/>
          <a:p>
            <a:pPr>
              <a:defRPr/>
            </a:pPr>
            <a:fld id="{19187583-C32D-4D07-920E-CEA653E3ACC7}" type="slidenum">
              <a:rPr lang="en-US"/>
              <a:pPr>
                <a:defRPr/>
              </a:pPr>
              <a:t>39</a:t>
            </a:fld>
            <a:endParaRPr lang="en-US"/>
          </a:p>
        </p:txBody>
      </p:sp>
      <p:sp>
        <p:nvSpPr>
          <p:cNvPr id="57346" name="Rectangle 2"/>
          <p:cNvSpPr>
            <a:spLocks noGrp="1" noChangeArrowheads="1"/>
          </p:cNvSpPr>
          <p:nvPr>
            <p:ph type="title" idx="4294967295"/>
          </p:nvPr>
        </p:nvSpPr>
        <p:spPr>
          <a:xfrm>
            <a:off x="0" y="17929"/>
            <a:ext cx="9144000" cy="591671"/>
          </a:xfrm>
          <a:solidFill>
            <a:schemeClr val="accent4">
              <a:lumMod val="40000"/>
              <a:lumOff val="60000"/>
            </a:schemeClr>
          </a:solidFill>
        </p:spPr>
        <p:txBody>
          <a:bodyPr lIns="0">
            <a:normAutofit fontScale="90000"/>
          </a:bodyPr>
          <a:lstStyle/>
          <a:p>
            <a:pPr eaLnBrk="1" hangingPunct="1">
              <a:defRPr/>
            </a:pPr>
            <a:r>
              <a:rPr lang="en-US" dirty="0" smtClean="0"/>
              <a:t>ER Modeling -Notations</a:t>
            </a:r>
          </a:p>
        </p:txBody>
      </p:sp>
      <p:sp>
        <p:nvSpPr>
          <p:cNvPr id="54276" name="Rectangle 4"/>
          <p:cNvSpPr>
            <a:spLocks noChangeArrowheads="1"/>
          </p:cNvSpPr>
          <p:nvPr/>
        </p:nvSpPr>
        <p:spPr bwMode="auto">
          <a:xfrm>
            <a:off x="4259263" y="3398838"/>
            <a:ext cx="1841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p>
            <a:endParaRPr lang="en-US"/>
          </a:p>
        </p:txBody>
      </p:sp>
      <p:pic>
        <p:nvPicPr>
          <p:cNvPr id="399365" name="Picture 5"/>
          <p:cNvPicPr>
            <a:picLocks noChangeAspect="1" noChangeArrowheads="1"/>
          </p:cNvPicPr>
          <p:nvPr/>
        </p:nvPicPr>
        <p:blipFill>
          <a:blip r:embed="rId2">
            <a:lum bright="-18000"/>
            <a:extLst>
              <a:ext uri="{28A0092B-C50C-407E-A947-70E740481C1C}">
                <a14:useLocalDpi xmlns:a14="http://schemas.microsoft.com/office/drawing/2010/main" val="0"/>
              </a:ext>
            </a:extLst>
          </a:blip>
          <a:srcRect/>
          <a:stretch>
            <a:fillRect/>
          </a:stretch>
        </p:blipFill>
        <p:spPr bwMode="auto">
          <a:xfrm>
            <a:off x="533400" y="1219200"/>
            <a:ext cx="2133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7378" name="Group 34"/>
          <p:cNvGraphicFramePr>
            <a:graphicFrameLocks noGrp="1"/>
          </p:cNvGraphicFramePr>
          <p:nvPr/>
        </p:nvGraphicFramePr>
        <p:xfrm>
          <a:off x="3200400" y="1219200"/>
          <a:ext cx="5029200" cy="1737326"/>
        </p:xfrm>
        <a:graphic>
          <a:graphicData uri="http://schemas.openxmlformats.org/drawingml/2006/table">
            <a:tbl>
              <a:tblPr/>
              <a:tblGrid>
                <a:gridCol w="209550"/>
                <a:gridCol w="4819650"/>
              </a:tblGrid>
              <a:tr h="1736725">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endParaRPr kumimoji="0" lang="en-US" sz="1800" b="0" i="0" u="none" strike="noStrike" cap="none" normalizeH="0" baseline="0" dirty="0" smtClean="0">
                        <a:ln>
                          <a:noFill/>
                        </a:ln>
                        <a:solidFill>
                          <a:schemeClr val="tx1"/>
                        </a:solidFill>
                        <a:effectLst/>
                        <a:latin typeface="Arial" charset="0"/>
                      </a:endParaRPr>
                    </a:p>
                  </a:txBody>
                  <a:tcPr marT="45703" marB="45703" anchor="ctr" horzOverflow="overflow">
                    <a:lnL>
                      <a:noFill/>
                    </a:lnL>
                    <a:lnR>
                      <a:noFill/>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 typeface="Symbol" pitchFamily="18" charset="2"/>
                        <a:buNone/>
                        <a:tabLst/>
                      </a:pPr>
                      <a:r>
                        <a:rPr kumimoji="0" lang="en-US" sz="1800" b="0" i="0" u="none" strike="noStrike" cap="none" normalizeH="0" baseline="0" dirty="0" smtClean="0">
                          <a:ln>
                            <a:noFill/>
                          </a:ln>
                          <a:solidFill>
                            <a:srgbClr val="424542"/>
                          </a:solidFill>
                          <a:effectLst/>
                          <a:latin typeface="Trebuchet MS" pitchFamily="34" charset="0"/>
                          <a:cs typeface="Times New Roman" pitchFamily="18" charset="0"/>
                        </a:rPr>
                        <a:t>An Entity can be defined as an object or concept about which user wants to store information.</a:t>
                      </a:r>
                      <a:br>
                        <a:rPr kumimoji="0" lang="en-US" sz="1800" b="0" i="0" u="none" strike="noStrike" cap="none" normalizeH="0" baseline="0" dirty="0" smtClean="0">
                          <a:ln>
                            <a:noFill/>
                          </a:ln>
                          <a:solidFill>
                            <a:srgbClr val="424542"/>
                          </a:solidFill>
                          <a:effectLst/>
                          <a:latin typeface="Trebuchet MS" pitchFamily="34" charset="0"/>
                          <a:cs typeface="Times New Roman" pitchFamily="18" charset="0"/>
                        </a:rPr>
                      </a:br>
                      <a:endParaRPr kumimoji="0" lang="en-US" sz="1800" b="0" i="0" u="none" strike="noStrike" cap="none" normalizeH="0" baseline="0" dirty="0" smtClean="0">
                        <a:ln>
                          <a:noFill/>
                        </a:ln>
                        <a:solidFill>
                          <a:srgbClr val="424542"/>
                        </a:solidFill>
                        <a:effectLst/>
                        <a:latin typeface="Trebuchet MS" pitchFamily="34"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 typeface="Symbol" pitchFamily="18" charset="2"/>
                        <a:buNone/>
                        <a:tabLst/>
                      </a:pPr>
                      <a:r>
                        <a:rPr kumimoji="0" lang="en-US" sz="1800" b="1" i="0" u="none" strike="noStrike" cap="none" normalizeH="0" baseline="0" dirty="0" smtClean="0">
                          <a:ln>
                            <a:noFill/>
                          </a:ln>
                          <a:solidFill>
                            <a:srgbClr val="424542"/>
                          </a:solidFill>
                          <a:effectLst/>
                          <a:latin typeface="Trebuchet MS" pitchFamily="34" charset="0"/>
                          <a:cs typeface="Times New Roman" pitchFamily="18" charset="0"/>
                        </a:rPr>
                        <a:t/>
                      </a:r>
                      <a:br>
                        <a:rPr kumimoji="0" lang="en-US" sz="1800" b="1" i="0" u="none" strike="noStrike" cap="none" normalizeH="0" baseline="0" dirty="0" smtClean="0">
                          <a:ln>
                            <a:noFill/>
                          </a:ln>
                          <a:solidFill>
                            <a:srgbClr val="424542"/>
                          </a:solidFill>
                          <a:effectLst/>
                          <a:latin typeface="Trebuchet MS" pitchFamily="34" charset="0"/>
                          <a:cs typeface="Times New Roman" pitchFamily="18" charset="0"/>
                        </a:rPr>
                      </a:br>
                      <a:endParaRPr kumimoji="0" lang="en-US" sz="1800" b="0" i="0" u="none" strike="noStrike" cap="none" normalizeH="0" baseline="0" dirty="0" smtClean="0">
                        <a:ln>
                          <a:noFill/>
                        </a:ln>
                        <a:solidFill>
                          <a:schemeClr val="tx1"/>
                        </a:solidFill>
                        <a:effectLst/>
                        <a:latin typeface="Arial" charset="0"/>
                      </a:endParaRPr>
                    </a:p>
                  </a:txBody>
                  <a:tcPr marT="45703" marB="45703" anchor="ctr" horzOverflow="overflow">
                    <a:lnL>
                      <a:noFill/>
                    </a:lnL>
                    <a:lnR>
                      <a:noFill/>
                    </a:lnR>
                    <a:lnT>
                      <a:noFill/>
                    </a:lnT>
                    <a:lnB>
                      <a:noFill/>
                    </a:lnB>
                    <a:lnTlToBr>
                      <a:noFill/>
                    </a:lnTlToBr>
                    <a:lnBlToTr>
                      <a:noFill/>
                    </a:lnBlToTr>
                    <a:noFill/>
                  </a:tcPr>
                </a:tc>
              </a:tr>
            </a:tbl>
          </a:graphicData>
        </a:graphic>
      </p:graphicFrame>
      <p:sp>
        <p:nvSpPr>
          <p:cNvPr id="54281" name="Rectangle 13"/>
          <p:cNvSpPr>
            <a:spLocks noChangeArrowheads="1"/>
          </p:cNvSpPr>
          <p:nvPr/>
        </p:nvSpPr>
        <p:spPr bwMode="auto">
          <a:xfrm>
            <a:off x="4251325" y="3535363"/>
            <a:ext cx="1841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p>
            <a:endParaRPr lang="en-US"/>
          </a:p>
        </p:txBody>
      </p:sp>
      <p:pic>
        <p:nvPicPr>
          <p:cNvPr id="399374" name="Picture 14"/>
          <p:cNvPicPr>
            <a:picLocks noChangeAspect="1" noChangeArrowheads="1"/>
          </p:cNvPicPr>
          <p:nvPr/>
        </p:nvPicPr>
        <p:blipFill>
          <a:blip r:embed="rId3">
            <a:lum contrast="-30000"/>
            <a:extLst>
              <a:ext uri="{28A0092B-C50C-407E-A947-70E740481C1C}">
                <a14:useLocalDpi xmlns:a14="http://schemas.microsoft.com/office/drawing/2010/main" val="0"/>
              </a:ext>
            </a:extLst>
          </a:blip>
          <a:srcRect/>
          <a:stretch>
            <a:fillRect/>
          </a:stretch>
        </p:blipFill>
        <p:spPr bwMode="auto">
          <a:xfrm>
            <a:off x="609600" y="2209800"/>
            <a:ext cx="2133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7374" name="Group 30"/>
          <p:cNvGraphicFramePr>
            <a:graphicFrameLocks noGrp="1"/>
          </p:cNvGraphicFramePr>
          <p:nvPr/>
        </p:nvGraphicFramePr>
        <p:xfrm>
          <a:off x="3276600" y="2057400"/>
          <a:ext cx="5511802" cy="1463675"/>
        </p:xfrm>
        <a:graphic>
          <a:graphicData uri="http://schemas.openxmlformats.org/drawingml/2006/table">
            <a:tbl>
              <a:tblPr/>
              <a:tblGrid>
                <a:gridCol w="208270"/>
                <a:gridCol w="5303532"/>
              </a:tblGrid>
              <a:tr h="1463675">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endParaRPr kumimoji="0" lang="en-US" sz="1800" b="0" i="0" u="none" strike="noStrike" cap="none" normalizeH="0" baseline="0" dirty="0" smtClean="0">
                        <a:ln>
                          <a:noFill/>
                        </a:ln>
                        <a:solidFill>
                          <a:schemeClr val="tx1"/>
                        </a:solidFill>
                        <a:effectLst/>
                        <a:latin typeface="Arial" charset="0"/>
                      </a:endParaRPr>
                    </a:p>
                  </a:txBody>
                  <a:tcPr marL="91435" marR="91435" marT="45740" marB="4574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Symbol" pitchFamily="18" charset="2"/>
                        <a:buNone/>
                        <a:tabLst/>
                      </a:pPr>
                      <a:r>
                        <a:rPr kumimoji="0" lang="en-US" sz="1800" b="0" i="0" u="none" strike="noStrike" cap="none" normalizeH="0" baseline="0" dirty="0" smtClean="0">
                          <a:ln>
                            <a:noFill/>
                          </a:ln>
                          <a:solidFill>
                            <a:srgbClr val="424542"/>
                          </a:solidFill>
                          <a:effectLst/>
                          <a:latin typeface="Trebuchet MS" pitchFamily="34" charset="0"/>
                          <a:cs typeface="Times New Roman" pitchFamily="18" charset="0"/>
                        </a:rPr>
                        <a:t>A weak Entity requires another Entity for it’s  existence. Example Order Item depends upon Order Number for its existence. Without Order Number it is impossible to identify Order Item uniquely.</a:t>
                      </a:r>
                      <a:endParaRPr kumimoji="0" lang="en-US" sz="1800" b="0" i="0" u="none" strike="noStrike" cap="none" normalizeH="0" baseline="0" dirty="0" smtClean="0">
                        <a:ln>
                          <a:noFill/>
                        </a:ln>
                        <a:solidFill>
                          <a:schemeClr val="tx1"/>
                        </a:solidFill>
                        <a:effectLst/>
                        <a:latin typeface="Arial" charset="0"/>
                      </a:endParaRPr>
                    </a:p>
                  </a:txBody>
                  <a:tcPr marL="91435" marR="91435" marT="45740" marB="45740" anchor="ctr" horzOverflow="overflow">
                    <a:lnL>
                      <a:noFill/>
                    </a:lnL>
                    <a:lnR>
                      <a:noFill/>
                    </a:lnR>
                    <a:lnT>
                      <a:noFill/>
                    </a:lnT>
                    <a:lnB>
                      <a:noFill/>
                    </a:lnB>
                    <a:lnTlToBr>
                      <a:noFill/>
                    </a:lnTlToBr>
                    <a:lnBlToTr>
                      <a:noFill/>
                    </a:lnBlToTr>
                    <a:noFill/>
                  </a:tcPr>
                </a:tc>
              </a:tr>
            </a:tbl>
          </a:graphicData>
        </a:graphic>
      </p:graphicFrame>
      <p:sp>
        <p:nvSpPr>
          <p:cNvPr id="54286" name="Rectangle 22"/>
          <p:cNvSpPr>
            <a:spLocks noChangeArrowheads="1"/>
          </p:cNvSpPr>
          <p:nvPr/>
        </p:nvSpPr>
        <p:spPr bwMode="auto">
          <a:xfrm>
            <a:off x="4259263" y="3398838"/>
            <a:ext cx="1841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p>
            <a:endParaRPr lang="en-US"/>
          </a:p>
        </p:txBody>
      </p:sp>
      <p:pic>
        <p:nvPicPr>
          <p:cNvPr id="399383" name="Picture 23"/>
          <p:cNvPicPr>
            <a:picLocks noChangeAspect="1" noChangeArrowheads="1"/>
          </p:cNvPicPr>
          <p:nvPr/>
        </p:nvPicPr>
        <p:blipFill>
          <a:blip r:embed="rId4">
            <a:lum bright="-18000"/>
            <a:extLst>
              <a:ext uri="{28A0092B-C50C-407E-A947-70E740481C1C}">
                <a14:useLocalDpi xmlns:a14="http://schemas.microsoft.com/office/drawing/2010/main" val="0"/>
              </a:ext>
            </a:extLst>
          </a:blip>
          <a:srcRect/>
          <a:stretch>
            <a:fillRect/>
          </a:stretch>
        </p:blipFill>
        <p:spPr bwMode="auto">
          <a:xfrm>
            <a:off x="609600" y="3429000"/>
            <a:ext cx="205740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7375" name="Group 31"/>
          <p:cNvGraphicFramePr>
            <a:graphicFrameLocks noGrp="1"/>
          </p:cNvGraphicFramePr>
          <p:nvPr/>
        </p:nvGraphicFramePr>
        <p:xfrm>
          <a:off x="3124200" y="3505200"/>
          <a:ext cx="5486400" cy="1189038"/>
        </p:xfrm>
        <a:graphic>
          <a:graphicData uri="http://schemas.openxmlformats.org/drawingml/2006/table">
            <a:tbl>
              <a:tblPr/>
              <a:tblGrid>
                <a:gridCol w="325438"/>
                <a:gridCol w="5160962"/>
              </a:tblGrid>
              <a:tr h="1189038">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endParaRPr kumimoji="0" lang="en-US" sz="1800" b="0" i="0" u="none" strike="noStrike" cap="none" normalizeH="0" baseline="0" dirty="0" smtClean="0">
                        <a:ln>
                          <a:noFill/>
                        </a:ln>
                        <a:solidFill>
                          <a:schemeClr val="tx1"/>
                        </a:solidFill>
                        <a:effectLst/>
                        <a:latin typeface="Arial" charset="0"/>
                      </a:endParaRPr>
                    </a:p>
                  </a:txBody>
                  <a:tcPr marT="45732" marB="45732"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Symbol" pitchFamily="18" charset="2"/>
                        <a:buNone/>
                        <a:tabLst/>
                      </a:pPr>
                      <a:r>
                        <a:rPr kumimoji="0" lang="en-US" sz="1800" b="0" i="0" u="none" strike="noStrike" cap="none" normalizeH="0" baseline="0" dirty="0" smtClean="0">
                          <a:ln>
                            <a:noFill/>
                          </a:ln>
                          <a:solidFill>
                            <a:srgbClr val="424542"/>
                          </a:solidFill>
                          <a:effectLst/>
                          <a:latin typeface="Trebuchet MS" pitchFamily="34" charset="0"/>
                          <a:cs typeface="Times New Roman" pitchFamily="18" charset="0"/>
                        </a:rPr>
                        <a:t>Properties or characteristics of an Entity is called Attributes of entity </a:t>
                      </a:r>
                      <a:br>
                        <a:rPr kumimoji="0" lang="en-US" sz="1800" b="0" i="0" u="none" strike="noStrike" cap="none" normalizeH="0" baseline="0" dirty="0" smtClean="0">
                          <a:ln>
                            <a:noFill/>
                          </a:ln>
                          <a:solidFill>
                            <a:srgbClr val="424542"/>
                          </a:solidFill>
                          <a:effectLst/>
                          <a:latin typeface="Trebuchet MS" pitchFamily="34" charset="0"/>
                          <a:cs typeface="Times New Roman" pitchFamily="18" charset="0"/>
                        </a:rPr>
                      </a:br>
                      <a:r>
                        <a:rPr kumimoji="0" lang="en-US" sz="1800" b="1" i="0" u="none" strike="noStrike" cap="none" normalizeH="0" baseline="0" dirty="0" smtClean="0">
                          <a:ln>
                            <a:noFill/>
                          </a:ln>
                          <a:solidFill>
                            <a:srgbClr val="424542"/>
                          </a:solidFill>
                          <a:effectLst/>
                          <a:latin typeface="Trebuchet MS" pitchFamily="34" charset="0"/>
                          <a:cs typeface="Times New Roman" pitchFamily="18" charset="0"/>
                        </a:rPr>
                        <a:t/>
                      </a:r>
                      <a:br>
                        <a:rPr kumimoji="0" lang="en-US" sz="1800" b="1" i="0" u="none" strike="noStrike" cap="none" normalizeH="0" baseline="0" dirty="0" smtClean="0">
                          <a:ln>
                            <a:noFill/>
                          </a:ln>
                          <a:solidFill>
                            <a:srgbClr val="424542"/>
                          </a:solidFill>
                          <a:effectLst/>
                          <a:latin typeface="Trebuchet MS" pitchFamily="34" charset="0"/>
                          <a:cs typeface="Times New Roman" pitchFamily="18" charset="0"/>
                        </a:rPr>
                      </a:br>
                      <a:endParaRPr kumimoji="0" lang="en-US" sz="1800" b="0" i="0" u="none" strike="noStrike" cap="none" normalizeH="0" baseline="0" dirty="0" smtClean="0">
                        <a:ln>
                          <a:noFill/>
                        </a:ln>
                        <a:solidFill>
                          <a:schemeClr val="tx1"/>
                        </a:solidFill>
                        <a:effectLst/>
                        <a:latin typeface="Arial" charset="0"/>
                      </a:endParaRPr>
                    </a:p>
                  </a:txBody>
                  <a:tcPr marT="45732" marB="45732" anchor="ctr" horzOverflow="overflow">
                    <a:lnL>
                      <a:noFill/>
                    </a:lnL>
                    <a:lnR>
                      <a:noFill/>
                    </a:lnR>
                    <a:lnT>
                      <a:noFill/>
                    </a:lnT>
                    <a:lnB>
                      <a:noFill/>
                    </a:lnB>
                    <a:lnTlToBr>
                      <a:noFill/>
                    </a:lnTlToBr>
                    <a:lnBlToTr>
                      <a:noFill/>
                    </a:lnBlToTr>
                    <a:noFill/>
                  </a:tcPr>
                </a:tc>
              </a:tr>
            </a:tbl>
          </a:graphicData>
        </a:graphic>
      </p:graphicFrame>
      <p:sp>
        <p:nvSpPr>
          <p:cNvPr id="54291" name="Rectangle 31"/>
          <p:cNvSpPr>
            <a:spLocks noChangeArrowheads="1"/>
          </p:cNvSpPr>
          <p:nvPr/>
        </p:nvSpPr>
        <p:spPr bwMode="auto">
          <a:xfrm>
            <a:off x="4259263" y="3521075"/>
            <a:ext cx="1841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p>
            <a:endParaRPr lang="en-US"/>
          </a:p>
        </p:txBody>
      </p:sp>
      <p:pic>
        <p:nvPicPr>
          <p:cNvPr id="399392" name="Picture 32"/>
          <p:cNvPicPr>
            <a:picLocks noChangeAspect="1" noChangeArrowheads="1"/>
          </p:cNvPicPr>
          <p:nvPr/>
        </p:nvPicPr>
        <p:blipFill>
          <a:blip r:embed="rId5">
            <a:lum bright="-18000"/>
            <a:extLst>
              <a:ext uri="{28A0092B-C50C-407E-A947-70E740481C1C}">
                <a14:useLocalDpi xmlns:a14="http://schemas.microsoft.com/office/drawing/2010/main" val="0"/>
              </a:ext>
            </a:extLst>
          </a:blip>
          <a:srcRect/>
          <a:stretch>
            <a:fillRect/>
          </a:stretch>
        </p:blipFill>
        <p:spPr bwMode="auto">
          <a:xfrm>
            <a:off x="533400" y="4267200"/>
            <a:ext cx="2133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7376" name="Group 32"/>
          <p:cNvGraphicFramePr>
            <a:graphicFrameLocks noGrp="1"/>
          </p:cNvGraphicFramePr>
          <p:nvPr/>
        </p:nvGraphicFramePr>
        <p:xfrm>
          <a:off x="3124200" y="4191000"/>
          <a:ext cx="5638800" cy="914400"/>
        </p:xfrm>
        <a:graphic>
          <a:graphicData uri="http://schemas.openxmlformats.org/drawingml/2006/table">
            <a:tbl>
              <a:tblPr/>
              <a:tblGrid>
                <a:gridCol w="317500"/>
                <a:gridCol w="5321300"/>
              </a:tblGrid>
              <a:tr h="152400">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endParaRPr kumimoji="0" lang="en-US" sz="1800" b="0" i="0" u="none" strike="noStrike" cap="none" normalizeH="0" baseline="0" dirty="0" smtClean="0">
                        <a:ln>
                          <a:noFill/>
                        </a:ln>
                        <a:solidFill>
                          <a:schemeClr val="tx1"/>
                        </a:solidFill>
                        <a:effectLst/>
                        <a:latin typeface="Arial"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Symbol" pitchFamily="18" charset="2"/>
                        <a:buNone/>
                        <a:tabLst/>
                      </a:pPr>
                      <a:r>
                        <a:rPr kumimoji="0" lang="en-US" sz="1800" b="0" i="0" u="none" strike="noStrike" cap="none" normalizeH="0" baseline="0" dirty="0" smtClean="0">
                          <a:ln>
                            <a:noFill/>
                          </a:ln>
                          <a:solidFill>
                            <a:srgbClr val="424542"/>
                          </a:solidFill>
                          <a:effectLst/>
                          <a:latin typeface="Trebuchet MS" pitchFamily="34" charset="0"/>
                          <a:cs typeface="Times New Roman" pitchFamily="18" charset="0"/>
                        </a:rPr>
                        <a:t>If an attribute is the unique or distinguishing characteristic of the Entity it is called Key Attribute</a:t>
                      </a:r>
                      <a:endParaRPr kumimoji="0" lang="en-US" sz="1800" b="0" i="0" u="none" strike="noStrike" cap="none" normalizeH="0" baseline="0" dirty="0" smtClean="0">
                        <a:ln>
                          <a:noFill/>
                        </a:ln>
                        <a:solidFill>
                          <a:schemeClr val="tx1"/>
                        </a:solidFill>
                        <a:effectLst/>
                        <a:latin typeface="Arial" charset="0"/>
                      </a:endParaRPr>
                    </a:p>
                  </a:txBody>
                  <a:tcPr anchor="ctr" horzOverflow="overflow">
                    <a:lnL>
                      <a:noFill/>
                    </a:lnL>
                    <a:lnR>
                      <a:noFill/>
                    </a:lnR>
                    <a:lnT>
                      <a:noFill/>
                    </a:lnT>
                    <a:lnB>
                      <a:noFill/>
                    </a:lnB>
                    <a:lnTlToBr>
                      <a:noFill/>
                    </a:lnTlToBr>
                    <a:lnBlToTr>
                      <a:noFill/>
                    </a:lnBlToTr>
                    <a:noFill/>
                  </a:tcPr>
                </a:tc>
              </a:tr>
            </a:tbl>
          </a:graphicData>
        </a:graphic>
      </p:graphicFrame>
      <p:sp>
        <p:nvSpPr>
          <p:cNvPr id="54296" name="Rectangle 40"/>
          <p:cNvSpPr>
            <a:spLocks noChangeArrowheads="1"/>
          </p:cNvSpPr>
          <p:nvPr/>
        </p:nvSpPr>
        <p:spPr bwMode="auto">
          <a:xfrm>
            <a:off x="4175125" y="3444875"/>
            <a:ext cx="1841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p>
            <a:endParaRPr lang="en-US"/>
          </a:p>
        </p:txBody>
      </p:sp>
      <p:pic>
        <p:nvPicPr>
          <p:cNvPr id="399401" name="Picture 41"/>
          <p:cNvPicPr>
            <a:picLocks noChangeAspect="1" noChangeArrowheads="1"/>
          </p:cNvPicPr>
          <p:nvPr/>
        </p:nvPicPr>
        <p:blipFill>
          <a:blip r:embed="rId6">
            <a:lum bright="-18000"/>
            <a:extLst>
              <a:ext uri="{28A0092B-C50C-407E-A947-70E740481C1C}">
                <a14:useLocalDpi xmlns:a14="http://schemas.microsoft.com/office/drawing/2010/main" val="0"/>
              </a:ext>
            </a:extLst>
          </a:blip>
          <a:srcRect/>
          <a:stretch>
            <a:fillRect/>
          </a:stretch>
        </p:blipFill>
        <p:spPr bwMode="auto">
          <a:xfrm>
            <a:off x="533400" y="5410200"/>
            <a:ext cx="21336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7377" name="Group 33"/>
          <p:cNvGraphicFramePr>
            <a:graphicFrameLocks noGrp="1"/>
          </p:cNvGraphicFramePr>
          <p:nvPr/>
        </p:nvGraphicFramePr>
        <p:xfrm>
          <a:off x="3200400" y="5181600"/>
          <a:ext cx="5345115" cy="1189038"/>
        </p:xfrm>
        <a:graphic>
          <a:graphicData uri="http://schemas.openxmlformats.org/drawingml/2006/table">
            <a:tbl>
              <a:tblPr/>
              <a:tblGrid>
                <a:gridCol w="208270"/>
                <a:gridCol w="5136845"/>
              </a:tblGrid>
              <a:tr h="1189038">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endParaRPr kumimoji="0" lang="en-US" sz="1800" b="0" i="0" u="none" strike="noStrike" cap="none" normalizeH="0" baseline="0" dirty="0" smtClean="0">
                        <a:ln>
                          <a:noFill/>
                        </a:ln>
                        <a:solidFill>
                          <a:schemeClr val="tx1"/>
                        </a:solidFill>
                        <a:effectLst/>
                        <a:latin typeface="Arial" charset="0"/>
                      </a:endParaRPr>
                    </a:p>
                  </a:txBody>
                  <a:tcPr marL="91435" marR="91435" marT="45732" marB="45732"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Symbol" pitchFamily="18" charset="2"/>
                        <a:buNone/>
                        <a:tabLst/>
                      </a:pPr>
                      <a:r>
                        <a:rPr kumimoji="0" lang="en-US" sz="1800" b="0" i="0" u="none" strike="noStrike" cap="none" normalizeH="0" baseline="0" dirty="0" smtClean="0">
                          <a:ln>
                            <a:noFill/>
                          </a:ln>
                          <a:solidFill>
                            <a:srgbClr val="424542"/>
                          </a:solidFill>
                          <a:effectLst/>
                          <a:latin typeface="Trebuchet MS" pitchFamily="34" charset="0"/>
                          <a:cs typeface="Times New Roman" pitchFamily="18" charset="0"/>
                        </a:rPr>
                        <a:t>If an attribute can have more than one value then it is called multi-valued attribute.</a:t>
                      </a:r>
                    </a:p>
                    <a:p>
                      <a:pPr marL="0" marR="0" lvl="0" indent="0" algn="l" defTabSz="914400" rtl="0" eaLnBrk="1" fontAlgn="base" latinLnBrk="0" hangingPunct="1">
                        <a:lnSpc>
                          <a:spcPct val="100000"/>
                        </a:lnSpc>
                        <a:spcBef>
                          <a:spcPct val="0"/>
                        </a:spcBef>
                        <a:spcAft>
                          <a:spcPct val="0"/>
                        </a:spcAft>
                        <a:buClrTx/>
                        <a:buSzTx/>
                        <a:buFont typeface="Symbol" pitchFamily="18" charset="2"/>
                        <a:buNone/>
                        <a:tabLst/>
                      </a:pPr>
                      <a:r>
                        <a:rPr kumimoji="0" lang="en-US" sz="1800" b="0" i="0" u="none" strike="noStrike" cap="none" normalizeH="0" baseline="0" dirty="0" smtClean="0">
                          <a:ln>
                            <a:noFill/>
                          </a:ln>
                          <a:solidFill>
                            <a:srgbClr val="424542"/>
                          </a:solidFill>
                          <a:effectLst/>
                          <a:latin typeface="Trebuchet MS" pitchFamily="34" charset="0"/>
                          <a:cs typeface="Times New Roman" pitchFamily="18" charset="0"/>
                        </a:rPr>
                        <a:t>For example, an employee Entity can have multiple skill values. </a:t>
                      </a:r>
                      <a:endParaRPr kumimoji="0" lang="en-US" sz="1800" b="0" i="0" u="none" strike="noStrike" cap="none" normalizeH="0" baseline="0" dirty="0" smtClean="0">
                        <a:ln>
                          <a:noFill/>
                        </a:ln>
                        <a:solidFill>
                          <a:schemeClr val="tx1"/>
                        </a:solidFill>
                        <a:effectLst/>
                        <a:latin typeface="Arial" charset="0"/>
                      </a:endParaRPr>
                    </a:p>
                  </a:txBody>
                  <a:tcPr marL="91435" marR="91435" marT="45732" marB="45732" anchor="ctr" horzOverflow="overflow">
                    <a:lnL>
                      <a:noFill/>
                    </a:lnL>
                    <a:lnR>
                      <a:noFill/>
                    </a:lnR>
                    <a:lnT>
                      <a:noFill/>
                    </a:lnT>
                    <a:lnB>
                      <a:noFill/>
                    </a:lnB>
                    <a:lnTlToBr>
                      <a:noFill/>
                    </a:lnTlToBr>
                    <a:lnBlToTr>
                      <a:noFill/>
                    </a:lnBlToTr>
                    <a:noFill/>
                  </a:tcPr>
                </a:tc>
              </a:tr>
            </a:tbl>
          </a:graphicData>
        </a:graphic>
      </p:graphicFrame>
    </p:spTree>
    <p:extLst>
      <p:ext uri="{BB962C8B-B14F-4D97-AF65-F5344CB8AC3E}">
        <p14:creationId xmlns:p14="http://schemas.microsoft.com/office/powerpoint/2010/main" val="38575477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99365"/>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nodeType="afterEffect">
                                  <p:stCondLst>
                                    <p:cond delay="0"/>
                                  </p:stCondLst>
                                  <p:childTnLst>
                                    <p:set>
                                      <p:cBhvr>
                                        <p:cTn id="9" dur="1" fill="hold">
                                          <p:stCondLst>
                                            <p:cond delay="499"/>
                                          </p:stCondLst>
                                        </p:cTn>
                                        <p:tgtEl>
                                          <p:spTgt spid="57378"/>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499"/>
                                          </p:stCondLst>
                                        </p:cTn>
                                        <p:tgtEl>
                                          <p:spTgt spid="399374"/>
                                        </p:tgtEl>
                                        <p:attrNameLst>
                                          <p:attrName>style.visibility</p:attrName>
                                        </p:attrNameLst>
                                      </p:cBhvr>
                                      <p:to>
                                        <p:strVal val="visible"/>
                                      </p:to>
                                    </p:set>
                                  </p:childTnLst>
                                </p:cTn>
                              </p:par>
                            </p:childTnLst>
                          </p:cTn>
                        </p:par>
                        <p:par>
                          <p:cTn id="14" fill="hold" nodeType="afterGroup">
                            <p:stCondLst>
                              <p:cond delay="500"/>
                            </p:stCondLst>
                            <p:childTnLst>
                              <p:par>
                                <p:cTn id="15" presetID="1" presetClass="entr" presetSubtype="0" fill="hold" nodeType="afterEffect">
                                  <p:stCondLst>
                                    <p:cond delay="0"/>
                                  </p:stCondLst>
                                  <p:childTnLst>
                                    <p:set>
                                      <p:cBhvr>
                                        <p:cTn id="16" dur="1" fill="hold">
                                          <p:stCondLst>
                                            <p:cond delay="499"/>
                                          </p:stCondLst>
                                        </p:cTn>
                                        <p:tgtEl>
                                          <p:spTgt spid="57374"/>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499"/>
                                          </p:stCondLst>
                                        </p:cTn>
                                        <p:tgtEl>
                                          <p:spTgt spid="399383"/>
                                        </p:tgtEl>
                                        <p:attrNameLst>
                                          <p:attrName>style.visibility</p:attrName>
                                        </p:attrNameLst>
                                      </p:cBhvr>
                                      <p:to>
                                        <p:strVal val="visible"/>
                                      </p:to>
                                    </p:set>
                                  </p:childTnLst>
                                </p:cTn>
                              </p:par>
                            </p:childTnLst>
                          </p:cTn>
                        </p:par>
                        <p:par>
                          <p:cTn id="21" fill="hold" nodeType="afterGroup">
                            <p:stCondLst>
                              <p:cond delay="500"/>
                            </p:stCondLst>
                            <p:childTnLst>
                              <p:par>
                                <p:cTn id="22" presetID="1" presetClass="entr" presetSubtype="0" fill="hold" nodeType="afterEffect">
                                  <p:stCondLst>
                                    <p:cond delay="0"/>
                                  </p:stCondLst>
                                  <p:childTnLst>
                                    <p:set>
                                      <p:cBhvr>
                                        <p:cTn id="23" dur="1" fill="hold">
                                          <p:stCondLst>
                                            <p:cond delay="499"/>
                                          </p:stCondLst>
                                        </p:cTn>
                                        <p:tgtEl>
                                          <p:spTgt spid="57375"/>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499"/>
                                          </p:stCondLst>
                                        </p:cTn>
                                        <p:tgtEl>
                                          <p:spTgt spid="399392"/>
                                        </p:tgtEl>
                                        <p:attrNameLst>
                                          <p:attrName>style.visibility</p:attrName>
                                        </p:attrNameLst>
                                      </p:cBhvr>
                                      <p:to>
                                        <p:strVal val="visible"/>
                                      </p:to>
                                    </p:set>
                                  </p:childTnLst>
                                </p:cTn>
                              </p:par>
                            </p:childTnLst>
                          </p:cTn>
                        </p:par>
                        <p:par>
                          <p:cTn id="28" fill="hold" nodeType="afterGroup">
                            <p:stCondLst>
                              <p:cond delay="500"/>
                            </p:stCondLst>
                            <p:childTnLst>
                              <p:par>
                                <p:cTn id="29" presetID="1" presetClass="entr" presetSubtype="0" fill="hold" nodeType="afterEffect">
                                  <p:stCondLst>
                                    <p:cond delay="0"/>
                                  </p:stCondLst>
                                  <p:childTnLst>
                                    <p:set>
                                      <p:cBhvr>
                                        <p:cTn id="30" dur="1" fill="hold">
                                          <p:stCondLst>
                                            <p:cond delay="499"/>
                                          </p:stCondLst>
                                        </p:cTn>
                                        <p:tgtEl>
                                          <p:spTgt spid="57376"/>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399401"/>
                                        </p:tgtEl>
                                        <p:attrNameLst>
                                          <p:attrName>style.visibility</p:attrName>
                                        </p:attrNameLst>
                                      </p:cBhvr>
                                      <p:to>
                                        <p:strVal val="visible"/>
                                      </p:to>
                                    </p:set>
                                  </p:childTnLst>
                                </p:cTn>
                              </p:par>
                            </p:childTnLst>
                          </p:cTn>
                        </p:par>
                        <p:par>
                          <p:cTn id="35" fill="hold" nodeType="afterGroup">
                            <p:stCondLst>
                              <p:cond delay="500"/>
                            </p:stCondLst>
                            <p:childTnLst>
                              <p:par>
                                <p:cTn id="36" presetID="1" presetClass="entr" presetSubtype="0" fill="hold" nodeType="afterEffect">
                                  <p:stCondLst>
                                    <p:cond delay="0"/>
                                  </p:stCondLst>
                                  <p:childTnLst>
                                    <p:set>
                                      <p:cBhvr>
                                        <p:cTn id="37" dur="1" fill="hold">
                                          <p:stCondLst>
                                            <p:cond delay="499"/>
                                          </p:stCondLst>
                                        </p:cTn>
                                        <p:tgtEl>
                                          <p:spTgt spid="573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pPr>
              <a:defRPr/>
            </a:pPr>
            <a:fld id="{6A6D561B-D84F-4701-A57F-2A59BD34E625}" type="slidenum">
              <a:rPr lang="en-US"/>
              <a:pPr>
                <a:defRPr/>
              </a:pPr>
              <a:t>4</a:t>
            </a:fld>
            <a:endParaRPr lang="en-US"/>
          </a:p>
        </p:txBody>
      </p:sp>
      <p:sp>
        <p:nvSpPr>
          <p:cNvPr id="22530" name="Rectangle 2"/>
          <p:cNvSpPr>
            <a:spLocks noGrp="1" noChangeArrowheads="1"/>
          </p:cNvSpPr>
          <p:nvPr>
            <p:ph type="title" idx="4294967295"/>
          </p:nvPr>
        </p:nvSpPr>
        <p:spPr>
          <a:xfrm>
            <a:off x="13446" y="0"/>
            <a:ext cx="9130553" cy="838200"/>
          </a:xfrm>
          <a:solidFill>
            <a:schemeClr val="accent4">
              <a:lumMod val="40000"/>
              <a:lumOff val="60000"/>
            </a:schemeClr>
          </a:solidFill>
        </p:spPr>
        <p:txBody>
          <a:bodyPr lIns="0"/>
          <a:lstStyle/>
          <a:p>
            <a:pPr eaLnBrk="1" hangingPunct="1">
              <a:defRPr/>
            </a:pPr>
            <a:r>
              <a:rPr lang="en-US" dirty="0" smtClean="0"/>
              <a:t>Session Plan Day1</a:t>
            </a:r>
          </a:p>
        </p:txBody>
      </p:sp>
      <p:sp>
        <p:nvSpPr>
          <p:cNvPr id="449539" name="Rectangle 3"/>
          <p:cNvSpPr>
            <a:spLocks noGrp="1" noChangeArrowheads="1"/>
          </p:cNvSpPr>
          <p:nvPr>
            <p:ph type="body" idx="4294967295"/>
          </p:nvPr>
        </p:nvSpPr>
        <p:spPr/>
        <p:txBody>
          <a:bodyPr lIns="0" tIns="0"/>
          <a:lstStyle/>
          <a:p>
            <a:pPr eaLnBrk="1" hangingPunct="1">
              <a:lnSpc>
                <a:spcPct val="90000"/>
              </a:lnSpc>
            </a:pPr>
            <a:r>
              <a:rPr lang="en-US" sz="1800" smtClean="0"/>
              <a:t>Traditional File Approach</a:t>
            </a:r>
          </a:p>
          <a:p>
            <a:pPr eaLnBrk="1" hangingPunct="1">
              <a:lnSpc>
                <a:spcPct val="90000"/>
              </a:lnSpc>
            </a:pPr>
            <a:r>
              <a:rPr lang="en-US" sz="1800" smtClean="0"/>
              <a:t>Advantages of a DBMS</a:t>
            </a:r>
          </a:p>
          <a:p>
            <a:pPr eaLnBrk="1" hangingPunct="1">
              <a:lnSpc>
                <a:spcPct val="90000"/>
              </a:lnSpc>
            </a:pPr>
            <a:r>
              <a:rPr lang="en-US" sz="1800" smtClean="0"/>
              <a:t>Three layers of abstraction</a:t>
            </a:r>
          </a:p>
          <a:p>
            <a:pPr eaLnBrk="1" hangingPunct="1">
              <a:lnSpc>
                <a:spcPct val="90000"/>
              </a:lnSpc>
            </a:pPr>
            <a:r>
              <a:rPr lang="en-US" sz="1800" smtClean="0"/>
              <a:t>Users of DBMS</a:t>
            </a:r>
          </a:p>
          <a:p>
            <a:pPr eaLnBrk="1" hangingPunct="1">
              <a:lnSpc>
                <a:spcPct val="90000"/>
              </a:lnSpc>
            </a:pPr>
            <a:r>
              <a:rPr lang="en-US" sz="1800" smtClean="0"/>
              <a:t>Database Models</a:t>
            </a:r>
          </a:p>
          <a:p>
            <a:pPr eaLnBrk="1" hangingPunct="1">
              <a:lnSpc>
                <a:spcPct val="90000"/>
              </a:lnSpc>
            </a:pPr>
            <a:r>
              <a:rPr lang="en-US" sz="1800" smtClean="0"/>
              <a:t>Types of Databases</a:t>
            </a:r>
          </a:p>
          <a:p>
            <a:pPr eaLnBrk="1" hangingPunct="1">
              <a:lnSpc>
                <a:spcPct val="90000"/>
              </a:lnSpc>
            </a:pPr>
            <a:r>
              <a:rPr lang="en-US" sz="1800" smtClean="0"/>
              <a:t>Relational Model Basics</a:t>
            </a:r>
          </a:p>
          <a:p>
            <a:pPr eaLnBrk="1" hangingPunct="1">
              <a:lnSpc>
                <a:spcPct val="90000"/>
              </a:lnSpc>
            </a:pPr>
            <a:r>
              <a:rPr lang="en-US" sz="1800" smtClean="0"/>
              <a:t>Keys</a:t>
            </a:r>
          </a:p>
          <a:p>
            <a:pPr eaLnBrk="1" hangingPunct="1">
              <a:lnSpc>
                <a:spcPct val="90000"/>
              </a:lnSpc>
            </a:pPr>
            <a:r>
              <a:rPr lang="da-DK" sz="1800" smtClean="0"/>
              <a:t>Conceptual  Design</a:t>
            </a:r>
          </a:p>
          <a:p>
            <a:pPr lvl="1" eaLnBrk="1" hangingPunct="1">
              <a:lnSpc>
                <a:spcPct val="90000"/>
              </a:lnSpc>
            </a:pPr>
            <a:r>
              <a:rPr lang="da-DK" sz="1800" smtClean="0"/>
              <a:t>ER Modelling</a:t>
            </a:r>
          </a:p>
          <a:p>
            <a:pPr lvl="1" eaLnBrk="1" hangingPunct="1">
              <a:lnSpc>
                <a:spcPct val="90000"/>
              </a:lnSpc>
            </a:pPr>
            <a:r>
              <a:rPr lang="da-DK" sz="1800" smtClean="0"/>
              <a:t>ER Modelling Notations</a:t>
            </a:r>
          </a:p>
          <a:p>
            <a:pPr lvl="1" eaLnBrk="1" hangingPunct="1">
              <a:lnSpc>
                <a:spcPct val="90000"/>
              </a:lnSpc>
            </a:pPr>
            <a:r>
              <a:rPr lang="en-US" sz="1800" smtClean="0"/>
              <a:t>ERD Case study</a:t>
            </a:r>
          </a:p>
          <a:p>
            <a:pPr lvl="1" eaLnBrk="1" hangingPunct="1">
              <a:lnSpc>
                <a:spcPct val="90000"/>
              </a:lnSpc>
            </a:pPr>
            <a:r>
              <a:rPr lang="en-US" sz="1800" smtClean="0"/>
              <a:t>Merits &amp; Demerits of ER Modeling</a:t>
            </a:r>
          </a:p>
        </p:txBody>
      </p:sp>
    </p:spTree>
    <p:extLst>
      <p:ext uri="{BB962C8B-B14F-4D97-AF65-F5344CB8AC3E}">
        <p14:creationId xmlns:p14="http://schemas.microsoft.com/office/powerpoint/2010/main" val="32179314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9539">
                                            <p:txEl>
                                              <p:pRg st="0" end="0"/>
                                            </p:txEl>
                                          </p:spTgt>
                                        </p:tgtEl>
                                        <p:attrNameLst>
                                          <p:attrName>style.visibility</p:attrName>
                                        </p:attrNameLst>
                                      </p:cBhvr>
                                      <p:to>
                                        <p:strVal val="visible"/>
                                      </p:to>
                                    </p:set>
                                    <p:animEffect transition="in" filter="blinds(horizontal)">
                                      <p:cBhvr>
                                        <p:cTn id="7" dur="500"/>
                                        <p:tgtEl>
                                          <p:spTgt spid="4495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49539">
                                            <p:txEl>
                                              <p:pRg st="1" end="1"/>
                                            </p:txEl>
                                          </p:spTgt>
                                        </p:tgtEl>
                                        <p:attrNameLst>
                                          <p:attrName>style.visibility</p:attrName>
                                        </p:attrNameLst>
                                      </p:cBhvr>
                                      <p:to>
                                        <p:strVal val="visible"/>
                                      </p:to>
                                    </p:set>
                                    <p:animEffect transition="in" filter="blinds(horizontal)">
                                      <p:cBhvr>
                                        <p:cTn id="12" dur="500"/>
                                        <p:tgtEl>
                                          <p:spTgt spid="4495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49539">
                                            <p:txEl>
                                              <p:pRg st="2" end="2"/>
                                            </p:txEl>
                                          </p:spTgt>
                                        </p:tgtEl>
                                        <p:attrNameLst>
                                          <p:attrName>style.visibility</p:attrName>
                                        </p:attrNameLst>
                                      </p:cBhvr>
                                      <p:to>
                                        <p:strVal val="visible"/>
                                      </p:to>
                                    </p:set>
                                    <p:animEffect transition="in" filter="blinds(horizontal)">
                                      <p:cBhvr>
                                        <p:cTn id="17" dur="500"/>
                                        <p:tgtEl>
                                          <p:spTgt spid="44953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49539">
                                            <p:txEl>
                                              <p:pRg st="3" end="3"/>
                                            </p:txEl>
                                          </p:spTgt>
                                        </p:tgtEl>
                                        <p:attrNameLst>
                                          <p:attrName>style.visibility</p:attrName>
                                        </p:attrNameLst>
                                      </p:cBhvr>
                                      <p:to>
                                        <p:strVal val="visible"/>
                                      </p:to>
                                    </p:set>
                                    <p:animEffect transition="in" filter="blinds(horizontal)">
                                      <p:cBhvr>
                                        <p:cTn id="22" dur="500"/>
                                        <p:tgtEl>
                                          <p:spTgt spid="44953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49539">
                                            <p:txEl>
                                              <p:pRg st="4" end="4"/>
                                            </p:txEl>
                                          </p:spTgt>
                                        </p:tgtEl>
                                        <p:attrNameLst>
                                          <p:attrName>style.visibility</p:attrName>
                                        </p:attrNameLst>
                                      </p:cBhvr>
                                      <p:to>
                                        <p:strVal val="visible"/>
                                      </p:to>
                                    </p:set>
                                    <p:animEffect transition="in" filter="blinds(horizontal)">
                                      <p:cBhvr>
                                        <p:cTn id="27" dur="500"/>
                                        <p:tgtEl>
                                          <p:spTgt spid="44953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49539">
                                            <p:txEl>
                                              <p:pRg st="5" end="5"/>
                                            </p:txEl>
                                          </p:spTgt>
                                        </p:tgtEl>
                                        <p:attrNameLst>
                                          <p:attrName>style.visibility</p:attrName>
                                        </p:attrNameLst>
                                      </p:cBhvr>
                                      <p:to>
                                        <p:strVal val="visible"/>
                                      </p:to>
                                    </p:set>
                                    <p:animEffect transition="in" filter="blinds(horizontal)">
                                      <p:cBhvr>
                                        <p:cTn id="32" dur="500"/>
                                        <p:tgtEl>
                                          <p:spTgt spid="44953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49539">
                                            <p:txEl>
                                              <p:pRg st="6" end="6"/>
                                            </p:txEl>
                                          </p:spTgt>
                                        </p:tgtEl>
                                        <p:attrNameLst>
                                          <p:attrName>style.visibility</p:attrName>
                                        </p:attrNameLst>
                                      </p:cBhvr>
                                      <p:to>
                                        <p:strVal val="visible"/>
                                      </p:to>
                                    </p:set>
                                    <p:animEffect transition="in" filter="blinds(horizontal)">
                                      <p:cBhvr>
                                        <p:cTn id="37" dur="500"/>
                                        <p:tgtEl>
                                          <p:spTgt spid="449539">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49539">
                                            <p:txEl>
                                              <p:pRg st="7" end="7"/>
                                            </p:txEl>
                                          </p:spTgt>
                                        </p:tgtEl>
                                        <p:attrNameLst>
                                          <p:attrName>style.visibility</p:attrName>
                                        </p:attrNameLst>
                                      </p:cBhvr>
                                      <p:to>
                                        <p:strVal val="visible"/>
                                      </p:to>
                                    </p:set>
                                    <p:animEffect transition="in" filter="blinds(horizontal)">
                                      <p:cBhvr>
                                        <p:cTn id="42" dur="500"/>
                                        <p:tgtEl>
                                          <p:spTgt spid="449539">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449539">
                                            <p:txEl>
                                              <p:pRg st="8" end="8"/>
                                            </p:txEl>
                                          </p:spTgt>
                                        </p:tgtEl>
                                        <p:attrNameLst>
                                          <p:attrName>style.visibility</p:attrName>
                                        </p:attrNameLst>
                                      </p:cBhvr>
                                      <p:to>
                                        <p:strVal val="visible"/>
                                      </p:to>
                                    </p:set>
                                    <p:animEffect transition="in" filter="blinds(horizontal)">
                                      <p:cBhvr>
                                        <p:cTn id="47" dur="500"/>
                                        <p:tgtEl>
                                          <p:spTgt spid="449539">
                                            <p:txEl>
                                              <p:pRg st="8" end="8"/>
                                            </p:txEl>
                                          </p:spTgt>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449539">
                                            <p:txEl>
                                              <p:pRg st="9" end="9"/>
                                            </p:txEl>
                                          </p:spTgt>
                                        </p:tgtEl>
                                        <p:attrNameLst>
                                          <p:attrName>style.visibility</p:attrName>
                                        </p:attrNameLst>
                                      </p:cBhvr>
                                      <p:to>
                                        <p:strVal val="visible"/>
                                      </p:to>
                                    </p:set>
                                    <p:animEffect transition="in" filter="blinds(horizontal)">
                                      <p:cBhvr>
                                        <p:cTn id="50" dur="500"/>
                                        <p:tgtEl>
                                          <p:spTgt spid="449539">
                                            <p:txEl>
                                              <p:pRg st="9" end="9"/>
                                            </p:txEl>
                                          </p:spTgt>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449539">
                                            <p:txEl>
                                              <p:pRg st="10" end="10"/>
                                            </p:txEl>
                                          </p:spTgt>
                                        </p:tgtEl>
                                        <p:attrNameLst>
                                          <p:attrName>style.visibility</p:attrName>
                                        </p:attrNameLst>
                                      </p:cBhvr>
                                      <p:to>
                                        <p:strVal val="visible"/>
                                      </p:to>
                                    </p:set>
                                    <p:animEffect transition="in" filter="blinds(horizontal)">
                                      <p:cBhvr>
                                        <p:cTn id="53" dur="500"/>
                                        <p:tgtEl>
                                          <p:spTgt spid="449539">
                                            <p:txEl>
                                              <p:pRg st="10" end="10"/>
                                            </p:txEl>
                                          </p:spTgt>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449539">
                                            <p:txEl>
                                              <p:pRg st="11" end="11"/>
                                            </p:txEl>
                                          </p:spTgt>
                                        </p:tgtEl>
                                        <p:attrNameLst>
                                          <p:attrName>style.visibility</p:attrName>
                                        </p:attrNameLst>
                                      </p:cBhvr>
                                      <p:to>
                                        <p:strVal val="visible"/>
                                      </p:to>
                                    </p:set>
                                    <p:animEffect transition="in" filter="blinds(horizontal)">
                                      <p:cBhvr>
                                        <p:cTn id="56" dur="500"/>
                                        <p:tgtEl>
                                          <p:spTgt spid="449539">
                                            <p:txEl>
                                              <p:pRg st="11" end="11"/>
                                            </p:txEl>
                                          </p:spTgt>
                                        </p:tgtEl>
                                      </p:cBhvr>
                                    </p:animEffect>
                                  </p:childTnLst>
                                </p:cTn>
                              </p:par>
                              <p:par>
                                <p:cTn id="57" presetID="3" presetClass="entr" presetSubtype="10" fill="hold" grpId="0" nodeType="withEffect">
                                  <p:stCondLst>
                                    <p:cond delay="0"/>
                                  </p:stCondLst>
                                  <p:childTnLst>
                                    <p:set>
                                      <p:cBhvr>
                                        <p:cTn id="58" dur="1" fill="hold">
                                          <p:stCondLst>
                                            <p:cond delay="0"/>
                                          </p:stCondLst>
                                        </p:cTn>
                                        <p:tgtEl>
                                          <p:spTgt spid="449539">
                                            <p:txEl>
                                              <p:pRg st="12" end="12"/>
                                            </p:txEl>
                                          </p:spTgt>
                                        </p:tgtEl>
                                        <p:attrNameLst>
                                          <p:attrName>style.visibility</p:attrName>
                                        </p:attrNameLst>
                                      </p:cBhvr>
                                      <p:to>
                                        <p:strVal val="visible"/>
                                      </p:to>
                                    </p:set>
                                    <p:animEffect transition="in" filter="blinds(horizontal)">
                                      <p:cBhvr>
                                        <p:cTn id="59" dur="500"/>
                                        <p:tgtEl>
                                          <p:spTgt spid="449539">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539"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
          <p:cNvSpPr>
            <a:spLocks noGrp="1"/>
          </p:cNvSpPr>
          <p:nvPr>
            <p:ph type="sldNum" sz="quarter" idx="10"/>
          </p:nvPr>
        </p:nvSpPr>
        <p:spPr/>
        <p:txBody>
          <a:bodyPr/>
          <a:lstStyle/>
          <a:p>
            <a:pPr>
              <a:defRPr/>
            </a:pPr>
            <a:fld id="{AB50682A-6E31-44B2-BB24-3BBA461681DD}" type="slidenum">
              <a:rPr lang="en-US"/>
              <a:pPr>
                <a:defRPr/>
              </a:pPr>
              <a:t>40</a:t>
            </a:fld>
            <a:endParaRPr lang="en-US"/>
          </a:p>
        </p:txBody>
      </p:sp>
      <p:sp>
        <p:nvSpPr>
          <p:cNvPr id="58370" name="Rectangle 2"/>
          <p:cNvSpPr>
            <a:spLocks noGrp="1" noChangeArrowheads="1"/>
          </p:cNvSpPr>
          <p:nvPr>
            <p:ph type="title" idx="4294967295"/>
          </p:nvPr>
        </p:nvSpPr>
        <p:spPr/>
        <p:txBody>
          <a:bodyPr lIns="0"/>
          <a:lstStyle/>
          <a:p>
            <a:pPr eaLnBrk="1" hangingPunct="1">
              <a:defRPr/>
            </a:pPr>
            <a:r>
              <a:rPr lang="en-US" smtClean="0"/>
              <a:t>ER Modeling -Notations</a:t>
            </a:r>
          </a:p>
        </p:txBody>
      </p:sp>
      <p:sp>
        <p:nvSpPr>
          <p:cNvPr id="55300" name="Rectangle 4"/>
          <p:cNvSpPr>
            <a:spLocks noChangeArrowheads="1"/>
          </p:cNvSpPr>
          <p:nvPr/>
        </p:nvSpPr>
        <p:spPr bwMode="auto">
          <a:xfrm>
            <a:off x="4479925" y="2944813"/>
            <a:ext cx="1841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p>
            <a:endParaRPr lang="en-US"/>
          </a:p>
        </p:txBody>
      </p:sp>
      <p:pic>
        <p:nvPicPr>
          <p:cNvPr id="401413" name="Picture 5"/>
          <p:cNvPicPr>
            <a:picLocks noChangeAspect="1" noChangeArrowheads="1"/>
          </p:cNvPicPr>
          <p:nvPr/>
        </p:nvPicPr>
        <p:blipFill>
          <a:blip r:embed="rId2">
            <a:lum bright="-18000"/>
            <a:extLst>
              <a:ext uri="{28A0092B-C50C-407E-A947-70E740481C1C}">
                <a14:useLocalDpi xmlns:a14="http://schemas.microsoft.com/office/drawing/2010/main" val="0"/>
              </a:ext>
            </a:extLst>
          </a:blip>
          <a:srcRect/>
          <a:stretch>
            <a:fillRect/>
          </a:stretch>
        </p:blipFill>
        <p:spPr bwMode="auto">
          <a:xfrm>
            <a:off x="457200" y="1447800"/>
            <a:ext cx="1905000"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8387" name="Group 19"/>
          <p:cNvGraphicFramePr>
            <a:graphicFrameLocks noGrp="1"/>
          </p:cNvGraphicFramePr>
          <p:nvPr/>
        </p:nvGraphicFramePr>
        <p:xfrm>
          <a:off x="2514600" y="1447800"/>
          <a:ext cx="6350000" cy="1189038"/>
        </p:xfrm>
        <a:graphic>
          <a:graphicData uri="http://schemas.openxmlformats.org/drawingml/2006/table">
            <a:tbl>
              <a:tblPr/>
              <a:tblGrid>
                <a:gridCol w="208270"/>
                <a:gridCol w="6141730"/>
              </a:tblGrid>
              <a:tr h="1189038">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endParaRPr kumimoji="0" lang="en-US" sz="1800" b="0" i="0" u="none" strike="noStrike" cap="none" normalizeH="0" baseline="0" dirty="0" smtClean="0">
                        <a:ln>
                          <a:noFill/>
                        </a:ln>
                        <a:solidFill>
                          <a:schemeClr val="tx1"/>
                        </a:solidFill>
                        <a:effectLst/>
                        <a:latin typeface="Arial" charset="0"/>
                      </a:endParaRPr>
                    </a:p>
                  </a:txBody>
                  <a:tcPr marL="91435" marR="91435" marT="45732" marB="45732"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Symbol" pitchFamily="18" charset="2"/>
                        <a:buNone/>
                        <a:tabLst/>
                      </a:pPr>
                      <a:r>
                        <a:rPr kumimoji="0" lang="en-US" sz="1800" b="0" i="0" u="none" strike="noStrike" cap="none" normalizeH="0" baseline="0" dirty="0" smtClean="0">
                          <a:ln>
                            <a:noFill/>
                          </a:ln>
                          <a:solidFill>
                            <a:srgbClr val="424542"/>
                          </a:solidFill>
                          <a:effectLst/>
                          <a:latin typeface="Trebuchet MS" pitchFamily="34" charset="0"/>
                          <a:cs typeface="Times New Roman" pitchFamily="18" charset="0"/>
                        </a:rPr>
                        <a:t>If the value of an attribute can be derived from another attribute it is called derived attribute. For example, an employee's monthly salary is based on the employee's basic salary and House rent allowance</a:t>
                      </a:r>
                      <a:r>
                        <a:rPr kumimoji="0" lang="en-US" sz="1600" b="0" i="0" u="none" strike="noStrike" cap="none" normalizeH="0" baseline="0" dirty="0" smtClean="0">
                          <a:ln>
                            <a:noFill/>
                          </a:ln>
                          <a:solidFill>
                            <a:srgbClr val="424542"/>
                          </a:solidFill>
                          <a:effectLst/>
                          <a:latin typeface="Trebuchet MS" pitchFamily="34" charset="0"/>
                          <a:cs typeface="Times New Roman" pitchFamily="18" charset="0"/>
                        </a:rPr>
                        <a:t>. </a:t>
                      </a:r>
                      <a:endParaRPr kumimoji="0" lang="en-US" sz="1600" b="0" i="0" u="none" strike="noStrike" cap="none" normalizeH="0" baseline="0" dirty="0" smtClean="0">
                        <a:ln>
                          <a:noFill/>
                        </a:ln>
                        <a:solidFill>
                          <a:schemeClr val="tx1"/>
                        </a:solidFill>
                        <a:effectLst/>
                        <a:latin typeface="Arial" charset="0"/>
                      </a:endParaRPr>
                    </a:p>
                  </a:txBody>
                  <a:tcPr marL="91435" marR="91435" marT="45732" marB="45732" anchor="ctr" horzOverflow="overflow">
                    <a:lnL>
                      <a:noFill/>
                    </a:lnL>
                    <a:lnR>
                      <a:noFill/>
                    </a:lnR>
                    <a:lnT>
                      <a:noFill/>
                    </a:lnT>
                    <a:lnB>
                      <a:noFill/>
                    </a:lnB>
                    <a:lnTlToBr>
                      <a:noFill/>
                    </a:lnTlToBr>
                    <a:lnBlToTr>
                      <a:noFill/>
                    </a:lnBlToTr>
                    <a:noFill/>
                  </a:tcPr>
                </a:tc>
              </a:tr>
            </a:tbl>
          </a:graphicData>
        </a:graphic>
      </p:graphicFrame>
      <p:sp>
        <p:nvSpPr>
          <p:cNvPr id="55305" name="Rectangle 13"/>
          <p:cNvSpPr>
            <a:spLocks noChangeArrowheads="1"/>
          </p:cNvSpPr>
          <p:nvPr/>
        </p:nvSpPr>
        <p:spPr bwMode="auto">
          <a:xfrm>
            <a:off x="4479925" y="2711450"/>
            <a:ext cx="1841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p>
            <a:endParaRPr lang="en-US"/>
          </a:p>
        </p:txBody>
      </p:sp>
      <p:pic>
        <p:nvPicPr>
          <p:cNvPr id="401422" name="Picture 14"/>
          <p:cNvPicPr>
            <a:picLocks noChangeAspect="1" noChangeArrowheads="1"/>
          </p:cNvPicPr>
          <p:nvPr/>
        </p:nvPicPr>
        <p:blipFill>
          <a:blip r:embed="rId3">
            <a:lum bright="-18000"/>
            <a:extLst>
              <a:ext uri="{28A0092B-C50C-407E-A947-70E740481C1C}">
                <a14:useLocalDpi xmlns:a14="http://schemas.microsoft.com/office/drawing/2010/main" val="0"/>
              </a:ext>
            </a:extLst>
          </a:blip>
          <a:srcRect/>
          <a:stretch>
            <a:fillRect/>
          </a:stretch>
        </p:blipFill>
        <p:spPr bwMode="auto">
          <a:xfrm>
            <a:off x="685800" y="2895600"/>
            <a:ext cx="1447800"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8388" name="Group 20"/>
          <p:cNvGraphicFramePr>
            <a:graphicFrameLocks noGrp="1"/>
          </p:cNvGraphicFramePr>
          <p:nvPr/>
        </p:nvGraphicFramePr>
        <p:xfrm>
          <a:off x="2438400" y="3048000"/>
          <a:ext cx="6096000" cy="1463675"/>
        </p:xfrm>
        <a:graphic>
          <a:graphicData uri="http://schemas.openxmlformats.org/drawingml/2006/table">
            <a:tbl>
              <a:tblPr/>
              <a:tblGrid>
                <a:gridCol w="260350"/>
                <a:gridCol w="5835650"/>
              </a:tblGrid>
              <a:tr h="1463675">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endParaRPr kumimoji="0" lang="en-US" sz="1800" b="0" i="0" u="none" strike="noStrike" cap="none" normalizeH="0" baseline="0" dirty="0" smtClean="0">
                        <a:ln>
                          <a:noFill/>
                        </a:ln>
                        <a:solidFill>
                          <a:schemeClr val="tx1"/>
                        </a:solidFill>
                        <a:effectLst/>
                        <a:latin typeface="Arial" charset="0"/>
                      </a:endParaRPr>
                    </a:p>
                  </a:txBody>
                  <a:tcPr marT="45740" marB="4574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Symbol" pitchFamily="18" charset="2"/>
                        <a:buNone/>
                        <a:tabLst/>
                      </a:pPr>
                      <a:r>
                        <a:rPr kumimoji="0" lang="en-US" sz="1800" b="0" i="0" u="none" strike="noStrike" cap="none" normalizeH="0" baseline="0" dirty="0" smtClean="0">
                          <a:ln>
                            <a:noFill/>
                          </a:ln>
                          <a:solidFill>
                            <a:srgbClr val="424542"/>
                          </a:solidFill>
                          <a:effectLst/>
                          <a:latin typeface="Trebuchet MS" pitchFamily="34" charset="0"/>
                          <a:cs typeface="Times New Roman" pitchFamily="18" charset="0"/>
                        </a:rPr>
                        <a:t>Relationships in ER Diagram illustrate how two entities of database share information.</a:t>
                      </a:r>
                      <a:br>
                        <a:rPr kumimoji="0" lang="en-US" sz="1800" b="0" i="0" u="none" strike="noStrike" cap="none" normalizeH="0" baseline="0" dirty="0" smtClean="0">
                          <a:ln>
                            <a:noFill/>
                          </a:ln>
                          <a:solidFill>
                            <a:srgbClr val="424542"/>
                          </a:solidFill>
                          <a:effectLst/>
                          <a:latin typeface="Trebuchet MS" pitchFamily="34" charset="0"/>
                          <a:cs typeface="Times New Roman" pitchFamily="18" charset="0"/>
                        </a:rPr>
                      </a:br>
                      <a:r>
                        <a:rPr kumimoji="0" lang="en-US" sz="1800" b="1" i="0" u="none" strike="noStrike" cap="none" normalizeH="0" baseline="0" dirty="0" smtClean="0">
                          <a:ln>
                            <a:noFill/>
                          </a:ln>
                          <a:solidFill>
                            <a:srgbClr val="424542"/>
                          </a:solidFill>
                          <a:effectLst/>
                          <a:latin typeface="Trebuchet MS" pitchFamily="34" charset="0"/>
                          <a:cs typeface="Times New Roman" pitchFamily="18" charset="0"/>
                        </a:rPr>
                        <a:t/>
                      </a:r>
                      <a:br>
                        <a:rPr kumimoji="0" lang="en-US" sz="1800" b="1" i="0" u="none" strike="noStrike" cap="none" normalizeH="0" baseline="0" dirty="0" smtClean="0">
                          <a:ln>
                            <a:noFill/>
                          </a:ln>
                          <a:solidFill>
                            <a:srgbClr val="424542"/>
                          </a:solidFill>
                          <a:effectLst/>
                          <a:latin typeface="Trebuchet MS" pitchFamily="34" charset="0"/>
                          <a:cs typeface="Times New Roman" pitchFamily="18" charset="0"/>
                        </a:rPr>
                      </a:br>
                      <a:r>
                        <a:rPr kumimoji="0" lang="en-US" sz="1800" b="1" i="0" u="none" strike="noStrike" cap="none" normalizeH="0" baseline="0" dirty="0" smtClean="0">
                          <a:ln>
                            <a:noFill/>
                          </a:ln>
                          <a:solidFill>
                            <a:srgbClr val="424542"/>
                          </a:solidFill>
                          <a:effectLst/>
                          <a:latin typeface="Trebuchet MS" pitchFamily="34" charset="0"/>
                          <a:cs typeface="Times New Roman" pitchFamily="18" charset="0"/>
                        </a:rPr>
                        <a:t/>
                      </a:r>
                      <a:br>
                        <a:rPr kumimoji="0" lang="en-US" sz="1800" b="1" i="0" u="none" strike="noStrike" cap="none" normalizeH="0" baseline="0" dirty="0" smtClean="0">
                          <a:ln>
                            <a:noFill/>
                          </a:ln>
                          <a:solidFill>
                            <a:srgbClr val="424542"/>
                          </a:solidFill>
                          <a:effectLst/>
                          <a:latin typeface="Trebuchet MS" pitchFamily="34" charset="0"/>
                          <a:cs typeface="Times New Roman" pitchFamily="18" charset="0"/>
                        </a:rPr>
                      </a:br>
                      <a:endParaRPr kumimoji="0" lang="en-US" sz="1800" b="0" i="0" u="none" strike="noStrike" cap="none" normalizeH="0" baseline="0" dirty="0" smtClean="0">
                        <a:ln>
                          <a:noFill/>
                        </a:ln>
                        <a:solidFill>
                          <a:schemeClr val="tx1"/>
                        </a:solidFill>
                        <a:effectLst/>
                        <a:latin typeface="Arial" charset="0"/>
                      </a:endParaRPr>
                    </a:p>
                  </a:txBody>
                  <a:tcPr marT="45740" marB="45740" anchor="ctr" horzOverflow="overflow">
                    <a:lnL>
                      <a:noFill/>
                    </a:lnL>
                    <a:lnR>
                      <a:noFill/>
                    </a:lnR>
                    <a:lnT>
                      <a:noFill/>
                    </a:lnT>
                    <a:lnB>
                      <a:noFill/>
                    </a:lnB>
                    <a:lnTlToBr>
                      <a:noFill/>
                    </a:lnTlToBr>
                    <a:lnBlToTr>
                      <a:noFill/>
                    </a:lnBlToTr>
                    <a:noFill/>
                  </a:tcPr>
                </a:tc>
              </a:tr>
            </a:tbl>
          </a:graphicData>
        </a:graphic>
      </p:graphicFrame>
      <p:sp>
        <p:nvSpPr>
          <p:cNvPr id="55310" name="Rectangle 22"/>
          <p:cNvSpPr>
            <a:spLocks noChangeArrowheads="1"/>
          </p:cNvSpPr>
          <p:nvPr/>
        </p:nvSpPr>
        <p:spPr bwMode="auto">
          <a:xfrm>
            <a:off x="4479925" y="2635250"/>
            <a:ext cx="1841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p>
            <a:endParaRPr lang="en-US"/>
          </a:p>
        </p:txBody>
      </p:sp>
      <p:pic>
        <p:nvPicPr>
          <p:cNvPr id="401431" name="Picture 23"/>
          <p:cNvPicPr>
            <a:picLocks noChangeAspect="1" noChangeArrowheads="1"/>
          </p:cNvPicPr>
          <p:nvPr/>
        </p:nvPicPr>
        <p:blipFill>
          <a:blip r:embed="rId4">
            <a:lum bright="-18000"/>
            <a:extLst>
              <a:ext uri="{28A0092B-C50C-407E-A947-70E740481C1C}">
                <a14:useLocalDpi xmlns:a14="http://schemas.microsoft.com/office/drawing/2010/main" val="0"/>
              </a:ext>
            </a:extLst>
          </a:blip>
          <a:srcRect/>
          <a:stretch>
            <a:fillRect/>
          </a:stretch>
        </p:blipFill>
        <p:spPr bwMode="auto">
          <a:xfrm>
            <a:off x="533400" y="4724400"/>
            <a:ext cx="1752600"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8389" name="Group 21"/>
          <p:cNvGraphicFramePr>
            <a:graphicFrameLocks noGrp="1"/>
          </p:cNvGraphicFramePr>
          <p:nvPr/>
        </p:nvGraphicFramePr>
        <p:xfrm>
          <a:off x="2743200" y="5029200"/>
          <a:ext cx="5791200" cy="640034"/>
        </p:xfrm>
        <a:graphic>
          <a:graphicData uri="http://schemas.openxmlformats.org/drawingml/2006/table">
            <a:tbl>
              <a:tblPr/>
              <a:tblGrid>
                <a:gridCol w="228600"/>
                <a:gridCol w="5562600"/>
              </a:tblGrid>
              <a:tr h="639763">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endParaRPr kumimoji="0" lang="en-US" sz="1800" b="0" i="0" u="none" strike="noStrike" cap="none" normalizeH="0" baseline="0" dirty="0" smtClean="0">
                        <a:ln>
                          <a:noFill/>
                        </a:ln>
                        <a:solidFill>
                          <a:schemeClr val="tx1"/>
                        </a:solidFill>
                        <a:effectLst/>
                        <a:latin typeface="Arial" charset="0"/>
                      </a:endParaRPr>
                    </a:p>
                  </a:txBody>
                  <a:tcPr marT="45697" marB="45697"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Symbol" pitchFamily="18" charset="2"/>
                        <a:buNone/>
                        <a:tabLst/>
                      </a:pPr>
                      <a:r>
                        <a:rPr kumimoji="0" lang="en-US" sz="1800" b="0" i="0" u="none" strike="noStrike" cap="none" normalizeH="0" baseline="0" dirty="0" smtClean="0">
                          <a:ln>
                            <a:noFill/>
                          </a:ln>
                          <a:solidFill>
                            <a:srgbClr val="424542"/>
                          </a:solidFill>
                          <a:effectLst/>
                          <a:latin typeface="Trebuchet MS" pitchFamily="34" charset="0"/>
                          <a:cs typeface="Times New Roman" pitchFamily="18" charset="0"/>
                        </a:rPr>
                        <a:t>We connect a weak entity through a strong entity  using a weak relationship notation. </a:t>
                      </a:r>
                      <a:endParaRPr kumimoji="0" lang="en-US" sz="1800" b="0" i="0" u="none" strike="noStrike" cap="none" normalizeH="0" baseline="0" dirty="0" smtClean="0">
                        <a:ln>
                          <a:noFill/>
                        </a:ln>
                        <a:solidFill>
                          <a:schemeClr val="tx1"/>
                        </a:solidFill>
                        <a:effectLst/>
                        <a:latin typeface="Arial" charset="0"/>
                      </a:endParaRPr>
                    </a:p>
                  </a:txBody>
                  <a:tcPr marT="45697" marB="45697" anchor="ctr" horzOverflow="overflow">
                    <a:lnL>
                      <a:noFill/>
                    </a:lnL>
                    <a:lnR>
                      <a:noFill/>
                    </a:lnR>
                    <a:lnT>
                      <a:noFill/>
                    </a:lnT>
                    <a:lnB>
                      <a:noFill/>
                    </a:lnB>
                    <a:lnTlToBr>
                      <a:noFill/>
                    </a:lnTlToBr>
                    <a:lnBlToTr>
                      <a:noFill/>
                    </a:lnBlToTr>
                    <a:noFill/>
                  </a:tcPr>
                </a:tc>
              </a:tr>
            </a:tbl>
          </a:graphicData>
        </a:graphic>
      </p:graphicFrame>
    </p:spTree>
    <p:extLst>
      <p:ext uri="{BB962C8B-B14F-4D97-AF65-F5344CB8AC3E}">
        <p14:creationId xmlns:p14="http://schemas.microsoft.com/office/powerpoint/2010/main" val="19354990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01413"/>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nodeType="afterEffect">
                                  <p:stCondLst>
                                    <p:cond delay="0"/>
                                  </p:stCondLst>
                                  <p:childTnLst>
                                    <p:set>
                                      <p:cBhvr>
                                        <p:cTn id="9" dur="1" fill="hold">
                                          <p:stCondLst>
                                            <p:cond delay="499"/>
                                          </p:stCondLst>
                                        </p:cTn>
                                        <p:tgtEl>
                                          <p:spTgt spid="58387"/>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499"/>
                                          </p:stCondLst>
                                        </p:cTn>
                                        <p:tgtEl>
                                          <p:spTgt spid="401422"/>
                                        </p:tgtEl>
                                        <p:attrNameLst>
                                          <p:attrName>style.visibility</p:attrName>
                                        </p:attrNameLst>
                                      </p:cBhvr>
                                      <p:to>
                                        <p:strVal val="visible"/>
                                      </p:to>
                                    </p:set>
                                  </p:childTnLst>
                                </p:cTn>
                              </p:par>
                            </p:childTnLst>
                          </p:cTn>
                        </p:par>
                        <p:par>
                          <p:cTn id="14" fill="hold" nodeType="afterGroup">
                            <p:stCondLst>
                              <p:cond delay="500"/>
                            </p:stCondLst>
                            <p:childTnLst>
                              <p:par>
                                <p:cTn id="15" presetID="1" presetClass="entr" presetSubtype="0" fill="hold" nodeType="afterEffect">
                                  <p:stCondLst>
                                    <p:cond delay="0"/>
                                  </p:stCondLst>
                                  <p:childTnLst>
                                    <p:set>
                                      <p:cBhvr>
                                        <p:cTn id="16" dur="1" fill="hold">
                                          <p:stCondLst>
                                            <p:cond delay="499"/>
                                          </p:stCondLst>
                                        </p:cTn>
                                        <p:tgtEl>
                                          <p:spTgt spid="58388"/>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499"/>
                                          </p:stCondLst>
                                        </p:cTn>
                                        <p:tgtEl>
                                          <p:spTgt spid="401431"/>
                                        </p:tgtEl>
                                        <p:attrNameLst>
                                          <p:attrName>style.visibility</p:attrName>
                                        </p:attrNameLst>
                                      </p:cBhvr>
                                      <p:to>
                                        <p:strVal val="visible"/>
                                      </p:to>
                                    </p:set>
                                  </p:childTnLst>
                                </p:cTn>
                              </p:par>
                            </p:childTnLst>
                          </p:cTn>
                        </p:par>
                        <p:par>
                          <p:cTn id="21" fill="hold" nodeType="afterGroup">
                            <p:stCondLst>
                              <p:cond delay="500"/>
                            </p:stCondLst>
                            <p:childTnLst>
                              <p:par>
                                <p:cTn id="22" presetID="1" presetClass="entr" presetSubtype="0" fill="hold" nodeType="afterEffect">
                                  <p:stCondLst>
                                    <p:cond delay="0"/>
                                  </p:stCondLst>
                                  <p:childTnLst>
                                    <p:set>
                                      <p:cBhvr>
                                        <p:cTn id="23" dur="1" fill="hold">
                                          <p:stCondLst>
                                            <p:cond delay="499"/>
                                          </p:stCondLst>
                                        </p:cTn>
                                        <p:tgtEl>
                                          <p:spTgt spid="583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Slide Number Placeholder 3"/>
          <p:cNvSpPr>
            <a:spLocks noGrp="1"/>
          </p:cNvSpPr>
          <p:nvPr>
            <p:ph type="sldNum" sz="quarter" idx="10"/>
          </p:nvPr>
        </p:nvSpPr>
        <p:spPr/>
        <p:txBody>
          <a:bodyPr/>
          <a:lstStyle/>
          <a:p>
            <a:pPr>
              <a:defRPr/>
            </a:pPr>
            <a:fld id="{797A3A76-1C4B-4082-AA28-1CD701880D01}" type="slidenum">
              <a:rPr lang="en-US"/>
              <a:pPr>
                <a:defRPr/>
              </a:pPr>
              <a:t>41</a:t>
            </a:fld>
            <a:endParaRPr lang="en-US"/>
          </a:p>
        </p:txBody>
      </p:sp>
      <p:sp>
        <p:nvSpPr>
          <p:cNvPr id="183298" name="Rectangle 2"/>
          <p:cNvSpPr>
            <a:spLocks noGrp="1" noChangeArrowheads="1"/>
          </p:cNvSpPr>
          <p:nvPr>
            <p:ph type="title"/>
          </p:nvPr>
        </p:nvSpPr>
        <p:spPr>
          <a:xfrm>
            <a:off x="228600" y="369888"/>
            <a:ext cx="8686800" cy="609600"/>
          </a:xfrm>
        </p:spPr>
        <p:txBody>
          <a:bodyPr>
            <a:normAutofit fontScale="90000"/>
          </a:bodyPr>
          <a:lstStyle/>
          <a:p>
            <a:pPr eaLnBrk="1" hangingPunct="1">
              <a:defRPr/>
            </a:pPr>
            <a:r>
              <a:rPr lang="en-US" smtClean="0"/>
              <a:t>ER Modeling -Notations</a:t>
            </a:r>
          </a:p>
        </p:txBody>
      </p:sp>
      <p:sp>
        <p:nvSpPr>
          <p:cNvPr id="56324" name="Rectangle 3"/>
          <p:cNvSpPr>
            <a:spLocks noChangeArrowheads="1"/>
          </p:cNvSpPr>
          <p:nvPr/>
        </p:nvSpPr>
        <p:spPr bwMode="auto">
          <a:xfrm>
            <a:off x="0" y="2571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p>
            <a:endParaRPr lang="en-US"/>
          </a:p>
        </p:txBody>
      </p:sp>
      <p:graphicFrame>
        <p:nvGraphicFramePr>
          <p:cNvPr id="183300" name="Group 4"/>
          <p:cNvGraphicFramePr>
            <a:graphicFrameLocks noGrp="1"/>
          </p:cNvGraphicFramePr>
          <p:nvPr/>
        </p:nvGraphicFramePr>
        <p:xfrm>
          <a:off x="3200400" y="1371600"/>
          <a:ext cx="5969001" cy="2012950"/>
        </p:xfrm>
        <a:graphic>
          <a:graphicData uri="http://schemas.openxmlformats.org/drawingml/2006/table">
            <a:tbl>
              <a:tblPr/>
              <a:tblGrid>
                <a:gridCol w="208270"/>
                <a:gridCol w="5760731"/>
              </a:tblGrid>
              <a:tr h="201295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6699"/>
                          </a:solidFill>
                          <a:effectLst/>
                          <a:latin typeface="Trebuchet MS" pitchFamily="34" charset="0"/>
                          <a:cs typeface="Times New Roman" pitchFamily="18" charset="0"/>
                          <a:hlinkClick r:id="rId3"/>
                        </a:rPr>
                        <a:t/>
                      </a:r>
                      <a:br>
                        <a:rPr kumimoji="0" lang="en-US" sz="1800" b="0" i="0" u="none" strike="noStrike" cap="none" normalizeH="0" baseline="0" dirty="0" smtClean="0">
                          <a:ln>
                            <a:noFill/>
                          </a:ln>
                          <a:solidFill>
                            <a:srgbClr val="336699"/>
                          </a:solidFill>
                          <a:effectLst/>
                          <a:latin typeface="Trebuchet MS" pitchFamily="34" charset="0"/>
                          <a:cs typeface="Times New Roman" pitchFamily="18" charset="0"/>
                          <a:hlinkClick r:id="rId3"/>
                        </a:rPr>
                      </a:br>
                      <a:r>
                        <a:rPr kumimoji="0" lang="en-US" sz="1800" b="0" i="0" u="none" strike="noStrike" cap="none" normalizeH="0" baseline="0" dirty="0" smtClean="0">
                          <a:ln>
                            <a:noFill/>
                          </a:ln>
                          <a:solidFill>
                            <a:srgbClr val="336699"/>
                          </a:solidFill>
                          <a:effectLst/>
                          <a:latin typeface="Trebuchet MS" pitchFamily="34" charset="0"/>
                          <a:cs typeface="Times New Roman" pitchFamily="18" charset="0"/>
                          <a:hlinkClick r:id="rId3"/>
                        </a:rPr>
                        <a:t/>
                      </a:r>
                      <a:br>
                        <a:rPr kumimoji="0" lang="en-US" sz="1800" b="0" i="0" u="none" strike="noStrike" cap="none" normalizeH="0" baseline="0" dirty="0" smtClean="0">
                          <a:ln>
                            <a:noFill/>
                          </a:ln>
                          <a:solidFill>
                            <a:srgbClr val="336699"/>
                          </a:solidFill>
                          <a:effectLst/>
                          <a:latin typeface="Trebuchet MS" pitchFamily="34" charset="0"/>
                          <a:cs typeface="Times New Roman" pitchFamily="18" charset="0"/>
                          <a:hlinkClick r:id="rId3"/>
                        </a:rPr>
                      </a:br>
                      <a:r>
                        <a:rPr kumimoji="0" lang="en-US" sz="1800" b="0" i="0" u="none" strike="noStrike" cap="none" normalizeH="0" baseline="0" dirty="0" smtClean="0">
                          <a:ln>
                            <a:noFill/>
                          </a:ln>
                          <a:solidFill>
                            <a:srgbClr val="424542"/>
                          </a:solidFill>
                          <a:effectLst/>
                          <a:latin typeface="Trebuchet MS" pitchFamily="34" charset="0"/>
                          <a:cs typeface="Times New Roman" pitchFamily="18" charset="0"/>
                        </a:rPr>
                        <a:t> </a:t>
                      </a:r>
                      <a:endParaRPr kumimoji="0" lang="en-US" sz="1800" b="0" i="0" u="none" strike="noStrike" cap="none" normalizeH="0" baseline="0" dirty="0" smtClean="0">
                        <a:ln>
                          <a:noFill/>
                        </a:ln>
                        <a:solidFill>
                          <a:schemeClr val="tx1"/>
                        </a:solidFill>
                        <a:effectLst/>
                        <a:latin typeface="Arial" charset="0"/>
                      </a:endParaRPr>
                    </a:p>
                  </a:txBody>
                  <a:tcPr marL="91435" marR="91435" anchor="ctr"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424542"/>
                          </a:solidFill>
                          <a:effectLst/>
                          <a:latin typeface="Trebuchet MS" pitchFamily="34" charset="0"/>
                          <a:cs typeface="Times New Roman" pitchFamily="18" charset="0"/>
                        </a:rPr>
                        <a:t>Cardinality of relationship tells  how many instances of an Entity type is  relate to one instance of another Entity Type. M,N both represent  ‘MANY’ and 1 represents  ‘ONE’  Cardinality </a:t>
                      </a:r>
                      <a:br>
                        <a:rPr kumimoji="0" lang="en-US" sz="1800" b="0" i="0" u="none" strike="noStrike" cap="none" normalizeH="0" baseline="0" dirty="0" smtClean="0">
                          <a:ln>
                            <a:noFill/>
                          </a:ln>
                          <a:solidFill>
                            <a:srgbClr val="424542"/>
                          </a:solidFill>
                          <a:effectLst/>
                          <a:latin typeface="Trebuchet MS" pitchFamily="34" charset="0"/>
                          <a:cs typeface="Times New Roman" pitchFamily="18" charset="0"/>
                        </a:rPr>
                      </a:br>
                      <a:r>
                        <a:rPr kumimoji="0" lang="en-US" sz="1800" b="0" i="0" u="none" strike="noStrike" cap="none" normalizeH="0" baseline="0" dirty="0" smtClean="0">
                          <a:ln>
                            <a:noFill/>
                          </a:ln>
                          <a:solidFill>
                            <a:srgbClr val="424542"/>
                          </a:solidFill>
                          <a:effectLst/>
                          <a:latin typeface="Trebuchet MS" pitchFamily="34" charset="0"/>
                          <a:cs typeface="Times New Roman" pitchFamily="18" charset="0"/>
                        </a:rPr>
                        <a:t/>
                      </a:r>
                      <a:br>
                        <a:rPr kumimoji="0" lang="en-US" sz="1800" b="0" i="0" u="none" strike="noStrike" cap="none" normalizeH="0" baseline="0" dirty="0" smtClean="0">
                          <a:ln>
                            <a:noFill/>
                          </a:ln>
                          <a:solidFill>
                            <a:srgbClr val="424542"/>
                          </a:solidFill>
                          <a:effectLst/>
                          <a:latin typeface="Trebuchet MS" pitchFamily="34" charset="0"/>
                          <a:cs typeface="Times New Roman" pitchFamily="18" charset="0"/>
                        </a:rPr>
                      </a:br>
                      <a:r>
                        <a:rPr kumimoji="0" lang="en-US" sz="1800" b="0" i="0" u="none" strike="noStrike" cap="none" normalizeH="0" baseline="0" dirty="0" smtClean="0">
                          <a:ln>
                            <a:noFill/>
                          </a:ln>
                          <a:solidFill>
                            <a:srgbClr val="424542"/>
                          </a:solidFill>
                          <a:effectLst/>
                          <a:latin typeface="Trebuchet MS" pitchFamily="34" charset="0"/>
                          <a:cs typeface="Times New Roman" pitchFamily="18" charset="0"/>
                        </a:rPr>
                        <a:t/>
                      </a:r>
                      <a:br>
                        <a:rPr kumimoji="0" lang="en-US" sz="1800" b="0" i="0" u="none" strike="noStrike" cap="none" normalizeH="0" baseline="0" dirty="0" smtClean="0">
                          <a:ln>
                            <a:noFill/>
                          </a:ln>
                          <a:solidFill>
                            <a:srgbClr val="424542"/>
                          </a:solidFill>
                          <a:effectLst/>
                          <a:latin typeface="Trebuchet MS" pitchFamily="34" charset="0"/>
                          <a:cs typeface="Times New Roman" pitchFamily="18" charset="0"/>
                        </a:rPr>
                      </a:br>
                      <a:endParaRPr kumimoji="0" lang="en-US" sz="1800" b="0" i="0" u="none" strike="noStrike" cap="none" normalizeH="0" baseline="0" dirty="0" smtClean="0">
                        <a:ln>
                          <a:noFill/>
                        </a:ln>
                        <a:solidFill>
                          <a:schemeClr val="tx1"/>
                        </a:solidFill>
                        <a:effectLst/>
                        <a:latin typeface="Arial" charset="0"/>
                      </a:endParaRPr>
                    </a:p>
                  </a:txBody>
                  <a:tcPr marL="91435" marR="91435" anchor="ctr" horzOverflow="overflow">
                    <a:lnL>
                      <a:noFill/>
                    </a:lnL>
                    <a:lnR cap="flat">
                      <a:noFill/>
                    </a:lnR>
                    <a:lnT cap="flat">
                      <a:noFill/>
                    </a:lnT>
                    <a:lnB cap="flat">
                      <a:noFill/>
                    </a:lnB>
                    <a:lnTlToBr>
                      <a:noFill/>
                    </a:lnTlToBr>
                    <a:lnBlToTr>
                      <a:noFill/>
                    </a:lnBlToTr>
                    <a:noFill/>
                  </a:tcPr>
                </a:tc>
              </a:tr>
            </a:tbl>
          </a:graphicData>
        </a:graphic>
      </p:graphicFrame>
      <p:sp>
        <p:nvSpPr>
          <p:cNvPr id="56328" name="Rectangle 11"/>
          <p:cNvSpPr>
            <a:spLocks noChangeArrowheads="1"/>
          </p:cNvSpPr>
          <p:nvPr/>
        </p:nvSpPr>
        <p:spPr bwMode="auto">
          <a:xfrm>
            <a:off x="0" y="2819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p>
            <a:endParaRPr lang="en-US"/>
          </a:p>
        </p:txBody>
      </p:sp>
      <p:pic>
        <p:nvPicPr>
          <p:cNvPr id="183308" name="Picture 12"/>
          <p:cNvPicPr>
            <a:picLocks noChangeAspect="1" noChangeArrowheads="1"/>
          </p:cNvPicPr>
          <p:nvPr/>
        </p:nvPicPr>
        <p:blipFill>
          <a:blip r:embed="rId4">
            <a:lum bright="-30000"/>
            <a:extLst>
              <a:ext uri="{28A0092B-C50C-407E-A947-70E740481C1C}">
                <a14:useLocalDpi xmlns:a14="http://schemas.microsoft.com/office/drawing/2010/main" val="0"/>
              </a:ext>
            </a:extLst>
          </a:blip>
          <a:srcRect/>
          <a:stretch>
            <a:fillRect/>
          </a:stretch>
        </p:blipFill>
        <p:spPr bwMode="auto">
          <a:xfrm>
            <a:off x="685800" y="4572000"/>
            <a:ext cx="26670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83309" name="Group 13"/>
          <p:cNvGraphicFramePr>
            <a:graphicFrameLocks noGrp="1"/>
          </p:cNvGraphicFramePr>
          <p:nvPr/>
        </p:nvGraphicFramePr>
        <p:xfrm>
          <a:off x="3733800" y="4800600"/>
          <a:ext cx="4927601" cy="914400"/>
        </p:xfrm>
        <a:graphic>
          <a:graphicData uri="http://schemas.openxmlformats.org/drawingml/2006/table">
            <a:tbl>
              <a:tblPr/>
              <a:tblGrid>
                <a:gridCol w="208268"/>
                <a:gridCol w="4719333"/>
              </a:tblGrid>
              <a:tr h="336550">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Wingdings" pitchFamily="2" charset="2"/>
                        <a:buNone/>
                        <a:tabLst/>
                      </a:pPr>
                      <a:endParaRPr kumimoji="0" lang="en-US" sz="1800" b="0" i="0" u="none" strike="noStrike" cap="none" normalizeH="0" baseline="0" dirty="0" smtClean="0">
                        <a:ln>
                          <a:noFill/>
                        </a:ln>
                        <a:solidFill>
                          <a:schemeClr val="tx1"/>
                        </a:solidFill>
                        <a:effectLst/>
                        <a:latin typeface="Arial" charset="0"/>
                      </a:endParaRPr>
                    </a:p>
                  </a:txBody>
                  <a:tcPr marL="91434" marR="91434" anchor="ctr"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424542"/>
                          </a:solidFill>
                          <a:effectLst/>
                          <a:latin typeface="Trebuchet MS" pitchFamily="34" charset="0"/>
                          <a:cs typeface="Times New Roman" pitchFamily="18" charset="0"/>
                        </a:rPr>
                        <a:t>An entity can be self linked.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424542"/>
                          </a:solidFill>
                          <a:effectLst/>
                          <a:latin typeface="Trebuchet MS" pitchFamily="34" charset="0"/>
                          <a:cs typeface="Times New Roman" pitchFamily="18" charset="0"/>
                        </a:rPr>
                        <a:t>For example, employees can supervise other employees</a:t>
                      </a:r>
                      <a:endParaRPr kumimoji="0" lang="en-US" sz="1800" b="0" i="0" u="none" strike="noStrike" cap="none" normalizeH="0" baseline="0" dirty="0" smtClean="0">
                        <a:ln>
                          <a:noFill/>
                        </a:ln>
                        <a:solidFill>
                          <a:schemeClr val="tx1"/>
                        </a:solidFill>
                        <a:effectLst/>
                        <a:latin typeface="Arial" charset="0"/>
                      </a:endParaRPr>
                    </a:p>
                  </a:txBody>
                  <a:tcPr marL="91434" marR="91434" anchor="ctr" horzOverflow="overflow">
                    <a:lnL>
                      <a:noFill/>
                    </a:lnL>
                    <a:lnR cap="flat">
                      <a:noFill/>
                    </a:lnR>
                    <a:lnT cap="flat">
                      <a:noFill/>
                    </a:lnT>
                    <a:lnB cap="flat">
                      <a:noFill/>
                    </a:lnB>
                    <a:lnTlToBr>
                      <a:noFill/>
                    </a:lnTlToBr>
                    <a:lnBlToTr>
                      <a:noFill/>
                    </a:lnBlToTr>
                    <a:noFill/>
                  </a:tcPr>
                </a:tc>
              </a:tr>
            </a:tbl>
          </a:graphicData>
        </a:graphic>
      </p:graphicFrame>
      <p:sp>
        <p:nvSpPr>
          <p:cNvPr id="56333" name="AutoShape 21"/>
          <p:cNvSpPr>
            <a:spLocks noChangeAspect="1" noChangeArrowheads="1" noTextEdit="1"/>
          </p:cNvSpPr>
          <p:nvPr/>
        </p:nvSpPr>
        <p:spPr bwMode="auto">
          <a:xfrm>
            <a:off x="557213" y="1266825"/>
            <a:ext cx="28194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6334" name="Rectangle 22"/>
          <p:cNvSpPr>
            <a:spLocks noChangeArrowheads="1"/>
          </p:cNvSpPr>
          <p:nvPr/>
        </p:nvSpPr>
        <p:spPr bwMode="auto">
          <a:xfrm>
            <a:off x="566738" y="1276350"/>
            <a:ext cx="714375" cy="5730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6335" name="Rectangle 23"/>
          <p:cNvSpPr>
            <a:spLocks noChangeArrowheads="1"/>
          </p:cNvSpPr>
          <p:nvPr/>
        </p:nvSpPr>
        <p:spPr bwMode="auto">
          <a:xfrm>
            <a:off x="566738" y="1276350"/>
            <a:ext cx="957262" cy="573088"/>
          </a:xfrm>
          <a:prstGeom prst="rect">
            <a:avLst/>
          </a:prstGeom>
          <a:solidFill>
            <a:srgbClr val="C0C0C0"/>
          </a:solidFill>
          <a:ln w="1651" cap="rnd">
            <a:solidFill>
              <a:srgbClr val="000000"/>
            </a:solidFill>
            <a:round/>
            <a:headEnd/>
            <a:tailEnd/>
          </a:ln>
        </p:spPr>
        <p:txBody>
          <a:bodyPr/>
          <a:lstStyle/>
          <a:p>
            <a:endParaRPr lang="en-US"/>
          </a:p>
        </p:txBody>
      </p:sp>
      <p:sp>
        <p:nvSpPr>
          <p:cNvPr id="56336" name="Rectangle 24"/>
          <p:cNvSpPr>
            <a:spLocks noChangeArrowheads="1"/>
          </p:cNvSpPr>
          <p:nvPr/>
        </p:nvSpPr>
        <p:spPr bwMode="auto">
          <a:xfrm>
            <a:off x="654050" y="1471613"/>
            <a:ext cx="65246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a:solidFill>
                  <a:srgbClr val="000000"/>
                </a:solidFill>
              </a:rPr>
              <a:t>Customer</a:t>
            </a:r>
            <a:endParaRPr lang="en-US"/>
          </a:p>
        </p:txBody>
      </p:sp>
      <p:sp>
        <p:nvSpPr>
          <p:cNvPr id="56337" name="Rectangle 25"/>
          <p:cNvSpPr>
            <a:spLocks noChangeArrowheads="1"/>
          </p:cNvSpPr>
          <p:nvPr/>
        </p:nvSpPr>
        <p:spPr bwMode="auto">
          <a:xfrm>
            <a:off x="566738" y="3351213"/>
            <a:ext cx="714375" cy="5730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6338" name="Rectangle 26"/>
          <p:cNvSpPr>
            <a:spLocks noChangeArrowheads="1"/>
          </p:cNvSpPr>
          <p:nvPr/>
        </p:nvSpPr>
        <p:spPr bwMode="auto">
          <a:xfrm>
            <a:off x="566738" y="3351213"/>
            <a:ext cx="714375" cy="573087"/>
          </a:xfrm>
          <a:prstGeom prst="rect">
            <a:avLst/>
          </a:prstGeom>
          <a:solidFill>
            <a:srgbClr val="C0C0C0"/>
          </a:solidFill>
          <a:ln w="1651" cap="rnd">
            <a:solidFill>
              <a:srgbClr val="000000"/>
            </a:solidFill>
            <a:round/>
            <a:headEnd/>
            <a:tailEnd/>
          </a:ln>
        </p:spPr>
        <p:txBody>
          <a:bodyPr/>
          <a:lstStyle/>
          <a:p>
            <a:endParaRPr lang="en-US"/>
          </a:p>
        </p:txBody>
      </p:sp>
      <p:sp>
        <p:nvSpPr>
          <p:cNvPr id="56339" name="Rectangle 27"/>
          <p:cNvSpPr>
            <a:spLocks noChangeArrowheads="1"/>
          </p:cNvSpPr>
          <p:nvPr/>
        </p:nvSpPr>
        <p:spPr bwMode="auto">
          <a:xfrm>
            <a:off x="696913" y="3549650"/>
            <a:ext cx="560387"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a:solidFill>
                  <a:srgbClr val="000000"/>
                </a:solidFill>
              </a:rPr>
              <a:t>Account</a:t>
            </a:r>
            <a:endParaRPr lang="en-US"/>
          </a:p>
        </p:txBody>
      </p:sp>
      <p:sp>
        <p:nvSpPr>
          <p:cNvPr id="56340" name="Rectangle 28"/>
          <p:cNvSpPr>
            <a:spLocks noChangeArrowheads="1"/>
          </p:cNvSpPr>
          <p:nvPr/>
        </p:nvSpPr>
        <p:spPr bwMode="auto">
          <a:xfrm>
            <a:off x="2592388" y="3351213"/>
            <a:ext cx="774700" cy="5730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6341" name="Rectangle 29"/>
          <p:cNvSpPr>
            <a:spLocks noChangeArrowheads="1"/>
          </p:cNvSpPr>
          <p:nvPr/>
        </p:nvSpPr>
        <p:spPr bwMode="auto">
          <a:xfrm>
            <a:off x="2592388" y="3351213"/>
            <a:ext cx="912812" cy="573087"/>
          </a:xfrm>
          <a:prstGeom prst="rect">
            <a:avLst/>
          </a:prstGeom>
          <a:solidFill>
            <a:srgbClr val="C0C0C0"/>
          </a:solidFill>
          <a:ln w="1651" cap="rnd">
            <a:solidFill>
              <a:srgbClr val="000000"/>
            </a:solidFill>
            <a:round/>
            <a:headEnd/>
            <a:tailEnd/>
          </a:ln>
        </p:spPr>
        <p:txBody>
          <a:bodyPr/>
          <a:lstStyle/>
          <a:p>
            <a:endParaRPr lang="en-US"/>
          </a:p>
        </p:txBody>
      </p:sp>
      <p:sp>
        <p:nvSpPr>
          <p:cNvPr id="56342" name="Rectangle 30"/>
          <p:cNvSpPr>
            <a:spLocks noChangeArrowheads="1"/>
          </p:cNvSpPr>
          <p:nvPr/>
        </p:nvSpPr>
        <p:spPr bwMode="auto">
          <a:xfrm>
            <a:off x="2644775" y="3549650"/>
            <a:ext cx="79216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a:solidFill>
                  <a:srgbClr val="000000"/>
                </a:solidFill>
              </a:rPr>
              <a:t>Transaction</a:t>
            </a:r>
            <a:endParaRPr lang="en-US"/>
          </a:p>
        </p:txBody>
      </p:sp>
      <p:sp>
        <p:nvSpPr>
          <p:cNvPr id="56343" name="Freeform 31"/>
          <p:cNvSpPr>
            <a:spLocks/>
          </p:cNvSpPr>
          <p:nvPr/>
        </p:nvSpPr>
        <p:spPr bwMode="auto">
          <a:xfrm>
            <a:off x="684213" y="2349500"/>
            <a:ext cx="477837" cy="573088"/>
          </a:xfrm>
          <a:custGeom>
            <a:avLst/>
            <a:gdLst>
              <a:gd name="T0" fmla="*/ 0 w 326"/>
              <a:gd name="T1" fmla="*/ 2147483647 h 361"/>
              <a:gd name="T2" fmla="*/ 2147483647 w 326"/>
              <a:gd name="T3" fmla="*/ 0 h 361"/>
              <a:gd name="T4" fmla="*/ 2147483647 w 326"/>
              <a:gd name="T5" fmla="*/ 2147483647 h 361"/>
              <a:gd name="T6" fmla="*/ 2147483647 w 326"/>
              <a:gd name="T7" fmla="*/ 2147483647 h 361"/>
              <a:gd name="T8" fmla="*/ 0 w 326"/>
              <a:gd name="T9" fmla="*/ 2147483647 h 361"/>
              <a:gd name="T10" fmla="*/ 0 60000 65536"/>
              <a:gd name="T11" fmla="*/ 0 60000 65536"/>
              <a:gd name="T12" fmla="*/ 0 60000 65536"/>
              <a:gd name="T13" fmla="*/ 0 60000 65536"/>
              <a:gd name="T14" fmla="*/ 0 60000 65536"/>
              <a:gd name="T15" fmla="*/ 0 w 326"/>
              <a:gd name="T16" fmla="*/ 0 h 361"/>
              <a:gd name="T17" fmla="*/ 326 w 326"/>
              <a:gd name="T18" fmla="*/ 361 h 361"/>
            </a:gdLst>
            <a:ahLst/>
            <a:cxnLst>
              <a:cxn ang="T10">
                <a:pos x="T0" y="T1"/>
              </a:cxn>
              <a:cxn ang="T11">
                <a:pos x="T2" y="T3"/>
              </a:cxn>
              <a:cxn ang="T12">
                <a:pos x="T4" y="T5"/>
              </a:cxn>
              <a:cxn ang="T13">
                <a:pos x="T6" y="T7"/>
              </a:cxn>
              <a:cxn ang="T14">
                <a:pos x="T8" y="T9"/>
              </a:cxn>
            </a:cxnLst>
            <a:rect l="T15" t="T16" r="T17" b="T18"/>
            <a:pathLst>
              <a:path w="326" h="361">
                <a:moveTo>
                  <a:pt x="0" y="181"/>
                </a:moveTo>
                <a:lnTo>
                  <a:pt x="163" y="0"/>
                </a:lnTo>
                <a:lnTo>
                  <a:pt x="326" y="181"/>
                </a:lnTo>
                <a:lnTo>
                  <a:pt x="163" y="361"/>
                </a:lnTo>
                <a:lnTo>
                  <a:pt x="0" y="181"/>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344" name="Freeform 32"/>
          <p:cNvSpPr>
            <a:spLocks/>
          </p:cNvSpPr>
          <p:nvPr/>
        </p:nvSpPr>
        <p:spPr bwMode="auto">
          <a:xfrm>
            <a:off x="684213" y="2349500"/>
            <a:ext cx="477837" cy="573088"/>
          </a:xfrm>
          <a:custGeom>
            <a:avLst/>
            <a:gdLst>
              <a:gd name="T0" fmla="*/ 0 w 326"/>
              <a:gd name="T1" fmla="*/ 2147483647 h 361"/>
              <a:gd name="T2" fmla="*/ 2147483647 w 326"/>
              <a:gd name="T3" fmla="*/ 0 h 361"/>
              <a:gd name="T4" fmla="*/ 2147483647 w 326"/>
              <a:gd name="T5" fmla="*/ 2147483647 h 361"/>
              <a:gd name="T6" fmla="*/ 2147483647 w 326"/>
              <a:gd name="T7" fmla="*/ 2147483647 h 361"/>
              <a:gd name="T8" fmla="*/ 0 w 326"/>
              <a:gd name="T9" fmla="*/ 2147483647 h 361"/>
              <a:gd name="T10" fmla="*/ 0 60000 65536"/>
              <a:gd name="T11" fmla="*/ 0 60000 65536"/>
              <a:gd name="T12" fmla="*/ 0 60000 65536"/>
              <a:gd name="T13" fmla="*/ 0 60000 65536"/>
              <a:gd name="T14" fmla="*/ 0 60000 65536"/>
              <a:gd name="T15" fmla="*/ 0 w 326"/>
              <a:gd name="T16" fmla="*/ 0 h 361"/>
              <a:gd name="T17" fmla="*/ 326 w 326"/>
              <a:gd name="T18" fmla="*/ 361 h 361"/>
            </a:gdLst>
            <a:ahLst/>
            <a:cxnLst>
              <a:cxn ang="T10">
                <a:pos x="T0" y="T1"/>
              </a:cxn>
              <a:cxn ang="T11">
                <a:pos x="T2" y="T3"/>
              </a:cxn>
              <a:cxn ang="T12">
                <a:pos x="T4" y="T5"/>
              </a:cxn>
              <a:cxn ang="T13">
                <a:pos x="T6" y="T7"/>
              </a:cxn>
              <a:cxn ang="T14">
                <a:pos x="T8" y="T9"/>
              </a:cxn>
            </a:cxnLst>
            <a:rect l="T15" t="T16" r="T17" b="T18"/>
            <a:pathLst>
              <a:path w="326" h="361">
                <a:moveTo>
                  <a:pt x="0" y="181"/>
                </a:moveTo>
                <a:lnTo>
                  <a:pt x="163" y="0"/>
                </a:lnTo>
                <a:lnTo>
                  <a:pt x="326" y="181"/>
                </a:lnTo>
                <a:lnTo>
                  <a:pt x="163" y="361"/>
                </a:lnTo>
                <a:lnTo>
                  <a:pt x="0" y="181"/>
                </a:lnTo>
                <a:close/>
              </a:path>
            </a:pathLst>
          </a:cu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6345" name="Freeform 33"/>
          <p:cNvSpPr>
            <a:spLocks/>
          </p:cNvSpPr>
          <p:nvPr/>
        </p:nvSpPr>
        <p:spPr bwMode="auto">
          <a:xfrm>
            <a:off x="1758950" y="3351213"/>
            <a:ext cx="476250" cy="573087"/>
          </a:xfrm>
          <a:custGeom>
            <a:avLst/>
            <a:gdLst>
              <a:gd name="T0" fmla="*/ 0 w 325"/>
              <a:gd name="T1" fmla="*/ 2147483647 h 361"/>
              <a:gd name="T2" fmla="*/ 2147483647 w 325"/>
              <a:gd name="T3" fmla="*/ 0 h 361"/>
              <a:gd name="T4" fmla="*/ 2147483647 w 325"/>
              <a:gd name="T5" fmla="*/ 2147483647 h 361"/>
              <a:gd name="T6" fmla="*/ 2147483647 w 325"/>
              <a:gd name="T7" fmla="*/ 2147483647 h 361"/>
              <a:gd name="T8" fmla="*/ 0 w 325"/>
              <a:gd name="T9" fmla="*/ 2147483647 h 361"/>
              <a:gd name="T10" fmla="*/ 0 60000 65536"/>
              <a:gd name="T11" fmla="*/ 0 60000 65536"/>
              <a:gd name="T12" fmla="*/ 0 60000 65536"/>
              <a:gd name="T13" fmla="*/ 0 60000 65536"/>
              <a:gd name="T14" fmla="*/ 0 60000 65536"/>
              <a:gd name="T15" fmla="*/ 0 w 325"/>
              <a:gd name="T16" fmla="*/ 0 h 361"/>
              <a:gd name="T17" fmla="*/ 325 w 325"/>
              <a:gd name="T18" fmla="*/ 361 h 361"/>
            </a:gdLst>
            <a:ahLst/>
            <a:cxnLst>
              <a:cxn ang="T10">
                <a:pos x="T0" y="T1"/>
              </a:cxn>
              <a:cxn ang="T11">
                <a:pos x="T2" y="T3"/>
              </a:cxn>
              <a:cxn ang="T12">
                <a:pos x="T4" y="T5"/>
              </a:cxn>
              <a:cxn ang="T13">
                <a:pos x="T6" y="T7"/>
              </a:cxn>
              <a:cxn ang="T14">
                <a:pos x="T8" y="T9"/>
              </a:cxn>
            </a:cxnLst>
            <a:rect l="T15" t="T16" r="T17" b="T18"/>
            <a:pathLst>
              <a:path w="325" h="361">
                <a:moveTo>
                  <a:pt x="0" y="181"/>
                </a:moveTo>
                <a:lnTo>
                  <a:pt x="162" y="0"/>
                </a:lnTo>
                <a:lnTo>
                  <a:pt x="325" y="181"/>
                </a:lnTo>
                <a:lnTo>
                  <a:pt x="162" y="361"/>
                </a:lnTo>
                <a:lnTo>
                  <a:pt x="0" y="181"/>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346" name="Freeform 34"/>
          <p:cNvSpPr>
            <a:spLocks/>
          </p:cNvSpPr>
          <p:nvPr/>
        </p:nvSpPr>
        <p:spPr bwMode="auto">
          <a:xfrm>
            <a:off x="1758950" y="3351213"/>
            <a:ext cx="476250" cy="573087"/>
          </a:xfrm>
          <a:custGeom>
            <a:avLst/>
            <a:gdLst>
              <a:gd name="T0" fmla="*/ 0 w 325"/>
              <a:gd name="T1" fmla="*/ 2147483647 h 361"/>
              <a:gd name="T2" fmla="*/ 2147483647 w 325"/>
              <a:gd name="T3" fmla="*/ 0 h 361"/>
              <a:gd name="T4" fmla="*/ 2147483647 w 325"/>
              <a:gd name="T5" fmla="*/ 2147483647 h 361"/>
              <a:gd name="T6" fmla="*/ 2147483647 w 325"/>
              <a:gd name="T7" fmla="*/ 2147483647 h 361"/>
              <a:gd name="T8" fmla="*/ 0 w 325"/>
              <a:gd name="T9" fmla="*/ 2147483647 h 361"/>
              <a:gd name="T10" fmla="*/ 0 60000 65536"/>
              <a:gd name="T11" fmla="*/ 0 60000 65536"/>
              <a:gd name="T12" fmla="*/ 0 60000 65536"/>
              <a:gd name="T13" fmla="*/ 0 60000 65536"/>
              <a:gd name="T14" fmla="*/ 0 60000 65536"/>
              <a:gd name="T15" fmla="*/ 0 w 325"/>
              <a:gd name="T16" fmla="*/ 0 h 361"/>
              <a:gd name="T17" fmla="*/ 325 w 325"/>
              <a:gd name="T18" fmla="*/ 361 h 361"/>
            </a:gdLst>
            <a:ahLst/>
            <a:cxnLst>
              <a:cxn ang="T10">
                <a:pos x="T0" y="T1"/>
              </a:cxn>
              <a:cxn ang="T11">
                <a:pos x="T2" y="T3"/>
              </a:cxn>
              <a:cxn ang="T12">
                <a:pos x="T4" y="T5"/>
              </a:cxn>
              <a:cxn ang="T13">
                <a:pos x="T6" y="T7"/>
              </a:cxn>
              <a:cxn ang="T14">
                <a:pos x="T8" y="T9"/>
              </a:cxn>
            </a:cxnLst>
            <a:rect l="T15" t="T16" r="T17" b="T18"/>
            <a:pathLst>
              <a:path w="325" h="361">
                <a:moveTo>
                  <a:pt x="0" y="181"/>
                </a:moveTo>
                <a:lnTo>
                  <a:pt x="162" y="0"/>
                </a:lnTo>
                <a:lnTo>
                  <a:pt x="325" y="181"/>
                </a:lnTo>
                <a:lnTo>
                  <a:pt x="162" y="361"/>
                </a:lnTo>
                <a:lnTo>
                  <a:pt x="0" y="181"/>
                </a:lnTo>
                <a:close/>
              </a:path>
            </a:pathLst>
          </a:cu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6347" name="Line 35"/>
          <p:cNvSpPr>
            <a:spLocks noChangeShapeType="1"/>
          </p:cNvSpPr>
          <p:nvPr/>
        </p:nvSpPr>
        <p:spPr bwMode="auto">
          <a:xfrm>
            <a:off x="923925" y="1849438"/>
            <a:ext cx="0" cy="500062"/>
          </a:xfrm>
          <a:prstGeom prst="line">
            <a:avLst/>
          </a:prstGeom>
          <a:noFill/>
          <a:ln w="476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48" name="Line 36"/>
          <p:cNvSpPr>
            <a:spLocks noChangeShapeType="1"/>
          </p:cNvSpPr>
          <p:nvPr/>
        </p:nvSpPr>
        <p:spPr bwMode="auto">
          <a:xfrm>
            <a:off x="923925" y="2922588"/>
            <a:ext cx="0" cy="428625"/>
          </a:xfrm>
          <a:prstGeom prst="line">
            <a:avLst/>
          </a:prstGeom>
          <a:noFill/>
          <a:ln w="476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49" name="Line 37"/>
          <p:cNvSpPr>
            <a:spLocks noChangeShapeType="1"/>
          </p:cNvSpPr>
          <p:nvPr/>
        </p:nvSpPr>
        <p:spPr bwMode="auto">
          <a:xfrm>
            <a:off x="1281113" y="3638550"/>
            <a:ext cx="477837" cy="0"/>
          </a:xfrm>
          <a:prstGeom prst="line">
            <a:avLst/>
          </a:prstGeom>
          <a:noFill/>
          <a:ln w="476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50" name="Line 38"/>
          <p:cNvSpPr>
            <a:spLocks noChangeShapeType="1"/>
          </p:cNvSpPr>
          <p:nvPr/>
        </p:nvSpPr>
        <p:spPr bwMode="auto">
          <a:xfrm>
            <a:off x="2235200" y="3638550"/>
            <a:ext cx="357188" cy="0"/>
          </a:xfrm>
          <a:prstGeom prst="line">
            <a:avLst/>
          </a:prstGeom>
          <a:noFill/>
          <a:ln w="476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51" name="Rectangle 39"/>
          <p:cNvSpPr>
            <a:spLocks noChangeArrowheads="1"/>
          </p:cNvSpPr>
          <p:nvPr/>
        </p:nvSpPr>
        <p:spPr bwMode="auto">
          <a:xfrm>
            <a:off x="1158875" y="1971675"/>
            <a:ext cx="84138"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b="0"/>
              <a:t>1</a:t>
            </a:r>
          </a:p>
        </p:txBody>
      </p:sp>
      <p:sp>
        <p:nvSpPr>
          <p:cNvPr id="56352" name="Rectangle 40"/>
          <p:cNvSpPr>
            <a:spLocks noChangeArrowheads="1"/>
          </p:cNvSpPr>
          <p:nvPr/>
        </p:nvSpPr>
        <p:spPr bwMode="auto">
          <a:xfrm>
            <a:off x="1062038" y="3055938"/>
            <a:ext cx="109537"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b="0"/>
              <a:t>N</a:t>
            </a:r>
          </a:p>
        </p:txBody>
      </p:sp>
      <p:sp>
        <p:nvSpPr>
          <p:cNvPr id="56353" name="Rectangle 41"/>
          <p:cNvSpPr>
            <a:spLocks noChangeArrowheads="1"/>
          </p:cNvSpPr>
          <p:nvPr/>
        </p:nvSpPr>
        <p:spPr bwMode="auto">
          <a:xfrm>
            <a:off x="1471613" y="3400425"/>
            <a:ext cx="77787"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a:solidFill>
                  <a:srgbClr val="000000"/>
                </a:solidFill>
              </a:rPr>
              <a:t>1</a:t>
            </a:r>
            <a:endParaRPr lang="en-US"/>
          </a:p>
        </p:txBody>
      </p:sp>
      <p:sp>
        <p:nvSpPr>
          <p:cNvPr id="56354" name="Rectangle 42"/>
          <p:cNvSpPr>
            <a:spLocks noChangeArrowheads="1"/>
          </p:cNvSpPr>
          <p:nvPr/>
        </p:nvSpPr>
        <p:spPr bwMode="auto">
          <a:xfrm>
            <a:off x="2379663" y="3365500"/>
            <a:ext cx="115887"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a:solidFill>
                  <a:srgbClr val="000000"/>
                </a:solidFill>
              </a:rPr>
              <a:t>M</a:t>
            </a:r>
            <a:endParaRPr lang="en-US"/>
          </a:p>
        </p:txBody>
      </p:sp>
    </p:spTree>
    <p:extLst>
      <p:ext uri="{BB962C8B-B14F-4D97-AF65-F5344CB8AC3E}">
        <p14:creationId xmlns:p14="http://schemas.microsoft.com/office/powerpoint/2010/main" val="16700360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18330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83308"/>
                                        </p:tgtEl>
                                        <p:attrNameLst>
                                          <p:attrName>style.visibility</p:attrName>
                                        </p:attrNameLst>
                                      </p:cBhvr>
                                      <p:to>
                                        <p:strVal val="visible"/>
                                      </p:to>
                                    </p:set>
                                  </p:childTnLst>
                                </p:cTn>
                              </p:par>
                            </p:childTnLst>
                          </p:cTn>
                        </p:par>
                        <p:par>
                          <p:cTn id="11" fill="hold" nodeType="afterGroup">
                            <p:stCondLst>
                              <p:cond delay="500"/>
                            </p:stCondLst>
                            <p:childTnLst>
                              <p:par>
                                <p:cTn id="12" presetID="1" presetClass="entr" presetSubtype="0" fill="hold" nodeType="afterEffect">
                                  <p:stCondLst>
                                    <p:cond delay="0"/>
                                  </p:stCondLst>
                                  <p:childTnLst>
                                    <p:set>
                                      <p:cBhvr>
                                        <p:cTn id="13" dur="1" fill="hold">
                                          <p:stCondLst>
                                            <p:cond delay="499"/>
                                          </p:stCondLst>
                                        </p:cTn>
                                        <p:tgtEl>
                                          <p:spTgt spid="1833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laceholder 1"/>
          <p:cNvSpPr>
            <a:spLocks noGrp="1"/>
          </p:cNvSpPr>
          <p:nvPr>
            <p:ph type="sldNum" sz="quarter" idx="10"/>
          </p:nvPr>
        </p:nvSpPr>
        <p:spPr/>
        <p:txBody>
          <a:bodyPr/>
          <a:lstStyle/>
          <a:p>
            <a:pPr>
              <a:defRPr/>
            </a:pPr>
            <a:fld id="{5DF6BA7D-E3C6-43B7-9353-634A51DBCE77}" type="slidenum">
              <a:rPr lang="en-US"/>
              <a:pPr>
                <a:defRPr/>
              </a:pPr>
              <a:t>42</a:t>
            </a:fld>
            <a:endParaRPr lang="en-US"/>
          </a:p>
        </p:txBody>
      </p:sp>
      <p:sp>
        <p:nvSpPr>
          <p:cNvPr id="63490" name="Rectangle 2"/>
          <p:cNvSpPr>
            <a:spLocks noGrp="1" noChangeArrowheads="1"/>
          </p:cNvSpPr>
          <p:nvPr>
            <p:ph type="title" idx="4294967295"/>
          </p:nvPr>
        </p:nvSpPr>
        <p:spPr>
          <a:xfrm>
            <a:off x="228600" y="228600"/>
            <a:ext cx="8574088" cy="512763"/>
          </a:xfrm>
        </p:spPr>
        <p:txBody>
          <a:bodyPr lIns="0">
            <a:normAutofit fontScale="90000"/>
          </a:bodyPr>
          <a:lstStyle/>
          <a:p>
            <a:pPr eaLnBrk="1" hangingPunct="1">
              <a:defRPr/>
            </a:pPr>
            <a:r>
              <a:rPr lang="en-US" smtClean="0"/>
              <a:t>Composite attribute</a:t>
            </a:r>
          </a:p>
        </p:txBody>
      </p:sp>
      <p:sp>
        <p:nvSpPr>
          <p:cNvPr id="57348" name="Rectangle 3"/>
          <p:cNvSpPr>
            <a:spLocks noChangeArrowheads="1"/>
          </p:cNvSpPr>
          <p:nvPr/>
        </p:nvSpPr>
        <p:spPr bwMode="auto">
          <a:xfrm>
            <a:off x="3074988" y="4279900"/>
            <a:ext cx="2273300" cy="12827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7349" name="Rectangle 4"/>
          <p:cNvSpPr>
            <a:spLocks noChangeArrowheads="1"/>
          </p:cNvSpPr>
          <p:nvPr/>
        </p:nvSpPr>
        <p:spPr bwMode="auto">
          <a:xfrm>
            <a:off x="3581400" y="4710113"/>
            <a:ext cx="1538288"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a:spcBef>
                <a:spcPct val="0"/>
              </a:spcBef>
              <a:buClrTx/>
              <a:buSzTx/>
              <a:buFontTx/>
              <a:buNone/>
            </a:pPr>
            <a:r>
              <a:rPr lang="en-US" sz="2400" b="0">
                <a:solidFill>
                  <a:srgbClr val="0000FF"/>
                </a:solidFill>
              </a:rPr>
              <a:t>Employee</a:t>
            </a:r>
          </a:p>
        </p:txBody>
      </p:sp>
      <p:sp>
        <p:nvSpPr>
          <p:cNvPr id="57350" name="Oval 5"/>
          <p:cNvSpPr>
            <a:spLocks noChangeArrowheads="1"/>
          </p:cNvSpPr>
          <p:nvPr/>
        </p:nvSpPr>
        <p:spPr bwMode="auto">
          <a:xfrm>
            <a:off x="1093788" y="3136900"/>
            <a:ext cx="1816100" cy="6731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7351" name="Oval 6"/>
          <p:cNvSpPr>
            <a:spLocks noChangeArrowheads="1"/>
          </p:cNvSpPr>
          <p:nvPr/>
        </p:nvSpPr>
        <p:spPr bwMode="auto">
          <a:xfrm>
            <a:off x="636588" y="4432300"/>
            <a:ext cx="1816100" cy="6731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7352" name="Oval 7"/>
          <p:cNvSpPr>
            <a:spLocks noChangeArrowheads="1"/>
          </p:cNvSpPr>
          <p:nvPr/>
        </p:nvSpPr>
        <p:spPr bwMode="auto">
          <a:xfrm>
            <a:off x="6122988" y="4356100"/>
            <a:ext cx="2335212" cy="90805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7353" name="Oval 8"/>
          <p:cNvSpPr>
            <a:spLocks noChangeArrowheads="1"/>
          </p:cNvSpPr>
          <p:nvPr/>
        </p:nvSpPr>
        <p:spPr bwMode="auto">
          <a:xfrm>
            <a:off x="3227388" y="2679700"/>
            <a:ext cx="1816100" cy="6731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7354" name="Oval 9"/>
          <p:cNvSpPr>
            <a:spLocks noChangeArrowheads="1"/>
          </p:cNvSpPr>
          <p:nvPr/>
        </p:nvSpPr>
        <p:spPr bwMode="auto">
          <a:xfrm>
            <a:off x="5589588" y="3136900"/>
            <a:ext cx="1816100" cy="6731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7355" name="Line 10"/>
          <p:cNvSpPr>
            <a:spLocks noChangeShapeType="1"/>
          </p:cNvSpPr>
          <p:nvPr/>
        </p:nvSpPr>
        <p:spPr bwMode="auto">
          <a:xfrm>
            <a:off x="2465388" y="4730750"/>
            <a:ext cx="5969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356" name="Line 11"/>
          <p:cNvSpPr>
            <a:spLocks noChangeShapeType="1"/>
          </p:cNvSpPr>
          <p:nvPr/>
        </p:nvSpPr>
        <p:spPr bwMode="auto">
          <a:xfrm>
            <a:off x="2693988" y="3746500"/>
            <a:ext cx="673100" cy="520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357" name="Line 12"/>
          <p:cNvSpPr>
            <a:spLocks noChangeShapeType="1"/>
          </p:cNvSpPr>
          <p:nvPr/>
        </p:nvSpPr>
        <p:spPr bwMode="auto">
          <a:xfrm>
            <a:off x="4135438" y="3365500"/>
            <a:ext cx="0" cy="901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358" name="Line 13"/>
          <p:cNvSpPr>
            <a:spLocks noChangeShapeType="1"/>
          </p:cNvSpPr>
          <p:nvPr/>
        </p:nvSpPr>
        <p:spPr bwMode="auto">
          <a:xfrm flipH="1">
            <a:off x="4891088" y="3670300"/>
            <a:ext cx="850900" cy="5969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359" name="Line 14"/>
          <p:cNvSpPr>
            <a:spLocks noChangeShapeType="1"/>
          </p:cNvSpPr>
          <p:nvPr/>
        </p:nvSpPr>
        <p:spPr bwMode="auto">
          <a:xfrm flipH="1">
            <a:off x="5348288" y="4730750"/>
            <a:ext cx="7747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360" name="Rectangle 15"/>
          <p:cNvSpPr>
            <a:spLocks noChangeArrowheads="1"/>
          </p:cNvSpPr>
          <p:nvPr/>
        </p:nvSpPr>
        <p:spPr bwMode="auto">
          <a:xfrm>
            <a:off x="1198563" y="4557713"/>
            <a:ext cx="558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a:spcBef>
                <a:spcPct val="0"/>
              </a:spcBef>
              <a:buClrTx/>
              <a:buSzTx/>
              <a:buFontTx/>
              <a:buNone/>
            </a:pPr>
            <a:r>
              <a:rPr lang="en-US" sz="2400" b="0" u="sng">
                <a:solidFill>
                  <a:srgbClr val="0000FF"/>
                </a:solidFill>
              </a:rPr>
              <a:t>E#</a:t>
            </a:r>
          </a:p>
        </p:txBody>
      </p:sp>
      <p:sp>
        <p:nvSpPr>
          <p:cNvPr id="57361" name="Rectangle 16"/>
          <p:cNvSpPr>
            <a:spLocks noChangeArrowheads="1"/>
          </p:cNvSpPr>
          <p:nvPr/>
        </p:nvSpPr>
        <p:spPr bwMode="auto">
          <a:xfrm>
            <a:off x="1447800" y="3262313"/>
            <a:ext cx="99536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a:spcBef>
                <a:spcPct val="0"/>
              </a:spcBef>
              <a:buClrTx/>
              <a:buSzTx/>
              <a:buFontTx/>
              <a:buNone/>
            </a:pPr>
            <a:r>
              <a:rPr lang="en-US" sz="2400" b="0">
                <a:solidFill>
                  <a:srgbClr val="0000FF"/>
                </a:solidFill>
              </a:rPr>
              <a:t>Name</a:t>
            </a:r>
          </a:p>
        </p:txBody>
      </p:sp>
      <p:sp>
        <p:nvSpPr>
          <p:cNvPr id="57362" name="Rectangle 17"/>
          <p:cNvSpPr>
            <a:spLocks noChangeArrowheads="1"/>
          </p:cNvSpPr>
          <p:nvPr/>
        </p:nvSpPr>
        <p:spPr bwMode="auto">
          <a:xfrm>
            <a:off x="3657600" y="2805113"/>
            <a:ext cx="8413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a:spcBef>
                <a:spcPct val="0"/>
              </a:spcBef>
              <a:buClrTx/>
              <a:buSzTx/>
              <a:buFontTx/>
              <a:buNone/>
            </a:pPr>
            <a:r>
              <a:rPr lang="en-US" sz="2400" b="0">
                <a:solidFill>
                  <a:srgbClr val="0000FF"/>
                </a:solidFill>
              </a:rPr>
              <a:t>DOB</a:t>
            </a:r>
          </a:p>
        </p:txBody>
      </p:sp>
      <p:sp>
        <p:nvSpPr>
          <p:cNvPr id="57363" name="Rectangle 18"/>
          <p:cNvSpPr>
            <a:spLocks noChangeArrowheads="1"/>
          </p:cNvSpPr>
          <p:nvPr/>
        </p:nvSpPr>
        <p:spPr bwMode="auto">
          <a:xfrm>
            <a:off x="5867400" y="3262313"/>
            <a:ext cx="130016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a:spcBef>
                <a:spcPct val="0"/>
              </a:spcBef>
              <a:buClrTx/>
              <a:buSzTx/>
              <a:buFontTx/>
              <a:buNone/>
            </a:pPr>
            <a:r>
              <a:rPr lang="en-US" sz="2400" b="0">
                <a:solidFill>
                  <a:srgbClr val="CC0066"/>
                </a:solidFill>
              </a:rPr>
              <a:t>Address</a:t>
            </a:r>
          </a:p>
        </p:txBody>
      </p:sp>
      <p:sp>
        <p:nvSpPr>
          <p:cNvPr id="57364" name="Rectangle 19"/>
          <p:cNvSpPr>
            <a:spLocks noChangeArrowheads="1"/>
          </p:cNvSpPr>
          <p:nvPr/>
        </p:nvSpPr>
        <p:spPr bwMode="auto">
          <a:xfrm>
            <a:off x="6421438" y="4572000"/>
            <a:ext cx="1960562"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lgn="l">
              <a:spcBef>
                <a:spcPct val="0"/>
              </a:spcBef>
              <a:buClrTx/>
              <a:buSzTx/>
              <a:buFontTx/>
              <a:buNone/>
            </a:pPr>
            <a:r>
              <a:rPr lang="en-US" sz="2400" b="0">
                <a:solidFill>
                  <a:srgbClr val="0000FF"/>
                </a:solidFill>
              </a:rPr>
              <a:t>Designation</a:t>
            </a:r>
          </a:p>
        </p:txBody>
      </p:sp>
      <p:sp>
        <p:nvSpPr>
          <p:cNvPr id="57365" name="Oval 20"/>
          <p:cNvSpPr>
            <a:spLocks noChangeArrowheads="1"/>
          </p:cNvSpPr>
          <p:nvPr/>
        </p:nvSpPr>
        <p:spPr bwMode="auto">
          <a:xfrm>
            <a:off x="4267200" y="1281113"/>
            <a:ext cx="1676400" cy="762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7366" name="Oval 21"/>
          <p:cNvSpPr>
            <a:spLocks noChangeArrowheads="1"/>
          </p:cNvSpPr>
          <p:nvPr/>
        </p:nvSpPr>
        <p:spPr bwMode="auto">
          <a:xfrm>
            <a:off x="6553200" y="1433513"/>
            <a:ext cx="2209800" cy="685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7367" name="Line 22"/>
          <p:cNvSpPr>
            <a:spLocks noChangeShapeType="1"/>
          </p:cNvSpPr>
          <p:nvPr/>
        </p:nvSpPr>
        <p:spPr bwMode="auto">
          <a:xfrm>
            <a:off x="5410200" y="2043113"/>
            <a:ext cx="685800" cy="114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68" name="Line 23"/>
          <p:cNvSpPr>
            <a:spLocks noChangeShapeType="1"/>
          </p:cNvSpPr>
          <p:nvPr/>
        </p:nvSpPr>
        <p:spPr bwMode="auto">
          <a:xfrm flipH="1">
            <a:off x="6781800" y="2119313"/>
            <a:ext cx="457200"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69" name="Text Box 24"/>
          <p:cNvSpPr txBox="1">
            <a:spLocks noChangeArrowheads="1"/>
          </p:cNvSpPr>
          <p:nvPr/>
        </p:nvSpPr>
        <p:spPr bwMode="auto">
          <a:xfrm>
            <a:off x="4724400" y="1371600"/>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pPr algn="l" eaLnBrk="1" hangingPunct="1">
              <a:buClrTx/>
              <a:buSzTx/>
              <a:buFontTx/>
              <a:buNone/>
            </a:pPr>
            <a:r>
              <a:rPr lang="en-US" sz="2400" b="0">
                <a:solidFill>
                  <a:srgbClr val="0000FF"/>
                </a:solidFill>
              </a:rPr>
              <a:t>floor</a:t>
            </a:r>
          </a:p>
        </p:txBody>
      </p:sp>
      <p:sp>
        <p:nvSpPr>
          <p:cNvPr id="57370" name="Text Box 25"/>
          <p:cNvSpPr txBox="1">
            <a:spLocks noChangeArrowheads="1"/>
          </p:cNvSpPr>
          <p:nvPr/>
        </p:nvSpPr>
        <p:spPr bwMode="auto">
          <a:xfrm>
            <a:off x="7010400" y="1524000"/>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pPr algn="l" eaLnBrk="1" hangingPunct="1">
              <a:buClrTx/>
              <a:buSzTx/>
              <a:buFontTx/>
              <a:buNone/>
            </a:pPr>
            <a:r>
              <a:rPr lang="en-US" sz="2400" b="0">
                <a:solidFill>
                  <a:srgbClr val="0000FF"/>
                </a:solidFill>
              </a:rPr>
              <a:t>building</a:t>
            </a:r>
          </a:p>
        </p:txBody>
      </p:sp>
    </p:spTree>
    <p:extLst>
      <p:ext uri="{BB962C8B-B14F-4D97-AF65-F5344CB8AC3E}">
        <p14:creationId xmlns:p14="http://schemas.microsoft.com/office/powerpoint/2010/main" val="248801384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1"/>
          <p:cNvSpPr>
            <a:spLocks noGrp="1"/>
          </p:cNvSpPr>
          <p:nvPr>
            <p:ph type="sldNum" sz="quarter" idx="10"/>
          </p:nvPr>
        </p:nvSpPr>
        <p:spPr/>
        <p:txBody>
          <a:bodyPr/>
          <a:lstStyle/>
          <a:p>
            <a:pPr>
              <a:defRPr/>
            </a:pPr>
            <a:fld id="{3708D642-5C52-46A9-91A9-C4724FB97A8E}" type="slidenum">
              <a:rPr lang="en-US"/>
              <a:pPr>
                <a:defRPr/>
              </a:pPr>
              <a:t>43</a:t>
            </a:fld>
            <a:endParaRPr lang="en-US"/>
          </a:p>
        </p:txBody>
      </p:sp>
      <p:sp>
        <p:nvSpPr>
          <p:cNvPr id="65538" name="Rectangle 2"/>
          <p:cNvSpPr>
            <a:spLocks noGrp="1" noChangeArrowheads="1"/>
          </p:cNvSpPr>
          <p:nvPr>
            <p:ph type="title" idx="4294967295"/>
          </p:nvPr>
        </p:nvSpPr>
        <p:spPr>
          <a:xfrm>
            <a:off x="228600" y="239713"/>
            <a:ext cx="8574088" cy="512762"/>
          </a:xfrm>
        </p:spPr>
        <p:txBody>
          <a:bodyPr lIns="0">
            <a:normAutofit fontScale="90000"/>
          </a:bodyPr>
          <a:lstStyle/>
          <a:p>
            <a:pPr eaLnBrk="1" hangingPunct="1">
              <a:defRPr/>
            </a:pPr>
            <a:r>
              <a:rPr lang="en-US" smtClean="0"/>
              <a:t>Unary Relationship</a:t>
            </a:r>
          </a:p>
        </p:txBody>
      </p:sp>
      <p:sp>
        <p:nvSpPr>
          <p:cNvPr id="58372" name="Rectangle 3"/>
          <p:cNvSpPr>
            <a:spLocks noChangeArrowheads="1"/>
          </p:cNvSpPr>
          <p:nvPr/>
        </p:nvSpPr>
        <p:spPr bwMode="auto">
          <a:xfrm>
            <a:off x="1322388" y="2160588"/>
            <a:ext cx="2197100" cy="12827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8373" name="AutoShape 4"/>
          <p:cNvSpPr>
            <a:spLocks noChangeArrowheads="1"/>
          </p:cNvSpPr>
          <p:nvPr/>
        </p:nvSpPr>
        <p:spPr bwMode="auto">
          <a:xfrm>
            <a:off x="4821238" y="2001838"/>
            <a:ext cx="1968500" cy="1206500"/>
          </a:xfrm>
          <a:prstGeom prst="diamond">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8374" name="Arc 5"/>
          <p:cNvSpPr>
            <a:spLocks/>
          </p:cNvSpPr>
          <p:nvPr/>
        </p:nvSpPr>
        <p:spPr bwMode="auto">
          <a:xfrm rot="1548842">
            <a:off x="3632200" y="2466975"/>
            <a:ext cx="1444625" cy="958850"/>
          </a:xfrm>
          <a:custGeom>
            <a:avLst/>
            <a:gdLst>
              <a:gd name="T0" fmla="*/ 2147483647 w 21600"/>
              <a:gd name="T1" fmla="*/ 0 h 22039"/>
              <a:gd name="T2" fmla="*/ 0 w 21600"/>
              <a:gd name="T3" fmla="*/ 2147483647 h 22039"/>
              <a:gd name="T4" fmla="*/ 0 w 21600"/>
              <a:gd name="T5" fmla="*/ 2147483647 h 22039"/>
              <a:gd name="T6" fmla="*/ 0 60000 65536"/>
              <a:gd name="T7" fmla="*/ 0 60000 65536"/>
              <a:gd name="T8" fmla="*/ 0 60000 65536"/>
              <a:gd name="T9" fmla="*/ 0 w 21600"/>
              <a:gd name="T10" fmla="*/ 0 h 22039"/>
              <a:gd name="T11" fmla="*/ 21600 w 21600"/>
              <a:gd name="T12" fmla="*/ 22039 h 22039"/>
            </a:gdLst>
            <a:ahLst/>
            <a:cxnLst>
              <a:cxn ang="T6">
                <a:pos x="T0" y="T1"/>
              </a:cxn>
              <a:cxn ang="T7">
                <a:pos x="T2" y="T3"/>
              </a:cxn>
              <a:cxn ang="T8">
                <a:pos x="T4" y="T5"/>
              </a:cxn>
            </a:cxnLst>
            <a:rect l="T9" t="T10" r="T11" b="T12"/>
            <a:pathLst>
              <a:path w="21600" h="22039" fill="none" extrusionOk="0">
                <a:moveTo>
                  <a:pt x="21595" y="0"/>
                </a:moveTo>
                <a:cubicBezTo>
                  <a:pt x="21598" y="146"/>
                  <a:pt x="21600" y="292"/>
                  <a:pt x="21600" y="439"/>
                </a:cubicBezTo>
                <a:cubicBezTo>
                  <a:pt x="21600" y="12368"/>
                  <a:pt x="11929" y="22038"/>
                  <a:pt x="0" y="22039"/>
                </a:cubicBezTo>
              </a:path>
              <a:path w="21600" h="22039" stroke="0" extrusionOk="0">
                <a:moveTo>
                  <a:pt x="21595" y="0"/>
                </a:moveTo>
                <a:cubicBezTo>
                  <a:pt x="21598" y="146"/>
                  <a:pt x="21600" y="292"/>
                  <a:pt x="21600" y="439"/>
                </a:cubicBezTo>
                <a:cubicBezTo>
                  <a:pt x="21600" y="12368"/>
                  <a:pt x="11929" y="22038"/>
                  <a:pt x="0" y="22039"/>
                </a:cubicBezTo>
                <a:lnTo>
                  <a:pt x="0" y="439"/>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8375" name="Arc 6"/>
          <p:cNvSpPr>
            <a:spLocks/>
          </p:cNvSpPr>
          <p:nvPr/>
        </p:nvSpPr>
        <p:spPr bwMode="auto">
          <a:xfrm rot="979093">
            <a:off x="2459038" y="1697038"/>
            <a:ext cx="3040062" cy="887412"/>
          </a:xfrm>
          <a:custGeom>
            <a:avLst/>
            <a:gdLst>
              <a:gd name="T0" fmla="*/ 0 w 21600"/>
              <a:gd name="T1" fmla="*/ 2147483647 h 21600"/>
              <a:gd name="T2" fmla="*/ 2147483647 w 21600"/>
              <a:gd name="T3" fmla="*/ 0 h 21600"/>
              <a:gd name="T4" fmla="*/ 2147483647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81"/>
                  <a:pt x="9654" y="14"/>
                  <a:pt x="21573" y="0"/>
                </a:cubicBezTo>
              </a:path>
              <a:path w="21600" h="21600" stroke="0" extrusionOk="0">
                <a:moveTo>
                  <a:pt x="0" y="21600"/>
                </a:moveTo>
                <a:cubicBezTo>
                  <a:pt x="0" y="9681"/>
                  <a:pt x="9654" y="14"/>
                  <a:pt x="21573" y="0"/>
                </a:cubicBezTo>
                <a:lnTo>
                  <a:pt x="21600" y="21600"/>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8376" name="Rectangle 7"/>
          <p:cNvSpPr>
            <a:spLocks noChangeArrowheads="1"/>
          </p:cNvSpPr>
          <p:nvPr/>
        </p:nvSpPr>
        <p:spPr bwMode="auto">
          <a:xfrm>
            <a:off x="1600200" y="2514600"/>
            <a:ext cx="1538288"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a:spcBef>
                <a:spcPct val="0"/>
              </a:spcBef>
              <a:buClrTx/>
              <a:buSzTx/>
              <a:buFontTx/>
              <a:buNone/>
            </a:pPr>
            <a:r>
              <a:rPr lang="en-US" sz="2400" b="0"/>
              <a:t>Employee</a:t>
            </a:r>
          </a:p>
        </p:txBody>
      </p:sp>
      <p:sp>
        <p:nvSpPr>
          <p:cNvPr id="58377" name="Rectangle 8"/>
          <p:cNvSpPr>
            <a:spLocks noChangeArrowheads="1"/>
          </p:cNvSpPr>
          <p:nvPr/>
        </p:nvSpPr>
        <p:spPr bwMode="auto">
          <a:xfrm>
            <a:off x="5126038" y="2306638"/>
            <a:ext cx="1436687"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a:spcBef>
                <a:spcPct val="0"/>
              </a:spcBef>
              <a:buClrTx/>
              <a:buSzTx/>
              <a:buFontTx/>
              <a:buNone/>
            </a:pPr>
            <a:r>
              <a:rPr lang="en-US" sz="2400" b="0"/>
              <a:t>Manages</a:t>
            </a:r>
          </a:p>
        </p:txBody>
      </p:sp>
    </p:spTree>
    <p:extLst>
      <p:ext uri="{BB962C8B-B14F-4D97-AF65-F5344CB8AC3E}">
        <p14:creationId xmlns:p14="http://schemas.microsoft.com/office/powerpoint/2010/main" val="270422040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
          <p:cNvSpPr>
            <a:spLocks noGrp="1"/>
          </p:cNvSpPr>
          <p:nvPr>
            <p:ph type="sldNum" sz="quarter" idx="10"/>
          </p:nvPr>
        </p:nvSpPr>
        <p:spPr/>
        <p:txBody>
          <a:bodyPr/>
          <a:lstStyle/>
          <a:p>
            <a:pPr>
              <a:defRPr/>
            </a:pPr>
            <a:fld id="{BC222C89-F1CB-48CC-887A-8A05E4418A05}" type="slidenum">
              <a:rPr lang="en-US"/>
              <a:pPr>
                <a:defRPr/>
              </a:pPr>
              <a:t>44</a:t>
            </a:fld>
            <a:endParaRPr lang="en-US"/>
          </a:p>
        </p:txBody>
      </p:sp>
      <p:sp>
        <p:nvSpPr>
          <p:cNvPr id="66562" name="Rectangle 2"/>
          <p:cNvSpPr>
            <a:spLocks noGrp="1" noChangeArrowheads="1"/>
          </p:cNvSpPr>
          <p:nvPr>
            <p:ph type="title" idx="4294967295"/>
          </p:nvPr>
        </p:nvSpPr>
        <p:spPr>
          <a:xfrm>
            <a:off x="228600" y="239713"/>
            <a:ext cx="8574088" cy="512762"/>
          </a:xfrm>
        </p:spPr>
        <p:txBody>
          <a:bodyPr lIns="0">
            <a:normAutofit fontScale="90000"/>
          </a:bodyPr>
          <a:lstStyle/>
          <a:p>
            <a:pPr eaLnBrk="1" hangingPunct="1">
              <a:defRPr/>
            </a:pPr>
            <a:r>
              <a:rPr lang="en-US" smtClean="0"/>
              <a:t>Role names</a:t>
            </a:r>
          </a:p>
        </p:txBody>
      </p:sp>
      <p:sp>
        <p:nvSpPr>
          <p:cNvPr id="59396" name="Rectangle 3"/>
          <p:cNvSpPr>
            <a:spLocks noGrp="1" noChangeArrowheads="1"/>
          </p:cNvSpPr>
          <p:nvPr>
            <p:ph type="body" idx="4294967295"/>
          </p:nvPr>
        </p:nvSpPr>
        <p:spPr/>
        <p:txBody>
          <a:bodyPr lIns="0" tIns="0">
            <a:normAutofit fontScale="92500" lnSpcReduction="10000"/>
          </a:bodyPr>
          <a:lstStyle/>
          <a:p>
            <a:pPr eaLnBrk="1" hangingPunct="1"/>
            <a:r>
              <a:rPr lang="en-US" smtClean="0"/>
              <a:t>Role names may be added to make the meaning more explicit</a:t>
            </a:r>
          </a:p>
          <a:p>
            <a:pPr eaLnBrk="1" hangingPunct="1"/>
            <a:endParaRPr lang="en-US" smtClean="0"/>
          </a:p>
          <a:p>
            <a:pPr eaLnBrk="1" hangingPunct="1"/>
            <a:endParaRPr lang="en-US" smtClean="0"/>
          </a:p>
          <a:p>
            <a:pPr eaLnBrk="1" hangingPunct="1">
              <a:buFont typeface="Wingdings" pitchFamily="2" charset="2"/>
              <a:buNone/>
            </a:pPr>
            <a:r>
              <a:rPr lang="en-US" smtClean="0"/>
              <a:t>                               M</a:t>
            </a:r>
          </a:p>
          <a:p>
            <a:pPr eaLnBrk="1" hangingPunct="1">
              <a:buFont typeface="Wingdings" pitchFamily="2" charset="2"/>
              <a:buNone/>
            </a:pPr>
            <a:endParaRPr lang="en-US" smtClean="0"/>
          </a:p>
          <a:p>
            <a:pPr eaLnBrk="1" hangingPunct="1">
              <a:buFont typeface="Wingdings" pitchFamily="2" charset="2"/>
              <a:buNone/>
            </a:pPr>
            <a:endParaRPr lang="en-US" smtClean="0"/>
          </a:p>
          <a:p>
            <a:pPr eaLnBrk="1" hangingPunct="1">
              <a:buFont typeface="Wingdings" pitchFamily="2" charset="2"/>
              <a:buNone/>
            </a:pPr>
            <a:endParaRPr lang="en-US" smtClean="0"/>
          </a:p>
          <a:p>
            <a:pPr eaLnBrk="1" hangingPunct="1">
              <a:buFont typeface="Wingdings" pitchFamily="2" charset="2"/>
              <a:buNone/>
            </a:pPr>
            <a:r>
              <a:rPr lang="en-US" smtClean="0"/>
              <a:t>                                                      1</a:t>
            </a:r>
          </a:p>
          <a:p>
            <a:pPr eaLnBrk="1" hangingPunct="1"/>
            <a:endParaRPr lang="en-US" smtClean="0"/>
          </a:p>
        </p:txBody>
      </p:sp>
      <p:sp>
        <p:nvSpPr>
          <p:cNvPr id="59397" name="Rectangle 4"/>
          <p:cNvSpPr>
            <a:spLocks noChangeArrowheads="1"/>
          </p:cNvSpPr>
          <p:nvPr/>
        </p:nvSpPr>
        <p:spPr bwMode="auto">
          <a:xfrm>
            <a:off x="1600200" y="2819400"/>
            <a:ext cx="2197100" cy="12827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9398" name="AutoShape 5"/>
          <p:cNvSpPr>
            <a:spLocks noChangeArrowheads="1"/>
          </p:cNvSpPr>
          <p:nvPr/>
        </p:nvSpPr>
        <p:spPr bwMode="auto">
          <a:xfrm>
            <a:off x="5099050" y="2660650"/>
            <a:ext cx="1968500" cy="1206500"/>
          </a:xfrm>
          <a:prstGeom prst="diamond">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9399" name="Arc 6"/>
          <p:cNvSpPr>
            <a:spLocks/>
          </p:cNvSpPr>
          <p:nvPr/>
        </p:nvSpPr>
        <p:spPr bwMode="auto">
          <a:xfrm rot="1548842">
            <a:off x="3910013" y="3125788"/>
            <a:ext cx="1444625" cy="958850"/>
          </a:xfrm>
          <a:custGeom>
            <a:avLst/>
            <a:gdLst>
              <a:gd name="T0" fmla="*/ 2147483647 w 21600"/>
              <a:gd name="T1" fmla="*/ 0 h 22039"/>
              <a:gd name="T2" fmla="*/ 0 w 21600"/>
              <a:gd name="T3" fmla="*/ 2147483647 h 22039"/>
              <a:gd name="T4" fmla="*/ 0 w 21600"/>
              <a:gd name="T5" fmla="*/ 2147483647 h 22039"/>
              <a:gd name="T6" fmla="*/ 0 60000 65536"/>
              <a:gd name="T7" fmla="*/ 0 60000 65536"/>
              <a:gd name="T8" fmla="*/ 0 60000 65536"/>
              <a:gd name="T9" fmla="*/ 0 w 21600"/>
              <a:gd name="T10" fmla="*/ 0 h 22039"/>
              <a:gd name="T11" fmla="*/ 21600 w 21600"/>
              <a:gd name="T12" fmla="*/ 22039 h 22039"/>
            </a:gdLst>
            <a:ahLst/>
            <a:cxnLst>
              <a:cxn ang="T6">
                <a:pos x="T0" y="T1"/>
              </a:cxn>
              <a:cxn ang="T7">
                <a:pos x="T2" y="T3"/>
              </a:cxn>
              <a:cxn ang="T8">
                <a:pos x="T4" y="T5"/>
              </a:cxn>
            </a:cxnLst>
            <a:rect l="T9" t="T10" r="T11" b="T12"/>
            <a:pathLst>
              <a:path w="21600" h="22039" fill="none" extrusionOk="0">
                <a:moveTo>
                  <a:pt x="21595" y="0"/>
                </a:moveTo>
                <a:cubicBezTo>
                  <a:pt x="21598" y="146"/>
                  <a:pt x="21600" y="292"/>
                  <a:pt x="21600" y="439"/>
                </a:cubicBezTo>
                <a:cubicBezTo>
                  <a:pt x="21600" y="12368"/>
                  <a:pt x="11929" y="22038"/>
                  <a:pt x="0" y="22039"/>
                </a:cubicBezTo>
              </a:path>
              <a:path w="21600" h="22039" stroke="0" extrusionOk="0">
                <a:moveTo>
                  <a:pt x="21595" y="0"/>
                </a:moveTo>
                <a:cubicBezTo>
                  <a:pt x="21598" y="146"/>
                  <a:pt x="21600" y="292"/>
                  <a:pt x="21600" y="439"/>
                </a:cubicBezTo>
                <a:cubicBezTo>
                  <a:pt x="21600" y="12368"/>
                  <a:pt x="11929" y="22038"/>
                  <a:pt x="0" y="22039"/>
                </a:cubicBezTo>
                <a:lnTo>
                  <a:pt x="0" y="439"/>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9400" name="Arc 7"/>
          <p:cNvSpPr>
            <a:spLocks/>
          </p:cNvSpPr>
          <p:nvPr/>
        </p:nvSpPr>
        <p:spPr bwMode="auto">
          <a:xfrm rot="979093">
            <a:off x="2736850" y="2355850"/>
            <a:ext cx="3040063" cy="887413"/>
          </a:xfrm>
          <a:custGeom>
            <a:avLst/>
            <a:gdLst>
              <a:gd name="T0" fmla="*/ 0 w 21600"/>
              <a:gd name="T1" fmla="*/ 2147483647 h 21600"/>
              <a:gd name="T2" fmla="*/ 2147483647 w 21600"/>
              <a:gd name="T3" fmla="*/ 0 h 21600"/>
              <a:gd name="T4" fmla="*/ 2147483647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81"/>
                  <a:pt x="9654" y="14"/>
                  <a:pt x="21573" y="0"/>
                </a:cubicBezTo>
              </a:path>
              <a:path w="21600" h="21600" stroke="0" extrusionOk="0">
                <a:moveTo>
                  <a:pt x="0" y="21600"/>
                </a:moveTo>
                <a:cubicBezTo>
                  <a:pt x="0" y="9681"/>
                  <a:pt x="9654" y="14"/>
                  <a:pt x="21573" y="0"/>
                </a:cubicBezTo>
                <a:lnTo>
                  <a:pt x="21600" y="21600"/>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9401" name="Rectangle 8"/>
          <p:cNvSpPr>
            <a:spLocks noChangeArrowheads="1"/>
          </p:cNvSpPr>
          <p:nvPr/>
        </p:nvSpPr>
        <p:spPr bwMode="auto">
          <a:xfrm>
            <a:off x="1878013" y="3173413"/>
            <a:ext cx="1538287"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a:spcBef>
                <a:spcPct val="0"/>
              </a:spcBef>
              <a:buClrTx/>
              <a:buSzTx/>
              <a:buFontTx/>
              <a:buNone/>
            </a:pPr>
            <a:r>
              <a:rPr lang="en-US" sz="2400" b="0"/>
              <a:t>Employee</a:t>
            </a:r>
          </a:p>
        </p:txBody>
      </p:sp>
      <p:sp>
        <p:nvSpPr>
          <p:cNvPr id="59402" name="Rectangle 9"/>
          <p:cNvSpPr>
            <a:spLocks noChangeArrowheads="1"/>
          </p:cNvSpPr>
          <p:nvPr/>
        </p:nvSpPr>
        <p:spPr bwMode="auto">
          <a:xfrm>
            <a:off x="5403850" y="2965450"/>
            <a:ext cx="1436688"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a:spcBef>
                <a:spcPct val="0"/>
              </a:spcBef>
              <a:buClrTx/>
              <a:buSzTx/>
              <a:buFontTx/>
              <a:buNone/>
            </a:pPr>
            <a:r>
              <a:rPr lang="en-US" sz="2400" b="0"/>
              <a:t>Manages</a:t>
            </a:r>
          </a:p>
        </p:txBody>
      </p:sp>
      <p:sp>
        <p:nvSpPr>
          <p:cNvPr id="59403" name="Text Box 10"/>
          <p:cNvSpPr txBox="1">
            <a:spLocks noChangeArrowheads="1"/>
          </p:cNvSpPr>
          <p:nvPr/>
        </p:nvSpPr>
        <p:spPr bwMode="auto">
          <a:xfrm>
            <a:off x="4495800" y="4038600"/>
            <a:ext cx="1295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pPr algn="l" eaLnBrk="1" hangingPunct="1">
              <a:buClrTx/>
              <a:buSzTx/>
              <a:buFontTx/>
              <a:buNone/>
            </a:pPr>
            <a:r>
              <a:rPr lang="en-US" sz="1800" b="0"/>
              <a:t>Manager</a:t>
            </a:r>
          </a:p>
        </p:txBody>
      </p:sp>
      <p:sp>
        <p:nvSpPr>
          <p:cNvPr id="59404" name="Text Box 11"/>
          <p:cNvSpPr txBox="1">
            <a:spLocks noChangeArrowheads="1"/>
          </p:cNvSpPr>
          <p:nvPr/>
        </p:nvSpPr>
        <p:spPr bwMode="auto">
          <a:xfrm>
            <a:off x="4191000" y="1981200"/>
            <a:ext cx="1447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pPr algn="l" eaLnBrk="1" hangingPunct="1">
              <a:buClrTx/>
              <a:buSzTx/>
              <a:buFontTx/>
              <a:buNone/>
            </a:pPr>
            <a:r>
              <a:rPr lang="en-US" sz="1800" b="0"/>
              <a:t>subordinate</a:t>
            </a:r>
          </a:p>
        </p:txBody>
      </p:sp>
    </p:spTree>
    <p:extLst>
      <p:ext uri="{BB962C8B-B14F-4D97-AF65-F5344CB8AC3E}">
        <p14:creationId xmlns:p14="http://schemas.microsoft.com/office/powerpoint/2010/main" val="63980358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p:cNvSpPr>
            <a:spLocks noGrp="1"/>
          </p:cNvSpPr>
          <p:nvPr>
            <p:ph type="sldNum" sz="quarter" idx="10"/>
          </p:nvPr>
        </p:nvSpPr>
        <p:spPr/>
        <p:txBody>
          <a:bodyPr/>
          <a:lstStyle/>
          <a:p>
            <a:pPr>
              <a:defRPr/>
            </a:pPr>
            <a:fld id="{CB6192D8-1684-48D1-B7A7-4FA1E880FDF1}" type="slidenum">
              <a:rPr lang="en-US"/>
              <a:pPr>
                <a:defRPr/>
              </a:pPr>
              <a:t>45</a:t>
            </a:fld>
            <a:endParaRPr lang="en-US"/>
          </a:p>
        </p:txBody>
      </p:sp>
      <p:sp>
        <p:nvSpPr>
          <p:cNvPr id="67586" name="Rectangle 2"/>
          <p:cNvSpPr>
            <a:spLocks noGrp="1" noChangeArrowheads="1"/>
          </p:cNvSpPr>
          <p:nvPr>
            <p:ph type="title" idx="4294967295"/>
          </p:nvPr>
        </p:nvSpPr>
        <p:spPr>
          <a:xfrm>
            <a:off x="228600" y="239713"/>
            <a:ext cx="8574088" cy="512762"/>
          </a:xfrm>
        </p:spPr>
        <p:txBody>
          <a:bodyPr lIns="0">
            <a:normAutofit fontScale="90000"/>
          </a:bodyPr>
          <a:lstStyle/>
          <a:p>
            <a:pPr eaLnBrk="1" hangingPunct="1">
              <a:defRPr/>
            </a:pPr>
            <a:r>
              <a:rPr lang="en-US" smtClean="0"/>
              <a:t>Binary Relationship</a:t>
            </a:r>
          </a:p>
        </p:txBody>
      </p:sp>
      <p:sp>
        <p:nvSpPr>
          <p:cNvPr id="60420" name="Rectangle 3"/>
          <p:cNvSpPr>
            <a:spLocks noChangeArrowheads="1"/>
          </p:cNvSpPr>
          <p:nvPr/>
        </p:nvSpPr>
        <p:spPr bwMode="auto">
          <a:xfrm>
            <a:off x="687388" y="2084388"/>
            <a:ext cx="1739900" cy="10541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0421" name="Rectangle 4"/>
          <p:cNvSpPr>
            <a:spLocks noChangeArrowheads="1"/>
          </p:cNvSpPr>
          <p:nvPr/>
        </p:nvSpPr>
        <p:spPr bwMode="auto">
          <a:xfrm>
            <a:off x="6097588" y="2084388"/>
            <a:ext cx="2051050" cy="10541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0422" name="AutoShape 5"/>
          <p:cNvSpPr>
            <a:spLocks noChangeArrowheads="1"/>
          </p:cNvSpPr>
          <p:nvPr/>
        </p:nvSpPr>
        <p:spPr bwMode="auto">
          <a:xfrm>
            <a:off x="3430588" y="2008188"/>
            <a:ext cx="1739900" cy="1206500"/>
          </a:xfrm>
          <a:prstGeom prst="diamond">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0423" name="Line 6"/>
          <p:cNvSpPr>
            <a:spLocks noChangeShapeType="1"/>
          </p:cNvSpPr>
          <p:nvPr/>
        </p:nvSpPr>
        <p:spPr bwMode="auto">
          <a:xfrm>
            <a:off x="2439988" y="2611438"/>
            <a:ext cx="9779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24" name="Line 7"/>
          <p:cNvSpPr>
            <a:spLocks noChangeShapeType="1"/>
          </p:cNvSpPr>
          <p:nvPr/>
        </p:nvSpPr>
        <p:spPr bwMode="auto">
          <a:xfrm>
            <a:off x="5183188" y="2611438"/>
            <a:ext cx="9017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25" name="Rectangle 8"/>
          <p:cNvSpPr>
            <a:spLocks noChangeArrowheads="1"/>
          </p:cNvSpPr>
          <p:nvPr/>
        </p:nvSpPr>
        <p:spPr bwMode="auto">
          <a:xfrm>
            <a:off x="889000" y="2362200"/>
            <a:ext cx="1538288"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a:spcBef>
                <a:spcPct val="0"/>
              </a:spcBef>
              <a:buClrTx/>
              <a:buSzTx/>
              <a:buFontTx/>
              <a:buNone/>
            </a:pPr>
            <a:r>
              <a:rPr lang="en-US" sz="2400" b="0"/>
              <a:t>Employee</a:t>
            </a:r>
          </a:p>
        </p:txBody>
      </p:sp>
      <p:sp>
        <p:nvSpPr>
          <p:cNvPr id="60426" name="Rectangle 9"/>
          <p:cNvSpPr>
            <a:spLocks noChangeArrowheads="1"/>
          </p:cNvSpPr>
          <p:nvPr/>
        </p:nvSpPr>
        <p:spPr bwMode="auto">
          <a:xfrm>
            <a:off x="3733800" y="2209800"/>
            <a:ext cx="1128713"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spcBef>
                <a:spcPct val="0"/>
              </a:spcBef>
              <a:buClrTx/>
              <a:buSzTx/>
              <a:buFontTx/>
              <a:buNone/>
            </a:pPr>
            <a:r>
              <a:rPr lang="en-US" sz="2400" b="0"/>
              <a:t>Works </a:t>
            </a:r>
          </a:p>
          <a:p>
            <a:pPr>
              <a:spcBef>
                <a:spcPct val="0"/>
              </a:spcBef>
              <a:buClrTx/>
              <a:buSzTx/>
              <a:buFontTx/>
              <a:buNone/>
            </a:pPr>
            <a:r>
              <a:rPr lang="en-US" sz="2400" b="0"/>
              <a:t>for</a:t>
            </a:r>
          </a:p>
        </p:txBody>
      </p:sp>
      <p:sp>
        <p:nvSpPr>
          <p:cNvPr id="60427" name="Rectangle 10"/>
          <p:cNvSpPr>
            <a:spLocks noChangeArrowheads="1"/>
          </p:cNvSpPr>
          <p:nvPr/>
        </p:nvSpPr>
        <p:spPr bwMode="auto">
          <a:xfrm>
            <a:off x="6375400" y="2362200"/>
            <a:ext cx="17748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a:spcBef>
                <a:spcPct val="0"/>
              </a:spcBef>
              <a:buClrTx/>
              <a:buSzTx/>
              <a:buFontTx/>
              <a:buNone/>
            </a:pPr>
            <a:r>
              <a:rPr lang="en-US" sz="2400" b="0"/>
              <a:t>Department</a:t>
            </a:r>
          </a:p>
        </p:txBody>
      </p:sp>
      <p:sp>
        <p:nvSpPr>
          <p:cNvPr id="60428" name="TextBox 11"/>
          <p:cNvSpPr txBox="1">
            <a:spLocks noChangeArrowheads="1"/>
          </p:cNvSpPr>
          <p:nvPr/>
        </p:nvSpPr>
        <p:spPr bwMode="auto">
          <a:xfrm>
            <a:off x="2514600" y="2286000"/>
            <a:ext cx="3505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pPr algn="l"/>
            <a:r>
              <a:rPr lang="en-US"/>
              <a:t>M                                                                        1 </a:t>
            </a:r>
          </a:p>
        </p:txBody>
      </p:sp>
    </p:spTree>
    <p:extLst>
      <p:ext uri="{BB962C8B-B14F-4D97-AF65-F5344CB8AC3E}">
        <p14:creationId xmlns:p14="http://schemas.microsoft.com/office/powerpoint/2010/main" val="344423362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1"/>
          <p:cNvSpPr>
            <a:spLocks noGrp="1"/>
          </p:cNvSpPr>
          <p:nvPr>
            <p:ph type="sldNum" sz="quarter" idx="10"/>
          </p:nvPr>
        </p:nvSpPr>
        <p:spPr/>
        <p:txBody>
          <a:bodyPr/>
          <a:lstStyle/>
          <a:p>
            <a:pPr>
              <a:defRPr/>
            </a:pPr>
            <a:fld id="{1491129C-9325-421C-A24B-BDE154BFCD15}" type="slidenum">
              <a:rPr lang="en-US"/>
              <a:pPr>
                <a:defRPr/>
              </a:pPr>
              <a:t>46</a:t>
            </a:fld>
            <a:endParaRPr lang="en-US"/>
          </a:p>
        </p:txBody>
      </p:sp>
      <p:sp>
        <p:nvSpPr>
          <p:cNvPr id="68610" name="Rectangle 2"/>
          <p:cNvSpPr>
            <a:spLocks noGrp="1" noChangeArrowheads="1"/>
          </p:cNvSpPr>
          <p:nvPr>
            <p:ph type="title" idx="4294967295"/>
          </p:nvPr>
        </p:nvSpPr>
        <p:spPr>
          <a:xfrm>
            <a:off x="188913" y="228600"/>
            <a:ext cx="8574087" cy="512763"/>
          </a:xfrm>
        </p:spPr>
        <p:txBody>
          <a:bodyPr lIns="0">
            <a:normAutofit fontScale="90000"/>
          </a:bodyPr>
          <a:lstStyle/>
          <a:p>
            <a:pPr eaLnBrk="1" hangingPunct="1">
              <a:defRPr/>
            </a:pPr>
            <a:r>
              <a:rPr lang="en-US" smtClean="0"/>
              <a:t>Ternary Relationship</a:t>
            </a:r>
          </a:p>
        </p:txBody>
      </p:sp>
      <p:sp>
        <p:nvSpPr>
          <p:cNvPr id="61444" name="Rectangle 3"/>
          <p:cNvSpPr>
            <a:spLocks noChangeArrowheads="1"/>
          </p:cNvSpPr>
          <p:nvPr/>
        </p:nvSpPr>
        <p:spPr bwMode="auto">
          <a:xfrm>
            <a:off x="642938" y="3746500"/>
            <a:ext cx="1968500" cy="1130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1445" name="Rectangle 4"/>
          <p:cNvSpPr>
            <a:spLocks noChangeArrowheads="1"/>
          </p:cNvSpPr>
          <p:nvPr/>
        </p:nvSpPr>
        <p:spPr bwMode="auto">
          <a:xfrm>
            <a:off x="6434138" y="3746500"/>
            <a:ext cx="1968500" cy="1130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1446" name="Rectangle 5"/>
          <p:cNvSpPr>
            <a:spLocks noChangeArrowheads="1"/>
          </p:cNvSpPr>
          <p:nvPr/>
        </p:nvSpPr>
        <p:spPr bwMode="auto">
          <a:xfrm>
            <a:off x="3684588" y="1371600"/>
            <a:ext cx="1968500" cy="1130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1447" name="AutoShape 6"/>
          <p:cNvSpPr>
            <a:spLocks noChangeArrowheads="1"/>
          </p:cNvSpPr>
          <p:nvPr/>
        </p:nvSpPr>
        <p:spPr bwMode="auto">
          <a:xfrm>
            <a:off x="3614738" y="3670300"/>
            <a:ext cx="2279650" cy="1358900"/>
          </a:xfrm>
          <a:prstGeom prst="diamond">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1448" name="Line 7"/>
          <p:cNvSpPr>
            <a:spLocks noChangeShapeType="1"/>
          </p:cNvSpPr>
          <p:nvPr/>
        </p:nvSpPr>
        <p:spPr bwMode="auto">
          <a:xfrm>
            <a:off x="4751388" y="2514600"/>
            <a:ext cx="0" cy="11303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449" name="Line 8"/>
          <p:cNvSpPr>
            <a:spLocks noChangeShapeType="1"/>
          </p:cNvSpPr>
          <p:nvPr/>
        </p:nvSpPr>
        <p:spPr bwMode="auto">
          <a:xfrm>
            <a:off x="2624138" y="4349750"/>
            <a:ext cx="9779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450" name="Line 9"/>
          <p:cNvSpPr>
            <a:spLocks noChangeShapeType="1"/>
          </p:cNvSpPr>
          <p:nvPr/>
        </p:nvSpPr>
        <p:spPr bwMode="auto">
          <a:xfrm>
            <a:off x="5894388" y="4349750"/>
            <a:ext cx="52705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451" name="Rectangle 10"/>
          <p:cNvSpPr>
            <a:spLocks noChangeArrowheads="1"/>
          </p:cNvSpPr>
          <p:nvPr/>
        </p:nvSpPr>
        <p:spPr bwMode="auto">
          <a:xfrm>
            <a:off x="996950" y="4100513"/>
            <a:ext cx="107950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a:spcBef>
                <a:spcPct val="0"/>
              </a:spcBef>
              <a:buClrTx/>
              <a:buSzTx/>
              <a:buFontTx/>
              <a:buNone/>
            </a:pPr>
            <a:r>
              <a:rPr lang="en-US" sz="2400" b="0"/>
              <a:t>Doctor</a:t>
            </a:r>
          </a:p>
        </p:txBody>
      </p:sp>
      <p:sp>
        <p:nvSpPr>
          <p:cNvPr id="61452" name="Rectangle 11"/>
          <p:cNvSpPr>
            <a:spLocks noChangeArrowheads="1"/>
          </p:cNvSpPr>
          <p:nvPr/>
        </p:nvSpPr>
        <p:spPr bwMode="auto">
          <a:xfrm>
            <a:off x="4044950" y="1655763"/>
            <a:ext cx="140335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a:spcBef>
                <a:spcPct val="0"/>
              </a:spcBef>
              <a:buClrTx/>
              <a:buSzTx/>
              <a:buFontTx/>
              <a:buNone/>
            </a:pPr>
            <a:r>
              <a:rPr lang="en-US" sz="2400" b="0"/>
              <a:t>Medicine</a:t>
            </a:r>
          </a:p>
        </p:txBody>
      </p:sp>
      <p:sp>
        <p:nvSpPr>
          <p:cNvPr id="61453" name="Rectangle 12"/>
          <p:cNvSpPr>
            <a:spLocks noChangeArrowheads="1"/>
          </p:cNvSpPr>
          <p:nvPr/>
        </p:nvSpPr>
        <p:spPr bwMode="auto">
          <a:xfrm>
            <a:off x="6635750" y="4100513"/>
            <a:ext cx="113030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a:spcBef>
                <a:spcPct val="0"/>
              </a:spcBef>
              <a:buClrTx/>
              <a:buSzTx/>
              <a:buFontTx/>
              <a:buNone/>
            </a:pPr>
            <a:r>
              <a:rPr lang="en-US" sz="2400" b="0"/>
              <a:t>Patient</a:t>
            </a:r>
          </a:p>
        </p:txBody>
      </p:sp>
      <p:sp>
        <p:nvSpPr>
          <p:cNvPr id="61454" name="Rectangle 13"/>
          <p:cNvSpPr>
            <a:spLocks noChangeArrowheads="1"/>
          </p:cNvSpPr>
          <p:nvPr/>
        </p:nvSpPr>
        <p:spPr bwMode="auto">
          <a:xfrm>
            <a:off x="3913188" y="4121150"/>
            <a:ext cx="1792287"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a:spcBef>
                <a:spcPct val="0"/>
              </a:spcBef>
              <a:buClrTx/>
              <a:buSzTx/>
              <a:buFontTx/>
              <a:buNone/>
            </a:pPr>
            <a:r>
              <a:rPr lang="en-US" sz="2400" b="0"/>
              <a:t>Prescription</a:t>
            </a:r>
          </a:p>
        </p:txBody>
      </p:sp>
    </p:spTree>
    <p:extLst>
      <p:ext uri="{BB962C8B-B14F-4D97-AF65-F5344CB8AC3E}">
        <p14:creationId xmlns:p14="http://schemas.microsoft.com/office/powerpoint/2010/main" val="394944424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1"/>
          <p:cNvSpPr>
            <a:spLocks noGrp="1"/>
          </p:cNvSpPr>
          <p:nvPr>
            <p:ph type="sldNum" sz="quarter" idx="10"/>
          </p:nvPr>
        </p:nvSpPr>
        <p:spPr/>
        <p:txBody>
          <a:bodyPr/>
          <a:lstStyle/>
          <a:p>
            <a:pPr>
              <a:defRPr/>
            </a:pPr>
            <a:fld id="{CFBB2F20-AB8D-4AC1-8838-5A3DED558867}" type="slidenum">
              <a:rPr lang="en-US"/>
              <a:pPr>
                <a:defRPr/>
              </a:pPr>
              <a:t>47</a:t>
            </a:fld>
            <a:endParaRPr lang="en-US"/>
          </a:p>
        </p:txBody>
      </p:sp>
      <p:sp>
        <p:nvSpPr>
          <p:cNvPr id="69634" name="Rectangle 2"/>
          <p:cNvSpPr>
            <a:spLocks noGrp="1" noChangeArrowheads="1"/>
          </p:cNvSpPr>
          <p:nvPr>
            <p:ph type="title" idx="4294967295"/>
          </p:nvPr>
        </p:nvSpPr>
        <p:spPr>
          <a:xfrm>
            <a:off x="265113" y="239713"/>
            <a:ext cx="8574087" cy="512762"/>
          </a:xfrm>
        </p:spPr>
        <p:txBody>
          <a:bodyPr lIns="0">
            <a:normAutofit fontScale="90000"/>
          </a:bodyPr>
          <a:lstStyle/>
          <a:p>
            <a:pPr eaLnBrk="1" hangingPunct="1">
              <a:defRPr/>
            </a:pPr>
            <a:r>
              <a:rPr lang="en-US" smtClean="0"/>
              <a:t>Relationship participation</a:t>
            </a:r>
          </a:p>
        </p:txBody>
      </p:sp>
      <p:sp>
        <p:nvSpPr>
          <p:cNvPr id="62468" name="Line 3"/>
          <p:cNvSpPr>
            <a:spLocks noChangeShapeType="1"/>
          </p:cNvSpPr>
          <p:nvPr/>
        </p:nvSpPr>
        <p:spPr bwMode="auto">
          <a:xfrm>
            <a:off x="5410200" y="2438400"/>
            <a:ext cx="1143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469" name="Line 4"/>
          <p:cNvSpPr>
            <a:spLocks noChangeShapeType="1"/>
          </p:cNvSpPr>
          <p:nvPr/>
        </p:nvSpPr>
        <p:spPr bwMode="auto">
          <a:xfrm>
            <a:off x="5410200" y="2362200"/>
            <a:ext cx="1143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470" name="Rectangle 5"/>
          <p:cNvSpPr>
            <a:spLocks noChangeArrowheads="1"/>
          </p:cNvSpPr>
          <p:nvPr/>
        </p:nvSpPr>
        <p:spPr bwMode="auto">
          <a:xfrm>
            <a:off x="768350" y="1835150"/>
            <a:ext cx="2044700" cy="10541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2471" name="Rectangle 6"/>
          <p:cNvSpPr>
            <a:spLocks noChangeArrowheads="1"/>
          </p:cNvSpPr>
          <p:nvPr/>
        </p:nvSpPr>
        <p:spPr bwMode="auto">
          <a:xfrm>
            <a:off x="6559550" y="1835150"/>
            <a:ext cx="2044700" cy="10541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2472" name="AutoShape 7"/>
          <p:cNvSpPr>
            <a:spLocks noChangeArrowheads="1"/>
          </p:cNvSpPr>
          <p:nvPr/>
        </p:nvSpPr>
        <p:spPr bwMode="auto">
          <a:xfrm>
            <a:off x="3917950" y="1752600"/>
            <a:ext cx="1511300" cy="1206500"/>
          </a:xfrm>
          <a:prstGeom prst="diamond">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2473" name="Line 8"/>
          <p:cNvSpPr>
            <a:spLocks noChangeShapeType="1"/>
          </p:cNvSpPr>
          <p:nvPr/>
        </p:nvSpPr>
        <p:spPr bwMode="auto">
          <a:xfrm>
            <a:off x="2825750" y="2362200"/>
            <a:ext cx="11303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474" name="Rectangle 9"/>
          <p:cNvSpPr>
            <a:spLocks noChangeArrowheads="1"/>
          </p:cNvSpPr>
          <p:nvPr/>
        </p:nvSpPr>
        <p:spPr bwMode="auto">
          <a:xfrm>
            <a:off x="6684963" y="2112963"/>
            <a:ext cx="17240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a:spcBef>
                <a:spcPct val="0"/>
              </a:spcBef>
              <a:buClrTx/>
              <a:buSzTx/>
              <a:buFontTx/>
              <a:buNone/>
            </a:pPr>
            <a:r>
              <a:rPr lang="en-US" sz="2400" b="0"/>
              <a:t>department</a:t>
            </a:r>
          </a:p>
        </p:txBody>
      </p:sp>
      <p:sp>
        <p:nvSpPr>
          <p:cNvPr id="62475" name="Rectangle 10"/>
          <p:cNvSpPr>
            <a:spLocks noChangeArrowheads="1"/>
          </p:cNvSpPr>
          <p:nvPr/>
        </p:nvSpPr>
        <p:spPr bwMode="auto">
          <a:xfrm>
            <a:off x="914400" y="2057400"/>
            <a:ext cx="1538288"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a:spcBef>
                <a:spcPct val="0"/>
              </a:spcBef>
              <a:buClrTx/>
              <a:buSzTx/>
              <a:buFontTx/>
              <a:buNone/>
            </a:pPr>
            <a:r>
              <a:rPr lang="en-US" sz="2400" b="0"/>
              <a:t>Employee</a:t>
            </a:r>
          </a:p>
        </p:txBody>
      </p:sp>
      <p:sp>
        <p:nvSpPr>
          <p:cNvPr id="62476" name="Rectangle 11"/>
          <p:cNvSpPr>
            <a:spLocks noChangeArrowheads="1"/>
          </p:cNvSpPr>
          <p:nvPr/>
        </p:nvSpPr>
        <p:spPr bwMode="auto">
          <a:xfrm>
            <a:off x="4222750" y="1981200"/>
            <a:ext cx="860425"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spcBef>
                <a:spcPct val="0"/>
              </a:spcBef>
              <a:buClrTx/>
              <a:buSzTx/>
              <a:buFontTx/>
              <a:buNone/>
            </a:pPr>
            <a:r>
              <a:rPr lang="en-US" sz="2400" b="0"/>
              <a:t>head</a:t>
            </a:r>
          </a:p>
          <a:p>
            <a:pPr>
              <a:spcBef>
                <a:spcPct val="0"/>
              </a:spcBef>
              <a:buClrTx/>
              <a:buSzTx/>
              <a:buFontTx/>
              <a:buNone/>
            </a:pPr>
            <a:r>
              <a:rPr lang="en-US" sz="2400" b="0"/>
              <a:t>of</a:t>
            </a:r>
          </a:p>
        </p:txBody>
      </p:sp>
      <p:sp>
        <p:nvSpPr>
          <p:cNvPr id="62477" name="Rectangle 12"/>
          <p:cNvSpPr>
            <a:spLocks noChangeArrowheads="1"/>
          </p:cNvSpPr>
          <p:nvPr/>
        </p:nvSpPr>
        <p:spPr bwMode="auto">
          <a:xfrm>
            <a:off x="3103563" y="1884363"/>
            <a:ext cx="350837"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a:spcBef>
                <a:spcPct val="0"/>
              </a:spcBef>
              <a:buClrTx/>
              <a:buSzTx/>
              <a:buFontTx/>
              <a:buNone/>
            </a:pPr>
            <a:r>
              <a:rPr lang="en-US" sz="2400" b="0"/>
              <a:t>1</a:t>
            </a:r>
          </a:p>
        </p:txBody>
      </p:sp>
      <p:sp>
        <p:nvSpPr>
          <p:cNvPr id="62478" name="Rectangle 13"/>
          <p:cNvSpPr>
            <a:spLocks noChangeArrowheads="1"/>
          </p:cNvSpPr>
          <p:nvPr/>
        </p:nvSpPr>
        <p:spPr bwMode="auto">
          <a:xfrm>
            <a:off x="5618163" y="1884363"/>
            <a:ext cx="350837"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a:spcBef>
                <a:spcPct val="0"/>
              </a:spcBef>
              <a:buClrTx/>
              <a:buSzTx/>
              <a:buFontTx/>
              <a:buNone/>
            </a:pPr>
            <a:r>
              <a:rPr lang="en-US" sz="2400" b="0"/>
              <a:t>1</a:t>
            </a:r>
          </a:p>
        </p:txBody>
      </p:sp>
      <p:sp>
        <p:nvSpPr>
          <p:cNvPr id="62479" name="AutoShape 14"/>
          <p:cNvSpPr>
            <a:spLocks noChangeArrowheads="1"/>
          </p:cNvSpPr>
          <p:nvPr/>
        </p:nvSpPr>
        <p:spPr bwMode="auto">
          <a:xfrm rot="10077654">
            <a:off x="2292350" y="3111500"/>
            <a:ext cx="1676400" cy="2057400"/>
          </a:xfrm>
          <a:prstGeom prst="cloudCallout">
            <a:avLst>
              <a:gd name="adj1" fmla="val -42407"/>
              <a:gd name="adj2" fmla="val 68981"/>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rot="10800000"/>
          <a:lstStyle/>
          <a:p>
            <a:pPr eaLnBrk="1" hangingPunct="1">
              <a:spcBef>
                <a:spcPct val="0"/>
              </a:spcBef>
              <a:buClrTx/>
              <a:buSzTx/>
              <a:buFontTx/>
              <a:buNone/>
            </a:pPr>
            <a:r>
              <a:rPr lang="en-US" sz="1800" b="0"/>
              <a:t>partial</a:t>
            </a:r>
          </a:p>
        </p:txBody>
      </p:sp>
      <p:sp>
        <p:nvSpPr>
          <p:cNvPr id="62480" name="AutoShape 15"/>
          <p:cNvSpPr>
            <a:spLocks noChangeArrowheads="1"/>
          </p:cNvSpPr>
          <p:nvPr/>
        </p:nvSpPr>
        <p:spPr bwMode="auto">
          <a:xfrm rot="9020256">
            <a:off x="5949950" y="2971800"/>
            <a:ext cx="1676400" cy="2057400"/>
          </a:xfrm>
          <a:prstGeom prst="cloudCallout">
            <a:avLst>
              <a:gd name="adj1" fmla="val 21028"/>
              <a:gd name="adj2" fmla="val 8381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rot="10800000"/>
          <a:lstStyle/>
          <a:p>
            <a:pPr eaLnBrk="1" hangingPunct="1">
              <a:spcBef>
                <a:spcPct val="0"/>
              </a:spcBef>
              <a:buClrTx/>
              <a:buSzTx/>
              <a:buFontTx/>
              <a:buNone/>
            </a:pPr>
            <a:r>
              <a:rPr lang="en-US" sz="1800" b="0"/>
              <a:t>Total</a:t>
            </a:r>
          </a:p>
        </p:txBody>
      </p:sp>
    </p:spTree>
    <p:extLst>
      <p:ext uri="{BB962C8B-B14F-4D97-AF65-F5344CB8AC3E}">
        <p14:creationId xmlns:p14="http://schemas.microsoft.com/office/powerpoint/2010/main" val="260111687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1"/>
          <p:cNvSpPr>
            <a:spLocks noGrp="1"/>
          </p:cNvSpPr>
          <p:nvPr>
            <p:ph type="sldNum" sz="quarter" idx="10"/>
          </p:nvPr>
        </p:nvSpPr>
        <p:spPr/>
        <p:txBody>
          <a:bodyPr/>
          <a:lstStyle/>
          <a:p>
            <a:pPr>
              <a:defRPr/>
            </a:pPr>
            <a:fld id="{FB14B49B-0CB8-47F0-8C55-59CFF3CCBD93}" type="slidenum">
              <a:rPr lang="en-US"/>
              <a:pPr>
                <a:defRPr/>
              </a:pPr>
              <a:t>48</a:t>
            </a:fld>
            <a:endParaRPr lang="en-US"/>
          </a:p>
        </p:txBody>
      </p:sp>
      <p:sp>
        <p:nvSpPr>
          <p:cNvPr id="70658" name="Rectangle 2"/>
          <p:cNvSpPr>
            <a:spLocks noGrp="1" noChangeArrowheads="1"/>
          </p:cNvSpPr>
          <p:nvPr>
            <p:ph type="title" idx="4294967295"/>
          </p:nvPr>
        </p:nvSpPr>
        <p:spPr>
          <a:xfrm>
            <a:off x="265113" y="239713"/>
            <a:ext cx="8574087" cy="512762"/>
          </a:xfrm>
        </p:spPr>
        <p:txBody>
          <a:bodyPr lIns="0">
            <a:normAutofit fontScale="90000"/>
          </a:bodyPr>
          <a:lstStyle/>
          <a:p>
            <a:pPr eaLnBrk="1" hangingPunct="1">
              <a:defRPr/>
            </a:pPr>
            <a:r>
              <a:rPr lang="en-US" smtClean="0"/>
              <a:t>Attributes of a Relationship</a:t>
            </a:r>
          </a:p>
        </p:txBody>
      </p:sp>
      <p:sp>
        <p:nvSpPr>
          <p:cNvPr id="63492" name="Rectangle 3"/>
          <p:cNvSpPr>
            <a:spLocks noChangeArrowheads="1"/>
          </p:cNvSpPr>
          <p:nvPr/>
        </p:nvSpPr>
        <p:spPr bwMode="auto">
          <a:xfrm>
            <a:off x="463550" y="3587750"/>
            <a:ext cx="1968500" cy="1130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3493" name="Rectangle 4"/>
          <p:cNvSpPr>
            <a:spLocks noChangeArrowheads="1"/>
          </p:cNvSpPr>
          <p:nvPr/>
        </p:nvSpPr>
        <p:spPr bwMode="auto">
          <a:xfrm>
            <a:off x="6254750" y="3587750"/>
            <a:ext cx="1968500" cy="1130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3494" name="Rectangle 5"/>
          <p:cNvSpPr>
            <a:spLocks noChangeArrowheads="1"/>
          </p:cNvSpPr>
          <p:nvPr/>
        </p:nvSpPr>
        <p:spPr bwMode="auto">
          <a:xfrm>
            <a:off x="3505200" y="1257300"/>
            <a:ext cx="1968500" cy="1130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3495" name="AutoShape 6"/>
          <p:cNvSpPr>
            <a:spLocks noChangeArrowheads="1"/>
          </p:cNvSpPr>
          <p:nvPr/>
        </p:nvSpPr>
        <p:spPr bwMode="auto">
          <a:xfrm>
            <a:off x="3435350" y="3511550"/>
            <a:ext cx="2279650" cy="1358900"/>
          </a:xfrm>
          <a:prstGeom prst="diamond">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3496" name="Line 7"/>
          <p:cNvSpPr>
            <a:spLocks noChangeShapeType="1"/>
          </p:cNvSpPr>
          <p:nvPr/>
        </p:nvSpPr>
        <p:spPr bwMode="auto">
          <a:xfrm>
            <a:off x="4572000" y="2400300"/>
            <a:ext cx="0" cy="11303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497" name="Line 8"/>
          <p:cNvSpPr>
            <a:spLocks noChangeShapeType="1"/>
          </p:cNvSpPr>
          <p:nvPr/>
        </p:nvSpPr>
        <p:spPr bwMode="auto">
          <a:xfrm>
            <a:off x="2444750" y="4191000"/>
            <a:ext cx="9779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498" name="Line 9"/>
          <p:cNvSpPr>
            <a:spLocks noChangeShapeType="1"/>
          </p:cNvSpPr>
          <p:nvPr/>
        </p:nvSpPr>
        <p:spPr bwMode="auto">
          <a:xfrm>
            <a:off x="5715000" y="4191000"/>
            <a:ext cx="52705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499" name="Rectangle 10"/>
          <p:cNvSpPr>
            <a:spLocks noChangeArrowheads="1"/>
          </p:cNvSpPr>
          <p:nvPr/>
        </p:nvSpPr>
        <p:spPr bwMode="auto">
          <a:xfrm>
            <a:off x="817563" y="3941763"/>
            <a:ext cx="107950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a:spcBef>
                <a:spcPct val="0"/>
              </a:spcBef>
              <a:buClrTx/>
              <a:buSzTx/>
              <a:buFontTx/>
              <a:buNone/>
            </a:pPr>
            <a:r>
              <a:rPr lang="en-US" sz="2400" b="0"/>
              <a:t>Doctor</a:t>
            </a:r>
          </a:p>
        </p:txBody>
      </p:sp>
      <p:sp>
        <p:nvSpPr>
          <p:cNvPr id="63500" name="Rectangle 11"/>
          <p:cNvSpPr>
            <a:spLocks noChangeArrowheads="1"/>
          </p:cNvSpPr>
          <p:nvPr/>
        </p:nvSpPr>
        <p:spPr bwMode="auto">
          <a:xfrm>
            <a:off x="3865563" y="1541463"/>
            <a:ext cx="140335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a:spcBef>
                <a:spcPct val="0"/>
              </a:spcBef>
              <a:buClrTx/>
              <a:buSzTx/>
              <a:buFontTx/>
              <a:buNone/>
            </a:pPr>
            <a:r>
              <a:rPr lang="en-US" sz="2400" b="0"/>
              <a:t>Medicine</a:t>
            </a:r>
          </a:p>
        </p:txBody>
      </p:sp>
      <p:sp>
        <p:nvSpPr>
          <p:cNvPr id="63501" name="Rectangle 12"/>
          <p:cNvSpPr>
            <a:spLocks noChangeArrowheads="1"/>
          </p:cNvSpPr>
          <p:nvPr/>
        </p:nvSpPr>
        <p:spPr bwMode="auto">
          <a:xfrm>
            <a:off x="6456363" y="3941763"/>
            <a:ext cx="113030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a:spcBef>
                <a:spcPct val="0"/>
              </a:spcBef>
              <a:buClrTx/>
              <a:buSzTx/>
              <a:buFontTx/>
              <a:buNone/>
            </a:pPr>
            <a:r>
              <a:rPr lang="en-US" sz="2400" b="0"/>
              <a:t>Patient</a:t>
            </a:r>
          </a:p>
        </p:txBody>
      </p:sp>
      <p:sp>
        <p:nvSpPr>
          <p:cNvPr id="63502" name="Rectangle 13"/>
          <p:cNvSpPr>
            <a:spLocks noChangeArrowheads="1"/>
          </p:cNvSpPr>
          <p:nvPr/>
        </p:nvSpPr>
        <p:spPr bwMode="auto">
          <a:xfrm>
            <a:off x="3733800" y="3962400"/>
            <a:ext cx="1792288"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a:spcBef>
                <a:spcPct val="0"/>
              </a:spcBef>
              <a:buClrTx/>
              <a:buSzTx/>
              <a:buFontTx/>
              <a:buNone/>
            </a:pPr>
            <a:r>
              <a:rPr lang="en-US" sz="2400" b="0"/>
              <a:t>Prescription</a:t>
            </a:r>
          </a:p>
        </p:txBody>
      </p:sp>
      <p:sp>
        <p:nvSpPr>
          <p:cNvPr id="63503" name="Oval 14"/>
          <p:cNvSpPr>
            <a:spLocks noChangeArrowheads="1"/>
          </p:cNvSpPr>
          <p:nvPr/>
        </p:nvSpPr>
        <p:spPr bwMode="auto">
          <a:xfrm>
            <a:off x="2514600" y="3200400"/>
            <a:ext cx="16764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3504" name="Text Box 15"/>
          <p:cNvSpPr txBox="1">
            <a:spLocks noChangeArrowheads="1"/>
          </p:cNvSpPr>
          <p:nvPr/>
        </p:nvSpPr>
        <p:spPr bwMode="auto">
          <a:xfrm>
            <a:off x="2895600" y="3352800"/>
            <a:ext cx="106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pPr algn="l" eaLnBrk="1" hangingPunct="1">
              <a:buClrTx/>
              <a:buSzTx/>
              <a:buFontTx/>
              <a:buNone/>
            </a:pPr>
            <a:r>
              <a:rPr lang="en-US" sz="1800" b="0">
                <a:solidFill>
                  <a:srgbClr val="CC0066"/>
                </a:solidFill>
              </a:rPr>
              <a:t>dosage</a:t>
            </a:r>
          </a:p>
        </p:txBody>
      </p:sp>
      <p:sp>
        <p:nvSpPr>
          <p:cNvPr id="63505" name="Line 16"/>
          <p:cNvSpPr>
            <a:spLocks noChangeShapeType="1"/>
          </p:cNvSpPr>
          <p:nvPr/>
        </p:nvSpPr>
        <p:spPr bwMode="auto">
          <a:xfrm>
            <a:off x="3448050" y="3810000"/>
            <a:ext cx="3048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3506" name="Oval 17"/>
          <p:cNvSpPr>
            <a:spLocks noChangeArrowheads="1"/>
          </p:cNvSpPr>
          <p:nvPr/>
        </p:nvSpPr>
        <p:spPr bwMode="auto">
          <a:xfrm>
            <a:off x="4953000" y="2438400"/>
            <a:ext cx="2362200" cy="1066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3507" name="Text Box 18"/>
          <p:cNvSpPr txBox="1">
            <a:spLocks noChangeArrowheads="1"/>
          </p:cNvSpPr>
          <p:nvPr/>
        </p:nvSpPr>
        <p:spPr bwMode="auto">
          <a:xfrm>
            <a:off x="5105400" y="2819400"/>
            <a:ext cx="1981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pPr algn="l" eaLnBrk="1" hangingPunct="1">
              <a:buClrTx/>
              <a:buSzTx/>
              <a:buFontTx/>
              <a:buNone/>
            </a:pPr>
            <a:r>
              <a:rPr lang="en-US" sz="1800" b="0">
                <a:solidFill>
                  <a:srgbClr val="CC0066"/>
                </a:solidFill>
              </a:rPr>
              <a:t>Number of days</a:t>
            </a:r>
          </a:p>
        </p:txBody>
      </p:sp>
      <p:sp>
        <p:nvSpPr>
          <p:cNvPr id="63508" name="Line 19"/>
          <p:cNvSpPr>
            <a:spLocks noChangeShapeType="1"/>
          </p:cNvSpPr>
          <p:nvPr/>
        </p:nvSpPr>
        <p:spPr bwMode="auto">
          <a:xfrm flipV="1">
            <a:off x="5181600" y="3429000"/>
            <a:ext cx="228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3509" name="Text Box 20"/>
          <p:cNvSpPr txBox="1">
            <a:spLocks noChangeArrowheads="1"/>
          </p:cNvSpPr>
          <p:nvPr/>
        </p:nvSpPr>
        <p:spPr bwMode="auto">
          <a:xfrm>
            <a:off x="152400" y="5715000"/>
            <a:ext cx="815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pPr algn="l" eaLnBrk="1" hangingPunct="1">
              <a:buClrTx/>
              <a:buSzTx/>
              <a:buFontTx/>
              <a:buNone/>
            </a:pPr>
            <a:endParaRPr lang="en-US" sz="1800" b="0">
              <a:solidFill>
                <a:srgbClr val="6600CC"/>
              </a:solidFill>
            </a:endParaRPr>
          </a:p>
        </p:txBody>
      </p:sp>
    </p:spTree>
    <p:extLst>
      <p:ext uri="{BB962C8B-B14F-4D97-AF65-F5344CB8AC3E}">
        <p14:creationId xmlns:p14="http://schemas.microsoft.com/office/powerpoint/2010/main" val="172535580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laceholder 1"/>
          <p:cNvSpPr>
            <a:spLocks noGrp="1"/>
          </p:cNvSpPr>
          <p:nvPr>
            <p:ph type="sldNum" sz="quarter" idx="10"/>
          </p:nvPr>
        </p:nvSpPr>
        <p:spPr/>
        <p:txBody>
          <a:bodyPr/>
          <a:lstStyle/>
          <a:p>
            <a:pPr>
              <a:defRPr/>
            </a:pPr>
            <a:fld id="{E4809E83-D97B-4182-8630-97D4E6C90607}" type="slidenum">
              <a:rPr lang="en-US"/>
              <a:pPr>
                <a:defRPr/>
              </a:pPr>
              <a:t>49</a:t>
            </a:fld>
            <a:endParaRPr lang="en-US"/>
          </a:p>
        </p:txBody>
      </p:sp>
      <p:sp>
        <p:nvSpPr>
          <p:cNvPr id="71682" name="Rectangle 2"/>
          <p:cNvSpPr>
            <a:spLocks noGrp="1" noChangeArrowheads="1"/>
          </p:cNvSpPr>
          <p:nvPr>
            <p:ph type="title" idx="4294967295"/>
          </p:nvPr>
        </p:nvSpPr>
        <p:spPr>
          <a:xfrm>
            <a:off x="304800" y="239713"/>
            <a:ext cx="8574088" cy="512762"/>
          </a:xfrm>
        </p:spPr>
        <p:txBody>
          <a:bodyPr lIns="0">
            <a:normAutofit fontScale="90000"/>
          </a:bodyPr>
          <a:lstStyle/>
          <a:p>
            <a:pPr eaLnBrk="1" hangingPunct="1">
              <a:defRPr/>
            </a:pPr>
            <a:r>
              <a:rPr lang="en-US" smtClean="0"/>
              <a:t>Weak entity</a:t>
            </a:r>
          </a:p>
        </p:txBody>
      </p:sp>
      <p:sp>
        <p:nvSpPr>
          <p:cNvPr id="64516" name="Line 3"/>
          <p:cNvSpPr>
            <a:spLocks noChangeShapeType="1"/>
          </p:cNvSpPr>
          <p:nvPr/>
        </p:nvSpPr>
        <p:spPr bwMode="auto">
          <a:xfrm flipV="1">
            <a:off x="2971800" y="3352800"/>
            <a:ext cx="6858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4517" name="Line 4"/>
          <p:cNvSpPr>
            <a:spLocks noChangeShapeType="1"/>
          </p:cNvSpPr>
          <p:nvPr/>
        </p:nvSpPr>
        <p:spPr bwMode="auto">
          <a:xfrm>
            <a:off x="5410200" y="3352800"/>
            <a:ext cx="6096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4518" name="Line 5"/>
          <p:cNvSpPr>
            <a:spLocks noChangeShapeType="1"/>
          </p:cNvSpPr>
          <p:nvPr/>
        </p:nvSpPr>
        <p:spPr bwMode="auto">
          <a:xfrm>
            <a:off x="5410200" y="3429000"/>
            <a:ext cx="60960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64519" name="AutoShape 6"/>
          <p:cNvSpPr>
            <a:spLocks noChangeArrowheads="1"/>
          </p:cNvSpPr>
          <p:nvPr/>
        </p:nvSpPr>
        <p:spPr bwMode="auto">
          <a:xfrm>
            <a:off x="3505200" y="2667000"/>
            <a:ext cx="1981200" cy="1371600"/>
          </a:xfrm>
          <a:prstGeom prst="diamond">
            <a:avLst/>
          </a:prstGeom>
          <a:noFill/>
          <a:ln w="9525">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4520" name="Rectangle 7"/>
          <p:cNvSpPr>
            <a:spLocks noChangeArrowheads="1"/>
          </p:cNvSpPr>
          <p:nvPr/>
        </p:nvSpPr>
        <p:spPr bwMode="auto">
          <a:xfrm>
            <a:off x="914400" y="2743200"/>
            <a:ext cx="2044700" cy="12065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4521" name="Rectangle 8"/>
          <p:cNvSpPr>
            <a:spLocks noChangeArrowheads="1"/>
          </p:cNvSpPr>
          <p:nvPr/>
        </p:nvSpPr>
        <p:spPr bwMode="auto">
          <a:xfrm>
            <a:off x="6019800" y="2743200"/>
            <a:ext cx="2044700" cy="12065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4522" name="AutoShape 9"/>
          <p:cNvSpPr>
            <a:spLocks noChangeArrowheads="1"/>
          </p:cNvSpPr>
          <p:nvPr/>
        </p:nvSpPr>
        <p:spPr bwMode="auto">
          <a:xfrm>
            <a:off x="3657600" y="2743200"/>
            <a:ext cx="1663700" cy="1206500"/>
          </a:xfrm>
          <a:prstGeom prst="diamond">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4523" name="Oval 10"/>
          <p:cNvSpPr>
            <a:spLocks noChangeArrowheads="1"/>
          </p:cNvSpPr>
          <p:nvPr/>
        </p:nvSpPr>
        <p:spPr bwMode="auto">
          <a:xfrm>
            <a:off x="1066800" y="1600200"/>
            <a:ext cx="1816100" cy="5969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4524" name="Oval 11"/>
          <p:cNvSpPr>
            <a:spLocks noChangeArrowheads="1"/>
          </p:cNvSpPr>
          <p:nvPr/>
        </p:nvSpPr>
        <p:spPr bwMode="auto">
          <a:xfrm>
            <a:off x="4953000" y="1600200"/>
            <a:ext cx="1816100" cy="5969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4525" name="Line 12"/>
          <p:cNvSpPr>
            <a:spLocks noChangeShapeType="1"/>
          </p:cNvSpPr>
          <p:nvPr/>
        </p:nvSpPr>
        <p:spPr bwMode="auto">
          <a:xfrm>
            <a:off x="1974850" y="2209800"/>
            <a:ext cx="0" cy="520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4526" name="Line 13"/>
          <p:cNvSpPr>
            <a:spLocks noChangeShapeType="1"/>
          </p:cNvSpPr>
          <p:nvPr/>
        </p:nvSpPr>
        <p:spPr bwMode="auto">
          <a:xfrm>
            <a:off x="6248400" y="2133600"/>
            <a:ext cx="679450" cy="5969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4527" name="Rectangle 14"/>
          <p:cNvSpPr>
            <a:spLocks noChangeArrowheads="1"/>
          </p:cNvSpPr>
          <p:nvPr/>
        </p:nvSpPr>
        <p:spPr bwMode="auto">
          <a:xfrm>
            <a:off x="1133475" y="3097213"/>
            <a:ext cx="1538288"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spcBef>
                <a:spcPct val="0"/>
              </a:spcBef>
              <a:buClrTx/>
              <a:buSzTx/>
              <a:buFontTx/>
              <a:buNone/>
            </a:pPr>
            <a:r>
              <a:rPr lang="en-US" sz="2400" b="0"/>
              <a:t>Employee</a:t>
            </a:r>
          </a:p>
        </p:txBody>
      </p:sp>
      <p:sp>
        <p:nvSpPr>
          <p:cNvPr id="64528" name="Rectangle 15"/>
          <p:cNvSpPr>
            <a:spLocks noChangeArrowheads="1"/>
          </p:cNvSpPr>
          <p:nvPr/>
        </p:nvSpPr>
        <p:spPr bwMode="auto">
          <a:xfrm>
            <a:off x="1622425" y="1649413"/>
            <a:ext cx="554038"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spcBef>
                <a:spcPct val="0"/>
              </a:spcBef>
              <a:buClrTx/>
              <a:buSzTx/>
              <a:buFontTx/>
              <a:buNone/>
            </a:pPr>
            <a:r>
              <a:rPr lang="en-US" sz="2400" b="0" u="sng"/>
              <a:t>E#</a:t>
            </a:r>
          </a:p>
        </p:txBody>
      </p:sp>
      <p:sp>
        <p:nvSpPr>
          <p:cNvPr id="64529" name="Rectangle 16"/>
          <p:cNvSpPr>
            <a:spLocks noChangeArrowheads="1"/>
          </p:cNvSpPr>
          <p:nvPr/>
        </p:nvSpPr>
        <p:spPr bwMode="auto">
          <a:xfrm>
            <a:off x="4152900" y="3021013"/>
            <a:ext cx="67310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spcBef>
                <a:spcPct val="0"/>
              </a:spcBef>
              <a:buClrTx/>
              <a:buSzTx/>
              <a:buFontTx/>
              <a:buNone/>
            </a:pPr>
            <a:r>
              <a:rPr lang="en-US" sz="2400" b="0"/>
              <a:t>has</a:t>
            </a:r>
          </a:p>
        </p:txBody>
      </p:sp>
      <p:sp>
        <p:nvSpPr>
          <p:cNvPr id="64530" name="Rectangle 17"/>
          <p:cNvSpPr>
            <a:spLocks noChangeArrowheads="1"/>
          </p:cNvSpPr>
          <p:nvPr/>
        </p:nvSpPr>
        <p:spPr bwMode="auto">
          <a:xfrm>
            <a:off x="6096000" y="2819400"/>
            <a:ext cx="1892300" cy="10541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4531" name="Rectangle 18"/>
          <p:cNvSpPr>
            <a:spLocks noChangeArrowheads="1"/>
          </p:cNvSpPr>
          <p:nvPr/>
        </p:nvSpPr>
        <p:spPr bwMode="auto">
          <a:xfrm>
            <a:off x="6248400" y="2971800"/>
            <a:ext cx="16240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spcBef>
                <a:spcPct val="0"/>
              </a:spcBef>
              <a:buClrTx/>
              <a:buSzTx/>
              <a:buFontTx/>
              <a:buNone/>
            </a:pPr>
            <a:r>
              <a:rPr lang="en-US" sz="2400" b="0"/>
              <a:t>dependant</a:t>
            </a:r>
          </a:p>
        </p:txBody>
      </p:sp>
      <p:sp>
        <p:nvSpPr>
          <p:cNvPr id="64532" name="Rectangle 19"/>
          <p:cNvSpPr>
            <a:spLocks noChangeArrowheads="1"/>
          </p:cNvSpPr>
          <p:nvPr/>
        </p:nvSpPr>
        <p:spPr bwMode="auto">
          <a:xfrm>
            <a:off x="5562600" y="1524000"/>
            <a:ext cx="6858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spcBef>
                <a:spcPct val="0"/>
              </a:spcBef>
              <a:buClrTx/>
              <a:buSzTx/>
              <a:buFontTx/>
              <a:buNone/>
            </a:pPr>
            <a:r>
              <a:rPr lang="en-US" sz="2400" b="0"/>
              <a:t>Id</a:t>
            </a:r>
          </a:p>
          <a:p>
            <a:pPr>
              <a:spcBef>
                <a:spcPct val="0"/>
              </a:spcBef>
              <a:buClrTx/>
              <a:buSzTx/>
              <a:buFontTx/>
              <a:buNone/>
            </a:pPr>
            <a:r>
              <a:rPr lang="en-US" sz="2400" b="0"/>
              <a:t>----</a:t>
            </a:r>
          </a:p>
        </p:txBody>
      </p:sp>
      <p:sp>
        <p:nvSpPr>
          <p:cNvPr id="64533" name="Rectangle 20"/>
          <p:cNvSpPr>
            <a:spLocks noChangeArrowheads="1"/>
          </p:cNvSpPr>
          <p:nvPr/>
        </p:nvSpPr>
        <p:spPr bwMode="auto">
          <a:xfrm>
            <a:off x="3048000" y="2895600"/>
            <a:ext cx="350838"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spcBef>
                <a:spcPct val="0"/>
              </a:spcBef>
              <a:buClrTx/>
              <a:buSzTx/>
              <a:buFontTx/>
              <a:buNone/>
            </a:pPr>
            <a:r>
              <a:rPr lang="en-US" sz="2400" b="0"/>
              <a:t>1</a:t>
            </a:r>
          </a:p>
        </p:txBody>
      </p:sp>
      <p:sp>
        <p:nvSpPr>
          <p:cNvPr id="64534" name="Rectangle 21"/>
          <p:cNvSpPr>
            <a:spLocks noChangeArrowheads="1"/>
          </p:cNvSpPr>
          <p:nvPr/>
        </p:nvSpPr>
        <p:spPr bwMode="auto">
          <a:xfrm>
            <a:off x="5562600" y="2895600"/>
            <a:ext cx="401638"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spcBef>
                <a:spcPct val="0"/>
              </a:spcBef>
              <a:buClrTx/>
              <a:buSzTx/>
              <a:buFontTx/>
              <a:buNone/>
            </a:pPr>
            <a:r>
              <a:rPr lang="en-US" sz="2400" b="0"/>
              <a:t>N</a:t>
            </a:r>
          </a:p>
        </p:txBody>
      </p:sp>
      <p:sp>
        <p:nvSpPr>
          <p:cNvPr id="64535" name="Oval 22"/>
          <p:cNvSpPr>
            <a:spLocks noChangeArrowheads="1"/>
          </p:cNvSpPr>
          <p:nvPr/>
        </p:nvSpPr>
        <p:spPr bwMode="auto">
          <a:xfrm>
            <a:off x="7162800" y="1447800"/>
            <a:ext cx="1524000" cy="685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4536" name="Text Box 23"/>
          <p:cNvSpPr txBox="1">
            <a:spLocks noChangeArrowheads="1"/>
          </p:cNvSpPr>
          <p:nvPr/>
        </p:nvSpPr>
        <p:spPr bwMode="auto">
          <a:xfrm>
            <a:off x="7391400" y="1676400"/>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pPr algn="l" eaLnBrk="1" hangingPunct="1">
              <a:buClrTx/>
              <a:buSzTx/>
              <a:buFontTx/>
              <a:buNone/>
            </a:pPr>
            <a:r>
              <a:rPr lang="en-US" sz="1800" b="0"/>
              <a:t>name</a:t>
            </a:r>
          </a:p>
        </p:txBody>
      </p:sp>
      <p:sp>
        <p:nvSpPr>
          <p:cNvPr id="64537" name="Line 24"/>
          <p:cNvSpPr>
            <a:spLocks noChangeShapeType="1"/>
          </p:cNvSpPr>
          <p:nvPr/>
        </p:nvSpPr>
        <p:spPr bwMode="auto">
          <a:xfrm flipH="1">
            <a:off x="7467600" y="2133600"/>
            <a:ext cx="3810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38" name="Text Box 25"/>
          <p:cNvSpPr txBox="1">
            <a:spLocks noChangeArrowheads="1"/>
          </p:cNvSpPr>
          <p:nvPr/>
        </p:nvSpPr>
        <p:spPr bwMode="auto">
          <a:xfrm>
            <a:off x="685800" y="4419600"/>
            <a:ext cx="7391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pPr algn="l" eaLnBrk="1" hangingPunct="1">
              <a:buClrTx/>
              <a:buSzTx/>
              <a:buFontTx/>
              <a:buNone/>
            </a:pPr>
            <a:r>
              <a:rPr lang="en-US" sz="1800" b="0"/>
              <a:t>The dependant entity is represented by a double lined rectangle and the identifying relationship by a double lined diamond</a:t>
            </a:r>
          </a:p>
        </p:txBody>
      </p:sp>
    </p:spTree>
    <p:extLst>
      <p:ext uri="{BB962C8B-B14F-4D97-AF65-F5344CB8AC3E}">
        <p14:creationId xmlns:p14="http://schemas.microsoft.com/office/powerpoint/2010/main" val="32588494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pPr>
              <a:defRPr/>
            </a:pPr>
            <a:fld id="{FF4AA368-2268-4E64-9A20-69EFD198A943}" type="slidenum">
              <a:rPr lang="en-US"/>
              <a:pPr>
                <a:defRPr/>
              </a:pPr>
              <a:t>5</a:t>
            </a:fld>
            <a:endParaRPr lang="en-US"/>
          </a:p>
        </p:txBody>
      </p:sp>
      <p:sp>
        <p:nvSpPr>
          <p:cNvPr id="25602" name="Rectangle 27"/>
          <p:cNvSpPr>
            <a:spLocks noGrp="1" noChangeArrowheads="1"/>
          </p:cNvSpPr>
          <p:nvPr>
            <p:ph type="title" idx="4294967295"/>
          </p:nvPr>
        </p:nvSpPr>
        <p:spPr>
          <a:xfrm>
            <a:off x="152400" y="0"/>
            <a:ext cx="8736013" cy="752475"/>
          </a:xfrm>
          <a:solidFill>
            <a:schemeClr val="accent4">
              <a:lumMod val="40000"/>
              <a:lumOff val="60000"/>
            </a:schemeClr>
          </a:solidFill>
        </p:spPr>
        <p:txBody>
          <a:bodyPr lIns="0">
            <a:normAutofit fontScale="90000"/>
          </a:bodyPr>
          <a:lstStyle/>
          <a:p>
            <a:pPr eaLnBrk="1" hangingPunct="1">
              <a:defRPr/>
            </a:pPr>
            <a:r>
              <a:rPr lang="en-US" dirty="0" smtClean="0"/>
              <a:t> Traditional Method of Data Storage</a:t>
            </a:r>
          </a:p>
        </p:txBody>
      </p:sp>
      <p:pic>
        <p:nvPicPr>
          <p:cNvPr id="24580" name="Picture 28"/>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373063" y="1684338"/>
            <a:ext cx="7715250" cy="3852862"/>
          </a:xfrm>
          <a:noFill/>
        </p:spPr>
      </p:pic>
    </p:spTree>
    <p:extLst>
      <p:ext uri="{BB962C8B-B14F-4D97-AF65-F5344CB8AC3E}">
        <p14:creationId xmlns:p14="http://schemas.microsoft.com/office/powerpoint/2010/main" val="313629597"/>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pPr>
              <a:defRPr/>
            </a:pPr>
            <a:fld id="{EBAF1E41-5C33-4B00-ACDE-828458AF8330}" type="slidenum">
              <a:rPr lang="en-US"/>
              <a:pPr>
                <a:defRPr/>
              </a:pPr>
              <a:t>50</a:t>
            </a:fld>
            <a:endParaRPr lang="en-US"/>
          </a:p>
        </p:txBody>
      </p:sp>
      <p:sp>
        <p:nvSpPr>
          <p:cNvPr id="65539" name="Rectangle 2"/>
          <p:cNvSpPr>
            <a:spLocks noGrp="1" noChangeArrowheads="1"/>
          </p:cNvSpPr>
          <p:nvPr>
            <p:ph type="body" sz="half" idx="4294967295"/>
          </p:nvPr>
        </p:nvSpPr>
        <p:spPr>
          <a:xfrm>
            <a:off x="152400" y="1187450"/>
            <a:ext cx="7642225" cy="4881563"/>
          </a:xfrm>
        </p:spPr>
        <p:txBody>
          <a:bodyPr lIns="0" tIns="0">
            <a:normAutofit fontScale="77500" lnSpcReduction="20000"/>
          </a:bodyPr>
          <a:lstStyle/>
          <a:p>
            <a:pPr eaLnBrk="1" hangingPunct="1">
              <a:buFont typeface="Wingdings" pitchFamily="2" charset="2"/>
              <a:buNone/>
            </a:pPr>
            <a:r>
              <a:rPr lang="en-US" b="1" smtClean="0"/>
              <a:t>Assumptions : </a:t>
            </a:r>
          </a:p>
          <a:p>
            <a:pPr eaLnBrk="1" hangingPunct="1">
              <a:buFont typeface="Wingdings" pitchFamily="2" charset="2"/>
              <a:buNone/>
            </a:pPr>
            <a:endParaRPr lang="en-US" smtClean="0"/>
          </a:p>
          <a:p>
            <a:pPr eaLnBrk="1" hangingPunct="1"/>
            <a:r>
              <a:rPr lang="en-US" smtClean="0"/>
              <a:t>A college contains many departments </a:t>
            </a:r>
          </a:p>
          <a:p>
            <a:pPr eaLnBrk="1" hangingPunct="1"/>
            <a:r>
              <a:rPr lang="en-US" smtClean="0"/>
              <a:t>Each department can offer any number of courses </a:t>
            </a:r>
          </a:p>
          <a:p>
            <a:pPr eaLnBrk="1" hangingPunct="1"/>
            <a:r>
              <a:rPr lang="en-US" smtClean="0"/>
              <a:t>Many instructors can work in a department </a:t>
            </a:r>
          </a:p>
          <a:p>
            <a:pPr eaLnBrk="1" hangingPunct="1"/>
            <a:r>
              <a:rPr lang="en-US" smtClean="0"/>
              <a:t>An instructor can work only in one department </a:t>
            </a:r>
          </a:p>
          <a:p>
            <a:pPr eaLnBrk="1" hangingPunct="1"/>
            <a:r>
              <a:rPr lang="en-US" smtClean="0"/>
              <a:t>For each department there is a Head </a:t>
            </a:r>
          </a:p>
          <a:p>
            <a:pPr eaLnBrk="1" hangingPunct="1"/>
            <a:r>
              <a:rPr lang="en-US" smtClean="0"/>
              <a:t>An instructor can be head of only one department </a:t>
            </a:r>
          </a:p>
          <a:p>
            <a:pPr eaLnBrk="1" hangingPunct="1"/>
            <a:r>
              <a:rPr lang="en-US" smtClean="0"/>
              <a:t>Each instructor can take any number of courses </a:t>
            </a:r>
          </a:p>
          <a:p>
            <a:pPr eaLnBrk="1" hangingPunct="1"/>
            <a:r>
              <a:rPr lang="en-US" smtClean="0"/>
              <a:t>A course can be taken by only one instructor</a:t>
            </a:r>
          </a:p>
          <a:p>
            <a:pPr eaLnBrk="1" hangingPunct="1"/>
            <a:r>
              <a:rPr lang="en-US" smtClean="0"/>
              <a:t>A student can enroll for any number of courses </a:t>
            </a:r>
          </a:p>
          <a:p>
            <a:pPr eaLnBrk="1" hangingPunct="1"/>
            <a:r>
              <a:rPr lang="en-US" smtClean="0"/>
              <a:t>Each course can have any number of students </a:t>
            </a:r>
          </a:p>
          <a:p>
            <a:pPr eaLnBrk="1" hangingPunct="1">
              <a:buFont typeface="Wingdings" pitchFamily="2" charset="2"/>
              <a:buNone/>
            </a:pPr>
            <a:endParaRPr lang="en-US" smtClean="0"/>
          </a:p>
          <a:p>
            <a:pPr eaLnBrk="1" hangingPunct="1"/>
            <a:endParaRPr lang="en-US" sz="1800" smtClean="0"/>
          </a:p>
          <a:p>
            <a:pPr eaLnBrk="1" hangingPunct="1">
              <a:buFont typeface="Wingdings" pitchFamily="2" charset="2"/>
              <a:buNone/>
            </a:pPr>
            <a:endParaRPr lang="en-US" sz="1600" smtClean="0"/>
          </a:p>
        </p:txBody>
      </p:sp>
      <p:sp>
        <p:nvSpPr>
          <p:cNvPr id="72707" name="Rectangle 3"/>
          <p:cNvSpPr>
            <a:spLocks noGrp="1" noChangeArrowheads="1"/>
          </p:cNvSpPr>
          <p:nvPr>
            <p:ph type="title" idx="4294967295"/>
          </p:nvPr>
        </p:nvSpPr>
        <p:spPr/>
        <p:txBody>
          <a:bodyPr lIns="0">
            <a:normAutofit fontScale="90000"/>
          </a:bodyPr>
          <a:lstStyle/>
          <a:p>
            <a:pPr eaLnBrk="1" hangingPunct="1">
              <a:defRPr/>
            </a:pPr>
            <a:r>
              <a:rPr lang="en-US" smtClean="0"/>
              <a:t>Case Study – ER Model For a college DB </a:t>
            </a:r>
          </a:p>
        </p:txBody>
      </p:sp>
    </p:spTree>
    <p:extLst>
      <p:ext uri="{BB962C8B-B14F-4D97-AF65-F5344CB8AC3E}">
        <p14:creationId xmlns:p14="http://schemas.microsoft.com/office/powerpoint/2010/main" val="319678766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lIns="0"/>
          <a:lstStyle/>
          <a:p>
            <a:pPr eaLnBrk="1" hangingPunct="1">
              <a:defRPr/>
            </a:pPr>
            <a:r>
              <a:rPr lang="en-US" dirty="0" smtClean="0"/>
              <a:t>Steps in ER Modeling</a:t>
            </a:r>
            <a:r>
              <a:rPr lang="en-US" sz="2800" dirty="0" smtClean="0"/>
              <a:t> </a:t>
            </a:r>
          </a:p>
        </p:txBody>
      </p:sp>
      <p:sp>
        <p:nvSpPr>
          <p:cNvPr id="364547" name="Rectangle 3"/>
          <p:cNvSpPr>
            <a:spLocks noGrp="1" noChangeArrowheads="1"/>
          </p:cNvSpPr>
          <p:nvPr>
            <p:ph idx="1"/>
          </p:nvPr>
        </p:nvSpPr>
        <p:spPr>
          <a:xfrm>
            <a:off x="152400" y="990600"/>
            <a:ext cx="8229600" cy="4881563"/>
          </a:xfrm>
        </p:spPr>
        <p:txBody>
          <a:bodyPr lIns="0" tIns="0">
            <a:normAutofit fontScale="70000" lnSpcReduction="20000"/>
          </a:bodyPr>
          <a:lstStyle/>
          <a:p>
            <a:pPr eaLnBrk="1" hangingPunct="1"/>
            <a:r>
              <a:rPr lang="en-US" smtClean="0"/>
              <a:t>Identify the Entities </a:t>
            </a:r>
          </a:p>
          <a:p>
            <a:pPr eaLnBrk="1" hangingPunct="1"/>
            <a:endParaRPr lang="en-US" smtClean="0"/>
          </a:p>
          <a:p>
            <a:pPr eaLnBrk="1" hangingPunct="1"/>
            <a:r>
              <a:rPr lang="en-US" smtClean="0"/>
              <a:t>Find relationships </a:t>
            </a:r>
          </a:p>
          <a:p>
            <a:pPr eaLnBrk="1" hangingPunct="1"/>
            <a:endParaRPr lang="en-US" smtClean="0"/>
          </a:p>
          <a:p>
            <a:pPr eaLnBrk="1" hangingPunct="1"/>
            <a:r>
              <a:rPr lang="en-US" smtClean="0"/>
              <a:t>Identify the  key attributes for every Entity</a:t>
            </a:r>
          </a:p>
          <a:p>
            <a:pPr eaLnBrk="1" hangingPunct="1">
              <a:buFont typeface="Wingdings" pitchFamily="2" charset="2"/>
              <a:buNone/>
            </a:pPr>
            <a:endParaRPr lang="en-US" smtClean="0"/>
          </a:p>
          <a:p>
            <a:pPr eaLnBrk="1" hangingPunct="1"/>
            <a:r>
              <a:rPr lang="en-US" smtClean="0"/>
              <a:t>Identify other relevant attributes</a:t>
            </a:r>
          </a:p>
          <a:p>
            <a:pPr eaLnBrk="1" hangingPunct="1"/>
            <a:endParaRPr lang="en-US" smtClean="0"/>
          </a:p>
          <a:p>
            <a:pPr eaLnBrk="1" hangingPunct="1"/>
            <a:r>
              <a:rPr lang="en-US" smtClean="0"/>
              <a:t>Draw complete E-R diagram with all attributes including Primary Key </a:t>
            </a:r>
          </a:p>
          <a:p>
            <a:pPr eaLnBrk="1" hangingPunct="1">
              <a:buFont typeface="Wingdings" pitchFamily="2" charset="2"/>
              <a:buNone/>
            </a:pPr>
            <a:endParaRPr lang="en-US" smtClean="0"/>
          </a:p>
          <a:p>
            <a:pPr eaLnBrk="1" hangingPunct="1"/>
            <a:r>
              <a:rPr lang="en-US" smtClean="0"/>
              <a:t>Review your results with your Business users </a:t>
            </a:r>
          </a:p>
          <a:p>
            <a:pPr eaLnBrk="1" hangingPunct="1"/>
            <a:endParaRPr lang="en-US" smtClean="0"/>
          </a:p>
          <a:p>
            <a:pPr eaLnBrk="1" hangingPunct="1">
              <a:buFont typeface="Wingdings" pitchFamily="2" charset="2"/>
              <a:buNone/>
            </a:pPr>
            <a:endParaRPr lang="en-US" smtClean="0"/>
          </a:p>
          <a:p>
            <a:pPr eaLnBrk="1" hangingPunct="1">
              <a:buFont typeface="Wingdings" pitchFamily="2" charset="2"/>
              <a:buNone/>
            </a:pPr>
            <a:r>
              <a:rPr lang="en-US" smtClean="0"/>
              <a:t> </a:t>
            </a:r>
          </a:p>
          <a:p>
            <a:pPr eaLnBrk="1" hangingPunct="1">
              <a:buFont typeface="Wingdings" pitchFamily="2" charset="2"/>
              <a:buNone/>
            </a:pPr>
            <a:endParaRPr lang="en-US" smtClean="0"/>
          </a:p>
        </p:txBody>
      </p:sp>
      <p:sp>
        <p:nvSpPr>
          <p:cNvPr id="4" name="Slide Number Placeholder 1"/>
          <p:cNvSpPr>
            <a:spLocks noGrp="1"/>
          </p:cNvSpPr>
          <p:nvPr>
            <p:ph type="sldNum" sz="quarter" idx="10"/>
          </p:nvPr>
        </p:nvSpPr>
        <p:spPr/>
        <p:txBody>
          <a:bodyPr/>
          <a:lstStyle/>
          <a:p>
            <a:pPr>
              <a:defRPr/>
            </a:pPr>
            <a:fld id="{821E6DBB-5A93-4C70-BF41-30AF37D21797}" type="slidenum">
              <a:rPr lang="en-US"/>
              <a:pPr>
                <a:defRPr/>
              </a:pPr>
              <a:t>51</a:t>
            </a:fld>
            <a:endParaRPr lang="en-US"/>
          </a:p>
        </p:txBody>
      </p:sp>
    </p:spTree>
    <p:extLst>
      <p:ext uri="{BB962C8B-B14F-4D97-AF65-F5344CB8AC3E}">
        <p14:creationId xmlns:p14="http://schemas.microsoft.com/office/powerpoint/2010/main" val="33876267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364547">
                                            <p:txEl>
                                              <p:pRg st="0" end="0"/>
                                            </p:txEl>
                                          </p:spTgt>
                                        </p:tgtEl>
                                        <p:attrNameLst>
                                          <p:attrName>style.visibility</p:attrName>
                                        </p:attrNameLst>
                                      </p:cBhvr>
                                      <p:to>
                                        <p:strVal val="visible"/>
                                      </p:to>
                                    </p:set>
                                    <p:anim calcmode="lin" valueType="num">
                                      <p:cBhvr>
                                        <p:cTn id="7" dur="1000" fill="hold"/>
                                        <p:tgtEl>
                                          <p:spTgt spid="364547">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36454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364547">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364547">
                                            <p:txEl>
                                              <p:pRg st="2" end="2"/>
                                            </p:txEl>
                                          </p:spTgt>
                                        </p:tgtEl>
                                        <p:attrNameLst>
                                          <p:attrName>style.visibility</p:attrName>
                                        </p:attrNameLst>
                                      </p:cBhvr>
                                      <p:to>
                                        <p:strVal val="visible"/>
                                      </p:to>
                                    </p:set>
                                    <p:anim calcmode="lin" valueType="num">
                                      <p:cBhvr>
                                        <p:cTn id="14" dur="1000" fill="hold"/>
                                        <p:tgtEl>
                                          <p:spTgt spid="364547">
                                            <p:txEl>
                                              <p:pRg st="2" end="2"/>
                                            </p:txEl>
                                          </p:spTgt>
                                        </p:tgtEl>
                                        <p:attrNameLst>
                                          <p:attrName>ppt_x</p:attrName>
                                        </p:attrNameLst>
                                      </p:cBhvr>
                                      <p:tavLst>
                                        <p:tav tm="0">
                                          <p:val>
                                            <p:strVal val="#ppt_x-.2"/>
                                          </p:val>
                                        </p:tav>
                                        <p:tav tm="100000">
                                          <p:val>
                                            <p:strVal val="#ppt_x"/>
                                          </p:val>
                                        </p:tav>
                                      </p:tavLst>
                                    </p:anim>
                                    <p:anim calcmode="lin" valueType="num">
                                      <p:cBhvr>
                                        <p:cTn id="15" dur="1000" fill="hold"/>
                                        <p:tgtEl>
                                          <p:spTgt spid="364547">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364547">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nodeType="clickEffect">
                                  <p:stCondLst>
                                    <p:cond delay="0"/>
                                  </p:stCondLst>
                                  <p:childTnLst>
                                    <p:set>
                                      <p:cBhvr>
                                        <p:cTn id="20" dur="1" fill="hold">
                                          <p:stCondLst>
                                            <p:cond delay="0"/>
                                          </p:stCondLst>
                                        </p:cTn>
                                        <p:tgtEl>
                                          <p:spTgt spid="364547">
                                            <p:txEl>
                                              <p:pRg st="4" end="4"/>
                                            </p:txEl>
                                          </p:spTgt>
                                        </p:tgtEl>
                                        <p:attrNameLst>
                                          <p:attrName>style.visibility</p:attrName>
                                        </p:attrNameLst>
                                      </p:cBhvr>
                                      <p:to>
                                        <p:strVal val="visible"/>
                                      </p:to>
                                    </p:set>
                                    <p:anim calcmode="lin" valueType="num">
                                      <p:cBhvr>
                                        <p:cTn id="21" dur="1000" fill="hold"/>
                                        <p:tgtEl>
                                          <p:spTgt spid="364547">
                                            <p:txEl>
                                              <p:pRg st="4" end="4"/>
                                            </p:txEl>
                                          </p:spTgt>
                                        </p:tgtEl>
                                        <p:attrNameLst>
                                          <p:attrName>ppt_x</p:attrName>
                                        </p:attrNameLst>
                                      </p:cBhvr>
                                      <p:tavLst>
                                        <p:tav tm="0">
                                          <p:val>
                                            <p:strVal val="#ppt_x-.2"/>
                                          </p:val>
                                        </p:tav>
                                        <p:tav tm="100000">
                                          <p:val>
                                            <p:strVal val="#ppt_x"/>
                                          </p:val>
                                        </p:tav>
                                      </p:tavLst>
                                    </p:anim>
                                    <p:anim calcmode="lin" valueType="num">
                                      <p:cBhvr>
                                        <p:cTn id="22" dur="1000" fill="hold"/>
                                        <p:tgtEl>
                                          <p:spTgt spid="364547">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364547">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9" presetClass="entr" presetSubtype="0" fill="hold" nodeType="clickEffect">
                                  <p:stCondLst>
                                    <p:cond delay="0"/>
                                  </p:stCondLst>
                                  <p:childTnLst>
                                    <p:set>
                                      <p:cBhvr>
                                        <p:cTn id="27" dur="1" fill="hold">
                                          <p:stCondLst>
                                            <p:cond delay="0"/>
                                          </p:stCondLst>
                                        </p:cTn>
                                        <p:tgtEl>
                                          <p:spTgt spid="364547">
                                            <p:txEl>
                                              <p:pRg st="6" end="6"/>
                                            </p:txEl>
                                          </p:spTgt>
                                        </p:tgtEl>
                                        <p:attrNameLst>
                                          <p:attrName>style.visibility</p:attrName>
                                        </p:attrNameLst>
                                      </p:cBhvr>
                                      <p:to>
                                        <p:strVal val="visible"/>
                                      </p:to>
                                    </p:set>
                                    <p:anim calcmode="lin" valueType="num">
                                      <p:cBhvr>
                                        <p:cTn id="28" dur="1000" fill="hold"/>
                                        <p:tgtEl>
                                          <p:spTgt spid="364547">
                                            <p:txEl>
                                              <p:pRg st="6" end="6"/>
                                            </p:txEl>
                                          </p:spTgt>
                                        </p:tgtEl>
                                        <p:attrNameLst>
                                          <p:attrName>ppt_x</p:attrName>
                                        </p:attrNameLst>
                                      </p:cBhvr>
                                      <p:tavLst>
                                        <p:tav tm="0">
                                          <p:val>
                                            <p:strVal val="#ppt_x-.2"/>
                                          </p:val>
                                        </p:tav>
                                        <p:tav tm="100000">
                                          <p:val>
                                            <p:strVal val="#ppt_x"/>
                                          </p:val>
                                        </p:tav>
                                      </p:tavLst>
                                    </p:anim>
                                    <p:anim calcmode="lin" valueType="num">
                                      <p:cBhvr>
                                        <p:cTn id="29" dur="1000" fill="hold"/>
                                        <p:tgtEl>
                                          <p:spTgt spid="364547">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364547">
                                            <p:txEl>
                                              <p:pRg st="6" end="6"/>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9" presetClass="entr" presetSubtype="0" fill="hold" nodeType="clickEffect">
                                  <p:stCondLst>
                                    <p:cond delay="0"/>
                                  </p:stCondLst>
                                  <p:childTnLst>
                                    <p:set>
                                      <p:cBhvr>
                                        <p:cTn id="34" dur="1" fill="hold">
                                          <p:stCondLst>
                                            <p:cond delay="0"/>
                                          </p:stCondLst>
                                        </p:cTn>
                                        <p:tgtEl>
                                          <p:spTgt spid="364547">
                                            <p:txEl>
                                              <p:pRg st="8" end="8"/>
                                            </p:txEl>
                                          </p:spTgt>
                                        </p:tgtEl>
                                        <p:attrNameLst>
                                          <p:attrName>style.visibility</p:attrName>
                                        </p:attrNameLst>
                                      </p:cBhvr>
                                      <p:to>
                                        <p:strVal val="visible"/>
                                      </p:to>
                                    </p:set>
                                    <p:anim calcmode="lin" valueType="num">
                                      <p:cBhvr>
                                        <p:cTn id="35" dur="1000" fill="hold"/>
                                        <p:tgtEl>
                                          <p:spTgt spid="364547">
                                            <p:txEl>
                                              <p:pRg st="8" end="8"/>
                                            </p:txEl>
                                          </p:spTgt>
                                        </p:tgtEl>
                                        <p:attrNameLst>
                                          <p:attrName>ppt_x</p:attrName>
                                        </p:attrNameLst>
                                      </p:cBhvr>
                                      <p:tavLst>
                                        <p:tav tm="0">
                                          <p:val>
                                            <p:strVal val="#ppt_x-.2"/>
                                          </p:val>
                                        </p:tav>
                                        <p:tav tm="100000">
                                          <p:val>
                                            <p:strVal val="#ppt_x"/>
                                          </p:val>
                                        </p:tav>
                                      </p:tavLst>
                                    </p:anim>
                                    <p:anim calcmode="lin" valueType="num">
                                      <p:cBhvr>
                                        <p:cTn id="36" dur="1000" fill="hold"/>
                                        <p:tgtEl>
                                          <p:spTgt spid="364547">
                                            <p:txEl>
                                              <p:pRg st="8" end="8"/>
                                            </p:txEl>
                                          </p:spTgt>
                                        </p:tgtEl>
                                        <p:attrNameLst>
                                          <p:attrName>ppt_y</p:attrName>
                                        </p:attrNameLst>
                                      </p:cBhvr>
                                      <p:tavLst>
                                        <p:tav tm="0">
                                          <p:val>
                                            <p:strVal val="#ppt_y"/>
                                          </p:val>
                                        </p:tav>
                                        <p:tav tm="100000">
                                          <p:val>
                                            <p:strVal val="#ppt_y"/>
                                          </p:val>
                                        </p:tav>
                                      </p:tavLst>
                                    </p:anim>
                                    <p:animEffect transition="in" filter="wipe(right)" prLst="gradientSize: 0.1">
                                      <p:cBhvr>
                                        <p:cTn id="37" dur="1000"/>
                                        <p:tgtEl>
                                          <p:spTgt spid="364547">
                                            <p:txEl>
                                              <p:pRg st="8" end="8"/>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9" presetClass="entr" presetSubtype="0" fill="hold" nodeType="clickEffect">
                                  <p:stCondLst>
                                    <p:cond delay="0"/>
                                  </p:stCondLst>
                                  <p:childTnLst>
                                    <p:set>
                                      <p:cBhvr>
                                        <p:cTn id="41" dur="1" fill="hold">
                                          <p:stCondLst>
                                            <p:cond delay="0"/>
                                          </p:stCondLst>
                                        </p:cTn>
                                        <p:tgtEl>
                                          <p:spTgt spid="364547">
                                            <p:txEl>
                                              <p:pRg st="10" end="10"/>
                                            </p:txEl>
                                          </p:spTgt>
                                        </p:tgtEl>
                                        <p:attrNameLst>
                                          <p:attrName>style.visibility</p:attrName>
                                        </p:attrNameLst>
                                      </p:cBhvr>
                                      <p:to>
                                        <p:strVal val="visible"/>
                                      </p:to>
                                    </p:set>
                                    <p:anim calcmode="lin" valueType="num">
                                      <p:cBhvr>
                                        <p:cTn id="42" dur="1000" fill="hold"/>
                                        <p:tgtEl>
                                          <p:spTgt spid="364547">
                                            <p:txEl>
                                              <p:pRg st="10" end="10"/>
                                            </p:txEl>
                                          </p:spTgt>
                                        </p:tgtEl>
                                        <p:attrNameLst>
                                          <p:attrName>ppt_x</p:attrName>
                                        </p:attrNameLst>
                                      </p:cBhvr>
                                      <p:tavLst>
                                        <p:tav tm="0">
                                          <p:val>
                                            <p:strVal val="#ppt_x-.2"/>
                                          </p:val>
                                        </p:tav>
                                        <p:tav tm="100000">
                                          <p:val>
                                            <p:strVal val="#ppt_x"/>
                                          </p:val>
                                        </p:tav>
                                      </p:tavLst>
                                    </p:anim>
                                    <p:anim calcmode="lin" valueType="num">
                                      <p:cBhvr>
                                        <p:cTn id="43" dur="1000" fill="hold"/>
                                        <p:tgtEl>
                                          <p:spTgt spid="364547">
                                            <p:txEl>
                                              <p:pRg st="10" end="10"/>
                                            </p:txEl>
                                          </p:spTgt>
                                        </p:tgtEl>
                                        <p:attrNameLst>
                                          <p:attrName>ppt_y</p:attrName>
                                        </p:attrNameLst>
                                      </p:cBhvr>
                                      <p:tavLst>
                                        <p:tav tm="0">
                                          <p:val>
                                            <p:strVal val="#ppt_y"/>
                                          </p:val>
                                        </p:tav>
                                        <p:tav tm="100000">
                                          <p:val>
                                            <p:strVal val="#ppt_y"/>
                                          </p:val>
                                        </p:tav>
                                      </p:tavLst>
                                    </p:anim>
                                    <p:animEffect transition="in" filter="wipe(right)" prLst="gradientSize: 0.1">
                                      <p:cBhvr>
                                        <p:cTn id="44" dur="1000"/>
                                        <p:tgtEl>
                                          <p:spTgt spid="364547">
                                            <p:txEl>
                                              <p:pRg st="10" end="10"/>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9" presetClass="entr" presetSubtype="0" fill="hold" nodeType="clickEffect">
                                  <p:stCondLst>
                                    <p:cond delay="0"/>
                                  </p:stCondLst>
                                  <p:childTnLst>
                                    <p:set>
                                      <p:cBhvr>
                                        <p:cTn id="48" dur="1" fill="hold">
                                          <p:stCondLst>
                                            <p:cond delay="0"/>
                                          </p:stCondLst>
                                        </p:cTn>
                                        <p:tgtEl>
                                          <p:spTgt spid="364547">
                                            <p:txEl>
                                              <p:pRg st="13" end="13"/>
                                            </p:txEl>
                                          </p:spTgt>
                                        </p:tgtEl>
                                        <p:attrNameLst>
                                          <p:attrName>style.visibility</p:attrName>
                                        </p:attrNameLst>
                                      </p:cBhvr>
                                      <p:to>
                                        <p:strVal val="visible"/>
                                      </p:to>
                                    </p:set>
                                    <p:anim calcmode="lin" valueType="num">
                                      <p:cBhvr>
                                        <p:cTn id="49" dur="1000" fill="hold"/>
                                        <p:tgtEl>
                                          <p:spTgt spid="364547">
                                            <p:txEl>
                                              <p:pRg st="13" end="13"/>
                                            </p:txEl>
                                          </p:spTgt>
                                        </p:tgtEl>
                                        <p:attrNameLst>
                                          <p:attrName>ppt_x</p:attrName>
                                        </p:attrNameLst>
                                      </p:cBhvr>
                                      <p:tavLst>
                                        <p:tav tm="0">
                                          <p:val>
                                            <p:strVal val="#ppt_x-.2"/>
                                          </p:val>
                                        </p:tav>
                                        <p:tav tm="100000">
                                          <p:val>
                                            <p:strVal val="#ppt_x"/>
                                          </p:val>
                                        </p:tav>
                                      </p:tavLst>
                                    </p:anim>
                                    <p:anim calcmode="lin" valueType="num">
                                      <p:cBhvr>
                                        <p:cTn id="50" dur="1000" fill="hold"/>
                                        <p:tgtEl>
                                          <p:spTgt spid="364547">
                                            <p:txEl>
                                              <p:pRg st="13" end="13"/>
                                            </p:txEl>
                                          </p:spTgt>
                                        </p:tgtEl>
                                        <p:attrNameLst>
                                          <p:attrName>ppt_y</p:attrName>
                                        </p:attrNameLst>
                                      </p:cBhvr>
                                      <p:tavLst>
                                        <p:tav tm="0">
                                          <p:val>
                                            <p:strVal val="#ppt_y"/>
                                          </p:val>
                                        </p:tav>
                                        <p:tav tm="100000">
                                          <p:val>
                                            <p:strVal val="#ppt_y"/>
                                          </p:val>
                                        </p:tav>
                                      </p:tavLst>
                                    </p:anim>
                                    <p:animEffect transition="in" filter="wipe(right)" prLst="gradientSize: 0.1">
                                      <p:cBhvr>
                                        <p:cTn id="51" dur="1000"/>
                                        <p:tgtEl>
                                          <p:spTgt spid="364547">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pPr>
              <a:defRPr/>
            </a:pPr>
            <a:fld id="{4B8D83CE-B858-499F-A8F1-FDA5FBA8D6C2}" type="slidenum">
              <a:rPr lang="en-US"/>
              <a:pPr>
                <a:defRPr/>
              </a:pPr>
              <a:t>52</a:t>
            </a:fld>
            <a:endParaRPr lang="en-US"/>
          </a:p>
        </p:txBody>
      </p:sp>
      <p:sp>
        <p:nvSpPr>
          <p:cNvPr id="67587" name="Rectangle 2"/>
          <p:cNvSpPr>
            <a:spLocks noGrp="1" noChangeArrowheads="1"/>
          </p:cNvSpPr>
          <p:nvPr>
            <p:ph type="body" sz="half" idx="4294967295"/>
          </p:nvPr>
        </p:nvSpPr>
        <p:spPr>
          <a:xfrm>
            <a:off x="225425" y="1187450"/>
            <a:ext cx="8156575" cy="4224338"/>
          </a:xfrm>
        </p:spPr>
        <p:txBody>
          <a:bodyPr lIns="0" tIns="0"/>
          <a:lstStyle/>
          <a:p>
            <a:pPr eaLnBrk="1" hangingPunct="1">
              <a:lnSpc>
                <a:spcPct val="80000"/>
              </a:lnSpc>
              <a:buFont typeface="Wingdings" pitchFamily="2" charset="2"/>
              <a:buNone/>
            </a:pPr>
            <a:r>
              <a:rPr lang="en-US" b="1" smtClean="0"/>
              <a:t>Step 1: Identify the Entities</a:t>
            </a:r>
          </a:p>
          <a:p>
            <a:pPr eaLnBrk="1" hangingPunct="1">
              <a:lnSpc>
                <a:spcPct val="80000"/>
              </a:lnSpc>
              <a:buFont typeface="Wingdings" pitchFamily="2" charset="2"/>
              <a:buNone/>
            </a:pPr>
            <a:endParaRPr lang="en-US" b="1" smtClean="0">
              <a:solidFill>
                <a:srgbClr val="0066CC"/>
              </a:solidFill>
            </a:endParaRPr>
          </a:p>
          <a:p>
            <a:pPr eaLnBrk="1" hangingPunct="1">
              <a:lnSpc>
                <a:spcPct val="80000"/>
              </a:lnSpc>
            </a:pPr>
            <a:r>
              <a:rPr lang="en-US" sz="1800" smtClean="0"/>
              <a:t>DEPARTMENT </a:t>
            </a:r>
          </a:p>
          <a:p>
            <a:pPr eaLnBrk="1" hangingPunct="1">
              <a:lnSpc>
                <a:spcPct val="80000"/>
              </a:lnSpc>
            </a:pPr>
            <a:endParaRPr lang="en-US" sz="1800" smtClean="0"/>
          </a:p>
          <a:p>
            <a:pPr eaLnBrk="1" hangingPunct="1">
              <a:lnSpc>
                <a:spcPct val="80000"/>
              </a:lnSpc>
            </a:pPr>
            <a:r>
              <a:rPr lang="en-US" sz="1800" smtClean="0"/>
              <a:t>STUDENT</a:t>
            </a:r>
          </a:p>
          <a:p>
            <a:pPr eaLnBrk="1" hangingPunct="1">
              <a:lnSpc>
                <a:spcPct val="80000"/>
              </a:lnSpc>
            </a:pPr>
            <a:endParaRPr lang="en-US" sz="1800" smtClean="0"/>
          </a:p>
          <a:p>
            <a:pPr eaLnBrk="1" hangingPunct="1">
              <a:lnSpc>
                <a:spcPct val="80000"/>
              </a:lnSpc>
            </a:pPr>
            <a:r>
              <a:rPr lang="en-US" sz="1800" smtClean="0"/>
              <a:t>COURSE</a:t>
            </a:r>
          </a:p>
          <a:p>
            <a:pPr eaLnBrk="1" hangingPunct="1">
              <a:lnSpc>
                <a:spcPct val="80000"/>
              </a:lnSpc>
            </a:pPr>
            <a:endParaRPr lang="en-US" sz="1800" smtClean="0"/>
          </a:p>
          <a:p>
            <a:pPr eaLnBrk="1" hangingPunct="1">
              <a:lnSpc>
                <a:spcPct val="80000"/>
              </a:lnSpc>
            </a:pPr>
            <a:r>
              <a:rPr lang="en-US" sz="1800" smtClean="0"/>
              <a:t>INSTRUCTOR</a:t>
            </a:r>
          </a:p>
          <a:p>
            <a:pPr marL="762000" lvl="1" indent="-304800" eaLnBrk="1" hangingPunct="1">
              <a:lnSpc>
                <a:spcPct val="80000"/>
              </a:lnSpc>
              <a:buFont typeface="Wingdings" pitchFamily="2" charset="2"/>
              <a:buNone/>
            </a:pPr>
            <a:endParaRPr lang="en-US" smtClean="0"/>
          </a:p>
        </p:txBody>
      </p:sp>
      <p:sp>
        <p:nvSpPr>
          <p:cNvPr id="67588" name="Rectangle 3"/>
          <p:cNvSpPr>
            <a:spLocks noChangeArrowheads="1"/>
          </p:cNvSpPr>
          <p:nvPr/>
        </p:nvSpPr>
        <p:spPr bwMode="auto">
          <a:xfrm>
            <a:off x="152400" y="152400"/>
            <a:ext cx="7620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algn="l"/>
            <a:r>
              <a:rPr lang="en-US" sz="3200">
                <a:solidFill>
                  <a:schemeClr val="bg1"/>
                </a:solidFill>
              </a:rPr>
              <a:t>Steps in ER Modeling</a:t>
            </a:r>
          </a:p>
        </p:txBody>
      </p:sp>
    </p:spTree>
    <p:extLst>
      <p:ext uri="{BB962C8B-B14F-4D97-AF65-F5344CB8AC3E}">
        <p14:creationId xmlns:p14="http://schemas.microsoft.com/office/powerpoint/2010/main" val="248223417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pPr>
              <a:defRPr/>
            </a:pPr>
            <a:fld id="{884AC482-2B63-4CE3-88C9-B96AF4F84792}" type="slidenum">
              <a:rPr lang="en-US"/>
              <a:pPr>
                <a:defRPr/>
              </a:pPr>
              <a:t>53</a:t>
            </a:fld>
            <a:endParaRPr lang="en-US"/>
          </a:p>
        </p:txBody>
      </p:sp>
      <p:sp>
        <p:nvSpPr>
          <p:cNvPr id="75778" name="Rectangle 2"/>
          <p:cNvSpPr>
            <a:spLocks noGrp="1" noChangeArrowheads="1"/>
          </p:cNvSpPr>
          <p:nvPr>
            <p:ph type="title" idx="4294967295"/>
          </p:nvPr>
        </p:nvSpPr>
        <p:spPr/>
        <p:txBody>
          <a:bodyPr lIns="0">
            <a:normAutofit fontScale="90000"/>
          </a:bodyPr>
          <a:lstStyle/>
          <a:p>
            <a:pPr eaLnBrk="1" hangingPunct="1">
              <a:defRPr/>
            </a:pPr>
            <a:r>
              <a:rPr lang="en-US" smtClean="0"/>
              <a:t/>
            </a:r>
            <a:br>
              <a:rPr lang="en-US" smtClean="0"/>
            </a:br>
            <a:r>
              <a:rPr lang="en-US" smtClean="0"/>
              <a:t>Steps in ER Modeling</a:t>
            </a:r>
            <a:br>
              <a:rPr lang="en-US" smtClean="0"/>
            </a:br>
            <a:endParaRPr lang="en-US" smtClean="0"/>
          </a:p>
        </p:txBody>
      </p:sp>
      <p:sp>
        <p:nvSpPr>
          <p:cNvPr id="68612" name="Rectangle 3"/>
          <p:cNvSpPr>
            <a:spLocks noGrp="1" noChangeArrowheads="1"/>
          </p:cNvSpPr>
          <p:nvPr>
            <p:ph type="body" idx="4294967295"/>
          </p:nvPr>
        </p:nvSpPr>
        <p:spPr/>
        <p:txBody>
          <a:bodyPr lIns="0" tIns="0">
            <a:normAutofit fontScale="92500" lnSpcReduction="10000"/>
          </a:bodyPr>
          <a:lstStyle/>
          <a:p>
            <a:pPr algn="just" eaLnBrk="1" hangingPunct="1">
              <a:lnSpc>
                <a:spcPct val="90000"/>
              </a:lnSpc>
              <a:buFont typeface="Wingdings" pitchFamily="2" charset="2"/>
              <a:buNone/>
            </a:pPr>
            <a:r>
              <a:rPr lang="en-US" b="1" smtClean="0"/>
              <a:t>Step 2: Find the relationships</a:t>
            </a:r>
          </a:p>
          <a:p>
            <a:pPr algn="just" eaLnBrk="1" hangingPunct="1">
              <a:lnSpc>
                <a:spcPct val="90000"/>
              </a:lnSpc>
              <a:buFont typeface="Wingdings" pitchFamily="2" charset="2"/>
              <a:buNone/>
            </a:pPr>
            <a:endParaRPr lang="en-US" b="1" smtClean="0">
              <a:solidFill>
                <a:srgbClr val="0066CC"/>
              </a:solidFill>
            </a:endParaRPr>
          </a:p>
          <a:p>
            <a:pPr eaLnBrk="1" hangingPunct="1">
              <a:lnSpc>
                <a:spcPct val="90000"/>
              </a:lnSpc>
            </a:pPr>
            <a:r>
              <a:rPr lang="en-US" sz="1600" smtClean="0"/>
              <a:t>One course is enrolled by multiple students and one student enrolls for multiple courses, hence the   cardinality between course and student  is Many to Many.</a:t>
            </a:r>
          </a:p>
          <a:p>
            <a:pPr eaLnBrk="1" hangingPunct="1">
              <a:lnSpc>
                <a:spcPct val="90000"/>
              </a:lnSpc>
            </a:pPr>
            <a:endParaRPr lang="en-US" sz="1600" smtClean="0"/>
          </a:p>
          <a:p>
            <a:pPr eaLnBrk="1" hangingPunct="1">
              <a:lnSpc>
                <a:spcPct val="90000"/>
              </a:lnSpc>
              <a:buFont typeface="Wingdings" pitchFamily="2" charset="2"/>
              <a:buNone/>
            </a:pPr>
            <a:r>
              <a:rPr lang="en-US" sz="1600" smtClean="0"/>
              <a:t>                                         M                                                            N</a:t>
            </a:r>
          </a:p>
          <a:p>
            <a:pPr eaLnBrk="1" hangingPunct="1">
              <a:lnSpc>
                <a:spcPct val="90000"/>
              </a:lnSpc>
            </a:pPr>
            <a:endParaRPr lang="en-US" sz="1600" smtClean="0"/>
          </a:p>
          <a:p>
            <a:pPr eaLnBrk="1" hangingPunct="1">
              <a:lnSpc>
                <a:spcPct val="90000"/>
              </a:lnSpc>
            </a:pPr>
            <a:r>
              <a:rPr lang="en-US" sz="1600" smtClean="0"/>
              <a:t>The department offers many courses  and each course belongs to only one department, hence the cardinality between department and course is  One to Many.</a:t>
            </a:r>
          </a:p>
          <a:p>
            <a:pPr eaLnBrk="1" hangingPunct="1">
              <a:lnSpc>
                <a:spcPct val="90000"/>
              </a:lnSpc>
            </a:pPr>
            <a:endParaRPr lang="en-US" sz="1600" smtClean="0"/>
          </a:p>
          <a:p>
            <a:pPr eaLnBrk="1" hangingPunct="1">
              <a:lnSpc>
                <a:spcPct val="90000"/>
              </a:lnSpc>
            </a:pPr>
            <a:endParaRPr lang="en-US" sz="1600" smtClean="0"/>
          </a:p>
          <a:p>
            <a:pPr eaLnBrk="1" hangingPunct="1">
              <a:lnSpc>
                <a:spcPct val="90000"/>
              </a:lnSpc>
              <a:buFont typeface="Wingdings" pitchFamily="2" charset="2"/>
              <a:buNone/>
            </a:pPr>
            <a:r>
              <a:rPr lang="en-US" sz="1600" smtClean="0"/>
              <a:t>                                         1                                                              M</a:t>
            </a:r>
          </a:p>
          <a:p>
            <a:pPr eaLnBrk="1" hangingPunct="1">
              <a:lnSpc>
                <a:spcPct val="90000"/>
              </a:lnSpc>
            </a:pPr>
            <a:endParaRPr lang="en-US" sz="1600" smtClean="0"/>
          </a:p>
          <a:p>
            <a:pPr eaLnBrk="1" hangingPunct="1">
              <a:lnSpc>
                <a:spcPct val="90000"/>
              </a:lnSpc>
            </a:pPr>
            <a:r>
              <a:rPr lang="en-US" sz="1600" smtClean="0"/>
              <a:t>One department has multiple instructors and one instructor belongs to one and only one department , hence the  cardinality between department and instructor is  one  to Many. </a:t>
            </a:r>
          </a:p>
          <a:p>
            <a:pPr eaLnBrk="1" hangingPunct="1">
              <a:lnSpc>
                <a:spcPct val="90000"/>
              </a:lnSpc>
            </a:pPr>
            <a:endParaRPr lang="en-US" sz="1600" smtClean="0"/>
          </a:p>
          <a:p>
            <a:pPr eaLnBrk="1" hangingPunct="1">
              <a:lnSpc>
                <a:spcPct val="90000"/>
              </a:lnSpc>
              <a:buFont typeface="Wingdings" pitchFamily="2" charset="2"/>
              <a:buNone/>
            </a:pPr>
            <a:r>
              <a:rPr lang="en-US" sz="1600" smtClean="0"/>
              <a:t>                                         1                                                              M</a:t>
            </a:r>
          </a:p>
          <a:p>
            <a:pPr eaLnBrk="1" hangingPunct="1">
              <a:lnSpc>
                <a:spcPct val="90000"/>
              </a:lnSpc>
            </a:pPr>
            <a:endParaRPr lang="en-US" sz="400" smtClean="0"/>
          </a:p>
          <a:p>
            <a:pPr algn="just" eaLnBrk="1" hangingPunct="1">
              <a:lnSpc>
                <a:spcPct val="90000"/>
              </a:lnSpc>
              <a:buFont typeface="Wingdings" pitchFamily="2" charset="2"/>
              <a:buNone/>
            </a:pPr>
            <a:endParaRPr lang="en-US" sz="400" b="1" smtClean="0"/>
          </a:p>
          <a:p>
            <a:pPr algn="just" eaLnBrk="1" hangingPunct="1">
              <a:lnSpc>
                <a:spcPct val="90000"/>
              </a:lnSpc>
              <a:buFont typeface="Wingdings" pitchFamily="2" charset="2"/>
              <a:buNone/>
            </a:pPr>
            <a:endParaRPr lang="en-US" sz="400" b="1" smtClean="0"/>
          </a:p>
          <a:p>
            <a:pPr algn="just" eaLnBrk="1" hangingPunct="1">
              <a:lnSpc>
                <a:spcPct val="90000"/>
              </a:lnSpc>
              <a:buFont typeface="Wingdings" pitchFamily="2" charset="2"/>
              <a:buNone/>
            </a:pPr>
            <a:endParaRPr lang="en-US" sz="400" b="1" smtClean="0"/>
          </a:p>
          <a:p>
            <a:pPr algn="just" eaLnBrk="1" hangingPunct="1">
              <a:lnSpc>
                <a:spcPct val="90000"/>
              </a:lnSpc>
              <a:buFont typeface="Wingdings" pitchFamily="2" charset="2"/>
              <a:buNone/>
            </a:pPr>
            <a:endParaRPr lang="en-US" sz="400" b="1" smtClean="0"/>
          </a:p>
          <a:p>
            <a:pPr algn="just" eaLnBrk="1" hangingPunct="1">
              <a:lnSpc>
                <a:spcPct val="90000"/>
              </a:lnSpc>
              <a:buFont typeface="Wingdings" pitchFamily="2" charset="2"/>
              <a:buNone/>
            </a:pPr>
            <a:r>
              <a:rPr lang="en-US" sz="200" smtClean="0"/>
              <a:t>	</a:t>
            </a:r>
          </a:p>
          <a:p>
            <a:pPr eaLnBrk="1" hangingPunct="1">
              <a:lnSpc>
                <a:spcPct val="90000"/>
              </a:lnSpc>
            </a:pPr>
            <a:endParaRPr lang="en-US" sz="1600" smtClean="0"/>
          </a:p>
        </p:txBody>
      </p:sp>
      <p:sp>
        <p:nvSpPr>
          <p:cNvPr id="68613" name="Rectangle 4"/>
          <p:cNvSpPr>
            <a:spLocks noChangeArrowheads="1"/>
          </p:cNvSpPr>
          <p:nvPr/>
        </p:nvSpPr>
        <p:spPr bwMode="auto">
          <a:xfrm>
            <a:off x="914400" y="2438400"/>
            <a:ext cx="1524000" cy="228600"/>
          </a:xfrm>
          <a:prstGeom prst="rect">
            <a:avLst/>
          </a:prstGeom>
          <a:solidFill>
            <a:srgbClr val="FFFF99"/>
          </a:solidFill>
          <a:ln w="12700" algn="ctr">
            <a:solidFill>
              <a:schemeClr val="tx1"/>
            </a:solidFill>
            <a:round/>
            <a:headEnd/>
            <a:tailEnd/>
          </a:ln>
        </p:spPr>
        <p:txBody>
          <a:bodyPr anchor="ctr"/>
          <a:lstStyle/>
          <a:p>
            <a:r>
              <a:rPr lang="en-US"/>
              <a:t>COURSE</a:t>
            </a:r>
          </a:p>
        </p:txBody>
      </p:sp>
      <p:sp>
        <p:nvSpPr>
          <p:cNvPr id="68614" name="Rectangle 5"/>
          <p:cNvSpPr>
            <a:spLocks noChangeArrowheads="1"/>
          </p:cNvSpPr>
          <p:nvPr/>
        </p:nvSpPr>
        <p:spPr bwMode="auto">
          <a:xfrm>
            <a:off x="6324600" y="2438400"/>
            <a:ext cx="1524000" cy="228600"/>
          </a:xfrm>
          <a:prstGeom prst="rect">
            <a:avLst/>
          </a:prstGeom>
          <a:solidFill>
            <a:srgbClr val="FFFF99"/>
          </a:solidFill>
          <a:ln w="12700" algn="ctr">
            <a:solidFill>
              <a:schemeClr val="tx1"/>
            </a:solidFill>
            <a:round/>
            <a:headEnd/>
            <a:tailEnd/>
          </a:ln>
        </p:spPr>
        <p:txBody>
          <a:bodyPr anchor="ctr"/>
          <a:lstStyle/>
          <a:p>
            <a:r>
              <a:rPr lang="en-US"/>
              <a:t>STUDENT</a:t>
            </a:r>
          </a:p>
        </p:txBody>
      </p:sp>
      <p:sp>
        <p:nvSpPr>
          <p:cNvPr id="68615" name="Flowchart: Decision 6"/>
          <p:cNvSpPr>
            <a:spLocks noChangeArrowheads="1"/>
          </p:cNvSpPr>
          <p:nvPr/>
        </p:nvSpPr>
        <p:spPr bwMode="auto">
          <a:xfrm>
            <a:off x="3276600" y="2286000"/>
            <a:ext cx="2057400" cy="609600"/>
          </a:xfrm>
          <a:prstGeom prst="flowChartDecision">
            <a:avLst/>
          </a:prstGeom>
          <a:solidFill>
            <a:srgbClr val="FFFF99"/>
          </a:solidFill>
          <a:ln w="12700" algn="ctr">
            <a:solidFill>
              <a:schemeClr val="tx1"/>
            </a:solidFill>
            <a:round/>
            <a:headEnd/>
            <a:tailEnd/>
          </a:ln>
        </p:spPr>
        <p:txBody>
          <a:bodyPr anchor="ctr"/>
          <a:lstStyle/>
          <a:p>
            <a:r>
              <a:rPr lang="en-US"/>
              <a:t>ENROLLED BY</a:t>
            </a:r>
          </a:p>
        </p:txBody>
      </p:sp>
      <p:cxnSp>
        <p:nvCxnSpPr>
          <p:cNvPr id="68616" name="Straight Connector 8"/>
          <p:cNvCxnSpPr>
            <a:cxnSpLocks noChangeShapeType="1"/>
            <a:stCxn id="68613" idx="3"/>
            <a:endCxn id="68615" idx="1"/>
          </p:cNvCxnSpPr>
          <p:nvPr/>
        </p:nvCxnSpPr>
        <p:spPr bwMode="auto">
          <a:xfrm>
            <a:off x="2438400" y="2552700"/>
            <a:ext cx="838200" cy="3810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68617" name="Straight Connector 10"/>
          <p:cNvCxnSpPr>
            <a:cxnSpLocks noChangeShapeType="1"/>
            <a:stCxn id="68615" idx="3"/>
            <a:endCxn id="68614" idx="1"/>
          </p:cNvCxnSpPr>
          <p:nvPr/>
        </p:nvCxnSpPr>
        <p:spPr bwMode="auto">
          <a:xfrm flipV="1">
            <a:off x="5334000" y="2552700"/>
            <a:ext cx="990600" cy="3810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sp>
        <p:nvSpPr>
          <p:cNvPr id="68618" name="Rectangle 28"/>
          <p:cNvSpPr>
            <a:spLocks noChangeArrowheads="1"/>
          </p:cNvSpPr>
          <p:nvPr/>
        </p:nvSpPr>
        <p:spPr bwMode="auto">
          <a:xfrm>
            <a:off x="914400" y="3962400"/>
            <a:ext cx="1524000" cy="228600"/>
          </a:xfrm>
          <a:prstGeom prst="rect">
            <a:avLst/>
          </a:prstGeom>
          <a:solidFill>
            <a:srgbClr val="FFFF99"/>
          </a:solidFill>
          <a:ln w="12700" algn="ctr">
            <a:solidFill>
              <a:schemeClr val="tx1"/>
            </a:solidFill>
            <a:round/>
            <a:headEnd/>
            <a:tailEnd/>
          </a:ln>
        </p:spPr>
        <p:txBody>
          <a:bodyPr anchor="ctr"/>
          <a:lstStyle/>
          <a:p>
            <a:r>
              <a:rPr lang="en-US"/>
              <a:t>DEPARTMENT</a:t>
            </a:r>
          </a:p>
        </p:txBody>
      </p:sp>
      <p:sp>
        <p:nvSpPr>
          <p:cNvPr id="68619" name="Rectangle 29"/>
          <p:cNvSpPr>
            <a:spLocks noChangeArrowheads="1"/>
          </p:cNvSpPr>
          <p:nvPr/>
        </p:nvSpPr>
        <p:spPr bwMode="auto">
          <a:xfrm>
            <a:off x="6324600" y="3962400"/>
            <a:ext cx="1524000" cy="228600"/>
          </a:xfrm>
          <a:prstGeom prst="rect">
            <a:avLst/>
          </a:prstGeom>
          <a:solidFill>
            <a:srgbClr val="FFFF99"/>
          </a:solidFill>
          <a:ln w="12700" algn="ctr">
            <a:solidFill>
              <a:schemeClr val="tx1"/>
            </a:solidFill>
            <a:round/>
            <a:headEnd/>
            <a:tailEnd/>
          </a:ln>
        </p:spPr>
        <p:txBody>
          <a:bodyPr anchor="ctr"/>
          <a:lstStyle/>
          <a:p>
            <a:r>
              <a:rPr lang="en-US"/>
              <a:t>COURSE</a:t>
            </a:r>
          </a:p>
        </p:txBody>
      </p:sp>
      <p:sp>
        <p:nvSpPr>
          <p:cNvPr id="68620" name="Flowchart: Decision 30"/>
          <p:cNvSpPr>
            <a:spLocks noChangeArrowheads="1"/>
          </p:cNvSpPr>
          <p:nvPr/>
        </p:nvSpPr>
        <p:spPr bwMode="auto">
          <a:xfrm>
            <a:off x="3276600" y="3810000"/>
            <a:ext cx="2057400" cy="609600"/>
          </a:xfrm>
          <a:prstGeom prst="flowChartDecision">
            <a:avLst/>
          </a:prstGeom>
          <a:solidFill>
            <a:srgbClr val="FFFF99"/>
          </a:solidFill>
          <a:ln w="12700" algn="ctr">
            <a:solidFill>
              <a:schemeClr val="tx1"/>
            </a:solidFill>
            <a:round/>
            <a:headEnd/>
            <a:tailEnd/>
          </a:ln>
        </p:spPr>
        <p:txBody>
          <a:bodyPr anchor="ctr"/>
          <a:lstStyle/>
          <a:p>
            <a:r>
              <a:rPr lang="en-US"/>
              <a:t>OFFERS</a:t>
            </a:r>
          </a:p>
        </p:txBody>
      </p:sp>
      <p:cxnSp>
        <p:nvCxnSpPr>
          <p:cNvPr id="68621" name="Straight Connector 31"/>
          <p:cNvCxnSpPr>
            <a:cxnSpLocks noChangeShapeType="1"/>
            <a:stCxn id="68618" idx="3"/>
            <a:endCxn id="68620" idx="1"/>
          </p:cNvCxnSpPr>
          <p:nvPr/>
        </p:nvCxnSpPr>
        <p:spPr bwMode="auto">
          <a:xfrm>
            <a:off x="2438400" y="4076700"/>
            <a:ext cx="838200" cy="3810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68622" name="Straight Connector 32"/>
          <p:cNvCxnSpPr>
            <a:cxnSpLocks noChangeShapeType="1"/>
            <a:stCxn id="68620" idx="3"/>
            <a:endCxn id="68619" idx="1"/>
          </p:cNvCxnSpPr>
          <p:nvPr/>
        </p:nvCxnSpPr>
        <p:spPr bwMode="auto">
          <a:xfrm flipV="1">
            <a:off x="5334000" y="4076700"/>
            <a:ext cx="990600" cy="3810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sp>
        <p:nvSpPr>
          <p:cNvPr id="68623" name="Rectangle 45"/>
          <p:cNvSpPr>
            <a:spLocks noChangeArrowheads="1"/>
          </p:cNvSpPr>
          <p:nvPr/>
        </p:nvSpPr>
        <p:spPr bwMode="auto">
          <a:xfrm>
            <a:off x="914400" y="5486400"/>
            <a:ext cx="1524000" cy="228600"/>
          </a:xfrm>
          <a:prstGeom prst="rect">
            <a:avLst/>
          </a:prstGeom>
          <a:solidFill>
            <a:srgbClr val="FFFF99"/>
          </a:solidFill>
          <a:ln w="12700" algn="ctr">
            <a:solidFill>
              <a:schemeClr val="tx1"/>
            </a:solidFill>
            <a:round/>
            <a:headEnd/>
            <a:tailEnd/>
          </a:ln>
        </p:spPr>
        <p:txBody>
          <a:bodyPr anchor="ctr"/>
          <a:lstStyle/>
          <a:p>
            <a:r>
              <a:rPr lang="en-US"/>
              <a:t>DEPARTMENT</a:t>
            </a:r>
          </a:p>
        </p:txBody>
      </p:sp>
      <p:sp>
        <p:nvSpPr>
          <p:cNvPr id="68624" name="Rectangle 46"/>
          <p:cNvSpPr>
            <a:spLocks noChangeArrowheads="1"/>
          </p:cNvSpPr>
          <p:nvPr/>
        </p:nvSpPr>
        <p:spPr bwMode="auto">
          <a:xfrm>
            <a:off x="6324600" y="5486400"/>
            <a:ext cx="1524000" cy="228600"/>
          </a:xfrm>
          <a:prstGeom prst="rect">
            <a:avLst/>
          </a:prstGeom>
          <a:solidFill>
            <a:srgbClr val="FFFF99"/>
          </a:solidFill>
          <a:ln w="12700" algn="ctr">
            <a:solidFill>
              <a:schemeClr val="tx1"/>
            </a:solidFill>
            <a:round/>
            <a:headEnd/>
            <a:tailEnd/>
          </a:ln>
        </p:spPr>
        <p:txBody>
          <a:bodyPr anchor="ctr"/>
          <a:lstStyle/>
          <a:p>
            <a:r>
              <a:rPr lang="en-US"/>
              <a:t>INSTRUCTOR</a:t>
            </a:r>
          </a:p>
        </p:txBody>
      </p:sp>
      <p:sp>
        <p:nvSpPr>
          <p:cNvPr id="68625" name="Flowchart: Decision 47"/>
          <p:cNvSpPr>
            <a:spLocks noChangeArrowheads="1"/>
          </p:cNvSpPr>
          <p:nvPr/>
        </p:nvSpPr>
        <p:spPr bwMode="auto">
          <a:xfrm>
            <a:off x="3276600" y="5334000"/>
            <a:ext cx="2057400" cy="609600"/>
          </a:xfrm>
          <a:prstGeom prst="flowChartDecision">
            <a:avLst/>
          </a:prstGeom>
          <a:solidFill>
            <a:srgbClr val="FFFF99"/>
          </a:solidFill>
          <a:ln w="12700" algn="ctr">
            <a:solidFill>
              <a:schemeClr val="tx1"/>
            </a:solidFill>
            <a:round/>
            <a:headEnd/>
            <a:tailEnd/>
          </a:ln>
        </p:spPr>
        <p:txBody>
          <a:bodyPr anchor="ctr"/>
          <a:lstStyle/>
          <a:p>
            <a:r>
              <a:rPr lang="en-US"/>
              <a:t>HAS</a:t>
            </a:r>
          </a:p>
        </p:txBody>
      </p:sp>
      <p:cxnSp>
        <p:nvCxnSpPr>
          <p:cNvPr id="68626" name="Straight Connector 48"/>
          <p:cNvCxnSpPr>
            <a:cxnSpLocks noChangeShapeType="1"/>
            <a:stCxn id="68623" idx="3"/>
            <a:endCxn id="68625" idx="1"/>
          </p:cNvCxnSpPr>
          <p:nvPr/>
        </p:nvCxnSpPr>
        <p:spPr bwMode="auto">
          <a:xfrm>
            <a:off x="2438400" y="5600700"/>
            <a:ext cx="838200" cy="3810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68627" name="Straight Connector 49"/>
          <p:cNvCxnSpPr>
            <a:cxnSpLocks noChangeShapeType="1"/>
            <a:stCxn id="68625" idx="3"/>
            <a:endCxn id="68624" idx="1"/>
          </p:cNvCxnSpPr>
          <p:nvPr/>
        </p:nvCxnSpPr>
        <p:spPr bwMode="auto">
          <a:xfrm flipV="1">
            <a:off x="5334000" y="5600700"/>
            <a:ext cx="990600" cy="3810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95143334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pPr>
              <a:defRPr/>
            </a:pPr>
            <a:fld id="{E49F1B1C-E882-485A-B8A8-555551186489}" type="slidenum">
              <a:rPr lang="en-US"/>
              <a:pPr>
                <a:defRPr/>
              </a:pPr>
              <a:t>54</a:t>
            </a:fld>
            <a:endParaRPr lang="en-US"/>
          </a:p>
        </p:txBody>
      </p:sp>
      <p:sp>
        <p:nvSpPr>
          <p:cNvPr id="75778" name="Rectangle 2"/>
          <p:cNvSpPr>
            <a:spLocks noGrp="1" noChangeArrowheads="1"/>
          </p:cNvSpPr>
          <p:nvPr>
            <p:ph type="title" idx="4294967295"/>
          </p:nvPr>
        </p:nvSpPr>
        <p:spPr/>
        <p:txBody>
          <a:bodyPr lIns="0">
            <a:normAutofit fontScale="90000"/>
          </a:bodyPr>
          <a:lstStyle/>
          <a:p>
            <a:pPr eaLnBrk="1" hangingPunct="1">
              <a:defRPr/>
            </a:pPr>
            <a:r>
              <a:rPr lang="en-US" smtClean="0"/>
              <a:t/>
            </a:r>
            <a:br>
              <a:rPr lang="en-US" smtClean="0"/>
            </a:br>
            <a:r>
              <a:rPr lang="en-US" smtClean="0"/>
              <a:t>Steps in ER Modeling</a:t>
            </a:r>
            <a:br>
              <a:rPr lang="en-US" smtClean="0"/>
            </a:br>
            <a:endParaRPr lang="en-US" smtClean="0"/>
          </a:p>
        </p:txBody>
      </p:sp>
      <p:sp>
        <p:nvSpPr>
          <p:cNvPr id="69636" name="Rectangle 3"/>
          <p:cNvSpPr>
            <a:spLocks noGrp="1" noChangeArrowheads="1"/>
          </p:cNvSpPr>
          <p:nvPr>
            <p:ph type="body" idx="4294967295"/>
          </p:nvPr>
        </p:nvSpPr>
        <p:spPr/>
        <p:txBody>
          <a:bodyPr lIns="0" tIns="0">
            <a:normAutofit lnSpcReduction="10000"/>
          </a:bodyPr>
          <a:lstStyle/>
          <a:p>
            <a:pPr algn="just" eaLnBrk="1" hangingPunct="1">
              <a:lnSpc>
                <a:spcPct val="90000"/>
              </a:lnSpc>
              <a:buFont typeface="Wingdings" pitchFamily="2" charset="2"/>
              <a:buNone/>
            </a:pPr>
            <a:r>
              <a:rPr lang="en-US" b="1" smtClean="0"/>
              <a:t>Step 2: Find the relationships(Cont..)</a:t>
            </a:r>
          </a:p>
          <a:p>
            <a:pPr algn="just" eaLnBrk="1" hangingPunct="1">
              <a:lnSpc>
                <a:spcPct val="90000"/>
              </a:lnSpc>
              <a:buFont typeface="Wingdings" pitchFamily="2" charset="2"/>
              <a:buNone/>
            </a:pPr>
            <a:endParaRPr lang="en-US" b="1" smtClean="0">
              <a:solidFill>
                <a:srgbClr val="0066CC"/>
              </a:solidFill>
            </a:endParaRPr>
          </a:p>
          <a:p>
            <a:pPr eaLnBrk="1" hangingPunct="1">
              <a:lnSpc>
                <a:spcPct val="90000"/>
              </a:lnSpc>
              <a:buFont typeface="Wingdings" pitchFamily="2" charset="2"/>
              <a:buNone/>
            </a:pPr>
            <a:endParaRPr lang="en-US" sz="1600" smtClean="0"/>
          </a:p>
          <a:p>
            <a:pPr eaLnBrk="1" hangingPunct="1">
              <a:lnSpc>
                <a:spcPct val="90000"/>
              </a:lnSpc>
            </a:pPr>
            <a:r>
              <a:rPr lang="en-US" sz="1600" smtClean="0"/>
              <a:t>Each department there is a “Head of department” and one instructor is  “Head of  department “,hence the cardinality is one to one .</a:t>
            </a:r>
          </a:p>
          <a:p>
            <a:pPr eaLnBrk="1" hangingPunct="1">
              <a:lnSpc>
                <a:spcPct val="90000"/>
              </a:lnSpc>
            </a:pPr>
            <a:endParaRPr lang="en-US" sz="1600" smtClean="0"/>
          </a:p>
          <a:p>
            <a:pPr eaLnBrk="1" hangingPunct="1">
              <a:lnSpc>
                <a:spcPct val="90000"/>
              </a:lnSpc>
              <a:buFont typeface="Wingdings" pitchFamily="2" charset="2"/>
              <a:buNone/>
            </a:pPr>
            <a:r>
              <a:rPr lang="en-US" sz="1600" smtClean="0"/>
              <a:t>                                         1                                                              1</a:t>
            </a:r>
          </a:p>
          <a:p>
            <a:pPr eaLnBrk="1" hangingPunct="1">
              <a:lnSpc>
                <a:spcPct val="90000"/>
              </a:lnSpc>
              <a:buFont typeface="Wingdings" pitchFamily="2" charset="2"/>
              <a:buNone/>
            </a:pPr>
            <a:endParaRPr lang="en-US" sz="1600" smtClean="0"/>
          </a:p>
          <a:p>
            <a:pPr eaLnBrk="1" hangingPunct="1">
              <a:lnSpc>
                <a:spcPct val="90000"/>
              </a:lnSpc>
            </a:pPr>
            <a:endParaRPr lang="en-US" sz="1600" smtClean="0"/>
          </a:p>
          <a:p>
            <a:pPr eaLnBrk="1" hangingPunct="1">
              <a:lnSpc>
                <a:spcPct val="90000"/>
              </a:lnSpc>
            </a:pPr>
            <a:r>
              <a:rPr lang="en-US" sz="1600" smtClean="0"/>
              <a:t>One course is taught by only one instructor, but the instructor teaches many courses, hence the cardinality between course   and instructor is  many  to one.</a:t>
            </a:r>
            <a:endParaRPr lang="en-US" sz="400" smtClean="0"/>
          </a:p>
          <a:p>
            <a:pPr algn="just" eaLnBrk="1" hangingPunct="1">
              <a:lnSpc>
                <a:spcPct val="90000"/>
              </a:lnSpc>
              <a:buFont typeface="Wingdings" pitchFamily="2" charset="2"/>
              <a:buNone/>
            </a:pPr>
            <a:endParaRPr lang="en-US" sz="400" b="1" smtClean="0"/>
          </a:p>
          <a:p>
            <a:pPr algn="just" eaLnBrk="1" hangingPunct="1">
              <a:lnSpc>
                <a:spcPct val="90000"/>
              </a:lnSpc>
              <a:buFont typeface="Wingdings" pitchFamily="2" charset="2"/>
              <a:buNone/>
            </a:pPr>
            <a:endParaRPr lang="en-US" sz="400" b="1" smtClean="0"/>
          </a:p>
          <a:p>
            <a:pPr algn="just" eaLnBrk="1" hangingPunct="1">
              <a:lnSpc>
                <a:spcPct val="90000"/>
              </a:lnSpc>
              <a:buFont typeface="Wingdings" pitchFamily="2" charset="2"/>
              <a:buNone/>
            </a:pPr>
            <a:endParaRPr lang="en-US" sz="400" b="1" smtClean="0"/>
          </a:p>
          <a:p>
            <a:pPr algn="just" eaLnBrk="1" hangingPunct="1">
              <a:lnSpc>
                <a:spcPct val="90000"/>
              </a:lnSpc>
              <a:buFont typeface="Wingdings" pitchFamily="2" charset="2"/>
              <a:buNone/>
            </a:pPr>
            <a:endParaRPr lang="en-US" sz="400" b="1" smtClean="0"/>
          </a:p>
          <a:p>
            <a:pPr algn="just" eaLnBrk="1" hangingPunct="1">
              <a:lnSpc>
                <a:spcPct val="90000"/>
              </a:lnSpc>
              <a:buFont typeface="Wingdings" pitchFamily="2" charset="2"/>
              <a:buNone/>
            </a:pPr>
            <a:endParaRPr lang="en-US" sz="400" b="1" smtClean="0"/>
          </a:p>
          <a:p>
            <a:pPr algn="just" eaLnBrk="1" hangingPunct="1">
              <a:lnSpc>
                <a:spcPct val="90000"/>
              </a:lnSpc>
              <a:buFont typeface="Wingdings" pitchFamily="2" charset="2"/>
              <a:buNone/>
            </a:pPr>
            <a:endParaRPr lang="en-US" sz="400" b="1" smtClean="0"/>
          </a:p>
          <a:p>
            <a:pPr algn="just" eaLnBrk="1" hangingPunct="1">
              <a:lnSpc>
                <a:spcPct val="90000"/>
              </a:lnSpc>
              <a:buFont typeface="Wingdings" pitchFamily="2" charset="2"/>
              <a:buNone/>
            </a:pPr>
            <a:r>
              <a:rPr lang="en-US" sz="400" b="1" smtClean="0"/>
              <a:t>                                                                                                                                                      </a:t>
            </a:r>
            <a:r>
              <a:rPr lang="en-US" sz="1200" b="1" smtClean="0"/>
              <a:t>M                                                                                    1</a:t>
            </a:r>
            <a:endParaRPr lang="en-US" sz="400" b="1" smtClean="0"/>
          </a:p>
          <a:p>
            <a:pPr algn="just" eaLnBrk="1" hangingPunct="1">
              <a:lnSpc>
                <a:spcPct val="90000"/>
              </a:lnSpc>
              <a:buFont typeface="Wingdings" pitchFamily="2" charset="2"/>
              <a:buNone/>
            </a:pPr>
            <a:endParaRPr lang="en-US" sz="400" b="1" smtClean="0"/>
          </a:p>
          <a:p>
            <a:pPr algn="just" eaLnBrk="1" hangingPunct="1">
              <a:lnSpc>
                <a:spcPct val="90000"/>
              </a:lnSpc>
              <a:buFont typeface="Wingdings" pitchFamily="2" charset="2"/>
              <a:buNone/>
            </a:pPr>
            <a:endParaRPr lang="en-US" sz="400" b="1" smtClean="0"/>
          </a:p>
          <a:p>
            <a:pPr algn="just" eaLnBrk="1" hangingPunct="1">
              <a:lnSpc>
                <a:spcPct val="90000"/>
              </a:lnSpc>
              <a:buFont typeface="Wingdings" pitchFamily="2" charset="2"/>
              <a:buNone/>
            </a:pPr>
            <a:endParaRPr lang="en-US" sz="400" b="1" smtClean="0"/>
          </a:p>
          <a:p>
            <a:pPr algn="just" eaLnBrk="1" hangingPunct="1">
              <a:lnSpc>
                <a:spcPct val="90000"/>
              </a:lnSpc>
              <a:buFont typeface="Wingdings" pitchFamily="2" charset="2"/>
              <a:buNone/>
            </a:pPr>
            <a:r>
              <a:rPr lang="en-US" sz="400" b="1" smtClean="0"/>
              <a:t>                           </a:t>
            </a:r>
          </a:p>
          <a:p>
            <a:pPr algn="just" eaLnBrk="1" hangingPunct="1">
              <a:lnSpc>
                <a:spcPct val="90000"/>
              </a:lnSpc>
              <a:buFont typeface="Wingdings" pitchFamily="2" charset="2"/>
              <a:buNone/>
            </a:pPr>
            <a:r>
              <a:rPr lang="en-US" sz="400" b="1" smtClean="0"/>
              <a:t>                                                                                                                                                      </a:t>
            </a:r>
          </a:p>
          <a:p>
            <a:pPr algn="just" eaLnBrk="1" hangingPunct="1">
              <a:lnSpc>
                <a:spcPct val="90000"/>
              </a:lnSpc>
              <a:buFont typeface="Wingdings" pitchFamily="2" charset="2"/>
              <a:buNone/>
            </a:pPr>
            <a:endParaRPr lang="en-US" sz="400" b="1" smtClean="0"/>
          </a:p>
          <a:p>
            <a:pPr algn="just" eaLnBrk="1" hangingPunct="1">
              <a:lnSpc>
                <a:spcPct val="90000"/>
              </a:lnSpc>
              <a:buFont typeface="Wingdings" pitchFamily="2" charset="2"/>
              <a:buNone/>
            </a:pPr>
            <a:endParaRPr lang="en-US" sz="400" b="1" smtClean="0"/>
          </a:p>
          <a:p>
            <a:pPr algn="just" eaLnBrk="1" hangingPunct="1">
              <a:lnSpc>
                <a:spcPct val="90000"/>
              </a:lnSpc>
              <a:buFont typeface="Wingdings" pitchFamily="2" charset="2"/>
              <a:buNone/>
            </a:pPr>
            <a:endParaRPr lang="en-US" sz="400" b="1" smtClean="0"/>
          </a:p>
          <a:p>
            <a:pPr algn="just" eaLnBrk="1" hangingPunct="1">
              <a:lnSpc>
                <a:spcPct val="90000"/>
              </a:lnSpc>
              <a:buFont typeface="Wingdings" pitchFamily="2" charset="2"/>
              <a:buNone/>
            </a:pPr>
            <a:r>
              <a:rPr lang="en-US" sz="400" b="1" smtClean="0"/>
              <a:t>      </a:t>
            </a:r>
          </a:p>
          <a:p>
            <a:pPr algn="just" eaLnBrk="1" hangingPunct="1">
              <a:lnSpc>
                <a:spcPct val="90000"/>
              </a:lnSpc>
              <a:buFont typeface="Wingdings" pitchFamily="2" charset="2"/>
              <a:buNone/>
            </a:pPr>
            <a:endParaRPr lang="en-US" sz="400" b="1" smtClean="0"/>
          </a:p>
          <a:p>
            <a:pPr algn="just" eaLnBrk="1" hangingPunct="1">
              <a:lnSpc>
                <a:spcPct val="90000"/>
              </a:lnSpc>
              <a:buFont typeface="Wingdings" pitchFamily="2" charset="2"/>
              <a:buNone/>
            </a:pPr>
            <a:endParaRPr lang="en-US" sz="400" b="1" smtClean="0"/>
          </a:p>
          <a:p>
            <a:pPr algn="just" eaLnBrk="1" hangingPunct="1">
              <a:lnSpc>
                <a:spcPct val="90000"/>
              </a:lnSpc>
              <a:buFont typeface="Wingdings" pitchFamily="2" charset="2"/>
              <a:buNone/>
            </a:pPr>
            <a:r>
              <a:rPr lang="en-US" sz="200" smtClean="0"/>
              <a:t>	</a:t>
            </a:r>
          </a:p>
          <a:p>
            <a:pPr eaLnBrk="1" hangingPunct="1">
              <a:lnSpc>
                <a:spcPct val="90000"/>
              </a:lnSpc>
            </a:pPr>
            <a:endParaRPr lang="en-US" sz="1600" smtClean="0"/>
          </a:p>
        </p:txBody>
      </p:sp>
      <p:sp>
        <p:nvSpPr>
          <p:cNvPr id="69637" name="Rectangle 4"/>
          <p:cNvSpPr>
            <a:spLocks noChangeArrowheads="1"/>
          </p:cNvSpPr>
          <p:nvPr/>
        </p:nvSpPr>
        <p:spPr bwMode="auto">
          <a:xfrm>
            <a:off x="914400" y="2971800"/>
            <a:ext cx="1524000" cy="228600"/>
          </a:xfrm>
          <a:prstGeom prst="rect">
            <a:avLst/>
          </a:prstGeom>
          <a:solidFill>
            <a:srgbClr val="FFFF99"/>
          </a:solidFill>
          <a:ln w="12700" algn="ctr">
            <a:solidFill>
              <a:schemeClr val="tx1"/>
            </a:solidFill>
            <a:round/>
            <a:headEnd/>
            <a:tailEnd/>
          </a:ln>
        </p:spPr>
        <p:txBody>
          <a:bodyPr anchor="ctr"/>
          <a:lstStyle/>
          <a:p>
            <a:r>
              <a:rPr lang="en-US"/>
              <a:t>DEPARTMENT</a:t>
            </a:r>
          </a:p>
        </p:txBody>
      </p:sp>
      <p:sp>
        <p:nvSpPr>
          <p:cNvPr id="69638" name="Rectangle 5"/>
          <p:cNvSpPr>
            <a:spLocks noChangeArrowheads="1"/>
          </p:cNvSpPr>
          <p:nvPr/>
        </p:nvSpPr>
        <p:spPr bwMode="auto">
          <a:xfrm>
            <a:off x="6324600" y="2971800"/>
            <a:ext cx="1524000" cy="228600"/>
          </a:xfrm>
          <a:prstGeom prst="rect">
            <a:avLst/>
          </a:prstGeom>
          <a:solidFill>
            <a:srgbClr val="FFFF99"/>
          </a:solidFill>
          <a:ln w="12700" algn="ctr">
            <a:solidFill>
              <a:schemeClr val="tx1"/>
            </a:solidFill>
            <a:round/>
            <a:headEnd/>
            <a:tailEnd/>
          </a:ln>
        </p:spPr>
        <p:txBody>
          <a:bodyPr anchor="ctr"/>
          <a:lstStyle/>
          <a:p>
            <a:r>
              <a:rPr lang="en-US"/>
              <a:t>INSTRUCTOR</a:t>
            </a:r>
          </a:p>
        </p:txBody>
      </p:sp>
      <p:sp>
        <p:nvSpPr>
          <p:cNvPr id="69639" name="Flowchart: Decision 6"/>
          <p:cNvSpPr>
            <a:spLocks noChangeArrowheads="1"/>
          </p:cNvSpPr>
          <p:nvPr/>
        </p:nvSpPr>
        <p:spPr bwMode="auto">
          <a:xfrm>
            <a:off x="3276600" y="2819400"/>
            <a:ext cx="2057400" cy="609600"/>
          </a:xfrm>
          <a:prstGeom prst="flowChartDecision">
            <a:avLst/>
          </a:prstGeom>
          <a:solidFill>
            <a:srgbClr val="FFFF99"/>
          </a:solidFill>
          <a:ln w="12700" algn="ctr">
            <a:solidFill>
              <a:schemeClr val="tx1"/>
            </a:solidFill>
            <a:round/>
            <a:headEnd/>
            <a:tailEnd/>
          </a:ln>
        </p:spPr>
        <p:txBody>
          <a:bodyPr anchor="ctr"/>
          <a:lstStyle/>
          <a:p>
            <a:r>
              <a:rPr lang="en-US"/>
              <a:t>HEADED BY</a:t>
            </a:r>
          </a:p>
        </p:txBody>
      </p:sp>
      <p:cxnSp>
        <p:nvCxnSpPr>
          <p:cNvPr id="69640" name="Straight Connector 8"/>
          <p:cNvCxnSpPr>
            <a:cxnSpLocks noChangeShapeType="1"/>
            <a:stCxn id="69637" idx="3"/>
            <a:endCxn id="69639" idx="1"/>
          </p:cNvCxnSpPr>
          <p:nvPr/>
        </p:nvCxnSpPr>
        <p:spPr bwMode="auto">
          <a:xfrm>
            <a:off x="2438400" y="3086100"/>
            <a:ext cx="838200" cy="3810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69641" name="Straight Connector 10"/>
          <p:cNvCxnSpPr>
            <a:cxnSpLocks noChangeShapeType="1"/>
            <a:stCxn id="69639" idx="3"/>
            <a:endCxn id="69638" idx="1"/>
          </p:cNvCxnSpPr>
          <p:nvPr/>
        </p:nvCxnSpPr>
        <p:spPr bwMode="auto">
          <a:xfrm flipV="1">
            <a:off x="5334000" y="3086100"/>
            <a:ext cx="990600" cy="3810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sp>
        <p:nvSpPr>
          <p:cNvPr id="69642" name="Rectangle 28"/>
          <p:cNvSpPr>
            <a:spLocks noChangeArrowheads="1"/>
          </p:cNvSpPr>
          <p:nvPr/>
        </p:nvSpPr>
        <p:spPr bwMode="auto">
          <a:xfrm>
            <a:off x="685800" y="4648200"/>
            <a:ext cx="1524000" cy="228600"/>
          </a:xfrm>
          <a:prstGeom prst="rect">
            <a:avLst/>
          </a:prstGeom>
          <a:solidFill>
            <a:srgbClr val="FFFF99"/>
          </a:solidFill>
          <a:ln w="12700" algn="ctr">
            <a:solidFill>
              <a:schemeClr val="tx1"/>
            </a:solidFill>
            <a:round/>
            <a:headEnd/>
            <a:tailEnd/>
          </a:ln>
        </p:spPr>
        <p:txBody>
          <a:bodyPr anchor="ctr"/>
          <a:lstStyle/>
          <a:p>
            <a:r>
              <a:rPr lang="en-US"/>
              <a:t>COURSE</a:t>
            </a:r>
          </a:p>
        </p:txBody>
      </p:sp>
      <p:sp>
        <p:nvSpPr>
          <p:cNvPr id="69643" name="Rectangle 29"/>
          <p:cNvSpPr>
            <a:spLocks noChangeArrowheads="1"/>
          </p:cNvSpPr>
          <p:nvPr/>
        </p:nvSpPr>
        <p:spPr bwMode="auto">
          <a:xfrm>
            <a:off x="6096000" y="4648200"/>
            <a:ext cx="1524000" cy="228600"/>
          </a:xfrm>
          <a:prstGeom prst="rect">
            <a:avLst/>
          </a:prstGeom>
          <a:solidFill>
            <a:srgbClr val="FFFF99"/>
          </a:solidFill>
          <a:ln w="12700" algn="ctr">
            <a:solidFill>
              <a:schemeClr val="tx1"/>
            </a:solidFill>
            <a:round/>
            <a:headEnd/>
            <a:tailEnd/>
          </a:ln>
        </p:spPr>
        <p:txBody>
          <a:bodyPr anchor="ctr"/>
          <a:lstStyle/>
          <a:p>
            <a:r>
              <a:rPr lang="en-US"/>
              <a:t>INSTRUCTOR</a:t>
            </a:r>
          </a:p>
        </p:txBody>
      </p:sp>
      <p:sp>
        <p:nvSpPr>
          <p:cNvPr id="69644" name="Flowchart: Decision 30"/>
          <p:cNvSpPr>
            <a:spLocks noChangeArrowheads="1"/>
          </p:cNvSpPr>
          <p:nvPr/>
        </p:nvSpPr>
        <p:spPr bwMode="auto">
          <a:xfrm>
            <a:off x="3048000" y="4495800"/>
            <a:ext cx="2057400" cy="609600"/>
          </a:xfrm>
          <a:prstGeom prst="flowChartDecision">
            <a:avLst/>
          </a:prstGeom>
          <a:solidFill>
            <a:srgbClr val="FFFF99"/>
          </a:solidFill>
          <a:ln w="12700" algn="ctr">
            <a:solidFill>
              <a:schemeClr val="tx1"/>
            </a:solidFill>
            <a:round/>
            <a:headEnd/>
            <a:tailEnd/>
          </a:ln>
        </p:spPr>
        <p:txBody>
          <a:bodyPr anchor="ctr"/>
          <a:lstStyle/>
          <a:p>
            <a:r>
              <a:rPr lang="en-US"/>
              <a:t>OFFERS</a:t>
            </a:r>
          </a:p>
        </p:txBody>
      </p:sp>
      <p:cxnSp>
        <p:nvCxnSpPr>
          <p:cNvPr id="69645" name="Straight Connector 31"/>
          <p:cNvCxnSpPr>
            <a:cxnSpLocks noChangeShapeType="1"/>
            <a:stCxn id="69642" idx="3"/>
            <a:endCxn id="69644" idx="1"/>
          </p:cNvCxnSpPr>
          <p:nvPr/>
        </p:nvCxnSpPr>
        <p:spPr bwMode="auto">
          <a:xfrm>
            <a:off x="2209800" y="4762500"/>
            <a:ext cx="838200" cy="3810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69646" name="Straight Connector 32"/>
          <p:cNvCxnSpPr>
            <a:cxnSpLocks noChangeShapeType="1"/>
            <a:stCxn id="69644" idx="3"/>
            <a:endCxn id="69643" idx="1"/>
          </p:cNvCxnSpPr>
          <p:nvPr/>
        </p:nvCxnSpPr>
        <p:spPr bwMode="auto">
          <a:xfrm flipV="1">
            <a:off x="5105400" y="4762500"/>
            <a:ext cx="990600" cy="3810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8299319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pPr>
              <a:defRPr/>
            </a:pPr>
            <a:fld id="{517F0DE7-06D3-412D-8D77-7CDFDD4BDEB0}" type="slidenum">
              <a:rPr lang="en-US"/>
              <a:pPr>
                <a:defRPr/>
              </a:pPr>
              <a:t>55</a:t>
            </a:fld>
            <a:endParaRPr lang="en-US"/>
          </a:p>
        </p:txBody>
      </p:sp>
      <p:sp>
        <p:nvSpPr>
          <p:cNvPr id="366594" name="Rectangle 2"/>
          <p:cNvSpPr>
            <a:spLocks noGrp="1" noChangeArrowheads="1"/>
          </p:cNvSpPr>
          <p:nvPr>
            <p:ph type="body" idx="4294967295"/>
          </p:nvPr>
        </p:nvSpPr>
        <p:spPr>
          <a:xfrm>
            <a:off x="304800" y="1143000"/>
            <a:ext cx="8534400" cy="4876800"/>
          </a:xfrm>
        </p:spPr>
        <p:txBody>
          <a:bodyPr lIns="0" tIns="0"/>
          <a:lstStyle/>
          <a:p>
            <a:pPr eaLnBrk="1" hangingPunct="1">
              <a:lnSpc>
                <a:spcPct val="80000"/>
              </a:lnSpc>
              <a:buFont typeface="Wingdings" pitchFamily="2" charset="2"/>
              <a:buNone/>
            </a:pPr>
            <a:r>
              <a:rPr lang="en-US" sz="1800" b="1" smtClean="0"/>
              <a:t>Step 3: Identify the key attributes</a:t>
            </a:r>
            <a:r>
              <a:rPr lang="en-US" sz="1800" b="1" smtClean="0">
                <a:solidFill>
                  <a:srgbClr val="0066CC"/>
                </a:solidFill>
              </a:rPr>
              <a:t> </a:t>
            </a:r>
          </a:p>
          <a:p>
            <a:pPr eaLnBrk="1" hangingPunct="1">
              <a:lnSpc>
                <a:spcPct val="80000"/>
              </a:lnSpc>
            </a:pPr>
            <a:endParaRPr lang="en-US" sz="1800" smtClean="0">
              <a:solidFill>
                <a:srgbClr val="0066CC"/>
              </a:solidFill>
            </a:endParaRPr>
          </a:p>
          <a:p>
            <a:pPr eaLnBrk="1" hangingPunct="1">
              <a:lnSpc>
                <a:spcPct val="80000"/>
              </a:lnSpc>
            </a:pPr>
            <a:r>
              <a:rPr lang="en-US" sz="1600" smtClean="0"/>
              <a:t> Deptname is the key attribute for the Entity “Department”, as it identifies the    </a:t>
            </a:r>
          </a:p>
          <a:p>
            <a:pPr eaLnBrk="1" hangingPunct="1">
              <a:lnSpc>
                <a:spcPct val="80000"/>
              </a:lnSpc>
              <a:buFont typeface="Wingdings" pitchFamily="2" charset="2"/>
              <a:buNone/>
            </a:pPr>
            <a:r>
              <a:rPr lang="en-US" sz="1600" smtClean="0"/>
              <a:t>	 Department uniquely.</a:t>
            </a:r>
          </a:p>
          <a:p>
            <a:pPr eaLnBrk="1" hangingPunct="1">
              <a:lnSpc>
                <a:spcPct val="80000"/>
              </a:lnSpc>
            </a:pPr>
            <a:r>
              <a:rPr lang="en-US" sz="1600" smtClean="0"/>
              <a:t> Course# (CourseId) is the key attribute for “Course” Entity. </a:t>
            </a:r>
          </a:p>
          <a:p>
            <a:pPr eaLnBrk="1" hangingPunct="1">
              <a:lnSpc>
                <a:spcPct val="80000"/>
              </a:lnSpc>
            </a:pPr>
            <a:r>
              <a:rPr lang="en-US" sz="1600" smtClean="0"/>
              <a:t> Student# (Student Number) is the key attribute for “Student” Entity.</a:t>
            </a:r>
          </a:p>
          <a:p>
            <a:pPr eaLnBrk="1" hangingPunct="1">
              <a:lnSpc>
                <a:spcPct val="80000"/>
              </a:lnSpc>
            </a:pPr>
            <a:r>
              <a:rPr lang="en-US" sz="1600" smtClean="0"/>
              <a:t> Instructor Name  is the key attribute for “Instructor” Entity. </a:t>
            </a:r>
          </a:p>
          <a:p>
            <a:pPr eaLnBrk="1" hangingPunct="1">
              <a:lnSpc>
                <a:spcPct val="80000"/>
              </a:lnSpc>
              <a:buFont typeface="Wingdings" pitchFamily="2" charset="2"/>
              <a:buNone/>
            </a:pPr>
            <a:endParaRPr lang="en-US" sz="1600" smtClean="0"/>
          </a:p>
          <a:p>
            <a:pPr eaLnBrk="1" hangingPunct="1">
              <a:lnSpc>
                <a:spcPct val="80000"/>
              </a:lnSpc>
              <a:buFont typeface="Wingdings" pitchFamily="2" charset="2"/>
              <a:buNone/>
            </a:pPr>
            <a:r>
              <a:rPr lang="en-US" sz="1800" b="1" smtClean="0"/>
              <a:t>Step 4: Identify other relevant attributes </a:t>
            </a:r>
          </a:p>
          <a:p>
            <a:pPr eaLnBrk="1" hangingPunct="1">
              <a:lnSpc>
                <a:spcPct val="80000"/>
              </a:lnSpc>
              <a:buFont typeface="Wingdings" pitchFamily="2" charset="2"/>
              <a:buNone/>
            </a:pPr>
            <a:endParaRPr lang="en-US" sz="1800" b="1" smtClean="0"/>
          </a:p>
          <a:p>
            <a:pPr eaLnBrk="1" hangingPunct="1">
              <a:lnSpc>
                <a:spcPct val="80000"/>
              </a:lnSpc>
            </a:pPr>
            <a:r>
              <a:rPr lang="en-US" sz="1800" b="1" smtClean="0"/>
              <a:t> </a:t>
            </a:r>
            <a:r>
              <a:rPr lang="en-US" sz="1600" smtClean="0"/>
              <a:t>For the department entity, the relevant attribute is location</a:t>
            </a:r>
          </a:p>
          <a:p>
            <a:pPr eaLnBrk="1" hangingPunct="1">
              <a:lnSpc>
                <a:spcPct val="80000"/>
              </a:lnSpc>
            </a:pPr>
            <a:r>
              <a:rPr lang="en-US" sz="1600" smtClean="0"/>
              <a:t> For course entity, course name, duration,prerequisite</a:t>
            </a:r>
          </a:p>
          <a:p>
            <a:pPr eaLnBrk="1" hangingPunct="1">
              <a:lnSpc>
                <a:spcPct val="80000"/>
              </a:lnSpc>
            </a:pPr>
            <a:r>
              <a:rPr lang="en-US" sz="1600" smtClean="0"/>
              <a:t> For instructor entity, room#, telephone#</a:t>
            </a:r>
          </a:p>
          <a:p>
            <a:pPr eaLnBrk="1" hangingPunct="1">
              <a:lnSpc>
                <a:spcPct val="80000"/>
              </a:lnSpc>
            </a:pPr>
            <a:r>
              <a:rPr lang="en-US" sz="1600" smtClean="0"/>
              <a:t> For student entity, student name, date of birth</a:t>
            </a:r>
          </a:p>
          <a:p>
            <a:pPr eaLnBrk="1" hangingPunct="1">
              <a:lnSpc>
                <a:spcPct val="80000"/>
              </a:lnSpc>
              <a:buFont typeface="Wingdings" pitchFamily="2" charset="2"/>
              <a:buNone/>
            </a:pPr>
            <a:r>
              <a:rPr lang="en-US" sz="1800" smtClean="0"/>
              <a:t>		</a:t>
            </a:r>
            <a:endParaRPr lang="en-US" sz="1800" b="1" smtClean="0"/>
          </a:p>
          <a:p>
            <a:pPr eaLnBrk="1" hangingPunct="1">
              <a:lnSpc>
                <a:spcPct val="80000"/>
              </a:lnSpc>
              <a:buFont typeface="Wingdings" pitchFamily="2" charset="2"/>
              <a:buNone/>
            </a:pPr>
            <a:r>
              <a:rPr lang="en-US" sz="1800" b="1" smtClean="0"/>
              <a:t>				</a:t>
            </a:r>
          </a:p>
          <a:p>
            <a:pPr eaLnBrk="1" hangingPunct="1">
              <a:lnSpc>
                <a:spcPct val="80000"/>
              </a:lnSpc>
              <a:buFont typeface="Wingdings" pitchFamily="2" charset="2"/>
              <a:buNone/>
            </a:pPr>
            <a:endParaRPr lang="en-US" sz="1800" smtClean="0"/>
          </a:p>
        </p:txBody>
      </p:sp>
      <p:sp>
        <p:nvSpPr>
          <p:cNvPr id="70660" name="Rectangle 3"/>
          <p:cNvSpPr>
            <a:spLocks noChangeArrowheads="1"/>
          </p:cNvSpPr>
          <p:nvPr/>
        </p:nvSpPr>
        <p:spPr bwMode="auto">
          <a:xfrm>
            <a:off x="0" y="228600"/>
            <a:ext cx="7620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algn="l"/>
            <a:r>
              <a:rPr lang="en-US" sz="3200">
                <a:solidFill>
                  <a:schemeClr val="bg1"/>
                </a:solidFill>
              </a:rPr>
              <a:t>Steps in ER Modeling</a:t>
            </a:r>
          </a:p>
        </p:txBody>
      </p:sp>
    </p:spTree>
    <p:extLst>
      <p:ext uri="{BB962C8B-B14F-4D97-AF65-F5344CB8AC3E}">
        <p14:creationId xmlns:p14="http://schemas.microsoft.com/office/powerpoint/2010/main" val="40169984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366594">
                                            <p:txEl>
                                              <p:pRg st="2" end="2"/>
                                            </p:txEl>
                                          </p:spTgt>
                                        </p:tgtEl>
                                        <p:attrNameLst>
                                          <p:attrName>style.visibility</p:attrName>
                                        </p:attrNameLst>
                                      </p:cBhvr>
                                      <p:to>
                                        <p:strVal val="visible"/>
                                      </p:to>
                                    </p:set>
                                    <p:anim calcmode="lin" valueType="num">
                                      <p:cBhvr>
                                        <p:cTn id="7" dur="1000" fill="hold"/>
                                        <p:tgtEl>
                                          <p:spTgt spid="366594">
                                            <p:txEl>
                                              <p:pRg st="2" end="2"/>
                                            </p:txEl>
                                          </p:spTgt>
                                        </p:tgtEl>
                                        <p:attrNameLst>
                                          <p:attrName>ppt_x</p:attrName>
                                        </p:attrNameLst>
                                      </p:cBhvr>
                                      <p:tavLst>
                                        <p:tav tm="0">
                                          <p:val>
                                            <p:strVal val="#ppt_x-.2"/>
                                          </p:val>
                                        </p:tav>
                                        <p:tav tm="100000">
                                          <p:val>
                                            <p:strVal val="#ppt_x"/>
                                          </p:val>
                                        </p:tav>
                                      </p:tavLst>
                                    </p:anim>
                                    <p:anim calcmode="lin" valueType="num">
                                      <p:cBhvr>
                                        <p:cTn id="8" dur="1000" fill="hold"/>
                                        <p:tgtEl>
                                          <p:spTgt spid="366594">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366594">
                                            <p:txEl>
                                              <p:pRg st="2" end="2"/>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366594">
                                            <p:txEl>
                                              <p:pRg st="3" end="3"/>
                                            </p:txEl>
                                          </p:spTgt>
                                        </p:tgtEl>
                                        <p:attrNameLst>
                                          <p:attrName>style.visibility</p:attrName>
                                        </p:attrNameLst>
                                      </p:cBhvr>
                                      <p:to>
                                        <p:strVal val="visible"/>
                                      </p:to>
                                    </p:set>
                                    <p:anim calcmode="lin" valueType="num">
                                      <p:cBhvr>
                                        <p:cTn id="14" dur="1000" fill="hold"/>
                                        <p:tgtEl>
                                          <p:spTgt spid="366594">
                                            <p:txEl>
                                              <p:pRg st="3" end="3"/>
                                            </p:txEl>
                                          </p:spTgt>
                                        </p:tgtEl>
                                        <p:attrNameLst>
                                          <p:attrName>ppt_x</p:attrName>
                                        </p:attrNameLst>
                                      </p:cBhvr>
                                      <p:tavLst>
                                        <p:tav tm="0">
                                          <p:val>
                                            <p:strVal val="#ppt_x-.2"/>
                                          </p:val>
                                        </p:tav>
                                        <p:tav tm="100000">
                                          <p:val>
                                            <p:strVal val="#ppt_x"/>
                                          </p:val>
                                        </p:tav>
                                      </p:tavLst>
                                    </p:anim>
                                    <p:anim calcmode="lin" valueType="num">
                                      <p:cBhvr>
                                        <p:cTn id="15" dur="1000" fill="hold"/>
                                        <p:tgtEl>
                                          <p:spTgt spid="366594">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366594">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nodeType="clickEffect">
                                  <p:stCondLst>
                                    <p:cond delay="0"/>
                                  </p:stCondLst>
                                  <p:childTnLst>
                                    <p:set>
                                      <p:cBhvr>
                                        <p:cTn id="20" dur="1" fill="hold">
                                          <p:stCondLst>
                                            <p:cond delay="0"/>
                                          </p:stCondLst>
                                        </p:cTn>
                                        <p:tgtEl>
                                          <p:spTgt spid="366594">
                                            <p:txEl>
                                              <p:pRg st="4" end="4"/>
                                            </p:txEl>
                                          </p:spTgt>
                                        </p:tgtEl>
                                        <p:attrNameLst>
                                          <p:attrName>style.visibility</p:attrName>
                                        </p:attrNameLst>
                                      </p:cBhvr>
                                      <p:to>
                                        <p:strVal val="visible"/>
                                      </p:to>
                                    </p:set>
                                    <p:anim calcmode="lin" valueType="num">
                                      <p:cBhvr>
                                        <p:cTn id="21" dur="1000" fill="hold"/>
                                        <p:tgtEl>
                                          <p:spTgt spid="366594">
                                            <p:txEl>
                                              <p:pRg st="4" end="4"/>
                                            </p:txEl>
                                          </p:spTgt>
                                        </p:tgtEl>
                                        <p:attrNameLst>
                                          <p:attrName>ppt_x</p:attrName>
                                        </p:attrNameLst>
                                      </p:cBhvr>
                                      <p:tavLst>
                                        <p:tav tm="0">
                                          <p:val>
                                            <p:strVal val="#ppt_x-.2"/>
                                          </p:val>
                                        </p:tav>
                                        <p:tav tm="100000">
                                          <p:val>
                                            <p:strVal val="#ppt_x"/>
                                          </p:val>
                                        </p:tav>
                                      </p:tavLst>
                                    </p:anim>
                                    <p:anim calcmode="lin" valueType="num">
                                      <p:cBhvr>
                                        <p:cTn id="22" dur="1000" fill="hold"/>
                                        <p:tgtEl>
                                          <p:spTgt spid="366594">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366594">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9" presetClass="entr" presetSubtype="0" fill="hold" nodeType="clickEffect">
                                  <p:stCondLst>
                                    <p:cond delay="0"/>
                                  </p:stCondLst>
                                  <p:childTnLst>
                                    <p:set>
                                      <p:cBhvr>
                                        <p:cTn id="27" dur="1" fill="hold">
                                          <p:stCondLst>
                                            <p:cond delay="0"/>
                                          </p:stCondLst>
                                        </p:cTn>
                                        <p:tgtEl>
                                          <p:spTgt spid="366594">
                                            <p:txEl>
                                              <p:pRg st="5" end="5"/>
                                            </p:txEl>
                                          </p:spTgt>
                                        </p:tgtEl>
                                        <p:attrNameLst>
                                          <p:attrName>style.visibility</p:attrName>
                                        </p:attrNameLst>
                                      </p:cBhvr>
                                      <p:to>
                                        <p:strVal val="visible"/>
                                      </p:to>
                                    </p:set>
                                    <p:anim calcmode="lin" valueType="num">
                                      <p:cBhvr>
                                        <p:cTn id="28" dur="1000" fill="hold"/>
                                        <p:tgtEl>
                                          <p:spTgt spid="366594">
                                            <p:txEl>
                                              <p:pRg st="5" end="5"/>
                                            </p:txEl>
                                          </p:spTgt>
                                        </p:tgtEl>
                                        <p:attrNameLst>
                                          <p:attrName>ppt_x</p:attrName>
                                        </p:attrNameLst>
                                      </p:cBhvr>
                                      <p:tavLst>
                                        <p:tav tm="0">
                                          <p:val>
                                            <p:strVal val="#ppt_x-.2"/>
                                          </p:val>
                                        </p:tav>
                                        <p:tav tm="100000">
                                          <p:val>
                                            <p:strVal val="#ppt_x"/>
                                          </p:val>
                                        </p:tav>
                                      </p:tavLst>
                                    </p:anim>
                                    <p:anim calcmode="lin" valueType="num">
                                      <p:cBhvr>
                                        <p:cTn id="29" dur="1000" fill="hold"/>
                                        <p:tgtEl>
                                          <p:spTgt spid="366594">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366594">
                                            <p:txEl>
                                              <p:pRg st="5" end="5"/>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9" presetClass="entr" presetSubtype="0" fill="hold" nodeType="clickEffect">
                                  <p:stCondLst>
                                    <p:cond delay="0"/>
                                  </p:stCondLst>
                                  <p:childTnLst>
                                    <p:set>
                                      <p:cBhvr>
                                        <p:cTn id="34" dur="1" fill="hold">
                                          <p:stCondLst>
                                            <p:cond delay="0"/>
                                          </p:stCondLst>
                                        </p:cTn>
                                        <p:tgtEl>
                                          <p:spTgt spid="366594">
                                            <p:txEl>
                                              <p:pRg st="6" end="6"/>
                                            </p:txEl>
                                          </p:spTgt>
                                        </p:tgtEl>
                                        <p:attrNameLst>
                                          <p:attrName>style.visibility</p:attrName>
                                        </p:attrNameLst>
                                      </p:cBhvr>
                                      <p:to>
                                        <p:strVal val="visible"/>
                                      </p:to>
                                    </p:set>
                                    <p:anim calcmode="lin" valueType="num">
                                      <p:cBhvr>
                                        <p:cTn id="35" dur="1000" fill="hold"/>
                                        <p:tgtEl>
                                          <p:spTgt spid="366594">
                                            <p:txEl>
                                              <p:pRg st="6" end="6"/>
                                            </p:txEl>
                                          </p:spTgt>
                                        </p:tgtEl>
                                        <p:attrNameLst>
                                          <p:attrName>ppt_x</p:attrName>
                                        </p:attrNameLst>
                                      </p:cBhvr>
                                      <p:tavLst>
                                        <p:tav tm="0">
                                          <p:val>
                                            <p:strVal val="#ppt_x-.2"/>
                                          </p:val>
                                        </p:tav>
                                        <p:tav tm="100000">
                                          <p:val>
                                            <p:strVal val="#ppt_x"/>
                                          </p:val>
                                        </p:tav>
                                      </p:tavLst>
                                    </p:anim>
                                    <p:anim calcmode="lin" valueType="num">
                                      <p:cBhvr>
                                        <p:cTn id="36" dur="1000" fill="hold"/>
                                        <p:tgtEl>
                                          <p:spTgt spid="366594">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37" dur="1000"/>
                                        <p:tgtEl>
                                          <p:spTgt spid="366594">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9" presetClass="entr" presetSubtype="0" fill="hold" nodeType="clickEffect">
                                  <p:stCondLst>
                                    <p:cond delay="0"/>
                                  </p:stCondLst>
                                  <p:childTnLst>
                                    <p:set>
                                      <p:cBhvr>
                                        <p:cTn id="41" dur="1" fill="hold">
                                          <p:stCondLst>
                                            <p:cond delay="0"/>
                                          </p:stCondLst>
                                        </p:cTn>
                                        <p:tgtEl>
                                          <p:spTgt spid="366594">
                                            <p:txEl>
                                              <p:pRg st="8" end="8"/>
                                            </p:txEl>
                                          </p:spTgt>
                                        </p:tgtEl>
                                        <p:attrNameLst>
                                          <p:attrName>style.visibility</p:attrName>
                                        </p:attrNameLst>
                                      </p:cBhvr>
                                      <p:to>
                                        <p:strVal val="visible"/>
                                      </p:to>
                                    </p:set>
                                    <p:anim calcmode="lin" valueType="num">
                                      <p:cBhvr>
                                        <p:cTn id="42" dur="1000" fill="hold"/>
                                        <p:tgtEl>
                                          <p:spTgt spid="366594">
                                            <p:txEl>
                                              <p:pRg st="8" end="8"/>
                                            </p:txEl>
                                          </p:spTgt>
                                        </p:tgtEl>
                                        <p:attrNameLst>
                                          <p:attrName>ppt_x</p:attrName>
                                        </p:attrNameLst>
                                      </p:cBhvr>
                                      <p:tavLst>
                                        <p:tav tm="0">
                                          <p:val>
                                            <p:strVal val="#ppt_x-.2"/>
                                          </p:val>
                                        </p:tav>
                                        <p:tav tm="100000">
                                          <p:val>
                                            <p:strVal val="#ppt_x"/>
                                          </p:val>
                                        </p:tav>
                                      </p:tavLst>
                                    </p:anim>
                                    <p:anim calcmode="lin" valueType="num">
                                      <p:cBhvr>
                                        <p:cTn id="43" dur="1000" fill="hold"/>
                                        <p:tgtEl>
                                          <p:spTgt spid="366594">
                                            <p:txEl>
                                              <p:pRg st="8" end="8"/>
                                            </p:txEl>
                                          </p:spTgt>
                                        </p:tgtEl>
                                        <p:attrNameLst>
                                          <p:attrName>ppt_y</p:attrName>
                                        </p:attrNameLst>
                                      </p:cBhvr>
                                      <p:tavLst>
                                        <p:tav tm="0">
                                          <p:val>
                                            <p:strVal val="#ppt_y"/>
                                          </p:val>
                                        </p:tav>
                                        <p:tav tm="100000">
                                          <p:val>
                                            <p:strVal val="#ppt_y"/>
                                          </p:val>
                                        </p:tav>
                                      </p:tavLst>
                                    </p:anim>
                                    <p:animEffect transition="in" filter="wipe(right)" prLst="gradientSize: 0.1">
                                      <p:cBhvr>
                                        <p:cTn id="44" dur="1000"/>
                                        <p:tgtEl>
                                          <p:spTgt spid="366594">
                                            <p:txEl>
                                              <p:pRg st="8" end="8"/>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9" presetClass="entr" presetSubtype="0" fill="hold" nodeType="clickEffect">
                                  <p:stCondLst>
                                    <p:cond delay="0"/>
                                  </p:stCondLst>
                                  <p:childTnLst>
                                    <p:set>
                                      <p:cBhvr>
                                        <p:cTn id="48" dur="1" fill="hold">
                                          <p:stCondLst>
                                            <p:cond delay="0"/>
                                          </p:stCondLst>
                                        </p:cTn>
                                        <p:tgtEl>
                                          <p:spTgt spid="366594">
                                            <p:txEl>
                                              <p:pRg st="10" end="10"/>
                                            </p:txEl>
                                          </p:spTgt>
                                        </p:tgtEl>
                                        <p:attrNameLst>
                                          <p:attrName>style.visibility</p:attrName>
                                        </p:attrNameLst>
                                      </p:cBhvr>
                                      <p:to>
                                        <p:strVal val="visible"/>
                                      </p:to>
                                    </p:set>
                                    <p:anim calcmode="lin" valueType="num">
                                      <p:cBhvr>
                                        <p:cTn id="49" dur="1000" fill="hold"/>
                                        <p:tgtEl>
                                          <p:spTgt spid="366594">
                                            <p:txEl>
                                              <p:pRg st="10" end="10"/>
                                            </p:txEl>
                                          </p:spTgt>
                                        </p:tgtEl>
                                        <p:attrNameLst>
                                          <p:attrName>ppt_x</p:attrName>
                                        </p:attrNameLst>
                                      </p:cBhvr>
                                      <p:tavLst>
                                        <p:tav tm="0">
                                          <p:val>
                                            <p:strVal val="#ppt_x-.2"/>
                                          </p:val>
                                        </p:tav>
                                        <p:tav tm="100000">
                                          <p:val>
                                            <p:strVal val="#ppt_x"/>
                                          </p:val>
                                        </p:tav>
                                      </p:tavLst>
                                    </p:anim>
                                    <p:anim calcmode="lin" valueType="num">
                                      <p:cBhvr>
                                        <p:cTn id="50" dur="1000" fill="hold"/>
                                        <p:tgtEl>
                                          <p:spTgt spid="366594">
                                            <p:txEl>
                                              <p:pRg st="10" end="10"/>
                                            </p:txEl>
                                          </p:spTgt>
                                        </p:tgtEl>
                                        <p:attrNameLst>
                                          <p:attrName>ppt_y</p:attrName>
                                        </p:attrNameLst>
                                      </p:cBhvr>
                                      <p:tavLst>
                                        <p:tav tm="0">
                                          <p:val>
                                            <p:strVal val="#ppt_y"/>
                                          </p:val>
                                        </p:tav>
                                        <p:tav tm="100000">
                                          <p:val>
                                            <p:strVal val="#ppt_y"/>
                                          </p:val>
                                        </p:tav>
                                      </p:tavLst>
                                    </p:anim>
                                    <p:animEffect transition="in" filter="wipe(right)" prLst="gradientSize: 0.1">
                                      <p:cBhvr>
                                        <p:cTn id="51" dur="1000"/>
                                        <p:tgtEl>
                                          <p:spTgt spid="366594">
                                            <p:txEl>
                                              <p:pRg st="10" end="10"/>
                                            </p:txEl>
                                          </p:spTgt>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9" presetClass="entr" presetSubtype="0" fill="hold" nodeType="clickEffect">
                                  <p:stCondLst>
                                    <p:cond delay="0"/>
                                  </p:stCondLst>
                                  <p:childTnLst>
                                    <p:set>
                                      <p:cBhvr>
                                        <p:cTn id="55" dur="1" fill="hold">
                                          <p:stCondLst>
                                            <p:cond delay="0"/>
                                          </p:stCondLst>
                                        </p:cTn>
                                        <p:tgtEl>
                                          <p:spTgt spid="366594">
                                            <p:txEl>
                                              <p:pRg st="11" end="11"/>
                                            </p:txEl>
                                          </p:spTgt>
                                        </p:tgtEl>
                                        <p:attrNameLst>
                                          <p:attrName>style.visibility</p:attrName>
                                        </p:attrNameLst>
                                      </p:cBhvr>
                                      <p:to>
                                        <p:strVal val="visible"/>
                                      </p:to>
                                    </p:set>
                                    <p:anim calcmode="lin" valueType="num">
                                      <p:cBhvr>
                                        <p:cTn id="56" dur="1000" fill="hold"/>
                                        <p:tgtEl>
                                          <p:spTgt spid="366594">
                                            <p:txEl>
                                              <p:pRg st="11" end="11"/>
                                            </p:txEl>
                                          </p:spTgt>
                                        </p:tgtEl>
                                        <p:attrNameLst>
                                          <p:attrName>ppt_x</p:attrName>
                                        </p:attrNameLst>
                                      </p:cBhvr>
                                      <p:tavLst>
                                        <p:tav tm="0">
                                          <p:val>
                                            <p:strVal val="#ppt_x-.2"/>
                                          </p:val>
                                        </p:tav>
                                        <p:tav tm="100000">
                                          <p:val>
                                            <p:strVal val="#ppt_x"/>
                                          </p:val>
                                        </p:tav>
                                      </p:tavLst>
                                    </p:anim>
                                    <p:anim calcmode="lin" valueType="num">
                                      <p:cBhvr>
                                        <p:cTn id="57" dur="1000" fill="hold"/>
                                        <p:tgtEl>
                                          <p:spTgt spid="366594">
                                            <p:txEl>
                                              <p:pRg st="11" end="11"/>
                                            </p:txEl>
                                          </p:spTgt>
                                        </p:tgtEl>
                                        <p:attrNameLst>
                                          <p:attrName>ppt_y</p:attrName>
                                        </p:attrNameLst>
                                      </p:cBhvr>
                                      <p:tavLst>
                                        <p:tav tm="0">
                                          <p:val>
                                            <p:strVal val="#ppt_y"/>
                                          </p:val>
                                        </p:tav>
                                        <p:tav tm="100000">
                                          <p:val>
                                            <p:strVal val="#ppt_y"/>
                                          </p:val>
                                        </p:tav>
                                      </p:tavLst>
                                    </p:anim>
                                    <p:animEffect transition="in" filter="wipe(right)" prLst="gradientSize: 0.1">
                                      <p:cBhvr>
                                        <p:cTn id="58" dur="1000"/>
                                        <p:tgtEl>
                                          <p:spTgt spid="366594">
                                            <p:txEl>
                                              <p:pRg st="11" end="11"/>
                                            </p:txEl>
                                          </p:spTgt>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9" presetClass="entr" presetSubtype="0" fill="hold" nodeType="clickEffect">
                                  <p:stCondLst>
                                    <p:cond delay="0"/>
                                  </p:stCondLst>
                                  <p:childTnLst>
                                    <p:set>
                                      <p:cBhvr>
                                        <p:cTn id="62" dur="1" fill="hold">
                                          <p:stCondLst>
                                            <p:cond delay="0"/>
                                          </p:stCondLst>
                                        </p:cTn>
                                        <p:tgtEl>
                                          <p:spTgt spid="366594">
                                            <p:txEl>
                                              <p:pRg st="12" end="12"/>
                                            </p:txEl>
                                          </p:spTgt>
                                        </p:tgtEl>
                                        <p:attrNameLst>
                                          <p:attrName>style.visibility</p:attrName>
                                        </p:attrNameLst>
                                      </p:cBhvr>
                                      <p:to>
                                        <p:strVal val="visible"/>
                                      </p:to>
                                    </p:set>
                                    <p:anim calcmode="lin" valueType="num">
                                      <p:cBhvr>
                                        <p:cTn id="63" dur="1000" fill="hold"/>
                                        <p:tgtEl>
                                          <p:spTgt spid="366594">
                                            <p:txEl>
                                              <p:pRg st="12" end="12"/>
                                            </p:txEl>
                                          </p:spTgt>
                                        </p:tgtEl>
                                        <p:attrNameLst>
                                          <p:attrName>ppt_x</p:attrName>
                                        </p:attrNameLst>
                                      </p:cBhvr>
                                      <p:tavLst>
                                        <p:tav tm="0">
                                          <p:val>
                                            <p:strVal val="#ppt_x-.2"/>
                                          </p:val>
                                        </p:tav>
                                        <p:tav tm="100000">
                                          <p:val>
                                            <p:strVal val="#ppt_x"/>
                                          </p:val>
                                        </p:tav>
                                      </p:tavLst>
                                    </p:anim>
                                    <p:anim calcmode="lin" valueType="num">
                                      <p:cBhvr>
                                        <p:cTn id="64" dur="1000" fill="hold"/>
                                        <p:tgtEl>
                                          <p:spTgt spid="366594">
                                            <p:txEl>
                                              <p:pRg st="12" end="12"/>
                                            </p:txEl>
                                          </p:spTgt>
                                        </p:tgtEl>
                                        <p:attrNameLst>
                                          <p:attrName>ppt_y</p:attrName>
                                        </p:attrNameLst>
                                      </p:cBhvr>
                                      <p:tavLst>
                                        <p:tav tm="0">
                                          <p:val>
                                            <p:strVal val="#ppt_y"/>
                                          </p:val>
                                        </p:tav>
                                        <p:tav tm="100000">
                                          <p:val>
                                            <p:strVal val="#ppt_y"/>
                                          </p:val>
                                        </p:tav>
                                      </p:tavLst>
                                    </p:anim>
                                    <p:animEffect transition="in" filter="wipe(right)" prLst="gradientSize: 0.1">
                                      <p:cBhvr>
                                        <p:cTn id="65" dur="1000"/>
                                        <p:tgtEl>
                                          <p:spTgt spid="366594">
                                            <p:txEl>
                                              <p:pRg st="12" end="12"/>
                                            </p:txEl>
                                          </p:spTgt>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9" presetClass="entr" presetSubtype="0" fill="hold" nodeType="clickEffect">
                                  <p:stCondLst>
                                    <p:cond delay="0"/>
                                  </p:stCondLst>
                                  <p:childTnLst>
                                    <p:set>
                                      <p:cBhvr>
                                        <p:cTn id="69" dur="1" fill="hold">
                                          <p:stCondLst>
                                            <p:cond delay="0"/>
                                          </p:stCondLst>
                                        </p:cTn>
                                        <p:tgtEl>
                                          <p:spTgt spid="366594">
                                            <p:txEl>
                                              <p:pRg st="13" end="13"/>
                                            </p:txEl>
                                          </p:spTgt>
                                        </p:tgtEl>
                                        <p:attrNameLst>
                                          <p:attrName>style.visibility</p:attrName>
                                        </p:attrNameLst>
                                      </p:cBhvr>
                                      <p:to>
                                        <p:strVal val="visible"/>
                                      </p:to>
                                    </p:set>
                                    <p:anim calcmode="lin" valueType="num">
                                      <p:cBhvr>
                                        <p:cTn id="70" dur="1000" fill="hold"/>
                                        <p:tgtEl>
                                          <p:spTgt spid="366594">
                                            <p:txEl>
                                              <p:pRg st="13" end="13"/>
                                            </p:txEl>
                                          </p:spTgt>
                                        </p:tgtEl>
                                        <p:attrNameLst>
                                          <p:attrName>ppt_x</p:attrName>
                                        </p:attrNameLst>
                                      </p:cBhvr>
                                      <p:tavLst>
                                        <p:tav tm="0">
                                          <p:val>
                                            <p:strVal val="#ppt_x-.2"/>
                                          </p:val>
                                        </p:tav>
                                        <p:tav tm="100000">
                                          <p:val>
                                            <p:strVal val="#ppt_x"/>
                                          </p:val>
                                        </p:tav>
                                      </p:tavLst>
                                    </p:anim>
                                    <p:anim calcmode="lin" valueType="num">
                                      <p:cBhvr>
                                        <p:cTn id="71" dur="1000" fill="hold"/>
                                        <p:tgtEl>
                                          <p:spTgt spid="366594">
                                            <p:txEl>
                                              <p:pRg st="13" end="13"/>
                                            </p:txEl>
                                          </p:spTgt>
                                        </p:tgtEl>
                                        <p:attrNameLst>
                                          <p:attrName>ppt_y</p:attrName>
                                        </p:attrNameLst>
                                      </p:cBhvr>
                                      <p:tavLst>
                                        <p:tav tm="0">
                                          <p:val>
                                            <p:strVal val="#ppt_y"/>
                                          </p:val>
                                        </p:tav>
                                        <p:tav tm="100000">
                                          <p:val>
                                            <p:strVal val="#ppt_y"/>
                                          </p:val>
                                        </p:tav>
                                      </p:tavLst>
                                    </p:anim>
                                    <p:animEffect transition="in" filter="wipe(right)" prLst="gradientSize: 0.1">
                                      <p:cBhvr>
                                        <p:cTn id="72" dur="1000"/>
                                        <p:tgtEl>
                                          <p:spTgt spid="366594">
                                            <p:txEl>
                                              <p:pRg st="13" end="13"/>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9" presetClass="entr" presetSubtype="0" fill="hold" nodeType="clickEffect">
                                  <p:stCondLst>
                                    <p:cond delay="0"/>
                                  </p:stCondLst>
                                  <p:childTnLst>
                                    <p:set>
                                      <p:cBhvr>
                                        <p:cTn id="76" dur="1" fill="hold">
                                          <p:stCondLst>
                                            <p:cond delay="0"/>
                                          </p:stCondLst>
                                        </p:cTn>
                                        <p:tgtEl>
                                          <p:spTgt spid="366594">
                                            <p:txEl>
                                              <p:pRg st="14" end="14"/>
                                            </p:txEl>
                                          </p:spTgt>
                                        </p:tgtEl>
                                        <p:attrNameLst>
                                          <p:attrName>style.visibility</p:attrName>
                                        </p:attrNameLst>
                                      </p:cBhvr>
                                      <p:to>
                                        <p:strVal val="visible"/>
                                      </p:to>
                                    </p:set>
                                    <p:anim calcmode="lin" valueType="num">
                                      <p:cBhvr>
                                        <p:cTn id="77" dur="1000" fill="hold"/>
                                        <p:tgtEl>
                                          <p:spTgt spid="366594">
                                            <p:txEl>
                                              <p:pRg st="14" end="14"/>
                                            </p:txEl>
                                          </p:spTgt>
                                        </p:tgtEl>
                                        <p:attrNameLst>
                                          <p:attrName>ppt_x</p:attrName>
                                        </p:attrNameLst>
                                      </p:cBhvr>
                                      <p:tavLst>
                                        <p:tav tm="0">
                                          <p:val>
                                            <p:strVal val="#ppt_x-.2"/>
                                          </p:val>
                                        </p:tav>
                                        <p:tav tm="100000">
                                          <p:val>
                                            <p:strVal val="#ppt_x"/>
                                          </p:val>
                                        </p:tav>
                                      </p:tavLst>
                                    </p:anim>
                                    <p:anim calcmode="lin" valueType="num">
                                      <p:cBhvr>
                                        <p:cTn id="78" dur="1000" fill="hold"/>
                                        <p:tgtEl>
                                          <p:spTgt spid="366594">
                                            <p:txEl>
                                              <p:pRg st="14" end="14"/>
                                            </p:txEl>
                                          </p:spTgt>
                                        </p:tgtEl>
                                        <p:attrNameLst>
                                          <p:attrName>ppt_y</p:attrName>
                                        </p:attrNameLst>
                                      </p:cBhvr>
                                      <p:tavLst>
                                        <p:tav tm="0">
                                          <p:val>
                                            <p:strVal val="#ppt_y"/>
                                          </p:val>
                                        </p:tav>
                                        <p:tav tm="100000">
                                          <p:val>
                                            <p:strVal val="#ppt_y"/>
                                          </p:val>
                                        </p:tav>
                                      </p:tavLst>
                                    </p:anim>
                                    <p:animEffect transition="in" filter="wipe(right)" prLst="gradientSize: 0.1">
                                      <p:cBhvr>
                                        <p:cTn id="79" dur="1000"/>
                                        <p:tgtEl>
                                          <p:spTgt spid="366594">
                                            <p:txEl>
                                              <p:pRg st="14" end="14"/>
                                            </p:txEl>
                                          </p:spTgt>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29" presetClass="entr" presetSubtype="0" fill="hold" nodeType="clickEffect">
                                  <p:stCondLst>
                                    <p:cond delay="0"/>
                                  </p:stCondLst>
                                  <p:childTnLst>
                                    <p:set>
                                      <p:cBhvr>
                                        <p:cTn id="83" dur="1" fill="hold">
                                          <p:stCondLst>
                                            <p:cond delay="0"/>
                                          </p:stCondLst>
                                        </p:cTn>
                                        <p:tgtEl>
                                          <p:spTgt spid="366594">
                                            <p:txEl>
                                              <p:pRg st="15" end="15"/>
                                            </p:txEl>
                                          </p:spTgt>
                                        </p:tgtEl>
                                        <p:attrNameLst>
                                          <p:attrName>style.visibility</p:attrName>
                                        </p:attrNameLst>
                                      </p:cBhvr>
                                      <p:to>
                                        <p:strVal val="visible"/>
                                      </p:to>
                                    </p:set>
                                    <p:anim calcmode="lin" valueType="num">
                                      <p:cBhvr>
                                        <p:cTn id="84" dur="1000" fill="hold"/>
                                        <p:tgtEl>
                                          <p:spTgt spid="366594">
                                            <p:txEl>
                                              <p:pRg st="15" end="15"/>
                                            </p:txEl>
                                          </p:spTgt>
                                        </p:tgtEl>
                                        <p:attrNameLst>
                                          <p:attrName>ppt_x</p:attrName>
                                        </p:attrNameLst>
                                      </p:cBhvr>
                                      <p:tavLst>
                                        <p:tav tm="0">
                                          <p:val>
                                            <p:strVal val="#ppt_x-.2"/>
                                          </p:val>
                                        </p:tav>
                                        <p:tav tm="100000">
                                          <p:val>
                                            <p:strVal val="#ppt_x"/>
                                          </p:val>
                                        </p:tav>
                                      </p:tavLst>
                                    </p:anim>
                                    <p:anim calcmode="lin" valueType="num">
                                      <p:cBhvr>
                                        <p:cTn id="85" dur="1000" fill="hold"/>
                                        <p:tgtEl>
                                          <p:spTgt spid="366594">
                                            <p:txEl>
                                              <p:pRg st="15" end="15"/>
                                            </p:txEl>
                                          </p:spTgt>
                                        </p:tgtEl>
                                        <p:attrNameLst>
                                          <p:attrName>ppt_y</p:attrName>
                                        </p:attrNameLst>
                                      </p:cBhvr>
                                      <p:tavLst>
                                        <p:tav tm="0">
                                          <p:val>
                                            <p:strVal val="#ppt_y"/>
                                          </p:val>
                                        </p:tav>
                                        <p:tav tm="100000">
                                          <p:val>
                                            <p:strVal val="#ppt_y"/>
                                          </p:val>
                                        </p:tav>
                                      </p:tavLst>
                                    </p:anim>
                                    <p:animEffect transition="in" filter="wipe(right)" prLst="gradientSize: 0.1">
                                      <p:cBhvr>
                                        <p:cTn id="86" dur="1000"/>
                                        <p:tgtEl>
                                          <p:spTgt spid="366594">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p:cNvSpPr>
            <a:spLocks noGrp="1"/>
          </p:cNvSpPr>
          <p:nvPr>
            <p:ph type="sldNum" sz="quarter" idx="10"/>
          </p:nvPr>
        </p:nvSpPr>
        <p:spPr/>
        <p:txBody>
          <a:bodyPr/>
          <a:lstStyle/>
          <a:p>
            <a:pPr>
              <a:defRPr/>
            </a:pPr>
            <a:fld id="{DA322C2E-6D91-4B9F-945A-9A353F7C59DD}" type="slidenum">
              <a:rPr lang="en-US"/>
              <a:pPr>
                <a:defRPr/>
              </a:pPr>
              <a:t>56</a:t>
            </a:fld>
            <a:endParaRPr lang="en-US"/>
          </a:p>
        </p:txBody>
      </p:sp>
      <p:sp>
        <p:nvSpPr>
          <p:cNvPr id="9220" name="Rectangle 4"/>
          <p:cNvSpPr>
            <a:spLocks noGrp="1" noChangeArrowheads="1"/>
          </p:cNvSpPr>
          <p:nvPr>
            <p:ph type="body" idx="4294967295"/>
          </p:nvPr>
        </p:nvSpPr>
        <p:spPr>
          <a:xfrm>
            <a:off x="152400" y="2486025"/>
            <a:ext cx="8229600" cy="3208338"/>
          </a:xfrm>
        </p:spPr>
        <p:txBody>
          <a:bodyPr lIns="0" tIns="0"/>
          <a:lstStyle/>
          <a:p>
            <a:pPr eaLnBrk="1" hangingPunct="1"/>
            <a:endParaRPr lang="en-US" smtClean="0"/>
          </a:p>
        </p:txBody>
      </p:sp>
      <p:graphicFrame>
        <p:nvGraphicFramePr>
          <p:cNvPr id="9218" name="Object 5">
            <a:hlinkClick r:id="" action="ppaction://ole?verb=1"/>
          </p:cNvPr>
          <p:cNvGraphicFramePr>
            <a:graphicFrameLocks noChangeAspect="1"/>
          </p:cNvGraphicFramePr>
          <p:nvPr/>
        </p:nvGraphicFramePr>
        <p:xfrm>
          <a:off x="3124200" y="3124200"/>
          <a:ext cx="2514600" cy="1576388"/>
        </p:xfrm>
        <a:graphic>
          <a:graphicData uri="http://schemas.openxmlformats.org/presentationml/2006/ole">
            <mc:AlternateContent xmlns:mc="http://schemas.openxmlformats.org/markup-compatibility/2006">
              <mc:Choice xmlns:v="urn:schemas-microsoft-com:vml" Requires="v">
                <p:oleObj spid="_x0000_s9257" name="Document" showAsIcon="1" r:id="rId3" imgW="914400" imgH="714240" progId="Word.Document.8">
                  <p:embed/>
                </p:oleObj>
              </mc:Choice>
              <mc:Fallback>
                <p:oleObj name="Document" showAsIcon="1" r:id="rId3" imgW="914400" imgH="71424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3124200"/>
                        <a:ext cx="2514600" cy="157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21" name="Rectangle 6"/>
          <p:cNvSpPr>
            <a:spLocks noChangeArrowheads="1"/>
          </p:cNvSpPr>
          <p:nvPr/>
        </p:nvSpPr>
        <p:spPr bwMode="auto">
          <a:xfrm>
            <a:off x="0" y="228600"/>
            <a:ext cx="7620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algn="l"/>
            <a:r>
              <a:rPr lang="en-US" sz="3200">
                <a:solidFill>
                  <a:schemeClr val="bg1"/>
                </a:solidFill>
              </a:rPr>
              <a:t>Steps in ER Modeling</a:t>
            </a:r>
          </a:p>
        </p:txBody>
      </p:sp>
      <p:sp>
        <p:nvSpPr>
          <p:cNvPr id="9222" name="Rectangle 7"/>
          <p:cNvSpPr>
            <a:spLocks noChangeArrowheads="1"/>
          </p:cNvSpPr>
          <p:nvPr/>
        </p:nvSpPr>
        <p:spPr bwMode="auto">
          <a:xfrm>
            <a:off x="304800" y="1371600"/>
            <a:ext cx="7696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algn="l"/>
            <a:r>
              <a:rPr lang="en-US" sz="2000"/>
              <a:t>Step 5: Draw the E-R diagram </a:t>
            </a:r>
          </a:p>
        </p:txBody>
      </p:sp>
    </p:spTree>
    <p:extLst>
      <p:ext uri="{BB962C8B-B14F-4D97-AF65-F5344CB8AC3E}">
        <p14:creationId xmlns:p14="http://schemas.microsoft.com/office/powerpoint/2010/main" val="233961818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152400" y="76200"/>
            <a:ext cx="7456488" cy="973138"/>
          </a:xfrm>
        </p:spPr>
        <p:txBody>
          <a:bodyPr lIns="0"/>
          <a:lstStyle/>
          <a:p>
            <a:pPr eaLnBrk="1" hangingPunct="1">
              <a:defRPr/>
            </a:pPr>
            <a:r>
              <a:rPr lang="en-US" sz="2400" dirty="0" smtClean="0"/>
              <a:t>Case Study – Online Retail Application(self study) </a:t>
            </a:r>
          </a:p>
        </p:txBody>
      </p:sp>
      <p:sp>
        <p:nvSpPr>
          <p:cNvPr id="71683" name="Content Placeholder 4"/>
          <p:cNvSpPr>
            <a:spLocks noGrp="1"/>
          </p:cNvSpPr>
          <p:nvPr>
            <p:ph idx="1"/>
          </p:nvPr>
        </p:nvSpPr>
        <p:spPr/>
        <p:txBody>
          <a:bodyPr/>
          <a:lstStyle/>
          <a:p>
            <a:r>
              <a:rPr lang="en-US" sz="1400" smtClean="0"/>
              <a:t>Draw an ER diagram of Online Retail Application which allows customer to purchase items from a Retail shop.</a:t>
            </a:r>
          </a:p>
          <a:p>
            <a:endParaRPr lang="en-US" sz="1400" smtClean="0"/>
          </a:p>
          <a:p>
            <a:r>
              <a:rPr lang="en-US" sz="1400" smtClean="0"/>
              <a:t>A customer can register to purchase an item. The customer will provide  bank account number and bank name ( the customer may have  multiple account no ).</a:t>
            </a:r>
          </a:p>
          <a:p>
            <a:endParaRPr lang="en-US" sz="1400" smtClean="0"/>
          </a:p>
          <a:p>
            <a:r>
              <a:rPr lang="en-US" sz="1400" smtClean="0"/>
              <a:t>After registration each customer will have unique customer Id, user id and password.</a:t>
            </a:r>
          </a:p>
          <a:p>
            <a:endParaRPr lang="en-US" sz="1400" smtClean="0"/>
          </a:p>
          <a:p>
            <a:r>
              <a:rPr lang="en-US" sz="1400" smtClean="0"/>
              <a:t>Customer can purchase one or more items in different quantities . The  items can be of different classes based on their prices. </a:t>
            </a:r>
          </a:p>
          <a:p>
            <a:endParaRPr lang="en-US" sz="1400" smtClean="0"/>
          </a:p>
          <a:p>
            <a:r>
              <a:rPr lang="en-US" sz="1400" smtClean="0"/>
              <a:t>Based on the quantity , price of item and  discount(if any) on the purchased items, the bill will be generated. A bank account number  is required  to settle the bill.</a:t>
            </a:r>
          </a:p>
          <a:p>
            <a:endParaRPr lang="en-US" sz="1400" smtClean="0"/>
          </a:p>
          <a:p>
            <a:r>
              <a:rPr lang="en-US" sz="1400" smtClean="0"/>
              <a:t>The application also mentions the information of suppliers who supply the items to the retail shop. The retail shop may give orders to supply the items based on some  statistics they maintain about different items.</a:t>
            </a:r>
          </a:p>
          <a:p>
            <a:endParaRPr lang="en-US" sz="1400" smtClean="0"/>
          </a:p>
          <a:p>
            <a:endParaRPr lang="en-US" sz="1400" smtClean="0"/>
          </a:p>
        </p:txBody>
      </p:sp>
      <p:sp>
        <p:nvSpPr>
          <p:cNvPr id="6" name="Slide Number Placeholder 1"/>
          <p:cNvSpPr>
            <a:spLocks noGrp="1"/>
          </p:cNvSpPr>
          <p:nvPr>
            <p:ph type="sldNum" sz="quarter" idx="10"/>
          </p:nvPr>
        </p:nvSpPr>
        <p:spPr/>
        <p:txBody>
          <a:bodyPr/>
          <a:lstStyle/>
          <a:p>
            <a:pPr>
              <a:defRPr/>
            </a:pPr>
            <a:fld id="{9C789F4B-D41C-4F98-BC34-39F818285F84}" type="slidenum">
              <a:rPr lang="en-US"/>
              <a:pPr>
                <a:defRPr/>
              </a:pPr>
              <a:t>57</a:t>
            </a:fld>
            <a:endParaRPr lang="en-US" dirty="0"/>
          </a:p>
        </p:txBody>
      </p:sp>
    </p:spTree>
    <p:extLst>
      <p:ext uri="{BB962C8B-B14F-4D97-AF65-F5344CB8AC3E}">
        <p14:creationId xmlns:p14="http://schemas.microsoft.com/office/powerpoint/2010/main" val="413176514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pPr>
              <a:defRPr/>
            </a:pPr>
            <a:fld id="{E25EE534-9751-47FF-B921-CD2377AD40B6}" type="slidenum">
              <a:rPr lang="en-US"/>
              <a:pPr>
                <a:defRPr/>
              </a:pPr>
              <a:t>58</a:t>
            </a:fld>
            <a:endParaRPr lang="en-US"/>
          </a:p>
        </p:txBody>
      </p:sp>
      <p:sp>
        <p:nvSpPr>
          <p:cNvPr id="72707" name="Rectangle 3"/>
          <p:cNvSpPr>
            <a:spLocks noGrp="1" noChangeArrowheads="1"/>
          </p:cNvSpPr>
          <p:nvPr>
            <p:ph type="body" sz="half" idx="4294967295"/>
          </p:nvPr>
        </p:nvSpPr>
        <p:spPr>
          <a:xfrm>
            <a:off x="225425" y="1187450"/>
            <a:ext cx="8156575" cy="4224338"/>
          </a:xfrm>
        </p:spPr>
        <p:txBody>
          <a:bodyPr lIns="0" tIns="0"/>
          <a:lstStyle/>
          <a:p>
            <a:pPr eaLnBrk="1" hangingPunct="1">
              <a:lnSpc>
                <a:spcPct val="80000"/>
              </a:lnSpc>
              <a:buFont typeface="Wingdings" pitchFamily="2" charset="2"/>
              <a:buNone/>
            </a:pPr>
            <a:r>
              <a:rPr lang="en-US" b="1" smtClean="0"/>
              <a:t>Step 1: Identify the Entities</a:t>
            </a:r>
            <a:r>
              <a:rPr lang="en-US" b="1" smtClean="0">
                <a:solidFill>
                  <a:srgbClr val="0066CC"/>
                </a:solidFill>
              </a:rPr>
              <a:t> </a:t>
            </a:r>
            <a:r>
              <a:rPr lang="en-US" sz="1400" b="1" smtClean="0"/>
              <a:t>	</a:t>
            </a:r>
          </a:p>
          <a:p>
            <a:pPr marL="762000" lvl="1" indent="-304800" eaLnBrk="1" hangingPunct="1">
              <a:lnSpc>
                <a:spcPct val="80000"/>
              </a:lnSpc>
            </a:pPr>
            <a:endParaRPr lang="en-US" sz="1800" b="1" smtClean="0"/>
          </a:p>
          <a:p>
            <a:pPr eaLnBrk="1" hangingPunct="1">
              <a:lnSpc>
                <a:spcPct val="80000"/>
              </a:lnSpc>
            </a:pPr>
            <a:r>
              <a:rPr lang="en-US" sz="1800" smtClean="0"/>
              <a:t>CUSTOMER</a:t>
            </a:r>
          </a:p>
          <a:p>
            <a:pPr eaLnBrk="1" hangingPunct="1">
              <a:lnSpc>
                <a:spcPct val="80000"/>
              </a:lnSpc>
            </a:pPr>
            <a:endParaRPr lang="en-US" sz="1800" smtClean="0"/>
          </a:p>
          <a:p>
            <a:pPr eaLnBrk="1" hangingPunct="1">
              <a:lnSpc>
                <a:spcPct val="80000"/>
              </a:lnSpc>
            </a:pPr>
            <a:r>
              <a:rPr lang="en-US" sz="1800" smtClean="0"/>
              <a:t>ITEM</a:t>
            </a:r>
          </a:p>
          <a:p>
            <a:pPr eaLnBrk="1" hangingPunct="1">
              <a:lnSpc>
                <a:spcPct val="80000"/>
              </a:lnSpc>
            </a:pPr>
            <a:endParaRPr lang="en-US" sz="1800" smtClean="0"/>
          </a:p>
          <a:p>
            <a:pPr eaLnBrk="1" hangingPunct="1">
              <a:lnSpc>
                <a:spcPct val="80000"/>
              </a:lnSpc>
            </a:pPr>
            <a:r>
              <a:rPr lang="en-US" sz="1800" smtClean="0"/>
              <a:t>SUPPLIER</a:t>
            </a:r>
          </a:p>
          <a:p>
            <a:pPr eaLnBrk="1" hangingPunct="1">
              <a:lnSpc>
                <a:spcPct val="80000"/>
              </a:lnSpc>
            </a:pPr>
            <a:endParaRPr lang="en-US" sz="1800" smtClean="0"/>
          </a:p>
          <a:p>
            <a:pPr eaLnBrk="1" hangingPunct="1">
              <a:lnSpc>
                <a:spcPct val="80000"/>
              </a:lnSpc>
            </a:pPr>
            <a:r>
              <a:rPr lang="en-US" sz="1800" smtClean="0"/>
              <a:t>BILL</a:t>
            </a:r>
          </a:p>
          <a:p>
            <a:pPr eaLnBrk="1" hangingPunct="1">
              <a:lnSpc>
                <a:spcPct val="80000"/>
              </a:lnSpc>
            </a:pPr>
            <a:endParaRPr lang="en-US" sz="1800" smtClean="0"/>
          </a:p>
          <a:p>
            <a:pPr eaLnBrk="1" hangingPunct="1">
              <a:lnSpc>
                <a:spcPct val="80000"/>
              </a:lnSpc>
              <a:buFont typeface="Wingdings" pitchFamily="2" charset="2"/>
              <a:buNone/>
            </a:pPr>
            <a:endParaRPr lang="en-US" sz="1800" smtClean="0"/>
          </a:p>
          <a:p>
            <a:pPr marL="762000" lvl="1" indent="-304800" algn="just" eaLnBrk="1" hangingPunct="1">
              <a:lnSpc>
                <a:spcPct val="80000"/>
              </a:lnSpc>
              <a:buFont typeface="Wingdings" pitchFamily="2" charset="2"/>
              <a:buNone/>
            </a:pPr>
            <a:endParaRPr lang="en-US" smtClean="0"/>
          </a:p>
          <a:p>
            <a:pPr marL="762000" lvl="1" indent="-304800" algn="just" eaLnBrk="1" hangingPunct="1">
              <a:lnSpc>
                <a:spcPct val="80000"/>
              </a:lnSpc>
              <a:buFont typeface="Wingdings" pitchFamily="2" charset="2"/>
              <a:buNone/>
            </a:pPr>
            <a:endParaRPr lang="en-US" smtClean="0"/>
          </a:p>
        </p:txBody>
      </p:sp>
      <p:sp>
        <p:nvSpPr>
          <p:cNvPr id="78851" name="Rectangle 49"/>
          <p:cNvSpPr>
            <a:spLocks noGrp="1" noChangeArrowheads="1"/>
          </p:cNvSpPr>
          <p:nvPr>
            <p:ph type="title" idx="4294967295"/>
          </p:nvPr>
        </p:nvSpPr>
        <p:spPr/>
        <p:txBody>
          <a:bodyPr lIns="0"/>
          <a:lstStyle/>
          <a:p>
            <a:pPr eaLnBrk="1" hangingPunct="1">
              <a:defRPr/>
            </a:pPr>
            <a:r>
              <a:rPr lang="en-US" dirty="0" smtClean="0"/>
              <a:t>Steps in ER Modeling (self study)</a:t>
            </a:r>
          </a:p>
        </p:txBody>
      </p:sp>
    </p:spTree>
    <p:extLst>
      <p:ext uri="{BB962C8B-B14F-4D97-AF65-F5344CB8AC3E}">
        <p14:creationId xmlns:p14="http://schemas.microsoft.com/office/powerpoint/2010/main" val="229739486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pPr>
              <a:defRPr/>
            </a:pPr>
            <a:fld id="{1EF41E28-0389-4A72-8717-68352C9A8434}" type="slidenum">
              <a:rPr lang="en-US"/>
              <a:pPr>
                <a:defRPr/>
              </a:pPr>
              <a:t>59</a:t>
            </a:fld>
            <a:endParaRPr lang="en-US"/>
          </a:p>
        </p:txBody>
      </p:sp>
      <p:sp>
        <p:nvSpPr>
          <p:cNvPr id="73731" name="Rectangle 3"/>
          <p:cNvSpPr>
            <a:spLocks noGrp="1" noChangeArrowheads="1"/>
          </p:cNvSpPr>
          <p:nvPr>
            <p:ph type="body" idx="4294967295"/>
          </p:nvPr>
        </p:nvSpPr>
        <p:spPr/>
        <p:txBody>
          <a:bodyPr lIns="0" tIns="0"/>
          <a:lstStyle/>
          <a:p>
            <a:pPr algn="just" eaLnBrk="1" hangingPunct="1">
              <a:lnSpc>
                <a:spcPct val="90000"/>
              </a:lnSpc>
              <a:buFont typeface="Wingdings" pitchFamily="2" charset="2"/>
              <a:buNone/>
            </a:pPr>
            <a:r>
              <a:rPr lang="en-US" b="1" smtClean="0"/>
              <a:t>Step 2: Find the relationships</a:t>
            </a:r>
          </a:p>
          <a:p>
            <a:pPr algn="just" eaLnBrk="1" hangingPunct="1">
              <a:lnSpc>
                <a:spcPct val="90000"/>
              </a:lnSpc>
              <a:buFont typeface="Wingdings" pitchFamily="2" charset="2"/>
              <a:buNone/>
            </a:pPr>
            <a:endParaRPr lang="en-US" b="1" smtClean="0">
              <a:solidFill>
                <a:srgbClr val="0066CC"/>
              </a:solidFill>
            </a:endParaRPr>
          </a:p>
          <a:p>
            <a:pPr eaLnBrk="1" hangingPunct="1">
              <a:lnSpc>
                <a:spcPct val="90000"/>
              </a:lnSpc>
            </a:pPr>
            <a:r>
              <a:rPr lang="en-US" sz="1600" smtClean="0"/>
              <a:t>Customer can purchase an item and each purchase will be corresponding to a bill. So it is a ternary relation ship.</a:t>
            </a:r>
          </a:p>
          <a:p>
            <a:pPr eaLnBrk="1" hangingPunct="1">
              <a:lnSpc>
                <a:spcPct val="90000"/>
              </a:lnSpc>
              <a:buFont typeface="Wingdings" pitchFamily="2" charset="2"/>
              <a:buNone/>
            </a:pPr>
            <a:endParaRPr lang="en-US" sz="1600" smtClean="0"/>
          </a:p>
          <a:p>
            <a:pPr eaLnBrk="1" hangingPunct="1">
              <a:lnSpc>
                <a:spcPct val="90000"/>
              </a:lnSpc>
            </a:pPr>
            <a:r>
              <a:rPr lang="en-US" sz="1600" smtClean="0"/>
              <a:t>Items can be ordered to one or more suppliers. One supplier may take order of many items. So </a:t>
            </a:r>
            <a:r>
              <a:rPr lang="en-US" sz="1600" b="1" smtClean="0"/>
              <a:t>many to many </a:t>
            </a:r>
            <a:r>
              <a:rPr lang="en-US" sz="1600" smtClean="0"/>
              <a:t>relationship between </a:t>
            </a:r>
            <a:r>
              <a:rPr lang="en-US" sz="1600" b="1" smtClean="0"/>
              <a:t>item</a:t>
            </a:r>
            <a:r>
              <a:rPr lang="en-US" sz="1600" smtClean="0"/>
              <a:t> and </a:t>
            </a:r>
            <a:r>
              <a:rPr lang="en-US" sz="1600" b="1" smtClean="0"/>
              <a:t>supplier</a:t>
            </a:r>
            <a:r>
              <a:rPr lang="en-US" sz="1600" smtClean="0"/>
              <a:t>.</a:t>
            </a:r>
          </a:p>
          <a:p>
            <a:pPr eaLnBrk="1" hangingPunct="1">
              <a:lnSpc>
                <a:spcPct val="90000"/>
              </a:lnSpc>
              <a:buFont typeface="Wingdings" pitchFamily="2" charset="2"/>
              <a:buNone/>
            </a:pPr>
            <a:endParaRPr lang="en-US" sz="1600" smtClean="0"/>
          </a:p>
          <a:p>
            <a:pPr eaLnBrk="1" hangingPunct="1">
              <a:lnSpc>
                <a:spcPct val="90000"/>
              </a:lnSpc>
            </a:pPr>
            <a:r>
              <a:rPr lang="en-US" sz="1600" smtClean="0"/>
              <a:t>One customer can pay many bill and one bill can be paid by only one customer. So </a:t>
            </a:r>
            <a:r>
              <a:rPr lang="en-US" sz="1600" b="1" smtClean="0"/>
              <a:t>one to many</a:t>
            </a:r>
            <a:r>
              <a:rPr lang="en-US" sz="1600" smtClean="0"/>
              <a:t> relation ship between </a:t>
            </a:r>
            <a:r>
              <a:rPr lang="en-US" sz="1600" b="1" smtClean="0"/>
              <a:t>customer</a:t>
            </a:r>
            <a:r>
              <a:rPr lang="en-US" sz="1600" smtClean="0"/>
              <a:t> and </a:t>
            </a:r>
            <a:r>
              <a:rPr lang="en-US" sz="1600" b="1" smtClean="0"/>
              <a:t>bill</a:t>
            </a:r>
            <a:r>
              <a:rPr lang="en-US" sz="1600" smtClean="0"/>
              <a:t>.</a:t>
            </a:r>
          </a:p>
          <a:p>
            <a:pPr eaLnBrk="1" hangingPunct="1">
              <a:lnSpc>
                <a:spcPct val="90000"/>
              </a:lnSpc>
            </a:pPr>
            <a:endParaRPr lang="en-US" sz="1600" smtClean="0"/>
          </a:p>
          <a:p>
            <a:pPr eaLnBrk="1" hangingPunct="1">
              <a:lnSpc>
                <a:spcPct val="90000"/>
              </a:lnSpc>
              <a:buFont typeface="Wingdings" pitchFamily="2" charset="2"/>
              <a:buNone/>
            </a:pPr>
            <a:endParaRPr lang="en-US" sz="1600" smtClean="0"/>
          </a:p>
        </p:txBody>
      </p:sp>
      <p:sp>
        <p:nvSpPr>
          <p:cNvPr id="79875" name="Rectangle 4"/>
          <p:cNvSpPr>
            <a:spLocks noGrp="1" noChangeArrowheads="1"/>
          </p:cNvSpPr>
          <p:nvPr>
            <p:ph type="title" idx="4294967295"/>
          </p:nvPr>
        </p:nvSpPr>
        <p:spPr/>
        <p:txBody>
          <a:bodyPr lIns="0"/>
          <a:lstStyle/>
          <a:p>
            <a:pPr eaLnBrk="1" hangingPunct="1">
              <a:defRPr/>
            </a:pPr>
            <a:r>
              <a:rPr lang="en-US" dirty="0" smtClean="0"/>
              <a:t>Steps in ER Modeling(self study) </a:t>
            </a:r>
          </a:p>
        </p:txBody>
      </p:sp>
    </p:spTree>
    <p:extLst>
      <p:ext uri="{BB962C8B-B14F-4D97-AF65-F5344CB8AC3E}">
        <p14:creationId xmlns:p14="http://schemas.microsoft.com/office/powerpoint/2010/main" val="22925906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3"/>
          <p:cNvSpPr>
            <a:spLocks noGrp="1" noChangeArrowheads="1"/>
          </p:cNvSpPr>
          <p:nvPr>
            <p:ph type="title"/>
          </p:nvPr>
        </p:nvSpPr>
        <p:spPr>
          <a:xfrm>
            <a:off x="-35860" y="0"/>
            <a:ext cx="9179859" cy="838200"/>
          </a:xfrm>
          <a:solidFill>
            <a:schemeClr val="accent4">
              <a:lumMod val="40000"/>
              <a:lumOff val="60000"/>
            </a:schemeClr>
          </a:solidFill>
        </p:spPr>
        <p:txBody>
          <a:bodyPr lIns="0"/>
          <a:lstStyle/>
          <a:p>
            <a:pPr eaLnBrk="1" hangingPunct="1">
              <a:defRPr/>
            </a:pPr>
            <a:r>
              <a:rPr lang="en-US" dirty="0" smtClean="0"/>
              <a:t>Problems: Traditional Approach</a:t>
            </a:r>
          </a:p>
        </p:txBody>
      </p:sp>
      <p:sp>
        <p:nvSpPr>
          <p:cNvPr id="25603" name="Content Placeholder 4"/>
          <p:cNvSpPr>
            <a:spLocks noGrp="1"/>
          </p:cNvSpPr>
          <p:nvPr>
            <p:ph idx="1"/>
          </p:nvPr>
        </p:nvSpPr>
        <p:spPr/>
        <p:txBody>
          <a:bodyPr>
            <a:normAutofit fontScale="92500" lnSpcReduction="20000"/>
          </a:bodyPr>
          <a:lstStyle/>
          <a:p>
            <a:pPr>
              <a:lnSpc>
                <a:spcPct val="155000"/>
              </a:lnSpc>
              <a:buClr>
                <a:schemeClr val="tx1"/>
              </a:buClr>
              <a:buFont typeface="Arial" charset="0"/>
              <a:buChar char="•"/>
            </a:pPr>
            <a:r>
              <a:rPr lang="en-US" smtClean="0"/>
              <a:t>   Data Security </a:t>
            </a:r>
          </a:p>
          <a:p>
            <a:pPr>
              <a:lnSpc>
                <a:spcPct val="155000"/>
              </a:lnSpc>
              <a:buClr>
                <a:schemeClr val="tx1"/>
              </a:buClr>
              <a:buFont typeface="Arial" charset="0"/>
              <a:buChar char="•"/>
            </a:pPr>
            <a:r>
              <a:rPr lang="en-US" smtClean="0"/>
              <a:t>   Data Redundancy </a:t>
            </a:r>
          </a:p>
          <a:p>
            <a:pPr>
              <a:lnSpc>
                <a:spcPct val="155000"/>
              </a:lnSpc>
              <a:buClr>
                <a:schemeClr val="tx1"/>
              </a:buClr>
              <a:buFont typeface="Arial" charset="0"/>
              <a:buChar char="•"/>
            </a:pPr>
            <a:r>
              <a:rPr lang="en-US" smtClean="0"/>
              <a:t>   Data Isolation </a:t>
            </a:r>
          </a:p>
          <a:p>
            <a:pPr>
              <a:lnSpc>
                <a:spcPct val="155000"/>
              </a:lnSpc>
              <a:buClr>
                <a:schemeClr val="tx1"/>
              </a:buClr>
              <a:buFont typeface="Arial" charset="0"/>
              <a:buChar char="•"/>
            </a:pPr>
            <a:r>
              <a:rPr lang="en-US" smtClean="0"/>
              <a:t>   Program / Data Dependence </a:t>
            </a:r>
          </a:p>
          <a:p>
            <a:pPr>
              <a:lnSpc>
                <a:spcPct val="155000"/>
              </a:lnSpc>
              <a:buClr>
                <a:schemeClr val="tx1"/>
              </a:buClr>
              <a:buFont typeface="Arial" charset="0"/>
              <a:buChar char="•"/>
            </a:pPr>
            <a:r>
              <a:rPr lang="en-US" smtClean="0"/>
              <a:t>   Lack of Flexibility </a:t>
            </a:r>
          </a:p>
          <a:p>
            <a:pPr>
              <a:lnSpc>
                <a:spcPct val="155000"/>
              </a:lnSpc>
              <a:buClr>
                <a:schemeClr val="tx1"/>
              </a:buClr>
              <a:buFont typeface="Arial" charset="0"/>
              <a:buChar char="•"/>
            </a:pPr>
            <a:r>
              <a:rPr lang="en-US" smtClean="0"/>
              <a:t>   Concurrent Access Anomalies </a:t>
            </a:r>
          </a:p>
        </p:txBody>
      </p:sp>
      <p:sp>
        <p:nvSpPr>
          <p:cNvPr id="4" name="Slide Number Placeholder 1"/>
          <p:cNvSpPr>
            <a:spLocks noGrp="1"/>
          </p:cNvSpPr>
          <p:nvPr>
            <p:ph type="sldNum" sz="quarter" idx="10"/>
          </p:nvPr>
        </p:nvSpPr>
        <p:spPr/>
        <p:txBody>
          <a:bodyPr/>
          <a:lstStyle/>
          <a:p>
            <a:pPr>
              <a:defRPr/>
            </a:pPr>
            <a:fld id="{9FC2E4E3-1F01-4139-9471-91DF429A0EF3}" type="slidenum">
              <a:rPr lang="en-US"/>
              <a:pPr>
                <a:defRPr/>
              </a:pPr>
              <a:t>6</a:t>
            </a:fld>
            <a:endParaRPr lang="en-US"/>
          </a:p>
        </p:txBody>
      </p:sp>
    </p:spTree>
    <p:extLst>
      <p:ext uri="{BB962C8B-B14F-4D97-AF65-F5344CB8AC3E}">
        <p14:creationId xmlns:p14="http://schemas.microsoft.com/office/powerpoint/2010/main" val="2243292025"/>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pPr>
              <a:defRPr/>
            </a:pPr>
            <a:fld id="{95304659-E0CF-40E4-ABC3-7D5347E6702D}" type="slidenum">
              <a:rPr lang="en-US"/>
              <a:pPr>
                <a:defRPr/>
              </a:pPr>
              <a:t>60</a:t>
            </a:fld>
            <a:endParaRPr lang="en-US"/>
          </a:p>
        </p:txBody>
      </p:sp>
      <p:sp>
        <p:nvSpPr>
          <p:cNvPr id="74755" name="Rectangle 3"/>
          <p:cNvSpPr>
            <a:spLocks noGrp="1" noChangeArrowheads="1"/>
          </p:cNvSpPr>
          <p:nvPr>
            <p:ph type="body" idx="4294967295"/>
          </p:nvPr>
        </p:nvSpPr>
        <p:spPr>
          <a:xfrm>
            <a:off x="152400" y="1263650"/>
            <a:ext cx="8156575" cy="4584700"/>
          </a:xfrm>
        </p:spPr>
        <p:txBody>
          <a:bodyPr lIns="0" tIns="0"/>
          <a:lstStyle/>
          <a:p>
            <a:pPr eaLnBrk="1" hangingPunct="1">
              <a:lnSpc>
                <a:spcPct val="90000"/>
              </a:lnSpc>
              <a:buFont typeface="Wingdings" pitchFamily="2" charset="2"/>
              <a:buNone/>
            </a:pPr>
            <a:r>
              <a:rPr lang="en-US" b="1" smtClean="0"/>
              <a:t>Step 3: Identify the key attributes </a:t>
            </a:r>
          </a:p>
          <a:p>
            <a:pPr eaLnBrk="1" hangingPunct="1">
              <a:lnSpc>
                <a:spcPct val="90000"/>
              </a:lnSpc>
            </a:pPr>
            <a:endParaRPr lang="en-US" smtClean="0"/>
          </a:p>
          <a:p>
            <a:pPr lvl="1" eaLnBrk="1" hangingPunct="1">
              <a:lnSpc>
                <a:spcPct val="90000"/>
              </a:lnSpc>
              <a:buFont typeface="Wingdings" pitchFamily="2" charset="2"/>
              <a:buChar char="Ø"/>
            </a:pPr>
            <a:r>
              <a:rPr lang="en-US" sz="1800" smtClean="0"/>
              <a:t>Customer entity will be identified by CustomerId</a:t>
            </a:r>
          </a:p>
          <a:p>
            <a:pPr lvl="1" eaLnBrk="1" hangingPunct="1">
              <a:lnSpc>
                <a:spcPct val="90000"/>
              </a:lnSpc>
              <a:buFont typeface="Wingdings" pitchFamily="2" charset="2"/>
              <a:buChar char="Ø"/>
            </a:pPr>
            <a:r>
              <a:rPr lang="en-US" sz="1800" smtClean="0"/>
              <a:t>Item entity will be identified by ItemId</a:t>
            </a:r>
          </a:p>
          <a:p>
            <a:pPr lvl="1" eaLnBrk="1" hangingPunct="1">
              <a:lnSpc>
                <a:spcPct val="90000"/>
              </a:lnSpc>
              <a:buFont typeface="Wingdings" pitchFamily="2" charset="2"/>
              <a:buChar char="Ø"/>
            </a:pPr>
            <a:r>
              <a:rPr lang="en-US" sz="1800" smtClean="0"/>
              <a:t>Supplier entity will be identified by SupplierId</a:t>
            </a:r>
          </a:p>
          <a:p>
            <a:pPr lvl="1" eaLnBrk="1" hangingPunct="1">
              <a:lnSpc>
                <a:spcPct val="90000"/>
              </a:lnSpc>
              <a:buFont typeface="Wingdings" pitchFamily="2" charset="2"/>
              <a:buChar char="Ø"/>
            </a:pPr>
            <a:r>
              <a:rPr lang="en-US" sz="1800" smtClean="0"/>
              <a:t>Bill entity will be identified by BillId</a:t>
            </a:r>
          </a:p>
          <a:p>
            <a:pPr lvl="1" eaLnBrk="1" hangingPunct="1">
              <a:lnSpc>
                <a:spcPct val="90000"/>
              </a:lnSpc>
              <a:buFont typeface="Wingdings" pitchFamily="2" charset="2"/>
              <a:buChar char="Ø"/>
            </a:pPr>
            <a:endParaRPr lang="en-US" sz="1800" smtClean="0"/>
          </a:p>
          <a:p>
            <a:pPr lvl="1" eaLnBrk="1" hangingPunct="1">
              <a:lnSpc>
                <a:spcPct val="90000"/>
              </a:lnSpc>
              <a:buFont typeface="Wingdings" pitchFamily="2" charset="2"/>
              <a:buNone/>
            </a:pPr>
            <a:endParaRPr lang="en-US" sz="1800" smtClean="0"/>
          </a:p>
          <a:p>
            <a:pPr lvl="1" eaLnBrk="1" hangingPunct="1">
              <a:lnSpc>
                <a:spcPct val="90000"/>
              </a:lnSpc>
              <a:buFont typeface="Wingdings" pitchFamily="2" charset="2"/>
              <a:buNone/>
            </a:pPr>
            <a:endParaRPr lang="en-US" sz="1800" smtClean="0"/>
          </a:p>
        </p:txBody>
      </p:sp>
      <p:sp>
        <p:nvSpPr>
          <p:cNvPr id="80899" name="Rectangle 4"/>
          <p:cNvSpPr>
            <a:spLocks noGrp="1" noChangeArrowheads="1"/>
          </p:cNvSpPr>
          <p:nvPr>
            <p:ph type="title" idx="4294967295"/>
          </p:nvPr>
        </p:nvSpPr>
        <p:spPr/>
        <p:txBody>
          <a:bodyPr lIns="0"/>
          <a:lstStyle/>
          <a:p>
            <a:pPr eaLnBrk="1" hangingPunct="1">
              <a:defRPr/>
            </a:pPr>
            <a:r>
              <a:rPr lang="en-US" dirty="0" smtClean="0"/>
              <a:t>Steps in ER Modeling(self study) </a:t>
            </a:r>
          </a:p>
        </p:txBody>
      </p:sp>
    </p:spTree>
    <p:extLst>
      <p:ext uri="{BB962C8B-B14F-4D97-AF65-F5344CB8AC3E}">
        <p14:creationId xmlns:p14="http://schemas.microsoft.com/office/powerpoint/2010/main" val="12724375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pPr>
              <a:defRPr/>
            </a:pPr>
            <a:fld id="{A13B80D0-1D5C-445D-BEDE-CDB212D7FE19}" type="slidenum">
              <a:rPr lang="en-US"/>
              <a:pPr>
                <a:defRPr/>
              </a:pPr>
              <a:t>61</a:t>
            </a:fld>
            <a:endParaRPr lang="en-US"/>
          </a:p>
        </p:txBody>
      </p:sp>
      <p:sp>
        <p:nvSpPr>
          <p:cNvPr id="81922" name="Rectangle 2"/>
          <p:cNvSpPr>
            <a:spLocks noGrp="1" noChangeArrowheads="1"/>
          </p:cNvSpPr>
          <p:nvPr>
            <p:ph type="title" idx="4294967295"/>
          </p:nvPr>
        </p:nvSpPr>
        <p:spPr/>
        <p:txBody>
          <a:bodyPr lIns="0"/>
          <a:lstStyle/>
          <a:p>
            <a:pPr eaLnBrk="1" hangingPunct="1">
              <a:defRPr/>
            </a:pPr>
            <a:r>
              <a:rPr lang="en-US" dirty="0" smtClean="0"/>
              <a:t>Steps in ER Modeling(self study)</a:t>
            </a:r>
          </a:p>
        </p:txBody>
      </p:sp>
      <p:sp>
        <p:nvSpPr>
          <p:cNvPr id="75780" name="Rectangle 3"/>
          <p:cNvSpPr>
            <a:spLocks noGrp="1" noChangeArrowheads="1"/>
          </p:cNvSpPr>
          <p:nvPr>
            <p:ph type="body" idx="4294967295"/>
          </p:nvPr>
        </p:nvSpPr>
        <p:spPr>
          <a:xfrm>
            <a:off x="152400" y="1187450"/>
            <a:ext cx="8534400" cy="5060950"/>
          </a:xfrm>
        </p:spPr>
        <p:txBody>
          <a:bodyPr lIns="0" tIns="0">
            <a:normAutofit fontScale="85000" lnSpcReduction="10000"/>
          </a:bodyPr>
          <a:lstStyle/>
          <a:p>
            <a:pPr eaLnBrk="1" hangingPunct="1">
              <a:buFont typeface="Wingdings" pitchFamily="2" charset="2"/>
              <a:buNone/>
            </a:pPr>
            <a:r>
              <a:rPr lang="en-US" b="1" smtClean="0"/>
              <a:t>Step 4: Identify other relevant attributes  of Entities and Relationships</a:t>
            </a:r>
          </a:p>
          <a:p>
            <a:pPr eaLnBrk="1" hangingPunct="1">
              <a:buFont typeface="Wingdings" pitchFamily="2" charset="2"/>
              <a:buNone/>
            </a:pPr>
            <a:endParaRPr lang="en-US" b="1" smtClean="0"/>
          </a:p>
          <a:p>
            <a:pPr eaLnBrk="1" hangingPunct="1"/>
            <a:r>
              <a:rPr lang="en-US" sz="1800" smtClean="0"/>
              <a:t>For  </a:t>
            </a:r>
            <a:r>
              <a:rPr lang="en-US" sz="1800" b="1" smtClean="0"/>
              <a:t>Customer </a:t>
            </a:r>
            <a:r>
              <a:rPr lang="en-US" sz="1800" smtClean="0"/>
              <a:t> entity the  relevant  attributes will be</a:t>
            </a:r>
          </a:p>
          <a:p>
            <a:pPr eaLnBrk="1" hangingPunct="1">
              <a:buFont typeface="Wingdings" pitchFamily="2" charset="2"/>
              <a:buNone/>
            </a:pPr>
            <a:r>
              <a:rPr lang="en-US" sz="1800" smtClean="0"/>
              <a:t>            (</a:t>
            </a:r>
            <a:r>
              <a:rPr lang="en-US" sz="1800" u="sng" smtClean="0"/>
              <a:t>CustomerId,</a:t>
            </a:r>
            <a:r>
              <a:rPr lang="en-US" sz="1800" smtClean="0"/>
              <a:t>CustomerName, DateOfRegistration, UserId,  </a:t>
            </a:r>
          </a:p>
          <a:p>
            <a:pPr eaLnBrk="1" hangingPunct="1">
              <a:buFont typeface="Wingdings" pitchFamily="2" charset="2"/>
              <a:buNone/>
            </a:pPr>
            <a:r>
              <a:rPr lang="en-US" sz="1800" smtClean="0"/>
              <a:t>                                                                                           Password, AccountNo)</a:t>
            </a:r>
          </a:p>
          <a:p>
            <a:pPr eaLnBrk="1" hangingPunct="1"/>
            <a:endParaRPr lang="en-US" sz="1800" smtClean="0"/>
          </a:p>
          <a:p>
            <a:pPr eaLnBrk="1" hangingPunct="1"/>
            <a:r>
              <a:rPr lang="en-US" sz="1800" smtClean="0"/>
              <a:t>For </a:t>
            </a:r>
            <a:r>
              <a:rPr lang="en-US" sz="1800" b="1" smtClean="0"/>
              <a:t>Item</a:t>
            </a:r>
            <a:r>
              <a:rPr lang="en-US" sz="1800" smtClean="0"/>
              <a:t> entity the relevant attributes will be</a:t>
            </a:r>
          </a:p>
          <a:p>
            <a:pPr eaLnBrk="1" hangingPunct="1">
              <a:buFont typeface="Wingdings" pitchFamily="2" charset="2"/>
              <a:buNone/>
            </a:pPr>
            <a:r>
              <a:rPr lang="en-US" sz="1800" smtClean="0"/>
              <a:t>            (</a:t>
            </a:r>
            <a:r>
              <a:rPr lang="en-US" sz="1800" u="sng" smtClean="0"/>
              <a:t>ItemId</a:t>
            </a:r>
            <a:r>
              <a:rPr lang="en-US" sz="1800" smtClean="0"/>
              <a:t>, ItemName, UnitOfMeasurement, UnitPrice, Discount,   </a:t>
            </a:r>
          </a:p>
          <a:p>
            <a:pPr eaLnBrk="1" hangingPunct="1">
              <a:buFont typeface="Wingdings" pitchFamily="2" charset="2"/>
              <a:buNone/>
            </a:pPr>
            <a:r>
              <a:rPr lang="en-US" sz="1800" smtClean="0"/>
              <a:t>                         QuantityOnHand, SupplierId,ReOrderLevel,ReOrderQuantity,Class)</a:t>
            </a:r>
          </a:p>
          <a:p>
            <a:pPr eaLnBrk="1" hangingPunct="1">
              <a:buFont typeface="Wingdings" pitchFamily="2" charset="2"/>
              <a:buNone/>
            </a:pPr>
            <a:r>
              <a:rPr lang="en-US" sz="1800" smtClean="0"/>
              <a:t>	</a:t>
            </a:r>
          </a:p>
          <a:p>
            <a:pPr eaLnBrk="1" hangingPunct="1"/>
            <a:r>
              <a:rPr lang="en-US" sz="1800" smtClean="0"/>
              <a:t>For </a:t>
            </a:r>
            <a:r>
              <a:rPr lang="en-US" sz="1800" b="1" smtClean="0"/>
              <a:t>Supplier </a:t>
            </a:r>
            <a:r>
              <a:rPr lang="en-US" sz="1800" smtClean="0"/>
              <a:t>entity the relevant attributes will be </a:t>
            </a:r>
          </a:p>
          <a:p>
            <a:pPr eaLnBrk="1" hangingPunct="1">
              <a:buFont typeface="Wingdings" pitchFamily="2" charset="2"/>
              <a:buNone/>
            </a:pPr>
            <a:r>
              <a:rPr lang="en-US" sz="1800" smtClean="0"/>
              <a:t>             (</a:t>
            </a:r>
            <a:r>
              <a:rPr lang="en-US" sz="1800" u="sng" smtClean="0"/>
              <a:t>SupplierID, </a:t>
            </a:r>
            <a:r>
              <a:rPr lang="en-US" sz="1800" smtClean="0"/>
              <a:t>SupplierName, SupplierContactNo)</a:t>
            </a:r>
          </a:p>
          <a:p>
            <a:pPr eaLnBrk="1" hangingPunct="1"/>
            <a:endParaRPr lang="en-US" sz="1800" smtClean="0"/>
          </a:p>
          <a:p>
            <a:pPr eaLnBrk="1" hangingPunct="1"/>
            <a:r>
              <a:rPr lang="en-US" sz="1800" smtClean="0"/>
              <a:t>For </a:t>
            </a:r>
            <a:r>
              <a:rPr lang="en-US" sz="1800" b="1" smtClean="0"/>
              <a:t>Bill</a:t>
            </a:r>
            <a:r>
              <a:rPr lang="en-US" sz="1800" smtClean="0"/>
              <a:t> entity the relevant  attributes will be</a:t>
            </a:r>
          </a:p>
          <a:p>
            <a:pPr eaLnBrk="1" hangingPunct="1">
              <a:buFont typeface="Wingdings" pitchFamily="2" charset="2"/>
              <a:buNone/>
            </a:pPr>
            <a:r>
              <a:rPr lang="en-US" sz="1800" smtClean="0"/>
              <a:t>             ( </a:t>
            </a:r>
            <a:r>
              <a:rPr lang="en-US" sz="1800" u="sng" smtClean="0"/>
              <a:t>BillId</a:t>
            </a:r>
            <a:r>
              <a:rPr lang="en-US" sz="1800" smtClean="0"/>
              <a:t>, AccountNo, BillAmount, BillDate)</a:t>
            </a:r>
          </a:p>
          <a:p>
            <a:pPr eaLnBrk="1" hangingPunct="1">
              <a:buFont typeface="Wingdings" pitchFamily="2" charset="2"/>
              <a:buNone/>
            </a:pPr>
            <a:endParaRPr lang="en-US" sz="1800" smtClean="0"/>
          </a:p>
          <a:p>
            <a:pPr eaLnBrk="1" hangingPunct="1">
              <a:buFont typeface="Wingdings" pitchFamily="2" charset="2"/>
              <a:buNone/>
            </a:pPr>
            <a:r>
              <a:rPr lang="en-US" sz="1800" smtClean="0"/>
              <a:t> </a:t>
            </a:r>
          </a:p>
        </p:txBody>
      </p:sp>
    </p:spTree>
    <p:extLst>
      <p:ext uri="{BB962C8B-B14F-4D97-AF65-F5344CB8AC3E}">
        <p14:creationId xmlns:p14="http://schemas.microsoft.com/office/powerpoint/2010/main" val="355302453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pPr>
              <a:defRPr/>
            </a:pPr>
            <a:fld id="{727AA63D-45B7-4A4C-AA34-35A24736CD72}" type="slidenum">
              <a:rPr lang="en-US"/>
              <a:pPr>
                <a:defRPr/>
              </a:pPr>
              <a:t>62</a:t>
            </a:fld>
            <a:endParaRPr lang="en-US"/>
          </a:p>
        </p:txBody>
      </p:sp>
      <p:sp>
        <p:nvSpPr>
          <p:cNvPr id="81922" name="Rectangle 2"/>
          <p:cNvSpPr>
            <a:spLocks noGrp="1" noChangeArrowheads="1"/>
          </p:cNvSpPr>
          <p:nvPr>
            <p:ph type="title" idx="4294967295"/>
          </p:nvPr>
        </p:nvSpPr>
        <p:spPr/>
        <p:txBody>
          <a:bodyPr lIns="0"/>
          <a:lstStyle/>
          <a:p>
            <a:pPr eaLnBrk="1" hangingPunct="1">
              <a:defRPr/>
            </a:pPr>
            <a:r>
              <a:rPr lang="en-US" dirty="0" smtClean="0"/>
              <a:t>Steps in ER Modeling(self study)</a:t>
            </a:r>
          </a:p>
        </p:txBody>
      </p:sp>
      <p:sp>
        <p:nvSpPr>
          <p:cNvPr id="76804" name="Rectangle 3"/>
          <p:cNvSpPr>
            <a:spLocks noGrp="1" noChangeArrowheads="1"/>
          </p:cNvSpPr>
          <p:nvPr>
            <p:ph type="body" idx="4294967295"/>
          </p:nvPr>
        </p:nvSpPr>
        <p:spPr>
          <a:xfrm>
            <a:off x="152400" y="1187450"/>
            <a:ext cx="8610600" cy="5060950"/>
          </a:xfrm>
        </p:spPr>
        <p:txBody>
          <a:bodyPr lIns="0" tIns="0"/>
          <a:lstStyle/>
          <a:p>
            <a:pPr eaLnBrk="1" hangingPunct="1">
              <a:buFont typeface="Wingdings" pitchFamily="2" charset="2"/>
              <a:buNone/>
            </a:pPr>
            <a:r>
              <a:rPr lang="en-US" b="1" smtClean="0"/>
              <a:t>Step 4: Identify other relevant attributes  of entities and Relationships  (Cont..)</a:t>
            </a:r>
          </a:p>
          <a:p>
            <a:pPr eaLnBrk="1" hangingPunct="1">
              <a:buFont typeface="Wingdings" pitchFamily="2" charset="2"/>
              <a:buNone/>
            </a:pPr>
            <a:endParaRPr lang="en-US" b="1" smtClean="0"/>
          </a:p>
          <a:p>
            <a:pPr eaLnBrk="1" hangingPunct="1"/>
            <a:r>
              <a:rPr lang="en-US" sz="1800" smtClean="0"/>
              <a:t>For </a:t>
            </a:r>
            <a:r>
              <a:rPr lang="en-US" sz="1800" b="1" smtClean="0"/>
              <a:t>Purchase</a:t>
            </a:r>
            <a:r>
              <a:rPr lang="en-US" sz="1800" smtClean="0"/>
              <a:t> Relation the relevant attributes will be </a:t>
            </a:r>
          </a:p>
          <a:p>
            <a:pPr eaLnBrk="1" hangingPunct="1">
              <a:buFont typeface="Wingdings" pitchFamily="2" charset="2"/>
              <a:buNone/>
            </a:pPr>
            <a:r>
              <a:rPr lang="en-US" sz="1800" smtClean="0"/>
              <a:t>           (QtyPurchased, NetPrice)</a:t>
            </a:r>
          </a:p>
          <a:p>
            <a:pPr eaLnBrk="1" hangingPunct="1"/>
            <a:endParaRPr lang="en-US" sz="1800" smtClean="0"/>
          </a:p>
          <a:p>
            <a:pPr eaLnBrk="1" hangingPunct="1"/>
            <a:r>
              <a:rPr lang="en-US" sz="1800" smtClean="0"/>
              <a:t>For </a:t>
            </a:r>
            <a:r>
              <a:rPr lang="en-US" sz="1800" b="1" smtClean="0"/>
              <a:t>OrderedTo</a:t>
            </a:r>
            <a:r>
              <a:rPr lang="en-US" sz="1800" smtClean="0"/>
              <a:t> relation the relevant attributes will be </a:t>
            </a:r>
          </a:p>
          <a:p>
            <a:pPr eaLnBrk="1" hangingPunct="1">
              <a:buFont typeface="Wingdings" pitchFamily="2" charset="2"/>
              <a:buNone/>
            </a:pPr>
            <a:r>
              <a:rPr lang="en-US" sz="1800" smtClean="0"/>
              <a:t>           (OtyOfOrder, OrderDate, DeliveryDate, DeliveryStatus)</a:t>
            </a:r>
          </a:p>
          <a:p>
            <a:pPr eaLnBrk="1" hangingPunct="1"/>
            <a:endParaRPr lang="en-US" sz="1800" smtClean="0"/>
          </a:p>
          <a:p>
            <a:pPr eaLnBrk="1" hangingPunct="1"/>
            <a:r>
              <a:rPr lang="en-US" sz="1800" smtClean="0"/>
              <a:t>For </a:t>
            </a:r>
            <a:r>
              <a:rPr lang="en-US" sz="1800" b="1" smtClean="0"/>
              <a:t>Pays</a:t>
            </a:r>
            <a:r>
              <a:rPr lang="en-US" sz="1800" smtClean="0"/>
              <a:t> relation the relivent attributes will be</a:t>
            </a:r>
          </a:p>
          <a:p>
            <a:pPr eaLnBrk="1" hangingPunct="1">
              <a:buFont typeface="Wingdings" pitchFamily="2" charset="2"/>
              <a:buNone/>
            </a:pPr>
            <a:r>
              <a:rPr lang="en-US" sz="1800" smtClean="0"/>
              <a:t>            (AccountNo)</a:t>
            </a:r>
          </a:p>
          <a:p>
            <a:pPr eaLnBrk="1" hangingPunct="1">
              <a:buFont typeface="Wingdings" pitchFamily="2" charset="2"/>
              <a:buNone/>
            </a:pPr>
            <a:r>
              <a:rPr lang="en-US" sz="1800" smtClean="0"/>
              <a:t> </a:t>
            </a:r>
          </a:p>
        </p:txBody>
      </p:sp>
    </p:spTree>
    <p:extLst>
      <p:ext uri="{BB962C8B-B14F-4D97-AF65-F5344CB8AC3E}">
        <p14:creationId xmlns:p14="http://schemas.microsoft.com/office/powerpoint/2010/main" val="254493286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pPr>
              <a:defRPr/>
            </a:pPr>
            <a:fld id="{575A618E-BFB9-443C-AD7C-773BF3E4676F}" type="slidenum">
              <a:rPr lang="en-US"/>
              <a:pPr>
                <a:defRPr/>
              </a:pPr>
              <a:t>63</a:t>
            </a:fld>
            <a:endParaRPr lang="en-US"/>
          </a:p>
        </p:txBody>
      </p:sp>
      <p:sp>
        <p:nvSpPr>
          <p:cNvPr id="10244" name="Text Box 7"/>
          <p:cNvSpPr txBox="1">
            <a:spLocks noChangeArrowheads="1"/>
          </p:cNvSpPr>
          <p:nvPr/>
        </p:nvSpPr>
        <p:spPr bwMode="auto">
          <a:xfrm>
            <a:off x="228600" y="1219200"/>
            <a:ext cx="86106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pPr algn="l"/>
            <a:r>
              <a:rPr lang="en-US" sz="2000"/>
              <a:t>Step 5: </a:t>
            </a:r>
          </a:p>
          <a:p>
            <a:pPr algn="l"/>
            <a:r>
              <a:rPr lang="en-US" sz="2000"/>
              <a:t>Draw complete E-R diagram with all attributes </a:t>
            </a:r>
          </a:p>
        </p:txBody>
      </p:sp>
      <p:sp>
        <p:nvSpPr>
          <p:cNvPr id="10245" name="Rectangle 495"/>
          <p:cNvSpPr>
            <a:spLocks noChangeArrowheads="1"/>
          </p:cNvSpPr>
          <p:nvPr/>
        </p:nvSpPr>
        <p:spPr bwMode="auto">
          <a:xfrm>
            <a:off x="152400" y="381000"/>
            <a:ext cx="7620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algn="l"/>
            <a:r>
              <a:rPr lang="en-US" sz="3200">
                <a:solidFill>
                  <a:schemeClr val="bg1"/>
                </a:solidFill>
              </a:rPr>
              <a:t>Steps in ER Modeling</a:t>
            </a:r>
            <a:r>
              <a:rPr lang="en-US" sz="3200"/>
              <a:t> </a:t>
            </a:r>
            <a:r>
              <a:rPr lang="en-US" sz="3200">
                <a:solidFill>
                  <a:schemeClr val="bg1"/>
                </a:solidFill>
              </a:rPr>
              <a:t>(self study)</a:t>
            </a:r>
          </a:p>
        </p:txBody>
      </p:sp>
      <p:graphicFrame>
        <p:nvGraphicFramePr>
          <p:cNvPr id="10242" name="Object 10"/>
          <p:cNvGraphicFramePr>
            <a:graphicFrameLocks noChangeAspect="1"/>
          </p:cNvGraphicFramePr>
          <p:nvPr/>
        </p:nvGraphicFramePr>
        <p:xfrm>
          <a:off x="2667000" y="2743200"/>
          <a:ext cx="2895600" cy="1552575"/>
        </p:xfrm>
        <a:graphic>
          <a:graphicData uri="http://schemas.openxmlformats.org/presentationml/2006/ole">
            <mc:AlternateContent xmlns:mc="http://schemas.openxmlformats.org/markup-compatibility/2006">
              <mc:Choice xmlns:v="urn:schemas-microsoft-com:vml" Requires="v">
                <p:oleObj spid="_x0000_s10281" name="Document" showAsIcon="1" r:id="rId3" imgW="914400" imgH="714240" progId="Word.Document.12">
                  <p:embed/>
                </p:oleObj>
              </mc:Choice>
              <mc:Fallback>
                <p:oleObj name="Document" showAsIcon="1" r:id="rId3" imgW="914400" imgH="714240" progId="Word.Document.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2743200"/>
                        <a:ext cx="2895600" cy="1552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7328933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lIns="0">
            <a:normAutofit fontScale="90000"/>
          </a:bodyPr>
          <a:lstStyle/>
          <a:p>
            <a:pPr eaLnBrk="1" hangingPunct="1">
              <a:defRPr/>
            </a:pPr>
            <a:r>
              <a:rPr lang="en-US" smtClean="0"/>
              <a:t>Merits and Demerits of ER Modeling</a:t>
            </a:r>
            <a:r>
              <a:rPr lang="en-US" sz="2800" smtClean="0"/>
              <a:t> </a:t>
            </a:r>
          </a:p>
        </p:txBody>
      </p:sp>
      <p:sp>
        <p:nvSpPr>
          <p:cNvPr id="309251" name="Rectangle 3"/>
          <p:cNvSpPr>
            <a:spLocks noGrp="1" noChangeArrowheads="1"/>
          </p:cNvSpPr>
          <p:nvPr>
            <p:ph idx="1"/>
          </p:nvPr>
        </p:nvSpPr>
        <p:spPr>
          <a:xfrm>
            <a:off x="304800" y="1187450"/>
            <a:ext cx="8229600" cy="4881563"/>
          </a:xfrm>
        </p:spPr>
        <p:txBody>
          <a:bodyPr lIns="0" tIns="0">
            <a:normAutofit lnSpcReduction="10000"/>
          </a:bodyPr>
          <a:lstStyle/>
          <a:p>
            <a:pPr eaLnBrk="1" hangingPunct="1">
              <a:buFont typeface="Wingdings" pitchFamily="2" charset="2"/>
              <a:buNone/>
            </a:pPr>
            <a:r>
              <a:rPr lang="en-US" b="1" smtClean="0"/>
              <a:t>Merits </a:t>
            </a:r>
          </a:p>
          <a:p>
            <a:pPr eaLnBrk="1" hangingPunct="1"/>
            <a:r>
              <a:rPr lang="en-US" sz="1800" smtClean="0"/>
              <a:t>Easy to understand. Represented in Business Users Language. Can be understood by non-technical specialist. </a:t>
            </a:r>
          </a:p>
          <a:p>
            <a:pPr eaLnBrk="1" hangingPunct="1"/>
            <a:r>
              <a:rPr lang="en-US" sz="1800" i="1" smtClean="0"/>
              <a:t>Intuitive </a:t>
            </a:r>
            <a:r>
              <a:rPr lang="en-US" sz="1800" smtClean="0"/>
              <a:t>and helps in Physical Database creation.</a:t>
            </a:r>
          </a:p>
          <a:p>
            <a:pPr eaLnBrk="1" hangingPunct="1"/>
            <a:r>
              <a:rPr lang="en-US" sz="1800" smtClean="0"/>
              <a:t>Can help in database design.</a:t>
            </a:r>
          </a:p>
          <a:p>
            <a:pPr eaLnBrk="1" hangingPunct="1"/>
            <a:r>
              <a:rPr lang="en-US" sz="1800" smtClean="0"/>
              <a:t>Gives a higher level description of the system.</a:t>
            </a:r>
          </a:p>
          <a:p>
            <a:pPr eaLnBrk="1" hangingPunct="1">
              <a:buFont typeface="Wingdings" pitchFamily="2" charset="2"/>
              <a:buNone/>
            </a:pPr>
            <a:endParaRPr lang="en-US" sz="1800" smtClean="0"/>
          </a:p>
          <a:p>
            <a:pPr eaLnBrk="1" hangingPunct="1">
              <a:buFont typeface="Wingdings" pitchFamily="2" charset="2"/>
              <a:buNone/>
            </a:pPr>
            <a:r>
              <a:rPr lang="en-US" b="1" smtClean="0"/>
              <a:t>Demerits</a:t>
            </a:r>
          </a:p>
          <a:p>
            <a:pPr eaLnBrk="1" hangingPunct="1"/>
            <a:r>
              <a:rPr lang="en-US" sz="1800" smtClean="0"/>
              <a:t>Physical design derived from E-R Model may have some amount of redundancy which may lead to inconsistency.  </a:t>
            </a:r>
          </a:p>
          <a:p>
            <a:pPr eaLnBrk="1" hangingPunct="1">
              <a:buFont typeface="Wingdings" pitchFamily="2" charset="2"/>
              <a:buNone/>
            </a:pPr>
            <a:r>
              <a:rPr lang="en-US" sz="1800" smtClean="0"/>
              <a:t>      (This will be discussed when we study Normalization on day two)</a:t>
            </a:r>
          </a:p>
          <a:p>
            <a:pPr eaLnBrk="1" hangingPunct="1"/>
            <a:endParaRPr lang="en-US" sz="1800" smtClean="0"/>
          </a:p>
          <a:p>
            <a:pPr eaLnBrk="1" hangingPunct="1"/>
            <a:r>
              <a:rPr lang="en-US" sz="1800" smtClean="0"/>
              <a:t>Sometime diagrams may lead to misinterpretations  because of limited information present in the diagram.</a:t>
            </a:r>
          </a:p>
        </p:txBody>
      </p:sp>
      <p:sp>
        <p:nvSpPr>
          <p:cNvPr id="4" name="Slide Number Placeholder 1"/>
          <p:cNvSpPr>
            <a:spLocks noGrp="1"/>
          </p:cNvSpPr>
          <p:nvPr>
            <p:ph type="sldNum" sz="quarter" idx="10"/>
          </p:nvPr>
        </p:nvSpPr>
        <p:spPr/>
        <p:txBody>
          <a:bodyPr/>
          <a:lstStyle/>
          <a:p>
            <a:pPr>
              <a:defRPr/>
            </a:pPr>
            <a:fld id="{D004FA13-24DA-4608-807D-C3FB120451E1}" type="slidenum">
              <a:rPr lang="en-US"/>
              <a:pPr>
                <a:defRPr/>
              </a:pPr>
              <a:t>64</a:t>
            </a:fld>
            <a:endParaRPr lang="en-US"/>
          </a:p>
        </p:txBody>
      </p:sp>
    </p:spTree>
    <p:extLst>
      <p:ext uri="{BB962C8B-B14F-4D97-AF65-F5344CB8AC3E}">
        <p14:creationId xmlns:p14="http://schemas.microsoft.com/office/powerpoint/2010/main" val="33360383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309251">
                                            <p:txEl>
                                              <p:pRg st="1" end="1"/>
                                            </p:txEl>
                                          </p:spTgt>
                                        </p:tgtEl>
                                        <p:attrNameLst>
                                          <p:attrName>style.visibility</p:attrName>
                                        </p:attrNameLst>
                                      </p:cBhvr>
                                      <p:to>
                                        <p:strVal val="visible"/>
                                      </p:to>
                                    </p:set>
                                    <p:anim calcmode="lin" valueType="num">
                                      <p:cBhvr>
                                        <p:cTn id="7" dur="1000" fill="hold"/>
                                        <p:tgtEl>
                                          <p:spTgt spid="309251">
                                            <p:txEl>
                                              <p:pRg st="1" end="1"/>
                                            </p:txEl>
                                          </p:spTgt>
                                        </p:tgtEl>
                                        <p:attrNameLst>
                                          <p:attrName>ppt_x</p:attrName>
                                        </p:attrNameLst>
                                      </p:cBhvr>
                                      <p:tavLst>
                                        <p:tav tm="0">
                                          <p:val>
                                            <p:strVal val="#ppt_x-.2"/>
                                          </p:val>
                                        </p:tav>
                                        <p:tav tm="100000">
                                          <p:val>
                                            <p:strVal val="#ppt_x"/>
                                          </p:val>
                                        </p:tav>
                                      </p:tavLst>
                                    </p:anim>
                                    <p:anim calcmode="lin" valueType="num">
                                      <p:cBhvr>
                                        <p:cTn id="8" dur="1000" fill="hold"/>
                                        <p:tgtEl>
                                          <p:spTgt spid="309251">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309251">
                                            <p:txEl>
                                              <p:pRg st="1" end="1"/>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309251">
                                            <p:txEl>
                                              <p:pRg st="2" end="2"/>
                                            </p:txEl>
                                          </p:spTgt>
                                        </p:tgtEl>
                                        <p:attrNameLst>
                                          <p:attrName>style.visibility</p:attrName>
                                        </p:attrNameLst>
                                      </p:cBhvr>
                                      <p:to>
                                        <p:strVal val="visible"/>
                                      </p:to>
                                    </p:set>
                                    <p:anim calcmode="lin" valueType="num">
                                      <p:cBhvr>
                                        <p:cTn id="14" dur="1000" fill="hold"/>
                                        <p:tgtEl>
                                          <p:spTgt spid="309251">
                                            <p:txEl>
                                              <p:pRg st="2" end="2"/>
                                            </p:txEl>
                                          </p:spTgt>
                                        </p:tgtEl>
                                        <p:attrNameLst>
                                          <p:attrName>ppt_x</p:attrName>
                                        </p:attrNameLst>
                                      </p:cBhvr>
                                      <p:tavLst>
                                        <p:tav tm="0">
                                          <p:val>
                                            <p:strVal val="#ppt_x-.2"/>
                                          </p:val>
                                        </p:tav>
                                        <p:tav tm="100000">
                                          <p:val>
                                            <p:strVal val="#ppt_x"/>
                                          </p:val>
                                        </p:tav>
                                      </p:tavLst>
                                    </p:anim>
                                    <p:anim calcmode="lin" valueType="num">
                                      <p:cBhvr>
                                        <p:cTn id="15" dur="1000" fill="hold"/>
                                        <p:tgtEl>
                                          <p:spTgt spid="309251">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309251">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nodeType="clickEffect">
                                  <p:stCondLst>
                                    <p:cond delay="0"/>
                                  </p:stCondLst>
                                  <p:childTnLst>
                                    <p:set>
                                      <p:cBhvr>
                                        <p:cTn id="20" dur="1" fill="hold">
                                          <p:stCondLst>
                                            <p:cond delay="0"/>
                                          </p:stCondLst>
                                        </p:cTn>
                                        <p:tgtEl>
                                          <p:spTgt spid="309251">
                                            <p:txEl>
                                              <p:pRg st="3" end="3"/>
                                            </p:txEl>
                                          </p:spTgt>
                                        </p:tgtEl>
                                        <p:attrNameLst>
                                          <p:attrName>style.visibility</p:attrName>
                                        </p:attrNameLst>
                                      </p:cBhvr>
                                      <p:to>
                                        <p:strVal val="visible"/>
                                      </p:to>
                                    </p:set>
                                    <p:anim calcmode="lin" valueType="num">
                                      <p:cBhvr>
                                        <p:cTn id="21" dur="1000" fill="hold"/>
                                        <p:tgtEl>
                                          <p:spTgt spid="309251">
                                            <p:txEl>
                                              <p:pRg st="3" end="3"/>
                                            </p:txEl>
                                          </p:spTgt>
                                        </p:tgtEl>
                                        <p:attrNameLst>
                                          <p:attrName>ppt_x</p:attrName>
                                        </p:attrNameLst>
                                      </p:cBhvr>
                                      <p:tavLst>
                                        <p:tav tm="0">
                                          <p:val>
                                            <p:strVal val="#ppt_x-.2"/>
                                          </p:val>
                                        </p:tav>
                                        <p:tav tm="100000">
                                          <p:val>
                                            <p:strVal val="#ppt_x"/>
                                          </p:val>
                                        </p:tav>
                                      </p:tavLst>
                                    </p:anim>
                                    <p:anim calcmode="lin" valueType="num">
                                      <p:cBhvr>
                                        <p:cTn id="22" dur="1000" fill="hold"/>
                                        <p:tgtEl>
                                          <p:spTgt spid="309251">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309251">
                                            <p:txEl>
                                              <p:pRg st="3" end="3"/>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9" presetClass="entr" presetSubtype="0" fill="hold" nodeType="clickEffect">
                                  <p:stCondLst>
                                    <p:cond delay="0"/>
                                  </p:stCondLst>
                                  <p:childTnLst>
                                    <p:set>
                                      <p:cBhvr>
                                        <p:cTn id="27" dur="1" fill="hold">
                                          <p:stCondLst>
                                            <p:cond delay="0"/>
                                          </p:stCondLst>
                                        </p:cTn>
                                        <p:tgtEl>
                                          <p:spTgt spid="309251">
                                            <p:txEl>
                                              <p:pRg st="4" end="4"/>
                                            </p:txEl>
                                          </p:spTgt>
                                        </p:tgtEl>
                                        <p:attrNameLst>
                                          <p:attrName>style.visibility</p:attrName>
                                        </p:attrNameLst>
                                      </p:cBhvr>
                                      <p:to>
                                        <p:strVal val="visible"/>
                                      </p:to>
                                    </p:set>
                                    <p:anim calcmode="lin" valueType="num">
                                      <p:cBhvr>
                                        <p:cTn id="28" dur="1000" fill="hold"/>
                                        <p:tgtEl>
                                          <p:spTgt spid="309251">
                                            <p:txEl>
                                              <p:pRg st="4" end="4"/>
                                            </p:txEl>
                                          </p:spTgt>
                                        </p:tgtEl>
                                        <p:attrNameLst>
                                          <p:attrName>ppt_x</p:attrName>
                                        </p:attrNameLst>
                                      </p:cBhvr>
                                      <p:tavLst>
                                        <p:tav tm="0">
                                          <p:val>
                                            <p:strVal val="#ppt_x-.2"/>
                                          </p:val>
                                        </p:tav>
                                        <p:tav tm="100000">
                                          <p:val>
                                            <p:strVal val="#ppt_x"/>
                                          </p:val>
                                        </p:tav>
                                      </p:tavLst>
                                    </p:anim>
                                    <p:anim calcmode="lin" valueType="num">
                                      <p:cBhvr>
                                        <p:cTn id="29" dur="1000" fill="hold"/>
                                        <p:tgtEl>
                                          <p:spTgt spid="309251">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309251">
                                            <p:txEl>
                                              <p:pRg st="4" end="4"/>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9" presetClass="entr" presetSubtype="0" fill="hold" nodeType="clickEffect">
                                  <p:stCondLst>
                                    <p:cond delay="0"/>
                                  </p:stCondLst>
                                  <p:childTnLst>
                                    <p:set>
                                      <p:cBhvr>
                                        <p:cTn id="34" dur="1" fill="hold">
                                          <p:stCondLst>
                                            <p:cond delay="0"/>
                                          </p:stCondLst>
                                        </p:cTn>
                                        <p:tgtEl>
                                          <p:spTgt spid="309251">
                                            <p:txEl>
                                              <p:pRg st="6" end="6"/>
                                            </p:txEl>
                                          </p:spTgt>
                                        </p:tgtEl>
                                        <p:attrNameLst>
                                          <p:attrName>style.visibility</p:attrName>
                                        </p:attrNameLst>
                                      </p:cBhvr>
                                      <p:to>
                                        <p:strVal val="visible"/>
                                      </p:to>
                                    </p:set>
                                    <p:anim calcmode="lin" valueType="num">
                                      <p:cBhvr>
                                        <p:cTn id="35" dur="1000" fill="hold"/>
                                        <p:tgtEl>
                                          <p:spTgt spid="309251">
                                            <p:txEl>
                                              <p:pRg st="6" end="6"/>
                                            </p:txEl>
                                          </p:spTgt>
                                        </p:tgtEl>
                                        <p:attrNameLst>
                                          <p:attrName>ppt_x</p:attrName>
                                        </p:attrNameLst>
                                      </p:cBhvr>
                                      <p:tavLst>
                                        <p:tav tm="0">
                                          <p:val>
                                            <p:strVal val="#ppt_x-.2"/>
                                          </p:val>
                                        </p:tav>
                                        <p:tav tm="100000">
                                          <p:val>
                                            <p:strVal val="#ppt_x"/>
                                          </p:val>
                                        </p:tav>
                                      </p:tavLst>
                                    </p:anim>
                                    <p:anim calcmode="lin" valueType="num">
                                      <p:cBhvr>
                                        <p:cTn id="36" dur="1000" fill="hold"/>
                                        <p:tgtEl>
                                          <p:spTgt spid="309251">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37" dur="1000"/>
                                        <p:tgtEl>
                                          <p:spTgt spid="309251">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9" presetClass="entr" presetSubtype="0" fill="hold" nodeType="clickEffect">
                                  <p:stCondLst>
                                    <p:cond delay="0"/>
                                  </p:stCondLst>
                                  <p:childTnLst>
                                    <p:set>
                                      <p:cBhvr>
                                        <p:cTn id="41" dur="1" fill="hold">
                                          <p:stCondLst>
                                            <p:cond delay="0"/>
                                          </p:stCondLst>
                                        </p:cTn>
                                        <p:tgtEl>
                                          <p:spTgt spid="309251">
                                            <p:txEl>
                                              <p:pRg st="7" end="7"/>
                                            </p:txEl>
                                          </p:spTgt>
                                        </p:tgtEl>
                                        <p:attrNameLst>
                                          <p:attrName>style.visibility</p:attrName>
                                        </p:attrNameLst>
                                      </p:cBhvr>
                                      <p:to>
                                        <p:strVal val="visible"/>
                                      </p:to>
                                    </p:set>
                                    <p:anim calcmode="lin" valueType="num">
                                      <p:cBhvr>
                                        <p:cTn id="42" dur="1000" fill="hold"/>
                                        <p:tgtEl>
                                          <p:spTgt spid="309251">
                                            <p:txEl>
                                              <p:pRg st="7" end="7"/>
                                            </p:txEl>
                                          </p:spTgt>
                                        </p:tgtEl>
                                        <p:attrNameLst>
                                          <p:attrName>ppt_x</p:attrName>
                                        </p:attrNameLst>
                                      </p:cBhvr>
                                      <p:tavLst>
                                        <p:tav tm="0">
                                          <p:val>
                                            <p:strVal val="#ppt_x-.2"/>
                                          </p:val>
                                        </p:tav>
                                        <p:tav tm="100000">
                                          <p:val>
                                            <p:strVal val="#ppt_x"/>
                                          </p:val>
                                        </p:tav>
                                      </p:tavLst>
                                    </p:anim>
                                    <p:anim calcmode="lin" valueType="num">
                                      <p:cBhvr>
                                        <p:cTn id="43" dur="1000" fill="hold"/>
                                        <p:tgtEl>
                                          <p:spTgt spid="309251">
                                            <p:txEl>
                                              <p:pRg st="7" end="7"/>
                                            </p:txEl>
                                          </p:spTgt>
                                        </p:tgtEl>
                                        <p:attrNameLst>
                                          <p:attrName>ppt_y</p:attrName>
                                        </p:attrNameLst>
                                      </p:cBhvr>
                                      <p:tavLst>
                                        <p:tav tm="0">
                                          <p:val>
                                            <p:strVal val="#ppt_y"/>
                                          </p:val>
                                        </p:tav>
                                        <p:tav tm="100000">
                                          <p:val>
                                            <p:strVal val="#ppt_y"/>
                                          </p:val>
                                        </p:tav>
                                      </p:tavLst>
                                    </p:anim>
                                    <p:animEffect transition="in" filter="wipe(right)" prLst="gradientSize: 0.1">
                                      <p:cBhvr>
                                        <p:cTn id="44" dur="1000"/>
                                        <p:tgtEl>
                                          <p:spTgt spid="309251">
                                            <p:txEl>
                                              <p:pRg st="7" end="7"/>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9" presetClass="entr" presetSubtype="0" fill="hold" nodeType="clickEffect">
                                  <p:stCondLst>
                                    <p:cond delay="0"/>
                                  </p:stCondLst>
                                  <p:childTnLst>
                                    <p:set>
                                      <p:cBhvr>
                                        <p:cTn id="48" dur="1" fill="hold">
                                          <p:stCondLst>
                                            <p:cond delay="0"/>
                                          </p:stCondLst>
                                        </p:cTn>
                                        <p:tgtEl>
                                          <p:spTgt spid="309251">
                                            <p:txEl>
                                              <p:pRg st="8" end="8"/>
                                            </p:txEl>
                                          </p:spTgt>
                                        </p:tgtEl>
                                        <p:attrNameLst>
                                          <p:attrName>style.visibility</p:attrName>
                                        </p:attrNameLst>
                                      </p:cBhvr>
                                      <p:to>
                                        <p:strVal val="visible"/>
                                      </p:to>
                                    </p:set>
                                    <p:anim calcmode="lin" valueType="num">
                                      <p:cBhvr>
                                        <p:cTn id="49" dur="1000" fill="hold"/>
                                        <p:tgtEl>
                                          <p:spTgt spid="309251">
                                            <p:txEl>
                                              <p:pRg st="8" end="8"/>
                                            </p:txEl>
                                          </p:spTgt>
                                        </p:tgtEl>
                                        <p:attrNameLst>
                                          <p:attrName>ppt_x</p:attrName>
                                        </p:attrNameLst>
                                      </p:cBhvr>
                                      <p:tavLst>
                                        <p:tav tm="0">
                                          <p:val>
                                            <p:strVal val="#ppt_x-.2"/>
                                          </p:val>
                                        </p:tav>
                                        <p:tav tm="100000">
                                          <p:val>
                                            <p:strVal val="#ppt_x"/>
                                          </p:val>
                                        </p:tav>
                                      </p:tavLst>
                                    </p:anim>
                                    <p:anim calcmode="lin" valueType="num">
                                      <p:cBhvr>
                                        <p:cTn id="50" dur="1000" fill="hold"/>
                                        <p:tgtEl>
                                          <p:spTgt spid="309251">
                                            <p:txEl>
                                              <p:pRg st="8" end="8"/>
                                            </p:txEl>
                                          </p:spTgt>
                                        </p:tgtEl>
                                        <p:attrNameLst>
                                          <p:attrName>ppt_y</p:attrName>
                                        </p:attrNameLst>
                                      </p:cBhvr>
                                      <p:tavLst>
                                        <p:tav tm="0">
                                          <p:val>
                                            <p:strVal val="#ppt_y"/>
                                          </p:val>
                                        </p:tav>
                                        <p:tav tm="100000">
                                          <p:val>
                                            <p:strVal val="#ppt_y"/>
                                          </p:val>
                                        </p:tav>
                                      </p:tavLst>
                                    </p:anim>
                                    <p:animEffect transition="in" filter="wipe(right)" prLst="gradientSize: 0.1">
                                      <p:cBhvr>
                                        <p:cTn id="51" dur="1000"/>
                                        <p:tgtEl>
                                          <p:spTgt spid="309251">
                                            <p:txEl>
                                              <p:pRg st="8" end="8"/>
                                            </p:txEl>
                                          </p:spTgt>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9" presetClass="entr" presetSubtype="0" fill="hold" nodeType="clickEffect">
                                  <p:stCondLst>
                                    <p:cond delay="0"/>
                                  </p:stCondLst>
                                  <p:childTnLst>
                                    <p:set>
                                      <p:cBhvr>
                                        <p:cTn id="55" dur="1" fill="hold">
                                          <p:stCondLst>
                                            <p:cond delay="0"/>
                                          </p:stCondLst>
                                        </p:cTn>
                                        <p:tgtEl>
                                          <p:spTgt spid="309251">
                                            <p:txEl>
                                              <p:pRg st="10" end="10"/>
                                            </p:txEl>
                                          </p:spTgt>
                                        </p:tgtEl>
                                        <p:attrNameLst>
                                          <p:attrName>style.visibility</p:attrName>
                                        </p:attrNameLst>
                                      </p:cBhvr>
                                      <p:to>
                                        <p:strVal val="visible"/>
                                      </p:to>
                                    </p:set>
                                    <p:anim calcmode="lin" valueType="num">
                                      <p:cBhvr>
                                        <p:cTn id="56" dur="1000" fill="hold"/>
                                        <p:tgtEl>
                                          <p:spTgt spid="309251">
                                            <p:txEl>
                                              <p:pRg st="10" end="10"/>
                                            </p:txEl>
                                          </p:spTgt>
                                        </p:tgtEl>
                                        <p:attrNameLst>
                                          <p:attrName>ppt_x</p:attrName>
                                        </p:attrNameLst>
                                      </p:cBhvr>
                                      <p:tavLst>
                                        <p:tav tm="0">
                                          <p:val>
                                            <p:strVal val="#ppt_x-.2"/>
                                          </p:val>
                                        </p:tav>
                                        <p:tav tm="100000">
                                          <p:val>
                                            <p:strVal val="#ppt_x"/>
                                          </p:val>
                                        </p:tav>
                                      </p:tavLst>
                                    </p:anim>
                                    <p:anim calcmode="lin" valueType="num">
                                      <p:cBhvr>
                                        <p:cTn id="57" dur="1000" fill="hold"/>
                                        <p:tgtEl>
                                          <p:spTgt spid="309251">
                                            <p:txEl>
                                              <p:pRg st="10" end="10"/>
                                            </p:txEl>
                                          </p:spTgt>
                                        </p:tgtEl>
                                        <p:attrNameLst>
                                          <p:attrName>ppt_y</p:attrName>
                                        </p:attrNameLst>
                                      </p:cBhvr>
                                      <p:tavLst>
                                        <p:tav tm="0">
                                          <p:val>
                                            <p:strVal val="#ppt_y"/>
                                          </p:val>
                                        </p:tav>
                                        <p:tav tm="100000">
                                          <p:val>
                                            <p:strVal val="#ppt_y"/>
                                          </p:val>
                                        </p:tav>
                                      </p:tavLst>
                                    </p:anim>
                                    <p:animEffect transition="in" filter="wipe(right)" prLst="gradientSize: 0.1">
                                      <p:cBhvr>
                                        <p:cTn id="58" dur="1000"/>
                                        <p:tgtEl>
                                          <p:spTgt spid="30925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lIns="0"/>
          <a:lstStyle/>
          <a:p>
            <a:pPr eaLnBrk="1" hangingPunct="1">
              <a:defRPr/>
            </a:pPr>
            <a:r>
              <a:rPr lang="en-US" sz="2800" dirty="0" smtClean="0"/>
              <a:t>Summary of ER Modeling </a:t>
            </a:r>
          </a:p>
        </p:txBody>
      </p:sp>
      <p:sp>
        <p:nvSpPr>
          <p:cNvPr id="142339" name="Rectangle 3"/>
          <p:cNvSpPr>
            <a:spLocks noGrp="1" noChangeArrowheads="1"/>
          </p:cNvSpPr>
          <p:nvPr>
            <p:ph idx="1"/>
          </p:nvPr>
        </p:nvSpPr>
        <p:spPr>
          <a:xfrm>
            <a:off x="152400" y="990600"/>
            <a:ext cx="8229600" cy="4881563"/>
          </a:xfrm>
        </p:spPr>
        <p:txBody>
          <a:bodyPr lIns="0" tIns="0"/>
          <a:lstStyle/>
          <a:p>
            <a:pPr eaLnBrk="1" hangingPunct="1"/>
            <a:r>
              <a:rPr lang="en-US" sz="1600" smtClean="0"/>
              <a:t>Miscommunication between the application user and the designer is the major source of error.</a:t>
            </a:r>
          </a:p>
          <a:p>
            <a:pPr eaLnBrk="1" hangingPunct="1"/>
            <a:endParaRPr lang="en-US" sz="1600" smtClean="0"/>
          </a:p>
          <a:p>
            <a:pPr eaLnBrk="1" hangingPunct="1"/>
            <a:r>
              <a:rPr lang="en-US" sz="1600" smtClean="0"/>
              <a:t>It is always better to represent business findings in terms of picture to avoid miscommunication</a:t>
            </a:r>
          </a:p>
          <a:p>
            <a:pPr eaLnBrk="1" hangingPunct="1"/>
            <a:endParaRPr lang="en-US" sz="1600" smtClean="0"/>
          </a:p>
          <a:p>
            <a:pPr eaLnBrk="1" hangingPunct="1"/>
            <a:r>
              <a:rPr lang="en-US" sz="1600" smtClean="0"/>
              <a:t>It is practically impossible to review the complete requirement document by business users. </a:t>
            </a:r>
          </a:p>
          <a:p>
            <a:pPr eaLnBrk="1" hangingPunct="1"/>
            <a:endParaRPr lang="en-US" sz="1600" smtClean="0"/>
          </a:p>
          <a:p>
            <a:pPr eaLnBrk="1" hangingPunct="1"/>
            <a:r>
              <a:rPr lang="en-US" sz="1600" smtClean="0"/>
              <a:t>An E-R diagram is one of the many ways to represent business findings in pictorial format. </a:t>
            </a:r>
          </a:p>
          <a:p>
            <a:pPr eaLnBrk="1" hangingPunct="1"/>
            <a:endParaRPr lang="en-US" sz="1600" smtClean="0"/>
          </a:p>
          <a:p>
            <a:pPr eaLnBrk="1" hangingPunct="1"/>
            <a:r>
              <a:rPr lang="en-US" sz="1600" smtClean="0"/>
              <a:t>E-R Modeling will also help the database design</a:t>
            </a:r>
          </a:p>
          <a:p>
            <a:pPr eaLnBrk="1" hangingPunct="1"/>
            <a:endParaRPr lang="en-US" sz="1600" smtClean="0"/>
          </a:p>
          <a:p>
            <a:pPr eaLnBrk="1" hangingPunct="1"/>
            <a:r>
              <a:rPr lang="en-US" sz="1600" smtClean="0"/>
              <a:t>E-R modeling has some amount of inconsistency and anomalies associated with it. </a:t>
            </a:r>
          </a:p>
        </p:txBody>
      </p:sp>
      <p:sp>
        <p:nvSpPr>
          <p:cNvPr id="4" name="Slide Number Placeholder 1"/>
          <p:cNvSpPr>
            <a:spLocks noGrp="1"/>
          </p:cNvSpPr>
          <p:nvPr>
            <p:ph type="sldNum" sz="quarter" idx="10"/>
          </p:nvPr>
        </p:nvSpPr>
        <p:spPr/>
        <p:txBody>
          <a:bodyPr/>
          <a:lstStyle/>
          <a:p>
            <a:pPr>
              <a:defRPr/>
            </a:pPr>
            <a:fld id="{D1A0068B-C8D2-4AAD-896A-2A4C9222CC8D}" type="slidenum">
              <a:rPr lang="en-US"/>
              <a:pPr>
                <a:defRPr/>
              </a:pPr>
              <a:t>65</a:t>
            </a:fld>
            <a:endParaRPr lang="en-US"/>
          </a:p>
        </p:txBody>
      </p:sp>
    </p:spTree>
    <p:extLst>
      <p:ext uri="{BB962C8B-B14F-4D97-AF65-F5344CB8AC3E}">
        <p14:creationId xmlns:p14="http://schemas.microsoft.com/office/powerpoint/2010/main" val="16477422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142339">
                                            <p:txEl>
                                              <p:pRg st="0" end="0"/>
                                            </p:txEl>
                                          </p:spTgt>
                                        </p:tgtEl>
                                        <p:attrNameLst>
                                          <p:attrName>style.visibility</p:attrName>
                                        </p:attrNameLst>
                                      </p:cBhvr>
                                      <p:to>
                                        <p:strVal val="visible"/>
                                      </p:to>
                                    </p:set>
                                    <p:anim calcmode="lin" valueType="num">
                                      <p:cBhvr>
                                        <p:cTn id="7" dur="1000" fill="hold"/>
                                        <p:tgtEl>
                                          <p:spTgt spid="142339">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142339">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142339">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142339">
                                            <p:txEl>
                                              <p:pRg st="2" end="2"/>
                                            </p:txEl>
                                          </p:spTgt>
                                        </p:tgtEl>
                                        <p:attrNameLst>
                                          <p:attrName>style.visibility</p:attrName>
                                        </p:attrNameLst>
                                      </p:cBhvr>
                                      <p:to>
                                        <p:strVal val="visible"/>
                                      </p:to>
                                    </p:set>
                                    <p:anim calcmode="lin" valueType="num">
                                      <p:cBhvr>
                                        <p:cTn id="14" dur="1000" fill="hold"/>
                                        <p:tgtEl>
                                          <p:spTgt spid="142339">
                                            <p:txEl>
                                              <p:pRg st="2" end="2"/>
                                            </p:txEl>
                                          </p:spTgt>
                                        </p:tgtEl>
                                        <p:attrNameLst>
                                          <p:attrName>ppt_x</p:attrName>
                                        </p:attrNameLst>
                                      </p:cBhvr>
                                      <p:tavLst>
                                        <p:tav tm="0">
                                          <p:val>
                                            <p:strVal val="#ppt_x-.2"/>
                                          </p:val>
                                        </p:tav>
                                        <p:tav tm="100000">
                                          <p:val>
                                            <p:strVal val="#ppt_x"/>
                                          </p:val>
                                        </p:tav>
                                      </p:tavLst>
                                    </p:anim>
                                    <p:anim calcmode="lin" valueType="num">
                                      <p:cBhvr>
                                        <p:cTn id="15" dur="1000" fill="hold"/>
                                        <p:tgtEl>
                                          <p:spTgt spid="142339">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142339">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nodeType="clickEffect">
                                  <p:stCondLst>
                                    <p:cond delay="0"/>
                                  </p:stCondLst>
                                  <p:childTnLst>
                                    <p:set>
                                      <p:cBhvr>
                                        <p:cTn id="20" dur="1" fill="hold">
                                          <p:stCondLst>
                                            <p:cond delay="0"/>
                                          </p:stCondLst>
                                        </p:cTn>
                                        <p:tgtEl>
                                          <p:spTgt spid="142339">
                                            <p:txEl>
                                              <p:pRg st="4" end="4"/>
                                            </p:txEl>
                                          </p:spTgt>
                                        </p:tgtEl>
                                        <p:attrNameLst>
                                          <p:attrName>style.visibility</p:attrName>
                                        </p:attrNameLst>
                                      </p:cBhvr>
                                      <p:to>
                                        <p:strVal val="visible"/>
                                      </p:to>
                                    </p:set>
                                    <p:anim calcmode="lin" valueType="num">
                                      <p:cBhvr>
                                        <p:cTn id="21" dur="1000" fill="hold"/>
                                        <p:tgtEl>
                                          <p:spTgt spid="142339">
                                            <p:txEl>
                                              <p:pRg st="4" end="4"/>
                                            </p:txEl>
                                          </p:spTgt>
                                        </p:tgtEl>
                                        <p:attrNameLst>
                                          <p:attrName>ppt_x</p:attrName>
                                        </p:attrNameLst>
                                      </p:cBhvr>
                                      <p:tavLst>
                                        <p:tav tm="0">
                                          <p:val>
                                            <p:strVal val="#ppt_x-.2"/>
                                          </p:val>
                                        </p:tav>
                                        <p:tav tm="100000">
                                          <p:val>
                                            <p:strVal val="#ppt_x"/>
                                          </p:val>
                                        </p:tav>
                                      </p:tavLst>
                                    </p:anim>
                                    <p:anim calcmode="lin" valueType="num">
                                      <p:cBhvr>
                                        <p:cTn id="22" dur="1000" fill="hold"/>
                                        <p:tgtEl>
                                          <p:spTgt spid="142339">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142339">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9" presetClass="entr" presetSubtype="0" fill="hold" nodeType="clickEffect">
                                  <p:stCondLst>
                                    <p:cond delay="0"/>
                                  </p:stCondLst>
                                  <p:childTnLst>
                                    <p:set>
                                      <p:cBhvr>
                                        <p:cTn id="27" dur="1" fill="hold">
                                          <p:stCondLst>
                                            <p:cond delay="0"/>
                                          </p:stCondLst>
                                        </p:cTn>
                                        <p:tgtEl>
                                          <p:spTgt spid="142339">
                                            <p:txEl>
                                              <p:pRg st="6" end="6"/>
                                            </p:txEl>
                                          </p:spTgt>
                                        </p:tgtEl>
                                        <p:attrNameLst>
                                          <p:attrName>style.visibility</p:attrName>
                                        </p:attrNameLst>
                                      </p:cBhvr>
                                      <p:to>
                                        <p:strVal val="visible"/>
                                      </p:to>
                                    </p:set>
                                    <p:anim calcmode="lin" valueType="num">
                                      <p:cBhvr>
                                        <p:cTn id="28" dur="1000" fill="hold"/>
                                        <p:tgtEl>
                                          <p:spTgt spid="142339">
                                            <p:txEl>
                                              <p:pRg st="6" end="6"/>
                                            </p:txEl>
                                          </p:spTgt>
                                        </p:tgtEl>
                                        <p:attrNameLst>
                                          <p:attrName>ppt_x</p:attrName>
                                        </p:attrNameLst>
                                      </p:cBhvr>
                                      <p:tavLst>
                                        <p:tav tm="0">
                                          <p:val>
                                            <p:strVal val="#ppt_x-.2"/>
                                          </p:val>
                                        </p:tav>
                                        <p:tav tm="100000">
                                          <p:val>
                                            <p:strVal val="#ppt_x"/>
                                          </p:val>
                                        </p:tav>
                                      </p:tavLst>
                                    </p:anim>
                                    <p:anim calcmode="lin" valueType="num">
                                      <p:cBhvr>
                                        <p:cTn id="29" dur="1000" fill="hold"/>
                                        <p:tgtEl>
                                          <p:spTgt spid="142339">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142339">
                                            <p:txEl>
                                              <p:pRg st="6" end="6"/>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9" presetClass="entr" presetSubtype="0" fill="hold" nodeType="clickEffect">
                                  <p:stCondLst>
                                    <p:cond delay="0"/>
                                  </p:stCondLst>
                                  <p:childTnLst>
                                    <p:set>
                                      <p:cBhvr>
                                        <p:cTn id="34" dur="1" fill="hold">
                                          <p:stCondLst>
                                            <p:cond delay="0"/>
                                          </p:stCondLst>
                                        </p:cTn>
                                        <p:tgtEl>
                                          <p:spTgt spid="142339">
                                            <p:txEl>
                                              <p:pRg st="8" end="8"/>
                                            </p:txEl>
                                          </p:spTgt>
                                        </p:tgtEl>
                                        <p:attrNameLst>
                                          <p:attrName>style.visibility</p:attrName>
                                        </p:attrNameLst>
                                      </p:cBhvr>
                                      <p:to>
                                        <p:strVal val="visible"/>
                                      </p:to>
                                    </p:set>
                                    <p:anim calcmode="lin" valueType="num">
                                      <p:cBhvr>
                                        <p:cTn id="35" dur="1000" fill="hold"/>
                                        <p:tgtEl>
                                          <p:spTgt spid="142339">
                                            <p:txEl>
                                              <p:pRg st="8" end="8"/>
                                            </p:txEl>
                                          </p:spTgt>
                                        </p:tgtEl>
                                        <p:attrNameLst>
                                          <p:attrName>ppt_x</p:attrName>
                                        </p:attrNameLst>
                                      </p:cBhvr>
                                      <p:tavLst>
                                        <p:tav tm="0">
                                          <p:val>
                                            <p:strVal val="#ppt_x-.2"/>
                                          </p:val>
                                        </p:tav>
                                        <p:tav tm="100000">
                                          <p:val>
                                            <p:strVal val="#ppt_x"/>
                                          </p:val>
                                        </p:tav>
                                      </p:tavLst>
                                    </p:anim>
                                    <p:anim calcmode="lin" valueType="num">
                                      <p:cBhvr>
                                        <p:cTn id="36" dur="1000" fill="hold"/>
                                        <p:tgtEl>
                                          <p:spTgt spid="142339">
                                            <p:txEl>
                                              <p:pRg st="8" end="8"/>
                                            </p:txEl>
                                          </p:spTgt>
                                        </p:tgtEl>
                                        <p:attrNameLst>
                                          <p:attrName>ppt_y</p:attrName>
                                        </p:attrNameLst>
                                      </p:cBhvr>
                                      <p:tavLst>
                                        <p:tav tm="0">
                                          <p:val>
                                            <p:strVal val="#ppt_y"/>
                                          </p:val>
                                        </p:tav>
                                        <p:tav tm="100000">
                                          <p:val>
                                            <p:strVal val="#ppt_y"/>
                                          </p:val>
                                        </p:tav>
                                      </p:tavLst>
                                    </p:anim>
                                    <p:animEffect transition="in" filter="wipe(right)" prLst="gradientSize: 0.1">
                                      <p:cBhvr>
                                        <p:cTn id="37" dur="1000"/>
                                        <p:tgtEl>
                                          <p:spTgt spid="142339">
                                            <p:txEl>
                                              <p:pRg st="8" end="8"/>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9" presetClass="entr" presetSubtype="0" fill="hold" nodeType="clickEffect">
                                  <p:stCondLst>
                                    <p:cond delay="0"/>
                                  </p:stCondLst>
                                  <p:childTnLst>
                                    <p:set>
                                      <p:cBhvr>
                                        <p:cTn id="41" dur="1" fill="hold">
                                          <p:stCondLst>
                                            <p:cond delay="0"/>
                                          </p:stCondLst>
                                        </p:cTn>
                                        <p:tgtEl>
                                          <p:spTgt spid="142339">
                                            <p:txEl>
                                              <p:pRg st="10" end="10"/>
                                            </p:txEl>
                                          </p:spTgt>
                                        </p:tgtEl>
                                        <p:attrNameLst>
                                          <p:attrName>style.visibility</p:attrName>
                                        </p:attrNameLst>
                                      </p:cBhvr>
                                      <p:to>
                                        <p:strVal val="visible"/>
                                      </p:to>
                                    </p:set>
                                    <p:anim calcmode="lin" valueType="num">
                                      <p:cBhvr>
                                        <p:cTn id="42" dur="1000" fill="hold"/>
                                        <p:tgtEl>
                                          <p:spTgt spid="142339">
                                            <p:txEl>
                                              <p:pRg st="10" end="10"/>
                                            </p:txEl>
                                          </p:spTgt>
                                        </p:tgtEl>
                                        <p:attrNameLst>
                                          <p:attrName>ppt_x</p:attrName>
                                        </p:attrNameLst>
                                      </p:cBhvr>
                                      <p:tavLst>
                                        <p:tav tm="0">
                                          <p:val>
                                            <p:strVal val="#ppt_x-.2"/>
                                          </p:val>
                                        </p:tav>
                                        <p:tav tm="100000">
                                          <p:val>
                                            <p:strVal val="#ppt_x"/>
                                          </p:val>
                                        </p:tav>
                                      </p:tavLst>
                                    </p:anim>
                                    <p:anim calcmode="lin" valueType="num">
                                      <p:cBhvr>
                                        <p:cTn id="43" dur="1000" fill="hold"/>
                                        <p:tgtEl>
                                          <p:spTgt spid="142339">
                                            <p:txEl>
                                              <p:pRg st="10" end="10"/>
                                            </p:txEl>
                                          </p:spTgt>
                                        </p:tgtEl>
                                        <p:attrNameLst>
                                          <p:attrName>ppt_y</p:attrName>
                                        </p:attrNameLst>
                                      </p:cBhvr>
                                      <p:tavLst>
                                        <p:tav tm="0">
                                          <p:val>
                                            <p:strVal val="#ppt_y"/>
                                          </p:val>
                                        </p:tav>
                                        <p:tav tm="100000">
                                          <p:val>
                                            <p:strVal val="#ppt_y"/>
                                          </p:val>
                                        </p:tav>
                                      </p:tavLst>
                                    </p:anim>
                                    <p:animEffect transition="in" filter="wipe(right)" prLst="gradientSize: 0.1">
                                      <p:cBhvr>
                                        <p:cTn id="44" dur="1000"/>
                                        <p:tgtEl>
                                          <p:spTgt spid="14233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Summary</a:t>
            </a:r>
            <a:endParaRPr lang="en-US" dirty="0"/>
          </a:p>
        </p:txBody>
      </p:sp>
      <p:sp>
        <p:nvSpPr>
          <p:cNvPr id="79875" name="Content Placeholder 2"/>
          <p:cNvSpPr>
            <a:spLocks noGrp="1"/>
          </p:cNvSpPr>
          <p:nvPr>
            <p:ph idx="1"/>
          </p:nvPr>
        </p:nvSpPr>
        <p:spPr/>
        <p:txBody>
          <a:bodyPr/>
          <a:lstStyle/>
          <a:p>
            <a:pPr eaLnBrk="1" hangingPunct="1">
              <a:lnSpc>
                <a:spcPct val="90000"/>
              </a:lnSpc>
            </a:pPr>
            <a:r>
              <a:rPr lang="en-US" sz="1600" smtClean="0"/>
              <a:t>Traditional File Approach</a:t>
            </a:r>
          </a:p>
          <a:p>
            <a:pPr eaLnBrk="1" hangingPunct="1">
              <a:lnSpc>
                <a:spcPct val="90000"/>
              </a:lnSpc>
            </a:pPr>
            <a:r>
              <a:rPr lang="en-US" sz="1600" smtClean="0"/>
              <a:t>Advantages of a DBMS</a:t>
            </a:r>
          </a:p>
          <a:p>
            <a:pPr eaLnBrk="1" hangingPunct="1">
              <a:lnSpc>
                <a:spcPct val="90000"/>
              </a:lnSpc>
            </a:pPr>
            <a:r>
              <a:rPr lang="en-US" sz="1600" smtClean="0"/>
              <a:t>Three layers of abstraction</a:t>
            </a:r>
          </a:p>
          <a:p>
            <a:pPr eaLnBrk="1" hangingPunct="1">
              <a:lnSpc>
                <a:spcPct val="90000"/>
              </a:lnSpc>
            </a:pPr>
            <a:r>
              <a:rPr lang="en-US" sz="1600" smtClean="0"/>
              <a:t>Users of DBMS</a:t>
            </a:r>
          </a:p>
          <a:p>
            <a:pPr eaLnBrk="1" hangingPunct="1">
              <a:lnSpc>
                <a:spcPct val="90000"/>
              </a:lnSpc>
            </a:pPr>
            <a:r>
              <a:rPr lang="en-US" sz="1600" smtClean="0"/>
              <a:t>Database Models</a:t>
            </a:r>
          </a:p>
          <a:p>
            <a:pPr eaLnBrk="1" hangingPunct="1">
              <a:lnSpc>
                <a:spcPct val="90000"/>
              </a:lnSpc>
            </a:pPr>
            <a:r>
              <a:rPr lang="en-US" sz="1600" smtClean="0"/>
              <a:t>Types of Databases</a:t>
            </a:r>
          </a:p>
          <a:p>
            <a:pPr eaLnBrk="1" hangingPunct="1">
              <a:lnSpc>
                <a:spcPct val="90000"/>
              </a:lnSpc>
            </a:pPr>
            <a:r>
              <a:rPr lang="en-US" sz="1600" smtClean="0"/>
              <a:t>Relational Model Basics</a:t>
            </a:r>
          </a:p>
          <a:p>
            <a:pPr eaLnBrk="1" hangingPunct="1">
              <a:lnSpc>
                <a:spcPct val="90000"/>
              </a:lnSpc>
            </a:pPr>
            <a:r>
              <a:rPr lang="en-US" sz="1600" smtClean="0"/>
              <a:t>Keys</a:t>
            </a:r>
          </a:p>
          <a:p>
            <a:pPr eaLnBrk="1" hangingPunct="1">
              <a:lnSpc>
                <a:spcPct val="90000"/>
              </a:lnSpc>
            </a:pPr>
            <a:r>
              <a:rPr lang="da-DK" sz="1600" smtClean="0"/>
              <a:t>Conceptual  Design</a:t>
            </a:r>
          </a:p>
          <a:p>
            <a:pPr lvl="1" eaLnBrk="1" hangingPunct="1">
              <a:lnSpc>
                <a:spcPct val="90000"/>
              </a:lnSpc>
            </a:pPr>
            <a:r>
              <a:rPr lang="da-DK" sz="1600" smtClean="0"/>
              <a:t>ER Modelling</a:t>
            </a:r>
          </a:p>
          <a:p>
            <a:pPr lvl="1" eaLnBrk="1" hangingPunct="1">
              <a:lnSpc>
                <a:spcPct val="90000"/>
              </a:lnSpc>
            </a:pPr>
            <a:r>
              <a:rPr lang="da-DK" sz="1600" smtClean="0"/>
              <a:t>ER Modelling Notations</a:t>
            </a:r>
          </a:p>
          <a:p>
            <a:pPr lvl="1" eaLnBrk="1" hangingPunct="1">
              <a:lnSpc>
                <a:spcPct val="90000"/>
              </a:lnSpc>
            </a:pPr>
            <a:r>
              <a:rPr lang="en-US" sz="1600" smtClean="0"/>
              <a:t>ERD Case study</a:t>
            </a:r>
          </a:p>
          <a:p>
            <a:pPr lvl="1" eaLnBrk="1" hangingPunct="1">
              <a:lnSpc>
                <a:spcPct val="90000"/>
              </a:lnSpc>
            </a:pPr>
            <a:r>
              <a:rPr lang="en-US" sz="1600" smtClean="0"/>
              <a:t>Merits &amp; Demerits of ER Modeling</a:t>
            </a:r>
          </a:p>
          <a:p>
            <a:endParaRPr lang="en-US" sz="1800" smtClean="0"/>
          </a:p>
        </p:txBody>
      </p:sp>
      <p:sp>
        <p:nvSpPr>
          <p:cNvPr id="4" name="Slide Number Placeholder 3"/>
          <p:cNvSpPr>
            <a:spLocks noGrp="1"/>
          </p:cNvSpPr>
          <p:nvPr>
            <p:ph type="sldNum" sz="quarter" idx="10"/>
          </p:nvPr>
        </p:nvSpPr>
        <p:spPr/>
        <p:txBody>
          <a:bodyPr/>
          <a:lstStyle/>
          <a:p>
            <a:pPr>
              <a:defRPr/>
            </a:pPr>
            <a:fld id="{14268CAD-37E6-488D-9C17-34FA0600AA6B}" type="slidenum">
              <a:rPr lang="en-US" smtClean="0"/>
              <a:pPr>
                <a:defRPr/>
              </a:pPr>
              <a:t>66</a:t>
            </a:fld>
            <a:endParaRPr lang="en-US"/>
          </a:p>
        </p:txBody>
      </p:sp>
    </p:spTree>
    <p:extLst>
      <p:ext uri="{BB962C8B-B14F-4D97-AF65-F5344CB8AC3E}">
        <p14:creationId xmlns:p14="http://schemas.microsoft.com/office/powerpoint/2010/main" val="231942165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pPr>
              <a:defRPr/>
            </a:pPr>
            <a:fld id="{5AEDFD60-2A22-4C08-BA23-7ABEDC224AA7}" type="slidenum">
              <a:rPr lang="en-US"/>
              <a:pPr>
                <a:defRPr/>
              </a:pPr>
              <a:t>67</a:t>
            </a:fld>
            <a:endParaRPr lang="en-US"/>
          </a:p>
        </p:txBody>
      </p:sp>
      <p:sp>
        <p:nvSpPr>
          <p:cNvPr id="21506" name="Rectangle 2"/>
          <p:cNvSpPr>
            <a:spLocks noGrp="1" noChangeArrowheads="1"/>
          </p:cNvSpPr>
          <p:nvPr>
            <p:ph type="title" idx="4294967295"/>
          </p:nvPr>
        </p:nvSpPr>
        <p:spPr>
          <a:xfrm>
            <a:off x="228600" y="239713"/>
            <a:ext cx="8659813" cy="512762"/>
          </a:xfrm>
        </p:spPr>
        <p:txBody>
          <a:bodyPr lIns="0">
            <a:normAutofit fontScale="90000"/>
          </a:bodyPr>
          <a:lstStyle/>
          <a:p>
            <a:pPr eaLnBrk="1" hangingPunct="1">
              <a:defRPr/>
            </a:pPr>
            <a:r>
              <a:rPr lang="en-US" smtClean="0"/>
              <a:t>References</a:t>
            </a:r>
          </a:p>
        </p:txBody>
      </p:sp>
      <p:sp>
        <p:nvSpPr>
          <p:cNvPr id="22532" name="Rectangle 3"/>
          <p:cNvSpPr>
            <a:spLocks noGrp="1" noChangeArrowheads="1"/>
          </p:cNvSpPr>
          <p:nvPr>
            <p:ph type="body" idx="4294967295"/>
          </p:nvPr>
        </p:nvSpPr>
        <p:spPr/>
        <p:txBody>
          <a:bodyPr lIns="0" tIns="0"/>
          <a:lstStyle/>
          <a:p>
            <a:pPr eaLnBrk="1" hangingPunct="1">
              <a:buFont typeface="Wingdings" pitchFamily="2" charset="2"/>
              <a:buNone/>
            </a:pPr>
            <a:endParaRPr lang="en-US" sz="1800" smtClean="0"/>
          </a:p>
          <a:p>
            <a:pPr eaLnBrk="1" hangingPunct="1"/>
            <a:r>
              <a:rPr lang="en-US" sz="1800" smtClean="0"/>
              <a:t>Henry F Korth, Abraham Silberschatz, “Database system concepts”, McGraw-Hill     International editions, Computer Science Series(1991), </a:t>
            </a:r>
            <a:r>
              <a:rPr lang="en-US" sz="1800" smtClean="0">
                <a:solidFill>
                  <a:srgbClr val="A50021"/>
                </a:solidFill>
              </a:rPr>
              <a:t>Second ed</a:t>
            </a:r>
            <a:r>
              <a:rPr lang="en-US" sz="1800" smtClean="0"/>
              <a:t>., </a:t>
            </a:r>
          </a:p>
          <a:p>
            <a:pPr eaLnBrk="1" hangingPunct="1"/>
            <a:endParaRPr lang="en-US" sz="1800" smtClean="0"/>
          </a:p>
          <a:p>
            <a:pPr eaLnBrk="1" hangingPunct="1"/>
            <a:r>
              <a:rPr lang="en-US" sz="1800" smtClean="0"/>
              <a:t> Elmasri, Navathe, "Fundamentals of Database Systems", </a:t>
            </a:r>
          </a:p>
          <a:p>
            <a:pPr eaLnBrk="1" hangingPunct="1">
              <a:buFont typeface="Wingdings" pitchFamily="2" charset="2"/>
              <a:buNone/>
            </a:pPr>
            <a:r>
              <a:rPr lang="en-US" sz="1800" smtClean="0"/>
              <a:t>	 Addison Wesley, </a:t>
            </a:r>
            <a:r>
              <a:rPr lang="en-US" sz="1800" smtClean="0">
                <a:solidFill>
                  <a:srgbClr val="A50021"/>
                </a:solidFill>
              </a:rPr>
              <a:t>Third ed</a:t>
            </a:r>
          </a:p>
          <a:p>
            <a:pPr eaLnBrk="1" hangingPunct="1">
              <a:buFont typeface="Wingdings" pitchFamily="2" charset="2"/>
              <a:buNone/>
            </a:pPr>
            <a:endParaRPr lang="en-US" sz="1800" smtClean="0"/>
          </a:p>
          <a:p>
            <a:pPr eaLnBrk="1" hangingPunct="1"/>
            <a:r>
              <a:rPr lang="en-US" sz="1800" smtClean="0"/>
              <a:t> C.J.Date, "An introduction to Database Systems", Narosa Publications, </a:t>
            </a:r>
            <a:r>
              <a:rPr lang="en-US" sz="1800" smtClean="0">
                <a:solidFill>
                  <a:srgbClr val="A50021"/>
                </a:solidFill>
              </a:rPr>
              <a:t>Sixth ed</a:t>
            </a:r>
            <a:r>
              <a:rPr lang="en-US" sz="1800" smtClean="0"/>
              <a:t>., </a:t>
            </a:r>
          </a:p>
          <a:p>
            <a:pPr eaLnBrk="1" hangingPunct="1">
              <a:buFont typeface="Wingdings" pitchFamily="2" charset="2"/>
              <a:buNone/>
            </a:pPr>
            <a:endParaRPr lang="en-US" sz="1800" smtClean="0"/>
          </a:p>
        </p:txBody>
      </p:sp>
    </p:spTree>
    <p:extLst>
      <p:ext uri="{BB962C8B-B14F-4D97-AF65-F5344CB8AC3E}">
        <p14:creationId xmlns:p14="http://schemas.microsoft.com/office/powerpoint/2010/main" val="9055761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5" name="Rectangle 4"/>
          <p:cNvSpPr>
            <a:spLocks noGrp="1" noChangeArrowheads="1"/>
          </p:cNvSpPr>
          <p:nvPr>
            <p:ph type="title"/>
          </p:nvPr>
        </p:nvSpPr>
        <p:spPr>
          <a:xfrm>
            <a:off x="-31376" y="-4482"/>
            <a:ext cx="9175376" cy="766482"/>
          </a:xfrm>
          <a:solidFill>
            <a:schemeClr val="accent4">
              <a:lumMod val="40000"/>
              <a:lumOff val="60000"/>
            </a:schemeClr>
          </a:solidFill>
        </p:spPr>
        <p:txBody>
          <a:bodyPr lIns="0"/>
          <a:lstStyle/>
          <a:p>
            <a:pPr>
              <a:defRPr/>
            </a:pPr>
            <a:r>
              <a:rPr lang="en-US" dirty="0" smtClean="0"/>
              <a:t>Database Management System</a:t>
            </a:r>
          </a:p>
        </p:txBody>
      </p:sp>
      <p:sp>
        <p:nvSpPr>
          <p:cNvPr id="26627" name="Content Placeholder 6"/>
          <p:cNvSpPr>
            <a:spLocks noGrp="1"/>
          </p:cNvSpPr>
          <p:nvPr>
            <p:ph idx="1"/>
          </p:nvPr>
        </p:nvSpPr>
        <p:spPr/>
        <p:txBody>
          <a:bodyPr>
            <a:normAutofit fontScale="85000" lnSpcReduction="20000"/>
          </a:bodyPr>
          <a:lstStyle/>
          <a:p>
            <a:pPr>
              <a:buClr>
                <a:schemeClr val="tx1"/>
              </a:buClr>
              <a:buFontTx/>
              <a:buChar char="•"/>
            </a:pPr>
            <a:r>
              <a:rPr lang="en-US" smtClean="0"/>
              <a:t>DBMS is consist of collection of interrelated files and set of programs.</a:t>
            </a:r>
          </a:p>
          <a:p>
            <a:pPr>
              <a:buClr>
                <a:schemeClr val="tx1"/>
              </a:buClr>
              <a:buFont typeface="Wingdings" pitchFamily="2" charset="2"/>
              <a:buNone/>
            </a:pPr>
            <a:endParaRPr lang="en-US" smtClean="0"/>
          </a:p>
          <a:p>
            <a:pPr>
              <a:buClr>
                <a:schemeClr val="tx1"/>
              </a:buClr>
              <a:buFontTx/>
              <a:buChar char="•"/>
            </a:pPr>
            <a:r>
              <a:rPr lang="en-US" smtClean="0"/>
              <a:t>These set of programs allow users to access and  modify files</a:t>
            </a:r>
          </a:p>
          <a:p>
            <a:pPr>
              <a:buClr>
                <a:schemeClr val="tx1"/>
              </a:buClr>
              <a:buFontTx/>
              <a:buChar char="•"/>
            </a:pPr>
            <a:endParaRPr lang="en-US" i="1" smtClean="0"/>
          </a:p>
          <a:p>
            <a:pPr>
              <a:buClr>
                <a:schemeClr val="tx1"/>
              </a:buClr>
              <a:buFontTx/>
              <a:buChar char="•"/>
            </a:pPr>
            <a:r>
              <a:rPr lang="en-US" i="1" smtClean="0"/>
              <a:t>   Primary Goal is to provide a convenient and efficient way to store, retrieve and modify information</a:t>
            </a:r>
          </a:p>
          <a:p>
            <a:pPr>
              <a:buClr>
                <a:schemeClr val="tx1"/>
              </a:buClr>
              <a:buFontTx/>
              <a:buChar char="•"/>
            </a:pPr>
            <a:endParaRPr lang="en-US" i="1" smtClean="0"/>
          </a:p>
          <a:p>
            <a:pPr>
              <a:buClr>
                <a:schemeClr val="tx1"/>
              </a:buClr>
              <a:buFontTx/>
              <a:buChar char="•"/>
            </a:pPr>
            <a:r>
              <a:rPr lang="en-US" smtClean="0"/>
              <a:t>   Layer of abstraction between the application programs and the file system</a:t>
            </a:r>
          </a:p>
          <a:p>
            <a:endParaRPr lang="en-US" smtClean="0"/>
          </a:p>
        </p:txBody>
      </p:sp>
      <p:sp>
        <p:nvSpPr>
          <p:cNvPr id="6" name="Slide Number Placeholder 1"/>
          <p:cNvSpPr>
            <a:spLocks noGrp="1"/>
          </p:cNvSpPr>
          <p:nvPr>
            <p:ph type="sldNum" sz="quarter" idx="10"/>
          </p:nvPr>
        </p:nvSpPr>
        <p:spPr/>
        <p:txBody>
          <a:bodyPr/>
          <a:lstStyle/>
          <a:p>
            <a:pPr>
              <a:defRPr/>
            </a:pPr>
            <a:fld id="{3731275B-E75E-4A45-BFA3-D6E87F6BB120}" type="slidenum">
              <a:rPr lang="en-US"/>
              <a:pPr>
                <a:defRPr/>
              </a:pPr>
              <a:t>7</a:t>
            </a:fld>
            <a:endParaRPr lang="en-US"/>
          </a:p>
        </p:txBody>
      </p:sp>
    </p:spTree>
    <p:extLst>
      <p:ext uri="{BB962C8B-B14F-4D97-AF65-F5344CB8AC3E}">
        <p14:creationId xmlns:p14="http://schemas.microsoft.com/office/powerpoint/2010/main" val="4202797919"/>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pPr>
              <a:defRPr/>
            </a:pPr>
            <a:fld id="{CC2E9486-4DF1-4241-8E9D-A246E6BCC466}" type="slidenum">
              <a:rPr lang="en-US"/>
              <a:pPr>
                <a:defRPr/>
              </a:pPr>
              <a:t>8</a:t>
            </a:fld>
            <a:endParaRPr lang="en-US"/>
          </a:p>
        </p:txBody>
      </p:sp>
      <p:sp>
        <p:nvSpPr>
          <p:cNvPr id="29698" name="Rectangle 25"/>
          <p:cNvSpPr>
            <a:spLocks noGrp="1" noChangeArrowheads="1"/>
          </p:cNvSpPr>
          <p:nvPr>
            <p:ph type="title" idx="4294967295"/>
          </p:nvPr>
        </p:nvSpPr>
        <p:spPr>
          <a:xfrm>
            <a:off x="31376" y="0"/>
            <a:ext cx="9112624" cy="762000"/>
          </a:xfrm>
          <a:solidFill>
            <a:schemeClr val="accent4">
              <a:lumMod val="40000"/>
              <a:lumOff val="60000"/>
            </a:schemeClr>
          </a:solidFill>
        </p:spPr>
        <p:txBody>
          <a:bodyPr lIns="0">
            <a:normAutofit/>
          </a:bodyPr>
          <a:lstStyle/>
          <a:p>
            <a:pPr eaLnBrk="1" hangingPunct="1">
              <a:defRPr/>
            </a:pPr>
            <a:r>
              <a:rPr lang="en-US" dirty="0" smtClean="0"/>
              <a:t>Where does the DBMS fit in?</a:t>
            </a:r>
          </a:p>
        </p:txBody>
      </p:sp>
      <p:pic>
        <p:nvPicPr>
          <p:cNvPr id="30724" name="Picture 57"/>
          <p:cNvPicPr>
            <a:picLocks noGrp="1" noChangeAspect="1" noChangeArrowheads="1"/>
          </p:cNvPicPr>
          <p:nvPr>
            <p:ph sz="half" idx="4294967295"/>
          </p:nvPr>
        </p:nvPicPr>
        <p:blipFill>
          <a:blip r:embed="rId3"/>
          <a:srcRect/>
          <a:stretch>
            <a:fillRect/>
          </a:stretch>
        </p:blipFill>
        <p:spPr>
          <a:xfrm>
            <a:off x="1371600" y="1143000"/>
            <a:ext cx="6019800" cy="4953000"/>
          </a:xfrm>
          <a:ln w="38100" cap="sq">
            <a:solidFill>
              <a:srgbClr val="000000"/>
            </a:solidFill>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11443037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nodeType="withEffect">
                                  <p:stCondLst>
                                    <p:cond delay="0"/>
                                  </p:stCondLst>
                                  <p:childTnLst>
                                    <p:set>
                                      <p:cBhvr>
                                        <p:cTn id="6" dur="1" fill="hold">
                                          <p:stCondLst>
                                            <p:cond delay="0"/>
                                          </p:stCondLst>
                                        </p:cTn>
                                        <p:tgtEl>
                                          <p:spTgt spid="30724"/>
                                        </p:tgtEl>
                                        <p:attrNameLst>
                                          <p:attrName>style.visibility</p:attrName>
                                        </p:attrNameLst>
                                      </p:cBhvr>
                                      <p:to>
                                        <p:strVal val="visible"/>
                                      </p:to>
                                    </p:set>
                                    <p:anim calcmode="lin" valueType="num">
                                      <p:cBhvr>
                                        <p:cTn id="7" dur="500" fill="hold"/>
                                        <p:tgtEl>
                                          <p:spTgt spid="30724"/>
                                        </p:tgtEl>
                                        <p:attrNameLst>
                                          <p:attrName>ppt_w</p:attrName>
                                        </p:attrNameLst>
                                      </p:cBhvr>
                                      <p:tavLst>
                                        <p:tav tm="0">
                                          <p:val>
                                            <p:fltVal val="0"/>
                                          </p:val>
                                        </p:tav>
                                        <p:tav tm="100000">
                                          <p:val>
                                            <p:strVal val="#ppt_w"/>
                                          </p:val>
                                        </p:tav>
                                      </p:tavLst>
                                    </p:anim>
                                    <p:anim calcmode="lin" valueType="num">
                                      <p:cBhvr>
                                        <p:cTn id="8" dur="500" fill="hold"/>
                                        <p:tgtEl>
                                          <p:spTgt spid="30724"/>
                                        </p:tgtEl>
                                        <p:attrNameLst>
                                          <p:attrName>ppt_h</p:attrName>
                                        </p:attrNameLst>
                                      </p:cBhvr>
                                      <p:tavLst>
                                        <p:tav tm="0">
                                          <p:val>
                                            <p:fltVal val="0"/>
                                          </p:val>
                                        </p:tav>
                                        <p:tav tm="100000">
                                          <p:val>
                                            <p:strVal val="#ppt_h"/>
                                          </p:val>
                                        </p:tav>
                                      </p:tavLst>
                                    </p:anim>
                                    <p:animEffect transition="in" filter="fade">
                                      <p:cBhvr>
                                        <p:cTn id="9" dur="500"/>
                                        <p:tgtEl>
                                          <p:spTgt spid="307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pPr>
              <a:defRPr/>
            </a:pPr>
            <a:fld id="{2A1600D0-9C49-449A-9721-63DB0DBEFD0D}" type="slidenum">
              <a:rPr lang="en-US"/>
              <a:pPr>
                <a:defRPr/>
              </a:pPr>
              <a:t>9</a:t>
            </a:fld>
            <a:endParaRPr lang="en-US"/>
          </a:p>
        </p:txBody>
      </p:sp>
      <p:sp>
        <p:nvSpPr>
          <p:cNvPr id="30722" name="Rectangle 5"/>
          <p:cNvSpPr>
            <a:spLocks noGrp="1" noChangeArrowheads="1"/>
          </p:cNvSpPr>
          <p:nvPr>
            <p:ph type="title" idx="4294967295"/>
          </p:nvPr>
        </p:nvSpPr>
        <p:spPr>
          <a:xfrm>
            <a:off x="0" y="0"/>
            <a:ext cx="9144000" cy="762000"/>
          </a:xfrm>
          <a:solidFill>
            <a:schemeClr val="accent4">
              <a:lumMod val="40000"/>
              <a:lumOff val="60000"/>
            </a:schemeClr>
          </a:solidFill>
        </p:spPr>
        <p:txBody>
          <a:bodyPr lIns="0">
            <a:normAutofit/>
          </a:bodyPr>
          <a:lstStyle/>
          <a:p>
            <a:pPr eaLnBrk="1" hangingPunct="1">
              <a:defRPr/>
            </a:pPr>
            <a:r>
              <a:rPr lang="en-US" sz="3200" dirty="0" smtClean="0"/>
              <a:t>Difference Between File and DBMS Operations</a:t>
            </a:r>
          </a:p>
        </p:txBody>
      </p:sp>
      <p:pic>
        <p:nvPicPr>
          <p:cNvPr id="31748" name="Picture 4"/>
          <p:cNvPicPr>
            <a:picLocks noGrp="1" noChangeAspect="1" noChangeArrowheads="1"/>
          </p:cNvPicPr>
          <p:nvPr>
            <p:ph idx="4294967295"/>
          </p:nvPr>
        </p:nvPicPr>
        <p:blipFill>
          <a:blip r:embed="rId2"/>
          <a:srcRect/>
          <a:stretch>
            <a:fillRect/>
          </a:stretch>
        </p:blipFill>
        <p:spPr>
          <a:xfrm>
            <a:off x="1143000" y="990600"/>
            <a:ext cx="6477000" cy="4892675"/>
          </a:xfrm>
          <a:ln w="38100" cap="sq">
            <a:solidFill>
              <a:srgbClr val="000000"/>
            </a:solidFill>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636994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nodeType="withEffect">
                                  <p:stCondLst>
                                    <p:cond delay="0"/>
                                  </p:stCondLst>
                                  <p:childTnLst>
                                    <p:set>
                                      <p:cBhvr>
                                        <p:cTn id="6" dur="1" fill="hold">
                                          <p:stCondLst>
                                            <p:cond delay="0"/>
                                          </p:stCondLst>
                                        </p:cTn>
                                        <p:tgtEl>
                                          <p:spTgt spid="31748"/>
                                        </p:tgtEl>
                                        <p:attrNameLst>
                                          <p:attrName>style.visibility</p:attrName>
                                        </p:attrNameLst>
                                      </p:cBhvr>
                                      <p:to>
                                        <p:strVal val="visible"/>
                                      </p:to>
                                    </p:set>
                                    <p:anim calcmode="lin" valueType="num">
                                      <p:cBhvr>
                                        <p:cTn id="7" dur="500" fill="hold"/>
                                        <p:tgtEl>
                                          <p:spTgt spid="31748"/>
                                        </p:tgtEl>
                                        <p:attrNameLst>
                                          <p:attrName>ppt_w</p:attrName>
                                        </p:attrNameLst>
                                      </p:cBhvr>
                                      <p:tavLst>
                                        <p:tav tm="0">
                                          <p:val>
                                            <p:fltVal val="0"/>
                                          </p:val>
                                        </p:tav>
                                        <p:tav tm="100000">
                                          <p:val>
                                            <p:strVal val="#ppt_w"/>
                                          </p:val>
                                        </p:tav>
                                      </p:tavLst>
                                    </p:anim>
                                    <p:anim calcmode="lin" valueType="num">
                                      <p:cBhvr>
                                        <p:cTn id="8" dur="500" fill="hold"/>
                                        <p:tgtEl>
                                          <p:spTgt spid="31748"/>
                                        </p:tgtEl>
                                        <p:attrNameLst>
                                          <p:attrName>ppt_h</p:attrName>
                                        </p:attrNameLst>
                                      </p:cBhvr>
                                      <p:tavLst>
                                        <p:tav tm="0">
                                          <p:val>
                                            <p:fltVal val="0"/>
                                          </p:val>
                                        </p:tav>
                                        <p:tav tm="100000">
                                          <p:val>
                                            <p:strVal val="#ppt_h"/>
                                          </p:val>
                                        </p:tav>
                                      </p:tavLst>
                                    </p:anim>
                                    <p:animEffect transition="in" filter="fade">
                                      <p:cBhvr>
                                        <p:cTn id="9" dur="500"/>
                                        <p:tgtEl>
                                          <p:spTgt spid="317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TotalTime>
  <Words>4961</Words>
  <Application>Microsoft Office PowerPoint</Application>
  <PresentationFormat>On-screen Show (4:3)</PresentationFormat>
  <Paragraphs>968</Paragraphs>
  <Slides>67</Slides>
  <Notes>44</Notes>
  <HiddenSlides>0</HiddenSlides>
  <MMClips>0</MMClips>
  <ScaleCrop>false</ScaleCrop>
  <HeadingPairs>
    <vt:vector size="6" baseType="variant">
      <vt:variant>
        <vt:lpstr>Theme</vt:lpstr>
      </vt:variant>
      <vt:variant>
        <vt:i4>1</vt:i4>
      </vt:variant>
      <vt:variant>
        <vt:lpstr>Embedded OLE Servers</vt:lpstr>
      </vt:variant>
      <vt:variant>
        <vt:i4>4</vt:i4>
      </vt:variant>
      <vt:variant>
        <vt:lpstr>Slide Titles</vt:lpstr>
      </vt:variant>
      <vt:variant>
        <vt:i4>67</vt:i4>
      </vt:variant>
    </vt:vector>
  </HeadingPairs>
  <TitlesOfParts>
    <vt:vector size="72" baseType="lpstr">
      <vt:lpstr>Office Theme</vt:lpstr>
      <vt:lpstr>Visio</vt:lpstr>
      <vt:lpstr>Worksheet</vt:lpstr>
      <vt:lpstr>Bitmap Image</vt:lpstr>
      <vt:lpstr>Document</vt:lpstr>
      <vt:lpstr>C Map- RDBMS Core</vt:lpstr>
      <vt:lpstr>Course Objectives</vt:lpstr>
      <vt:lpstr>Session Plan</vt:lpstr>
      <vt:lpstr>Session Plan Day1</vt:lpstr>
      <vt:lpstr> Traditional Method of Data Storage</vt:lpstr>
      <vt:lpstr>Problems: Traditional Approach</vt:lpstr>
      <vt:lpstr>Database Management System</vt:lpstr>
      <vt:lpstr>Where does the DBMS fit in?</vt:lpstr>
      <vt:lpstr>Difference Between File and DBMS Operations</vt:lpstr>
      <vt:lpstr>Three-layer Architecture</vt:lpstr>
      <vt:lpstr>Detailed System Architecture</vt:lpstr>
      <vt:lpstr>An example of the three levels</vt:lpstr>
      <vt:lpstr>Users of a DBMS</vt:lpstr>
      <vt:lpstr>Advantages of a DBMS</vt:lpstr>
      <vt:lpstr>Data Models</vt:lpstr>
      <vt:lpstr>Types of data models</vt:lpstr>
      <vt:lpstr>Record based data model – Hierarchical data model</vt:lpstr>
      <vt:lpstr>Record based data model – Network data model</vt:lpstr>
      <vt:lpstr>Record based data model – Relational data model</vt:lpstr>
      <vt:lpstr>Relational model basics</vt:lpstr>
      <vt:lpstr>Keys in relational model</vt:lpstr>
      <vt:lpstr>Key and Non-key Attributes in Relational Model</vt:lpstr>
      <vt:lpstr>Example</vt:lpstr>
      <vt:lpstr>Exercise on Key attributes</vt:lpstr>
      <vt:lpstr>What are the candidate keys?</vt:lpstr>
      <vt:lpstr>What are the candidate keys?</vt:lpstr>
      <vt:lpstr>What are the candidate keys?</vt:lpstr>
      <vt:lpstr>Choosing a Primary key from Candidate keys -Guidelines</vt:lpstr>
      <vt:lpstr>Foreign Key</vt:lpstr>
      <vt:lpstr>Foreign Key</vt:lpstr>
      <vt:lpstr>Database Design Techniques</vt:lpstr>
      <vt:lpstr>ER modeling</vt:lpstr>
      <vt:lpstr>Entity Types</vt:lpstr>
      <vt:lpstr>Attributes</vt:lpstr>
      <vt:lpstr>Attributes Types</vt:lpstr>
      <vt:lpstr>Degree of a Relationship</vt:lpstr>
      <vt:lpstr>Cardinality</vt:lpstr>
      <vt:lpstr>Relationship Participation</vt:lpstr>
      <vt:lpstr>ER Modeling -Notations</vt:lpstr>
      <vt:lpstr>ER Modeling -Notations</vt:lpstr>
      <vt:lpstr>ER Modeling -Notations</vt:lpstr>
      <vt:lpstr>Composite attribute</vt:lpstr>
      <vt:lpstr>Unary Relationship</vt:lpstr>
      <vt:lpstr>Role names</vt:lpstr>
      <vt:lpstr>Binary Relationship</vt:lpstr>
      <vt:lpstr>Ternary Relationship</vt:lpstr>
      <vt:lpstr>Relationship participation</vt:lpstr>
      <vt:lpstr>Attributes of a Relationship</vt:lpstr>
      <vt:lpstr>Weak entity</vt:lpstr>
      <vt:lpstr>Case Study – ER Model For a college DB </vt:lpstr>
      <vt:lpstr>Steps in ER Modeling </vt:lpstr>
      <vt:lpstr>PowerPoint Presentation</vt:lpstr>
      <vt:lpstr> Steps in ER Modeling </vt:lpstr>
      <vt:lpstr> Steps in ER Modeling </vt:lpstr>
      <vt:lpstr>PowerPoint Presentation</vt:lpstr>
      <vt:lpstr>PowerPoint Presentation</vt:lpstr>
      <vt:lpstr>Case Study – Online Retail Application(self study) </vt:lpstr>
      <vt:lpstr>Steps in ER Modeling (self study)</vt:lpstr>
      <vt:lpstr>Steps in ER Modeling(self study) </vt:lpstr>
      <vt:lpstr>Steps in ER Modeling(self study) </vt:lpstr>
      <vt:lpstr>Steps in ER Modeling(self study)</vt:lpstr>
      <vt:lpstr>Steps in ER Modeling(self study)</vt:lpstr>
      <vt:lpstr>PowerPoint Presentation</vt:lpstr>
      <vt:lpstr>Merits and Demerits of ER Modeling </vt:lpstr>
      <vt:lpstr>Summary of ER Modeling </vt:lpstr>
      <vt:lpstr>Summary</vt:lpstr>
      <vt:lpstr>References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Map- RDBMS Core</dc:title>
  <dc:creator>Manish</dc:creator>
  <cp:lastModifiedBy>Manish</cp:lastModifiedBy>
  <cp:revision>36</cp:revision>
  <dcterms:created xsi:type="dcterms:W3CDTF">2006-08-16T00:00:00Z</dcterms:created>
  <dcterms:modified xsi:type="dcterms:W3CDTF">2014-11-07T19:32:30Z</dcterms:modified>
</cp:coreProperties>
</file>