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73" r:id="rId2"/>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1" r:id="rId19"/>
    <p:sldId id="292" r:id="rId20"/>
    <p:sldId id="293" r:id="rId21"/>
    <p:sldId id="294" r:id="rId22"/>
    <p:sldId id="295" r:id="rId23"/>
    <p:sldId id="296" r:id="rId24"/>
    <p:sldId id="297" r:id="rId25"/>
    <p:sldId id="298" r:id="rId26"/>
    <p:sldId id="299" r:id="rId27"/>
    <p:sldId id="301" r:id="rId28"/>
    <p:sldId id="302" r:id="rId29"/>
    <p:sldId id="303" r:id="rId30"/>
    <p:sldId id="304" r:id="rId31"/>
    <p:sldId id="305" r:id="rId32"/>
    <p:sldId id="307" r:id="rId33"/>
    <p:sldId id="325" r:id="rId34"/>
    <p:sldId id="308" r:id="rId35"/>
    <p:sldId id="309" r:id="rId36"/>
    <p:sldId id="310" r:id="rId37"/>
    <p:sldId id="311" r:id="rId38"/>
    <p:sldId id="312" r:id="rId39"/>
    <p:sldId id="313" r:id="rId40"/>
    <p:sldId id="314" r:id="rId41"/>
    <p:sldId id="315" r:id="rId42"/>
    <p:sldId id="316" r:id="rId43"/>
    <p:sldId id="317" r:id="rId44"/>
    <p:sldId id="318" r:id="rId45"/>
    <p:sldId id="320" r:id="rId46"/>
    <p:sldId id="321" r:id="rId47"/>
    <p:sldId id="324" r:id="rId48"/>
    <p:sldId id="270" r:id="rId49"/>
    <p:sldId id="271" r:id="rId50"/>
    <p:sldId id="272"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harmvir_Singh" initials="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909" autoAdjust="0"/>
  </p:normalViewPr>
  <p:slideViewPr>
    <p:cSldViewPr>
      <p:cViewPr varScale="1">
        <p:scale>
          <a:sx n="56" d="100"/>
          <a:sy n="56" d="100"/>
        </p:scale>
        <p:origin x="-177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1" Type="http://schemas.openxmlformats.org/officeDocument/2006/relationships/image" Target="../media/image3.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3.jpe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F86EB7-76B1-4FB7-9040-A0AD2FAA3EE3}" type="doc">
      <dgm:prSet loTypeId="urn:microsoft.com/office/officeart/2005/8/layout/vList3#1" loCatId="list" qsTypeId="urn:microsoft.com/office/officeart/2005/8/quickstyle/3d1" qsCatId="3D" csTypeId="urn:microsoft.com/office/officeart/2005/8/colors/accent0_3" csCatId="mainScheme" phldr="1"/>
      <dgm:spPr/>
    </dgm:pt>
    <dgm:pt modelId="{77459410-5651-4EC7-8830-FDBA88BF6D8D}">
      <dgm:prSet phldrT="[Text]"/>
      <dgm:spPr>
        <a:solidFill>
          <a:srgbClr val="2101A7"/>
        </a:solidFill>
        <a:scene3d>
          <a:camera prst="orthographicFront">
            <a:rot lat="0" lon="10800000" rev="0"/>
          </a:camera>
          <a:lightRig rig="flat" dir="t"/>
        </a:scene3d>
        <a:sp3d prstMaterial="plastic">
          <a:bevelT w="120900" h="88900"/>
          <a:bevelB w="88900" h="31750" prst="angle"/>
        </a:sp3d>
      </dgm:spPr>
      <dgm:t>
        <a:bodyPr>
          <a:flatTx/>
        </a:bodyPr>
        <a:lstStyle/>
        <a:p>
          <a:r>
            <a:rPr lang="en-US" dirty="0" smtClean="0"/>
            <a:t>Dumb Terminal 1</a:t>
          </a:r>
        </a:p>
      </dgm:t>
    </dgm:pt>
    <dgm:pt modelId="{1B79F2DE-8EF4-449A-8D83-B3B416953D40}" type="parTrans" cxnId="{4E88945D-BA8F-4238-99EC-1CAB6946FC2A}">
      <dgm:prSet/>
      <dgm:spPr/>
      <dgm:t>
        <a:bodyPr/>
        <a:lstStyle/>
        <a:p>
          <a:endParaRPr lang="en-US"/>
        </a:p>
      </dgm:t>
    </dgm:pt>
    <dgm:pt modelId="{92E36A74-AD20-4140-A6E3-DEAEEFDDEBEB}" type="sibTrans" cxnId="{4E88945D-BA8F-4238-99EC-1CAB6946FC2A}">
      <dgm:prSet/>
      <dgm:spPr/>
      <dgm:t>
        <a:bodyPr/>
        <a:lstStyle/>
        <a:p>
          <a:endParaRPr lang="en-US"/>
        </a:p>
      </dgm:t>
    </dgm:pt>
    <dgm:pt modelId="{8F5F9DAC-11A0-4D29-A780-633B0F156D7B}">
      <dgm:prSet phldrT="[Text]"/>
      <dgm:spPr>
        <a:solidFill>
          <a:srgbClr val="2101A7"/>
        </a:solidFill>
        <a:scene3d>
          <a:camera prst="orthographicFront">
            <a:rot lat="0" lon="10800000" rev="0"/>
          </a:camera>
          <a:lightRig rig="flat" dir="t"/>
        </a:scene3d>
        <a:sp3d prstMaterial="plastic">
          <a:bevelT w="120900" h="88900"/>
          <a:bevelB w="88900" h="31750" prst="angle"/>
        </a:sp3d>
      </dgm:spPr>
      <dgm:t>
        <a:bodyPr>
          <a:flatTx/>
        </a:bodyPr>
        <a:lstStyle/>
        <a:p>
          <a:r>
            <a:rPr lang="en-US" dirty="0" smtClean="0"/>
            <a:t>Dumb Terminal 2</a:t>
          </a:r>
          <a:endParaRPr lang="en-US" dirty="0"/>
        </a:p>
      </dgm:t>
    </dgm:pt>
    <dgm:pt modelId="{3ECEE31B-501C-4A20-B3E8-9AB09D549F5D}" type="parTrans" cxnId="{84AC5898-C816-4718-B9AF-EDB1C18EAAC2}">
      <dgm:prSet/>
      <dgm:spPr/>
      <dgm:t>
        <a:bodyPr/>
        <a:lstStyle/>
        <a:p>
          <a:endParaRPr lang="en-US"/>
        </a:p>
      </dgm:t>
    </dgm:pt>
    <dgm:pt modelId="{219458FF-554F-45E4-8B1F-5BC95AD44E84}" type="sibTrans" cxnId="{84AC5898-C816-4718-B9AF-EDB1C18EAAC2}">
      <dgm:prSet/>
      <dgm:spPr/>
      <dgm:t>
        <a:bodyPr/>
        <a:lstStyle/>
        <a:p>
          <a:endParaRPr lang="en-US"/>
        </a:p>
      </dgm:t>
    </dgm:pt>
    <dgm:pt modelId="{B5B10635-071D-4C65-AEDF-3A10AD49149E}">
      <dgm:prSet phldrT="[Text]"/>
      <dgm:spPr>
        <a:solidFill>
          <a:srgbClr val="2101A7"/>
        </a:solidFill>
        <a:scene3d>
          <a:camera prst="orthographicFront">
            <a:rot lat="0" lon="10800000" rev="0"/>
          </a:camera>
          <a:lightRig rig="flat" dir="t"/>
        </a:scene3d>
        <a:sp3d prstMaterial="plastic">
          <a:bevelT w="120900" h="88900"/>
          <a:bevelB w="88900" h="31750" prst="angle"/>
        </a:sp3d>
      </dgm:spPr>
      <dgm:t>
        <a:bodyPr>
          <a:flatTx/>
        </a:bodyPr>
        <a:lstStyle/>
        <a:p>
          <a:r>
            <a:rPr lang="en-US" dirty="0" smtClean="0"/>
            <a:t>Dumb Terminal 3</a:t>
          </a:r>
          <a:endParaRPr lang="en-US" dirty="0"/>
        </a:p>
      </dgm:t>
    </dgm:pt>
    <dgm:pt modelId="{AB315410-8A8C-4409-B3F1-4A8DCF8AFF67}" type="parTrans" cxnId="{D7C9C397-9E43-4FFC-89CE-C6CF3077B4C0}">
      <dgm:prSet/>
      <dgm:spPr/>
      <dgm:t>
        <a:bodyPr/>
        <a:lstStyle/>
        <a:p>
          <a:endParaRPr lang="en-US"/>
        </a:p>
      </dgm:t>
    </dgm:pt>
    <dgm:pt modelId="{9B97A74E-C269-4E1F-9779-E99391C8FD09}" type="sibTrans" cxnId="{D7C9C397-9E43-4FFC-89CE-C6CF3077B4C0}">
      <dgm:prSet/>
      <dgm:spPr/>
      <dgm:t>
        <a:bodyPr/>
        <a:lstStyle/>
        <a:p>
          <a:endParaRPr lang="en-US"/>
        </a:p>
      </dgm:t>
    </dgm:pt>
    <dgm:pt modelId="{59A4DD12-4964-4D56-8E67-FF8C01A1C945}" type="pres">
      <dgm:prSet presAssocID="{C2F86EB7-76B1-4FB7-9040-A0AD2FAA3EE3}" presName="linearFlow" presStyleCnt="0">
        <dgm:presLayoutVars>
          <dgm:dir/>
          <dgm:resizeHandles val="exact"/>
        </dgm:presLayoutVars>
      </dgm:prSet>
      <dgm:spPr/>
    </dgm:pt>
    <dgm:pt modelId="{A9F8D866-2330-4E37-AD81-8954BFBD9A17}" type="pres">
      <dgm:prSet presAssocID="{77459410-5651-4EC7-8830-FDBA88BF6D8D}" presName="composite" presStyleCnt="0"/>
      <dgm:spPr/>
    </dgm:pt>
    <dgm:pt modelId="{494784E8-C10D-4572-A419-AA40012E7C95}" type="pres">
      <dgm:prSet presAssocID="{77459410-5651-4EC7-8830-FDBA88BF6D8D}" presName="imgShp" presStyleLbl="fgImgPlace1" presStyleIdx="0" presStyleCnt="3" custScaleX="67425" custScaleY="68856" custLinFactX="23295" custLinFactNeighborX="100000" custLinFactNeighborY="4789"/>
      <dgm:spPr>
        <a:blipFill rotWithShape="0">
          <a:blip xmlns:r="http://schemas.openxmlformats.org/officeDocument/2006/relationships" r:embed="rId1"/>
          <a:stretch>
            <a:fillRect/>
          </a:stretch>
        </a:blipFill>
      </dgm:spPr>
    </dgm:pt>
    <dgm:pt modelId="{3D469A73-1607-411A-91BD-B8B8416AE770}" type="pres">
      <dgm:prSet presAssocID="{77459410-5651-4EC7-8830-FDBA88BF6D8D}" presName="txShp" presStyleLbl="node1" presStyleIdx="0" presStyleCnt="3" custScaleX="69457" custScaleY="51762" custLinFactNeighborX="-45843" custLinFactNeighborY="1514">
        <dgm:presLayoutVars>
          <dgm:bulletEnabled val="1"/>
        </dgm:presLayoutVars>
      </dgm:prSet>
      <dgm:spPr>
        <a:prstGeom prst="homePlate">
          <a:avLst/>
        </a:prstGeom>
      </dgm:spPr>
      <dgm:t>
        <a:bodyPr/>
        <a:lstStyle/>
        <a:p>
          <a:endParaRPr lang="en-US"/>
        </a:p>
      </dgm:t>
    </dgm:pt>
    <dgm:pt modelId="{745A3538-A7EA-4936-AB2C-98528B7D0359}" type="pres">
      <dgm:prSet presAssocID="{92E36A74-AD20-4140-A6E3-DEAEEFDDEBEB}" presName="spacing" presStyleCnt="0"/>
      <dgm:spPr/>
    </dgm:pt>
    <dgm:pt modelId="{0ED7F04D-78A7-4A43-8093-FD1A2157F90C}" type="pres">
      <dgm:prSet presAssocID="{8F5F9DAC-11A0-4D29-A780-633B0F156D7B}" presName="composite" presStyleCnt="0"/>
      <dgm:spPr/>
    </dgm:pt>
    <dgm:pt modelId="{B69335A7-618E-4355-BBE7-E7AFA57D7E07}" type="pres">
      <dgm:prSet presAssocID="{8F5F9DAC-11A0-4D29-A780-633B0F156D7B}" presName="imgShp" presStyleLbl="fgImgPlace1" presStyleIdx="1" presStyleCnt="3" custScaleX="67598" custScaleY="65311" custLinFactX="27403" custLinFactNeighborX="100000" custLinFactNeighborY="-26551"/>
      <dgm:spPr>
        <a:blipFill rotWithShape="0">
          <a:blip xmlns:r="http://schemas.openxmlformats.org/officeDocument/2006/relationships" r:embed="rId1"/>
          <a:stretch>
            <a:fillRect/>
          </a:stretch>
        </a:blipFill>
      </dgm:spPr>
    </dgm:pt>
    <dgm:pt modelId="{948DAA23-6A78-484A-8837-7FB06FCC8B76}" type="pres">
      <dgm:prSet presAssocID="{8F5F9DAC-11A0-4D29-A780-633B0F156D7B}" presName="txShp" presStyleLbl="node1" presStyleIdx="1" presStyleCnt="3" custScaleX="68127" custScaleY="53722" custLinFactNeighborX="-45532" custLinFactNeighborY="-21857">
        <dgm:presLayoutVars>
          <dgm:bulletEnabled val="1"/>
        </dgm:presLayoutVars>
      </dgm:prSet>
      <dgm:spPr>
        <a:prstGeom prst="homePlate">
          <a:avLst/>
        </a:prstGeom>
      </dgm:spPr>
      <dgm:t>
        <a:bodyPr/>
        <a:lstStyle/>
        <a:p>
          <a:endParaRPr lang="en-US"/>
        </a:p>
      </dgm:t>
    </dgm:pt>
    <dgm:pt modelId="{7C5F483C-B228-44A4-A52D-B17D1AE4DF65}" type="pres">
      <dgm:prSet presAssocID="{219458FF-554F-45E4-8B1F-5BC95AD44E84}" presName="spacing" presStyleCnt="0"/>
      <dgm:spPr/>
    </dgm:pt>
    <dgm:pt modelId="{2E9D5DF1-4FE2-40A4-A8CC-20F70EFF6F00}" type="pres">
      <dgm:prSet presAssocID="{B5B10635-071D-4C65-AEDF-3A10AD49149E}" presName="composite" presStyleCnt="0"/>
      <dgm:spPr/>
    </dgm:pt>
    <dgm:pt modelId="{BFE7613B-6FAE-4148-8042-081FBB519B33}" type="pres">
      <dgm:prSet presAssocID="{B5B10635-071D-4C65-AEDF-3A10AD49149E}" presName="imgShp" presStyleLbl="fgImgPlace1" presStyleIdx="2" presStyleCnt="3" custScaleX="72963" custScaleY="75859" custLinFactX="28330" custLinFactNeighborX="100000" custLinFactNeighborY="-62197"/>
      <dgm:spPr>
        <a:blipFill rotWithShape="0">
          <a:blip xmlns:r="http://schemas.openxmlformats.org/officeDocument/2006/relationships" r:embed="rId1"/>
          <a:stretch>
            <a:fillRect/>
          </a:stretch>
        </a:blipFill>
      </dgm:spPr>
    </dgm:pt>
    <dgm:pt modelId="{2BFD62F3-613D-478A-BE9B-BD5ADBC58F4E}" type="pres">
      <dgm:prSet presAssocID="{B5B10635-071D-4C65-AEDF-3A10AD49149E}" presName="txShp" presStyleLbl="node1" presStyleIdx="2" presStyleCnt="3" custScaleX="65900" custScaleY="54415" custLinFactNeighborX="-47421" custLinFactNeighborY="-59776">
        <dgm:presLayoutVars>
          <dgm:bulletEnabled val="1"/>
        </dgm:presLayoutVars>
      </dgm:prSet>
      <dgm:spPr>
        <a:prstGeom prst="homePlate">
          <a:avLst/>
        </a:prstGeom>
      </dgm:spPr>
      <dgm:t>
        <a:bodyPr/>
        <a:lstStyle/>
        <a:p>
          <a:endParaRPr lang="en-US"/>
        </a:p>
      </dgm:t>
    </dgm:pt>
  </dgm:ptLst>
  <dgm:cxnLst>
    <dgm:cxn modelId="{3C5A27C4-1F98-47AC-A1BE-C7845DF22070}" type="presOf" srcId="{B5B10635-071D-4C65-AEDF-3A10AD49149E}" destId="{2BFD62F3-613D-478A-BE9B-BD5ADBC58F4E}" srcOrd="0" destOrd="0" presId="urn:microsoft.com/office/officeart/2005/8/layout/vList3#1"/>
    <dgm:cxn modelId="{D7C9C397-9E43-4FFC-89CE-C6CF3077B4C0}" srcId="{C2F86EB7-76B1-4FB7-9040-A0AD2FAA3EE3}" destId="{B5B10635-071D-4C65-AEDF-3A10AD49149E}" srcOrd="2" destOrd="0" parTransId="{AB315410-8A8C-4409-B3F1-4A8DCF8AFF67}" sibTransId="{9B97A74E-C269-4E1F-9779-E99391C8FD09}"/>
    <dgm:cxn modelId="{DC282F1F-A56E-4617-A1FB-EA74D7712FF8}" type="presOf" srcId="{77459410-5651-4EC7-8830-FDBA88BF6D8D}" destId="{3D469A73-1607-411A-91BD-B8B8416AE770}" srcOrd="0" destOrd="0" presId="urn:microsoft.com/office/officeart/2005/8/layout/vList3#1"/>
    <dgm:cxn modelId="{84AC5898-C816-4718-B9AF-EDB1C18EAAC2}" srcId="{C2F86EB7-76B1-4FB7-9040-A0AD2FAA3EE3}" destId="{8F5F9DAC-11A0-4D29-A780-633B0F156D7B}" srcOrd="1" destOrd="0" parTransId="{3ECEE31B-501C-4A20-B3E8-9AB09D549F5D}" sibTransId="{219458FF-554F-45E4-8B1F-5BC95AD44E84}"/>
    <dgm:cxn modelId="{B7A58DB7-23C5-43C3-9B64-A9BBB25D8B69}" type="presOf" srcId="{C2F86EB7-76B1-4FB7-9040-A0AD2FAA3EE3}" destId="{59A4DD12-4964-4D56-8E67-FF8C01A1C945}" srcOrd="0" destOrd="0" presId="urn:microsoft.com/office/officeart/2005/8/layout/vList3#1"/>
    <dgm:cxn modelId="{4E88945D-BA8F-4238-99EC-1CAB6946FC2A}" srcId="{C2F86EB7-76B1-4FB7-9040-A0AD2FAA3EE3}" destId="{77459410-5651-4EC7-8830-FDBA88BF6D8D}" srcOrd="0" destOrd="0" parTransId="{1B79F2DE-8EF4-449A-8D83-B3B416953D40}" sibTransId="{92E36A74-AD20-4140-A6E3-DEAEEFDDEBEB}"/>
    <dgm:cxn modelId="{3E43F4F4-8620-4A54-9C14-6524DA60A656}" type="presOf" srcId="{8F5F9DAC-11A0-4D29-A780-633B0F156D7B}" destId="{948DAA23-6A78-484A-8837-7FB06FCC8B76}" srcOrd="0" destOrd="0" presId="urn:microsoft.com/office/officeart/2005/8/layout/vList3#1"/>
    <dgm:cxn modelId="{C209635E-8471-4A21-B2F1-0B5A50207653}" type="presParOf" srcId="{59A4DD12-4964-4D56-8E67-FF8C01A1C945}" destId="{A9F8D866-2330-4E37-AD81-8954BFBD9A17}" srcOrd="0" destOrd="0" presId="urn:microsoft.com/office/officeart/2005/8/layout/vList3#1"/>
    <dgm:cxn modelId="{72EBB430-B073-4A9D-9290-2B43331D16CC}" type="presParOf" srcId="{A9F8D866-2330-4E37-AD81-8954BFBD9A17}" destId="{494784E8-C10D-4572-A419-AA40012E7C95}" srcOrd="0" destOrd="0" presId="urn:microsoft.com/office/officeart/2005/8/layout/vList3#1"/>
    <dgm:cxn modelId="{BE490C1F-0A23-4F6B-BBD8-50C5424C1BB6}" type="presParOf" srcId="{A9F8D866-2330-4E37-AD81-8954BFBD9A17}" destId="{3D469A73-1607-411A-91BD-B8B8416AE770}" srcOrd="1" destOrd="0" presId="urn:microsoft.com/office/officeart/2005/8/layout/vList3#1"/>
    <dgm:cxn modelId="{DD7D2B21-7967-478D-AD53-E17454FBE68E}" type="presParOf" srcId="{59A4DD12-4964-4D56-8E67-FF8C01A1C945}" destId="{745A3538-A7EA-4936-AB2C-98528B7D0359}" srcOrd="1" destOrd="0" presId="urn:microsoft.com/office/officeart/2005/8/layout/vList3#1"/>
    <dgm:cxn modelId="{AA6F2AD2-B132-4FDA-A15C-6BBA07B3494D}" type="presParOf" srcId="{59A4DD12-4964-4D56-8E67-FF8C01A1C945}" destId="{0ED7F04D-78A7-4A43-8093-FD1A2157F90C}" srcOrd="2" destOrd="0" presId="urn:microsoft.com/office/officeart/2005/8/layout/vList3#1"/>
    <dgm:cxn modelId="{FBAFB0D5-62F0-4B2A-BB0C-DEEC9CA35038}" type="presParOf" srcId="{0ED7F04D-78A7-4A43-8093-FD1A2157F90C}" destId="{B69335A7-618E-4355-BBE7-E7AFA57D7E07}" srcOrd="0" destOrd="0" presId="urn:microsoft.com/office/officeart/2005/8/layout/vList3#1"/>
    <dgm:cxn modelId="{71B68EDF-7524-492E-A409-2840A57A5EDC}" type="presParOf" srcId="{0ED7F04D-78A7-4A43-8093-FD1A2157F90C}" destId="{948DAA23-6A78-484A-8837-7FB06FCC8B76}" srcOrd="1" destOrd="0" presId="urn:microsoft.com/office/officeart/2005/8/layout/vList3#1"/>
    <dgm:cxn modelId="{706E4B54-1448-4CBF-8E57-B92FC2485074}" type="presParOf" srcId="{59A4DD12-4964-4D56-8E67-FF8C01A1C945}" destId="{7C5F483C-B228-44A4-A52D-B17D1AE4DF65}" srcOrd="3" destOrd="0" presId="urn:microsoft.com/office/officeart/2005/8/layout/vList3#1"/>
    <dgm:cxn modelId="{8201992C-3443-408D-B0E5-EFBA689F5CD7}" type="presParOf" srcId="{59A4DD12-4964-4D56-8E67-FF8C01A1C945}" destId="{2E9D5DF1-4FE2-40A4-A8CC-20F70EFF6F00}" srcOrd="4" destOrd="0" presId="urn:microsoft.com/office/officeart/2005/8/layout/vList3#1"/>
    <dgm:cxn modelId="{94240D12-3D9C-4CB5-9824-AAD7ED43D4B2}" type="presParOf" srcId="{2E9D5DF1-4FE2-40A4-A8CC-20F70EFF6F00}" destId="{BFE7613B-6FAE-4148-8042-081FBB519B33}" srcOrd="0" destOrd="0" presId="urn:microsoft.com/office/officeart/2005/8/layout/vList3#1"/>
    <dgm:cxn modelId="{E4679A5A-AA7A-49CE-BF28-46A5562948D7}" type="presParOf" srcId="{2E9D5DF1-4FE2-40A4-A8CC-20F70EFF6F00}" destId="{2BFD62F3-613D-478A-BE9B-BD5ADBC58F4E}" srcOrd="1" destOrd="0" presId="urn:microsoft.com/office/officeart/2005/8/layout/vList3#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469A73-1607-411A-91BD-B8B8416AE770}">
      <dsp:nvSpPr>
        <dsp:cNvPr id="0" name=""/>
        <dsp:cNvSpPr/>
      </dsp:nvSpPr>
      <dsp:spPr>
        <a:xfrm rot="10800000">
          <a:off x="292112" y="135379"/>
          <a:ext cx="2027776" cy="695104"/>
        </a:xfrm>
        <a:prstGeom prst="homePlate">
          <a:avLst/>
        </a:prstGeom>
        <a:solidFill>
          <a:srgbClr val="2101A7"/>
        </a:solidFill>
        <a:ln>
          <a:noFill/>
        </a:ln>
        <a:effectLst>
          <a:outerShdw blurRad="40000" dist="23000" dir="5400000" rotWithShape="0">
            <a:srgbClr val="000000">
              <a:alpha val="35000"/>
            </a:srgbClr>
          </a:outerShdw>
        </a:effectLst>
        <a:scene3d>
          <a:camera prst="orthographicFront">
            <a:rot lat="0" lon="10800000" rev="0"/>
          </a:camera>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92175" tIns="64770" rIns="120904" bIns="64770" numCol="1" spcCol="1270" anchor="ctr" anchorCtr="0">
          <a:noAutofit/>
          <a:flatTx/>
        </a:bodyPr>
        <a:lstStyle/>
        <a:p>
          <a:pPr lvl="0" algn="ctr" defTabSz="755650">
            <a:lnSpc>
              <a:spcPct val="90000"/>
            </a:lnSpc>
            <a:spcBef>
              <a:spcPct val="0"/>
            </a:spcBef>
            <a:spcAft>
              <a:spcPct val="35000"/>
            </a:spcAft>
          </a:pPr>
          <a:r>
            <a:rPr lang="en-US" sz="1700" kern="1200" dirty="0" smtClean="0"/>
            <a:t>Dumb Terminal 1</a:t>
          </a:r>
        </a:p>
      </dsp:txBody>
      <dsp:txXfrm rot="10800000">
        <a:off x="465888" y="135379"/>
        <a:ext cx="1854000" cy="695104"/>
      </dsp:txXfrm>
    </dsp:sp>
    <dsp:sp modelId="{494784E8-C10D-4572-A419-AA40012E7C95}">
      <dsp:nvSpPr>
        <dsp:cNvPr id="0" name=""/>
        <dsp:cNvSpPr/>
      </dsp:nvSpPr>
      <dsp:spPr>
        <a:xfrm>
          <a:off x="2387628" y="64582"/>
          <a:ext cx="905440" cy="924657"/>
        </a:xfrm>
        <a:prstGeom prst="ellipse">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948DAA23-6A78-484A-8837-7FB06FCC8B76}">
      <dsp:nvSpPr>
        <dsp:cNvPr id="0" name=""/>
        <dsp:cNvSpPr/>
      </dsp:nvSpPr>
      <dsp:spPr>
        <a:xfrm rot="10800000">
          <a:off x="330895" y="1110089"/>
          <a:ext cx="1988947" cy="721424"/>
        </a:xfrm>
        <a:prstGeom prst="homePlate">
          <a:avLst/>
        </a:prstGeom>
        <a:solidFill>
          <a:srgbClr val="2101A7"/>
        </a:solidFill>
        <a:ln>
          <a:noFill/>
        </a:ln>
        <a:effectLst>
          <a:outerShdw blurRad="40000" dist="23000" dir="5400000" rotWithShape="0">
            <a:srgbClr val="000000">
              <a:alpha val="35000"/>
            </a:srgbClr>
          </a:outerShdw>
        </a:effectLst>
        <a:scene3d>
          <a:camera prst="orthographicFront">
            <a:rot lat="0" lon="10800000" rev="0"/>
          </a:camera>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92175" tIns="64770" rIns="120904" bIns="64770" numCol="1" spcCol="1270" anchor="ctr" anchorCtr="0">
          <a:noAutofit/>
          <a:flatTx/>
        </a:bodyPr>
        <a:lstStyle/>
        <a:p>
          <a:pPr lvl="0" algn="ctr" defTabSz="755650">
            <a:lnSpc>
              <a:spcPct val="90000"/>
            </a:lnSpc>
            <a:spcBef>
              <a:spcPct val="0"/>
            </a:spcBef>
            <a:spcAft>
              <a:spcPct val="35000"/>
            </a:spcAft>
          </a:pPr>
          <a:r>
            <a:rPr lang="en-US" sz="1700" kern="1200" dirty="0" smtClean="0"/>
            <a:t>Dumb Terminal 2</a:t>
          </a:r>
          <a:endParaRPr lang="en-US" sz="1700" kern="1200" dirty="0"/>
        </a:p>
      </dsp:txBody>
      <dsp:txXfrm rot="10800000">
        <a:off x="511251" y="1110089"/>
        <a:ext cx="1808591" cy="721424"/>
      </dsp:txXfrm>
    </dsp:sp>
    <dsp:sp modelId="{B69335A7-618E-4355-BBE7-E7AFA57D7E07}">
      <dsp:nvSpPr>
        <dsp:cNvPr id="0" name=""/>
        <dsp:cNvSpPr/>
      </dsp:nvSpPr>
      <dsp:spPr>
        <a:xfrm>
          <a:off x="2451921" y="969241"/>
          <a:ext cx="907763" cy="877051"/>
        </a:xfrm>
        <a:prstGeom prst="ellipse">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2BFD62F3-613D-478A-BE9B-BD5ADBC58F4E}">
      <dsp:nvSpPr>
        <dsp:cNvPr id="0" name=""/>
        <dsp:cNvSpPr/>
      </dsp:nvSpPr>
      <dsp:spPr>
        <a:xfrm rot="10800000">
          <a:off x="342520" y="1944964"/>
          <a:ext cx="1923930" cy="730730"/>
        </a:xfrm>
        <a:prstGeom prst="homePlate">
          <a:avLst/>
        </a:prstGeom>
        <a:solidFill>
          <a:srgbClr val="2101A7"/>
        </a:solidFill>
        <a:ln>
          <a:noFill/>
        </a:ln>
        <a:effectLst>
          <a:outerShdw blurRad="40000" dist="23000" dir="5400000" rotWithShape="0">
            <a:srgbClr val="000000">
              <a:alpha val="35000"/>
            </a:srgbClr>
          </a:outerShdw>
        </a:effectLst>
        <a:scene3d>
          <a:camera prst="orthographicFront">
            <a:rot lat="0" lon="10800000" rev="0"/>
          </a:camera>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92175" tIns="64770" rIns="120904" bIns="64770" numCol="1" spcCol="1270" anchor="ctr" anchorCtr="0">
          <a:noAutofit/>
          <a:flatTx/>
        </a:bodyPr>
        <a:lstStyle/>
        <a:p>
          <a:pPr lvl="0" algn="ctr" defTabSz="755650">
            <a:lnSpc>
              <a:spcPct val="90000"/>
            </a:lnSpc>
            <a:spcBef>
              <a:spcPct val="0"/>
            </a:spcBef>
            <a:spcAft>
              <a:spcPct val="35000"/>
            </a:spcAft>
          </a:pPr>
          <a:r>
            <a:rPr lang="en-US" sz="1700" kern="1200" dirty="0" smtClean="0"/>
            <a:t>Dumb Terminal 3</a:t>
          </a:r>
          <a:endParaRPr lang="en-US" sz="1700" kern="1200" dirty="0"/>
        </a:p>
      </dsp:txBody>
      <dsp:txXfrm rot="10800000">
        <a:off x="525202" y="1944964"/>
        <a:ext cx="1741248" cy="730730"/>
      </dsp:txXfrm>
    </dsp:sp>
    <dsp:sp modelId="{BFE7613B-6FAE-4148-8042-081FBB519B33}">
      <dsp:nvSpPr>
        <dsp:cNvPr id="0" name=""/>
        <dsp:cNvSpPr/>
      </dsp:nvSpPr>
      <dsp:spPr>
        <a:xfrm>
          <a:off x="2462612" y="1768469"/>
          <a:ext cx="979809" cy="1018699"/>
        </a:xfrm>
        <a:prstGeom prst="ellipse">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1ABBFE-A503-431F-BFE1-94E1393FC166}" type="datetimeFigureOut">
              <a:rPr lang="en-US" smtClean="0"/>
              <a:t>4/21/2015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76C596-ADB8-4B2C-B3C3-A31DB2696095}" type="slidenum">
              <a:rPr lang="en-US" smtClean="0"/>
              <a:t>‹#›</a:t>
            </a:fld>
            <a:endParaRPr lang="en-US"/>
          </a:p>
        </p:txBody>
      </p:sp>
    </p:spTree>
    <p:extLst>
      <p:ext uri="{BB962C8B-B14F-4D97-AF65-F5344CB8AC3E}">
        <p14:creationId xmlns:p14="http://schemas.microsoft.com/office/powerpoint/2010/main" val="231332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www.google.co.in/url?&amp;q=http://en.wikipedia.org/wiki/Application_server&amp;ei=19wsSr_WCNWIkQWW0KHqCg&amp;sa=X&amp;oi=define&amp;ct=&amp;cd=1&amp;usg=AFQjCNFOfMd-mfS1WhnHsh5sfS9CIS3WG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8" Type="http://schemas.openxmlformats.org/officeDocument/2006/relationships/hyperlink" Target="http://en.wikipedia.org/wiki/Red_Hat" TargetMode="External"/><Relationship Id="rId3" Type="http://schemas.openxmlformats.org/officeDocument/2006/relationships/hyperlink" Target="http://en.wikipedia.org/wiki/IBM_WebSphere_Application_Server" TargetMode="External"/><Relationship Id="rId7" Type="http://schemas.openxmlformats.org/officeDocument/2006/relationships/hyperlink" Target="http://en.wikipedia.org/wiki/JBoss" TargetMode="External"/><Relationship Id="rId12" Type="http://schemas.openxmlformats.org/officeDocument/2006/relationships/hyperlink" Target="http://en.wikipedia.org/wiki/Sun_Microsystems" TargetMode="External"/><Relationship Id="rId2" Type="http://schemas.openxmlformats.org/officeDocument/2006/relationships/slide" Target="../slides/slide29.xml"/><Relationship Id="rId1" Type="http://schemas.openxmlformats.org/officeDocument/2006/relationships/notesMaster" Target="../notesMasters/notesMaster1.xml"/><Relationship Id="rId6" Type="http://schemas.openxmlformats.org/officeDocument/2006/relationships/hyperlink" Target="http://en.wikipedia.org/wiki/Oracle_Corporation" TargetMode="External"/><Relationship Id="rId11" Type="http://schemas.openxmlformats.org/officeDocument/2006/relationships/hyperlink" Target="http://en.wikipedia.org/wiki/OC4J" TargetMode="External"/><Relationship Id="rId5" Type="http://schemas.openxmlformats.org/officeDocument/2006/relationships/hyperlink" Target="http://en.wikipedia.org/wiki/Oracle_Weblogic_Server" TargetMode="External"/><Relationship Id="rId10" Type="http://schemas.openxmlformats.org/officeDocument/2006/relationships/hyperlink" Target="http://en.wikipedia.org/wiki/Adobe_Systems" TargetMode="External"/><Relationship Id="rId4" Type="http://schemas.openxmlformats.org/officeDocument/2006/relationships/hyperlink" Target="http://en.wikipedia.org/wiki/IBM" TargetMode="External"/><Relationship Id="rId9" Type="http://schemas.openxmlformats.org/officeDocument/2006/relationships/hyperlink" Target="http://en.wikipedia.org/wiki/JRun"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Software_application"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pitchFamily="34" charset="0"/>
              </a:rPr>
              <a:t>Services provided by enterprise software are typically for </a:t>
            </a:r>
            <a:r>
              <a:rPr lang="en-US" b="1" dirty="0" smtClean="0">
                <a:latin typeface="Arial" pitchFamily="34" charset="0"/>
              </a:rPr>
              <a:t>business-oriented functionalities</a:t>
            </a:r>
            <a:r>
              <a:rPr lang="en-US" dirty="0" smtClean="0">
                <a:latin typeface="Arial" pitchFamily="34" charset="0"/>
              </a:rPr>
              <a:t>  such as online shopping and online payment processing, interactive product catalogue, automated billing systems, security, content management, CRM (Customer Relationship Management), ERP (Enterprise Resource Planning), Business Intelligence, HR Management, Manufacturing, EAI (Enterprise Application Integration) etc.</a:t>
            </a:r>
          </a:p>
          <a:p>
            <a:r>
              <a:rPr lang="en-US" dirty="0" smtClean="0">
                <a:latin typeface="Arial" pitchFamily="34" charset="0"/>
              </a:rPr>
              <a:t>So, in all EAs solve business problems of enterprise</a:t>
            </a:r>
          </a:p>
          <a:p>
            <a:r>
              <a:rPr lang="en-US" dirty="0" smtClean="0">
                <a:latin typeface="Arial" pitchFamily="34" charset="0"/>
              </a:rPr>
              <a:t>Involves safe storage, retrieval and manipulation of production data</a:t>
            </a:r>
          </a:p>
          <a:p>
            <a:r>
              <a:rPr lang="en-US" dirty="0" smtClean="0">
                <a:latin typeface="Arial" pitchFamily="34" charset="0"/>
              </a:rPr>
              <a:t>Can have multiple user interfaces like Web UI, Desktop UI, PDA Display</a:t>
            </a:r>
          </a:p>
          <a:p>
            <a:r>
              <a:rPr lang="en-US" dirty="0" smtClean="0">
                <a:latin typeface="Arial" pitchFamily="34" charset="0"/>
              </a:rPr>
              <a:t>Without having to make assumption about the consumer of data, we can make applications, using concepts like, </a:t>
            </a:r>
            <a:r>
              <a:rPr lang="en-US" b="1" dirty="0" smtClean="0">
                <a:latin typeface="Arial" pitchFamily="34" charset="0"/>
              </a:rPr>
              <a:t>i18n (internationalization), and l10n (localization)</a:t>
            </a:r>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78171937-3C7C-4CAF-AB7C-7F66C756CAA9}" type="slidenum">
              <a:rPr lang="en-US" i="0" smtClean="0"/>
              <a:pPr eaLnBrk="1" hangingPunct="1"/>
              <a:t>1</a:t>
            </a:fld>
            <a:endParaRPr lang="en-US" i="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345C45C9-AD03-40DE-B62F-8866ED852C25}" type="slidenum">
              <a:rPr lang="en-US" i="0" smtClean="0"/>
              <a:pPr eaLnBrk="1" hangingPunct="1"/>
              <a:t>10</a:t>
            </a:fld>
            <a:endParaRPr lang="en-US" i="0"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pitchFamily="34" charset="0"/>
              </a:rPr>
              <a:t>Telnet</a:t>
            </a:r>
            <a:r>
              <a:rPr lang="en-US" baseline="0" dirty="0" smtClean="0">
                <a:latin typeface="Arial" pitchFamily="34" charset="0"/>
              </a:rPr>
              <a:t> server use port 23</a:t>
            </a:r>
          </a:p>
          <a:p>
            <a:r>
              <a:rPr lang="en-US" baseline="0" dirty="0" smtClean="0">
                <a:latin typeface="Arial" pitchFamily="34" charset="0"/>
              </a:rPr>
              <a:t>POP3 mail server use 110 </a:t>
            </a:r>
          </a:p>
          <a:p>
            <a:r>
              <a:rPr lang="en-US" baseline="0" dirty="0" smtClean="0">
                <a:latin typeface="Arial" pitchFamily="34" charset="0"/>
              </a:rPr>
              <a:t>FTP server use 21</a:t>
            </a:r>
          </a:p>
          <a:p>
            <a:r>
              <a:rPr lang="en-US" baseline="0" dirty="0" smtClean="0">
                <a:latin typeface="Arial" pitchFamily="34" charset="0"/>
              </a:rPr>
              <a:t>SMTP use 25</a:t>
            </a:r>
          </a:p>
          <a:p>
            <a:endParaRPr lang="en-US" baseline="0" dirty="0" smtClean="0">
              <a:latin typeface="Arial" pitchFamily="34" charset="0"/>
            </a:endParaRPr>
          </a:p>
          <a:p>
            <a:r>
              <a:rPr lang="en-US" baseline="0" dirty="0" smtClean="0">
                <a:latin typeface="Arial" pitchFamily="34" charset="0"/>
              </a:rPr>
              <a:t>These are server apps. Each apps per port. </a:t>
            </a:r>
          </a:p>
          <a:p>
            <a:r>
              <a:rPr lang="en-US" baseline="0" dirty="0" smtClean="0">
                <a:latin typeface="Arial" pitchFamily="34" charset="0"/>
              </a:rPr>
              <a:t>A Server can have up to 65536 different server apps.</a:t>
            </a:r>
          </a:p>
          <a:p>
            <a:r>
              <a:rPr lang="en-US" baseline="0" dirty="0" smtClean="0">
                <a:latin typeface="Arial" pitchFamily="34" charset="0"/>
              </a:rPr>
              <a:t>Web server – </a:t>
            </a:r>
            <a:r>
              <a:rPr lang="en-US" baseline="0" dirty="0" smtClean="0">
                <a:latin typeface="Arial" pitchFamily="34" charset="0"/>
              </a:rPr>
              <a:t>Apache Tomcat</a:t>
            </a:r>
            <a:endParaRPr lang="en-US" dirty="0"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92D8A39F-D065-4985-927E-CFC0DD6DDC8C}" type="slidenum">
              <a:rPr lang="en-US" i="0" smtClean="0"/>
              <a:pPr eaLnBrk="1" hangingPunct="1"/>
              <a:t>11</a:t>
            </a:fld>
            <a:endParaRPr lang="en-US" i="0"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pitchFamily="34" charset="0"/>
              </a:rPr>
              <a:t>Apache</a:t>
            </a:r>
            <a:r>
              <a:rPr lang="en-US" baseline="0" dirty="0" smtClean="0">
                <a:latin typeface="Arial" pitchFamily="34" charset="0"/>
              </a:rPr>
              <a:t> is an example of a web server that processes HTTP requests</a:t>
            </a:r>
          </a:p>
          <a:p>
            <a:endParaRPr lang="en-US" baseline="0" dirty="0" smtClean="0">
              <a:latin typeface="Arial" pitchFamily="34" charset="0"/>
            </a:endParaRPr>
          </a:p>
          <a:p>
            <a:r>
              <a:rPr lang="en-US" baseline="0" dirty="0" smtClean="0">
                <a:latin typeface="Arial" pitchFamily="34" charset="0"/>
              </a:rPr>
              <a:t>HTTP response are in html format. It contain header and body. Header contain the info of what type of data the html contain.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3EFF61D8-836F-4C8D-9E10-3E540DFA200A}" type="slidenum">
              <a:rPr lang="en-US" i="0" smtClean="0"/>
              <a:pPr eaLnBrk="1" hangingPunct="1"/>
              <a:t>12</a:t>
            </a:fld>
            <a:endParaRPr lang="en-US" i="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dirty="0" smtClean="0">
                <a:latin typeface="Arial" pitchFamily="34" charset="0"/>
              </a:rPr>
              <a:t>The user types only the URL on the browser. But according to HTTP protocol, the request should contain some more information in a special format. Since the browser follows the HTTP protocol, it will automatically create the HTTP Request in the specified format using the URL typed by the user and adding the extra information as shown in this slide.</a:t>
            </a:r>
          </a:p>
          <a:p>
            <a:pPr>
              <a:lnSpc>
                <a:spcPct val="90000"/>
              </a:lnSpc>
            </a:pPr>
            <a:endParaRPr lang="en-US" dirty="0" smtClean="0">
              <a:latin typeface="Arial" pitchFamily="34" charset="0"/>
            </a:endParaRPr>
          </a:p>
          <a:p>
            <a:pPr>
              <a:lnSpc>
                <a:spcPct val="90000"/>
              </a:lnSpc>
            </a:pPr>
            <a:r>
              <a:rPr lang="en-US" dirty="0" smtClean="0">
                <a:latin typeface="Arial" pitchFamily="34" charset="0"/>
              </a:rPr>
              <a:t>The first thing specified by a Request is a HTTP command called METHOD.</a:t>
            </a:r>
          </a:p>
          <a:p>
            <a:pPr>
              <a:lnSpc>
                <a:spcPct val="90000"/>
              </a:lnSpc>
            </a:pPr>
            <a:r>
              <a:rPr lang="en-US" dirty="0" smtClean="0">
                <a:latin typeface="Arial" pitchFamily="34" charset="0"/>
              </a:rPr>
              <a:t>This tells the Server the kind of service you require.</a:t>
            </a:r>
          </a:p>
          <a:p>
            <a:pPr>
              <a:lnSpc>
                <a:spcPct val="90000"/>
              </a:lnSpc>
            </a:pPr>
            <a:endParaRPr lang="en-US" dirty="0" smtClean="0">
              <a:latin typeface="Arial" pitchFamily="34" charset="0"/>
            </a:endParaRPr>
          </a:p>
          <a:p>
            <a:pPr>
              <a:lnSpc>
                <a:spcPct val="90000"/>
              </a:lnSpc>
            </a:pPr>
            <a:r>
              <a:rPr lang="en-US" dirty="0" smtClean="0">
                <a:latin typeface="Arial" pitchFamily="34" charset="0"/>
              </a:rPr>
              <a:t>This will be followed by the path of the document the browser requires and the version of HTTP used by the client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BA4BFE43-B1FF-4CA3-B724-9ACCB2B0E367}" type="slidenum">
              <a:rPr lang="en-US" i="0" smtClean="0"/>
              <a:pPr eaLnBrk="1" hangingPunct="1"/>
              <a:t>13</a:t>
            </a:fld>
            <a:endParaRPr lang="en-US" i="0"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dirty="0" smtClean="0">
                <a:latin typeface="Arial" pitchFamily="34" charset="0"/>
              </a:rPr>
              <a:t>GET is the simplest</a:t>
            </a:r>
            <a:r>
              <a:rPr lang="en-US" sz="1000" baseline="0" dirty="0" smtClean="0">
                <a:latin typeface="Arial" pitchFamily="34" charset="0"/>
              </a:rPr>
              <a:t> HTTP method where user ask server to send response. </a:t>
            </a:r>
          </a:p>
          <a:p>
            <a:r>
              <a:rPr lang="en-US" sz="1000" baseline="0" dirty="0" smtClean="0">
                <a:latin typeface="Arial" pitchFamily="34" charset="0"/>
              </a:rPr>
              <a:t>Limited character can send to the server for searching. </a:t>
            </a:r>
          </a:p>
          <a:p>
            <a:r>
              <a:rPr lang="en-US" sz="1000" baseline="0" dirty="0" smtClean="0">
                <a:latin typeface="Arial" pitchFamily="34" charset="0"/>
              </a:rPr>
              <a:t>Data appended with URL</a:t>
            </a:r>
          </a:p>
          <a:p>
            <a:endParaRPr lang="en-US" sz="1000" baseline="0" dirty="0" smtClean="0">
              <a:latin typeface="Arial" pitchFamily="34" charset="0"/>
            </a:endParaRPr>
          </a:p>
          <a:p>
            <a:r>
              <a:rPr lang="en-US" sz="1000" baseline="0" dirty="0" smtClean="0">
                <a:latin typeface="Arial" pitchFamily="34" charset="0"/>
              </a:rPr>
              <a:t>POST method is use to send some data to the server and based on that get response from server.</a:t>
            </a:r>
            <a:endParaRPr lang="en-US" sz="1000" dirty="0"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A79CE479-C6D0-43EE-9FB3-33A7C283965D}" type="slidenum">
              <a:rPr lang="en-US" i="0" smtClean="0"/>
              <a:pPr eaLnBrk="1" hangingPunct="1"/>
              <a:t>14</a:t>
            </a:fld>
            <a:endParaRPr lang="en-US" i="0"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pitchFamily="34" charset="0"/>
              </a:rPr>
              <a:t>The first line of the Response is called the </a:t>
            </a:r>
            <a:r>
              <a:rPr lang="en-US" b="1" dirty="0" smtClean="0">
                <a:solidFill>
                  <a:schemeClr val="accent2"/>
                </a:solidFill>
                <a:latin typeface="Arial" pitchFamily="34" charset="0"/>
              </a:rPr>
              <a:t>status line</a:t>
            </a:r>
          </a:p>
          <a:p>
            <a:r>
              <a:rPr lang="en-US" dirty="0" smtClean="0">
                <a:latin typeface="Arial" pitchFamily="34" charset="0"/>
              </a:rPr>
              <a:t>The status line should contain the HTTP version, Status Code and a Status Description</a:t>
            </a:r>
          </a:p>
          <a:p>
            <a:r>
              <a:rPr lang="en-US" dirty="0" smtClean="0">
                <a:latin typeface="Arial" pitchFamily="34" charset="0"/>
              </a:rPr>
              <a:t>The following are some examples of status code used by HTTP</a:t>
            </a:r>
          </a:p>
          <a:p>
            <a:pPr lvl="1"/>
            <a:r>
              <a:rPr lang="en-US" dirty="0" smtClean="0">
                <a:latin typeface="Arial" pitchFamily="34" charset="0"/>
              </a:rPr>
              <a:t>100 – Continue (Request received, continuing process)</a:t>
            </a:r>
          </a:p>
          <a:p>
            <a:pPr lvl="1"/>
            <a:r>
              <a:rPr lang="en-US" dirty="0" smtClean="0">
                <a:latin typeface="Arial" pitchFamily="34" charset="0"/>
              </a:rPr>
              <a:t>200 – Ok (Success)</a:t>
            </a:r>
          </a:p>
          <a:p>
            <a:pPr lvl="1"/>
            <a:r>
              <a:rPr lang="en-US" dirty="0" smtClean="0">
                <a:latin typeface="Arial" pitchFamily="34" charset="0"/>
              </a:rPr>
              <a:t>301 – Moved Permanently (Redirection)</a:t>
            </a:r>
          </a:p>
          <a:p>
            <a:pPr lvl="1"/>
            <a:r>
              <a:rPr lang="en-US" dirty="0" smtClean="0">
                <a:latin typeface="Arial" pitchFamily="34" charset="0"/>
              </a:rPr>
              <a:t>400 – Bad Request (Client Error)</a:t>
            </a:r>
          </a:p>
          <a:p>
            <a:pPr lvl="1"/>
            <a:r>
              <a:rPr lang="en-US" dirty="0" smtClean="0">
                <a:latin typeface="Arial" pitchFamily="34" charset="0"/>
              </a:rPr>
              <a:t>401 – Unauthorized</a:t>
            </a:r>
          </a:p>
          <a:p>
            <a:pPr lvl="1"/>
            <a:r>
              <a:rPr lang="en-US" dirty="0" smtClean="0">
                <a:latin typeface="Arial" pitchFamily="34" charset="0"/>
              </a:rPr>
              <a:t>403 – Forbidden</a:t>
            </a:r>
          </a:p>
          <a:p>
            <a:pPr lvl="1"/>
            <a:r>
              <a:rPr lang="en-US" dirty="0" smtClean="0">
                <a:latin typeface="Arial" pitchFamily="34" charset="0"/>
              </a:rPr>
              <a:t>404 – Not Found</a:t>
            </a:r>
          </a:p>
          <a:p>
            <a:pPr lvl="1"/>
            <a:r>
              <a:rPr lang="en-US" dirty="0" smtClean="0">
                <a:latin typeface="Arial" pitchFamily="34" charset="0"/>
              </a:rPr>
              <a:t>500 – Internal Server Error (Server Error)</a:t>
            </a:r>
          </a:p>
          <a:p>
            <a:r>
              <a:rPr lang="en-US" dirty="0" smtClean="0">
                <a:latin typeface="Arial" pitchFamily="34" charset="0"/>
              </a:rPr>
              <a:t>After the status line comes the Response </a:t>
            </a:r>
            <a:r>
              <a:rPr lang="en-US" b="1" dirty="0" smtClean="0">
                <a:solidFill>
                  <a:schemeClr val="accent2"/>
                </a:solidFill>
                <a:latin typeface="Arial" pitchFamily="34" charset="0"/>
              </a:rPr>
              <a:t>header</a:t>
            </a:r>
          </a:p>
          <a:p>
            <a:r>
              <a:rPr lang="en-US" dirty="0" smtClean="0">
                <a:latin typeface="Arial" pitchFamily="34" charset="0"/>
              </a:rPr>
              <a:t>The software used by the server, content type of the response </a:t>
            </a:r>
            <a:r>
              <a:rPr lang="en-US" dirty="0" err="1" smtClean="0">
                <a:latin typeface="Arial" pitchFamily="34" charset="0"/>
              </a:rPr>
              <a:t>etc</a:t>
            </a:r>
            <a:r>
              <a:rPr lang="en-US" dirty="0" smtClean="0">
                <a:latin typeface="Arial" pitchFamily="34" charset="0"/>
              </a:rPr>
              <a:t> will be communicated to the browser using these headers</a:t>
            </a:r>
          </a:p>
          <a:p>
            <a:r>
              <a:rPr lang="en-US" dirty="0" smtClean="0">
                <a:latin typeface="Arial" pitchFamily="34" charset="0"/>
              </a:rPr>
              <a:t>There should be a blank line to show that the header information is over</a:t>
            </a:r>
          </a:p>
          <a:p>
            <a:r>
              <a:rPr lang="en-US" dirty="0" smtClean="0">
                <a:latin typeface="Arial" pitchFamily="34" charset="0"/>
              </a:rPr>
              <a:t>After the header, the server sends the data on success or an error description on failure</a:t>
            </a:r>
          </a:p>
          <a:p>
            <a:pPr lvl="1"/>
            <a:endParaRPr lang="en-US" dirty="0"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u="sng" dirty="0" smtClean="0">
                <a:latin typeface="Arial" pitchFamily="34" charset="0"/>
              </a:rPr>
              <a:t>This slide is FYI (For Your Information)</a:t>
            </a:r>
          </a:p>
          <a:p>
            <a:pPr eaLnBrk="1" hangingPunct="1"/>
            <a:endParaRPr lang="en-US" b="1" u="sng" dirty="0" smtClean="0">
              <a:latin typeface="Arial" pitchFamily="34" charset="0"/>
            </a:endParaRPr>
          </a:p>
          <a:p>
            <a:pPr eaLnBrk="1" hangingPunct="1">
              <a:buFontTx/>
              <a:buChar char="•"/>
            </a:pPr>
            <a:r>
              <a:rPr lang="en-US" dirty="0" smtClean="0">
                <a:latin typeface="Arial" pitchFamily="34" charset="0"/>
              </a:rPr>
              <a:t>In functionality, servlets lie between Common Gateway Interface (CGI) programs and proprietary server extensions such as Netscape Server API (NSAPI) or Apache Modules.</a:t>
            </a:r>
          </a:p>
          <a:p>
            <a:pPr eaLnBrk="1" hangingPunct="1"/>
            <a:r>
              <a:rPr lang="en-US" b="1" dirty="0" smtClean="0">
                <a:latin typeface="Arial" pitchFamily="34" charset="0"/>
              </a:rPr>
              <a:t>Servlets have the following advantages over the other server extension mechanisms:</a:t>
            </a:r>
          </a:p>
          <a:p>
            <a:pPr eaLnBrk="1" hangingPunct="1">
              <a:buFontTx/>
              <a:buChar char="•"/>
            </a:pPr>
            <a:r>
              <a:rPr lang="en-US" dirty="0" smtClean="0">
                <a:latin typeface="Arial" pitchFamily="34" charset="0"/>
              </a:rPr>
              <a:t>They are much faster than CGI scripts because a different process model is used.</a:t>
            </a:r>
          </a:p>
          <a:p>
            <a:pPr eaLnBrk="1" hangingPunct="1">
              <a:buFontTx/>
              <a:buChar char="•"/>
            </a:pPr>
            <a:r>
              <a:rPr lang="en-US" dirty="0" smtClean="0">
                <a:latin typeface="Arial" pitchFamily="34" charset="0"/>
              </a:rPr>
              <a:t>They use a standard API that is supported by many Web servers.</a:t>
            </a:r>
          </a:p>
          <a:p>
            <a:pPr eaLnBrk="1" hangingPunct="1">
              <a:buFontTx/>
              <a:buChar char="•"/>
            </a:pPr>
            <a:r>
              <a:rPr lang="en-US" dirty="0" smtClean="0">
                <a:latin typeface="Arial" pitchFamily="34" charset="0"/>
              </a:rPr>
              <a:t>They have all the advantages of the Java programming language, including ease of development and platform independence.</a:t>
            </a:r>
          </a:p>
          <a:p>
            <a:pPr eaLnBrk="1" hangingPunct="1">
              <a:buFontTx/>
              <a:buChar char="•"/>
            </a:pPr>
            <a:r>
              <a:rPr lang="en-US" dirty="0" smtClean="0">
                <a:latin typeface="Arial" pitchFamily="34" charset="0"/>
              </a:rPr>
              <a:t>They can access the large set of APIs available for the Java platform.</a:t>
            </a:r>
          </a:p>
          <a:p>
            <a:endParaRPr lang="en-US" dirty="0" smtClean="0">
              <a:latin typeface="Arial" pitchFamily="34" charset="0"/>
            </a:endParaRPr>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FC08D57E-03A3-4064-8315-441444D5C5FF}" type="slidenum">
              <a:rPr lang="en-US" i="0" smtClean="0"/>
              <a:pPr eaLnBrk="1" hangingPunct="1"/>
              <a:t>17</a:t>
            </a:fld>
            <a:endParaRPr lang="en-US" i="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F99287BC-153F-4858-92BA-BD806215637D}" type="slidenum">
              <a:rPr lang="en-US" i="0" smtClean="0"/>
              <a:pPr eaLnBrk="1" hangingPunct="1"/>
              <a:t>18</a:t>
            </a:fld>
            <a:endParaRPr lang="en-US" i="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Introduced by Sun Microsystems as an effective way to generate dynamic content for web applications, the Java way</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08E5F614-35EF-4A88-ABF4-D4B970EC1772}" type="slidenum">
              <a:rPr lang="en-US" i="0" smtClean="0"/>
              <a:pPr eaLnBrk="1" hangingPunct="1"/>
              <a:t>19</a:t>
            </a:fld>
            <a:endParaRPr lang="en-US" i="0"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dirty="0" smtClean="0">
                <a:latin typeface="Arial" pitchFamily="34" charset="0"/>
              </a:rPr>
              <a:t>The server associates the Servlet with a URL</a:t>
            </a:r>
          </a:p>
          <a:p>
            <a:pPr algn="just"/>
            <a:r>
              <a:rPr lang="en-US" dirty="0" smtClean="0">
                <a:latin typeface="Arial" pitchFamily="34" charset="0"/>
              </a:rPr>
              <a:t>When the URL is invoked, the Servlet is executed</a:t>
            </a:r>
          </a:p>
          <a:p>
            <a:pPr algn="just"/>
            <a:r>
              <a:rPr lang="en-US" dirty="0" smtClean="0">
                <a:latin typeface="Arial" pitchFamily="34" charset="0"/>
              </a:rPr>
              <a:t>Servlet works in a request/response model</a:t>
            </a:r>
          </a:p>
          <a:p>
            <a:pPr lvl="1" algn="just"/>
            <a:r>
              <a:rPr lang="en-US" dirty="0" smtClean="0">
                <a:latin typeface="Arial" pitchFamily="34" charset="0"/>
              </a:rPr>
              <a:t>Accepts a request	</a:t>
            </a:r>
          </a:p>
          <a:p>
            <a:pPr lvl="1" algn="just"/>
            <a:r>
              <a:rPr lang="en-US" dirty="0" smtClean="0">
                <a:latin typeface="Arial" pitchFamily="34" charset="0"/>
              </a:rPr>
              <a:t>Carries out the request and sends a response, which can be in HTML format</a:t>
            </a:r>
          </a:p>
          <a:p>
            <a:pPr lvl="1" algn="just"/>
            <a:r>
              <a:rPr lang="en-US" dirty="0" smtClean="0">
                <a:latin typeface="Arial" pitchFamily="34" charset="0"/>
              </a:rPr>
              <a:t>Thus, Servlets can be used to generate dynamic pages</a:t>
            </a:r>
            <a:endParaRPr lang="en-US" sz="1600" dirty="0" smtClean="0">
              <a:latin typeface="Arial" pitchFamily="34" charset="0"/>
            </a:endParaRPr>
          </a:p>
          <a:p>
            <a:endParaRPr lang="en-US" dirty="0" smtClean="0">
              <a:latin typeface="Arial" pitchFamily="34" charset="0"/>
            </a:endParaRPr>
          </a:p>
          <a:p>
            <a:endParaRPr lang="en-US" dirty="0"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b="1" dirty="0" smtClean="0">
                <a:latin typeface="Arial" pitchFamily="34" charset="0"/>
              </a:rPr>
              <a:t>The Servlet Interface</a:t>
            </a:r>
            <a:endParaRPr lang="en-US" dirty="0" smtClean="0">
              <a:latin typeface="Arial" pitchFamily="34" charset="0"/>
            </a:endParaRPr>
          </a:p>
          <a:p>
            <a:pPr eaLnBrk="1" hangingPunct="1">
              <a:lnSpc>
                <a:spcPct val="90000"/>
              </a:lnSpc>
            </a:pPr>
            <a:r>
              <a:rPr lang="en-US" dirty="0" smtClean="0">
                <a:latin typeface="Arial" pitchFamily="34" charset="0"/>
              </a:rPr>
              <a:t>The Servlet interface is the central abstraction of the Servlet API. All servlets need to implement this interface either directly, or more commonly, by extending a class that implements the interface. The </a:t>
            </a:r>
            <a:r>
              <a:rPr lang="en-US" b="1" dirty="0" smtClean="0">
                <a:latin typeface="Arial" pitchFamily="34" charset="0"/>
              </a:rPr>
              <a:t>two</a:t>
            </a:r>
            <a:r>
              <a:rPr lang="en-US" dirty="0" smtClean="0">
                <a:latin typeface="Arial" pitchFamily="34" charset="0"/>
              </a:rPr>
              <a:t> </a:t>
            </a:r>
            <a:r>
              <a:rPr lang="en-US" b="1" dirty="0" smtClean="0">
                <a:latin typeface="Arial" pitchFamily="34" charset="0"/>
              </a:rPr>
              <a:t>classes</a:t>
            </a:r>
            <a:r>
              <a:rPr lang="en-US" dirty="0" smtClean="0">
                <a:latin typeface="Arial" pitchFamily="34" charset="0"/>
              </a:rPr>
              <a:t> in the API that implement the Servlet interface are </a:t>
            </a:r>
            <a:r>
              <a:rPr lang="en-US" b="1" dirty="0" err="1" smtClean="0">
                <a:latin typeface="Arial" pitchFamily="34" charset="0"/>
              </a:rPr>
              <a:t>GenericServlet</a:t>
            </a:r>
            <a:r>
              <a:rPr lang="en-US" dirty="0" smtClean="0">
                <a:latin typeface="Arial" pitchFamily="34" charset="0"/>
              </a:rPr>
              <a:t> and </a:t>
            </a:r>
            <a:r>
              <a:rPr lang="en-US" b="1" dirty="0" err="1" smtClean="0">
                <a:latin typeface="Arial" pitchFamily="34" charset="0"/>
              </a:rPr>
              <a:t>HttpServlet</a:t>
            </a:r>
            <a:r>
              <a:rPr lang="en-US" dirty="0" smtClean="0">
                <a:latin typeface="Arial" pitchFamily="34" charset="0"/>
              </a:rPr>
              <a:t>. For most purposes, developers typically </a:t>
            </a:r>
            <a:r>
              <a:rPr lang="en-US" b="1" u="sng" dirty="0" smtClean="0">
                <a:latin typeface="Arial" pitchFamily="34" charset="0"/>
              </a:rPr>
              <a:t>extend </a:t>
            </a:r>
            <a:r>
              <a:rPr lang="en-US" b="1" u="sng" dirty="0" err="1" smtClean="0">
                <a:latin typeface="Arial" pitchFamily="34" charset="0"/>
              </a:rPr>
              <a:t>HttpServlet</a:t>
            </a:r>
            <a:r>
              <a:rPr lang="en-US" b="1" u="sng" dirty="0" smtClean="0">
                <a:latin typeface="Arial" pitchFamily="34" charset="0"/>
              </a:rPr>
              <a:t> to implement their servlets</a:t>
            </a:r>
            <a:r>
              <a:rPr lang="en-US" dirty="0" smtClean="0">
                <a:latin typeface="Arial" pitchFamily="34" charset="0"/>
              </a:rPr>
              <a:t>. The main packages that constitutes the Servlet API are </a:t>
            </a:r>
            <a:r>
              <a:rPr lang="en-US" b="1" dirty="0" err="1" smtClean="0">
                <a:latin typeface="Arial" pitchFamily="34" charset="0"/>
              </a:rPr>
              <a:t>javax.servlet</a:t>
            </a:r>
            <a:r>
              <a:rPr lang="en-US" dirty="0" smtClean="0">
                <a:latin typeface="Arial" pitchFamily="34" charset="0"/>
              </a:rPr>
              <a:t> and </a:t>
            </a:r>
            <a:r>
              <a:rPr lang="en-US" b="1" dirty="0" err="1" smtClean="0">
                <a:latin typeface="Arial" pitchFamily="34" charset="0"/>
              </a:rPr>
              <a:t>javax.servlet.http</a:t>
            </a:r>
            <a:endParaRPr lang="en-US" b="1" dirty="0" smtClean="0">
              <a:latin typeface="Arial" pitchFamily="34" charset="0"/>
            </a:endParaRPr>
          </a:p>
          <a:p>
            <a:pPr eaLnBrk="1" hangingPunct="1">
              <a:lnSpc>
                <a:spcPct val="90000"/>
              </a:lnSpc>
            </a:pPr>
            <a:r>
              <a:rPr lang="en-US" b="1" dirty="0" smtClean="0">
                <a:latin typeface="Arial" pitchFamily="34" charset="0"/>
              </a:rPr>
              <a:t>Request Handling Methods</a:t>
            </a:r>
            <a:endParaRPr lang="en-US" dirty="0" smtClean="0">
              <a:latin typeface="Arial" pitchFamily="34" charset="0"/>
            </a:endParaRPr>
          </a:p>
          <a:p>
            <a:pPr eaLnBrk="1" hangingPunct="1">
              <a:lnSpc>
                <a:spcPct val="90000"/>
              </a:lnSpc>
            </a:pPr>
            <a:r>
              <a:rPr lang="en-US" dirty="0" smtClean="0">
                <a:latin typeface="Arial" pitchFamily="34" charset="0"/>
              </a:rPr>
              <a:t>The basic Servlet interface defines a service(…) method for handling client requests. This method is called for each request that the servlet container routes to an instance of a servlet. Multiple request threads may be executing within the service method at any time. </a:t>
            </a:r>
          </a:p>
          <a:p>
            <a:pPr eaLnBrk="1" hangingPunct="1">
              <a:lnSpc>
                <a:spcPct val="90000"/>
              </a:lnSpc>
            </a:pPr>
            <a:endParaRPr lang="en-US" b="1" dirty="0" smtClean="0">
              <a:latin typeface="Arial" pitchFamily="34" charset="0"/>
            </a:endParaRPr>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669C1BE2-BEFE-4923-B4D6-735D153F580E}" type="slidenum">
              <a:rPr lang="en-US" i="0" smtClean="0"/>
              <a:pPr eaLnBrk="1" hangingPunct="1"/>
              <a:t>20</a:t>
            </a:fld>
            <a:endParaRPr lang="en-US" i="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18BF389B-EEEF-4127-AB94-C96993CFBA0C}" type="slidenum">
              <a:rPr lang="en-US" i="0" smtClean="0"/>
              <a:pPr eaLnBrk="1" hangingPunct="1"/>
              <a:t>21</a:t>
            </a:fld>
            <a:endParaRPr lang="en-US" i="0"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err="1" smtClean="0">
                <a:latin typeface="Arial" pitchFamily="34" charset="0"/>
              </a:rPr>
              <a:t>GenericServlet</a:t>
            </a:r>
            <a:r>
              <a:rPr lang="en-US" dirty="0" smtClean="0">
                <a:latin typeface="Arial" pitchFamily="34" charset="0"/>
              </a:rPr>
              <a:t> implements the </a:t>
            </a:r>
            <a:r>
              <a:rPr lang="en-US" dirty="0" err="1" smtClean="0">
                <a:latin typeface="Arial" pitchFamily="34" charset="0"/>
              </a:rPr>
              <a:t>init</a:t>
            </a:r>
            <a:r>
              <a:rPr lang="en-US" dirty="0" smtClean="0">
                <a:latin typeface="Arial" pitchFamily="34" charset="0"/>
              </a:rPr>
              <a:t> and destroy methods.</a:t>
            </a:r>
          </a:p>
          <a:p>
            <a:r>
              <a:rPr lang="en-US" dirty="0" smtClean="0">
                <a:latin typeface="Arial" pitchFamily="34" charset="0"/>
              </a:rPr>
              <a:t>The </a:t>
            </a:r>
            <a:r>
              <a:rPr lang="en-US" b="1" dirty="0" smtClean="0">
                <a:latin typeface="Arial" pitchFamily="34" charset="0"/>
              </a:rPr>
              <a:t>service</a:t>
            </a:r>
            <a:r>
              <a:rPr lang="en-US" dirty="0" smtClean="0">
                <a:latin typeface="Arial" pitchFamily="34" charset="0"/>
              </a:rPr>
              <a:t> method is left as an abstract method for the Servlet programmer to implement.</a:t>
            </a:r>
          </a:p>
          <a:p>
            <a:r>
              <a:rPr lang="en-US" dirty="0" smtClean="0">
                <a:latin typeface="Arial" pitchFamily="34" charset="0"/>
              </a:rPr>
              <a:t>So, for creating a Servlet, it is easy to extend the </a:t>
            </a:r>
            <a:r>
              <a:rPr lang="en-US" b="1" dirty="0" err="1" smtClean="0">
                <a:latin typeface="Arial" pitchFamily="34" charset="0"/>
              </a:rPr>
              <a:t>GenericServlet</a:t>
            </a:r>
            <a:r>
              <a:rPr lang="en-US" dirty="0" smtClean="0">
                <a:latin typeface="Arial" pitchFamily="34" charset="0"/>
              </a:rPr>
              <a:t> class than to implement the Servlet interface.</a:t>
            </a:r>
          </a:p>
          <a:p>
            <a:pPr>
              <a:lnSpc>
                <a:spcPct val="90000"/>
              </a:lnSpc>
            </a:pPr>
            <a:r>
              <a:rPr lang="en-US" dirty="0" smtClean="0">
                <a:latin typeface="Arial" pitchFamily="34" charset="0"/>
              </a:rPr>
              <a:t>The class </a:t>
            </a:r>
            <a:r>
              <a:rPr lang="en-US" dirty="0" err="1" smtClean="0">
                <a:latin typeface="Arial" pitchFamily="34" charset="0"/>
              </a:rPr>
              <a:t>GenericServlet</a:t>
            </a:r>
            <a:r>
              <a:rPr lang="en-US" dirty="0" smtClean="0">
                <a:latin typeface="Arial" pitchFamily="34" charset="0"/>
              </a:rPr>
              <a:t> is not designed for any particular protocol, but mostly Servlets are used for creating Web Applications that follow HTTP protocol.</a:t>
            </a:r>
          </a:p>
          <a:p>
            <a:pPr>
              <a:lnSpc>
                <a:spcPct val="90000"/>
              </a:lnSpc>
            </a:pPr>
            <a:r>
              <a:rPr lang="en-US" dirty="0" smtClean="0">
                <a:latin typeface="Arial" pitchFamily="34" charset="0"/>
              </a:rPr>
              <a:t>While following HTTP protocol, the programmer may want to do different things based on the HTTP method used by the client – GET or POST (There are 7 of them!!!)</a:t>
            </a:r>
          </a:p>
          <a:p>
            <a:pPr>
              <a:lnSpc>
                <a:spcPct val="90000"/>
              </a:lnSpc>
            </a:pPr>
            <a:r>
              <a:rPr lang="en-US" dirty="0" smtClean="0">
                <a:latin typeface="Arial" pitchFamily="34" charset="0"/>
              </a:rPr>
              <a:t>In such cases, using the class </a:t>
            </a:r>
            <a:r>
              <a:rPr lang="en-US" b="1" dirty="0" err="1" smtClean="0">
                <a:latin typeface="Arial" pitchFamily="34" charset="0"/>
              </a:rPr>
              <a:t>javax.http.HttpServlet</a:t>
            </a:r>
            <a:r>
              <a:rPr lang="en-US" dirty="0" smtClean="0">
                <a:latin typeface="Arial" pitchFamily="34" charset="0"/>
              </a:rPr>
              <a:t> will be easier then using </a:t>
            </a:r>
            <a:r>
              <a:rPr lang="en-US" dirty="0" err="1" smtClean="0">
                <a:latin typeface="Arial" pitchFamily="34" charset="0"/>
              </a:rPr>
              <a:t>GenericServlet</a:t>
            </a:r>
            <a:endParaRPr lang="en-US" dirty="0" smtClean="0">
              <a:latin typeface="Arial" pitchFamily="34" charset="0"/>
            </a:endParaRPr>
          </a:p>
          <a:p>
            <a:r>
              <a:rPr lang="en-US" dirty="0" err="1" smtClean="0">
                <a:latin typeface="Arial" pitchFamily="34" charset="0"/>
              </a:rPr>
              <a:t>HttpServlet</a:t>
            </a:r>
            <a:r>
              <a:rPr lang="en-US" dirty="0" smtClean="0">
                <a:latin typeface="Arial" pitchFamily="34" charset="0"/>
              </a:rPr>
              <a:t> has methods corresponding to all these methods – </a:t>
            </a:r>
            <a:r>
              <a:rPr lang="en-US" dirty="0" err="1" smtClean="0">
                <a:latin typeface="Arial" pitchFamily="34" charset="0"/>
              </a:rPr>
              <a:t>doGet</a:t>
            </a:r>
            <a:r>
              <a:rPr lang="en-US" dirty="0" smtClean="0">
                <a:latin typeface="Arial" pitchFamily="34" charset="0"/>
              </a:rPr>
              <a:t>, </a:t>
            </a:r>
            <a:r>
              <a:rPr lang="en-US" dirty="0" err="1" smtClean="0">
                <a:latin typeface="Arial" pitchFamily="34" charset="0"/>
              </a:rPr>
              <a:t>doPost</a:t>
            </a:r>
            <a:r>
              <a:rPr lang="en-US" dirty="0" smtClean="0">
                <a:latin typeface="Arial" pitchFamily="34" charset="0"/>
              </a:rPr>
              <a:t>, </a:t>
            </a:r>
            <a:r>
              <a:rPr lang="en-US" dirty="0" err="1" smtClean="0">
                <a:latin typeface="Arial" pitchFamily="34" charset="0"/>
              </a:rPr>
              <a:t>doHead</a:t>
            </a:r>
            <a:r>
              <a:rPr lang="en-US" dirty="0" smtClean="0">
                <a:latin typeface="Arial" pitchFamily="34" charset="0"/>
              </a:rPr>
              <a:t>, </a:t>
            </a:r>
            <a:r>
              <a:rPr lang="en-US" dirty="0" err="1" smtClean="0">
                <a:latin typeface="Arial" pitchFamily="34" charset="0"/>
              </a:rPr>
              <a:t>doDelete</a:t>
            </a:r>
            <a:r>
              <a:rPr lang="en-US" dirty="0" smtClean="0">
                <a:latin typeface="Arial" pitchFamily="34" charset="0"/>
              </a:rPr>
              <a:t>, </a:t>
            </a:r>
            <a:r>
              <a:rPr lang="en-US" dirty="0" err="1" smtClean="0">
                <a:latin typeface="Arial" pitchFamily="34" charset="0"/>
              </a:rPr>
              <a:t>doTrace</a:t>
            </a:r>
            <a:r>
              <a:rPr lang="en-US" dirty="0" smtClean="0">
                <a:latin typeface="Arial" pitchFamily="34" charset="0"/>
              </a:rPr>
              <a:t>(), </a:t>
            </a:r>
            <a:r>
              <a:rPr lang="en-US" dirty="0" err="1" smtClean="0">
                <a:latin typeface="Arial" pitchFamily="34" charset="0"/>
              </a:rPr>
              <a:t>doOptions</a:t>
            </a:r>
            <a:r>
              <a:rPr lang="en-US" dirty="0" smtClean="0">
                <a:latin typeface="Arial" pitchFamily="34" charset="0"/>
              </a:rPr>
              <a:t>, </a:t>
            </a:r>
            <a:r>
              <a:rPr lang="en-US" dirty="0" err="1" smtClean="0">
                <a:latin typeface="Arial" pitchFamily="34" charset="0"/>
              </a:rPr>
              <a:t>doPut</a:t>
            </a:r>
            <a:r>
              <a:rPr lang="en-US" dirty="0" smtClean="0">
                <a:latin typeface="Arial" pitchFamily="34" charset="0"/>
              </a:rPr>
              <a:t>.</a:t>
            </a:r>
          </a:p>
          <a:p>
            <a:r>
              <a:rPr lang="en-US" dirty="0" smtClean="0">
                <a:latin typeface="Arial" pitchFamily="34" charset="0"/>
              </a:rPr>
              <a:t>The </a:t>
            </a:r>
            <a:r>
              <a:rPr lang="en-US" b="1" dirty="0" err="1" smtClean="0">
                <a:latin typeface="Arial" pitchFamily="34" charset="0"/>
              </a:rPr>
              <a:t>doGet</a:t>
            </a:r>
            <a:r>
              <a:rPr lang="en-US" dirty="0" smtClean="0">
                <a:latin typeface="Arial" pitchFamily="34" charset="0"/>
              </a:rPr>
              <a:t> and </a:t>
            </a:r>
            <a:r>
              <a:rPr lang="en-US" b="1" dirty="0" err="1" smtClean="0">
                <a:latin typeface="Arial" pitchFamily="34" charset="0"/>
              </a:rPr>
              <a:t>doPost</a:t>
            </a:r>
            <a:r>
              <a:rPr lang="en-US" dirty="0" smtClean="0">
                <a:latin typeface="Arial" pitchFamily="34" charset="0"/>
              </a:rPr>
              <a:t> methods are the most commonly used methods as GET and POST are the commonly used HTTP methods.</a:t>
            </a:r>
          </a:p>
          <a:p>
            <a:r>
              <a:rPr lang="en-US" dirty="0" err="1" smtClean="0">
                <a:latin typeface="Arial" pitchFamily="34" charset="0"/>
              </a:rPr>
              <a:t>HttpServlet</a:t>
            </a:r>
            <a:r>
              <a:rPr lang="en-US" dirty="0" smtClean="0">
                <a:latin typeface="Arial" pitchFamily="34" charset="0"/>
              </a:rPr>
              <a:t> overrides the </a:t>
            </a:r>
            <a:r>
              <a:rPr lang="en-US" b="1" dirty="0" smtClean="0">
                <a:latin typeface="Arial" pitchFamily="34" charset="0"/>
              </a:rPr>
              <a:t>service</a:t>
            </a:r>
            <a:r>
              <a:rPr lang="en-US" dirty="0" smtClean="0">
                <a:latin typeface="Arial" pitchFamily="34" charset="0"/>
              </a:rPr>
              <a:t> method and calls the methods </a:t>
            </a:r>
            <a:r>
              <a:rPr lang="en-US" b="1" dirty="0" err="1" smtClean="0">
                <a:latin typeface="Arial" pitchFamily="34" charset="0"/>
              </a:rPr>
              <a:t>doGet</a:t>
            </a:r>
            <a:r>
              <a:rPr lang="en-US" dirty="0" smtClean="0">
                <a:latin typeface="Arial" pitchFamily="34" charset="0"/>
              </a:rPr>
              <a:t> or </a:t>
            </a:r>
            <a:r>
              <a:rPr lang="en-US" b="1" dirty="0" err="1" smtClean="0">
                <a:latin typeface="Arial" pitchFamily="34" charset="0"/>
              </a:rPr>
              <a:t>doPost</a:t>
            </a:r>
            <a:r>
              <a:rPr lang="en-US" dirty="0" smtClean="0">
                <a:latin typeface="Arial" pitchFamily="34" charset="0"/>
              </a:rPr>
              <a:t> based on the HTTP method used by the client</a:t>
            </a:r>
          </a:p>
          <a:p>
            <a:r>
              <a:rPr lang="en-US" dirty="0" smtClean="0">
                <a:latin typeface="Arial" pitchFamily="34" charset="0"/>
              </a:rPr>
              <a:t>The Servlets that create Web Applications will be extending </a:t>
            </a:r>
            <a:r>
              <a:rPr lang="en-US" dirty="0" err="1" smtClean="0">
                <a:latin typeface="Arial" pitchFamily="34" charset="0"/>
              </a:rPr>
              <a:t>HttpServlet</a:t>
            </a:r>
            <a:r>
              <a:rPr lang="en-US" dirty="0" smtClean="0">
                <a:latin typeface="Arial" pitchFamily="34" charset="0"/>
              </a:rPr>
              <a:t> and overriding the </a:t>
            </a:r>
            <a:r>
              <a:rPr lang="en-US" dirty="0" err="1" smtClean="0">
                <a:latin typeface="Arial" pitchFamily="34" charset="0"/>
              </a:rPr>
              <a:t>doGet</a:t>
            </a:r>
            <a:r>
              <a:rPr lang="en-US" dirty="0" smtClean="0">
                <a:latin typeface="Arial" pitchFamily="34" charset="0"/>
              </a:rPr>
              <a:t> and/or </a:t>
            </a:r>
            <a:r>
              <a:rPr lang="en-US" dirty="0" err="1" smtClean="0">
                <a:latin typeface="Arial" pitchFamily="34" charset="0"/>
              </a:rPr>
              <a:t>doPost</a:t>
            </a:r>
            <a:r>
              <a:rPr lang="en-US" dirty="0" smtClean="0">
                <a:latin typeface="Arial" pitchFamily="34" charset="0"/>
              </a:rPr>
              <a:t> methods instead of the service method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Communicate with remote systems</a:t>
            </a:r>
          </a:p>
          <a:p>
            <a:pPr eaLnBrk="1" hangingPunct="1"/>
            <a:endParaRPr lang="en-US" dirty="0" smtClean="0">
              <a:latin typeface="Arial" pitchFamily="34" charset="0"/>
            </a:endParaRPr>
          </a:p>
          <a:p>
            <a:pPr eaLnBrk="1" hangingPunct="1"/>
            <a:r>
              <a:rPr lang="en-US" dirty="0" smtClean="0">
                <a:latin typeface="Arial" pitchFamily="34" charset="0"/>
              </a:rPr>
              <a:t>Has to co-ordinate data in multiple and disparate data sources</a:t>
            </a:r>
          </a:p>
          <a:p>
            <a:endParaRPr lang="en-US" dirty="0" smtClean="0">
              <a:latin typeface="Arial" pitchFamily="34" charset="0"/>
            </a:endParaRPr>
          </a:p>
          <a:p>
            <a:r>
              <a:rPr lang="en-US" dirty="0" smtClean="0">
                <a:latin typeface="Arial" pitchFamily="34" charset="0"/>
              </a:rPr>
              <a:t>Ensures application follows business rules</a:t>
            </a:r>
          </a:p>
          <a:p>
            <a:endParaRPr lang="en-US" dirty="0" smtClean="0">
              <a:latin typeface="Arial" pitchFamily="34" charset="0"/>
            </a:endParaRPr>
          </a:p>
          <a:p>
            <a:r>
              <a:rPr lang="en-US" dirty="0" smtClean="0">
                <a:latin typeface="Arial" pitchFamily="34" charset="0"/>
              </a:rPr>
              <a:t>Should provide security, scalability and reliability</a:t>
            </a:r>
          </a:p>
          <a:p>
            <a:endParaRPr lang="en-US" dirty="0" smtClean="0">
              <a:latin typeface="Arial" pitchFamily="34" charset="0"/>
            </a:endParaRPr>
          </a:p>
          <a:p>
            <a:r>
              <a:rPr lang="en-US" dirty="0" smtClean="0">
                <a:latin typeface="Arial" pitchFamily="34" charset="0"/>
              </a:rPr>
              <a:t>Should be robust and needs to grow with business</a:t>
            </a:r>
          </a:p>
          <a:p>
            <a:endParaRPr lang="en-US" dirty="0" smtClean="0">
              <a:latin typeface="Arial" pitchFamily="34" charset="0"/>
            </a:endParaRPr>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2408CF56-4E73-40D9-8EB0-D57AFEE60C49}" type="slidenum">
              <a:rPr lang="en-US" i="0" smtClean="0"/>
              <a:pPr eaLnBrk="1" hangingPunct="1"/>
              <a:t>2</a:t>
            </a:fld>
            <a:endParaRPr lang="en-US" i="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pitchFamily="34" charset="0"/>
              </a:rPr>
              <a:t>Here we are creating a Servlet by implementing the Servlet interface.</a:t>
            </a:r>
          </a:p>
          <a:p>
            <a:r>
              <a:rPr lang="en-US" dirty="0" smtClean="0">
                <a:latin typeface="Arial" pitchFamily="34" charset="0"/>
              </a:rPr>
              <a:t>If you are developing a web application using any sophisticated IDE, and you choose to add a servlet to your application, unless and until you explicitly specify, the Servlet class will be created which extends </a:t>
            </a:r>
            <a:r>
              <a:rPr lang="en-US" dirty="0" err="1" smtClean="0">
                <a:latin typeface="Arial" pitchFamily="34" charset="0"/>
              </a:rPr>
              <a:t>HttpServlet</a:t>
            </a:r>
            <a:r>
              <a:rPr lang="en-US" dirty="0" smtClean="0">
                <a:latin typeface="Arial" pitchFamily="34" charset="0"/>
              </a:rPr>
              <a:t>.</a:t>
            </a:r>
          </a:p>
          <a:p>
            <a:r>
              <a:rPr lang="en-US" dirty="0" smtClean="0">
                <a:latin typeface="Arial" pitchFamily="34" charset="0"/>
              </a:rPr>
              <a:t>So, creation of Servlet using Eclipse IDE results in developing </a:t>
            </a:r>
            <a:r>
              <a:rPr lang="en-US" dirty="0" err="1" smtClean="0">
                <a:latin typeface="Arial" pitchFamily="34" charset="0"/>
              </a:rPr>
              <a:t>HttpServlets</a:t>
            </a:r>
            <a:r>
              <a:rPr lang="en-US" dirty="0" smtClean="0">
                <a:latin typeface="Arial" pitchFamily="34" charset="0"/>
              </a:rPr>
              <a:t> (by default)</a:t>
            </a:r>
          </a:p>
          <a:p>
            <a:endParaRPr lang="en-US" dirty="0" smtClean="0">
              <a:latin typeface="Arial" pitchFamily="34" charset="0"/>
            </a:endParaRPr>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E714AA44-3319-4556-9D2B-2F8759D71D77}" type="slidenum">
              <a:rPr lang="en-US" i="0" smtClean="0"/>
              <a:pPr eaLnBrk="1" hangingPunct="1"/>
              <a:t>22</a:t>
            </a:fld>
            <a:endParaRPr lang="en-US" i="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47500" lnSpcReduction="20000"/>
          </a:bodyPr>
          <a:lstStyle/>
          <a:p>
            <a:pPr>
              <a:defRPr/>
            </a:pPr>
            <a:r>
              <a:rPr lang="en-US" dirty="0" smtClean="0"/>
              <a:t>So, if you are developing a Servlet with the help of Eclipse IDE, you may get this servlet as.</a:t>
            </a:r>
          </a:p>
          <a:p>
            <a:pPr>
              <a:defRPr/>
            </a:pPr>
            <a:r>
              <a:rPr lang="en-US" dirty="0" smtClean="0"/>
              <a:t>package </a:t>
            </a:r>
            <a:r>
              <a:rPr lang="en-US" dirty="0" err="1" smtClean="0"/>
              <a:t>edu.infy.servlets</a:t>
            </a:r>
            <a:r>
              <a:rPr lang="en-US" dirty="0" smtClean="0"/>
              <a:t>;</a:t>
            </a:r>
          </a:p>
          <a:p>
            <a:pPr>
              <a:defRPr/>
            </a:pPr>
            <a:endParaRPr lang="en-US" dirty="0" smtClean="0"/>
          </a:p>
          <a:p>
            <a:pPr>
              <a:defRPr/>
            </a:pPr>
            <a:r>
              <a:rPr lang="en-US" dirty="0" smtClean="0"/>
              <a:t>import </a:t>
            </a:r>
            <a:r>
              <a:rPr lang="en-US" dirty="0" err="1" smtClean="0"/>
              <a:t>java.io.IOException</a:t>
            </a:r>
            <a:r>
              <a:rPr lang="en-US" dirty="0" smtClean="0"/>
              <a:t>;</a:t>
            </a:r>
          </a:p>
          <a:p>
            <a:pPr>
              <a:defRPr/>
            </a:pPr>
            <a:r>
              <a:rPr lang="en-US" dirty="0" smtClean="0"/>
              <a:t>import </a:t>
            </a:r>
            <a:r>
              <a:rPr lang="en-US" dirty="0" err="1" smtClean="0"/>
              <a:t>javax.servlet.ServletException</a:t>
            </a:r>
            <a:r>
              <a:rPr lang="en-US" dirty="0" smtClean="0"/>
              <a:t>;</a:t>
            </a:r>
          </a:p>
          <a:p>
            <a:pPr>
              <a:defRPr/>
            </a:pPr>
            <a:r>
              <a:rPr lang="en-US" dirty="0" smtClean="0"/>
              <a:t>import </a:t>
            </a:r>
            <a:r>
              <a:rPr lang="en-US" dirty="0" err="1" smtClean="0"/>
              <a:t>javax.servlet.http.HttpServlet</a:t>
            </a:r>
            <a:r>
              <a:rPr lang="en-US" dirty="0" smtClean="0"/>
              <a:t>;</a:t>
            </a:r>
          </a:p>
          <a:p>
            <a:pPr>
              <a:defRPr/>
            </a:pPr>
            <a:r>
              <a:rPr lang="en-US" dirty="0" smtClean="0"/>
              <a:t>import </a:t>
            </a:r>
            <a:r>
              <a:rPr lang="en-US" dirty="0" err="1" smtClean="0"/>
              <a:t>javax.servlet.http.HttpServletRequest</a:t>
            </a:r>
            <a:r>
              <a:rPr lang="en-US" dirty="0" smtClean="0"/>
              <a:t>;</a:t>
            </a:r>
          </a:p>
          <a:p>
            <a:pPr>
              <a:defRPr/>
            </a:pPr>
            <a:r>
              <a:rPr lang="en-US" dirty="0" smtClean="0"/>
              <a:t>import </a:t>
            </a:r>
            <a:r>
              <a:rPr lang="en-US" dirty="0" err="1" smtClean="0"/>
              <a:t>javax.servlet.http.HttpServletResponse</a:t>
            </a:r>
            <a:r>
              <a:rPr lang="en-US" dirty="0" smtClean="0"/>
              <a:t>;</a:t>
            </a:r>
          </a:p>
          <a:p>
            <a:pPr>
              <a:defRPr/>
            </a:pPr>
            <a:endParaRPr lang="en-US" dirty="0" smtClean="0"/>
          </a:p>
          <a:p>
            <a:pPr>
              <a:defRPr/>
            </a:pPr>
            <a:r>
              <a:rPr lang="en-US" dirty="0" smtClean="0"/>
              <a:t>public class </a:t>
            </a:r>
            <a:r>
              <a:rPr lang="en-US" dirty="0" err="1" smtClean="0"/>
              <a:t>HelloServlet</a:t>
            </a:r>
            <a:r>
              <a:rPr lang="en-US" dirty="0" smtClean="0"/>
              <a:t> extends HttpServlet {</a:t>
            </a:r>
          </a:p>
          <a:p>
            <a:pPr>
              <a:defRPr/>
            </a:pPr>
            <a:r>
              <a:rPr lang="en-US" baseline="0" dirty="0" smtClean="0"/>
              <a:t>       </a:t>
            </a:r>
            <a:r>
              <a:rPr lang="en-US" dirty="0" smtClean="0"/>
              <a:t>private static final long </a:t>
            </a:r>
            <a:r>
              <a:rPr lang="en-US" dirty="0" err="1" smtClean="0"/>
              <a:t>serialVersionUID</a:t>
            </a:r>
            <a:r>
              <a:rPr lang="en-US" dirty="0" smtClean="0"/>
              <a:t> = 1L;</a:t>
            </a:r>
          </a:p>
          <a:p>
            <a:pPr>
              <a:defRPr/>
            </a:pPr>
            <a:r>
              <a:rPr lang="en-US" dirty="0" smtClean="0"/>
              <a:t>       public </a:t>
            </a:r>
            <a:r>
              <a:rPr lang="en-US" dirty="0" err="1" smtClean="0"/>
              <a:t>HelloServlet</a:t>
            </a:r>
            <a:r>
              <a:rPr lang="en-US" dirty="0" smtClean="0"/>
              <a:t>() {</a:t>
            </a:r>
          </a:p>
          <a:p>
            <a:pPr>
              <a:defRPr/>
            </a:pPr>
            <a:r>
              <a:rPr lang="en-US" dirty="0" smtClean="0"/>
              <a:t>             super();</a:t>
            </a:r>
          </a:p>
          <a:p>
            <a:pPr>
              <a:defRPr/>
            </a:pPr>
            <a:r>
              <a:rPr lang="en-US" dirty="0" smtClean="0"/>
              <a:t>       }</a:t>
            </a:r>
          </a:p>
          <a:p>
            <a:pPr>
              <a:defRPr/>
            </a:pPr>
            <a:endParaRPr lang="en-US" dirty="0" smtClean="0"/>
          </a:p>
          <a:p>
            <a:pPr>
              <a:defRPr/>
            </a:pPr>
            <a:r>
              <a:rPr lang="en-US" baseline="0" dirty="0" smtClean="0"/>
              <a:t>       </a:t>
            </a:r>
            <a:r>
              <a:rPr lang="en-US" dirty="0" smtClean="0"/>
              <a:t>protected void </a:t>
            </a:r>
            <a:r>
              <a:rPr lang="en-US" dirty="0" err="1" smtClean="0"/>
              <a:t>doGet</a:t>
            </a:r>
            <a:r>
              <a:rPr lang="en-US" dirty="0" smtClean="0"/>
              <a:t>(</a:t>
            </a:r>
            <a:r>
              <a:rPr lang="en-US" dirty="0" err="1" smtClean="0"/>
              <a:t>HttpServletRequest</a:t>
            </a:r>
            <a:r>
              <a:rPr lang="en-US" dirty="0" smtClean="0"/>
              <a:t> request, </a:t>
            </a:r>
            <a:r>
              <a:rPr lang="en-US" dirty="0" err="1" smtClean="0"/>
              <a:t>HttpServletResponse</a:t>
            </a:r>
            <a:r>
              <a:rPr lang="en-US" dirty="0" smtClean="0"/>
              <a:t> response) throws </a:t>
            </a:r>
            <a:r>
              <a:rPr lang="en-US" dirty="0" err="1" smtClean="0"/>
              <a:t>ServletException</a:t>
            </a:r>
            <a:r>
              <a:rPr lang="en-US" dirty="0" smtClean="0"/>
              <a:t>, </a:t>
            </a:r>
            <a:r>
              <a:rPr lang="en-US" dirty="0" err="1" smtClean="0"/>
              <a:t>IOException</a:t>
            </a:r>
            <a:r>
              <a:rPr lang="en-US" dirty="0" smtClean="0"/>
              <a:t> {</a:t>
            </a:r>
          </a:p>
          <a:p>
            <a:pPr>
              <a:defRPr/>
            </a:pPr>
            <a:r>
              <a:rPr lang="en-US" baseline="0" dirty="0" smtClean="0"/>
              <a:t>       </a:t>
            </a:r>
            <a:r>
              <a:rPr lang="en-US" dirty="0" smtClean="0"/>
              <a:t>}</a:t>
            </a:r>
          </a:p>
          <a:p>
            <a:pPr>
              <a:defRPr/>
            </a:pPr>
            <a:r>
              <a:rPr lang="en-US" dirty="0" smtClean="0"/>
              <a:t>       protected void </a:t>
            </a:r>
            <a:r>
              <a:rPr lang="en-US" dirty="0" err="1" smtClean="0"/>
              <a:t>doPost</a:t>
            </a:r>
            <a:r>
              <a:rPr lang="en-US" dirty="0" smtClean="0"/>
              <a:t>(</a:t>
            </a:r>
            <a:r>
              <a:rPr lang="en-US" dirty="0" err="1" smtClean="0"/>
              <a:t>HttpServletRequest</a:t>
            </a:r>
            <a:r>
              <a:rPr lang="en-US" dirty="0" smtClean="0"/>
              <a:t> request, </a:t>
            </a:r>
            <a:r>
              <a:rPr lang="en-US" dirty="0" err="1" smtClean="0"/>
              <a:t>HttpServletResponse</a:t>
            </a:r>
            <a:r>
              <a:rPr lang="en-US" dirty="0" smtClean="0"/>
              <a:t> response) throws </a:t>
            </a:r>
            <a:r>
              <a:rPr lang="en-US" dirty="0" err="1" smtClean="0"/>
              <a:t>ServletException</a:t>
            </a:r>
            <a:r>
              <a:rPr lang="en-US" dirty="0" smtClean="0"/>
              <a:t>, </a:t>
            </a:r>
            <a:r>
              <a:rPr lang="en-US" dirty="0" err="1" smtClean="0"/>
              <a:t>IOException</a:t>
            </a:r>
            <a:r>
              <a:rPr lang="en-US" dirty="0" smtClean="0"/>
              <a:t> {</a:t>
            </a:r>
          </a:p>
          <a:p>
            <a:pPr>
              <a:defRPr/>
            </a:pPr>
            <a:r>
              <a:rPr lang="en-US" baseline="0" dirty="0" smtClean="0"/>
              <a:t>       </a:t>
            </a:r>
            <a:r>
              <a:rPr lang="en-US" dirty="0" smtClean="0"/>
              <a:t>}</a:t>
            </a:r>
          </a:p>
          <a:p>
            <a:pPr>
              <a:defRPr/>
            </a:pPr>
            <a:r>
              <a:rPr lang="en-US" dirty="0" smtClean="0"/>
              <a:t>}</a:t>
            </a:r>
          </a:p>
          <a:p>
            <a:pPr>
              <a:defRPr/>
            </a:pPr>
            <a:endParaRPr lang="en-US" dirty="0"/>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ABA417A0-4DE3-4D2A-B483-0DAB8988308F}" type="slidenum">
              <a:rPr lang="en-US" i="0" smtClean="0"/>
              <a:pPr eaLnBrk="1" hangingPunct="1"/>
              <a:t>23</a:t>
            </a:fld>
            <a:endParaRPr lang="en-US" i="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55000" lnSpcReduction="20000"/>
          </a:bodyPr>
          <a:lstStyle/>
          <a:p>
            <a:pPr>
              <a:defRPr/>
            </a:pPr>
            <a:r>
              <a:rPr lang="en-US" b="1" dirty="0" smtClean="0"/>
              <a:t>web.xml</a:t>
            </a:r>
            <a:r>
              <a:rPr lang="en-US" dirty="0" smtClean="0"/>
              <a:t> is a deployment descriptor. There has to be one deployment descriptor per web application placed in WEB-INF sub folder of Application root folder…</a:t>
            </a:r>
          </a:p>
          <a:p>
            <a:pPr>
              <a:defRPr/>
            </a:pPr>
            <a:r>
              <a:rPr lang="en-US" dirty="0" smtClean="0"/>
              <a:t>The entire XML file will be like this:</a:t>
            </a:r>
          </a:p>
          <a:p>
            <a:pPr>
              <a:defRPr/>
            </a:pPr>
            <a:r>
              <a:rPr lang="en-US" dirty="0" smtClean="0"/>
              <a:t>&lt;?xml version=</a:t>
            </a:r>
            <a:r>
              <a:rPr lang="en-US" i="1" dirty="0" smtClean="0"/>
              <a:t>"1.0" encoding="UTF-8"?&gt;</a:t>
            </a:r>
          </a:p>
          <a:p>
            <a:pPr>
              <a:defRPr/>
            </a:pPr>
            <a:r>
              <a:rPr lang="en-US" dirty="0" smtClean="0"/>
              <a:t>&lt;web-app id=</a:t>
            </a:r>
            <a:r>
              <a:rPr lang="en-US" i="1" dirty="0" smtClean="0"/>
              <a:t>"</a:t>
            </a:r>
            <a:r>
              <a:rPr lang="en-US" i="1" dirty="0" err="1" smtClean="0"/>
              <a:t>WebApp_ID</a:t>
            </a:r>
            <a:r>
              <a:rPr lang="en-US" i="1" dirty="0" smtClean="0"/>
              <a:t>" version="2.4"</a:t>
            </a:r>
          </a:p>
          <a:p>
            <a:pPr>
              <a:defRPr/>
            </a:pPr>
            <a:r>
              <a:rPr lang="en-US" dirty="0" err="1" smtClean="0"/>
              <a:t>xmlns</a:t>
            </a:r>
            <a:r>
              <a:rPr lang="en-US" dirty="0" smtClean="0"/>
              <a:t>=</a:t>
            </a:r>
            <a:r>
              <a:rPr lang="en-US" i="1" dirty="0" smtClean="0"/>
              <a:t>"http://java.sun.com/xml/ns/j2ee" </a:t>
            </a:r>
            <a:r>
              <a:rPr lang="en-US" i="1" dirty="0" err="1" smtClean="0"/>
              <a:t>xmlns:xsi</a:t>
            </a:r>
            <a:r>
              <a:rPr lang="en-US" i="1" dirty="0" smtClean="0"/>
              <a:t>="http://www.w3.org/2001/XMLSchema-instance"</a:t>
            </a:r>
          </a:p>
          <a:p>
            <a:pPr>
              <a:defRPr/>
            </a:pPr>
            <a:r>
              <a:rPr lang="en-US" dirty="0" err="1" smtClean="0"/>
              <a:t>xsi:schemaLocation</a:t>
            </a:r>
            <a:r>
              <a:rPr lang="en-US" dirty="0" smtClean="0"/>
              <a:t>=</a:t>
            </a:r>
            <a:r>
              <a:rPr lang="en-US" i="1" dirty="0" smtClean="0"/>
              <a:t>"http://java.sun.com/xml/ns/j2ee http://java.sun.com/xml/ns/j2ee/web-app_2_4.xsd"&gt;</a:t>
            </a:r>
          </a:p>
          <a:p>
            <a:pPr>
              <a:defRPr/>
            </a:pPr>
            <a:endParaRPr lang="en-US" dirty="0" smtClean="0"/>
          </a:p>
          <a:p>
            <a:pPr>
              <a:defRPr/>
            </a:pPr>
            <a:r>
              <a:rPr lang="en-US" dirty="0" smtClean="0"/>
              <a:t>&lt;display-name&gt;</a:t>
            </a:r>
            <a:r>
              <a:rPr lang="en-US" dirty="0" err="1" smtClean="0"/>
              <a:t>ServletDemos</a:t>
            </a:r>
            <a:r>
              <a:rPr lang="en-US" dirty="0" smtClean="0"/>
              <a:t>&lt;/display-name&gt;</a:t>
            </a:r>
          </a:p>
          <a:p>
            <a:pPr>
              <a:defRPr/>
            </a:pPr>
            <a:r>
              <a:rPr lang="en-US" dirty="0" smtClean="0"/>
              <a:t>&lt;servlet&gt;</a:t>
            </a:r>
          </a:p>
          <a:p>
            <a:pPr>
              <a:defRPr/>
            </a:pPr>
            <a:r>
              <a:rPr lang="en-US" dirty="0" smtClean="0"/>
              <a:t>	&lt;description&gt;Simple Servlet&lt;/description&gt;</a:t>
            </a:r>
          </a:p>
          <a:p>
            <a:pPr>
              <a:defRPr/>
            </a:pPr>
            <a:r>
              <a:rPr lang="en-US" dirty="0" smtClean="0"/>
              <a:t>	&lt;display-name&gt;</a:t>
            </a:r>
            <a:r>
              <a:rPr lang="en-US" dirty="0" err="1" smtClean="0"/>
              <a:t>HelloServlet</a:t>
            </a:r>
            <a:r>
              <a:rPr lang="en-US" dirty="0" smtClean="0"/>
              <a:t>&lt;/display-name&gt;</a:t>
            </a:r>
          </a:p>
          <a:p>
            <a:pPr>
              <a:defRPr/>
            </a:pPr>
            <a:r>
              <a:rPr lang="en-US" dirty="0" smtClean="0"/>
              <a:t>	&lt;servlet-name&gt;</a:t>
            </a:r>
            <a:r>
              <a:rPr lang="en-US" dirty="0" err="1" smtClean="0"/>
              <a:t>myFirstServlet</a:t>
            </a:r>
            <a:r>
              <a:rPr lang="en-US" dirty="0" smtClean="0"/>
              <a:t>&lt;/servlet-name&gt;</a:t>
            </a:r>
          </a:p>
          <a:p>
            <a:pPr>
              <a:defRPr/>
            </a:pPr>
            <a:r>
              <a:rPr lang="en-US" dirty="0" smtClean="0"/>
              <a:t>	&lt;servlet-class&gt;</a:t>
            </a:r>
            <a:r>
              <a:rPr lang="en-US" dirty="0" err="1" smtClean="0"/>
              <a:t>edu.infy.servlets.HelloServlet</a:t>
            </a:r>
            <a:r>
              <a:rPr lang="en-US" dirty="0" smtClean="0"/>
              <a:t>&lt;/servlet-class&gt;</a:t>
            </a:r>
          </a:p>
          <a:p>
            <a:pPr>
              <a:defRPr/>
            </a:pPr>
            <a:r>
              <a:rPr lang="en-US" dirty="0" smtClean="0"/>
              <a:t>&lt;/servlet&gt;</a:t>
            </a:r>
          </a:p>
          <a:p>
            <a:pPr>
              <a:defRPr/>
            </a:pPr>
            <a:r>
              <a:rPr lang="en-US" dirty="0" smtClean="0"/>
              <a:t>&lt;servlet-mapping&gt;</a:t>
            </a:r>
          </a:p>
          <a:p>
            <a:pPr>
              <a:defRPr/>
            </a:pPr>
            <a:r>
              <a:rPr lang="en-US" dirty="0" smtClean="0"/>
              <a:t>	&lt;servlet-name&gt;</a:t>
            </a:r>
            <a:r>
              <a:rPr lang="en-US" dirty="0" err="1" smtClean="0"/>
              <a:t>myFirstServlet</a:t>
            </a:r>
            <a:r>
              <a:rPr lang="en-US" dirty="0" smtClean="0"/>
              <a:t>&lt;/servlet-name&gt;</a:t>
            </a:r>
          </a:p>
          <a:p>
            <a:pPr>
              <a:defRPr/>
            </a:pPr>
            <a:r>
              <a:rPr lang="en-US" dirty="0" smtClean="0"/>
              <a:t>	&lt;</a:t>
            </a:r>
            <a:r>
              <a:rPr lang="en-US" dirty="0" err="1" smtClean="0"/>
              <a:t>url</a:t>
            </a:r>
            <a:r>
              <a:rPr lang="en-US" dirty="0" smtClean="0"/>
              <a:t>-pattern&gt;/hello&lt;/</a:t>
            </a:r>
            <a:r>
              <a:rPr lang="en-US" dirty="0" err="1" smtClean="0"/>
              <a:t>url</a:t>
            </a:r>
            <a:r>
              <a:rPr lang="en-US" dirty="0" smtClean="0"/>
              <a:t>-pattern&gt;</a:t>
            </a:r>
          </a:p>
          <a:p>
            <a:pPr>
              <a:defRPr/>
            </a:pPr>
            <a:r>
              <a:rPr lang="en-US" dirty="0" smtClean="0"/>
              <a:t>&lt;/servlet-mapping&gt;</a:t>
            </a:r>
          </a:p>
          <a:p>
            <a:pPr>
              <a:defRPr/>
            </a:pPr>
            <a:r>
              <a:rPr lang="en-US" dirty="0" smtClean="0"/>
              <a:t>&lt;welcome-file-list&gt;</a:t>
            </a:r>
          </a:p>
          <a:p>
            <a:pPr>
              <a:defRPr/>
            </a:pPr>
            <a:r>
              <a:rPr lang="en-US" dirty="0" smtClean="0"/>
              <a:t>	&lt;welcome-file&gt;welcome.html&lt;/welcome-file&gt;</a:t>
            </a:r>
          </a:p>
          <a:p>
            <a:pPr>
              <a:defRPr/>
            </a:pPr>
            <a:r>
              <a:rPr lang="en-US" dirty="0" smtClean="0"/>
              <a:t>&lt;/welcome-file-list&gt;</a:t>
            </a:r>
          </a:p>
          <a:p>
            <a:pPr>
              <a:defRPr/>
            </a:pPr>
            <a:r>
              <a:rPr lang="en-US" dirty="0" smtClean="0"/>
              <a:t>&lt;/web-app&gt;</a:t>
            </a:r>
          </a:p>
          <a:p>
            <a:pPr>
              <a:defRPr/>
            </a:pPr>
            <a:endParaRPr lang="en-US" dirty="0"/>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E49E7554-6F57-4700-B746-2287EDC09004}" type="slidenum">
              <a:rPr lang="en-US" i="0" smtClean="0"/>
              <a:pPr eaLnBrk="1" hangingPunct="1"/>
              <a:t>24</a:t>
            </a:fld>
            <a:endParaRPr lang="en-US" i="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76C596-ADB8-4B2C-B3C3-A31DB2696095}" type="slidenum">
              <a:rPr lang="en-US" smtClean="0"/>
              <a:t>25</a:t>
            </a:fld>
            <a:endParaRPr lang="en-US"/>
          </a:p>
        </p:txBody>
      </p:sp>
    </p:spTree>
    <p:extLst>
      <p:ext uri="{BB962C8B-B14F-4D97-AF65-F5344CB8AC3E}">
        <p14:creationId xmlns:p14="http://schemas.microsoft.com/office/powerpoint/2010/main" val="4534161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pitchFamily="34" charset="0"/>
              </a:rPr>
              <a:t>Deploying an application on to Application Server:</a:t>
            </a:r>
          </a:p>
          <a:p>
            <a:r>
              <a:rPr lang="en-US" dirty="0" smtClean="0">
                <a:latin typeface="Arial" pitchFamily="34" charset="0"/>
              </a:rPr>
              <a:t>Here URL</a:t>
            </a:r>
            <a:r>
              <a:rPr lang="en-US" baseline="0" dirty="0" smtClean="0">
                <a:latin typeface="Arial" pitchFamily="34" charset="0"/>
              </a:rPr>
              <a:t> change from </a:t>
            </a:r>
            <a:r>
              <a:rPr lang="en-US" sz="1200" b="1" dirty="0" smtClean="0">
                <a:solidFill>
                  <a:srgbClr val="003399"/>
                </a:solidFill>
              </a:rPr>
              <a:t>http://localhost:8080/ServletDemos/ to</a:t>
            </a:r>
            <a:r>
              <a:rPr lang="en-US" sz="1200" b="1" baseline="0" dirty="0" smtClean="0">
                <a:solidFill>
                  <a:srgbClr val="003399"/>
                </a:solidFill>
              </a:rPr>
              <a:t> </a:t>
            </a:r>
            <a:r>
              <a:rPr lang="en-US" sz="1200" b="1" dirty="0" smtClean="0">
                <a:solidFill>
                  <a:srgbClr val="003399"/>
                </a:solidFill>
              </a:rPr>
              <a:t>http://localhost:8080/ServletDemos/hello</a:t>
            </a:r>
          </a:p>
          <a:p>
            <a:r>
              <a:rPr lang="en-US" sz="1200" b="0" dirty="0" smtClean="0">
                <a:solidFill>
                  <a:srgbClr val="003399"/>
                </a:solidFill>
                <a:latin typeface="Arial" pitchFamily="34" charset="0"/>
              </a:rPr>
              <a:t>Here </a:t>
            </a:r>
            <a:r>
              <a:rPr lang="en-US" sz="1200" b="0" dirty="0" err="1" smtClean="0">
                <a:solidFill>
                  <a:srgbClr val="003399"/>
                </a:solidFill>
                <a:latin typeface="Arial" pitchFamily="34" charset="0"/>
              </a:rPr>
              <a:t>ServletDemos</a:t>
            </a:r>
            <a:r>
              <a:rPr lang="en-US" sz="1200" b="0" baseline="0" dirty="0" smtClean="0">
                <a:solidFill>
                  <a:srgbClr val="003399"/>
                </a:solidFill>
                <a:latin typeface="Arial" pitchFamily="34" charset="0"/>
              </a:rPr>
              <a:t> is the project name and after click on link of welcome page(.html) it call to particular servlet which mapping is define in web.xml</a:t>
            </a:r>
            <a:endParaRPr lang="en-US" b="0" dirty="0" smtClean="0">
              <a:latin typeface="Arial" pitchFamily="34" charset="0"/>
            </a:endParaRPr>
          </a:p>
          <a:p>
            <a:r>
              <a:rPr lang="en-US" dirty="0" smtClean="0">
                <a:latin typeface="Arial" pitchFamily="34" charset="0"/>
              </a:rPr>
              <a:t>For further reference:</a:t>
            </a:r>
          </a:p>
          <a:p>
            <a:r>
              <a:rPr lang="en-US" dirty="0" smtClean="0">
                <a:latin typeface="Arial" pitchFamily="34" charset="0"/>
              </a:rPr>
              <a:t>http://tomcat.apache.org/tomcat-6.0-doc/appdev/deployment.html</a:t>
            </a:r>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F00271D5-B9C3-48AA-8661-D922FEFC0881}" type="slidenum">
              <a:rPr lang="en-US" i="0" smtClean="0"/>
              <a:pPr eaLnBrk="1" hangingPunct="1"/>
              <a:t>26</a:t>
            </a:fld>
            <a:endParaRPr lang="en-US" i="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r>
              <a:rPr lang="en-US" b="1" dirty="0" smtClean="0">
                <a:latin typeface="Arial" pitchFamily="34" charset="0"/>
              </a:rPr>
              <a:t>It provides following advantages, while developing web application using Servlet/JSP:</a:t>
            </a:r>
            <a:endParaRPr lang="en-US" dirty="0" smtClean="0">
              <a:latin typeface="Arial" pitchFamily="34" charset="0"/>
            </a:endParaRPr>
          </a:p>
          <a:p>
            <a:pPr marL="228600" indent="-228600">
              <a:buFont typeface="Calibri" pitchFamily="34" charset="0"/>
              <a:buAutoNum type="arabicPeriod"/>
            </a:pPr>
            <a:r>
              <a:rPr lang="en-US" dirty="0" smtClean="0">
                <a:latin typeface="Arial" pitchFamily="34" charset="0"/>
              </a:rPr>
              <a:t>Communication Support</a:t>
            </a:r>
          </a:p>
          <a:p>
            <a:pPr marL="228600" indent="-228600">
              <a:buFont typeface="Calibri" pitchFamily="34" charset="0"/>
              <a:buAutoNum type="arabicPeriod"/>
            </a:pPr>
            <a:r>
              <a:rPr lang="en-US" dirty="0" smtClean="0">
                <a:latin typeface="Arial" pitchFamily="34" charset="0"/>
              </a:rPr>
              <a:t>Lifecycle Management</a:t>
            </a:r>
          </a:p>
          <a:p>
            <a:pPr marL="228600" indent="-228600">
              <a:buFont typeface="Calibri" pitchFamily="34" charset="0"/>
              <a:buAutoNum type="arabicPeriod"/>
            </a:pPr>
            <a:r>
              <a:rPr lang="en-US" dirty="0" smtClean="0">
                <a:latin typeface="Arial" pitchFamily="34" charset="0"/>
              </a:rPr>
              <a:t>Multithreading support</a:t>
            </a:r>
          </a:p>
          <a:p>
            <a:pPr marL="228600" indent="-228600">
              <a:buFont typeface="Calibri" pitchFamily="34" charset="0"/>
              <a:buAutoNum type="arabicPeriod"/>
            </a:pPr>
            <a:r>
              <a:rPr lang="en-US" dirty="0" smtClean="0">
                <a:latin typeface="Arial" pitchFamily="34" charset="0"/>
              </a:rPr>
              <a:t>Declarative security</a:t>
            </a:r>
          </a:p>
          <a:p>
            <a:pPr marL="228600" indent="-228600">
              <a:buFont typeface="Calibri" pitchFamily="34" charset="0"/>
              <a:buAutoNum type="arabicPeriod"/>
            </a:pPr>
            <a:r>
              <a:rPr lang="en-US" dirty="0" smtClean="0">
                <a:latin typeface="Arial" pitchFamily="34" charset="0"/>
              </a:rPr>
              <a:t>JSP Support</a:t>
            </a:r>
          </a:p>
          <a:p>
            <a:pPr marL="228600" indent="-228600">
              <a:buFont typeface="Calibri" pitchFamily="34" charset="0"/>
              <a:buNone/>
            </a:pPr>
            <a:r>
              <a:rPr lang="en-US" dirty="0" smtClean="0">
                <a:latin typeface="Arial" pitchFamily="34" charset="0"/>
              </a:rPr>
              <a:t>Further reference to study more: </a:t>
            </a:r>
            <a:r>
              <a:rPr lang="en-US" b="1" dirty="0" smtClean="0">
                <a:latin typeface="Arial" pitchFamily="34" charset="0"/>
              </a:rPr>
              <a:t>http://www.onjava.com/pub/a/onjava/2003/05/14/java_webserver.html</a:t>
            </a:r>
          </a:p>
          <a:p>
            <a:pPr marL="228600" indent="-228600">
              <a:buFont typeface="Calibri" pitchFamily="34" charset="0"/>
              <a:buNone/>
            </a:pPr>
            <a:endParaRPr lang="en-US" dirty="0" smtClean="0">
              <a:latin typeface="Arial" pitchFamily="34" charset="0"/>
            </a:endParaRPr>
          </a:p>
          <a:p>
            <a:pPr marL="228600" indent="-228600">
              <a:buFont typeface="+mj-lt"/>
              <a:buNone/>
            </a:pPr>
            <a:r>
              <a:rPr lang="en-US" dirty="0" smtClean="0">
                <a:latin typeface="Arial" pitchFamily="34" charset="0"/>
              </a:rPr>
              <a:t>Some web containers are </a:t>
            </a:r>
          </a:p>
          <a:p>
            <a:pPr marL="228600" indent="-228600">
              <a:buFont typeface="Calibri" pitchFamily="34" charset="0"/>
              <a:buAutoNum type="arabicPeriod"/>
            </a:pPr>
            <a:r>
              <a:rPr lang="en-US" dirty="0" smtClean="0">
                <a:latin typeface="Arial" pitchFamily="34" charset="0"/>
              </a:rPr>
              <a:t>Apache’s </a:t>
            </a:r>
            <a:r>
              <a:rPr lang="en-US" b="1" dirty="0" smtClean="0">
                <a:latin typeface="Arial" pitchFamily="34" charset="0"/>
              </a:rPr>
              <a:t>Tomcat (most popularly used)</a:t>
            </a:r>
          </a:p>
          <a:p>
            <a:pPr marL="228600" indent="-228600">
              <a:buFont typeface="Calibri" pitchFamily="34" charset="0"/>
              <a:buAutoNum type="arabicPeriod"/>
            </a:pPr>
            <a:r>
              <a:rPr lang="en-US" b="1" dirty="0" smtClean="0">
                <a:latin typeface="Arial" pitchFamily="34" charset="0"/>
              </a:rPr>
              <a:t>Resin</a:t>
            </a:r>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24D93E89-5557-46EF-9278-79A708633434}" type="slidenum">
              <a:rPr lang="en-US" i="0" smtClean="0"/>
              <a:pPr eaLnBrk="1" hangingPunct="1"/>
              <a:t>27</a:t>
            </a:fld>
            <a:endParaRPr lang="en-US" i="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lnSpcReduction="10000"/>
          </a:bodyPr>
          <a:lstStyle/>
          <a:p>
            <a:pPr>
              <a:defRPr/>
            </a:pPr>
            <a:r>
              <a:rPr lang="en-US" dirty="0" smtClean="0"/>
              <a:t>We saw the enterprise application architecture, in which presentation logic and business logic reside in the middle tiers.</a:t>
            </a:r>
          </a:p>
          <a:p>
            <a:pPr>
              <a:defRPr/>
            </a:pPr>
            <a:r>
              <a:rPr lang="en-US" dirty="0" smtClean="0"/>
              <a:t>There can be different UI generation for different I/O devices, monitor, mobile devices, PDA.</a:t>
            </a:r>
          </a:p>
          <a:p>
            <a:pPr>
              <a:defRPr/>
            </a:pPr>
            <a:r>
              <a:rPr lang="en-US" dirty="0" smtClean="0"/>
              <a:t>For various applications lot of business rules will be coded in the business tier.</a:t>
            </a:r>
          </a:p>
          <a:p>
            <a:pPr>
              <a:defRPr/>
            </a:pPr>
            <a:r>
              <a:rPr lang="en-US" dirty="0" smtClean="0"/>
              <a:t>Business tier in turn talks to data access tier, where the connection establishment code will appear.</a:t>
            </a:r>
          </a:p>
          <a:p>
            <a:pPr>
              <a:defRPr/>
            </a:pPr>
            <a:r>
              <a:rPr lang="en-US" dirty="0" smtClean="0"/>
              <a:t>How many such connections need to be created? When? How to maintain this pool of  open connections…</a:t>
            </a:r>
          </a:p>
          <a:p>
            <a:pPr>
              <a:defRPr/>
            </a:pPr>
            <a:r>
              <a:rPr lang="en-US" dirty="0" smtClean="0"/>
              <a:t>All these questions make the coding of middle tier bit complex.</a:t>
            </a:r>
          </a:p>
          <a:p>
            <a:pPr>
              <a:defRPr/>
            </a:pPr>
            <a:endParaRPr lang="en-US" dirty="0" smtClean="0"/>
          </a:p>
          <a:p>
            <a:pPr>
              <a:defRPr/>
            </a:pPr>
            <a:r>
              <a:rPr lang="en-US" dirty="0" smtClean="0"/>
              <a:t>It is seen that most of the times, same kind of questions need to be solved, when we are developing the enterprise application.</a:t>
            </a:r>
          </a:p>
          <a:p>
            <a:pPr>
              <a:defRPr/>
            </a:pPr>
            <a:r>
              <a:rPr lang="en-US" dirty="0" smtClean="0"/>
              <a:t>So, to reduce this complexity in middle tier , and give standardized interface to perform enterprise application development </a:t>
            </a:r>
          </a:p>
          <a:p>
            <a:pPr>
              <a:defRPr/>
            </a:pPr>
            <a:r>
              <a:rPr lang="en-US" dirty="0" smtClean="0"/>
              <a:t>These applications are developed on top of Application Servers.</a:t>
            </a:r>
          </a:p>
          <a:p>
            <a:pPr>
              <a:defRPr/>
            </a:pPr>
            <a:r>
              <a:rPr lang="en-US" b="1" dirty="0" smtClean="0"/>
              <a:t>Web definition of Application Server----</a:t>
            </a:r>
            <a:r>
              <a:rPr lang="en-US" b="1" dirty="0" smtClean="0">
                <a:sym typeface="Wingdings" pitchFamily="2" charset="2"/>
              </a:rPr>
              <a:t></a:t>
            </a:r>
            <a:endParaRPr lang="en-US" b="1" dirty="0" smtClean="0"/>
          </a:p>
          <a:p>
            <a:pPr>
              <a:defRPr/>
            </a:pPr>
            <a:r>
              <a:rPr lang="en-US" dirty="0" smtClean="0"/>
              <a:t>In n-tier architecture, an application server is a server that hosts an API to expose Business Logic and Business Processes for use by other ...</a:t>
            </a:r>
            <a:br>
              <a:rPr lang="en-US" dirty="0" smtClean="0"/>
            </a:br>
            <a:r>
              <a:rPr lang="en-US" dirty="0" smtClean="0"/>
              <a:t>Visit -&gt; </a:t>
            </a:r>
            <a:r>
              <a:rPr lang="en-US" dirty="0" smtClean="0">
                <a:hlinkClick r:id="rId3" action="ppaction://hlinkfile"/>
              </a:rPr>
              <a:t>en.wikipedia.org/wiki/</a:t>
            </a:r>
            <a:r>
              <a:rPr lang="en-US" dirty="0" err="1" smtClean="0">
                <a:hlinkClick r:id="rId3" action="ppaction://hlinkfile"/>
              </a:rPr>
              <a:t>Application_server</a:t>
            </a:r>
            <a:endParaRPr lang="en-US" dirty="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EE7A2DEA-2CD1-497F-B898-AD317267D5B1}" type="slidenum">
              <a:rPr lang="en-US" i="0" smtClean="0"/>
              <a:pPr eaLnBrk="1" hangingPunct="1"/>
              <a:t>28</a:t>
            </a:fld>
            <a:endParaRPr lang="en-US" i="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pitchFamily="34" charset="0"/>
              </a:rPr>
              <a:t>Some of the most popular Java Enterprise Edition application servers :</a:t>
            </a:r>
          </a:p>
          <a:p>
            <a:pPr>
              <a:buFontTx/>
              <a:buChar char="•"/>
            </a:pPr>
            <a:r>
              <a:rPr lang="en-US" dirty="0" err="1" smtClean="0">
                <a:latin typeface="Arial" pitchFamily="34" charset="0"/>
                <a:hlinkClick r:id="rId3" action="ppaction://hlinkfile" tooltip="IBM WebSphere Application Server"/>
              </a:rPr>
              <a:t>WebSphere</a:t>
            </a:r>
            <a:r>
              <a:rPr lang="en-US" dirty="0" smtClean="0">
                <a:latin typeface="Arial" pitchFamily="34" charset="0"/>
                <a:hlinkClick r:id="rId3" action="ppaction://hlinkfile" tooltip="IBM WebSphere Application Server"/>
              </a:rPr>
              <a:t> Application Server</a:t>
            </a:r>
            <a:r>
              <a:rPr lang="en-US" dirty="0" smtClean="0">
                <a:latin typeface="Arial" pitchFamily="34" charset="0"/>
              </a:rPr>
              <a:t> (</a:t>
            </a:r>
            <a:r>
              <a:rPr lang="en-US" dirty="0" smtClean="0">
                <a:latin typeface="Arial" pitchFamily="34" charset="0"/>
                <a:hlinkClick r:id="rId4" action="ppaction://hlinkfile" tooltip="IBM"/>
              </a:rPr>
              <a:t>IBM</a:t>
            </a:r>
            <a:r>
              <a:rPr lang="en-US" dirty="0" smtClean="0">
                <a:latin typeface="Arial" pitchFamily="34" charset="0"/>
              </a:rPr>
              <a:t>)</a:t>
            </a:r>
          </a:p>
          <a:p>
            <a:pPr>
              <a:buFontTx/>
              <a:buChar char="•"/>
            </a:pPr>
            <a:r>
              <a:rPr lang="en-US" dirty="0" err="1" smtClean="0">
                <a:latin typeface="Arial" pitchFamily="34" charset="0"/>
                <a:hlinkClick r:id="rId5" action="ppaction://hlinkfile" tooltip="Oracle Weblogic Server"/>
              </a:rPr>
              <a:t>WebLogic</a:t>
            </a:r>
            <a:r>
              <a:rPr lang="en-US" dirty="0" smtClean="0">
                <a:latin typeface="Arial" pitchFamily="34" charset="0"/>
                <a:hlinkClick r:id="rId5" action="ppaction://hlinkfile" tooltip="Oracle Weblogic Server"/>
              </a:rPr>
              <a:t> Server</a:t>
            </a:r>
            <a:r>
              <a:rPr lang="en-US" dirty="0" smtClean="0">
                <a:latin typeface="Arial" pitchFamily="34" charset="0"/>
              </a:rPr>
              <a:t> (</a:t>
            </a:r>
            <a:r>
              <a:rPr lang="en-US" dirty="0" smtClean="0">
                <a:latin typeface="Arial" pitchFamily="34" charset="0"/>
                <a:hlinkClick r:id="rId6" action="ppaction://hlinkfile" tooltip="Oracle Corporation"/>
              </a:rPr>
              <a:t>Oracle</a:t>
            </a:r>
            <a:r>
              <a:rPr lang="en-US" dirty="0" smtClean="0">
                <a:latin typeface="Arial" pitchFamily="34" charset="0"/>
              </a:rPr>
              <a:t>)</a:t>
            </a:r>
          </a:p>
          <a:p>
            <a:pPr>
              <a:buFontTx/>
              <a:buChar char="•"/>
            </a:pPr>
            <a:r>
              <a:rPr lang="en-US" dirty="0" err="1" smtClean="0">
                <a:latin typeface="Arial" pitchFamily="34" charset="0"/>
                <a:hlinkClick r:id="rId7" action="ppaction://hlinkfile" tooltip="JBoss"/>
              </a:rPr>
              <a:t>JBoss</a:t>
            </a:r>
            <a:r>
              <a:rPr lang="en-US" dirty="0" smtClean="0">
                <a:latin typeface="Arial" pitchFamily="34" charset="0"/>
              </a:rPr>
              <a:t> (</a:t>
            </a:r>
            <a:r>
              <a:rPr lang="en-US" dirty="0" smtClean="0">
                <a:latin typeface="Arial" pitchFamily="34" charset="0"/>
                <a:hlinkClick r:id="rId8" action="ppaction://hlinkfile" tooltip="Red Hat"/>
              </a:rPr>
              <a:t>Red Hat</a:t>
            </a:r>
            <a:r>
              <a:rPr lang="en-US" dirty="0" smtClean="0">
                <a:latin typeface="Arial" pitchFamily="34" charset="0"/>
              </a:rPr>
              <a:t>)</a:t>
            </a:r>
          </a:p>
          <a:p>
            <a:pPr>
              <a:buFontTx/>
              <a:buChar char="•"/>
            </a:pPr>
            <a:r>
              <a:rPr lang="en-US" dirty="0" err="1" smtClean="0">
                <a:latin typeface="Arial" pitchFamily="34" charset="0"/>
                <a:hlinkClick r:id="rId9" action="ppaction://hlinkfile" tooltip="JRun"/>
              </a:rPr>
              <a:t>JRun</a:t>
            </a:r>
            <a:r>
              <a:rPr lang="en-US" dirty="0" smtClean="0">
                <a:latin typeface="Arial" pitchFamily="34" charset="0"/>
              </a:rPr>
              <a:t> (</a:t>
            </a:r>
            <a:r>
              <a:rPr lang="en-US" dirty="0" smtClean="0">
                <a:latin typeface="Arial" pitchFamily="34" charset="0"/>
                <a:hlinkClick r:id="rId10" action="ppaction://hlinkfile" tooltip="Adobe Systems"/>
              </a:rPr>
              <a:t>Adobe Systems</a:t>
            </a:r>
            <a:r>
              <a:rPr lang="en-US" dirty="0" smtClean="0">
                <a:latin typeface="Arial" pitchFamily="34" charset="0"/>
              </a:rPr>
              <a:t>)</a:t>
            </a:r>
          </a:p>
          <a:p>
            <a:pPr>
              <a:buFontTx/>
              <a:buChar char="•"/>
            </a:pPr>
            <a:r>
              <a:rPr lang="en-US" dirty="0" smtClean="0">
                <a:latin typeface="Arial" pitchFamily="34" charset="0"/>
                <a:hlinkClick r:id="rId11" action="ppaction://hlinkfile" tooltip="OC4J"/>
              </a:rPr>
              <a:t>Oracle OC4J</a:t>
            </a:r>
            <a:r>
              <a:rPr lang="en-US" dirty="0" smtClean="0">
                <a:latin typeface="Arial" pitchFamily="34" charset="0"/>
              </a:rPr>
              <a:t> (</a:t>
            </a:r>
            <a:r>
              <a:rPr lang="en-US" dirty="0" smtClean="0">
                <a:latin typeface="Arial" pitchFamily="34" charset="0"/>
                <a:hlinkClick r:id="rId6" action="ppaction://hlinkfile" tooltip="Oracle Corporation"/>
              </a:rPr>
              <a:t>Oracle</a:t>
            </a:r>
            <a:r>
              <a:rPr lang="en-US" dirty="0" smtClean="0">
                <a:latin typeface="Arial" pitchFamily="34" charset="0"/>
              </a:rPr>
              <a:t>)</a:t>
            </a:r>
          </a:p>
          <a:p>
            <a:pPr>
              <a:buFontTx/>
              <a:buChar char="•"/>
            </a:pPr>
            <a:r>
              <a:rPr lang="en-US" dirty="0" err="1" smtClean="0">
                <a:latin typeface="Arial" pitchFamily="34" charset="0"/>
              </a:rPr>
              <a:t>GlassFish</a:t>
            </a:r>
            <a:r>
              <a:rPr lang="en-US" dirty="0" smtClean="0">
                <a:latin typeface="Arial" pitchFamily="34" charset="0"/>
              </a:rPr>
              <a:t> Application Server (</a:t>
            </a:r>
            <a:r>
              <a:rPr lang="en-US" dirty="0" smtClean="0">
                <a:latin typeface="Arial" pitchFamily="34" charset="0"/>
                <a:hlinkClick r:id="rId12" action="ppaction://hlinkfile" tooltip="Sun Microsystems"/>
              </a:rPr>
              <a:t>Sun Microsystems</a:t>
            </a:r>
            <a:r>
              <a:rPr lang="en-US" dirty="0" smtClean="0">
                <a:latin typeface="Arial" pitchFamily="34" charset="0"/>
              </a:rPr>
              <a:t>)</a:t>
            </a:r>
          </a:p>
          <a:p>
            <a:endParaRPr lang="en-US" dirty="0" smtClean="0">
              <a:latin typeface="Arial" pitchFamily="34" charset="0"/>
            </a:endParaRPr>
          </a:p>
          <a:p>
            <a:r>
              <a:rPr lang="en-US" b="1" dirty="0" err="1" smtClean="0">
                <a:latin typeface="Arial" pitchFamily="34" charset="0"/>
              </a:rPr>
              <a:t>JBoss</a:t>
            </a:r>
            <a:r>
              <a:rPr lang="en-US" b="1" dirty="0" smtClean="0">
                <a:latin typeface="Arial" pitchFamily="34" charset="0"/>
              </a:rPr>
              <a:t> App Server</a:t>
            </a:r>
            <a:r>
              <a:rPr lang="en-US" dirty="0" smtClean="0">
                <a:latin typeface="Arial" pitchFamily="34" charset="0"/>
              </a:rPr>
              <a:t> has </a:t>
            </a:r>
            <a:r>
              <a:rPr lang="en-US" b="1" dirty="0" smtClean="0">
                <a:latin typeface="Arial" pitchFamily="34" charset="0"/>
              </a:rPr>
              <a:t>Tomcat</a:t>
            </a:r>
            <a:r>
              <a:rPr lang="en-US" dirty="0" smtClean="0">
                <a:latin typeface="Arial" pitchFamily="34" charset="0"/>
              </a:rPr>
              <a:t> embedded in it as its default Servlet Container</a:t>
            </a:r>
          </a:p>
          <a:p>
            <a:endParaRPr lang="en-US" dirty="0" smtClean="0">
              <a:latin typeface="Arial" pitchFamily="34" charset="0"/>
            </a:endParaRPr>
          </a:p>
        </p:txBody>
      </p:sp>
      <p:sp>
        <p:nvSpPr>
          <p:cNvPr id="1034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E538A2D2-0318-4DB8-9BA2-A19245BC5101}" type="slidenum">
              <a:rPr lang="en-US" i="0" smtClean="0"/>
              <a:pPr eaLnBrk="1" hangingPunct="1"/>
              <a:t>29</a:t>
            </a:fld>
            <a:endParaRPr lang="en-US" i="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The Servlet Container may create a Servlet object, when it receives the very first request for the Servlet;</a:t>
            </a:r>
          </a:p>
          <a:p>
            <a:r>
              <a:rPr lang="en-US" smtClean="0">
                <a:latin typeface="Arial" pitchFamily="34" charset="0"/>
              </a:rPr>
              <a:t>But this is not always fixed, as one can configure the Servlet Container (anonymous to Web Container) for the Servlet creation at the time of startup of the Server itself etc.</a:t>
            </a:r>
          </a:p>
          <a:p>
            <a:endParaRPr lang="en-US" smtClean="0">
              <a:latin typeface="Arial" pitchFamily="34" charset="0"/>
            </a:endParaRPr>
          </a:p>
          <a:p>
            <a:r>
              <a:rPr lang="en-US" smtClean="0">
                <a:latin typeface="Arial" pitchFamily="34" charset="0"/>
              </a:rPr>
              <a:t>A new Servlet object is </a:t>
            </a:r>
            <a:r>
              <a:rPr lang="en-US" b="1" smtClean="0">
                <a:solidFill>
                  <a:srgbClr val="990000"/>
                </a:solidFill>
                <a:latin typeface="Arial" pitchFamily="34" charset="0"/>
              </a:rPr>
              <a:t>NOT</a:t>
            </a:r>
            <a:r>
              <a:rPr lang="en-US" smtClean="0">
                <a:latin typeface="Arial" pitchFamily="34" charset="0"/>
              </a:rPr>
              <a:t> instantiated for each subsequent request</a:t>
            </a:r>
          </a:p>
          <a:p>
            <a:r>
              <a:rPr lang="en-US" smtClean="0">
                <a:latin typeface="Arial" pitchFamily="34" charset="0"/>
              </a:rPr>
              <a:t>The Servlet Container will spawn a thread for each request to call the service method of the same Servlet object</a:t>
            </a:r>
          </a:p>
          <a:p>
            <a:r>
              <a:rPr lang="en-US" smtClean="0">
                <a:latin typeface="Arial" pitchFamily="34" charset="0"/>
              </a:rPr>
              <a:t>This makes the Servlet technology faster and scalable</a:t>
            </a:r>
          </a:p>
        </p:txBody>
      </p:sp>
      <p:sp>
        <p:nvSpPr>
          <p:cNvPr id="1044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EE556940-97E8-4364-904F-90830F407AD4}" type="slidenum">
              <a:rPr lang="en-US" i="0" smtClean="0"/>
              <a:pPr eaLnBrk="1" hangingPunct="1"/>
              <a:t>30</a:t>
            </a:fld>
            <a:endParaRPr lang="en-US" i="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A0736B6A-2C54-4411-A083-45F7C763F490}" type="slidenum">
              <a:rPr lang="en-US" i="0" smtClean="0"/>
              <a:pPr eaLnBrk="1" hangingPunct="1"/>
              <a:t>31</a:t>
            </a:fld>
            <a:endParaRPr lang="en-US" i="0"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pitchFamily="34" charset="0"/>
              </a:rPr>
              <a:t>Servlets do not have main() method. They are under control of another Java Application called as </a:t>
            </a:r>
            <a:r>
              <a:rPr lang="en-US" b="1" dirty="0" smtClean="0">
                <a:latin typeface="Arial" pitchFamily="34" charset="0"/>
              </a:rPr>
              <a:t>Web Container</a:t>
            </a:r>
            <a:r>
              <a:rPr lang="en-US" dirty="0" smtClean="0">
                <a:latin typeface="Arial" pitchFamily="34" charset="0"/>
              </a:rPr>
              <a:t>.</a:t>
            </a:r>
          </a:p>
          <a:p>
            <a:r>
              <a:rPr lang="en-US" dirty="0" smtClean="0">
                <a:latin typeface="Arial" pitchFamily="34" charset="0"/>
              </a:rPr>
              <a:t>Client </a:t>
            </a:r>
            <a:r>
              <a:rPr lang="en-US" dirty="0" smtClean="0">
                <a:latin typeface="Arial" pitchFamily="34" charset="0"/>
                <a:sym typeface="Wingdings" pitchFamily="2" charset="2"/>
              </a:rPr>
              <a:t>requests  Web Server  hands it over to web container  invokes the method on servlet </a:t>
            </a:r>
            <a:r>
              <a:rPr lang="en-US" b="1" dirty="0" smtClean="0">
                <a:latin typeface="Arial" pitchFamily="34" charset="0"/>
                <a:sym typeface="Wingdings" pitchFamily="2" charset="2"/>
              </a:rPr>
              <a:t>to generate the response</a:t>
            </a:r>
          </a:p>
          <a:p>
            <a:endParaRPr lang="en-US" dirty="0" smtClean="0">
              <a:latin typeface="Arial" pitchFamily="34" charset="0"/>
              <a:sym typeface="Wingdings" pitchFamily="2" charset="2"/>
            </a:endParaRPr>
          </a:p>
          <a:p>
            <a:r>
              <a:rPr lang="en-US" b="1" dirty="0" smtClean="0">
                <a:latin typeface="Arial" pitchFamily="34" charset="0"/>
                <a:sym typeface="Wingdings" pitchFamily="2" charset="2"/>
              </a:rPr>
              <a:t>Generated response</a:t>
            </a:r>
            <a:r>
              <a:rPr lang="en-US" dirty="0" smtClean="0">
                <a:latin typeface="Arial" pitchFamily="34" charset="0"/>
                <a:sym typeface="Wingdings" pitchFamily="2" charset="2"/>
              </a:rPr>
              <a:t>  is passed from Servlet to  Web Container  which passes it to Web Server,  which in turn sends back to client</a:t>
            </a:r>
            <a:endParaRPr lang="en-US" dirty="0" smtClean="0">
              <a:latin typeface="Arial" pitchFamily="34" charset="0"/>
            </a:endParaRPr>
          </a:p>
          <a:p>
            <a:endParaRPr lang="en-US" dirty="0" smtClean="0">
              <a:latin typeface="Arial" pitchFamily="34" charset="0"/>
            </a:endParaRPr>
          </a:p>
          <a:p>
            <a:r>
              <a:rPr lang="en-US" dirty="0" smtClean="0">
                <a:latin typeface="Arial" pitchFamily="34" charset="0"/>
              </a:rPr>
              <a:t>Configuration details are written in the deployment descriptor file, which is a web.xml</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This is in contrast to the more common single-user </a:t>
            </a:r>
            <a:r>
              <a:rPr lang="en-US" smtClean="0">
                <a:latin typeface="Arial" pitchFamily="34" charset="0"/>
                <a:hlinkClick r:id="rId3" action="ppaction://hlinkfile" tooltip="Software application"/>
              </a:rPr>
              <a:t>software applications</a:t>
            </a:r>
            <a:r>
              <a:rPr lang="en-US" smtClean="0">
                <a:latin typeface="Arial" pitchFamily="34" charset="0"/>
              </a:rPr>
              <a:t> which run on a user's own local computer and serve only one user at a time.</a:t>
            </a:r>
          </a:p>
          <a:p>
            <a:r>
              <a:rPr lang="en-US" b="1" smtClean="0">
                <a:solidFill>
                  <a:srgbClr val="FF0000"/>
                </a:solidFill>
                <a:latin typeface="Arial" pitchFamily="34" charset="0"/>
              </a:rPr>
              <a:t>Analyze and compare:</a:t>
            </a:r>
          </a:p>
          <a:p>
            <a:r>
              <a:rPr lang="en-US" smtClean="0">
                <a:latin typeface="Arial" pitchFamily="34" charset="0"/>
              </a:rPr>
              <a:t>DART</a:t>
            </a:r>
          </a:p>
          <a:p>
            <a:r>
              <a:rPr lang="en-US" smtClean="0">
                <a:latin typeface="Arial" pitchFamily="34" charset="0"/>
              </a:rPr>
              <a:t>makemytrip.com</a:t>
            </a:r>
          </a:p>
          <a:p>
            <a:r>
              <a:rPr lang="en-US" smtClean="0">
                <a:latin typeface="Arial" pitchFamily="34" charset="0"/>
              </a:rPr>
              <a:t>PRS (Public Reservation system )</a:t>
            </a: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70F06487-BE36-471F-BAA9-1B19EBA2A73F}" type="slidenum">
              <a:rPr lang="en-US" i="0" smtClean="0"/>
              <a:pPr eaLnBrk="1" hangingPunct="1"/>
              <a:t>3</a:t>
            </a:fld>
            <a:endParaRPr lang="en-US" i="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lnSpcReduction="10000"/>
          </a:bodyPr>
          <a:lstStyle/>
          <a:p>
            <a:pPr>
              <a:defRPr/>
            </a:pPr>
            <a:r>
              <a:rPr lang="en-US" dirty="0" smtClean="0"/>
              <a:t>For web applications, the deployment descriptor must be called </a:t>
            </a:r>
            <a:r>
              <a:rPr lang="en-US" i="1" dirty="0" smtClean="0"/>
              <a:t>web.xml</a:t>
            </a:r>
            <a:r>
              <a:rPr lang="en-US" dirty="0" smtClean="0"/>
              <a:t> and must reside in a </a:t>
            </a:r>
            <a:r>
              <a:rPr lang="en-US" i="1" dirty="0" smtClean="0"/>
              <a:t>WEB-INF</a:t>
            </a:r>
            <a:r>
              <a:rPr lang="en-US" dirty="0" smtClean="0"/>
              <a:t> subdirectory at the web application root. </a:t>
            </a:r>
          </a:p>
          <a:p>
            <a:pPr>
              <a:defRPr/>
            </a:pPr>
            <a:r>
              <a:rPr lang="en-US" dirty="0" smtClean="0"/>
              <a:t>The deployment descriptor is an XML file that contains information on the configuration of the web application, including the configuration of servlets </a:t>
            </a:r>
          </a:p>
          <a:p>
            <a:pPr>
              <a:defRPr/>
            </a:pPr>
            <a:r>
              <a:rPr lang="en-US" b="1" dirty="0" smtClean="0"/>
              <a:t>Structure /Tags of DD for Servlets</a:t>
            </a:r>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1C20BA97-DD86-4614-B22B-E919E1A87088}" type="slidenum">
              <a:rPr lang="en-US" i="0" smtClean="0"/>
              <a:pPr eaLnBrk="1" hangingPunct="1"/>
              <a:t>32</a:t>
            </a:fld>
            <a:endParaRPr lang="en-US" i="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In the above example shown on the slide,</a:t>
            </a:r>
          </a:p>
          <a:p>
            <a:pPr>
              <a:defRPr/>
            </a:pPr>
            <a:r>
              <a:rPr lang="en-US" dirty="0" smtClean="0"/>
              <a:t>The </a:t>
            </a:r>
            <a:r>
              <a:rPr lang="en-US" b="1" dirty="0" smtClean="0"/>
              <a:t>HelloWorldServlet.java</a:t>
            </a:r>
            <a:r>
              <a:rPr lang="en-US" dirty="0" smtClean="0"/>
              <a:t> is the source code generated for the Servlet, its class would be in the classes folder. </a:t>
            </a:r>
          </a:p>
          <a:p>
            <a:pPr>
              <a:defRPr/>
            </a:pPr>
            <a:r>
              <a:rPr lang="en-US" dirty="0" smtClean="0"/>
              <a:t>It is deployed in the web application</a:t>
            </a:r>
            <a:r>
              <a:rPr lang="en-US" b="1" dirty="0" smtClean="0"/>
              <a:t>.</a:t>
            </a:r>
          </a:p>
          <a:p>
            <a:pPr>
              <a:defRPr/>
            </a:pPr>
            <a:r>
              <a:rPr lang="en-US" b="1" dirty="0" err="1" smtClean="0"/>
              <a:t>HelloWorld</a:t>
            </a:r>
            <a:r>
              <a:rPr lang="en-US" b="1" dirty="0" smtClean="0"/>
              <a:t> </a:t>
            </a:r>
            <a:r>
              <a:rPr lang="en-US" dirty="0" smtClean="0"/>
              <a:t>is a logical name given to this servlet, which is referred in the servlet-mapping…</a:t>
            </a:r>
          </a:p>
          <a:p>
            <a:pPr>
              <a:defRPr/>
            </a:pPr>
            <a:r>
              <a:rPr lang="en-US" dirty="0" smtClean="0"/>
              <a:t>Client will be able to access this servlet using the </a:t>
            </a:r>
            <a:r>
              <a:rPr lang="en-US" dirty="0" err="1" smtClean="0"/>
              <a:t>url</a:t>
            </a:r>
            <a:r>
              <a:rPr lang="en-US" dirty="0" smtClean="0"/>
              <a:t> pattern : http://localhost:8080/webappname/</a:t>
            </a:r>
            <a:r>
              <a:rPr lang="en-US" b="1" dirty="0" smtClean="0"/>
              <a:t>hello</a:t>
            </a:r>
          </a:p>
          <a:p>
            <a:endParaRPr lang="en-US" dirty="0"/>
          </a:p>
        </p:txBody>
      </p:sp>
      <p:sp>
        <p:nvSpPr>
          <p:cNvPr id="4" name="Slide Number Placeholder 3"/>
          <p:cNvSpPr>
            <a:spLocks noGrp="1"/>
          </p:cNvSpPr>
          <p:nvPr>
            <p:ph type="sldNum" sz="quarter" idx="10"/>
          </p:nvPr>
        </p:nvSpPr>
        <p:spPr/>
        <p:txBody>
          <a:bodyPr/>
          <a:lstStyle/>
          <a:p>
            <a:fld id="{9076C596-ADB8-4B2C-B3C3-A31DB2696095}" type="slidenum">
              <a:rPr lang="en-US" smtClean="0"/>
              <a:t>33</a:t>
            </a:fld>
            <a:endParaRPr lang="en-US"/>
          </a:p>
        </p:txBody>
      </p:sp>
    </p:spTree>
    <p:extLst>
      <p:ext uri="{BB962C8B-B14F-4D97-AF65-F5344CB8AC3E}">
        <p14:creationId xmlns:p14="http://schemas.microsoft.com/office/powerpoint/2010/main" val="40311173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Send the response:</a:t>
            </a:r>
          </a:p>
          <a:p>
            <a:pPr lvl="1"/>
            <a:r>
              <a:rPr lang="en-US" smtClean="0">
                <a:latin typeface="Arial" pitchFamily="34" charset="0"/>
              </a:rPr>
              <a:t>Send actual data (result)</a:t>
            </a:r>
          </a:p>
          <a:p>
            <a:pPr lvl="1"/>
            <a:r>
              <a:rPr lang="en-US" smtClean="0">
                <a:latin typeface="Arial" pitchFamily="34" charset="0"/>
              </a:rPr>
              <a:t>Send response headers and status code information</a:t>
            </a:r>
          </a:p>
          <a:p>
            <a:endParaRPr lang="en-US" smtClean="0">
              <a:latin typeface="Arial" pitchFamily="34" charset="0"/>
            </a:endParaRPr>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32459600-0E04-42B5-9A98-CACC6FE3FFFB}" type="slidenum">
              <a:rPr lang="en-US" i="0" smtClean="0"/>
              <a:pPr eaLnBrk="1" hangingPunct="1"/>
              <a:t>34</a:t>
            </a:fld>
            <a:endParaRPr lang="en-US" i="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This slide is </a:t>
            </a:r>
            <a:r>
              <a:rPr lang="en-US" b="1" smtClean="0">
                <a:latin typeface="Arial" pitchFamily="34" charset="0"/>
              </a:rPr>
              <a:t>For Your Reference</a:t>
            </a:r>
            <a:r>
              <a:rPr lang="en-US" smtClean="0">
                <a:latin typeface="Arial" pitchFamily="34" charset="0"/>
              </a:rPr>
              <a:t> slide…</a:t>
            </a:r>
          </a:p>
          <a:p>
            <a:r>
              <a:rPr lang="en-US" smtClean="0">
                <a:latin typeface="Arial" pitchFamily="34" charset="0"/>
              </a:rPr>
              <a:t>For more info:</a:t>
            </a:r>
          </a:p>
          <a:p>
            <a:r>
              <a:rPr lang="en-US" smtClean="0">
                <a:latin typeface="Arial" pitchFamily="34" charset="0"/>
              </a:rPr>
              <a:t>http://java.sun.com/products/servlet/2.2/javadoc/javax/servlet/http/HttpServletRequest.html</a:t>
            </a:r>
          </a:p>
          <a:p>
            <a:r>
              <a:rPr lang="en-US" smtClean="0">
                <a:latin typeface="Arial" pitchFamily="34" charset="0"/>
              </a:rPr>
              <a:t>http://java.sun.com/products/servlet/2.2/javadoc/javax/servlet/http/HttpServletResponse.html </a:t>
            </a:r>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FF33F320-C4F7-42FB-BA19-4082569BFDB6}" type="slidenum">
              <a:rPr lang="en-US" i="0" smtClean="0"/>
              <a:pPr eaLnBrk="1" hangingPunct="1"/>
              <a:t>38</a:t>
            </a:fld>
            <a:endParaRPr lang="en-US" i="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ln/>
        </p:spPr>
        <p:txBody>
          <a:bodyPr/>
          <a:lstStyle/>
          <a:p>
            <a:pPr>
              <a:defRPr/>
            </a:pPr>
            <a:r>
              <a:rPr lang="en-US" kern="0" dirty="0" smtClean="0"/>
              <a:t>. </a:t>
            </a:r>
            <a:endParaRPr lang="en-US" dirty="0" smtClean="0">
              <a:latin typeface="Arial" pitchFamily="34" charset="0"/>
            </a:endParaRPr>
          </a:p>
        </p:txBody>
      </p:sp>
      <p:sp>
        <p:nvSpPr>
          <p:cNvPr id="1095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F9DB3B55-FEA8-4665-AC2D-9B11B0266FF9}" type="slidenum">
              <a:rPr lang="en-US" i="0" smtClean="0"/>
              <a:pPr eaLnBrk="1" hangingPunct="1"/>
              <a:t>43</a:t>
            </a:fld>
            <a:endParaRPr lang="en-US" i="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5E6D6404-F3F9-496D-8324-3753983F2725}" type="slidenum">
              <a:rPr lang="en-US" i="0" smtClean="0"/>
              <a:pPr eaLnBrk="1" hangingPunct="1"/>
              <a:t>45</a:t>
            </a:fld>
            <a:endParaRPr lang="en-US" i="0"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smtClean="0">
                <a:latin typeface="Arial" pitchFamily="34" charset="0"/>
              </a:rPr>
              <a:t>Web Application Directory Structure:</a:t>
            </a:r>
          </a:p>
          <a:p>
            <a:r>
              <a:rPr lang="en-US" b="1" dirty="0" smtClean="0">
                <a:latin typeface="Arial" pitchFamily="34" charset="0"/>
              </a:rPr>
              <a:t>Application Root: </a:t>
            </a:r>
            <a:r>
              <a:rPr lang="en-US" dirty="0" smtClean="0">
                <a:latin typeface="Arial" pitchFamily="34" charset="0"/>
              </a:rPr>
              <a:t>Every web application will have a root folder (Application root) which is usually called as context root, under which lies all other application specific resources as either folders or files. The name of this root folder is called as context. As many applications can be deployed in a single web container/application server the server uses the context name to decide as to which application the request has come for and accordingly handles it.</a:t>
            </a:r>
          </a:p>
          <a:p>
            <a:endParaRPr lang="en-US" dirty="0" smtClean="0">
              <a:latin typeface="Arial" pitchFamily="34" charset="0"/>
            </a:endParaRPr>
          </a:p>
          <a:p>
            <a:r>
              <a:rPr lang="en-US" b="1" dirty="0" smtClean="0">
                <a:latin typeface="Arial" pitchFamily="34" charset="0"/>
              </a:rPr>
              <a:t>WEB-INF:</a:t>
            </a:r>
            <a:r>
              <a:rPr lang="en-US" dirty="0" smtClean="0">
                <a:latin typeface="Arial" pitchFamily="34" charset="0"/>
              </a:rPr>
              <a:t> WEB-INF is a </a:t>
            </a:r>
            <a:r>
              <a:rPr lang="en-US" b="1" dirty="0" smtClean="0">
                <a:latin typeface="Arial" pitchFamily="34" charset="0"/>
              </a:rPr>
              <a:t>mandatory</a:t>
            </a:r>
            <a:r>
              <a:rPr lang="en-US" dirty="0" smtClean="0">
                <a:latin typeface="Arial" pitchFamily="34" charset="0"/>
              </a:rPr>
              <a:t> folder that should be present directly below the context root. It contains metadata about the application. The container looks in this folder to find resources like:</a:t>
            </a:r>
          </a:p>
          <a:p>
            <a:pPr lvl="1">
              <a:buFont typeface="Wingdings" pitchFamily="2" charset="2"/>
              <a:buChar char="§"/>
            </a:pPr>
            <a:r>
              <a:rPr lang="en-US" b="1" dirty="0" smtClean="0">
                <a:latin typeface="Arial" pitchFamily="34" charset="0"/>
              </a:rPr>
              <a:t>web.xml:</a:t>
            </a:r>
            <a:r>
              <a:rPr lang="en-US" dirty="0" smtClean="0">
                <a:latin typeface="Arial" pitchFamily="34" charset="0"/>
              </a:rPr>
              <a:t> The application's deployment descriptor file. It is a </a:t>
            </a:r>
            <a:r>
              <a:rPr lang="en-US" b="1" dirty="0" smtClean="0">
                <a:latin typeface="Arial" pitchFamily="34" charset="0"/>
              </a:rPr>
              <a:t>mandatory</a:t>
            </a:r>
            <a:r>
              <a:rPr lang="en-US" dirty="0" smtClean="0">
                <a:latin typeface="Arial" pitchFamily="34" charset="0"/>
              </a:rPr>
              <a:t> XML file for all JEE applications and should be placed directly under </a:t>
            </a:r>
            <a:r>
              <a:rPr lang="en-US" b="1" dirty="0" smtClean="0">
                <a:latin typeface="Arial" pitchFamily="34" charset="0"/>
              </a:rPr>
              <a:t>WEB-INF</a:t>
            </a:r>
            <a:r>
              <a:rPr lang="en-US" dirty="0" smtClean="0">
                <a:latin typeface="Arial" pitchFamily="34" charset="0"/>
              </a:rPr>
              <a:t> folder. It  contains markup describing the attributes of the application. </a:t>
            </a:r>
            <a:r>
              <a:rPr lang="en-US" b="1" dirty="0" smtClean="0">
                <a:latin typeface="Arial" pitchFamily="34" charset="0"/>
              </a:rPr>
              <a:t> </a:t>
            </a:r>
            <a:r>
              <a:rPr lang="en-US" dirty="0" smtClean="0">
                <a:latin typeface="Arial" pitchFamily="34" charset="0"/>
              </a:rPr>
              <a:t>The application server reads this file during initialization of the application.</a:t>
            </a:r>
            <a:endParaRPr lang="en-US" b="1" dirty="0" smtClean="0">
              <a:latin typeface="Arial" pitchFamily="34" charset="0"/>
            </a:endParaRPr>
          </a:p>
          <a:p>
            <a:pPr lvl="1">
              <a:buFont typeface="Wingdings" pitchFamily="2" charset="2"/>
              <a:buChar char="§"/>
            </a:pPr>
            <a:r>
              <a:rPr lang="en-US" b="1" dirty="0" smtClean="0">
                <a:latin typeface="Arial" pitchFamily="34" charset="0"/>
              </a:rPr>
              <a:t>Java Class files:</a:t>
            </a:r>
            <a:r>
              <a:rPr lang="en-US" dirty="0" smtClean="0">
                <a:latin typeface="Arial" pitchFamily="34" charset="0"/>
              </a:rPr>
              <a:t> If the application references any java classes then the container will look for those java classes in the</a:t>
            </a:r>
            <a:r>
              <a:rPr lang="en-US" b="1" dirty="0" smtClean="0">
                <a:latin typeface="Arial" pitchFamily="34" charset="0"/>
              </a:rPr>
              <a:t> “classes”</a:t>
            </a:r>
            <a:r>
              <a:rPr lang="en-US" dirty="0" smtClean="0">
                <a:latin typeface="Arial" pitchFamily="34" charset="0"/>
              </a:rPr>
              <a:t> folder which if present should be</a:t>
            </a:r>
            <a:r>
              <a:rPr lang="en-US" b="1" dirty="0" smtClean="0">
                <a:latin typeface="Arial" pitchFamily="34" charset="0"/>
              </a:rPr>
              <a:t> </a:t>
            </a:r>
            <a:r>
              <a:rPr lang="en-US" dirty="0" smtClean="0">
                <a:latin typeface="Arial" pitchFamily="34" charset="0"/>
              </a:rPr>
              <a:t>directly under WEB-INF or bundled in a jar file under </a:t>
            </a:r>
            <a:r>
              <a:rPr lang="en-US" b="1" dirty="0" smtClean="0">
                <a:latin typeface="Arial" pitchFamily="34" charset="0"/>
              </a:rPr>
              <a:t>lib </a:t>
            </a:r>
            <a:r>
              <a:rPr lang="en-US" dirty="0" smtClean="0">
                <a:latin typeface="Arial" pitchFamily="34" charset="0"/>
              </a:rPr>
              <a:t>folder. Both </a:t>
            </a:r>
            <a:r>
              <a:rPr lang="en-US" b="1" dirty="0" smtClean="0">
                <a:latin typeface="Arial" pitchFamily="34" charset="0"/>
              </a:rPr>
              <a:t>classes</a:t>
            </a:r>
            <a:r>
              <a:rPr lang="en-US" dirty="0" smtClean="0">
                <a:latin typeface="Arial" pitchFamily="34" charset="0"/>
              </a:rPr>
              <a:t> and </a:t>
            </a:r>
            <a:r>
              <a:rPr lang="en-US" b="1" dirty="0" smtClean="0">
                <a:latin typeface="Arial" pitchFamily="34" charset="0"/>
              </a:rPr>
              <a:t>lib</a:t>
            </a:r>
            <a:r>
              <a:rPr lang="en-US" dirty="0" smtClean="0">
                <a:latin typeface="Arial" pitchFamily="34" charset="0"/>
              </a:rPr>
              <a:t> folders are not mandatory.</a:t>
            </a:r>
          </a:p>
          <a:p>
            <a:pPr lvl="1">
              <a:buFont typeface="Wingdings" pitchFamily="2" charset="2"/>
              <a:buChar char="§"/>
            </a:pPr>
            <a:r>
              <a:rPr lang="en-US" b="1" dirty="0" smtClean="0">
                <a:latin typeface="Arial" pitchFamily="34" charset="0"/>
              </a:rPr>
              <a:t>Jar files</a:t>
            </a:r>
            <a:r>
              <a:rPr lang="en-US" dirty="0" smtClean="0">
                <a:latin typeface="Arial" pitchFamily="34" charset="0"/>
              </a:rPr>
              <a:t>: All the jar files required for an application should be placed under </a:t>
            </a:r>
            <a:r>
              <a:rPr lang="en-US" b="1" dirty="0" smtClean="0">
                <a:latin typeface="Arial" pitchFamily="34" charset="0"/>
              </a:rPr>
              <a:t>lib</a:t>
            </a:r>
            <a:r>
              <a:rPr lang="en-US" dirty="0" smtClean="0">
                <a:latin typeface="Arial" pitchFamily="34" charset="0"/>
              </a:rPr>
              <a:t> folder, which is present directly under WEB-INF.</a:t>
            </a:r>
          </a:p>
          <a:p>
            <a:r>
              <a:rPr lang="en-US" dirty="0" smtClean="0">
                <a:latin typeface="Arial" pitchFamily="34" charset="0"/>
              </a:rPr>
              <a:t>Resources placed under </a:t>
            </a:r>
            <a:r>
              <a:rPr lang="en-US" b="1" dirty="0" smtClean="0">
                <a:latin typeface="Arial" pitchFamily="34" charset="0"/>
              </a:rPr>
              <a:t>WEB-INF</a:t>
            </a:r>
            <a:r>
              <a:rPr lang="en-US" dirty="0" smtClean="0">
                <a:latin typeface="Arial" pitchFamily="34" charset="0"/>
              </a:rPr>
              <a:t> can not be directly accessed by client (i.e., by typing their URL) .</a:t>
            </a:r>
          </a:p>
          <a:p>
            <a:endParaRPr lang="en-US" b="1" dirty="0" smtClean="0">
              <a:latin typeface="Arial" pitchFamily="34" charset="0"/>
            </a:endParaRPr>
          </a:p>
          <a:p>
            <a:r>
              <a:rPr lang="en-US" b="1" dirty="0" err="1" smtClean="0">
                <a:latin typeface="Arial" pitchFamily="34" charset="0"/>
              </a:rPr>
              <a:t>src</a:t>
            </a:r>
            <a:r>
              <a:rPr lang="en-US" b="1" dirty="0" smtClean="0">
                <a:latin typeface="Arial" pitchFamily="34" charset="0"/>
              </a:rPr>
              <a:t> folder: </a:t>
            </a:r>
            <a:r>
              <a:rPr lang="en-US" dirty="0" smtClean="0">
                <a:latin typeface="Arial" pitchFamily="34" charset="0"/>
              </a:rPr>
              <a:t>This folder</a:t>
            </a:r>
            <a:r>
              <a:rPr lang="en-US" b="1" dirty="0" smtClean="0">
                <a:latin typeface="Arial" pitchFamily="34" charset="0"/>
              </a:rPr>
              <a:t> </a:t>
            </a:r>
            <a:r>
              <a:rPr lang="en-US" dirty="0" smtClean="0">
                <a:latin typeface="Arial" pitchFamily="34" charset="0"/>
              </a:rPr>
              <a:t>houses</a:t>
            </a:r>
            <a:r>
              <a:rPr lang="en-US" b="1" dirty="0" smtClean="0">
                <a:latin typeface="Arial" pitchFamily="34" charset="0"/>
              </a:rPr>
              <a:t> </a:t>
            </a:r>
            <a:r>
              <a:rPr lang="en-US" dirty="0" smtClean="0">
                <a:latin typeface="Arial" pitchFamily="34" charset="0"/>
              </a:rPr>
              <a:t>the java source files developed as part of the application. This folder present under </a:t>
            </a:r>
            <a:r>
              <a:rPr lang="en-US" b="1" dirty="0" smtClean="0">
                <a:latin typeface="Arial" pitchFamily="34" charset="0"/>
              </a:rPr>
              <a:t>WEB-INF</a:t>
            </a:r>
            <a:r>
              <a:rPr lang="en-US" dirty="0" smtClean="0">
                <a:latin typeface="Arial" pitchFamily="34" charset="0"/>
              </a:rPr>
              <a:t>, usually, will be used only during the time of development and may not be present in a deployed application. </a:t>
            </a:r>
          </a:p>
          <a:p>
            <a:endParaRPr lang="en-US" dirty="0" smtClean="0">
              <a:latin typeface="Arial" pitchFamily="34" charset="0"/>
            </a:endParaRPr>
          </a:p>
          <a:p>
            <a:r>
              <a:rPr lang="en-US" b="1" dirty="0" smtClean="0">
                <a:latin typeface="Arial" pitchFamily="34" charset="0"/>
              </a:rPr>
              <a:t>Note: </a:t>
            </a:r>
            <a:r>
              <a:rPr lang="en-US" dirty="0" smtClean="0">
                <a:latin typeface="Arial" pitchFamily="34" charset="0"/>
              </a:rPr>
              <a:t>All resources which the  clients can directly access (i.e. all the static and dynamic content like html/images/text-files/</a:t>
            </a:r>
            <a:r>
              <a:rPr lang="en-US" dirty="0" err="1" smtClean="0">
                <a:latin typeface="Arial" pitchFamily="34" charset="0"/>
              </a:rPr>
              <a:t>jsp</a:t>
            </a:r>
            <a:r>
              <a:rPr lang="en-US" dirty="0" smtClean="0">
                <a:latin typeface="Arial" pitchFamily="34" charset="0"/>
              </a:rPr>
              <a:t>) should be placed directly under the context root or in a sub-folder other than the standard folders(WEB-INF).</a:t>
            </a:r>
          </a:p>
          <a:p>
            <a:r>
              <a:rPr lang="en-US" dirty="0" smtClean="0">
                <a:latin typeface="Arial" pitchFamily="34" charset="0"/>
              </a:rPr>
              <a:t>All standard folders and files like WEB-INF, classes, lib and web.xml are </a:t>
            </a:r>
            <a:r>
              <a:rPr lang="en-US" b="1" dirty="0" smtClean="0">
                <a:latin typeface="Arial" pitchFamily="34" charset="0"/>
              </a:rPr>
              <a:t>case-sensitive</a:t>
            </a:r>
            <a:r>
              <a:rPr lang="en-US" dirty="0" smtClean="0">
                <a:latin typeface="Arial" pitchFamily="34" charset="0"/>
              </a:rPr>
              <a:t> and the application server looks for a folder/file of that particular case only.</a:t>
            </a:r>
          </a:p>
        </p:txBody>
      </p:sp>
      <p:sp>
        <p:nvSpPr>
          <p:cNvPr id="1126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A7F34D0F-5D1F-4521-A38C-17A4ADADADFE}" type="slidenum">
              <a:rPr lang="en-US" i="0" smtClean="0"/>
              <a:pPr eaLnBrk="1" hangingPunct="1"/>
              <a:t>47</a:t>
            </a:fld>
            <a:endParaRPr lang="en-US" i="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WAR</a:t>
            </a:r>
            <a:r>
              <a:rPr lang="en-US" sz="1200" b="0" i="0" kern="1200" baseline="0" dirty="0" smtClean="0">
                <a:solidFill>
                  <a:schemeClr val="tx1"/>
                </a:solidFill>
                <a:effectLst/>
                <a:latin typeface="+mn-lt"/>
                <a:ea typeface="+mn-ea"/>
                <a:cs typeface="+mn-cs"/>
              </a:rPr>
              <a:t> file </a:t>
            </a:r>
            <a:r>
              <a:rPr lang="en-US" sz="1200" b="0" i="0" kern="1200" dirty="0" smtClean="0">
                <a:solidFill>
                  <a:schemeClr val="tx1"/>
                </a:solidFill>
                <a:effectLst/>
                <a:latin typeface="+mn-lt"/>
                <a:ea typeface="+mn-ea"/>
                <a:cs typeface="+mn-cs"/>
              </a:rPr>
              <a:t>goes into web container of Java EE application server. Web container hosts web applications based on JSP/Servlets API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EJB module to be packaged in JAR file having ejb-jar.xml file in META-INF folder.</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Enterprise applications are packaged in EAR file that is special JAR file containing application.xml file in META-INF folder.  </a:t>
            </a:r>
            <a:r>
              <a:rPr lang="en-US" sz="1200" b="0" i="0" kern="1200" smtClean="0">
                <a:solidFill>
                  <a:schemeClr val="tx1"/>
                </a:solidFill>
                <a:effectLst/>
                <a:latin typeface="+mn-lt"/>
                <a:ea typeface="+mn-ea"/>
                <a:cs typeface="+mn-cs"/>
              </a:rPr>
              <a:t>it has a special directory called APP-INF that contains the application.xml file</a:t>
            </a:r>
            <a:endParaRPr lang="en-US" dirty="0"/>
          </a:p>
        </p:txBody>
      </p:sp>
      <p:sp>
        <p:nvSpPr>
          <p:cNvPr id="4" name="Slide Number Placeholder 3"/>
          <p:cNvSpPr>
            <a:spLocks noGrp="1"/>
          </p:cNvSpPr>
          <p:nvPr>
            <p:ph type="sldNum" sz="quarter" idx="10"/>
          </p:nvPr>
        </p:nvSpPr>
        <p:spPr/>
        <p:txBody>
          <a:bodyPr/>
          <a:lstStyle/>
          <a:p>
            <a:fld id="{9076C596-ADB8-4B2C-B3C3-A31DB2696095}" type="slidenum">
              <a:rPr lang="en-US" smtClean="0"/>
              <a:t>49</a:t>
            </a:fld>
            <a:endParaRPr lang="en-US"/>
          </a:p>
        </p:txBody>
      </p:sp>
    </p:spTree>
    <p:extLst>
      <p:ext uri="{BB962C8B-B14F-4D97-AF65-F5344CB8AC3E}">
        <p14:creationId xmlns:p14="http://schemas.microsoft.com/office/powerpoint/2010/main" val="2246769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DF3EA7F0-D34B-49C1-A2BA-1BDB13ED4077}" type="slidenum">
              <a:rPr lang="en-US" i="0" smtClean="0"/>
              <a:pPr eaLnBrk="1" hangingPunct="1"/>
              <a:t>4</a:t>
            </a:fld>
            <a:endParaRPr lang="en-US" i="0" smtClean="0"/>
          </a:p>
        </p:txBody>
      </p:sp>
      <p:sp>
        <p:nvSpPr>
          <p:cNvPr id="79875" name="Rectangle 2"/>
          <p:cNvSpPr>
            <a:spLocks noGrp="1" noRot="1" noChangeAspect="1" noChangeArrowheads="1" noTextEdit="1"/>
          </p:cNvSpPr>
          <p:nvPr>
            <p:ph type="sldImg"/>
          </p:nvPr>
        </p:nvSpPr>
        <p:spPr>
          <a:xfrm>
            <a:off x="1144588" y="685800"/>
            <a:ext cx="4572000" cy="3429000"/>
          </a:xfrm>
          <a:ln/>
        </p:spPr>
      </p:sp>
      <p:sp>
        <p:nvSpPr>
          <p:cNvPr id="7987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a:r>
              <a:rPr lang="en-US" b="1" dirty="0" smtClean="0">
                <a:latin typeface="Arial" pitchFamily="34" charset="0"/>
              </a:rPr>
              <a:t>This slide is intentionally hidden </a:t>
            </a:r>
            <a:r>
              <a:rPr lang="en-US" dirty="0" smtClean="0">
                <a:latin typeface="Arial" pitchFamily="34" charset="0"/>
              </a:rPr>
              <a:t>and has to be used by the participants for more clarification on this topic</a:t>
            </a:r>
          </a:p>
          <a:p>
            <a:pPr marL="209550" indent="-209550"/>
            <a:endParaRPr lang="en-US" dirty="0" smtClean="0">
              <a:latin typeface="Arial" pitchFamily="34" charset="0"/>
            </a:endParaRPr>
          </a:p>
          <a:p>
            <a:pPr marL="209550" indent="-209550"/>
            <a:r>
              <a:rPr lang="en-US" b="1" dirty="0" smtClean="0">
                <a:latin typeface="Arial" pitchFamily="34" charset="0"/>
              </a:rPr>
              <a:t>Ex- Simple software applications written to run on single computer.</a:t>
            </a:r>
          </a:p>
          <a:p>
            <a:pPr marL="209550" indent="-209550"/>
            <a:r>
              <a:rPr lang="en-US" dirty="0" smtClean="0">
                <a:latin typeface="Arial" pitchFamily="34" charset="0"/>
              </a:rPr>
              <a:t>All services provided by the application like – the UI, the persistent data access and logic to process the user input is present on same physical machine, lumped together into the application.</a:t>
            </a:r>
          </a:p>
          <a:p>
            <a:pPr marL="209550" indent="-209550"/>
            <a:r>
              <a:rPr lang="en-US" dirty="0" smtClean="0">
                <a:latin typeface="Arial" pitchFamily="34" charset="0"/>
              </a:rPr>
              <a:t>This </a:t>
            </a:r>
            <a:r>
              <a:rPr lang="en-US" b="1" dirty="0" smtClean="0">
                <a:latin typeface="Arial" pitchFamily="34" charset="0"/>
              </a:rPr>
              <a:t>monolithic architecture</a:t>
            </a:r>
            <a:r>
              <a:rPr lang="en-US" dirty="0" smtClean="0">
                <a:latin typeface="Arial" pitchFamily="34" charset="0"/>
              </a:rPr>
              <a:t> is called – </a:t>
            </a:r>
            <a:r>
              <a:rPr lang="en-US" b="1" dirty="0" smtClean="0">
                <a:latin typeface="Arial" pitchFamily="34" charset="0"/>
              </a:rPr>
              <a:t>Single Tier</a:t>
            </a:r>
          </a:p>
          <a:p>
            <a:pPr marL="209550" indent="-209550"/>
            <a:r>
              <a:rPr lang="en-US" dirty="0" smtClean="0">
                <a:latin typeface="Arial" pitchFamily="34" charset="0"/>
              </a:rPr>
              <a:t>Explanation--- for </a:t>
            </a:r>
            <a:r>
              <a:rPr lang="en-US" b="1" dirty="0" smtClean="0">
                <a:latin typeface="Arial" pitchFamily="34" charset="0"/>
              </a:rPr>
              <a:t>Advantages</a:t>
            </a:r>
          </a:p>
          <a:p>
            <a:pPr marL="209550" indent="-209550"/>
            <a:r>
              <a:rPr lang="en-US" dirty="0" smtClean="0">
                <a:latin typeface="Arial" pitchFamily="34" charset="0"/>
              </a:rPr>
              <a:t>	1) Clients to Single tier EAs have only dumb terminals. Presentation logic, Business logic and Data Access logic resides at single place, mostly on mainframes. All these layers are tightly coupled to each other. </a:t>
            </a:r>
            <a:r>
              <a:rPr lang="en-US" b="1" dirty="0" smtClean="0">
                <a:latin typeface="Arial" pitchFamily="34" charset="0"/>
              </a:rPr>
              <a:t>Any change in them(logic), requires NO change at client side.</a:t>
            </a:r>
          </a:p>
          <a:p>
            <a:pPr marL="209550" indent="-209550"/>
            <a:r>
              <a:rPr lang="en-US" dirty="0" smtClean="0">
                <a:latin typeface="Arial" pitchFamily="34" charset="0"/>
              </a:rPr>
              <a:t>So, NO client side management is required.</a:t>
            </a:r>
          </a:p>
          <a:p>
            <a:pPr marL="209550" indent="-209550"/>
            <a:r>
              <a:rPr lang="en-US" dirty="0" smtClean="0">
                <a:latin typeface="Arial" pitchFamily="34" charset="0"/>
              </a:rPr>
              <a:t>   2) As data is stored at single location, integrity and consistency of data is easy to achieve.</a:t>
            </a:r>
          </a:p>
          <a:p>
            <a:pPr marL="209550" indent="-209550"/>
            <a:endParaRPr lang="en-US" dirty="0" smtClean="0">
              <a:latin typeface="Arial" pitchFamily="34" charset="0"/>
            </a:endParaRPr>
          </a:p>
          <a:p>
            <a:pPr marL="209550" indent="-209550"/>
            <a:r>
              <a:rPr lang="en-US" b="1" dirty="0" smtClean="0">
                <a:latin typeface="Arial" pitchFamily="34" charset="0"/>
              </a:rPr>
              <a:t>Disadvantages</a:t>
            </a:r>
          </a:p>
          <a:p>
            <a:pPr marL="209550" indent="-209550">
              <a:buFontTx/>
              <a:buAutoNum type="arabicPeriod"/>
            </a:pPr>
            <a:r>
              <a:rPr lang="en-US" dirty="0" smtClean="0">
                <a:latin typeface="Arial" pitchFamily="34" charset="0"/>
              </a:rPr>
              <a:t>Do not scale up to handle multiple users</a:t>
            </a:r>
          </a:p>
          <a:p>
            <a:pPr marL="209550" indent="-209550">
              <a:buFontTx/>
              <a:buAutoNum type="arabicPeriod"/>
            </a:pPr>
            <a:r>
              <a:rPr lang="en-US" dirty="0" smtClean="0">
                <a:latin typeface="Arial" pitchFamily="34" charset="0"/>
              </a:rPr>
              <a:t>No easy means to data sharing across enterprise </a:t>
            </a:r>
          </a:p>
          <a:p>
            <a:pPr marL="209550" indent="-209550"/>
            <a:r>
              <a:rPr lang="en-US" dirty="0" smtClean="0">
                <a:latin typeface="Arial" pitchFamily="34" charset="0"/>
              </a:rPr>
              <a:t> All these layers are tightly coupled to each other, any change happening to any of the layers, will affect other layers as well. So difficult to maintain and reuse.</a:t>
            </a:r>
          </a:p>
          <a:p>
            <a:pPr marL="209550" indent="-209550"/>
            <a:r>
              <a:rPr lang="en-US" dirty="0" smtClean="0">
                <a:latin typeface="Arial" pitchFamily="34" charset="0"/>
              </a:rPr>
              <a:t>Again, for maintenance, we may require people who have skill sets in different areas such as Presentation + Developing Business Logic + Data Access logic; which is difficult to get.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42657A73-7D5D-4F60-B638-110AA7176174}" type="slidenum">
              <a:rPr lang="en-US" i="0" smtClean="0"/>
              <a:pPr eaLnBrk="1" hangingPunct="1"/>
              <a:t>5</a:t>
            </a:fld>
            <a:endParaRPr lang="en-US" i="0" smtClean="0"/>
          </a:p>
        </p:txBody>
      </p:sp>
      <p:sp>
        <p:nvSpPr>
          <p:cNvPr id="80899" name="Rectangle 2"/>
          <p:cNvSpPr>
            <a:spLocks noGrp="1" noRot="1" noChangeAspect="1" noChangeArrowheads="1" noTextEdit="1"/>
          </p:cNvSpPr>
          <p:nvPr>
            <p:ph type="sldImg"/>
          </p:nvPr>
        </p:nvSpPr>
        <p:spPr>
          <a:xfrm>
            <a:off x="1144588" y="685800"/>
            <a:ext cx="4572000" cy="3429000"/>
          </a:xfrm>
          <a:ln/>
        </p:spPr>
      </p:sp>
      <p:sp>
        <p:nvSpPr>
          <p:cNvPr id="809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smtClean="0">
                <a:latin typeface="Arial" pitchFamily="34" charset="0"/>
              </a:rPr>
              <a:t>This slide is intentionally hidden </a:t>
            </a:r>
            <a:r>
              <a:rPr lang="en-US" smtClean="0">
                <a:latin typeface="Arial" pitchFamily="34" charset="0"/>
              </a:rPr>
              <a:t>and has to be used by the participants for more clarification on this topic</a:t>
            </a:r>
          </a:p>
          <a:p>
            <a:endParaRPr lang="en-US" b="1" smtClean="0">
              <a:latin typeface="Arial" pitchFamily="34" charset="0"/>
            </a:endParaRPr>
          </a:p>
          <a:p>
            <a:r>
              <a:rPr lang="en-US" b="1" smtClean="0">
                <a:latin typeface="Arial" pitchFamily="34" charset="0"/>
              </a:rPr>
              <a:t>Ex- Database storing the customer information on the database server, and order fulfillment application is accessing it.</a:t>
            </a:r>
          </a:p>
          <a:p>
            <a:r>
              <a:rPr lang="en-US" b="1" smtClean="0">
                <a:latin typeface="Arial" pitchFamily="34" charset="0"/>
              </a:rPr>
              <a:t>Advantages – </a:t>
            </a:r>
          </a:p>
          <a:p>
            <a:r>
              <a:rPr lang="en-US" smtClean="0">
                <a:latin typeface="Arial" pitchFamily="34" charset="0"/>
              </a:rPr>
              <a:t>In Two tier EAs, the Data Layer is separated from the Business and Presentation logic, which give Application (also called App) developers flexibility to maintain database independently. Changes or migration in this layer will be independent and can be taken care of efficiently.</a:t>
            </a:r>
          </a:p>
          <a:p>
            <a:r>
              <a:rPr lang="en-US" smtClean="0">
                <a:latin typeface="Arial" pitchFamily="34" charset="0"/>
              </a:rPr>
              <a:t>Data is centralized, so multiple users can use it simultaneously with common database</a:t>
            </a:r>
          </a:p>
          <a:p>
            <a:r>
              <a:rPr lang="en-US" smtClean="0">
                <a:latin typeface="Arial" pitchFamily="34" charset="0"/>
              </a:rPr>
              <a:t>Database server can share some workload associated with running the application.</a:t>
            </a:r>
          </a:p>
          <a:p>
            <a:r>
              <a:rPr lang="en-US" b="1" smtClean="0">
                <a:latin typeface="Arial" pitchFamily="34" charset="0"/>
              </a:rPr>
              <a:t>Disadvantages-</a:t>
            </a:r>
          </a:p>
          <a:p>
            <a:r>
              <a:rPr lang="en-US" smtClean="0">
                <a:latin typeface="Arial" pitchFamily="34" charset="0"/>
              </a:rPr>
              <a:t>1. Business and presentation logic resides together at Client side, this applications are difficult to maintain and update.</a:t>
            </a:r>
          </a:p>
          <a:p>
            <a:r>
              <a:rPr lang="en-US" smtClean="0">
                <a:latin typeface="Arial" pitchFamily="34" charset="0"/>
              </a:rPr>
              <a:t>Ex: Consider the app is deployed at 50,000 clients. Any change in Presentation (frequent) or business rules (less frequent) will have to be managed/ updated at all 50,000 clients, which is difficult to achieve.</a:t>
            </a:r>
          </a:p>
          <a:p>
            <a:r>
              <a:rPr lang="en-US" smtClean="0">
                <a:latin typeface="Arial" pitchFamily="34" charset="0"/>
              </a:rPr>
              <a:t>And again there would be too much inter-dependence between Presentation and Business logic, which leads to poor maintenance capabilities.</a:t>
            </a:r>
          </a:p>
          <a:p>
            <a:r>
              <a:rPr lang="en-US" smtClean="0">
                <a:latin typeface="Arial" pitchFamily="34" charset="0"/>
              </a:rPr>
              <a:t>2. Same reason poses a problem, when multiple applications share the same database.</a:t>
            </a:r>
          </a:p>
          <a:p>
            <a:r>
              <a:rPr lang="en-US" smtClean="0">
                <a:latin typeface="Arial" pitchFamily="34" charset="0"/>
              </a:rPr>
              <a:t>Ex-Consider, another applications such as invoicing/customer resource management applications are using the same customer information database. All these applications would need to be built with all of the logic and rules to manipulate and access the customer data. Change to any rule, would mean updating each application…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78C2F7B4-2267-43F1-87E6-9CDEBF38D395}" type="slidenum">
              <a:rPr lang="en-US" i="0" smtClean="0"/>
              <a:pPr eaLnBrk="1" hangingPunct="1"/>
              <a:t>6</a:t>
            </a:fld>
            <a:endParaRPr lang="en-US" i="0" smtClean="0"/>
          </a:p>
        </p:txBody>
      </p:sp>
      <p:sp>
        <p:nvSpPr>
          <p:cNvPr id="81923" name="Rectangle 2"/>
          <p:cNvSpPr>
            <a:spLocks noGrp="1" noRot="1" noChangeAspect="1" noChangeArrowheads="1" noTextEdit="1"/>
          </p:cNvSpPr>
          <p:nvPr>
            <p:ph type="sldImg"/>
          </p:nvPr>
        </p:nvSpPr>
        <p:spPr>
          <a:xfrm>
            <a:off x="1144588" y="685800"/>
            <a:ext cx="4572000" cy="3429000"/>
          </a:xfrm>
          <a:ln/>
        </p:spPr>
      </p:sp>
      <p:sp>
        <p:nvSpPr>
          <p:cNvPr id="8192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smtClean="0">
                <a:latin typeface="Arial" pitchFamily="34" charset="0"/>
              </a:rPr>
              <a:t>This slide is intentionally hidden </a:t>
            </a:r>
            <a:r>
              <a:rPr lang="en-US" smtClean="0">
                <a:latin typeface="Arial" pitchFamily="34" charset="0"/>
              </a:rPr>
              <a:t>and has to be used by the participants for more clarification on this topic</a:t>
            </a:r>
          </a:p>
          <a:p>
            <a:endParaRPr lang="en-US" smtClean="0">
              <a:latin typeface="Arial" pitchFamily="34" charset="0"/>
            </a:endParaRPr>
          </a:p>
          <a:p>
            <a:r>
              <a:rPr lang="en-US" smtClean="0">
                <a:latin typeface="Arial" pitchFamily="34" charset="0"/>
              </a:rPr>
              <a:t>In 3-tier EAs, Presentation, Business and Data layers are separated and kept at different locations. This will ease maintenance of any of the layers without other layers getting affected.</a:t>
            </a:r>
          </a:p>
          <a:p>
            <a:endParaRPr lang="en-US" smtClean="0">
              <a:latin typeface="Arial" pitchFamily="34" charset="0"/>
            </a:endParaRPr>
          </a:p>
          <a:p>
            <a:r>
              <a:rPr lang="en-US" smtClean="0">
                <a:latin typeface="Arial" pitchFamily="34" charset="0"/>
              </a:rPr>
              <a:t>Here, still we need to deploy the presentation logic at each and every client separately, which will be difficult to achieve, once presentation logic changes. (Not a scalable model)</a:t>
            </a:r>
          </a:p>
          <a:p>
            <a:endParaRPr lang="en-US" smtClean="0">
              <a:latin typeface="Arial" pitchFamily="34" charset="0"/>
            </a:endParaRPr>
          </a:p>
          <a:p>
            <a:r>
              <a:rPr lang="en-US" smtClean="0">
                <a:latin typeface="Arial" pitchFamily="34" charset="0"/>
              </a:rPr>
              <a:t>Business logic exists at middle-tier also known as Application Server or “app server”. There are various system-level issues related to the working of the middleware, such as –</a:t>
            </a:r>
          </a:p>
          <a:p>
            <a:r>
              <a:rPr lang="en-US" smtClean="0">
                <a:latin typeface="Arial" pitchFamily="34" charset="0"/>
              </a:rPr>
              <a:t>	1.When is this server supposed to create instance of the servlet? At the startup time or after first request comes in?</a:t>
            </a:r>
          </a:p>
          <a:p>
            <a:r>
              <a:rPr lang="en-US" smtClean="0">
                <a:latin typeface="Arial" pitchFamily="34" charset="0"/>
              </a:rPr>
              <a:t>	2.Can it connect to database with single connection object? No. Then, if we have to create multiple connections, can we keep it as pool of connections? What should be its size?</a:t>
            </a:r>
          </a:p>
          <a:p>
            <a:r>
              <a:rPr lang="en-US" smtClean="0">
                <a:latin typeface="Arial" pitchFamily="34" charset="0"/>
              </a:rPr>
              <a:t>	3.Should it support single thread model or Multi-threading is inherent?</a:t>
            </a:r>
          </a:p>
          <a:p>
            <a:r>
              <a:rPr lang="en-US" smtClean="0">
                <a:latin typeface="Arial" pitchFamily="34" charset="0"/>
              </a:rPr>
              <a:t>	4. In that case, how many threads should be created and kept ready in a thread-pool?</a:t>
            </a:r>
          </a:p>
          <a:p>
            <a:r>
              <a:rPr lang="en-US" smtClean="0">
                <a:latin typeface="Arial" pitchFamily="34" charset="0"/>
              </a:rPr>
              <a:t>So all these issues add up the complexity in the middle tier, which needs to be answered.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D22FA44B-53CD-4F0B-A4FE-8A77B28DF27D}" type="slidenum">
              <a:rPr lang="en-US" i="0" smtClean="0"/>
              <a:pPr eaLnBrk="1" hangingPunct="1"/>
              <a:t>7</a:t>
            </a:fld>
            <a:endParaRPr lang="en-US" i="0" smtClean="0"/>
          </a:p>
        </p:txBody>
      </p:sp>
      <p:sp>
        <p:nvSpPr>
          <p:cNvPr id="82947" name="Rectangle 2"/>
          <p:cNvSpPr>
            <a:spLocks noGrp="1" noRot="1" noChangeAspect="1" noChangeArrowheads="1" noTextEdit="1"/>
          </p:cNvSpPr>
          <p:nvPr>
            <p:ph type="sldImg"/>
          </p:nvPr>
        </p:nvSpPr>
        <p:spPr>
          <a:xfrm>
            <a:off x="1144588" y="685800"/>
            <a:ext cx="4572000" cy="3429000"/>
          </a:xfrm>
          <a:ln/>
        </p:spPr>
      </p:sp>
      <p:sp>
        <p:nvSpPr>
          <p:cNvPr id="8294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smtClean="0">
                <a:latin typeface="Arial" pitchFamily="34" charset="0"/>
              </a:rPr>
              <a:t>This slide is intentionally hidden </a:t>
            </a:r>
            <a:r>
              <a:rPr lang="en-US" smtClean="0">
                <a:latin typeface="Arial" pitchFamily="34" charset="0"/>
              </a:rPr>
              <a:t>and has to be used by the participants for more clarification on this topic</a:t>
            </a:r>
          </a:p>
          <a:p>
            <a:endParaRPr lang="en-US" smtClean="0">
              <a:latin typeface="Arial" pitchFamily="34" charset="0"/>
            </a:endParaRPr>
          </a:p>
          <a:p>
            <a:r>
              <a:rPr lang="en-US" smtClean="0">
                <a:latin typeface="Arial" pitchFamily="34" charset="0"/>
              </a:rPr>
              <a:t>In N-tier EAs, most of the discussed issues are resolved…</a:t>
            </a:r>
          </a:p>
          <a:p>
            <a:r>
              <a:rPr lang="en-US" smtClean="0">
                <a:latin typeface="Arial" pitchFamily="34" charset="0"/>
              </a:rPr>
              <a:t>The Presentation, business and data layers are separated and are located on separate server components.</a:t>
            </a:r>
          </a:p>
          <a:p>
            <a:r>
              <a:rPr lang="en-US" smtClean="0">
                <a:latin typeface="Arial" pitchFamily="34" charset="0"/>
              </a:rPr>
              <a:t>Users access the applications using thin clients. Thin clients are the clients, which do not have any application logic residing at the local machine. At client side, no special requirements are needed.</a:t>
            </a:r>
          </a:p>
          <a:p>
            <a:r>
              <a:rPr lang="en-US" smtClean="0">
                <a:latin typeface="Arial" pitchFamily="34" charset="0"/>
              </a:rPr>
              <a:t>Example of thin client : Web browser</a:t>
            </a:r>
          </a:p>
          <a:p>
            <a:endParaRPr lang="en-US" smtClean="0">
              <a:latin typeface="Arial" pitchFamily="34" charset="0"/>
            </a:endParaRPr>
          </a:p>
          <a:p>
            <a:r>
              <a:rPr lang="en-US" smtClean="0">
                <a:latin typeface="Arial" pitchFamily="34" charset="0"/>
              </a:rPr>
              <a:t>Now, even if your web sites presentation logic is changing every week (this was happening for yahoo mail sometimes back) , no client side management is required. You can change it at only one place (i.e in your server where your site’s presentation logic resides)!</a:t>
            </a:r>
          </a:p>
          <a:p>
            <a:endParaRPr lang="en-US" smtClean="0">
              <a:latin typeface="Arial" pitchFamily="34" charset="0"/>
            </a:endParaRPr>
          </a:p>
          <a:p>
            <a:r>
              <a:rPr lang="en-US" smtClean="0">
                <a:latin typeface="Arial" pitchFamily="34" charset="0"/>
              </a:rPr>
              <a:t>But as the middle-tier component exists in this architecture, so issues relating to it will still remain in this model, which can be thought as disadvantage!!!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An enterprise application will have various functional pieces/partitions, such as-</a:t>
            </a:r>
          </a:p>
          <a:p>
            <a:pPr lvl="1"/>
            <a:r>
              <a:rPr lang="en-US" sz="2800" b="1" smtClean="0">
                <a:solidFill>
                  <a:schemeClr val="accent2"/>
                </a:solidFill>
                <a:latin typeface="Arial" pitchFamily="34" charset="0"/>
              </a:rPr>
              <a:t>Presentation Logic </a:t>
            </a:r>
            <a:r>
              <a:rPr lang="en-US" smtClean="0">
                <a:latin typeface="Arial" pitchFamily="34" charset="0"/>
              </a:rPr>
              <a:t>– displaying stuff to user, collecting data from the user</a:t>
            </a:r>
          </a:p>
          <a:p>
            <a:pPr lvl="1"/>
            <a:r>
              <a:rPr lang="en-US" sz="2800" b="1" smtClean="0">
                <a:solidFill>
                  <a:schemeClr val="accent2"/>
                </a:solidFill>
                <a:latin typeface="Arial" pitchFamily="34" charset="0"/>
              </a:rPr>
              <a:t>Business Logic </a:t>
            </a:r>
            <a:r>
              <a:rPr lang="en-US" smtClean="0">
                <a:latin typeface="Arial" pitchFamily="34" charset="0"/>
              </a:rPr>
              <a:t>– makes the application work and handles the important processing</a:t>
            </a:r>
          </a:p>
          <a:p>
            <a:pPr lvl="1"/>
            <a:r>
              <a:rPr lang="en-US" sz="2800" b="1" smtClean="0">
                <a:solidFill>
                  <a:schemeClr val="accent2"/>
                </a:solidFill>
                <a:latin typeface="Arial" pitchFamily="34" charset="0"/>
              </a:rPr>
              <a:t>Data Access Logic  </a:t>
            </a:r>
            <a:r>
              <a:rPr lang="en-US" smtClean="0">
                <a:latin typeface="Arial" pitchFamily="34" charset="0"/>
              </a:rPr>
              <a:t>-for reading and writing data from data source</a:t>
            </a:r>
          </a:p>
          <a:p>
            <a:r>
              <a:rPr lang="en-US" smtClean="0">
                <a:latin typeface="Arial" pitchFamily="34" charset="0"/>
              </a:rPr>
              <a:t>This is referred as “</a:t>
            </a:r>
            <a:r>
              <a:rPr lang="en-US" b="1" smtClean="0">
                <a:solidFill>
                  <a:schemeClr val="accent2"/>
                </a:solidFill>
                <a:latin typeface="Arial" pitchFamily="34" charset="0"/>
              </a:rPr>
              <a:t>architecture</a:t>
            </a:r>
            <a:r>
              <a:rPr lang="en-US" smtClean="0">
                <a:latin typeface="Arial" pitchFamily="34" charset="0"/>
              </a:rPr>
              <a:t>” of the Application, which is multi-tier, in above case</a:t>
            </a:r>
          </a:p>
          <a:p>
            <a:endParaRPr lang="en-US" smtClean="0">
              <a:latin typeface="Arial" pitchFamily="34" charset="0"/>
            </a:endParaRP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625B6202-D307-4F98-AAF5-11107676389F}" type="slidenum">
              <a:rPr lang="en-US" i="0" smtClean="0"/>
              <a:pPr eaLnBrk="1" hangingPunct="1"/>
              <a:t>8</a:t>
            </a:fld>
            <a:endParaRPr lang="en-US" i="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Client request contains the name and address(the</a:t>
            </a:r>
            <a:r>
              <a:rPr lang="en-US" baseline="0" dirty="0" smtClean="0"/>
              <a:t> URL) of the thing the client is looking for.</a:t>
            </a:r>
          </a:p>
          <a:p>
            <a:r>
              <a:rPr lang="en-US" baseline="0" dirty="0" smtClean="0"/>
              <a:t>Here browser format the client request in form of URL using HTTP protocol</a:t>
            </a:r>
          </a:p>
          <a:p>
            <a:r>
              <a:rPr lang="en-US" baseline="0" dirty="0" smtClean="0"/>
              <a:t>Server’s response contains the actual document that the client requested (in form of HTML)</a:t>
            </a:r>
            <a:endParaRPr lang="en-US" dirty="0"/>
          </a:p>
        </p:txBody>
      </p:sp>
      <p:sp>
        <p:nvSpPr>
          <p:cNvPr id="4" name="Slide Number Placeholder 3"/>
          <p:cNvSpPr>
            <a:spLocks noGrp="1"/>
          </p:cNvSpPr>
          <p:nvPr>
            <p:ph type="sldNum" sz="quarter" idx="10"/>
          </p:nvPr>
        </p:nvSpPr>
        <p:spPr/>
        <p:txBody>
          <a:bodyPr/>
          <a:lstStyle/>
          <a:p>
            <a:fld id="{9076C596-ADB8-4B2C-B3C3-A31DB2696095}" type="slidenum">
              <a:rPr lang="en-US" smtClean="0"/>
              <a:t>9</a:t>
            </a:fld>
            <a:endParaRPr lang="en-US"/>
          </a:p>
        </p:txBody>
      </p:sp>
    </p:spTree>
    <p:extLst>
      <p:ext uri="{BB962C8B-B14F-4D97-AF65-F5344CB8AC3E}">
        <p14:creationId xmlns:p14="http://schemas.microsoft.com/office/powerpoint/2010/main" val="3441765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4800" y="12700"/>
            <a:ext cx="7455877" cy="97313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04800" y="1282701"/>
            <a:ext cx="8229600" cy="4881563"/>
          </a:xfrm>
        </p:spPr>
        <p:txBody>
          <a:bodyPr/>
          <a:lstStyle/>
          <a:p>
            <a:pPr lvl="0"/>
            <a:endParaRPr lang="en-US" noProof="0" smtClean="0"/>
          </a:p>
        </p:txBody>
      </p:sp>
      <p:sp>
        <p:nvSpPr>
          <p:cNvPr id="4" name="Rectangle 10"/>
          <p:cNvSpPr>
            <a:spLocks noGrp="1" noChangeArrowheads="1"/>
          </p:cNvSpPr>
          <p:nvPr>
            <p:ph type="sldNum" sz="quarter" idx="10"/>
          </p:nvPr>
        </p:nvSpPr>
        <p:spPr>
          <a:ln/>
        </p:spPr>
        <p:txBody>
          <a:bodyPr/>
          <a:lstStyle>
            <a:lvl1pPr>
              <a:defRPr/>
            </a:lvl1pPr>
          </a:lstStyle>
          <a:p>
            <a:pPr>
              <a:defRPr/>
            </a:pPr>
            <a:fld id="{AD1E5CED-AD6E-48E5-9B6A-D88ED3B6180B}" type="slidenum">
              <a:rPr lang="en-US"/>
              <a:pPr>
                <a:defRPr/>
              </a:pPr>
              <a:t>‹#›</a:t>
            </a:fld>
            <a:endParaRPr lang="en-US"/>
          </a:p>
        </p:txBody>
      </p:sp>
    </p:spTree>
    <p:extLst>
      <p:ext uri="{BB962C8B-B14F-4D97-AF65-F5344CB8AC3E}">
        <p14:creationId xmlns:p14="http://schemas.microsoft.com/office/powerpoint/2010/main" val="4000980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369888"/>
            <a:ext cx="86868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219202"/>
            <a:ext cx="4229100" cy="48688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10100" y="1219200"/>
            <a:ext cx="4229100" cy="23574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10100" y="3729040"/>
            <a:ext cx="4229100" cy="2359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37711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yahoo.co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jpeg"/><Relationship Id="rId7"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jpe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jpe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4.jpeg"/><Relationship Id="rId4" Type="http://schemas.openxmlformats.org/officeDocument/2006/relationships/image" Target="../media/image2.png"/><Relationship Id="rId9" Type="http://schemas.microsoft.com/office/2007/relationships/diagramDrawing" Target="../diagrams/drawing1.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32.jpeg"/><Relationship Id="rId4" Type="http://schemas.openxmlformats.org/officeDocument/2006/relationships/image" Target="../media/image2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5.jpe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3528" y="0"/>
            <a:ext cx="9177528" cy="838200"/>
          </a:xfrm>
          <a:solidFill>
            <a:schemeClr val="accent4">
              <a:lumMod val="20000"/>
              <a:lumOff val="80000"/>
            </a:schemeClr>
          </a:solidFill>
        </p:spPr>
        <p:txBody>
          <a:bodyPr>
            <a:normAutofit/>
          </a:bodyPr>
          <a:lstStyle/>
          <a:p>
            <a:pPr eaLnBrk="1" hangingPunct="1">
              <a:defRPr/>
            </a:pPr>
            <a:r>
              <a:rPr lang="en-US" dirty="0" smtClean="0">
                <a:solidFill>
                  <a:schemeClr val="accent3">
                    <a:lumMod val="50000"/>
                  </a:schemeClr>
                </a:solidFill>
              </a:rPr>
              <a:t>Enterprise Application Requirements</a:t>
            </a:r>
          </a:p>
        </p:txBody>
      </p:sp>
      <p:sp>
        <p:nvSpPr>
          <p:cNvPr id="4" name="Slide Number Placeholder 3"/>
          <p:cNvSpPr>
            <a:spLocks noGrp="1"/>
          </p:cNvSpPr>
          <p:nvPr>
            <p:ph type="sldNum" sz="quarter" idx="10"/>
          </p:nvPr>
        </p:nvSpPr>
        <p:spPr/>
        <p:txBody>
          <a:bodyPr/>
          <a:lstStyle/>
          <a:p>
            <a:pPr>
              <a:defRPr/>
            </a:pPr>
            <a:fld id="{3E86E6F7-01CD-4B18-ACFC-B940BAF5AB3B}" type="slidenum">
              <a:rPr lang="en-US"/>
              <a:pPr>
                <a:defRPr/>
              </a:pPr>
              <a:t>1</a:t>
            </a:fld>
            <a:endParaRPr lang="en-US"/>
          </a:p>
        </p:txBody>
      </p:sp>
      <p:sp>
        <p:nvSpPr>
          <p:cNvPr id="21508" name="Content Placeholder 2"/>
          <p:cNvSpPr>
            <a:spLocks noGrp="1"/>
          </p:cNvSpPr>
          <p:nvPr>
            <p:ph idx="1"/>
          </p:nvPr>
        </p:nvSpPr>
        <p:spPr>
          <a:xfrm>
            <a:off x="0" y="838200"/>
            <a:ext cx="9144000" cy="6019800"/>
          </a:xfrm>
        </p:spPr>
        <p:txBody>
          <a:bodyPr>
            <a:normAutofit/>
          </a:bodyPr>
          <a:lstStyle/>
          <a:p>
            <a:pPr algn="just" eaLnBrk="1" hangingPunct="1"/>
            <a:r>
              <a:rPr lang="en-US" dirty="0" smtClean="0"/>
              <a:t>Application that needs </a:t>
            </a:r>
            <a:r>
              <a:rPr lang="en-US" b="1" dirty="0" smtClean="0">
                <a:solidFill>
                  <a:srgbClr val="003399"/>
                </a:solidFill>
              </a:rPr>
              <a:t>to change its “look” frequently</a:t>
            </a:r>
          </a:p>
          <a:p>
            <a:pPr algn="just" eaLnBrk="1" hangingPunct="1"/>
            <a:r>
              <a:rPr lang="en-US" dirty="0" smtClean="0"/>
              <a:t>Partition the application as per the presentation and business logic for </a:t>
            </a:r>
            <a:r>
              <a:rPr lang="en-US" b="1" dirty="0" smtClean="0">
                <a:solidFill>
                  <a:srgbClr val="003399"/>
                </a:solidFill>
              </a:rPr>
              <a:t>modularity, manage-ability </a:t>
            </a:r>
            <a:r>
              <a:rPr lang="en-US" dirty="0" smtClean="0"/>
              <a:t>and</a:t>
            </a:r>
            <a:r>
              <a:rPr lang="en-US" b="1" dirty="0" smtClean="0">
                <a:solidFill>
                  <a:srgbClr val="003399"/>
                </a:solidFill>
              </a:rPr>
              <a:t> maintainability</a:t>
            </a:r>
          </a:p>
          <a:p>
            <a:pPr algn="just" eaLnBrk="1" hangingPunct="1"/>
            <a:r>
              <a:rPr lang="en-US" dirty="0" smtClean="0"/>
              <a:t>Deploy the application across </a:t>
            </a:r>
            <a:r>
              <a:rPr lang="en-US" b="1" dirty="0" smtClean="0">
                <a:solidFill>
                  <a:srgbClr val="003399"/>
                </a:solidFill>
              </a:rPr>
              <a:t>multiple platforms </a:t>
            </a:r>
            <a:r>
              <a:rPr lang="en-US" dirty="0" smtClean="0"/>
              <a:t>(hardware / software) independently  of the underlying database technology</a:t>
            </a:r>
          </a:p>
          <a:p>
            <a:pPr algn="just" eaLnBrk="1" hangingPunct="1"/>
            <a:r>
              <a:rPr lang="en-US" dirty="0" smtClean="0"/>
              <a:t>Enable more loosely-coupled development with        off-the-shelf business logic components</a:t>
            </a:r>
          </a:p>
        </p:txBody>
      </p:sp>
    </p:spTree>
    <p:extLst>
      <p:ext uri="{BB962C8B-B14F-4D97-AF65-F5344CB8AC3E}">
        <p14:creationId xmlns:p14="http://schemas.microsoft.com/office/powerpoint/2010/main" val="122022277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508">
                                            <p:txEl>
                                              <p:pRg st="0" end="0"/>
                                            </p:txEl>
                                          </p:spTgt>
                                        </p:tgtEl>
                                        <p:attrNameLst>
                                          <p:attrName>style.visibility</p:attrName>
                                        </p:attrNameLst>
                                      </p:cBhvr>
                                      <p:to>
                                        <p:strVal val="visible"/>
                                      </p:to>
                                    </p:set>
                                    <p:animEffect transition="in" filter="blinds(horizontal)">
                                      <p:cBhvr>
                                        <p:cTn id="7" dur="500"/>
                                        <p:tgtEl>
                                          <p:spTgt spid="2150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508">
                                            <p:txEl>
                                              <p:pRg st="1" end="1"/>
                                            </p:txEl>
                                          </p:spTgt>
                                        </p:tgtEl>
                                        <p:attrNameLst>
                                          <p:attrName>style.visibility</p:attrName>
                                        </p:attrNameLst>
                                      </p:cBhvr>
                                      <p:to>
                                        <p:strVal val="visible"/>
                                      </p:to>
                                    </p:set>
                                    <p:animEffect transition="in" filter="blinds(horizontal)">
                                      <p:cBhvr>
                                        <p:cTn id="12" dur="500"/>
                                        <p:tgtEl>
                                          <p:spTgt spid="2150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1508">
                                            <p:txEl>
                                              <p:pRg st="2" end="2"/>
                                            </p:txEl>
                                          </p:spTgt>
                                        </p:tgtEl>
                                        <p:attrNameLst>
                                          <p:attrName>style.visibility</p:attrName>
                                        </p:attrNameLst>
                                      </p:cBhvr>
                                      <p:to>
                                        <p:strVal val="visible"/>
                                      </p:to>
                                    </p:set>
                                    <p:animEffect transition="in" filter="blinds(horizontal)">
                                      <p:cBhvr>
                                        <p:cTn id="17" dur="500"/>
                                        <p:tgtEl>
                                          <p:spTgt spid="2150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1508">
                                            <p:txEl>
                                              <p:pRg st="3" end="3"/>
                                            </p:txEl>
                                          </p:spTgt>
                                        </p:tgtEl>
                                        <p:attrNameLst>
                                          <p:attrName>style.visibility</p:attrName>
                                        </p:attrNameLst>
                                      </p:cBhvr>
                                      <p:to>
                                        <p:strVal val="visible"/>
                                      </p:to>
                                    </p:set>
                                    <p:animEffect transition="in" filter="blinds(horizontal)">
                                      <p:cBhvr>
                                        <p:cTn id="22" dur="500"/>
                                        <p:tgtEl>
                                          <p:spTgt spid="2150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ChangeArrowheads="1"/>
          </p:cNvSpPr>
          <p:nvPr>
            <p:ph type="title"/>
          </p:nvPr>
        </p:nvSpPr>
        <p:spPr>
          <a:xfrm>
            <a:off x="0" y="0"/>
            <a:ext cx="9144000" cy="838200"/>
          </a:xfrm>
          <a:solidFill>
            <a:schemeClr val="accent4">
              <a:lumMod val="20000"/>
              <a:lumOff val="80000"/>
            </a:schemeClr>
          </a:solidFill>
        </p:spPr>
        <p:txBody>
          <a:bodyPr/>
          <a:lstStyle/>
          <a:p>
            <a:pPr>
              <a:defRPr/>
            </a:pPr>
            <a:r>
              <a:rPr lang="en-US" dirty="0"/>
              <a:t>Working of a Web Application</a:t>
            </a:r>
          </a:p>
        </p:txBody>
      </p:sp>
      <p:sp>
        <p:nvSpPr>
          <p:cNvPr id="27651" name="Rectangle 3"/>
          <p:cNvSpPr>
            <a:spLocks noGrp="1" noChangeArrowheads="1"/>
          </p:cNvSpPr>
          <p:nvPr>
            <p:ph type="body" idx="1"/>
          </p:nvPr>
        </p:nvSpPr>
        <p:spPr>
          <a:xfrm>
            <a:off x="228600" y="1227138"/>
            <a:ext cx="8610600" cy="4945062"/>
          </a:xfrm>
        </p:spPr>
        <p:txBody>
          <a:bodyPr>
            <a:normAutofit fontScale="92500" lnSpcReduction="20000"/>
          </a:bodyPr>
          <a:lstStyle/>
          <a:p>
            <a:pPr>
              <a:lnSpc>
                <a:spcPct val="90000"/>
              </a:lnSpc>
            </a:pPr>
            <a:r>
              <a:rPr lang="en-US" smtClean="0"/>
              <a:t>Internet uses Client/Server technology for its working</a:t>
            </a:r>
          </a:p>
          <a:p>
            <a:pPr>
              <a:lnSpc>
                <a:spcPct val="90000"/>
              </a:lnSpc>
            </a:pPr>
            <a:r>
              <a:rPr lang="en-US" smtClean="0"/>
              <a:t>The world wide web uses the Browser as the client software and Web Server as the server software</a:t>
            </a:r>
          </a:p>
          <a:p>
            <a:pPr>
              <a:lnSpc>
                <a:spcPct val="90000"/>
              </a:lnSpc>
            </a:pPr>
            <a:r>
              <a:rPr lang="en-US" smtClean="0"/>
              <a:t>The user types the required URL in the browser</a:t>
            </a:r>
          </a:p>
          <a:p>
            <a:pPr>
              <a:lnSpc>
                <a:spcPct val="90000"/>
              </a:lnSpc>
            </a:pPr>
            <a:r>
              <a:rPr lang="en-US" smtClean="0"/>
              <a:t>The IP Address of the Server is found from the URL</a:t>
            </a:r>
          </a:p>
          <a:p>
            <a:pPr>
              <a:lnSpc>
                <a:spcPct val="90000"/>
              </a:lnSpc>
            </a:pPr>
            <a:r>
              <a:rPr lang="en-US" smtClean="0"/>
              <a:t>The Web Server will be listening in that Server (machine) at Port No 80</a:t>
            </a:r>
          </a:p>
          <a:p>
            <a:pPr>
              <a:lnSpc>
                <a:spcPct val="90000"/>
              </a:lnSpc>
            </a:pPr>
            <a:r>
              <a:rPr lang="en-US" smtClean="0"/>
              <a:t>The browser connects to Port No </a:t>
            </a:r>
            <a:r>
              <a:rPr lang="en-US" b="1" smtClean="0">
                <a:solidFill>
                  <a:srgbClr val="0000FF"/>
                </a:solidFill>
              </a:rPr>
              <a:t>80</a:t>
            </a:r>
            <a:r>
              <a:rPr lang="en-US" smtClean="0"/>
              <a:t> of the specified Server</a:t>
            </a:r>
          </a:p>
          <a:p>
            <a:pPr>
              <a:lnSpc>
                <a:spcPct val="90000"/>
              </a:lnSpc>
            </a:pPr>
            <a:r>
              <a:rPr lang="en-US" smtClean="0"/>
              <a:t>Based on the request, the Web Server will deliver the appropriate page to the browser</a:t>
            </a:r>
          </a:p>
        </p:txBody>
      </p:sp>
      <p:sp>
        <p:nvSpPr>
          <p:cNvPr id="4" name="Slide Number Placeholder 3"/>
          <p:cNvSpPr>
            <a:spLocks noGrp="1"/>
          </p:cNvSpPr>
          <p:nvPr>
            <p:ph type="sldNum" sz="quarter" idx="10"/>
          </p:nvPr>
        </p:nvSpPr>
        <p:spPr>
          <a:xfrm>
            <a:off x="4079631" y="6491288"/>
            <a:ext cx="773723" cy="476250"/>
          </a:xfrm>
        </p:spPr>
        <p:txBody>
          <a:bodyPr/>
          <a:lstStyle/>
          <a:p>
            <a:pPr>
              <a:defRPr/>
            </a:pPr>
            <a:fld id="{1DFE7EE0-12D7-4AA7-AEFD-5503DB8B91A3}" type="slidenum">
              <a:rPr lang="en-US"/>
              <a:pPr>
                <a:defRPr/>
              </a:pPr>
              <a:t>10</a:t>
            </a:fld>
            <a:endParaRPr lang="en-US" dirty="0"/>
          </a:p>
        </p:txBody>
      </p:sp>
    </p:spTree>
    <p:extLst>
      <p:ext uri="{BB962C8B-B14F-4D97-AF65-F5344CB8AC3E}">
        <p14:creationId xmlns:p14="http://schemas.microsoft.com/office/powerpoint/2010/main" val="144844498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754" name="Rectangle 2"/>
          <p:cNvSpPr>
            <a:spLocks noGrp="1" noChangeArrowheads="1"/>
          </p:cNvSpPr>
          <p:nvPr>
            <p:ph type="title"/>
          </p:nvPr>
        </p:nvSpPr>
        <p:spPr>
          <a:xfrm>
            <a:off x="0" y="0"/>
            <a:ext cx="9144000" cy="838200"/>
          </a:xfrm>
          <a:solidFill>
            <a:schemeClr val="accent4">
              <a:lumMod val="20000"/>
              <a:lumOff val="80000"/>
            </a:schemeClr>
          </a:solidFill>
        </p:spPr>
        <p:txBody>
          <a:bodyPr/>
          <a:lstStyle/>
          <a:p>
            <a:pPr>
              <a:defRPr/>
            </a:pPr>
            <a:r>
              <a:rPr lang="en-US" dirty="0">
                <a:solidFill>
                  <a:schemeClr val="accent3">
                    <a:lumMod val="50000"/>
                  </a:schemeClr>
                </a:solidFill>
              </a:rPr>
              <a:t>HTTP Protocol</a:t>
            </a:r>
          </a:p>
        </p:txBody>
      </p:sp>
      <p:sp>
        <p:nvSpPr>
          <p:cNvPr id="28675" name="Rectangle 3"/>
          <p:cNvSpPr>
            <a:spLocks noGrp="1" noChangeArrowheads="1"/>
          </p:cNvSpPr>
          <p:nvPr>
            <p:ph type="body" idx="1"/>
          </p:nvPr>
        </p:nvSpPr>
        <p:spPr>
          <a:xfrm>
            <a:off x="0" y="990600"/>
            <a:ext cx="9144000" cy="5867400"/>
          </a:xfrm>
        </p:spPr>
        <p:txBody>
          <a:bodyPr>
            <a:normAutofit/>
          </a:bodyPr>
          <a:lstStyle/>
          <a:p>
            <a:r>
              <a:rPr lang="en-US" dirty="0" smtClean="0"/>
              <a:t>Hyper Text Transfer Protocol or HTTP is the protocol used by the world wide web to communicate</a:t>
            </a:r>
          </a:p>
          <a:p>
            <a:endParaRPr lang="en-US" dirty="0" smtClean="0"/>
          </a:p>
          <a:p>
            <a:r>
              <a:rPr lang="en-US" dirty="0" smtClean="0"/>
              <a:t>According to the HTTP protocol, the client should send a Request to the server in a special format</a:t>
            </a:r>
          </a:p>
          <a:p>
            <a:endParaRPr lang="en-US" dirty="0" smtClean="0"/>
          </a:p>
          <a:p>
            <a:r>
              <a:rPr lang="en-US" dirty="0" smtClean="0"/>
              <a:t>Based on the Request, the server will send back a Response, which again is in a special format</a:t>
            </a:r>
          </a:p>
          <a:p>
            <a:endParaRPr lang="en-US" dirty="0" smtClean="0"/>
          </a:p>
        </p:txBody>
      </p:sp>
      <p:sp>
        <p:nvSpPr>
          <p:cNvPr id="4" name="Slide Number Placeholder 3"/>
          <p:cNvSpPr>
            <a:spLocks noGrp="1"/>
          </p:cNvSpPr>
          <p:nvPr>
            <p:ph type="sldNum" sz="quarter" idx="10"/>
          </p:nvPr>
        </p:nvSpPr>
        <p:spPr/>
        <p:txBody>
          <a:bodyPr/>
          <a:lstStyle/>
          <a:p>
            <a:pPr>
              <a:defRPr/>
            </a:pPr>
            <a:fld id="{D3C865C3-FB7F-456B-B851-03D506CDF3B7}" type="slidenum">
              <a:rPr lang="en-US"/>
              <a:pPr>
                <a:defRPr/>
              </a:pPr>
              <a:t>11</a:t>
            </a:fld>
            <a:endParaRPr lang="en-US" dirty="0"/>
          </a:p>
        </p:txBody>
      </p:sp>
    </p:spTree>
    <p:extLst>
      <p:ext uri="{BB962C8B-B14F-4D97-AF65-F5344CB8AC3E}">
        <p14:creationId xmlns:p14="http://schemas.microsoft.com/office/powerpoint/2010/main" val="428332791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02" name="Rectangle 2"/>
          <p:cNvSpPr>
            <a:spLocks noGrp="1" noChangeArrowheads="1"/>
          </p:cNvSpPr>
          <p:nvPr>
            <p:ph type="title"/>
          </p:nvPr>
        </p:nvSpPr>
        <p:spPr>
          <a:xfrm>
            <a:off x="0" y="0"/>
            <a:ext cx="9144000" cy="914400"/>
          </a:xfrm>
          <a:solidFill>
            <a:schemeClr val="accent4">
              <a:lumMod val="20000"/>
              <a:lumOff val="80000"/>
            </a:schemeClr>
          </a:solidFill>
        </p:spPr>
        <p:txBody>
          <a:bodyPr/>
          <a:lstStyle/>
          <a:p>
            <a:pPr>
              <a:defRPr/>
            </a:pPr>
            <a:r>
              <a:rPr lang="en-US" dirty="0"/>
              <a:t>HTTP Request</a:t>
            </a:r>
          </a:p>
        </p:txBody>
      </p:sp>
      <p:sp>
        <p:nvSpPr>
          <p:cNvPr id="29699" name="Rectangle 3"/>
          <p:cNvSpPr>
            <a:spLocks noGrp="1" noChangeArrowheads="1"/>
          </p:cNvSpPr>
          <p:nvPr>
            <p:ph type="body" idx="1"/>
          </p:nvPr>
        </p:nvSpPr>
        <p:spPr>
          <a:xfrm>
            <a:off x="304800" y="1219200"/>
            <a:ext cx="7772400" cy="914400"/>
          </a:xfrm>
        </p:spPr>
        <p:txBody>
          <a:bodyPr/>
          <a:lstStyle/>
          <a:p>
            <a:pPr algn="just">
              <a:buFont typeface="Wingdings" pitchFamily="2" charset="2"/>
              <a:buNone/>
            </a:pPr>
            <a:r>
              <a:rPr lang="en-US" sz="2400" smtClean="0"/>
              <a:t>The following is the request generated by Internet Explorer when the URL was http://www.yahoo.com</a:t>
            </a:r>
          </a:p>
          <a:p>
            <a:pPr algn="just"/>
            <a:endParaRPr lang="en-US" b="1" smtClean="0">
              <a:solidFill>
                <a:srgbClr val="0000FF"/>
              </a:solidFill>
            </a:endParaRPr>
          </a:p>
        </p:txBody>
      </p:sp>
      <p:sp>
        <p:nvSpPr>
          <p:cNvPr id="29700" name="Text Box 4"/>
          <p:cNvSpPr txBox="1">
            <a:spLocks noChangeArrowheads="1"/>
          </p:cNvSpPr>
          <p:nvPr/>
        </p:nvSpPr>
        <p:spPr bwMode="auto">
          <a:xfrm>
            <a:off x="228600" y="2819401"/>
            <a:ext cx="8153400" cy="3277820"/>
          </a:xfrm>
          <a:prstGeom prst="rect">
            <a:avLst/>
          </a:prstGeom>
          <a:solidFill>
            <a:srgbClr val="FFFFCC"/>
          </a:solidFill>
          <a:ln w="38100" cap="sq" algn="ctr">
            <a:solidFill>
              <a:srgbClr val="800000"/>
            </a:solidFill>
            <a:miter lim="800000"/>
            <a:headEnd/>
            <a:tailEnd/>
          </a:ln>
        </p:spPr>
        <p:txBody>
          <a:bodyPr>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spcBef>
                <a:spcPct val="50000"/>
              </a:spcBef>
              <a:buClr>
                <a:srgbClr val="0033CC"/>
              </a:buClr>
              <a:buSzPct val="155000"/>
              <a:buFont typeface="Symbol" pitchFamily="18" charset="2"/>
              <a:buNone/>
            </a:pPr>
            <a:r>
              <a:rPr lang="en-US" dirty="0">
                <a:solidFill>
                  <a:srgbClr val="0000FF"/>
                </a:solidFill>
                <a:latin typeface="Lucida Console" pitchFamily="49" charset="0"/>
              </a:rPr>
              <a:t>GET http://www.yahoo.com/ HTTP/1.0</a:t>
            </a:r>
          </a:p>
          <a:p>
            <a:pPr eaLnBrk="1" hangingPunct="1">
              <a:spcBef>
                <a:spcPct val="50000"/>
              </a:spcBef>
              <a:buClr>
                <a:srgbClr val="0033CC"/>
              </a:buClr>
              <a:buSzPct val="155000"/>
              <a:buFont typeface="Symbol" pitchFamily="18" charset="2"/>
              <a:buNone/>
            </a:pPr>
            <a:r>
              <a:rPr lang="en-US" dirty="0">
                <a:solidFill>
                  <a:srgbClr val="0000FF"/>
                </a:solidFill>
                <a:latin typeface="Lucida Console" pitchFamily="49" charset="0"/>
              </a:rPr>
              <a:t>Accept: image/gif, image/x-</a:t>
            </a:r>
            <a:r>
              <a:rPr lang="en-US" dirty="0" err="1">
                <a:solidFill>
                  <a:srgbClr val="0000FF"/>
                </a:solidFill>
                <a:latin typeface="Lucida Console" pitchFamily="49" charset="0"/>
              </a:rPr>
              <a:t>xbitmap</a:t>
            </a:r>
            <a:r>
              <a:rPr lang="en-US" dirty="0">
                <a:solidFill>
                  <a:srgbClr val="0000FF"/>
                </a:solidFill>
                <a:latin typeface="Lucida Console" pitchFamily="49" charset="0"/>
              </a:rPr>
              <a:t>, image/jpeg, application/vnd.ms-excel, application/vnd.ms-</a:t>
            </a:r>
            <a:r>
              <a:rPr lang="en-US" dirty="0" err="1">
                <a:solidFill>
                  <a:srgbClr val="0000FF"/>
                </a:solidFill>
                <a:latin typeface="Lucida Console" pitchFamily="49" charset="0"/>
              </a:rPr>
              <a:t>powerpoint</a:t>
            </a:r>
            <a:r>
              <a:rPr lang="en-US" dirty="0">
                <a:solidFill>
                  <a:srgbClr val="0000FF"/>
                </a:solidFill>
                <a:latin typeface="Lucida Console" pitchFamily="49" charset="0"/>
              </a:rPr>
              <a:t>, application/</a:t>
            </a:r>
            <a:r>
              <a:rPr lang="en-US" dirty="0" err="1">
                <a:solidFill>
                  <a:srgbClr val="0000FF"/>
                </a:solidFill>
                <a:latin typeface="Lucida Console" pitchFamily="49" charset="0"/>
              </a:rPr>
              <a:t>msword,application</a:t>
            </a:r>
            <a:r>
              <a:rPr lang="en-US" dirty="0">
                <a:solidFill>
                  <a:srgbClr val="0000FF"/>
                </a:solidFill>
                <a:latin typeface="Lucida Console" pitchFamily="49" charset="0"/>
              </a:rPr>
              <a:t>/x-shockwave-flash, */*</a:t>
            </a:r>
          </a:p>
          <a:p>
            <a:pPr eaLnBrk="1" hangingPunct="1">
              <a:spcBef>
                <a:spcPct val="50000"/>
              </a:spcBef>
              <a:buClr>
                <a:srgbClr val="0033CC"/>
              </a:buClr>
              <a:buSzPct val="155000"/>
              <a:buFont typeface="Symbol" pitchFamily="18" charset="2"/>
              <a:buNone/>
            </a:pPr>
            <a:r>
              <a:rPr lang="en-US" dirty="0">
                <a:solidFill>
                  <a:srgbClr val="0000FF"/>
                </a:solidFill>
                <a:latin typeface="Lucida Console" pitchFamily="49" charset="0"/>
              </a:rPr>
              <a:t>Accept-Language: en-us</a:t>
            </a:r>
          </a:p>
          <a:p>
            <a:pPr eaLnBrk="1" hangingPunct="1">
              <a:spcBef>
                <a:spcPct val="50000"/>
              </a:spcBef>
              <a:buClr>
                <a:srgbClr val="0033CC"/>
              </a:buClr>
              <a:buSzPct val="155000"/>
              <a:buFont typeface="Symbol" pitchFamily="18" charset="2"/>
              <a:buNone/>
            </a:pPr>
            <a:r>
              <a:rPr lang="en-US" dirty="0">
                <a:solidFill>
                  <a:srgbClr val="0000FF"/>
                </a:solidFill>
                <a:latin typeface="Lucida Console" pitchFamily="49" charset="0"/>
              </a:rPr>
              <a:t>User-Agent: Mozilla/4.0(compatible; MSIE 6.0; Windows NT 5.1)</a:t>
            </a:r>
          </a:p>
          <a:p>
            <a:pPr eaLnBrk="1" hangingPunct="1">
              <a:spcBef>
                <a:spcPct val="50000"/>
              </a:spcBef>
              <a:buClr>
                <a:srgbClr val="0033CC"/>
              </a:buClr>
              <a:buSzPct val="155000"/>
              <a:buFont typeface="Symbol" pitchFamily="18" charset="2"/>
              <a:buNone/>
            </a:pPr>
            <a:r>
              <a:rPr lang="en-US" dirty="0">
                <a:solidFill>
                  <a:srgbClr val="0000FF"/>
                </a:solidFill>
                <a:latin typeface="Lucida Console" pitchFamily="49" charset="0"/>
              </a:rPr>
              <a:t>Host: </a:t>
            </a:r>
            <a:r>
              <a:rPr lang="en-US" dirty="0">
                <a:solidFill>
                  <a:srgbClr val="0000FF"/>
                </a:solidFill>
                <a:latin typeface="Lucida Console" pitchFamily="49" charset="0"/>
                <a:hlinkClick r:id="rId3"/>
              </a:rPr>
              <a:t>www.yahoo.com</a:t>
            </a:r>
            <a:endParaRPr lang="en-US" dirty="0">
              <a:solidFill>
                <a:srgbClr val="0000FF"/>
              </a:solidFill>
              <a:latin typeface="Lucida Console" pitchFamily="49" charset="0"/>
            </a:endParaRPr>
          </a:p>
          <a:p>
            <a:pPr eaLnBrk="1" hangingPunct="1">
              <a:spcBef>
                <a:spcPct val="50000"/>
              </a:spcBef>
              <a:buClr>
                <a:srgbClr val="0033CC"/>
              </a:buClr>
              <a:buSzPct val="155000"/>
              <a:buFont typeface="Symbol" pitchFamily="18" charset="2"/>
              <a:buNone/>
            </a:pPr>
            <a:endParaRPr lang="en-US" dirty="0">
              <a:solidFill>
                <a:srgbClr val="0000FF"/>
              </a:solidFill>
              <a:latin typeface="Lucida Console" pitchFamily="49" charset="0"/>
            </a:endParaRPr>
          </a:p>
        </p:txBody>
      </p:sp>
      <p:sp>
        <p:nvSpPr>
          <p:cNvPr id="29701" name="AutoShape 5"/>
          <p:cNvSpPr>
            <a:spLocks noChangeArrowheads="1"/>
          </p:cNvSpPr>
          <p:nvPr/>
        </p:nvSpPr>
        <p:spPr bwMode="auto">
          <a:xfrm>
            <a:off x="228600" y="2057400"/>
            <a:ext cx="2514600" cy="533400"/>
          </a:xfrm>
          <a:prstGeom prst="wedgeEllipseCallout">
            <a:avLst>
              <a:gd name="adj1" fmla="val -30241"/>
              <a:gd name="adj2" fmla="val 106847"/>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a:r>
              <a:rPr lang="en-US" sz="2000"/>
              <a:t>HTTP Method</a:t>
            </a:r>
          </a:p>
        </p:txBody>
      </p:sp>
      <p:sp>
        <p:nvSpPr>
          <p:cNvPr id="29702" name="AutoShape 6"/>
          <p:cNvSpPr>
            <a:spLocks noChangeArrowheads="1"/>
          </p:cNvSpPr>
          <p:nvPr/>
        </p:nvSpPr>
        <p:spPr bwMode="auto">
          <a:xfrm>
            <a:off x="3048000" y="2057400"/>
            <a:ext cx="2530720" cy="609600"/>
          </a:xfrm>
          <a:prstGeom prst="wedgeEllipseCallout">
            <a:avLst>
              <a:gd name="adj1" fmla="val -63926"/>
              <a:gd name="adj2" fmla="val 92968"/>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a:r>
              <a:rPr lang="en-US" sz="2000"/>
              <a:t>Request-URI</a:t>
            </a:r>
          </a:p>
        </p:txBody>
      </p:sp>
      <p:sp>
        <p:nvSpPr>
          <p:cNvPr id="29703" name="AutoShape 7"/>
          <p:cNvSpPr>
            <a:spLocks noChangeArrowheads="1"/>
          </p:cNvSpPr>
          <p:nvPr/>
        </p:nvSpPr>
        <p:spPr bwMode="auto">
          <a:xfrm>
            <a:off x="5867400" y="1981200"/>
            <a:ext cx="2784231" cy="762000"/>
          </a:xfrm>
          <a:prstGeom prst="wedgeEllipseCallout">
            <a:avLst>
              <a:gd name="adj1" fmla="val -90250"/>
              <a:gd name="adj2" fmla="val 69792"/>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a:r>
              <a:rPr lang="en-US" sz="2000"/>
              <a:t>Protocol version</a:t>
            </a:r>
          </a:p>
        </p:txBody>
      </p:sp>
      <p:sp>
        <p:nvSpPr>
          <p:cNvPr id="29704" name="AutoShape 9"/>
          <p:cNvSpPr>
            <a:spLocks/>
          </p:cNvSpPr>
          <p:nvPr/>
        </p:nvSpPr>
        <p:spPr bwMode="auto">
          <a:xfrm>
            <a:off x="8001000" y="3352800"/>
            <a:ext cx="381000" cy="2209800"/>
          </a:xfrm>
          <a:prstGeom prst="rightBrace">
            <a:avLst>
              <a:gd name="adj1" fmla="val 48333"/>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9705" name="Rectangle 10"/>
          <p:cNvSpPr>
            <a:spLocks noChangeArrowheads="1"/>
          </p:cNvSpPr>
          <p:nvPr/>
        </p:nvSpPr>
        <p:spPr bwMode="auto">
          <a:xfrm>
            <a:off x="8382000" y="3505200"/>
            <a:ext cx="609600" cy="18288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nchorCtr="1"/>
          <a:lstStyle/>
          <a:p>
            <a:pPr algn="ctr"/>
            <a:r>
              <a:rPr lang="en-US" sz="2000"/>
              <a:t>Header</a:t>
            </a:r>
          </a:p>
        </p:txBody>
      </p:sp>
      <p:sp>
        <p:nvSpPr>
          <p:cNvPr id="10" name="Slide Number Placeholder 3"/>
          <p:cNvSpPr>
            <a:spLocks noGrp="1"/>
          </p:cNvSpPr>
          <p:nvPr>
            <p:ph type="sldNum" sz="quarter" idx="10"/>
          </p:nvPr>
        </p:nvSpPr>
        <p:spPr/>
        <p:txBody>
          <a:bodyPr/>
          <a:lstStyle/>
          <a:p>
            <a:pPr>
              <a:defRPr/>
            </a:pPr>
            <a:fld id="{D9948004-77E1-4E9C-8C6F-15EAF260265D}" type="slidenum">
              <a:rPr lang="en-US"/>
              <a:pPr>
                <a:defRPr/>
              </a:pPr>
              <a:t>12</a:t>
            </a:fld>
            <a:endParaRPr lang="en-US" dirty="0"/>
          </a:p>
        </p:txBody>
      </p:sp>
    </p:spTree>
    <p:extLst>
      <p:ext uri="{BB962C8B-B14F-4D97-AF65-F5344CB8AC3E}">
        <p14:creationId xmlns:p14="http://schemas.microsoft.com/office/powerpoint/2010/main" val="221819459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angle 2"/>
          <p:cNvSpPr>
            <a:spLocks noGrp="1" noChangeArrowheads="1"/>
          </p:cNvSpPr>
          <p:nvPr>
            <p:ph type="title"/>
          </p:nvPr>
        </p:nvSpPr>
        <p:spPr>
          <a:xfrm>
            <a:off x="0" y="0"/>
            <a:ext cx="9144000" cy="685800"/>
          </a:xfrm>
          <a:solidFill>
            <a:schemeClr val="accent4">
              <a:lumMod val="20000"/>
              <a:lumOff val="80000"/>
            </a:schemeClr>
          </a:solidFill>
        </p:spPr>
        <p:txBody>
          <a:bodyPr>
            <a:normAutofit fontScale="90000"/>
          </a:bodyPr>
          <a:lstStyle/>
          <a:p>
            <a:pPr>
              <a:defRPr/>
            </a:pPr>
            <a:r>
              <a:rPr lang="en-US" dirty="0">
                <a:solidFill>
                  <a:schemeClr val="accent3">
                    <a:lumMod val="50000"/>
                  </a:schemeClr>
                </a:solidFill>
              </a:rPr>
              <a:t>HTTP Request</a:t>
            </a:r>
          </a:p>
        </p:txBody>
      </p:sp>
      <p:sp>
        <p:nvSpPr>
          <p:cNvPr id="30723" name="Rectangle 3"/>
          <p:cNvSpPr>
            <a:spLocks noGrp="1" noChangeArrowheads="1"/>
          </p:cNvSpPr>
          <p:nvPr>
            <p:ph type="body" idx="1"/>
          </p:nvPr>
        </p:nvSpPr>
        <p:spPr>
          <a:xfrm>
            <a:off x="0" y="685800"/>
            <a:ext cx="9144000" cy="6172200"/>
          </a:xfrm>
        </p:spPr>
        <p:txBody>
          <a:bodyPr/>
          <a:lstStyle/>
          <a:p>
            <a:r>
              <a:rPr lang="en-US" sz="2400" dirty="0">
                <a:latin typeface="Arial" pitchFamily="34" charset="0"/>
              </a:rPr>
              <a:t>There are various types of Methods, supported by HTTP </a:t>
            </a:r>
            <a:r>
              <a:rPr lang="en-US" sz="2400" dirty="0" smtClean="0">
                <a:latin typeface="Arial" pitchFamily="34" charset="0"/>
              </a:rPr>
              <a:t>protocol GET</a:t>
            </a:r>
            <a:r>
              <a:rPr lang="en-US" sz="2400" dirty="0">
                <a:latin typeface="Arial" pitchFamily="34" charset="0"/>
              </a:rPr>
              <a:t>, POST, HEAD, TRACE, PUT, CONNECT, DELETE etc</a:t>
            </a:r>
            <a:r>
              <a:rPr lang="en-US" sz="2400" dirty="0" smtClean="0">
                <a:latin typeface="Arial" pitchFamily="34" charset="0"/>
              </a:rPr>
              <a:t>.</a:t>
            </a:r>
          </a:p>
          <a:p>
            <a:endParaRPr lang="en-US" sz="1300" dirty="0">
              <a:latin typeface="Arial" pitchFamily="34" charset="0"/>
            </a:endParaRPr>
          </a:p>
          <a:p>
            <a:r>
              <a:rPr lang="en-US" sz="1800" dirty="0">
                <a:latin typeface="Arial" pitchFamily="34" charset="0"/>
              </a:rPr>
              <a:t>The client can send optional </a:t>
            </a:r>
            <a:r>
              <a:rPr lang="en-US" sz="1800" b="1" dirty="0">
                <a:solidFill>
                  <a:schemeClr val="accent2"/>
                </a:solidFill>
                <a:latin typeface="Arial" pitchFamily="34" charset="0"/>
              </a:rPr>
              <a:t>header</a:t>
            </a:r>
            <a:r>
              <a:rPr lang="en-US" sz="1800" dirty="0">
                <a:latin typeface="Arial" pitchFamily="34" charset="0"/>
              </a:rPr>
              <a:t> to the server; to tell additional information about the request and about the client itself</a:t>
            </a:r>
          </a:p>
          <a:p>
            <a:r>
              <a:rPr lang="en-US" sz="1800" dirty="0">
                <a:latin typeface="Arial" pitchFamily="34" charset="0"/>
              </a:rPr>
              <a:t>The Header may contain:</a:t>
            </a:r>
          </a:p>
          <a:p>
            <a:pPr lvl="1"/>
            <a:r>
              <a:rPr lang="en-US" sz="1800" b="1" dirty="0">
                <a:solidFill>
                  <a:schemeClr val="accent2"/>
                </a:solidFill>
                <a:latin typeface="Arial" pitchFamily="34" charset="0"/>
              </a:rPr>
              <a:t>Accept :</a:t>
            </a:r>
            <a:r>
              <a:rPr lang="en-US" sz="1800" dirty="0">
                <a:latin typeface="Arial" pitchFamily="34" charset="0"/>
              </a:rPr>
              <a:t>The media types which are acceptable for the response</a:t>
            </a:r>
          </a:p>
          <a:p>
            <a:pPr lvl="1"/>
            <a:r>
              <a:rPr lang="en-US" sz="1800" b="1" dirty="0">
                <a:solidFill>
                  <a:schemeClr val="accent2"/>
                </a:solidFill>
                <a:latin typeface="Arial" pitchFamily="34" charset="0"/>
              </a:rPr>
              <a:t>Accept-Lang:</a:t>
            </a:r>
            <a:r>
              <a:rPr lang="en-US" sz="1800" b="1" dirty="0">
                <a:latin typeface="Arial" pitchFamily="34" charset="0"/>
              </a:rPr>
              <a:t> </a:t>
            </a:r>
            <a:r>
              <a:rPr lang="en-US" sz="1800" dirty="0">
                <a:latin typeface="Arial" pitchFamily="34" charset="0"/>
              </a:rPr>
              <a:t>Preferred set of natural languages as a response</a:t>
            </a:r>
          </a:p>
          <a:p>
            <a:pPr lvl="1"/>
            <a:r>
              <a:rPr lang="en-US" sz="1800" b="1" dirty="0">
                <a:solidFill>
                  <a:schemeClr val="accent2"/>
                </a:solidFill>
                <a:latin typeface="Arial" pitchFamily="34" charset="0"/>
              </a:rPr>
              <a:t>User-Agent:</a:t>
            </a:r>
            <a:r>
              <a:rPr lang="en-US" sz="1800" dirty="0">
                <a:latin typeface="Arial" pitchFamily="34" charset="0"/>
              </a:rPr>
              <a:t> Information about the user agent originating the request</a:t>
            </a:r>
          </a:p>
          <a:p>
            <a:pPr lvl="1"/>
            <a:r>
              <a:rPr lang="en-US" sz="1800" b="1" dirty="0">
                <a:solidFill>
                  <a:schemeClr val="accent2"/>
                </a:solidFill>
                <a:latin typeface="Arial" pitchFamily="34" charset="0"/>
              </a:rPr>
              <a:t>Host:</a:t>
            </a:r>
            <a:r>
              <a:rPr lang="en-US" sz="1800" dirty="0">
                <a:latin typeface="Arial" pitchFamily="34" charset="0"/>
              </a:rPr>
              <a:t> Internet host and port number of the resource being requested</a:t>
            </a:r>
          </a:p>
          <a:p>
            <a:pPr lvl="1"/>
            <a:r>
              <a:rPr lang="en-US" sz="1800" dirty="0">
                <a:latin typeface="Arial" pitchFamily="34" charset="0"/>
              </a:rPr>
              <a:t>Etc…</a:t>
            </a:r>
          </a:p>
          <a:p>
            <a:r>
              <a:rPr lang="en-US" sz="1800" dirty="0">
                <a:latin typeface="Arial" pitchFamily="34" charset="0"/>
              </a:rPr>
              <a:t>At the end of Header information, the client should send a blank line to indicate the end of Header </a:t>
            </a:r>
          </a:p>
          <a:p>
            <a:r>
              <a:rPr lang="en-US" sz="1800" dirty="0">
                <a:latin typeface="Arial" pitchFamily="34" charset="0"/>
              </a:rPr>
              <a:t>The Header information helps the server to generate the response properly for that </a:t>
            </a:r>
            <a:r>
              <a:rPr lang="en-US" sz="1800" dirty="0" err="1" smtClean="0">
                <a:latin typeface="Arial" pitchFamily="34" charset="0"/>
              </a:rPr>
              <a:t>clientS</a:t>
            </a:r>
            <a:endParaRPr lang="en-US" sz="1800" dirty="0">
              <a:latin typeface="Arial" pitchFamily="34" charset="0"/>
            </a:endParaRPr>
          </a:p>
        </p:txBody>
      </p:sp>
      <p:sp>
        <p:nvSpPr>
          <p:cNvPr id="4" name="Slide Number Placeholder 3"/>
          <p:cNvSpPr>
            <a:spLocks noGrp="1"/>
          </p:cNvSpPr>
          <p:nvPr>
            <p:ph type="sldNum" sz="quarter" idx="10"/>
          </p:nvPr>
        </p:nvSpPr>
        <p:spPr/>
        <p:txBody>
          <a:bodyPr/>
          <a:lstStyle/>
          <a:p>
            <a:pPr>
              <a:defRPr/>
            </a:pPr>
            <a:fld id="{E4B40B64-99D7-4984-BDB0-188064CB4674}" type="slidenum">
              <a:rPr lang="en-US"/>
              <a:pPr>
                <a:defRPr/>
              </a:pPr>
              <a:t>13</a:t>
            </a:fld>
            <a:endParaRPr lang="en-US" dirty="0"/>
          </a:p>
        </p:txBody>
      </p:sp>
    </p:spTree>
    <p:extLst>
      <p:ext uri="{BB962C8B-B14F-4D97-AF65-F5344CB8AC3E}">
        <p14:creationId xmlns:p14="http://schemas.microsoft.com/office/powerpoint/2010/main" val="1894298559"/>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6898" name="Rectangle 2"/>
          <p:cNvSpPr>
            <a:spLocks noGrp="1" noChangeArrowheads="1"/>
          </p:cNvSpPr>
          <p:nvPr>
            <p:ph type="title"/>
          </p:nvPr>
        </p:nvSpPr>
        <p:spPr>
          <a:xfrm>
            <a:off x="0" y="0"/>
            <a:ext cx="9144000" cy="762000"/>
          </a:xfrm>
          <a:solidFill>
            <a:schemeClr val="accent4">
              <a:lumMod val="20000"/>
              <a:lumOff val="80000"/>
            </a:schemeClr>
          </a:solidFill>
        </p:spPr>
        <p:txBody>
          <a:bodyPr/>
          <a:lstStyle/>
          <a:p>
            <a:pPr>
              <a:defRPr/>
            </a:pPr>
            <a:r>
              <a:rPr lang="en-US" dirty="0">
                <a:solidFill>
                  <a:schemeClr val="accent3">
                    <a:lumMod val="50000"/>
                  </a:schemeClr>
                </a:solidFill>
              </a:rPr>
              <a:t>HTTP Response</a:t>
            </a:r>
          </a:p>
        </p:txBody>
      </p:sp>
      <p:sp>
        <p:nvSpPr>
          <p:cNvPr id="31747" name="Rectangle 3"/>
          <p:cNvSpPr>
            <a:spLocks noGrp="1" noChangeArrowheads="1"/>
          </p:cNvSpPr>
          <p:nvPr>
            <p:ph type="body" idx="1"/>
          </p:nvPr>
        </p:nvSpPr>
        <p:spPr>
          <a:xfrm>
            <a:off x="0" y="914400"/>
            <a:ext cx="9144000" cy="5943600"/>
          </a:xfrm>
        </p:spPr>
        <p:txBody>
          <a:bodyPr/>
          <a:lstStyle/>
          <a:p>
            <a:r>
              <a:rPr lang="en-US" sz="2400" dirty="0" smtClean="0"/>
              <a:t>The server processes the request and sends a Response</a:t>
            </a:r>
          </a:p>
          <a:p>
            <a:r>
              <a:rPr lang="en-US" sz="2400" dirty="0" smtClean="0"/>
              <a:t>The following is an example of a response</a:t>
            </a:r>
          </a:p>
          <a:p>
            <a:pPr>
              <a:buFontTx/>
              <a:buNone/>
            </a:pPr>
            <a:endParaRPr lang="en-US" sz="2400" dirty="0" smtClean="0"/>
          </a:p>
          <a:p>
            <a:endParaRPr lang="en-US" sz="2400" dirty="0" smtClean="0">
              <a:latin typeface="Lucida Console" pitchFamily="49" charset="0"/>
            </a:endParaRPr>
          </a:p>
        </p:txBody>
      </p:sp>
      <p:sp>
        <p:nvSpPr>
          <p:cNvPr id="31748" name="Text Box 4"/>
          <p:cNvSpPr txBox="1">
            <a:spLocks noChangeArrowheads="1"/>
          </p:cNvSpPr>
          <p:nvPr/>
        </p:nvSpPr>
        <p:spPr bwMode="auto">
          <a:xfrm>
            <a:off x="392723" y="2119313"/>
            <a:ext cx="6096000" cy="4147289"/>
          </a:xfrm>
          <a:prstGeom prst="rect">
            <a:avLst/>
          </a:prstGeom>
          <a:solidFill>
            <a:srgbClr val="FFFFCC"/>
          </a:solidFill>
          <a:ln w="38100" cap="sq" algn="ctr">
            <a:solidFill>
              <a:srgbClr val="800000"/>
            </a:solidFill>
            <a:miter lim="800000"/>
            <a:headEnd/>
            <a:tailEnd/>
          </a:ln>
        </p:spPr>
        <p:txBody>
          <a:bodyPr>
            <a:spAutoFit/>
          </a:bodyPr>
          <a:lstStyle>
            <a:lvl1pPr marL="342900" indent="-342900" eaLnBrk="0" hangingPunct="0">
              <a:defRPr i="1">
                <a:solidFill>
                  <a:schemeClr val="tx1"/>
                </a:solidFill>
                <a:latin typeface="Arial" pitchFamily="34" charset="0"/>
              </a:defRPr>
            </a:lvl1pPr>
            <a:lvl2pPr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lvl="1" eaLnBrk="1" hangingPunct="1">
              <a:spcBef>
                <a:spcPct val="50000"/>
              </a:spcBef>
              <a:buClr>
                <a:srgbClr val="0033CC"/>
              </a:buClr>
              <a:buSzPct val="155000"/>
              <a:buFont typeface="Symbol" pitchFamily="18" charset="2"/>
              <a:buNone/>
            </a:pPr>
            <a:r>
              <a:rPr lang="en-US" sz="1700" b="1" i="0">
                <a:solidFill>
                  <a:srgbClr val="0000FF"/>
                </a:solidFill>
                <a:latin typeface="Lucida Console" pitchFamily="49" charset="0"/>
              </a:rPr>
              <a:t>HTTP/1.1 200 OK</a:t>
            </a:r>
          </a:p>
          <a:p>
            <a:pPr lvl="1" eaLnBrk="1" hangingPunct="1">
              <a:spcBef>
                <a:spcPct val="50000"/>
              </a:spcBef>
              <a:buClr>
                <a:srgbClr val="0033CC"/>
              </a:buClr>
              <a:buSzPct val="155000"/>
              <a:buFont typeface="Symbol" pitchFamily="18" charset="2"/>
              <a:buNone/>
            </a:pPr>
            <a:r>
              <a:rPr lang="en-US" sz="1700" b="1" i="0">
                <a:solidFill>
                  <a:srgbClr val="0000FF"/>
                </a:solidFill>
                <a:latin typeface="Lucida Console" pitchFamily="49" charset="0"/>
              </a:rPr>
              <a:t>Date: Sat, 18 Mar 2000 20:35:35 GMT</a:t>
            </a:r>
          </a:p>
          <a:p>
            <a:pPr lvl="1" eaLnBrk="1" hangingPunct="1">
              <a:spcBef>
                <a:spcPct val="50000"/>
              </a:spcBef>
              <a:buClr>
                <a:srgbClr val="0033CC"/>
              </a:buClr>
              <a:buSzPct val="155000"/>
              <a:buFont typeface="Symbol" pitchFamily="18" charset="2"/>
              <a:buNone/>
            </a:pPr>
            <a:r>
              <a:rPr lang="en-US" sz="1700" b="1" i="0">
                <a:solidFill>
                  <a:srgbClr val="0000FF"/>
                </a:solidFill>
                <a:latin typeface="Lucida Console" pitchFamily="49" charset="0"/>
              </a:rPr>
              <a:t>Server: Apache/1.3.9 (Unix)</a:t>
            </a:r>
          </a:p>
          <a:p>
            <a:pPr lvl="1" eaLnBrk="1" hangingPunct="1">
              <a:spcBef>
                <a:spcPct val="50000"/>
              </a:spcBef>
              <a:buClr>
                <a:srgbClr val="0033CC"/>
              </a:buClr>
              <a:buSzPct val="155000"/>
              <a:buFont typeface="Symbol" pitchFamily="18" charset="2"/>
              <a:buNone/>
            </a:pPr>
            <a:r>
              <a:rPr lang="en-US" sz="1700" b="1" i="0">
                <a:solidFill>
                  <a:srgbClr val="0000FF"/>
                </a:solidFill>
                <a:latin typeface="Lucida Console" pitchFamily="49" charset="0"/>
              </a:rPr>
              <a:t>Last-Modified: Wed, 20 May 1998 14:59:42 GMT</a:t>
            </a:r>
          </a:p>
          <a:p>
            <a:pPr lvl="1" eaLnBrk="1" hangingPunct="1">
              <a:spcBef>
                <a:spcPct val="50000"/>
              </a:spcBef>
              <a:buClr>
                <a:srgbClr val="0033CC"/>
              </a:buClr>
              <a:buSzPct val="155000"/>
              <a:buFont typeface="Symbol" pitchFamily="18" charset="2"/>
              <a:buNone/>
            </a:pPr>
            <a:r>
              <a:rPr lang="en-US" sz="1700" b="1" i="0">
                <a:solidFill>
                  <a:srgbClr val="0000FF"/>
                </a:solidFill>
                <a:latin typeface="Lucida Console" pitchFamily="49" charset="0"/>
              </a:rPr>
              <a:t>Content-Length: 2000</a:t>
            </a:r>
          </a:p>
          <a:p>
            <a:pPr lvl="1" eaLnBrk="1" hangingPunct="1">
              <a:spcBef>
                <a:spcPct val="50000"/>
              </a:spcBef>
              <a:buClr>
                <a:srgbClr val="0033CC"/>
              </a:buClr>
              <a:buSzPct val="155000"/>
              <a:buFont typeface="Symbol" pitchFamily="18" charset="2"/>
              <a:buNone/>
            </a:pPr>
            <a:r>
              <a:rPr lang="en-US" sz="1700" b="1" i="0">
                <a:solidFill>
                  <a:srgbClr val="0000FF"/>
                </a:solidFill>
                <a:latin typeface="Lucida Console" pitchFamily="49" charset="0"/>
              </a:rPr>
              <a:t>Content-Type: text/html</a:t>
            </a:r>
          </a:p>
          <a:p>
            <a:pPr lvl="1" eaLnBrk="1" hangingPunct="1">
              <a:spcBef>
                <a:spcPct val="50000"/>
              </a:spcBef>
              <a:buClr>
                <a:srgbClr val="0033CC"/>
              </a:buClr>
              <a:buSzPct val="155000"/>
              <a:buFont typeface="Symbol" pitchFamily="18" charset="2"/>
              <a:buNone/>
            </a:pPr>
            <a:endParaRPr lang="en-US" sz="1700" b="1" i="0">
              <a:solidFill>
                <a:srgbClr val="0000FF"/>
              </a:solidFill>
              <a:latin typeface="Lucida Console" pitchFamily="49" charset="0"/>
            </a:endParaRPr>
          </a:p>
          <a:p>
            <a:pPr lvl="1" eaLnBrk="1" hangingPunct="1">
              <a:spcBef>
                <a:spcPct val="50000"/>
              </a:spcBef>
              <a:buClr>
                <a:srgbClr val="0033CC"/>
              </a:buClr>
              <a:buSzPct val="155000"/>
              <a:buFont typeface="Symbol" pitchFamily="18" charset="2"/>
              <a:buNone/>
            </a:pPr>
            <a:r>
              <a:rPr lang="en-US" sz="1700" b="1" i="0">
                <a:solidFill>
                  <a:srgbClr val="0000FF"/>
                </a:solidFill>
                <a:latin typeface="Lucida Console" pitchFamily="49" charset="0"/>
              </a:rPr>
              <a:t>&lt;HTML&gt;&lt;HEAD&gt; &lt;/HEAD&gt; &lt;BODY&gt;</a:t>
            </a:r>
          </a:p>
          <a:p>
            <a:pPr lvl="1" eaLnBrk="1" hangingPunct="1">
              <a:spcBef>
                <a:spcPct val="50000"/>
              </a:spcBef>
              <a:buClr>
                <a:srgbClr val="0033CC"/>
              </a:buClr>
              <a:buSzPct val="155000"/>
              <a:buFont typeface="Symbol" pitchFamily="18" charset="2"/>
              <a:buNone/>
            </a:pPr>
            <a:r>
              <a:rPr lang="en-US" sz="1700" b="1" i="0">
                <a:solidFill>
                  <a:srgbClr val="0000FF"/>
                </a:solidFill>
                <a:latin typeface="Lucida Console" pitchFamily="49" charset="0"/>
              </a:rPr>
              <a:t>…</a:t>
            </a:r>
          </a:p>
          <a:p>
            <a:pPr lvl="1" eaLnBrk="1" hangingPunct="1">
              <a:spcBef>
                <a:spcPct val="50000"/>
              </a:spcBef>
              <a:buClr>
                <a:srgbClr val="0033CC"/>
              </a:buClr>
              <a:buSzPct val="155000"/>
              <a:buFont typeface="Symbol" pitchFamily="18" charset="2"/>
              <a:buNone/>
            </a:pPr>
            <a:r>
              <a:rPr lang="en-US" sz="1700" b="1" i="0">
                <a:solidFill>
                  <a:srgbClr val="0000FF"/>
                </a:solidFill>
                <a:latin typeface="Lucida Console" pitchFamily="49" charset="0"/>
              </a:rPr>
              <a:t>&lt;/BODY&gt; &lt;/HTML&gt;</a:t>
            </a:r>
          </a:p>
        </p:txBody>
      </p:sp>
      <p:sp>
        <p:nvSpPr>
          <p:cNvPr id="31749" name="AutoShape 5"/>
          <p:cNvSpPr>
            <a:spLocks noChangeArrowheads="1"/>
          </p:cNvSpPr>
          <p:nvPr/>
        </p:nvSpPr>
        <p:spPr bwMode="auto">
          <a:xfrm>
            <a:off x="6781800" y="1905000"/>
            <a:ext cx="2133600" cy="609600"/>
          </a:xfrm>
          <a:prstGeom prst="wedgeEllipseCallout">
            <a:avLst>
              <a:gd name="adj1" fmla="val -229310"/>
              <a:gd name="adj2" fmla="val 4569"/>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a:r>
              <a:rPr lang="en-US" sz="2000"/>
              <a:t>Status Line</a:t>
            </a:r>
          </a:p>
        </p:txBody>
      </p:sp>
      <p:sp>
        <p:nvSpPr>
          <p:cNvPr id="31750" name="AutoShape 7"/>
          <p:cNvSpPr>
            <a:spLocks/>
          </p:cNvSpPr>
          <p:nvPr/>
        </p:nvSpPr>
        <p:spPr bwMode="auto">
          <a:xfrm>
            <a:off x="5753100" y="2590800"/>
            <a:ext cx="914400" cy="1773238"/>
          </a:xfrm>
          <a:prstGeom prst="rightBrace">
            <a:avLst>
              <a:gd name="adj1" fmla="val 18058"/>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1751" name="Rectangle 8"/>
          <p:cNvSpPr>
            <a:spLocks noChangeArrowheads="1"/>
          </p:cNvSpPr>
          <p:nvPr/>
        </p:nvSpPr>
        <p:spPr bwMode="auto">
          <a:xfrm>
            <a:off x="6730512" y="3255963"/>
            <a:ext cx="2111619" cy="463550"/>
          </a:xfrm>
          <a:prstGeom prst="rect">
            <a:avLst/>
          </a:prstGeom>
          <a:solidFill>
            <a:srgbClr val="99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nchorCtr="1"/>
          <a:lstStyle/>
          <a:p>
            <a:pPr algn="ctr"/>
            <a:r>
              <a:rPr lang="en-US" sz="2000"/>
              <a:t>Header</a:t>
            </a:r>
          </a:p>
        </p:txBody>
      </p:sp>
      <p:sp>
        <p:nvSpPr>
          <p:cNvPr id="31752" name="AutoShape 9"/>
          <p:cNvSpPr>
            <a:spLocks/>
          </p:cNvSpPr>
          <p:nvPr/>
        </p:nvSpPr>
        <p:spPr bwMode="auto">
          <a:xfrm>
            <a:off x="5753100" y="4773613"/>
            <a:ext cx="914400" cy="1066800"/>
          </a:xfrm>
          <a:prstGeom prst="rightBrace">
            <a:avLst>
              <a:gd name="adj1" fmla="val 9722"/>
              <a:gd name="adj2" fmla="val 46727"/>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1753" name="Rectangle 10"/>
          <p:cNvSpPr>
            <a:spLocks noChangeArrowheads="1"/>
          </p:cNvSpPr>
          <p:nvPr/>
        </p:nvSpPr>
        <p:spPr bwMode="auto">
          <a:xfrm>
            <a:off x="6551735" y="4876801"/>
            <a:ext cx="2362200" cy="835025"/>
          </a:xfrm>
          <a:prstGeom prst="rect">
            <a:avLst/>
          </a:prstGeom>
          <a:solidFill>
            <a:srgbClr val="99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nchorCtr="1"/>
          <a:lstStyle/>
          <a:p>
            <a:pPr algn="ctr"/>
            <a:r>
              <a:rPr lang="en-US" sz="2000"/>
              <a:t>Message Body -Actual Data</a:t>
            </a:r>
          </a:p>
        </p:txBody>
      </p:sp>
      <p:sp>
        <p:nvSpPr>
          <p:cNvPr id="10" name="Slide Number Placeholder 3"/>
          <p:cNvSpPr>
            <a:spLocks noGrp="1"/>
          </p:cNvSpPr>
          <p:nvPr>
            <p:ph type="sldNum" sz="quarter" idx="10"/>
          </p:nvPr>
        </p:nvSpPr>
        <p:spPr/>
        <p:txBody>
          <a:bodyPr/>
          <a:lstStyle/>
          <a:p>
            <a:pPr>
              <a:defRPr/>
            </a:pPr>
            <a:fld id="{BE5A7B11-520C-403D-AED8-9DEAA2E441C0}" type="slidenum">
              <a:rPr lang="en-US"/>
              <a:pPr>
                <a:defRPr/>
              </a:pPr>
              <a:t>14</a:t>
            </a:fld>
            <a:endParaRPr lang="en-US" dirty="0"/>
          </a:p>
        </p:txBody>
      </p:sp>
    </p:spTree>
    <p:extLst>
      <p:ext uri="{BB962C8B-B14F-4D97-AF65-F5344CB8AC3E}">
        <p14:creationId xmlns:p14="http://schemas.microsoft.com/office/powerpoint/2010/main" val="210537324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Generation of Dynamic Page</a:t>
            </a:r>
            <a:endParaRPr lang="en-US" dirty="0"/>
          </a:p>
        </p:txBody>
      </p:sp>
      <p:sp>
        <p:nvSpPr>
          <p:cNvPr id="4" name="Slide Number Placeholder 3"/>
          <p:cNvSpPr>
            <a:spLocks noGrp="1"/>
          </p:cNvSpPr>
          <p:nvPr>
            <p:ph type="sldNum" sz="quarter" idx="10"/>
          </p:nvPr>
        </p:nvSpPr>
        <p:spPr/>
        <p:txBody>
          <a:bodyPr/>
          <a:lstStyle/>
          <a:p>
            <a:pPr>
              <a:defRPr/>
            </a:pPr>
            <a:fld id="{20B6FC7A-0E91-466C-8B61-DF4BA517AAE6}" type="slidenum">
              <a:rPr lang="en-US" smtClean="0"/>
              <a:pPr>
                <a:defRPr/>
              </a:pPr>
              <a:t>15</a:t>
            </a:fld>
            <a:endParaRPr lang="en-US"/>
          </a:p>
        </p:txBody>
      </p:sp>
      <p:pic>
        <p:nvPicPr>
          <p:cNvPr id="5" name="Picture 6" descr="server1"/>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7800243" y="1714500"/>
            <a:ext cx="1176703" cy="1652588"/>
          </a:xfrm>
        </p:spPr>
      </p:pic>
      <p:sp>
        <p:nvSpPr>
          <p:cNvPr id="6" name="Rectangle 5"/>
          <p:cNvSpPr/>
          <p:nvPr/>
        </p:nvSpPr>
        <p:spPr>
          <a:xfrm>
            <a:off x="6540061" y="1392535"/>
            <a:ext cx="1278620" cy="338554"/>
          </a:xfrm>
          <a:prstGeom prst="rect">
            <a:avLst/>
          </a:prstGeom>
          <a:solidFill>
            <a:schemeClr val="accent5">
              <a:lumMod val="90000"/>
            </a:schemeClr>
          </a:solidFill>
        </p:spPr>
        <p:txBody>
          <a:bodyPr wrap="none">
            <a:spAutoFit/>
          </a:bodyPr>
          <a:lstStyle/>
          <a:p>
            <a:pPr>
              <a:defRPr/>
            </a:pPr>
            <a:r>
              <a:rPr lang="en-US" sz="1600" b="1" i="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WEB server</a:t>
            </a:r>
          </a:p>
        </p:txBody>
      </p:sp>
      <p:pic>
        <p:nvPicPr>
          <p:cNvPr id="1026" name="Picture 2" descr="D:\vai\file system.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7907" y="3606800"/>
            <a:ext cx="1021374"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7223825" y="4317999"/>
            <a:ext cx="2084298" cy="338554"/>
          </a:xfrm>
          <a:prstGeom prst="rect">
            <a:avLst/>
          </a:prstGeom>
          <a:noFill/>
        </p:spPr>
        <p:txBody>
          <a:bodyPr>
            <a:spAutoFit/>
          </a:bodyPr>
          <a:lstStyle/>
          <a:p>
            <a:pPr algn="ctr">
              <a:defRPr/>
            </a:pPr>
            <a:r>
              <a:rPr lang="en-US" sz="1600" b="1" i="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File System</a:t>
            </a:r>
          </a:p>
        </p:txBody>
      </p:sp>
      <p:sp>
        <p:nvSpPr>
          <p:cNvPr id="10" name="Rounded Rectangle 9"/>
          <p:cNvSpPr/>
          <p:nvPr/>
        </p:nvSpPr>
        <p:spPr bwMode="auto">
          <a:xfrm>
            <a:off x="6194113" y="1282700"/>
            <a:ext cx="2809210" cy="3568700"/>
          </a:xfrm>
          <a:prstGeom prst="roundRect">
            <a:avLst/>
          </a:prstGeom>
          <a:noFill/>
          <a:ln w="41275" cap="rnd" cmpd="sng" algn="ctr">
            <a:solidFill>
              <a:srgbClr val="990000"/>
            </a:solidFill>
            <a:prstDash val="solid"/>
            <a:round/>
            <a:headEnd type="none" w="med" len="med"/>
            <a:tailEnd type="none" w="med" len="med"/>
          </a:ln>
          <a:effectLst>
            <a:innerShdw blurRad="63500" dist="50800" dir="12180000">
              <a:srgbClr val="990000">
                <a:alpha val="77000"/>
              </a:srgbClr>
            </a:innerShdw>
          </a:effectLst>
          <a:scene3d>
            <a:camera prst="orthographicFront"/>
            <a:lightRig rig="threePt" dir="t"/>
          </a:scene3d>
          <a:sp3d extrusionH="76200" prstMaterial="flat">
            <a:bevelB w="139700" prst="cross"/>
            <a:extrusionClr>
              <a:schemeClr val="bg1"/>
            </a:extrusionClr>
          </a:sp3d>
        </p:spPr>
        <p:txBody>
          <a:bodyPr/>
          <a:lstStyle/>
          <a:p>
            <a:pPr>
              <a:defRPr/>
            </a:pPr>
            <a:endParaRPr lang="en-US"/>
          </a:p>
        </p:txBody>
      </p:sp>
      <p:pic>
        <p:nvPicPr>
          <p:cNvPr id="11" name="Picture 4" descr="us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216" y="1089026"/>
            <a:ext cx="1182566" cy="142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9" descr="image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104900"/>
            <a:ext cx="703385"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AutoShape 15"/>
          <p:cNvSpPr>
            <a:spLocks noChangeArrowheads="1"/>
          </p:cNvSpPr>
          <p:nvPr/>
        </p:nvSpPr>
        <p:spPr bwMode="auto">
          <a:xfrm rot="900000">
            <a:off x="1448173" y="1290744"/>
            <a:ext cx="1378871" cy="438127"/>
          </a:xfrm>
          <a:prstGeom prst="rightArrow">
            <a:avLst>
              <a:gd name="adj1" fmla="val 42842"/>
              <a:gd name="adj2" fmla="val 93403"/>
            </a:avLst>
          </a:prstGeom>
          <a:solidFill>
            <a:schemeClr val="accent1"/>
          </a:solidFill>
          <a:ln w="9525">
            <a:solidFill>
              <a:schemeClr val="tx1"/>
            </a:solidFill>
            <a:miter lim="800000"/>
            <a:headEnd/>
            <a:tailEnd/>
          </a:ln>
        </p:spPr>
        <p:txBody>
          <a:bodyPr wrap="none" anchor="ctr"/>
          <a:lstStyle/>
          <a:p>
            <a:pPr>
              <a:defRPr/>
            </a:pP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1</a:t>
            </a:r>
          </a:p>
        </p:txBody>
      </p:sp>
      <p:sp>
        <p:nvSpPr>
          <p:cNvPr id="20" name="AutoShape 15"/>
          <p:cNvSpPr>
            <a:spLocks noChangeArrowheads="1"/>
          </p:cNvSpPr>
          <p:nvPr/>
        </p:nvSpPr>
        <p:spPr bwMode="auto">
          <a:xfrm rot="900000" flipH="1">
            <a:off x="7279270" y="2902072"/>
            <a:ext cx="1259418" cy="438127"/>
          </a:xfrm>
          <a:prstGeom prst="rightArrow">
            <a:avLst>
              <a:gd name="adj1" fmla="val 48148"/>
              <a:gd name="adj2" fmla="val 93403"/>
            </a:avLst>
          </a:prstGeom>
          <a:solidFill>
            <a:schemeClr val="accent1"/>
          </a:solidFill>
          <a:ln w="9525">
            <a:solidFill>
              <a:schemeClr val="tx1"/>
            </a:solidFill>
            <a:miter lim="800000"/>
            <a:headEnd/>
            <a:tailEnd/>
          </a:ln>
        </p:spPr>
        <p:txBody>
          <a:bodyPr wrap="none" anchor="ctr"/>
          <a:lstStyle/>
          <a:p>
            <a:pPr>
              <a:defRPr/>
            </a:pPr>
            <a:r>
              <a:rPr lang="en-US" dirty="0"/>
              <a:t>        </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3</a:t>
            </a:r>
            <a:endParaRPr lang="en-US" dirty="0"/>
          </a:p>
        </p:txBody>
      </p:sp>
      <p:sp>
        <p:nvSpPr>
          <p:cNvPr id="24" name="Rectangle 23"/>
          <p:cNvSpPr/>
          <p:nvPr/>
        </p:nvSpPr>
        <p:spPr>
          <a:xfrm>
            <a:off x="6484124" y="5507335"/>
            <a:ext cx="2495427" cy="338554"/>
          </a:xfrm>
          <a:prstGeom prst="rect">
            <a:avLst/>
          </a:prstGeom>
          <a:solidFill>
            <a:schemeClr val="bg2">
              <a:lumMod val="20000"/>
              <a:lumOff val="80000"/>
            </a:schemeClr>
          </a:solidFill>
        </p:spPr>
        <p:txBody>
          <a:bodyPr wrap="none">
            <a:spAutoFit/>
          </a:bodyPr>
          <a:lstStyle/>
          <a:p>
            <a:pPr algn="ctr">
              <a:defRPr/>
            </a:pPr>
            <a:r>
              <a:rPr lang="en-US" sz="1600" i="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1.Client sends a request</a:t>
            </a:r>
          </a:p>
        </p:txBody>
      </p:sp>
      <p:sp>
        <p:nvSpPr>
          <p:cNvPr id="28" name="Rectangle 27"/>
          <p:cNvSpPr/>
          <p:nvPr/>
        </p:nvSpPr>
        <p:spPr>
          <a:xfrm>
            <a:off x="6131169" y="5092413"/>
            <a:ext cx="3012831" cy="830997"/>
          </a:xfrm>
          <a:prstGeom prst="rect">
            <a:avLst/>
          </a:prstGeom>
          <a:solidFill>
            <a:schemeClr val="bg2">
              <a:lumMod val="20000"/>
              <a:lumOff val="80000"/>
            </a:schemeClr>
          </a:solidFill>
        </p:spPr>
        <p:txBody>
          <a:bodyPr>
            <a:spAutoFit/>
          </a:bodyPr>
          <a:lstStyle/>
          <a:p>
            <a:pPr>
              <a:defRPr/>
            </a:pPr>
            <a:r>
              <a:rPr lang="en-US" sz="1600" i="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3.Server sends the </a:t>
            </a:r>
          </a:p>
          <a:p>
            <a:pPr>
              <a:defRPr/>
            </a:pPr>
            <a:r>
              <a:rPr lang="en-US" sz="1600" i="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Response  back to </a:t>
            </a:r>
          </a:p>
          <a:p>
            <a:pPr>
              <a:defRPr/>
            </a:pPr>
            <a:r>
              <a:rPr lang="en-US" sz="1600" i="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the client</a:t>
            </a:r>
          </a:p>
        </p:txBody>
      </p:sp>
      <p:pic>
        <p:nvPicPr>
          <p:cNvPr id="2050" name="Picture 2" descr="D:\vai\apache_tomcat_3d_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82862" y="3606800"/>
            <a:ext cx="841131"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1712" y="1025526"/>
            <a:ext cx="760534"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72358" y="2501901"/>
            <a:ext cx="4488473" cy="373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descr="D:\vai\useid.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75289" y="2463801"/>
            <a:ext cx="4450373" cy="371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Rectangle 29"/>
          <p:cNvSpPr/>
          <p:nvPr/>
        </p:nvSpPr>
        <p:spPr>
          <a:xfrm>
            <a:off x="6295292" y="4909691"/>
            <a:ext cx="2627385" cy="1077218"/>
          </a:xfrm>
          <a:prstGeom prst="rect">
            <a:avLst/>
          </a:prstGeom>
          <a:solidFill>
            <a:schemeClr val="bg2">
              <a:lumMod val="20000"/>
              <a:lumOff val="80000"/>
            </a:schemeClr>
          </a:solidFill>
        </p:spPr>
        <p:txBody>
          <a:bodyPr>
            <a:spAutoFit/>
          </a:bodyPr>
          <a:lstStyle/>
          <a:p>
            <a:pPr>
              <a:defRPr/>
            </a:pPr>
            <a:r>
              <a:rPr lang="en-US" sz="1600" i="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Server checks if this </a:t>
            </a:r>
          </a:p>
          <a:p>
            <a:pPr>
              <a:defRPr/>
            </a:pPr>
            <a:r>
              <a:rPr lang="en-US" sz="1600" i="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request is for static </a:t>
            </a:r>
          </a:p>
          <a:p>
            <a:pPr>
              <a:defRPr/>
            </a:pPr>
            <a:r>
              <a:rPr lang="en-US" sz="1600" i="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Content. If yes, then</a:t>
            </a:r>
          </a:p>
          <a:p>
            <a:pPr>
              <a:defRPr/>
            </a:pPr>
            <a:r>
              <a:rPr lang="en-US" sz="1600" i="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retrieves from FS.</a:t>
            </a:r>
          </a:p>
        </p:txBody>
      </p:sp>
      <p:sp>
        <p:nvSpPr>
          <p:cNvPr id="31" name="Rectangle 30"/>
          <p:cNvSpPr/>
          <p:nvPr/>
        </p:nvSpPr>
        <p:spPr>
          <a:xfrm>
            <a:off x="6113968" y="4914900"/>
            <a:ext cx="3030032" cy="1077218"/>
          </a:xfrm>
          <a:prstGeom prst="rect">
            <a:avLst/>
          </a:prstGeom>
          <a:solidFill>
            <a:schemeClr val="bg2">
              <a:lumMod val="20000"/>
              <a:lumOff val="80000"/>
            </a:schemeClr>
          </a:solidFill>
        </p:spPr>
        <p:txBody>
          <a:bodyPr>
            <a:spAutoFit/>
          </a:bodyPr>
          <a:lstStyle/>
          <a:p>
            <a:pPr>
              <a:defRPr/>
            </a:pPr>
            <a:r>
              <a:rPr lang="en-US" sz="1600" i="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2.Otherwise, Web Server </a:t>
            </a:r>
          </a:p>
          <a:p>
            <a:pPr>
              <a:defRPr/>
            </a:pPr>
            <a:r>
              <a:rPr lang="en-US" sz="1600" i="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forwards request to </a:t>
            </a:r>
            <a:r>
              <a:rPr lang="en-US" sz="1600" i="0" u="sng"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rPr>
              <a:t>Web Container</a:t>
            </a:r>
            <a:r>
              <a:rPr lang="en-US" sz="1600" i="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for Generating the response</a:t>
            </a:r>
          </a:p>
        </p:txBody>
      </p:sp>
      <p:sp>
        <p:nvSpPr>
          <p:cNvPr id="29" name="Up-Down Arrow 28"/>
          <p:cNvSpPr>
            <a:spLocks noChangeArrowheads="1"/>
          </p:cNvSpPr>
          <p:nvPr/>
        </p:nvSpPr>
        <p:spPr bwMode="auto">
          <a:xfrm>
            <a:off x="8417169" y="3416300"/>
            <a:ext cx="234462" cy="673100"/>
          </a:xfrm>
          <a:prstGeom prst="upDownArrow">
            <a:avLst>
              <a:gd name="adj1" fmla="val 50000"/>
              <a:gd name="adj2" fmla="val 49994"/>
            </a:avLst>
          </a:prstGeom>
          <a:solidFill>
            <a:schemeClr val="accent1"/>
          </a:solidFill>
          <a:ln w="9525" algn="ctr">
            <a:solidFill>
              <a:schemeClr val="tx1"/>
            </a:solidFill>
            <a:round/>
            <a:headEnd/>
            <a:tailEnd/>
          </a:ln>
        </p:spPr>
        <p:txBody>
          <a:bodyPr/>
          <a:lstStyle/>
          <a:p>
            <a:endParaRPr lang="en-US"/>
          </a:p>
        </p:txBody>
      </p:sp>
      <p:sp>
        <p:nvSpPr>
          <p:cNvPr id="16" name="Right Arrow 15"/>
          <p:cNvSpPr/>
          <p:nvPr/>
        </p:nvSpPr>
        <p:spPr bwMode="auto">
          <a:xfrm>
            <a:off x="7326923" y="2971800"/>
            <a:ext cx="738554" cy="6096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a:lstStyle/>
          <a:p>
            <a:pPr>
              <a:defRPr/>
            </a:pP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2</a:t>
            </a:r>
          </a:p>
        </p:txBody>
      </p:sp>
      <p:pic>
        <p:nvPicPr>
          <p:cNvPr id="26"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75289" y="2514600"/>
            <a:ext cx="4444511"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6"/>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19908" y="998539"/>
            <a:ext cx="937846"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Rectangle 31"/>
          <p:cNvSpPr/>
          <p:nvPr/>
        </p:nvSpPr>
        <p:spPr>
          <a:xfrm>
            <a:off x="6293336" y="4417088"/>
            <a:ext cx="1191352" cy="261610"/>
          </a:xfrm>
          <a:prstGeom prst="rect">
            <a:avLst/>
          </a:prstGeom>
          <a:solidFill>
            <a:schemeClr val="accent5">
              <a:lumMod val="90000"/>
            </a:schemeClr>
          </a:solidFill>
        </p:spPr>
        <p:txBody>
          <a:bodyPr wrap="none">
            <a:spAutoFit/>
          </a:bodyPr>
          <a:lstStyle/>
          <a:p>
            <a:pPr>
              <a:defRPr/>
            </a:pPr>
            <a:r>
              <a:rPr lang="en-US" sz="1100" b="1" i="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WEB Container</a:t>
            </a:r>
          </a:p>
        </p:txBody>
      </p:sp>
    </p:spTree>
    <p:extLst>
      <p:ext uri="{BB962C8B-B14F-4D97-AF65-F5344CB8AC3E}">
        <p14:creationId xmlns:p14="http://schemas.microsoft.com/office/powerpoint/2010/main" val="31102296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5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0" presetClass="path" presetSubtype="0" accel="50000" decel="50000" fill="hold" nodeType="withEffect">
                                  <p:stCondLst>
                                    <p:cond delay="0"/>
                                  </p:stCondLst>
                                  <p:childTnLst>
                                    <p:animMotion origin="layout" path="M 0.05913 0.01875 L 0.25913 0.34283 " pathEditMode="relative" ptsTypes="AA">
                                      <p:cBhvr>
                                        <p:cTn id="26" dur="2000" fill="hold"/>
                                        <p:tgtEl>
                                          <p:spTgt spid="23"/>
                                        </p:tgtEl>
                                        <p:attrNameLst>
                                          <p:attrName>ppt_x</p:attrName>
                                          <p:attrName>ppt_y</p:attrName>
                                        </p:attrNameLst>
                                      </p:cBhvr>
                                    </p:animMotion>
                                  </p:childTnLst>
                                </p:cTn>
                              </p:par>
                            </p:childTnLst>
                          </p:cTn>
                        </p:par>
                        <p:par>
                          <p:cTn id="27" fill="hold" nodeType="afterGroup">
                            <p:stCondLst>
                              <p:cond delay="2000"/>
                            </p:stCondLst>
                            <p:childTnLst>
                              <p:par>
                                <p:cTn id="28" presetID="4" presetClass="exit" presetSubtype="32" fill="hold" nodeType="afterEffect">
                                  <p:stCondLst>
                                    <p:cond delay="0"/>
                                  </p:stCondLst>
                                  <p:childTnLst>
                                    <p:animEffect transition="out" filter="box(out)">
                                      <p:cBhvr>
                                        <p:cTn id="29" dur="500"/>
                                        <p:tgtEl>
                                          <p:spTgt spid="23"/>
                                        </p:tgtEl>
                                      </p:cBhvr>
                                    </p:animEffect>
                                    <p:set>
                                      <p:cBhvr>
                                        <p:cTn id="30" dur="1" fill="hold">
                                          <p:stCondLst>
                                            <p:cond delay="499"/>
                                          </p:stCondLst>
                                        </p:cTn>
                                        <p:tgtEl>
                                          <p:spTgt spid="23"/>
                                        </p:tgtEl>
                                        <p:attrNameLst>
                                          <p:attrName>style.visibility</p:attrName>
                                        </p:attrNameLst>
                                      </p:cBhvr>
                                      <p:to>
                                        <p:strVal val="hidden"/>
                                      </p:to>
                                    </p:set>
                                  </p:childTnLst>
                                </p:cTn>
                              </p:par>
                            </p:childTnLst>
                          </p:cTn>
                        </p:par>
                        <p:par>
                          <p:cTn id="31" fill="hold" nodeType="afterGroup">
                            <p:stCondLst>
                              <p:cond delay="2500"/>
                            </p:stCondLst>
                            <p:childTnLst>
                              <p:par>
                                <p:cTn id="32" presetID="23" presetClass="entr" presetSubtype="16" fill="hold" nodeType="afterEffect">
                                  <p:stCondLst>
                                    <p:cond delay="0"/>
                                  </p:stCondLst>
                                  <p:childTnLst>
                                    <p:set>
                                      <p:cBhvr>
                                        <p:cTn id="33" dur="1" fill="hold">
                                          <p:stCondLst>
                                            <p:cond delay="0"/>
                                          </p:stCondLst>
                                        </p:cTn>
                                        <p:tgtEl>
                                          <p:spTgt spid="25"/>
                                        </p:tgtEl>
                                        <p:attrNameLst>
                                          <p:attrName>style.visibility</p:attrName>
                                        </p:attrNameLst>
                                      </p:cBhvr>
                                      <p:to>
                                        <p:strVal val="visible"/>
                                      </p:to>
                                    </p:set>
                                    <p:anim calcmode="lin" valueType="num">
                                      <p:cBhvr>
                                        <p:cTn id="34" dur="500" fill="hold"/>
                                        <p:tgtEl>
                                          <p:spTgt spid="25"/>
                                        </p:tgtEl>
                                        <p:attrNameLst>
                                          <p:attrName>ppt_w</p:attrName>
                                        </p:attrNameLst>
                                      </p:cBhvr>
                                      <p:tavLst>
                                        <p:tav tm="0">
                                          <p:val>
                                            <p:fltVal val="0"/>
                                          </p:val>
                                        </p:tav>
                                        <p:tav tm="100000">
                                          <p:val>
                                            <p:strVal val="#ppt_w"/>
                                          </p:val>
                                        </p:tav>
                                      </p:tavLst>
                                    </p:anim>
                                    <p:anim calcmode="lin" valueType="num">
                                      <p:cBhvr>
                                        <p:cTn id="35" dur="500" fill="hold"/>
                                        <p:tgtEl>
                                          <p:spTgt spid="25"/>
                                        </p:tgtEl>
                                        <p:attrNameLst>
                                          <p:attrName>ppt_h</p:attrName>
                                        </p:attrNameLst>
                                      </p:cBhvr>
                                      <p:tavLst>
                                        <p:tav tm="0">
                                          <p:val>
                                            <p:fltVal val="0"/>
                                          </p:val>
                                        </p:tav>
                                        <p:tav tm="100000">
                                          <p:val>
                                            <p:strVal val="#ppt_h"/>
                                          </p:val>
                                        </p:tav>
                                      </p:tavLst>
                                    </p:anim>
                                  </p:childTnLst>
                                </p:cTn>
                              </p:par>
                            </p:childTnLst>
                          </p:cTn>
                        </p:par>
                        <p:par>
                          <p:cTn id="36" fill="hold" nodeType="afterGroup">
                            <p:stCondLst>
                              <p:cond delay="3000"/>
                            </p:stCondLst>
                            <p:childTnLst>
                              <p:par>
                                <p:cTn id="37" presetID="10" presetClass="exit" presetSubtype="0" fill="hold" nodeType="afterEffect">
                                  <p:stCondLst>
                                    <p:cond delay="0"/>
                                  </p:stCondLst>
                                  <p:childTnLst>
                                    <p:animEffect transition="out" filter="fade">
                                      <p:cBhvr>
                                        <p:cTn id="38" dur="2000"/>
                                        <p:tgtEl>
                                          <p:spTgt spid="25"/>
                                        </p:tgtEl>
                                      </p:cBhvr>
                                    </p:animEffect>
                                    <p:set>
                                      <p:cBhvr>
                                        <p:cTn id="39" dur="1" fill="hold">
                                          <p:stCondLst>
                                            <p:cond delay="1999"/>
                                          </p:stCondLst>
                                        </p:cTn>
                                        <p:tgtEl>
                                          <p:spTgt spid="25"/>
                                        </p:tgtEl>
                                        <p:attrNameLst>
                                          <p:attrName>style.visibility</p:attrName>
                                        </p:attrNameLst>
                                      </p:cBhvr>
                                      <p:to>
                                        <p:strVal val="hidden"/>
                                      </p:to>
                                    </p:set>
                                  </p:childTnLst>
                                </p:cTn>
                              </p:par>
                              <p:par>
                                <p:cTn id="40" presetID="10" presetClass="entr" presetSubtype="0" fill="hold" nodeType="withEffect">
                                  <p:stCondLst>
                                    <p:cond delay="0"/>
                                  </p:stCondLst>
                                  <p:childTnLst>
                                    <p:set>
                                      <p:cBhvr>
                                        <p:cTn id="41" dur="1" fill="hold">
                                          <p:stCondLst>
                                            <p:cond delay="0"/>
                                          </p:stCondLst>
                                        </p:cTn>
                                        <p:tgtEl>
                                          <p:spTgt spid="2051"/>
                                        </p:tgtEl>
                                        <p:attrNameLst>
                                          <p:attrName>style.visibility</p:attrName>
                                        </p:attrNameLst>
                                      </p:cBhvr>
                                      <p:to>
                                        <p:strVal val="visible"/>
                                      </p:to>
                                    </p:set>
                                    <p:animEffect transition="in" filter="fade">
                                      <p:cBhvr>
                                        <p:cTn id="42" dur="2000"/>
                                        <p:tgtEl>
                                          <p:spTgt spid="205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par>
                          <p:cTn id="47" fill="hold" nodeType="afterGroup">
                            <p:stCondLst>
                              <p:cond delay="0"/>
                            </p:stCondLst>
                            <p:childTnLst>
                              <p:par>
                                <p:cTn id="48" presetID="1" presetClass="entr" presetSubtype="0" fill="hold" nodeType="afterEffect">
                                  <p:stCondLst>
                                    <p:cond delay="0"/>
                                  </p:stCondLst>
                                  <p:childTnLst>
                                    <p:set>
                                      <p:cBhvr>
                                        <p:cTn id="49" dur="1" fill="hold">
                                          <p:stCondLst>
                                            <p:cond delay="0"/>
                                          </p:stCondLst>
                                        </p:cTn>
                                        <p:tgtEl>
                                          <p:spTgt spid="24"/>
                                        </p:tgtEl>
                                        <p:attrNameLst>
                                          <p:attrName>style.visibility</p:attrName>
                                        </p:attrNameLst>
                                      </p:cBhvr>
                                      <p:to>
                                        <p:strVal val="visible"/>
                                      </p:to>
                                    </p:set>
                                  </p:childTnLst>
                                </p:cTn>
                              </p:par>
                            </p:childTnLst>
                          </p:cTn>
                        </p:par>
                        <p:par>
                          <p:cTn id="50" fill="hold" nodeType="afterGroup">
                            <p:stCondLst>
                              <p:cond delay="0"/>
                            </p:stCondLst>
                            <p:childTnLst>
                              <p:par>
                                <p:cTn id="51" presetID="0" presetClass="path" presetSubtype="0" accel="50000" decel="50000" fill="hold" nodeType="afterEffect">
                                  <p:stCondLst>
                                    <p:cond delay="0"/>
                                  </p:stCondLst>
                                  <p:childTnLst>
                                    <p:animMotion origin="layout" path="M -3.84615E-6 1.11111E-6 L 0.6218 0.17778 " pathEditMode="relative" rAng="0" ptsTypes="AA">
                                      <p:cBhvr>
                                        <p:cTn id="52" dur="3000" fill="hold"/>
                                        <p:tgtEl>
                                          <p:spTgt spid="15"/>
                                        </p:tgtEl>
                                        <p:attrNameLst>
                                          <p:attrName>ppt_x</p:attrName>
                                          <p:attrName>ppt_y</p:attrName>
                                        </p:attrNameLst>
                                      </p:cBhvr>
                                      <p:rCtr x="31100" y="8900"/>
                                    </p:animMotion>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xit" presetSubtype="0" fill="hold" nodeType="clickEffect">
                                  <p:stCondLst>
                                    <p:cond delay="0"/>
                                  </p:stCondLst>
                                  <p:childTnLst>
                                    <p:set>
                                      <p:cBhvr>
                                        <p:cTn id="56" dur="1" fill="hold">
                                          <p:stCondLst>
                                            <p:cond delay="0"/>
                                          </p:stCondLst>
                                        </p:cTn>
                                        <p:tgtEl>
                                          <p:spTgt spid="24"/>
                                        </p:tgtEl>
                                        <p:attrNameLst>
                                          <p:attrName>style.visibility</p:attrName>
                                        </p:attrNameLst>
                                      </p:cBhvr>
                                      <p:to>
                                        <p:strVal val="hidden"/>
                                      </p:to>
                                    </p:set>
                                  </p:childTnLst>
                                </p:cTn>
                              </p:par>
                            </p:childTnLst>
                          </p:cTn>
                        </p:par>
                        <p:par>
                          <p:cTn id="57" fill="hold" nodeType="afterGroup">
                            <p:stCondLst>
                              <p:cond delay="0"/>
                            </p:stCondLst>
                            <p:childTnLst>
                              <p:par>
                                <p:cTn id="58" presetID="1" presetClass="exit" presetSubtype="0" fill="hold" nodeType="afterEffect">
                                  <p:stCondLst>
                                    <p:cond delay="0"/>
                                  </p:stCondLst>
                                  <p:childTnLst>
                                    <p:set>
                                      <p:cBhvr>
                                        <p:cTn id="59" dur="1" fill="hold">
                                          <p:stCondLst>
                                            <p:cond delay="0"/>
                                          </p:stCondLst>
                                        </p:cTn>
                                        <p:tgtEl>
                                          <p:spTgt spid="15"/>
                                        </p:tgtEl>
                                        <p:attrNameLst>
                                          <p:attrName>style.visibility</p:attrName>
                                        </p:attrNameLst>
                                      </p:cBhvr>
                                      <p:to>
                                        <p:strVal val="hidden"/>
                                      </p:to>
                                    </p:set>
                                  </p:childTnLst>
                                </p:cTn>
                              </p:par>
                              <p:par>
                                <p:cTn id="60" presetID="1" presetClass="entr" presetSubtype="0" fill="hold" nodeType="withEffect">
                                  <p:stCondLst>
                                    <p:cond delay="0"/>
                                  </p:stCondLst>
                                  <p:childTnLst>
                                    <p:set>
                                      <p:cBhvr>
                                        <p:cTn id="61" dur="1" fill="hold">
                                          <p:stCondLst>
                                            <p:cond delay="0"/>
                                          </p:stCondLst>
                                        </p:cTn>
                                        <p:tgtEl>
                                          <p:spTgt spid="30"/>
                                        </p:tgtEl>
                                        <p:attrNameLst>
                                          <p:attrName>style.visibility</p:attrName>
                                        </p:attrNameLst>
                                      </p:cBhvr>
                                      <p:to>
                                        <p:strVal val="visible"/>
                                      </p:to>
                                    </p:set>
                                  </p:childTnLst>
                                </p:cTn>
                              </p:par>
                            </p:childTnLst>
                          </p:cTn>
                        </p:par>
                        <p:par>
                          <p:cTn id="62" fill="hold" nodeType="afterGroup">
                            <p:stCondLst>
                              <p:cond delay="0"/>
                            </p:stCondLst>
                            <p:childTnLst>
                              <p:par>
                                <p:cTn id="63" presetID="1" presetClass="entr" presetSubtype="0" fill="hold" grpId="0" nodeType="after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29"/>
                                        </p:tgtEl>
                                        <p:attrNameLst>
                                          <p:attrName>style.visibility</p:attrName>
                                        </p:attrNameLst>
                                      </p:cBhvr>
                                      <p:to>
                                        <p:strVal val="hidden"/>
                                      </p:to>
                                    </p:set>
                                  </p:childTnLst>
                                </p:cTn>
                              </p:par>
                              <p:par>
                                <p:cTn id="69" presetID="1" presetClass="entr" presetSubtype="0" fill="hold" nodeType="withEffect">
                                  <p:stCondLst>
                                    <p:cond delay="0"/>
                                  </p:stCondLst>
                                  <p:childTnLst>
                                    <p:set>
                                      <p:cBhvr>
                                        <p:cTn id="70" dur="1" fill="hold">
                                          <p:stCondLst>
                                            <p:cond delay="0"/>
                                          </p:stCondLst>
                                        </p:cTn>
                                        <p:tgtEl>
                                          <p:spTgt spid="16"/>
                                        </p:tgtEl>
                                        <p:attrNameLst>
                                          <p:attrName>style.visibility</p:attrName>
                                        </p:attrNameLst>
                                      </p:cBhvr>
                                      <p:to>
                                        <p:strVal val="visible"/>
                                      </p:to>
                                    </p:set>
                                  </p:childTnLst>
                                </p:cTn>
                              </p:par>
                            </p:childTnLst>
                          </p:cTn>
                        </p:par>
                        <p:par>
                          <p:cTn id="71" fill="hold" nodeType="afterGroup">
                            <p:stCondLst>
                              <p:cond delay="0"/>
                            </p:stCondLst>
                            <p:childTnLst>
                              <p:par>
                                <p:cTn id="72" presetID="1" presetClass="exit" presetSubtype="0" fill="hold" nodeType="afterEffect">
                                  <p:stCondLst>
                                    <p:cond delay="0"/>
                                  </p:stCondLst>
                                  <p:childTnLst>
                                    <p:set>
                                      <p:cBhvr>
                                        <p:cTn id="73" dur="1" fill="hold">
                                          <p:stCondLst>
                                            <p:cond delay="0"/>
                                          </p:stCondLst>
                                        </p:cTn>
                                        <p:tgtEl>
                                          <p:spTgt spid="30"/>
                                        </p:tgtEl>
                                        <p:attrNameLst>
                                          <p:attrName>style.visibility</p:attrName>
                                        </p:attrNameLst>
                                      </p:cBhvr>
                                      <p:to>
                                        <p:strVal val="hidden"/>
                                      </p:to>
                                    </p:set>
                                  </p:childTnLst>
                                </p:cTn>
                              </p:par>
                            </p:childTnLst>
                          </p:cTn>
                        </p:par>
                        <p:par>
                          <p:cTn id="74" fill="hold" nodeType="afterGroup">
                            <p:stCondLst>
                              <p:cond delay="0"/>
                            </p:stCondLst>
                            <p:childTnLst>
                              <p:par>
                                <p:cTn id="75" presetID="1" presetClass="entr" presetSubtype="0" fill="hold" nodeType="afterEffect">
                                  <p:stCondLst>
                                    <p:cond delay="0"/>
                                  </p:stCondLst>
                                  <p:childTnLst>
                                    <p:set>
                                      <p:cBhvr>
                                        <p:cTn id="76" dur="1" fill="hold">
                                          <p:stCondLst>
                                            <p:cond delay="0"/>
                                          </p:stCondLst>
                                        </p:cTn>
                                        <p:tgtEl>
                                          <p:spTgt spid="31"/>
                                        </p:tgtEl>
                                        <p:attrNameLst>
                                          <p:attrName>style.visibility</p:attrName>
                                        </p:attrNameLst>
                                      </p:cBhvr>
                                      <p:to>
                                        <p:strVal val="visible"/>
                                      </p:to>
                                    </p:set>
                                  </p:childTnLst>
                                </p:cTn>
                              </p:par>
                              <p:par>
                                <p:cTn id="77" presetID="0" presetClass="path" presetSubtype="0" accel="50000" decel="50000" fill="hold" nodeType="withEffect">
                                  <p:stCondLst>
                                    <p:cond delay="0"/>
                                  </p:stCondLst>
                                  <p:childTnLst>
                                    <p:animMotion origin="layout" path="M 0.01378 -0.07987 C 0.01394 -0.08241 0.00624 -0.08519 -0.00161 -0.08542 C -0.00946 -0.08565 -0.02517 -0.08473 -0.03366 -0.08172 C -0.04215 -0.07871 -0.04408 -0.07362 -0.05289 -0.0669 C -0.0617 -0.06019 -0.07549 -0.05186 -0.08622 -0.04098 C -0.09696 -0.0301 -0.10978 -0.01204 -0.11699 -0.00209 C -0.1242 0.00786 -0.12661 0.00601 -0.12981 0.01828 C -0.13302 0.03055 -0.13494 0.05347 -0.13622 0.07198 C -0.13751 0.0905 -0.13751 0.11435 -0.13751 0.12939 C -0.13751 0.14444 -0.14023 0.15092 -0.13622 0.16273 C -0.13222 0.17453 -0.12084 0.19351 -0.11315 0.19976 C -0.10545 0.20601 -0.09279 0.20694 -0.09007 0.19976 C -0.08735 0.19259 -0.09392 0.16898 -0.09648 0.15717 C -0.09904 0.14536 -0.10353 0.13819 -0.10545 0.12939 C -0.10738 0.1206 -0.10754 0.11527 -0.10802 0.10347 C -0.1085 0.09166 -0.10818 0.07314 -0.10802 0.05902 C -0.10786 0.0449 -0.10946 0.03055 -0.10674 0.01828 C -0.10401 0.00601 -0.09824 -0.00602 -0.09135 -0.01505 C -0.08446 -0.02408 -0.07452 -0.02917 -0.06571 -0.03542 C -0.0569 -0.04167 -0.0492 -0.0463 -0.03879 -0.05209 C -0.02837 -0.05788 -0.01186 -0.0669 -0.00289 -0.07061 C 0.00608 -0.07431 0.01362 -0.07732 0.01378 -0.07987 Z " pathEditMode="relative" ptsTypes="aaaaaaaaaaaaaaaaaaaaaa">
                                      <p:cBhvr>
                                        <p:cTn id="78" dur="5000" fill="hold"/>
                                        <p:tgtEl>
                                          <p:spTgt spid="16"/>
                                        </p:tgtEl>
                                        <p:attrNameLst>
                                          <p:attrName>ppt_x</p:attrName>
                                          <p:attrName>ppt_y</p:attrName>
                                        </p:attrNameLst>
                                      </p:cBhvr>
                                    </p:animMotion>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xit" presetSubtype="0" fill="hold" nodeType="clickEffect">
                                  <p:stCondLst>
                                    <p:cond delay="0"/>
                                  </p:stCondLst>
                                  <p:childTnLst>
                                    <p:set>
                                      <p:cBhvr>
                                        <p:cTn id="82" dur="1" fill="hold">
                                          <p:stCondLst>
                                            <p:cond delay="0"/>
                                          </p:stCondLst>
                                        </p:cTn>
                                        <p:tgtEl>
                                          <p:spTgt spid="31"/>
                                        </p:tgtEl>
                                        <p:attrNameLst>
                                          <p:attrName>style.visibility</p:attrName>
                                        </p:attrNameLst>
                                      </p:cBhvr>
                                      <p:to>
                                        <p:strVal val="hidden"/>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xit" presetSubtype="0" fill="hold" nodeType="clickEffect">
                                  <p:stCondLst>
                                    <p:cond delay="0"/>
                                  </p:stCondLst>
                                  <p:childTnLst>
                                    <p:set>
                                      <p:cBhvr>
                                        <p:cTn id="86" dur="1" fill="hold">
                                          <p:stCondLst>
                                            <p:cond delay="0"/>
                                          </p:stCondLst>
                                        </p:cTn>
                                        <p:tgtEl>
                                          <p:spTgt spid="16"/>
                                        </p:tgtEl>
                                        <p:attrNameLst>
                                          <p:attrName>style.visibility</p:attrName>
                                        </p:attrNameLst>
                                      </p:cBhvr>
                                      <p:to>
                                        <p:strVal val="hidden"/>
                                      </p:to>
                                    </p:set>
                                  </p:childTnLst>
                                </p:cTn>
                              </p:par>
                            </p:childTnLst>
                          </p:cTn>
                        </p:par>
                        <p:par>
                          <p:cTn id="87" fill="hold" nodeType="afterGroup">
                            <p:stCondLst>
                              <p:cond delay="0"/>
                            </p:stCondLst>
                            <p:childTnLst>
                              <p:par>
                                <p:cTn id="88" presetID="1" presetClass="exit" presetSubtype="0" fill="hold" nodeType="afterEffect">
                                  <p:stCondLst>
                                    <p:cond delay="0"/>
                                  </p:stCondLst>
                                  <p:childTnLst>
                                    <p:set>
                                      <p:cBhvr>
                                        <p:cTn id="89" dur="1" fill="hold">
                                          <p:stCondLst>
                                            <p:cond delay="0"/>
                                          </p:stCondLst>
                                        </p:cTn>
                                        <p:tgtEl>
                                          <p:spTgt spid="2051"/>
                                        </p:tgtEl>
                                        <p:attrNameLst>
                                          <p:attrName>style.visibility</p:attrName>
                                        </p:attrNameLst>
                                      </p:cBhvr>
                                      <p:to>
                                        <p:strVal val="hidden"/>
                                      </p:to>
                                    </p:set>
                                  </p:childTnLst>
                                </p:cTn>
                              </p:par>
                              <p:par>
                                <p:cTn id="90" presetID="1" presetClass="entr" presetSubtype="0" fill="hold" nodeType="withEffect">
                                  <p:stCondLst>
                                    <p:cond delay="0"/>
                                  </p:stCondLst>
                                  <p:childTnLst>
                                    <p:set>
                                      <p:cBhvr>
                                        <p:cTn id="91" dur="1" fill="hold">
                                          <p:stCondLst>
                                            <p:cond delay="0"/>
                                          </p:stCondLst>
                                        </p:cTn>
                                        <p:tgtEl>
                                          <p:spTgt spid="20"/>
                                        </p:tgtEl>
                                        <p:attrNameLst>
                                          <p:attrName>style.visibility</p:attrName>
                                        </p:attrNameLst>
                                      </p:cBhvr>
                                      <p:to>
                                        <p:strVal val="visible"/>
                                      </p:to>
                                    </p:set>
                                  </p:childTnLst>
                                </p:cTn>
                              </p:par>
                            </p:childTnLst>
                          </p:cTn>
                        </p:par>
                        <p:par>
                          <p:cTn id="92" fill="hold" nodeType="afterGroup">
                            <p:stCondLst>
                              <p:cond delay="0"/>
                            </p:stCondLst>
                            <p:childTnLst>
                              <p:par>
                                <p:cTn id="93" presetID="1" presetClass="entr" presetSubtype="0" fill="hold" nodeType="afterEffect">
                                  <p:stCondLst>
                                    <p:cond delay="0"/>
                                  </p:stCondLst>
                                  <p:childTnLst>
                                    <p:set>
                                      <p:cBhvr>
                                        <p:cTn id="94" dur="1" fill="hold">
                                          <p:stCondLst>
                                            <p:cond delay="0"/>
                                          </p:stCondLst>
                                        </p:cTn>
                                        <p:tgtEl>
                                          <p:spTgt spid="28"/>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0" presetClass="path" presetSubtype="0" accel="50000" decel="50000" fill="hold" nodeType="clickEffect">
                                  <p:stCondLst>
                                    <p:cond delay="0"/>
                                  </p:stCondLst>
                                  <p:childTnLst>
                                    <p:animMotion origin="layout" path="M -2.5641E-6 -4.07407E-6 L -0.64487 -0.24074 " pathEditMode="relative" rAng="0" ptsTypes="AA">
                                      <p:cBhvr>
                                        <p:cTn id="98" dur="3000" fill="hold"/>
                                        <p:tgtEl>
                                          <p:spTgt spid="20"/>
                                        </p:tgtEl>
                                        <p:attrNameLst>
                                          <p:attrName>ppt_x</p:attrName>
                                          <p:attrName>ppt_y</p:attrName>
                                        </p:attrNameLst>
                                      </p:cBhvr>
                                      <p:rCtr x="-32200" y="-12000"/>
                                    </p:animMotion>
                                  </p:childTnLst>
                                </p:cTn>
                              </p:par>
                            </p:childTnLst>
                          </p:cTn>
                        </p:par>
                        <p:par>
                          <p:cTn id="99" fill="hold" nodeType="afterGroup">
                            <p:stCondLst>
                              <p:cond delay="3000"/>
                            </p:stCondLst>
                            <p:childTnLst>
                              <p:par>
                                <p:cTn id="100" presetID="1" presetClass="exit" presetSubtype="0" fill="hold" nodeType="afterEffect">
                                  <p:stCondLst>
                                    <p:cond delay="0"/>
                                  </p:stCondLst>
                                  <p:childTnLst>
                                    <p:set>
                                      <p:cBhvr>
                                        <p:cTn id="101" dur="1" fill="hold">
                                          <p:stCondLst>
                                            <p:cond delay="0"/>
                                          </p:stCondLst>
                                        </p:cTn>
                                        <p:tgtEl>
                                          <p:spTgt spid="28"/>
                                        </p:tgtEl>
                                        <p:attrNameLst>
                                          <p:attrName>style.visibility</p:attrName>
                                        </p:attrNameLst>
                                      </p:cBhvr>
                                      <p:to>
                                        <p:strVal val="hidden"/>
                                      </p:to>
                                    </p:set>
                                  </p:childTnLst>
                                </p:cTn>
                              </p:par>
                            </p:childTnLst>
                          </p:cTn>
                        </p:par>
                        <p:par>
                          <p:cTn id="102" fill="hold" nodeType="afterGroup">
                            <p:stCondLst>
                              <p:cond delay="3000"/>
                            </p:stCondLst>
                            <p:childTnLst>
                              <p:par>
                                <p:cTn id="103" presetID="1" presetClass="exit" presetSubtype="0" fill="hold" nodeType="afterEffect">
                                  <p:stCondLst>
                                    <p:cond delay="0"/>
                                  </p:stCondLst>
                                  <p:childTnLst>
                                    <p:set>
                                      <p:cBhvr>
                                        <p:cTn id="104" dur="1" fill="hold">
                                          <p:stCondLst>
                                            <p:cond delay="0"/>
                                          </p:stCondLst>
                                        </p:cTn>
                                        <p:tgtEl>
                                          <p:spTgt spid="20"/>
                                        </p:tgtEl>
                                        <p:attrNameLst>
                                          <p:attrName>style.visibility</p:attrName>
                                        </p:attrNameLst>
                                      </p:cBhvr>
                                      <p:to>
                                        <p:strVal val="hidden"/>
                                      </p:to>
                                    </p:set>
                                  </p:childTnLst>
                                </p:cTn>
                              </p:par>
                            </p:childTnLst>
                          </p:cTn>
                        </p:par>
                        <p:par>
                          <p:cTn id="105" fill="hold" nodeType="afterGroup">
                            <p:stCondLst>
                              <p:cond delay="3000"/>
                            </p:stCondLst>
                            <p:childTnLst>
                              <p:par>
                                <p:cTn id="106" presetID="1" presetClass="entr" presetSubtype="0" fill="hold" nodeType="afterEffect">
                                  <p:stCondLst>
                                    <p:cond delay="0"/>
                                  </p:stCondLst>
                                  <p:childTnLst>
                                    <p:set>
                                      <p:cBhvr>
                                        <p:cTn id="107" dur="1" fill="hold">
                                          <p:stCondLst>
                                            <p:cond delay="0"/>
                                          </p:stCondLst>
                                        </p:cTn>
                                        <p:tgtEl>
                                          <p:spTgt spid="27"/>
                                        </p:tgtEl>
                                        <p:attrNameLst>
                                          <p:attrName>style.visibility</p:attrName>
                                        </p:attrNameLst>
                                      </p:cBhvr>
                                      <p:to>
                                        <p:strVal val="visible"/>
                                      </p:to>
                                    </p:set>
                                  </p:childTnLst>
                                </p:cTn>
                              </p:par>
                            </p:childTnLst>
                          </p:cTn>
                        </p:par>
                        <p:par>
                          <p:cTn id="108" fill="hold" nodeType="afterGroup">
                            <p:stCondLst>
                              <p:cond delay="3000"/>
                            </p:stCondLst>
                            <p:childTnLst>
                              <p:par>
                                <p:cTn id="109" presetID="0" presetClass="path" presetSubtype="0" accel="50000" decel="50000" fill="hold" nodeType="afterEffect">
                                  <p:stCondLst>
                                    <p:cond delay="0"/>
                                  </p:stCondLst>
                                  <p:childTnLst>
                                    <p:animMotion origin="layout" path="M -3.07692E-6 2.59259E-6 L 0.23462 0.45926 " pathEditMode="relative" ptsTypes="AA">
                                      <p:cBhvr>
                                        <p:cTn id="110" dur="2000" fill="hold"/>
                                        <p:tgtEl>
                                          <p:spTgt spid="27"/>
                                        </p:tgtEl>
                                        <p:attrNameLst>
                                          <p:attrName>ppt_x</p:attrName>
                                          <p:attrName>ppt_y</p:attrName>
                                        </p:attrNameLst>
                                      </p:cBhvr>
                                    </p:animMotion>
                                  </p:childTnLst>
                                </p:cTn>
                              </p:par>
                            </p:childTnLst>
                          </p:cTn>
                        </p:par>
                        <p:par>
                          <p:cTn id="111" fill="hold" nodeType="afterGroup">
                            <p:stCondLst>
                              <p:cond delay="5000"/>
                            </p:stCondLst>
                            <p:childTnLst>
                              <p:par>
                                <p:cTn id="112" presetID="4" presetClass="exit" presetSubtype="32" fill="hold" nodeType="afterEffect">
                                  <p:stCondLst>
                                    <p:cond delay="0"/>
                                  </p:stCondLst>
                                  <p:childTnLst>
                                    <p:animEffect transition="out" filter="box(out)">
                                      <p:cBhvr>
                                        <p:cTn id="113" dur="500"/>
                                        <p:tgtEl>
                                          <p:spTgt spid="27"/>
                                        </p:tgtEl>
                                      </p:cBhvr>
                                    </p:animEffect>
                                    <p:set>
                                      <p:cBhvr>
                                        <p:cTn id="114" dur="1" fill="hold">
                                          <p:stCondLst>
                                            <p:cond delay="499"/>
                                          </p:stCondLst>
                                        </p:cTn>
                                        <p:tgtEl>
                                          <p:spTgt spid="27"/>
                                        </p:tgtEl>
                                        <p:attrNameLst>
                                          <p:attrName>style.visibility</p:attrName>
                                        </p:attrNameLst>
                                      </p:cBhvr>
                                      <p:to>
                                        <p:strVal val="hidden"/>
                                      </p:to>
                                    </p:set>
                                  </p:childTnLst>
                                </p:cTn>
                              </p:par>
                              <p:par>
                                <p:cTn id="115" presetID="23" presetClass="entr" presetSubtype="16" fill="hold" nodeType="withEffect">
                                  <p:stCondLst>
                                    <p:cond delay="0"/>
                                  </p:stCondLst>
                                  <p:childTnLst>
                                    <p:set>
                                      <p:cBhvr>
                                        <p:cTn id="116" dur="1" fill="hold">
                                          <p:stCondLst>
                                            <p:cond delay="0"/>
                                          </p:stCondLst>
                                        </p:cTn>
                                        <p:tgtEl>
                                          <p:spTgt spid="26"/>
                                        </p:tgtEl>
                                        <p:attrNameLst>
                                          <p:attrName>style.visibility</p:attrName>
                                        </p:attrNameLst>
                                      </p:cBhvr>
                                      <p:to>
                                        <p:strVal val="visible"/>
                                      </p:to>
                                    </p:set>
                                    <p:anim calcmode="lin" valueType="num">
                                      <p:cBhvr>
                                        <p:cTn id="117" dur="500" fill="hold"/>
                                        <p:tgtEl>
                                          <p:spTgt spid="26"/>
                                        </p:tgtEl>
                                        <p:attrNameLst>
                                          <p:attrName>ppt_w</p:attrName>
                                        </p:attrNameLst>
                                      </p:cBhvr>
                                      <p:tavLst>
                                        <p:tav tm="0">
                                          <p:val>
                                            <p:fltVal val="0"/>
                                          </p:val>
                                        </p:tav>
                                        <p:tav tm="100000">
                                          <p:val>
                                            <p:strVal val="#ppt_w"/>
                                          </p:val>
                                        </p:tav>
                                      </p:tavLst>
                                    </p:anim>
                                    <p:anim calcmode="lin" valueType="num">
                                      <p:cBhvr>
                                        <p:cTn id="118" dur="500" fill="hold"/>
                                        <p:tgtEl>
                                          <p:spTgt spid="26"/>
                                        </p:tgtEl>
                                        <p:attrNameLst>
                                          <p:attrName>ppt_h</p:attrName>
                                        </p:attrNameLst>
                                      </p:cBhvr>
                                      <p:tavLst>
                                        <p:tav tm="0">
                                          <p:val>
                                            <p:fltVal val="0"/>
                                          </p:val>
                                        </p:tav>
                                        <p:tav tm="100000">
                                          <p:val>
                                            <p:strVal val="#ppt_h"/>
                                          </p:val>
                                        </p:tav>
                                      </p:tavLst>
                                    </p:anim>
                                  </p:childTnLst>
                                </p:cTn>
                              </p:par>
                              <p:par>
                                <p:cTn id="119" presetID="1" presetClass="entr" presetSubtype="0" fill="hold" nodeType="withEffect">
                                  <p:stCondLst>
                                    <p:cond delay="0"/>
                                  </p:stCondLst>
                                  <p:childTnLst>
                                    <p:set>
                                      <p:cBhvr>
                                        <p:cTn id="12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Static v/s dynamic pages</a:t>
            </a:r>
            <a:endParaRPr lang="en-US" dirty="0"/>
          </a:p>
        </p:txBody>
      </p:sp>
      <p:sp>
        <p:nvSpPr>
          <p:cNvPr id="4" name="Slide Number Placeholder 3"/>
          <p:cNvSpPr>
            <a:spLocks noGrp="1"/>
          </p:cNvSpPr>
          <p:nvPr>
            <p:ph type="sldNum" sz="quarter" idx="10"/>
          </p:nvPr>
        </p:nvSpPr>
        <p:spPr/>
        <p:txBody>
          <a:bodyPr/>
          <a:lstStyle/>
          <a:p>
            <a:pPr>
              <a:defRPr/>
            </a:pPr>
            <a:fld id="{2599E3A1-5D3A-42F8-B96E-1260AEF70043}" type="slidenum">
              <a:rPr lang="en-US" smtClean="0"/>
              <a:pPr>
                <a:defRPr/>
              </a:pPr>
              <a:t>16</a:t>
            </a:fld>
            <a:endParaRPr lang="en-US"/>
          </a:p>
        </p:txBody>
      </p:sp>
      <p:graphicFrame>
        <p:nvGraphicFramePr>
          <p:cNvPr id="5" name="Group 40"/>
          <p:cNvGraphicFramePr>
            <a:graphicFrameLocks noGrp="1"/>
          </p:cNvGraphicFramePr>
          <p:nvPr>
            <p:ph type="tbl" idx="1"/>
          </p:nvPr>
        </p:nvGraphicFramePr>
        <p:xfrm>
          <a:off x="304800" y="1739900"/>
          <a:ext cx="8346830" cy="3109202"/>
        </p:xfrm>
        <a:graphic>
          <a:graphicData uri="http://schemas.openxmlformats.org/drawingml/2006/table">
            <a:tbl>
              <a:tblPr/>
              <a:tblGrid>
                <a:gridCol w="3800408"/>
                <a:gridCol w="4546422"/>
              </a:tblGrid>
              <a:tr h="396284">
                <a:tc>
                  <a:txBody>
                    <a:bodyPr/>
                    <a:lstStyle/>
                    <a:p>
                      <a:pPr marL="0" marR="0" lvl="0" indent="0" algn="ctr" defTabSz="914400" rtl="0" eaLnBrk="1" fontAlgn="base" latinLnBrk="0" hangingPunct="1">
                        <a:lnSpc>
                          <a:spcPct val="100000"/>
                        </a:lnSpc>
                        <a:spcBef>
                          <a:spcPct val="20000"/>
                        </a:spcBef>
                        <a:spcAft>
                          <a:spcPct val="0"/>
                        </a:spcAft>
                        <a:buClr>
                          <a:srgbClr val="003366"/>
                        </a:buClr>
                        <a:buSzTx/>
                        <a:buFont typeface="Wingdings" pitchFamily="2" charset="2"/>
                        <a:buNone/>
                        <a:tabLst/>
                      </a:pPr>
                      <a:r>
                        <a:rPr kumimoji="0" lang="en-US" sz="2000" b="1" i="0" u="none" strike="noStrike" cap="none" normalizeH="0" baseline="0" dirty="0" smtClean="0">
                          <a:ln>
                            <a:noFill/>
                          </a:ln>
                          <a:solidFill>
                            <a:srgbClr val="000000"/>
                          </a:solidFill>
                          <a:effectLst/>
                          <a:latin typeface="Arial" charset="0"/>
                        </a:rPr>
                        <a:t>Static Pages</a:t>
                      </a:r>
                    </a:p>
                  </a:txBody>
                  <a:tcPr marL="84406" marR="84406" marT="45725" marB="45725"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3D7EB"/>
                    </a:solidFill>
                  </a:tcPr>
                </a:tc>
                <a:tc>
                  <a:txBody>
                    <a:bodyPr/>
                    <a:lstStyle/>
                    <a:p>
                      <a:pPr marL="0" marR="0" lvl="0" indent="0" algn="ctr" defTabSz="914400" rtl="0" eaLnBrk="1" fontAlgn="base" latinLnBrk="0" hangingPunct="1">
                        <a:lnSpc>
                          <a:spcPct val="100000"/>
                        </a:lnSpc>
                        <a:spcBef>
                          <a:spcPct val="20000"/>
                        </a:spcBef>
                        <a:spcAft>
                          <a:spcPct val="0"/>
                        </a:spcAft>
                        <a:buClr>
                          <a:srgbClr val="003366"/>
                        </a:buClr>
                        <a:buSzTx/>
                        <a:buFont typeface="Wingdings" pitchFamily="2" charset="2"/>
                        <a:buNone/>
                        <a:tabLst/>
                      </a:pPr>
                      <a:r>
                        <a:rPr kumimoji="0" lang="en-US" sz="2000" b="1" i="0" u="none" strike="noStrike" cap="none" normalizeH="0" baseline="0" dirty="0" smtClean="0">
                          <a:ln>
                            <a:noFill/>
                          </a:ln>
                          <a:solidFill>
                            <a:srgbClr val="000000"/>
                          </a:solidFill>
                          <a:effectLst/>
                          <a:latin typeface="Arial" charset="0"/>
                        </a:rPr>
                        <a:t>Dynamic Pages</a:t>
                      </a:r>
                    </a:p>
                  </a:txBody>
                  <a:tcPr marL="84406" marR="84406" marT="45725" marB="45725"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3D7EB"/>
                    </a:solidFill>
                  </a:tcPr>
                </a:tc>
              </a:tr>
              <a:tr h="790662">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Wingdings" pitchFamily="2" charset="2"/>
                        <a:buNone/>
                        <a:tabLst/>
                      </a:pPr>
                      <a:r>
                        <a:rPr kumimoji="0" lang="en-US" sz="2000" b="0" i="0" u="none" strike="noStrike" cap="none" normalizeH="0" baseline="0" dirty="0" smtClean="0">
                          <a:ln>
                            <a:noFill/>
                          </a:ln>
                          <a:solidFill>
                            <a:srgbClr val="000000"/>
                          </a:solidFill>
                          <a:effectLst/>
                          <a:latin typeface="Arial" charset="0"/>
                        </a:rPr>
                        <a:t>Can be created and stored in web server in advance as HTML file</a:t>
                      </a:r>
                    </a:p>
                  </a:txBody>
                  <a:tcPr marL="84406" marR="84406" marT="45725" marB="45725"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Wingdings" pitchFamily="2" charset="2"/>
                        <a:buNone/>
                        <a:tabLst/>
                      </a:pPr>
                      <a:r>
                        <a:rPr kumimoji="0" lang="en-US" sz="2000" b="0" i="0" u="none" strike="noStrike" cap="none" normalizeH="0" baseline="0" dirty="0" smtClean="0">
                          <a:ln>
                            <a:noFill/>
                          </a:ln>
                          <a:solidFill>
                            <a:srgbClr val="000000"/>
                          </a:solidFill>
                          <a:effectLst/>
                          <a:latin typeface="Arial" charset="0"/>
                        </a:rPr>
                        <a:t>Can </a:t>
                      </a:r>
                      <a:r>
                        <a:rPr lang="en-US" sz="2000" b="1" u="none" kern="1200" dirty="0" smtClean="0">
                          <a:solidFill>
                            <a:schemeClr val="accent2"/>
                          </a:solidFill>
                          <a:latin typeface="+mn-lt"/>
                          <a:ea typeface="+mn-ea"/>
                          <a:cs typeface="+mn-cs"/>
                        </a:rPr>
                        <a:t>NOT </a:t>
                      </a:r>
                      <a:r>
                        <a:rPr kumimoji="0" lang="en-US" sz="2000" b="0" i="0" u="none" strike="noStrike" cap="none" normalizeH="0" baseline="0" dirty="0" smtClean="0">
                          <a:ln>
                            <a:noFill/>
                          </a:ln>
                          <a:solidFill>
                            <a:srgbClr val="000000"/>
                          </a:solidFill>
                          <a:effectLst/>
                          <a:latin typeface="Arial" charset="0"/>
                        </a:rPr>
                        <a:t>be created and stored in web server in advance as HTML file</a:t>
                      </a:r>
                    </a:p>
                  </a:txBody>
                  <a:tcPr marL="84406" marR="84406" marT="45725" marB="45725"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117">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Wingdings" pitchFamily="2" charset="2"/>
                        <a:buNone/>
                        <a:tabLst/>
                      </a:pPr>
                      <a:r>
                        <a:rPr kumimoji="0" lang="en-US" sz="2000" b="0" i="0" u="none" strike="noStrike" cap="none" normalizeH="0" baseline="0" dirty="0" smtClean="0">
                          <a:ln>
                            <a:noFill/>
                          </a:ln>
                          <a:solidFill>
                            <a:srgbClr val="000000"/>
                          </a:solidFill>
                          <a:effectLst/>
                          <a:latin typeface="Arial" charset="0"/>
                        </a:rPr>
                        <a:t>Static pages do not change with user or time</a:t>
                      </a:r>
                      <a:endParaRPr lang="en-US" sz="2000" b="1" u="sng" kern="1200" dirty="0" smtClean="0">
                        <a:solidFill>
                          <a:schemeClr val="accent2"/>
                        </a:solidFill>
                        <a:latin typeface="+mn-lt"/>
                        <a:ea typeface="+mn-ea"/>
                        <a:cs typeface="+mn-cs"/>
                      </a:endParaRPr>
                    </a:p>
                  </a:txBody>
                  <a:tcPr marL="84406" marR="84406" marT="45725" marB="45725"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Wingdings" pitchFamily="2" charset="2"/>
                        <a:buNone/>
                        <a:tabLst/>
                      </a:pPr>
                      <a:r>
                        <a:rPr kumimoji="0" lang="en-US" sz="2000" b="0" i="0" u="none" strike="noStrike" cap="none" normalizeH="0" baseline="0" dirty="0" smtClean="0">
                          <a:ln>
                            <a:noFill/>
                          </a:ln>
                          <a:solidFill>
                            <a:srgbClr val="000000"/>
                          </a:solidFill>
                          <a:effectLst/>
                          <a:latin typeface="Arial" charset="0"/>
                        </a:rPr>
                        <a:t>Dynamic page changes as per the user and/or time.</a:t>
                      </a:r>
                    </a:p>
                  </a:txBody>
                  <a:tcPr marL="84406" marR="84406" marT="45725" marB="45725"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05951">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Wingdings" pitchFamily="2" charset="2"/>
                        <a:buNone/>
                        <a:tabLst/>
                      </a:pPr>
                      <a:r>
                        <a:rPr lang="en-US" sz="2000" b="0" u="none" kern="1200" dirty="0" smtClean="0">
                          <a:solidFill>
                            <a:schemeClr val="tx1"/>
                          </a:solidFill>
                          <a:latin typeface="+mn-lt"/>
                          <a:ea typeface="+mn-ea"/>
                          <a:cs typeface="+mn-cs"/>
                        </a:rPr>
                        <a:t>For delivery of static page, all we require is web server and, already-stored HTML files in it</a:t>
                      </a:r>
                    </a:p>
                  </a:txBody>
                  <a:tcPr marL="84406" marR="84406" marT="45725" marB="45725"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Wingdings" pitchFamily="2" charset="2"/>
                        <a:buNone/>
                        <a:tabLst/>
                      </a:pPr>
                      <a:r>
                        <a:rPr lang="en-US" sz="2000" b="1" u="none" kern="1200" dirty="0" smtClean="0">
                          <a:solidFill>
                            <a:schemeClr val="accent2"/>
                          </a:solidFill>
                          <a:latin typeface="+mn-lt"/>
                          <a:ea typeface="+mn-ea"/>
                          <a:cs typeface="+mn-cs"/>
                        </a:rPr>
                        <a:t>For delivery of dynamic page, apart from Web Server, we require helper </a:t>
                      </a:r>
                      <a:r>
                        <a:rPr lang="en-US" sz="2000" b="1" u="none" kern="1200" dirty="0" smtClean="0">
                          <a:solidFill>
                            <a:srgbClr val="C00000"/>
                          </a:solidFill>
                          <a:latin typeface="+mn-lt"/>
                          <a:ea typeface="+mn-ea"/>
                          <a:cs typeface="+mn-cs"/>
                        </a:rPr>
                        <a:t>program</a:t>
                      </a:r>
                      <a:r>
                        <a:rPr lang="en-US" sz="2000" b="1" u="none" kern="1200" dirty="0" smtClean="0">
                          <a:solidFill>
                            <a:schemeClr val="accent2"/>
                          </a:solidFill>
                          <a:latin typeface="+mn-lt"/>
                          <a:ea typeface="+mn-ea"/>
                          <a:cs typeface="+mn-cs"/>
                        </a:rPr>
                        <a:t> to generate dynamic content</a:t>
                      </a:r>
                    </a:p>
                  </a:txBody>
                  <a:tcPr marL="84406" marR="84406" marT="45725" marB="45725"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 name="Rectangle 5"/>
          <p:cNvSpPr/>
          <p:nvPr/>
        </p:nvSpPr>
        <p:spPr>
          <a:xfrm>
            <a:off x="303335" y="1111251"/>
            <a:ext cx="8393723" cy="423863"/>
          </a:xfrm>
          <a:prstGeom prst="rect">
            <a:avLst/>
          </a:prstGeom>
        </p:spPr>
        <p:txBody>
          <a:bodyPr>
            <a:spAutoFit/>
          </a:bodyPr>
          <a:lstStyle/>
          <a:p>
            <a:pPr>
              <a:lnSpc>
                <a:spcPct val="90000"/>
              </a:lnSpc>
              <a:spcBef>
                <a:spcPct val="20000"/>
              </a:spcBef>
              <a:buClr>
                <a:schemeClr val="tx2"/>
              </a:buClr>
              <a:defRPr/>
            </a:pPr>
            <a:r>
              <a:rPr lang="en-US" i="0" dirty="0">
                <a:latin typeface="Arial" charset="0"/>
              </a:rPr>
              <a:t> </a:t>
            </a:r>
            <a:r>
              <a:rPr lang="en-US" sz="2400" i="0" dirty="0">
                <a:latin typeface="+mn-lt"/>
              </a:rPr>
              <a:t>From the web, we get static pages as well as dynamic pages</a:t>
            </a:r>
          </a:p>
        </p:txBody>
      </p:sp>
      <p:sp>
        <p:nvSpPr>
          <p:cNvPr id="7" name="Rectangle 6"/>
          <p:cNvSpPr/>
          <p:nvPr/>
        </p:nvSpPr>
        <p:spPr>
          <a:xfrm>
            <a:off x="354624" y="4962526"/>
            <a:ext cx="8302869" cy="1089025"/>
          </a:xfrm>
          <a:prstGeom prst="rect">
            <a:avLst/>
          </a:prstGeom>
        </p:spPr>
        <p:txBody>
          <a:bodyPr>
            <a:spAutoFit/>
          </a:bodyPr>
          <a:lstStyle/>
          <a:p>
            <a:pPr marL="190500" indent="-190500" algn="just">
              <a:lnSpc>
                <a:spcPct val="90000"/>
              </a:lnSpc>
              <a:spcBef>
                <a:spcPct val="20000"/>
              </a:spcBef>
              <a:buClr>
                <a:schemeClr val="tx2"/>
              </a:buClr>
              <a:defRPr/>
            </a:pPr>
            <a:r>
              <a:rPr lang="en-US" sz="2400" i="0" dirty="0">
                <a:latin typeface="+mn-lt"/>
              </a:rPr>
              <a:t>The </a:t>
            </a:r>
            <a:r>
              <a:rPr lang="en-US" sz="2400" b="1" i="0" dirty="0">
                <a:solidFill>
                  <a:srgbClr val="C00000"/>
                </a:solidFill>
                <a:latin typeface="+mn-lt"/>
              </a:rPr>
              <a:t>program / software component</a:t>
            </a:r>
            <a:r>
              <a:rPr lang="en-US" sz="2400" i="0" dirty="0">
                <a:latin typeface="+mn-lt"/>
              </a:rPr>
              <a:t> that executes the server-side program to generate the dynamic content is known as the</a:t>
            </a:r>
            <a:r>
              <a:rPr lang="en-US" sz="2400" b="1" i="0" dirty="0">
                <a:solidFill>
                  <a:schemeClr val="accent2"/>
                </a:solidFill>
                <a:latin typeface="+mn-lt"/>
              </a:rPr>
              <a:t> Web Container</a:t>
            </a:r>
          </a:p>
        </p:txBody>
      </p:sp>
    </p:spTree>
    <p:extLst>
      <p:ext uri="{BB962C8B-B14F-4D97-AF65-F5344CB8AC3E}">
        <p14:creationId xmlns:p14="http://schemas.microsoft.com/office/powerpoint/2010/main" val="37074644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700"/>
            <a:ext cx="8408377" cy="973138"/>
          </a:xfrm>
        </p:spPr>
        <p:txBody>
          <a:bodyPr>
            <a:normAutofit fontScale="90000"/>
          </a:bodyPr>
          <a:lstStyle/>
          <a:p>
            <a:pPr>
              <a:defRPr/>
            </a:pPr>
            <a:r>
              <a:rPr lang="en-US" dirty="0" smtClean="0"/>
              <a:t>Technologies used to generate dynamic content</a:t>
            </a:r>
            <a:endParaRPr lang="en-US" dirty="0"/>
          </a:p>
        </p:txBody>
      </p:sp>
      <p:sp>
        <p:nvSpPr>
          <p:cNvPr id="4" name="Slide Number Placeholder 3"/>
          <p:cNvSpPr>
            <a:spLocks noGrp="1"/>
          </p:cNvSpPr>
          <p:nvPr>
            <p:ph type="sldNum" sz="quarter" idx="10"/>
          </p:nvPr>
        </p:nvSpPr>
        <p:spPr/>
        <p:txBody>
          <a:bodyPr/>
          <a:lstStyle/>
          <a:p>
            <a:pPr>
              <a:defRPr/>
            </a:pPr>
            <a:fld id="{B38F0A02-A0B3-4E9B-BA97-2BA0C6F2FE07}" type="slidenum">
              <a:rPr lang="en-US" smtClean="0"/>
              <a:pPr>
                <a:defRPr/>
              </a:pPr>
              <a:t>17</a:t>
            </a:fld>
            <a:endParaRPr lang="en-US"/>
          </a:p>
        </p:txBody>
      </p:sp>
      <p:sp>
        <p:nvSpPr>
          <p:cNvPr id="5" name="Rectangle 4"/>
          <p:cNvSpPr/>
          <p:nvPr/>
        </p:nvSpPr>
        <p:spPr>
          <a:xfrm>
            <a:off x="315059" y="1150938"/>
            <a:ext cx="8302869" cy="1643062"/>
          </a:xfrm>
          <a:prstGeom prst="rect">
            <a:avLst/>
          </a:prstGeom>
        </p:spPr>
        <p:txBody>
          <a:bodyPr>
            <a:spAutoFit/>
          </a:bodyPr>
          <a:lstStyle/>
          <a:p>
            <a:pPr marL="190500" indent="-190500" algn="just">
              <a:lnSpc>
                <a:spcPct val="90000"/>
              </a:lnSpc>
              <a:spcBef>
                <a:spcPct val="20000"/>
              </a:spcBef>
              <a:buClr>
                <a:schemeClr val="tx2"/>
              </a:buClr>
              <a:buFont typeface="Wingdings" pitchFamily="2" charset="2"/>
              <a:buChar char="Ø"/>
              <a:defRPr/>
            </a:pPr>
            <a:r>
              <a:rPr lang="en-US" sz="2400" i="0" dirty="0">
                <a:latin typeface="+mn-lt"/>
              </a:rPr>
              <a:t>CGI, PHP, </a:t>
            </a:r>
            <a:r>
              <a:rPr lang="en-US" sz="2400" i="0" dirty="0" err="1">
                <a:latin typeface="+mn-lt"/>
              </a:rPr>
              <a:t>perl</a:t>
            </a:r>
            <a:endParaRPr lang="en-US" sz="2400" i="0" dirty="0">
              <a:latin typeface="+mn-lt"/>
            </a:endParaRPr>
          </a:p>
          <a:p>
            <a:pPr marL="190500" indent="-190500" algn="just">
              <a:lnSpc>
                <a:spcPct val="90000"/>
              </a:lnSpc>
              <a:spcBef>
                <a:spcPct val="20000"/>
              </a:spcBef>
              <a:buClr>
                <a:schemeClr val="tx2"/>
              </a:buClr>
              <a:buFont typeface="Wingdings" pitchFamily="2" charset="2"/>
              <a:buChar char="Ø"/>
              <a:defRPr/>
            </a:pPr>
            <a:r>
              <a:rPr lang="en-US" sz="2400" i="0" dirty="0">
                <a:latin typeface="+mn-lt"/>
              </a:rPr>
              <a:t>Sun Microsystems – Servlets, JSP</a:t>
            </a:r>
          </a:p>
          <a:p>
            <a:pPr marL="190500" indent="-190500" algn="just">
              <a:lnSpc>
                <a:spcPct val="90000"/>
              </a:lnSpc>
              <a:spcBef>
                <a:spcPct val="20000"/>
              </a:spcBef>
              <a:buClr>
                <a:schemeClr val="tx2"/>
              </a:buClr>
              <a:buFont typeface="Wingdings" pitchFamily="2" charset="2"/>
              <a:buChar char="Ø"/>
              <a:defRPr/>
            </a:pPr>
            <a:r>
              <a:rPr lang="en-US" sz="2400" i="0" dirty="0">
                <a:latin typeface="+mn-lt"/>
              </a:rPr>
              <a:t>Microsoft -ASP</a:t>
            </a:r>
          </a:p>
          <a:p>
            <a:pPr marL="190500" indent="-190500" algn="just">
              <a:lnSpc>
                <a:spcPct val="90000"/>
              </a:lnSpc>
              <a:spcBef>
                <a:spcPct val="20000"/>
              </a:spcBef>
              <a:buClr>
                <a:schemeClr val="tx2"/>
              </a:buClr>
              <a:buFont typeface="Wingdings" pitchFamily="2" charset="2"/>
              <a:buChar char="Ø"/>
              <a:defRPr/>
            </a:pPr>
            <a:endParaRPr lang="en-US" sz="2400" b="1" i="0" dirty="0">
              <a:solidFill>
                <a:schemeClr val="accent2"/>
              </a:solidFill>
              <a:latin typeface="+mn-lt"/>
            </a:endParaRPr>
          </a:p>
        </p:txBody>
      </p:sp>
    </p:spTree>
    <p:extLst>
      <p:ext uri="{BB962C8B-B14F-4D97-AF65-F5344CB8AC3E}">
        <p14:creationId xmlns:p14="http://schemas.microsoft.com/office/powerpoint/2010/main" val="41986511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a:xfrm>
            <a:off x="21336" y="0"/>
            <a:ext cx="9122664" cy="838200"/>
          </a:xfrm>
          <a:solidFill>
            <a:schemeClr val="accent4">
              <a:lumMod val="20000"/>
              <a:lumOff val="80000"/>
            </a:schemeClr>
          </a:solidFill>
        </p:spPr>
        <p:txBody>
          <a:bodyPr/>
          <a:lstStyle/>
          <a:p>
            <a:pPr>
              <a:defRPr/>
            </a:pPr>
            <a:r>
              <a:rPr lang="en-US" b="1" dirty="0">
                <a:solidFill>
                  <a:srgbClr val="FF0000"/>
                </a:solidFill>
              </a:rPr>
              <a:t>Server Side Java - </a:t>
            </a:r>
            <a:r>
              <a:rPr lang="en-US" b="1" dirty="0" smtClean="0">
                <a:solidFill>
                  <a:srgbClr val="FF0000"/>
                </a:solidFill>
              </a:rPr>
              <a:t>Servlet</a:t>
            </a:r>
            <a:endParaRPr lang="en-US" b="1" dirty="0">
              <a:solidFill>
                <a:srgbClr val="FF0000"/>
              </a:solidFill>
            </a:endParaRPr>
          </a:p>
        </p:txBody>
      </p:sp>
      <p:sp>
        <p:nvSpPr>
          <p:cNvPr id="36867" name="Rectangle 3"/>
          <p:cNvSpPr>
            <a:spLocks noGrp="1" noChangeArrowheads="1"/>
          </p:cNvSpPr>
          <p:nvPr>
            <p:ph type="body" idx="1"/>
          </p:nvPr>
        </p:nvSpPr>
        <p:spPr>
          <a:xfrm>
            <a:off x="0" y="838201"/>
            <a:ext cx="9144000" cy="6019800"/>
          </a:xfrm>
        </p:spPr>
        <p:txBody>
          <a:bodyPr/>
          <a:lstStyle/>
          <a:p>
            <a:pPr algn="just"/>
            <a:r>
              <a:rPr lang="en-US" dirty="0" smtClean="0"/>
              <a:t>It is a Java class that resides and gets executed at the server side (to generate dynamic content)</a:t>
            </a:r>
          </a:p>
          <a:p>
            <a:pPr algn="just"/>
            <a:endParaRPr lang="en-US" dirty="0" smtClean="0"/>
          </a:p>
          <a:p>
            <a:pPr algn="just"/>
            <a:r>
              <a:rPr lang="en-US" dirty="0" smtClean="0"/>
              <a:t>Output of Servlet could be HTML/XML (any MIME type)</a:t>
            </a:r>
          </a:p>
          <a:p>
            <a:pPr algn="just"/>
            <a:endParaRPr lang="en-US" dirty="0" smtClean="0"/>
          </a:p>
          <a:p>
            <a:pPr algn="just"/>
            <a:r>
              <a:rPr lang="en-US" b="1" dirty="0" smtClean="0">
                <a:solidFill>
                  <a:srgbClr val="003399"/>
                </a:solidFill>
              </a:rPr>
              <a:t>Servlet Container </a:t>
            </a:r>
            <a:r>
              <a:rPr lang="en-US" dirty="0" smtClean="0"/>
              <a:t>(also termed in more generic way as, </a:t>
            </a:r>
            <a:r>
              <a:rPr lang="en-US" b="1" dirty="0" smtClean="0">
                <a:solidFill>
                  <a:srgbClr val="003399"/>
                </a:solidFill>
              </a:rPr>
              <a:t>web container</a:t>
            </a:r>
            <a:r>
              <a:rPr lang="en-US" dirty="0" smtClean="0"/>
              <a:t>) executes (and manages) servlet, when requested (through URL)</a:t>
            </a:r>
          </a:p>
          <a:p>
            <a:pPr algn="just"/>
            <a:endParaRPr lang="en-US" dirty="0" smtClean="0"/>
          </a:p>
        </p:txBody>
      </p:sp>
      <p:sp>
        <p:nvSpPr>
          <p:cNvPr id="4" name="Slide Number Placeholder 3"/>
          <p:cNvSpPr>
            <a:spLocks noGrp="1"/>
          </p:cNvSpPr>
          <p:nvPr>
            <p:ph type="sldNum" sz="quarter" idx="10"/>
          </p:nvPr>
        </p:nvSpPr>
        <p:spPr/>
        <p:txBody>
          <a:bodyPr/>
          <a:lstStyle/>
          <a:p>
            <a:pPr>
              <a:defRPr/>
            </a:pPr>
            <a:fld id="{D225534D-0D10-4ABD-88C5-2E63CB44AE2F}" type="slidenum">
              <a:rPr lang="en-US"/>
              <a:pPr>
                <a:defRPr/>
              </a:pPr>
              <a:t>18</a:t>
            </a:fld>
            <a:endParaRPr lang="en-US" dirty="0"/>
          </a:p>
        </p:txBody>
      </p:sp>
    </p:spTree>
    <p:extLst>
      <p:ext uri="{BB962C8B-B14F-4D97-AF65-F5344CB8AC3E}">
        <p14:creationId xmlns:p14="http://schemas.microsoft.com/office/powerpoint/2010/main" val="199051038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1042" name="Rectangle 2"/>
          <p:cNvSpPr>
            <a:spLocks noGrp="1" noChangeArrowheads="1"/>
          </p:cNvSpPr>
          <p:nvPr>
            <p:ph type="title"/>
          </p:nvPr>
        </p:nvSpPr>
        <p:spPr>
          <a:xfrm>
            <a:off x="15240" y="0"/>
            <a:ext cx="9128760" cy="838200"/>
          </a:xfrm>
          <a:solidFill>
            <a:schemeClr val="accent4">
              <a:lumMod val="20000"/>
              <a:lumOff val="80000"/>
            </a:schemeClr>
          </a:solidFill>
        </p:spPr>
        <p:txBody>
          <a:bodyPr/>
          <a:lstStyle/>
          <a:p>
            <a:pPr>
              <a:defRPr/>
            </a:pPr>
            <a:r>
              <a:rPr lang="en-US" b="1" dirty="0">
                <a:solidFill>
                  <a:srgbClr val="FF0000"/>
                </a:solidFill>
              </a:rPr>
              <a:t>Servlets</a:t>
            </a:r>
          </a:p>
        </p:txBody>
      </p:sp>
      <p:sp>
        <p:nvSpPr>
          <p:cNvPr id="37891" name="Rectangle 3"/>
          <p:cNvSpPr>
            <a:spLocks noGrp="1" noChangeArrowheads="1"/>
          </p:cNvSpPr>
          <p:nvPr>
            <p:ph type="body" idx="1"/>
          </p:nvPr>
        </p:nvSpPr>
        <p:spPr>
          <a:xfrm>
            <a:off x="0" y="838200"/>
            <a:ext cx="9144000" cy="6019800"/>
          </a:xfrm>
        </p:spPr>
        <p:txBody>
          <a:bodyPr>
            <a:noAutofit/>
          </a:bodyPr>
          <a:lstStyle/>
          <a:p>
            <a:pPr algn="just"/>
            <a:r>
              <a:rPr lang="en-US" sz="2400" dirty="0" smtClean="0"/>
              <a:t>The Container should be able to execute </a:t>
            </a:r>
            <a:r>
              <a:rPr lang="en-US" sz="2400" b="1" u="sng" dirty="0" smtClean="0">
                <a:solidFill>
                  <a:srgbClr val="003399"/>
                </a:solidFill>
              </a:rPr>
              <a:t>any</a:t>
            </a:r>
            <a:r>
              <a:rPr lang="en-US" sz="2400" dirty="0" smtClean="0"/>
              <a:t> Servlet</a:t>
            </a:r>
          </a:p>
          <a:p>
            <a:pPr algn="just"/>
            <a:endParaRPr lang="en-US" sz="2400" dirty="0" smtClean="0"/>
          </a:p>
          <a:p>
            <a:pPr algn="just"/>
            <a:r>
              <a:rPr lang="en-US" sz="2400" dirty="0" smtClean="0"/>
              <a:t>This requirement calls for a </a:t>
            </a:r>
            <a:r>
              <a:rPr lang="en-US" sz="2400" b="1" u="sng" dirty="0" smtClean="0">
                <a:solidFill>
                  <a:srgbClr val="003399"/>
                </a:solidFill>
              </a:rPr>
              <a:t>standard interface</a:t>
            </a:r>
            <a:r>
              <a:rPr lang="en-US" sz="2400" b="1" dirty="0" smtClean="0">
                <a:solidFill>
                  <a:srgbClr val="003399"/>
                </a:solidFill>
              </a:rPr>
              <a:t> </a:t>
            </a:r>
            <a:r>
              <a:rPr lang="en-US" sz="2400" dirty="0" smtClean="0"/>
              <a:t>for all the Servlets</a:t>
            </a:r>
          </a:p>
          <a:p>
            <a:pPr algn="just"/>
            <a:endParaRPr lang="en-US" sz="2400" dirty="0" smtClean="0"/>
          </a:p>
          <a:p>
            <a:pPr algn="just"/>
            <a:r>
              <a:rPr lang="en-US" sz="2400" dirty="0" smtClean="0"/>
              <a:t>So, in order to become a servlet, that class should implement the interface called </a:t>
            </a:r>
            <a:r>
              <a:rPr lang="en-US" sz="2400" b="1" u="sng" dirty="0" smtClean="0">
                <a:solidFill>
                  <a:srgbClr val="003399"/>
                </a:solidFill>
              </a:rPr>
              <a:t>Servlet</a:t>
            </a:r>
            <a:r>
              <a:rPr lang="en-US" sz="2400" dirty="0" smtClean="0"/>
              <a:t> in the package</a:t>
            </a:r>
            <a:r>
              <a:rPr lang="en-US" sz="2400" dirty="0" smtClean="0">
                <a:solidFill>
                  <a:srgbClr val="003399"/>
                </a:solidFill>
              </a:rPr>
              <a:t> </a:t>
            </a:r>
            <a:r>
              <a:rPr lang="en-US" sz="2400" b="1" u="sng" dirty="0" err="1" smtClean="0">
                <a:solidFill>
                  <a:srgbClr val="003399"/>
                </a:solidFill>
              </a:rPr>
              <a:t>javax.servlet</a:t>
            </a:r>
            <a:endParaRPr lang="en-US" sz="2400" b="1" u="sng" dirty="0" smtClean="0">
              <a:solidFill>
                <a:srgbClr val="003399"/>
              </a:solidFill>
            </a:endParaRPr>
          </a:p>
          <a:p>
            <a:pPr algn="just"/>
            <a:endParaRPr lang="en-US" sz="2400" b="1" u="sng" dirty="0" smtClean="0">
              <a:solidFill>
                <a:srgbClr val="003399"/>
              </a:solidFill>
            </a:endParaRPr>
          </a:p>
          <a:p>
            <a:pPr algn="just"/>
            <a:r>
              <a:rPr lang="en-US" sz="2400" dirty="0" smtClean="0"/>
              <a:t>Servlets are managed by </a:t>
            </a:r>
            <a:r>
              <a:rPr lang="en-US" sz="2400" b="1" dirty="0" smtClean="0">
                <a:solidFill>
                  <a:srgbClr val="003399"/>
                </a:solidFill>
              </a:rPr>
              <a:t>Servlet container</a:t>
            </a:r>
          </a:p>
          <a:p>
            <a:pPr algn="just"/>
            <a:endParaRPr lang="en-US" sz="2400" b="1" dirty="0" smtClean="0">
              <a:solidFill>
                <a:srgbClr val="003399"/>
              </a:solidFill>
            </a:endParaRPr>
          </a:p>
          <a:p>
            <a:pPr algn="just"/>
            <a:r>
              <a:rPr lang="en-US" sz="2400" dirty="0">
                <a:latin typeface="Arial" pitchFamily="34" charset="0"/>
              </a:rPr>
              <a:t>Servlets do not have main() method. They are under control of another Java Application called as </a:t>
            </a:r>
            <a:r>
              <a:rPr lang="en-US" sz="2400" b="1" dirty="0">
                <a:latin typeface="Arial" pitchFamily="34" charset="0"/>
              </a:rPr>
              <a:t>Web Container</a:t>
            </a:r>
            <a:r>
              <a:rPr lang="en-US" sz="2400" dirty="0">
                <a:latin typeface="Arial" pitchFamily="34" charset="0"/>
              </a:rPr>
              <a:t>.</a:t>
            </a:r>
          </a:p>
          <a:p>
            <a:pPr algn="just"/>
            <a:endParaRPr lang="en-US" sz="2400" b="1" dirty="0" smtClean="0">
              <a:solidFill>
                <a:srgbClr val="003399"/>
              </a:solidFill>
            </a:endParaRPr>
          </a:p>
        </p:txBody>
      </p:sp>
      <p:sp>
        <p:nvSpPr>
          <p:cNvPr id="4" name="Slide Number Placeholder 3"/>
          <p:cNvSpPr>
            <a:spLocks noGrp="1"/>
          </p:cNvSpPr>
          <p:nvPr>
            <p:ph type="sldNum" sz="quarter" idx="10"/>
          </p:nvPr>
        </p:nvSpPr>
        <p:spPr/>
        <p:txBody>
          <a:bodyPr/>
          <a:lstStyle/>
          <a:p>
            <a:pPr>
              <a:defRPr/>
            </a:pPr>
            <a:fld id="{A7423517-100E-43BB-AE4A-CFDCA7864D22}" type="slidenum">
              <a:rPr lang="en-US"/>
              <a:pPr>
                <a:defRPr/>
              </a:pPr>
              <a:t>19</a:t>
            </a:fld>
            <a:endParaRPr lang="en-US" dirty="0"/>
          </a:p>
        </p:txBody>
      </p:sp>
    </p:spTree>
    <p:extLst>
      <p:ext uri="{BB962C8B-B14F-4D97-AF65-F5344CB8AC3E}">
        <p14:creationId xmlns:p14="http://schemas.microsoft.com/office/powerpoint/2010/main" val="231320065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192"/>
            <a:ext cx="9144000" cy="826008"/>
          </a:xfrm>
          <a:solidFill>
            <a:schemeClr val="accent4">
              <a:lumMod val="20000"/>
              <a:lumOff val="80000"/>
            </a:schemeClr>
          </a:solidFill>
        </p:spPr>
        <p:txBody>
          <a:bodyPr>
            <a:normAutofit/>
          </a:bodyPr>
          <a:lstStyle/>
          <a:p>
            <a:pPr>
              <a:defRPr/>
            </a:pPr>
            <a:r>
              <a:rPr lang="en-US" dirty="0" smtClean="0">
                <a:solidFill>
                  <a:schemeClr val="accent3">
                    <a:lumMod val="50000"/>
                  </a:schemeClr>
                </a:solidFill>
              </a:rPr>
              <a:t>Enterprise Application Requirements…</a:t>
            </a:r>
            <a:endParaRPr lang="en-US" dirty="0">
              <a:solidFill>
                <a:schemeClr val="accent3">
                  <a:lumMod val="50000"/>
                </a:schemeClr>
              </a:solidFill>
            </a:endParaRPr>
          </a:p>
        </p:txBody>
      </p:sp>
      <p:sp>
        <p:nvSpPr>
          <p:cNvPr id="19459" name="Content Placeholder 2"/>
          <p:cNvSpPr>
            <a:spLocks noGrp="1"/>
          </p:cNvSpPr>
          <p:nvPr>
            <p:ph idx="1"/>
          </p:nvPr>
        </p:nvSpPr>
        <p:spPr>
          <a:xfrm>
            <a:off x="0" y="838200"/>
            <a:ext cx="9144000" cy="6019800"/>
          </a:xfrm>
        </p:spPr>
        <p:txBody>
          <a:bodyPr>
            <a:normAutofit/>
          </a:bodyPr>
          <a:lstStyle/>
          <a:p>
            <a:pPr algn="just" eaLnBrk="1" hangingPunct="1"/>
            <a:r>
              <a:rPr lang="en-US" dirty="0" smtClean="0"/>
              <a:t>Business processes and/or applications that need to be accessed from corporate network, intranet as well as over internet</a:t>
            </a:r>
          </a:p>
          <a:p>
            <a:pPr algn="just" eaLnBrk="1" hangingPunct="1"/>
            <a:r>
              <a:rPr lang="en-US" dirty="0" smtClean="0"/>
              <a:t>Needs to be reliable, robust, and </a:t>
            </a:r>
            <a:r>
              <a:rPr lang="en-US" b="1" dirty="0" smtClean="0">
                <a:solidFill>
                  <a:srgbClr val="003399"/>
                </a:solidFill>
              </a:rPr>
              <a:t>grow with business</a:t>
            </a:r>
          </a:p>
          <a:p>
            <a:pPr algn="just" eaLnBrk="1" hangingPunct="1"/>
            <a:r>
              <a:rPr lang="en-US" dirty="0" smtClean="0"/>
              <a:t>Provide user-friendly  functionalities and user interface</a:t>
            </a:r>
          </a:p>
          <a:p>
            <a:pPr algn="just" eaLnBrk="1" hangingPunct="1"/>
            <a:r>
              <a:rPr lang="en-US" dirty="0" smtClean="0"/>
              <a:t>Handle huge data and complex business rules </a:t>
            </a:r>
          </a:p>
          <a:p>
            <a:pPr algn="just" eaLnBrk="1" hangingPunct="1"/>
            <a:r>
              <a:rPr lang="en-US" dirty="0" smtClean="0"/>
              <a:t>Follow stringent security requirements of corporate / business</a:t>
            </a:r>
          </a:p>
        </p:txBody>
      </p:sp>
      <p:sp>
        <p:nvSpPr>
          <p:cNvPr id="4" name="Slide Number Placeholder 3"/>
          <p:cNvSpPr>
            <a:spLocks noGrp="1"/>
          </p:cNvSpPr>
          <p:nvPr>
            <p:ph type="sldNum" sz="quarter" idx="10"/>
          </p:nvPr>
        </p:nvSpPr>
        <p:spPr/>
        <p:txBody>
          <a:bodyPr/>
          <a:lstStyle/>
          <a:p>
            <a:pPr>
              <a:defRPr/>
            </a:pPr>
            <a:fld id="{342AF5CA-0E36-495C-B2FC-CE4698F6CA1C}" type="slidenum">
              <a:rPr lang="en-US" smtClean="0"/>
              <a:pPr>
                <a:defRPr/>
              </a:pPr>
              <a:t>2</a:t>
            </a:fld>
            <a:endParaRPr lang="en-US"/>
          </a:p>
        </p:txBody>
      </p:sp>
    </p:spTree>
    <p:extLst>
      <p:ext uri="{BB962C8B-B14F-4D97-AF65-F5344CB8AC3E}">
        <p14:creationId xmlns:p14="http://schemas.microsoft.com/office/powerpoint/2010/main" val="8402577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a:solidFill>
            <a:schemeClr val="accent4">
              <a:lumMod val="20000"/>
              <a:lumOff val="80000"/>
            </a:schemeClr>
          </a:solidFill>
        </p:spPr>
        <p:txBody>
          <a:bodyPr>
            <a:normAutofit fontScale="90000"/>
          </a:bodyPr>
          <a:lstStyle/>
          <a:p>
            <a:pPr>
              <a:defRPr/>
            </a:pPr>
            <a:r>
              <a:rPr lang="en-US" dirty="0" smtClean="0">
                <a:solidFill>
                  <a:srgbClr val="FF0000"/>
                </a:solidFill>
              </a:rPr>
              <a:t>Servlet API</a:t>
            </a:r>
            <a:endParaRPr lang="en-US" dirty="0">
              <a:solidFill>
                <a:srgbClr val="FF0000"/>
              </a:solidFill>
            </a:endParaRPr>
          </a:p>
        </p:txBody>
      </p:sp>
      <p:sp>
        <p:nvSpPr>
          <p:cNvPr id="4" name="Slide Number Placeholder 3"/>
          <p:cNvSpPr>
            <a:spLocks noGrp="1"/>
          </p:cNvSpPr>
          <p:nvPr>
            <p:ph type="sldNum" sz="quarter" idx="10"/>
          </p:nvPr>
        </p:nvSpPr>
        <p:spPr/>
        <p:txBody>
          <a:bodyPr/>
          <a:lstStyle/>
          <a:p>
            <a:pPr>
              <a:defRPr/>
            </a:pPr>
            <a:fld id="{49E66ACB-4C11-4D44-9130-4A1A805545DB}" type="slidenum">
              <a:rPr lang="en-US" smtClean="0"/>
              <a:pPr>
                <a:defRPr/>
              </a:pPr>
              <a:t>20</a:t>
            </a:fld>
            <a:endParaRPr lang="en-US"/>
          </a:p>
        </p:txBody>
      </p:sp>
      <p:sp>
        <p:nvSpPr>
          <p:cNvPr id="5" name="Rectangle 3"/>
          <p:cNvSpPr txBox="1">
            <a:spLocks noChangeArrowheads="1"/>
          </p:cNvSpPr>
          <p:nvPr/>
        </p:nvSpPr>
        <p:spPr bwMode="auto">
          <a:xfrm>
            <a:off x="0" y="685800"/>
            <a:ext cx="9144000" cy="6172200"/>
          </a:xfrm>
          <a:prstGeom prst="rect">
            <a:avLst/>
          </a:prstGeom>
          <a:noFill/>
          <a:ln w="9525">
            <a:noFill/>
            <a:miter lim="800000"/>
            <a:headEnd/>
            <a:tailEnd/>
          </a:ln>
        </p:spPr>
        <p:txBody>
          <a:bodyPr/>
          <a:lstStyle/>
          <a:p>
            <a:pPr marL="342900" indent="-342900" eaLnBrk="0" hangingPunct="0">
              <a:spcBef>
                <a:spcPct val="20000"/>
              </a:spcBef>
              <a:buClr>
                <a:srgbClr val="003366"/>
              </a:buClr>
              <a:buFont typeface="Wingdings" pitchFamily="2" charset="2"/>
              <a:buChar char="Ø"/>
              <a:defRPr/>
            </a:pPr>
            <a:r>
              <a:rPr lang="en-US" sz="2800" i="0" kern="0" dirty="0">
                <a:latin typeface="+mn-lt"/>
              </a:rPr>
              <a:t>Present in package </a:t>
            </a:r>
            <a:r>
              <a:rPr lang="en-US" sz="2800" b="1" i="0" kern="0" dirty="0">
                <a:solidFill>
                  <a:srgbClr val="003399"/>
                </a:solidFill>
                <a:latin typeface="+mn-lt"/>
              </a:rPr>
              <a:t>javax.servlet</a:t>
            </a:r>
          </a:p>
          <a:p>
            <a:pPr marL="742950" lvl="1" indent="-285750" eaLnBrk="0" hangingPunct="0">
              <a:spcBef>
                <a:spcPct val="20000"/>
              </a:spcBef>
              <a:buClr>
                <a:srgbClr val="003366"/>
              </a:buClr>
              <a:buFont typeface="Wingdings" pitchFamily="2" charset="2"/>
              <a:buChar char="§"/>
              <a:defRPr/>
            </a:pPr>
            <a:r>
              <a:rPr lang="en-US" sz="2500" i="0" dirty="0">
                <a:latin typeface="+mn-lt"/>
              </a:rPr>
              <a:t>Servlet Interface</a:t>
            </a:r>
          </a:p>
          <a:p>
            <a:pPr marL="1200150" lvl="2" indent="-285750" eaLnBrk="0" hangingPunct="0">
              <a:spcBef>
                <a:spcPct val="20000"/>
              </a:spcBef>
              <a:buClr>
                <a:srgbClr val="003366"/>
              </a:buClr>
              <a:buFont typeface="Wingdings" pitchFamily="2" charset="2"/>
              <a:buChar char="§"/>
              <a:defRPr/>
            </a:pPr>
            <a:r>
              <a:rPr lang="en-US" sz="2500" i="0" dirty="0">
                <a:latin typeface="+mn-lt"/>
              </a:rPr>
              <a:t>init() – called once for initialization of instance variables of instantiated servlet object</a:t>
            </a:r>
          </a:p>
          <a:p>
            <a:pPr marL="1200150" lvl="2" indent="-285750" eaLnBrk="0" hangingPunct="0">
              <a:spcBef>
                <a:spcPct val="20000"/>
              </a:spcBef>
              <a:buClr>
                <a:srgbClr val="003366"/>
              </a:buClr>
              <a:buFont typeface="Wingdings" pitchFamily="2" charset="2"/>
              <a:buChar char="§"/>
              <a:defRPr/>
            </a:pPr>
            <a:r>
              <a:rPr lang="en-US" sz="2500" i="0" dirty="0">
                <a:latin typeface="+mn-lt"/>
              </a:rPr>
              <a:t>service()-</a:t>
            </a:r>
            <a:r>
              <a:rPr lang="en-US" sz="2500" i="0" dirty="0"/>
              <a:t> called each time, servlet is requested</a:t>
            </a:r>
            <a:endParaRPr lang="en-US" sz="2500" i="0" dirty="0">
              <a:latin typeface="+mn-lt"/>
            </a:endParaRPr>
          </a:p>
          <a:p>
            <a:pPr marL="1200150" lvl="2" indent="-285750" eaLnBrk="0" hangingPunct="0">
              <a:spcBef>
                <a:spcPct val="20000"/>
              </a:spcBef>
              <a:buClr>
                <a:srgbClr val="003366"/>
              </a:buClr>
              <a:buFont typeface="Wingdings" pitchFamily="2" charset="2"/>
              <a:buChar char="§"/>
              <a:defRPr/>
            </a:pPr>
            <a:r>
              <a:rPr lang="en-US" sz="2500" i="0" dirty="0">
                <a:latin typeface="+mn-lt"/>
              </a:rPr>
              <a:t>destroy() -</a:t>
            </a:r>
            <a:r>
              <a:rPr lang="en-US" sz="2500" i="0" dirty="0"/>
              <a:t> called once after servlet object is removed</a:t>
            </a:r>
            <a:endParaRPr lang="en-US" sz="2500" i="0" dirty="0">
              <a:latin typeface="+mn-lt"/>
            </a:endParaRPr>
          </a:p>
          <a:p>
            <a:pPr marL="742950" lvl="1" indent="-285750" eaLnBrk="0" hangingPunct="0">
              <a:spcBef>
                <a:spcPct val="20000"/>
              </a:spcBef>
              <a:buClr>
                <a:srgbClr val="003366"/>
              </a:buClr>
              <a:buFont typeface="Wingdings" pitchFamily="2" charset="2"/>
              <a:buChar char="§"/>
              <a:defRPr/>
            </a:pPr>
            <a:r>
              <a:rPr lang="en-US" sz="2500" i="0" dirty="0">
                <a:latin typeface="+mn-lt"/>
              </a:rPr>
              <a:t>Request Handling methods</a:t>
            </a:r>
          </a:p>
          <a:p>
            <a:pPr marL="742950" lvl="1" indent="-285750" eaLnBrk="0" hangingPunct="0">
              <a:spcBef>
                <a:spcPct val="20000"/>
              </a:spcBef>
              <a:buClr>
                <a:srgbClr val="003366"/>
              </a:buClr>
              <a:buFont typeface="Wingdings" pitchFamily="2" charset="2"/>
              <a:buChar char="§"/>
              <a:defRPr/>
            </a:pPr>
            <a:endParaRPr lang="en-US" sz="2500" i="0" dirty="0">
              <a:latin typeface="+mn-lt"/>
            </a:endParaRPr>
          </a:p>
          <a:p>
            <a:pPr marL="342900" indent="-342900" eaLnBrk="0" hangingPunct="0">
              <a:spcBef>
                <a:spcPct val="20000"/>
              </a:spcBef>
              <a:buClr>
                <a:srgbClr val="003366"/>
              </a:buClr>
              <a:buFont typeface="Wingdings" pitchFamily="2" charset="2"/>
              <a:buChar char="Ø"/>
              <a:defRPr/>
            </a:pPr>
            <a:endParaRPr lang="en-US" sz="2800" i="0" kern="0" dirty="0">
              <a:latin typeface="+mn-lt"/>
            </a:endParaRPr>
          </a:p>
        </p:txBody>
      </p:sp>
    </p:spTree>
    <p:extLst>
      <p:ext uri="{BB962C8B-B14F-4D97-AF65-F5344CB8AC3E}">
        <p14:creationId xmlns:p14="http://schemas.microsoft.com/office/powerpoint/2010/main" val="22976320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426" name="Rectangle 2"/>
          <p:cNvSpPr>
            <a:spLocks noGrp="1" noChangeArrowheads="1"/>
          </p:cNvSpPr>
          <p:nvPr>
            <p:ph type="title"/>
          </p:nvPr>
        </p:nvSpPr>
        <p:spPr>
          <a:xfrm>
            <a:off x="0" y="0"/>
            <a:ext cx="9144000" cy="762000"/>
          </a:xfrm>
          <a:solidFill>
            <a:schemeClr val="accent4">
              <a:lumMod val="20000"/>
              <a:lumOff val="80000"/>
            </a:schemeClr>
          </a:solidFill>
        </p:spPr>
        <p:txBody>
          <a:bodyPr>
            <a:noAutofit/>
          </a:bodyPr>
          <a:lstStyle/>
          <a:p>
            <a:pPr>
              <a:defRPr/>
            </a:pPr>
            <a:r>
              <a:rPr lang="en-US" sz="3600" dirty="0">
                <a:solidFill>
                  <a:schemeClr val="accent3">
                    <a:lumMod val="50000"/>
                  </a:schemeClr>
                </a:solidFill>
              </a:rPr>
              <a:t>GenericServlet and </a:t>
            </a:r>
            <a:r>
              <a:rPr lang="en-US" sz="3600" dirty="0" smtClean="0">
                <a:solidFill>
                  <a:schemeClr val="accent3">
                    <a:lumMod val="50000"/>
                  </a:schemeClr>
                </a:solidFill>
              </a:rPr>
              <a:t>HttpServlet classes in API</a:t>
            </a:r>
            <a:endParaRPr lang="en-US" sz="3600" dirty="0">
              <a:solidFill>
                <a:schemeClr val="accent3">
                  <a:lumMod val="50000"/>
                </a:schemeClr>
              </a:solidFill>
            </a:endParaRPr>
          </a:p>
        </p:txBody>
      </p:sp>
      <p:sp>
        <p:nvSpPr>
          <p:cNvPr id="55299" name="Rectangle 3"/>
          <p:cNvSpPr>
            <a:spLocks noGrp="1" noChangeArrowheads="1"/>
          </p:cNvSpPr>
          <p:nvPr>
            <p:ph type="body" sz="half" idx="1"/>
          </p:nvPr>
        </p:nvSpPr>
        <p:spPr>
          <a:xfrm>
            <a:off x="0" y="762000"/>
            <a:ext cx="6097466" cy="6096000"/>
          </a:xfrm>
        </p:spPr>
        <p:txBody>
          <a:bodyPr>
            <a:normAutofit/>
          </a:bodyPr>
          <a:lstStyle/>
          <a:p>
            <a:pPr marL="342900" lvl="1" indent="-342900">
              <a:buFont typeface="Wingdings" pitchFamily="2" charset="2"/>
              <a:buChar char="Ø"/>
              <a:defRPr/>
            </a:pPr>
            <a:r>
              <a:rPr lang="en-US" sz="2400" b="1" dirty="0" smtClean="0"/>
              <a:t>GenericServlet </a:t>
            </a:r>
            <a:r>
              <a:rPr lang="en-US" sz="2400" dirty="0" smtClean="0"/>
              <a:t>(Not designed for any particular protocol)</a:t>
            </a:r>
            <a:endParaRPr lang="en-US" sz="2400" b="1" dirty="0" smtClean="0"/>
          </a:p>
          <a:p>
            <a:pPr lvl="1">
              <a:defRPr/>
            </a:pPr>
            <a:r>
              <a:rPr lang="en-US" sz="2400" dirty="0" smtClean="0"/>
              <a:t>Implements only init() and destroy(), whereas, </a:t>
            </a:r>
            <a:r>
              <a:rPr lang="en-US" sz="2400" dirty="0" smtClean="0">
                <a:solidFill>
                  <a:schemeClr val="accent1"/>
                </a:solidFill>
              </a:rPr>
              <a:t>service()</a:t>
            </a:r>
            <a:r>
              <a:rPr lang="en-US" sz="2400" dirty="0" smtClean="0"/>
              <a:t> method is kept abstract, hence, it is an abstract class</a:t>
            </a:r>
          </a:p>
          <a:p>
            <a:pPr marL="342900" lvl="1" indent="-342900">
              <a:buFont typeface="Wingdings" pitchFamily="2" charset="2"/>
              <a:buChar char="Ø"/>
              <a:defRPr/>
            </a:pPr>
            <a:r>
              <a:rPr lang="en-US" sz="2400" b="1" dirty="0" smtClean="0"/>
              <a:t>HttpServlet </a:t>
            </a:r>
            <a:r>
              <a:rPr lang="en-US" sz="2400" dirty="0" smtClean="0"/>
              <a:t>(Designed for HTTP protocol)</a:t>
            </a:r>
            <a:endParaRPr lang="en-US" sz="2400" b="1" dirty="0" smtClean="0"/>
          </a:p>
          <a:p>
            <a:pPr lvl="1">
              <a:defRPr/>
            </a:pPr>
            <a:r>
              <a:rPr lang="en-US" sz="2400" dirty="0" smtClean="0"/>
              <a:t>Has specific methods like </a:t>
            </a:r>
            <a:r>
              <a:rPr lang="en-US" sz="2400" b="1" dirty="0" err="1" smtClean="0">
                <a:solidFill>
                  <a:srgbClr val="003399"/>
                </a:solidFill>
              </a:rPr>
              <a:t>doGet</a:t>
            </a:r>
            <a:r>
              <a:rPr lang="en-US" sz="2400" b="1" dirty="0" smtClean="0">
                <a:solidFill>
                  <a:srgbClr val="003399"/>
                </a:solidFill>
              </a:rPr>
              <a:t>, </a:t>
            </a:r>
            <a:r>
              <a:rPr lang="en-US" sz="2400" b="1" dirty="0" err="1" smtClean="0">
                <a:solidFill>
                  <a:srgbClr val="003399"/>
                </a:solidFill>
              </a:rPr>
              <a:t>doPost</a:t>
            </a:r>
            <a:r>
              <a:rPr lang="en-US" sz="2400" b="1" dirty="0" smtClean="0">
                <a:solidFill>
                  <a:srgbClr val="003399"/>
                </a:solidFill>
              </a:rPr>
              <a:t>, </a:t>
            </a:r>
            <a:r>
              <a:rPr lang="en-US" sz="2400" b="1" dirty="0" err="1" smtClean="0">
                <a:solidFill>
                  <a:srgbClr val="003399"/>
                </a:solidFill>
              </a:rPr>
              <a:t>doTrace</a:t>
            </a:r>
            <a:r>
              <a:rPr lang="en-US" sz="2400" b="1" dirty="0" smtClean="0">
                <a:solidFill>
                  <a:srgbClr val="003399"/>
                </a:solidFill>
              </a:rPr>
              <a:t> </a:t>
            </a:r>
            <a:r>
              <a:rPr lang="en-US" sz="2400" dirty="0" smtClean="0"/>
              <a:t>etc, to handle types of methods of HTTP requests</a:t>
            </a:r>
          </a:p>
          <a:p>
            <a:pPr lvl="1">
              <a:defRPr/>
            </a:pPr>
            <a:r>
              <a:rPr lang="en-US" sz="2400" dirty="0" err="1">
                <a:latin typeface="Arial" pitchFamily="34" charset="0"/>
              </a:rPr>
              <a:t>HttpServlet</a:t>
            </a:r>
            <a:r>
              <a:rPr lang="en-US" sz="2400" dirty="0">
                <a:latin typeface="Arial" pitchFamily="34" charset="0"/>
              </a:rPr>
              <a:t> overrides the </a:t>
            </a:r>
            <a:r>
              <a:rPr lang="en-US" sz="2400" b="1" dirty="0">
                <a:latin typeface="Arial" pitchFamily="34" charset="0"/>
              </a:rPr>
              <a:t>service</a:t>
            </a:r>
            <a:r>
              <a:rPr lang="en-US" sz="2400" dirty="0">
                <a:latin typeface="Arial" pitchFamily="34" charset="0"/>
              </a:rPr>
              <a:t> method and calls the methods </a:t>
            </a:r>
            <a:r>
              <a:rPr lang="en-US" sz="2400" dirty="0" err="1">
                <a:solidFill>
                  <a:schemeClr val="accent1"/>
                </a:solidFill>
                <a:latin typeface="Arial" pitchFamily="34" charset="0"/>
              </a:rPr>
              <a:t>doGet</a:t>
            </a:r>
            <a:r>
              <a:rPr lang="en-US" sz="2400" dirty="0">
                <a:solidFill>
                  <a:schemeClr val="accent1"/>
                </a:solidFill>
                <a:latin typeface="Arial" pitchFamily="34" charset="0"/>
              </a:rPr>
              <a:t> </a:t>
            </a:r>
            <a:r>
              <a:rPr lang="en-US" sz="2400" dirty="0">
                <a:latin typeface="Arial" pitchFamily="34" charset="0"/>
              </a:rPr>
              <a:t>or </a:t>
            </a:r>
            <a:r>
              <a:rPr lang="en-US" sz="2400" dirty="0" err="1">
                <a:solidFill>
                  <a:schemeClr val="accent1"/>
                </a:solidFill>
                <a:latin typeface="Arial" pitchFamily="34" charset="0"/>
              </a:rPr>
              <a:t>doPost</a:t>
            </a:r>
            <a:r>
              <a:rPr lang="en-US" sz="2400" dirty="0">
                <a:latin typeface="Arial" pitchFamily="34" charset="0"/>
              </a:rPr>
              <a:t> based on the HTTP method used by the client</a:t>
            </a:r>
          </a:p>
          <a:p>
            <a:pPr lvl="1">
              <a:defRPr/>
            </a:pPr>
            <a:endParaRPr lang="en-US" dirty="0" smtClean="0"/>
          </a:p>
        </p:txBody>
      </p:sp>
      <p:sp>
        <p:nvSpPr>
          <p:cNvPr id="39940" name="Slide Number Placeholder 3"/>
          <p:cNvSpPr txBox="1">
            <a:spLocks/>
          </p:cNvSpPr>
          <p:nvPr/>
        </p:nvSpPr>
        <p:spPr bwMode="auto">
          <a:xfrm>
            <a:off x="4092820" y="6478588"/>
            <a:ext cx="77372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algn="ctr" eaLnBrk="1" hangingPunct="1"/>
            <a:fld id="{BF973F9F-0A47-42F8-9879-232E79DA00A8}" type="slidenum">
              <a:rPr lang="en-US" sz="1200" b="1" i="0">
                <a:solidFill>
                  <a:schemeClr val="bg1"/>
                </a:solidFill>
              </a:rPr>
              <a:pPr algn="ctr" eaLnBrk="1" hangingPunct="1"/>
              <a:t>21</a:t>
            </a:fld>
            <a:endParaRPr lang="en-US" sz="1200" b="1" i="0">
              <a:solidFill>
                <a:schemeClr val="bg1"/>
              </a:solidFill>
            </a:endParaRPr>
          </a:p>
        </p:txBody>
      </p:sp>
      <p:sp>
        <p:nvSpPr>
          <p:cNvPr id="39941" name="Rectangle 4"/>
          <p:cNvSpPr>
            <a:spLocks noChangeArrowheads="1"/>
          </p:cNvSpPr>
          <p:nvPr/>
        </p:nvSpPr>
        <p:spPr bwMode="auto">
          <a:xfrm>
            <a:off x="6151685" y="1008064"/>
            <a:ext cx="2916115" cy="1062037"/>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i="0" dirty="0"/>
              <a:t>&lt;&lt;interface&gt;&gt;</a:t>
            </a:r>
          </a:p>
          <a:p>
            <a:pPr algn="ctr"/>
            <a:r>
              <a:rPr lang="en-US" sz="2800" i="0" dirty="0"/>
              <a:t>Servlet</a:t>
            </a:r>
          </a:p>
          <a:p>
            <a:pPr algn="ctr"/>
            <a:r>
              <a:rPr lang="en-US" i="0" dirty="0"/>
              <a:t>(present in </a:t>
            </a:r>
            <a:r>
              <a:rPr lang="en-US" b="1" i="0" dirty="0" err="1"/>
              <a:t>javax.servlet</a:t>
            </a:r>
            <a:r>
              <a:rPr lang="en-US" i="0" dirty="0"/>
              <a:t>)</a:t>
            </a:r>
          </a:p>
          <a:p>
            <a:pPr algn="ctr"/>
            <a:endParaRPr lang="en-US" sz="2800" i="0" dirty="0"/>
          </a:p>
        </p:txBody>
      </p:sp>
      <p:sp>
        <p:nvSpPr>
          <p:cNvPr id="39942" name="Rectangle 5"/>
          <p:cNvSpPr>
            <a:spLocks noChangeArrowheads="1"/>
          </p:cNvSpPr>
          <p:nvPr/>
        </p:nvSpPr>
        <p:spPr bwMode="auto">
          <a:xfrm>
            <a:off x="6097466" y="2976564"/>
            <a:ext cx="2970334" cy="949325"/>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2800" i="0"/>
              <a:t>GenericServlet</a:t>
            </a:r>
          </a:p>
          <a:p>
            <a:pPr algn="ctr"/>
            <a:r>
              <a:rPr lang="en-US" i="0"/>
              <a:t>(present in </a:t>
            </a:r>
            <a:r>
              <a:rPr lang="en-US" b="1" i="0"/>
              <a:t>javax.servlet</a:t>
            </a:r>
            <a:r>
              <a:rPr lang="en-US" i="0"/>
              <a:t>)</a:t>
            </a:r>
            <a:endParaRPr lang="en-US" sz="2800" i="0"/>
          </a:p>
        </p:txBody>
      </p:sp>
      <p:sp>
        <p:nvSpPr>
          <p:cNvPr id="39943" name="Rectangle 6"/>
          <p:cNvSpPr>
            <a:spLocks noChangeArrowheads="1"/>
          </p:cNvSpPr>
          <p:nvPr/>
        </p:nvSpPr>
        <p:spPr bwMode="auto">
          <a:xfrm>
            <a:off x="6150220" y="4992688"/>
            <a:ext cx="2917580" cy="131445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2800" i="0" dirty="0" err="1"/>
              <a:t>HttpServlet</a:t>
            </a:r>
            <a:endParaRPr lang="en-US" sz="2800" i="0" dirty="0"/>
          </a:p>
          <a:p>
            <a:pPr algn="ctr"/>
            <a:r>
              <a:rPr lang="en-US" i="0" dirty="0"/>
              <a:t>(present in </a:t>
            </a:r>
            <a:r>
              <a:rPr lang="en-US" b="1" i="0" dirty="0" err="1"/>
              <a:t>javax.servlet.http</a:t>
            </a:r>
            <a:r>
              <a:rPr lang="en-US" i="0" dirty="0"/>
              <a:t>)</a:t>
            </a:r>
          </a:p>
          <a:p>
            <a:pPr algn="ctr"/>
            <a:endParaRPr lang="en-US" sz="2800" i="0" dirty="0"/>
          </a:p>
        </p:txBody>
      </p:sp>
      <p:sp>
        <p:nvSpPr>
          <p:cNvPr id="39944" name="Isosceles Triangle 23"/>
          <p:cNvSpPr>
            <a:spLocks noChangeArrowheads="1"/>
          </p:cNvSpPr>
          <p:nvPr/>
        </p:nvSpPr>
        <p:spPr bwMode="auto">
          <a:xfrm>
            <a:off x="7398726" y="3886200"/>
            <a:ext cx="297474" cy="215900"/>
          </a:xfrm>
          <a:prstGeom prst="triangle">
            <a:avLst>
              <a:gd name="adj" fmla="val 50000"/>
            </a:avLst>
          </a:prstGeom>
          <a:solidFill>
            <a:schemeClr val="accent1"/>
          </a:solidFill>
          <a:ln w="9525" algn="ctr">
            <a:solidFill>
              <a:schemeClr val="tx1"/>
            </a:solidFill>
            <a:round/>
            <a:headEnd/>
            <a:tailEnd/>
          </a:ln>
        </p:spPr>
        <p:txBody>
          <a:bodyPr/>
          <a:lstStyle/>
          <a:p>
            <a:endParaRPr lang="en-US"/>
          </a:p>
        </p:txBody>
      </p:sp>
      <p:sp>
        <p:nvSpPr>
          <p:cNvPr id="39945" name="Isosceles Triangle 24"/>
          <p:cNvSpPr>
            <a:spLocks noChangeArrowheads="1"/>
          </p:cNvSpPr>
          <p:nvPr/>
        </p:nvSpPr>
        <p:spPr bwMode="auto">
          <a:xfrm>
            <a:off x="7473462" y="2074863"/>
            <a:ext cx="298938" cy="215900"/>
          </a:xfrm>
          <a:prstGeom prst="triangle">
            <a:avLst>
              <a:gd name="adj" fmla="val 50000"/>
            </a:avLst>
          </a:prstGeom>
          <a:solidFill>
            <a:schemeClr val="accent1"/>
          </a:solidFill>
          <a:ln w="9525" algn="ctr">
            <a:solidFill>
              <a:schemeClr val="tx1"/>
            </a:solidFill>
            <a:round/>
            <a:headEnd/>
            <a:tailEnd/>
          </a:ln>
        </p:spPr>
        <p:txBody>
          <a:bodyPr/>
          <a:lstStyle/>
          <a:p>
            <a:endParaRPr lang="en-US"/>
          </a:p>
        </p:txBody>
      </p:sp>
      <p:cxnSp>
        <p:nvCxnSpPr>
          <p:cNvPr id="39946" name="Straight Connector 26"/>
          <p:cNvCxnSpPr>
            <a:cxnSpLocks noChangeShapeType="1"/>
          </p:cNvCxnSpPr>
          <p:nvPr/>
        </p:nvCxnSpPr>
        <p:spPr bwMode="auto">
          <a:xfrm rot="5400000">
            <a:off x="7272704" y="2629267"/>
            <a:ext cx="685800" cy="8792"/>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39947" name="Straight Connector 30"/>
          <p:cNvCxnSpPr>
            <a:cxnSpLocks noChangeShapeType="1"/>
          </p:cNvCxnSpPr>
          <p:nvPr/>
        </p:nvCxnSpPr>
        <p:spPr bwMode="auto">
          <a:xfrm rot="16200000" flipH="1">
            <a:off x="7094232" y="4539946"/>
            <a:ext cx="887413" cy="11723"/>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83022925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solidFill>
            <a:schemeClr val="accent4">
              <a:lumMod val="20000"/>
              <a:lumOff val="80000"/>
            </a:schemeClr>
          </a:solidFill>
        </p:spPr>
        <p:txBody>
          <a:bodyPr/>
          <a:lstStyle/>
          <a:p>
            <a:pPr>
              <a:defRPr/>
            </a:pPr>
            <a:r>
              <a:rPr lang="en-US" dirty="0" smtClean="0">
                <a:solidFill>
                  <a:schemeClr val="accent3">
                    <a:lumMod val="50000"/>
                  </a:schemeClr>
                </a:solidFill>
              </a:rPr>
              <a:t>Simple Servlet Example</a:t>
            </a:r>
            <a:endParaRPr lang="en-US" dirty="0">
              <a:solidFill>
                <a:schemeClr val="accent3">
                  <a:lumMod val="50000"/>
                </a:schemeClr>
              </a:solidFill>
            </a:endParaRPr>
          </a:p>
        </p:txBody>
      </p:sp>
      <p:sp>
        <p:nvSpPr>
          <p:cNvPr id="3" name="Content Placeholder 2"/>
          <p:cNvSpPr>
            <a:spLocks noGrp="1"/>
          </p:cNvSpPr>
          <p:nvPr>
            <p:ph idx="1"/>
          </p:nvPr>
        </p:nvSpPr>
        <p:spPr>
          <a:xfrm>
            <a:off x="0" y="914400"/>
            <a:ext cx="9144000" cy="5943600"/>
          </a:xfrm>
        </p:spPr>
        <p:txBody>
          <a:bodyPr>
            <a:normAutofit/>
          </a:bodyPr>
          <a:lstStyle/>
          <a:p>
            <a:pPr>
              <a:buFont typeface="Wingdings" pitchFamily="2" charset="2"/>
              <a:buNone/>
              <a:defRPr/>
            </a:pPr>
            <a:r>
              <a:rPr lang="en-US" sz="2400" b="1" dirty="0" smtClean="0"/>
              <a:t>Problem Definition:</a:t>
            </a:r>
          </a:p>
          <a:p>
            <a:pPr>
              <a:buFont typeface="Wingdings" pitchFamily="2" charset="2"/>
              <a:buNone/>
              <a:defRPr/>
            </a:pPr>
            <a:r>
              <a:rPr lang="en-US" sz="2400" dirty="0" smtClean="0"/>
              <a:t>Create a simple </a:t>
            </a:r>
            <a:r>
              <a:rPr lang="en-US" sz="2400" dirty="0" err="1" smtClean="0"/>
              <a:t>HelloServlet</a:t>
            </a:r>
            <a:r>
              <a:rPr lang="en-US" sz="2400" dirty="0" smtClean="0"/>
              <a:t>, which will print “Hello World! Welcome to Servlets!!!”</a:t>
            </a:r>
          </a:p>
          <a:p>
            <a:pPr>
              <a:buFont typeface="Wingdings" pitchFamily="2" charset="2"/>
              <a:buNone/>
              <a:defRPr/>
            </a:pPr>
            <a:r>
              <a:rPr lang="en-US" sz="2400" b="1" dirty="0" smtClean="0"/>
              <a:t>Solution:</a:t>
            </a:r>
          </a:p>
          <a:p>
            <a:pPr marL="514350" indent="-514350">
              <a:buFont typeface="+mj-lt"/>
              <a:buAutoNum type="arabicPeriod"/>
              <a:defRPr/>
            </a:pPr>
            <a:r>
              <a:rPr lang="en-US" sz="2400" dirty="0" smtClean="0"/>
              <a:t>Create a Dynamic Web Project (name it, </a:t>
            </a:r>
            <a:r>
              <a:rPr lang="en-US" sz="2400" b="1" dirty="0" err="1" smtClean="0"/>
              <a:t>ServletDemos</a:t>
            </a:r>
            <a:r>
              <a:rPr lang="en-US" sz="2400" dirty="0" smtClean="0"/>
              <a:t>) -&gt; create a Servlet, name it </a:t>
            </a:r>
            <a:r>
              <a:rPr lang="en-US" sz="2400" dirty="0" err="1" smtClean="0"/>
              <a:t>HelloServlet</a:t>
            </a:r>
            <a:r>
              <a:rPr lang="en-US" sz="2400" dirty="0" smtClean="0"/>
              <a:t> (artifact created: </a:t>
            </a:r>
            <a:r>
              <a:rPr lang="en-US" sz="2400" b="1" dirty="0" smtClean="0"/>
              <a:t>HelloServlet.java</a:t>
            </a:r>
            <a:r>
              <a:rPr lang="en-US" sz="2400" dirty="0" smtClean="0"/>
              <a:t>)</a:t>
            </a:r>
          </a:p>
          <a:p>
            <a:pPr marL="514350" indent="-514350">
              <a:buFont typeface="+mj-lt"/>
              <a:buAutoNum type="arabicPeriod"/>
              <a:defRPr/>
            </a:pPr>
            <a:r>
              <a:rPr lang="en-US" sz="2400" dirty="0" smtClean="0"/>
              <a:t>To request this servlet, let us use one html page in the project, name the file welcome.html…(artifact created: </a:t>
            </a:r>
            <a:r>
              <a:rPr lang="en-US" sz="2400" b="1" dirty="0" smtClean="0"/>
              <a:t>welcome.html</a:t>
            </a:r>
            <a:r>
              <a:rPr lang="en-US" sz="2400" dirty="0" smtClean="0"/>
              <a:t>)</a:t>
            </a:r>
            <a:endParaRPr lang="en-US" sz="2400" dirty="0"/>
          </a:p>
        </p:txBody>
      </p:sp>
      <p:sp>
        <p:nvSpPr>
          <p:cNvPr id="4" name="Slide Number Placeholder 3"/>
          <p:cNvSpPr>
            <a:spLocks noGrp="1"/>
          </p:cNvSpPr>
          <p:nvPr>
            <p:ph type="sldNum" sz="quarter" idx="10"/>
          </p:nvPr>
        </p:nvSpPr>
        <p:spPr/>
        <p:txBody>
          <a:bodyPr/>
          <a:lstStyle/>
          <a:p>
            <a:pPr>
              <a:defRPr/>
            </a:pPr>
            <a:fld id="{7491B29F-1218-4FDE-AD17-8EDBCAF7ABBE}" type="slidenum">
              <a:rPr lang="en-US" smtClean="0"/>
              <a:pPr>
                <a:defRPr/>
              </a:pPr>
              <a:t>22</a:t>
            </a:fld>
            <a:endParaRPr lang="en-US"/>
          </a:p>
        </p:txBody>
      </p:sp>
    </p:spTree>
    <p:extLst>
      <p:ext uri="{BB962C8B-B14F-4D97-AF65-F5344CB8AC3E}">
        <p14:creationId xmlns:p14="http://schemas.microsoft.com/office/powerpoint/2010/main" val="10705581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074"/>
            <a:ext cx="9144000" cy="713874"/>
          </a:xfrm>
          <a:solidFill>
            <a:schemeClr val="accent4">
              <a:lumMod val="20000"/>
              <a:lumOff val="80000"/>
            </a:schemeClr>
          </a:solidFill>
        </p:spPr>
        <p:txBody>
          <a:bodyPr>
            <a:normAutofit fontScale="90000"/>
          </a:bodyPr>
          <a:lstStyle/>
          <a:p>
            <a:pPr>
              <a:defRPr/>
            </a:pPr>
            <a:r>
              <a:rPr lang="en-US" dirty="0" smtClean="0">
                <a:solidFill>
                  <a:schemeClr val="accent3">
                    <a:lumMod val="50000"/>
                  </a:schemeClr>
                </a:solidFill>
              </a:rPr>
              <a:t>Simple Servlet Example: HelloServlet.java</a:t>
            </a:r>
            <a:endParaRPr lang="en-US" dirty="0">
              <a:solidFill>
                <a:schemeClr val="accent3">
                  <a:lumMod val="50000"/>
                </a:schemeClr>
              </a:solidFill>
            </a:endParaRPr>
          </a:p>
        </p:txBody>
      </p:sp>
      <p:sp>
        <p:nvSpPr>
          <p:cNvPr id="4" name="Slide Number Placeholder 3"/>
          <p:cNvSpPr>
            <a:spLocks noGrp="1"/>
          </p:cNvSpPr>
          <p:nvPr>
            <p:ph type="sldNum" sz="quarter" idx="10"/>
          </p:nvPr>
        </p:nvSpPr>
        <p:spPr/>
        <p:txBody>
          <a:bodyPr/>
          <a:lstStyle/>
          <a:p>
            <a:pPr>
              <a:defRPr/>
            </a:pPr>
            <a:fld id="{ACE8CC6C-2E2F-4711-B104-1B32E3DF0E13}" type="slidenum">
              <a:rPr lang="en-US" smtClean="0"/>
              <a:pPr>
                <a:defRPr/>
              </a:pPr>
              <a:t>23</a:t>
            </a:fld>
            <a:endParaRPr lang="en-US"/>
          </a:p>
        </p:txBody>
      </p:sp>
      <p:sp>
        <p:nvSpPr>
          <p:cNvPr id="5" name="Content Placeholder 4"/>
          <p:cNvSpPr>
            <a:spLocks noGrp="1"/>
          </p:cNvSpPr>
          <p:nvPr>
            <p:ph sz="half" idx="4294967295"/>
          </p:nvPr>
        </p:nvSpPr>
        <p:spPr>
          <a:xfrm>
            <a:off x="0" y="685800"/>
            <a:ext cx="4419600" cy="6172200"/>
          </a:xfrm>
        </p:spPr>
        <p:style>
          <a:lnRef idx="2">
            <a:schemeClr val="accent2"/>
          </a:lnRef>
          <a:fillRef idx="1">
            <a:schemeClr val="lt1"/>
          </a:fillRef>
          <a:effectRef idx="0">
            <a:schemeClr val="accent2"/>
          </a:effectRef>
          <a:fontRef idx="minor">
            <a:schemeClr val="dk1"/>
          </a:fontRef>
        </p:style>
        <p:txBody>
          <a:bodyPr>
            <a:noAutofit/>
          </a:bodyPr>
          <a:lstStyle/>
          <a:p>
            <a:pPr>
              <a:buFont typeface="Wingdings" pitchFamily="2" charset="2"/>
              <a:buNone/>
              <a:defRPr/>
            </a:pPr>
            <a:endParaRPr lang="en-US" sz="1800" dirty="0" smtClean="0"/>
          </a:p>
          <a:p>
            <a:pPr>
              <a:buFont typeface="Wingdings" pitchFamily="2" charset="2"/>
              <a:buNone/>
              <a:defRPr/>
            </a:pPr>
            <a:r>
              <a:rPr lang="en-US" sz="1800" b="1" dirty="0" smtClean="0"/>
              <a:t>package </a:t>
            </a:r>
            <a:r>
              <a:rPr lang="en-US" sz="1800" b="1" dirty="0" err="1" smtClean="0"/>
              <a:t>edu.infy.servlets</a:t>
            </a:r>
            <a:r>
              <a:rPr lang="en-US" sz="1800" b="1" dirty="0" smtClean="0"/>
              <a:t>;</a:t>
            </a:r>
          </a:p>
          <a:p>
            <a:pPr>
              <a:buFont typeface="Wingdings" pitchFamily="2" charset="2"/>
              <a:buNone/>
              <a:defRPr/>
            </a:pPr>
            <a:r>
              <a:rPr lang="en-US" sz="1600" b="1" dirty="0" smtClean="0"/>
              <a:t>import </a:t>
            </a:r>
            <a:r>
              <a:rPr lang="en-US" sz="1600" b="1" dirty="0" err="1" smtClean="0"/>
              <a:t>java.io.IOException</a:t>
            </a:r>
            <a:r>
              <a:rPr lang="en-US" sz="1600" b="1" dirty="0" smtClean="0"/>
              <a:t>;</a:t>
            </a:r>
          </a:p>
          <a:p>
            <a:pPr>
              <a:buFont typeface="Wingdings" pitchFamily="2" charset="2"/>
              <a:buNone/>
              <a:defRPr/>
            </a:pPr>
            <a:r>
              <a:rPr lang="en-US" sz="1600" b="1" dirty="0" smtClean="0"/>
              <a:t>import </a:t>
            </a:r>
            <a:r>
              <a:rPr lang="en-US" sz="1600" b="1" dirty="0" err="1" smtClean="0"/>
              <a:t>java.io.PrintWriter</a:t>
            </a:r>
            <a:r>
              <a:rPr lang="en-US" sz="1600" b="1" dirty="0" smtClean="0"/>
              <a:t>;</a:t>
            </a:r>
          </a:p>
          <a:p>
            <a:pPr>
              <a:buFont typeface="Wingdings" pitchFamily="2" charset="2"/>
              <a:buNone/>
              <a:defRPr/>
            </a:pPr>
            <a:r>
              <a:rPr lang="en-US" sz="1600" b="1" dirty="0" smtClean="0"/>
              <a:t>import </a:t>
            </a:r>
            <a:r>
              <a:rPr lang="en-US" sz="1600" b="1" dirty="0" err="1" smtClean="0"/>
              <a:t>javax.servlet.Servlet</a:t>
            </a:r>
            <a:r>
              <a:rPr lang="en-US" sz="1600" b="1" dirty="0" smtClean="0"/>
              <a:t>;</a:t>
            </a:r>
          </a:p>
          <a:p>
            <a:pPr>
              <a:buFont typeface="Wingdings" pitchFamily="2" charset="2"/>
              <a:buNone/>
              <a:defRPr/>
            </a:pPr>
            <a:r>
              <a:rPr lang="en-US" sz="1600" b="1" dirty="0" smtClean="0"/>
              <a:t>import </a:t>
            </a:r>
            <a:r>
              <a:rPr lang="en-US" sz="1600" b="1" dirty="0" err="1" smtClean="0"/>
              <a:t>javax.servlet.ServletConfig</a:t>
            </a:r>
            <a:r>
              <a:rPr lang="en-US" sz="1600" b="1" dirty="0" smtClean="0"/>
              <a:t>;</a:t>
            </a:r>
          </a:p>
          <a:p>
            <a:pPr>
              <a:buFont typeface="Wingdings" pitchFamily="2" charset="2"/>
              <a:buNone/>
              <a:defRPr/>
            </a:pPr>
            <a:r>
              <a:rPr lang="en-US" sz="1600" b="1" dirty="0" smtClean="0"/>
              <a:t>import </a:t>
            </a:r>
            <a:r>
              <a:rPr lang="en-US" sz="1600" b="1" dirty="0" err="1" smtClean="0"/>
              <a:t>javax.servlet.ServletException</a:t>
            </a:r>
            <a:r>
              <a:rPr lang="en-US" sz="1600" b="1" dirty="0" smtClean="0"/>
              <a:t>;</a:t>
            </a:r>
          </a:p>
          <a:p>
            <a:pPr>
              <a:buFont typeface="Wingdings" pitchFamily="2" charset="2"/>
              <a:buNone/>
              <a:defRPr/>
            </a:pPr>
            <a:r>
              <a:rPr lang="en-US" sz="1600" b="1" dirty="0" smtClean="0"/>
              <a:t>import </a:t>
            </a:r>
            <a:r>
              <a:rPr lang="en-US" sz="1600" b="1" dirty="0" err="1" smtClean="0"/>
              <a:t>javax.servlet.ServletRequest</a:t>
            </a:r>
            <a:r>
              <a:rPr lang="en-US" sz="1600" b="1" dirty="0" smtClean="0"/>
              <a:t>;</a:t>
            </a:r>
          </a:p>
          <a:p>
            <a:pPr>
              <a:buFont typeface="Wingdings" pitchFamily="2" charset="2"/>
              <a:buNone/>
              <a:defRPr/>
            </a:pPr>
            <a:r>
              <a:rPr lang="en-US" sz="1600" b="1" dirty="0" smtClean="0"/>
              <a:t>import </a:t>
            </a:r>
            <a:r>
              <a:rPr lang="en-US" sz="1600" b="1" dirty="0" err="1" smtClean="0"/>
              <a:t>javax.servlet.ServletResponse</a:t>
            </a:r>
            <a:r>
              <a:rPr lang="en-US" sz="1600" b="1" dirty="0" smtClean="0"/>
              <a:t>;</a:t>
            </a:r>
          </a:p>
          <a:p>
            <a:pPr>
              <a:buFont typeface="Wingdings" pitchFamily="2" charset="2"/>
              <a:buNone/>
              <a:defRPr/>
            </a:pPr>
            <a:r>
              <a:rPr lang="en-US" sz="1800" b="1" dirty="0" smtClean="0">
                <a:solidFill>
                  <a:srgbClr val="003399"/>
                </a:solidFill>
              </a:rPr>
              <a:t>public class </a:t>
            </a:r>
            <a:r>
              <a:rPr lang="en-US" sz="1800" b="1" dirty="0" err="1" smtClean="0">
                <a:solidFill>
                  <a:srgbClr val="FF0000"/>
                </a:solidFill>
              </a:rPr>
              <a:t>HelloServlet</a:t>
            </a:r>
            <a:r>
              <a:rPr lang="en-US" sz="1800" b="1" dirty="0" smtClean="0">
                <a:solidFill>
                  <a:srgbClr val="003399"/>
                </a:solidFill>
              </a:rPr>
              <a:t> implements </a:t>
            </a:r>
            <a:r>
              <a:rPr lang="en-US" sz="1800" b="1" dirty="0" smtClean="0">
                <a:solidFill>
                  <a:srgbClr val="FF0000"/>
                </a:solidFill>
              </a:rPr>
              <a:t>Servlet</a:t>
            </a:r>
            <a:r>
              <a:rPr lang="en-US" sz="1800" b="1" dirty="0" smtClean="0">
                <a:solidFill>
                  <a:srgbClr val="003399"/>
                </a:solidFill>
              </a:rPr>
              <a:t> </a:t>
            </a:r>
            <a:r>
              <a:rPr lang="en-US" sz="1800" b="1" dirty="0" smtClean="0"/>
              <a:t>{</a:t>
            </a:r>
          </a:p>
          <a:p>
            <a:pPr>
              <a:buFont typeface="Wingdings" pitchFamily="2" charset="2"/>
              <a:buNone/>
              <a:defRPr/>
            </a:pPr>
            <a:r>
              <a:rPr lang="en-US" sz="1800" b="1" dirty="0" smtClean="0"/>
              <a:t>	</a:t>
            </a:r>
            <a:r>
              <a:rPr lang="en-US" sz="1800" b="1" dirty="0" smtClean="0">
                <a:solidFill>
                  <a:srgbClr val="003399"/>
                </a:solidFill>
              </a:rPr>
              <a:t>public void service(</a:t>
            </a:r>
            <a:r>
              <a:rPr lang="en-US" sz="1800" b="1" dirty="0" err="1" smtClean="0">
                <a:solidFill>
                  <a:srgbClr val="003399"/>
                </a:solidFill>
              </a:rPr>
              <a:t>ServletRequest</a:t>
            </a:r>
            <a:r>
              <a:rPr lang="en-US" sz="1800" b="1" dirty="0" smtClean="0">
                <a:solidFill>
                  <a:srgbClr val="003399"/>
                </a:solidFill>
              </a:rPr>
              <a:t> request, </a:t>
            </a:r>
            <a:r>
              <a:rPr lang="en-US" sz="1800" b="1" dirty="0" err="1" smtClean="0">
                <a:solidFill>
                  <a:srgbClr val="003399"/>
                </a:solidFill>
              </a:rPr>
              <a:t>ServletResponse</a:t>
            </a:r>
            <a:r>
              <a:rPr lang="en-US" sz="1800" b="1" dirty="0" smtClean="0">
                <a:solidFill>
                  <a:srgbClr val="003399"/>
                </a:solidFill>
              </a:rPr>
              <a:t> response)</a:t>
            </a:r>
          </a:p>
          <a:p>
            <a:pPr>
              <a:buFont typeface="Wingdings" pitchFamily="2" charset="2"/>
              <a:buNone/>
              <a:defRPr/>
            </a:pPr>
            <a:r>
              <a:rPr lang="en-US" sz="1800" b="1" dirty="0" smtClean="0">
                <a:solidFill>
                  <a:srgbClr val="003399"/>
                </a:solidFill>
              </a:rPr>
              <a:t>	throws </a:t>
            </a:r>
            <a:r>
              <a:rPr lang="en-US" sz="1800" b="1" dirty="0" err="1" smtClean="0">
                <a:solidFill>
                  <a:srgbClr val="003399"/>
                </a:solidFill>
              </a:rPr>
              <a:t>ServletException</a:t>
            </a:r>
            <a:r>
              <a:rPr lang="en-US" sz="1800" b="1" dirty="0" smtClean="0">
                <a:solidFill>
                  <a:srgbClr val="003399"/>
                </a:solidFill>
              </a:rPr>
              <a:t>, </a:t>
            </a:r>
            <a:r>
              <a:rPr lang="en-US" sz="1800" b="1" dirty="0" err="1" smtClean="0">
                <a:solidFill>
                  <a:srgbClr val="003399"/>
                </a:solidFill>
              </a:rPr>
              <a:t>IOException</a:t>
            </a:r>
            <a:r>
              <a:rPr lang="en-US" sz="1800" b="1" dirty="0" smtClean="0"/>
              <a:t> {</a:t>
            </a:r>
          </a:p>
          <a:p>
            <a:pPr>
              <a:buFont typeface="Wingdings" pitchFamily="2" charset="2"/>
              <a:buNone/>
              <a:defRPr/>
            </a:pPr>
            <a:r>
              <a:rPr lang="en-US" sz="1800" b="1" dirty="0" smtClean="0"/>
              <a:t>	  </a:t>
            </a:r>
            <a:r>
              <a:rPr lang="en-US" sz="1800" b="1" dirty="0" err="1" smtClean="0"/>
              <a:t>response.setContentType</a:t>
            </a:r>
            <a:r>
              <a:rPr lang="en-US" sz="1800" b="1" dirty="0" smtClean="0"/>
              <a:t>("text/html");</a:t>
            </a:r>
          </a:p>
          <a:p>
            <a:pPr>
              <a:buFont typeface="Wingdings" pitchFamily="2" charset="2"/>
              <a:buNone/>
              <a:defRPr/>
            </a:pPr>
            <a:r>
              <a:rPr lang="en-US" sz="1800" b="1" dirty="0" smtClean="0"/>
              <a:t>	   </a:t>
            </a:r>
            <a:r>
              <a:rPr lang="en-US" sz="1800" b="1" dirty="0" err="1" smtClean="0"/>
              <a:t>PrintWriter</a:t>
            </a:r>
            <a:r>
              <a:rPr lang="en-US" sz="1800" b="1" dirty="0" smtClean="0"/>
              <a:t> out = </a:t>
            </a:r>
            <a:r>
              <a:rPr lang="en-US" sz="1800" b="1" dirty="0" err="1" smtClean="0"/>
              <a:t>response.getWriter</a:t>
            </a:r>
            <a:r>
              <a:rPr lang="en-US" sz="1800" b="1" dirty="0" smtClean="0"/>
              <a:t>();</a:t>
            </a:r>
          </a:p>
          <a:p>
            <a:pPr>
              <a:buFont typeface="Wingdings" pitchFamily="2" charset="2"/>
              <a:buNone/>
              <a:defRPr/>
            </a:pPr>
            <a:r>
              <a:rPr lang="en-US" sz="1800" b="1" dirty="0" smtClean="0"/>
              <a:t>String </a:t>
            </a:r>
            <a:r>
              <a:rPr lang="en-US" sz="1800" b="1" dirty="0" err="1" smtClean="0"/>
              <a:t>headerString</a:t>
            </a:r>
            <a:r>
              <a:rPr lang="en-US" sz="1800" b="1" dirty="0" smtClean="0"/>
              <a:t> = "&lt;HTML&gt;&lt;HEAD&gt;&lt;TITLE&gt; Servlet world &lt;/TITLE&gt; &lt;/HEAD&gt;"</a:t>
            </a:r>
          </a:p>
          <a:p>
            <a:pPr>
              <a:buFont typeface="Wingdings" pitchFamily="2" charset="2"/>
              <a:buNone/>
              <a:defRPr/>
            </a:pPr>
            <a:endParaRPr lang="en-US" sz="1800" b="1" dirty="0" smtClean="0"/>
          </a:p>
          <a:p>
            <a:pPr>
              <a:buFont typeface="Wingdings" pitchFamily="2" charset="2"/>
              <a:buNone/>
              <a:defRPr/>
            </a:pPr>
            <a:endParaRPr lang="en-US" sz="1800" b="1" dirty="0" smtClean="0"/>
          </a:p>
        </p:txBody>
      </p:sp>
      <p:sp>
        <p:nvSpPr>
          <p:cNvPr id="6" name="Content Placeholder 5"/>
          <p:cNvSpPr>
            <a:spLocks noGrp="1"/>
          </p:cNvSpPr>
          <p:nvPr>
            <p:ph sz="quarter" idx="4294967295"/>
          </p:nvPr>
        </p:nvSpPr>
        <p:spPr>
          <a:xfrm>
            <a:off x="4447443" y="685800"/>
            <a:ext cx="4696557" cy="6172200"/>
          </a:xfrm>
        </p:spPr>
        <p:style>
          <a:lnRef idx="2">
            <a:schemeClr val="accent2"/>
          </a:lnRef>
          <a:fillRef idx="1">
            <a:schemeClr val="lt1"/>
          </a:fillRef>
          <a:effectRef idx="0">
            <a:schemeClr val="accent2"/>
          </a:effectRef>
          <a:fontRef idx="minor">
            <a:schemeClr val="dk1"/>
          </a:fontRef>
        </p:style>
        <p:txBody>
          <a:bodyPr>
            <a:normAutofit/>
          </a:bodyPr>
          <a:lstStyle/>
          <a:p>
            <a:pPr>
              <a:buFont typeface="Wingdings" pitchFamily="2" charset="2"/>
              <a:buNone/>
              <a:defRPr/>
            </a:pPr>
            <a:endParaRPr lang="en-US" sz="1800" b="1" dirty="0" smtClean="0"/>
          </a:p>
          <a:p>
            <a:pPr>
              <a:buFont typeface="Wingdings" pitchFamily="2" charset="2"/>
              <a:buNone/>
              <a:defRPr/>
            </a:pPr>
            <a:r>
              <a:rPr lang="en-US" sz="1800" b="1" dirty="0" smtClean="0"/>
              <a:t>	</a:t>
            </a:r>
            <a:r>
              <a:rPr lang="en-US" sz="1800" b="1" dirty="0" err="1" smtClean="0"/>
              <a:t>out.println</a:t>
            </a:r>
            <a:r>
              <a:rPr lang="en-US" sz="1800" b="1" dirty="0" smtClean="0"/>
              <a:t>(</a:t>
            </a:r>
            <a:r>
              <a:rPr lang="en-US" sz="1800" b="1" dirty="0" err="1" smtClean="0"/>
              <a:t>headerString</a:t>
            </a:r>
            <a:r>
              <a:rPr lang="en-US" sz="1800" b="1" dirty="0" smtClean="0"/>
              <a:t>+</a:t>
            </a:r>
          </a:p>
          <a:p>
            <a:pPr>
              <a:buFont typeface="Wingdings" pitchFamily="2" charset="2"/>
              <a:buNone/>
              <a:defRPr/>
            </a:pPr>
            <a:r>
              <a:rPr lang="en-US" sz="1800" b="1" dirty="0" smtClean="0"/>
              <a:t>	"&lt;BODY BGCOLOR=\"#FDF5E6\"&gt;\n &lt;H1&gt;Hello World! Welcome to Servlets!!!&lt;/H1&gt;&lt;/BODY&gt;&lt;/HTML&gt;");</a:t>
            </a:r>
          </a:p>
          <a:p>
            <a:pPr>
              <a:buFont typeface="Wingdings" pitchFamily="2" charset="2"/>
              <a:buNone/>
              <a:defRPr/>
            </a:pPr>
            <a:r>
              <a:rPr lang="en-US" sz="1800" b="1" dirty="0" smtClean="0"/>
              <a:t>	}</a:t>
            </a:r>
          </a:p>
          <a:p>
            <a:pPr>
              <a:buFont typeface="Wingdings" pitchFamily="2" charset="2"/>
              <a:buNone/>
              <a:defRPr/>
            </a:pPr>
            <a:r>
              <a:rPr lang="en-US" sz="1800" b="1" dirty="0" smtClean="0"/>
              <a:t>//Override remaining methods</a:t>
            </a:r>
          </a:p>
          <a:p>
            <a:pPr>
              <a:buFont typeface="Wingdings" pitchFamily="2" charset="2"/>
              <a:buNone/>
              <a:defRPr/>
            </a:pPr>
            <a:r>
              <a:rPr lang="en-US" sz="1800" b="1" dirty="0" smtClean="0"/>
              <a:t>	</a:t>
            </a:r>
            <a:r>
              <a:rPr lang="en-US" sz="1700" b="1" dirty="0" smtClean="0">
                <a:solidFill>
                  <a:srgbClr val="003399"/>
                </a:solidFill>
              </a:rPr>
              <a:t>public void destroy() { }</a:t>
            </a:r>
          </a:p>
          <a:p>
            <a:pPr>
              <a:buFont typeface="Wingdings" pitchFamily="2" charset="2"/>
              <a:buNone/>
              <a:defRPr/>
            </a:pPr>
            <a:r>
              <a:rPr lang="en-US" sz="1700" b="1" dirty="0" smtClean="0"/>
              <a:t>	</a:t>
            </a:r>
          </a:p>
          <a:p>
            <a:pPr>
              <a:buFont typeface="Wingdings" pitchFamily="2" charset="2"/>
              <a:buNone/>
              <a:defRPr/>
            </a:pPr>
            <a:r>
              <a:rPr lang="en-US" sz="1700" b="1" dirty="0" smtClean="0"/>
              <a:t>      public </a:t>
            </a:r>
            <a:r>
              <a:rPr lang="en-US" sz="1700" b="1" dirty="0" err="1" smtClean="0"/>
              <a:t>ServletConfig</a:t>
            </a:r>
            <a:r>
              <a:rPr lang="en-US" sz="1700" b="1" dirty="0" smtClean="0"/>
              <a:t> </a:t>
            </a:r>
            <a:r>
              <a:rPr lang="en-US" sz="1700" b="1" dirty="0" err="1" smtClean="0"/>
              <a:t>getServletConfig</a:t>
            </a:r>
            <a:r>
              <a:rPr lang="en-US" sz="1700" b="1" dirty="0" smtClean="0"/>
              <a:t>() {return null;}</a:t>
            </a:r>
          </a:p>
          <a:p>
            <a:pPr>
              <a:buFont typeface="Wingdings" pitchFamily="2" charset="2"/>
              <a:buNone/>
              <a:defRPr/>
            </a:pPr>
            <a:endParaRPr lang="en-US" sz="1700" b="1" dirty="0" smtClean="0"/>
          </a:p>
          <a:p>
            <a:pPr>
              <a:buFont typeface="Wingdings" pitchFamily="2" charset="2"/>
              <a:buNone/>
              <a:defRPr/>
            </a:pPr>
            <a:r>
              <a:rPr lang="en-US" sz="1700" b="1" dirty="0" smtClean="0"/>
              <a:t>	public String </a:t>
            </a:r>
            <a:r>
              <a:rPr lang="en-US" sz="1700" b="1" dirty="0" err="1" smtClean="0"/>
              <a:t>getServletInfo</a:t>
            </a:r>
            <a:r>
              <a:rPr lang="en-US" sz="1700" b="1" dirty="0" smtClean="0"/>
              <a:t>() </a:t>
            </a:r>
          </a:p>
          <a:p>
            <a:pPr>
              <a:buFont typeface="Wingdings" pitchFamily="2" charset="2"/>
              <a:buNone/>
              <a:defRPr/>
            </a:pPr>
            <a:r>
              <a:rPr lang="en-US" sz="1700" b="1" dirty="0" smtClean="0"/>
              <a:t>	{return null;}</a:t>
            </a:r>
          </a:p>
          <a:p>
            <a:pPr>
              <a:buFont typeface="Wingdings" pitchFamily="2" charset="2"/>
              <a:buNone/>
              <a:defRPr/>
            </a:pPr>
            <a:endParaRPr lang="en-US" sz="1700" b="1" dirty="0" smtClean="0"/>
          </a:p>
          <a:p>
            <a:pPr>
              <a:buFont typeface="Wingdings" pitchFamily="2" charset="2"/>
              <a:buNone/>
              <a:defRPr/>
            </a:pPr>
            <a:r>
              <a:rPr lang="en-US" sz="1700" b="1" dirty="0" smtClean="0"/>
              <a:t>	</a:t>
            </a:r>
            <a:r>
              <a:rPr lang="en-US" sz="1700" b="1" dirty="0" smtClean="0">
                <a:solidFill>
                  <a:srgbClr val="003399"/>
                </a:solidFill>
              </a:rPr>
              <a:t>public void init(</a:t>
            </a:r>
            <a:r>
              <a:rPr lang="en-US" sz="1700" b="1" dirty="0" err="1" smtClean="0">
                <a:solidFill>
                  <a:srgbClr val="003399"/>
                </a:solidFill>
              </a:rPr>
              <a:t>ServletConfig</a:t>
            </a:r>
            <a:r>
              <a:rPr lang="en-US" sz="1700" b="1" dirty="0" smtClean="0">
                <a:solidFill>
                  <a:srgbClr val="003399"/>
                </a:solidFill>
              </a:rPr>
              <a:t> arg0) throws </a:t>
            </a:r>
            <a:r>
              <a:rPr lang="en-US" sz="1700" b="1" dirty="0" err="1" smtClean="0">
                <a:solidFill>
                  <a:srgbClr val="003399"/>
                </a:solidFill>
              </a:rPr>
              <a:t>ServletException</a:t>
            </a:r>
            <a:r>
              <a:rPr lang="en-US" sz="1700" b="1" dirty="0" smtClean="0">
                <a:solidFill>
                  <a:srgbClr val="003399"/>
                </a:solidFill>
              </a:rPr>
              <a:t> {}</a:t>
            </a:r>
          </a:p>
          <a:p>
            <a:pPr>
              <a:buFont typeface="Wingdings" pitchFamily="2" charset="2"/>
              <a:buNone/>
              <a:defRPr/>
            </a:pPr>
            <a:r>
              <a:rPr lang="en-US" sz="1700" b="1" dirty="0" smtClean="0"/>
              <a:t>}</a:t>
            </a:r>
          </a:p>
          <a:p>
            <a:pPr>
              <a:buFont typeface="Wingdings" pitchFamily="2" charset="2"/>
              <a:buNone/>
              <a:defRPr/>
            </a:pPr>
            <a:endParaRPr lang="en-US" sz="1800" b="1" dirty="0" smtClean="0"/>
          </a:p>
          <a:p>
            <a:pPr>
              <a:defRPr/>
            </a:pPr>
            <a:endParaRPr lang="en-US" dirty="0" smtClean="0"/>
          </a:p>
          <a:p>
            <a:pPr>
              <a:defRPr/>
            </a:pPr>
            <a:endParaRPr lang="en-US" dirty="0" smtClean="0"/>
          </a:p>
          <a:p>
            <a:pPr>
              <a:buFont typeface="Wingdings" pitchFamily="2" charset="2"/>
              <a:buNone/>
              <a:defRPr/>
            </a:pPr>
            <a:endParaRPr lang="en-US" dirty="0"/>
          </a:p>
        </p:txBody>
      </p:sp>
      <p:sp>
        <p:nvSpPr>
          <p:cNvPr id="7" name="TextBox 6"/>
          <p:cNvSpPr txBox="1"/>
          <p:nvPr/>
        </p:nvSpPr>
        <p:spPr>
          <a:xfrm>
            <a:off x="323851" y="685800"/>
            <a:ext cx="3105149" cy="40005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fontAlgn="auto">
              <a:spcBef>
                <a:spcPts val="0"/>
              </a:spcBef>
              <a:spcAft>
                <a:spcPts val="0"/>
              </a:spcAft>
              <a:defRPr/>
            </a:pPr>
            <a:r>
              <a:rPr lang="en-US" sz="2000" b="1" i="0" dirty="0"/>
              <a:t>HelloServlet.java</a:t>
            </a:r>
          </a:p>
        </p:txBody>
      </p:sp>
      <p:sp>
        <p:nvSpPr>
          <p:cNvPr id="8" name="TextBox 7"/>
          <p:cNvSpPr txBox="1"/>
          <p:nvPr/>
        </p:nvSpPr>
        <p:spPr>
          <a:xfrm>
            <a:off x="4841631" y="685800"/>
            <a:ext cx="3376246" cy="40005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lgn="ctr" fontAlgn="auto">
              <a:spcBef>
                <a:spcPts val="0"/>
              </a:spcBef>
              <a:spcAft>
                <a:spcPts val="0"/>
              </a:spcAft>
              <a:defRPr/>
            </a:pPr>
            <a:r>
              <a:rPr lang="en-US" sz="2000" b="1" i="0" dirty="0" err="1"/>
              <a:t>Contd</a:t>
            </a:r>
            <a:r>
              <a:rPr lang="en-US" sz="2000" b="1" i="0" dirty="0"/>
              <a:t>…</a:t>
            </a:r>
          </a:p>
        </p:txBody>
      </p:sp>
    </p:spTree>
    <p:extLst>
      <p:ext uri="{BB962C8B-B14F-4D97-AF65-F5344CB8AC3E}">
        <p14:creationId xmlns:p14="http://schemas.microsoft.com/office/powerpoint/2010/main" val="3946096268"/>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afterEffect">
                                  <p:stCondLst>
                                    <p:cond delay="0"/>
                                  </p:stCondLst>
                                  <p:childTnLst>
                                    <p:animEffect transition="out" filter="fade">
                                      <p:cBhvr>
                                        <p:cTn id="6" dur="2000" tmFilter="0, 0; .2, .5; .8, .5; 1, 0"/>
                                        <p:tgtEl>
                                          <p:spTgt spid="7"/>
                                        </p:tgtEl>
                                      </p:cBhvr>
                                    </p:animEffect>
                                    <p:animScale>
                                      <p:cBhvr>
                                        <p:cTn id="7" dur="1000" autoRev="1" fill="hold"/>
                                        <p:tgtEl>
                                          <p:spTgt spid="7"/>
                                        </p:tgtEl>
                                      </p:cBhvr>
                                      <p:by x="105000" y="105000"/>
                                    </p:animScale>
                                  </p:childTnLst>
                                </p:cTn>
                              </p:par>
                              <p:par>
                                <p:cTn id="8" presetID="26" presetClass="emph" presetSubtype="0" fill="hold" grpId="0" nodeType="withEffect">
                                  <p:stCondLst>
                                    <p:cond delay="0"/>
                                  </p:stCondLst>
                                  <p:childTnLst>
                                    <p:animEffect transition="out" filter="fade">
                                      <p:cBhvr>
                                        <p:cTn id="9" dur="2000" tmFilter="0, 0; .2, .5; .8, .5; 1, 0"/>
                                        <p:tgtEl>
                                          <p:spTgt spid="8"/>
                                        </p:tgtEl>
                                      </p:cBhvr>
                                    </p:animEffect>
                                    <p:animScale>
                                      <p:cBhvr>
                                        <p:cTn id="10" dur="100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5080"/>
            <a:ext cx="9144000" cy="885508"/>
          </a:xfrm>
          <a:solidFill>
            <a:schemeClr val="accent4">
              <a:lumMod val="20000"/>
              <a:lumOff val="80000"/>
            </a:schemeClr>
          </a:solidFill>
        </p:spPr>
        <p:txBody>
          <a:bodyPr>
            <a:normAutofit/>
          </a:bodyPr>
          <a:lstStyle/>
          <a:p>
            <a:pPr>
              <a:defRPr/>
            </a:pPr>
            <a:r>
              <a:rPr lang="en-US" sz="3600" dirty="0" smtClean="0">
                <a:solidFill>
                  <a:schemeClr val="accent3">
                    <a:lumMod val="50000"/>
                  </a:schemeClr>
                </a:solidFill>
              </a:rPr>
              <a:t>Example </a:t>
            </a:r>
            <a:r>
              <a:rPr lang="en-US" sz="3600" dirty="0" err="1" smtClean="0">
                <a:solidFill>
                  <a:schemeClr val="accent3">
                    <a:lumMod val="50000"/>
                  </a:schemeClr>
                </a:solidFill>
              </a:rPr>
              <a:t>contd</a:t>
            </a:r>
            <a:r>
              <a:rPr lang="en-US" sz="3600" dirty="0" smtClean="0">
                <a:solidFill>
                  <a:schemeClr val="accent3">
                    <a:lumMod val="50000"/>
                  </a:schemeClr>
                </a:solidFill>
              </a:rPr>
              <a:t>: welcome.html and web.xml</a:t>
            </a:r>
            <a:endParaRPr lang="en-US" sz="3600" dirty="0">
              <a:solidFill>
                <a:schemeClr val="accent3">
                  <a:lumMod val="50000"/>
                </a:schemeClr>
              </a:solidFill>
            </a:endParaRPr>
          </a:p>
        </p:txBody>
      </p:sp>
      <p:sp>
        <p:nvSpPr>
          <p:cNvPr id="7" name="Content Placeholder 4"/>
          <p:cNvSpPr>
            <a:spLocks noGrp="1"/>
          </p:cNvSpPr>
          <p:nvPr>
            <p:ph sz="half" idx="4294967295"/>
          </p:nvPr>
        </p:nvSpPr>
        <p:spPr>
          <a:xfrm>
            <a:off x="24912" y="990600"/>
            <a:ext cx="4302369" cy="5410200"/>
          </a:xfrm>
        </p:spPr>
        <p:style>
          <a:lnRef idx="2">
            <a:schemeClr val="accent2"/>
          </a:lnRef>
          <a:fillRef idx="1">
            <a:schemeClr val="lt1"/>
          </a:fillRef>
          <a:effectRef idx="0">
            <a:schemeClr val="accent2"/>
          </a:effectRef>
          <a:fontRef idx="minor">
            <a:schemeClr val="dk1"/>
          </a:fontRef>
        </p:style>
        <p:txBody>
          <a:bodyPr>
            <a:noAutofit/>
          </a:bodyPr>
          <a:lstStyle/>
          <a:p>
            <a:pPr>
              <a:buFont typeface="Wingdings" pitchFamily="2" charset="2"/>
              <a:buNone/>
              <a:defRPr/>
            </a:pPr>
            <a:endParaRPr lang="en-US" sz="1700" dirty="0" smtClean="0"/>
          </a:p>
          <a:p>
            <a:pPr>
              <a:buFont typeface="Wingdings" pitchFamily="2" charset="2"/>
              <a:buNone/>
              <a:defRPr/>
            </a:pPr>
            <a:r>
              <a:rPr lang="en-US" sz="1700" b="1" dirty="0" smtClean="0"/>
              <a:t>&lt;html&gt;</a:t>
            </a:r>
          </a:p>
          <a:p>
            <a:pPr>
              <a:buFont typeface="Wingdings" pitchFamily="2" charset="2"/>
              <a:buNone/>
              <a:defRPr/>
            </a:pPr>
            <a:r>
              <a:rPr lang="en-US" sz="1700" b="1" dirty="0" smtClean="0"/>
              <a:t>&lt;head&gt;</a:t>
            </a:r>
          </a:p>
          <a:p>
            <a:pPr>
              <a:buFont typeface="Wingdings" pitchFamily="2" charset="2"/>
              <a:buNone/>
              <a:defRPr/>
            </a:pPr>
            <a:r>
              <a:rPr lang="en-US" sz="1700" b="1" dirty="0" smtClean="0"/>
              <a:t>&lt;title&gt;Example html&lt;/title&gt;</a:t>
            </a:r>
          </a:p>
          <a:p>
            <a:pPr>
              <a:buFont typeface="Wingdings" pitchFamily="2" charset="2"/>
              <a:buNone/>
              <a:defRPr/>
            </a:pPr>
            <a:r>
              <a:rPr lang="en-US" sz="1700" b="1" dirty="0" smtClean="0"/>
              <a:t>&lt;/head&gt;</a:t>
            </a:r>
          </a:p>
          <a:p>
            <a:pPr>
              <a:buFont typeface="Wingdings" pitchFamily="2" charset="2"/>
              <a:buNone/>
              <a:defRPr/>
            </a:pPr>
            <a:r>
              <a:rPr lang="en-US" sz="1700" b="1" dirty="0" smtClean="0"/>
              <a:t>&lt;body&gt;</a:t>
            </a:r>
          </a:p>
          <a:p>
            <a:pPr>
              <a:buFont typeface="Wingdings" pitchFamily="2" charset="2"/>
              <a:buNone/>
              <a:defRPr/>
            </a:pPr>
            <a:r>
              <a:rPr lang="en-US" sz="1700" b="1" dirty="0" smtClean="0"/>
              <a:t>&lt;h1&gt;</a:t>
            </a:r>
          </a:p>
          <a:p>
            <a:pPr>
              <a:buFont typeface="Wingdings" pitchFamily="2" charset="2"/>
              <a:buNone/>
              <a:defRPr/>
            </a:pPr>
            <a:r>
              <a:rPr lang="en-US" sz="1700" b="1" dirty="0" smtClean="0"/>
              <a:t>	</a:t>
            </a:r>
            <a:r>
              <a:rPr lang="en-US" sz="2000" b="1" dirty="0" smtClean="0">
                <a:solidFill>
                  <a:srgbClr val="003399"/>
                </a:solidFill>
              </a:rPr>
              <a:t>&lt;a </a:t>
            </a:r>
            <a:r>
              <a:rPr lang="en-US" sz="2000" b="1" dirty="0" err="1" smtClean="0">
                <a:solidFill>
                  <a:srgbClr val="003399"/>
                </a:solidFill>
              </a:rPr>
              <a:t>href</a:t>
            </a:r>
            <a:r>
              <a:rPr lang="en-US" sz="2000" b="1" dirty="0" smtClean="0">
                <a:solidFill>
                  <a:srgbClr val="003399"/>
                </a:solidFill>
              </a:rPr>
              <a:t>="</a:t>
            </a:r>
            <a:r>
              <a:rPr lang="en-US" sz="2000" b="1" dirty="0" smtClean="0">
                <a:solidFill>
                  <a:srgbClr val="FF0000"/>
                </a:solidFill>
              </a:rPr>
              <a:t>hello</a:t>
            </a:r>
            <a:r>
              <a:rPr lang="en-US" sz="2000" b="1" dirty="0" smtClean="0">
                <a:solidFill>
                  <a:srgbClr val="003399"/>
                </a:solidFill>
              </a:rPr>
              <a:t>"&gt;Click on link to invoke a </a:t>
            </a:r>
            <a:r>
              <a:rPr lang="en-US" sz="2000" b="1" dirty="0" err="1" smtClean="0">
                <a:solidFill>
                  <a:srgbClr val="003399"/>
                </a:solidFill>
              </a:rPr>
              <a:t>HelloServlet</a:t>
            </a:r>
            <a:r>
              <a:rPr lang="en-US" sz="2000" b="1" dirty="0" smtClean="0">
                <a:solidFill>
                  <a:srgbClr val="003399"/>
                </a:solidFill>
              </a:rPr>
              <a:t>&lt;/a&gt;</a:t>
            </a:r>
          </a:p>
          <a:p>
            <a:pPr>
              <a:buFont typeface="Wingdings" pitchFamily="2" charset="2"/>
              <a:buNone/>
              <a:defRPr/>
            </a:pPr>
            <a:r>
              <a:rPr lang="en-US" sz="1700" b="1" dirty="0" smtClean="0"/>
              <a:t>&lt;/body&gt;</a:t>
            </a:r>
          </a:p>
          <a:p>
            <a:pPr>
              <a:buFont typeface="Wingdings" pitchFamily="2" charset="2"/>
              <a:buNone/>
              <a:defRPr/>
            </a:pPr>
            <a:r>
              <a:rPr lang="en-US" sz="1700" b="1" dirty="0" smtClean="0"/>
              <a:t>&lt;/html&gt;</a:t>
            </a:r>
          </a:p>
          <a:p>
            <a:pPr>
              <a:buFont typeface="Wingdings" pitchFamily="2" charset="2"/>
              <a:buNone/>
              <a:defRPr/>
            </a:pPr>
            <a:endParaRPr lang="en-US" sz="1700" b="1" dirty="0" smtClean="0"/>
          </a:p>
          <a:p>
            <a:pPr>
              <a:buFont typeface="Wingdings" pitchFamily="2" charset="2"/>
              <a:buNone/>
              <a:defRPr/>
            </a:pPr>
            <a:endParaRPr lang="en-US" sz="1700" b="1" dirty="0" smtClean="0"/>
          </a:p>
        </p:txBody>
      </p:sp>
      <p:sp>
        <p:nvSpPr>
          <p:cNvPr id="8" name="TextBox 7"/>
          <p:cNvSpPr txBox="1"/>
          <p:nvPr/>
        </p:nvSpPr>
        <p:spPr>
          <a:xfrm>
            <a:off x="323851" y="898525"/>
            <a:ext cx="3376246" cy="40005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lgn="ctr" fontAlgn="auto">
              <a:spcBef>
                <a:spcPts val="0"/>
              </a:spcBef>
              <a:spcAft>
                <a:spcPts val="0"/>
              </a:spcAft>
              <a:defRPr/>
            </a:pPr>
            <a:r>
              <a:rPr lang="en-US" sz="2000" b="1" i="0" dirty="0"/>
              <a:t>welcome.html</a:t>
            </a:r>
          </a:p>
        </p:txBody>
      </p:sp>
      <p:sp>
        <p:nvSpPr>
          <p:cNvPr id="9" name="Content Placeholder 4"/>
          <p:cNvSpPr>
            <a:spLocks noGrp="1"/>
          </p:cNvSpPr>
          <p:nvPr>
            <p:ph sz="half" idx="4294967295"/>
          </p:nvPr>
        </p:nvSpPr>
        <p:spPr>
          <a:xfrm>
            <a:off x="4399085" y="982663"/>
            <a:ext cx="4497266" cy="5410200"/>
          </a:xfrm>
        </p:spPr>
        <p:style>
          <a:lnRef idx="2">
            <a:schemeClr val="accent2"/>
          </a:lnRef>
          <a:fillRef idx="1">
            <a:schemeClr val="lt1"/>
          </a:fillRef>
          <a:effectRef idx="0">
            <a:schemeClr val="accent2"/>
          </a:effectRef>
          <a:fontRef idx="minor">
            <a:schemeClr val="dk1"/>
          </a:fontRef>
        </p:style>
        <p:txBody>
          <a:bodyPr>
            <a:noAutofit/>
          </a:bodyPr>
          <a:lstStyle/>
          <a:p>
            <a:pPr>
              <a:buFont typeface="Wingdings" pitchFamily="2" charset="2"/>
              <a:buNone/>
              <a:defRPr/>
            </a:pPr>
            <a:endParaRPr lang="en-US" sz="1700" dirty="0" smtClean="0"/>
          </a:p>
          <a:p>
            <a:pPr>
              <a:buFont typeface="Wingdings" pitchFamily="2" charset="2"/>
              <a:buNone/>
              <a:defRPr/>
            </a:pPr>
            <a:r>
              <a:rPr lang="en-US" sz="1700" b="1" dirty="0" smtClean="0"/>
              <a:t>&lt;!– XML file header tag declarations </a:t>
            </a:r>
            <a:r>
              <a:rPr lang="en-US" sz="1700" b="1" dirty="0" smtClean="0">
                <a:sym typeface="Wingdings" pitchFamily="2" charset="2"/>
              </a:rPr>
              <a:t>--&gt;</a:t>
            </a:r>
            <a:endParaRPr lang="en-US" sz="1700" b="1" dirty="0" smtClean="0"/>
          </a:p>
          <a:p>
            <a:pPr>
              <a:buFont typeface="Wingdings" pitchFamily="2" charset="2"/>
              <a:buNone/>
              <a:defRPr/>
            </a:pPr>
            <a:r>
              <a:rPr lang="en-US" sz="1700" b="1" u="sng" dirty="0" smtClean="0"/>
              <a:t>&lt;servlet&gt;</a:t>
            </a:r>
          </a:p>
          <a:p>
            <a:pPr>
              <a:buFont typeface="Wingdings" pitchFamily="2" charset="2"/>
              <a:buNone/>
              <a:defRPr/>
            </a:pPr>
            <a:r>
              <a:rPr lang="en-US" sz="1700" b="1" dirty="0" smtClean="0"/>
              <a:t>      &lt;servlet-name&gt;</a:t>
            </a:r>
            <a:r>
              <a:rPr lang="en-US" sz="1700" b="1" dirty="0" err="1" smtClean="0">
                <a:solidFill>
                  <a:srgbClr val="006600"/>
                </a:solidFill>
              </a:rPr>
              <a:t>myFirstServlet</a:t>
            </a:r>
            <a:r>
              <a:rPr lang="en-US" sz="1700" b="1" dirty="0" smtClean="0"/>
              <a:t>  </a:t>
            </a:r>
          </a:p>
          <a:p>
            <a:pPr>
              <a:buFont typeface="Wingdings" pitchFamily="2" charset="2"/>
              <a:buNone/>
              <a:defRPr/>
            </a:pPr>
            <a:r>
              <a:rPr lang="en-US" sz="1700" b="1" dirty="0" smtClean="0"/>
              <a:t>	&lt;/servlet-name&gt;</a:t>
            </a:r>
          </a:p>
          <a:p>
            <a:pPr>
              <a:buFont typeface="Wingdings" pitchFamily="2" charset="2"/>
              <a:buNone/>
              <a:defRPr/>
            </a:pPr>
            <a:r>
              <a:rPr lang="en-US" sz="1700" b="1" dirty="0" smtClean="0"/>
              <a:t>    &lt;servlet-class&gt; </a:t>
            </a:r>
          </a:p>
          <a:p>
            <a:pPr>
              <a:buFont typeface="Wingdings" pitchFamily="2" charset="2"/>
              <a:buNone/>
              <a:defRPr/>
            </a:pPr>
            <a:r>
              <a:rPr lang="en-US" sz="1700" b="1" dirty="0" smtClean="0"/>
              <a:t>		</a:t>
            </a:r>
            <a:r>
              <a:rPr lang="en-US" sz="1700" b="1" u="sng" dirty="0" err="1" smtClean="0">
                <a:solidFill>
                  <a:srgbClr val="C00000"/>
                </a:solidFill>
              </a:rPr>
              <a:t>edu.infy.servlets.HelloServlet</a:t>
            </a:r>
            <a:r>
              <a:rPr lang="en-US" sz="1700" b="1" dirty="0" smtClean="0"/>
              <a:t>        </a:t>
            </a:r>
          </a:p>
          <a:p>
            <a:pPr>
              <a:buFont typeface="Wingdings" pitchFamily="2" charset="2"/>
              <a:buNone/>
              <a:defRPr/>
            </a:pPr>
            <a:r>
              <a:rPr lang="en-US" sz="1700" b="1" dirty="0" smtClean="0"/>
              <a:t>     &lt;/servlet-class&gt;</a:t>
            </a:r>
          </a:p>
          <a:p>
            <a:pPr>
              <a:buFont typeface="Wingdings" pitchFamily="2" charset="2"/>
              <a:buNone/>
              <a:defRPr/>
            </a:pPr>
            <a:r>
              <a:rPr lang="en-US" sz="1700" b="1" u="sng" dirty="0" smtClean="0"/>
              <a:t>&lt;/servlet&gt;</a:t>
            </a:r>
          </a:p>
          <a:p>
            <a:pPr>
              <a:buFont typeface="Wingdings" pitchFamily="2" charset="2"/>
              <a:buNone/>
              <a:defRPr/>
            </a:pPr>
            <a:r>
              <a:rPr lang="en-US" sz="1700" b="1" dirty="0" smtClean="0">
                <a:solidFill>
                  <a:srgbClr val="FF0066"/>
                </a:solidFill>
              </a:rPr>
              <a:t>&lt;servlet-mapping&gt;</a:t>
            </a:r>
          </a:p>
          <a:p>
            <a:pPr>
              <a:buFont typeface="Wingdings" pitchFamily="2" charset="2"/>
              <a:buNone/>
              <a:defRPr/>
            </a:pPr>
            <a:r>
              <a:rPr lang="en-US" sz="1700" b="1" dirty="0" smtClean="0"/>
              <a:t>	&lt;servlet-name&gt;</a:t>
            </a:r>
            <a:r>
              <a:rPr lang="en-US" sz="1700" b="1" dirty="0" err="1" smtClean="0">
                <a:solidFill>
                  <a:srgbClr val="006600"/>
                </a:solidFill>
              </a:rPr>
              <a:t>myFirstServle</a:t>
            </a:r>
            <a:r>
              <a:rPr lang="en-US" sz="1700" b="1" dirty="0" err="1" smtClean="0"/>
              <a:t>t</a:t>
            </a:r>
            <a:r>
              <a:rPr lang="en-US" sz="1700" b="1" dirty="0" smtClean="0"/>
              <a:t> </a:t>
            </a:r>
          </a:p>
          <a:p>
            <a:pPr>
              <a:buFont typeface="Wingdings" pitchFamily="2" charset="2"/>
              <a:buNone/>
              <a:defRPr/>
            </a:pPr>
            <a:r>
              <a:rPr lang="en-US" sz="1700" b="1" dirty="0" smtClean="0"/>
              <a:t>	&lt;/servlet-name&gt;</a:t>
            </a:r>
          </a:p>
          <a:p>
            <a:pPr>
              <a:buFont typeface="Wingdings" pitchFamily="2" charset="2"/>
              <a:buNone/>
              <a:defRPr/>
            </a:pPr>
            <a:r>
              <a:rPr lang="en-US" sz="1700" b="1" dirty="0" smtClean="0"/>
              <a:t>	</a:t>
            </a:r>
            <a:r>
              <a:rPr lang="en-US" sz="1800" b="1" dirty="0" smtClean="0">
                <a:solidFill>
                  <a:srgbClr val="003399"/>
                </a:solidFill>
              </a:rPr>
              <a:t>&lt;</a:t>
            </a:r>
            <a:r>
              <a:rPr lang="en-US" sz="1800" b="1" dirty="0" err="1" smtClean="0">
                <a:solidFill>
                  <a:srgbClr val="003399"/>
                </a:solidFill>
              </a:rPr>
              <a:t>url</a:t>
            </a:r>
            <a:r>
              <a:rPr lang="en-US" sz="1800" b="1" dirty="0" smtClean="0">
                <a:solidFill>
                  <a:srgbClr val="003399"/>
                </a:solidFill>
              </a:rPr>
              <a:t>-pattern&gt;/</a:t>
            </a:r>
            <a:r>
              <a:rPr lang="en-US" sz="1800" b="1" dirty="0" smtClean="0">
                <a:solidFill>
                  <a:srgbClr val="FF0000"/>
                </a:solidFill>
              </a:rPr>
              <a:t>hello</a:t>
            </a:r>
            <a:r>
              <a:rPr lang="en-US" sz="1800" b="1" dirty="0" smtClean="0">
                <a:solidFill>
                  <a:srgbClr val="003399"/>
                </a:solidFill>
              </a:rPr>
              <a:t>&lt;/</a:t>
            </a:r>
            <a:r>
              <a:rPr lang="en-US" sz="1800" b="1" dirty="0" err="1" smtClean="0">
                <a:solidFill>
                  <a:srgbClr val="003399"/>
                </a:solidFill>
              </a:rPr>
              <a:t>url</a:t>
            </a:r>
            <a:r>
              <a:rPr lang="en-US" sz="1800" b="1" dirty="0" smtClean="0">
                <a:solidFill>
                  <a:srgbClr val="003399"/>
                </a:solidFill>
              </a:rPr>
              <a:t>-pattern&gt;</a:t>
            </a:r>
            <a:endParaRPr lang="en-US" sz="1700" b="1" dirty="0" smtClean="0">
              <a:solidFill>
                <a:srgbClr val="003399"/>
              </a:solidFill>
            </a:endParaRPr>
          </a:p>
          <a:p>
            <a:pPr>
              <a:buFont typeface="Wingdings" pitchFamily="2" charset="2"/>
              <a:buNone/>
              <a:defRPr/>
            </a:pPr>
            <a:r>
              <a:rPr lang="en-US" sz="1700" b="1" dirty="0" smtClean="0">
                <a:solidFill>
                  <a:srgbClr val="FF0066"/>
                </a:solidFill>
              </a:rPr>
              <a:t>&lt;/servlet-mapping&gt;</a:t>
            </a:r>
          </a:p>
          <a:p>
            <a:pPr>
              <a:buFont typeface="Wingdings" pitchFamily="2" charset="2"/>
              <a:buNone/>
              <a:defRPr/>
            </a:pPr>
            <a:r>
              <a:rPr lang="en-US" sz="1700" b="1" dirty="0" smtClean="0"/>
              <a:t>&lt;!-- end of root tag --&gt;</a:t>
            </a:r>
          </a:p>
          <a:p>
            <a:pPr>
              <a:buFont typeface="Wingdings" pitchFamily="2" charset="2"/>
              <a:buNone/>
              <a:defRPr/>
            </a:pPr>
            <a:endParaRPr lang="en-US" sz="1700" b="1" dirty="0" smtClean="0"/>
          </a:p>
        </p:txBody>
      </p:sp>
      <p:sp>
        <p:nvSpPr>
          <p:cNvPr id="10" name="TextBox 9"/>
          <p:cNvSpPr txBox="1"/>
          <p:nvPr/>
        </p:nvSpPr>
        <p:spPr>
          <a:xfrm>
            <a:off x="4698023" y="890588"/>
            <a:ext cx="3376246" cy="40005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lgn="ctr" fontAlgn="auto">
              <a:spcBef>
                <a:spcPts val="0"/>
              </a:spcBef>
              <a:spcAft>
                <a:spcPts val="0"/>
              </a:spcAft>
              <a:defRPr/>
            </a:pPr>
            <a:r>
              <a:rPr lang="en-US" sz="2000" b="1" i="0" dirty="0"/>
              <a:t>web.xml</a:t>
            </a:r>
          </a:p>
        </p:txBody>
      </p:sp>
      <p:sp>
        <p:nvSpPr>
          <p:cNvPr id="43016" name="Rectangle 12"/>
          <p:cNvSpPr>
            <a:spLocks noChangeArrowheads="1"/>
          </p:cNvSpPr>
          <p:nvPr/>
        </p:nvSpPr>
        <p:spPr bwMode="auto">
          <a:xfrm>
            <a:off x="6244004" y="1901825"/>
            <a:ext cx="1540119" cy="376238"/>
          </a:xfrm>
          <a:prstGeom prst="rect">
            <a:avLst/>
          </a:prstGeom>
          <a:solidFill>
            <a:schemeClr val="bg1">
              <a:alpha val="0"/>
            </a:schemeClr>
          </a:solidFill>
          <a:ln w="19050" algn="ctr">
            <a:solidFill>
              <a:srgbClr val="FF0000"/>
            </a:solidFill>
            <a:round/>
            <a:headEnd/>
            <a:tailEnd/>
          </a:ln>
        </p:spPr>
        <p:txBody>
          <a:bodyPr/>
          <a:lstStyle/>
          <a:p>
            <a:endParaRPr lang="en-US"/>
          </a:p>
        </p:txBody>
      </p:sp>
      <p:cxnSp>
        <p:nvCxnSpPr>
          <p:cNvPr id="12" name="Straight Arrow Connector 11"/>
          <p:cNvCxnSpPr>
            <a:cxnSpLocks noChangeShapeType="1"/>
          </p:cNvCxnSpPr>
          <p:nvPr/>
        </p:nvCxnSpPr>
        <p:spPr bwMode="auto">
          <a:xfrm>
            <a:off x="2076451" y="3440114"/>
            <a:ext cx="4340469" cy="13493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3018" name="Rectangle 13"/>
          <p:cNvSpPr>
            <a:spLocks noChangeArrowheads="1"/>
          </p:cNvSpPr>
          <p:nvPr/>
        </p:nvSpPr>
        <p:spPr bwMode="auto">
          <a:xfrm>
            <a:off x="6229351" y="4100514"/>
            <a:ext cx="1460988" cy="377825"/>
          </a:xfrm>
          <a:prstGeom prst="rect">
            <a:avLst/>
          </a:prstGeom>
          <a:solidFill>
            <a:schemeClr val="bg1">
              <a:alpha val="0"/>
            </a:schemeClr>
          </a:solidFill>
          <a:ln w="19050" algn="ctr">
            <a:solidFill>
              <a:srgbClr val="FF0000"/>
            </a:solidFill>
            <a:round/>
            <a:headEnd/>
            <a:tailEnd/>
          </a:ln>
        </p:spPr>
        <p:txBody>
          <a:bodyPr/>
          <a:lstStyle/>
          <a:p>
            <a:endParaRPr lang="en-US"/>
          </a:p>
        </p:txBody>
      </p:sp>
      <p:cxnSp>
        <p:nvCxnSpPr>
          <p:cNvPr id="43019" name="Straight Arrow Connector 15"/>
          <p:cNvCxnSpPr>
            <a:cxnSpLocks noChangeShapeType="1"/>
          </p:cNvCxnSpPr>
          <p:nvPr/>
        </p:nvCxnSpPr>
        <p:spPr bwMode="auto">
          <a:xfrm rot="5400000">
            <a:off x="6641856" y="3193317"/>
            <a:ext cx="1828800" cy="1466"/>
          </a:xfrm>
          <a:prstGeom prst="straightConnector1">
            <a:avLst/>
          </a:prstGeom>
          <a:noFill/>
          <a:ln w="19050" algn="ctr">
            <a:solidFill>
              <a:srgbClr val="FF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028089693"/>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afterEffect">
                                  <p:stCondLst>
                                    <p:cond delay="0"/>
                                  </p:stCondLst>
                                  <p:childTnLst>
                                    <p:animEffect transition="out" filter="fade">
                                      <p:cBhvr>
                                        <p:cTn id="6" dur="2000" tmFilter="0, 0; .2, .5; .8, .5; 1, 0"/>
                                        <p:tgtEl>
                                          <p:spTgt spid="8"/>
                                        </p:tgtEl>
                                      </p:cBhvr>
                                    </p:animEffect>
                                    <p:animScale>
                                      <p:cBhvr>
                                        <p:cTn id="7" dur="1000" autoRev="1" fill="hold"/>
                                        <p:tgtEl>
                                          <p:spTgt spid="8"/>
                                        </p:tgtEl>
                                      </p:cBhvr>
                                      <p:by x="105000" y="105000"/>
                                    </p:animScale>
                                  </p:childTnLst>
                                </p:cTn>
                              </p:par>
                            </p:childTnLst>
                          </p:cTn>
                        </p:par>
                        <p:par>
                          <p:cTn id="8" fill="hold" nodeType="afterGroup">
                            <p:stCondLst>
                              <p:cond delay="2000"/>
                            </p:stCondLst>
                            <p:childTnLst>
                              <p:par>
                                <p:cTn id="9" presetID="26" presetClass="emph" presetSubtype="0" fill="hold" grpId="0" nodeType="afterEffect">
                                  <p:stCondLst>
                                    <p:cond delay="0"/>
                                  </p:stCondLst>
                                  <p:childTnLst>
                                    <p:animEffect transition="out" filter="fade">
                                      <p:cBhvr>
                                        <p:cTn id="10" dur="2000" tmFilter="0, 0; .2, .5; .8, .5; 1, 0"/>
                                        <p:tgtEl>
                                          <p:spTgt spid="10"/>
                                        </p:tgtEl>
                                      </p:cBhvr>
                                    </p:animEffect>
                                    <p:animScale>
                                      <p:cBhvr>
                                        <p:cTn id="11" dur="1000" autoRev="1" fill="hold"/>
                                        <p:tgtEl>
                                          <p:spTgt spid="10"/>
                                        </p:tgtEl>
                                      </p:cBhvr>
                                      <p:by x="105000" y="105000"/>
                                    </p:animScale>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linds(horizontal)">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700"/>
            <a:ext cx="9144000" cy="825500"/>
          </a:xfrm>
          <a:solidFill>
            <a:schemeClr val="accent4">
              <a:lumMod val="20000"/>
              <a:lumOff val="80000"/>
            </a:schemeClr>
          </a:solidFill>
        </p:spPr>
        <p:txBody>
          <a:bodyPr>
            <a:normAutofit/>
          </a:bodyPr>
          <a:lstStyle/>
          <a:p>
            <a:pPr>
              <a:defRPr/>
            </a:pPr>
            <a:r>
              <a:rPr lang="en-US" sz="3200" dirty="0" smtClean="0">
                <a:solidFill>
                  <a:schemeClr val="accent3">
                    <a:lumMod val="50000"/>
                  </a:schemeClr>
                </a:solidFill>
              </a:rPr>
              <a:t>Simple Servlet Example: Folder structure</a:t>
            </a:r>
            <a:endParaRPr lang="en-US" sz="3200" dirty="0">
              <a:solidFill>
                <a:schemeClr val="accent3">
                  <a:lumMod val="50000"/>
                </a:schemeClr>
              </a:solidFill>
            </a:endParaRPr>
          </a:p>
        </p:txBody>
      </p:sp>
      <p:grpSp>
        <p:nvGrpSpPr>
          <p:cNvPr id="44036" name="Group 52"/>
          <p:cNvGrpSpPr>
            <a:grpSpLocks/>
          </p:cNvGrpSpPr>
          <p:nvPr/>
        </p:nvGrpSpPr>
        <p:grpSpPr bwMode="auto">
          <a:xfrm>
            <a:off x="2590800" y="914401"/>
            <a:ext cx="6248399" cy="4337132"/>
            <a:chOff x="1298575" y="1082675"/>
            <a:chExt cx="7992736" cy="5303287"/>
          </a:xfrm>
        </p:grpSpPr>
        <p:grpSp>
          <p:nvGrpSpPr>
            <p:cNvPr id="44037" name="Group 58"/>
            <p:cNvGrpSpPr>
              <a:grpSpLocks/>
            </p:cNvGrpSpPr>
            <p:nvPr/>
          </p:nvGrpSpPr>
          <p:grpSpPr bwMode="auto">
            <a:xfrm>
              <a:off x="1298575" y="1082675"/>
              <a:ext cx="7992736" cy="5303287"/>
              <a:chOff x="1298408" y="1082092"/>
              <a:chExt cx="7992907" cy="5303286"/>
            </a:xfrm>
          </p:grpSpPr>
          <p:grpSp>
            <p:nvGrpSpPr>
              <p:cNvPr id="44039" name="Group 69"/>
              <p:cNvGrpSpPr>
                <a:grpSpLocks/>
              </p:cNvGrpSpPr>
              <p:nvPr/>
            </p:nvGrpSpPr>
            <p:grpSpPr bwMode="auto">
              <a:xfrm>
                <a:off x="1298408" y="1082092"/>
                <a:ext cx="7992907" cy="5303286"/>
                <a:chOff x="1298647" y="1082395"/>
                <a:chExt cx="7992676" cy="5302559"/>
              </a:xfrm>
            </p:grpSpPr>
            <p:grpSp>
              <p:nvGrpSpPr>
                <p:cNvPr id="44042" name="Group 61"/>
                <p:cNvGrpSpPr>
                  <a:grpSpLocks/>
                </p:cNvGrpSpPr>
                <p:nvPr/>
              </p:nvGrpSpPr>
              <p:grpSpPr bwMode="auto">
                <a:xfrm>
                  <a:off x="1298647" y="1082395"/>
                  <a:ext cx="7992676" cy="5302559"/>
                  <a:chOff x="1298647" y="1082395"/>
                  <a:chExt cx="7992676" cy="5302559"/>
                </a:xfrm>
              </p:grpSpPr>
              <p:grpSp>
                <p:nvGrpSpPr>
                  <p:cNvPr id="44045" name="Group 45"/>
                  <p:cNvGrpSpPr>
                    <a:grpSpLocks/>
                  </p:cNvGrpSpPr>
                  <p:nvPr/>
                </p:nvGrpSpPr>
                <p:grpSpPr bwMode="auto">
                  <a:xfrm>
                    <a:off x="1845066" y="1082395"/>
                    <a:ext cx="7446257" cy="4067349"/>
                    <a:chOff x="1845066" y="1082395"/>
                    <a:chExt cx="7446257" cy="4067349"/>
                  </a:xfrm>
                </p:grpSpPr>
                <p:sp>
                  <p:nvSpPr>
                    <p:cNvPr id="44060" name="TextBox 5"/>
                    <p:cNvSpPr txBox="1">
                      <a:spLocks noChangeArrowheads="1"/>
                    </p:cNvSpPr>
                    <p:nvPr/>
                  </p:nvSpPr>
                  <p:spPr bwMode="auto">
                    <a:xfrm>
                      <a:off x="7438051" y="3897159"/>
                      <a:ext cx="1853272" cy="369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r>
                        <a:rPr lang="en-US" b="1" i="0"/>
                        <a:t>welcome.html</a:t>
                      </a:r>
                    </a:p>
                  </p:txBody>
                </p:sp>
                <p:grpSp>
                  <p:nvGrpSpPr>
                    <p:cNvPr id="44061" name="Group 46"/>
                    <p:cNvGrpSpPr>
                      <a:grpSpLocks/>
                    </p:cNvGrpSpPr>
                    <p:nvPr/>
                  </p:nvGrpSpPr>
                  <p:grpSpPr bwMode="auto">
                    <a:xfrm>
                      <a:off x="1845066" y="1082395"/>
                      <a:ext cx="6303344" cy="4067349"/>
                      <a:chOff x="-1209829" y="625634"/>
                      <a:chExt cx="7595814" cy="4148506"/>
                    </a:xfrm>
                  </p:grpSpPr>
                  <p:grpSp>
                    <p:nvGrpSpPr>
                      <p:cNvPr id="44062" name="Group 9"/>
                      <p:cNvGrpSpPr>
                        <a:grpSpLocks/>
                      </p:cNvGrpSpPr>
                      <p:nvPr/>
                    </p:nvGrpSpPr>
                    <p:grpSpPr bwMode="auto">
                      <a:xfrm>
                        <a:off x="1320380" y="625634"/>
                        <a:ext cx="2412418" cy="1366820"/>
                        <a:chOff x="1320380" y="625634"/>
                        <a:chExt cx="2412418" cy="1366820"/>
                      </a:xfrm>
                    </p:grpSpPr>
                    <p:pic>
                      <p:nvPicPr>
                        <p:cNvPr id="44082" name="Picture 3" descr="C:\Documents and Settings\Vaishali_Raoke\Local Settings\Temporary Internet Files\Content.IE5\P41RFLF1\MCj0433853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0380" y="625634"/>
                          <a:ext cx="2225192" cy="1366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83" name="TextBox 8"/>
                        <p:cNvSpPr txBox="1">
                          <a:spLocks noChangeArrowheads="1"/>
                        </p:cNvSpPr>
                        <p:nvPr/>
                      </p:nvSpPr>
                      <p:spPr bwMode="auto">
                        <a:xfrm>
                          <a:off x="1482781" y="1161022"/>
                          <a:ext cx="2250017" cy="376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r>
                            <a:rPr lang="en-US" b="1" i="0" dirty="0" err="1"/>
                            <a:t>ServletDemos</a:t>
                          </a:r>
                          <a:endParaRPr lang="en-US" b="1" i="0" dirty="0"/>
                        </a:p>
                      </p:txBody>
                    </p:sp>
                  </p:grpSp>
                  <p:grpSp>
                    <p:nvGrpSpPr>
                      <p:cNvPr id="44063" name="Group 10"/>
                      <p:cNvGrpSpPr>
                        <a:grpSpLocks/>
                      </p:cNvGrpSpPr>
                      <p:nvPr/>
                    </p:nvGrpSpPr>
                    <p:grpSpPr bwMode="auto">
                      <a:xfrm>
                        <a:off x="-529764" y="2094592"/>
                        <a:ext cx="1385753" cy="1102031"/>
                        <a:chOff x="1006261" y="-734790"/>
                        <a:chExt cx="1600527" cy="1329787"/>
                      </a:xfrm>
                    </p:grpSpPr>
                    <p:pic>
                      <p:nvPicPr>
                        <p:cNvPr id="44080" name="Picture 3" descr="C:\Documents and Settings\Vaishali_Raoke\Local Settings\Temporary Internet Files\Content.IE5\P41RFLF1\MCj0433853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1177" y="-734790"/>
                          <a:ext cx="1329793" cy="132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81" name="TextBox 27"/>
                        <p:cNvSpPr txBox="1">
                          <a:spLocks noChangeArrowheads="1"/>
                        </p:cNvSpPr>
                        <p:nvPr/>
                      </p:nvSpPr>
                      <p:spPr bwMode="auto">
                        <a:xfrm>
                          <a:off x="1006261" y="-236333"/>
                          <a:ext cx="1600527" cy="416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r>
                            <a:rPr lang="en-US" sz="1600" b="1" i="0"/>
                            <a:t>WEB-INF</a:t>
                          </a:r>
                        </a:p>
                      </p:txBody>
                    </p:sp>
                  </p:grpSp>
                  <p:grpSp>
                    <p:nvGrpSpPr>
                      <p:cNvPr id="44064" name="Group 13"/>
                      <p:cNvGrpSpPr>
                        <a:grpSpLocks/>
                      </p:cNvGrpSpPr>
                      <p:nvPr/>
                    </p:nvGrpSpPr>
                    <p:grpSpPr bwMode="auto">
                      <a:xfrm>
                        <a:off x="314656" y="3663382"/>
                        <a:ext cx="1471565" cy="1110758"/>
                        <a:chOff x="3398628" y="-1057279"/>
                        <a:chExt cx="1646908" cy="1386849"/>
                      </a:xfrm>
                    </p:grpSpPr>
                    <p:pic>
                      <p:nvPicPr>
                        <p:cNvPr id="44078" name="Picture 3" descr="C:\Documents and Settings\Vaishali_Raoke\Local Settings\Temporary Internet Files\Content.IE5\P41RFLF1\MCj0433853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8628" y="-1057279"/>
                          <a:ext cx="1386851" cy="1386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79" name="TextBox 25"/>
                        <p:cNvSpPr txBox="1">
                          <a:spLocks noChangeArrowheads="1"/>
                        </p:cNvSpPr>
                        <p:nvPr/>
                      </p:nvSpPr>
                      <p:spPr bwMode="auto">
                        <a:xfrm>
                          <a:off x="3557900" y="-459418"/>
                          <a:ext cx="1487636" cy="470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r>
                            <a:rPr lang="en-US" b="1" i="0"/>
                            <a:t>classes</a:t>
                          </a:r>
                        </a:p>
                      </p:txBody>
                    </p:sp>
                  </p:grpSp>
                  <p:grpSp>
                    <p:nvGrpSpPr>
                      <p:cNvPr id="44065" name="Group 16"/>
                      <p:cNvGrpSpPr>
                        <a:grpSpLocks/>
                      </p:cNvGrpSpPr>
                      <p:nvPr/>
                    </p:nvGrpSpPr>
                    <p:grpSpPr bwMode="auto">
                      <a:xfrm>
                        <a:off x="1911372" y="3509755"/>
                        <a:ext cx="1122705" cy="1025551"/>
                        <a:chOff x="2377304" y="-1320111"/>
                        <a:chExt cx="1310779" cy="1310774"/>
                      </a:xfrm>
                    </p:grpSpPr>
                    <p:pic>
                      <p:nvPicPr>
                        <p:cNvPr id="44076" name="Picture 3" descr="C:\Documents and Settings\Vaishali_Raoke\Local Settings\Temporary Internet Files\Content.IE5\P41RFLF1\MCj0433853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7304" y="-1320111"/>
                          <a:ext cx="1310779" cy="1310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77" name="TextBox 23"/>
                        <p:cNvSpPr txBox="1">
                          <a:spLocks noChangeArrowheads="1"/>
                        </p:cNvSpPr>
                        <p:nvPr/>
                      </p:nvSpPr>
                      <p:spPr bwMode="auto">
                        <a:xfrm>
                          <a:off x="2743144" y="-770971"/>
                          <a:ext cx="691916" cy="48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r>
                            <a:rPr lang="en-US" b="1" i="0"/>
                            <a:t>lib</a:t>
                          </a:r>
                        </a:p>
                      </p:txBody>
                    </p:sp>
                  </p:grpSp>
                  <p:grpSp>
                    <p:nvGrpSpPr>
                      <p:cNvPr id="44066" name="Group 39"/>
                      <p:cNvGrpSpPr>
                        <a:grpSpLocks/>
                      </p:cNvGrpSpPr>
                      <p:nvPr/>
                    </p:nvGrpSpPr>
                    <p:grpSpPr bwMode="auto">
                      <a:xfrm>
                        <a:off x="162666" y="1799211"/>
                        <a:ext cx="6223319" cy="1019533"/>
                        <a:chOff x="162666" y="1799211"/>
                        <a:chExt cx="6223319" cy="1019533"/>
                      </a:xfrm>
                    </p:grpSpPr>
                    <p:cxnSp>
                      <p:nvCxnSpPr>
                        <p:cNvPr id="44072" name="Straight Connector 18"/>
                        <p:cNvCxnSpPr>
                          <a:cxnSpLocks noChangeShapeType="1"/>
                        </p:cNvCxnSpPr>
                        <p:nvPr/>
                      </p:nvCxnSpPr>
                      <p:spPr bwMode="auto">
                        <a:xfrm rot="16200000" flipH="1">
                          <a:off x="2367547" y="1887281"/>
                          <a:ext cx="178796" cy="265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4073" name="Straight Connector 19"/>
                        <p:cNvCxnSpPr>
                          <a:cxnSpLocks noChangeShapeType="1"/>
                        </p:cNvCxnSpPr>
                        <p:nvPr/>
                      </p:nvCxnSpPr>
                      <p:spPr bwMode="auto">
                        <a:xfrm rot="10800000">
                          <a:off x="162666" y="2074254"/>
                          <a:ext cx="6182545" cy="2285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4074" name="Straight Arrow Connector 20"/>
                        <p:cNvCxnSpPr>
                          <a:cxnSpLocks noChangeShapeType="1"/>
                        </p:cNvCxnSpPr>
                        <p:nvPr/>
                      </p:nvCxnSpPr>
                      <p:spPr bwMode="auto">
                        <a:xfrm rot="5400000">
                          <a:off x="67164" y="2214391"/>
                          <a:ext cx="319824" cy="597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4075" name="Straight Arrow Connector 21"/>
                        <p:cNvCxnSpPr>
                          <a:cxnSpLocks noChangeShapeType="1"/>
                        </p:cNvCxnSpPr>
                        <p:nvPr/>
                      </p:nvCxnSpPr>
                      <p:spPr bwMode="auto">
                        <a:xfrm rot="16200000" flipH="1">
                          <a:off x="6021051" y="2453809"/>
                          <a:ext cx="711770" cy="18099"/>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44067" name="Group 40"/>
                      <p:cNvGrpSpPr>
                        <a:grpSpLocks/>
                      </p:cNvGrpSpPr>
                      <p:nvPr/>
                    </p:nvGrpSpPr>
                    <p:grpSpPr bwMode="auto">
                      <a:xfrm>
                        <a:off x="-1209829" y="3011607"/>
                        <a:ext cx="5279214" cy="877143"/>
                        <a:chOff x="-880955" y="-504102"/>
                        <a:chExt cx="8155039" cy="1512692"/>
                      </a:xfrm>
                    </p:grpSpPr>
                    <p:cxnSp>
                      <p:nvCxnSpPr>
                        <p:cNvPr id="44068" name="Straight Connector 14"/>
                        <p:cNvCxnSpPr>
                          <a:cxnSpLocks noChangeShapeType="1"/>
                        </p:cNvCxnSpPr>
                        <p:nvPr/>
                      </p:nvCxnSpPr>
                      <p:spPr bwMode="auto">
                        <a:xfrm rot="5400000">
                          <a:off x="1050769" y="-250896"/>
                          <a:ext cx="5080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4069" name="Straight Connector 15"/>
                        <p:cNvCxnSpPr>
                          <a:cxnSpLocks noChangeShapeType="1"/>
                        </p:cNvCxnSpPr>
                        <p:nvPr/>
                      </p:nvCxnSpPr>
                      <p:spPr bwMode="auto">
                        <a:xfrm rot="10800000" flipV="1">
                          <a:off x="-880955" y="598"/>
                          <a:ext cx="8155039" cy="2302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4070" name="Straight Arrow Connector 16"/>
                        <p:cNvCxnSpPr>
                          <a:cxnSpLocks noChangeShapeType="1"/>
                        </p:cNvCxnSpPr>
                        <p:nvPr/>
                      </p:nvCxnSpPr>
                      <p:spPr bwMode="auto">
                        <a:xfrm rot="5400000">
                          <a:off x="1986531" y="525197"/>
                          <a:ext cx="965198"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4071" name="Straight Arrow Connector 17"/>
                        <p:cNvCxnSpPr>
                          <a:cxnSpLocks noChangeShapeType="1"/>
                        </p:cNvCxnSpPr>
                        <p:nvPr/>
                      </p:nvCxnSpPr>
                      <p:spPr bwMode="auto">
                        <a:xfrm rot="5400000">
                          <a:off x="6731007" y="481020"/>
                          <a:ext cx="965199" cy="1693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grpSp>
              </p:grpSp>
              <p:pic>
                <p:nvPicPr>
                  <p:cNvPr id="44046" name="Picture 3" descr="C:\Documents and Settings\Vaishali_Raoke\Local Settings\Temporary Internet Files\Content.IE5\P41RFLF1\MCj0433853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689" y="3827102"/>
                    <a:ext cx="945202" cy="904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7" name="TextBox 27"/>
                  <p:cNvSpPr txBox="1">
                    <a:spLocks noChangeArrowheads="1"/>
                  </p:cNvSpPr>
                  <p:nvPr/>
                </p:nvSpPr>
                <p:spPr bwMode="auto">
                  <a:xfrm>
                    <a:off x="1577286" y="4186866"/>
                    <a:ext cx="492443" cy="584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r>
                      <a:rPr lang="en-US" sz="1600" b="1" i="0"/>
                      <a:t>src</a:t>
                    </a:r>
                  </a:p>
                </p:txBody>
              </p:sp>
              <p:cxnSp>
                <p:nvCxnSpPr>
                  <p:cNvPr id="44048" name="Straight Arrow Connector 20"/>
                  <p:cNvCxnSpPr>
                    <a:cxnSpLocks noChangeShapeType="1"/>
                  </p:cNvCxnSpPr>
                  <p:nvPr/>
                </p:nvCxnSpPr>
                <p:spPr bwMode="auto">
                  <a:xfrm rot="5400000">
                    <a:off x="1693271" y="3903899"/>
                    <a:ext cx="313566" cy="496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pic>
                <p:nvPicPr>
                  <p:cNvPr id="44049" name="Picture 3" descr="C:\Documents and Settings\Vaishali_Raoke\Local Settings\Temporary Internet Files\Content.IE5\P41RFLF1\MCj0433853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8647" y="4628254"/>
                    <a:ext cx="945202" cy="904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50" name="TextBox 27"/>
                  <p:cNvSpPr txBox="1">
                    <a:spLocks noChangeArrowheads="1"/>
                  </p:cNvSpPr>
                  <p:nvPr/>
                </p:nvSpPr>
                <p:spPr bwMode="auto">
                  <a:xfrm>
                    <a:off x="1529158" y="4986479"/>
                    <a:ext cx="594256" cy="338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r>
                      <a:rPr lang="en-US" sz="1600" b="1" i="0"/>
                      <a:t>edu</a:t>
                    </a:r>
                  </a:p>
                </p:txBody>
              </p:sp>
              <p:pic>
                <p:nvPicPr>
                  <p:cNvPr id="44051" name="Picture 3" descr="C:\Documents and Settings\Vaishali_Raoke\Local Settings\Temporary Internet Files\Content.IE5\P41RFLF1\MCj0433853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856" y="5408667"/>
                    <a:ext cx="945202" cy="904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52" name="TextBox 27"/>
                  <p:cNvSpPr txBox="1">
                    <a:spLocks noChangeArrowheads="1"/>
                  </p:cNvSpPr>
                  <p:nvPr/>
                </p:nvSpPr>
                <p:spPr bwMode="auto">
                  <a:xfrm>
                    <a:off x="1625409" y="5718773"/>
                    <a:ext cx="595992" cy="338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r>
                      <a:rPr lang="en-US" sz="1600" b="1" i="0"/>
                      <a:t>infy</a:t>
                    </a:r>
                  </a:p>
                </p:txBody>
              </p:sp>
              <p:cxnSp>
                <p:nvCxnSpPr>
                  <p:cNvPr id="44053" name="Straight Arrow Connector 20"/>
                  <p:cNvCxnSpPr>
                    <a:cxnSpLocks noChangeShapeType="1"/>
                  </p:cNvCxnSpPr>
                  <p:nvPr/>
                </p:nvCxnSpPr>
                <p:spPr bwMode="auto">
                  <a:xfrm rot="5400000">
                    <a:off x="1676523" y="5484272"/>
                    <a:ext cx="313566" cy="496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4054" name="Straight Arrow Connector 20"/>
                  <p:cNvCxnSpPr>
                    <a:cxnSpLocks noChangeShapeType="1"/>
                  </p:cNvCxnSpPr>
                  <p:nvPr/>
                </p:nvCxnSpPr>
                <p:spPr bwMode="auto">
                  <a:xfrm rot="5400000">
                    <a:off x="1668267" y="4736425"/>
                    <a:ext cx="313566" cy="496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4055" name="Straight Arrow Connector 20"/>
                  <p:cNvCxnSpPr>
                    <a:cxnSpLocks noChangeShapeType="1"/>
                    <a:endCxn id="44057" idx="1"/>
                  </p:cNvCxnSpPr>
                  <p:nvPr/>
                </p:nvCxnSpPr>
                <p:spPr bwMode="auto">
                  <a:xfrm flipV="1">
                    <a:off x="2324057" y="5838344"/>
                    <a:ext cx="283415" cy="2266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pic>
                <p:nvPicPr>
                  <p:cNvPr id="44056" name="Picture 3" descr="C:\Documents and Settings\Vaishali_Raoke\Local Settings\Temporary Internet Files\Content.IE5\P41RFLF1\MCj0433853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2283" y="5302620"/>
                    <a:ext cx="1055279" cy="1082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57" name="TextBox 27"/>
                  <p:cNvSpPr txBox="1">
                    <a:spLocks noChangeArrowheads="1"/>
                  </p:cNvSpPr>
                  <p:nvPr/>
                </p:nvSpPr>
                <p:spPr bwMode="auto">
                  <a:xfrm>
                    <a:off x="2607472" y="5669108"/>
                    <a:ext cx="1040554" cy="338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r>
                      <a:rPr lang="en-US" sz="1600" b="1" i="0"/>
                      <a:t>servlets</a:t>
                    </a:r>
                  </a:p>
                </p:txBody>
              </p:sp>
              <p:cxnSp>
                <p:nvCxnSpPr>
                  <p:cNvPr id="44058" name="Straight Arrow Connector 58"/>
                  <p:cNvCxnSpPr>
                    <a:cxnSpLocks noChangeShapeType="1"/>
                  </p:cNvCxnSpPr>
                  <p:nvPr/>
                </p:nvCxnSpPr>
                <p:spPr bwMode="auto">
                  <a:xfrm>
                    <a:off x="3433189" y="5806897"/>
                    <a:ext cx="507695" cy="14191"/>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4059" name="TextBox 5"/>
                  <p:cNvSpPr txBox="1">
                    <a:spLocks noChangeArrowheads="1"/>
                  </p:cNvSpPr>
                  <p:nvPr/>
                </p:nvSpPr>
                <p:spPr bwMode="auto">
                  <a:xfrm>
                    <a:off x="3976908" y="5898863"/>
                    <a:ext cx="2200586" cy="369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r>
                      <a:rPr lang="en-US" b="1" i="0"/>
                      <a:t>HelloServlet.java</a:t>
                    </a:r>
                  </a:p>
                </p:txBody>
              </p:sp>
            </p:grpSp>
            <p:pic>
              <p:nvPicPr>
                <p:cNvPr id="44043"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69695" y="4251200"/>
                  <a:ext cx="1577252" cy="79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4" name="TextBox 64"/>
                <p:cNvSpPr txBox="1">
                  <a:spLocks noChangeArrowheads="1"/>
                </p:cNvSpPr>
                <p:nvPr/>
              </p:nvSpPr>
              <p:spPr bwMode="auto">
                <a:xfrm>
                  <a:off x="6033192" y="4281056"/>
                  <a:ext cx="1186427" cy="369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r>
                    <a:rPr lang="en-US" b="1" i="0"/>
                    <a:t>web.xml</a:t>
                  </a:r>
                </a:p>
              </p:txBody>
            </p:sp>
          </p:grpSp>
          <p:cxnSp>
            <p:nvCxnSpPr>
              <p:cNvPr id="44040" name="Straight Arrow Connector 17"/>
              <p:cNvCxnSpPr>
                <a:cxnSpLocks noChangeShapeType="1"/>
              </p:cNvCxnSpPr>
              <p:nvPr/>
            </p:nvCxnSpPr>
            <p:spPr bwMode="auto">
              <a:xfrm rot="5400000">
                <a:off x="4498181" y="4019511"/>
                <a:ext cx="549275" cy="793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pic>
            <p:nvPicPr>
              <p:cNvPr id="4404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53363" y="3308350"/>
                <a:ext cx="681037"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4038" name="Picture 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0975" y="5334453"/>
              <a:ext cx="7048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TextBox 2"/>
          <p:cNvSpPr txBox="1"/>
          <p:nvPr/>
        </p:nvSpPr>
        <p:spPr>
          <a:xfrm>
            <a:off x="0" y="5251532"/>
            <a:ext cx="9144000" cy="1200329"/>
          </a:xfrm>
          <a:prstGeom prst="rect">
            <a:avLst/>
          </a:prstGeom>
          <a:noFill/>
        </p:spPr>
        <p:txBody>
          <a:bodyPr wrap="square" rtlCol="0">
            <a:spAutoFit/>
          </a:bodyPr>
          <a:lstStyle/>
          <a:p>
            <a:r>
              <a:rPr lang="en-US" sz="2400" b="1" dirty="0"/>
              <a:t>web.xml</a:t>
            </a:r>
            <a:r>
              <a:rPr lang="en-US" sz="2400" dirty="0"/>
              <a:t> is a deployment descriptor. There has to be one deployment descriptor per web application placed in WEB-INF sub folder of Application root folder</a:t>
            </a:r>
          </a:p>
        </p:txBody>
      </p:sp>
    </p:spTree>
    <p:extLst>
      <p:ext uri="{BB962C8B-B14F-4D97-AF65-F5344CB8AC3E}">
        <p14:creationId xmlns:p14="http://schemas.microsoft.com/office/powerpoint/2010/main" val="169177245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a:solidFill>
            <a:schemeClr val="accent4">
              <a:lumMod val="20000"/>
              <a:lumOff val="80000"/>
            </a:schemeClr>
          </a:solidFill>
        </p:spPr>
        <p:txBody>
          <a:bodyPr>
            <a:normAutofit/>
          </a:bodyPr>
          <a:lstStyle/>
          <a:p>
            <a:pPr>
              <a:defRPr/>
            </a:pPr>
            <a:r>
              <a:rPr lang="en-US" sz="3600" dirty="0" smtClean="0">
                <a:solidFill>
                  <a:schemeClr val="accent3">
                    <a:lumMod val="50000"/>
                  </a:schemeClr>
                </a:solidFill>
              </a:rPr>
              <a:t>Make it Run…</a:t>
            </a:r>
            <a:endParaRPr lang="en-US" sz="3600" dirty="0">
              <a:solidFill>
                <a:schemeClr val="accent3">
                  <a:lumMod val="50000"/>
                </a:schemeClr>
              </a:solidFill>
            </a:endParaRPr>
          </a:p>
        </p:txBody>
      </p:sp>
      <p:sp>
        <p:nvSpPr>
          <p:cNvPr id="45059" name="Content Placeholder 2"/>
          <p:cNvSpPr>
            <a:spLocks noGrp="1"/>
          </p:cNvSpPr>
          <p:nvPr>
            <p:ph idx="1"/>
          </p:nvPr>
        </p:nvSpPr>
        <p:spPr>
          <a:xfrm>
            <a:off x="0" y="685800"/>
            <a:ext cx="9144000" cy="6172200"/>
          </a:xfrm>
        </p:spPr>
        <p:txBody>
          <a:bodyPr>
            <a:normAutofit/>
          </a:bodyPr>
          <a:lstStyle/>
          <a:p>
            <a:r>
              <a:rPr lang="en-US" sz="2400" dirty="0" smtClean="0"/>
              <a:t>Deploy it on the web container (tomcat)</a:t>
            </a:r>
          </a:p>
          <a:p>
            <a:r>
              <a:rPr lang="en-US" sz="2400" dirty="0" smtClean="0"/>
              <a:t>Start the server</a:t>
            </a:r>
          </a:p>
          <a:p>
            <a:r>
              <a:rPr lang="en-US" sz="2400" dirty="0" smtClean="0"/>
              <a:t>Open Internet Explorer -&gt; Type the URL for the html resource</a:t>
            </a:r>
          </a:p>
          <a:p>
            <a:pPr>
              <a:buFont typeface="Wingdings" pitchFamily="2" charset="2"/>
              <a:buNone/>
            </a:pPr>
            <a:r>
              <a:rPr lang="en-US" sz="2400" b="1" dirty="0" smtClean="0">
                <a:solidFill>
                  <a:srgbClr val="003399"/>
                </a:solidFill>
              </a:rPr>
              <a:t>http://localhost:8080/ServletDemos/welcome.html</a:t>
            </a:r>
          </a:p>
          <a:p>
            <a:r>
              <a:rPr lang="en-US" sz="2400" dirty="0" smtClean="0"/>
              <a:t>Click on the link given…</a:t>
            </a:r>
          </a:p>
          <a:p>
            <a:r>
              <a:rPr lang="en-US" sz="2400" dirty="0" smtClean="0"/>
              <a:t>Watch for the output</a:t>
            </a:r>
          </a:p>
          <a:p>
            <a:r>
              <a:rPr lang="en-US" sz="2400" dirty="0" smtClean="0"/>
              <a:t>Look at the URL…</a:t>
            </a:r>
          </a:p>
          <a:p>
            <a:endParaRPr lang="en-US" sz="2400" dirty="0" smtClean="0"/>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0528" y="2898774"/>
            <a:ext cx="5113472" cy="3959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711575"/>
            <a:ext cx="3536463" cy="314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1929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699"/>
            <a:ext cx="9144000" cy="1158875"/>
          </a:xfrm>
          <a:solidFill>
            <a:schemeClr val="accent4">
              <a:lumMod val="20000"/>
              <a:lumOff val="80000"/>
            </a:schemeClr>
          </a:solidFill>
        </p:spPr>
        <p:txBody>
          <a:bodyPr>
            <a:noAutofit/>
          </a:bodyPr>
          <a:lstStyle/>
          <a:p>
            <a:pPr>
              <a:defRPr/>
            </a:pPr>
            <a:r>
              <a:rPr lang="en-US" sz="3200" dirty="0" smtClean="0">
                <a:solidFill>
                  <a:schemeClr val="accent3">
                    <a:lumMod val="50000"/>
                  </a:schemeClr>
                </a:solidFill>
              </a:rPr>
              <a:t>What is the role of Servlet Container/Web Container? </a:t>
            </a:r>
            <a:br>
              <a:rPr lang="en-US" sz="3200" dirty="0" smtClean="0">
                <a:solidFill>
                  <a:schemeClr val="accent3">
                    <a:lumMod val="50000"/>
                  </a:schemeClr>
                </a:solidFill>
              </a:rPr>
            </a:br>
            <a:r>
              <a:rPr lang="en-US" sz="3200" dirty="0" smtClean="0">
                <a:solidFill>
                  <a:schemeClr val="accent3">
                    <a:lumMod val="50000"/>
                  </a:schemeClr>
                </a:solidFill>
              </a:rPr>
              <a:t>(E.g.-Tomcat) </a:t>
            </a:r>
            <a:endParaRPr lang="en-US" sz="3200" dirty="0">
              <a:solidFill>
                <a:schemeClr val="accent3">
                  <a:lumMod val="50000"/>
                </a:schemeClr>
              </a:solidFill>
            </a:endParaRPr>
          </a:p>
        </p:txBody>
      </p:sp>
      <p:sp>
        <p:nvSpPr>
          <p:cNvPr id="5" name="Content Placeholder 2"/>
          <p:cNvSpPr txBox="1">
            <a:spLocks/>
          </p:cNvSpPr>
          <p:nvPr/>
        </p:nvSpPr>
        <p:spPr bwMode="auto">
          <a:xfrm>
            <a:off x="0" y="1143000"/>
            <a:ext cx="9143999" cy="5714999"/>
          </a:xfrm>
          <a:prstGeom prst="rect">
            <a:avLst/>
          </a:prstGeom>
          <a:noFill/>
          <a:ln w="9525">
            <a:noFill/>
            <a:miter lim="800000"/>
            <a:headEnd/>
            <a:tailEnd/>
          </a:ln>
        </p:spPr>
        <p:txBody>
          <a:bodyPr/>
          <a:lstStyle/>
          <a:p>
            <a:pPr marL="342900" indent="-342900" eaLnBrk="0" hangingPunct="0">
              <a:spcBef>
                <a:spcPct val="20000"/>
              </a:spcBef>
              <a:buClr>
                <a:srgbClr val="003366"/>
              </a:buClr>
              <a:buFont typeface="Wingdings" pitchFamily="2" charset="2"/>
              <a:buChar char="Ø"/>
              <a:defRPr/>
            </a:pPr>
            <a:r>
              <a:rPr lang="en-US" sz="2400" dirty="0" smtClean="0">
                <a:latin typeface="Arial" pitchFamily="34" charset="0"/>
              </a:rPr>
              <a:t>Web container is a generic term used for Servlet container as well as JSP Container. Ex – Apache’s Tomcat, Resin</a:t>
            </a:r>
          </a:p>
          <a:p>
            <a:pPr marL="342900" indent="-342900" eaLnBrk="0" hangingPunct="0">
              <a:spcBef>
                <a:spcPct val="20000"/>
              </a:spcBef>
              <a:buClr>
                <a:srgbClr val="003366"/>
              </a:buClr>
              <a:buFont typeface="Wingdings" pitchFamily="2" charset="2"/>
              <a:buChar char="Ø"/>
              <a:defRPr/>
            </a:pPr>
            <a:r>
              <a:rPr lang="en-US" sz="2400" dirty="0" smtClean="0"/>
              <a:t>It provides following advantages, while developing web application using Servlet/JSP:</a:t>
            </a:r>
            <a:endParaRPr lang="en-US" sz="2400" kern="0" dirty="0" smtClean="0"/>
          </a:p>
          <a:p>
            <a:pPr marL="342900" indent="-342900" eaLnBrk="0" hangingPunct="0">
              <a:spcBef>
                <a:spcPct val="20000"/>
              </a:spcBef>
              <a:buClr>
                <a:srgbClr val="003366"/>
              </a:buClr>
              <a:buFont typeface="Arial" pitchFamily="34" charset="0"/>
              <a:buChar char="•"/>
              <a:defRPr/>
            </a:pPr>
            <a:r>
              <a:rPr lang="en-US" sz="2400" dirty="0" smtClean="0">
                <a:latin typeface="Arial" pitchFamily="34" charset="0"/>
              </a:rPr>
              <a:t>Communication Support : </a:t>
            </a:r>
            <a:r>
              <a:rPr lang="en-US" sz="2400" i="0" kern="0" dirty="0" smtClean="0">
                <a:latin typeface="+mn-lt"/>
              </a:rPr>
              <a:t>Provides easy way for the servlets to communicate with the web server</a:t>
            </a:r>
            <a:endParaRPr lang="en-US" sz="2400" kern="0" dirty="0" smtClean="0"/>
          </a:p>
          <a:p>
            <a:pPr marL="342900" indent="-342900" eaLnBrk="0" hangingPunct="0">
              <a:spcBef>
                <a:spcPct val="20000"/>
              </a:spcBef>
              <a:buClr>
                <a:srgbClr val="003366"/>
              </a:buClr>
              <a:buFont typeface="Arial" pitchFamily="34" charset="0"/>
              <a:buChar char="•"/>
              <a:defRPr/>
            </a:pPr>
            <a:r>
              <a:rPr lang="en-US" sz="2400" dirty="0" smtClean="0">
                <a:latin typeface="Arial" pitchFamily="34" charset="0"/>
              </a:rPr>
              <a:t>Lifecycle Management : </a:t>
            </a:r>
            <a:r>
              <a:rPr lang="en-US" sz="2400" i="0" kern="0" dirty="0" smtClean="0">
                <a:latin typeface="+mn-lt"/>
              </a:rPr>
              <a:t>Controls the entire lifecycle of the servlet: </a:t>
            </a:r>
          </a:p>
          <a:p>
            <a:pPr marL="342900" indent="-342900" eaLnBrk="0" hangingPunct="0">
              <a:spcBef>
                <a:spcPct val="20000"/>
              </a:spcBef>
              <a:buClr>
                <a:srgbClr val="003366"/>
              </a:buClr>
              <a:defRPr/>
            </a:pPr>
            <a:r>
              <a:rPr lang="en-US" sz="2400" i="0" kern="0" dirty="0" smtClean="0">
                <a:latin typeface="+mn-lt"/>
              </a:rPr>
              <a:t>	</a:t>
            </a:r>
            <a:r>
              <a:rPr lang="en-US" sz="2400" i="0" kern="0" dirty="0" smtClean="0">
                <a:solidFill>
                  <a:srgbClr val="C00000"/>
                </a:solidFill>
                <a:latin typeface="+mn-lt"/>
              </a:rPr>
              <a:t>loading of classes</a:t>
            </a:r>
            <a:r>
              <a:rPr lang="en-US" sz="2400" i="0" kern="0" dirty="0" smtClean="0">
                <a:latin typeface="+mn-lt"/>
              </a:rPr>
              <a:t>, </a:t>
            </a:r>
            <a:r>
              <a:rPr lang="en-US" sz="2400" i="0" kern="0" dirty="0" smtClean="0">
                <a:solidFill>
                  <a:srgbClr val="003399"/>
                </a:solidFill>
                <a:latin typeface="+mn-lt"/>
              </a:rPr>
              <a:t>instantiating it</a:t>
            </a:r>
            <a:r>
              <a:rPr lang="en-US" sz="2400" i="0" kern="0" dirty="0" smtClean="0">
                <a:latin typeface="+mn-lt"/>
              </a:rPr>
              <a:t>, </a:t>
            </a:r>
            <a:r>
              <a:rPr lang="en-US" sz="2400" i="0" kern="0" dirty="0" smtClean="0">
                <a:solidFill>
                  <a:srgbClr val="C00000"/>
                </a:solidFill>
                <a:latin typeface="+mn-lt"/>
              </a:rPr>
              <a:t>initializing it</a:t>
            </a:r>
            <a:r>
              <a:rPr lang="en-US" sz="2400" i="0" kern="0" dirty="0" smtClean="0">
                <a:latin typeface="+mn-lt"/>
              </a:rPr>
              <a:t>, </a:t>
            </a:r>
            <a:r>
              <a:rPr lang="en-US" sz="2400" i="0" kern="0" dirty="0" smtClean="0">
                <a:solidFill>
                  <a:srgbClr val="003399"/>
                </a:solidFill>
                <a:latin typeface="+mn-lt"/>
              </a:rPr>
              <a:t>invoking lifecycle methods on it </a:t>
            </a:r>
            <a:r>
              <a:rPr lang="en-US" sz="2400" i="0" kern="0" dirty="0" smtClean="0">
                <a:latin typeface="+mn-lt"/>
              </a:rPr>
              <a:t>and afterwards, </a:t>
            </a:r>
            <a:r>
              <a:rPr lang="en-US" sz="2400" i="0" kern="0" dirty="0" smtClean="0">
                <a:solidFill>
                  <a:srgbClr val="C00000"/>
                </a:solidFill>
                <a:latin typeface="+mn-lt"/>
              </a:rPr>
              <a:t>making it eligible for garbage collection</a:t>
            </a:r>
            <a:endParaRPr lang="en-US" sz="2400" kern="0" dirty="0" smtClean="0"/>
          </a:p>
          <a:p>
            <a:pPr marL="342900" indent="-342900" eaLnBrk="0" hangingPunct="0">
              <a:spcBef>
                <a:spcPct val="20000"/>
              </a:spcBef>
              <a:buClr>
                <a:srgbClr val="003366"/>
              </a:buClr>
              <a:buFont typeface="Arial" pitchFamily="34" charset="0"/>
              <a:buChar char="•"/>
              <a:defRPr/>
            </a:pPr>
            <a:r>
              <a:rPr lang="en-US" sz="2400" dirty="0" smtClean="0">
                <a:latin typeface="Arial" pitchFamily="34" charset="0"/>
              </a:rPr>
              <a:t>Multithreading support : </a:t>
            </a:r>
            <a:r>
              <a:rPr lang="en-US" sz="2400" i="0" kern="0" dirty="0" smtClean="0">
                <a:latin typeface="+mn-lt"/>
              </a:rPr>
              <a:t>Creates and manages a new Java thread for every servlet request it receives</a:t>
            </a:r>
          </a:p>
          <a:p>
            <a:pPr eaLnBrk="0" hangingPunct="0">
              <a:spcBef>
                <a:spcPct val="20000"/>
              </a:spcBef>
              <a:buClr>
                <a:srgbClr val="003366"/>
              </a:buClr>
              <a:defRPr/>
            </a:pPr>
            <a:r>
              <a:rPr lang="en-US" sz="2000" kern="0" dirty="0" smtClean="0"/>
              <a:t>Client -&gt; request-&gt;webserver app-&gt; Get -&gt; web-container-&gt;get()-&gt;</a:t>
            </a:r>
            <a:r>
              <a:rPr lang="en-US" sz="2000" i="0" kern="0" dirty="0" smtClean="0"/>
              <a:t>Servlet-&gt; </a:t>
            </a:r>
            <a:r>
              <a:rPr lang="en-US" sz="2000" i="0" kern="0" dirty="0" err="1" smtClean="0"/>
              <a:t>deplay</a:t>
            </a:r>
            <a:endParaRPr lang="en-US" sz="2000" i="0" kern="0" dirty="0" smtClean="0"/>
          </a:p>
          <a:p>
            <a:pPr marL="342900" indent="-342900" eaLnBrk="0" hangingPunct="0">
              <a:spcBef>
                <a:spcPct val="20000"/>
              </a:spcBef>
              <a:buClr>
                <a:srgbClr val="003366"/>
              </a:buClr>
              <a:buFont typeface="Arial" pitchFamily="34" charset="0"/>
              <a:buChar char="•"/>
              <a:defRPr/>
            </a:pPr>
            <a:r>
              <a:rPr lang="en-US" sz="2400" dirty="0">
                <a:latin typeface="Arial" pitchFamily="34" charset="0"/>
              </a:rPr>
              <a:t>Declarative </a:t>
            </a:r>
            <a:r>
              <a:rPr lang="en-US" sz="2400" dirty="0" smtClean="0">
                <a:latin typeface="Arial" pitchFamily="34" charset="0"/>
              </a:rPr>
              <a:t>security</a:t>
            </a:r>
            <a:endParaRPr lang="en-US" sz="2400" dirty="0">
              <a:latin typeface="Arial" pitchFamily="34" charset="0"/>
            </a:endParaRPr>
          </a:p>
        </p:txBody>
      </p:sp>
    </p:spTree>
    <p:extLst>
      <p:ext uri="{BB962C8B-B14F-4D97-AF65-F5344CB8AC3E}">
        <p14:creationId xmlns:p14="http://schemas.microsoft.com/office/powerpoint/2010/main" val="1164285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checkerboard(across)">
                                      <p:cBhvr>
                                        <p:cTn id="7" dur="500"/>
                                        <p:tgtEl>
                                          <p:spTgt spid="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checkerboard(across)">
                                      <p:cBhvr>
                                        <p:cTn id="1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 y="0"/>
            <a:ext cx="9123680" cy="609600"/>
          </a:xfrm>
          <a:solidFill>
            <a:schemeClr val="accent4">
              <a:lumMod val="20000"/>
              <a:lumOff val="80000"/>
            </a:schemeClr>
          </a:solidFill>
        </p:spPr>
        <p:txBody>
          <a:bodyPr>
            <a:noAutofit/>
          </a:bodyPr>
          <a:lstStyle/>
          <a:p>
            <a:pPr>
              <a:defRPr/>
            </a:pPr>
            <a:r>
              <a:rPr lang="en-US" sz="3600" dirty="0" smtClean="0">
                <a:solidFill>
                  <a:schemeClr val="accent3">
                    <a:lumMod val="50000"/>
                  </a:schemeClr>
                </a:solidFill>
              </a:rPr>
              <a:t>Application Server</a:t>
            </a:r>
            <a:endParaRPr lang="en-US" sz="3600" dirty="0">
              <a:solidFill>
                <a:schemeClr val="accent3">
                  <a:lumMod val="50000"/>
                </a:schemeClr>
              </a:solidFill>
            </a:endParaRPr>
          </a:p>
        </p:txBody>
      </p:sp>
      <p:sp>
        <p:nvSpPr>
          <p:cNvPr id="48131" name="Content Placeholder 2"/>
          <p:cNvSpPr>
            <a:spLocks noGrp="1"/>
          </p:cNvSpPr>
          <p:nvPr>
            <p:ph idx="1"/>
          </p:nvPr>
        </p:nvSpPr>
        <p:spPr>
          <a:xfrm>
            <a:off x="0" y="609600"/>
            <a:ext cx="9144000" cy="6248400"/>
          </a:xfrm>
        </p:spPr>
        <p:txBody>
          <a:bodyPr>
            <a:normAutofit/>
          </a:bodyPr>
          <a:lstStyle/>
          <a:p>
            <a:pPr algn="just"/>
            <a:r>
              <a:rPr lang="en-US" sz="2400" dirty="0" smtClean="0"/>
              <a:t>Application Servers are </a:t>
            </a:r>
            <a:r>
              <a:rPr lang="en-US" sz="2400" b="1" dirty="0" smtClean="0"/>
              <a:t>specialized Web Server</a:t>
            </a:r>
            <a:r>
              <a:rPr lang="en-US" sz="2400" dirty="0" smtClean="0"/>
              <a:t> + </a:t>
            </a:r>
            <a:r>
              <a:rPr lang="en-US" sz="2400" b="1" dirty="0" smtClean="0">
                <a:solidFill>
                  <a:srgbClr val="003399"/>
                </a:solidFill>
              </a:rPr>
              <a:t>Web Container</a:t>
            </a:r>
            <a:r>
              <a:rPr lang="en-US" sz="2400" dirty="0" smtClean="0">
                <a:solidFill>
                  <a:srgbClr val="003399"/>
                </a:solidFill>
              </a:rPr>
              <a:t> </a:t>
            </a:r>
            <a:r>
              <a:rPr lang="en-US" sz="2400" dirty="0" smtClean="0"/>
              <a:t>+ EJB Container</a:t>
            </a:r>
          </a:p>
          <a:p>
            <a:pPr algn="just"/>
            <a:r>
              <a:rPr lang="en-US" sz="2400" dirty="0" smtClean="0"/>
              <a:t>Application Servers provide all the system services to address </a:t>
            </a:r>
            <a:r>
              <a:rPr lang="en-US" sz="2400" b="1" u="sng" dirty="0" smtClean="0"/>
              <a:t>non-functional requirements</a:t>
            </a:r>
            <a:r>
              <a:rPr lang="en-US" sz="2400" b="1" dirty="0" smtClean="0"/>
              <a:t> :</a:t>
            </a:r>
          </a:p>
          <a:p>
            <a:pPr lvl="1" algn="just"/>
            <a:r>
              <a:rPr lang="en-US" sz="2000" dirty="0" smtClean="0"/>
              <a:t>Scalability – through resource pooling</a:t>
            </a:r>
          </a:p>
          <a:p>
            <a:pPr lvl="1" algn="just"/>
            <a:r>
              <a:rPr lang="en-US" sz="2000" dirty="0" smtClean="0"/>
              <a:t>Security </a:t>
            </a:r>
          </a:p>
          <a:p>
            <a:pPr lvl="1" algn="just"/>
            <a:r>
              <a:rPr lang="en-US" sz="2000" dirty="0" smtClean="0"/>
              <a:t>Transaction management   </a:t>
            </a:r>
          </a:p>
          <a:p>
            <a:pPr lvl="1" algn="just"/>
            <a:r>
              <a:rPr lang="en-US" sz="2000" dirty="0" smtClean="0"/>
              <a:t>Performance- connection pooling</a:t>
            </a:r>
          </a:p>
          <a:p>
            <a:pPr algn="just"/>
            <a:r>
              <a:rPr lang="en-US" sz="2400" dirty="0" smtClean="0"/>
              <a:t>Application developers can concentrate on functional requirements by coding required business logic</a:t>
            </a:r>
          </a:p>
          <a:p>
            <a:pPr algn="just"/>
            <a:r>
              <a:rPr lang="en-US" sz="2400" dirty="0"/>
              <a:t>In n-tier architecture, an application server is a server that hosts an API to expose Business Logic and Business Processes for use by other </a:t>
            </a:r>
            <a:endParaRPr lang="en-US" sz="2400" dirty="0" smtClean="0"/>
          </a:p>
          <a:p>
            <a:pPr algn="just">
              <a:buFont typeface="Wingdings" pitchFamily="2" charset="2"/>
              <a:buNone/>
            </a:pPr>
            <a:endParaRPr lang="en-US" sz="2800" dirty="0" smtClean="0"/>
          </a:p>
        </p:txBody>
      </p:sp>
    </p:spTree>
    <p:extLst>
      <p:ext uri="{BB962C8B-B14F-4D97-AF65-F5344CB8AC3E}">
        <p14:creationId xmlns:p14="http://schemas.microsoft.com/office/powerpoint/2010/main" val="9128047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 y="0"/>
            <a:ext cx="9159240" cy="838200"/>
          </a:xfrm>
          <a:solidFill>
            <a:schemeClr val="accent4">
              <a:lumMod val="20000"/>
              <a:lumOff val="80000"/>
            </a:schemeClr>
          </a:solidFill>
        </p:spPr>
        <p:txBody>
          <a:bodyPr>
            <a:normAutofit/>
          </a:bodyPr>
          <a:lstStyle/>
          <a:p>
            <a:pPr>
              <a:defRPr/>
            </a:pPr>
            <a:r>
              <a:rPr lang="en-US" dirty="0" smtClean="0">
                <a:solidFill>
                  <a:schemeClr val="accent3">
                    <a:lumMod val="50000"/>
                  </a:schemeClr>
                </a:solidFill>
              </a:rPr>
              <a:t>Application Server : </a:t>
            </a:r>
            <a:r>
              <a:rPr lang="en-US" dirty="0" err="1" smtClean="0">
                <a:solidFill>
                  <a:schemeClr val="accent3">
                    <a:lumMod val="50000"/>
                  </a:schemeClr>
                </a:solidFill>
              </a:rPr>
              <a:t>JBoss</a:t>
            </a:r>
            <a:endParaRPr lang="en-US" dirty="0">
              <a:solidFill>
                <a:schemeClr val="accent3">
                  <a:lumMod val="50000"/>
                </a:schemeClr>
              </a:solidFill>
            </a:endParaRPr>
          </a:p>
        </p:txBody>
      </p:sp>
      <p:graphicFrame>
        <p:nvGraphicFramePr>
          <p:cNvPr id="5" name="Group 40"/>
          <p:cNvGraphicFramePr>
            <a:graphicFrameLocks noGrp="1"/>
          </p:cNvGraphicFramePr>
          <p:nvPr>
            <p:ph idx="1"/>
          </p:nvPr>
        </p:nvGraphicFramePr>
        <p:xfrm>
          <a:off x="266700" y="1435100"/>
          <a:ext cx="8346831" cy="3200290"/>
        </p:xfrm>
        <a:graphic>
          <a:graphicData uri="http://schemas.openxmlformats.org/drawingml/2006/table">
            <a:tbl>
              <a:tblPr/>
              <a:tblGrid>
                <a:gridCol w="4439849"/>
                <a:gridCol w="3906982"/>
              </a:tblGrid>
              <a:tr h="396146">
                <a:tc>
                  <a:txBody>
                    <a:bodyPr/>
                    <a:lstStyle/>
                    <a:p>
                      <a:pPr marL="0" marR="0" lvl="0" indent="0" algn="ctr" defTabSz="914400" rtl="0" eaLnBrk="1" fontAlgn="base" latinLnBrk="0" hangingPunct="1">
                        <a:lnSpc>
                          <a:spcPct val="100000"/>
                        </a:lnSpc>
                        <a:spcBef>
                          <a:spcPct val="20000"/>
                        </a:spcBef>
                        <a:spcAft>
                          <a:spcPct val="0"/>
                        </a:spcAft>
                        <a:buClr>
                          <a:srgbClr val="003366"/>
                        </a:buClr>
                        <a:buSzTx/>
                        <a:buFont typeface="Wingdings" pitchFamily="2" charset="2"/>
                        <a:buNone/>
                        <a:tabLst/>
                      </a:pPr>
                      <a:r>
                        <a:rPr kumimoji="0" lang="en-US" sz="2000" b="1" i="0" u="none" strike="noStrike" cap="none" normalizeH="0" baseline="0" dirty="0" smtClean="0">
                          <a:ln>
                            <a:noFill/>
                          </a:ln>
                          <a:solidFill>
                            <a:srgbClr val="000000"/>
                          </a:solidFill>
                          <a:effectLst/>
                          <a:latin typeface="Arial" charset="0"/>
                        </a:rPr>
                        <a:t>Java EE App Servers</a:t>
                      </a:r>
                    </a:p>
                  </a:txBody>
                  <a:tcPr marL="84406" marR="84406" marT="45709" marB="45709"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3D7EB"/>
                    </a:solidFill>
                  </a:tcPr>
                </a:tc>
                <a:tc>
                  <a:txBody>
                    <a:bodyPr/>
                    <a:lstStyle/>
                    <a:p>
                      <a:pPr marL="0" marR="0" lvl="0" indent="0" algn="ctr" defTabSz="914400" rtl="0" eaLnBrk="1" fontAlgn="base" latinLnBrk="0" hangingPunct="1">
                        <a:lnSpc>
                          <a:spcPct val="100000"/>
                        </a:lnSpc>
                        <a:spcBef>
                          <a:spcPct val="20000"/>
                        </a:spcBef>
                        <a:spcAft>
                          <a:spcPct val="0"/>
                        </a:spcAft>
                        <a:buClr>
                          <a:srgbClr val="003366"/>
                        </a:buClr>
                        <a:buSzTx/>
                        <a:buFont typeface="Wingdings" pitchFamily="2" charset="2"/>
                        <a:buNone/>
                        <a:tabLst/>
                      </a:pPr>
                      <a:r>
                        <a:rPr kumimoji="0" lang="en-US" sz="2000" b="1" i="0" u="none" strike="noStrike" cap="none" normalizeH="0" baseline="0" dirty="0" smtClean="0">
                          <a:ln>
                            <a:noFill/>
                          </a:ln>
                          <a:solidFill>
                            <a:srgbClr val="000000"/>
                          </a:solidFill>
                          <a:effectLst/>
                          <a:latin typeface="Arial" charset="0"/>
                        </a:rPr>
                        <a:t>Proprietary App Servers</a:t>
                      </a:r>
                    </a:p>
                  </a:txBody>
                  <a:tcPr marL="84406" marR="84406" marT="45709" marB="45709"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3D7EB"/>
                    </a:solidFill>
                  </a:tcPr>
                </a:tc>
              </a:tr>
              <a:tr h="790388">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Wingdings" pitchFamily="2" charset="2"/>
                        <a:buNone/>
                        <a:tabLst/>
                      </a:pPr>
                      <a:r>
                        <a:rPr kumimoji="0" lang="en-US" sz="2000" b="0" i="0" u="none" strike="noStrike" cap="none" normalizeH="0" baseline="0" dirty="0" smtClean="0">
                          <a:ln>
                            <a:noFill/>
                          </a:ln>
                          <a:solidFill>
                            <a:srgbClr val="000000"/>
                          </a:solidFill>
                          <a:effectLst/>
                          <a:latin typeface="Arial" charset="0"/>
                        </a:rPr>
                        <a:t>Provide system services in well defined</a:t>
                      </a:r>
                      <a:r>
                        <a:rPr lang="en-US" sz="2000" b="0" dirty="0" smtClean="0">
                          <a:solidFill>
                            <a:schemeClr val="accent2"/>
                          </a:solidFill>
                          <a:latin typeface="+mn-lt"/>
                          <a:ea typeface="+mn-ea"/>
                          <a:cs typeface="+mn-cs"/>
                        </a:rPr>
                        <a:t>, </a:t>
                      </a:r>
                      <a:r>
                        <a:rPr lang="en-US" sz="2000" b="1" dirty="0" smtClean="0">
                          <a:solidFill>
                            <a:schemeClr val="accent2"/>
                          </a:solidFill>
                          <a:latin typeface="+mn-lt"/>
                          <a:ea typeface="+mn-ea"/>
                          <a:cs typeface="+mn-cs"/>
                        </a:rPr>
                        <a:t>open, industry standard </a:t>
                      </a:r>
                      <a:r>
                        <a:rPr kumimoji="0" lang="en-US" sz="2000" b="0" i="0" u="none" strike="noStrike" cap="none" normalizeH="0" baseline="0" dirty="0" smtClean="0">
                          <a:ln>
                            <a:noFill/>
                          </a:ln>
                          <a:solidFill>
                            <a:srgbClr val="000000"/>
                          </a:solidFill>
                          <a:effectLst/>
                          <a:latin typeface="Arial" charset="0"/>
                        </a:rPr>
                        <a:t>manner</a:t>
                      </a:r>
                    </a:p>
                  </a:txBody>
                  <a:tcPr marL="84406" marR="84406" marT="45709" marB="45709"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Wingdings" pitchFamily="2" charset="2"/>
                        <a:buNone/>
                        <a:tabLst/>
                      </a:pPr>
                      <a:r>
                        <a:rPr kumimoji="0" lang="en-US" sz="2000" b="0" i="0" u="none" strike="noStrike" cap="none" normalizeH="0" baseline="0" dirty="0" smtClean="0">
                          <a:ln>
                            <a:noFill/>
                          </a:ln>
                          <a:solidFill>
                            <a:srgbClr val="000000"/>
                          </a:solidFill>
                          <a:effectLst/>
                          <a:latin typeface="Arial" charset="0"/>
                        </a:rPr>
                        <a:t>Provide system services in well defined, proprietary manner</a:t>
                      </a:r>
                    </a:p>
                  </a:txBody>
                  <a:tcPr marL="84406" marR="84406" marT="45709" marB="45709"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0874">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Wingdings" pitchFamily="2" charset="2"/>
                        <a:buNone/>
                        <a:tabLst/>
                      </a:pPr>
                      <a:r>
                        <a:rPr kumimoji="0" lang="en-US" sz="2000" b="0" i="0" u="none" strike="noStrike" cap="none" normalizeH="0" baseline="0" dirty="0" smtClean="0">
                          <a:ln>
                            <a:noFill/>
                          </a:ln>
                          <a:solidFill>
                            <a:srgbClr val="000000"/>
                          </a:solidFill>
                          <a:effectLst/>
                          <a:latin typeface="Arial" charset="0"/>
                        </a:rPr>
                        <a:t>Application development </a:t>
                      </a:r>
                      <a:r>
                        <a:rPr kumimoji="0" lang="en-US" sz="2000" b="0" i="0" u="sng" strike="noStrike" cap="none" normalizeH="0" baseline="0" dirty="0" smtClean="0">
                          <a:ln>
                            <a:noFill/>
                          </a:ln>
                          <a:solidFill>
                            <a:srgbClr val="000000"/>
                          </a:solidFill>
                          <a:effectLst/>
                          <a:latin typeface="Arial" charset="0"/>
                        </a:rPr>
                        <a:t>according to </a:t>
                      </a:r>
                      <a:r>
                        <a:rPr lang="en-US" sz="2000" b="1" u="sng" kern="1200" dirty="0" smtClean="0">
                          <a:solidFill>
                            <a:schemeClr val="accent2"/>
                          </a:solidFill>
                          <a:latin typeface="+mn-lt"/>
                          <a:ea typeface="+mn-ea"/>
                          <a:cs typeface="+mn-cs"/>
                        </a:rPr>
                        <a:t>Java EE specification</a:t>
                      </a:r>
                    </a:p>
                  </a:txBody>
                  <a:tcPr marL="84406" marR="84406" marT="45709" marB="45709"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Wingdings" pitchFamily="2" charset="2"/>
                        <a:buNone/>
                        <a:tabLst/>
                      </a:pPr>
                      <a:r>
                        <a:rPr kumimoji="0" lang="en-US" sz="2000" b="0" i="0" u="none" strike="noStrike" cap="none" normalizeH="0" baseline="0" dirty="0" smtClean="0">
                          <a:ln>
                            <a:noFill/>
                          </a:ln>
                          <a:solidFill>
                            <a:srgbClr val="000000"/>
                          </a:solidFill>
                          <a:effectLst/>
                          <a:latin typeface="Arial" charset="0"/>
                        </a:rPr>
                        <a:t>Application development </a:t>
                      </a:r>
                      <a:r>
                        <a:rPr kumimoji="0" lang="en-US" sz="2000" b="0" i="0" u="sng" strike="noStrike" cap="none" normalizeH="0" baseline="0" dirty="0" smtClean="0">
                          <a:ln>
                            <a:noFill/>
                          </a:ln>
                          <a:solidFill>
                            <a:srgbClr val="000000"/>
                          </a:solidFill>
                          <a:effectLst/>
                          <a:latin typeface="Arial" charset="0"/>
                        </a:rPr>
                        <a:t>according to </a:t>
                      </a:r>
                      <a:r>
                        <a:rPr kumimoji="0" lang="en-US" sz="2000" b="0" i="0" u="sng" strike="noStrike" cap="none" normalizeH="0" baseline="0" dirty="0" smtClean="0">
                          <a:ln>
                            <a:noFill/>
                          </a:ln>
                          <a:solidFill>
                            <a:srgbClr val="FF0000"/>
                          </a:solidFill>
                          <a:effectLst/>
                          <a:latin typeface="Arial" charset="0"/>
                        </a:rPr>
                        <a:t>Application Server specification</a:t>
                      </a:r>
                    </a:p>
                  </a:txBody>
                  <a:tcPr marL="84406" marR="84406" marT="45709" marB="45709"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46">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Wingdings" pitchFamily="2" charset="2"/>
                        <a:buNone/>
                        <a:tabLst/>
                      </a:pPr>
                      <a:r>
                        <a:rPr lang="en-US" sz="2000" b="1" u="sng" kern="1200" dirty="0" smtClean="0">
                          <a:solidFill>
                            <a:schemeClr val="accent2"/>
                          </a:solidFill>
                          <a:latin typeface="+mn-lt"/>
                          <a:ea typeface="+mn-ea"/>
                          <a:cs typeface="+mn-cs"/>
                        </a:rPr>
                        <a:t>Vendor independent</a:t>
                      </a:r>
                    </a:p>
                  </a:txBody>
                  <a:tcPr marL="84406" marR="84406" marT="45709" marB="45709"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Wingdings" pitchFamily="2" charset="2"/>
                        <a:buNone/>
                        <a:tabLst/>
                      </a:pPr>
                      <a:r>
                        <a:rPr lang="en-US" sz="2000" b="1" u="sng" kern="1200" dirty="0" smtClean="0">
                          <a:solidFill>
                            <a:srgbClr val="FF0000"/>
                          </a:solidFill>
                          <a:latin typeface="+mn-lt"/>
                          <a:ea typeface="+mn-ea"/>
                          <a:cs typeface="+mn-cs"/>
                        </a:rPr>
                        <a:t>Vendor dependent</a:t>
                      </a:r>
                      <a:endParaRPr kumimoji="0" lang="en-US" sz="2000" b="0" i="0" u="sng" strike="noStrike" cap="none" normalizeH="0" baseline="0" dirty="0" smtClean="0">
                        <a:ln>
                          <a:noFill/>
                        </a:ln>
                        <a:solidFill>
                          <a:srgbClr val="FF0000"/>
                        </a:solidFill>
                        <a:effectLst/>
                        <a:latin typeface="Arial" charset="0"/>
                      </a:endParaRPr>
                    </a:p>
                  </a:txBody>
                  <a:tcPr marL="84406" marR="84406" marT="45709" marB="45709"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46">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Wingdings" pitchFamily="2" charset="2"/>
                        <a:buNone/>
                        <a:tabLst/>
                      </a:pPr>
                      <a:r>
                        <a:rPr lang="en-US" sz="2000" b="1" u="none" kern="1200" dirty="0" smtClean="0">
                          <a:solidFill>
                            <a:schemeClr val="accent2"/>
                          </a:solidFill>
                          <a:latin typeface="+mn-lt"/>
                          <a:ea typeface="+mn-ea"/>
                          <a:cs typeface="+mn-cs"/>
                        </a:rPr>
                        <a:t>Ex: </a:t>
                      </a:r>
                      <a:r>
                        <a:rPr lang="en-US" sz="2000" b="1" u="sng" kern="1200" dirty="0" err="1" smtClean="0">
                          <a:solidFill>
                            <a:schemeClr val="accent2"/>
                          </a:solidFill>
                          <a:latin typeface="+mn-lt"/>
                          <a:ea typeface="+mn-ea"/>
                          <a:cs typeface="+mn-cs"/>
                        </a:rPr>
                        <a:t>JBoss</a:t>
                      </a:r>
                      <a:r>
                        <a:rPr lang="en-US" sz="2000" b="1" u="sng" kern="1200" dirty="0" smtClean="0">
                          <a:solidFill>
                            <a:schemeClr val="accent2"/>
                          </a:solidFill>
                          <a:latin typeface="+mn-lt"/>
                          <a:ea typeface="+mn-ea"/>
                          <a:cs typeface="+mn-cs"/>
                        </a:rPr>
                        <a:t>, </a:t>
                      </a:r>
                      <a:r>
                        <a:rPr lang="en-US" sz="2000" b="1" u="sng" kern="1200" dirty="0" err="1" smtClean="0">
                          <a:solidFill>
                            <a:schemeClr val="accent2"/>
                          </a:solidFill>
                          <a:latin typeface="+mn-lt"/>
                          <a:ea typeface="+mn-ea"/>
                          <a:cs typeface="+mn-cs"/>
                        </a:rPr>
                        <a:t>Weblogic</a:t>
                      </a:r>
                      <a:r>
                        <a:rPr lang="en-US" sz="2000" b="1" u="sng" kern="1200" dirty="0" smtClean="0">
                          <a:solidFill>
                            <a:schemeClr val="accent2"/>
                          </a:solidFill>
                          <a:latin typeface="+mn-lt"/>
                          <a:ea typeface="+mn-ea"/>
                          <a:cs typeface="+mn-cs"/>
                        </a:rPr>
                        <a:t>, </a:t>
                      </a:r>
                      <a:r>
                        <a:rPr lang="en-US" sz="2000" b="1" u="sng" kern="1200" dirty="0" err="1" smtClean="0">
                          <a:solidFill>
                            <a:schemeClr val="accent2"/>
                          </a:solidFill>
                          <a:latin typeface="+mn-lt"/>
                          <a:ea typeface="+mn-ea"/>
                          <a:cs typeface="+mn-cs"/>
                        </a:rPr>
                        <a:t>Websphere</a:t>
                      </a:r>
                      <a:r>
                        <a:rPr lang="en-US" sz="2000" b="1" u="sng" kern="1200" dirty="0" smtClean="0">
                          <a:solidFill>
                            <a:schemeClr val="accent2"/>
                          </a:solidFill>
                          <a:latin typeface="+mn-lt"/>
                          <a:ea typeface="+mn-ea"/>
                          <a:cs typeface="+mn-cs"/>
                        </a:rPr>
                        <a:t> </a:t>
                      </a:r>
                    </a:p>
                  </a:txBody>
                  <a:tcPr marL="84406" marR="84406" marT="45709" marB="45709"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Wingdings" pitchFamily="2" charset="2"/>
                        <a:buNone/>
                        <a:tabLst/>
                      </a:pPr>
                      <a:r>
                        <a:rPr kumimoji="0" lang="en-US" sz="2000" b="0" i="0" u="none" strike="noStrike" cap="none" normalizeH="0" baseline="0" dirty="0" smtClean="0">
                          <a:ln>
                            <a:noFill/>
                          </a:ln>
                          <a:solidFill>
                            <a:srgbClr val="006600"/>
                          </a:solidFill>
                          <a:effectLst/>
                          <a:latin typeface="Arial" charset="0"/>
                        </a:rPr>
                        <a:t>Ex: MS IIS</a:t>
                      </a:r>
                    </a:p>
                  </a:txBody>
                  <a:tcPr marL="84406" marR="84406" marT="45709" marB="45709"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 name="Content Placeholder 2"/>
          <p:cNvSpPr txBox="1">
            <a:spLocks/>
          </p:cNvSpPr>
          <p:nvPr/>
        </p:nvSpPr>
        <p:spPr bwMode="auto">
          <a:xfrm>
            <a:off x="304800" y="4100513"/>
            <a:ext cx="8229600" cy="2063750"/>
          </a:xfrm>
          <a:prstGeom prst="rect">
            <a:avLst/>
          </a:prstGeom>
          <a:noFill/>
          <a:ln w="9525">
            <a:noFill/>
            <a:miter lim="800000"/>
            <a:headEnd/>
            <a:tailEnd/>
          </a:ln>
        </p:spPr>
        <p:txBody>
          <a:bodyPr/>
          <a:lstStyle/>
          <a:p>
            <a:pPr marL="342900" indent="-342900">
              <a:spcBef>
                <a:spcPct val="20000"/>
              </a:spcBef>
              <a:buClr>
                <a:srgbClr val="003366"/>
              </a:buClr>
              <a:buFont typeface="Wingdings" pitchFamily="2" charset="2"/>
              <a:buChar char="Ø"/>
              <a:defRPr/>
            </a:pPr>
            <a:endParaRPr lang="en-US" sz="2800" i="0" kern="0" dirty="0">
              <a:latin typeface="+mn-lt"/>
            </a:endParaRPr>
          </a:p>
          <a:p>
            <a:pPr marL="342900" indent="-342900">
              <a:spcBef>
                <a:spcPct val="20000"/>
              </a:spcBef>
              <a:buClr>
                <a:srgbClr val="003366"/>
              </a:buClr>
              <a:buFont typeface="Wingdings" pitchFamily="2" charset="2"/>
              <a:buChar char="Ø"/>
              <a:defRPr/>
            </a:pPr>
            <a:r>
              <a:rPr lang="en-US" sz="2800" i="0" kern="0" dirty="0" err="1">
                <a:latin typeface="+mn-lt"/>
              </a:rPr>
              <a:t>JBoss</a:t>
            </a:r>
            <a:r>
              <a:rPr lang="en-US" sz="2800" i="0" kern="0" dirty="0">
                <a:latin typeface="+mn-lt"/>
              </a:rPr>
              <a:t> is open source, under LGPL</a:t>
            </a:r>
          </a:p>
          <a:p>
            <a:pPr marL="342900" indent="-342900">
              <a:spcBef>
                <a:spcPct val="20000"/>
              </a:spcBef>
              <a:buClr>
                <a:srgbClr val="003366"/>
              </a:buClr>
              <a:buFont typeface="Wingdings" pitchFamily="2" charset="2"/>
              <a:buChar char="Ø"/>
              <a:defRPr/>
            </a:pPr>
            <a:r>
              <a:rPr lang="en-US" sz="2800" i="0" kern="0" dirty="0">
                <a:latin typeface="+mn-lt"/>
              </a:rPr>
              <a:t>Full-fledged App Server built on </a:t>
            </a:r>
            <a:r>
              <a:rPr lang="en-US" sz="2800" b="1" i="0" dirty="0">
                <a:solidFill>
                  <a:schemeClr val="accent2"/>
                </a:solidFill>
                <a:latin typeface="+mn-lt"/>
              </a:rPr>
              <a:t>J2EE 1.4 spec</a:t>
            </a:r>
          </a:p>
          <a:p>
            <a:pPr marL="342900" indent="-342900">
              <a:spcBef>
                <a:spcPct val="20000"/>
              </a:spcBef>
              <a:buClr>
                <a:srgbClr val="003366"/>
              </a:buClr>
              <a:buFont typeface="Wingdings" pitchFamily="2" charset="2"/>
              <a:buChar char="Ø"/>
              <a:defRPr/>
            </a:pPr>
            <a:r>
              <a:rPr lang="en-US" sz="2800" i="0" kern="0" dirty="0">
                <a:latin typeface="+mn-lt"/>
              </a:rPr>
              <a:t>Comes in 3 flavors: all, minimal and default</a:t>
            </a:r>
          </a:p>
        </p:txBody>
      </p:sp>
    </p:spTree>
    <p:extLst>
      <p:ext uri="{BB962C8B-B14F-4D97-AF65-F5344CB8AC3E}">
        <p14:creationId xmlns:p14="http://schemas.microsoft.com/office/powerpoint/2010/main" val="35898987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989"/>
            <a:ext cx="9144000" cy="735011"/>
          </a:xfrm>
          <a:solidFill>
            <a:schemeClr val="accent4">
              <a:lumMod val="20000"/>
              <a:lumOff val="80000"/>
            </a:schemeClr>
          </a:solidFill>
        </p:spPr>
        <p:txBody>
          <a:bodyPr>
            <a:normAutofit fontScale="90000"/>
          </a:bodyPr>
          <a:lstStyle/>
          <a:p>
            <a:pPr>
              <a:defRPr/>
            </a:pPr>
            <a:r>
              <a:rPr lang="en-US" dirty="0" smtClean="0">
                <a:solidFill>
                  <a:schemeClr val="accent3">
                    <a:lumMod val="50000"/>
                  </a:schemeClr>
                </a:solidFill>
              </a:rPr>
              <a:t>Enterprise Application Software</a:t>
            </a:r>
            <a:endParaRPr lang="en-US" dirty="0">
              <a:solidFill>
                <a:schemeClr val="accent3">
                  <a:lumMod val="50000"/>
                </a:schemeClr>
              </a:solidFill>
            </a:endParaRPr>
          </a:p>
        </p:txBody>
      </p:sp>
      <p:sp>
        <p:nvSpPr>
          <p:cNvPr id="4" name="Slide Number Placeholder 3"/>
          <p:cNvSpPr>
            <a:spLocks noGrp="1"/>
          </p:cNvSpPr>
          <p:nvPr>
            <p:ph type="sldNum" sz="quarter" idx="10"/>
          </p:nvPr>
        </p:nvSpPr>
        <p:spPr/>
        <p:txBody>
          <a:bodyPr/>
          <a:lstStyle/>
          <a:p>
            <a:pPr>
              <a:defRPr/>
            </a:pPr>
            <a:fld id="{F4BAE583-0FCA-4176-86EB-6F6596F31FFF}" type="slidenum">
              <a:rPr lang="en-US" smtClean="0"/>
              <a:pPr>
                <a:defRPr/>
              </a:pPr>
              <a:t>3</a:t>
            </a:fld>
            <a:endParaRPr lang="en-US"/>
          </a:p>
        </p:txBody>
      </p:sp>
      <p:sp>
        <p:nvSpPr>
          <p:cNvPr id="5" name="Rectangle 4"/>
          <p:cNvSpPr/>
          <p:nvPr/>
        </p:nvSpPr>
        <p:spPr>
          <a:xfrm>
            <a:off x="0" y="762001"/>
            <a:ext cx="9143999" cy="4745915"/>
          </a:xfrm>
          <a:prstGeom prst="rect">
            <a:avLst/>
          </a:prstGeom>
        </p:spPr>
        <p:txBody>
          <a:bodyPr wrap="square">
            <a:spAutoFit/>
          </a:bodyPr>
          <a:lstStyle/>
          <a:p>
            <a:pPr marL="342900" indent="-342900" algn="just">
              <a:spcBef>
                <a:spcPct val="20000"/>
              </a:spcBef>
              <a:buClr>
                <a:srgbClr val="003366"/>
              </a:buClr>
              <a:buFont typeface="Wingdings" pitchFamily="2" charset="2"/>
              <a:buChar char="Ø"/>
              <a:defRPr/>
            </a:pPr>
            <a:r>
              <a:rPr lang="en-US" sz="2800" i="0" dirty="0">
                <a:latin typeface="+mn-lt"/>
              </a:rPr>
              <a:t>It is an </a:t>
            </a:r>
            <a:r>
              <a:rPr lang="en-US" sz="2800" b="1" i="0" dirty="0">
                <a:solidFill>
                  <a:srgbClr val="003399"/>
                </a:solidFill>
                <a:latin typeface="+mn-lt"/>
              </a:rPr>
              <a:t>application software</a:t>
            </a:r>
            <a:r>
              <a:rPr lang="en-US" sz="2800" i="0" dirty="0">
                <a:latin typeface="+mn-lt"/>
              </a:rPr>
              <a:t>, that performs business functions such as accounting, production scheduling, customer information management, bank account maintenance, etc.</a:t>
            </a:r>
          </a:p>
          <a:p>
            <a:pPr marL="342900" indent="-342900" algn="just">
              <a:spcBef>
                <a:spcPct val="20000"/>
              </a:spcBef>
              <a:buClr>
                <a:srgbClr val="003366"/>
              </a:buClr>
              <a:defRPr/>
            </a:pPr>
            <a:r>
              <a:rPr lang="en-US" sz="2800" dirty="0">
                <a:latin typeface="+mn-lt"/>
              </a:rPr>
              <a:t> </a:t>
            </a:r>
          </a:p>
          <a:p>
            <a:pPr marL="342900" indent="-342900" algn="just">
              <a:spcBef>
                <a:spcPct val="20000"/>
              </a:spcBef>
              <a:buClr>
                <a:srgbClr val="003366"/>
              </a:buClr>
              <a:buFont typeface="Wingdings" pitchFamily="2" charset="2"/>
              <a:buChar char="Ø"/>
              <a:defRPr/>
            </a:pPr>
            <a:r>
              <a:rPr lang="en-US" sz="2800" i="0" dirty="0">
                <a:latin typeface="+mn-lt"/>
              </a:rPr>
              <a:t>It is frequently </a:t>
            </a:r>
            <a:r>
              <a:rPr lang="en-US" sz="2800" b="1" i="0" dirty="0">
                <a:solidFill>
                  <a:srgbClr val="003399"/>
                </a:solidFill>
                <a:latin typeface="+mn-lt"/>
              </a:rPr>
              <a:t>hosted on servers </a:t>
            </a:r>
            <a:r>
              <a:rPr lang="en-US" sz="2800" i="0" dirty="0">
                <a:latin typeface="+mn-lt"/>
              </a:rPr>
              <a:t>and </a:t>
            </a:r>
            <a:r>
              <a:rPr lang="en-US" sz="2800" b="1" i="0" dirty="0">
                <a:solidFill>
                  <a:srgbClr val="003399"/>
                </a:solidFill>
                <a:latin typeface="+mn-lt"/>
              </a:rPr>
              <a:t>simultaneously provides services to a large number of users</a:t>
            </a:r>
            <a:r>
              <a:rPr lang="en-US" sz="2800" i="0" dirty="0">
                <a:latin typeface="+mn-lt"/>
              </a:rPr>
              <a:t>, over a computer network</a:t>
            </a:r>
          </a:p>
          <a:p>
            <a:pPr marL="342900" indent="-342900" algn="just">
              <a:spcBef>
                <a:spcPct val="20000"/>
              </a:spcBef>
              <a:buClr>
                <a:srgbClr val="003366"/>
              </a:buClr>
              <a:buFont typeface="Wingdings" pitchFamily="2" charset="2"/>
              <a:buChar char="Ø"/>
              <a:defRPr/>
            </a:pPr>
            <a:endParaRPr lang="en-US" sz="2800" i="0" dirty="0">
              <a:latin typeface="+mn-lt"/>
            </a:endParaRPr>
          </a:p>
          <a:p>
            <a:pPr marL="342900" indent="-342900" algn="just">
              <a:spcBef>
                <a:spcPct val="20000"/>
              </a:spcBef>
              <a:buClr>
                <a:srgbClr val="003366"/>
              </a:buClr>
              <a:buFont typeface="Wingdings" pitchFamily="2" charset="2"/>
              <a:buChar char="Ø"/>
              <a:defRPr/>
            </a:pPr>
            <a:r>
              <a:rPr lang="en-US" sz="2800" i="0" dirty="0">
                <a:latin typeface="+mn-lt"/>
              </a:rPr>
              <a:t>Typically it has </a:t>
            </a:r>
            <a:r>
              <a:rPr lang="en-US" sz="2800" b="1" i="0" dirty="0">
                <a:solidFill>
                  <a:srgbClr val="003399"/>
                </a:solidFill>
                <a:latin typeface="+mn-lt"/>
              </a:rPr>
              <a:t>n-tier</a:t>
            </a:r>
            <a:r>
              <a:rPr lang="en-US" sz="2800" i="0" dirty="0">
                <a:latin typeface="+mn-lt"/>
              </a:rPr>
              <a:t> architecture</a:t>
            </a:r>
          </a:p>
        </p:txBody>
      </p:sp>
    </p:spTree>
    <p:extLst>
      <p:ext uri="{BB962C8B-B14F-4D97-AF65-F5344CB8AC3E}">
        <p14:creationId xmlns:p14="http://schemas.microsoft.com/office/powerpoint/2010/main" val="54797795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76" y="0"/>
            <a:ext cx="9158976" cy="762000"/>
          </a:xfrm>
          <a:solidFill>
            <a:schemeClr val="accent4">
              <a:lumMod val="20000"/>
              <a:lumOff val="80000"/>
            </a:schemeClr>
          </a:solidFill>
        </p:spPr>
        <p:txBody>
          <a:bodyPr/>
          <a:lstStyle/>
          <a:p>
            <a:pPr>
              <a:defRPr/>
            </a:pPr>
            <a:r>
              <a:rPr lang="en-US" dirty="0" smtClean="0">
                <a:solidFill>
                  <a:schemeClr val="accent3">
                    <a:lumMod val="50000"/>
                  </a:schemeClr>
                </a:solidFill>
              </a:rPr>
              <a:t>Servlet Lifecycle</a:t>
            </a:r>
            <a:endParaRPr lang="en-US" dirty="0">
              <a:solidFill>
                <a:schemeClr val="accent3">
                  <a:lumMod val="50000"/>
                </a:schemeClr>
              </a:solidFill>
            </a:endParaRPr>
          </a:p>
        </p:txBody>
      </p:sp>
      <p:sp>
        <p:nvSpPr>
          <p:cNvPr id="4" name="Slide Number Placeholder 3"/>
          <p:cNvSpPr>
            <a:spLocks noGrp="1"/>
          </p:cNvSpPr>
          <p:nvPr>
            <p:ph type="sldNum" sz="quarter" idx="10"/>
          </p:nvPr>
        </p:nvSpPr>
        <p:spPr/>
        <p:txBody>
          <a:bodyPr/>
          <a:lstStyle/>
          <a:p>
            <a:pPr>
              <a:defRPr/>
            </a:pPr>
            <a:fld id="{035DC035-22AE-49F1-8B68-1BA50784C990}" type="slidenum">
              <a:rPr lang="en-US" smtClean="0"/>
              <a:pPr>
                <a:defRPr/>
              </a:pPr>
              <a:t>30</a:t>
            </a:fld>
            <a:endParaRPr lang="en-US"/>
          </a:p>
        </p:txBody>
      </p:sp>
      <p:grpSp>
        <p:nvGrpSpPr>
          <p:cNvPr id="50180" name="Group 4"/>
          <p:cNvGrpSpPr>
            <a:grpSpLocks/>
          </p:cNvGrpSpPr>
          <p:nvPr/>
        </p:nvGrpSpPr>
        <p:grpSpPr bwMode="auto">
          <a:xfrm>
            <a:off x="202224" y="1052513"/>
            <a:ext cx="8186117" cy="5348287"/>
            <a:chOff x="218536" y="152400"/>
            <a:chExt cx="8868616" cy="6248400"/>
          </a:xfrm>
        </p:grpSpPr>
        <p:pic>
          <p:nvPicPr>
            <p:cNvPr id="50181" name="Picture 5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762000"/>
              <a:ext cx="704850" cy="514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2" name="TextBox 6"/>
            <p:cNvSpPr txBox="1">
              <a:spLocks noChangeArrowheads="1"/>
            </p:cNvSpPr>
            <p:nvPr/>
          </p:nvSpPr>
          <p:spPr bwMode="auto">
            <a:xfrm>
              <a:off x="1828799" y="1295400"/>
              <a:ext cx="2631372" cy="755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r>
                <a:rPr lang="en-US" i="0"/>
                <a:t>Deployed servlet</a:t>
              </a:r>
            </a:p>
            <a:p>
              <a:pPr eaLnBrk="1" hangingPunct="1"/>
              <a:r>
                <a:rPr lang="en-US" i="0"/>
                <a:t>Eg: HelloServlet.class</a:t>
              </a:r>
            </a:p>
          </p:txBody>
        </p:sp>
        <p:grpSp>
          <p:nvGrpSpPr>
            <p:cNvPr id="50183" name="Group 27"/>
            <p:cNvGrpSpPr>
              <a:grpSpLocks/>
            </p:cNvGrpSpPr>
            <p:nvPr/>
          </p:nvGrpSpPr>
          <p:grpSpPr bwMode="auto">
            <a:xfrm>
              <a:off x="6172200" y="609600"/>
              <a:ext cx="1504796" cy="1828800"/>
              <a:chOff x="5791200" y="609600"/>
              <a:chExt cx="1504796" cy="1828800"/>
            </a:xfrm>
          </p:grpSpPr>
          <p:sp>
            <p:nvSpPr>
              <p:cNvPr id="36" name="Rectangle 6"/>
              <p:cNvSpPr/>
              <p:nvPr/>
            </p:nvSpPr>
            <p:spPr>
              <a:xfrm>
                <a:off x="5790877" y="610504"/>
                <a:ext cx="1447853" cy="18287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i="0"/>
              </a:p>
            </p:txBody>
          </p:sp>
          <p:cxnSp>
            <p:nvCxnSpPr>
              <p:cNvPr id="37" name="Straight Connector 36"/>
              <p:cNvCxnSpPr/>
              <p:nvPr/>
            </p:nvCxnSpPr>
            <p:spPr>
              <a:xfrm>
                <a:off x="5790877" y="1144651"/>
                <a:ext cx="14478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790877" y="1829027"/>
                <a:ext cx="1447853" cy="1854"/>
              </a:xfrm>
              <a:prstGeom prst="line">
                <a:avLst/>
              </a:prstGeom>
            </p:spPr>
            <p:style>
              <a:lnRef idx="1">
                <a:schemeClr val="accent1"/>
              </a:lnRef>
              <a:fillRef idx="0">
                <a:schemeClr val="accent1"/>
              </a:fillRef>
              <a:effectRef idx="0">
                <a:schemeClr val="accent1"/>
              </a:effectRef>
              <a:fontRef idx="minor">
                <a:schemeClr val="tx1"/>
              </a:fontRef>
            </p:style>
          </p:cxnSp>
          <p:sp>
            <p:nvSpPr>
              <p:cNvPr id="50214" name="Rectangle 38"/>
              <p:cNvSpPr>
                <a:spLocks noChangeArrowheads="1"/>
              </p:cNvSpPr>
              <p:nvPr/>
            </p:nvSpPr>
            <p:spPr bwMode="auto">
              <a:xfrm>
                <a:off x="5867400" y="685800"/>
                <a:ext cx="1428596" cy="431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i="0"/>
                  <a:t>HelloServlet</a:t>
                </a:r>
              </a:p>
            </p:txBody>
          </p:sp>
        </p:grpSp>
        <p:sp>
          <p:nvSpPr>
            <p:cNvPr id="9" name="Rectangle 8"/>
            <p:cNvSpPr/>
            <p:nvPr/>
          </p:nvSpPr>
          <p:spPr>
            <a:xfrm>
              <a:off x="837683" y="152400"/>
              <a:ext cx="8153696" cy="6248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i="0"/>
            </a:p>
          </p:txBody>
        </p:sp>
        <p:cxnSp>
          <p:nvCxnSpPr>
            <p:cNvPr id="10" name="Straight Connector 9"/>
            <p:cNvCxnSpPr/>
            <p:nvPr/>
          </p:nvCxnSpPr>
          <p:spPr>
            <a:xfrm>
              <a:off x="837683" y="456567"/>
              <a:ext cx="7925088" cy="1854"/>
            </a:xfrm>
            <a:prstGeom prst="line">
              <a:avLst/>
            </a:prstGeom>
          </p:spPr>
          <p:style>
            <a:lnRef idx="1">
              <a:schemeClr val="accent1"/>
            </a:lnRef>
            <a:fillRef idx="0">
              <a:schemeClr val="accent1"/>
            </a:fillRef>
            <a:effectRef idx="0">
              <a:schemeClr val="accent1"/>
            </a:effectRef>
            <a:fontRef idx="minor">
              <a:schemeClr val="tx1"/>
            </a:fontRef>
          </p:style>
        </p:cxnSp>
        <p:sp>
          <p:nvSpPr>
            <p:cNvPr id="50186" name="Rectangle 10"/>
            <p:cNvSpPr>
              <a:spLocks noChangeArrowheads="1"/>
            </p:cNvSpPr>
            <p:nvPr/>
          </p:nvSpPr>
          <p:spPr bwMode="auto">
            <a:xfrm>
              <a:off x="3581400" y="152400"/>
              <a:ext cx="1719381" cy="431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i="0"/>
                <a:t>Web Container</a:t>
              </a:r>
            </a:p>
          </p:txBody>
        </p:sp>
        <p:sp>
          <p:nvSpPr>
            <p:cNvPr id="50187" name="Rectangle 11"/>
            <p:cNvSpPr>
              <a:spLocks noChangeArrowheads="1"/>
            </p:cNvSpPr>
            <p:nvPr/>
          </p:nvSpPr>
          <p:spPr bwMode="auto">
            <a:xfrm>
              <a:off x="7561054" y="1270328"/>
              <a:ext cx="1526098" cy="755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i="0"/>
                <a:t>Servlet Class </a:t>
              </a:r>
            </a:p>
            <a:p>
              <a:r>
                <a:rPr lang="en-US" i="0"/>
                <a:t>in memory</a:t>
              </a:r>
            </a:p>
          </p:txBody>
        </p:sp>
        <p:sp>
          <p:nvSpPr>
            <p:cNvPr id="50188" name="Rectangle 12"/>
            <p:cNvSpPr>
              <a:spLocks noChangeArrowheads="1"/>
            </p:cNvSpPr>
            <p:nvPr/>
          </p:nvSpPr>
          <p:spPr bwMode="auto">
            <a:xfrm>
              <a:off x="3962400" y="838200"/>
              <a:ext cx="1580699" cy="43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i="0"/>
                <a:t>(1) Load class</a:t>
              </a:r>
            </a:p>
          </p:txBody>
        </p:sp>
        <p:cxnSp>
          <p:nvCxnSpPr>
            <p:cNvPr id="14" name="Straight Arrow Connector 13"/>
            <p:cNvCxnSpPr/>
            <p:nvPr/>
          </p:nvCxnSpPr>
          <p:spPr>
            <a:xfrm>
              <a:off x="4114402" y="1600901"/>
              <a:ext cx="15240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6650404" y="2971640"/>
              <a:ext cx="762272"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191" name="Rectangle 15"/>
            <p:cNvSpPr>
              <a:spLocks noChangeArrowheads="1"/>
            </p:cNvSpPr>
            <p:nvPr/>
          </p:nvSpPr>
          <p:spPr bwMode="auto">
            <a:xfrm>
              <a:off x="7293634" y="2819400"/>
              <a:ext cx="1685077" cy="431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i="0"/>
                <a:t>(2) Instantiate</a:t>
              </a:r>
            </a:p>
          </p:txBody>
        </p:sp>
        <p:grpSp>
          <p:nvGrpSpPr>
            <p:cNvPr id="50192" name="Group 40"/>
            <p:cNvGrpSpPr>
              <a:grpSpLocks/>
            </p:cNvGrpSpPr>
            <p:nvPr/>
          </p:nvGrpSpPr>
          <p:grpSpPr bwMode="auto">
            <a:xfrm>
              <a:off x="6157824" y="3505200"/>
              <a:ext cx="2150853" cy="838200"/>
              <a:chOff x="5929224" y="3505200"/>
              <a:chExt cx="2150853" cy="838200"/>
            </a:xfrm>
          </p:grpSpPr>
          <p:sp>
            <p:nvSpPr>
              <p:cNvPr id="33" name="Rectangle 32"/>
              <p:cNvSpPr/>
              <p:nvPr/>
            </p:nvSpPr>
            <p:spPr>
              <a:xfrm>
                <a:off x="5946453" y="3505652"/>
                <a:ext cx="2133677" cy="838313"/>
              </a:xfrm>
              <a:prstGeom prst="rect">
                <a:avLst/>
              </a:prstGeom>
              <a:solidFill>
                <a:schemeClr val="accent1">
                  <a:lumMod val="40000"/>
                  <a:lumOff val="60000"/>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i="0" dirty="0"/>
              </a:p>
            </p:txBody>
          </p:sp>
          <p:cxnSp>
            <p:nvCxnSpPr>
              <p:cNvPr id="34" name="Straight Connector 33"/>
              <p:cNvCxnSpPr/>
              <p:nvPr/>
            </p:nvCxnSpPr>
            <p:spPr>
              <a:xfrm>
                <a:off x="5928990" y="3885860"/>
                <a:ext cx="2133677" cy="1855"/>
              </a:xfrm>
              <a:prstGeom prst="line">
                <a:avLst/>
              </a:prstGeom>
            </p:spPr>
            <p:style>
              <a:lnRef idx="1">
                <a:schemeClr val="accent1"/>
              </a:lnRef>
              <a:fillRef idx="0">
                <a:schemeClr val="accent1"/>
              </a:fillRef>
              <a:effectRef idx="0">
                <a:schemeClr val="accent1"/>
              </a:effectRef>
              <a:fontRef idx="minor">
                <a:schemeClr val="tx1"/>
              </a:fontRef>
            </p:style>
          </p:cxnSp>
          <p:sp>
            <p:nvSpPr>
              <p:cNvPr id="50210" name="Rectangle 34"/>
              <p:cNvSpPr>
                <a:spLocks noChangeArrowheads="1"/>
              </p:cNvSpPr>
              <p:nvPr/>
            </p:nvSpPr>
            <p:spPr bwMode="auto">
              <a:xfrm>
                <a:off x="6172200" y="3505200"/>
                <a:ext cx="1428596" cy="431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i="0"/>
                  <a:t>HelloServlet</a:t>
                </a:r>
              </a:p>
            </p:txBody>
          </p:sp>
        </p:grpSp>
        <p:sp>
          <p:nvSpPr>
            <p:cNvPr id="50193" name="Rectangle 17"/>
            <p:cNvSpPr>
              <a:spLocks noChangeArrowheads="1"/>
            </p:cNvSpPr>
            <p:nvPr/>
          </p:nvSpPr>
          <p:spPr bwMode="auto">
            <a:xfrm>
              <a:off x="6324600" y="4495800"/>
              <a:ext cx="1697901" cy="755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i="0"/>
                <a:t>Servlet Object </a:t>
              </a:r>
            </a:p>
            <a:p>
              <a:r>
                <a:rPr lang="en-US" i="0"/>
                <a:t>in memory</a:t>
              </a:r>
            </a:p>
          </p:txBody>
        </p:sp>
        <p:cxnSp>
          <p:nvCxnSpPr>
            <p:cNvPr id="19" name="Straight Arrow Connector 18"/>
            <p:cNvCxnSpPr/>
            <p:nvPr/>
          </p:nvCxnSpPr>
          <p:spPr>
            <a:xfrm rot="10800000" flipV="1">
              <a:off x="4266808" y="3861750"/>
              <a:ext cx="1736788" cy="24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195" name="Rectangle 19"/>
            <p:cNvSpPr>
              <a:spLocks noChangeArrowheads="1"/>
            </p:cNvSpPr>
            <p:nvPr/>
          </p:nvSpPr>
          <p:spPr bwMode="auto">
            <a:xfrm>
              <a:off x="4225505" y="3231864"/>
              <a:ext cx="2037993" cy="43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i="0"/>
                <a:t>(3) Initialize: </a:t>
              </a:r>
              <a:r>
                <a:rPr lang="en-US" b="1" i="0">
                  <a:solidFill>
                    <a:srgbClr val="0070C0"/>
                  </a:solidFill>
                </a:rPr>
                <a:t>init()</a:t>
              </a:r>
            </a:p>
          </p:txBody>
        </p:sp>
        <p:grpSp>
          <p:nvGrpSpPr>
            <p:cNvPr id="50196" name="Group 46"/>
            <p:cNvGrpSpPr>
              <a:grpSpLocks/>
            </p:cNvGrpSpPr>
            <p:nvPr/>
          </p:nvGrpSpPr>
          <p:grpSpPr bwMode="auto">
            <a:xfrm>
              <a:off x="2057400" y="3429000"/>
              <a:ext cx="2133600" cy="838200"/>
              <a:chOff x="5791200" y="3505200"/>
              <a:chExt cx="2133600" cy="838200"/>
            </a:xfrm>
          </p:grpSpPr>
          <p:sp>
            <p:nvSpPr>
              <p:cNvPr id="30" name="Rectangle 29"/>
              <p:cNvSpPr/>
              <p:nvPr/>
            </p:nvSpPr>
            <p:spPr>
              <a:xfrm>
                <a:off x="5790728" y="3505810"/>
                <a:ext cx="2133677" cy="838313"/>
              </a:xfrm>
              <a:prstGeom prst="rect">
                <a:avLst/>
              </a:prstGeom>
              <a:solidFill>
                <a:schemeClr val="accent1">
                  <a:lumMod val="40000"/>
                  <a:lumOff val="60000"/>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i="0" dirty="0"/>
              </a:p>
            </p:txBody>
          </p:sp>
          <p:cxnSp>
            <p:nvCxnSpPr>
              <p:cNvPr id="31" name="Straight Connector 30"/>
              <p:cNvCxnSpPr/>
              <p:nvPr/>
            </p:nvCxnSpPr>
            <p:spPr>
              <a:xfrm>
                <a:off x="5790728" y="3886019"/>
                <a:ext cx="2133677" cy="1854"/>
              </a:xfrm>
              <a:prstGeom prst="line">
                <a:avLst/>
              </a:prstGeom>
            </p:spPr>
            <p:style>
              <a:lnRef idx="1">
                <a:schemeClr val="accent1"/>
              </a:lnRef>
              <a:fillRef idx="0">
                <a:schemeClr val="accent1"/>
              </a:fillRef>
              <a:effectRef idx="0">
                <a:schemeClr val="accent1"/>
              </a:effectRef>
              <a:fontRef idx="minor">
                <a:schemeClr val="tx1"/>
              </a:fontRef>
            </p:style>
          </p:cxnSp>
          <p:sp>
            <p:nvSpPr>
              <p:cNvPr id="50207" name="Rectangle 31"/>
              <p:cNvSpPr>
                <a:spLocks noChangeArrowheads="1"/>
              </p:cNvSpPr>
              <p:nvPr/>
            </p:nvSpPr>
            <p:spPr bwMode="auto">
              <a:xfrm>
                <a:off x="6172200" y="3505200"/>
                <a:ext cx="1428596" cy="431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i="0"/>
                  <a:t>HelloServlet</a:t>
                </a:r>
              </a:p>
            </p:txBody>
          </p:sp>
        </p:grpSp>
        <p:cxnSp>
          <p:nvCxnSpPr>
            <p:cNvPr id="22" name="Straight Arrow Connector 21"/>
            <p:cNvCxnSpPr/>
            <p:nvPr/>
          </p:nvCxnSpPr>
          <p:spPr>
            <a:xfrm>
              <a:off x="380467" y="3581694"/>
              <a:ext cx="1371650" cy="1855"/>
            </a:xfrm>
            <a:prstGeom prst="straightConnector1">
              <a:avLst/>
            </a:prstGeom>
            <a:ln w="158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80467" y="3807964"/>
              <a:ext cx="1371650" cy="1855"/>
            </a:xfrm>
            <a:prstGeom prst="straightConnector1">
              <a:avLst/>
            </a:prstGeom>
            <a:ln w="158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80467" y="4036090"/>
              <a:ext cx="1371650" cy="1854"/>
            </a:xfrm>
            <a:prstGeom prst="straightConnector1">
              <a:avLst/>
            </a:prstGeom>
            <a:ln w="158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0200" name="Rectangle 24"/>
            <p:cNvSpPr>
              <a:spLocks noChangeArrowheads="1"/>
            </p:cNvSpPr>
            <p:nvPr/>
          </p:nvSpPr>
          <p:spPr bwMode="auto">
            <a:xfrm>
              <a:off x="218536" y="2564614"/>
              <a:ext cx="4210750" cy="755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i="0"/>
                <a:t>(4) Client makes request to the servlet:</a:t>
              </a:r>
            </a:p>
            <a:p>
              <a:r>
                <a:rPr lang="en-US" b="1" i="0">
                  <a:solidFill>
                    <a:srgbClr val="0070C0"/>
                  </a:solidFill>
                </a:rPr>
                <a:t>service()</a:t>
              </a:r>
            </a:p>
          </p:txBody>
        </p:sp>
        <p:sp>
          <p:nvSpPr>
            <p:cNvPr id="26" name="Trapezoid 25"/>
            <p:cNvSpPr/>
            <p:nvPr/>
          </p:nvSpPr>
          <p:spPr>
            <a:xfrm rot="10800000">
              <a:off x="2742753" y="5334362"/>
              <a:ext cx="685825" cy="608333"/>
            </a:xfrm>
            <a:prstGeom prst="trapezoid">
              <a:avLst>
                <a:gd name="adj" fmla="val 23464"/>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i="0"/>
            </a:p>
          </p:txBody>
        </p:sp>
        <p:cxnSp>
          <p:nvCxnSpPr>
            <p:cNvPr id="27" name="Straight Arrow Connector 26"/>
            <p:cNvCxnSpPr/>
            <p:nvPr/>
          </p:nvCxnSpPr>
          <p:spPr>
            <a:xfrm rot="5400000">
              <a:off x="2629201" y="4762328"/>
              <a:ext cx="83831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203" name="Rectangle 27"/>
            <p:cNvSpPr>
              <a:spLocks noChangeArrowheads="1"/>
            </p:cNvSpPr>
            <p:nvPr/>
          </p:nvSpPr>
          <p:spPr bwMode="auto">
            <a:xfrm>
              <a:off x="3276600" y="4572000"/>
              <a:ext cx="3024620" cy="755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i="0"/>
                <a:t>(5) Destruction: </a:t>
              </a:r>
            </a:p>
            <a:p>
              <a:r>
                <a:rPr lang="en-US" b="1" i="0"/>
                <a:t>After destruction, </a:t>
              </a:r>
              <a:r>
                <a:rPr lang="en-US" b="1" i="0">
                  <a:solidFill>
                    <a:srgbClr val="0070C0"/>
                  </a:solidFill>
                </a:rPr>
                <a:t>destroy()</a:t>
              </a:r>
            </a:p>
          </p:txBody>
        </p:sp>
        <p:sp>
          <p:nvSpPr>
            <p:cNvPr id="50204" name="Rectangle 28"/>
            <p:cNvSpPr>
              <a:spLocks noChangeArrowheads="1"/>
            </p:cNvSpPr>
            <p:nvPr/>
          </p:nvSpPr>
          <p:spPr bwMode="auto">
            <a:xfrm>
              <a:off x="3429000" y="5638800"/>
              <a:ext cx="1697901" cy="755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i="0"/>
                <a:t>Servlet Object </a:t>
              </a:r>
            </a:p>
            <a:p>
              <a:r>
                <a:rPr lang="en-US" i="0"/>
                <a:t>destroyed</a:t>
              </a:r>
            </a:p>
          </p:txBody>
        </p:sp>
      </p:grpSp>
    </p:spTree>
    <p:extLst>
      <p:ext uri="{BB962C8B-B14F-4D97-AF65-F5344CB8AC3E}">
        <p14:creationId xmlns:p14="http://schemas.microsoft.com/office/powerpoint/2010/main" val="3653407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38" name="Rectangle 2"/>
          <p:cNvSpPr>
            <a:spLocks noGrp="1" noChangeArrowheads="1"/>
          </p:cNvSpPr>
          <p:nvPr>
            <p:ph type="title"/>
          </p:nvPr>
        </p:nvSpPr>
        <p:spPr>
          <a:xfrm>
            <a:off x="0" y="0"/>
            <a:ext cx="9097108" cy="838200"/>
          </a:xfrm>
          <a:solidFill>
            <a:schemeClr val="accent4">
              <a:lumMod val="20000"/>
              <a:lumOff val="80000"/>
            </a:schemeClr>
          </a:solidFill>
        </p:spPr>
        <p:txBody>
          <a:bodyPr>
            <a:normAutofit/>
          </a:bodyPr>
          <a:lstStyle/>
          <a:p>
            <a:pPr>
              <a:defRPr/>
            </a:pPr>
            <a:r>
              <a:rPr lang="en-US" sz="3600" dirty="0" smtClean="0">
                <a:solidFill>
                  <a:schemeClr val="accent3">
                    <a:lumMod val="50000"/>
                  </a:schemeClr>
                </a:solidFill>
              </a:rPr>
              <a:t>Servlets: the Request-Process-Response cycle</a:t>
            </a:r>
            <a:endParaRPr lang="en-US" sz="3600" dirty="0">
              <a:solidFill>
                <a:schemeClr val="accent3">
                  <a:lumMod val="50000"/>
                </a:schemeClr>
              </a:solidFill>
            </a:endParaRPr>
          </a:p>
        </p:txBody>
      </p:sp>
      <p:sp>
        <p:nvSpPr>
          <p:cNvPr id="4" name="Slide Number Placeholder 3"/>
          <p:cNvSpPr>
            <a:spLocks noGrp="1"/>
          </p:cNvSpPr>
          <p:nvPr>
            <p:ph type="sldNum" sz="quarter" idx="10"/>
          </p:nvPr>
        </p:nvSpPr>
        <p:spPr/>
        <p:txBody>
          <a:bodyPr/>
          <a:lstStyle/>
          <a:p>
            <a:pPr>
              <a:defRPr/>
            </a:pPr>
            <a:fld id="{208F3D4D-EAC5-4554-9C70-DDBB97E20C08}" type="slidenum">
              <a:rPr lang="en-US"/>
              <a:pPr>
                <a:defRPr/>
              </a:pPr>
              <a:t>31</a:t>
            </a:fld>
            <a:endParaRPr lang="en-US" dirty="0"/>
          </a:p>
        </p:txBody>
      </p:sp>
      <p:sp>
        <p:nvSpPr>
          <p:cNvPr id="42" name="Rectangle 41"/>
          <p:cNvSpPr/>
          <p:nvPr/>
        </p:nvSpPr>
        <p:spPr>
          <a:xfrm>
            <a:off x="0" y="838200"/>
            <a:ext cx="9143999" cy="6019800"/>
          </a:xfrm>
          <a:prstGeom prst="rect">
            <a:avLst/>
          </a:prstGeom>
          <a:noFill/>
          <a:ln w="9525">
            <a:noFill/>
            <a:miter lim="800000"/>
            <a:headEnd/>
            <a:tailEnd/>
          </a:ln>
        </p:spPr>
        <p:txBody>
          <a:bodyPr/>
          <a:lstStyle/>
          <a:p>
            <a:pPr marL="342900" indent="-342900" algn="just" eaLnBrk="0" hangingPunct="0">
              <a:spcBef>
                <a:spcPct val="20000"/>
              </a:spcBef>
              <a:buClr>
                <a:srgbClr val="003366"/>
              </a:buClr>
              <a:buFont typeface="Wingdings" pitchFamily="2" charset="2"/>
              <a:buChar char="Ø"/>
              <a:defRPr/>
            </a:pPr>
            <a:r>
              <a:rPr lang="en-US" sz="2400" i="0" dirty="0">
                <a:latin typeface="+mn-lt"/>
              </a:rPr>
              <a:t>The client program (usually a web browser) makes a </a:t>
            </a:r>
            <a:r>
              <a:rPr lang="en-US" sz="2400" i="0" dirty="0">
                <a:solidFill>
                  <a:schemeClr val="tx2">
                    <a:lumMod val="60000"/>
                    <a:lumOff val="40000"/>
                  </a:schemeClr>
                </a:solidFill>
                <a:latin typeface="+mn-lt"/>
              </a:rPr>
              <a:t>request</a:t>
            </a:r>
            <a:r>
              <a:rPr lang="en-US" sz="2400" i="0" dirty="0">
                <a:latin typeface="+mn-lt"/>
              </a:rPr>
              <a:t> to the web server either through the GET or POST method and asks for a service </a:t>
            </a:r>
          </a:p>
          <a:p>
            <a:pPr marL="342900" indent="-342900" algn="just" eaLnBrk="0" hangingPunct="0">
              <a:spcBef>
                <a:spcPct val="20000"/>
              </a:spcBef>
              <a:buClr>
                <a:srgbClr val="003366"/>
              </a:buClr>
              <a:buFont typeface="Wingdings" pitchFamily="2" charset="2"/>
              <a:buChar char="Ø"/>
              <a:defRPr/>
            </a:pPr>
            <a:r>
              <a:rPr lang="en-US" sz="2400" i="0" dirty="0">
                <a:latin typeface="+mn-lt"/>
              </a:rPr>
              <a:t>The web server processes the client request and  hands over the request to the </a:t>
            </a:r>
            <a:r>
              <a:rPr lang="en-US" sz="2400" b="1" i="0" dirty="0">
                <a:solidFill>
                  <a:srgbClr val="003399"/>
                </a:solidFill>
                <a:latin typeface="+mn-lt"/>
              </a:rPr>
              <a:t>servlet container</a:t>
            </a:r>
            <a:r>
              <a:rPr lang="en-US" sz="2400" i="0" dirty="0">
                <a:latin typeface="+mn-lt"/>
              </a:rPr>
              <a:t>  when a client is requesting for </a:t>
            </a:r>
            <a:r>
              <a:rPr lang="en-US" sz="2400" i="0" dirty="0" smtClean="0">
                <a:latin typeface="+mn-lt"/>
              </a:rPr>
              <a:t>servlet</a:t>
            </a:r>
            <a:endParaRPr lang="en-US" sz="2400" i="0" dirty="0">
              <a:latin typeface="+mn-lt"/>
            </a:endParaRPr>
          </a:p>
          <a:p>
            <a:pPr marL="342900" indent="-342900" algn="just" eaLnBrk="0" hangingPunct="0">
              <a:spcBef>
                <a:spcPct val="20000"/>
              </a:spcBef>
              <a:buClr>
                <a:srgbClr val="003366"/>
              </a:buClr>
              <a:buFont typeface="Wingdings" pitchFamily="2" charset="2"/>
              <a:buChar char="Ø"/>
              <a:defRPr/>
            </a:pPr>
            <a:r>
              <a:rPr lang="en-US" sz="2400" i="0" dirty="0">
                <a:latin typeface="+mn-lt"/>
              </a:rPr>
              <a:t>The servlet container invokes the appropriate servlet based on the </a:t>
            </a:r>
            <a:r>
              <a:rPr lang="en-US" sz="2400" b="1" i="0" dirty="0">
                <a:solidFill>
                  <a:srgbClr val="003399"/>
                </a:solidFill>
                <a:latin typeface="+mn-lt"/>
              </a:rPr>
              <a:t>configuration details</a:t>
            </a:r>
            <a:r>
              <a:rPr lang="en-US" sz="2400" i="0" dirty="0">
                <a:latin typeface="+mn-lt"/>
              </a:rPr>
              <a:t> and passes the </a:t>
            </a:r>
            <a:r>
              <a:rPr lang="en-US" sz="2400" b="1" i="0" dirty="0">
                <a:solidFill>
                  <a:srgbClr val="003399"/>
                </a:solidFill>
                <a:latin typeface="+mn-lt"/>
              </a:rPr>
              <a:t>request</a:t>
            </a:r>
            <a:r>
              <a:rPr lang="en-US" sz="2400" i="0" dirty="0">
                <a:latin typeface="+mn-lt"/>
              </a:rPr>
              <a:t> object to the servlet for </a:t>
            </a:r>
            <a:r>
              <a:rPr lang="en-US" sz="2400" b="1" i="0" dirty="0">
                <a:solidFill>
                  <a:srgbClr val="003399"/>
                </a:solidFill>
                <a:latin typeface="+mn-lt"/>
              </a:rPr>
              <a:t>processing </a:t>
            </a:r>
            <a:endParaRPr lang="en-US" sz="2400" b="1" dirty="0">
              <a:solidFill>
                <a:srgbClr val="003399"/>
              </a:solidFill>
            </a:endParaRPr>
          </a:p>
          <a:p>
            <a:pPr marL="342900" indent="-342900" algn="just" eaLnBrk="0" hangingPunct="0">
              <a:spcBef>
                <a:spcPct val="20000"/>
              </a:spcBef>
              <a:buClr>
                <a:srgbClr val="003366"/>
              </a:buClr>
              <a:buFont typeface="Wingdings" pitchFamily="2" charset="2"/>
              <a:buChar char="Ø"/>
              <a:defRPr/>
            </a:pPr>
            <a:r>
              <a:rPr lang="en-US" sz="2400" dirty="0" smtClean="0"/>
              <a:t>The </a:t>
            </a:r>
            <a:r>
              <a:rPr lang="en-US" sz="2400" dirty="0"/>
              <a:t>request object contains information about the client (for example: identity of the remote user, form </a:t>
            </a:r>
            <a:r>
              <a:rPr lang="en-US" sz="2400" dirty="0" smtClean="0"/>
              <a:t>data)</a:t>
            </a:r>
          </a:p>
          <a:p>
            <a:pPr marL="342900" indent="-342900" algn="just" eaLnBrk="0" hangingPunct="0">
              <a:spcBef>
                <a:spcPct val="20000"/>
              </a:spcBef>
              <a:buClr>
                <a:srgbClr val="003366"/>
              </a:buClr>
              <a:buFont typeface="Wingdings" pitchFamily="2" charset="2"/>
              <a:buChar char="Ø"/>
              <a:defRPr/>
            </a:pPr>
            <a:r>
              <a:rPr lang="en-US" sz="2400" dirty="0" smtClean="0"/>
              <a:t>Status </a:t>
            </a:r>
            <a:r>
              <a:rPr lang="en-US" sz="2400" dirty="0"/>
              <a:t>information, server information and the contents to be displayed on the client browser are sent via the </a:t>
            </a:r>
            <a:r>
              <a:rPr lang="en-US" sz="2400" b="1" dirty="0">
                <a:solidFill>
                  <a:srgbClr val="003399"/>
                </a:solidFill>
              </a:rPr>
              <a:t>response</a:t>
            </a:r>
            <a:r>
              <a:rPr lang="en-US" sz="2400" dirty="0"/>
              <a:t> object </a:t>
            </a:r>
            <a:endParaRPr lang="en-US" sz="2400" dirty="0" smtClean="0"/>
          </a:p>
          <a:p>
            <a:pPr marL="342900" indent="-342900" algn="just" eaLnBrk="0" hangingPunct="0">
              <a:spcBef>
                <a:spcPct val="20000"/>
              </a:spcBef>
              <a:buClr>
                <a:srgbClr val="003366"/>
              </a:buClr>
              <a:buFont typeface="Wingdings" pitchFamily="2" charset="2"/>
              <a:buChar char="Ø"/>
              <a:defRPr/>
            </a:pPr>
            <a:r>
              <a:rPr lang="en-US" sz="2400" dirty="0" smtClean="0"/>
              <a:t>The </a:t>
            </a:r>
            <a:r>
              <a:rPr lang="en-US" sz="2400" dirty="0"/>
              <a:t>servlet container ensures that the response is properly flushed and returns control back to the host Web server</a:t>
            </a:r>
          </a:p>
          <a:p>
            <a:pPr marL="342900" indent="-342900" algn="just" eaLnBrk="0" hangingPunct="0">
              <a:spcBef>
                <a:spcPct val="20000"/>
              </a:spcBef>
              <a:buClr>
                <a:srgbClr val="003366"/>
              </a:buClr>
              <a:buFont typeface="Wingdings" pitchFamily="2" charset="2"/>
              <a:buChar char="Ø"/>
              <a:defRPr/>
            </a:pPr>
            <a:endParaRPr lang="en-US" sz="2400" b="1" i="0" dirty="0">
              <a:solidFill>
                <a:srgbClr val="003399"/>
              </a:solidFill>
              <a:latin typeface="+mn-lt"/>
            </a:endParaRPr>
          </a:p>
        </p:txBody>
      </p:sp>
    </p:spTree>
    <p:extLst>
      <p:ext uri="{BB962C8B-B14F-4D97-AF65-F5344CB8AC3E}">
        <p14:creationId xmlns:p14="http://schemas.microsoft.com/office/powerpoint/2010/main" val="84116822"/>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320"/>
            <a:ext cx="9144000" cy="782320"/>
          </a:xfrm>
          <a:solidFill>
            <a:schemeClr val="accent4">
              <a:lumMod val="20000"/>
              <a:lumOff val="80000"/>
            </a:schemeClr>
          </a:solidFill>
        </p:spPr>
        <p:txBody>
          <a:bodyPr/>
          <a:lstStyle/>
          <a:p>
            <a:pPr>
              <a:defRPr/>
            </a:pPr>
            <a:r>
              <a:rPr lang="en-US" dirty="0" smtClean="0">
                <a:solidFill>
                  <a:schemeClr val="accent3">
                    <a:lumMod val="50000"/>
                  </a:schemeClr>
                </a:solidFill>
              </a:rPr>
              <a:t>Deployment Descriptor: web.xml</a:t>
            </a:r>
            <a:endParaRPr lang="en-US" dirty="0">
              <a:solidFill>
                <a:schemeClr val="accent3">
                  <a:lumMod val="50000"/>
                </a:schemeClr>
              </a:solidFill>
            </a:endParaRPr>
          </a:p>
        </p:txBody>
      </p:sp>
      <p:sp>
        <p:nvSpPr>
          <p:cNvPr id="53251" name="Content Placeholder 2"/>
          <p:cNvSpPr>
            <a:spLocks noGrp="1"/>
          </p:cNvSpPr>
          <p:nvPr>
            <p:ph idx="1"/>
          </p:nvPr>
        </p:nvSpPr>
        <p:spPr>
          <a:xfrm>
            <a:off x="0" y="1676400"/>
            <a:ext cx="9144000" cy="5162550"/>
          </a:xfrm>
        </p:spPr>
        <p:txBody>
          <a:bodyPr>
            <a:normAutofit lnSpcReduction="10000"/>
          </a:bodyPr>
          <a:lstStyle/>
          <a:p>
            <a:pPr eaLnBrk="1" hangingPunct="1">
              <a:buFontTx/>
              <a:buNone/>
            </a:pPr>
            <a:r>
              <a:rPr lang="en-US" sz="2000" dirty="0" smtClean="0">
                <a:latin typeface="Lucida Console" pitchFamily="49" charset="0"/>
              </a:rPr>
              <a:t>&lt;?xml version="1.0" encoding="UTF-8"?&gt;</a:t>
            </a:r>
          </a:p>
          <a:p>
            <a:pPr eaLnBrk="1" hangingPunct="1">
              <a:buFontTx/>
              <a:buNone/>
            </a:pPr>
            <a:r>
              <a:rPr lang="en-US" sz="2000" dirty="0" smtClean="0">
                <a:latin typeface="Lucida Console" pitchFamily="49" charset="0"/>
              </a:rPr>
              <a:t>&lt;web-app id="</a:t>
            </a:r>
            <a:r>
              <a:rPr lang="en-US" sz="2000" dirty="0" err="1" smtClean="0">
                <a:latin typeface="Lucida Console" pitchFamily="49" charset="0"/>
              </a:rPr>
              <a:t>WebApp_ID</a:t>
            </a:r>
            <a:r>
              <a:rPr lang="en-US" sz="2000" dirty="0" smtClean="0">
                <a:latin typeface="Lucida Console" pitchFamily="49" charset="0"/>
              </a:rPr>
              <a:t>" version="2.4" </a:t>
            </a:r>
            <a:r>
              <a:rPr lang="en-US" sz="2000" dirty="0" err="1" smtClean="0">
                <a:latin typeface="Lucida Console" pitchFamily="49" charset="0"/>
              </a:rPr>
              <a:t>xmlns</a:t>
            </a:r>
            <a:r>
              <a:rPr lang="en-US" sz="2000" dirty="0" smtClean="0">
                <a:latin typeface="Lucida Console" pitchFamily="49" charset="0"/>
              </a:rPr>
              <a:t>="http://java.sun.com/xml/ns/j2ee" </a:t>
            </a:r>
            <a:r>
              <a:rPr lang="en-US" sz="2000" dirty="0" err="1" smtClean="0">
                <a:latin typeface="Lucida Console" pitchFamily="49" charset="0"/>
              </a:rPr>
              <a:t>xmlns:xsi</a:t>
            </a:r>
            <a:r>
              <a:rPr lang="en-US" sz="2000" dirty="0" smtClean="0">
                <a:latin typeface="Lucida Console" pitchFamily="49" charset="0"/>
              </a:rPr>
              <a:t>="http://www.w3.org/2001/XMLSchema-instance" </a:t>
            </a:r>
            <a:r>
              <a:rPr lang="en-US" sz="2000" dirty="0" err="1" smtClean="0">
                <a:latin typeface="Lucida Console" pitchFamily="49" charset="0"/>
              </a:rPr>
              <a:t>xsi:schemaLocation</a:t>
            </a:r>
            <a:r>
              <a:rPr lang="en-US" sz="2000" dirty="0" smtClean="0">
                <a:latin typeface="Lucida Console" pitchFamily="49" charset="0"/>
              </a:rPr>
              <a:t>="http://java.sun.com/xml/ns/j2ee http://java.sun.com/xml/ns/j2ee/web-app_2_4.xsd"&gt;</a:t>
            </a:r>
          </a:p>
          <a:p>
            <a:pPr eaLnBrk="1" hangingPunct="1">
              <a:buFontTx/>
              <a:buNone/>
            </a:pPr>
            <a:r>
              <a:rPr lang="en-US" sz="2000" b="1" dirty="0" smtClean="0">
                <a:latin typeface="Lucida Console" pitchFamily="49" charset="0"/>
              </a:rPr>
              <a:t>&lt;servlet&gt;</a:t>
            </a:r>
          </a:p>
          <a:p>
            <a:pPr eaLnBrk="1" hangingPunct="1">
              <a:buFontTx/>
              <a:buNone/>
            </a:pPr>
            <a:r>
              <a:rPr lang="en-US" sz="2000" dirty="0" smtClean="0">
                <a:latin typeface="Lucida Console" pitchFamily="49" charset="0"/>
              </a:rPr>
              <a:t>	&lt;servlet-name&gt;</a:t>
            </a:r>
            <a:r>
              <a:rPr lang="en-US" sz="2000" dirty="0" err="1" smtClean="0">
                <a:latin typeface="Lucida Console" pitchFamily="49" charset="0"/>
              </a:rPr>
              <a:t>myFirstWorld</a:t>
            </a:r>
            <a:r>
              <a:rPr lang="en-US" sz="2000" dirty="0" smtClean="0">
                <a:latin typeface="Lucida Console" pitchFamily="49" charset="0"/>
              </a:rPr>
              <a:t>&lt;/servlet-name&gt;</a:t>
            </a:r>
          </a:p>
          <a:p>
            <a:pPr eaLnBrk="1" hangingPunct="1">
              <a:buFontTx/>
              <a:buNone/>
            </a:pPr>
            <a:r>
              <a:rPr lang="en-US" sz="2000" dirty="0" smtClean="0">
                <a:latin typeface="Lucida Console" pitchFamily="49" charset="0"/>
              </a:rPr>
              <a:t>	&lt;servlet-class&gt;</a:t>
            </a:r>
            <a:r>
              <a:rPr lang="en-US" sz="2000" dirty="0" err="1" smtClean="0">
                <a:latin typeface="Lucida Console" pitchFamily="49" charset="0"/>
              </a:rPr>
              <a:t>HelloWorldServlet</a:t>
            </a:r>
            <a:r>
              <a:rPr lang="en-US" sz="2000" dirty="0" smtClean="0">
                <a:latin typeface="Lucida Console" pitchFamily="49" charset="0"/>
              </a:rPr>
              <a:t>&lt;/servlet-class&gt;</a:t>
            </a:r>
          </a:p>
          <a:p>
            <a:pPr eaLnBrk="1" hangingPunct="1">
              <a:buFontTx/>
              <a:buNone/>
            </a:pPr>
            <a:r>
              <a:rPr lang="en-US" sz="2000" b="1" dirty="0" smtClean="0">
                <a:latin typeface="Lucida Console" pitchFamily="49" charset="0"/>
              </a:rPr>
              <a:t>&lt;/servlet&gt;</a:t>
            </a:r>
          </a:p>
          <a:p>
            <a:pPr eaLnBrk="1" hangingPunct="1">
              <a:buFontTx/>
              <a:buNone/>
            </a:pPr>
            <a:r>
              <a:rPr lang="en-US" sz="2000" b="1" dirty="0" smtClean="0">
                <a:latin typeface="Lucida Console" pitchFamily="49" charset="0"/>
              </a:rPr>
              <a:t>&lt;servlet-mapping&gt;</a:t>
            </a:r>
          </a:p>
          <a:p>
            <a:pPr eaLnBrk="1" hangingPunct="1">
              <a:buFontTx/>
              <a:buNone/>
            </a:pPr>
            <a:r>
              <a:rPr lang="en-US" sz="2000" dirty="0" smtClean="0">
                <a:latin typeface="Lucida Console" pitchFamily="49" charset="0"/>
              </a:rPr>
              <a:t>	 &lt;servlet-name&gt;</a:t>
            </a:r>
            <a:r>
              <a:rPr lang="en-US" sz="2000" dirty="0" err="1" smtClean="0">
                <a:latin typeface="Lucida Console" pitchFamily="49" charset="0"/>
              </a:rPr>
              <a:t>myFirstWorld</a:t>
            </a:r>
            <a:r>
              <a:rPr lang="en-US" sz="2000" dirty="0" smtClean="0">
                <a:latin typeface="Lucida Console" pitchFamily="49" charset="0"/>
              </a:rPr>
              <a:t>&lt;/servlet-name&gt;</a:t>
            </a:r>
          </a:p>
          <a:p>
            <a:pPr eaLnBrk="1" hangingPunct="1">
              <a:buFontTx/>
              <a:buNone/>
            </a:pPr>
            <a:r>
              <a:rPr lang="en-US" sz="2000" dirty="0" smtClean="0">
                <a:latin typeface="Lucida Console" pitchFamily="49" charset="0"/>
              </a:rPr>
              <a:t>	 &lt;</a:t>
            </a:r>
            <a:r>
              <a:rPr lang="en-US" sz="2000" dirty="0" err="1" smtClean="0">
                <a:latin typeface="Lucida Console" pitchFamily="49" charset="0"/>
              </a:rPr>
              <a:t>url</a:t>
            </a:r>
            <a:r>
              <a:rPr lang="en-US" sz="2000" dirty="0" smtClean="0">
                <a:latin typeface="Lucida Console" pitchFamily="49" charset="0"/>
              </a:rPr>
              <a:t>-mapping&gt;</a:t>
            </a:r>
            <a:r>
              <a:rPr lang="en-US" sz="2000" b="1" dirty="0" smtClean="0">
                <a:latin typeface="Lucida Console" pitchFamily="49" charset="0"/>
              </a:rPr>
              <a:t>/hello</a:t>
            </a:r>
            <a:r>
              <a:rPr lang="en-US" sz="2000" dirty="0" smtClean="0">
                <a:latin typeface="Lucida Console" pitchFamily="49" charset="0"/>
              </a:rPr>
              <a:t>&lt;/</a:t>
            </a:r>
            <a:r>
              <a:rPr lang="en-US" sz="2000" dirty="0" err="1" smtClean="0">
                <a:latin typeface="Lucida Console" pitchFamily="49" charset="0"/>
              </a:rPr>
              <a:t>url</a:t>
            </a:r>
            <a:r>
              <a:rPr lang="en-US" sz="2000" dirty="0" smtClean="0">
                <a:latin typeface="Lucida Console" pitchFamily="49" charset="0"/>
              </a:rPr>
              <a:t>-mapping&gt;</a:t>
            </a:r>
          </a:p>
          <a:p>
            <a:pPr eaLnBrk="1" hangingPunct="1">
              <a:buFontTx/>
              <a:buNone/>
            </a:pPr>
            <a:r>
              <a:rPr lang="en-US" sz="2000" b="1" dirty="0" smtClean="0">
                <a:latin typeface="Lucida Console" pitchFamily="49" charset="0"/>
              </a:rPr>
              <a:t>&lt;/servlet-mapping&gt;</a:t>
            </a:r>
          </a:p>
          <a:p>
            <a:pPr eaLnBrk="1" hangingPunct="1">
              <a:buFontTx/>
              <a:buNone/>
            </a:pPr>
            <a:r>
              <a:rPr lang="en-US" sz="2000" dirty="0" smtClean="0">
                <a:latin typeface="Lucida Console" pitchFamily="49" charset="0"/>
              </a:rPr>
              <a:t>&lt;/web-app&gt;</a:t>
            </a:r>
          </a:p>
          <a:p>
            <a:pPr>
              <a:buFont typeface="Wingdings" pitchFamily="2" charset="2"/>
              <a:buNone/>
            </a:pPr>
            <a:endParaRPr lang="en-US" sz="2000" dirty="0" smtClean="0"/>
          </a:p>
        </p:txBody>
      </p:sp>
      <p:sp>
        <p:nvSpPr>
          <p:cNvPr id="4" name="Slide Number Placeholder 3"/>
          <p:cNvSpPr>
            <a:spLocks noGrp="1"/>
          </p:cNvSpPr>
          <p:nvPr>
            <p:ph type="sldNum" sz="quarter" idx="10"/>
          </p:nvPr>
        </p:nvSpPr>
        <p:spPr>
          <a:xfrm>
            <a:off x="0" y="762000"/>
            <a:ext cx="8991600" cy="762000"/>
          </a:xfrm>
        </p:spPr>
        <p:txBody>
          <a:bodyPr/>
          <a:lstStyle/>
          <a:p>
            <a:pPr>
              <a:defRPr/>
            </a:pPr>
            <a:r>
              <a:rPr lang="en-US" sz="2000" dirty="0">
                <a:solidFill>
                  <a:schemeClr val="tx2">
                    <a:lumMod val="60000"/>
                    <a:lumOff val="40000"/>
                  </a:schemeClr>
                </a:solidFill>
              </a:rPr>
              <a:t>A </a:t>
            </a:r>
            <a:r>
              <a:rPr lang="en-US" sz="2000" b="1" dirty="0">
                <a:solidFill>
                  <a:schemeClr val="tx2">
                    <a:lumMod val="60000"/>
                    <a:lumOff val="40000"/>
                  </a:schemeClr>
                </a:solidFill>
              </a:rPr>
              <a:t>deployment descriptor</a:t>
            </a:r>
            <a:r>
              <a:rPr lang="en-US" sz="2000" dirty="0">
                <a:solidFill>
                  <a:schemeClr val="tx2">
                    <a:lumMod val="60000"/>
                    <a:lumOff val="40000"/>
                  </a:schemeClr>
                </a:solidFill>
              </a:rPr>
              <a:t> (DD) refers to a configuration file for an application that is deployed to some container/engine</a:t>
            </a:r>
            <a:r>
              <a:rPr lang="en-US" sz="2000" dirty="0" smtClean="0">
                <a:solidFill>
                  <a:schemeClr val="tx2">
                    <a:lumMod val="60000"/>
                    <a:lumOff val="40000"/>
                  </a:schemeClr>
                </a:solidFill>
              </a:rPr>
              <a:t>.</a:t>
            </a:r>
            <a:endParaRPr lang="en-US" sz="2000" dirty="0">
              <a:solidFill>
                <a:schemeClr val="tx2">
                  <a:lumMod val="60000"/>
                  <a:lumOff val="40000"/>
                </a:schemeClr>
              </a:solidFill>
            </a:endParaRPr>
          </a:p>
        </p:txBody>
      </p:sp>
    </p:spTree>
    <p:extLst>
      <p:ext uri="{BB962C8B-B14F-4D97-AF65-F5344CB8AC3E}">
        <p14:creationId xmlns:p14="http://schemas.microsoft.com/office/powerpoint/2010/main" val="39757505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15962"/>
          </a:xfrm>
          <a:solidFill>
            <a:schemeClr val="accent4">
              <a:lumMod val="20000"/>
              <a:lumOff val="80000"/>
            </a:schemeClr>
          </a:solidFill>
        </p:spPr>
        <p:txBody>
          <a:bodyPr>
            <a:normAutofit fontScale="90000"/>
          </a:bodyPr>
          <a:lstStyle/>
          <a:p>
            <a:r>
              <a:rPr lang="en-US" dirty="0" smtClean="0"/>
              <a:t>Structure of DD</a:t>
            </a:r>
            <a:endParaRPr lang="en-US" dirty="0"/>
          </a:p>
        </p:txBody>
      </p:sp>
      <p:sp>
        <p:nvSpPr>
          <p:cNvPr id="3" name="Content Placeholder 2"/>
          <p:cNvSpPr>
            <a:spLocks noGrp="1"/>
          </p:cNvSpPr>
          <p:nvPr>
            <p:ph idx="1"/>
          </p:nvPr>
        </p:nvSpPr>
        <p:spPr>
          <a:xfrm>
            <a:off x="0" y="685800"/>
            <a:ext cx="9144000" cy="6172200"/>
          </a:xfrm>
        </p:spPr>
        <p:txBody>
          <a:bodyPr>
            <a:normAutofit fontScale="92500"/>
          </a:bodyPr>
          <a:lstStyle/>
          <a:p>
            <a:pPr marL="514350" indent="-514350">
              <a:buFont typeface="+mj-lt"/>
              <a:buAutoNum type="arabicPeriod"/>
              <a:defRPr/>
            </a:pPr>
            <a:r>
              <a:rPr lang="en-US" dirty="0" smtClean="0"/>
              <a:t> </a:t>
            </a:r>
            <a:r>
              <a:rPr lang="en-US" b="1" dirty="0"/>
              <a:t>servlet tag:</a:t>
            </a:r>
          </a:p>
          <a:p>
            <a:pPr lvl="1">
              <a:defRPr/>
            </a:pPr>
            <a:r>
              <a:rPr lang="en-US" dirty="0"/>
              <a:t>The </a:t>
            </a:r>
            <a:r>
              <a:rPr lang="en-US" b="1" dirty="0"/>
              <a:t>servlet</a:t>
            </a:r>
            <a:r>
              <a:rPr lang="en-US" dirty="0"/>
              <a:t> tag as given in the above example has two mandatory sub tags, &lt;servlet-name&gt; and &lt;servlet-class&gt;. The servlet-class tag is the fully qualified name of the class that is to be executed and the servlet-name tag is an alias for use elsewhere within the deployment descriptor. </a:t>
            </a:r>
          </a:p>
          <a:p>
            <a:pPr lvl="1">
              <a:defRPr/>
            </a:pPr>
            <a:r>
              <a:rPr lang="en-US" b="1" dirty="0"/>
              <a:t>It may also have the following optional sub-tags:</a:t>
            </a:r>
          </a:p>
          <a:p>
            <a:pPr lvl="2">
              <a:defRPr/>
            </a:pPr>
            <a:r>
              <a:rPr lang="en-US" sz="2600" dirty="0"/>
              <a:t>display-name, </a:t>
            </a:r>
            <a:r>
              <a:rPr lang="en-US" sz="2600" dirty="0" err="1"/>
              <a:t>init-param</a:t>
            </a:r>
            <a:r>
              <a:rPr lang="en-US" sz="2600" dirty="0"/>
              <a:t>, load-on-startup, </a:t>
            </a:r>
            <a:r>
              <a:rPr lang="en-US" sz="2600" dirty="0" smtClean="0"/>
              <a:t>security-role-ref</a:t>
            </a:r>
          </a:p>
          <a:p>
            <a:pPr marL="514350" indent="-514350">
              <a:buFont typeface="+mj-lt"/>
              <a:buAutoNum type="arabicPeriod"/>
              <a:defRPr/>
            </a:pPr>
            <a:r>
              <a:rPr lang="en-US" b="1" dirty="0" smtClean="0"/>
              <a:t>servlet-mapping</a:t>
            </a:r>
          </a:p>
          <a:p>
            <a:pPr lvl="1">
              <a:defRPr/>
            </a:pPr>
            <a:r>
              <a:rPr lang="en-US" dirty="0" smtClean="0"/>
              <a:t>The </a:t>
            </a:r>
            <a:r>
              <a:rPr lang="en-US" dirty="0"/>
              <a:t>servlet mapping tag is a sub element of &lt;web-app&gt; and maps the logical name given to a servlet within the servlet tag to a </a:t>
            </a:r>
            <a:r>
              <a:rPr lang="en-US" dirty="0" err="1"/>
              <a:t>url</a:t>
            </a:r>
            <a:r>
              <a:rPr lang="en-US" dirty="0"/>
              <a:t> pattern. Without a servlet-mapping a servlet cannot be retrieved by a visiting browser. </a:t>
            </a:r>
          </a:p>
          <a:p>
            <a:endParaRPr lang="en-US" dirty="0"/>
          </a:p>
        </p:txBody>
      </p:sp>
    </p:spTree>
    <p:extLst>
      <p:ext uri="{BB962C8B-B14F-4D97-AF65-F5344CB8AC3E}">
        <p14:creationId xmlns:p14="http://schemas.microsoft.com/office/powerpoint/2010/main" val="12586411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 y="33867"/>
            <a:ext cx="9118600" cy="728133"/>
          </a:xfrm>
          <a:solidFill>
            <a:schemeClr val="accent4">
              <a:lumMod val="20000"/>
              <a:lumOff val="80000"/>
            </a:schemeClr>
          </a:solidFill>
        </p:spPr>
        <p:txBody>
          <a:bodyPr>
            <a:normAutofit fontScale="90000"/>
          </a:bodyPr>
          <a:lstStyle/>
          <a:p>
            <a:pPr>
              <a:defRPr/>
            </a:pPr>
            <a:r>
              <a:rPr lang="en-US" dirty="0" smtClean="0"/>
              <a:t>What will Servlet do?</a:t>
            </a:r>
            <a:endParaRPr lang="en-US" dirty="0"/>
          </a:p>
        </p:txBody>
      </p:sp>
      <p:sp>
        <p:nvSpPr>
          <p:cNvPr id="54275" name="Content Placeholder 2"/>
          <p:cNvSpPr>
            <a:spLocks noGrp="1"/>
          </p:cNvSpPr>
          <p:nvPr>
            <p:ph idx="1"/>
          </p:nvPr>
        </p:nvSpPr>
        <p:spPr>
          <a:xfrm>
            <a:off x="304800" y="1103313"/>
            <a:ext cx="8521212" cy="5060950"/>
          </a:xfrm>
        </p:spPr>
        <p:txBody>
          <a:bodyPr>
            <a:normAutofit fontScale="92500" lnSpcReduction="10000"/>
          </a:bodyPr>
          <a:lstStyle/>
          <a:p>
            <a:r>
              <a:rPr lang="en-US" smtClean="0"/>
              <a:t>Process and/or store data submitted by an HTML form</a:t>
            </a:r>
          </a:p>
          <a:p>
            <a:pPr lvl="1"/>
            <a:r>
              <a:rPr lang="en-US" smtClean="0"/>
              <a:t>Read </a:t>
            </a:r>
            <a:r>
              <a:rPr lang="en-US" b="1" smtClean="0">
                <a:solidFill>
                  <a:srgbClr val="003399"/>
                </a:solidFill>
              </a:rPr>
              <a:t>form data</a:t>
            </a:r>
            <a:r>
              <a:rPr lang="en-US" smtClean="0"/>
              <a:t> sent by client (user) in the request</a:t>
            </a:r>
          </a:p>
          <a:p>
            <a:pPr lvl="1"/>
            <a:r>
              <a:rPr lang="en-US" smtClean="0"/>
              <a:t>Read request headers</a:t>
            </a:r>
          </a:p>
          <a:p>
            <a:r>
              <a:rPr lang="en-US" smtClean="0"/>
              <a:t>Generate / construct  the response</a:t>
            </a:r>
          </a:p>
          <a:p>
            <a:pPr lvl="1"/>
            <a:r>
              <a:rPr lang="en-US" smtClean="0"/>
              <a:t>Provide dynamic content e.g. returning the results of database query to the client</a:t>
            </a:r>
          </a:p>
          <a:p>
            <a:r>
              <a:rPr lang="en-US" smtClean="0"/>
              <a:t>Manage state information for clients</a:t>
            </a:r>
          </a:p>
          <a:p>
            <a:pPr lvl="1"/>
            <a:r>
              <a:rPr lang="en-US" smtClean="0"/>
              <a:t>As HTTP is stateless protocol, some applications would need to store information about the client until they logout e.g. online shopping cart</a:t>
            </a:r>
          </a:p>
        </p:txBody>
      </p:sp>
      <p:sp>
        <p:nvSpPr>
          <p:cNvPr id="4" name="Slide Number Placeholder 3"/>
          <p:cNvSpPr>
            <a:spLocks noGrp="1"/>
          </p:cNvSpPr>
          <p:nvPr>
            <p:ph type="sldNum" sz="quarter" idx="10"/>
          </p:nvPr>
        </p:nvSpPr>
        <p:spPr/>
        <p:txBody>
          <a:bodyPr/>
          <a:lstStyle/>
          <a:p>
            <a:pPr>
              <a:defRPr/>
            </a:pPr>
            <a:fld id="{09EEC082-4EAF-4F21-B9B8-71538E0592C2}" type="slidenum">
              <a:rPr lang="en-US" smtClean="0"/>
              <a:pPr>
                <a:defRPr/>
              </a:pPr>
              <a:t>34</a:t>
            </a:fld>
            <a:endParaRPr lang="en-US"/>
          </a:p>
        </p:txBody>
      </p:sp>
    </p:spTree>
    <p:extLst>
      <p:ext uri="{BB962C8B-B14F-4D97-AF65-F5344CB8AC3E}">
        <p14:creationId xmlns:p14="http://schemas.microsoft.com/office/powerpoint/2010/main" val="40596389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chemeClr val="accent4">
              <a:lumMod val="20000"/>
              <a:lumOff val="80000"/>
            </a:schemeClr>
          </a:solidFill>
        </p:spPr>
        <p:txBody>
          <a:bodyPr>
            <a:normAutofit/>
          </a:bodyPr>
          <a:lstStyle/>
          <a:p>
            <a:pPr>
              <a:defRPr/>
            </a:pPr>
            <a:r>
              <a:rPr lang="en-US" dirty="0" smtClean="0"/>
              <a:t>Get Form Data… Process… Respond…</a:t>
            </a:r>
            <a:endParaRPr lang="en-US" dirty="0"/>
          </a:p>
        </p:txBody>
      </p:sp>
      <p:sp>
        <p:nvSpPr>
          <p:cNvPr id="55299" name="Content Placeholder 2"/>
          <p:cNvSpPr>
            <a:spLocks noGrp="1"/>
          </p:cNvSpPr>
          <p:nvPr>
            <p:ph idx="1"/>
          </p:nvPr>
        </p:nvSpPr>
        <p:spPr>
          <a:xfrm>
            <a:off x="161192" y="1282701"/>
            <a:ext cx="8751277" cy="4881563"/>
          </a:xfrm>
        </p:spPr>
        <p:txBody>
          <a:bodyPr>
            <a:normAutofit lnSpcReduction="10000"/>
          </a:bodyPr>
          <a:lstStyle/>
          <a:p>
            <a:pPr>
              <a:buFont typeface="Wingdings" pitchFamily="2" charset="2"/>
              <a:buNone/>
            </a:pPr>
            <a:r>
              <a:rPr lang="en-US" b="1" dirty="0" smtClean="0"/>
              <a:t>Problem Definition:</a:t>
            </a:r>
          </a:p>
          <a:p>
            <a:pPr>
              <a:buFont typeface="Wingdings" pitchFamily="2" charset="2"/>
              <a:buNone/>
            </a:pPr>
            <a:r>
              <a:rPr lang="en-US" dirty="0" smtClean="0"/>
              <a:t>loginForm.html accepts username and password, and passes it to Servlet, </a:t>
            </a:r>
            <a:r>
              <a:rPr lang="en-US" dirty="0" err="1" smtClean="0"/>
              <a:t>LoginServlet</a:t>
            </a:r>
            <a:r>
              <a:rPr lang="en-US" dirty="0" smtClean="0"/>
              <a:t>. </a:t>
            </a:r>
            <a:r>
              <a:rPr lang="en-US" dirty="0" err="1" smtClean="0"/>
              <a:t>LoginServlet</a:t>
            </a:r>
            <a:r>
              <a:rPr lang="en-US" dirty="0" smtClean="0"/>
              <a:t> has to verify if it is valid username in a Database. </a:t>
            </a:r>
          </a:p>
          <a:p>
            <a:pPr>
              <a:buFont typeface="Wingdings" pitchFamily="2" charset="2"/>
              <a:buNone/>
            </a:pPr>
            <a:r>
              <a:rPr lang="en-US" dirty="0" smtClean="0"/>
              <a:t>If valid, display </a:t>
            </a:r>
            <a:r>
              <a:rPr lang="en-US" b="1" dirty="0" smtClean="0"/>
              <a:t>Welcome! Login successful! </a:t>
            </a:r>
          </a:p>
          <a:p>
            <a:pPr>
              <a:buFont typeface="Wingdings" pitchFamily="2" charset="2"/>
              <a:buNone/>
            </a:pPr>
            <a:r>
              <a:rPr lang="en-US" dirty="0" smtClean="0"/>
              <a:t>If invalid, display </a:t>
            </a:r>
            <a:r>
              <a:rPr lang="en-US" b="1" dirty="0" smtClean="0"/>
              <a:t>Sorry guest ! Login failed! </a:t>
            </a:r>
          </a:p>
          <a:p>
            <a:pPr>
              <a:buFont typeface="Wingdings" pitchFamily="2" charset="2"/>
              <a:buNone/>
            </a:pPr>
            <a:r>
              <a:rPr lang="en-US" b="1" dirty="0" smtClean="0"/>
              <a:t>Note:</a:t>
            </a:r>
            <a:r>
              <a:rPr lang="en-US" dirty="0" smtClean="0"/>
              <a:t> For Simplicity, we are not connecting to Database, whereas, we will check the username against  a value. If it is “admin”, then it is valid.</a:t>
            </a:r>
            <a:endParaRPr lang="en-US" b="1" dirty="0" smtClean="0"/>
          </a:p>
        </p:txBody>
      </p:sp>
      <p:sp>
        <p:nvSpPr>
          <p:cNvPr id="4" name="Slide Number Placeholder 3"/>
          <p:cNvSpPr>
            <a:spLocks noGrp="1"/>
          </p:cNvSpPr>
          <p:nvPr>
            <p:ph type="sldNum" sz="quarter" idx="10"/>
          </p:nvPr>
        </p:nvSpPr>
        <p:spPr/>
        <p:txBody>
          <a:bodyPr/>
          <a:lstStyle/>
          <a:p>
            <a:pPr>
              <a:defRPr/>
            </a:pPr>
            <a:fld id="{84573D51-7B6B-45B4-8723-7FB258DB712B}" type="slidenum">
              <a:rPr lang="en-US" smtClean="0"/>
              <a:pPr>
                <a:defRPr/>
              </a:pPr>
              <a:t>35</a:t>
            </a:fld>
            <a:endParaRPr lang="en-US"/>
          </a:p>
        </p:txBody>
      </p:sp>
    </p:spTree>
    <p:extLst>
      <p:ext uri="{BB962C8B-B14F-4D97-AF65-F5344CB8AC3E}">
        <p14:creationId xmlns:p14="http://schemas.microsoft.com/office/powerpoint/2010/main" val="36322421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a:solidFill>
            <a:schemeClr val="accent4">
              <a:lumMod val="20000"/>
              <a:lumOff val="80000"/>
            </a:schemeClr>
          </a:solidFill>
        </p:spPr>
        <p:txBody>
          <a:bodyPr>
            <a:normAutofit fontScale="90000"/>
          </a:bodyPr>
          <a:lstStyle/>
          <a:p>
            <a:pPr>
              <a:defRPr/>
            </a:pPr>
            <a:r>
              <a:rPr lang="en-US" dirty="0" smtClean="0"/>
              <a:t>loginForm.html</a:t>
            </a:r>
            <a:endParaRPr lang="en-US" dirty="0"/>
          </a:p>
        </p:txBody>
      </p:sp>
      <p:sp>
        <p:nvSpPr>
          <p:cNvPr id="4" name="Slide Number Placeholder 3"/>
          <p:cNvSpPr>
            <a:spLocks noGrp="1"/>
          </p:cNvSpPr>
          <p:nvPr>
            <p:ph type="sldNum" sz="quarter" idx="10"/>
          </p:nvPr>
        </p:nvSpPr>
        <p:spPr/>
        <p:txBody>
          <a:bodyPr/>
          <a:lstStyle/>
          <a:p>
            <a:pPr>
              <a:defRPr/>
            </a:pPr>
            <a:fld id="{84ACD0A8-CCE5-477F-A7BA-5E7ECCDA2286}" type="slidenum">
              <a:rPr lang="en-US" smtClean="0"/>
              <a:pPr>
                <a:defRPr/>
              </a:pPr>
              <a:t>36</a:t>
            </a:fld>
            <a:endParaRPr lang="en-US"/>
          </a:p>
        </p:txBody>
      </p:sp>
      <p:sp>
        <p:nvSpPr>
          <p:cNvPr id="5" name="Content Placeholder 4"/>
          <p:cNvSpPr>
            <a:spLocks noGrp="1"/>
          </p:cNvSpPr>
          <p:nvPr>
            <p:ph sz="half" idx="4294967295"/>
          </p:nvPr>
        </p:nvSpPr>
        <p:spPr>
          <a:xfrm>
            <a:off x="24912" y="990600"/>
            <a:ext cx="4302369" cy="5410200"/>
          </a:xfrm>
        </p:spPr>
        <p:style>
          <a:lnRef idx="2">
            <a:schemeClr val="accent2"/>
          </a:lnRef>
          <a:fillRef idx="1">
            <a:schemeClr val="lt1"/>
          </a:fillRef>
          <a:effectRef idx="0">
            <a:schemeClr val="accent2"/>
          </a:effectRef>
          <a:fontRef idx="minor">
            <a:schemeClr val="dk1"/>
          </a:fontRef>
        </p:style>
        <p:txBody>
          <a:bodyPr>
            <a:noAutofit/>
          </a:bodyPr>
          <a:lstStyle/>
          <a:p>
            <a:pPr>
              <a:buFont typeface="Wingdings" pitchFamily="2" charset="2"/>
              <a:buNone/>
              <a:defRPr/>
            </a:pPr>
            <a:endParaRPr lang="en-US" sz="1700" dirty="0" smtClean="0"/>
          </a:p>
          <a:p>
            <a:pPr>
              <a:buFont typeface="Wingdings" pitchFamily="2" charset="2"/>
              <a:buNone/>
              <a:defRPr/>
            </a:pPr>
            <a:r>
              <a:rPr lang="en-US" sz="1700" b="1" dirty="0" smtClean="0"/>
              <a:t>&lt;html&gt;&lt;head&gt;</a:t>
            </a:r>
          </a:p>
          <a:p>
            <a:pPr>
              <a:buFont typeface="Wingdings" pitchFamily="2" charset="2"/>
              <a:buNone/>
              <a:defRPr/>
            </a:pPr>
            <a:r>
              <a:rPr lang="en-US" sz="1700" b="1" dirty="0" smtClean="0"/>
              <a:t>	&lt;title&gt;Login Page&lt;/title&gt;</a:t>
            </a:r>
          </a:p>
          <a:p>
            <a:pPr>
              <a:buFont typeface="Wingdings" pitchFamily="2" charset="2"/>
              <a:buNone/>
              <a:defRPr/>
            </a:pPr>
            <a:r>
              <a:rPr lang="en-US" sz="1700" b="1" dirty="0" smtClean="0"/>
              <a:t>&lt;/head&gt;</a:t>
            </a:r>
          </a:p>
          <a:p>
            <a:pPr>
              <a:buFont typeface="Wingdings" pitchFamily="2" charset="2"/>
              <a:buNone/>
              <a:defRPr/>
            </a:pPr>
            <a:r>
              <a:rPr lang="en-US" sz="1700" b="1" dirty="0" smtClean="0"/>
              <a:t>&lt;body </a:t>
            </a:r>
            <a:r>
              <a:rPr lang="en-US" sz="1700" b="1" dirty="0" err="1" smtClean="0"/>
              <a:t>bgcolor</a:t>
            </a:r>
            <a:r>
              <a:rPr lang="en-US" sz="1700" b="1" dirty="0" smtClean="0"/>
              <a:t>="#CCFFCC" &gt;</a:t>
            </a:r>
          </a:p>
          <a:p>
            <a:pPr>
              <a:buFont typeface="Wingdings" pitchFamily="2" charset="2"/>
              <a:buNone/>
              <a:defRPr/>
            </a:pPr>
            <a:r>
              <a:rPr lang="en-US" sz="1700" b="1" dirty="0" smtClean="0"/>
              <a:t>&lt;form action="Login" method="post"&gt;</a:t>
            </a:r>
          </a:p>
          <a:p>
            <a:pPr>
              <a:buFont typeface="Wingdings" pitchFamily="2" charset="2"/>
              <a:buNone/>
              <a:defRPr/>
            </a:pPr>
            <a:r>
              <a:rPr lang="en-US" sz="1700" b="1" dirty="0" smtClean="0"/>
              <a:t>&lt;h2&gt;&lt;center&gt;Enter Login Details &lt;/center&gt; </a:t>
            </a:r>
          </a:p>
          <a:p>
            <a:pPr>
              <a:buFont typeface="Wingdings" pitchFamily="2" charset="2"/>
              <a:buNone/>
              <a:defRPr/>
            </a:pPr>
            <a:r>
              <a:rPr lang="en-US" sz="1700" b="1" dirty="0" smtClean="0"/>
              <a:t>&lt;</a:t>
            </a:r>
            <a:r>
              <a:rPr lang="en-US" sz="1700" b="1" dirty="0" err="1" smtClean="0"/>
              <a:t>br</a:t>
            </a:r>
            <a:r>
              <a:rPr lang="en-US" sz="1700" b="1" dirty="0" smtClean="0"/>
              <a:t>&gt;</a:t>
            </a:r>
          </a:p>
          <a:p>
            <a:pPr>
              <a:buFont typeface="Wingdings" pitchFamily="2" charset="2"/>
              <a:buNone/>
              <a:defRPr/>
            </a:pPr>
            <a:r>
              <a:rPr lang="en-US" sz="1700" b="1" dirty="0" smtClean="0"/>
              <a:t>&lt;table border="4" align="center" </a:t>
            </a:r>
            <a:r>
              <a:rPr lang="en-US" sz="1700" b="1" dirty="0" err="1" smtClean="0"/>
              <a:t>bordercolor</a:t>
            </a:r>
            <a:r>
              <a:rPr lang="en-US" sz="1700" b="1" dirty="0" smtClean="0"/>
              <a:t>="brown" </a:t>
            </a:r>
            <a:r>
              <a:rPr lang="en-US" sz="1700" b="1" dirty="0" err="1" smtClean="0"/>
              <a:t>bgcolor</a:t>
            </a:r>
            <a:r>
              <a:rPr lang="en-US" sz="1700" b="1" dirty="0" smtClean="0"/>
              <a:t>="pink"&gt;</a:t>
            </a:r>
          </a:p>
          <a:p>
            <a:pPr>
              <a:buFont typeface="Wingdings" pitchFamily="2" charset="2"/>
              <a:buNone/>
              <a:defRPr/>
            </a:pPr>
            <a:r>
              <a:rPr lang="en-US" sz="1700" b="1" dirty="0" smtClean="0"/>
              <a:t>&lt;</a:t>
            </a:r>
            <a:r>
              <a:rPr lang="en-US" sz="1700" b="1" dirty="0" err="1" smtClean="0"/>
              <a:t>tr</a:t>
            </a:r>
            <a:r>
              <a:rPr lang="en-US" sz="1700" b="1" dirty="0" smtClean="0"/>
              <a:t>&gt;&lt;td&gt;</a:t>
            </a:r>
            <a:r>
              <a:rPr lang="en-US" sz="1700" b="1" dirty="0" err="1" smtClean="0"/>
              <a:t>UserName</a:t>
            </a:r>
            <a:r>
              <a:rPr lang="en-US" sz="1700" b="1" dirty="0" smtClean="0"/>
              <a:t>&lt;/td&gt;&lt;td&gt;</a:t>
            </a:r>
          </a:p>
          <a:p>
            <a:pPr>
              <a:buFont typeface="Wingdings" pitchFamily="2" charset="2"/>
              <a:buNone/>
              <a:defRPr/>
            </a:pPr>
            <a:r>
              <a:rPr lang="en-US" sz="1700" b="1" dirty="0" smtClean="0"/>
              <a:t>&lt;input type="text" name="</a:t>
            </a:r>
            <a:r>
              <a:rPr lang="en-US" sz="1700" b="1" dirty="0" smtClean="0">
                <a:solidFill>
                  <a:srgbClr val="003399"/>
                </a:solidFill>
              </a:rPr>
              <a:t>username</a:t>
            </a:r>
            <a:r>
              <a:rPr lang="en-US" sz="1700" b="1" dirty="0" smtClean="0"/>
              <a:t>"&gt; </a:t>
            </a:r>
          </a:p>
          <a:p>
            <a:pPr>
              <a:buFont typeface="Wingdings" pitchFamily="2" charset="2"/>
              <a:buNone/>
              <a:defRPr/>
            </a:pPr>
            <a:r>
              <a:rPr lang="en-US" sz="1700" b="1" dirty="0" smtClean="0"/>
              <a:t>&lt;/td&gt;&lt;/</a:t>
            </a:r>
            <a:r>
              <a:rPr lang="en-US" sz="1700" b="1" dirty="0" err="1" smtClean="0"/>
              <a:t>tr</a:t>
            </a:r>
            <a:r>
              <a:rPr lang="en-US" sz="1700" b="1" dirty="0" smtClean="0"/>
              <a:t>&gt;</a:t>
            </a:r>
          </a:p>
        </p:txBody>
      </p:sp>
      <p:sp>
        <p:nvSpPr>
          <p:cNvPr id="6" name="TextBox 5"/>
          <p:cNvSpPr txBox="1"/>
          <p:nvPr/>
        </p:nvSpPr>
        <p:spPr>
          <a:xfrm>
            <a:off x="323851" y="898525"/>
            <a:ext cx="3376246" cy="40005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lgn="ctr" fontAlgn="auto">
              <a:spcBef>
                <a:spcPts val="0"/>
              </a:spcBef>
              <a:spcAft>
                <a:spcPts val="0"/>
              </a:spcAft>
              <a:defRPr/>
            </a:pPr>
            <a:r>
              <a:rPr lang="en-US" sz="2000" b="1" i="0" dirty="0"/>
              <a:t>loginForm.html</a:t>
            </a:r>
          </a:p>
        </p:txBody>
      </p:sp>
      <p:sp>
        <p:nvSpPr>
          <p:cNvPr id="7" name="Content Placeholder 4"/>
          <p:cNvSpPr>
            <a:spLocks noGrp="1"/>
          </p:cNvSpPr>
          <p:nvPr>
            <p:ph sz="half" idx="4294967295"/>
          </p:nvPr>
        </p:nvSpPr>
        <p:spPr>
          <a:xfrm>
            <a:off x="4399085" y="982663"/>
            <a:ext cx="4497266" cy="5410200"/>
          </a:xfrm>
        </p:spPr>
        <p:style>
          <a:lnRef idx="2">
            <a:schemeClr val="accent2"/>
          </a:lnRef>
          <a:fillRef idx="1">
            <a:schemeClr val="lt1"/>
          </a:fillRef>
          <a:effectRef idx="0">
            <a:schemeClr val="accent2"/>
          </a:effectRef>
          <a:fontRef idx="minor">
            <a:schemeClr val="dk1"/>
          </a:fontRef>
        </p:style>
        <p:txBody>
          <a:bodyPr>
            <a:noAutofit/>
          </a:bodyPr>
          <a:lstStyle/>
          <a:p>
            <a:pPr>
              <a:buFont typeface="Wingdings" pitchFamily="2" charset="2"/>
              <a:buNone/>
              <a:defRPr/>
            </a:pPr>
            <a:endParaRPr lang="en-US" sz="1700" dirty="0" smtClean="0"/>
          </a:p>
          <a:p>
            <a:pPr>
              <a:buFont typeface="Wingdings" pitchFamily="2" charset="2"/>
              <a:buNone/>
              <a:defRPr/>
            </a:pPr>
            <a:r>
              <a:rPr lang="en-US" sz="1700" b="1" dirty="0" smtClean="0">
                <a:solidFill>
                  <a:srgbClr val="000000"/>
                </a:solidFill>
              </a:rPr>
              <a:t>&lt;</a:t>
            </a:r>
            <a:r>
              <a:rPr lang="en-US" sz="1700" b="1" dirty="0" err="1" smtClean="0">
                <a:solidFill>
                  <a:srgbClr val="000000"/>
                </a:solidFill>
              </a:rPr>
              <a:t>tr</a:t>
            </a:r>
            <a:r>
              <a:rPr lang="en-US" sz="1700" b="1" dirty="0" smtClean="0">
                <a:solidFill>
                  <a:srgbClr val="000000"/>
                </a:solidFill>
              </a:rPr>
              <a:t>&gt;&lt;td&gt;&lt;input type="submit" value="Login"/&gt;&lt;/td&gt;</a:t>
            </a:r>
          </a:p>
          <a:p>
            <a:pPr>
              <a:buFont typeface="Wingdings" pitchFamily="2" charset="2"/>
              <a:buNone/>
              <a:defRPr/>
            </a:pPr>
            <a:r>
              <a:rPr lang="en-US" sz="1700" b="1" dirty="0" smtClean="0">
                <a:solidFill>
                  <a:srgbClr val="000000"/>
                </a:solidFill>
              </a:rPr>
              <a:t>&lt;td&gt;&lt;input type="reset" value="Reset"/&gt;&lt;/td&gt;&lt;/</a:t>
            </a:r>
            <a:r>
              <a:rPr lang="en-US" sz="1700" b="1" dirty="0" err="1" smtClean="0">
                <a:solidFill>
                  <a:srgbClr val="000000"/>
                </a:solidFill>
              </a:rPr>
              <a:t>tr</a:t>
            </a:r>
            <a:r>
              <a:rPr lang="en-US" sz="1700" b="1" dirty="0" smtClean="0">
                <a:solidFill>
                  <a:srgbClr val="000000"/>
                </a:solidFill>
              </a:rPr>
              <a:t>&gt;</a:t>
            </a:r>
          </a:p>
          <a:p>
            <a:pPr>
              <a:buFont typeface="Wingdings" pitchFamily="2" charset="2"/>
              <a:buNone/>
              <a:defRPr/>
            </a:pPr>
            <a:endParaRPr lang="en-US" sz="1700" b="1" dirty="0" smtClean="0">
              <a:solidFill>
                <a:srgbClr val="000000"/>
              </a:solidFill>
            </a:endParaRPr>
          </a:p>
          <a:p>
            <a:pPr>
              <a:buFont typeface="Wingdings" pitchFamily="2" charset="2"/>
              <a:buNone/>
              <a:defRPr/>
            </a:pPr>
            <a:r>
              <a:rPr lang="en-US" sz="1700" b="1" dirty="0" smtClean="0">
                <a:solidFill>
                  <a:srgbClr val="000000"/>
                </a:solidFill>
              </a:rPr>
              <a:t>&lt;/table&gt;</a:t>
            </a:r>
          </a:p>
          <a:p>
            <a:pPr>
              <a:buFont typeface="Wingdings" pitchFamily="2" charset="2"/>
              <a:buNone/>
              <a:defRPr/>
            </a:pPr>
            <a:r>
              <a:rPr lang="en-US" sz="1700" b="1" dirty="0" smtClean="0">
                <a:solidFill>
                  <a:srgbClr val="000000"/>
                </a:solidFill>
              </a:rPr>
              <a:t>&lt;/h2&gt;</a:t>
            </a:r>
          </a:p>
          <a:p>
            <a:pPr>
              <a:buFont typeface="Wingdings" pitchFamily="2" charset="2"/>
              <a:buNone/>
              <a:defRPr/>
            </a:pPr>
            <a:r>
              <a:rPr lang="en-US" sz="1700" b="1" dirty="0" smtClean="0">
                <a:solidFill>
                  <a:srgbClr val="000000"/>
                </a:solidFill>
              </a:rPr>
              <a:t>&lt;/form&gt;</a:t>
            </a:r>
          </a:p>
          <a:p>
            <a:pPr>
              <a:buFont typeface="Wingdings" pitchFamily="2" charset="2"/>
              <a:buNone/>
              <a:defRPr/>
            </a:pPr>
            <a:r>
              <a:rPr lang="en-US" sz="1700" b="1" dirty="0" smtClean="0">
                <a:solidFill>
                  <a:srgbClr val="000000"/>
                </a:solidFill>
              </a:rPr>
              <a:t>&lt;/body&gt;</a:t>
            </a:r>
          </a:p>
          <a:p>
            <a:pPr>
              <a:buFont typeface="Wingdings" pitchFamily="2" charset="2"/>
              <a:buNone/>
              <a:defRPr/>
            </a:pPr>
            <a:r>
              <a:rPr lang="en-US" sz="1700" b="1" dirty="0" smtClean="0">
                <a:solidFill>
                  <a:srgbClr val="000000"/>
                </a:solidFill>
              </a:rPr>
              <a:t>&lt;/html&gt;</a:t>
            </a:r>
          </a:p>
          <a:p>
            <a:pPr>
              <a:buFont typeface="Wingdings" pitchFamily="2" charset="2"/>
              <a:buNone/>
              <a:defRPr/>
            </a:pPr>
            <a:endParaRPr lang="en-US" sz="1700" b="1" dirty="0" smtClean="0"/>
          </a:p>
          <a:p>
            <a:pPr>
              <a:buFont typeface="Wingdings" pitchFamily="2" charset="2"/>
              <a:buNone/>
              <a:defRPr/>
            </a:pPr>
            <a:endParaRPr lang="en-US" sz="1700" b="1" dirty="0" smtClean="0"/>
          </a:p>
        </p:txBody>
      </p:sp>
      <p:sp>
        <p:nvSpPr>
          <p:cNvPr id="8" name="TextBox 7"/>
          <p:cNvSpPr txBox="1"/>
          <p:nvPr/>
        </p:nvSpPr>
        <p:spPr>
          <a:xfrm>
            <a:off x="4698023" y="890588"/>
            <a:ext cx="3376246" cy="40005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lgn="ctr" fontAlgn="auto">
              <a:spcBef>
                <a:spcPts val="0"/>
              </a:spcBef>
              <a:spcAft>
                <a:spcPts val="0"/>
              </a:spcAft>
              <a:defRPr/>
            </a:pPr>
            <a:r>
              <a:rPr lang="en-US" sz="2000" b="1" i="0" dirty="0"/>
              <a:t>loginForm.html</a:t>
            </a:r>
          </a:p>
        </p:txBody>
      </p:sp>
      <p:sp>
        <p:nvSpPr>
          <p:cNvPr id="56328" name="Rectangle 8"/>
          <p:cNvSpPr>
            <a:spLocks noChangeArrowheads="1"/>
          </p:cNvSpPr>
          <p:nvPr/>
        </p:nvSpPr>
        <p:spPr bwMode="auto">
          <a:xfrm>
            <a:off x="630116" y="2540001"/>
            <a:ext cx="1540120" cy="377825"/>
          </a:xfrm>
          <a:prstGeom prst="rect">
            <a:avLst/>
          </a:prstGeom>
          <a:solidFill>
            <a:schemeClr val="bg1">
              <a:alpha val="0"/>
            </a:schemeClr>
          </a:solidFill>
          <a:ln w="38100" algn="ctr">
            <a:solidFill>
              <a:srgbClr val="FF0000"/>
            </a:solidFill>
            <a:round/>
            <a:headEnd/>
            <a:tailEnd/>
          </a:ln>
        </p:spPr>
        <p:txBody>
          <a:bodyPr/>
          <a:lstStyle/>
          <a:p>
            <a:endParaRPr lang="en-US"/>
          </a:p>
        </p:txBody>
      </p:sp>
    </p:spTree>
    <p:extLst>
      <p:ext uri="{BB962C8B-B14F-4D97-AF65-F5344CB8AC3E}">
        <p14:creationId xmlns:p14="http://schemas.microsoft.com/office/powerpoint/2010/main" val="304806444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afterEffect">
                                  <p:stCondLst>
                                    <p:cond delay="0"/>
                                  </p:stCondLst>
                                  <p:childTnLst>
                                    <p:animEffect transition="out" filter="fade">
                                      <p:cBhvr>
                                        <p:cTn id="6" dur="2000" tmFilter="0, 0; .2, .5; .8, .5; 1, 0"/>
                                        <p:tgtEl>
                                          <p:spTgt spid="6"/>
                                        </p:tgtEl>
                                      </p:cBhvr>
                                    </p:animEffect>
                                    <p:animScale>
                                      <p:cBhvr>
                                        <p:cTn id="7" dur="1000" autoRev="1" fill="hold"/>
                                        <p:tgtEl>
                                          <p:spTgt spid="6"/>
                                        </p:tgtEl>
                                      </p:cBhvr>
                                      <p:by x="105000" y="105000"/>
                                    </p:animScale>
                                  </p:childTnLst>
                                </p:cTn>
                              </p:par>
                            </p:childTnLst>
                          </p:cTn>
                        </p:par>
                        <p:par>
                          <p:cTn id="8" fill="hold" nodeType="afterGroup">
                            <p:stCondLst>
                              <p:cond delay="2000"/>
                            </p:stCondLst>
                            <p:childTnLst>
                              <p:par>
                                <p:cTn id="9" presetID="26" presetClass="emph" presetSubtype="0" fill="hold" grpId="0" nodeType="afterEffect">
                                  <p:stCondLst>
                                    <p:cond delay="0"/>
                                  </p:stCondLst>
                                  <p:childTnLst>
                                    <p:animEffect transition="out" filter="fade">
                                      <p:cBhvr>
                                        <p:cTn id="10" dur="2000" tmFilter="0, 0; .2, .5; .8, .5; 1, 0"/>
                                        <p:tgtEl>
                                          <p:spTgt spid="8"/>
                                        </p:tgtEl>
                                      </p:cBhvr>
                                    </p:animEffect>
                                    <p:animScale>
                                      <p:cBhvr>
                                        <p:cTn id="11" dur="100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a:solidFill>
            <a:schemeClr val="accent4">
              <a:lumMod val="20000"/>
              <a:lumOff val="80000"/>
            </a:schemeClr>
          </a:solidFill>
        </p:spPr>
        <p:txBody>
          <a:bodyPr>
            <a:normAutofit fontScale="90000"/>
          </a:bodyPr>
          <a:lstStyle/>
          <a:p>
            <a:pPr>
              <a:defRPr/>
            </a:pPr>
            <a:r>
              <a:rPr lang="en-US" dirty="0" smtClean="0"/>
              <a:t>LoginServlet.java (1/2)</a:t>
            </a:r>
            <a:endParaRPr lang="en-US" dirty="0"/>
          </a:p>
        </p:txBody>
      </p:sp>
      <p:sp>
        <p:nvSpPr>
          <p:cNvPr id="4" name="Slide Number Placeholder 3"/>
          <p:cNvSpPr>
            <a:spLocks noGrp="1"/>
          </p:cNvSpPr>
          <p:nvPr>
            <p:ph type="sldNum" sz="quarter" idx="10"/>
          </p:nvPr>
        </p:nvSpPr>
        <p:spPr/>
        <p:txBody>
          <a:bodyPr/>
          <a:lstStyle/>
          <a:p>
            <a:pPr>
              <a:defRPr/>
            </a:pPr>
            <a:fld id="{2DE2740D-82DA-4D72-ADBD-78B098783B3C}" type="slidenum">
              <a:rPr lang="en-US" smtClean="0"/>
              <a:pPr>
                <a:defRPr/>
              </a:pPr>
              <a:t>37</a:t>
            </a:fld>
            <a:endParaRPr lang="en-US" dirty="0"/>
          </a:p>
        </p:txBody>
      </p:sp>
      <p:sp>
        <p:nvSpPr>
          <p:cNvPr id="5" name="Content Placeholder 4"/>
          <p:cNvSpPr>
            <a:spLocks noGrp="1"/>
          </p:cNvSpPr>
          <p:nvPr>
            <p:ph sz="half" idx="4294967295"/>
          </p:nvPr>
        </p:nvSpPr>
        <p:spPr>
          <a:xfrm>
            <a:off x="24912" y="990600"/>
            <a:ext cx="4422531" cy="5410200"/>
          </a:xfrm>
        </p:spPr>
        <p:style>
          <a:lnRef idx="2">
            <a:schemeClr val="accent2"/>
          </a:lnRef>
          <a:fillRef idx="1">
            <a:schemeClr val="lt1"/>
          </a:fillRef>
          <a:effectRef idx="0">
            <a:schemeClr val="accent2"/>
          </a:effectRef>
          <a:fontRef idx="minor">
            <a:schemeClr val="dk1"/>
          </a:fontRef>
        </p:style>
        <p:txBody>
          <a:bodyPr>
            <a:noAutofit/>
          </a:bodyPr>
          <a:lstStyle/>
          <a:p>
            <a:pPr>
              <a:buFont typeface="Wingdings" pitchFamily="2" charset="2"/>
              <a:buNone/>
              <a:defRPr/>
            </a:pPr>
            <a:endParaRPr lang="en-US" sz="1700" dirty="0" smtClean="0"/>
          </a:p>
          <a:p>
            <a:pPr>
              <a:buFont typeface="Wingdings" pitchFamily="2" charset="2"/>
              <a:buNone/>
              <a:defRPr/>
            </a:pPr>
            <a:r>
              <a:rPr lang="en-US" sz="1700" b="1" dirty="0" smtClean="0"/>
              <a:t>package </a:t>
            </a:r>
            <a:r>
              <a:rPr lang="en-US" sz="1700" b="1" dirty="0" err="1" smtClean="0"/>
              <a:t>edu.infy.servlets</a:t>
            </a:r>
            <a:r>
              <a:rPr lang="en-US" sz="1700" b="1" dirty="0" smtClean="0"/>
              <a:t>;</a:t>
            </a:r>
          </a:p>
          <a:p>
            <a:pPr>
              <a:buFont typeface="Wingdings" pitchFamily="2" charset="2"/>
              <a:buNone/>
              <a:defRPr/>
            </a:pPr>
            <a:r>
              <a:rPr lang="en-US" sz="1700" b="1" dirty="0" smtClean="0"/>
              <a:t>import </a:t>
            </a:r>
            <a:r>
              <a:rPr lang="en-US" sz="1700" b="1" dirty="0" err="1" smtClean="0"/>
              <a:t>java.io.IOException</a:t>
            </a:r>
            <a:r>
              <a:rPr lang="en-US" sz="1700" b="1" dirty="0" smtClean="0"/>
              <a:t>;</a:t>
            </a:r>
          </a:p>
          <a:p>
            <a:pPr>
              <a:buFont typeface="Wingdings" pitchFamily="2" charset="2"/>
              <a:buNone/>
              <a:defRPr/>
            </a:pPr>
            <a:r>
              <a:rPr lang="en-US" sz="1700" b="1" dirty="0" smtClean="0"/>
              <a:t>import </a:t>
            </a:r>
            <a:r>
              <a:rPr lang="en-US" sz="1700" b="1" dirty="0" err="1" smtClean="0"/>
              <a:t>java.io.PrintWriter</a:t>
            </a:r>
            <a:r>
              <a:rPr lang="en-US" sz="1700" b="1" dirty="0" smtClean="0"/>
              <a:t>;</a:t>
            </a:r>
          </a:p>
          <a:p>
            <a:pPr>
              <a:buFont typeface="Wingdings" pitchFamily="2" charset="2"/>
              <a:buNone/>
              <a:defRPr/>
            </a:pPr>
            <a:r>
              <a:rPr lang="en-US" sz="1700" b="1" dirty="0" smtClean="0"/>
              <a:t>import </a:t>
            </a:r>
            <a:r>
              <a:rPr lang="en-US" sz="1700" b="1" dirty="0" err="1" smtClean="0"/>
              <a:t>java.util.ArrayList</a:t>
            </a:r>
            <a:r>
              <a:rPr lang="en-US" sz="1700" b="1" dirty="0" smtClean="0"/>
              <a:t>;</a:t>
            </a:r>
          </a:p>
          <a:p>
            <a:pPr>
              <a:buFont typeface="Wingdings" pitchFamily="2" charset="2"/>
              <a:buNone/>
              <a:defRPr/>
            </a:pPr>
            <a:r>
              <a:rPr lang="en-US" sz="1700" b="1" dirty="0" smtClean="0"/>
              <a:t>/imports from javax.servlet package are done </a:t>
            </a:r>
          </a:p>
          <a:p>
            <a:pPr>
              <a:buFont typeface="Wingdings" pitchFamily="2" charset="2"/>
              <a:buNone/>
              <a:defRPr/>
            </a:pPr>
            <a:r>
              <a:rPr lang="en-US" sz="1700" b="1" dirty="0" smtClean="0"/>
              <a:t>//here</a:t>
            </a:r>
          </a:p>
          <a:p>
            <a:pPr>
              <a:buFont typeface="Wingdings" pitchFamily="2" charset="2"/>
              <a:buNone/>
              <a:defRPr/>
            </a:pPr>
            <a:r>
              <a:rPr lang="en-US" sz="1700" b="1" dirty="0" smtClean="0"/>
              <a:t>public class </a:t>
            </a:r>
            <a:r>
              <a:rPr lang="en-US" sz="1700" b="1" dirty="0" err="1" smtClean="0">
                <a:solidFill>
                  <a:srgbClr val="003399"/>
                </a:solidFill>
              </a:rPr>
              <a:t>LoginServlet</a:t>
            </a:r>
            <a:r>
              <a:rPr lang="en-US" sz="1700" b="1" dirty="0" smtClean="0">
                <a:solidFill>
                  <a:srgbClr val="003399"/>
                </a:solidFill>
              </a:rPr>
              <a:t> extends HttpServlet</a:t>
            </a:r>
            <a:r>
              <a:rPr lang="en-US" sz="1700" b="1" dirty="0" smtClean="0"/>
              <a:t>{</a:t>
            </a:r>
          </a:p>
          <a:p>
            <a:pPr>
              <a:buFont typeface="Wingdings" pitchFamily="2" charset="2"/>
              <a:buNone/>
              <a:defRPr/>
            </a:pPr>
            <a:r>
              <a:rPr lang="en-US" sz="1700" b="1" dirty="0" smtClean="0"/>
              <a:t>	String message;</a:t>
            </a:r>
          </a:p>
          <a:p>
            <a:pPr>
              <a:buFont typeface="Wingdings" pitchFamily="2" charset="2"/>
              <a:buNone/>
              <a:defRPr/>
            </a:pPr>
            <a:r>
              <a:rPr lang="en-US" sz="1700" b="1" dirty="0" smtClean="0"/>
              <a:t>protected void </a:t>
            </a:r>
            <a:r>
              <a:rPr lang="en-US" sz="1700" b="1" dirty="0" err="1" smtClean="0">
                <a:solidFill>
                  <a:srgbClr val="003399"/>
                </a:solidFill>
              </a:rPr>
              <a:t>doPost</a:t>
            </a:r>
            <a:r>
              <a:rPr lang="en-US" sz="1700" b="1" dirty="0" smtClean="0"/>
              <a:t>(</a:t>
            </a:r>
            <a:r>
              <a:rPr lang="en-US" sz="1700" b="1" dirty="0" err="1" smtClean="0"/>
              <a:t>HttpServletRequest</a:t>
            </a:r>
            <a:r>
              <a:rPr lang="en-US" sz="1700" b="1" dirty="0" smtClean="0"/>
              <a:t> request, </a:t>
            </a:r>
            <a:r>
              <a:rPr lang="en-US" sz="1700" b="1" dirty="0" err="1" smtClean="0"/>
              <a:t>HttpServletResponse</a:t>
            </a:r>
            <a:r>
              <a:rPr lang="en-US" sz="1700" b="1" dirty="0" smtClean="0"/>
              <a:t> response)</a:t>
            </a:r>
          </a:p>
          <a:p>
            <a:pPr>
              <a:buFont typeface="Wingdings" pitchFamily="2" charset="2"/>
              <a:buNone/>
              <a:defRPr/>
            </a:pPr>
            <a:r>
              <a:rPr lang="en-US" sz="1700" b="1" dirty="0" smtClean="0"/>
              <a:t>				throws </a:t>
            </a:r>
            <a:r>
              <a:rPr lang="en-US" sz="1700" b="1" dirty="0" err="1" smtClean="0"/>
              <a:t>ServletException</a:t>
            </a:r>
            <a:r>
              <a:rPr lang="en-US" sz="1700" b="1" dirty="0" smtClean="0"/>
              <a:t>, </a:t>
            </a:r>
            <a:r>
              <a:rPr lang="en-US" sz="1700" b="1" dirty="0" err="1" smtClean="0"/>
              <a:t>IOException</a:t>
            </a:r>
            <a:r>
              <a:rPr lang="en-US" sz="1700" b="1" dirty="0" smtClean="0"/>
              <a:t> {</a:t>
            </a:r>
          </a:p>
          <a:p>
            <a:pPr>
              <a:buFont typeface="Wingdings" pitchFamily="2" charset="2"/>
              <a:buNone/>
              <a:defRPr/>
            </a:pPr>
            <a:r>
              <a:rPr lang="en-US" sz="1700" b="1" dirty="0" smtClean="0"/>
              <a:t>	message = new String();</a:t>
            </a:r>
          </a:p>
          <a:p>
            <a:pPr>
              <a:buFont typeface="Wingdings" pitchFamily="2" charset="2"/>
              <a:buNone/>
              <a:defRPr/>
            </a:pPr>
            <a:r>
              <a:rPr lang="en-US" sz="1700" b="1" dirty="0" smtClean="0">
                <a:solidFill>
                  <a:srgbClr val="FF0000"/>
                </a:solidFill>
              </a:rPr>
              <a:t>String username = </a:t>
            </a:r>
            <a:r>
              <a:rPr lang="en-US" sz="1700" b="1" dirty="0" err="1" smtClean="0">
                <a:solidFill>
                  <a:srgbClr val="FF0000"/>
                </a:solidFill>
              </a:rPr>
              <a:t>request.getParameter</a:t>
            </a:r>
            <a:r>
              <a:rPr lang="en-US" sz="1700" b="1" dirty="0" smtClean="0">
                <a:solidFill>
                  <a:srgbClr val="FF0000"/>
                </a:solidFill>
              </a:rPr>
              <a:t>("username");</a:t>
            </a:r>
          </a:p>
          <a:p>
            <a:pPr>
              <a:buFont typeface="Wingdings" pitchFamily="2" charset="2"/>
              <a:buNone/>
              <a:defRPr/>
            </a:pPr>
            <a:endParaRPr lang="en-US" sz="1700" b="1" dirty="0" smtClean="0"/>
          </a:p>
        </p:txBody>
      </p:sp>
      <p:sp>
        <p:nvSpPr>
          <p:cNvPr id="6" name="TextBox 5"/>
          <p:cNvSpPr txBox="1"/>
          <p:nvPr/>
        </p:nvSpPr>
        <p:spPr>
          <a:xfrm>
            <a:off x="323851" y="898525"/>
            <a:ext cx="3376246" cy="40005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lgn="ctr" fontAlgn="auto">
              <a:spcBef>
                <a:spcPts val="0"/>
              </a:spcBef>
              <a:spcAft>
                <a:spcPts val="0"/>
              </a:spcAft>
              <a:defRPr/>
            </a:pPr>
            <a:r>
              <a:rPr lang="en-US" sz="2000" b="1" i="0" dirty="0"/>
              <a:t>LoginServlet.java</a:t>
            </a:r>
          </a:p>
        </p:txBody>
      </p:sp>
      <p:sp>
        <p:nvSpPr>
          <p:cNvPr id="7" name="Content Placeholder 4"/>
          <p:cNvSpPr>
            <a:spLocks noGrp="1"/>
          </p:cNvSpPr>
          <p:nvPr>
            <p:ph sz="half" idx="4294967295"/>
          </p:nvPr>
        </p:nvSpPr>
        <p:spPr>
          <a:xfrm>
            <a:off x="4528039" y="998538"/>
            <a:ext cx="4615962" cy="5410200"/>
          </a:xfrm>
        </p:spPr>
        <p:style>
          <a:lnRef idx="2">
            <a:schemeClr val="accent2"/>
          </a:lnRef>
          <a:fillRef idx="1">
            <a:schemeClr val="lt1"/>
          </a:fillRef>
          <a:effectRef idx="0">
            <a:schemeClr val="accent2"/>
          </a:effectRef>
          <a:fontRef idx="minor">
            <a:schemeClr val="dk1"/>
          </a:fontRef>
        </p:style>
        <p:txBody>
          <a:bodyPr>
            <a:noAutofit/>
          </a:bodyPr>
          <a:lstStyle/>
          <a:p>
            <a:pPr>
              <a:buFont typeface="Wingdings" pitchFamily="2" charset="2"/>
              <a:buNone/>
              <a:defRPr/>
            </a:pPr>
            <a:endParaRPr lang="en-US" sz="1700" dirty="0" smtClean="0"/>
          </a:p>
          <a:p>
            <a:pPr>
              <a:buFont typeface="Wingdings" pitchFamily="2" charset="2"/>
              <a:buNone/>
              <a:defRPr/>
            </a:pPr>
            <a:r>
              <a:rPr lang="en-US" sz="1700" b="1" dirty="0" smtClean="0"/>
              <a:t>if((username == null) || (</a:t>
            </a:r>
            <a:r>
              <a:rPr lang="en-US" sz="1700" b="1" dirty="0" err="1" smtClean="0"/>
              <a:t>username.length</a:t>
            </a:r>
            <a:r>
              <a:rPr lang="en-US" sz="1700" b="1" dirty="0" smtClean="0"/>
              <a:t>()==0)){</a:t>
            </a:r>
          </a:p>
          <a:p>
            <a:pPr>
              <a:buFont typeface="Wingdings" pitchFamily="2" charset="2"/>
              <a:buNone/>
              <a:defRPr/>
            </a:pPr>
            <a:r>
              <a:rPr lang="en-US" sz="1700" b="1" dirty="0" smtClean="0"/>
              <a:t>	message="</a:t>
            </a:r>
            <a:r>
              <a:rPr lang="en-US" sz="1700" b="1" dirty="0" smtClean="0">
                <a:solidFill>
                  <a:srgbClr val="FF0000"/>
                </a:solidFill>
              </a:rPr>
              <a:t>Username required field</a:t>
            </a:r>
            <a:r>
              <a:rPr lang="en-US" sz="1700" b="1" dirty="0" smtClean="0"/>
              <a:t>”;</a:t>
            </a:r>
          </a:p>
          <a:p>
            <a:pPr>
              <a:buFont typeface="Wingdings" pitchFamily="2" charset="2"/>
              <a:buNone/>
              <a:defRPr/>
            </a:pPr>
            <a:r>
              <a:rPr lang="en-US" sz="1700" b="1" dirty="0" smtClean="0"/>
              <a:t>}else{</a:t>
            </a:r>
          </a:p>
          <a:p>
            <a:pPr>
              <a:buFont typeface="Wingdings" pitchFamily="2" charset="2"/>
              <a:buNone/>
              <a:defRPr/>
            </a:pPr>
            <a:r>
              <a:rPr lang="en-US" sz="1700" b="1" dirty="0" smtClean="0"/>
              <a:t>    if(</a:t>
            </a:r>
            <a:r>
              <a:rPr lang="en-US" sz="1700" b="1" dirty="0" err="1" smtClean="0"/>
              <a:t>username.equals</a:t>
            </a:r>
            <a:r>
              <a:rPr lang="en-US" sz="1700" b="1" dirty="0" smtClean="0"/>
              <a:t>(“admin”){</a:t>
            </a:r>
          </a:p>
          <a:p>
            <a:pPr>
              <a:buFont typeface="Wingdings" pitchFamily="2" charset="2"/>
              <a:buNone/>
              <a:defRPr/>
            </a:pPr>
            <a:r>
              <a:rPr lang="en-US" sz="1700" b="1" dirty="0" smtClean="0"/>
              <a:t>	message</a:t>
            </a:r>
            <a:r>
              <a:rPr lang="en-US" sz="1700" b="1" smtClean="0"/>
              <a:t>=“</a:t>
            </a:r>
            <a:r>
              <a:rPr lang="en-US" sz="1700" b="1" smtClean="0">
                <a:solidFill>
                  <a:srgbClr val="006600"/>
                </a:solidFill>
              </a:rPr>
              <a:t>Welcome! </a:t>
            </a:r>
            <a:r>
              <a:rPr lang="en-US" sz="1700" b="1" dirty="0" smtClean="0">
                <a:solidFill>
                  <a:srgbClr val="006600"/>
                </a:solidFill>
              </a:rPr>
              <a:t>Login successfu</a:t>
            </a:r>
            <a:r>
              <a:rPr lang="en-US" sz="1700" b="1" dirty="0" smtClean="0"/>
              <a:t>l!”;	  </a:t>
            </a:r>
          </a:p>
          <a:p>
            <a:pPr>
              <a:buFont typeface="Wingdings" pitchFamily="2" charset="2"/>
              <a:buNone/>
              <a:defRPr/>
            </a:pPr>
            <a:r>
              <a:rPr lang="en-US" sz="1700" b="1" dirty="0" smtClean="0"/>
              <a:t>    }else{</a:t>
            </a:r>
          </a:p>
          <a:p>
            <a:pPr>
              <a:buFont typeface="Wingdings" pitchFamily="2" charset="2"/>
              <a:buNone/>
              <a:defRPr/>
            </a:pPr>
            <a:r>
              <a:rPr lang="en-US" sz="1700" b="1" dirty="0" smtClean="0"/>
              <a:t>	 message=“</a:t>
            </a:r>
            <a:r>
              <a:rPr lang="en-US" sz="1700" b="1" dirty="0" smtClean="0">
                <a:solidFill>
                  <a:srgbClr val="FF0000"/>
                </a:solidFill>
              </a:rPr>
              <a:t>Sorry guest, Login failed</a:t>
            </a:r>
            <a:r>
              <a:rPr lang="en-US" sz="1700" b="1" dirty="0" smtClean="0"/>
              <a:t>!!!”;</a:t>
            </a:r>
          </a:p>
          <a:p>
            <a:pPr>
              <a:buFont typeface="Wingdings" pitchFamily="2" charset="2"/>
              <a:buNone/>
              <a:defRPr/>
            </a:pPr>
            <a:r>
              <a:rPr lang="en-US" sz="1700" b="1" dirty="0" smtClean="0"/>
              <a:t>    }</a:t>
            </a:r>
          </a:p>
          <a:p>
            <a:pPr>
              <a:buFont typeface="Wingdings" pitchFamily="2" charset="2"/>
              <a:buNone/>
              <a:defRPr/>
            </a:pPr>
            <a:r>
              <a:rPr lang="en-US" sz="1700" b="1" dirty="0" smtClean="0"/>
              <a:t>	</a:t>
            </a:r>
            <a:r>
              <a:rPr lang="en-US" sz="1700" b="1" dirty="0" err="1" smtClean="0"/>
              <a:t>response.setContentType</a:t>
            </a:r>
            <a:r>
              <a:rPr lang="en-US" sz="1700" b="1" dirty="0" smtClean="0"/>
              <a:t>("text/html");</a:t>
            </a:r>
          </a:p>
          <a:p>
            <a:pPr>
              <a:buFont typeface="Wingdings" pitchFamily="2" charset="2"/>
              <a:buNone/>
              <a:defRPr/>
            </a:pPr>
            <a:r>
              <a:rPr lang="en-US" sz="1700" b="1" dirty="0" smtClean="0"/>
              <a:t>	</a:t>
            </a:r>
            <a:r>
              <a:rPr lang="en-US" sz="1700" b="1" dirty="0" err="1" smtClean="0"/>
              <a:t>PrintWriter</a:t>
            </a:r>
            <a:r>
              <a:rPr lang="en-US" sz="1700" b="1" dirty="0" smtClean="0"/>
              <a:t> out = </a:t>
            </a:r>
            <a:r>
              <a:rPr lang="en-US" sz="1700" b="1" dirty="0" err="1" smtClean="0"/>
              <a:t>response.getWriter</a:t>
            </a:r>
            <a:r>
              <a:rPr lang="en-US" sz="1700" b="1" dirty="0" smtClean="0"/>
              <a:t>();</a:t>
            </a:r>
          </a:p>
          <a:p>
            <a:pPr>
              <a:buFont typeface="Wingdings" pitchFamily="2" charset="2"/>
              <a:buNone/>
              <a:defRPr/>
            </a:pPr>
            <a:r>
              <a:rPr lang="en-US" sz="1700" b="1" dirty="0" smtClean="0"/>
              <a:t>	</a:t>
            </a:r>
            <a:r>
              <a:rPr lang="en-US" sz="1700" b="1" dirty="0" err="1" smtClean="0"/>
              <a:t>out.println</a:t>
            </a:r>
            <a:r>
              <a:rPr lang="en-US" sz="1700" b="1" dirty="0" smtClean="0"/>
              <a:t>("&lt;HTML&gt;&lt;HEAD&gt;&lt;TITLE&gt;Login Page&lt;/TITLE&gt;&lt;/HEAD&gt;&lt;BODY BGCOLOR=\"#99CCFF\“&gt;" +</a:t>
            </a:r>
          </a:p>
          <a:p>
            <a:pPr>
              <a:buFont typeface="Wingdings" pitchFamily="2" charset="2"/>
              <a:buNone/>
              <a:defRPr/>
            </a:pPr>
            <a:r>
              <a:rPr lang="en-US" sz="1700" b="1" dirty="0" smtClean="0"/>
              <a:t>	"&lt;H1&gt; "+ </a:t>
            </a:r>
            <a:r>
              <a:rPr lang="en-US" sz="1700" b="1" u="sng" dirty="0" smtClean="0">
                <a:solidFill>
                  <a:srgbClr val="003399"/>
                </a:solidFill>
              </a:rPr>
              <a:t>message</a:t>
            </a:r>
            <a:r>
              <a:rPr lang="en-US" sz="1700" b="1" dirty="0" smtClean="0"/>
              <a:t>+" &lt;/H1&gt;&lt;/BODY&gt;</a:t>
            </a:r>
          </a:p>
          <a:p>
            <a:pPr>
              <a:buFont typeface="Wingdings" pitchFamily="2" charset="2"/>
              <a:buNone/>
              <a:defRPr/>
            </a:pPr>
            <a:r>
              <a:rPr lang="en-US" sz="1700" b="1" dirty="0" smtClean="0"/>
              <a:t>&lt;/HTML&gt;");</a:t>
            </a:r>
          </a:p>
          <a:p>
            <a:pPr>
              <a:buFont typeface="Wingdings" pitchFamily="2" charset="2"/>
              <a:buNone/>
              <a:defRPr/>
            </a:pPr>
            <a:r>
              <a:rPr lang="en-US" sz="1700" b="1" dirty="0" smtClean="0"/>
              <a:t>	}</a:t>
            </a:r>
            <a:endParaRPr lang="en-US" sz="1700" dirty="0" smtClean="0"/>
          </a:p>
        </p:txBody>
      </p:sp>
      <p:sp>
        <p:nvSpPr>
          <p:cNvPr id="8" name="TextBox 7"/>
          <p:cNvSpPr txBox="1"/>
          <p:nvPr/>
        </p:nvSpPr>
        <p:spPr>
          <a:xfrm>
            <a:off x="5073162" y="876300"/>
            <a:ext cx="3376246" cy="40005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lgn="ctr" fontAlgn="auto">
              <a:spcBef>
                <a:spcPts val="0"/>
              </a:spcBef>
              <a:spcAft>
                <a:spcPts val="0"/>
              </a:spcAft>
              <a:defRPr/>
            </a:pPr>
            <a:r>
              <a:rPr lang="en-US" sz="2000" b="1" i="0" dirty="0"/>
              <a:t>LoginServlet.java</a:t>
            </a:r>
          </a:p>
        </p:txBody>
      </p:sp>
    </p:spTree>
    <p:extLst>
      <p:ext uri="{BB962C8B-B14F-4D97-AF65-F5344CB8AC3E}">
        <p14:creationId xmlns:p14="http://schemas.microsoft.com/office/powerpoint/2010/main" val="189638587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afterEffect">
                                  <p:stCondLst>
                                    <p:cond delay="0"/>
                                  </p:stCondLst>
                                  <p:childTnLst>
                                    <p:animEffect transition="out" filter="fade">
                                      <p:cBhvr>
                                        <p:cTn id="6" dur="2000" tmFilter="0, 0; .2, .5; .8, .5; 1, 0"/>
                                        <p:tgtEl>
                                          <p:spTgt spid="6"/>
                                        </p:tgtEl>
                                      </p:cBhvr>
                                    </p:animEffect>
                                    <p:animScale>
                                      <p:cBhvr>
                                        <p:cTn id="7" dur="1000" autoRev="1" fill="hold"/>
                                        <p:tgtEl>
                                          <p:spTgt spid="6"/>
                                        </p:tgtEl>
                                      </p:cBhvr>
                                      <p:by x="105000" y="105000"/>
                                    </p:animScale>
                                  </p:childTnLst>
                                </p:cTn>
                              </p:par>
                            </p:childTnLst>
                          </p:cTn>
                        </p:par>
                        <p:par>
                          <p:cTn id="8" fill="hold" nodeType="afterGroup">
                            <p:stCondLst>
                              <p:cond delay="2000"/>
                            </p:stCondLst>
                            <p:childTnLst>
                              <p:par>
                                <p:cTn id="9" presetID="26" presetClass="emph" presetSubtype="0" fill="hold" grpId="0" nodeType="afterEffect">
                                  <p:stCondLst>
                                    <p:cond delay="0"/>
                                  </p:stCondLst>
                                  <p:childTnLst>
                                    <p:animEffect transition="out" filter="fade">
                                      <p:cBhvr>
                                        <p:cTn id="10" dur="2000" tmFilter="0, 0; .2, .5; .8, .5; 1, 0"/>
                                        <p:tgtEl>
                                          <p:spTgt spid="8"/>
                                        </p:tgtEl>
                                      </p:cBhvr>
                                    </p:animEffect>
                                    <p:animScale>
                                      <p:cBhvr>
                                        <p:cTn id="11" dur="100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867"/>
            <a:ext cx="9144000" cy="795867"/>
          </a:xfrm>
          <a:solidFill>
            <a:schemeClr val="accent4">
              <a:lumMod val="20000"/>
              <a:lumOff val="80000"/>
            </a:schemeClr>
          </a:solidFill>
        </p:spPr>
        <p:txBody>
          <a:bodyPr/>
          <a:lstStyle/>
          <a:p>
            <a:pPr>
              <a:defRPr/>
            </a:pPr>
            <a:r>
              <a:rPr lang="en-US" dirty="0" err="1" smtClean="0"/>
              <a:t>HttpServletRequest</a:t>
            </a:r>
            <a:r>
              <a:rPr lang="en-US" dirty="0" smtClean="0"/>
              <a:t> methods</a:t>
            </a:r>
            <a:endParaRPr lang="en-US" dirty="0"/>
          </a:p>
        </p:txBody>
      </p:sp>
      <p:sp>
        <p:nvSpPr>
          <p:cNvPr id="58371" name="Content Placeholder 2"/>
          <p:cNvSpPr>
            <a:spLocks noGrp="1"/>
          </p:cNvSpPr>
          <p:nvPr>
            <p:ph idx="1"/>
          </p:nvPr>
        </p:nvSpPr>
        <p:spPr>
          <a:xfrm>
            <a:off x="319454" y="4378325"/>
            <a:ext cx="8229600" cy="1925638"/>
          </a:xfrm>
        </p:spPr>
        <p:txBody>
          <a:bodyPr>
            <a:normAutofit fontScale="92500" lnSpcReduction="20000"/>
          </a:bodyPr>
          <a:lstStyle/>
          <a:p>
            <a:r>
              <a:rPr lang="en-US" smtClean="0"/>
              <a:t>encodeURL()</a:t>
            </a:r>
          </a:p>
          <a:p>
            <a:r>
              <a:rPr lang="en-US" smtClean="0"/>
              <a:t>sendError()</a:t>
            </a:r>
          </a:p>
          <a:p>
            <a:r>
              <a:rPr lang="en-US" smtClean="0"/>
              <a:t>sendRedirect()</a:t>
            </a:r>
          </a:p>
          <a:p>
            <a:r>
              <a:rPr lang="en-US" smtClean="0"/>
              <a:t>setStatus()</a:t>
            </a:r>
          </a:p>
        </p:txBody>
      </p:sp>
      <p:sp>
        <p:nvSpPr>
          <p:cNvPr id="4" name="Slide Number Placeholder 3"/>
          <p:cNvSpPr>
            <a:spLocks noGrp="1"/>
          </p:cNvSpPr>
          <p:nvPr>
            <p:ph type="sldNum" sz="quarter" idx="10"/>
          </p:nvPr>
        </p:nvSpPr>
        <p:spPr/>
        <p:txBody>
          <a:bodyPr/>
          <a:lstStyle/>
          <a:p>
            <a:pPr>
              <a:defRPr/>
            </a:pPr>
            <a:fld id="{8EBCBBFD-7DEF-4BCB-8D24-A9BE50B400F0}" type="slidenum">
              <a:rPr lang="en-US" smtClean="0"/>
              <a:pPr>
                <a:defRPr/>
              </a:pPr>
              <a:t>38</a:t>
            </a:fld>
            <a:endParaRPr lang="en-US"/>
          </a:p>
        </p:txBody>
      </p:sp>
      <p:sp>
        <p:nvSpPr>
          <p:cNvPr id="5" name="Rectangle 4"/>
          <p:cNvSpPr/>
          <p:nvPr/>
        </p:nvSpPr>
        <p:spPr>
          <a:xfrm>
            <a:off x="0" y="3709988"/>
            <a:ext cx="9144000" cy="584200"/>
          </a:xfrm>
          <a:prstGeom prst="rect">
            <a:avLst/>
          </a:prstGeom>
          <a:solidFill>
            <a:schemeClr val="accent4">
              <a:lumMod val="20000"/>
              <a:lumOff val="80000"/>
            </a:schemeClr>
          </a:solidFill>
          <a:ln w="9525">
            <a:solidFill>
              <a:srgbClr val="002060"/>
            </a:solidFill>
            <a:miter lim="800000"/>
            <a:headEnd/>
            <a:tailEnd/>
          </a:ln>
          <a:effectLst/>
        </p:spPr>
        <p:txBody>
          <a:bodyPr anchor="ctr"/>
          <a:lstStyle/>
          <a:p>
            <a:pPr eaLnBrk="0" hangingPunct="0">
              <a:defRPr/>
            </a:pPr>
            <a:r>
              <a:rPr lang="en-US" sz="3200" b="1" i="0" dirty="0" err="1">
                <a:solidFill>
                  <a:srgbClr val="002060"/>
                </a:solidFill>
                <a:latin typeface="+mj-lt"/>
                <a:ea typeface="+mj-ea"/>
                <a:cs typeface="+mj-cs"/>
              </a:rPr>
              <a:t>HttpServletReponse</a:t>
            </a:r>
            <a:r>
              <a:rPr lang="en-US" sz="3200" b="1" i="0" dirty="0">
                <a:solidFill>
                  <a:srgbClr val="002060"/>
                </a:solidFill>
                <a:latin typeface="+mj-lt"/>
                <a:ea typeface="+mj-ea"/>
                <a:cs typeface="+mj-cs"/>
              </a:rPr>
              <a:t> methods</a:t>
            </a:r>
          </a:p>
        </p:txBody>
      </p:sp>
      <p:sp>
        <p:nvSpPr>
          <p:cNvPr id="8" name="Content Placeholder 2"/>
          <p:cNvSpPr txBox="1">
            <a:spLocks/>
          </p:cNvSpPr>
          <p:nvPr/>
        </p:nvSpPr>
        <p:spPr bwMode="auto">
          <a:xfrm>
            <a:off x="76200" y="762000"/>
            <a:ext cx="8229600" cy="2432050"/>
          </a:xfrm>
          <a:prstGeom prst="rect">
            <a:avLst/>
          </a:prstGeom>
          <a:noFill/>
          <a:ln w="9525">
            <a:noFill/>
            <a:miter lim="800000"/>
            <a:headEnd/>
            <a:tailEnd/>
          </a:ln>
        </p:spPr>
        <p:txBody>
          <a:bodyPr/>
          <a:lstStyle/>
          <a:p>
            <a:pPr marL="342900" indent="-342900" eaLnBrk="0" hangingPunct="0">
              <a:spcBef>
                <a:spcPct val="20000"/>
              </a:spcBef>
              <a:buClr>
                <a:srgbClr val="003366"/>
              </a:buClr>
              <a:buFont typeface="Wingdings" pitchFamily="2" charset="2"/>
              <a:buChar char="Ø"/>
              <a:defRPr/>
            </a:pPr>
            <a:r>
              <a:rPr lang="en-US" sz="2800" i="0" kern="0" dirty="0" err="1">
                <a:latin typeface="+mn-lt"/>
              </a:rPr>
              <a:t>getHeader</a:t>
            </a:r>
            <a:r>
              <a:rPr lang="en-US" sz="2800" i="0" kern="0" dirty="0">
                <a:latin typeface="+mn-lt"/>
              </a:rPr>
              <a:t>()</a:t>
            </a:r>
          </a:p>
          <a:p>
            <a:pPr marL="342900" indent="-342900" eaLnBrk="0" hangingPunct="0">
              <a:spcBef>
                <a:spcPct val="20000"/>
              </a:spcBef>
              <a:buClr>
                <a:srgbClr val="003366"/>
              </a:buClr>
              <a:buFont typeface="Wingdings" pitchFamily="2" charset="2"/>
              <a:buChar char="Ø"/>
              <a:defRPr/>
            </a:pPr>
            <a:r>
              <a:rPr lang="en-US" sz="2800" i="0" kern="0" dirty="0" err="1">
                <a:latin typeface="+mn-lt"/>
              </a:rPr>
              <a:t>getMethod</a:t>
            </a:r>
            <a:r>
              <a:rPr lang="en-US" sz="2800" i="0" kern="0" dirty="0">
                <a:latin typeface="+mn-lt"/>
              </a:rPr>
              <a:t>()</a:t>
            </a:r>
          </a:p>
          <a:p>
            <a:pPr marL="342900" indent="-342900" eaLnBrk="0" hangingPunct="0">
              <a:spcBef>
                <a:spcPct val="20000"/>
              </a:spcBef>
              <a:buClr>
                <a:srgbClr val="003366"/>
              </a:buClr>
              <a:buFont typeface="Wingdings" pitchFamily="2" charset="2"/>
              <a:buChar char="Ø"/>
              <a:defRPr/>
            </a:pPr>
            <a:r>
              <a:rPr lang="en-US" sz="2800" i="0" kern="0" dirty="0" err="1"/>
              <a:t>getQueryString</a:t>
            </a:r>
            <a:r>
              <a:rPr lang="en-US" sz="2800" i="0" kern="0" dirty="0">
                <a:latin typeface="+mn-lt"/>
              </a:rPr>
              <a:t>()</a:t>
            </a:r>
          </a:p>
          <a:p>
            <a:pPr marL="342900" indent="-342900" eaLnBrk="0" hangingPunct="0">
              <a:spcBef>
                <a:spcPct val="20000"/>
              </a:spcBef>
              <a:buClr>
                <a:srgbClr val="003366"/>
              </a:buClr>
              <a:buFont typeface="Wingdings" pitchFamily="2" charset="2"/>
              <a:buChar char="Ø"/>
              <a:defRPr/>
            </a:pPr>
            <a:r>
              <a:rPr lang="en-US" sz="2800" i="0" kern="0" dirty="0" err="1"/>
              <a:t>getRequestURI</a:t>
            </a:r>
            <a:r>
              <a:rPr lang="en-US" sz="2800" i="0" kern="0" dirty="0">
                <a:latin typeface="+mn-lt"/>
              </a:rPr>
              <a:t>()</a:t>
            </a:r>
          </a:p>
          <a:p>
            <a:pPr marL="342900" indent="-342900" eaLnBrk="0" hangingPunct="0">
              <a:spcBef>
                <a:spcPct val="20000"/>
              </a:spcBef>
              <a:buClr>
                <a:srgbClr val="003366"/>
              </a:buClr>
              <a:buFont typeface="Wingdings" pitchFamily="2" charset="2"/>
              <a:buChar char="Ø"/>
              <a:defRPr/>
            </a:pPr>
            <a:r>
              <a:rPr lang="en-US" sz="2800" i="0" kern="0" dirty="0" err="1">
                <a:latin typeface="+mn-lt"/>
              </a:rPr>
              <a:t>getRemoteUser</a:t>
            </a:r>
            <a:r>
              <a:rPr lang="en-US" sz="2800" i="0" kern="0" dirty="0">
                <a:latin typeface="+mn-lt"/>
              </a:rPr>
              <a:t>()</a:t>
            </a:r>
          </a:p>
        </p:txBody>
      </p:sp>
    </p:spTree>
    <p:extLst>
      <p:ext uri="{BB962C8B-B14F-4D97-AF65-F5344CB8AC3E}">
        <p14:creationId xmlns:p14="http://schemas.microsoft.com/office/powerpoint/2010/main" val="482590102"/>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933"/>
            <a:ext cx="9144000" cy="897467"/>
          </a:xfrm>
          <a:solidFill>
            <a:schemeClr val="accent4">
              <a:lumMod val="20000"/>
              <a:lumOff val="80000"/>
            </a:schemeClr>
          </a:solidFill>
        </p:spPr>
        <p:txBody>
          <a:bodyPr/>
          <a:lstStyle/>
          <a:p>
            <a:pPr>
              <a:defRPr/>
            </a:pPr>
            <a:r>
              <a:rPr lang="en-US" dirty="0" smtClean="0"/>
              <a:t>web.xml</a:t>
            </a:r>
            <a:endParaRPr lang="en-US" dirty="0"/>
          </a:p>
        </p:txBody>
      </p:sp>
      <p:sp>
        <p:nvSpPr>
          <p:cNvPr id="4" name="Slide Number Placeholder 3"/>
          <p:cNvSpPr>
            <a:spLocks noGrp="1"/>
          </p:cNvSpPr>
          <p:nvPr>
            <p:ph type="sldNum" sz="quarter" idx="10"/>
          </p:nvPr>
        </p:nvSpPr>
        <p:spPr/>
        <p:txBody>
          <a:bodyPr/>
          <a:lstStyle/>
          <a:p>
            <a:pPr>
              <a:defRPr/>
            </a:pPr>
            <a:fld id="{03EA6A3A-AE93-4531-975E-A9919BA9D28B}" type="slidenum">
              <a:rPr lang="en-US" smtClean="0"/>
              <a:pPr>
                <a:defRPr/>
              </a:pPr>
              <a:t>39</a:t>
            </a:fld>
            <a:endParaRPr lang="en-US"/>
          </a:p>
        </p:txBody>
      </p:sp>
      <p:pic>
        <p:nvPicPr>
          <p:cNvPr id="5939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66800"/>
            <a:ext cx="9144000" cy="5562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310096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1346" name="Rectangle 2"/>
          <p:cNvSpPr>
            <a:spLocks noGrp="1" noChangeArrowheads="1"/>
          </p:cNvSpPr>
          <p:nvPr>
            <p:ph type="title"/>
          </p:nvPr>
        </p:nvSpPr>
        <p:spPr>
          <a:xfrm>
            <a:off x="0" y="0"/>
            <a:ext cx="9144000" cy="914400"/>
          </a:xfrm>
          <a:solidFill>
            <a:schemeClr val="accent4">
              <a:lumMod val="20000"/>
              <a:lumOff val="80000"/>
            </a:schemeClr>
          </a:solidFill>
        </p:spPr>
        <p:txBody>
          <a:bodyPr>
            <a:normAutofit/>
          </a:bodyPr>
          <a:lstStyle/>
          <a:p>
            <a:pPr>
              <a:defRPr/>
            </a:pPr>
            <a:r>
              <a:rPr lang="en-US" sz="3600" dirty="0">
                <a:solidFill>
                  <a:schemeClr val="accent3">
                    <a:lumMod val="50000"/>
                  </a:schemeClr>
                </a:solidFill>
              </a:rPr>
              <a:t>Evolution of Enterprise Applications - Single Tier</a:t>
            </a:r>
          </a:p>
        </p:txBody>
      </p:sp>
      <p:sp>
        <p:nvSpPr>
          <p:cNvPr id="25603" name="Rectangle 3"/>
          <p:cNvSpPr>
            <a:spLocks noGrp="1" noChangeArrowheads="1"/>
          </p:cNvSpPr>
          <p:nvPr>
            <p:ph type="body" idx="1"/>
          </p:nvPr>
        </p:nvSpPr>
        <p:spPr>
          <a:xfrm>
            <a:off x="268166" y="4724401"/>
            <a:ext cx="8543192" cy="1635125"/>
          </a:xfrm>
        </p:spPr>
        <p:txBody>
          <a:bodyPr>
            <a:normAutofit lnSpcReduction="10000"/>
          </a:bodyPr>
          <a:lstStyle/>
          <a:p>
            <a:pPr>
              <a:buFont typeface="Wingdings" pitchFamily="2" charset="2"/>
              <a:buBlip>
                <a:blip r:embed="rId3"/>
              </a:buBlip>
            </a:pPr>
            <a:r>
              <a:rPr lang="en-US" sz="2400" smtClean="0"/>
              <a:t>Easy to manage -  client side management is NOT required</a:t>
            </a:r>
          </a:p>
          <a:p>
            <a:pPr>
              <a:buFont typeface="Wingdings" pitchFamily="2" charset="2"/>
              <a:buBlip>
                <a:blip r:embed="rId3"/>
              </a:buBlip>
            </a:pPr>
            <a:r>
              <a:rPr lang="en-US" sz="2400" smtClean="0"/>
              <a:t>Data consistency is easy  and simple to achieve, as all components at one place</a:t>
            </a:r>
          </a:p>
          <a:p>
            <a:pPr>
              <a:buFont typeface="Wingdings" pitchFamily="2" charset="2"/>
              <a:buBlip>
                <a:blip r:embed="rId4"/>
              </a:buBlip>
            </a:pPr>
            <a:r>
              <a:rPr lang="en-US" sz="2400" b="1" smtClean="0">
                <a:solidFill>
                  <a:srgbClr val="C00000"/>
                </a:solidFill>
              </a:rPr>
              <a:t>As application size grows, difficult to maintain and reuse</a:t>
            </a:r>
          </a:p>
        </p:txBody>
      </p:sp>
      <p:sp>
        <p:nvSpPr>
          <p:cNvPr id="7" name="Slide Number Placeholder 3"/>
          <p:cNvSpPr>
            <a:spLocks noGrp="1"/>
          </p:cNvSpPr>
          <p:nvPr>
            <p:ph type="sldNum" sz="quarter" idx="10"/>
          </p:nvPr>
        </p:nvSpPr>
        <p:spPr/>
        <p:txBody>
          <a:bodyPr/>
          <a:lstStyle/>
          <a:p>
            <a:pPr>
              <a:defRPr/>
            </a:pPr>
            <a:fld id="{510A2788-A56B-43F2-AA79-35385D439CCC}" type="slidenum">
              <a:rPr lang="en-US" smtClean="0"/>
              <a:pPr>
                <a:defRPr/>
              </a:pPr>
              <a:t>4</a:t>
            </a:fld>
            <a:endParaRPr lang="en-US" dirty="0"/>
          </a:p>
        </p:txBody>
      </p:sp>
      <p:grpSp>
        <p:nvGrpSpPr>
          <p:cNvPr id="21509" name="Group 36"/>
          <p:cNvGrpSpPr>
            <a:grpSpLocks/>
          </p:cNvGrpSpPr>
          <p:nvPr/>
        </p:nvGrpSpPr>
        <p:grpSpPr bwMode="auto">
          <a:xfrm>
            <a:off x="294543" y="996951"/>
            <a:ext cx="8516815" cy="3622675"/>
            <a:chOff x="381000" y="1447800"/>
            <a:chExt cx="8869538" cy="4267200"/>
          </a:xfrm>
        </p:grpSpPr>
        <p:graphicFrame>
          <p:nvGraphicFramePr>
            <p:cNvPr id="38" name="Diagram 37"/>
            <p:cNvGraphicFramePr/>
            <p:nvPr/>
          </p:nvGraphicFramePr>
          <p:xfrm>
            <a:off x="381000" y="1447800"/>
            <a:ext cx="4572000" cy="42672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1511" name="Picture 38" descr="old mainframe.jp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5919156" y="1600200"/>
              <a:ext cx="2971800" cy="3159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Left-Right Arrow 39"/>
            <p:cNvSpPr/>
            <p:nvPr/>
          </p:nvSpPr>
          <p:spPr>
            <a:xfrm>
              <a:off x="3974203" y="2743200"/>
              <a:ext cx="1905000" cy="609600"/>
            </a:xfrm>
            <a:prstGeom prst="leftRightArrow">
              <a:avLst/>
            </a:prstGeom>
            <a:solidFill>
              <a:srgbClr val="002060"/>
            </a:solidFill>
            <a:ln>
              <a:noFill/>
            </a:ln>
            <a:effectLst>
              <a:innerShdw blurRad="63500" dist="50800" dir="2700000">
                <a:schemeClr val="tx1">
                  <a:alpha val="50000"/>
                </a:schemeClr>
              </a:innerShdw>
            </a:effectLst>
            <a:scene3d>
              <a:camera prst="orthographicFront"/>
              <a:lightRig rig="threePt" dir="t">
                <a:rot lat="0" lon="0" rev="4800000"/>
              </a:lightRig>
            </a:scene3d>
            <a:sp3d extrusionH="76200" contourW="12700" prstMaterial="metal">
              <a:extrusionClr>
                <a:schemeClr val="tx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515" name="TextBox 40"/>
            <p:cNvSpPr txBox="1">
              <a:spLocks noChangeArrowheads="1"/>
            </p:cNvSpPr>
            <p:nvPr/>
          </p:nvSpPr>
          <p:spPr bwMode="auto">
            <a:xfrm>
              <a:off x="7665740" y="2548286"/>
              <a:ext cx="1584798" cy="2066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r>
                <a:rPr lang="en-US" b="1" i="0"/>
                <a:t>Contains Business logic, Presentation logic and data access</a:t>
              </a:r>
              <a:endParaRPr lang="en-US" b="1" i="0" u="sng"/>
            </a:p>
          </p:txBody>
        </p:sp>
        <p:sp>
          <p:nvSpPr>
            <p:cNvPr id="21516" name="TextBox 41"/>
            <p:cNvSpPr txBox="1">
              <a:spLocks noChangeArrowheads="1"/>
            </p:cNvSpPr>
            <p:nvPr/>
          </p:nvSpPr>
          <p:spPr bwMode="auto">
            <a:xfrm>
              <a:off x="685800" y="4953000"/>
              <a:ext cx="3542677" cy="76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r>
                <a:rPr lang="en-US" b="1" i="0"/>
                <a:t>Clients used only for data gathering and output display</a:t>
              </a:r>
            </a:p>
          </p:txBody>
        </p:sp>
        <p:sp>
          <p:nvSpPr>
            <p:cNvPr id="21517" name="TextBox 48"/>
            <p:cNvSpPr txBox="1">
              <a:spLocks noChangeArrowheads="1"/>
            </p:cNvSpPr>
            <p:nvPr/>
          </p:nvSpPr>
          <p:spPr bwMode="auto">
            <a:xfrm>
              <a:off x="6001037" y="4718994"/>
              <a:ext cx="1584798" cy="435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r>
                <a:rPr lang="en-US" b="1" i="0" u="sng"/>
                <a:t>Mainframe</a:t>
              </a:r>
            </a:p>
          </p:txBody>
        </p:sp>
      </p:grpSp>
    </p:spTree>
    <p:extLst>
      <p:ext uri="{BB962C8B-B14F-4D97-AF65-F5344CB8AC3E}">
        <p14:creationId xmlns:p14="http://schemas.microsoft.com/office/powerpoint/2010/main" val="9324257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 calcmode="lin" valueType="num">
                                      <p:cBhvr additive="base">
                                        <p:cTn id="7" dur="2000" fill="hold"/>
                                        <p:tgtEl>
                                          <p:spTgt spid="25603">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256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5603">
                                            <p:txEl>
                                              <p:pRg st="1" end="1"/>
                                            </p:txEl>
                                          </p:spTgt>
                                        </p:tgtEl>
                                        <p:attrNameLst>
                                          <p:attrName>style.visibility</p:attrName>
                                        </p:attrNameLst>
                                      </p:cBhvr>
                                      <p:to>
                                        <p:strVal val="visible"/>
                                      </p:to>
                                    </p:set>
                                    <p:anim calcmode="lin" valueType="num">
                                      <p:cBhvr additive="base">
                                        <p:cTn id="13" dur="2000" fill="hold"/>
                                        <p:tgtEl>
                                          <p:spTgt spid="25603">
                                            <p:txEl>
                                              <p:pRg st="1" end="1"/>
                                            </p:txEl>
                                          </p:spTgt>
                                        </p:tgtEl>
                                        <p:attrNameLst>
                                          <p:attrName>ppt_x</p:attrName>
                                        </p:attrNameLst>
                                      </p:cBhvr>
                                      <p:tavLst>
                                        <p:tav tm="0">
                                          <p:val>
                                            <p:strVal val="0-#ppt_w/2"/>
                                          </p:val>
                                        </p:tav>
                                        <p:tav tm="100000">
                                          <p:val>
                                            <p:strVal val="#ppt_x"/>
                                          </p:val>
                                        </p:tav>
                                      </p:tavLst>
                                    </p:anim>
                                    <p:anim calcmode="lin" valueType="num">
                                      <p:cBhvr additive="base">
                                        <p:cTn id="14" dur="2000" fill="hold"/>
                                        <p:tgtEl>
                                          <p:spTgt spid="256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5603">
                                            <p:txEl>
                                              <p:pRg st="2" end="2"/>
                                            </p:txEl>
                                          </p:spTgt>
                                        </p:tgtEl>
                                        <p:attrNameLst>
                                          <p:attrName>style.visibility</p:attrName>
                                        </p:attrNameLst>
                                      </p:cBhvr>
                                      <p:to>
                                        <p:strVal val="visible"/>
                                      </p:to>
                                    </p:set>
                                    <p:anim calcmode="lin" valueType="num">
                                      <p:cBhvr additive="base">
                                        <p:cTn id="19" dur="2000" fill="hold"/>
                                        <p:tgtEl>
                                          <p:spTgt spid="25603">
                                            <p:txEl>
                                              <p:pRg st="2" end="2"/>
                                            </p:txEl>
                                          </p:spTgt>
                                        </p:tgtEl>
                                        <p:attrNameLst>
                                          <p:attrName>ppt_x</p:attrName>
                                        </p:attrNameLst>
                                      </p:cBhvr>
                                      <p:tavLst>
                                        <p:tav tm="0">
                                          <p:val>
                                            <p:strVal val="0-#ppt_w/2"/>
                                          </p:val>
                                        </p:tav>
                                        <p:tav tm="100000">
                                          <p:val>
                                            <p:strVal val="#ppt_x"/>
                                          </p:val>
                                        </p:tav>
                                      </p:tavLst>
                                    </p:anim>
                                    <p:anim calcmode="lin" valueType="num">
                                      <p:cBhvr additive="base">
                                        <p:cTn id="20" dur="2000" fill="hold"/>
                                        <p:tgtEl>
                                          <p:spTgt spid="2560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Result</a:t>
            </a:r>
            <a:endParaRPr lang="en-US" dirty="0"/>
          </a:p>
        </p:txBody>
      </p:sp>
      <p:sp>
        <p:nvSpPr>
          <p:cNvPr id="4" name="Slide Number Placeholder 3"/>
          <p:cNvSpPr>
            <a:spLocks noGrp="1"/>
          </p:cNvSpPr>
          <p:nvPr>
            <p:ph type="sldNum" sz="quarter" idx="10"/>
          </p:nvPr>
        </p:nvSpPr>
        <p:spPr/>
        <p:txBody>
          <a:bodyPr/>
          <a:lstStyle/>
          <a:p>
            <a:pPr>
              <a:defRPr/>
            </a:pPr>
            <a:fld id="{4FC246B1-51DB-46AF-A29F-1CFD5FED90E0}" type="slidenum">
              <a:rPr lang="en-US" smtClean="0"/>
              <a:pPr>
                <a:defRPr/>
              </a:pPr>
              <a:t>40</a:t>
            </a:fld>
            <a:endParaRPr lang="en-US"/>
          </a:p>
        </p:txBody>
      </p:sp>
      <p:pic>
        <p:nvPicPr>
          <p:cNvPr id="655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315" y="1235075"/>
            <a:ext cx="8565174"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474" y="1244601"/>
            <a:ext cx="8846526" cy="490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877" y="1163638"/>
            <a:ext cx="8546123" cy="494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4"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523" y="1192214"/>
            <a:ext cx="8527074" cy="487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652810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2472"/>
                                        </p:tgtEl>
                                        <p:attrNameLst>
                                          <p:attrName>style.visibility</p:attrName>
                                        </p:attrNameLst>
                                      </p:cBhvr>
                                      <p:to>
                                        <p:strVal val="visible"/>
                                      </p:to>
                                    </p:set>
                                    <p:animEffect transition="in" filter="blinds(horizontal)">
                                      <p:cBhvr>
                                        <p:cTn id="7" dur="500"/>
                                        <p:tgtEl>
                                          <p:spTgt spid="624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nodeType="clickEffect">
                                  <p:stCondLst>
                                    <p:cond delay="0"/>
                                  </p:stCondLst>
                                  <p:childTnLst>
                                    <p:animEffect transition="out" filter="blinds(horizontal)">
                                      <p:cBhvr>
                                        <p:cTn id="11" dur="500"/>
                                        <p:tgtEl>
                                          <p:spTgt spid="62472"/>
                                        </p:tgtEl>
                                      </p:cBhvr>
                                    </p:animEffect>
                                    <p:set>
                                      <p:cBhvr>
                                        <p:cTn id="12" dur="1" fill="hold">
                                          <p:stCondLst>
                                            <p:cond delay="499"/>
                                          </p:stCondLst>
                                        </p:cTn>
                                        <p:tgtEl>
                                          <p:spTgt spid="62472"/>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2474"/>
                                        </p:tgtEl>
                                        <p:attrNameLst>
                                          <p:attrName>style.visibility</p:attrName>
                                        </p:attrNameLst>
                                      </p:cBhvr>
                                      <p:to>
                                        <p:strVal val="visible"/>
                                      </p:to>
                                    </p:set>
                                    <p:animEffect transition="in" filter="blinds(horizontal)">
                                      <p:cBhvr>
                                        <p:cTn id="17" dur="500"/>
                                        <p:tgtEl>
                                          <p:spTgt spid="624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xit" presetSubtype="10" fill="hold" nodeType="clickEffect">
                                  <p:stCondLst>
                                    <p:cond delay="0"/>
                                  </p:stCondLst>
                                  <p:childTnLst>
                                    <p:animEffect transition="out" filter="blinds(horizontal)">
                                      <p:cBhvr>
                                        <p:cTn id="21" dur="500"/>
                                        <p:tgtEl>
                                          <p:spTgt spid="62474"/>
                                        </p:tgtEl>
                                      </p:cBhvr>
                                    </p:animEffect>
                                    <p:set>
                                      <p:cBhvr>
                                        <p:cTn id="22" dur="1" fill="hold">
                                          <p:stCondLst>
                                            <p:cond delay="499"/>
                                          </p:stCondLst>
                                        </p:cTn>
                                        <p:tgtEl>
                                          <p:spTgt spid="62474"/>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5540"/>
                                        </p:tgtEl>
                                        <p:attrNameLst>
                                          <p:attrName>style.visibility</p:attrName>
                                        </p:attrNameLst>
                                      </p:cBhvr>
                                      <p:to>
                                        <p:strVal val="visible"/>
                                      </p:to>
                                    </p:set>
                                    <p:animEffect transition="in" filter="blinds(horizontal)">
                                      <p:cBhvr>
                                        <p:cTn id="27" dur="500"/>
                                        <p:tgtEl>
                                          <p:spTgt spid="6554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xit" presetSubtype="10" fill="hold" nodeType="clickEffect">
                                  <p:stCondLst>
                                    <p:cond delay="0"/>
                                  </p:stCondLst>
                                  <p:childTnLst>
                                    <p:animEffect transition="out" filter="blinds(horizontal)">
                                      <p:cBhvr>
                                        <p:cTn id="31" dur="500"/>
                                        <p:tgtEl>
                                          <p:spTgt spid="65540"/>
                                        </p:tgtEl>
                                      </p:cBhvr>
                                    </p:animEffect>
                                    <p:set>
                                      <p:cBhvr>
                                        <p:cTn id="32" dur="1" fill="hold">
                                          <p:stCondLst>
                                            <p:cond delay="499"/>
                                          </p:stCondLst>
                                        </p:cTn>
                                        <p:tgtEl>
                                          <p:spTgt spid="65540"/>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2473"/>
                                        </p:tgtEl>
                                        <p:attrNameLst>
                                          <p:attrName>style.visibility</p:attrName>
                                        </p:attrNameLst>
                                      </p:cBhvr>
                                      <p:to>
                                        <p:strVal val="visible"/>
                                      </p:to>
                                    </p:set>
                                    <p:animEffect transition="in" filter="blinds(horizontal)">
                                      <p:cBhvr>
                                        <p:cTn id="37" dur="500"/>
                                        <p:tgtEl>
                                          <p:spTgt spid="62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Server-side validations</a:t>
            </a:r>
            <a:endParaRPr lang="en-US" dirty="0"/>
          </a:p>
        </p:txBody>
      </p:sp>
      <p:sp>
        <p:nvSpPr>
          <p:cNvPr id="66563" name="Content Placeholder 2"/>
          <p:cNvSpPr>
            <a:spLocks noGrp="1"/>
          </p:cNvSpPr>
          <p:nvPr>
            <p:ph idx="1"/>
          </p:nvPr>
        </p:nvSpPr>
        <p:spPr>
          <a:xfrm>
            <a:off x="304801" y="1282701"/>
            <a:ext cx="8478715" cy="4881563"/>
          </a:xfrm>
        </p:spPr>
        <p:txBody>
          <a:bodyPr>
            <a:normAutofit fontScale="92500" lnSpcReduction="20000"/>
          </a:bodyPr>
          <a:lstStyle/>
          <a:p>
            <a:r>
              <a:rPr lang="en-US" smtClean="0"/>
              <a:t>What if data for username and password are left blank and form is submitted?</a:t>
            </a:r>
          </a:p>
          <a:p>
            <a:r>
              <a:rPr lang="en-US" smtClean="0"/>
              <a:t>How will you make sure that user has entered all mandatory fields on the form before submitting it?</a:t>
            </a:r>
          </a:p>
          <a:p>
            <a:r>
              <a:rPr lang="en-US" smtClean="0">
                <a:solidFill>
                  <a:srgbClr val="006600"/>
                </a:solidFill>
              </a:rPr>
              <a:t>Answer – JavaScript</a:t>
            </a:r>
          </a:p>
          <a:p>
            <a:r>
              <a:rPr lang="en-US" smtClean="0"/>
              <a:t>But this is client-side validations, and user can disable JavaScript from the web browser settings</a:t>
            </a:r>
          </a:p>
          <a:p>
            <a:r>
              <a:rPr lang="en-US" smtClean="0"/>
              <a:t>So, we need to check it at server-side too…</a:t>
            </a:r>
          </a:p>
          <a:p>
            <a:r>
              <a:rPr lang="en-US" smtClean="0"/>
              <a:t>Checking whether the data given for the parameter is </a:t>
            </a:r>
            <a:r>
              <a:rPr lang="en-US" b="1" u="sng" smtClean="0">
                <a:solidFill>
                  <a:srgbClr val="003399"/>
                </a:solidFill>
              </a:rPr>
              <a:t>zero-length </a:t>
            </a:r>
            <a:r>
              <a:rPr lang="en-US" smtClean="0"/>
              <a:t>or</a:t>
            </a:r>
            <a:r>
              <a:rPr lang="en-US" b="1" u="sng" smtClean="0">
                <a:solidFill>
                  <a:srgbClr val="003399"/>
                </a:solidFill>
              </a:rPr>
              <a:t> null </a:t>
            </a:r>
            <a:r>
              <a:rPr lang="en-US" smtClean="0"/>
              <a:t>are must </a:t>
            </a:r>
            <a:r>
              <a:rPr lang="en-US" b="1" smtClean="0">
                <a:solidFill>
                  <a:srgbClr val="003399"/>
                </a:solidFill>
              </a:rPr>
              <a:t>Server-side validations</a:t>
            </a:r>
          </a:p>
        </p:txBody>
      </p:sp>
      <p:sp>
        <p:nvSpPr>
          <p:cNvPr id="4" name="Slide Number Placeholder 3"/>
          <p:cNvSpPr>
            <a:spLocks noGrp="1"/>
          </p:cNvSpPr>
          <p:nvPr>
            <p:ph type="sldNum" sz="quarter" idx="10"/>
          </p:nvPr>
        </p:nvSpPr>
        <p:spPr/>
        <p:txBody>
          <a:bodyPr/>
          <a:lstStyle/>
          <a:p>
            <a:pPr>
              <a:defRPr/>
            </a:pPr>
            <a:fld id="{1C38DF45-41C6-4D47-A909-C258E1DA92BB}" type="slidenum">
              <a:rPr lang="en-US" smtClean="0"/>
              <a:pPr>
                <a:defRPr/>
              </a:pPr>
              <a:t>41</a:t>
            </a:fld>
            <a:endParaRPr lang="en-US"/>
          </a:p>
        </p:txBody>
      </p:sp>
    </p:spTree>
    <p:extLst>
      <p:ext uri="{BB962C8B-B14F-4D97-AF65-F5344CB8AC3E}">
        <p14:creationId xmlns:p14="http://schemas.microsoft.com/office/powerpoint/2010/main" val="27072028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6563">
                                            <p:txEl>
                                              <p:pRg st="2" end="2"/>
                                            </p:txEl>
                                          </p:spTgt>
                                        </p:tgtEl>
                                        <p:attrNameLst>
                                          <p:attrName>style.visibility</p:attrName>
                                        </p:attrNameLst>
                                      </p:cBhvr>
                                      <p:to>
                                        <p:strVal val="visible"/>
                                      </p:to>
                                    </p:set>
                                    <p:animEffect transition="in" filter="blinds(horizontal)">
                                      <p:cBhvr>
                                        <p:cTn id="7" dur="500"/>
                                        <p:tgtEl>
                                          <p:spTgt spid="6656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6563">
                                            <p:txEl>
                                              <p:pRg st="3" end="3"/>
                                            </p:txEl>
                                          </p:spTgt>
                                        </p:tgtEl>
                                        <p:attrNameLst>
                                          <p:attrName>style.visibility</p:attrName>
                                        </p:attrNameLst>
                                      </p:cBhvr>
                                      <p:to>
                                        <p:strVal val="visible"/>
                                      </p:to>
                                    </p:set>
                                    <p:animEffect transition="in" filter="blinds(horizontal)">
                                      <p:cBhvr>
                                        <p:cTn id="12" dur="500"/>
                                        <p:tgtEl>
                                          <p:spTgt spid="66563">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6563">
                                            <p:txEl>
                                              <p:pRg st="4" end="4"/>
                                            </p:txEl>
                                          </p:spTgt>
                                        </p:tgtEl>
                                        <p:attrNameLst>
                                          <p:attrName>style.visibility</p:attrName>
                                        </p:attrNameLst>
                                      </p:cBhvr>
                                      <p:to>
                                        <p:strVal val="visible"/>
                                      </p:to>
                                    </p:set>
                                    <p:animEffect transition="in" filter="blinds(horizontal)">
                                      <p:cBhvr>
                                        <p:cTn id="15" dur="500"/>
                                        <p:tgtEl>
                                          <p:spTgt spid="6656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6563">
                                            <p:txEl>
                                              <p:pRg st="5" end="5"/>
                                            </p:txEl>
                                          </p:spTgt>
                                        </p:tgtEl>
                                        <p:attrNameLst>
                                          <p:attrName>style.visibility</p:attrName>
                                        </p:attrNameLst>
                                      </p:cBhvr>
                                      <p:to>
                                        <p:strVal val="visible"/>
                                      </p:to>
                                    </p:set>
                                    <p:animEffect transition="in" filter="blinds(horizontal)">
                                      <p:cBhvr>
                                        <p:cTn id="18" dur="500"/>
                                        <p:tgtEl>
                                          <p:spTgt spid="665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Scope of Servlets in web application</a:t>
            </a:r>
            <a:endParaRPr lang="en-US" dirty="0"/>
          </a:p>
        </p:txBody>
      </p:sp>
      <p:sp>
        <p:nvSpPr>
          <p:cNvPr id="62467" name="Content Placeholder 2"/>
          <p:cNvSpPr>
            <a:spLocks noGrp="1"/>
          </p:cNvSpPr>
          <p:nvPr>
            <p:ph idx="1"/>
          </p:nvPr>
        </p:nvSpPr>
        <p:spPr>
          <a:xfrm>
            <a:off x="254977" y="1081089"/>
            <a:ext cx="8571035" cy="5265737"/>
          </a:xfrm>
        </p:spPr>
        <p:txBody>
          <a:bodyPr>
            <a:normAutofit fontScale="92500" lnSpcReduction="20000"/>
          </a:bodyPr>
          <a:lstStyle/>
          <a:p>
            <a:r>
              <a:rPr lang="en-US" smtClean="0"/>
              <a:t>Servlets are nothing but Java code having bits of HTML</a:t>
            </a:r>
          </a:p>
          <a:p>
            <a:r>
              <a:rPr lang="en-US" smtClean="0"/>
              <a:t>HTML is the presentation language for client</a:t>
            </a:r>
          </a:p>
          <a:p>
            <a:r>
              <a:rPr lang="en-US" smtClean="0"/>
              <a:t>Mixing Java code and HTML in servlet leads to-</a:t>
            </a:r>
          </a:p>
          <a:p>
            <a:pPr lvl="1"/>
            <a:r>
              <a:rPr lang="en-US" smtClean="0"/>
              <a:t>Tight coupling between presentation and business logic</a:t>
            </a:r>
          </a:p>
          <a:p>
            <a:pPr lvl="1"/>
            <a:r>
              <a:rPr lang="en-US" smtClean="0"/>
              <a:t>Difficulty in maintaining, managing code</a:t>
            </a:r>
          </a:p>
          <a:p>
            <a:pPr lvl="1"/>
            <a:r>
              <a:rPr lang="en-US" smtClean="0"/>
              <a:t>Any change in the presentation needs a change in servlet</a:t>
            </a:r>
          </a:p>
          <a:p>
            <a:pPr lvl="1"/>
            <a:r>
              <a:rPr lang="en-US" smtClean="0"/>
              <a:t>Any change in the business rules needs changing module which contains presentation logic</a:t>
            </a:r>
          </a:p>
          <a:p>
            <a:r>
              <a:rPr lang="en-US" smtClean="0"/>
              <a:t>We need a technology which helps us to write/maintain server-side presentation logic easily…. </a:t>
            </a:r>
            <a:r>
              <a:rPr lang="en-US" b="1" smtClean="0">
                <a:solidFill>
                  <a:srgbClr val="003399"/>
                </a:solidFill>
              </a:rPr>
              <a:t>JSP!!!</a:t>
            </a:r>
          </a:p>
        </p:txBody>
      </p:sp>
      <p:sp>
        <p:nvSpPr>
          <p:cNvPr id="4" name="Slide Number Placeholder 3"/>
          <p:cNvSpPr>
            <a:spLocks noGrp="1"/>
          </p:cNvSpPr>
          <p:nvPr>
            <p:ph type="sldNum" sz="quarter" idx="10"/>
          </p:nvPr>
        </p:nvSpPr>
        <p:spPr/>
        <p:txBody>
          <a:bodyPr/>
          <a:lstStyle/>
          <a:p>
            <a:pPr>
              <a:defRPr/>
            </a:pPr>
            <a:fld id="{4FFE17F0-1D80-4905-9683-2DB5C517CF3D}" type="slidenum">
              <a:rPr lang="en-US" smtClean="0"/>
              <a:pPr>
                <a:defRPr/>
              </a:pPr>
              <a:t>42</a:t>
            </a:fld>
            <a:endParaRPr lang="en-US"/>
          </a:p>
        </p:txBody>
      </p:sp>
    </p:spTree>
    <p:extLst>
      <p:ext uri="{BB962C8B-B14F-4D97-AF65-F5344CB8AC3E}">
        <p14:creationId xmlns:p14="http://schemas.microsoft.com/office/powerpoint/2010/main" val="11753622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Can you answer these Questions?</a:t>
            </a:r>
            <a:endParaRPr lang="en-US" dirty="0"/>
          </a:p>
        </p:txBody>
      </p:sp>
      <p:sp>
        <p:nvSpPr>
          <p:cNvPr id="3" name="Content Placeholder 2"/>
          <p:cNvSpPr>
            <a:spLocks noGrp="1"/>
          </p:cNvSpPr>
          <p:nvPr>
            <p:ph idx="1"/>
          </p:nvPr>
        </p:nvSpPr>
        <p:spPr>
          <a:xfrm>
            <a:off x="-14654" y="3951289"/>
            <a:ext cx="8670681" cy="1335087"/>
          </a:xfrm>
        </p:spPr>
        <p:txBody>
          <a:bodyPr>
            <a:normAutofit fontScale="92500" lnSpcReduction="10000"/>
          </a:bodyPr>
          <a:lstStyle/>
          <a:p>
            <a:pPr algn="just">
              <a:buFont typeface="Wingdings" pitchFamily="2" charset="2"/>
              <a:buNone/>
            </a:pPr>
            <a:r>
              <a:rPr lang="en-US" smtClean="0"/>
              <a:t>	The web container receives 10 requests for a HelloWorld servlet. How many instances of HelloWorld servlet will be created by the Container?</a:t>
            </a:r>
          </a:p>
          <a:p>
            <a:pPr algn="just">
              <a:buFont typeface="Wingdings" pitchFamily="2" charset="2"/>
              <a:buNone/>
            </a:pPr>
            <a:endParaRPr lang="en-US" smtClean="0"/>
          </a:p>
        </p:txBody>
      </p:sp>
      <p:sp>
        <p:nvSpPr>
          <p:cNvPr id="4" name="Slide Number Placeholder 3"/>
          <p:cNvSpPr>
            <a:spLocks noGrp="1"/>
          </p:cNvSpPr>
          <p:nvPr>
            <p:ph type="sldNum" sz="quarter" idx="10"/>
          </p:nvPr>
        </p:nvSpPr>
        <p:spPr/>
        <p:txBody>
          <a:bodyPr/>
          <a:lstStyle/>
          <a:p>
            <a:pPr>
              <a:defRPr/>
            </a:pPr>
            <a:fld id="{9738DF70-31F1-4A1F-9B73-5EF11CC1998B}" type="slidenum">
              <a:rPr lang="en-US" b="0" smtClean="0"/>
              <a:pPr>
                <a:defRPr/>
              </a:pPr>
              <a:t>43</a:t>
            </a:fld>
            <a:endParaRPr lang="en-US" b="0"/>
          </a:p>
        </p:txBody>
      </p:sp>
      <p:sp>
        <p:nvSpPr>
          <p:cNvPr id="8" name="Content Placeholder 2"/>
          <p:cNvSpPr txBox="1">
            <a:spLocks/>
          </p:cNvSpPr>
          <p:nvPr/>
        </p:nvSpPr>
        <p:spPr bwMode="auto">
          <a:xfrm>
            <a:off x="433754" y="5435601"/>
            <a:ext cx="7838343" cy="511175"/>
          </a:xfrm>
          <a:prstGeom prst="rect">
            <a:avLst/>
          </a:prstGeom>
          <a:solidFill>
            <a:schemeClr val="accent1"/>
          </a:solidFill>
          <a:ln w="9525">
            <a:solidFill>
              <a:schemeClr val="accent1"/>
            </a:solidFill>
            <a:miter lim="800000"/>
            <a:headEnd/>
            <a:tailEnd/>
          </a:ln>
        </p:spPr>
        <p:txBody>
          <a:bodyPr/>
          <a:lstStyle/>
          <a:p>
            <a:pPr marL="342900" indent="-342900" eaLnBrk="0" hangingPunct="0">
              <a:spcBef>
                <a:spcPct val="20000"/>
              </a:spcBef>
              <a:buClr>
                <a:srgbClr val="003366"/>
              </a:buClr>
              <a:defRPr/>
            </a:pPr>
            <a:r>
              <a:rPr lang="en-US" sz="2800" i="0" dirty="0"/>
              <a:t>Only </a:t>
            </a:r>
            <a:r>
              <a:rPr lang="en-US" sz="2800" i="0" kern="0" dirty="0">
                <a:latin typeface="Arial" charset="0"/>
              </a:rPr>
              <a:t>One</a:t>
            </a:r>
            <a:r>
              <a:rPr lang="en-US" sz="2800" i="0" dirty="0"/>
              <a:t> instance</a:t>
            </a:r>
          </a:p>
          <a:p>
            <a:pPr marL="342900" indent="-342900" eaLnBrk="0" hangingPunct="0">
              <a:spcBef>
                <a:spcPct val="20000"/>
              </a:spcBef>
              <a:buClr>
                <a:srgbClr val="003366"/>
              </a:buClr>
              <a:buFont typeface="Wingdings" pitchFamily="2" charset="2"/>
              <a:buNone/>
              <a:defRPr/>
            </a:pPr>
            <a:endParaRPr lang="en-US" sz="2800" i="0" kern="0" dirty="0">
              <a:latin typeface="+mn-lt"/>
            </a:endParaRPr>
          </a:p>
        </p:txBody>
      </p:sp>
      <p:sp>
        <p:nvSpPr>
          <p:cNvPr id="11" name="Content Placeholder 2"/>
          <p:cNvSpPr txBox="1">
            <a:spLocks/>
          </p:cNvSpPr>
          <p:nvPr/>
        </p:nvSpPr>
        <p:spPr bwMode="auto">
          <a:xfrm>
            <a:off x="252047" y="1077914"/>
            <a:ext cx="8455269" cy="534987"/>
          </a:xfrm>
          <a:prstGeom prst="rect">
            <a:avLst/>
          </a:prstGeom>
          <a:noFill/>
          <a:ln w="9525">
            <a:noFill/>
            <a:miter lim="800000"/>
            <a:headEnd/>
            <a:tailEnd/>
          </a:ln>
        </p:spPr>
        <p:txBody>
          <a:bodyPr/>
          <a:lstStyle/>
          <a:p>
            <a:pPr marL="342900" indent="-342900" eaLnBrk="0" hangingPunct="0">
              <a:spcBef>
                <a:spcPct val="20000"/>
              </a:spcBef>
              <a:buClr>
                <a:srgbClr val="003366"/>
              </a:buClr>
              <a:defRPr/>
            </a:pPr>
            <a:r>
              <a:rPr lang="en-US" sz="2800" i="0" dirty="0"/>
              <a:t>How will the client invoke any servlet? </a:t>
            </a:r>
          </a:p>
          <a:p>
            <a:pPr marL="342900" indent="-342900" eaLnBrk="0" hangingPunct="0">
              <a:spcBef>
                <a:spcPct val="20000"/>
              </a:spcBef>
              <a:buClr>
                <a:srgbClr val="003366"/>
              </a:buClr>
              <a:buFont typeface="Wingdings" pitchFamily="2" charset="2"/>
              <a:buNone/>
              <a:defRPr/>
            </a:pPr>
            <a:endParaRPr lang="en-US" sz="2800" i="0" kern="0" dirty="0">
              <a:latin typeface="+mn-lt"/>
            </a:endParaRPr>
          </a:p>
        </p:txBody>
      </p:sp>
      <p:sp>
        <p:nvSpPr>
          <p:cNvPr id="19" name="Content Placeholder 2"/>
          <p:cNvSpPr txBox="1">
            <a:spLocks/>
          </p:cNvSpPr>
          <p:nvPr/>
        </p:nvSpPr>
        <p:spPr bwMode="auto">
          <a:xfrm>
            <a:off x="381000" y="3148013"/>
            <a:ext cx="7895492" cy="519112"/>
          </a:xfrm>
          <a:prstGeom prst="rect">
            <a:avLst/>
          </a:prstGeom>
          <a:solidFill>
            <a:schemeClr val="accent1"/>
          </a:solidFill>
          <a:ln w="9525">
            <a:noFill/>
            <a:miter lim="800000"/>
            <a:headEnd/>
            <a:tailEnd/>
          </a:ln>
        </p:spPr>
        <p:txBody>
          <a:bodyPr/>
          <a:lstStyle/>
          <a:p>
            <a:pPr marL="342900" indent="-342900" eaLnBrk="0" hangingPunct="0">
              <a:spcBef>
                <a:spcPct val="20000"/>
              </a:spcBef>
              <a:buClr>
                <a:srgbClr val="003366"/>
              </a:buClr>
              <a:buFont typeface="Wingdings" pitchFamily="2" charset="2"/>
              <a:buNone/>
              <a:defRPr/>
            </a:pPr>
            <a:r>
              <a:rPr lang="en-US" sz="2800" i="0" kern="0" dirty="0">
                <a:latin typeface="Arial" charset="0"/>
              </a:rPr>
              <a:t>In web.xml, using &lt;servlet-mapping&gt; element</a:t>
            </a:r>
            <a:endParaRPr lang="en-US" sz="2800" i="0" kern="0" dirty="0">
              <a:latin typeface="+mn-lt"/>
            </a:endParaRPr>
          </a:p>
        </p:txBody>
      </p:sp>
      <p:sp>
        <p:nvSpPr>
          <p:cNvPr id="20" name="Content Placeholder 2"/>
          <p:cNvSpPr txBox="1">
            <a:spLocks/>
          </p:cNvSpPr>
          <p:nvPr/>
        </p:nvSpPr>
        <p:spPr bwMode="auto">
          <a:xfrm>
            <a:off x="375138" y="1614488"/>
            <a:ext cx="7913077" cy="519112"/>
          </a:xfrm>
          <a:prstGeom prst="rect">
            <a:avLst/>
          </a:prstGeom>
          <a:solidFill>
            <a:schemeClr val="accent1"/>
          </a:solidFill>
          <a:ln w="9525">
            <a:noFill/>
            <a:miter lim="800000"/>
            <a:headEnd/>
            <a:tailEnd/>
          </a:ln>
        </p:spPr>
        <p:txBody>
          <a:bodyPr/>
          <a:lstStyle/>
          <a:p>
            <a:pPr marL="342900" indent="-342900" eaLnBrk="0" hangingPunct="0">
              <a:spcBef>
                <a:spcPct val="20000"/>
              </a:spcBef>
              <a:buClr>
                <a:srgbClr val="003366"/>
              </a:buClr>
              <a:buFont typeface="Wingdings" pitchFamily="2" charset="2"/>
              <a:buNone/>
              <a:defRPr/>
            </a:pPr>
            <a:r>
              <a:rPr lang="en-US" sz="2800" i="0" kern="0" dirty="0">
                <a:latin typeface="Arial" charset="0"/>
              </a:rPr>
              <a:t>Through a URL</a:t>
            </a:r>
            <a:endParaRPr lang="en-US" sz="2800" i="0" kern="0" dirty="0">
              <a:latin typeface="+mn-lt"/>
            </a:endParaRPr>
          </a:p>
        </p:txBody>
      </p:sp>
      <p:sp>
        <p:nvSpPr>
          <p:cNvPr id="21" name="Content Placeholder 2"/>
          <p:cNvSpPr txBox="1">
            <a:spLocks/>
          </p:cNvSpPr>
          <p:nvPr/>
        </p:nvSpPr>
        <p:spPr bwMode="auto">
          <a:xfrm>
            <a:off x="297474" y="2459039"/>
            <a:ext cx="8299938" cy="534987"/>
          </a:xfrm>
          <a:prstGeom prst="rect">
            <a:avLst/>
          </a:prstGeom>
          <a:noFill/>
          <a:ln w="9525">
            <a:noFill/>
            <a:miter lim="800000"/>
            <a:headEnd/>
            <a:tailEnd/>
          </a:ln>
        </p:spPr>
        <p:txBody>
          <a:bodyPr/>
          <a:lstStyle/>
          <a:p>
            <a:pPr marL="342900" indent="-342900" eaLnBrk="0" hangingPunct="0">
              <a:spcBef>
                <a:spcPct val="20000"/>
              </a:spcBef>
              <a:buClr>
                <a:srgbClr val="003366"/>
              </a:buClr>
              <a:defRPr/>
            </a:pPr>
            <a:r>
              <a:rPr lang="en-US" sz="2800" i="0" dirty="0"/>
              <a:t>In which file do you associate a servlet with the URL? </a:t>
            </a:r>
          </a:p>
          <a:p>
            <a:pPr marL="342900" indent="-342900" eaLnBrk="0" hangingPunct="0">
              <a:spcBef>
                <a:spcPct val="20000"/>
              </a:spcBef>
              <a:buClr>
                <a:srgbClr val="003366"/>
              </a:buClr>
              <a:buFont typeface="Wingdings" pitchFamily="2" charset="2"/>
              <a:buNone/>
              <a:defRPr/>
            </a:pPr>
            <a:endParaRPr lang="en-US" sz="2800" i="0" kern="0" dirty="0">
              <a:latin typeface="+mn-lt"/>
            </a:endParaRPr>
          </a:p>
        </p:txBody>
      </p:sp>
    </p:spTree>
    <p:extLst>
      <p:ext uri="{BB962C8B-B14F-4D97-AF65-F5344CB8AC3E}">
        <p14:creationId xmlns:p14="http://schemas.microsoft.com/office/powerpoint/2010/main" val="33679656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10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1000" fill="hold"/>
                                        <p:tgtEl>
                                          <p:spTgt spid="20"/>
                                        </p:tgtEl>
                                        <p:attrNameLst>
                                          <p:attrName>ppt_x</p:attrName>
                                        </p:attrNameLst>
                                      </p:cBhvr>
                                      <p:tavLst>
                                        <p:tav tm="0">
                                          <p:val>
                                            <p:strVal val="0-#ppt_w/2"/>
                                          </p:val>
                                        </p:tav>
                                        <p:tav tm="100000">
                                          <p:val>
                                            <p:strVal val="#ppt_x"/>
                                          </p:val>
                                        </p:tav>
                                      </p:tavLst>
                                    </p:anim>
                                    <p:anim calcmode="lin" valueType="num">
                                      <p:cBhvr additive="base">
                                        <p:cTn id="14" dur="10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
                                            <p:txEl>
                                              <p:pRg st="0" end="0"/>
                                            </p:txEl>
                                          </p:spTgt>
                                        </p:tgtEl>
                                        <p:attrNameLst>
                                          <p:attrName>style.visibility</p:attrName>
                                        </p:attrNameLst>
                                      </p:cBhvr>
                                      <p:to>
                                        <p:strVal val="visible"/>
                                      </p:to>
                                    </p:set>
                                    <p:anim calcmode="lin" valueType="num">
                                      <p:cBhvr additive="base">
                                        <p:cTn id="19" dur="10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1000" fill="hold"/>
                                        <p:tgtEl>
                                          <p:spTgt spid="19"/>
                                        </p:tgtEl>
                                        <p:attrNameLst>
                                          <p:attrName>ppt_x</p:attrName>
                                        </p:attrNameLst>
                                      </p:cBhvr>
                                      <p:tavLst>
                                        <p:tav tm="0">
                                          <p:val>
                                            <p:strVal val="0-#ppt_w/2"/>
                                          </p:val>
                                        </p:tav>
                                        <p:tav tm="100000">
                                          <p:val>
                                            <p:strVal val="#ppt_x"/>
                                          </p:val>
                                        </p:tav>
                                      </p:tavLst>
                                    </p:anim>
                                    <p:anim calcmode="lin" valueType="num">
                                      <p:cBhvr additive="base">
                                        <p:cTn id="26" dur="10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 calcmode="lin" valueType="num">
                                      <p:cBhvr additive="base">
                                        <p:cTn id="31"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0-#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11" grpId="0" build="p"/>
      <p:bldP spid="19" grpId="0" animBg="1"/>
      <p:bldP spid="20" grpId="0" animBg="1"/>
      <p:bldP spid="21"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Can you Answer these Questions?</a:t>
            </a:r>
            <a:endParaRPr lang="en-US" dirty="0"/>
          </a:p>
        </p:txBody>
      </p:sp>
      <p:sp>
        <p:nvSpPr>
          <p:cNvPr id="4" name="Slide Number Placeholder 3"/>
          <p:cNvSpPr>
            <a:spLocks noGrp="1"/>
          </p:cNvSpPr>
          <p:nvPr>
            <p:ph type="sldNum" sz="quarter" idx="10"/>
          </p:nvPr>
        </p:nvSpPr>
        <p:spPr/>
        <p:txBody>
          <a:bodyPr/>
          <a:lstStyle/>
          <a:p>
            <a:pPr>
              <a:defRPr/>
            </a:pPr>
            <a:fld id="{9B723A32-B8B4-4A0F-96E1-58207882ABCE}" type="slidenum">
              <a:rPr lang="en-US" b="0" smtClean="0"/>
              <a:pPr>
                <a:defRPr/>
              </a:pPr>
              <a:t>44</a:t>
            </a:fld>
            <a:endParaRPr lang="en-US" b="0"/>
          </a:p>
        </p:txBody>
      </p:sp>
      <p:sp>
        <p:nvSpPr>
          <p:cNvPr id="5" name="Content Placeholder 2"/>
          <p:cNvSpPr txBox="1">
            <a:spLocks/>
          </p:cNvSpPr>
          <p:nvPr/>
        </p:nvSpPr>
        <p:spPr bwMode="auto">
          <a:xfrm>
            <a:off x="285750" y="2828926"/>
            <a:ext cx="8598877" cy="823913"/>
          </a:xfrm>
          <a:prstGeom prst="rect">
            <a:avLst/>
          </a:prstGeom>
          <a:noFill/>
          <a:ln w="9525">
            <a:noFill/>
            <a:miter lim="800000"/>
            <a:headEnd/>
            <a:tailEnd/>
          </a:ln>
        </p:spPr>
        <p:txBody>
          <a:bodyPr/>
          <a:lstStyle/>
          <a:p>
            <a:pPr marL="342900" indent="-342900" algn="just" eaLnBrk="0" hangingPunct="0">
              <a:lnSpc>
                <a:spcPts val="2800"/>
              </a:lnSpc>
              <a:spcBef>
                <a:spcPct val="20000"/>
              </a:spcBef>
              <a:buClr>
                <a:srgbClr val="003366"/>
              </a:buClr>
              <a:defRPr/>
            </a:pPr>
            <a:r>
              <a:rPr lang="en-US" sz="2800" i="0" dirty="0"/>
              <a:t>Can we have instance variables in servlets? Are they </a:t>
            </a:r>
          </a:p>
          <a:p>
            <a:pPr marL="342900" indent="-342900" algn="just" eaLnBrk="0" hangingPunct="0">
              <a:lnSpc>
                <a:spcPts val="2800"/>
              </a:lnSpc>
              <a:spcBef>
                <a:spcPct val="20000"/>
              </a:spcBef>
              <a:buClr>
                <a:srgbClr val="003366"/>
              </a:buClr>
              <a:defRPr/>
            </a:pPr>
            <a:r>
              <a:rPr lang="en-US" sz="2800" i="0" dirty="0"/>
              <a:t>thread-safe?</a:t>
            </a:r>
          </a:p>
          <a:p>
            <a:pPr marL="342900" indent="-342900" algn="just" eaLnBrk="0" hangingPunct="0">
              <a:spcBef>
                <a:spcPct val="20000"/>
              </a:spcBef>
              <a:buClr>
                <a:srgbClr val="003366"/>
              </a:buClr>
              <a:buFont typeface="Wingdings" pitchFamily="2" charset="2"/>
              <a:buNone/>
              <a:defRPr/>
            </a:pPr>
            <a:endParaRPr lang="en-US" sz="2800" i="0" kern="0" dirty="0">
              <a:latin typeface="+mn-lt"/>
            </a:endParaRPr>
          </a:p>
        </p:txBody>
      </p:sp>
      <p:sp>
        <p:nvSpPr>
          <p:cNvPr id="7" name="Content Placeholder 2"/>
          <p:cNvSpPr txBox="1">
            <a:spLocks/>
          </p:cNvSpPr>
          <p:nvPr/>
        </p:nvSpPr>
        <p:spPr bwMode="auto">
          <a:xfrm>
            <a:off x="287215" y="3613150"/>
            <a:ext cx="8557846" cy="1327150"/>
          </a:xfrm>
          <a:prstGeom prst="rect">
            <a:avLst/>
          </a:prstGeom>
          <a:solidFill>
            <a:schemeClr val="accent1"/>
          </a:solidFill>
          <a:ln w="9525">
            <a:noFill/>
            <a:miter lim="800000"/>
            <a:headEnd/>
            <a:tailEnd/>
          </a:ln>
        </p:spPr>
        <p:txBody>
          <a:bodyPr/>
          <a:lstStyle/>
          <a:p>
            <a:pPr marL="342900" indent="-342900" algn="just" eaLnBrk="0" hangingPunct="0">
              <a:spcBef>
                <a:spcPct val="20000"/>
              </a:spcBef>
              <a:buClr>
                <a:srgbClr val="003366"/>
              </a:buClr>
              <a:buFont typeface="Wingdings" pitchFamily="2" charset="2"/>
              <a:buNone/>
              <a:defRPr/>
            </a:pPr>
            <a:r>
              <a:rPr lang="en-US" sz="2800" i="0" kern="0" dirty="0">
                <a:latin typeface="+mn-lt"/>
              </a:rPr>
              <a:t>	Yes, Servlets can have instance variables. No, They are NOT thread-safe. All requests to a servlet share the same instance</a:t>
            </a:r>
          </a:p>
        </p:txBody>
      </p:sp>
      <p:sp>
        <p:nvSpPr>
          <p:cNvPr id="8" name="Content Placeholder 2"/>
          <p:cNvSpPr txBox="1">
            <a:spLocks/>
          </p:cNvSpPr>
          <p:nvPr/>
        </p:nvSpPr>
        <p:spPr bwMode="auto">
          <a:xfrm>
            <a:off x="1" y="4968876"/>
            <a:ext cx="8228135" cy="860425"/>
          </a:xfrm>
          <a:prstGeom prst="rect">
            <a:avLst/>
          </a:prstGeom>
          <a:noFill/>
          <a:ln w="9525">
            <a:noFill/>
            <a:miter lim="800000"/>
            <a:headEnd/>
            <a:tailEnd/>
          </a:ln>
        </p:spPr>
        <p:txBody>
          <a:bodyPr/>
          <a:lstStyle/>
          <a:p>
            <a:pPr marL="342900" indent="-342900" algn="just" eaLnBrk="0" hangingPunct="0">
              <a:lnSpc>
                <a:spcPts val="3000"/>
              </a:lnSpc>
              <a:spcBef>
                <a:spcPct val="20000"/>
              </a:spcBef>
              <a:buClr>
                <a:srgbClr val="003366"/>
              </a:buClr>
              <a:buFont typeface="Wingdings" pitchFamily="2" charset="2"/>
              <a:buNone/>
              <a:defRPr/>
            </a:pPr>
            <a:r>
              <a:rPr lang="en-US" sz="2800" i="0" kern="0" dirty="0">
                <a:latin typeface="+mn-lt"/>
              </a:rPr>
              <a:t>	Servlets are used for coding which layer of the enterprise application?</a:t>
            </a:r>
          </a:p>
        </p:txBody>
      </p:sp>
      <p:sp>
        <p:nvSpPr>
          <p:cNvPr id="9" name="Content Placeholder 2"/>
          <p:cNvSpPr>
            <a:spLocks noGrp="1"/>
          </p:cNvSpPr>
          <p:nvPr>
            <p:ph idx="1"/>
          </p:nvPr>
        </p:nvSpPr>
        <p:spPr>
          <a:xfrm>
            <a:off x="14654" y="982663"/>
            <a:ext cx="8321920" cy="863600"/>
          </a:xfrm>
        </p:spPr>
        <p:txBody>
          <a:bodyPr>
            <a:normAutofit fontScale="85000" lnSpcReduction="10000"/>
          </a:bodyPr>
          <a:lstStyle/>
          <a:p>
            <a:pPr algn="just">
              <a:lnSpc>
                <a:spcPts val="3000"/>
              </a:lnSpc>
              <a:buFont typeface="Wingdings" pitchFamily="2" charset="2"/>
              <a:buNone/>
            </a:pPr>
            <a:r>
              <a:rPr lang="en-US" smtClean="0"/>
              <a:t>	If the servlet’s init method throws an Exception, will requests to that servlet be serviced by the container?</a:t>
            </a:r>
          </a:p>
          <a:p>
            <a:pPr algn="just">
              <a:buFont typeface="Wingdings" pitchFamily="2" charset="2"/>
              <a:buNone/>
            </a:pPr>
            <a:endParaRPr lang="en-US" smtClean="0"/>
          </a:p>
        </p:txBody>
      </p:sp>
      <p:sp>
        <p:nvSpPr>
          <p:cNvPr id="10" name="Content Placeholder 2"/>
          <p:cNvSpPr txBox="1">
            <a:spLocks/>
          </p:cNvSpPr>
          <p:nvPr/>
        </p:nvSpPr>
        <p:spPr bwMode="auto">
          <a:xfrm>
            <a:off x="287215" y="5816601"/>
            <a:ext cx="8524143" cy="474663"/>
          </a:xfrm>
          <a:prstGeom prst="rect">
            <a:avLst/>
          </a:prstGeom>
          <a:solidFill>
            <a:schemeClr val="accent1"/>
          </a:solidFill>
          <a:ln w="9525">
            <a:noFill/>
            <a:miter lim="800000"/>
            <a:headEnd/>
            <a:tailEnd/>
          </a:ln>
        </p:spPr>
        <p:txBody>
          <a:bodyPr/>
          <a:lstStyle/>
          <a:p>
            <a:pPr marL="342900" indent="-342900" algn="just" eaLnBrk="0" hangingPunct="0">
              <a:spcBef>
                <a:spcPct val="20000"/>
              </a:spcBef>
              <a:buClr>
                <a:srgbClr val="003366"/>
              </a:buClr>
              <a:buFont typeface="Wingdings" pitchFamily="2" charset="2"/>
              <a:buNone/>
              <a:defRPr/>
            </a:pPr>
            <a:r>
              <a:rPr lang="en-US" sz="2800" i="0" kern="0" dirty="0">
                <a:latin typeface="+mn-lt"/>
              </a:rPr>
              <a:t>	Presentation Layer</a:t>
            </a:r>
          </a:p>
        </p:txBody>
      </p:sp>
      <p:sp>
        <p:nvSpPr>
          <p:cNvPr id="14" name="Content Placeholder 2"/>
          <p:cNvSpPr txBox="1">
            <a:spLocks/>
          </p:cNvSpPr>
          <p:nvPr/>
        </p:nvSpPr>
        <p:spPr bwMode="auto">
          <a:xfrm>
            <a:off x="309196" y="1858963"/>
            <a:ext cx="8527073" cy="950912"/>
          </a:xfrm>
          <a:prstGeom prst="rect">
            <a:avLst/>
          </a:prstGeom>
          <a:solidFill>
            <a:schemeClr val="accent1"/>
          </a:solidFill>
          <a:ln w="9525">
            <a:noFill/>
            <a:miter lim="800000"/>
            <a:headEnd/>
            <a:tailEnd/>
          </a:ln>
        </p:spPr>
        <p:txBody>
          <a:bodyPr/>
          <a:lstStyle/>
          <a:p>
            <a:pPr marL="342900" indent="-342900" algn="just" eaLnBrk="0" hangingPunct="0">
              <a:spcBef>
                <a:spcPct val="20000"/>
              </a:spcBef>
              <a:buClr>
                <a:srgbClr val="003366"/>
              </a:buClr>
              <a:buFont typeface="Wingdings" pitchFamily="2" charset="2"/>
              <a:buNone/>
              <a:defRPr/>
            </a:pPr>
            <a:r>
              <a:rPr lang="en-US" sz="2800" i="0" kern="0" dirty="0">
                <a:latin typeface="+mn-lt"/>
              </a:rPr>
              <a:t>	No. Results in HTTP 500 error. All requests can be serviced only once the init method returns successfully</a:t>
            </a:r>
          </a:p>
        </p:txBody>
      </p:sp>
    </p:spTree>
    <p:extLst>
      <p:ext uri="{BB962C8B-B14F-4D97-AF65-F5344CB8AC3E}">
        <p14:creationId xmlns:p14="http://schemas.microsoft.com/office/powerpoint/2010/main" val="31151477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10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1000" fill="hold"/>
                                        <p:tgtEl>
                                          <p:spTgt spid="14"/>
                                        </p:tgtEl>
                                        <p:attrNameLst>
                                          <p:attrName>ppt_x</p:attrName>
                                        </p:attrNameLst>
                                      </p:cBhvr>
                                      <p:tavLst>
                                        <p:tav tm="0">
                                          <p:val>
                                            <p:strVal val="0-#ppt_w/2"/>
                                          </p:val>
                                        </p:tav>
                                        <p:tav tm="100000">
                                          <p:val>
                                            <p:strVal val="#ppt_x"/>
                                          </p:val>
                                        </p:tav>
                                      </p:tavLst>
                                    </p:anim>
                                    <p:anim calcmode="lin" valueType="num">
                                      <p:cBhvr additive="base">
                                        <p:cTn id="14" dur="10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1000" fill="hold"/>
                                        <p:tgtEl>
                                          <p:spTgt spid="5"/>
                                        </p:tgtEl>
                                        <p:attrNameLst>
                                          <p:attrName>ppt_x</p:attrName>
                                        </p:attrNameLst>
                                      </p:cBhvr>
                                      <p:tavLst>
                                        <p:tav tm="0">
                                          <p:val>
                                            <p:strVal val="0-#ppt_w/2"/>
                                          </p:val>
                                        </p:tav>
                                        <p:tav tm="100000">
                                          <p:val>
                                            <p:strVal val="#ppt_x"/>
                                          </p:val>
                                        </p:tav>
                                      </p:tavLst>
                                    </p:anim>
                                    <p:anim calcmode="lin" valueType="num">
                                      <p:cBhvr additive="base">
                                        <p:cTn id="20" dur="1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1000" fill="hold"/>
                                        <p:tgtEl>
                                          <p:spTgt spid="7"/>
                                        </p:tgtEl>
                                        <p:attrNameLst>
                                          <p:attrName>ppt_x</p:attrName>
                                        </p:attrNameLst>
                                      </p:cBhvr>
                                      <p:tavLst>
                                        <p:tav tm="0">
                                          <p:val>
                                            <p:strVal val="0-#ppt_w/2"/>
                                          </p:val>
                                        </p:tav>
                                        <p:tav tm="100000">
                                          <p:val>
                                            <p:strVal val="#ppt_x"/>
                                          </p:val>
                                        </p:tav>
                                      </p:tavLst>
                                    </p:anim>
                                    <p:anim calcmode="lin" valueType="num">
                                      <p:cBhvr additive="base">
                                        <p:cTn id="26"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1000" fill="hold"/>
                                        <p:tgtEl>
                                          <p:spTgt spid="8"/>
                                        </p:tgtEl>
                                        <p:attrNameLst>
                                          <p:attrName>ppt_x</p:attrName>
                                        </p:attrNameLst>
                                      </p:cBhvr>
                                      <p:tavLst>
                                        <p:tav tm="0">
                                          <p:val>
                                            <p:strVal val="0-#ppt_w/2"/>
                                          </p:val>
                                        </p:tav>
                                        <p:tav tm="100000">
                                          <p:val>
                                            <p:strVal val="#ppt_x"/>
                                          </p:val>
                                        </p:tav>
                                      </p:tavLst>
                                    </p:anim>
                                    <p:anim calcmode="lin" valueType="num">
                                      <p:cBhvr additive="base">
                                        <p:cTn id="32" dur="1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1000" fill="hold"/>
                                        <p:tgtEl>
                                          <p:spTgt spid="10"/>
                                        </p:tgtEl>
                                        <p:attrNameLst>
                                          <p:attrName>ppt_x</p:attrName>
                                        </p:attrNameLst>
                                      </p:cBhvr>
                                      <p:tavLst>
                                        <p:tav tm="0">
                                          <p:val>
                                            <p:strVal val="0-#ppt_w/2"/>
                                          </p:val>
                                        </p:tav>
                                        <p:tav tm="100000">
                                          <p:val>
                                            <p:strVal val="#ppt_x"/>
                                          </p:val>
                                        </p:tav>
                                      </p:tavLst>
                                    </p:anim>
                                    <p:anim calcmode="lin" valueType="num">
                                      <p:cBhvr additive="base">
                                        <p:cTn id="3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p:bldP spid="9" grpId="0" build="p"/>
      <p:bldP spid="10" grpId="0" animBg="1"/>
      <p:bldP spid="1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602" name="Rectangle 2"/>
          <p:cNvSpPr>
            <a:spLocks noGrp="1" noChangeArrowheads="1"/>
          </p:cNvSpPr>
          <p:nvPr>
            <p:ph type="title"/>
          </p:nvPr>
        </p:nvSpPr>
        <p:spPr/>
        <p:txBody>
          <a:bodyPr/>
          <a:lstStyle/>
          <a:p>
            <a:pPr>
              <a:defRPr/>
            </a:pPr>
            <a:r>
              <a:rPr lang="en-US"/>
              <a:t>Summary</a:t>
            </a:r>
          </a:p>
        </p:txBody>
      </p:sp>
      <p:sp>
        <p:nvSpPr>
          <p:cNvPr id="66563" name="Rectangle 3"/>
          <p:cNvSpPr>
            <a:spLocks noGrp="1" noChangeArrowheads="1"/>
          </p:cNvSpPr>
          <p:nvPr>
            <p:ph type="body" idx="1"/>
          </p:nvPr>
        </p:nvSpPr>
        <p:spPr/>
        <p:txBody>
          <a:bodyPr>
            <a:normAutofit fontScale="92500" lnSpcReduction="10000"/>
          </a:bodyPr>
          <a:lstStyle/>
          <a:p>
            <a:pPr algn="just"/>
            <a:r>
              <a:rPr lang="en-US" smtClean="0"/>
              <a:t>Java Platform, Enterprise Edition (Java EE) is the industry, open standard for developing portable, robust, scalable and secure server-side Java applications</a:t>
            </a:r>
          </a:p>
          <a:p>
            <a:pPr algn="just"/>
            <a:r>
              <a:rPr lang="en-US" smtClean="0"/>
              <a:t>A Java EE App Server takes care of the non-functional requirements of a Java EE application</a:t>
            </a:r>
          </a:p>
          <a:p>
            <a:pPr algn="just"/>
            <a:r>
              <a:rPr lang="en-US" smtClean="0"/>
              <a:t>Java EE provides two technologies Servlet and JSP to develop the server side presentation logic</a:t>
            </a:r>
          </a:p>
          <a:p>
            <a:pPr algn="just"/>
            <a:r>
              <a:rPr lang="en-US" smtClean="0"/>
              <a:t>As a good programming practice, presentation logic and business logic need to be separated</a:t>
            </a:r>
          </a:p>
        </p:txBody>
      </p:sp>
      <p:sp>
        <p:nvSpPr>
          <p:cNvPr id="66564" name="Slide Number Placeholder 3"/>
          <p:cNvSpPr txBox="1">
            <a:spLocks/>
          </p:cNvSpPr>
          <p:nvPr/>
        </p:nvSpPr>
        <p:spPr bwMode="auto">
          <a:xfrm>
            <a:off x="4092820" y="6478588"/>
            <a:ext cx="77372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algn="ctr" eaLnBrk="1" hangingPunct="1"/>
            <a:fld id="{6254E74A-BF7E-4173-A2AF-53D99220FDFF}" type="slidenum">
              <a:rPr lang="en-US" sz="1200" b="1" i="0">
                <a:solidFill>
                  <a:schemeClr val="bg1"/>
                </a:solidFill>
              </a:rPr>
              <a:pPr algn="ctr" eaLnBrk="1" hangingPunct="1"/>
              <a:t>45</a:t>
            </a:fld>
            <a:endParaRPr lang="en-US" sz="1200" b="1" i="0">
              <a:solidFill>
                <a:schemeClr val="bg1"/>
              </a:solidFill>
            </a:endParaRPr>
          </a:p>
        </p:txBody>
      </p:sp>
    </p:spTree>
    <p:extLst>
      <p:ext uri="{BB962C8B-B14F-4D97-AF65-F5344CB8AC3E}">
        <p14:creationId xmlns:p14="http://schemas.microsoft.com/office/powerpoint/2010/main" val="406315962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67587" name="Content Placeholder 2"/>
          <p:cNvSpPr>
            <a:spLocks noGrp="1"/>
          </p:cNvSpPr>
          <p:nvPr>
            <p:ph idx="1"/>
          </p:nvPr>
        </p:nvSpPr>
        <p:spPr>
          <a:xfrm>
            <a:off x="304800" y="1268413"/>
            <a:ext cx="8229600" cy="4881562"/>
          </a:xfrm>
        </p:spPr>
        <p:txBody>
          <a:bodyPr/>
          <a:lstStyle/>
          <a:p>
            <a:pPr algn="just"/>
            <a:r>
              <a:rPr lang="en-US" smtClean="0"/>
              <a:t>Servlets are difficult to maintain by the page authors/ web designers</a:t>
            </a:r>
          </a:p>
          <a:p>
            <a:pPr algn="just"/>
            <a:r>
              <a:rPr lang="en-US" smtClean="0"/>
              <a:t>Web designers would be maintaining the presentation logic and hence Sun Microsystems offered JSP technology which is as simple as HTML and as powerful as Servlets</a:t>
            </a:r>
          </a:p>
          <a:p>
            <a:pPr algn="just"/>
            <a:endParaRPr lang="en-US" smtClean="0"/>
          </a:p>
        </p:txBody>
      </p:sp>
      <p:sp>
        <p:nvSpPr>
          <p:cNvPr id="4" name="Slide Number Placeholder 3"/>
          <p:cNvSpPr>
            <a:spLocks noGrp="1"/>
          </p:cNvSpPr>
          <p:nvPr>
            <p:ph type="sldNum" sz="quarter" idx="10"/>
          </p:nvPr>
        </p:nvSpPr>
        <p:spPr/>
        <p:txBody>
          <a:bodyPr/>
          <a:lstStyle/>
          <a:p>
            <a:pPr>
              <a:defRPr/>
            </a:pPr>
            <a:fld id="{41E30685-3BDA-49C5-9306-A8618C0F2527}" type="slidenum">
              <a:rPr lang="en-US" smtClean="0"/>
              <a:pPr>
                <a:defRPr/>
              </a:pPr>
              <a:t>46</a:t>
            </a:fld>
            <a:endParaRPr lang="en-US"/>
          </a:p>
        </p:txBody>
      </p:sp>
    </p:spTree>
    <p:extLst>
      <p:ext uri="{BB962C8B-B14F-4D97-AF65-F5344CB8AC3E}">
        <p14:creationId xmlns:p14="http://schemas.microsoft.com/office/powerpoint/2010/main" val="1626686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Folder Structure of the Web Application</a:t>
            </a:r>
            <a:endParaRPr lang="en-US" dirty="0"/>
          </a:p>
        </p:txBody>
      </p:sp>
      <p:sp>
        <p:nvSpPr>
          <p:cNvPr id="4" name="Slide Number Placeholder 3"/>
          <p:cNvSpPr>
            <a:spLocks noGrp="1"/>
          </p:cNvSpPr>
          <p:nvPr>
            <p:ph type="sldNum" sz="quarter" idx="10"/>
          </p:nvPr>
        </p:nvSpPr>
        <p:spPr/>
        <p:txBody>
          <a:bodyPr/>
          <a:lstStyle/>
          <a:p>
            <a:pPr>
              <a:defRPr/>
            </a:pPr>
            <a:fld id="{8B2DDB9A-FC4F-467A-BC50-E73F71EF6BD7}" type="slidenum">
              <a:rPr lang="en-US" smtClean="0"/>
              <a:pPr>
                <a:defRPr/>
              </a:pPr>
              <a:t>47</a:t>
            </a:fld>
            <a:endParaRPr lang="en-US"/>
          </a:p>
        </p:txBody>
      </p:sp>
      <p:grpSp>
        <p:nvGrpSpPr>
          <p:cNvPr id="70660" name="Group 40"/>
          <p:cNvGrpSpPr>
            <a:grpSpLocks/>
          </p:cNvGrpSpPr>
          <p:nvPr/>
        </p:nvGrpSpPr>
        <p:grpSpPr bwMode="auto">
          <a:xfrm>
            <a:off x="1381857" y="1039814"/>
            <a:ext cx="6978208" cy="4676775"/>
            <a:chOff x="444322" y="805315"/>
            <a:chExt cx="7559998" cy="4675575"/>
          </a:xfrm>
        </p:grpSpPr>
        <p:sp>
          <p:nvSpPr>
            <p:cNvPr id="70671" name="TextBox 38"/>
            <p:cNvSpPr txBox="1">
              <a:spLocks noChangeArrowheads="1"/>
            </p:cNvSpPr>
            <p:nvPr/>
          </p:nvSpPr>
          <p:spPr bwMode="auto">
            <a:xfrm>
              <a:off x="6456619" y="4296998"/>
              <a:ext cx="1547701" cy="36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r>
                <a:rPr lang="en-US" b="1" i="0"/>
                <a:t>Html pages</a:t>
              </a:r>
            </a:p>
          </p:txBody>
        </p:sp>
        <p:grpSp>
          <p:nvGrpSpPr>
            <p:cNvPr id="70672" name="Group 46"/>
            <p:cNvGrpSpPr>
              <a:grpSpLocks/>
            </p:cNvGrpSpPr>
            <p:nvPr/>
          </p:nvGrpSpPr>
          <p:grpSpPr bwMode="auto">
            <a:xfrm>
              <a:off x="444322" y="805315"/>
              <a:ext cx="6616755" cy="4675575"/>
              <a:chOff x="-216468" y="813363"/>
              <a:chExt cx="6617269" cy="4676183"/>
            </a:xfrm>
          </p:grpSpPr>
          <p:grpSp>
            <p:nvGrpSpPr>
              <p:cNvPr id="70673" name="Group 9"/>
              <p:cNvGrpSpPr>
                <a:grpSpLocks/>
              </p:cNvGrpSpPr>
              <p:nvPr/>
            </p:nvGrpSpPr>
            <p:grpSpPr bwMode="auto">
              <a:xfrm>
                <a:off x="3366044" y="813363"/>
                <a:ext cx="1869179" cy="1853522"/>
                <a:chOff x="3366044" y="813363"/>
                <a:chExt cx="1869179" cy="1853522"/>
              </a:xfrm>
            </p:grpSpPr>
            <p:pic>
              <p:nvPicPr>
                <p:cNvPr id="70693" name="Picture 3" descr="C:\Documents and Settings\Vaishali_Raoke\Local Settings\Temporary Internet Files\Content.IE5\P41RFLF1\MCj0433853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6044" y="813363"/>
                  <a:ext cx="1854699" cy="1853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94" name="TextBox 8"/>
                <p:cNvSpPr txBox="1">
                  <a:spLocks noChangeArrowheads="1"/>
                </p:cNvSpPr>
                <p:nvPr/>
              </p:nvSpPr>
              <p:spPr bwMode="auto">
                <a:xfrm>
                  <a:off x="3604036" y="1523496"/>
                  <a:ext cx="1631187" cy="6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r>
                    <a:rPr lang="en-US" b="1" i="0"/>
                    <a:t>Application </a:t>
                  </a:r>
                </a:p>
                <a:p>
                  <a:pPr eaLnBrk="1" hangingPunct="1"/>
                  <a:r>
                    <a:rPr lang="en-US" b="1" i="0"/>
                    <a:t>Root</a:t>
                  </a:r>
                </a:p>
              </p:txBody>
            </p:sp>
          </p:grpSp>
          <p:grpSp>
            <p:nvGrpSpPr>
              <p:cNvPr id="70674" name="Group 10"/>
              <p:cNvGrpSpPr>
                <a:grpSpLocks/>
              </p:cNvGrpSpPr>
              <p:nvPr/>
            </p:nvGrpSpPr>
            <p:grpSpPr bwMode="auto">
              <a:xfrm>
                <a:off x="2211009" y="3016230"/>
                <a:ext cx="1345928" cy="1134368"/>
                <a:chOff x="4171840" y="377335"/>
                <a:chExt cx="1554529" cy="1368807"/>
              </a:xfrm>
            </p:grpSpPr>
            <p:pic>
              <p:nvPicPr>
                <p:cNvPr id="70691" name="Picture 3" descr="C:\Documents and Settings\Vaishali_Raoke\Local Settings\Temporary Internet Files\Content.IE5\P41RFLF1\MCj0433853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1840" y="377335"/>
                  <a:ext cx="1368806" cy="1368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92" name="TextBox 12"/>
                <p:cNvSpPr txBox="1">
                  <a:spLocks noChangeArrowheads="1"/>
                </p:cNvSpPr>
                <p:nvPr/>
              </p:nvSpPr>
              <p:spPr bwMode="auto">
                <a:xfrm>
                  <a:off x="4259609" y="914875"/>
                  <a:ext cx="1466760" cy="445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r>
                    <a:rPr lang="en-US" b="1" i="0"/>
                    <a:t>WEB-INF</a:t>
                  </a:r>
                </a:p>
              </p:txBody>
            </p:sp>
          </p:grpSp>
          <p:grpSp>
            <p:nvGrpSpPr>
              <p:cNvPr id="70675" name="Group 13"/>
              <p:cNvGrpSpPr>
                <a:grpSpLocks/>
              </p:cNvGrpSpPr>
              <p:nvPr/>
            </p:nvGrpSpPr>
            <p:grpSpPr bwMode="auto">
              <a:xfrm>
                <a:off x="-216468" y="4580537"/>
                <a:ext cx="1167767" cy="909009"/>
                <a:chOff x="2804220" y="87850"/>
                <a:chExt cx="1306910" cy="1134953"/>
              </a:xfrm>
            </p:grpSpPr>
            <p:pic>
              <p:nvPicPr>
                <p:cNvPr id="70689" name="Picture 3" descr="C:\Documents and Settings\Vaishali_Raoke\Local Settings\Temporary Internet Files\Content.IE5\P41RFLF1\MCj0433853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4220" y="87850"/>
                  <a:ext cx="1134953" cy="1134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90" name="TextBox 15"/>
                <p:cNvSpPr txBox="1">
                  <a:spLocks noChangeArrowheads="1"/>
                </p:cNvSpPr>
                <p:nvPr/>
              </p:nvSpPr>
              <p:spPr bwMode="auto">
                <a:xfrm>
                  <a:off x="2876476" y="483945"/>
                  <a:ext cx="1234654" cy="46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r>
                    <a:rPr lang="en-US" b="1" i="0"/>
                    <a:t>classes</a:t>
                  </a:r>
                </a:p>
              </p:txBody>
            </p:sp>
          </p:grpSp>
          <p:grpSp>
            <p:nvGrpSpPr>
              <p:cNvPr id="70676" name="Group 16"/>
              <p:cNvGrpSpPr>
                <a:grpSpLocks/>
              </p:cNvGrpSpPr>
              <p:nvPr/>
            </p:nvGrpSpPr>
            <p:grpSpPr bwMode="auto">
              <a:xfrm>
                <a:off x="1229328" y="4601582"/>
                <a:ext cx="968264" cy="884479"/>
                <a:chOff x="1581017" y="75341"/>
                <a:chExt cx="1130466" cy="1130468"/>
              </a:xfrm>
            </p:grpSpPr>
            <p:pic>
              <p:nvPicPr>
                <p:cNvPr id="70687" name="Picture 3" descr="C:\Documents and Settings\Vaishali_Raoke\Local Settings\Temporary Internet Files\Content.IE5\P41RFLF1\MCj0433853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1017" y="75341"/>
                  <a:ext cx="1130466" cy="1130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88" name="TextBox 18"/>
                <p:cNvSpPr txBox="1">
                  <a:spLocks noChangeArrowheads="1"/>
                </p:cNvSpPr>
                <p:nvPr/>
              </p:nvSpPr>
              <p:spPr bwMode="auto">
                <a:xfrm>
                  <a:off x="1852653" y="456225"/>
                  <a:ext cx="574251" cy="471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r>
                    <a:rPr lang="en-US" b="1" i="0"/>
                    <a:t>lib</a:t>
                  </a:r>
                </a:p>
              </p:txBody>
            </p:sp>
          </p:grpSp>
          <p:grpSp>
            <p:nvGrpSpPr>
              <p:cNvPr id="70677" name="Group 39"/>
              <p:cNvGrpSpPr>
                <a:grpSpLocks/>
              </p:cNvGrpSpPr>
              <p:nvPr/>
            </p:nvGrpSpPr>
            <p:grpSpPr bwMode="auto">
              <a:xfrm>
                <a:off x="2775381" y="2303727"/>
                <a:ext cx="3625420" cy="1266306"/>
                <a:chOff x="2775381" y="2303727"/>
                <a:chExt cx="3625420" cy="1266306"/>
              </a:xfrm>
            </p:grpSpPr>
            <p:cxnSp>
              <p:nvCxnSpPr>
                <p:cNvPr id="70683" name="Straight Connector 22"/>
                <p:cNvCxnSpPr>
                  <a:cxnSpLocks noChangeShapeType="1"/>
                </p:cNvCxnSpPr>
                <p:nvPr/>
              </p:nvCxnSpPr>
              <p:spPr bwMode="auto">
                <a:xfrm rot="5400000">
                  <a:off x="4097867" y="2556933"/>
                  <a:ext cx="5080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70684" name="Straight Connector 23"/>
                <p:cNvCxnSpPr>
                  <a:cxnSpLocks noChangeShapeType="1"/>
                </p:cNvCxnSpPr>
                <p:nvPr/>
              </p:nvCxnSpPr>
              <p:spPr bwMode="auto">
                <a:xfrm rot="10800000">
                  <a:off x="2789156" y="2806865"/>
                  <a:ext cx="3594716" cy="565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70685" name="Straight Arrow Connector 28"/>
                <p:cNvCxnSpPr>
                  <a:cxnSpLocks noChangeShapeType="1"/>
                </p:cNvCxnSpPr>
                <p:nvPr/>
              </p:nvCxnSpPr>
              <p:spPr bwMode="auto">
                <a:xfrm rot="5400000">
                  <a:off x="2517590" y="3052584"/>
                  <a:ext cx="535005" cy="19424"/>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0686" name="Straight Arrow Connector 34"/>
                <p:cNvCxnSpPr>
                  <a:cxnSpLocks noChangeShapeType="1"/>
                </p:cNvCxnSpPr>
                <p:nvPr/>
              </p:nvCxnSpPr>
              <p:spPr bwMode="auto">
                <a:xfrm rot="5400000">
                  <a:off x="6027441" y="3196673"/>
                  <a:ext cx="742165" cy="455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70678" name="Group 40"/>
              <p:cNvGrpSpPr>
                <a:grpSpLocks/>
              </p:cNvGrpSpPr>
              <p:nvPr/>
            </p:nvGrpSpPr>
            <p:grpSpPr bwMode="auto">
              <a:xfrm>
                <a:off x="293906" y="3917348"/>
                <a:ext cx="4712230" cy="975452"/>
                <a:chOff x="1441481" y="1057908"/>
                <a:chExt cx="7277101" cy="1682235"/>
              </a:xfrm>
            </p:grpSpPr>
            <p:cxnSp>
              <p:nvCxnSpPr>
                <p:cNvPr id="70679" name="Straight Connector 41"/>
                <p:cNvCxnSpPr>
                  <a:cxnSpLocks noChangeShapeType="1"/>
                </p:cNvCxnSpPr>
                <p:nvPr/>
              </p:nvCxnSpPr>
              <p:spPr bwMode="auto">
                <a:xfrm rot="5400000">
                  <a:off x="4859938" y="1446418"/>
                  <a:ext cx="777021" cy="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70680" name="Straight Connector 42"/>
                <p:cNvCxnSpPr>
                  <a:cxnSpLocks noChangeShapeType="1"/>
                </p:cNvCxnSpPr>
                <p:nvPr/>
              </p:nvCxnSpPr>
              <p:spPr bwMode="auto">
                <a:xfrm rot="10800000" flipV="1">
                  <a:off x="1441487" y="1842380"/>
                  <a:ext cx="7277095" cy="1539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70681" name="Straight Arrow Connector 43"/>
                <p:cNvCxnSpPr>
                  <a:cxnSpLocks noChangeShapeType="1"/>
                </p:cNvCxnSpPr>
                <p:nvPr/>
              </p:nvCxnSpPr>
              <p:spPr bwMode="auto">
                <a:xfrm rot="16200000" flipH="1">
                  <a:off x="991061" y="2285348"/>
                  <a:ext cx="905215" cy="43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0682" name="Straight Arrow Connector 44"/>
                <p:cNvCxnSpPr>
                  <a:cxnSpLocks noChangeShapeType="1"/>
                </p:cNvCxnSpPr>
                <p:nvPr/>
              </p:nvCxnSpPr>
              <p:spPr bwMode="auto">
                <a:xfrm rot="16200000" flipH="1">
                  <a:off x="5700702" y="2157902"/>
                  <a:ext cx="694651" cy="299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grpSp>
      </p:grpSp>
      <p:cxnSp>
        <p:nvCxnSpPr>
          <p:cNvPr id="70661" name="Straight Arrow Connector 43"/>
          <p:cNvCxnSpPr>
            <a:cxnSpLocks noChangeShapeType="1"/>
          </p:cNvCxnSpPr>
          <p:nvPr/>
        </p:nvCxnSpPr>
        <p:spPr bwMode="auto">
          <a:xfrm rot="16200000" flipH="1">
            <a:off x="2924237" y="4830825"/>
            <a:ext cx="474663" cy="146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pic>
        <p:nvPicPr>
          <p:cNvPr id="70662"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78874" y="4984751"/>
            <a:ext cx="1456592"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3" name="TextBox 38"/>
          <p:cNvSpPr txBox="1">
            <a:spLocks noChangeArrowheads="1"/>
          </p:cNvSpPr>
          <p:nvPr/>
        </p:nvSpPr>
        <p:spPr bwMode="auto">
          <a:xfrm>
            <a:off x="4447443" y="5175250"/>
            <a:ext cx="10951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r>
              <a:rPr lang="en-US" b="1" i="0"/>
              <a:t>web.xml</a:t>
            </a:r>
          </a:p>
        </p:txBody>
      </p:sp>
      <p:pic>
        <p:nvPicPr>
          <p:cNvPr id="7066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44104" y="3968751"/>
            <a:ext cx="45573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5" name="Picture 3" descr="C:\Documents and Settings\Vaishali_Raoke\Local Settings\Temporary Internet Files\Content.IE5\P41RFLF1\MCj0433853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1812" y="4902201"/>
            <a:ext cx="873369"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6" name="TextBox 12"/>
          <p:cNvSpPr txBox="1">
            <a:spLocks noChangeArrowheads="1"/>
          </p:cNvSpPr>
          <p:nvPr/>
        </p:nvSpPr>
        <p:spPr bwMode="auto">
          <a:xfrm>
            <a:off x="5883520" y="5180014"/>
            <a:ext cx="5309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r>
              <a:rPr lang="en-US" b="1" i="0"/>
              <a:t>src</a:t>
            </a:r>
          </a:p>
        </p:txBody>
      </p:sp>
      <p:cxnSp>
        <p:nvCxnSpPr>
          <p:cNvPr id="70667" name="Straight Arrow Connector 28"/>
          <p:cNvCxnSpPr>
            <a:cxnSpLocks noChangeShapeType="1"/>
          </p:cNvCxnSpPr>
          <p:nvPr/>
        </p:nvCxnSpPr>
        <p:spPr bwMode="auto">
          <a:xfrm rot="5400000">
            <a:off x="5902508" y="4810919"/>
            <a:ext cx="534988" cy="1905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70668" name="TextBox 47"/>
          <p:cNvSpPr txBox="1">
            <a:spLocks noChangeArrowheads="1"/>
          </p:cNvSpPr>
          <p:nvPr/>
        </p:nvSpPr>
        <p:spPr bwMode="auto">
          <a:xfrm>
            <a:off x="5345723" y="5614989"/>
            <a:ext cx="219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r>
              <a:rPr lang="en-US" b="1" i="0"/>
              <a:t>Packaged servlets</a:t>
            </a:r>
          </a:p>
        </p:txBody>
      </p:sp>
      <p:sp>
        <p:nvSpPr>
          <p:cNvPr id="70669" name="TextBox 48"/>
          <p:cNvSpPr txBox="1">
            <a:spLocks noChangeArrowheads="1"/>
          </p:cNvSpPr>
          <p:nvPr/>
        </p:nvSpPr>
        <p:spPr bwMode="auto">
          <a:xfrm>
            <a:off x="2640623" y="5502275"/>
            <a:ext cx="11592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r>
              <a:rPr lang="en-US" b="1" i="0"/>
              <a:t>External </a:t>
            </a:r>
          </a:p>
          <a:p>
            <a:pPr eaLnBrk="1" hangingPunct="1"/>
            <a:r>
              <a:rPr lang="en-US" b="1" i="0"/>
              <a:t>libraries</a:t>
            </a:r>
          </a:p>
        </p:txBody>
      </p:sp>
      <p:pic>
        <p:nvPicPr>
          <p:cNvPr id="7067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59516" y="4038601"/>
            <a:ext cx="45573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446287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err="1" smtClean="0">
                <a:solidFill>
                  <a:schemeClr val="accent3">
                    <a:lumMod val="50000"/>
                  </a:schemeClr>
                </a:solidFill>
              </a:rPr>
              <a:t>asf</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lstStyle/>
          <a:p>
            <a:endParaRPr lang="en-US" dirty="0"/>
          </a:p>
        </p:txBody>
      </p:sp>
    </p:spTree>
    <p:extLst>
      <p:ext uri="{BB962C8B-B14F-4D97-AF65-F5344CB8AC3E}">
        <p14:creationId xmlns:p14="http://schemas.microsoft.com/office/powerpoint/2010/main" val="319523818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err="1" smtClean="0">
                <a:solidFill>
                  <a:schemeClr val="accent3">
                    <a:lumMod val="50000"/>
                  </a:schemeClr>
                </a:solidFill>
              </a:rPr>
              <a:t>Compresser</a:t>
            </a:r>
            <a:r>
              <a:rPr lang="en-US" dirty="0" smtClean="0">
                <a:solidFill>
                  <a:schemeClr val="accent3">
                    <a:lumMod val="50000"/>
                  </a:schemeClr>
                </a:solidFill>
              </a:rPr>
              <a:t> for Java App</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normAutofit/>
          </a:bodyPr>
          <a:lstStyle/>
          <a:p>
            <a:pPr fontAlgn="base"/>
            <a:r>
              <a:rPr lang="en-US" sz="2400" dirty="0"/>
              <a:t>In J2EE application modules are packaged as EAR, JAR and WAR based on their functionality</a:t>
            </a:r>
          </a:p>
          <a:p>
            <a:pPr fontAlgn="base"/>
            <a:r>
              <a:rPr lang="en-US" sz="2400" dirty="0"/>
              <a:t>JAR: EJB modules which contains enterprise java beans class files and EJB deployment descriptor are packed as JAR files with .jar </a:t>
            </a:r>
            <a:r>
              <a:rPr lang="en-US" sz="2400" dirty="0" err="1"/>
              <a:t>extenstion</a:t>
            </a:r>
            <a:endParaRPr lang="en-US" sz="2400" dirty="0"/>
          </a:p>
          <a:p>
            <a:pPr fontAlgn="base"/>
            <a:r>
              <a:rPr lang="en-US" sz="2400" dirty="0"/>
              <a:t>WAR: Web modules which contains Servlet class </a:t>
            </a:r>
            <a:r>
              <a:rPr lang="en-US" sz="2400" dirty="0" err="1"/>
              <a:t>files,JSP</a:t>
            </a:r>
            <a:r>
              <a:rPr lang="en-US" sz="2400" dirty="0"/>
              <a:t> </a:t>
            </a:r>
            <a:r>
              <a:rPr lang="en-US" sz="2400" dirty="0" err="1"/>
              <a:t>FIles,supporting</a:t>
            </a:r>
            <a:r>
              <a:rPr lang="en-US" sz="2400" dirty="0"/>
              <a:t> files, GIF and HTML files are packaged as JAR file with .war (web </a:t>
            </a:r>
            <a:r>
              <a:rPr lang="en-US" sz="2400" dirty="0" err="1"/>
              <a:t>achive</a:t>
            </a:r>
            <a:r>
              <a:rPr lang="en-US" sz="2400" dirty="0"/>
              <a:t>) extension</a:t>
            </a:r>
          </a:p>
          <a:p>
            <a:pPr fontAlgn="base"/>
            <a:r>
              <a:rPr lang="en-US" sz="2400" dirty="0"/>
              <a:t>EAR: All above files (.jar and .war) are packaged as JAR file with .ear (enterprise archive) extension and deployed into Application Server.</a:t>
            </a:r>
          </a:p>
          <a:p>
            <a:endParaRPr lang="en-US" sz="2400" dirty="0"/>
          </a:p>
        </p:txBody>
      </p:sp>
    </p:spTree>
    <p:extLst>
      <p:ext uri="{BB962C8B-B14F-4D97-AF65-F5344CB8AC3E}">
        <p14:creationId xmlns:p14="http://schemas.microsoft.com/office/powerpoint/2010/main" val="31952381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394" name="Rectangle 2"/>
          <p:cNvSpPr>
            <a:spLocks noGrp="1" noChangeArrowheads="1"/>
          </p:cNvSpPr>
          <p:nvPr>
            <p:ph type="title"/>
          </p:nvPr>
        </p:nvSpPr>
        <p:spPr>
          <a:xfrm>
            <a:off x="0" y="0"/>
            <a:ext cx="9144000" cy="809626"/>
          </a:xfrm>
          <a:solidFill>
            <a:schemeClr val="accent4">
              <a:lumMod val="20000"/>
              <a:lumOff val="80000"/>
            </a:schemeClr>
          </a:solidFill>
        </p:spPr>
        <p:txBody>
          <a:bodyPr>
            <a:normAutofit/>
          </a:bodyPr>
          <a:lstStyle/>
          <a:p>
            <a:pPr>
              <a:defRPr/>
            </a:pPr>
            <a:r>
              <a:rPr lang="en-US" sz="2800" dirty="0">
                <a:solidFill>
                  <a:schemeClr val="accent3">
                    <a:lumMod val="50000"/>
                  </a:schemeClr>
                </a:solidFill>
              </a:rPr>
              <a:t>Evolution of Enterprise Applications - Two Tier (Client/Server)</a:t>
            </a:r>
          </a:p>
        </p:txBody>
      </p:sp>
      <p:sp>
        <p:nvSpPr>
          <p:cNvPr id="22531" name="Rectangle 3"/>
          <p:cNvSpPr>
            <a:spLocks noGrp="1" noChangeArrowheads="1"/>
          </p:cNvSpPr>
          <p:nvPr>
            <p:ph type="body" idx="1"/>
          </p:nvPr>
        </p:nvSpPr>
        <p:spPr>
          <a:xfrm>
            <a:off x="609601" y="4872038"/>
            <a:ext cx="8150469" cy="1663700"/>
          </a:xfrm>
        </p:spPr>
        <p:txBody>
          <a:bodyPr/>
          <a:lstStyle/>
          <a:p>
            <a:pPr marL="457200" indent="-457200">
              <a:buFont typeface="Arial" pitchFamily="34" charset="0"/>
              <a:buAutoNum type="arabicPeriod"/>
            </a:pPr>
            <a:r>
              <a:rPr lang="en-US" sz="2000" u="sng" smtClean="0"/>
              <a:t>Order fulfillment Application accessing Customer Information</a:t>
            </a:r>
          </a:p>
          <a:p>
            <a:pPr marL="457200" indent="-457200">
              <a:buFont typeface="Arial" pitchFamily="34" charset="0"/>
              <a:buAutoNum type="arabicPeriod"/>
            </a:pPr>
            <a:r>
              <a:rPr lang="en-US" sz="2000" u="sng" smtClean="0"/>
              <a:t>Customer care operations accessing same Customer DB</a:t>
            </a:r>
          </a:p>
          <a:p>
            <a:pPr lvl="1">
              <a:buFont typeface="Wingdings" pitchFamily="2" charset="2"/>
              <a:buBlip>
                <a:blip r:embed="rId3"/>
              </a:buBlip>
            </a:pPr>
            <a:r>
              <a:rPr lang="en-US" sz="2400" smtClean="0"/>
              <a:t>Database product independence</a:t>
            </a:r>
          </a:p>
          <a:p>
            <a:pPr lvl="1">
              <a:buFont typeface="Wingdings" pitchFamily="2" charset="2"/>
              <a:buBlip>
                <a:blip r:embed="rId4"/>
              </a:buBlip>
            </a:pPr>
            <a:r>
              <a:rPr lang="en-US" sz="2400" b="1" smtClean="0">
                <a:solidFill>
                  <a:srgbClr val="C00000"/>
                </a:solidFill>
              </a:rPr>
              <a:t>Difficult to maintain and update</a:t>
            </a:r>
          </a:p>
        </p:txBody>
      </p:sp>
      <p:sp>
        <p:nvSpPr>
          <p:cNvPr id="5" name="Slide Number Placeholder 3"/>
          <p:cNvSpPr>
            <a:spLocks noGrp="1"/>
          </p:cNvSpPr>
          <p:nvPr>
            <p:ph type="sldNum" sz="quarter" idx="10"/>
          </p:nvPr>
        </p:nvSpPr>
        <p:spPr/>
        <p:txBody>
          <a:bodyPr/>
          <a:lstStyle/>
          <a:p>
            <a:pPr>
              <a:defRPr/>
            </a:pPr>
            <a:fld id="{CE05A04E-B5B1-4AF6-BB3F-26344FDD24EE}" type="slidenum">
              <a:rPr lang="en-US" smtClean="0"/>
              <a:pPr>
                <a:defRPr/>
              </a:pPr>
              <a:t>5</a:t>
            </a:fld>
            <a:endParaRPr lang="en-US" dirty="0"/>
          </a:p>
        </p:txBody>
      </p:sp>
      <p:grpSp>
        <p:nvGrpSpPr>
          <p:cNvPr id="22533" name="Group 13"/>
          <p:cNvGrpSpPr>
            <a:grpSpLocks/>
          </p:cNvGrpSpPr>
          <p:nvPr/>
        </p:nvGrpSpPr>
        <p:grpSpPr bwMode="auto">
          <a:xfrm>
            <a:off x="562708" y="809626"/>
            <a:ext cx="7466135" cy="4203377"/>
            <a:chOff x="609600" y="990600"/>
            <a:chExt cx="5943081" cy="4052064"/>
          </a:xfrm>
        </p:grpSpPr>
        <p:sp>
          <p:nvSpPr>
            <p:cNvPr id="15" name="Flowchart: Magnetic Disk 14"/>
            <p:cNvSpPr/>
            <p:nvPr/>
          </p:nvSpPr>
          <p:spPr>
            <a:xfrm>
              <a:off x="4647862" y="1676198"/>
              <a:ext cx="1904819" cy="2286348"/>
            </a:xfrm>
            <a:prstGeom prst="flowChartMagneticDisk">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Database Server</a:t>
              </a:r>
            </a:p>
          </p:txBody>
        </p:sp>
        <p:pic>
          <p:nvPicPr>
            <p:cNvPr id="22535" name="Picture 15" descr="Comp-pic1.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09600" y="990600"/>
              <a:ext cx="203981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6" name="Picture 16" descr="comp-pic2.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85800" y="2667000"/>
              <a:ext cx="1905000" cy="1750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Left-Right Arrow 17"/>
            <p:cNvSpPr/>
            <p:nvPr/>
          </p:nvSpPr>
          <p:spPr>
            <a:xfrm rot="20794185">
              <a:off x="2608901" y="3198900"/>
              <a:ext cx="2019131" cy="38105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Left-Right Arrow 18"/>
            <p:cNvSpPr/>
            <p:nvPr/>
          </p:nvSpPr>
          <p:spPr>
            <a:xfrm rot="1430430">
              <a:off x="2657892" y="2219474"/>
              <a:ext cx="2010966" cy="38105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539" name="TextBox 19"/>
            <p:cNvSpPr txBox="1">
              <a:spLocks noChangeArrowheads="1"/>
            </p:cNvSpPr>
            <p:nvPr/>
          </p:nvSpPr>
          <p:spPr bwMode="auto">
            <a:xfrm>
              <a:off x="4724400" y="4038600"/>
              <a:ext cx="1773434" cy="35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r>
                <a:rPr lang="en-US" b="1"/>
                <a:t>Data Access Layer</a:t>
              </a:r>
            </a:p>
          </p:txBody>
        </p:sp>
        <p:sp>
          <p:nvSpPr>
            <p:cNvPr id="22540" name="TextBox 20"/>
            <p:cNvSpPr txBox="1">
              <a:spLocks noChangeArrowheads="1"/>
            </p:cNvSpPr>
            <p:nvPr/>
          </p:nvSpPr>
          <p:spPr bwMode="auto">
            <a:xfrm>
              <a:off x="685800" y="4419600"/>
              <a:ext cx="2341712" cy="623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r>
                <a:rPr lang="en-US" b="1"/>
                <a:t>Business Logic and </a:t>
              </a:r>
            </a:p>
            <a:p>
              <a:pPr eaLnBrk="1" hangingPunct="1"/>
              <a:r>
                <a:rPr lang="en-US" b="1"/>
                <a:t>Presentation Logic Layer</a:t>
              </a:r>
            </a:p>
          </p:txBody>
        </p:sp>
      </p:grpSp>
    </p:spTree>
    <p:extLst>
      <p:ext uri="{BB962C8B-B14F-4D97-AF65-F5344CB8AC3E}">
        <p14:creationId xmlns:p14="http://schemas.microsoft.com/office/powerpoint/2010/main" val="1632066307"/>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XML</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normAutofit fontScale="70000" lnSpcReduction="20000"/>
          </a:bodyPr>
          <a:lstStyle/>
          <a:p>
            <a:r>
              <a:rPr lang="en-US" dirty="0" err="1"/>
              <a:t>Xmlns</a:t>
            </a:r>
            <a:r>
              <a:rPr lang="en-US" dirty="0"/>
              <a:t>(XML namespace) attribute is the start tag of an </a:t>
            </a:r>
            <a:r>
              <a:rPr lang="en-US" dirty="0" smtClean="0"/>
              <a:t>element</a:t>
            </a:r>
          </a:p>
          <a:p>
            <a:pPr lvl="1"/>
            <a:r>
              <a:rPr lang="en-US" b="1" dirty="0" smtClean="0"/>
              <a:t>Syntax </a:t>
            </a:r>
            <a:r>
              <a:rPr lang="en-US" dirty="0"/>
              <a:t>: </a:t>
            </a:r>
            <a:r>
              <a:rPr lang="en-US" dirty="0" err="1"/>
              <a:t>xmlns:</a:t>
            </a:r>
            <a:r>
              <a:rPr lang="en-US" i="1" dirty="0" err="1"/>
              <a:t>prefix</a:t>
            </a:r>
            <a:r>
              <a:rPr lang="en-US" dirty="0"/>
              <a:t>="</a:t>
            </a:r>
            <a:r>
              <a:rPr lang="en-US" i="1" dirty="0"/>
              <a:t>URI </a:t>
            </a:r>
            <a:r>
              <a:rPr lang="en-US" dirty="0" smtClean="0"/>
              <a:t>".</a:t>
            </a:r>
            <a:endParaRPr lang="en-US" dirty="0"/>
          </a:p>
          <a:p>
            <a:endParaRPr lang="en-US" dirty="0" smtClean="0"/>
          </a:p>
          <a:p>
            <a:r>
              <a:rPr lang="en-US" dirty="0" smtClean="0"/>
              <a:t>default </a:t>
            </a:r>
            <a:r>
              <a:rPr lang="en-US" dirty="0"/>
              <a:t>namespace for an element saves us from using prefixes define as </a:t>
            </a:r>
            <a:r>
              <a:rPr lang="en-US" dirty="0" err="1"/>
              <a:t>xmlns</a:t>
            </a:r>
            <a:r>
              <a:rPr lang="en-US" dirty="0"/>
              <a:t>="</a:t>
            </a:r>
            <a:r>
              <a:rPr lang="en-US" i="1" dirty="0" err="1"/>
              <a:t>namespaceURI</a:t>
            </a:r>
            <a:r>
              <a:rPr lang="en-US" dirty="0"/>
              <a:t>“</a:t>
            </a:r>
          </a:p>
          <a:p>
            <a:endParaRPr lang="en-US" dirty="0"/>
          </a:p>
          <a:p>
            <a:r>
              <a:rPr lang="en-US" dirty="0"/>
              <a:t>XSLT is an XML language that can be used to transform XML documents into other formats, like HTML.</a:t>
            </a:r>
          </a:p>
          <a:p>
            <a:r>
              <a:rPr lang="en-US" dirty="0"/>
              <a:t>The tags that are not HTML tags have the prefix </a:t>
            </a:r>
            <a:r>
              <a:rPr lang="en-US" dirty="0" err="1"/>
              <a:t>xsl</a:t>
            </a:r>
            <a:r>
              <a:rPr lang="en-US" dirty="0"/>
              <a:t>, identified by the namespace </a:t>
            </a:r>
            <a:r>
              <a:rPr lang="en-US" dirty="0" err="1"/>
              <a:t>xmlns:xsl</a:t>
            </a:r>
            <a:r>
              <a:rPr lang="en-US" dirty="0"/>
              <a:t>="http://www.w3.org/1999/XSL/Transform"</a:t>
            </a:r>
          </a:p>
          <a:p>
            <a:endParaRPr lang="en-US" dirty="0"/>
          </a:p>
          <a:p>
            <a:r>
              <a:rPr lang="en-US" dirty="0" err="1"/>
              <a:t>Xmlns:xsi</a:t>
            </a:r>
            <a:r>
              <a:rPr lang="en-US" dirty="0"/>
              <a:t> is the XML schema instance namespace</a:t>
            </a:r>
          </a:p>
          <a:p>
            <a:r>
              <a:rPr lang="en-US" dirty="0"/>
              <a:t>It </a:t>
            </a:r>
            <a:r>
              <a:rPr lang="en-US" dirty="0" err="1"/>
              <a:t>xmlns:xsi</a:t>
            </a:r>
            <a:r>
              <a:rPr lang="en-US" dirty="0"/>
              <a:t> is available then we can use </a:t>
            </a:r>
            <a:r>
              <a:rPr lang="en-US" dirty="0" err="1"/>
              <a:t>schemaLocation</a:t>
            </a:r>
            <a:r>
              <a:rPr lang="en-US" dirty="0"/>
              <a:t> attribute. As </a:t>
            </a:r>
            <a:r>
              <a:rPr lang="en-US" dirty="0" smtClean="0"/>
              <a:t>below </a:t>
            </a:r>
            <a:r>
              <a:rPr lang="en-US" dirty="0" err="1" smtClean="0"/>
              <a:t>xsi:schemaLocation</a:t>
            </a:r>
            <a:r>
              <a:rPr lang="en-US" dirty="0"/>
              <a:t>="http://www.springframework.org/schema/beans http://www.springframework.org/schema/beans/spring-beans-3.0.xsd“</a:t>
            </a:r>
          </a:p>
          <a:p>
            <a:endParaRPr lang="en-US" dirty="0"/>
          </a:p>
          <a:p>
            <a:r>
              <a:rPr lang="en-US" dirty="0"/>
              <a:t>It has 2values separated by space:- 1</a:t>
            </a:r>
            <a:r>
              <a:rPr lang="en-US" baseline="30000" dirty="0"/>
              <a:t>st</a:t>
            </a:r>
            <a:r>
              <a:rPr lang="en-US" dirty="0"/>
              <a:t> for schema namespace and 2</a:t>
            </a:r>
            <a:r>
              <a:rPr lang="en-US" baseline="30000" dirty="0"/>
              <a:t>nd</a:t>
            </a:r>
            <a:r>
              <a:rPr lang="en-US" dirty="0"/>
              <a:t> is location of XML schema </a:t>
            </a:r>
          </a:p>
          <a:p>
            <a:endParaRPr lang="en-US" dirty="0"/>
          </a:p>
        </p:txBody>
      </p:sp>
    </p:spTree>
    <p:extLst>
      <p:ext uri="{BB962C8B-B14F-4D97-AF65-F5344CB8AC3E}">
        <p14:creationId xmlns:p14="http://schemas.microsoft.com/office/powerpoint/2010/main" val="31952381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42" name="Rectangle 2"/>
          <p:cNvSpPr>
            <a:spLocks noGrp="1" noChangeArrowheads="1"/>
          </p:cNvSpPr>
          <p:nvPr>
            <p:ph type="title"/>
          </p:nvPr>
        </p:nvSpPr>
        <p:spPr/>
        <p:txBody>
          <a:bodyPr>
            <a:normAutofit fontScale="90000"/>
          </a:bodyPr>
          <a:lstStyle/>
          <a:p>
            <a:pPr>
              <a:defRPr/>
            </a:pPr>
            <a:r>
              <a:rPr lang="en-US"/>
              <a:t>Evolution of Enterprise Applications - Three Tier</a:t>
            </a:r>
          </a:p>
        </p:txBody>
      </p:sp>
      <p:sp>
        <p:nvSpPr>
          <p:cNvPr id="23555" name="Rectangle 3"/>
          <p:cNvSpPr>
            <a:spLocks noGrp="1" noChangeArrowheads="1"/>
          </p:cNvSpPr>
          <p:nvPr>
            <p:ph type="body" idx="1"/>
          </p:nvPr>
        </p:nvSpPr>
        <p:spPr>
          <a:xfrm>
            <a:off x="672612" y="4773613"/>
            <a:ext cx="7842738" cy="1600200"/>
          </a:xfrm>
        </p:spPr>
        <p:txBody>
          <a:bodyPr/>
          <a:lstStyle/>
          <a:p>
            <a:pPr>
              <a:lnSpc>
                <a:spcPct val="90000"/>
              </a:lnSpc>
              <a:buFont typeface="Wingdings" pitchFamily="2" charset="2"/>
              <a:buNone/>
            </a:pPr>
            <a:r>
              <a:rPr lang="en-US" sz="2300" b="1" smtClean="0"/>
              <a:t>Example – </a:t>
            </a:r>
            <a:r>
              <a:rPr lang="en-US" sz="2300" u="sng" smtClean="0"/>
              <a:t>DART Application</a:t>
            </a:r>
          </a:p>
          <a:p>
            <a:pPr lvl="1">
              <a:lnSpc>
                <a:spcPct val="90000"/>
              </a:lnSpc>
              <a:buFont typeface="Wingdings" pitchFamily="2" charset="2"/>
              <a:buBlip>
                <a:blip r:embed="rId3"/>
              </a:buBlip>
            </a:pPr>
            <a:r>
              <a:rPr lang="en-US" smtClean="0"/>
              <a:t>Business logic can change more easily</a:t>
            </a:r>
          </a:p>
          <a:p>
            <a:pPr lvl="1">
              <a:lnSpc>
                <a:spcPct val="90000"/>
              </a:lnSpc>
              <a:buFont typeface="Wingdings" pitchFamily="2" charset="2"/>
              <a:buBlip>
                <a:blip r:embed="rId4"/>
              </a:buBlip>
            </a:pPr>
            <a:r>
              <a:rPr lang="en-US" b="1" smtClean="0">
                <a:solidFill>
                  <a:srgbClr val="C00000"/>
                </a:solidFill>
              </a:rPr>
              <a:t>Complexity introduced in the middle tier</a:t>
            </a:r>
          </a:p>
        </p:txBody>
      </p:sp>
      <p:sp>
        <p:nvSpPr>
          <p:cNvPr id="5" name="Slide Number Placeholder 3"/>
          <p:cNvSpPr>
            <a:spLocks noGrp="1"/>
          </p:cNvSpPr>
          <p:nvPr>
            <p:ph type="sldNum" sz="quarter" idx="10"/>
          </p:nvPr>
        </p:nvSpPr>
        <p:spPr/>
        <p:txBody>
          <a:bodyPr/>
          <a:lstStyle/>
          <a:p>
            <a:pPr>
              <a:defRPr/>
            </a:pPr>
            <a:fld id="{6AF2416B-C20D-4044-8386-91203BC612B6}" type="slidenum">
              <a:rPr lang="en-US" smtClean="0"/>
              <a:pPr>
                <a:defRPr/>
              </a:pPr>
              <a:t>6</a:t>
            </a:fld>
            <a:endParaRPr lang="en-US" dirty="0"/>
          </a:p>
        </p:txBody>
      </p:sp>
      <p:grpSp>
        <p:nvGrpSpPr>
          <p:cNvPr id="23557" name="Group 5"/>
          <p:cNvGrpSpPr>
            <a:grpSpLocks/>
          </p:cNvGrpSpPr>
          <p:nvPr/>
        </p:nvGrpSpPr>
        <p:grpSpPr bwMode="auto">
          <a:xfrm>
            <a:off x="505559" y="1463675"/>
            <a:ext cx="7855288" cy="2351001"/>
            <a:chOff x="533400" y="2438400"/>
            <a:chExt cx="8509452" cy="2350445"/>
          </a:xfrm>
        </p:grpSpPr>
        <p:sp>
          <p:nvSpPr>
            <p:cNvPr id="7" name="Flowchart: Magnetic Disk 6"/>
            <p:cNvSpPr/>
            <p:nvPr/>
          </p:nvSpPr>
          <p:spPr>
            <a:xfrm>
              <a:off x="6857670" y="2590764"/>
              <a:ext cx="1142940" cy="1752186"/>
            </a:xfrm>
            <a:prstGeom prst="flowChartMagneticDisk">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Database Server</a:t>
              </a:r>
            </a:p>
          </p:txBody>
        </p:sp>
        <p:pic>
          <p:nvPicPr>
            <p:cNvPr id="23559" name="Picture 7" descr="Comp-pic1.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33400" y="2667000"/>
              <a:ext cx="203981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0" name="TextBox 8"/>
            <p:cNvSpPr txBox="1">
              <a:spLocks noChangeArrowheads="1"/>
            </p:cNvSpPr>
            <p:nvPr/>
          </p:nvSpPr>
          <p:spPr bwMode="auto">
            <a:xfrm>
              <a:off x="6629400" y="4419600"/>
              <a:ext cx="2413452" cy="36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r>
                <a:rPr lang="en-US" b="1"/>
                <a:t>Data Access Layer</a:t>
              </a:r>
            </a:p>
          </p:txBody>
        </p:sp>
        <p:sp>
          <p:nvSpPr>
            <p:cNvPr id="23561" name="TextBox 9"/>
            <p:cNvSpPr txBox="1">
              <a:spLocks noChangeArrowheads="1"/>
            </p:cNvSpPr>
            <p:nvPr/>
          </p:nvSpPr>
          <p:spPr bwMode="auto">
            <a:xfrm>
              <a:off x="685800" y="4419600"/>
              <a:ext cx="3186818" cy="36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r>
                <a:rPr lang="en-US" b="1"/>
                <a:t>Presentation Logic Layer</a:t>
              </a:r>
            </a:p>
          </p:txBody>
        </p:sp>
        <p:sp>
          <p:nvSpPr>
            <p:cNvPr id="23562" name="Rectangle 10"/>
            <p:cNvSpPr>
              <a:spLocks noChangeArrowheads="1"/>
            </p:cNvSpPr>
            <p:nvPr/>
          </p:nvSpPr>
          <p:spPr bwMode="auto">
            <a:xfrm>
              <a:off x="3962400" y="4343400"/>
              <a:ext cx="1670857" cy="36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t>Business Logic</a:t>
              </a:r>
              <a:endParaRPr lang="en-US"/>
            </a:p>
          </p:txBody>
        </p:sp>
        <p:pic>
          <p:nvPicPr>
            <p:cNvPr id="23563" name="Picture 11" descr="server-1.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886200" y="2438400"/>
              <a:ext cx="1524110" cy="198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Left-Right Arrow 12"/>
            <p:cNvSpPr/>
            <p:nvPr/>
          </p:nvSpPr>
          <p:spPr>
            <a:xfrm>
              <a:off x="2438301" y="3428766"/>
              <a:ext cx="1600117" cy="457092"/>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Left-Right Arrow 13"/>
            <p:cNvSpPr/>
            <p:nvPr/>
          </p:nvSpPr>
          <p:spPr>
            <a:xfrm>
              <a:off x="5257554" y="3428766"/>
              <a:ext cx="1600117" cy="457092"/>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Tree>
    <p:extLst>
      <p:ext uri="{BB962C8B-B14F-4D97-AF65-F5344CB8AC3E}">
        <p14:creationId xmlns:p14="http://schemas.microsoft.com/office/powerpoint/2010/main" val="7131772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7490" name="Rectangle 2"/>
          <p:cNvSpPr>
            <a:spLocks noGrp="1" noChangeArrowheads="1"/>
          </p:cNvSpPr>
          <p:nvPr>
            <p:ph type="title"/>
          </p:nvPr>
        </p:nvSpPr>
        <p:spPr/>
        <p:txBody>
          <a:bodyPr>
            <a:normAutofit fontScale="90000"/>
          </a:bodyPr>
          <a:lstStyle/>
          <a:p>
            <a:pPr>
              <a:defRPr/>
            </a:pPr>
            <a:r>
              <a:rPr lang="en-US"/>
              <a:t>Evolution of Enterprise Applications - n Tier</a:t>
            </a:r>
          </a:p>
        </p:txBody>
      </p:sp>
      <p:sp>
        <p:nvSpPr>
          <p:cNvPr id="24579" name="Rectangle 3"/>
          <p:cNvSpPr>
            <a:spLocks noGrp="1" noChangeArrowheads="1"/>
          </p:cNvSpPr>
          <p:nvPr>
            <p:ph type="body" idx="1"/>
          </p:nvPr>
        </p:nvSpPr>
        <p:spPr>
          <a:xfrm>
            <a:off x="762000" y="4114800"/>
            <a:ext cx="7772400" cy="2286000"/>
          </a:xfrm>
        </p:spPr>
        <p:txBody>
          <a:bodyPr/>
          <a:lstStyle/>
          <a:p>
            <a:pPr>
              <a:lnSpc>
                <a:spcPct val="90000"/>
              </a:lnSpc>
              <a:buFont typeface="Wingdings" pitchFamily="2" charset="2"/>
              <a:buNone/>
            </a:pPr>
            <a:r>
              <a:rPr lang="en-US" sz="2300" b="1" smtClean="0"/>
              <a:t>Example - </a:t>
            </a:r>
            <a:r>
              <a:rPr lang="en-US" sz="2300" u="sng" smtClean="0"/>
              <a:t>Wep Apps on Sparsh, like Leave System , Harmony</a:t>
            </a:r>
          </a:p>
          <a:p>
            <a:pPr lvl="1">
              <a:lnSpc>
                <a:spcPct val="90000"/>
              </a:lnSpc>
              <a:buFont typeface="Wingdings" pitchFamily="2" charset="2"/>
              <a:buBlip>
                <a:blip r:embed="rId3"/>
              </a:buBlip>
            </a:pPr>
            <a:r>
              <a:rPr lang="en-US" smtClean="0"/>
              <a:t>More loosely coupled</a:t>
            </a:r>
          </a:p>
          <a:p>
            <a:pPr lvl="1">
              <a:lnSpc>
                <a:spcPct val="90000"/>
              </a:lnSpc>
              <a:buFont typeface="Wingdings" pitchFamily="2" charset="2"/>
              <a:buBlip>
                <a:blip r:embed="rId3"/>
              </a:buBlip>
            </a:pPr>
            <a:r>
              <a:rPr lang="en-US" smtClean="0"/>
              <a:t>More reusable</a:t>
            </a:r>
          </a:p>
          <a:p>
            <a:pPr lvl="1">
              <a:lnSpc>
                <a:spcPct val="90000"/>
              </a:lnSpc>
              <a:buFont typeface="Wingdings" pitchFamily="2" charset="2"/>
              <a:buBlip>
                <a:blip r:embed="rId3"/>
              </a:buBlip>
            </a:pPr>
            <a:r>
              <a:rPr lang="en-US" smtClean="0"/>
              <a:t>Zero client management</a:t>
            </a:r>
          </a:p>
          <a:p>
            <a:pPr lvl="1">
              <a:lnSpc>
                <a:spcPct val="90000"/>
              </a:lnSpc>
              <a:buFont typeface="Wingdings" pitchFamily="2" charset="2"/>
              <a:buBlip>
                <a:blip r:embed="rId4"/>
              </a:buBlip>
            </a:pPr>
            <a:r>
              <a:rPr lang="en-US" b="1" smtClean="0">
                <a:solidFill>
                  <a:srgbClr val="C00000"/>
                </a:solidFill>
              </a:rPr>
              <a:t>Complexity in the middle tier</a:t>
            </a:r>
          </a:p>
        </p:txBody>
      </p:sp>
      <p:sp>
        <p:nvSpPr>
          <p:cNvPr id="5" name="Slide Number Placeholder 3"/>
          <p:cNvSpPr>
            <a:spLocks noGrp="1"/>
          </p:cNvSpPr>
          <p:nvPr>
            <p:ph type="sldNum" sz="quarter" idx="10"/>
          </p:nvPr>
        </p:nvSpPr>
        <p:spPr/>
        <p:txBody>
          <a:bodyPr/>
          <a:lstStyle/>
          <a:p>
            <a:pPr>
              <a:defRPr/>
            </a:pPr>
            <a:fld id="{669CCFCE-0E59-4B8F-A986-909E15860467}" type="slidenum">
              <a:rPr lang="en-US" smtClean="0"/>
              <a:pPr>
                <a:defRPr/>
              </a:pPr>
              <a:t>7</a:t>
            </a:fld>
            <a:endParaRPr lang="en-US" dirty="0"/>
          </a:p>
        </p:txBody>
      </p:sp>
      <p:grpSp>
        <p:nvGrpSpPr>
          <p:cNvPr id="24581" name="Group 5"/>
          <p:cNvGrpSpPr>
            <a:grpSpLocks/>
          </p:cNvGrpSpPr>
          <p:nvPr/>
        </p:nvGrpSpPr>
        <p:grpSpPr bwMode="auto">
          <a:xfrm>
            <a:off x="140677" y="1001714"/>
            <a:ext cx="8699361" cy="3189223"/>
            <a:chOff x="152400" y="1676400"/>
            <a:chExt cx="9423865" cy="3188668"/>
          </a:xfrm>
        </p:grpSpPr>
        <p:sp>
          <p:nvSpPr>
            <p:cNvPr id="7" name="Flowchart: Magnetic Disk 6"/>
            <p:cNvSpPr/>
            <p:nvPr/>
          </p:nvSpPr>
          <p:spPr>
            <a:xfrm>
              <a:off x="7391061" y="2590641"/>
              <a:ext cx="1282640" cy="1752295"/>
            </a:xfrm>
            <a:prstGeom prst="flowChartMagneticDisk">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Database Server</a:t>
              </a:r>
            </a:p>
          </p:txBody>
        </p:sp>
        <p:sp>
          <p:nvSpPr>
            <p:cNvPr id="24583" name="TextBox 7"/>
            <p:cNvSpPr txBox="1">
              <a:spLocks noChangeArrowheads="1"/>
            </p:cNvSpPr>
            <p:nvPr/>
          </p:nvSpPr>
          <p:spPr bwMode="auto">
            <a:xfrm>
              <a:off x="7162800" y="4419600"/>
              <a:ext cx="2413465" cy="369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r>
                <a:rPr lang="en-US" b="1"/>
                <a:t>Data Access Layer</a:t>
              </a:r>
            </a:p>
          </p:txBody>
        </p:sp>
        <p:sp>
          <p:nvSpPr>
            <p:cNvPr id="24584" name="TextBox 8"/>
            <p:cNvSpPr txBox="1">
              <a:spLocks noChangeArrowheads="1"/>
            </p:cNvSpPr>
            <p:nvPr/>
          </p:nvSpPr>
          <p:spPr bwMode="auto">
            <a:xfrm>
              <a:off x="2362200" y="4343400"/>
              <a:ext cx="2450556" cy="369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r>
                <a:rPr lang="en-US" b="1"/>
                <a:t>Presentation Logic</a:t>
              </a:r>
            </a:p>
          </p:txBody>
        </p:sp>
        <p:sp>
          <p:nvSpPr>
            <p:cNvPr id="24585" name="Rectangle 9"/>
            <p:cNvSpPr>
              <a:spLocks noChangeArrowheads="1"/>
            </p:cNvSpPr>
            <p:nvPr/>
          </p:nvSpPr>
          <p:spPr bwMode="auto">
            <a:xfrm>
              <a:off x="5181600" y="4343400"/>
              <a:ext cx="1670866" cy="369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t>Business Logic</a:t>
              </a:r>
              <a:endParaRPr lang="en-US"/>
            </a:p>
          </p:txBody>
        </p:sp>
        <p:pic>
          <p:nvPicPr>
            <p:cNvPr id="24586" name="Picture 10" descr="server-1.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52890" y="1752600"/>
              <a:ext cx="1524110" cy="267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eft-Right Arrow 11"/>
            <p:cNvSpPr/>
            <p:nvPr/>
          </p:nvSpPr>
          <p:spPr>
            <a:xfrm>
              <a:off x="6248114" y="3428695"/>
              <a:ext cx="1142946" cy="457120"/>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24588" name="Picture 12" descr="server-1.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783958" y="1981200"/>
              <a:ext cx="1407152" cy="244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Left-Right Arrow 13"/>
            <p:cNvSpPr/>
            <p:nvPr/>
          </p:nvSpPr>
          <p:spPr>
            <a:xfrm rot="1898678">
              <a:off x="1782687" y="2495407"/>
              <a:ext cx="1219143" cy="457120"/>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Left-Right Arrow 14"/>
            <p:cNvSpPr/>
            <p:nvPr/>
          </p:nvSpPr>
          <p:spPr>
            <a:xfrm>
              <a:off x="3886025" y="3428695"/>
              <a:ext cx="1219143" cy="457120"/>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24591" name="Picture 15" descr="think-client-3.GIF"/>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8600" y="1676400"/>
              <a:ext cx="1586734" cy="1333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2" name="Picture 16" descr="thin-client-4.GIF"/>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2400" y="3124200"/>
              <a:ext cx="1666874" cy="140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Left-Right Arrow 17"/>
            <p:cNvSpPr/>
            <p:nvPr/>
          </p:nvSpPr>
          <p:spPr>
            <a:xfrm rot="20426980">
              <a:off x="1787448" y="3466788"/>
              <a:ext cx="1219143" cy="457120"/>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594" name="TextBox 18"/>
            <p:cNvSpPr txBox="1">
              <a:spLocks noChangeArrowheads="1"/>
            </p:cNvSpPr>
            <p:nvPr/>
          </p:nvSpPr>
          <p:spPr bwMode="auto">
            <a:xfrm>
              <a:off x="304801" y="4495800"/>
              <a:ext cx="1630925" cy="369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r>
                <a:rPr lang="en-US" b="1"/>
                <a:t>Thin Clients</a:t>
              </a:r>
            </a:p>
          </p:txBody>
        </p:sp>
      </p:grpSp>
    </p:spTree>
    <p:extLst>
      <p:ext uri="{BB962C8B-B14F-4D97-AF65-F5344CB8AC3E}">
        <p14:creationId xmlns:p14="http://schemas.microsoft.com/office/powerpoint/2010/main" val="114166979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6" descr="J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93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71" name="Rectangle 27"/>
          <p:cNvSpPr>
            <a:spLocks noGrp="1" noChangeArrowheads="1"/>
          </p:cNvSpPr>
          <p:nvPr>
            <p:ph type="ctrTitle"/>
          </p:nvPr>
        </p:nvSpPr>
        <p:spPr>
          <a:xfrm>
            <a:off x="439615" y="733426"/>
            <a:ext cx="7772400" cy="1470025"/>
          </a:xfrm>
        </p:spPr>
        <p:txBody>
          <a:bodyPr/>
          <a:lstStyle/>
          <a:p>
            <a:pPr eaLnBrk="1" hangingPunct="1">
              <a:defRPr/>
            </a:pPr>
            <a:r>
              <a:rPr lang="en-US" dirty="0" smtClean="0"/>
              <a:t>Recap- Web Technologies</a:t>
            </a:r>
          </a:p>
        </p:txBody>
      </p:sp>
      <p:sp>
        <p:nvSpPr>
          <p:cNvPr id="25604" name="Rectangle 28"/>
          <p:cNvSpPr>
            <a:spLocks noChangeArrowheads="1"/>
          </p:cNvSpPr>
          <p:nvPr/>
        </p:nvSpPr>
        <p:spPr bwMode="auto">
          <a:xfrm>
            <a:off x="0" y="6527800"/>
            <a:ext cx="9144000" cy="330200"/>
          </a:xfrm>
          <a:prstGeom prst="rect">
            <a:avLst/>
          </a:prstGeom>
          <a:solidFill>
            <a:srgbClr val="000000">
              <a:alpha val="6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7373" name="Text Box 7"/>
          <p:cNvSpPr txBox="1">
            <a:spLocks noChangeArrowheads="1"/>
          </p:cNvSpPr>
          <p:nvPr/>
        </p:nvSpPr>
        <p:spPr bwMode="auto">
          <a:xfrm>
            <a:off x="351693" y="6553201"/>
            <a:ext cx="2558562" cy="276225"/>
          </a:xfrm>
          <a:prstGeom prst="rect">
            <a:avLst/>
          </a:prstGeom>
          <a:noFill/>
          <a:ln w="12700">
            <a:noFill/>
            <a:miter lim="800000"/>
            <a:headEnd/>
            <a:tailEnd/>
          </a:ln>
          <a:effectLst>
            <a:outerShdw dist="17961" dir="2700000" algn="ctr" rotWithShape="0">
              <a:schemeClr val="tx1"/>
            </a:outerShdw>
          </a:effectLst>
        </p:spPr>
        <p:txBody>
          <a:bodyPr>
            <a:spAutoFit/>
          </a:bodyPr>
          <a:lstStyle/>
          <a:p>
            <a:pPr eaLnBrk="0" hangingPunct="0">
              <a:spcBef>
                <a:spcPct val="50000"/>
              </a:spcBef>
              <a:buClr>
                <a:srgbClr val="0033CC"/>
              </a:buClr>
              <a:buSzPct val="155000"/>
              <a:buFont typeface="Symbol" pitchFamily="18" charset="2"/>
              <a:buNone/>
              <a:defRPr/>
            </a:pPr>
            <a:r>
              <a:rPr lang="en-US" sz="1200" i="0" dirty="0">
                <a:solidFill>
                  <a:srgbClr val="FFFFCC"/>
                </a:solidFill>
                <a:latin typeface="Arial" charset="0"/>
              </a:rPr>
              <a:t>ER/CORP/CRS/ED113/003</a:t>
            </a:r>
          </a:p>
        </p:txBody>
      </p:sp>
      <p:sp>
        <p:nvSpPr>
          <p:cNvPr id="57374" name="Text Box 8"/>
          <p:cNvSpPr txBox="1">
            <a:spLocks noChangeArrowheads="1"/>
          </p:cNvSpPr>
          <p:nvPr/>
        </p:nvSpPr>
        <p:spPr bwMode="auto">
          <a:xfrm>
            <a:off x="3074378" y="6553201"/>
            <a:ext cx="2077915" cy="276225"/>
          </a:xfrm>
          <a:prstGeom prst="rect">
            <a:avLst/>
          </a:prstGeom>
          <a:noFill/>
          <a:ln w="12700">
            <a:noFill/>
            <a:miter lim="800000"/>
            <a:headEnd/>
            <a:tailEnd/>
          </a:ln>
          <a:effectLst>
            <a:outerShdw dist="17961" dir="2700000" algn="ctr" rotWithShape="0">
              <a:schemeClr val="tx1"/>
            </a:outerShdw>
          </a:effectLst>
        </p:spPr>
        <p:txBody>
          <a:bodyPr>
            <a:spAutoFit/>
          </a:bodyPr>
          <a:lstStyle/>
          <a:p>
            <a:pPr algn="ctr" eaLnBrk="0" hangingPunct="0">
              <a:spcBef>
                <a:spcPct val="50000"/>
              </a:spcBef>
              <a:buClr>
                <a:srgbClr val="0033CC"/>
              </a:buClr>
              <a:buSzPct val="155000"/>
              <a:buFont typeface="Symbol" pitchFamily="18" charset="2"/>
              <a:buNone/>
              <a:defRPr/>
            </a:pPr>
            <a:r>
              <a:rPr lang="en-US" sz="1200" i="0" dirty="0">
                <a:solidFill>
                  <a:srgbClr val="FFFFCC"/>
                </a:solidFill>
              </a:rPr>
              <a:t>Ver. No.: 1.2</a:t>
            </a:r>
          </a:p>
        </p:txBody>
      </p:sp>
      <p:sp>
        <p:nvSpPr>
          <p:cNvPr id="11" name="Rectangle 6"/>
          <p:cNvSpPr>
            <a:spLocks noChangeArrowheads="1"/>
          </p:cNvSpPr>
          <p:nvPr/>
        </p:nvSpPr>
        <p:spPr bwMode="auto">
          <a:xfrm>
            <a:off x="6072554" y="6540500"/>
            <a:ext cx="2912785" cy="277641"/>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p>
            <a:pPr marL="173038" indent="-173038" eaLnBrk="0" hangingPunct="0">
              <a:spcBef>
                <a:spcPct val="50000"/>
              </a:spcBef>
              <a:defRPr/>
            </a:pPr>
            <a:r>
              <a:rPr lang="en-US" sz="1200" i="0">
                <a:solidFill>
                  <a:srgbClr val="FFFFCC"/>
                </a:solidFill>
              </a:rPr>
              <a:t>Copyright © 2008, Infosys Technologies Ltd.</a:t>
            </a:r>
          </a:p>
        </p:txBody>
      </p:sp>
      <p:sp>
        <p:nvSpPr>
          <p:cNvPr id="57376" name="Line 32"/>
          <p:cNvSpPr>
            <a:spLocks noChangeShapeType="1"/>
          </p:cNvSpPr>
          <p:nvPr/>
        </p:nvSpPr>
        <p:spPr bwMode="auto">
          <a:xfrm flipH="1" flipV="1">
            <a:off x="2379785" y="2946400"/>
            <a:ext cx="1359877" cy="723900"/>
          </a:xfrm>
          <a:prstGeom prst="line">
            <a:avLst/>
          </a:prstGeom>
          <a:noFill/>
          <a:ln w="12700">
            <a:solidFill>
              <a:srgbClr val="66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77" name="Line 33"/>
          <p:cNvSpPr>
            <a:spLocks noChangeShapeType="1"/>
          </p:cNvSpPr>
          <p:nvPr/>
        </p:nvSpPr>
        <p:spPr bwMode="auto">
          <a:xfrm rot="-1712662" flipH="1" flipV="1">
            <a:off x="5262197" y="3560763"/>
            <a:ext cx="1450731" cy="292100"/>
          </a:xfrm>
          <a:prstGeom prst="line">
            <a:avLst/>
          </a:prstGeom>
          <a:noFill/>
          <a:ln w="12700">
            <a:solidFill>
              <a:srgbClr val="66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78" name="Line 34"/>
          <p:cNvSpPr>
            <a:spLocks noChangeShapeType="1"/>
          </p:cNvSpPr>
          <p:nvPr/>
        </p:nvSpPr>
        <p:spPr bwMode="auto">
          <a:xfrm rot="-1712662" flipH="1" flipV="1">
            <a:off x="5439508" y="4532314"/>
            <a:ext cx="520212" cy="623887"/>
          </a:xfrm>
          <a:prstGeom prst="line">
            <a:avLst/>
          </a:prstGeom>
          <a:noFill/>
          <a:ln w="12700">
            <a:solidFill>
              <a:srgbClr val="66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79" name="Line 35"/>
          <p:cNvSpPr>
            <a:spLocks noChangeShapeType="1"/>
          </p:cNvSpPr>
          <p:nvPr/>
        </p:nvSpPr>
        <p:spPr bwMode="auto">
          <a:xfrm rot="-3535167" flipH="1" flipV="1">
            <a:off x="2777454" y="4928150"/>
            <a:ext cx="1147762" cy="489438"/>
          </a:xfrm>
          <a:prstGeom prst="line">
            <a:avLst/>
          </a:prstGeom>
          <a:noFill/>
          <a:ln w="12700">
            <a:solidFill>
              <a:srgbClr val="66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80" name="Line 36"/>
          <p:cNvSpPr>
            <a:spLocks noChangeShapeType="1"/>
          </p:cNvSpPr>
          <p:nvPr/>
        </p:nvSpPr>
        <p:spPr bwMode="auto">
          <a:xfrm rot="-3763481" flipH="1" flipV="1">
            <a:off x="2698750" y="3901098"/>
            <a:ext cx="793750" cy="833804"/>
          </a:xfrm>
          <a:prstGeom prst="line">
            <a:avLst/>
          </a:prstGeom>
          <a:noFill/>
          <a:ln w="12700">
            <a:solidFill>
              <a:srgbClr val="66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81" name="Freeform 37"/>
          <p:cNvSpPr>
            <a:spLocks/>
          </p:cNvSpPr>
          <p:nvPr/>
        </p:nvSpPr>
        <p:spPr bwMode="auto">
          <a:xfrm>
            <a:off x="4847492" y="2401888"/>
            <a:ext cx="1359877" cy="1338262"/>
          </a:xfrm>
          <a:custGeom>
            <a:avLst/>
            <a:gdLst>
              <a:gd name="T0" fmla="*/ 0 w 928"/>
              <a:gd name="T1" fmla="*/ 2147483647 h 843"/>
              <a:gd name="T2" fmla="*/ 2147483647 w 928"/>
              <a:gd name="T3" fmla="*/ 2147483647 h 843"/>
              <a:gd name="T4" fmla="*/ 2147483647 w 928"/>
              <a:gd name="T5" fmla="*/ 2147483647 h 843"/>
              <a:gd name="T6" fmla="*/ 2147483647 w 928"/>
              <a:gd name="T7" fmla="*/ 2147483647 h 843"/>
              <a:gd name="T8" fmla="*/ 2147483647 w 928"/>
              <a:gd name="T9" fmla="*/ 2147483647 h 843"/>
              <a:gd name="T10" fmla="*/ 2147483647 w 928"/>
              <a:gd name="T11" fmla="*/ 2147483647 h 843"/>
              <a:gd name="T12" fmla="*/ 2147483647 w 928"/>
              <a:gd name="T13" fmla="*/ 2147483647 h 843"/>
              <a:gd name="T14" fmla="*/ 2147483647 w 928"/>
              <a:gd name="T15" fmla="*/ 2147483647 h 843"/>
              <a:gd name="T16" fmla="*/ 0 60000 65536"/>
              <a:gd name="T17" fmla="*/ 0 60000 65536"/>
              <a:gd name="T18" fmla="*/ 0 60000 65536"/>
              <a:gd name="T19" fmla="*/ 0 60000 65536"/>
              <a:gd name="T20" fmla="*/ 0 60000 65536"/>
              <a:gd name="T21" fmla="*/ 0 60000 65536"/>
              <a:gd name="T22" fmla="*/ 0 60000 65536"/>
              <a:gd name="T23" fmla="*/ 0 60000 65536"/>
              <a:gd name="T24" fmla="*/ 0 w 928"/>
              <a:gd name="T25" fmla="*/ 0 h 843"/>
              <a:gd name="T26" fmla="*/ 928 w 928"/>
              <a:gd name="T27" fmla="*/ 843 h 8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28" h="843">
                <a:moveTo>
                  <a:pt x="0" y="843"/>
                </a:moveTo>
                <a:cubicBezTo>
                  <a:pt x="28" y="763"/>
                  <a:pt x="56" y="684"/>
                  <a:pt x="80" y="599"/>
                </a:cubicBezTo>
                <a:cubicBezTo>
                  <a:pt x="104" y="514"/>
                  <a:pt x="111" y="405"/>
                  <a:pt x="144" y="331"/>
                </a:cubicBezTo>
                <a:cubicBezTo>
                  <a:pt x="177" y="257"/>
                  <a:pt x="223" y="202"/>
                  <a:pt x="276" y="155"/>
                </a:cubicBezTo>
                <a:cubicBezTo>
                  <a:pt x="329" y="108"/>
                  <a:pt x="399" y="75"/>
                  <a:pt x="460" y="51"/>
                </a:cubicBezTo>
                <a:cubicBezTo>
                  <a:pt x="521" y="27"/>
                  <a:pt x="588" y="19"/>
                  <a:pt x="644" y="11"/>
                </a:cubicBezTo>
                <a:cubicBezTo>
                  <a:pt x="700" y="3"/>
                  <a:pt x="749" y="0"/>
                  <a:pt x="796" y="3"/>
                </a:cubicBezTo>
                <a:cubicBezTo>
                  <a:pt x="843" y="6"/>
                  <a:pt x="904" y="26"/>
                  <a:pt x="928" y="31"/>
                </a:cubicBezTo>
              </a:path>
            </a:pathLst>
          </a:custGeom>
          <a:noFill/>
          <a:ln w="19050">
            <a:solidFill>
              <a:srgbClr val="66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382" name="Freeform 38"/>
          <p:cNvSpPr>
            <a:spLocks/>
          </p:cNvSpPr>
          <p:nvPr/>
        </p:nvSpPr>
        <p:spPr bwMode="auto">
          <a:xfrm rot="513126">
            <a:off x="3143250" y="2584450"/>
            <a:ext cx="1170842" cy="552450"/>
          </a:xfrm>
          <a:custGeom>
            <a:avLst/>
            <a:gdLst>
              <a:gd name="T0" fmla="*/ 2147483647 w 935"/>
              <a:gd name="T1" fmla="*/ 0 h 364"/>
              <a:gd name="T2" fmla="*/ 2147483647 w 935"/>
              <a:gd name="T3" fmla="*/ 2147483647 h 364"/>
              <a:gd name="T4" fmla="*/ 2147483647 w 935"/>
              <a:gd name="T5" fmla="*/ 2147483647 h 364"/>
              <a:gd name="T6" fmla="*/ 2147483647 w 935"/>
              <a:gd name="T7" fmla="*/ 2147483647 h 364"/>
              <a:gd name="T8" fmla="*/ 2147483647 w 935"/>
              <a:gd name="T9" fmla="*/ 2147483647 h 364"/>
              <a:gd name="T10" fmla="*/ 0 60000 65536"/>
              <a:gd name="T11" fmla="*/ 0 60000 65536"/>
              <a:gd name="T12" fmla="*/ 0 60000 65536"/>
              <a:gd name="T13" fmla="*/ 0 60000 65536"/>
              <a:gd name="T14" fmla="*/ 0 60000 65536"/>
              <a:gd name="T15" fmla="*/ 0 w 935"/>
              <a:gd name="T16" fmla="*/ 0 h 364"/>
              <a:gd name="T17" fmla="*/ 935 w 935"/>
              <a:gd name="T18" fmla="*/ 364 h 364"/>
            </a:gdLst>
            <a:ahLst/>
            <a:cxnLst>
              <a:cxn ang="T10">
                <a:pos x="T0" y="T1"/>
              </a:cxn>
              <a:cxn ang="T11">
                <a:pos x="T2" y="T3"/>
              </a:cxn>
              <a:cxn ang="T12">
                <a:pos x="T4" y="T5"/>
              </a:cxn>
              <a:cxn ang="T13">
                <a:pos x="T6" y="T7"/>
              </a:cxn>
              <a:cxn ang="T14">
                <a:pos x="T8" y="T9"/>
              </a:cxn>
            </a:cxnLst>
            <a:rect l="T15" t="T16" r="T17" b="T18"/>
            <a:pathLst>
              <a:path w="935" h="364">
                <a:moveTo>
                  <a:pt x="935" y="0"/>
                </a:moveTo>
                <a:cubicBezTo>
                  <a:pt x="887" y="4"/>
                  <a:pt x="767" y="1"/>
                  <a:pt x="651" y="24"/>
                </a:cubicBezTo>
                <a:cubicBezTo>
                  <a:pt x="535" y="47"/>
                  <a:pt x="343" y="99"/>
                  <a:pt x="239" y="140"/>
                </a:cubicBezTo>
                <a:cubicBezTo>
                  <a:pt x="135" y="181"/>
                  <a:pt x="54" y="231"/>
                  <a:pt x="27" y="268"/>
                </a:cubicBezTo>
                <a:cubicBezTo>
                  <a:pt x="0" y="305"/>
                  <a:pt x="39" y="334"/>
                  <a:pt x="79" y="364"/>
                </a:cubicBezTo>
              </a:path>
            </a:pathLst>
          </a:custGeom>
          <a:noFill/>
          <a:ln w="9525">
            <a:solidFill>
              <a:srgbClr val="66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383" name="Freeform 39"/>
          <p:cNvSpPr>
            <a:spLocks/>
          </p:cNvSpPr>
          <p:nvPr/>
        </p:nvSpPr>
        <p:spPr bwMode="auto">
          <a:xfrm>
            <a:off x="3880338" y="5135563"/>
            <a:ext cx="674077" cy="385762"/>
          </a:xfrm>
          <a:custGeom>
            <a:avLst/>
            <a:gdLst>
              <a:gd name="T0" fmla="*/ 2147483647 w 644"/>
              <a:gd name="T1" fmla="*/ 2147483647 h 211"/>
              <a:gd name="T2" fmla="*/ 2147483647 w 644"/>
              <a:gd name="T3" fmla="*/ 2147483647 h 211"/>
              <a:gd name="T4" fmla="*/ 2147483647 w 644"/>
              <a:gd name="T5" fmla="*/ 2147483647 h 211"/>
              <a:gd name="T6" fmla="*/ 2147483647 w 644"/>
              <a:gd name="T7" fmla="*/ 2147483647 h 211"/>
              <a:gd name="T8" fmla="*/ 2147483647 w 644"/>
              <a:gd name="T9" fmla="*/ 2147483647 h 211"/>
              <a:gd name="T10" fmla="*/ 0 w 644"/>
              <a:gd name="T11" fmla="*/ 2147483647 h 211"/>
              <a:gd name="T12" fmla="*/ 0 60000 65536"/>
              <a:gd name="T13" fmla="*/ 0 60000 65536"/>
              <a:gd name="T14" fmla="*/ 0 60000 65536"/>
              <a:gd name="T15" fmla="*/ 0 60000 65536"/>
              <a:gd name="T16" fmla="*/ 0 60000 65536"/>
              <a:gd name="T17" fmla="*/ 0 60000 65536"/>
              <a:gd name="T18" fmla="*/ 0 w 644"/>
              <a:gd name="T19" fmla="*/ 0 h 211"/>
              <a:gd name="T20" fmla="*/ 644 w 644"/>
              <a:gd name="T21" fmla="*/ 211 h 211"/>
            </a:gdLst>
            <a:ahLst/>
            <a:cxnLst>
              <a:cxn ang="T12">
                <a:pos x="T0" y="T1"/>
              </a:cxn>
              <a:cxn ang="T13">
                <a:pos x="T2" y="T3"/>
              </a:cxn>
              <a:cxn ang="T14">
                <a:pos x="T4" y="T5"/>
              </a:cxn>
              <a:cxn ang="T15">
                <a:pos x="T6" y="T7"/>
              </a:cxn>
              <a:cxn ang="T16">
                <a:pos x="T8" y="T9"/>
              </a:cxn>
              <a:cxn ang="T17">
                <a:pos x="T10" y="T11"/>
              </a:cxn>
            </a:cxnLst>
            <a:rect l="T18" t="T19" r="T20" b="T21"/>
            <a:pathLst>
              <a:path w="644" h="211">
                <a:moveTo>
                  <a:pt x="644" y="197"/>
                </a:moveTo>
                <a:cubicBezTo>
                  <a:pt x="617" y="198"/>
                  <a:pt x="529" y="211"/>
                  <a:pt x="480" y="201"/>
                </a:cubicBezTo>
                <a:cubicBezTo>
                  <a:pt x="431" y="191"/>
                  <a:pt x="389" y="166"/>
                  <a:pt x="352" y="137"/>
                </a:cubicBezTo>
                <a:cubicBezTo>
                  <a:pt x="315" y="108"/>
                  <a:pt x="294" y="51"/>
                  <a:pt x="256" y="29"/>
                </a:cubicBezTo>
                <a:cubicBezTo>
                  <a:pt x="218" y="7"/>
                  <a:pt x="167" y="0"/>
                  <a:pt x="124" y="5"/>
                </a:cubicBezTo>
                <a:cubicBezTo>
                  <a:pt x="81" y="10"/>
                  <a:pt x="26" y="46"/>
                  <a:pt x="0" y="57"/>
                </a:cubicBezTo>
              </a:path>
            </a:pathLst>
          </a:custGeom>
          <a:noFill/>
          <a:ln w="15875">
            <a:solidFill>
              <a:srgbClr val="66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5616" name="Group 48"/>
          <p:cNvGrpSpPr>
            <a:grpSpLocks/>
          </p:cNvGrpSpPr>
          <p:nvPr/>
        </p:nvGrpSpPr>
        <p:grpSpPr bwMode="auto">
          <a:xfrm>
            <a:off x="7760677" y="241300"/>
            <a:ext cx="1034562" cy="414338"/>
            <a:chOff x="5296" y="152"/>
            <a:chExt cx="706" cy="261"/>
          </a:xfrm>
        </p:grpSpPr>
        <p:sp>
          <p:nvSpPr>
            <p:cNvPr id="25621" name="Freeform 41"/>
            <p:cNvSpPr>
              <a:spLocks noEditPoints="1"/>
            </p:cNvSpPr>
            <p:nvPr/>
          </p:nvSpPr>
          <p:spPr bwMode="auto">
            <a:xfrm>
              <a:off x="5959" y="152"/>
              <a:ext cx="43" cy="43"/>
            </a:xfrm>
            <a:custGeom>
              <a:avLst/>
              <a:gdLst>
                <a:gd name="T0" fmla="*/ 0 w 721"/>
                <a:gd name="T1" fmla="*/ 0 h 720"/>
                <a:gd name="T2" fmla="*/ 0 w 721"/>
                <a:gd name="T3" fmla="*/ 0 h 720"/>
                <a:gd name="T4" fmla="*/ 0 w 721"/>
                <a:gd name="T5" fmla="*/ 0 h 720"/>
                <a:gd name="T6" fmla="*/ 0 w 721"/>
                <a:gd name="T7" fmla="*/ 0 h 720"/>
                <a:gd name="T8" fmla="*/ 0 w 721"/>
                <a:gd name="T9" fmla="*/ 0 h 720"/>
                <a:gd name="T10" fmla="*/ 0 w 721"/>
                <a:gd name="T11" fmla="*/ 0 h 720"/>
                <a:gd name="T12" fmla="*/ 0 w 721"/>
                <a:gd name="T13" fmla="*/ 0 h 720"/>
                <a:gd name="T14" fmla="*/ 0 w 721"/>
                <a:gd name="T15" fmla="*/ 0 h 720"/>
                <a:gd name="T16" fmla="*/ 0 w 721"/>
                <a:gd name="T17" fmla="*/ 0 h 720"/>
                <a:gd name="T18" fmla="*/ 0 w 721"/>
                <a:gd name="T19" fmla="*/ 0 h 720"/>
                <a:gd name="T20" fmla="*/ 0 w 721"/>
                <a:gd name="T21" fmla="*/ 0 h 720"/>
                <a:gd name="T22" fmla="*/ 0 w 721"/>
                <a:gd name="T23" fmla="*/ 0 h 720"/>
                <a:gd name="T24" fmla="*/ 0 w 721"/>
                <a:gd name="T25" fmla="*/ 0 h 720"/>
                <a:gd name="T26" fmla="*/ 0 w 721"/>
                <a:gd name="T27" fmla="*/ 0 h 720"/>
                <a:gd name="T28" fmla="*/ 0 w 721"/>
                <a:gd name="T29" fmla="*/ 0 h 720"/>
                <a:gd name="T30" fmla="*/ 0 w 721"/>
                <a:gd name="T31" fmla="*/ 0 h 720"/>
                <a:gd name="T32" fmla="*/ 0 w 721"/>
                <a:gd name="T33" fmla="*/ 0 h 720"/>
                <a:gd name="T34" fmla="*/ 0 w 721"/>
                <a:gd name="T35" fmla="*/ 0 h 720"/>
                <a:gd name="T36" fmla="*/ 0 w 721"/>
                <a:gd name="T37" fmla="*/ 0 h 720"/>
                <a:gd name="T38" fmla="*/ 0 w 721"/>
                <a:gd name="T39" fmla="*/ 0 h 720"/>
                <a:gd name="T40" fmla="*/ 0 w 721"/>
                <a:gd name="T41" fmla="*/ 0 h 720"/>
                <a:gd name="T42" fmla="*/ 0 w 721"/>
                <a:gd name="T43" fmla="*/ 0 h 720"/>
                <a:gd name="T44" fmla="*/ 0 w 721"/>
                <a:gd name="T45" fmla="*/ 0 h 720"/>
                <a:gd name="T46" fmla="*/ 0 w 721"/>
                <a:gd name="T47" fmla="*/ 0 h 720"/>
                <a:gd name="T48" fmla="*/ 0 w 721"/>
                <a:gd name="T49" fmla="*/ 0 h 720"/>
                <a:gd name="T50" fmla="*/ 0 w 721"/>
                <a:gd name="T51" fmla="*/ 0 h 720"/>
                <a:gd name="T52" fmla="*/ 0 w 721"/>
                <a:gd name="T53" fmla="*/ 0 h 720"/>
                <a:gd name="T54" fmla="*/ 0 w 721"/>
                <a:gd name="T55" fmla="*/ 0 h 720"/>
                <a:gd name="T56" fmla="*/ 0 w 721"/>
                <a:gd name="T57" fmla="*/ 0 h 720"/>
                <a:gd name="T58" fmla="*/ 0 w 721"/>
                <a:gd name="T59" fmla="*/ 0 h 720"/>
                <a:gd name="T60" fmla="*/ 0 w 721"/>
                <a:gd name="T61" fmla="*/ 0 h 720"/>
                <a:gd name="T62" fmla="*/ 0 w 721"/>
                <a:gd name="T63" fmla="*/ 0 h 720"/>
                <a:gd name="T64" fmla="*/ 0 w 721"/>
                <a:gd name="T65" fmla="*/ 0 h 720"/>
                <a:gd name="T66" fmla="*/ 0 w 721"/>
                <a:gd name="T67" fmla="*/ 0 h 720"/>
                <a:gd name="T68" fmla="*/ 0 w 721"/>
                <a:gd name="T69" fmla="*/ 0 h 720"/>
                <a:gd name="T70" fmla="*/ 0 w 721"/>
                <a:gd name="T71" fmla="*/ 0 h 720"/>
                <a:gd name="T72" fmla="*/ 0 w 721"/>
                <a:gd name="T73" fmla="*/ 0 h 720"/>
                <a:gd name="T74" fmla="*/ 0 w 721"/>
                <a:gd name="T75" fmla="*/ 0 h 720"/>
                <a:gd name="T76" fmla="*/ 0 w 721"/>
                <a:gd name="T77" fmla="*/ 0 h 720"/>
                <a:gd name="T78" fmla="*/ 0 w 721"/>
                <a:gd name="T79" fmla="*/ 0 h 720"/>
                <a:gd name="T80" fmla="*/ 0 w 721"/>
                <a:gd name="T81" fmla="*/ 0 h 720"/>
                <a:gd name="T82" fmla="*/ 0 w 721"/>
                <a:gd name="T83" fmla="*/ 0 h 720"/>
                <a:gd name="T84" fmla="*/ 0 w 721"/>
                <a:gd name="T85" fmla="*/ 0 h 720"/>
                <a:gd name="T86" fmla="*/ 0 w 721"/>
                <a:gd name="T87" fmla="*/ 0 h 720"/>
                <a:gd name="T88" fmla="*/ 0 w 721"/>
                <a:gd name="T89" fmla="*/ 0 h 720"/>
                <a:gd name="T90" fmla="*/ 0 w 721"/>
                <a:gd name="T91" fmla="*/ 0 h 720"/>
                <a:gd name="T92" fmla="*/ 0 w 721"/>
                <a:gd name="T93" fmla="*/ 0 h 720"/>
                <a:gd name="T94" fmla="*/ 0 w 721"/>
                <a:gd name="T95" fmla="*/ 0 h 720"/>
                <a:gd name="T96" fmla="*/ 0 w 721"/>
                <a:gd name="T97" fmla="*/ 0 h 720"/>
                <a:gd name="T98" fmla="*/ 0 w 721"/>
                <a:gd name="T99" fmla="*/ 0 h 720"/>
                <a:gd name="T100" fmla="*/ 0 w 721"/>
                <a:gd name="T101" fmla="*/ 0 h 720"/>
                <a:gd name="T102" fmla="*/ 0 w 721"/>
                <a:gd name="T103" fmla="*/ 0 h 720"/>
                <a:gd name="T104" fmla="*/ 0 w 721"/>
                <a:gd name="T105" fmla="*/ 0 h 720"/>
                <a:gd name="T106" fmla="*/ 0 w 721"/>
                <a:gd name="T107" fmla="*/ 0 h 7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21"/>
                <a:gd name="T163" fmla="*/ 0 h 720"/>
                <a:gd name="T164" fmla="*/ 721 w 721"/>
                <a:gd name="T165" fmla="*/ 720 h 72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21" h="720">
                  <a:moveTo>
                    <a:pt x="361" y="720"/>
                  </a:moveTo>
                  <a:lnTo>
                    <a:pt x="379" y="720"/>
                  </a:lnTo>
                  <a:lnTo>
                    <a:pt x="397" y="718"/>
                  </a:lnTo>
                  <a:lnTo>
                    <a:pt x="415" y="716"/>
                  </a:lnTo>
                  <a:lnTo>
                    <a:pt x="433" y="713"/>
                  </a:lnTo>
                  <a:lnTo>
                    <a:pt x="450" y="709"/>
                  </a:lnTo>
                  <a:lnTo>
                    <a:pt x="467" y="704"/>
                  </a:lnTo>
                  <a:lnTo>
                    <a:pt x="484" y="698"/>
                  </a:lnTo>
                  <a:lnTo>
                    <a:pt x="501" y="692"/>
                  </a:lnTo>
                  <a:lnTo>
                    <a:pt x="516" y="685"/>
                  </a:lnTo>
                  <a:lnTo>
                    <a:pt x="532" y="677"/>
                  </a:lnTo>
                  <a:lnTo>
                    <a:pt x="547" y="669"/>
                  </a:lnTo>
                  <a:lnTo>
                    <a:pt x="562" y="658"/>
                  </a:lnTo>
                  <a:lnTo>
                    <a:pt x="576" y="649"/>
                  </a:lnTo>
                  <a:lnTo>
                    <a:pt x="589" y="638"/>
                  </a:lnTo>
                  <a:lnTo>
                    <a:pt x="603" y="626"/>
                  </a:lnTo>
                  <a:lnTo>
                    <a:pt x="615" y="615"/>
                  </a:lnTo>
                  <a:lnTo>
                    <a:pt x="626" y="603"/>
                  </a:lnTo>
                  <a:lnTo>
                    <a:pt x="638" y="589"/>
                  </a:lnTo>
                  <a:lnTo>
                    <a:pt x="649" y="576"/>
                  </a:lnTo>
                  <a:lnTo>
                    <a:pt x="659" y="561"/>
                  </a:lnTo>
                  <a:lnTo>
                    <a:pt x="669" y="547"/>
                  </a:lnTo>
                  <a:lnTo>
                    <a:pt x="677" y="532"/>
                  </a:lnTo>
                  <a:lnTo>
                    <a:pt x="685" y="516"/>
                  </a:lnTo>
                  <a:lnTo>
                    <a:pt x="692" y="501"/>
                  </a:lnTo>
                  <a:lnTo>
                    <a:pt x="699" y="484"/>
                  </a:lnTo>
                  <a:lnTo>
                    <a:pt x="705" y="468"/>
                  </a:lnTo>
                  <a:lnTo>
                    <a:pt x="709" y="450"/>
                  </a:lnTo>
                  <a:lnTo>
                    <a:pt x="713" y="433"/>
                  </a:lnTo>
                  <a:lnTo>
                    <a:pt x="716" y="415"/>
                  </a:lnTo>
                  <a:lnTo>
                    <a:pt x="719" y="397"/>
                  </a:lnTo>
                  <a:lnTo>
                    <a:pt x="720" y="379"/>
                  </a:lnTo>
                  <a:lnTo>
                    <a:pt x="721" y="361"/>
                  </a:lnTo>
                  <a:lnTo>
                    <a:pt x="720" y="342"/>
                  </a:lnTo>
                  <a:lnTo>
                    <a:pt x="719" y="323"/>
                  </a:lnTo>
                  <a:lnTo>
                    <a:pt x="716" y="306"/>
                  </a:lnTo>
                  <a:lnTo>
                    <a:pt x="713" y="288"/>
                  </a:lnTo>
                  <a:lnTo>
                    <a:pt x="709" y="271"/>
                  </a:lnTo>
                  <a:lnTo>
                    <a:pt x="705" y="253"/>
                  </a:lnTo>
                  <a:lnTo>
                    <a:pt x="699" y="237"/>
                  </a:lnTo>
                  <a:lnTo>
                    <a:pt x="692" y="220"/>
                  </a:lnTo>
                  <a:lnTo>
                    <a:pt x="685" y="205"/>
                  </a:lnTo>
                  <a:lnTo>
                    <a:pt x="677" y="189"/>
                  </a:lnTo>
                  <a:lnTo>
                    <a:pt x="669" y="174"/>
                  </a:lnTo>
                  <a:lnTo>
                    <a:pt x="659" y="160"/>
                  </a:lnTo>
                  <a:lnTo>
                    <a:pt x="649" y="145"/>
                  </a:lnTo>
                  <a:lnTo>
                    <a:pt x="638" y="132"/>
                  </a:lnTo>
                  <a:lnTo>
                    <a:pt x="626" y="118"/>
                  </a:lnTo>
                  <a:lnTo>
                    <a:pt x="615" y="106"/>
                  </a:lnTo>
                  <a:lnTo>
                    <a:pt x="603" y="94"/>
                  </a:lnTo>
                  <a:lnTo>
                    <a:pt x="589" y="82"/>
                  </a:lnTo>
                  <a:lnTo>
                    <a:pt x="576" y="72"/>
                  </a:lnTo>
                  <a:lnTo>
                    <a:pt x="562" y="62"/>
                  </a:lnTo>
                  <a:lnTo>
                    <a:pt x="547" y="53"/>
                  </a:lnTo>
                  <a:lnTo>
                    <a:pt x="532" y="43"/>
                  </a:lnTo>
                  <a:lnTo>
                    <a:pt x="516" y="36"/>
                  </a:lnTo>
                  <a:lnTo>
                    <a:pt x="501" y="29"/>
                  </a:lnTo>
                  <a:lnTo>
                    <a:pt x="484" y="22"/>
                  </a:lnTo>
                  <a:lnTo>
                    <a:pt x="467" y="16"/>
                  </a:lnTo>
                  <a:lnTo>
                    <a:pt x="450" y="11"/>
                  </a:lnTo>
                  <a:lnTo>
                    <a:pt x="433" y="7"/>
                  </a:lnTo>
                  <a:lnTo>
                    <a:pt x="415" y="4"/>
                  </a:lnTo>
                  <a:lnTo>
                    <a:pt x="397" y="2"/>
                  </a:lnTo>
                  <a:lnTo>
                    <a:pt x="379" y="0"/>
                  </a:lnTo>
                  <a:lnTo>
                    <a:pt x="361" y="0"/>
                  </a:lnTo>
                  <a:lnTo>
                    <a:pt x="342" y="0"/>
                  </a:lnTo>
                  <a:lnTo>
                    <a:pt x="324" y="2"/>
                  </a:lnTo>
                  <a:lnTo>
                    <a:pt x="306" y="4"/>
                  </a:lnTo>
                  <a:lnTo>
                    <a:pt x="289" y="7"/>
                  </a:lnTo>
                  <a:lnTo>
                    <a:pt x="271" y="11"/>
                  </a:lnTo>
                  <a:lnTo>
                    <a:pt x="254" y="16"/>
                  </a:lnTo>
                  <a:lnTo>
                    <a:pt x="237" y="22"/>
                  </a:lnTo>
                  <a:lnTo>
                    <a:pt x="221" y="29"/>
                  </a:lnTo>
                  <a:lnTo>
                    <a:pt x="205" y="36"/>
                  </a:lnTo>
                  <a:lnTo>
                    <a:pt x="190" y="43"/>
                  </a:lnTo>
                  <a:lnTo>
                    <a:pt x="174" y="53"/>
                  </a:lnTo>
                  <a:lnTo>
                    <a:pt x="160" y="62"/>
                  </a:lnTo>
                  <a:lnTo>
                    <a:pt x="145" y="72"/>
                  </a:lnTo>
                  <a:lnTo>
                    <a:pt x="132" y="82"/>
                  </a:lnTo>
                  <a:lnTo>
                    <a:pt x="119" y="94"/>
                  </a:lnTo>
                  <a:lnTo>
                    <a:pt x="106" y="106"/>
                  </a:lnTo>
                  <a:lnTo>
                    <a:pt x="95" y="118"/>
                  </a:lnTo>
                  <a:lnTo>
                    <a:pt x="84" y="132"/>
                  </a:lnTo>
                  <a:lnTo>
                    <a:pt x="72" y="145"/>
                  </a:lnTo>
                  <a:lnTo>
                    <a:pt x="62" y="160"/>
                  </a:lnTo>
                  <a:lnTo>
                    <a:pt x="53" y="174"/>
                  </a:lnTo>
                  <a:lnTo>
                    <a:pt x="44" y="189"/>
                  </a:lnTo>
                  <a:lnTo>
                    <a:pt x="36" y="205"/>
                  </a:lnTo>
                  <a:lnTo>
                    <a:pt x="29" y="220"/>
                  </a:lnTo>
                  <a:lnTo>
                    <a:pt x="23" y="237"/>
                  </a:lnTo>
                  <a:lnTo>
                    <a:pt x="17" y="253"/>
                  </a:lnTo>
                  <a:lnTo>
                    <a:pt x="12" y="271"/>
                  </a:lnTo>
                  <a:lnTo>
                    <a:pt x="8" y="288"/>
                  </a:lnTo>
                  <a:lnTo>
                    <a:pt x="4" y="306"/>
                  </a:lnTo>
                  <a:lnTo>
                    <a:pt x="2" y="323"/>
                  </a:lnTo>
                  <a:lnTo>
                    <a:pt x="1" y="342"/>
                  </a:lnTo>
                  <a:lnTo>
                    <a:pt x="0" y="361"/>
                  </a:lnTo>
                  <a:lnTo>
                    <a:pt x="1" y="379"/>
                  </a:lnTo>
                  <a:lnTo>
                    <a:pt x="2" y="397"/>
                  </a:lnTo>
                  <a:lnTo>
                    <a:pt x="4" y="415"/>
                  </a:lnTo>
                  <a:lnTo>
                    <a:pt x="8" y="433"/>
                  </a:lnTo>
                  <a:lnTo>
                    <a:pt x="12" y="450"/>
                  </a:lnTo>
                  <a:lnTo>
                    <a:pt x="17" y="468"/>
                  </a:lnTo>
                  <a:lnTo>
                    <a:pt x="23" y="484"/>
                  </a:lnTo>
                  <a:lnTo>
                    <a:pt x="29" y="501"/>
                  </a:lnTo>
                  <a:lnTo>
                    <a:pt x="36" y="516"/>
                  </a:lnTo>
                  <a:lnTo>
                    <a:pt x="44" y="532"/>
                  </a:lnTo>
                  <a:lnTo>
                    <a:pt x="53" y="547"/>
                  </a:lnTo>
                  <a:lnTo>
                    <a:pt x="62" y="561"/>
                  </a:lnTo>
                  <a:lnTo>
                    <a:pt x="72" y="576"/>
                  </a:lnTo>
                  <a:lnTo>
                    <a:pt x="84" y="589"/>
                  </a:lnTo>
                  <a:lnTo>
                    <a:pt x="95" y="603"/>
                  </a:lnTo>
                  <a:lnTo>
                    <a:pt x="106" y="615"/>
                  </a:lnTo>
                  <a:lnTo>
                    <a:pt x="119" y="626"/>
                  </a:lnTo>
                  <a:lnTo>
                    <a:pt x="132" y="638"/>
                  </a:lnTo>
                  <a:lnTo>
                    <a:pt x="145" y="649"/>
                  </a:lnTo>
                  <a:lnTo>
                    <a:pt x="160" y="658"/>
                  </a:lnTo>
                  <a:lnTo>
                    <a:pt x="174" y="669"/>
                  </a:lnTo>
                  <a:lnTo>
                    <a:pt x="190" y="677"/>
                  </a:lnTo>
                  <a:lnTo>
                    <a:pt x="205" y="685"/>
                  </a:lnTo>
                  <a:lnTo>
                    <a:pt x="221" y="692"/>
                  </a:lnTo>
                  <a:lnTo>
                    <a:pt x="237" y="698"/>
                  </a:lnTo>
                  <a:lnTo>
                    <a:pt x="254" y="704"/>
                  </a:lnTo>
                  <a:lnTo>
                    <a:pt x="271" y="709"/>
                  </a:lnTo>
                  <a:lnTo>
                    <a:pt x="289" y="713"/>
                  </a:lnTo>
                  <a:lnTo>
                    <a:pt x="306" y="716"/>
                  </a:lnTo>
                  <a:lnTo>
                    <a:pt x="324" y="718"/>
                  </a:lnTo>
                  <a:lnTo>
                    <a:pt x="342" y="720"/>
                  </a:lnTo>
                  <a:lnTo>
                    <a:pt x="361" y="720"/>
                  </a:lnTo>
                  <a:close/>
                  <a:moveTo>
                    <a:pt x="55" y="361"/>
                  </a:moveTo>
                  <a:lnTo>
                    <a:pt x="55" y="344"/>
                  </a:lnTo>
                  <a:lnTo>
                    <a:pt x="56" y="329"/>
                  </a:lnTo>
                  <a:lnTo>
                    <a:pt x="58" y="314"/>
                  </a:lnTo>
                  <a:lnTo>
                    <a:pt x="61" y="299"/>
                  </a:lnTo>
                  <a:lnTo>
                    <a:pt x="64" y="284"/>
                  </a:lnTo>
                  <a:lnTo>
                    <a:pt x="68" y="269"/>
                  </a:lnTo>
                  <a:lnTo>
                    <a:pt x="73" y="255"/>
                  </a:lnTo>
                  <a:lnTo>
                    <a:pt x="78" y="241"/>
                  </a:lnTo>
                  <a:lnTo>
                    <a:pt x="85" y="228"/>
                  </a:lnTo>
                  <a:lnTo>
                    <a:pt x="92" y="214"/>
                  </a:lnTo>
                  <a:lnTo>
                    <a:pt x="99" y="202"/>
                  </a:lnTo>
                  <a:lnTo>
                    <a:pt x="107" y="190"/>
                  </a:lnTo>
                  <a:lnTo>
                    <a:pt x="116" y="177"/>
                  </a:lnTo>
                  <a:lnTo>
                    <a:pt x="125" y="166"/>
                  </a:lnTo>
                  <a:lnTo>
                    <a:pt x="134" y="155"/>
                  </a:lnTo>
                  <a:lnTo>
                    <a:pt x="144" y="144"/>
                  </a:lnTo>
                  <a:lnTo>
                    <a:pt x="155" y="134"/>
                  </a:lnTo>
                  <a:lnTo>
                    <a:pt x="166" y="124"/>
                  </a:lnTo>
                  <a:lnTo>
                    <a:pt x="177" y="114"/>
                  </a:lnTo>
                  <a:lnTo>
                    <a:pt x="190" y="106"/>
                  </a:lnTo>
                  <a:lnTo>
                    <a:pt x="202" y="98"/>
                  </a:lnTo>
                  <a:lnTo>
                    <a:pt x="214" y="91"/>
                  </a:lnTo>
                  <a:lnTo>
                    <a:pt x="228" y="84"/>
                  </a:lnTo>
                  <a:lnTo>
                    <a:pt x="241" y="78"/>
                  </a:lnTo>
                  <a:lnTo>
                    <a:pt x="256" y="72"/>
                  </a:lnTo>
                  <a:lnTo>
                    <a:pt x="270" y="68"/>
                  </a:lnTo>
                  <a:lnTo>
                    <a:pt x="284" y="64"/>
                  </a:lnTo>
                  <a:lnTo>
                    <a:pt x="299" y="60"/>
                  </a:lnTo>
                  <a:lnTo>
                    <a:pt x="314" y="58"/>
                  </a:lnTo>
                  <a:lnTo>
                    <a:pt x="330" y="56"/>
                  </a:lnTo>
                  <a:lnTo>
                    <a:pt x="345" y="55"/>
                  </a:lnTo>
                  <a:lnTo>
                    <a:pt x="361" y="54"/>
                  </a:lnTo>
                  <a:lnTo>
                    <a:pt x="376" y="55"/>
                  </a:lnTo>
                  <a:lnTo>
                    <a:pt x="392" y="56"/>
                  </a:lnTo>
                  <a:lnTo>
                    <a:pt x="407" y="58"/>
                  </a:lnTo>
                  <a:lnTo>
                    <a:pt x="422" y="60"/>
                  </a:lnTo>
                  <a:lnTo>
                    <a:pt x="437" y="64"/>
                  </a:lnTo>
                  <a:lnTo>
                    <a:pt x="451" y="68"/>
                  </a:lnTo>
                  <a:lnTo>
                    <a:pt x="466" y="72"/>
                  </a:lnTo>
                  <a:lnTo>
                    <a:pt x="479" y="78"/>
                  </a:lnTo>
                  <a:lnTo>
                    <a:pt x="494" y="84"/>
                  </a:lnTo>
                  <a:lnTo>
                    <a:pt x="506" y="91"/>
                  </a:lnTo>
                  <a:lnTo>
                    <a:pt x="519" y="98"/>
                  </a:lnTo>
                  <a:lnTo>
                    <a:pt x="532" y="106"/>
                  </a:lnTo>
                  <a:lnTo>
                    <a:pt x="544" y="114"/>
                  </a:lnTo>
                  <a:lnTo>
                    <a:pt x="555" y="124"/>
                  </a:lnTo>
                  <a:lnTo>
                    <a:pt x="567" y="134"/>
                  </a:lnTo>
                  <a:lnTo>
                    <a:pt x="577" y="144"/>
                  </a:lnTo>
                  <a:lnTo>
                    <a:pt x="587" y="155"/>
                  </a:lnTo>
                  <a:lnTo>
                    <a:pt x="597" y="166"/>
                  </a:lnTo>
                  <a:lnTo>
                    <a:pt x="606" y="177"/>
                  </a:lnTo>
                  <a:lnTo>
                    <a:pt x="614" y="190"/>
                  </a:lnTo>
                  <a:lnTo>
                    <a:pt x="622" y="202"/>
                  </a:lnTo>
                  <a:lnTo>
                    <a:pt x="630" y="214"/>
                  </a:lnTo>
                  <a:lnTo>
                    <a:pt x="637" y="228"/>
                  </a:lnTo>
                  <a:lnTo>
                    <a:pt x="643" y="241"/>
                  </a:lnTo>
                  <a:lnTo>
                    <a:pt x="648" y="255"/>
                  </a:lnTo>
                  <a:lnTo>
                    <a:pt x="653" y="269"/>
                  </a:lnTo>
                  <a:lnTo>
                    <a:pt x="657" y="284"/>
                  </a:lnTo>
                  <a:lnTo>
                    <a:pt x="660" y="299"/>
                  </a:lnTo>
                  <a:lnTo>
                    <a:pt x="664" y="314"/>
                  </a:lnTo>
                  <a:lnTo>
                    <a:pt x="666" y="329"/>
                  </a:lnTo>
                  <a:lnTo>
                    <a:pt x="667" y="344"/>
                  </a:lnTo>
                  <a:lnTo>
                    <a:pt x="667" y="361"/>
                  </a:lnTo>
                  <a:lnTo>
                    <a:pt x="667" y="376"/>
                  </a:lnTo>
                  <a:lnTo>
                    <a:pt x="666" y="391"/>
                  </a:lnTo>
                  <a:lnTo>
                    <a:pt x="664" y="407"/>
                  </a:lnTo>
                  <a:lnTo>
                    <a:pt x="660" y="421"/>
                  </a:lnTo>
                  <a:lnTo>
                    <a:pt x="657" y="437"/>
                  </a:lnTo>
                  <a:lnTo>
                    <a:pt x="653" y="451"/>
                  </a:lnTo>
                  <a:lnTo>
                    <a:pt x="648" y="466"/>
                  </a:lnTo>
                  <a:lnTo>
                    <a:pt x="643" y="479"/>
                  </a:lnTo>
                  <a:lnTo>
                    <a:pt x="637" y="492"/>
                  </a:lnTo>
                  <a:lnTo>
                    <a:pt x="630" y="506"/>
                  </a:lnTo>
                  <a:lnTo>
                    <a:pt x="622" y="519"/>
                  </a:lnTo>
                  <a:lnTo>
                    <a:pt x="614" y="532"/>
                  </a:lnTo>
                  <a:lnTo>
                    <a:pt x="606" y="543"/>
                  </a:lnTo>
                  <a:lnTo>
                    <a:pt x="597" y="555"/>
                  </a:lnTo>
                  <a:lnTo>
                    <a:pt x="587" y="566"/>
                  </a:lnTo>
                  <a:lnTo>
                    <a:pt x="577" y="577"/>
                  </a:lnTo>
                  <a:lnTo>
                    <a:pt x="567" y="587"/>
                  </a:lnTo>
                  <a:lnTo>
                    <a:pt x="555" y="596"/>
                  </a:lnTo>
                  <a:lnTo>
                    <a:pt x="544" y="606"/>
                  </a:lnTo>
                  <a:lnTo>
                    <a:pt x="532" y="614"/>
                  </a:lnTo>
                  <a:lnTo>
                    <a:pt x="519" y="622"/>
                  </a:lnTo>
                  <a:lnTo>
                    <a:pt x="506" y="629"/>
                  </a:lnTo>
                  <a:lnTo>
                    <a:pt x="494" y="637"/>
                  </a:lnTo>
                  <a:lnTo>
                    <a:pt x="479" y="643"/>
                  </a:lnTo>
                  <a:lnTo>
                    <a:pt x="466" y="648"/>
                  </a:lnTo>
                  <a:lnTo>
                    <a:pt x="451" y="653"/>
                  </a:lnTo>
                  <a:lnTo>
                    <a:pt x="437" y="657"/>
                  </a:lnTo>
                  <a:lnTo>
                    <a:pt x="422" y="660"/>
                  </a:lnTo>
                  <a:lnTo>
                    <a:pt x="407" y="663"/>
                  </a:lnTo>
                  <a:lnTo>
                    <a:pt x="392" y="665"/>
                  </a:lnTo>
                  <a:lnTo>
                    <a:pt x="376" y="666"/>
                  </a:lnTo>
                  <a:lnTo>
                    <a:pt x="361" y="666"/>
                  </a:lnTo>
                  <a:lnTo>
                    <a:pt x="345" y="666"/>
                  </a:lnTo>
                  <a:lnTo>
                    <a:pt x="330" y="665"/>
                  </a:lnTo>
                  <a:lnTo>
                    <a:pt x="314" y="663"/>
                  </a:lnTo>
                  <a:lnTo>
                    <a:pt x="299" y="660"/>
                  </a:lnTo>
                  <a:lnTo>
                    <a:pt x="284" y="657"/>
                  </a:lnTo>
                  <a:lnTo>
                    <a:pt x="270" y="653"/>
                  </a:lnTo>
                  <a:lnTo>
                    <a:pt x="256" y="648"/>
                  </a:lnTo>
                  <a:lnTo>
                    <a:pt x="241" y="643"/>
                  </a:lnTo>
                  <a:lnTo>
                    <a:pt x="228" y="637"/>
                  </a:lnTo>
                  <a:lnTo>
                    <a:pt x="214" y="629"/>
                  </a:lnTo>
                  <a:lnTo>
                    <a:pt x="202" y="622"/>
                  </a:lnTo>
                  <a:lnTo>
                    <a:pt x="190" y="614"/>
                  </a:lnTo>
                  <a:lnTo>
                    <a:pt x="177" y="606"/>
                  </a:lnTo>
                  <a:lnTo>
                    <a:pt x="166" y="596"/>
                  </a:lnTo>
                  <a:lnTo>
                    <a:pt x="155" y="587"/>
                  </a:lnTo>
                  <a:lnTo>
                    <a:pt x="144" y="577"/>
                  </a:lnTo>
                  <a:lnTo>
                    <a:pt x="134" y="566"/>
                  </a:lnTo>
                  <a:lnTo>
                    <a:pt x="125" y="555"/>
                  </a:lnTo>
                  <a:lnTo>
                    <a:pt x="116" y="543"/>
                  </a:lnTo>
                  <a:lnTo>
                    <a:pt x="107" y="532"/>
                  </a:lnTo>
                  <a:lnTo>
                    <a:pt x="99" y="519"/>
                  </a:lnTo>
                  <a:lnTo>
                    <a:pt x="92" y="506"/>
                  </a:lnTo>
                  <a:lnTo>
                    <a:pt x="85" y="492"/>
                  </a:lnTo>
                  <a:lnTo>
                    <a:pt x="78" y="479"/>
                  </a:lnTo>
                  <a:lnTo>
                    <a:pt x="73" y="466"/>
                  </a:lnTo>
                  <a:lnTo>
                    <a:pt x="68" y="451"/>
                  </a:lnTo>
                  <a:lnTo>
                    <a:pt x="64" y="437"/>
                  </a:lnTo>
                  <a:lnTo>
                    <a:pt x="61" y="421"/>
                  </a:lnTo>
                  <a:lnTo>
                    <a:pt x="58" y="407"/>
                  </a:lnTo>
                  <a:lnTo>
                    <a:pt x="56" y="391"/>
                  </a:lnTo>
                  <a:lnTo>
                    <a:pt x="55" y="376"/>
                  </a:lnTo>
                  <a:lnTo>
                    <a:pt x="55" y="361"/>
                  </a:lnTo>
                  <a:close/>
                  <a:moveTo>
                    <a:pt x="225" y="541"/>
                  </a:moveTo>
                  <a:lnTo>
                    <a:pt x="294" y="541"/>
                  </a:lnTo>
                  <a:lnTo>
                    <a:pt x="294" y="387"/>
                  </a:lnTo>
                  <a:lnTo>
                    <a:pt x="374" y="387"/>
                  </a:lnTo>
                  <a:lnTo>
                    <a:pt x="434" y="541"/>
                  </a:lnTo>
                  <a:lnTo>
                    <a:pt x="511" y="541"/>
                  </a:lnTo>
                  <a:lnTo>
                    <a:pt x="440" y="377"/>
                  </a:lnTo>
                  <a:lnTo>
                    <a:pt x="450" y="372"/>
                  </a:lnTo>
                  <a:lnTo>
                    <a:pt x="461" y="367"/>
                  </a:lnTo>
                  <a:lnTo>
                    <a:pt x="472" y="360"/>
                  </a:lnTo>
                  <a:lnTo>
                    <a:pt x="482" y="351"/>
                  </a:lnTo>
                  <a:lnTo>
                    <a:pt x="487" y="345"/>
                  </a:lnTo>
                  <a:lnTo>
                    <a:pt x="492" y="340"/>
                  </a:lnTo>
                  <a:lnTo>
                    <a:pt x="496" y="333"/>
                  </a:lnTo>
                  <a:lnTo>
                    <a:pt x="500" y="324"/>
                  </a:lnTo>
                  <a:lnTo>
                    <a:pt x="502" y="316"/>
                  </a:lnTo>
                  <a:lnTo>
                    <a:pt x="504" y="306"/>
                  </a:lnTo>
                  <a:lnTo>
                    <a:pt x="506" y="296"/>
                  </a:lnTo>
                  <a:lnTo>
                    <a:pt x="506" y="283"/>
                  </a:lnTo>
                  <a:lnTo>
                    <a:pt x="505" y="264"/>
                  </a:lnTo>
                  <a:lnTo>
                    <a:pt x="503" y="246"/>
                  </a:lnTo>
                  <a:lnTo>
                    <a:pt x="498" y="232"/>
                  </a:lnTo>
                  <a:lnTo>
                    <a:pt x="493" y="217"/>
                  </a:lnTo>
                  <a:lnTo>
                    <a:pt x="484" y="206"/>
                  </a:lnTo>
                  <a:lnTo>
                    <a:pt x="476" y="197"/>
                  </a:lnTo>
                  <a:lnTo>
                    <a:pt x="467" y="187"/>
                  </a:lnTo>
                  <a:lnTo>
                    <a:pt x="455" y="181"/>
                  </a:lnTo>
                  <a:lnTo>
                    <a:pt x="444" y="175"/>
                  </a:lnTo>
                  <a:lnTo>
                    <a:pt x="432" y="171"/>
                  </a:lnTo>
                  <a:lnTo>
                    <a:pt x="419" y="167"/>
                  </a:lnTo>
                  <a:lnTo>
                    <a:pt x="406" y="165"/>
                  </a:lnTo>
                  <a:lnTo>
                    <a:pt x="393" y="163"/>
                  </a:lnTo>
                  <a:lnTo>
                    <a:pt x="379" y="162"/>
                  </a:lnTo>
                  <a:lnTo>
                    <a:pt x="365" y="162"/>
                  </a:lnTo>
                  <a:lnTo>
                    <a:pt x="351" y="161"/>
                  </a:lnTo>
                  <a:lnTo>
                    <a:pt x="225" y="161"/>
                  </a:lnTo>
                  <a:lnTo>
                    <a:pt x="225" y="541"/>
                  </a:lnTo>
                  <a:close/>
                  <a:moveTo>
                    <a:pt x="294" y="227"/>
                  </a:moveTo>
                  <a:lnTo>
                    <a:pt x="370" y="227"/>
                  </a:lnTo>
                  <a:lnTo>
                    <a:pt x="384" y="228"/>
                  </a:lnTo>
                  <a:lnTo>
                    <a:pt x="398" y="230"/>
                  </a:lnTo>
                  <a:lnTo>
                    <a:pt x="403" y="232"/>
                  </a:lnTo>
                  <a:lnTo>
                    <a:pt x="408" y="234"/>
                  </a:lnTo>
                  <a:lnTo>
                    <a:pt x="413" y="237"/>
                  </a:lnTo>
                  <a:lnTo>
                    <a:pt x="417" y="239"/>
                  </a:lnTo>
                  <a:lnTo>
                    <a:pt x="421" y="243"/>
                  </a:lnTo>
                  <a:lnTo>
                    <a:pt x="425" y="246"/>
                  </a:lnTo>
                  <a:lnTo>
                    <a:pt x="428" y="250"/>
                  </a:lnTo>
                  <a:lnTo>
                    <a:pt x="430" y="255"/>
                  </a:lnTo>
                  <a:lnTo>
                    <a:pt x="432" y="261"/>
                  </a:lnTo>
                  <a:lnTo>
                    <a:pt x="433" y="266"/>
                  </a:lnTo>
                  <a:lnTo>
                    <a:pt x="434" y="271"/>
                  </a:lnTo>
                  <a:lnTo>
                    <a:pt x="434" y="277"/>
                  </a:lnTo>
                  <a:lnTo>
                    <a:pt x="434" y="283"/>
                  </a:lnTo>
                  <a:lnTo>
                    <a:pt x="433" y="289"/>
                  </a:lnTo>
                  <a:lnTo>
                    <a:pt x="432" y="295"/>
                  </a:lnTo>
                  <a:lnTo>
                    <a:pt x="430" y="299"/>
                  </a:lnTo>
                  <a:lnTo>
                    <a:pt x="428" y="304"/>
                  </a:lnTo>
                  <a:lnTo>
                    <a:pt x="425" y="308"/>
                  </a:lnTo>
                  <a:lnTo>
                    <a:pt x="421" y="311"/>
                  </a:lnTo>
                  <a:lnTo>
                    <a:pt x="417" y="314"/>
                  </a:lnTo>
                  <a:lnTo>
                    <a:pt x="409" y="319"/>
                  </a:lnTo>
                  <a:lnTo>
                    <a:pt x="399" y="323"/>
                  </a:lnTo>
                  <a:lnTo>
                    <a:pt x="387" y="326"/>
                  </a:lnTo>
                  <a:lnTo>
                    <a:pt x="376" y="327"/>
                  </a:lnTo>
                  <a:lnTo>
                    <a:pt x="294" y="327"/>
                  </a:lnTo>
                  <a:lnTo>
                    <a:pt x="294" y="22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22" name="Freeform 42"/>
            <p:cNvSpPr>
              <a:spLocks/>
            </p:cNvSpPr>
            <p:nvPr/>
          </p:nvSpPr>
          <p:spPr bwMode="auto">
            <a:xfrm>
              <a:off x="5296" y="157"/>
              <a:ext cx="25" cy="210"/>
            </a:xfrm>
            <a:custGeom>
              <a:avLst/>
              <a:gdLst>
                <a:gd name="T0" fmla="*/ 0 w 426"/>
                <a:gd name="T1" fmla="*/ 0 h 3541"/>
                <a:gd name="T2" fmla="*/ 0 w 426"/>
                <a:gd name="T3" fmla="*/ 0 h 3541"/>
                <a:gd name="T4" fmla="*/ 0 w 426"/>
                <a:gd name="T5" fmla="*/ 0 h 3541"/>
                <a:gd name="T6" fmla="*/ 0 w 426"/>
                <a:gd name="T7" fmla="*/ 0 h 3541"/>
                <a:gd name="T8" fmla="*/ 0 w 426"/>
                <a:gd name="T9" fmla="*/ 0 h 3541"/>
                <a:gd name="T10" fmla="*/ 0 w 426"/>
                <a:gd name="T11" fmla="*/ 0 h 3541"/>
                <a:gd name="T12" fmla="*/ 0 w 426"/>
                <a:gd name="T13" fmla="*/ 0 h 3541"/>
                <a:gd name="T14" fmla="*/ 0 w 426"/>
                <a:gd name="T15" fmla="*/ 0 h 3541"/>
                <a:gd name="T16" fmla="*/ 0 w 426"/>
                <a:gd name="T17" fmla="*/ 0 h 3541"/>
                <a:gd name="T18" fmla="*/ 0 w 426"/>
                <a:gd name="T19" fmla="*/ 0 h 3541"/>
                <a:gd name="T20" fmla="*/ 0 w 426"/>
                <a:gd name="T21" fmla="*/ 0 h 3541"/>
                <a:gd name="T22" fmla="*/ 0 w 426"/>
                <a:gd name="T23" fmla="*/ 0 h 3541"/>
                <a:gd name="T24" fmla="*/ 0 w 426"/>
                <a:gd name="T25" fmla="*/ 0 h 354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26"/>
                <a:gd name="T40" fmla="*/ 0 h 3541"/>
                <a:gd name="T41" fmla="*/ 426 w 426"/>
                <a:gd name="T42" fmla="*/ 3541 h 354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26" h="3541">
                  <a:moveTo>
                    <a:pt x="0" y="429"/>
                  </a:moveTo>
                  <a:lnTo>
                    <a:pt x="0" y="424"/>
                  </a:lnTo>
                  <a:lnTo>
                    <a:pt x="0" y="0"/>
                  </a:lnTo>
                  <a:lnTo>
                    <a:pt x="426" y="0"/>
                  </a:lnTo>
                  <a:lnTo>
                    <a:pt x="426" y="425"/>
                  </a:lnTo>
                  <a:lnTo>
                    <a:pt x="426" y="429"/>
                  </a:lnTo>
                  <a:lnTo>
                    <a:pt x="426" y="3112"/>
                  </a:lnTo>
                  <a:lnTo>
                    <a:pt x="426" y="3121"/>
                  </a:lnTo>
                  <a:lnTo>
                    <a:pt x="426" y="3541"/>
                  </a:lnTo>
                  <a:lnTo>
                    <a:pt x="0" y="3541"/>
                  </a:lnTo>
                  <a:lnTo>
                    <a:pt x="0" y="3117"/>
                  </a:lnTo>
                  <a:lnTo>
                    <a:pt x="0" y="3112"/>
                  </a:lnTo>
                  <a:lnTo>
                    <a:pt x="0" y="4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23" name="Freeform 43"/>
            <p:cNvSpPr>
              <a:spLocks noEditPoints="1"/>
            </p:cNvSpPr>
            <p:nvPr/>
          </p:nvSpPr>
          <p:spPr bwMode="auto">
            <a:xfrm>
              <a:off x="5467" y="157"/>
              <a:ext cx="487" cy="256"/>
            </a:xfrm>
            <a:custGeom>
              <a:avLst/>
              <a:gdLst>
                <a:gd name="T0" fmla="*/ 0 w 8214"/>
                <a:gd name="T1" fmla="*/ 0 h 4317"/>
                <a:gd name="T2" fmla="*/ 0 w 8214"/>
                <a:gd name="T3" fmla="*/ 0 h 4317"/>
                <a:gd name="T4" fmla="*/ 0 w 8214"/>
                <a:gd name="T5" fmla="*/ 0 h 4317"/>
                <a:gd name="T6" fmla="*/ 0 w 8214"/>
                <a:gd name="T7" fmla="*/ 0 h 4317"/>
                <a:gd name="T8" fmla="*/ 0 w 8214"/>
                <a:gd name="T9" fmla="*/ 0 h 4317"/>
                <a:gd name="T10" fmla="*/ 0 w 8214"/>
                <a:gd name="T11" fmla="*/ 0 h 4317"/>
                <a:gd name="T12" fmla="*/ 0 w 8214"/>
                <a:gd name="T13" fmla="*/ 0 h 4317"/>
                <a:gd name="T14" fmla="*/ 0 w 8214"/>
                <a:gd name="T15" fmla="*/ 0 h 4317"/>
                <a:gd name="T16" fmla="*/ 0 w 8214"/>
                <a:gd name="T17" fmla="*/ 0 h 4317"/>
                <a:gd name="T18" fmla="*/ 0 w 8214"/>
                <a:gd name="T19" fmla="*/ 0 h 4317"/>
                <a:gd name="T20" fmla="*/ 0 w 8214"/>
                <a:gd name="T21" fmla="*/ 0 h 4317"/>
                <a:gd name="T22" fmla="*/ 0 w 8214"/>
                <a:gd name="T23" fmla="*/ 0 h 4317"/>
                <a:gd name="T24" fmla="*/ 0 w 8214"/>
                <a:gd name="T25" fmla="*/ 0 h 4317"/>
                <a:gd name="T26" fmla="*/ 0 w 8214"/>
                <a:gd name="T27" fmla="*/ 0 h 4317"/>
                <a:gd name="T28" fmla="*/ 0 w 8214"/>
                <a:gd name="T29" fmla="*/ 0 h 4317"/>
                <a:gd name="T30" fmla="*/ 0 w 8214"/>
                <a:gd name="T31" fmla="*/ 0 h 4317"/>
                <a:gd name="T32" fmla="*/ 0 w 8214"/>
                <a:gd name="T33" fmla="*/ 0 h 4317"/>
                <a:gd name="T34" fmla="*/ 0 w 8214"/>
                <a:gd name="T35" fmla="*/ 0 h 4317"/>
                <a:gd name="T36" fmla="*/ 0 w 8214"/>
                <a:gd name="T37" fmla="*/ 0 h 4317"/>
                <a:gd name="T38" fmla="*/ 0 w 8214"/>
                <a:gd name="T39" fmla="*/ 0 h 4317"/>
                <a:gd name="T40" fmla="*/ 0 w 8214"/>
                <a:gd name="T41" fmla="*/ 0 h 4317"/>
                <a:gd name="T42" fmla="*/ 0 w 8214"/>
                <a:gd name="T43" fmla="*/ 0 h 4317"/>
                <a:gd name="T44" fmla="*/ 0 w 8214"/>
                <a:gd name="T45" fmla="*/ 0 h 4317"/>
                <a:gd name="T46" fmla="*/ 0 w 8214"/>
                <a:gd name="T47" fmla="*/ 0 h 4317"/>
                <a:gd name="T48" fmla="*/ 0 w 8214"/>
                <a:gd name="T49" fmla="*/ 0 h 4317"/>
                <a:gd name="T50" fmla="*/ 0 w 8214"/>
                <a:gd name="T51" fmla="*/ 0 h 4317"/>
                <a:gd name="T52" fmla="*/ 0 w 8214"/>
                <a:gd name="T53" fmla="*/ 0 h 4317"/>
                <a:gd name="T54" fmla="*/ 0 w 8214"/>
                <a:gd name="T55" fmla="*/ 0 h 4317"/>
                <a:gd name="T56" fmla="*/ 0 w 8214"/>
                <a:gd name="T57" fmla="*/ 0 h 4317"/>
                <a:gd name="T58" fmla="*/ 0 w 8214"/>
                <a:gd name="T59" fmla="*/ 0 h 4317"/>
                <a:gd name="T60" fmla="*/ 0 w 8214"/>
                <a:gd name="T61" fmla="*/ 0 h 4317"/>
                <a:gd name="T62" fmla="*/ 0 w 8214"/>
                <a:gd name="T63" fmla="*/ 0 h 4317"/>
                <a:gd name="T64" fmla="*/ 0 w 8214"/>
                <a:gd name="T65" fmla="*/ 0 h 4317"/>
                <a:gd name="T66" fmla="*/ 0 w 8214"/>
                <a:gd name="T67" fmla="*/ 0 h 4317"/>
                <a:gd name="T68" fmla="*/ 0 w 8214"/>
                <a:gd name="T69" fmla="*/ 0 h 4317"/>
                <a:gd name="T70" fmla="*/ 0 w 8214"/>
                <a:gd name="T71" fmla="*/ 0 h 4317"/>
                <a:gd name="T72" fmla="*/ 0 w 8214"/>
                <a:gd name="T73" fmla="*/ 0 h 4317"/>
                <a:gd name="T74" fmla="*/ 0 w 8214"/>
                <a:gd name="T75" fmla="*/ 0 h 4317"/>
                <a:gd name="T76" fmla="*/ 0 w 8214"/>
                <a:gd name="T77" fmla="*/ 0 h 4317"/>
                <a:gd name="T78" fmla="*/ 0 w 8214"/>
                <a:gd name="T79" fmla="*/ 0 h 4317"/>
                <a:gd name="T80" fmla="*/ 0 w 8214"/>
                <a:gd name="T81" fmla="*/ 0 h 4317"/>
                <a:gd name="T82" fmla="*/ 0 w 8214"/>
                <a:gd name="T83" fmla="*/ 0 h 4317"/>
                <a:gd name="T84" fmla="*/ 0 w 8214"/>
                <a:gd name="T85" fmla="*/ 0 h 4317"/>
                <a:gd name="T86" fmla="*/ 0 w 8214"/>
                <a:gd name="T87" fmla="*/ 0 h 4317"/>
                <a:gd name="T88" fmla="*/ 0 w 8214"/>
                <a:gd name="T89" fmla="*/ 0 h 4317"/>
                <a:gd name="T90" fmla="*/ 0 w 8214"/>
                <a:gd name="T91" fmla="*/ 0 h 4317"/>
                <a:gd name="T92" fmla="*/ 0 w 8214"/>
                <a:gd name="T93" fmla="*/ 0 h 4317"/>
                <a:gd name="T94" fmla="*/ 0 w 8214"/>
                <a:gd name="T95" fmla="*/ 0 h 4317"/>
                <a:gd name="T96" fmla="*/ 0 w 8214"/>
                <a:gd name="T97" fmla="*/ 0 h 4317"/>
                <a:gd name="T98" fmla="*/ 0 w 8214"/>
                <a:gd name="T99" fmla="*/ 0 h 4317"/>
                <a:gd name="T100" fmla="*/ 0 w 8214"/>
                <a:gd name="T101" fmla="*/ 0 h 4317"/>
                <a:gd name="T102" fmla="*/ 0 w 8214"/>
                <a:gd name="T103" fmla="*/ 0 h 4317"/>
                <a:gd name="T104" fmla="*/ 0 w 8214"/>
                <a:gd name="T105" fmla="*/ 0 h 4317"/>
                <a:gd name="T106" fmla="*/ 0 w 8214"/>
                <a:gd name="T107" fmla="*/ 0 h 4317"/>
                <a:gd name="T108" fmla="*/ 0 w 8214"/>
                <a:gd name="T109" fmla="*/ 0 h 4317"/>
                <a:gd name="T110" fmla="*/ 0 w 8214"/>
                <a:gd name="T111" fmla="*/ 0 h 4317"/>
                <a:gd name="T112" fmla="*/ 0 w 8214"/>
                <a:gd name="T113" fmla="*/ 0 h 4317"/>
                <a:gd name="T114" fmla="*/ 0 w 8214"/>
                <a:gd name="T115" fmla="*/ 0 h 4317"/>
                <a:gd name="T116" fmla="*/ 0 w 8214"/>
                <a:gd name="T117" fmla="*/ 0 h 4317"/>
                <a:gd name="T118" fmla="*/ 0 w 8214"/>
                <a:gd name="T119" fmla="*/ 0 h 4317"/>
                <a:gd name="T120" fmla="*/ 0 w 8214"/>
                <a:gd name="T121" fmla="*/ 0 h 4317"/>
                <a:gd name="T122" fmla="*/ 0 w 8214"/>
                <a:gd name="T123" fmla="*/ 0 h 431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214"/>
                <a:gd name="T187" fmla="*/ 0 h 4317"/>
                <a:gd name="T188" fmla="*/ 8214 w 8214"/>
                <a:gd name="T189" fmla="*/ 4317 h 431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214" h="4317">
                  <a:moveTo>
                    <a:pt x="1453" y="2263"/>
                  </a:moveTo>
                  <a:lnTo>
                    <a:pt x="1456" y="2323"/>
                  </a:lnTo>
                  <a:lnTo>
                    <a:pt x="1460" y="2383"/>
                  </a:lnTo>
                  <a:lnTo>
                    <a:pt x="1466" y="2441"/>
                  </a:lnTo>
                  <a:lnTo>
                    <a:pt x="1475" y="2498"/>
                  </a:lnTo>
                  <a:lnTo>
                    <a:pt x="1485" y="2554"/>
                  </a:lnTo>
                  <a:lnTo>
                    <a:pt x="1498" y="2610"/>
                  </a:lnTo>
                  <a:lnTo>
                    <a:pt x="1513" y="2663"/>
                  </a:lnTo>
                  <a:lnTo>
                    <a:pt x="1530" y="2716"/>
                  </a:lnTo>
                  <a:lnTo>
                    <a:pt x="1548" y="2767"/>
                  </a:lnTo>
                  <a:lnTo>
                    <a:pt x="1568" y="2817"/>
                  </a:lnTo>
                  <a:lnTo>
                    <a:pt x="1590" y="2865"/>
                  </a:lnTo>
                  <a:lnTo>
                    <a:pt x="1613" y="2912"/>
                  </a:lnTo>
                  <a:lnTo>
                    <a:pt x="1639" y="2958"/>
                  </a:lnTo>
                  <a:lnTo>
                    <a:pt x="1666" y="3001"/>
                  </a:lnTo>
                  <a:lnTo>
                    <a:pt x="1694" y="3043"/>
                  </a:lnTo>
                  <a:lnTo>
                    <a:pt x="1723" y="3082"/>
                  </a:lnTo>
                  <a:lnTo>
                    <a:pt x="1754" y="3121"/>
                  </a:lnTo>
                  <a:lnTo>
                    <a:pt x="1787" y="3157"/>
                  </a:lnTo>
                  <a:lnTo>
                    <a:pt x="1820" y="3191"/>
                  </a:lnTo>
                  <a:lnTo>
                    <a:pt x="1855" y="3223"/>
                  </a:lnTo>
                  <a:lnTo>
                    <a:pt x="1891" y="3252"/>
                  </a:lnTo>
                  <a:lnTo>
                    <a:pt x="1928" y="3280"/>
                  </a:lnTo>
                  <a:lnTo>
                    <a:pt x="1966" y="3305"/>
                  </a:lnTo>
                  <a:lnTo>
                    <a:pt x="2006" y="3328"/>
                  </a:lnTo>
                  <a:lnTo>
                    <a:pt x="2046" y="3348"/>
                  </a:lnTo>
                  <a:lnTo>
                    <a:pt x="2087" y="3366"/>
                  </a:lnTo>
                  <a:lnTo>
                    <a:pt x="2129" y="3380"/>
                  </a:lnTo>
                  <a:lnTo>
                    <a:pt x="2171" y="3392"/>
                  </a:lnTo>
                  <a:lnTo>
                    <a:pt x="2215" y="3402"/>
                  </a:lnTo>
                  <a:lnTo>
                    <a:pt x="2259" y="3409"/>
                  </a:lnTo>
                  <a:lnTo>
                    <a:pt x="2303" y="3412"/>
                  </a:lnTo>
                  <a:lnTo>
                    <a:pt x="2349" y="3413"/>
                  </a:lnTo>
                  <a:lnTo>
                    <a:pt x="2393" y="3411"/>
                  </a:lnTo>
                  <a:lnTo>
                    <a:pt x="2437" y="3406"/>
                  </a:lnTo>
                  <a:lnTo>
                    <a:pt x="2481" y="3398"/>
                  </a:lnTo>
                  <a:lnTo>
                    <a:pt x="2524" y="3386"/>
                  </a:lnTo>
                  <a:lnTo>
                    <a:pt x="2566" y="3373"/>
                  </a:lnTo>
                  <a:lnTo>
                    <a:pt x="2607" y="3356"/>
                  </a:lnTo>
                  <a:lnTo>
                    <a:pt x="2647" y="3337"/>
                  </a:lnTo>
                  <a:lnTo>
                    <a:pt x="2687" y="3315"/>
                  </a:lnTo>
                  <a:lnTo>
                    <a:pt x="2726" y="3292"/>
                  </a:lnTo>
                  <a:lnTo>
                    <a:pt x="2763" y="3265"/>
                  </a:lnTo>
                  <a:lnTo>
                    <a:pt x="2799" y="3236"/>
                  </a:lnTo>
                  <a:lnTo>
                    <a:pt x="2834" y="3205"/>
                  </a:lnTo>
                  <a:lnTo>
                    <a:pt x="2868" y="3172"/>
                  </a:lnTo>
                  <a:lnTo>
                    <a:pt x="2901" y="3137"/>
                  </a:lnTo>
                  <a:lnTo>
                    <a:pt x="2932" y="3100"/>
                  </a:lnTo>
                  <a:lnTo>
                    <a:pt x="2961" y="3061"/>
                  </a:lnTo>
                  <a:lnTo>
                    <a:pt x="2989" y="3020"/>
                  </a:lnTo>
                  <a:lnTo>
                    <a:pt x="3016" y="2977"/>
                  </a:lnTo>
                  <a:lnTo>
                    <a:pt x="3042" y="2932"/>
                  </a:lnTo>
                  <a:lnTo>
                    <a:pt x="3065" y="2887"/>
                  </a:lnTo>
                  <a:lnTo>
                    <a:pt x="3087" y="2838"/>
                  </a:lnTo>
                  <a:lnTo>
                    <a:pt x="3108" y="2790"/>
                  </a:lnTo>
                  <a:lnTo>
                    <a:pt x="3126" y="2739"/>
                  </a:lnTo>
                  <a:lnTo>
                    <a:pt x="3143" y="2687"/>
                  </a:lnTo>
                  <a:lnTo>
                    <a:pt x="3157" y="2633"/>
                  </a:lnTo>
                  <a:lnTo>
                    <a:pt x="3170" y="2580"/>
                  </a:lnTo>
                  <a:lnTo>
                    <a:pt x="3181" y="2524"/>
                  </a:lnTo>
                  <a:lnTo>
                    <a:pt x="3190" y="2467"/>
                  </a:lnTo>
                  <a:lnTo>
                    <a:pt x="3196" y="2410"/>
                  </a:lnTo>
                  <a:lnTo>
                    <a:pt x="3201" y="2351"/>
                  </a:lnTo>
                  <a:lnTo>
                    <a:pt x="3204" y="2292"/>
                  </a:lnTo>
                  <a:lnTo>
                    <a:pt x="3204" y="2233"/>
                  </a:lnTo>
                  <a:lnTo>
                    <a:pt x="3201" y="2172"/>
                  </a:lnTo>
                  <a:lnTo>
                    <a:pt x="3197" y="2113"/>
                  </a:lnTo>
                  <a:lnTo>
                    <a:pt x="3190" y="2054"/>
                  </a:lnTo>
                  <a:lnTo>
                    <a:pt x="3182" y="1998"/>
                  </a:lnTo>
                  <a:lnTo>
                    <a:pt x="3171" y="1941"/>
                  </a:lnTo>
                  <a:lnTo>
                    <a:pt x="3158" y="1886"/>
                  </a:lnTo>
                  <a:lnTo>
                    <a:pt x="3144" y="1833"/>
                  </a:lnTo>
                  <a:lnTo>
                    <a:pt x="3127" y="1779"/>
                  </a:lnTo>
                  <a:lnTo>
                    <a:pt x="3109" y="1729"/>
                  </a:lnTo>
                  <a:lnTo>
                    <a:pt x="3088" y="1678"/>
                  </a:lnTo>
                  <a:lnTo>
                    <a:pt x="3067" y="1630"/>
                  </a:lnTo>
                  <a:lnTo>
                    <a:pt x="3043" y="1584"/>
                  </a:lnTo>
                  <a:lnTo>
                    <a:pt x="3018" y="1538"/>
                  </a:lnTo>
                  <a:lnTo>
                    <a:pt x="2991" y="1494"/>
                  </a:lnTo>
                  <a:lnTo>
                    <a:pt x="2962" y="1453"/>
                  </a:lnTo>
                  <a:lnTo>
                    <a:pt x="2933" y="1413"/>
                  </a:lnTo>
                  <a:lnTo>
                    <a:pt x="2902" y="1375"/>
                  </a:lnTo>
                  <a:lnTo>
                    <a:pt x="2870" y="1338"/>
                  </a:lnTo>
                  <a:lnTo>
                    <a:pt x="2836" y="1304"/>
                  </a:lnTo>
                  <a:lnTo>
                    <a:pt x="2801" y="1273"/>
                  </a:lnTo>
                  <a:lnTo>
                    <a:pt x="2765" y="1243"/>
                  </a:lnTo>
                  <a:lnTo>
                    <a:pt x="2728" y="1216"/>
                  </a:lnTo>
                  <a:lnTo>
                    <a:pt x="2690" y="1191"/>
                  </a:lnTo>
                  <a:lnTo>
                    <a:pt x="2650" y="1168"/>
                  </a:lnTo>
                  <a:lnTo>
                    <a:pt x="2610" y="1148"/>
                  </a:lnTo>
                  <a:lnTo>
                    <a:pt x="2569" y="1130"/>
                  </a:lnTo>
                  <a:lnTo>
                    <a:pt x="2528" y="1115"/>
                  </a:lnTo>
                  <a:lnTo>
                    <a:pt x="2486" y="1103"/>
                  </a:lnTo>
                  <a:lnTo>
                    <a:pt x="2441" y="1093"/>
                  </a:lnTo>
                  <a:lnTo>
                    <a:pt x="2398" y="1087"/>
                  </a:lnTo>
                  <a:lnTo>
                    <a:pt x="2354" y="1083"/>
                  </a:lnTo>
                  <a:lnTo>
                    <a:pt x="2308" y="1083"/>
                  </a:lnTo>
                  <a:lnTo>
                    <a:pt x="2263" y="1085"/>
                  </a:lnTo>
                  <a:lnTo>
                    <a:pt x="2219" y="1090"/>
                  </a:lnTo>
                  <a:lnTo>
                    <a:pt x="2176" y="1098"/>
                  </a:lnTo>
                  <a:lnTo>
                    <a:pt x="2132" y="1110"/>
                  </a:lnTo>
                  <a:lnTo>
                    <a:pt x="2090" y="1123"/>
                  </a:lnTo>
                  <a:lnTo>
                    <a:pt x="2049" y="1140"/>
                  </a:lnTo>
                  <a:lnTo>
                    <a:pt x="2009" y="1159"/>
                  </a:lnTo>
                  <a:lnTo>
                    <a:pt x="1970" y="1180"/>
                  </a:lnTo>
                  <a:lnTo>
                    <a:pt x="1930" y="1205"/>
                  </a:lnTo>
                  <a:lnTo>
                    <a:pt x="1893" y="1230"/>
                  </a:lnTo>
                  <a:lnTo>
                    <a:pt x="1857" y="1259"/>
                  </a:lnTo>
                  <a:lnTo>
                    <a:pt x="1822" y="1290"/>
                  </a:lnTo>
                  <a:lnTo>
                    <a:pt x="1788" y="1323"/>
                  </a:lnTo>
                  <a:lnTo>
                    <a:pt x="1756" y="1359"/>
                  </a:lnTo>
                  <a:lnTo>
                    <a:pt x="1724" y="1396"/>
                  </a:lnTo>
                  <a:lnTo>
                    <a:pt x="1696" y="1435"/>
                  </a:lnTo>
                  <a:lnTo>
                    <a:pt x="1667" y="1475"/>
                  </a:lnTo>
                  <a:lnTo>
                    <a:pt x="1640" y="1519"/>
                  </a:lnTo>
                  <a:lnTo>
                    <a:pt x="1615" y="1563"/>
                  </a:lnTo>
                  <a:lnTo>
                    <a:pt x="1592" y="1609"/>
                  </a:lnTo>
                  <a:lnTo>
                    <a:pt x="1569" y="1657"/>
                  </a:lnTo>
                  <a:lnTo>
                    <a:pt x="1549" y="1706"/>
                  </a:lnTo>
                  <a:lnTo>
                    <a:pt x="1531" y="1757"/>
                  </a:lnTo>
                  <a:lnTo>
                    <a:pt x="1514" y="1808"/>
                  </a:lnTo>
                  <a:lnTo>
                    <a:pt x="1499" y="1862"/>
                  </a:lnTo>
                  <a:lnTo>
                    <a:pt x="1487" y="1916"/>
                  </a:lnTo>
                  <a:lnTo>
                    <a:pt x="1475" y="1972"/>
                  </a:lnTo>
                  <a:lnTo>
                    <a:pt x="1467" y="2029"/>
                  </a:lnTo>
                  <a:lnTo>
                    <a:pt x="1460" y="2085"/>
                  </a:lnTo>
                  <a:lnTo>
                    <a:pt x="1456" y="2144"/>
                  </a:lnTo>
                  <a:lnTo>
                    <a:pt x="1454" y="2204"/>
                  </a:lnTo>
                  <a:lnTo>
                    <a:pt x="1453" y="2263"/>
                  </a:lnTo>
                  <a:close/>
                  <a:moveTo>
                    <a:pt x="4980" y="1485"/>
                  </a:moveTo>
                  <a:lnTo>
                    <a:pt x="4982" y="1490"/>
                  </a:lnTo>
                  <a:lnTo>
                    <a:pt x="4977" y="1476"/>
                  </a:lnTo>
                  <a:lnTo>
                    <a:pt x="4969" y="1458"/>
                  </a:lnTo>
                  <a:lnTo>
                    <a:pt x="4965" y="1449"/>
                  </a:lnTo>
                  <a:lnTo>
                    <a:pt x="4980" y="1485"/>
                  </a:lnTo>
                  <a:close/>
                  <a:moveTo>
                    <a:pt x="5271" y="4150"/>
                  </a:moveTo>
                  <a:lnTo>
                    <a:pt x="5287" y="4122"/>
                  </a:lnTo>
                  <a:lnTo>
                    <a:pt x="5306" y="4087"/>
                  </a:lnTo>
                  <a:lnTo>
                    <a:pt x="5326" y="4048"/>
                  </a:lnTo>
                  <a:lnTo>
                    <a:pt x="5350" y="4002"/>
                  </a:lnTo>
                  <a:lnTo>
                    <a:pt x="5271" y="4150"/>
                  </a:lnTo>
                  <a:close/>
                  <a:moveTo>
                    <a:pt x="5296" y="1263"/>
                  </a:moveTo>
                  <a:lnTo>
                    <a:pt x="5300" y="1275"/>
                  </a:lnTo>
                  <a:lnTo>
                    <a:pt x="5305" y="1285"/>
                  </a:lnTo>
                  <a:lnTo>
                    <a:pt x="5309" y="1296"/>
                  </a:lnTo>
                  <a:lnTo>
                    <a:pt x="5314" y="1309"/>
                  </a:lnTo>
                  <a:lnTo>
                    <a:pt x="5457" y="1659"/>
                  </a:lnTo>
                  <a:lnTo>
                    <a:pt x="5296" y="1263"/>
                  </a:lnTo>
                  <a:close/>
                  <a:moveTo>
                    <a:pt x="3510" y="3031"/>
                  </a:moveTo>
                  <a:lnTo>
                    <a:pt x="3560" y="3074"/>
                  </a:lnTo>
                  <a:lnTo>
                    <a:pt x="3608" y="3115"/>
                  </a:lnTo>
                  <a:lnTo>
                    <a:pt x="3657" y="3152"/>
                  </a:lnTo>
                  <a:lnTo>
                    <a:pt x="3705" y="3189"/>
                  </a:lnTo>
                  <a:lnTo>
                    <a:pt x="3729" y="3205"/>
                  </a:lnTo>
                  <a:lnTo>
                    <a:pt x="3753" y="3220"/>
                  </a:lnTo>
                  <a:lnTo>
                    <a:pt x="3777" y="3236"/>
                  </a:lnTo>
                  <a:lnTo>
                    <a:pt x="3801" y="3250"/>
                  </a:lnTo>
                  <a:lnTo>
                    <a:pt x="3825" y="3265"/>
                  </a:lnTo>
                  <a:lnTo>
                    <a:pt x="3849" y="3277"/>
                  </a:lnTo>
                  <a:lnTo>
                    <a:pt x="3873" y="3289"/>
                  </a:lnTo>
                  <a:lnTo>
                    <a:pt x="3898" y="3302"/>
                  </a:lnTo>
                  <a:lnTo>
                    <a:pt x="3922" y="3313"/>
                  </a:lnTo>
                  <a:lnTo>
                    <a:pt x="3946" y="3323"/>
                  </a:lnTo>
                  <a:lnTo>
                    <a:pt x="3971" y="3333"/>
                  </a:lnTo>
                  <a:lnTo>
                    <a:pt x="3997" y="3342"/>
                  </a:lnTo>
                  <a:lnTo>
                    <a:pt x="4021" y="3350"/>
                  </a:lnTo>
                  <a:lnTo>
                    <a:pt x="4047" y="3357"/>
                  </a:lnTo>
                  <a:lnTo>
                    <a:pt x="4072" y="3364"/>
                  </a:lnTo>
                  <a:lnTo>
                    <a:pt x="4098" y="3370"/>
                  </a:lnTo>
                  <a:lnTo>
                    <a:pt x="4124" y="3376"/>
                  </a:lnTo>
                  <a:lnTo>
                    <a:pt x="4150" y="3380"/>
                  </a:lnTo>
                  <a:lnTo>
                    <a:pt x="4177" y="3384"/>
                  </a:lnTo>
                  <a:lnTo>
                    <a:pt x="4204" y="3387"/>
                  </a:lnTo>
                  <a:lnTo>
                    <a:pt x="4230" y="3390"/>
                  </a:lnTo>
                  <a:lnTo>
                    <a:pt x="4258" y="3391"/>
                  </a:lnTo>
                  <a:lnTo>
                    <a:pt x="4286" y="3392"/>
                  </a:lnTo>
                  <a:lnTo>
                    <a:pt x="4314" y="3394"/>
                  </a:lnTo>
                  <a:lnTo>
                    <a:pt x="4343" y="3394"/>
                  </a:lnTo>
                  <a:lnTo>
                    <a:pt x="4372" y="3391"/>
                  </a:lnTo>
                  <a:lnTo>
                    <a:pt x="4400" y="3389"/>
                  </a:lnTo>
                  <a:lnTo>
                    <a:pt x="4428" y="3387"/>
                  </a:lnTo>
                  <a:lnTo>
                    <a:pt x="4456" y="3383"/>
                  </a:lnTo>
                  <a:lnTo>
                    <a:pt x="4484" y="3378"/>
                  </a:lnTo>
                  <a:lnTo>
                    <a:pt x="4511" y="3373"/>
                  </a:lnTo>
                  <a:lnTo>
                    <a:pt x="4537" y="3367"/>
                  </a:lnTo>
                  <a:lnTo>
                    <a:pt x="4563" y="3359"/>
                  </a:lnTo>
                  <a:lnTo>
                    <a:pt x="4588" y="3350"/>
                  </a:lnTo>
                  <a:lnTo>
                    <a:pt x="4613" y="3342"/>
                  </a:lnTo>
                  <a:lnTo>
                    <a:pt x="4636" y="3332"/>
                  </a:lnTo>
                  <a:lnTo>
                    <a:pt x="4659" y="3320"/>
                  </a:lnTo>
                  <a:lnTo>
                    <a:pt x="4682" y="3309"/>
                  </a:lnTo>
                  <a:lnTo>
                    <a:pt x="4703" y="3297"/>
                  </a:lnTo>
                  <a:lnTo>
                    <a:pt x="4724" y="3283"/>
                  </a:lnTo>
                  <a:lnTo>
                    <a:pt x="4743" y="3269"/>
                  </a:lnTo>
                  <a:lnTo>
                    <a:pt x="4763" y="3253"/>
                  </a:lnTo>
                  <a:lnTo>
                    <a:pt x="4780" y="3238"/>
                  </a:lnTo>
                  <a:lnTo>
                    <a:pt x="4797" y="3220"/>
                  </a:lnTo>
                  <a:lnTo>
                    <a:pt x="4812" y="3203"/>
                  </a:lnTo>
                  <a:lnTo>
                    <a:pt x="4827" y="3184"/>
                  </a:lnTo>
                  <a:lnTo>
                    <a:pt x="4840" y="3165"/>
                  </a:lnTo>
                  <a:lnTo>
                    <a:pt x="4853" y="3144"/>
                  </a:lnTo>
                  <a:lnTo>
                    <a:pt x="4864" y="3124"/>
                  </a:lnTo>
                  <a:lnTo>
                    <a:pt x="4873" y="3101"/>
                  </a:lnTo>
                  <a:lnTo>
                    <a:pt x="4881" y="3078"/>
                  </a:lnTo>
                  <a:lnTo>
                    <a:pt x="4889" y="3055"/>
                  </a:lnTo>
                  <a:lnTo>
                    <a:pt x="4894" y="3031"/>
                  </a:lnTo>
                  <a:lnTo>
                    <a:pt x="4898" y="3005"/>
                  </a:lnTo>
                  <a:lnTo>
                    <a:pt x="4900" y="2979"/>
                  </a:lnTo>
                  <a:lnTo>
                    <a:pt x="4901" y="2952"/>
                  </a:lnTo>
                  <a:lnTo>
                    <a:pt x="4900" y="2929"/>
                  </a:lnTo>
                  <a:lnTo>
                    <a:pt x="4898" y="2907"/>
                  </a:lnTo>
                  <a:lnTo>
                    <a:pt x="4895" y="2886"/>
                  </a:lnTo>
                  <a:lnTo>
                    <a:pt x="4891" y="2865"/>
                  </a:lnTo>
                  <a:lnTo>
                    <a:pt x="4886" y="2844"/>
                  </a:lnTo>
                  <a:lnTo>
                    <a:pt x="4878" y="2825"/>
                  </a:lnTo>
                  <a:lnTo>
                    <a:pt x="4870" y="2805"/>
                  </a:lnTo>
                  <a:lnTo>
                    <a:pt x="4861" y="2786"/>
                  </a:lnTo>
                  <a:lnTo>
                    <a:pt x="4850" y="2767"/>
                  </a:lnTo>
                  <a:lnTo>
                    <a:pt x="4839" y="2750"/>
                  </a:lnTo>
                  <a:lnTo>
                    <a:pt x="4826" y="2731"/>
                  </a:lnTo>
                  <a:lnTo>
                    <a:pt x="4812" y="2714"/>
                  </a:lnTo>
                  <a:lnTo>
                    <a:pt x="4797" y="2697"/>
                  </a:lnTo>
                  <a:lnTo>
                    <a:pt x="4780" y="2680"/>
                  </a:lnTo>
                  <a:lnTo>
                    <a:pt x="4763" y="2663"/>
                  </a:lnTo>
                  <a:lnTo>
                    <a:pt x="4744" y="2647"/>
                  </a:lnTo>
                  <a:lnTo>
                    <a:pt x="4725" y="2631"/>
                  </a:lnTo>
                  <a:lnTo>
                    <a:pt x="4704" y="2615"/>
                  </a:lnTo>
                  <a:lnTo>
                    <a:pt x="4682" y="2599"/>
                  </a:lnTo>
                  <a:lnTo>
                    <a:pt x="4659" y="2584"/>
                  </a:lnTo>
                  <a:lnTo>
                    <a:pt x="4634" y="2568"/>
                  </a:lnTo>
                  <a:lnTo>
                    <a:pt x="4609" y="2553"/>
                  </a:lnTo>
                  <a:lnTo>
                    <a:pt x="4583" y="2538"/>
                  </a:lnTo>
                  <a:lnTo>
                    <a:pt x="4556" y="2523"/>
                  </a:lnTo>
                  <a:lnTo>
                    <a:pt x="4497" y="2493"/>
                  </a:lnTo>
                  <a:lnTo>
                    <a:pt x="4435" y="2463"/>
                  </a:lnTo>
                  <a:lnTo>
                    <a:pt x="4368" y="2433"/>
                  </a:lnTo>
                  <a:lnTo>
                    <a:pt x="4298" y="2403"/>
                  </a:lnTo>
                  <a:lnTo>
                    <a:pt x="4180" y="2351"/>
                  </a:lnTo>
                  <a:lnTo>
                    <a:pt x="4070" y="2302"/>
                  </a:lnTo>
                  <a:lnTo>
                    <a:pt x="4017" y="2278"/>
                  </a:lnTo>
                  <a:lnTo>
                    <a:pt x="3968" y="2253"/>
                  </a:lnTo>
                  <a:lnTo>
                    <a:pt x="3919" y="2228"/>
                  </a:lnTo>
                  <a:lnTo>
                    <a:pt x="3874" y="2204"/>
                  </a:lnTo>
                  <a:lnTo>
                    <a:pt x="3852" y="2190"/>
                  </a:lnTo>
                  <a:lnTo>
                    <a:pt x="3832" y="2177"/>
                  </a:lnTo>
                  <a:lnTo>
                    <a:pt x="3811" y="2164"/>
                  </a:lnTo>
                  <a:lnTo>
                    <a:pt x="3791" y="2150"/>
                  </a:lnTo>
                  <a:lnTo>
                    <a:pt x="3771" y="2137"/>
                  </a:lnTo>
                  <a:lnTo>
                    <a:pt x="3753" y="2122"/>
                  </a:lnTo>
                  <a:lnTo>
                    <a:pt x="3735" y="2108"/>
                  </a:lnTo>
                  <a:lnTo>
                    <a:pt x="3717" y="2092"/>
                  </a:lnTo>
                  <a:lnTo>
                    <a:pt x="3700" y="2078"/>
                  </a:lnTo>
                  <a:lnTo>
                    <a:pt x="3683" y="2062"/>
                  </a:lnTo>
                  <a:lnTo>
                    <a:pt x="3668" y="2045"/>
                  </a:lnTo>
                  <a:lnTo>
                    <a:pt x="3654" y="2029"/>
                  </a:lnTo>
                  <a:lnTo>
                    <a:pt x="3639" y="2012"/>
                  </a:lnTo>
                  <a:lnTo>
                    <a:pt x="3626" y="1994"/>
                  </a:lnTo>
                  <a:lnTo>
                    <a:pt x="3612" y="1976"/>
                  </a:lnTo>
                  <a:lnTo>
                    <a:pt x="3600" y="1957"/>
                  </a:lnTo>
                  <a:lnTo>
                    <a:pt x="3605" y="1991"/>
                  </a:lnTo>
                  <a:lnTo>
                    <a:pt x="3610" y="2025"/>
                  </a:lnTo>
                  <a:lnTo>
                    <a:pt x="3614" y="2059"/>
                  </a:lnTo>
                  <a:lnTo>
                    <a:pt x="3618" y="2092"/>
                  </a:lnTo>
                  <a:lnTo>
                    <a:pt x="3621" y="2126"/>
                  </a:lnTo>
                  <a:lnTo>
                    <a:pt x="3623" y="2162"/>
                  </a:lnTo>
                  <a:lnTo>
                    <a:pt x="3624" y="2197"/>
                  </a:lnTo>
                  <a:lnTo>
                    <a:pt x="3624" y="2232"/>
                  </a:lnTo>
                  <a:lnTo>
                    <a:pt x="3623" y="2306"/>
                  </a:lnTo>
                  <a:lnTo>
                    <a:pt x="3618" y="2378"/>
                  </a:lnTo>
                  <a:lnTo>
                    <a:pt x="3609" y="2450"/>
                  </a:lnTo>
                  <a:lnTo>
                    <a:pt x="3598" y="2520"/>
                  </a:lnTo>
                  <a:lnTo>
                    <a:pt x="3584" y="2590"/>
                  </a:lnTo>
                  <a:lnTo>
                    <a:pt x="3566" y="2657"/>
                  </a:lnTo>
                  <a:lnTo>
                    <a:pt x="3547" y="2724"/>
                  </a:lnTo>
                  <a:lnTo>
                    <a:pt x="3523" y="2789"/>
                  </a:lnTo>
                  <a:lnTo>
                    <a:pt x="3498" y="2853"/>
                  </a:lnTo>
                  <a:lnTo>
                    <a:pt x="3469" y="2913"/>
                  </a:lnTo>
                  <a:lnTo>
                    <a:pt x="3438" y="2974"/>
                  </a:lnTo>
                  <a:lnTo>
                    <a:pt x="3405" y="3032"/>
                  </a:lnTo>
                  <a:lnTo>
                    <a:pt x="3369" y="3088"/>
                  </a:lnTo>
                  <a:lnTo>
                    <a:pt x="3331" y="3142"/>
                  </a:lnTo>
                  <a:lnTo>
                    <a:pt x="3291" y="3194"/>
                  </a:lnTo>
                  <a:lnTo>
                    <a:pt x="3249" y="3244"/>
                  </a:lnTo>
                  <a:lnTo>
                    <a:pt x="3205" y="3292"/>
                  </a:lnTo>
                  <a:lnTo>
                    <a:pt x="3158" y="3336"/>
                  </a:lnTo>
                  <a:lnTo>
                    <a:pt x="3110" y="3378"/>
                  </a:lnTo>
                  <a:lnTo>
                    <a:pt x="3059" y="3418"/>
                  </a:lnTo>
                  <a:lnTo>
                    <a:pt x="3007" y="3455"/>
                  </a:lnTo>
                  <a:lnTo>
                    <a:pt x="2953" y="3490"/>
                  </a:lnTo>
                  <a:lnTo>
                    <a:pt x="2899" y="3521"/>
                  </a:lnTo>
                  <a:lnTo>
                    <a:pt x="2842" y="3550"/>
                  </a:lnTo>
                  <a:lnTo>
                    <a:pt x="2783" y="3576"/>
                  </a:lnTo>
                  <a:lnTo>
                    <a:pt x="2724" y="3599"/>
                  </a:lnTo>
                  <a:lnTo>
                    <a:pt x="2663" y="3618"/>
                  </a:lnTo>
                  <a:lnTo>
                    <a:pt x="2601" y="3634"/>
                  </a:lnTo>
                  <a:lnTo>
                    <a:pt x="2538" y="3646"/>
                  </a:lnTo>
                  <a:lnTo>
                    <a:pt x="2474" y="3655"/>
                  </a:lnTo>
                  <a:lnTo>
                    <a:pt x="2409" y="3661"/>
                  </a:lnTo>
                  <a:lnTo>
                    <a:pt x="2343" y="3662"/>
                  </a:lnTo>
                  <a:lnTo>
                    <a:pt x="2278" y="3661"/>
                  </a:lnTo>
                  <a:lnTo>
                    <a:pt x="2212" y="3655"/>
                  </a:lnTo>
                  <a:lnTo>
                    <a:pt x="2148" y="3646"/>
                  </a:lnTo>
                  <a:lnTo>
                    <a:pt x="2085" y="3634"/>
                  </a:lnTo>
                  <a:lnTo>
                    <a:pt x="2023" y="3618"/>
                  </a:lnTo>
                  <a:lnTo>
                    <a:pt x="1962" y="3599"/>
                  </a:lnTo>
                  <a:lnTo>
                    <a:pt x="1903" y="3576"/>
                  </a:lnTo>
                  <a:lnTo>
                    <a:pt x="1845" y="3550"/>
                  </a:lnTo>
                  <a:lnTo>
                    <a:pt x="1788" y="3521"/>
                  </a:lnTo>
                  <a:lnTo>
                    <a:pt x="1733" y="3490"/>
                  </a:lnTo>
                  <a:lnTo>
                    <a:pt x="1679" y="3455"/>
                  </a:lnTo>
                  <a:lnTo>
                    <a:pt x="1627" y="3418"/>
                  </a:lnTo>
                  <a:lnTo>
                    <a:pt x="1577" y="3378"/>
                  </a:lnTo>
                  <a:lnTo>
                    <a:pt x="1529" y="3336"/>
                  </a:lnTo>
                  <a:lnTo>
                    <a:pt x="1482" y="3292"/>
                  </a:lnTo>
                  <a:lnTo>
                    <a:pt x="1437" y="3244"/>
                  </a:lnTo>
                  <a:lnTo>
                    <a:pt x="1395" y="3194"/>
                  </a:lnTo>
                  <a:lnTo>
                    <a:pt x="1355" y="3142"/>
                  </a:lnTo>
                  <a:lnTo>
                    <a:pt x="1317" y="3088"/>
                  </a:lnTo>
                  <a:lnTo>
                    <a:pt x="1282" y="3032"/>
                  </a:lnTo>
                  <a:lnTo>
                    <a:pt x="1248" y="2974"/>
                  </a:lnTo>
                  <a:lnTo>
                    <a:pt x="1217" y="2913"/>
                  </a:lnTo>
                  <a:lnTo>
                    <a:pt x="1189" y="2853"/>
                  </a:lnTo>
                  <a:lnTo>
                    <a:pt x="1163" y="2789"/>
                  </a:lnTo>
                  <a:lnTo>
                    <a:pt x="1140" y="2724"/>
                  </a:lnTo>
                  <a:lnTo>
                    <a:pt x="1120" y="2657"/>
                  </a:lnTo>
                  <a:lnTo>
                    <a:pt x="1102" y="2590"/>
                  </a:lnTo>
                  <a:lnTo>
                    <a:pt x="1089" y="2520"/>
                  </a:lnTo>
                  <a:lnTo>
                    <a:pt x="1078" y="2450"/>
                  </a:lnTo>
                  <a:lnTo>
                    <a:pt x="1069" y="2378"/>
                  </a:lnTo>
                  <a:lnTo>
                    <a:pt x="1064" y="2306"/>
                  </a:lnTo>
                  <a:lnTo>
                    <a:pt x="1062" y="2232"/>
                  </a:lnTo>
                  <a:lnTo>
                    <a:pt x="1063" y="2187"/>
                  </a:lnTo>
                  <a:lnTo>
                    <a:pt x="1065" y="2143"/>
                  </a:lnTo>
                  <a:lnTo>
                    <a:pt x="1068" y="2100"/>
                  </a:lnTo>
                  <a:lnTo>
                    <a:pt x="1072" y="2056"/>
                  </a:lnTo>
                  <a:lnTo>
                    <a:pt x="1078" y="2013"/>
                  </a:lnTo>
                  <a:lnTo>
                    <a:pt x="1084" y="1970"/>
                  </a:lnTo>
                  <a:lnTo>
                    <a:pt x="1091" y="1928"/>
                  </a:lnTo>
                  <a:lnTo>
                    <a:pt x="1100" y="1886"/>
                  </a:lnTo>
                  <a:lnTo>
                    <a:pt x="1110" y="1845"/>
                  </a:lnTo>
                  <a:lnTo>
                    <a:pt x="1121" y="1804"/>
                  </a:lnTo>
                  <a:lnTo>
                    <a:pt x="1132" y="1764"/>
                  </a:lnTo>
                  <a:lnTo>
                    <a:pt x="1146" y="1725"/>
                  </a:lnTo>
                  <a:lnTo>
                    <a:pt x="1159" y="1686"/>
                  </a:lnTo>
                  <a:lnTo>
                    <a:pt x="1174" y="1646"/>
                  </a:lnTo>
                  <a:lnTo>
                    <a:pt x="1190" y="1608"/>
                  </a:lnTo>
                  <a:lnTo>
                    <a:pt x="1206" y="1571"/>
                  </a:lnTo>
                  <a:lnTo>
                    <a:pt x="1224" y="1535"/>
                  </a:lnTo>
                  <a:lnTo>
                    <a:pt x="1243" y="1498"/>
                  </a:lnTo>
                  <a:lnTo>
                    <a:pt x="1263" y="1463"/>
                  </a:lnTo>
                  <a:lnTo>
                    <a:pt x="1283" y="1428"/>
                  </a:lnTo>
                  <a:lnTo>
                    <a:pt x="1304" y="1394"/>
                  </a:lnTo>
                  <a:lnTo>
                    <a:pt x="1327" y="1361"/>
                  </a:lnTo>
                  <a:lnTo>
                    <a:pt x="1350" y="1329"/>
                  </a:lnTo>
                  <a:lnTo>
                    <a:pt x="1373" y="1297"/>
                  </a:lnTo>
                  <a:lnTo>
                    <a:pt x="1398" y="1266"/>
                  </a:lnTo>
                  <a:lnTo>
                    <a:pt x="1424" y="1235"/>
                  </a:lnTo>
                  <a:lnTo>
                    <a:pt x="1449" y="1207"/>
                  </a:lnTo>
                  <a:lnTo>
                    <a:pt x="1476" y="1178"/>
                  </a:lnTo>
                  <a:lnTo>
                    <a:pt x="1504" y="1151"/>
                  </a:lnTo>
                  <a:lnTo>
                    <a:pt x="1532" y="1124"/>
                  </a:lnTo>
                  <a:lnTo>
                    <a:pt x="1562" y="1098"/>
                  </a:lnTo>
                  <a:lnTo>
                    <a:pt x="1592" y="1074"/>
                  </a:lnTo>
                  <a:lnTo>
                    <a:pt x="724" y="1074"/>
                  </a:lnTo>
                  <a:lnTo>
                    <a:pt x="724" y="3124"/>
                  </a:lnTo>
                  <a:lnTo>
                    <a:pt x="724" y="3132"/>
                  </a:lnTo>
                  <a:lnTo>
                    <a:pt x="724" y="3553"/>
                  </a:lnTo>
                  <a:lnTo>
                    <a:pt x="339" y="3553"/>
                  </a:lnTo>
                  <a:lnTo>
                    <a:pt x="339" y="3145"/>
                  </a:lnTo>
                  <a:lnTo>
                    <a:pt x="340" y="3135"/>
                  </a:lnTo>
                  <a:lnTo>
                    <a:pt x="340" y="3124"/>
                  </a:lnTo>
                  <a:lnTo>
                    <a:pt x="340" y="1074"/>
                  </a:lnTo>
                  <a:lnTo>
                    <a:pt x="0" y="1074"/>
                  </a:lnTo>
                  <a:lnTo>
                    <a:pt x="0" y="815"/>
                  </a:lnTo>
                  <a:lnTo>
                    <a:pt x="344" y="815"/>
                  </a:lnTo>
                  <a:lnTo>
                    <a:pt x="349" y="767"/>
                  </a:lnTo>
                  <a:lnTo>
                    <a:pt x="357" y="720"/>
                  </a:lnTo>
                  <a:lnTo>
                    <a:pt x="365" y="675"/>
                  </a:lnTo>
                  <a:lnTo>
                    <a:pt x="374" y="631"/>
                  </a:lnTo>
                  <a:lnTo>
                    <a:pt x="385" y="588"/>
                  </a:lnTo>
                  <a:lnTo>
                    <a:pt x="398" y="546"/>
                  </a:lnTo>
                  <a:lnTo>
                    <a:pt x="412" y="506"/>
                  </a:lnTo>
                  <a:lnTo>
                    <a:pt x="428" y="468"/>
                  </a:lnTo>
                  <a:lnTo>
                    <a:pt x="445" y="431"/>
                  </a:lnTo>
                  <a:lnTo>
                    <a:pt x="463" y="395"/>
                  </a:lnTo>
                  <a:lnTo>
                    <a:pt x="483" y="361"/>
                  </a:lnTo>
                  <a:lnTo>
                    <a:pt x="504" y="328"/>
                  </a:lnTo>
                  <a:lnTo>
                    <a:pt x="527" y="297"/>
                  </a:lnTo>
                  <a:lnTo>
                    <a:pt x="550" y="267"/>
                  </a:lnTo>
                  <a:lnTo>
                    <a:pt x="575" y="239"/>
                  </a:lnTo>
                  <a:lnTo>
                    <a:pt x="601" y="213"/>
                  </a:lnTo>
                  <a:lnTo>
                    <a:pt x="627" y="187"/>
                  </a:lnTo>
                  <a:lnTo>
                    <a:pt x="656" y="163"/>
                  </a:lnTo>
                  <a:lnTo>
                    <a:pt x="686" y="141"/>
                  </a:lnTo>
                  <a:lnTo>
                    <a:pt x="716" y="121"/>
                  </a:lnTo>
                  <a:lnTo>
                    <a:pt x="748" y="101"/>
                  </a:lnTo>
                  <a:lnTo>
                    <a:pt x="781" y="84"/>
                  </a:lnTo>
                  <a:lnTo>
                    <a:pt x="814" y="68"/>
                  </a:lnTo>
                  <a:lnTo>
                    <a:pt x="849" y="54"/>
                  </a:lnTo>
                  <a:lnTo>
                    <a:pt x="885" y="42"/>
                  </a:lnTo>
                  <a:lnTo>
                    <a:pt x="921" y="30"/>
                  </a:lnTo>
                  <a:lnTo>
                    <a:pt x="958" y="21"/>
                  </a:lnTo>
                  <a:lnTo>
                    <a:pt x="997" y="14"/>
                  </a:lnTo>
                  <a:lnTo>
                    <a:pt x="1036" y="8"/>
                  </a:lnTo>
                  <a:lnTo>
                    <a:pt x="1076" y="3"/>
                  </a:lnTo>
                  <a:lnTo>
                    <a:pt x="1117" y="1"/>
                  </a:lnTo>
                  <a:lnTo>
                    <a:pt x="1158" y="0"/>
                  </a:lnTo>
                  <a:lnTo>
                    <a:pt x="1211" y="0"/>
                  </a:lnTo>
                  <a:lnTo>
                    <a:pt x="1261" y="1"/>
                  </a:lnTo>
                  <a:lnTo>
                    <a:pt x="1308" y="3"/>
                  </a:lnTo>
                  <a:lnTo>
                    <a:pt x="1353" y="5"/>
                  </a:lnTo>
                  <a:lnTo>
                    <a:pt x="1394" y="9"/>
                  </a:lnTo>
                  <a:lnTo>
                    <a:pt x="1433" y="12"/>
                  </a:lnTo>
                  <a:lnTo>
                    <a:pt x="1469" y="16"/>
                  </a:lnTo>
                  <a:lnTo>
                    <a:pt x="1503" y="20"/>
                  </a:lnTo>
                  <a:lnTo>
                    <a:pt x="1535" y="25"/>
                  </a:lnTo>
                  <a:lnTo>
                    <a:pt x="1564" y="31"/>
                  </a:lnTo>
                  <a:lnTo>
                    <a:pt x="1592" y="37"/>
                  </a:lnTo>
                  <a:lnTo>
                    <a:pt x="1616" y="44"/>
                  </a:lnTo>
                  <a:lnTo>
                    <a:pt x="1640" y="50"/>
                  </a:lnTo>
                  <a:lnTo>
                    <a:pt x="1662" y="57"/>
                  </a:lnTo>
                  <a:lnTo>
                    <a:pt x="1681" y="65"/>
                  </a:lnTo>
                  <a:lnTo>
                    <a:pt x="1699" y="72"/>
                  </a:lnTo>
                  <a:lnTo>
                    <a:pt x="1699" y="426"/>
                  </a:lnTo>
                  <a:lnTo>
                    <a:pt x="1699" y="443"/>
                  </a:lnTo>
                  <a:lnTo>
                    <a:pt x="1698" y="457"/>
                  </a:lnTo>
                  <a:lnTo>
                    <a:pt x="1698" y="465"/>
                  </a:lnTo>
                  <a:lnTo>
                    <a:pt x="1698" y="468"/>
                  </a:lnTo>
                  <a:lnTo>
                    <a:pt x="1689" y="467"/>
                  </a:lnTo>
                  <a:lnTo>
                    <a:pt x="1684" y="467"/>
                  </a:lnTo>
                  <a:lnTo>
                    <a:pt x="1657" y="443"/>
                  </a:lnTo>
                  <a:lnTo>
                    <a:pt x="1632" y="421"/>
                  </a:lnTo>
                  <a:lnTo>
                    <a:pt x="1605" y="399"/>
                  </a:lnTo>
                  <a:lnTo>
                    <a:pt x="1577" y="378"/>
                  </a:lnTo>
                  <a:lnTo>
                    <a:pt x="1548" y="359"/>
                  </a:lnTo>
                  <a:lnTo>
                    <a:pt x="1518" y="340"/>
                  </a:lnTo>
                  <a:lnTo>
                    <a:pt x="1503" y="331"/>
                  </a:lnTo>
                  <a:lnTo>
                    <a:pt x="1487" y="323"/>
                  </a:lnTo>
                  <a:lnTo>
                    <a:pt x="1470" y="315"/>
                  </a:lnTo>
                  <a:lnTo>
                    <a:pt x="1454" y="307"/>
                  </a:lnTo>
                  <a:lnTo>
                    <a:pt x="1436" y="300"/>
                  </a:lnTo>
                  <a:lnTo>
                    <a:pt x="1417" y="293"/>
                  </a:lnTo>
                  <a:lnTo>
                    <a:pt x="1399" y="287"/>
                  </a:lnTo>
                  <a:lnTo>
                    <a:pt x="1379" y="281"/>
                  </a:lnTo>
                  <a:lnTo>
                    <a:pt x="1360" y="274"/>
                  </a:lnTo>
                  <a:lnTo>
                    <a:pt x="1339" y="269"/>
                  </a:lnTo>
                  <a:lnTo>
                    <a:pt x="1318" y="265"/>
                  </a:lnTo>
                  <a:lnTo>
                    <a:pt x="1295" y="260"/>
                  </a:lnTo>
                  <a:lnTo>
                    <a:pt x="1272" y="257"/>
                  </a:lnTo>
                  <a:lnTo>
                    <a:pt x="1249" y="253"/>
                  </a:lnTo>
                  <a:lnTo>
                    <a:pt x="1224" y="251"/>
                  </a:lnTo>
                  <a:lnTo>
                    <a:pt x="1198" y="248"/>
                  </a:lnTo>
                  <a:lnTo>
                    <a:pt x="1171" y="246"/>
                  </a:lnTo>
                  <a:lnTo>
                    <a:pt x="1144" y="244"/>
                  </a:lnTo>
                  <a:lnTo>
                    <a:pt x="1116" y="243"/>
                  </a:lnTo>
                  <a:lnTo>
                    <a:pt x="1086" y="243"/>
                  </a:lnTo>
                  <a:lnTo>
                    <a:pt x="1062" y="244"/>
                  </a:lnTo>
                  <a:lnTo>
                    <a:pt x="1038" y="246"/>
                  </a:lnTo>
                  <a:lnTo>
                    <a:pt x="1016" y="249"/>
                  </a:lnTo>
                  <a:lnTo>
                    <a:pt x="994" y="253"/>
                  </a:lnTo>
                  <a:lnTo>
                    <a:pt x="973" y="259"/>
                  </a:lnTo>
                  <a:lnTo>
                    <a:pt x="952" y="265"/>
                  </a:lnTo>
                  <a:lnTo>
                    <a:pt x="932" y="273"/>
                  </a:lnTo>
                  <a:lnTo>
                    <a:pt x="913" y="282"/>
                  </a:lnTo>
                  <a:lnTo>
                    <a:pt x="894" y="292"/>
                  </a:lnTo>
                  <a:lnTo>
                    <a:pt x="876" y="303"/>
                  </a:lnTo>
                  <a:lnTo>
                    <a:pt x="858" y="316"/>
                  </a:lnTo>
                  <a:lnTo>
                    <a:pt x="842" y="328"/>
                  </a:lnTo>
                  <a:lnTo>
                    <a:pt x="826" y="343"/>
                  </a:lnTo>
                  <a:lnTo>
                    <a:pt x="812" y="359"/>
                  </a:lnTo>
                  <a:lnTo>
                    <a:pt x="797" y="375"/>
                  </a:lnTo>
                  <a:lnTo>
                    <a:pt x="785" y="393"/>
                  </a:lnTo>
                  <a:lnTo>
                    <a:pt x="773" y="411"/>
                  </a:lnTo>
                  <a:lnTo>
                    <a:pt x="761" y="432"/>
                  </a:lnTo>
                  <a:lnTo>
                    <a:pt x="751" y="453"/>
                  </a:lnTo>
                  <a:lnTo>
                    <a:pt x="743" y="474"/>
                  </a:lnTo>
                  <a:lnTo>
                    <a:pt x="735" y="497"/>
                  </a:lnTo>
                  <a:lnTo>
                    <a:pt x="727" y="522"/>
                  </a:lnTo>
                  <a:lnTo>
                    <a:pt x="721" y="546"/>
                  </a:lnTo>
                  <a:lnTo>
                    <a:pt x="716" y="572"/>
                  </a:lnTo>
                  <a:lnTo>
                    <a:pt x="713" y="599"/>
                  </a:lnTo>
                  <a:lnTo>
                    <a:pt x="710" y="628"/>
                  </a:lnTo>
                  <a:lnTo>
                    <a:pt x="709" y="657"/>
                  </a:lnTo>
                  <a:lnTo>
                    <a:pt x="708" y="686"/>
                  </a:lnTo>
                  <a:lnTo>
                    <a:pt x="709" y="717"/>
                  </a:lnTo>
                  <a:lnTo>
                    <a:pt x="712" y="748"/>
                  </a:lnTo>
                  <a:lnTo>
                    <a:pt x="715" y="781"/>
                  </a:lnTo>
                  <a:lnTo>
                    <a:pt x="720" y="815"/>
                  </a:lnTo>
                  <a:lnTo>
                    <a:pt x="2161" y="815"/>
                  </a:lnTo>
                  <a:lnTo>
                    <a:pt x="2183" y="812"/>
                  </a:lnTo>
                  <a:lnTo>
                    <a:pt x="2205" y="809"/>
                  </a:lnTo>
                  <a:lnTo>
                    <a:pt x="2228" y="806"/>
                  </a:lnTo>
                  <a:lnTo>
                    <a:pt x="2251" y="805"/>
                  </a:lnTo>
                  <a:lnTo>
                    <a:pt x="2274" y="803"/>
                  </a:lnTo>
                  <a:lnTo>
                    <a:pt x="2297" y="802"/>
                  </a:lnTo>
                  <a:lnTo>
                    <a:pt x="2320" y="801"/>
                  </a:lnTo>
                  <a:lnTo>
                    <a:pt x="2343" y="801"/>
                  </a:lnTo>
                  <a:lnTo>
                    <a:pt x="2391" y="802"/>
                  </a:lnTo>
                  <a:lnTo>
                    <a:pt x="2438" y="805"/>
                  </a:lnTo>
                  <a:lnTo>
                    <a:pt x="2486" y="809"/>
                  </a:lnTo>
                  <a:lnTo>
                    <a:pt x="2532" y="816"/>
                  </a:lnTo>
                  <a:lnTo>
                    <a:pt x="2577" y="824"/>
                  </a:lnTo>
                  <a:lnTo>
                    <a:pt x="2624" y="835"/>
                  </a:lnTo>
                  <a:lnTo>
                    <a:pt x="2668" y="847"/>
                  </a:lnTo>
                  <a:lnTo>
                    <a:pt x="2712" y="862"/>
                  </a:lnTo>
                  <a:lnTo>
                    <a:pt x="2755" y="877"/>
                  </a:lnTo>
                  <a:lnTo>
                    <a:pt x="2799" y="893"/>
                  </a:lnTo>
                  <a:lnTo>
                    <a:pt x="2840" y="913"/>
                  </a:lnTo>
                  <a:lnTo>
                    <a:pt x="2882" y="934"/>
                  </a:lnTo>
                  <a:lnTo>
                    <a:pt x="2922" y="955"/>
                  </a:lnTo>
                  <a:lnTo>
                    <a:pt x="2962" y="979"/>
                  </a:lnTo>
                  <a:lnTo>
                    <a:pt x="3001" y="1004"/>
                  </a:lnTo>
                  <a:lnTo>
                    <a:pt x="3039" y="1030"/>
                  </a:lnTo>
                  <a:lnTo>
                    <a:pt x="3076" y="1058"/>
                  </a:lnTo>
                  <a:lnTo>
                    <a:pt x="3112" y="1087"/>
                  </a:lnTo>
                  <a:lnTo>
                    <a:pt x="3148" y="1118"/>
                  </a:lnTo>
                  <a:lnTo>
                    <a:pt x="3182" y="1150"/>
                  </a:lnTo>
                  <a:lnTo>
                    <a:pt x="3215" y="1184"/>
                  </a:lnTo>
                  <a:lnTo>
                    <a:pt x="3247" y="1218"/>
                  </a:lnTo>
                  <a:lnTo>
                    <a:pt x="3278" y="1254"/>
                  </a:lnTo>
                  <a:lnTo>
                    <a:pt x="3308" y="1291"/>
                  </a:lnTo>
                  <a:lnTo>
                    <a:pt x="3336" y="1329"/>
                  </a:lnTo>
                  <a:lnTo>
                    <a:pt x="3364" y="1368"/>
                  </a:lnTo>
                  <a:lnTo>
                    <a:pt x="3391" y="1409"/>
                  </a:lnTo>
                  <a:lnTo>
                    <a:pt x="3416" y="1450"/>
                  </a:lnTo>
                  <a:lnTo>
                    <a:pt x="3439" y="1492"/>
                  </a:lnTo>
                  <a:lnTo>
                    <a:pt x="3462" y="1535"/>
                  </a:lnTo>
                  <a:lnTo>
                    <a:pt x="3484" y="1580"/>
                  </a:lnTo>
                  <a:lnTo>
                    <a:pt x="3503" y="1625"/>
                  </a:lnTo>
                  <a:lnTo>
                    <a:pt x="3502" y="1604"/>
                  </a:lnTo>
                  <a:lnTo>
                    <a:pt x="3501" y="1584"/>
                  </a:lnTo>
                  <a:lnTo>
                    <a:pt x="3501" y="1562"/>
                  </a:lnTo>
                  <a:lnTo>
                    <a:pt x="3500" y="1540"/>
                  </a:lnTo>
                  <a:lnTo>
                    <a:pt x="3502" y="1493"/>
                  </a:lnTo>
                  <a:lnTo>
                    <a:pt x="3506" y="1449"/>
                  </a:lnTo>
                  <a:lnTo>
                    <a:pt x="3514" y="1405"/>
                  </a:lnTo>
                  <a:lnTo>
                    <a:pt x="3523" y="1363"/>
                  </a:lnTo>
                  <a:lnTo>
                    <a:pt x="3535" y="1323"/>
                  </a:lnTo>
                  <a:lnTo>
                    <a:pt x="3550" y="1285"/>
                  </a:lnTo>
                  <a:lnTo>
                    <a:pt x="3566" y="1248"/>
                  </a:lnTo>
                  <a:lnTo>
                    <a:pt x="3586" y="1213"/>
                  </a:lnTo>
                  <a:lnTo>
                    <a:pt x="3607" y="1179"/>
                  </a:lnTo>
                  <a:lnTo>
                    <a:pt x="3630" y="1147"/>
                  </a:lnTo>
                  <a:lnTo>
                    <a:pt x="3656" y="1117"/>
                  </a:lnTo>
                  <a:lnTo>
                    <a:pt x="3683" y="1088"/>
                  </a:lnTo>
                  <a:lnTo>
                    <a:pt x="3712" y="1060"/>
                  </a:lnTo>
                  <a:lnTo>
                    <a:pt x="3743" y="1035"/>
                  </a:lnTo>
                  <a:lnTo>
                    <a:pt x="3776" y="1011"/>
                  </a:lnTo>
                  <a:lnTo>
                    <a:pt x="3810" y="988"/>
                  </a:lnTo>
                  <a:lnTo>
                    <a:pt x="3846" y="967"/>
                  </a:lnTo>
                  <a:lnTo>
                    <a:pt x="3883" y="947"/>
                  </a:lnTo>
                  <a:lnTo>
                    <a:pt x="3922" y="928"/>
                  </a:lnTo>
                  <a:lnTo>
                    <a:pt x="3962" y="911"/>
                  </a:lnTo>
                  <a:lnTo>
                    <a:pt x="4003" y="897"/>
                  </a:lnTo>
                  <a:lnTo>
                    <a:pt x="4045" y="882"/>
                  </a:lnTo>
                  <a:lnTo>
                    <a:pt x="4087" y="870"/>
                  </a:lnTo>
                  <a:lnTo>
                    <a:pt x="4132" y="858"/>
                  </a:lnTo>
                  <a:lnTo>
                    <a:pt x="4176" y="848"/>
                  </a:lnTo>
                  <a:lnTo>
                    <a:pt x="4221" y="840"/>
                  </a:lnTo>
                  <a:lnTo>
                    <a:pt x="4268" y="833"/>
                  </a:lnTo>
                  <a:lnTo>
                    <a:pt x="4314" y="826"/>
                  </a:lnTo>
                  <a:lnTo>
                    <a:pt x="4361" y="822"/>
                  </a:lnTo>
                  <a:lnTo>
                    <a:pt x="4409" y="819"/>
                  </a:lnTo>
                  <a:lnTo>
                    <a:pt x="4456" y="817"/>
                  </a:lnTo>
                  <a:lnTo>
                    <a:pt x="4503" y="817"/>
                  </a:lnTo>
                  <a:lnTo>
                    <a:pt x="4518" y="817"/>
                  </a:lnTo>
                  <a:lnTo>
                    <a:pt x="4532" y="817"/>
                  </a:lnTo>
                  <a:lnTo>
                    <a:pt x="4547" y="817"/>
                  </a:lnTo>
                  <a:lnTo>
                    <a:pt x="4561" y="817"/>
                  </a:lnTo>
                  <a:lnTo>
                    <a:pt x="4596" y="817"/>
                  </a:lnTo>
                  <a:lnTo>
                    <a:pt x="4632" y="819"/>
                  </a:lnTo>
                  <a:lnTo>
                    <a:pt x="4669" y="821"/>
                  </a:lnTo>
                  <a:lnTo>
                    <a:pt x="4707" y="825"/>
                  </a:lnTo>
                  <a:lnTo>
                    <a:pt x="4746" y="831"/>
                  </a:lnTo>
                  <a:lnTo>
                    <a:pt x="4787" y="836"/>
                  </a:lnTo>
                  <a:lnTo>
                    <a:pt x="4827" y="842"/>
                  </a:lnTo>
                  <a:lnTo>
                    <a:pt x="4866" y="849"/>
                  </a:lnTo>
                  <a:lnTo>
                    <a:pt x="4945" y="865"/>
                  </a:lnTo>
                  <a:lnTo>
                    <a:pt x="5020" y="881"/>
                  </a:lnTo>
                  <a:lnTo>
                    <a:pt x="5090" y="899"/>
                  </a:lnTo>
                  <a:lnTo>
                    <a:pt x="5153" y="914"/>
                  </a:lnTo>
                  <a:lnTo>
                    <a:pt x="5296" y="1263"/>
                  </a:lnTo>
                  <a:lnTo>
                    <a:pt x="5457" y="1659"/>
                  </a:lnTo>
                  <a:lnTo>
                    <a:pt x="5891" y="2717"/>
                  </a:lnTo>
                  <a:lnTo>
                    <a:pt x="5941" y="2886"/>
                  </a:lnTo>
                  <a:lnTo>
                    <a:pt x="5998" y="2717"/>
                  </a:lnTo>
                  <a:lnTo>
                    <a:pt x="6547" y="1360"/>
                  </a:lnTo>
                  <a:lnTo>
                    <a:pt x="6557" y="1325"/>
                  </a:lnTo>
                  <a:lnTo>
                    <a:pt x="6569" y="1292"/>
                  </a:lnTo>
                  <a:lnTo>
                    <a:pt x="6583" y="1260"/>
                  </a:lnTo>
                  <a:lnTo>
                    <a:pt x="6598" y="1229"/>
                  </a:lnTo>
                  <a:lnTo>
                    <a:pt x="6615" y="1199"/>
                  </a:lnTo>
                  <a:lnTo>
                    <a:pt x="6633" y="1172"/>
                  </a:lnTo>
                  <a:lnTo>
                    <a:pt x="6653" y="1145"/>
                  </a:lnTo>
                  <a:lnTo>
                    <a:pt x="6675" y="1118"/>
                  </a:lnTo>
                  <a:lnTo>
                    <a:pt x="6697" y="1093"/>
                  </a:lnTo>
                  <a:lnTo>
                    <a:pt x="6721" y="1070"/>
                  </a:lnTo>
                  <a:lnTo>
                    <a:pt x="6747" y="1048"/>
                  </a:lnTo>
                  <a:lnTo>
                    <a:pt x="6772" y="1026"/>
                  </a:lnTo>
                  <a:lnTo>
                    <a:pt x="6800" y="1006"/>
                  </a:lnTo>
                  <a:lnTo>
                    <a:pt x="6829" y="987"/>
                  </a:lnTo>
                  <a:lnTo>
                    <a:pt x="6859" y="969"/>
                  </a:lnTo>
                  <a:lnTo>
                    <a:pt x="6891" y="952"/>
                  </a:lnTo>
                  <a:lnTo>
                    <a:pt x="6923" y="937"/>
                  </a:lnTo>
                  <a:lnTo>
                    <a:pt x="6956" y="921"/>
                  </a:lnTo>
                  <a:lnTo>
                    <a:pt x="6989" y="908"/>
                  </a:lnTo>
                  <a:lnTo>
                    <a:pt x="7024" y="896"/>
                  </a:lnTo>
                  <a:lnTo>
                    <a:pt x="7060" y="884"/>
                  </a:lnTo>
                  <a:lnTo>
                    <a:pt x="7096" y="874"/>
                  </a:lnTo>
                  <a:lnTo>
                    <a:pt x="7133" y="865"/>
                  </a:lnTo>
                  <a:lnTo>
                    <a:pt x="7170" y="855"/>
                  </a:lnTo>
                  <a:lnTo>
                    <a:pt x="7208" y="848"/>
                  </a:lnTo>
                  <a:lnTo>
                    <a:pt x="7247" y="842"/>
                  </a:lnTo>
                  <a:lnTo>
                    <a:pt x="7286" y="837"/>
                  </a:lnTo>
                  <a:lnTo>
                    <a:pt x="7327" y="833"/>
                  </a:lnTo>
                  <a:lnTo>
                    <a:pt x="7367" y="830"/>
                  </a:lnTo>
                  <a:lnTo>
                    <a:pt x="7408" y="826"/>
                  </a:lnTo>
                  <a:lnTo>
                    <a:pt x="7449" y="825"/>
                  </a:lnTo>
                  <a:lnTo>
                    <a:pt x="7490" y="825"/>
                  </a:lnTo>
                  <a:lnTo>
                    <a:pt x="7531" y="825"/>
                  </a:lnTo>
                  <a:lnTo>
                    <a:pt x="7570" y="826"/>
                  </a:lnTo>
                  <a:lnTo>
                    <a:pt x="7609" y="828"/>
                  </a:lnTo>
                  <a:lnTo>
                    <a:pt x="7646" y="830"/>
                  </a:lnTo>
                  <a:lnTo>
                    <a:pt x="7682" y="833"/>
                  </a:lnTo>
                  <a:lnTo>
                    <a:pt x="7718" y="837"/>
                  </a:lnTo>
                  <a:lnTo>
                    <a:pt x="7753" y="841"/>
                  </a:lnTo>
                  <a:lnTo>
                    <a:pt x="7788" y="846"/>
                  </a:lnTo>
                  <a:lnTo>
                    <a:pt x="7823" y="852"/>
                  </a:lnTo>
                  <a:lnTo>
                    <a:pt x="7857" y="859"/>
                  </a:lnTo>
                  <a:lnTo>
                    <a:pt x="7891" y="867"/>
                  </a:lnTo>
                  <a:lnTo>
                    <a:pt x="7926" y="875"/>
                  </a:lnTo>
                  <a:lnTo>
                    <a:pt x="7960" y="885"/>
                  </a:lnTo>
                  <a:lnTo>
                    <a:pt x="7995" y="896"/>
                  </a:lnTo>
                  <a:lnTo>
                    <a:pt x="8031" y="907"/>
                  </a:lnTo>
                  <a:lnTo>
                    <a:pt x="8067" y="919"/>
                  </a:lnTo>
                  <a:lnTo>
                    <a:pt x="8067" y="1329"/>
                  </a:lnTo>
                  <a:lnTo>
                    <a:pt x="8023" y="1297"/>
                  </a:lnTo>
                  <a:lnTo>
                    <a:pt x="7980" y="1267"/>
                  </a:lnTo>
                  <a:lnTo>
                    <a:pt x="7938" y="1240"/>
                  </a:lnTo>
                  <a:lnTo>
                    <a:pt x="7897" y="1213"/>
                  </a:lnTo>
                  <a:lnTo>
                    <a:pt x="7857" y="1188"/>
                  </a:lnTo>
                  <a:lnTo>
                    <a:pt x="7817" y="1165"/>
                  </a:lnTo>
                  <a:lnTo>
                    <a:pt x="7778" y="1145"/>
                  </a:lnTo>
                  <a:lnTo>
                    <a:pt x="7738" y="1126"/>
                  </a:lnTo>
                  <a:lnTo>
                    <a:pt x="7717" y="1118"/>
                  </a:lnTo>
                  <a:lnTo>
                    <a:pt x="7697" y="1110"/>
                  </a:lnTo>
                  <a:lnTo>
                    <a:pt x="7677" y="1103"/>
                  </a:lnTo>
                  <a:lnTo>
                    <a:pt x="7656" y="1095"/>
                  </a:lnTo>
                  <a:lnTo>
                    <a:pt x="7636" y="1089"/>
                  </a:lnTo>
                  <a:lnTo>
                    <a:pt x="7614" y="1083"/>
                  </a:lnTo>
                  <a:lnTo>
                    <a:pt x="7593" y="1078"/>
                  </a:lnTo>
                  <a:lnTo>
                    <a:pt x="7572" y="1073"/>
                  </a:lnTo>
                  <a:lnTo>
                    <a:pt x="7549" y="1069"/>
                  </a:lnTo>
                  <a:lnTo>
                    <a:pt x="7527" y="1064"/>
                  </a:lnTo>
                  <a:lnTo>
                    <a:pt x="7505" y="1061"/>
                  </a:lnTo>
                  <a:lnTo>
                    <a:pt x="7481" y="1059"/>
                  </a:lnTo>
                  <a:lnTo>
                    <a:pt x="7457" y="1057"/>
                  </a:lnTo>
                  <a:lnTo>
                    <a:pt x="7434" y="1055"/>
                  </a:lnTo>
                  <a:lnTo>
                    <a:pt x="7409" y="1054"/>
                  </a:lnTo>
                  <a:lnTo>
                    <a:pt x="7383" y="1054"/>
                  </a:lnTo>
                  <a:lnTo>
                    <a:pt x="7361" y="1054"/>
                  </a:lnTo>
                  <a:lnTo>
                    <a:pt x="7338" y="1055"/>
                  </a:lnTo>
                  <a:lnTo>
                    <a:pt x="7315" y="1057"/>
                  </a:lnTo>
                  <a:lnTo>
                    <a:pt x="7293" y="1059"/>
                  </a:lnTo>
                  <a:lnTo>
                    <a:pt x="7269" y="1062"/>
                  </a:lnTo>
                  <a:lnTo>
                    <a:pt x="7246" y="1067"/>
                  </a:lnTo>
                  <a:lnTo>
                    <a:pt x="7224" y="1071"/>
                  </a:lnTo>
                  <a:lnTo>
                    <a:pt x="7201" y="1076"/>
                  </a:lnTo>
                  <a:lnTo>
                    <a:pt x="7178" y="1082"/>
                  </a:lnTo>
                  <a:lnTo>
                    <a:pt x="7156" y="1089"/>
                  </a:lnTo>
                  <a:lnTo>
                    <a:pt x="7134" y="1097"/>
                  </a:lnTo>
                  <a:lnTo>
                    <a:pt x="7112" y="1106"/>
                  </a:lnTo>
                  <a:lnTo>
                    <a:pt x="7091" y="1116"/>
                  </a:lnTo>
                  <a:lnTo>
                    <a:pt x="7070" y="1126"/>
                  </a:lnTo>
                  <a:lnTo>
                    <a:pt x="7051" y="1139"/>
                  </a:lnTo>
                  <a:lnTo>
                    <a:pt x="7031" y="1151"/>
                  </a:lnTo>
                  <a:lnTo>
                    <a:pt x="7012" y="1164"/>
                  </a:lnTo>
                  <a:lnTo>
                    <a:pt x="6994" y="1180"/>
                  </a:lnTo>
                  <a:lnTo>
                    <a:pt x="6977" y="1195"/>
                  </a:lnTo>
                  <a:lnTo>
                    <a:pt x="6961" y="1213"/>
                  </a:lnTo>
                  <a:lnTo>
                    <a:pt x="6946" y="1230"/>
                  </a:lnTo>
                  <a:lnTo>
                    <a:pt x="6931" y="1250"/>
                  </a:lnTo>
                  <a:lnTo>
                    <a:pt x="6918" y="1270"/>
                  </a:lnTo>
                  <a:lnTo>
                    <a:pt x="6906" y="1292"/>
                  </a:lnTo>
                  <a:lnTo>
                    <a:pt x="6895" y="1315"/>
                  </a:lnTo>
                  <a:lnTo>
                    <a:pt x="6886" y="1338"/>
                  </a:lnTo>
                  <a:lnTo>
                    <a:pt x="6878" y="1364"/>
                  </a:lnTo>
                  <a:lnTo>
                    <a:pt x="6870" y="1391"/>
                  </a:lnTo>
                  <a:lnTo>
                    <a:pt x="6864" y="1419"/>
                  </a:lnTo>
                  <a:lnTo>
                    <a:pt x="6861" y="1449"/>
                  </a:lnTo>
                  <a:lnTo>
                    <a:pt x="6858" y="1480"/>
                  </a:lnTo>
                  <a:lnTo>
                    <a:pt x="6857" y="1512"/>
                  </a:lnTo>
                  <a:lnTo>
                    <a:pt x="6857" y="1536"/>
                  </a:lnTo>
                  <a:lnTo>
                    <a:pt x="6858" y="1559"/>
                  </a:lnTo>
                  <a:lnTo>
                    <a:pt x="6860" y="1581"/>
                  </a:lnTo>
                  <a:lnTo>
                    <a:pt x="6863" y="1601"/>
                  </a:lnTo>
                  <a:lnTo>
                    <a:pt x="6867" y="1622"/>
                  </a:lnTo>
                  <a:lnTo>
                    <a:pt x="6872" y="1640"/>
                  </a:lnTo>
                  <a:lnTo>
                    <a:pt x="6880" y="1659"/>
                  </a:lnTo>
                  <a:lnTo>
                    <a:pt x="6887" y="1675"/>
                  </a:lnTo>
                  <a:lnTo>
                    <a:pt x="6895" y="1693"/>
                  </a:lnTo>
                  <a:lnTo>
                    <a:pt x="6905" y="1708"/>
                  </a:lnTo>
                  <a:lnTo>
                    <a:pt x="6917" y="1724"/>
                  </a:lnTo>
                  <a:lnTo>
                    <a:pt x="6928" y="1739"/>
                  </a:lnTo>
                  <a:lnTo>
                    <a:pt x="6942" y="1754"/>
                  </a:lnTo>
                  <a:lnTo>
                    <a:pt x="6957" y="1768"/>
                  </a:lnTo>
                  <a:lnTo>
                    <a:pt x="6973" y="1782"/>
                  </a:lnTo>
                  <a:lnTo>
                    <a:pt x="6991" y="1796"/>
                  </a:lnTo>
                  <a:lnTo>
                    <a:pt x="7009" y="1810"/>
                  </a:lnTo>
                  <a:lnTo>
                    <a:pt x="7030" y="1824"/>
                  </a:lnTo>
                  <a:lnTo>
                    <a:pt x="7052" y="1838"/>
                  </a:lnTo>
                  <a:lnTo>
                    <a:pt x="7075" y="1851"/>
                  </a:lnTo>
                  <a:lnTo>
                    <a:pt x="7126" y="1880"/>
                  </a:lnTo>
                  <a:lnTo>
                    <a:pt x="7183" y="1910"/>
                  </a:lnTo>
                  <a:lnTo>
                    <a:pt x="7316" y="1976"/>
                  </a:lnTo>
                  <a:lnTo>
                    <a:pt x="7477" y="2055"/>
                  </a:lnTo>
                  <a:lnTo>
                    <a:pt x="7548" y="2086"/>
                  </a:lnTo>
                  <a:lnTo>
                    <a:pt x="7618" y="2118"/>
                  </a:lnTo>
                  <a:lnTo>
                    <a:pt x="7653" y="2135"/>
                  </a:lnTo>
                  <a:lnTo>
                    <a:pt x="7687" y="2152"/>
                  </a:lnTo>
                  <a:lnTo>
                    <a:pt x="7720" y="2169"/>
                  </a:lnTo>
                  <a:lnTo>
                    <a:pt x="7753" y="2186"/>
                  </a:lnTo>
                  <a:lnTo>
                    <a:pt x="7786" y="2205"/>
                  </a:lnTo>
                  <a:lnTo>
                    <a:pt x="7817" y="2223"/>
                  </a:lnTo>
                  <a:lnTo>
                    <a:pt x="7848" y="2242"/>
                  </a:lnTo>
                  <a:lnTo>
                    <a:pt x="7878" y="2261"/>
                  </a:lnTo>
                  <a:lnTo>
                    <a:pt x="7906" y="2281"/>
                  </a:lnTo>
                  <a:lnTo>
                    <a:pt x="7935" y="2302"/>
                  </a:lnTo>
                  <a:lnTo>
                    <a:pt x="7962" y="2323"/>
                  </a:lnTo>
                  <a:lnTo>
                    <a:pt x="7989" y="2345"/>
                  </a:lnTo>
                  <a:lnTo>
                    <a:pt x="8014" y="2369"/>
                  </a:lnTo>
                  <a:lnTo>
                    <a:pt x="8037" y="2392"/>
                  </a:lnTo>
                  <a:lnTo>
                    <a:pt x="8060" y="2416"/>
                  </a:lnTo>
                  <a:lnTo>
                    <a:pt x="8081" y="2442"/>
                  </a:lnTo>
                  <a:lnTo>
                    <a:pt x="8101" y="2467"/>
                  </a:lnTo>
                  <a:lnTo>
                    <a:pt x="8120" y="2495"/>
                  </a:lnTo>
                  <a:lnTo>
                    <a:pt x="8136" y="2523"/>
                  </a:lnTo>
                  <a:lnTo>
                    <a:pt x="8153" y="2553"/>
                  </a:lnTo>
                  <a:lnTo>
                    <a:pt x="8166" y="2583"/>
                  </a:lnTo>
                  <a:lnTo>
                    <a:pt x="8178" y="2615"/>
                  </a:lnTo>
                  <a:lnTo>
                    <a:pt x="8189" y="2647"/>
                  </a:lnTo>
                  <a:lnTo>
                    <a:pt x="8198" y="2681"/>
                  </a:lnTo>
                  <a:lnTo>
                    <a:pt x="8205" y="2716"/>
                  </a:lnTo>
                  <a:lnTo>
                    <a:pt x="8210" y="2753"/>
                  </a:lnTo>
                  <a:lnTo>
                    <a:pt x="8213" y="2790"/>
                  </a:lnTo>
                  <a:lnTo>
                    <a:pt x="8214" y="2829"/>
                  </a:lnTo>
                  <a:lnTo>
                    <a:pt x="8212" y="2894"/>
                  </a:lnTo>
                  <a:lnTo>
                    <a:pt x="8206" y="2956"/>
                  </a:lnTo>
                  <a:lnTo>
                    <a:pt x="8197" y="3013"/>
                  </a:lnTo>
                  <a:lnTo>
                    <a:pt x="8184" y="3068"/>
                  </a:lnTo>
                  <a:lnTo>
                    <a:pt x="8167" y="3121"/>
                  </a:lnTo>
                  <a:lnTo>
                    <a:pt x="8148" y="3169"/>
                  </a:lnTo>
                  <a:lnTo>
                    <a:pt x="8125" y="3214"/>
                  </a:lnTo>
                  <a:lnTo>
                    <a:pt x="8100" y="3258"/>
                  </a:lnTo>
                  <a:lnTo>
                    <a:pt x="8072" y="3298"/>
                  </a:lnTo>
                  <a:lnTo>
                    <a:pt x="8042" y="3336"/>
                  </a:lnTo>
                  <a:lnTo>
                    <a:pt x="8009" y="3371"/>
                  </a:lnTo>
                  <a:lnTo>
                    <a:pt x="7976" y="3403"/>
                  </a:lnTo>
                  <a:lnTo>
                    <a:pt x="7939" y="3434"/>
                  </a:lnTo>
                  <a:lnTo>
                    <a:pt x="7902" y="3462"/>
                  </a:lnTo>
                  <a:lnTo>
                    <a:pt x="7863" y="3486"/>
                  </a:lnTo>
                  <a:lnTo>
                    <a:pt x="7823" y="3510"/>
                  </a:lnTo>
                  <a:lnTo>
                    <a:pt x="7782" y="3532"/>
                  </a:lnTo>
                  <a:lnTo>
                    <a:pt x="7740" y="3551"/>
                  </a:lnTo>
                  <a:lnTo>
                    <a:pt x="7697" y="3569"/>
                  </a:lnTo>
                  <a:lnTo>
                    <a:pt x="7654" y="3584"/>
                  </a:lnTo>
                  <a:lnTo>
                    <a:pt x="7612" y="3597"/>
                  </a:lnTo>
                  <a:lnTo>
                    <a:pt x="7569" y="3610"/>
                  </a:lnTo>
                  <a:lnTo>
                    <a:pt x="7525" y="3621"/>
                  </a:lnTo>
                  <a:lnTo>
                    <a:pt x="7482" y="3630"/>
                  </a:lnTo>
                  <a:lnTo>
                    <a:pt x="7440" y="3638"/>
                  </a:lnTo>
                  <a:lnTo>
                    <a:pt x="7399" y="3645"/>
                  </a:lnTo>
                  <a:lnTo>
                    <a:pt x="7359" y="3650"/>
                  </a:lnTo>
                  <a:lnTo>
                    <a:pt x="7319" y="3654"/>
                  </a:lnTo>
                  <a:lnTo>
                    <a:pt x="7281" y="3657"/>
                  </a:lnTo>
                  <a:lnTo>
                    <a:pt x="7245" y="3659"/>
                  </a:lnTo>
                  <a:lnTo>
                    <a:pt x="7210" y="3660"/>
                  </a:lnTo>
                  <a:lnTo>
                    <a:pt x="7177" y="3661"/>
                  </a:lnTo>
                  <a:lnTo>
                    <a:pt x="7121" y="3660"/>
                  </a:lnTo>
                  <a:lnTo>
                    <a:pt x="7065" y="3657"/>
                  </a:lnTo>
                  <a:lnTo>
                    <a:pt x="7010" y="3653"/>
                  </a:lnTo>
                  <a:lnTo>
                    <a:pt x="6956" y="3647"/>
                  </a:lnTo>
                  <a:lnTo>
                    <a:pt x="6903" y="3640"/>
                  </a:lnTo>
                  <a:lnTo>
                    <a:pt x="6852" y="3630"/>
                  </a:lnTo>
                  <a:lnTo>
                    <a:pt x="6802" y="3620"/>
                  </a:lnTo>
                  <a:lnTo>
                    <a:pt x="6754" y="3608"/>
                  </a:lnTo>
                  <a:lnTo>
                    <a:pt x="6708" y="3593"/>
                  </a:lnTo>
                  <a:lnTo>
                    <a:pt x="6662" y="3578"/>
                  </a:lnTo>
                  <a:lnTo>
                    <a:pt x="6641" y="3571"/>
                  </a:lnTo>
                  <a:lnTo>
                    <a:pt x="6620" y="3561"/>
                  </a:lnTo>
                  <a:lnTo>
                    <a:pt x="6599" y="3553"/>
                  </a:lnTo>
                  <a:lnTo>
                    <a:pt x="6579" y="3544"/>
                  </a:lnTo>
                  <a:lnTo>
                    <a:pt x="6559" y="3534"/>
                  </a:lnTo>
                  <a:lnTo>
                    <a:pt x="6541" y="3524"/>
                  </a:lnTo>
                  <a:lnTo>
                    <a:pt x="6523" y="3514"/>
                  </a:lnTo>
                  <a:lnTo>
                    <a:pt x="6505" y="3504"/>
                  </a:lnTo>
                  <a:lnTo>
                    <a:pt x="6488" y="3492"/>
                  </a:lnTo>
                  <a:lnTo>
                    <a:pt x="6472" y="3481"/>
                  </a:lnTo>
                  <a:lnTo>
                    <a:pt x="6456" y="3470"/>
                  </a:lnTo>
                  <a:lnTo>
                    <a:pt x="6442" y="3457"/>
                  </a:lnTo>
                  <a:lnTo>
                    <a:pt x="6442" y="2990"/>
                  </a:lnTo>
                  <a:lnTo>
                    <a:pt x="6467" y="3010"/>
                  </a:lnTo>
                  <a:lnTo>
                    <a:pt x="6518" y="3058"/>
                  </a:lnTo>
                  <a:lnTo>
                    <a:pt x="6569" y="3101"/>
                  </a:lnTo>
                  <a:lnTo>
                    <a:pt x="6594" y="3123"/>
                  </a:lnTo>
                  <a:lnTo>
                    <a:pt x="6619" y="3142"/>
                  </a:lnTo>
                  <a:lnTo>
                    <a:pt x="6644" y="3162"/>
                  </a:lnTo>
                  <a:lnTo>
                    <a:pt x="6668" y="3180"/>
                  </a:lnTo>
                  <a:lnTo>
                    <a:pt x="6694" y="3198"/>
                  </a:lnTo>
                  <a:lnTo>
                    <a:pt x="6719" y="3215"/>
                  </a:lnTo>
                  <a:lnTo>
                    <a:pt x="6744" y="3232"/>
                  </a:lnTo>
                  <a:lnTo>
                    <a:pt x="6768" y="3247"/>
                  </a:lnTo>
                  <a:lnTo>
                    <a:pt x="6794" y="3263"/>
                  </a:lnTo>
                  <a:lnTo>
                    <a:pt x="6819" y="3276"/>
                  </a:lnTo>
                  <a:lnTo>
                    <a:pt x="6844" y="3289"/>
                  </a:lnTo>
                  <a:lnTo>
                    <a:pt x="6869" y="3303"/>
                  </a:lnTo>
                  <a:lnTo>
                    <a:pt x="6894" y="3314"/>
                  </a:lnTo>
                  <a:lnTo>
                    <a:pt x="6920" y="3326"/>
                  </a:lnTo>
                  <a:lnTo>
                    <a:pt x="6946" y="3336"/>
                  </a:lnTo>
                  <a:lnTo>
                    <a:pt x="6971" y="3346"/>
                  </a:lnTo>
                  <a:lnTo>
                    <a:pt x="6997" y="3354"/>
                  </a:lnTo>
                  <a:lnTo>
                    <a:pt x="7024" y="3363"/>
                  </a:lnTo>
                  <a:lnTo>
                    <a:pt x="7050" y="3370"/>
                  </a:lnTo>
                  <a:lnTo>
                    <a:pt x="7076" y="3376"/>
                  </a:lnTo>
                  <a:lnTo>
                    <a:pt x="7103" y="3382"/>
                  </a:lnTo>
                  <a:lnTo>
                    <a:pt x="7131" y="3387"/>
                  </a:lnTo>
                  <a:lnTo>
                    <a:pt x="7158" y="3391"/>
                  </a:lnTo>
                  <a:lnTo>
                    <a:pt x="7187" y="3396"/>
                  </a:lnTo>
                  <a:lnTo>
                    <a:pt x="7214" y="3398"/>
                  </a:lnTo>
                  <a:lnTo>
                    <a:pt x="7243" y="3400"/>
                  </a:lnTo>
                  <a:lnTo>
                    <a:pt x="7272" y="3401"/>
                  </a:lnTo>
                  <a:lnTo>
                    <a:pt x="7301" y="3402"/>
                  </a:lnTo>
                  <a:lnTo>
                    <a:pt x="7330" y="3401"/>
                  </a:lnTo>
                  <a:lnTo>
                    <a:pt x="7359" y="3400"/>
                  </a:lnTo>
                  <a:lnTo>
                    <a:pt x="7387" y="3398"/>
                  </a:lnTo>
                  <a:lnTo>
                    <a:pt x="7415" y="3396"/>
                  </a:lnTo>
                  <a:lnTo>
                    <a:pt x="7443" y="3391"/>
                  </a:lnTo>
                  <a:lnTo>
                    <a:pt x="7470" y="3386"/>
                  </a:lnTo>
                  <a:lnTo>
                    <a:pt x="7498" y="3381"/>
                  </a:lnTo>
                  <a:lnTo>
                    <a:pt x="7523" y="3375"/>
                  </a:lnTo>
                  <a:lnTo>
                    <a:pt x="7549" y="3367"/>
                  </a:lnTo>
                  <a:lnTo>
                    <a:pt x="7575" y="3359"/>
                  </a:lnTo>
                  <a:lnTo>
                    <a:pt x="7599" y="3350"/>
                  </a:lnTo>
                  <a:lnTo>
                    <a:pt x="7623" y="3340"/>
                  </a:lnTo>
                  <a:lnTo>
                    <a:pt x="7646" y="3329"/>
                  </a:lnTo>
                  <a:lnTo>
                    <a:pt x="7669" y="3317"/>
                  </a:lnTo>
                  <a:lnTo>
                    <a:pt x="7690" y="3305"/>
                  </a:lnTo>
                  <a:lnTo>
                    <a:pt x="7711" y="3292"/>
                  </a:lnTo>
                  <a:lnTo>
                    <a:pt x="7730" y="3277"/>
                  </a:lnTo>
                  <a:lnTo>
                    <a:pt x="7749" y="3262"/>
                  </a:lnTo>
                  <a:lnTo>
                    <a:pt x="7766" y="3245"/>
                  </a:lnTo>
                  <a:lnTo>
                    <a:pt x="7784" y="3229"/>
                  </a:lnTo>
                  <a:lnTo>
                    <a:pt x="7799" y="3211"/>
                  </a:lnTo>
                  <a:lnTo>
                    <a:pt x="7814" y="3193"/>
                  </a:lnTo>
                  <a:lnTo>
                    <a:pt x="7827" y="3173"/>
                  </a:lnTo>
                  <a:lnTo>
                    <a:pt x="7840" y="3152"/>
                  </a:lnTo>
                  <a:lnTo>
                    <a:pt x="7850" y="3132"/>
                  </a:lnTo>
                  <a:lnTo>
                    <a:pt x="7859" y="3109"/>
                  </a:lnTo>
                  <a:lnTo>
                    <a:pt x="7867" y="3087"/>
                  </a:lnTo>
                  <a:lnTo>
                    <a:pt x="7875" y="3063"/>
                  </a:lnTo>
                  <a:lnTo>
                    <a:pt x="7880" y="3038"/>
                  </a:lnTo>
                  <a:lnTo>
                    <a:pt x="7884" y="3013"/>
                  </a:lnTo>
                  <a:lnTo>
                    <a:pt x="7886" y="2987"/>
                  </a:lnTo>
                  <a:lnTo>
                    <a:pt x="7887" y="2960"/>
                  </a:lnTo>
                  <a:lnTo>
                    <a:pt x="7887" y="2937"/>
                  </a:lnTo>
                  <a:lnTo>
                    <a:pt x="7885" y="2916"/>
                  </a:lnTo>
                  <a:lnTo>
                    <a:pt x="7882" y="2894"/>
                  </a:lnTo>
                  <a:lnTo>
                    <a:pt x="7877" y="2873"/>
                  </a:lnTo>
                  <a:lnTo>
                    <a:pt x="7871" y="2853"/>
                  </a:lnTo>
                  <a:lnTo>
                    <a:pt x="7864" y="2833"/>
                  </a:lnTo>
                  <a:lnTo>
                    <a:pt x="7857" y="2814"/>
                  </a:lnTo>
                  <a:lnTo>
                    <a:pt x="7848" y="2794"/>
                  </a:lnTo>
                  <a:lnTo>
                    <a:pt x="7836" y="2775"/>
                  </a:lnTo>
                  <a:lnTo>
                    <a:pt x="7825" y="2758"/>
                  </a:lnTo>
                  <a:lnTo>
                    <a:pt x="7813" y="2739"/>
                  </a:lnTo>
                  <a:lnTo>
                    <a:pt x="7798" y="2722"/>
                  </a:lnTo>
                  <a:lnTo>
                    <a:pt x="7783" y="2705"/>
                  </a:lnTo>
                  <a:lnTo>
                    <a:pt x="7767" y="2688"/>
                  </a:lnTo>
                  <a:lnTo>
                    <a:pt x="7750" y="2671"/>
                  </a:lnTo>
                  <a:lnTo>
                    <a:pt x="7730" y="2655"/>
                  </a:lnTo>
                  <a:lnTo>
                    <a:pt x="7711" y="2639"/>
                  </a:lnTo>
                  <a:lnTo>
                    <a:pt x="7690" y="2623"/>
                  </a:lnTo>
                  <a:lnTo>
                    <a:pt x="7669" y="2608"/>
                  </a:lnTo>
                  <a:lnTo>
                    <a:pt x="7645" y="2592"/>
                  </a:lnTo>
                  <a:lnTo>
                    <a:pt x="7621" y="2577"/>
                  </a:lnTo>
                  <a:lnTo>
                    <a:pt x="7595" y="2561"/>
                  </a:lnTo>
                  <a:lnTo>
                    <a:pt x="7570" y="2546"/>
                  </a:lnTo>
                  <a:lnTo>
                    <a:pt x="7542" y="2531"/>
                  </a:lnTo>
                  <a:lnTo>
                    <a:pt x="7484" y="2501"/>
                  </a:lnTo>
                  <a:lnTo>
                    <a:pt x="7421" y="2472"/>
                  </a:lnTo>
                  <a:lnTo>
                    <a:pt x="7355" y="2441"/>
                  </a:lnTo>
                  <a:lnTo>
                    <a:pt x="7285" y="2411"/>
                  </a:lnTo>
                  <a:lnTo>
                    <a:pt x="7217" y="2381"/>
                  </a:lnTo>
                  <a:lnTo>
                    <a:pt x="7153" y="2353"/>
                  </a:lnTo>
                  <a:lnTo>
                    <a:pt x="7091" y="2325"/>
                  </a:lnTo>
                  <a:lnTo>
                    <a:pt x="7032" y="2297"/>
                  </a:lnTo>
                  <a:lnTo>
                    <a:pt x="6976" y="2270"/>
                  </a:lnTo>
                  <a:lnTo>
                    <a:pt x="6924" y="2243"/>
                  </a:lnTo>
                  <a:lnTo>
                    <a:pt x="6899" y="2228"/>
                  </a:lnTo>
                  <a:lnTo>
                    <a:pt x="6874" y="2214"/>
                  </a:lnTo>
                  <a:lnTo>
                    <a:pt x="6852" y="2200"/>
                  </a:lnTo>
                  <a:lnTo>
                    <a:pt x="6828" y="2185"/>
                  </a:lnTo>
                  <a:lnTo>
                    <a:pt x="6806" y="2170"/>
                  </a:lnTo>
                  <a:lnTo>
                    <a:pt x="6786" y="2154"/>
                  </a:lnTo>
                  <a:lnTo>
                    <a:pt x="6765" y="2139"/>
                  </a:lnTo>
                  <a:lnTo>
                    <a:pt x="6746" y="2122"/>
                  </a:lnTo>
                  <a:lnTo>
                    <a:pt x="6727" y="2106"/>
                  </a:lnTo>
                  <a:lnTo>
                    <a:pt x="6709" y="2088"/>
                  </a:lnTo>
                  <a:lnTo>
                    <a:pt x="6692" y="2071"/>
                  </a:lnTo>
                  <a:lnTo>
                    <a:pt x="6676" y="2052"/>
                  </a:lnTo>
                  <a:lnTo>
                    <a:pt x="6660" y="2034"/>
                  </a:lnTo>
                  <a:lnTo>
                    <a:pt x="6646" y="2014"/>
                  </a:lnTo>
                  <a:lnTo>
                    <a:pt x="6631" y="1994"/>
                  </a:lnTo>
                  <a:lnTo>
                    <a:pt x="6618" y="1973"/>
                  </a:lnTo>
                  <a:lnTo>
                    <a:pt x="6607" y="1951"/>
                  </a:lnTo>
                  <a:lnTo>
                    <a:pt x="6595" y="1929"/>
                  </a:lnTo>
                  <a:lnTo>
                    <a:pt x="6584" y="1905"/>
                  </a:lnTo>
                  <a:lnTo>
                    <a:pt x="6575" y="1880"/>
                  </a:lnTo>
                  <a:lnTo>
                    <a:pt x="6540" y="1965"/>
                  </a:lnTo>
                  <a:lnTo>
                    <a:pt x="6494" y="2076"/>
                  </a:lnTo>
                  <a:lnTo>
                    <a:pt x="6439" y="2210"/>
                  </a:lnTo>
                  <a:lnTo>
                    <a:pt x="6376" y="2364"/>
                  </a:lnTo>
                  <a:lnTo>
                    <a:pt x="6306" y="2534"/>
                  </a:lnTo>
                  <a:lnTo>
                    <a:pt x="6231" y="2717"/>
                  </a:lnTo>
                  <a:lnTo>
                    <a:pt x="6152" y="2906"/>
                  </a:lnTo>
                  <a:lnTo>
                    <a:pt x="6072" y="3099"/>
                  </a:lnTo>
                  <a:lnTo>
                    <a:pt x="5992" y="3293"/>
                  </a:lnTo>
                  <a:lnTo>
                    <a:pt x="5913" y="3482"/>
                  </a:lnTo>
                  <a:lnTo>
                    <a:pt x="5837" y="3663"/>
                  </a:lnTo>
                  <a:lnTo>
                    <a:pt x="5766" y="3833"/>
                  </a:lnTo>
                  <a:lnTo>
                    <a:pt x="5701" y="3988"/>
                  </a:lnTo>
                  <a:lnTo>
                    <a:pt x="5644" y="4122"/>
                  </a:lnTo>
                  <a:lnTo>
                    <a:pt x="5596" y="4233"/>
                  </a:lnTo>
                  <a:lnTo>
                    <a:pt x="5559" y="4317"/>
                  </a:lnTo>
                  <a:lnTo>
                    <a:pt x="5182" y="4317"/>
                  </a:lnTo>
                  <a:lnTo>
                    <a:pt x="5271" y="4150"/>
                  </a:lnTo>
                  <a:lnTo>
                    <a:pt x="5350" y="4002"/>
                  </a:lnTo>
                  <a:lnTo>
                    <a:pt x="5353" y="3997"/>
                  </a:lnTo>
                  <a:lnTo>
                    <a:pt x="5371" y="3961"/>
                  </a:lnTo>
                  <a:lnTo>
                    <a:pt x="5390" y="3923"/>
                  </a:lnTo>
                  <a:lnTo>
                    <a:pt x="5410" y="3883"/>
                  </a:lnTo>
                  <a:lnTo>
                    <a:pt x="5430" y="3840"/>
                  </a:lnTo>
                  <a:lnTo>
                    <a:pt x="5452" y="3795"/>
                  </a:lnTo>
                  <a:lnTo>
                    <a:pt x="5475" y="3750"/>
                  </a:lnTo>
                  <a:lnTo>
                    <a:pt x="5496" y="3703"/>
                  </a:lnTo>
                  <a:lnTo>
                    <a:pt x="5520" y="3653"/>
                  </a:lnTo>
                  <a:lnTo>
                    <a:pt x="5543" y="3604"/>
                  </a:lnTo>
                  <a:lnTo>
                    <a:pt x="5566" y="3553"/>
                  </a:lnTo>
                  <a:lnTo>
                    <a:pt x="5590" y="3502"/>
                  </a:lnTo>
                  <a:lnTo>
                    <a:pt x="5614" y="3449"/>
                  </a:lnTo>
                  <a:lnTo>
                    <a:pt x="5637" y="3397"/>
                  </a:lnTo>
                  <a:lnTo>
                    <a:pt x="5661" y="3344"/>
                  </a:lnTo>
                  <a:lnTo>
                    <a:pt x="5684" y="3292"/>
                  </a:lnTo>
                  <a:lnTo>
                    <a:pt x="5707" y="3239"/>
                  </a:lnTo>
                  <a:lnTo>
                    <a:pt x="4980" y="1485"/>
                  </a:lnTo>
                  <a:lnTo>
                    <a:pt x="4975" y="1474"/>
                  </a:lnTo>
                  <a:lnTo>
                    <a:pt x="4967" y="1456"/>
                  </a:lnTo>
                  <a:lnTo>
                    <a:pt x="4956" y="1429"/>
                  </a:lnTo>
                  <a:lnTo>
                    <a:pt x="4939" y="1393"/>
                  </a:lnTo>
                  <a:lnTo>
                    <a:pt x="4918" y="1346"/>
                  </a:lnTo>
                  <a:lnTo>
                    <a:pt x="4897" y="1300"/>
                  </a:lnTo>
                  <a:lnTo>
                    <a:pt x="4884" y="1278"/>
                  </a:lnTo>
                  <a:lnTo>
                    <a:pt x="4872" y="1256"/>
                  </a:lnTo>
                  <a:lnTo>
                    <a:pt x="4859" y="1235"/>
                  </a:lnTo>
                  <a:lnTo>
                    <a:pt x="4845" y="1215"/>
                  </a:lnTo>
                  <a:lnTo>
                    <a:pt x="4830" y="1196"/>
                  </a:lnTo>
                  <a:lnTo>
                    <a:pt x="4812" y="1178"/>
                  </a:lnTo>
                  <a:lnTo>
                    <a:pt x="4795" y="1160"/>
                  </a:lnTo>
                  <a:lnTo>
                    <a:pt x="4774" y="1144"/>
                  </a:lnTo>
                  <a:lnTo>
                    <a:pt x="4753" y="1128"/>
                  </a:lnTo>
                  <a:lnTo>
                    <a:pt x="4729" y="1114"/>
                  </a:lnTo>
                  <a:lnTo>
                    <a:pt x="4717" y="1108"/>
                  </a:lnTo>
                  <a:lnTo>
                    <a:pt x="4703" y="1101"/>
                  </a:lnTo>
                  <a:lnTo>
                    <a:pt x="4689" y="1094"/>
                  </a:lnTo>
                  <a:lnTo>
                    <a:pt x="4674" y="1089"/>
                  </a:lnTo>
                  <a:lnTo>
                    <a:pt x="4642" y="1079"/>
                  </a:lnTo>
                  <a:lnTo>
                    <a:pt x="4610" y="1071"/>
                  </a:lnTo>
                  <a:lnTo>
                    <a:pt x="4578" y="1063"/>
                  </a:lnTo>
                  <a:lnTo>
                    <a:pt x="4544" y="1057"/>
                  </a:lnTo>
                  <a:lnTo>
                    <a:pt x="4509" y="1052"/>
                  </a:lnTo>
                  <a:lnTo>
                    <a:pt x="4472" y="1049"/>
                  </a:lnTo>
                  <a:lnTo>
                    <a:pt x="4435" y="1047"/>
                  </a:lnTo>
                  <a:lnTo>
                    <a:pt x="4397" y="1046"/>
                  </a:lnTo>
                  <a:lnTo>
                    <a:pt x="4375" y="1046"/>
                  </a:lnTo>
                  <a:lnTo>
                    <a:pt x="4352" y="1047"/>
                  </a:lnTo>
                  <a:lnTo>
                    <a:pt x="4328" y="1049"/>
                  </a:lnTo>
                  <a:lnTo>
                    <a:pt x="4305" y="1051"/>
                  </a:lnTo>
                  <a:lnTo>
                    <a:pt x="4282" y="1054"/>
                  </a:lnTo>
                  <a:lnTo>
                    <a:pt x="4258" y="1058"/>
                  </a:lnTo>
                  <a:lnTo>
                    <a:pt x="4235" y="1062"/>
                  </a:lnTo>
                  <a:lnTo>
                    <a:pt x="4211" y="1068"/>
                  </a:lnTo>
                  <a:lnTo>
                    <a:pt x="4188" y="1074"/>
                  </a:lnTo>
                  <a:lnTo>
                    <a:pt x="4165" y="1081"/>
                  </a:lnTo>
                  <a:lnTo>
                    <a:pt x="4142" y="1089"/>
                  </a:lnTo>
                  <a:lnTo>
                    <a:pt x="4119" y="1098"/>
                  </a:lnTo>
                  <a:lnTo>
                    <a:pt x="4098" y="1108"/>
                  </a:lnTo>
                  <a:lnTo>
                    <a:pt x="4076" y="1118"/>
                  </a:lnTo>
                  <a:lnTo>
                    <a:pt x="4055" y="1130"/>
                  </a:lnTo>
                  <a:lnTo>
                    <a:pt x="4035" y="1143"/>
                  </a:lnTo>
                  <a:lnTo>
                    <a:pt x="4015" y="1156"/>
                  </a:lnTo>
                  <a:lnTo>
                    <a:pt x="3997" y="1172"/>
                  </a:lnTo>
                  <a:lnTo>
                    <a:pt x="3979" y="1187"/>
                  </a:lnTo>
                  <a:lnTo>
                    <a:pt x="3962" y="1205"/>
                  </a:lnTo>
                  <a:lnTo>
                    <a:pt x="3945" y="1222"/>
                  </a:lnTo>
                  <a:lnTo>
                    <a:pt x="3931" y="1242"/>
                  </a:lnTo>
                  <a:lnTo>
                    <a:pt x="3916" y="1262"/>
                  </a:lnTo>
                  <a:lnTo>
                    <a:pt x="3904" y="1284"/>
                  </a:lnTo>
                  <a:lnTo>
                    <a:pt x="3893" y="1307"/>
                  </a:lnTo>
                  <a:lnTo>
                    <a:pt x="3882" y="1330"/>
                  </a:lnTo>
                  <a:lnTo>
                    <a:pt x="3873" y="1356"/>
                  </a:lnTo>
                  <a:lnTo>
                    <a:pt x="3866" y="1383"/>
                  </a:lnTo>
                  <a:lnTo>
                    <a:pt x="3860" y="1411"/>
                  </a:lnTo>
                  <a:lnTo>
                    <a:pt x="3856" y="1440"/>
                  </a:lnTo>
                  <a:lnTo>
                    <a:pt x="3853" y="1471"/>
                  </a:lnTo>
                  <a:lnTo>
                    <a:pt x="3852" y="1503"/>
                  </a:lnTo>
                  <a:lnTo>
                    <a:pt x="3852" y="1528"/>
                  </a:lnTo>
                  <a:lnTo>
                    <a:pt x="3853" y="1551"/>
                  </a:lnTo>
                  <a:lnTo>
                    <a:pt x="3856" y="1572"/>
                  </a:lnTo>
                  <a:lnTo>
                    <a:pt x="3860" y="1594"/>
                  </a:lnTo>
                  <a:lnTo>
                    <a:pt x="3864" y="1613"/>
                  </a:lnTo>
                  <a:lnTo>
                    <a:pt x="3870" y="1632"/>
                  </a:lnTo>
                  <a:lnTo>
                    <a:pt x="3876" y="1651"/>
                  </a:lnTo>
                  <a:lnTo>
                    <a:pt x="3884" y="1668"/>
                  </a:lnTo>
                  <a:lnTo>
                    <a:pt x="3894" y="1685"/>
                  </a:lnTo>
                  <a:lnTo>
                    <a:pt x="3905" y="1700"/>
                  </a:lnTo>
                  <a:lnTo>
                    <a:pt x="3916" y="1715"/>
                  </a:lnTo>
                  <a:lnTo>
                    <a:pt x="3930" y="1731"/>
                  </a:lnTo>
                  <a:lnTo>
                    <a:pt x="3944" y="1745"/>
                  </a:lnTo>
                  <a:lnTo>
                    <a:pt x="3960" y="1760"/>
                  </a:lnTo>
                  <a:lnTo>
                    <a:pt x="3977" y="1774"/>
                  </a:lnTo>
                  <a:lnTo>
                    <a:pt x="3996" y="1788"/>
                  </a:lnTo>
                  <a:lnTo>
                    <a:pt x="4015" y="1802"/>
                  </a:lnTo>
                  <a:lnTo>
                    <a:pt x="4036" y="1815"/>
                  </a:lnTo>
                  <a:lnTo>
                    <a:pt x="4058" y="1830"/>
                  </a:lnTo>
                  <a:lnTo>
                    <a:pt x="4083" y="1843"/>
                  </a:lnTo>
                  <a:lnTo>
                    <a:pt x="4136" y="1872"/>
                  </a:lnTo>
                  <a:lnTo>
                    <a:pt x="4193" y="1902"/>
                  </a:lnTo>
                  <a:lnTo>
                    <a:pt x="4329" y="1968"/>
                  </a:lnTo>
                  <a:lnTo>
                    <a:pt x="4490" y="2047"/>
                  </a:lnTo>
                  <a:lnTo>
                    <a:pt x="4562" y="2078"/>
                  </a:lnTo>
                  <a:lnTo>
                    <a:pt x="4632" y="2111"/>
                  </a:lnTo>
                  <a:lnTo>
                    <a:pt x="4666" y="2128"/>
                  </a:lnTo>
                  <a:lnTo>
                    <a:pt x="4700" y="2144"/>
                  </a:lnTo>
                  <a:lnTo>
                    <a:pt x="4734" y="2160"/>
                  </a:lnTo>
                  <a:lnTo>
                    <a:pt x="4767" y="2178"/>
                  </a:lnTo>
                  <a:lnTo>
                    <a:pt x="4799" y="2197"/>
                  </a:lnTo>
                  <a:lnTo>
                    <a:pt x="4831" y="2215"/>
                  </a:lnTo>
                  <a:lnTo>
                    <a:pt x="4862" y="2234"/>
                  </a:lnTo>
                  <a:lnTo>
                    <a:pt x="4892" y="2253"/>
                  </a:lnTo>
                  <a:lnTo>
                    <a:pt x="4921" y="2273"/>
                  </a:lnTo>
                  <a:lnTo>
                    <a:pt x="4948" y="2293"/>
                  </a:lnTo>
                  <a:lnTo>
                    <a:pt x="4976" y="2315"/>
                  </a:lnTo>
                  <a:lnTo>
                    <a:pt x="5002" y="2338"/>
                  </a:lnTo>
                  <a:lnTo>
                    <a:pt x="5027" y="2360"/>
                  </a:lnTo>
                  <a:lnTo>
                    <a:pt x="5050" y="2384"/>
                  </a:lnTo>
                  <a:lnTo>
                    <a:pt x="5073" y="2408"/>
                  </a:lnTo>
                  <a:lnTo>
                    <a:pt x="5095" y="2433"/>
                  </a:lnTo>
                  <a:lnTo>
                    <a:pt x="5114" y="2460"/>
                  </a:lnTo>
                  <a:lnTo>
                    <a:pt x="5133" y="2487"/>
                  </a:lnTo>
                  <a:lnTo>
                    <a:pt x="5150" y="2515"/>
                  </a:lnTo>
                  <a:lnTo>
                    <a:pt x="5166" y="2545"/>
                  </a:lnTo>
                  <a:lnTo>
                    <a:pt x="5180" y="2575"/>
                  </a:lnTo>
                  <a:lnTo>
                    <a:pt x="5191" y="2607"/>
                  </a:lnTo>
                  <a:lnTo>
                    <a:pt x="5203" y="2639"/>
                  </a:lnTo>
                  <a:lnTo>
                    <a:pt x="5211" y="2672"/>
                  </a:lnTo>
                  <a:lnTo>
                    <a:pt x="5218" y="2709"/>
                  </a:lnTo>
                  <a:lnTo>
                    <a:pt x="5223" y="2745"/>
                  </a:lnTo>
                  <a:lnTo>
                    <a:pt x="5226" y="2782"/>
                  </a:lnTo>
                  <a:lnTo>
                    <a:pt x="5228" y="2821"/>
                  </a:lnTo>
                  <a:lnTo>
                    <a:pt x="5226" y="2886"/>
                  </a:lnTo>
                  <a:lnTo>
                    <a:pt x="5220" y="2947"/>
                  </a:lnTo>
                  <a:lnTo>
                    <a:pt x="5211" y="3005"/>
                  </a:lnTo>
                  <a:lnTo>
                    <a:pt x="5198" y="3060"/>
                  </a:lnTo>
                  <a:lnTo>
                    <a:pt x="5181" y="3112"/>
                  </a:lnTo>
                  <a:lnTo>
                    <a:pt x="5162" y="3161"/>
                  </a:lnTo>
                  <a:lnTo>
                    <a:pt x="5139" y="3206"/>
                  </a:lnTo>
                  <a:lnTo>
                    <a:pt x="5114" y="3249"/>
                  </a:lnTo>
                  <a:lnTo>
                    <a:pt x="5086" y="3289"/>
                  </a:lnTo>
                  <a:lnTo>
                    <a:pt x="5055" y="3328"/>
                  </a:lnTo>
                  <a:lnTo>
                    <a:pt x="5024" y="3363"/>
                  </a:lnTo>
                  <a:lnTo>
                    <a:pt x="4990" y="3395"/>
                  </a:lnTo>
                  <a:lnTo>
                    <a:pt x="4953" y="3425"/>
                  </a:lnTo>
                  <a:lnTo>
                    <a:pt x="4915" y="3453"/>
                  </a:lnTo>
                  <a:lnTo>
                    <a:pt x="4877" y="3479"/>
                  </a:lnTo>
                  <a:lnTo>
                    <a:pt x="4837" y="3502"/>
                  </a:lnTo>
                  <a:lnTo>
                    <a:pt x="4796" y="3523"/>
                  </a:lnTo>
                  <a:lnTo>
                    <a:pt x="4754" y="3543"/>
                  </a:lnTo>
                  <a:lnTo>
                    <a:pt x="4711" y="3560"/>
                  </a:lnTo>
                  <a:lnTo>
                    <a:pt x="4668" y="3576"/>
                  </a:lnTo>
                  <a:lnTo>
                    <a:pt x="4625" y="3589"/>
                  </a:lnTo>
                  <a:lnTo>
                    <a:pt x="4582" y="3602"/>
                  </a:lnTo>
                  <a:lnTo>
                    <a:pt x="4538" y="3613"/>
                  </a:lnTo>
                  <a:lnTo>
                    <a:pt x="4496" y="3622"/>
                  </a:lnTo>
                  <a:lnTo>
                    <a:pt x="4454" y="3629"/>
                  </a:lnTo>
                  <a:lnTo>
                    <a:pt x="4413" y="3637"/>
                  </a:lnTo>
                  <a:lnTo>
                    <a:pt x="4373" y="3642"/>
                  </a:lnTo>
                  <a:lnTo>
                    <a:pt x="4332" y="3646"/>
                  </a:lnTo>
                  <a:lnTo>
                    <a:pt x="4295" y="3649"/>
                  </a:lnTo>
                  <a:lnTo>
                    <a:pt x="4258" y="3651"/>
                  </a:lnTo>
                  <a:lnTo>
                    <a:pt x="4223" y="3652"/>
                  </a:lnTo>
                  <a:lnTo>
                    <a:pt x="4191" y="3652"/>
                  </a:lnTo>
                  <a:lnTo>
                    <a:pt x="4141" y="3652"/>
                  </a:lnTo>
                  <a:lnTo>
                    <a:pt x="4090" y="3650"/>
                  </a:lnTo>
                  <a:lnTo>
                    <a:pt x="4042" y="3646"/>
                  </a:lnTo>
                  <a:lnTo>
                    <a:pt x="3994" y="3642"/>
                  </a:lnTo>
                  <a:lnTo>
                    <a:pt x="3946" y="3636"/>
                  </a:lnTo>
                  <a:lnTo>
                    <a:pt x="3900" y="3628"/>
                  </a:lnTo>
                  <a:lnTo>
                    <a:pt x="3854" y="3620"/>
                  </a:lnTo>
                  <a:lnTo>
                    <a:pt x="3810" y="3610"/>
                  </a:lnTo>
                  <a:lnTo>
                    <a:pt x="3767" y="3600"/>
                  </a:lnTo>
                  <a:lnTo>
                    <a:pt x="3726" y="3587"/>
                  </a:lnTo>
                  <a:lnTo>
                    <a:pt x="3686" y="3574"/>
                  </a:lnTo>
                  <a:lnTo>
                    <a:pt x="3646" y="3559"/>
                  </a:lnTo>
                  <a:lnTo>
                    <a:pt x="3610" y="3543"/>
                  </a:lnTo>
                  <a:lnTo>
                    <a:pt x="3575" y="3526"/>
                  </a:lnTo>
                  <a:lnTo>
                    <a:pt x="3542" y="3509"/>
                  </a:lnTo>
                  <a:lnTo>
                    <a:pt x="3510" y="3490"/>
                  </a:lnTo>
                  <a:lnTo>
                    <a:pt x="3510" y="30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24" name="Freeform 44"/>
            <p:cNvSpPr>
              <a:spLocks/>
            </p:cNvSpPr>
            <p:nvPr/>
          </p:nvSpPr>
          <p:spPr bwMode="auto">
            <a:xfrm>
              <a:off x="5346" y="205"/>
              <a:ext cx="117" cy="162"/>
            </a:xfrm>
            <a:custGeom>
              <a:avLst/>
              <a:gdLst>
                <a:gd name="T0" fmla="*/ 0 w 1975"/>
                <a:gd name="T1" fmla="*/ 0 h 2747"/>
                <a:gd name="T2" fmla="*/ 0 w 1975"/>
                <a:gd name="T3" fmla="*/ 0 h 2747"/>
                <a:gd name="T4" fmla="*/ 0 w 1975"/>
                <a:gd name="T5" fmla="*/ 0 h 2747"/>
                <a:gd name="T6" fmla="*/ 0 w 1975"/>
                <a:gd name="T7" fmla="*/ 0 h 2747"/>
                <a:gd name="T8" fmla="*/ 0 w 1975"/>
                <a:gd name="T9" fmla="*/ 0 h 2747"/>
                <a:gd name="T10" fmla="*/ 0 w 1975"/>
                <a:gd name="T11" fmla="*/ 0 h 2747"/>
                <a:gd name="T12" fmla="*/ 0 w 1975"/>
                <a:gd name="T13" fmla="*/ 0 h 2747"/>
                <a:gd name="T14" fmla="*/ 0 w 1975"/>
                <a:gd name="T15" fmla="*/ 0 h 2747"/>
                <a:gd name="T16" fmla="*/ 0 w 1975"/>
                <a:gd name="T17" fmla="*/ 0 h 2747"/>
                <a:gd name="T18" fmla="*/ 0 w 1975"/>
                <a:gd name="T19" fmla="*/ 0 h 2747"/>
                <a:gd name="T20" fmla="*/ 0 w 1975"/>
                <a:gd name="T21" fmla="*/ 0 h 2747"/>
                <a:gd name="T22" fmla="*/ 0 w 1975"/>
                <a:gd name="T23" fmla="*/ 0 h 2747"/>
                <a:gd name="T24" fmla="*/ 0 w 1975"/>
                <a:gd name="T25" fmla="*/ 0 h 2747"/>
                <a:gd name="T26" fmla="*/ 0 w 1975"/>
                <a:gd name="T27" fmla="*/ 0 h 2747"/>
                <a:gd name="T28" fmla="*/ 0 w 1975"/>
                <a:gd name="T29" fmla="*/ 0 h 2747"/>
                <a:gd name="T30" fmla="*/ 0 w 1975"/>
                <a:gd name="T31" fmla="*/ 0 h 2747"/>
                <a:gd name="T32" fmla="*/ 0 w 1975"/>
                <a:gd name="T33" fmla="*/ 0 h 2747"/>
                <a:gd name="T34" fmla="*/ 0 w 1975"/>
                <a:gd name="T35" fmla="*/ 0 h 2747"/>
                <a:gd name="T36" fmla="*/ 0 w 1975"/>
                <a:gd name="T37" fmla="*/ 0 h 2747"/>
                <a:gd name="T38" fmla="*/ 0 w 1975"/>
                <a:gd name="T39" fmla="*/ 0 h 2747"/>
                <a:gd name="T40" fmla="*/ 0 w 1975"/>
                <a:gd name="T41" fmla="*/ 0 h 2747"/>
                <a:gd name="T42" fmla="*/ 0 w 1975"/>
                <a:gd name="T43" fmla="*/ 0 h 2747"/>
                <a:gd name="T44" fmla="*/ 0 w 1975"/>
                <a:gd name="T45" fmla="*/ 0 h 2747"/>
                <a:gd name="T46" fmla="*/ 0 w 1975"/>
                <a:gd name="T47" fmla="*/ 0 h 2747"/>
                <a:gd name="T48" fmla="*/ 0 w 1975"/>
                <a:gd name="T49" fmla="*/ 0 h 2747"/>
                <a:gd name="T50" fmla="*/ 0 w 1975"/>
                <a:gd name="T51" fmla="*/ 0 h 2747"/>
                <a:gd name="T52" fmla="*/ 0 w 1975"/>
                <a:gd name="T53" fmla="*/ 0 h 2747"/>
                <a:gd name="T54" fmla="*/ 0 w 1975"/>
                <a:gd name="T55" fmla="*/ 0 h 2747"/>
                <a:gd name="T56" fmla="*/ 0 w 1975"/>
                <a:gd name="T57" fmla="*/ 0 h 2747"/>
                <a:gd name="T58" fmla="*/ 0 w 1975"/>
                <a:gd name="T59" fmla="*/ 0 h 2747"/>
                <a:gd name="T60" fmla="*/ 0 w 1975"/>
                <a:gd name="T61" fmla="*/ 0 h 2747"/>
                <a:gd name="T62" fmla="*/ 0 w 1975"/>
                <a:gd name="T63" fmla="*/ 0 h 2747"/>
                <a:gd name="T64" fmla="*/ 0 w 1975"/>
                <a:gd name="T65" fmla="*/ 0 h 2747"/>
                <a:gd name="T66" fmla="*/ 0 w 1975"/>
                <a:gd name="T67" fmla="*/ 0 h 2747"/>
                <a:gd name="T68" fmla="*/ 0 w 1975"/>
                <a:gd name="T69" fmla="*/ 0 h 2747"/>
                <a:gd name="T70" fmla="*/ 0 w 1975"/>
                <a:gd name="T71" fmla="*/ 0 h 2747"/>
                <a:gd name="T72" fmla="*/ 0 w 1975"/>
                <a:gd name="T73" fmla="*/ 0 h 2747"/>
                <a:gd name="T74" fmla="*/ 0 w 1975"/>
                <a:gd name="T75" fmla="*/ 0 h 2747"/>
                <a:gd name="T76" fmla="*/ 0 w 1975"/>
                <a:gd name="T77" fmla="*/ 0 h 2747"/>
                <a:gd name="T78" fmla="*/ 0 w 1975"/>
                <a:gd name="T79" fmla="*/ 0 h 2747"/>
                <a:gd name="T80" fmla="*/ 0 w 1975"/>
                <a:gd name="T81" fmla="*/ 0 h 2747"/>
                <a:gd name="T82" fmla="*/ 0 w 1975"/>
                <a:gd name="T83" fmla="*/ 0 h 2747"/>
                <a:gd name="T84" fmla="*/ 0 w 1975"/>
                <a:gd name="T85" fmla="*/ 0 h 2747"/>
                <a:gd name="T86" fmla="*/ 0 w 1975"/>
                <a:gd name="T87" fmla="*/ 0 h 2747"/>
                <a:gd name="T88" fmla="*/ 0 w 1975"/>
                <a:gd name="T89" fmla="*/ 0 h 2747"/>
                <a:gd name="T90" fmla="*/ 0 w 1975"/>
                <a:gd name="T91" fmla="*/ 0 h 2747"/>
                <a:gd name="T92" fmla="*/ 0 w 1975"/>
                <a:gd name="T93" fmla="*/ 0 h 2747"/>
                <a:gd name="T94" fmla="*/ 0 w 1975"/>
                <a:gd name="T95" fmla="*/ 0 h 2747"/>
                <a:gd name="T96" fmla="*/ 0 w 1975"/>
                <a:gd name="T97" fmla="*/ 0 h 274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75"/>
                <a:gd name="T148" fmla="*/ 0 h 2747"/>
                <a:gd name="T149" fmla="*/ 1975 w 1975"/>
                <a:gd name="T150" fmla="*/ 2747 h 274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75" h="2747">
                  <a:moveTo>
                    <a:pt x="374" y="35"/>
                  </a:moveTo>
                  <a:lnTo>
                    <a:pt x="379" y="345"/>
                  </a:lnTo>
                  <a:lnTo>
                    <a:pt x="379" y="366"/>
                  </a:lnTo>
                  <a:lnTo>
                    <a:pt x="383" y="366"/>
                  </a:lnTo>
                  <a:lnTo>
                    <a:pt x="386" y="356"/>
                  </a:lnTo>
                  <a:lnTo>
                    <a:pt x="391" y="348"/>
                  </a:lnTo>
                  <a:lnTo>
                    <a:pt x="396" y="341"/>
                  </a:lnTo>
                  <a:lnTo>
                    <a:pt x="401" y="334"/>
                  </a:lnTo>
                  <a:lnTo>
                    <a:pt x="431" y="303"/>
                  </a:lnTo>
                  <a:lnTo>
                    <a:pt x="461" y="272"/>
                  </a:lnTo>
                  <a:lnTo>
                    <a:pt x="494" y="241"/>
                  </a:lnTo>
                  <a:lnTo>
                    <a:pt x="529" y="211"/>
                  </a:lnTo>
                  <a:lnTo>
                    <a:pt x="548" y="197"/>
                  </a:lnTo>
                  <a:lnTo>
                    <a:pt x="567" y="182"/>
                  </a:lnTo>
                  <a:lnTo>
                    <a:pt x="586" y="168"/>
                  </a:lnTo>
                  <a:lnTo>
                    <a:pt x="606" y="154"/>
                  </a:lnTo>
                  <a:lnTo>
                    <a:pt x="627" y="141"/>
                  </a:lnTo>
                  <a:lnTo>
                    <a:pt x="649" y="129"/>
                  </a:lnTo>
                  <a:lnTo>
                    <a:pt x="672" y="116"/>
                  </a:lnTo>
                  <a:lnTo>
                    <a:pt x="695" y="104"/>
                  </a:lnTo>
                  <a:lnTo>
                    <a:pt x="719" y="93"/>
                  </a:lnTo>
                  <a:lnTo>
                    <a:pt x="745" y="81"/>
                  </a:lnTo>
                  <a:lnTo>
                    <a:pt x="770" y="71"/>
                  </a:lnTo>
                  <a:lnTo>
                    <a:pt x="798" y="61"/>
                  </a:lnTo>
                  <a:lnTo>
                    <a:pt x="826" y="52"/>
                  </a:lnTo>
                  <a:lnTo>
                    <a:pt x="856" y="43"/>
                  </a:lnTo>
                  <a:lnTo>
                    <a:pt x="887" y="36"/>
                  </a:lnTo>
                  <a:lnTo>
                    <a:pt x="919" y="28"/>
                  </a:lnTo>
                  <a:lnTo>
                    <a:pt x="952" y="22"/>
                  </a:lnTo>
                  <a:lnTo>
                    <a:pt x="987" y="16"/>
                  </a:lnTo>
                  <a:lnTo>
                    <a:pt x="1023" y="11"/>
                  </a:lnTo>
                  <a:lnTo>
                    <a:pt x="1060" y="7"/>
                  </a:lnTo>
                  <a:lnTo>
                    <a:pt x="1098" y="4"/>
                  </a:lnTo>
                  <a:lnTo>
                    <a:pt x="1138" y="1"/>
                  </a:lnTo>
                  <a:lnTo>
                    <a:pt x="1180" y="0"/>
                  </a:lnTo>
                  <a:lnTo>
                    <a:pt x="1224" y="0"/>
                  </a:lnTo>
                  <a:lnTo>
                    <a:pt x="1265" y="1"/>
                  </a:lnTo>
                  <a:lnTo>
                    <a:pt x="1305" y="4"/>
                  </a:lnTo>
                  <a:lnTo>
                    <a:pt x="1345" y="9"/>
                  </a:lnTo>
                  <a:lnTo>
                    <a:pt x="1384" y="16"/>
                  </a:lnTo>
                  <a:lnTo>
                    <a:pt x="1421" y="26"/>
                  </a:lnTo>
                  <a:lnTo>
                    <a:pt x="1459" y="36"/>
                  </a:lnTo>
                  <a:lnTo>
                    <a:pt x="1494" y="48"/>
                  </a:lnTo>
                  <a:lnTo>
                    <a:pt x="1529" y="63"/>
                  </a:lnTo>
                  <a:lnTo>
                    <a:pt x="1562" y="78"/>
                  </a:lnTo>
                  <a:lnTo>
                    <a:pt x="1593" y="96"/>
                  </a:lnTo>
                  <a:lnTo>
                    <a:pt x="1625" y="113"/>
                  </a:lnTo>
                  <a:lnTo>
                    <a:pt x="1655" y="133"/>
                  </a:lnTo>
                  <a:lnTo>
                    <a:pt x="1684" y="153"/>
                  </a:lnTo>
                  <a:lnTo>
                    <a:pt x="1711" y="175"/>
                  </a:lnTo>
                  <a:lnTo>
                    <a:pt x="1738" y="197"/>
                  </a:lnTo>
                  <a:lnTo>
                    <a:pt x="1762" y="220"/>
                  </a:lnTo>
                  <a:lnTo>
                    <a:pt x="1786" y="244"/>
                  </a:lnTo>
                  <a:lnTo>
                    <a:pt x="1809" y="269"/>
                  </a:lnTo>
                  <a:lnTo>
                    <a:pt x="1829" y="293"/>
                  </a:lnTo>
                  <a:lnTo>
                    <a:pt x="1850" y="318"/>
                  </a:lnTo>
                  <a:lnTo>
                    <a:pt x="1868" y="344"/>
                  </a:lnTo>
                  <a:lnTo>
                    <a:pt x="1885" y="370"/>
                  </a:lnTo>
                  <a:lnTo>
                    <a:pt x="1900" y="396"/>
                  </a:lnTo>
                  <a:lnTo>
                    <a:pt x="1915" y="422"/>
                  </a:lnTo>
                  <a:lnTo>
                    <a:pt x="1927" y="448"/>
                  </a:lnTo>
                  <a:lnTo>
                    <a:pt x="1938" y="474"/>
                  </a:lnTo>
                  <a:lnTo>
                    <a:pt x="1949" y="499"/>
                  </a:lnTo>
                  <a:lnTo>
                    <a:pt x="1957" y="525"/>
                  </a:lnTo>
                  <a:lnTo>
                    <a:pt x="1963" y="550"/>
                  </a:lnTo>
                  <a:lnTo>
                    <a:pt x="1968" y="574"/>
                  </a:lnTo>
                  <a:lnTo>
                    <a:pt x="1972" y="597"/>
                  </a:lnTo>
                  <a:lnTo>
                    <a:pt x="1975" y="620"/>
                  </a:lnTo>
                  <a:lnTo>
                    <a:pt x="1975" y="2318"/>
                  </a:lnTo>
                  <a:lnTo>
                    <a:pt x="1975" y="2326"/>
                  </a:lnTo>
                  <a:lnTo>
                    <a:pt x="1975" y="2747"/>
                  </a:lnTo>
                  <a:lnTo>
                    <a:pt x="1590" y="2747"/>
                  </a:lnTo>
                  <a:lnTo>
                    <a:pt x="1590" y="2241"/>
                  </a:lnTo>
                  <a:lnTo>
                    <a:pt x="1589" y="796"/>
                  </a:lnTo>
                  <a:lnTo>
                    <a:pt x="1589" y="768"/>
                  </a:lnTo>
                  <a:lnTo>
                    <a:pt x="1587" y="742"/>
                  </a:lnTo>
                  <a:lnTo>
                    <a:pt x="1583" y="715"/>
                  </a:lnTo>
                  <a:lnTo>
                    <a:pt x="1578" y="688"/>
                  </a:lnTo>
                  <a:lnTo>
                    <a:pt x="1571" y="663"/>
                  </a:lnTo>
                  <a:lnTo>
                    <a:pt x="1564" y="638"/>
                  </a:lnTo>
                  <a:lnTo>
                    <a:pt x="1554" y="614"/>
                  </a:lnTo>
                  <a:lnTo>
                    <a:pt x="1544" y="590"/>
                  </a:lnTo>
                  <a:lnTo>
                    <a:pt x="1532" y="566"/>
                  </a:lnTo>
                  <a:lnTo>
                    <a:pt x="1519" y="545"/>
                  </a:lnTo>
                  <a:lnTo>
                    <a:pt x="1505" y="523"/>
                  </a:lnTo>
                  <a:lnTo>
                    <a:pt x="1489" y="502"/>
                  </a:lnTo>
                  <a:lnTo>
                    <a:pt x="1473" y="482"/>
                  </a:lnTo>
                  <a:lnTo>
                    <a:pt x="1456" y="462"/>
                  </a:lnTo>
                  <a:lnTo>
                    <a:pt x="1438" y="444"/>
                  </a:lnTo>
                  <a:lnTo>
                    <a:pt x="1418" y="426"/>
                  </a:lnTo>
                  <a:lnTo>
                    <a:pt x="1398" y="410"/>
                  </a:lnTo>
                  <a:lnTo>
                    <a:pt x="1377" y="394"/>
                  </a:lnTo>
                  <a:lnTo>
                    <a:pt x="1354" y="379"/>
                  </a:lnTo>
                  <a:lnTo>
                    <a:pt x="1332" y="366"/>
                  </a:lnTo>
                  <a:lnTo>
                    <a:pt x="1308" y="352"/>
                  </a:lnTo>
                  <a:lnTo>
                    <a:pt x="1283" y="341"/>
                  </a:lnTo>
                  <a:lnTo>
                    <a:pt x="1259" y="330"/>
                  </a:lnTo>
                  <a:lnTo>
                    <a:pt x="1233" y="319"/>
                  </a:lnTo>
                  <a:lnTo>
                    <a:pt x="1206" y="311"/>
                  </a:lnTo>
                  <a:lnTo>
                    <a:pt x="1179" y="303"/>
                  </a:lnTo>
                  <a:lnTo>
                    <a:pt x="1152" y="297"/>
                  </a:lnTo>
                  <a:lnTo>
                    <a:pt x="1123" y="291"/>
                  </a:lnTo>
                  <a:lnTo>
                    <a:pt x="1094" y="286"/>
                  </a:lnTo>
                  <a:lnTo>
                    <a:pt x="1065" y="283"/>
                  </a:lnTo>
                  <a:lnTo>
                    <a:pt x="1035" y="282"/>
                  </a:lnTo>
                  <a:lnTo>
                    <a:pt x="1005" y="281"/>
                  </a:lnTo>
                  <a:lnTo>
                    <a:pt x="981" y="282"/>
                  </a:lnTo>
                  <a:lnTo>
                    <a:pt x="955" y="284"/>
                  </a:lnTo>
                  <a:lnTo>
                    <a:pt x="929" y="287"/>
                  </a:lnTo>
                  <a:lnTo>
                    <a:pt x="902" y="291"/>
                  </a:lnTo>
                  <a:lnTo>
                    <a:pt x="877" y="298"/>
                  </a:lnTo>
                  <a:lnTo>
                    <a:pt x="850" y="305"/>
                  </a:lnTo>
                  <a:lnTo>
                    <a:pt x="824" y="313"/>
                  </a:lnTo>
                  <a:lnTo>
                    <a:pt x="797" y="322"/>
                  </a:lnTo>
                  <a:lnTo>
                    <a:pt x="771" y="333"/>
                  </a:lnTo>
                  <a:lnTo>
                    <a:pt x="746" y="344"/>
                  </a:lnTo>
                  <a:lnTo>
                    <a:pt x="720" y="356"/>
                  </a:lnTo>
                  <a:lnTo>
                    <a:pt x="694" y="370"/>
                  </a:lnTo>
                  <a:lnTo>
                    <a:pt x="670" y="384"/>
                  </a:lnTo>
                  <a:lnTo>
                    <a:pt x="646" y="400"/>
                  </a:lnTo>
                  <a:lnTo>
                    <a:pt x="622" y="415"/>
                  </a:lnTo>
                  <a:lnTo>
                    <a:pt x="599" y="432"/>
                  </a:lnTo>
                  <a:lnTo>
                    <a:pt x="577" y="449"/>
                  </a:lnTo>
                  <a:lnTo>
                    <a:pt x="555" y="467"/>
                  </a:lnTo>
                  <a:lnTo>
                    <a:pt x="535" y="486"/>
                  </a:lnTo>
                  <a:lnTo>
                    <a:pt x="515" y="505"/>
                  </a:lnTo>
                  <a:lnTo>
                    <a:pt x="496" y="524"/>
                  </a:lnTo>
                  <a:lnTo>
                    <a:pt x="480" y="545"/>
                  </a:lnTo>
                  <a:lnTo>
                    <a:pt x="464" y="565"/>
                  </a:lnTo>
                  <a:lnTo>
                    <a:pt x="448" y="587"/>
                  </a:lnTo>
                  <a:lnTo>
                    <a:pt x="435" y="608"/>
                  </a:lnTo>
                  <a:lnTo>
                    <a:pt x="422" y="630"/>
                  </a:lnTo>
                  <a:lnTo>
                    <a:pt x="412" y="652"/>
                  </a:lnTo>
                  <a:lnTo>
                    <a:pt x="403" y="675"/>
                  </a:lnTo>
                  <a:lnTo>
                    <a:pt x="396" y="696"/>
                  </a:lnTo>
                  <a:lnTo>
                    <a:pt x="390" y="719"/>
                  </a:lnTo>
                  <a:lnTo>
                    <a:pt x="386" y="742"/>
                  </a:lnTo>
                  <a:lnTo>
                    <a:pt x="384" y="765"/>
                  </a:lnTo>
                  <a:lnTo>
                    <a:pt x="384" y="2318"/>
                  </a:lnTo>
                  <a:lnTo>
                    <a:pt x="384" y="2329"/>
                  </a:lnTo>
                  <a:lnTo>
                    <a:pt x="384" y="2747"/>
                  </a:lnTo>
                  <a:lnTo>
                    <a:pt x="0" y="2747"/>
                  </a:lnTo>
                  <a:lnTo>
                    <a:pt x="0" y="2318"/>
                  </a:lnTo>
                  <a:lnTo>
                    <a:pt x="0" y="392"/>
                  </a:lnTo>
                  <a:lnTo>
                    <a:pt x="0" y="35"/>
                  </a:lnTo>
                  <a:lnTo>
                    <a:pt x="69" y="35"/>
                  </a:lnTo>
                  <a:lnTo>
                    <a:pt x="278" y="35"/>
                  </a:lnTo>
                  <a:lnTo>
                    <a:pt x="374" y="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57389" name="Text Box 45"/>
          <p:cNvSpPr txBox="1">
            <a:spLocks noChangeArrowheads="1"/>
          </p:cNvSpPr>
          <p:nvPr/>
        </p:nvSpPr>
        <p:spPr bwMode="auto">
          <a:xfrm>
            <a:off x="211015" y="76201"/>
            <a:ext cx="635390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r>
              <a:rPr lang="en-US" sz="1600" b="1" i="0">
                <a:solidFill>
                  <a:srgbClr val="FF9900"/>
                </a:solidFill>
              </a:rPr>
              <a:t>Education and Research</a:t>
            </a:r>
            <a:r>
              <a:rPr lang="en-US" sz="1600" b="1" i="0">
                <a:solidFill>
                  <a:srgbClr val="66CCFF"/>
                </a:solidFill>
              </a:rPr>
              <a:t> </a:t>
            </a:r>
          </a:p>
          <a:p>
            <a:pPr eaLnBrk="1" hangingPunct="1"/>
            <a:r>
              <a:rPr lang="en-US" sz="1200">
                <a:solidFill>
                  <a:srgbClr val="FFFF66"/>
                </a:solidFill>
              </a:rPr>
              <a:t>We enable you to leverage knowledge anytime, anywhere!</a:t>
            </a:r>
          </a:p>
        </p:txBody>
      </p:sp>
      <p:sp>
        <p:nvSpPr>
          <p:cNvPr id="25618" name="Text Box 46"/>
          <p:cNvSpPr txBox="1">
            <a:spLocks noChangeArrowheads="1"/>
          </p:cNvSpPr>
          <p:nvPr/>
        </p:nvSpPr>
        <p:spPr bwMode="auto">
          <a:xfrm>
            <a:off x="433754" y="2413001"/>
            <a:ext cx="4841631"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spcBef>
                <a:spcPct val="50000"/>
              </a:spcBef>
            </a:pPr>
            <a:endParaRPr lang="en-US"/>
          </a:p>
        </p:txBody>
      </p:sp>
      <p:sp>
        <p:nvSpPr>
          <p:cNvPr id="57391" name="Rectangle 47"/>
          <p:cNvSpPr>
            <a:spLocks noGrp="1" noChangeArrowheads="1"/>
          </p:cNvSpPr>
          <p:nvPr>
            <p:ph type="subTitle" idx="1"/>
          </p:nvPr>
        </p:nvSpPr>
        <p:spPr>
          <a:xfrm>
            <a:off x="422031" y="2298700"/>
            <a:ext cx="6400800" cy="571500"/>
          </a:xfrm>
          <a:effectLst>
            <a:outerShdw dist="35921" dir="2700000" algn="ctr" rotWithShape="0">
              <a:schemeClr val="tx1"/>
            </a:outerShdw>
          </a:effectLst>
        </p:spPr>
        <p:txBody>
          <a:bodyPr/>
          <a:lstStyle/>
          <a:p>
            <a:pPr eaLnBrk="1" hangingPunct="1">
              <a:buFont typeface="Wingdings" pitchFamily="2" charset="2"/>
              <a:buNone/>
              <a:defRPr/>
            </a:pPr>
            <a:endParaRPr lang="en-US" sz="2400" b="1" dirty="0" smtClean="0">
              <a:solidFill>
                <a:srgbClr val="FFCC66"/>
              </a:solidFill>
            </a:endParaRPr>
          </a:p>
        </p:txBody>
      </p:sp>
      <p:sp>
        <p:nvSpPr>
          <p:cNvPr id="24" name="TextBox 23"/>
          <p:cNvSpPr txBox="1"/>
          <p:nvPr/>
        </p:nvSpPr>
        <p:spPr>
          <a:xfrm>
            <a:off x="5092212" y="6581776"/>
            <a:ext cx="1113692" cy="276225"/>
          </a:xfrm>
          <a:prstGeom prst="rect">
            <a:avLst/>
          </a:prstGeom>
          <a:noFill/>
        </p:spPr>
        <p:txBody>
          <a:bodyPr>
            <a:spAutoFit/>
          </a:bodyPr>
          <a:lstStyle/>
          <a:p>
            <a:pPr>
              <a:defRPr/>
            </a:pPr>
            <a:r>
              <a:rPr lang="en-US" sz="1200" i="0" dirty="0">
                <a:solidFill>
                  <a:schemeClr val="accent3"/>
                </a:solidFill>
              </a:rPr>
              <a:t>Confidential</a:t>
            </a:r>
          </a:p>
        </p:txBody>
      </p:sp>
    </p:spTree>
    <p:extLst>
      <p:ext uri="{BB962C8B-B14F-4D97-AF65-F5344CB8AC3E}">
        <p14:creationId xmlns:p14="http://schemas.microsoft.com/office/powerpoint/2010/main" val="37616475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repeatCount="indefinite" fill="hold" grpId="0" nodeType="withEffect">
                                  <p:stCondLst>
                                    <p:cond delay="0"/>
                                  </p:stCondLst>
                                  <p:childTnLst>
                                    <p:set>
                                      <p:cBhvr>
                                        <p:cTn id="6" dur="1" fill="hold">
                                          <p:stCondLst>
                                            <p:cond delay="0"/>
                                          </p:stCondLst>
                                        </p:cTn>
                                        <p:tgtEl>
                                          <p:spTgt spid="57376"/>
                                        </p:tgtEl>
                                        <p:attrNameLst>
                                          <p:attrName>style.visibility</p:attrName>
                                        </p:attrNameLst>
                                      </p:cBhvr>
                                      <p:to>
                                        <p:strVal val="visible"/>
                                      </p:to>
                                    </p:set>
                                    <p:animEffect transition="in" filter="wipe(down)">
                                      <p:cBhvr>
                                        <p:cTn id="7" dur="3000"/>
                                        <p:tgtEl>
                                          <p:spTgt spid="57376"/>
                                        </p:tgtEl>
                                      </p:cBhvr>
                                    </p:animEffect>
                                  </p:childTnLst>
                                </p:cTn>
                              </p:par>
                              <p:par>
                                <p:cTn id="8" presetID="22" presetClass="entr" presetSubtype="1" repeatCount="indefinite" fill="hold" grpId="0" nodeType="withEffect">
                                  <p:stCondLst>
                                    <p:cond delay="0"/>
                                  </p:stCondLst>
                                  <p:childTnLst>
                                    <p:set>
                                      <p:cBhvr>
                                        <p:cTn id="9" dur="1" fill="hold">
                                          <p:stCondLst>
                                            <p:cond delay="0"/>
                                          </p:stCondLst>
                                        </p:cTn>
                                        <p:tgtEl>
                                          <p:spTgt spid="57378"/>
                                        </p:tgtEl>
                                        <p:attrNameLst>
                                          <p:attrName>style.visibility</p:attrName>
                                        </p:attrNameLst>
                                      </p:cBhvr>
                                      <p:to>
                                        <p:strVal val="visible"/>
                                      </p:to>
                                    </p:set>
                                    <p:animEffect transition="in" filter="wipe(up)">
                                      <p:cBhvr>
                                        <p:cTn id="10" dur="3000"/>
                                        <p:tgtEl>
                                          <p:spTgt spid="57378"/>
                                        </p:tgtEl>
                                      </p:cBhvr>
                                    </p:animEffect>
                                  </p:childTnLst>
                                </p:cTn>
                              </p:par>
                              <p:par>
                                <p:cTn id="11" presetID="22" presetClass="entr" presetSubtype="2" repeatCount="indefinite" fill="hold" grpId="0" nodeType="withEffect">
                                  <p:stCondLst>
                                    <p:cond delay="0"/>
                                  </p:stCondLst>
                                  <p:childTnLst>
                                    <p:set>
                                      <p:cBhvr>
                                        <p:cTn id="12" dur="1" fill="hold">
                                          <p:stCondLst>
                                            <p:cond delay="0"/>
                                          </p:stCondLst>
                                        </p:cTn>
                                        <p:tgtEl>
                                          <p:spTgt spid="57382"/>
                                        </p:tgtEl>
                                        <p:attrNameLst>
                                          <p:attrName>style.visibility</p:attrName>
                                        </p:attrNameLst>
                                      </p:cBhvr>
                                      <p:to>
                                        <p:strVal val="visible"/>
                                      </p:to>
                                    </p:set>
                                    <p:animEffect transition="in" filter="wipe(right)">
                                      <p:cBhvr>
                                        <p:cTn id="13" dur="5000"/>
                                        <p:tgtEl>
                                          <p:spTgt spid="57382"/>
                                        </p:tgtEl>
                                      </p:cBhvr>
                                    </p:animEffect>
                                  </p:childTnLst>
                                </p:cTn>
                              </p:par>
                              <p:par>
                                <p:cTn id="14" presetID="22" presetClass="entr" presetSubtype="4" repeatCount="indefinite" fill="hold" grpId="0" nodeType="withEffect">
                                  <p:stCondLst>
                                    <p:cond delay="0"/>
                                  </p:stCondLst>
                                  <p:childTnLst>
                                    <p:set>
                                      <p:cBhvr>
                                        <p:cTn id="15" dur="1" fill="hold">
                                          <p:stCondLst>
                                            <p:cond delay="0"/>
                                          </p:stCondLst>
                                        </p:cTn>
                                        <p:tgtEl>
                                          <p:spTgt spid="57377"/>
                                        </p:tgtEl>
                                        <p:attrNameLst>
                                          <p:attrName>style.visibility</p:attrName>
                                        </p:attrNameLst>
                                      </p:cBhvr>
                                      <p:to>
                                        <p:strVal val="visible"/>
                                      </p:to>
                                    </p:set>
                                    <p:animEffect transition="in" filter="wipe(down)">
                                      <p:cBhvr>
                                        <p:cTn id="16" dur="3000"/>
                                        <p:tgtEl>
                                          <p:spTgt spid="57377"/>
                                        </p:tgtEl>
                                      </p:cBhvr>
                                    </p:animEffect>
                                  </p:childTnLst>
                                </p:cTn>
                              </p:par>
                              <p:par>
                                <p:cTn id="17" presetID="22" presetClass="entr" presetSubtype="2" repeatCount="indefinite" fill="hold" grpId="0" nodeType="withEffect">
                                  <p:stCondLst>
                                    <p:cond delay="0"/>
                                  </p:stCondLst>
                                  <p:childTnLst>
                                    <p:set>
                                      <p:cBhvr>
                                        <p:cTn id="18" dur="1" fill="hold">
                                          <p:stCondLst>
                                            <p:cond delay="0"/>
                                          </p:stCondLst>
                                        </p:cTn>
                                        <p:tgtEl>
                                          <p:spTgt spid="57383"/>
                                        </p:tgtEl>
                                        <p:attrNameLst>
                                          <p:attrName>style.visibility</p:attrName>
                                        </p:attrNameLst>
                                      </p:cBhvr>
                                      <p:to>
                                        <p:strVal val="visible"/>
                                      </p:to>
                                    </p:set>
                                    <p:animEffect transition="in" filter="wipe(right)">
                                      <p:cBhvr>
                                        <p:cTn id="19" dur="3000"/>
                                        <p:tgtEl>
                                          <p:spTgt spid="57383"/>
                                        </p:tgtEl>
                                      </p:cBhvr>
                                    </p:animEffect>
                                  </p:childTnLst>
                                </p:cTn>
                              </p:par>
                              <p:par>
                                <p:cTn id="20" presetID="22" presetClass="entr" presetSubtype="1" repeatCount="indefinite" fill="hold" grpId="0" nodeType="withEffect">
                                  <p:stCondLst>
                                    <p:cond delay="0"/>
                                  </p:stCondLst>
                                  <p:childTnLst>
                                    <p:set>
                                      <p:cBhvr>
                                        <p:cTn id="21" dur="1" fill="hold">
                                          <p:stCondLst>
                                            <p:cond delay="0"/>
                                          </p:stCondLst>
                                        </p:cTn>
                                        <p:tgtEl>
                                          <p:spTgt spid="57379"/>
                                        </p:tgtEl>
                                        <p:attrNameLst>
                                          <p:attrName>style.visibility</p:attrName>
                                        </p:attrNameLst>
                                      </p:cBhvr>
                                      <p:to>
                                        <p:strVal val="visible"/>
                                      </p:to>
                                    </p:set>
                                    <p:animEffect transition="in" filter="wipe(up)">
                                      <p:cBhvr>
                                        <p:cTn id="22" dur="3000"/>
                                        <p:tgtEl>
                                          <p:spTgt spid="57379"/>
                                        </p:tgtEl>
                                      </p:cBhvr>
                                    </p:animEffect>
                                  </p:childTnLst>
                                </p:cTn>
                              </p:par>
                              <p:par>
                                <p:cTn id="23" presetID="22" presetClass="entr" presetSubtype="1" repeatCount="indefinite" fill="hold" grpId="0" nodeType="withEffect">
                                  <p:stCondLst>
                                    <p:cond delay="0"/>
                                  </p:stCondLst>
                                  <p:childTnLst>
                                    <p:set>
                                      <p:cBhvr>
                                        <p:cTn id="24" dur="1" fill="hold">
                                          <p:stCondLst>
                                            <p:cond delay="0"/>
                                          </p:stCondLst>
                                        </p:cTn>
                                        <p:tgtEl>
                                          <p:spTgt spid="57380"/>
                                        </p:tgtEl>
                                        <p:attrNameLst>
                                          <p:attrName>style.visibility</p:attrName>
                                        </p:attrNameLst>
                                      </p:cBhvr>
                                      <p:to>
                                        <p:strVal val="visible"/>
                                      </p:to>
                                    </p:set>
                                    <p:animEffect transition="in" filter="wipe(up)">
                                      <p:cBhvr>
                                        <p:cTn id="25" dur="5000"/>
                                        <p:tgtEl>
                                          <p:spTgt spid="57380"/>
                                        </p:tgtEl>
                                      </p:cBhvr>
                                    </p:animEffect>
                                  </p:childTnLst>
                                </p:cTn>
                              </p:par>
                              <p:par>
                                <p:cTn id="26" presetID="22" presetClass="entr" presetSubtype="4" repeatCount="indefinite" fill="hold" grpId="0" nodeType="withEffect">
                                  <p:stCondLst>
                                    <p:cond delay="0"/>
                                  </p:stCondLst>
                                  <p:childTnLst>
                                    <p:set>
                                      <p:cBhvr>
                                        <p:cTn id="27" dur="1" fill="hold">
                                          <p:stCondLst>
                                            <p:cond delay="0"/>
                                          </p:stCondLst>
                                        </p:cTn>
                                        <p:tgtEl>
                                          <p:spTgt spid="57381"/>
                                        </p:tgtEl>
                                        <p:attrNameLst>
                                          <p:attrName>style.visibility</p:attrName>
                                        </p:attrNameLst>
                                      </p:cBhvr>
                                      <p:to>
                                        <p:strVal val="visible"/>
                                      </p:to>
                                    </p:set>
                                    <p:animEffect transition="in" filter="wipe(down)">
                                      <p:cBhvr>
                                        <p:cTn id="28" dur="5000"/>
                                        <p:tgtEl>
                                          <p:spTgt spid="57381"/>
                                        </p:tgtEl>
                                      </p:cBhvr>
                                    </p:animEffect>
                                  </p:childTnLst>
                                </p:cTn>
                              </p:par>
                              <p:par>
                                <p:cTn id="29" presetID="36" presetClass="emph" presetSubtype="0" fill="hold" nodeType="withEffect">
                                  <p:stCondLst>
                                    <p:cond delay="0"/>
                                  </p:stCondLst>
                                  <p:iterate type="lt">
                                    <p:tmPct val="10000"/>
                                  </p:iterate>
                                  <p:childTnLst>
                                    <p:animScale>
                                      <p:cBhvr>
                                        <p:cTn id="30" dur="250" autoRev="1" fill="hold">
                                          <p:stCondLst>
                                            <p:cond delay="0"/>
                                          </p:stCondLst>
                                        </p:cTn>
                                        <p:tgtEl>
                                          <p:spTgt spid="57389">
                                            <p:txEl>
                                              <p:pRg st="0" end="0"/>
                                            </p:txEl>
                                          </p:spTgt>
                                        </p:tgtEl>
                                      </p:cBhvr>
                                      <p:to x="80000" y="100000"/>
                                    </p:animScale>
                                    <p:anim by="(#ppt_w*0.10)" calcmode="lin" valueType="num">
                                      <p:cBhvr>
                                        <p:cTn id="31" dur="250" autoRev="1" fill="hold">
                                          <p:stCondLst>
                                            <p:cond delay="0"/>
                                          </p:stCondLst>
                                        </p:cTn>
                                        <p:tgtEl>
                                          <p:spTgt spid="57389">
                                            <p:txEl>
                                              <p:pRg st="0" end="0"/>
                                            </p:txEl>
                                          </p:spTgt>
                                        </p:tgtEl>
                                        <p:attrNameLst>
                                          <p:attrName>ppt_x</p:attrName>
                                        </p:attrNameLst>
                                      </p:cBhvr>
                                    </p:anim>
                                    <p:anim by="(-#ppt_w*0.10)" calcmode="lin" valueType="num">
                                      <p:cBhvr>
                                        <p:cTn id="32" dur="250" autoRev="1" fill="hold">
                                          <p:stCondLst>
                                            <p:cond delay="0"/>
                                          </p:stCondLst>
                                        </p:cTn>
                                        <p:tgtEl>
                                          <p:spTgt spid="57389">
                                            <p:txEl>
                                              <p:pRg st="0" end="0"/>
                                            </p:txEl>
                                          </p:spTgt>
                                        </p:tgtEl>
                                        <p:attrNameLst>
                                          <p:attrName>ppt_y</p:attrName>
                                        </p:attrNameLst>
                                      </p:cBhvr>
                                    </p:anim>
                                    <p:animRot by="-480000">
                                      <p:cBhvr>
                                        <p:cTn id="33" dur="250" autoRev="1" fill="hold">
                                          <p:stCondLst>
                                            <p:cond delay="0"/>
                                          </p:stCondLst>
                                        </p:cTn>
                                        <p:tgtEl>
                                          <p:spTgt spid="57389">
                                            <p:txEl>
                                              <p:pRg st="0" end="0"/>
                                            </p:txEl>
                                          </p:spTgt>
                                        </p:tgtEl>
                                        <p:attrNameLst>
                                          <p:attrName>r</p:attrName>
                                        </p:attrNameLst>
                                      </p:cBhvr>
                                    </p:animRot>
                                  </p:childTnLst>
                                </p:cTn>
                              </p:par>
                              <p:par>
                                <p:cTn id="34" presetID="36" presetClass="emph" presetSubtype="0" fill="hold" nodeType="withEffect">
                                  <p:stCondLst>
                                    <p:cond delay="0"/>
                                  </p:stCondLst>
                                  <p:iterate type="lt">
                                    <p:tmPct val="10000"/>
                                  </p:iterate>
                                  <p:childTnLst>
                                    <p:animScale>
                                      <p:cBhvr>
                                        <p:cTn id="35" dur="250" autoRev="1" fill="hold">
                                          <p:stCondLst>
                                            <p:cond delay="0"/>
                                          </p:stCondLst>
                                        </p:cTn>
                                        <p:tgtEl>
                                          <p:spTgt spid="57389">
                                            <p:txEl>
                                              <p:pRg st="1" end="1"/>
                                            </p:txEl>
                                          </p:spTgt>
                                        </p:tgtEl>
                                      </p:cBhvr>
                                      <p:to x="80000" y="100000"/>
                                    </p:animScale>
                                    <p:anim by="(#ppt_w*0.10)" calcmode="lin" valueType="num">
                                      <p:cBhvr>
                                        <p:cTn id="36" dur="250" autoRev="1" fill="hold">
                                          <p:stCondLst>
                                            <p:cond delay="0"/>
                                          </p:stCondLst>
                                        </p:cTn>
                                        <p:tgtEl>
                                          <p:spTgt spid="57389">
                                            <p:txEl>
                                              <p:pRg st="1" end="1"/>
                                            </p:txEl>
                                          </p:spTgt>
                                        </p:tgtEl>
                                        <p:attrNameLst>
                                          <p:attrName>ppt_x</p:attrName>
                                        </p:attrNameLst>
                                      </p:cBhvr>
                                    </p:anim>
                                    <p:anim by="(-#ppt_w*0.10)" calcmode="lin" valueType="num">
                                      <p:cBhvr>
                                        <p:cTn id="37" dur="250" autoRev="1" fill="hold">
                                          <p:stCondLst>
                                            <p:cond delay="0"/>
                                          </p:stCondLst>
                                        </p:cTn>
                                        <p:tgtEl>
                                          <p:spTgt spid="57389">
                                            <p:txEl>
                                              <p:pRg st="1" end="1"/>
                                            </p:txEl>
                                          </p:spTgt>
                                        </p:tgtEl>
                                        <p:attrNameLst>
                                          <p:attrName>ppt_y</p:attrName>
                                        </p:attrNameLst>
                                      </p:cBhvr>
                                    </p:anim>
                                    <p:animRot by="-480000">
                                      <p:cBhvr>
                                        <p:cTn id="38" dur="250" autoRev="1" fill="hold">
                                          <p:stCondLst>
                                            <p:cond delay="0"/>
                                          </p:stCondLst>
                                        </p:cTn>
                                        <p:tgtEl>
                                          <p:spTgt spid="57389">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76" grpId="0" animBg="1"/>
      <p:bldP spid="57377" grpId="0" animBg="1"/>
      <p:bldP spid="57378" grpId="0" animBg="1"/>
      <p:bldP spid="57379" grpId="0" animBg="1"/>
      <p:bldP spid="57380" grpId="0" animBg="1"/>
      <p:bldP spid="57381" grpId="0" animBg="1"/>
      <p:bldP spid="57382" grpId="0" animBg="1"/>
      <p:bldP spid="5738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839200" cy="985838"/>
          </a:xfrm>
        </p:spPr>
        <p:txBody>
          <a:bodyPr>
            <a:normAutofit fontScale="90000"/>
          </a:bodyPr>
          <a:lstStyle/>
          <a:p>
            <a:pPr>
              <a:defRPr/>
            </a:pPr>
            <a:r>
              <a:rPr lang="en-US" dirty="0" smtClean="0"/>
              <a:t>Working of Web Application: static content</a:t>
            </a:r>
            <a:endParaRPr lang="en-US" dirty="0"/>
          </a:p>
        </p:txBody>
      </p:sp>
      <p:sp>
        <p:nvSpPr>
          <p:cNvPr id="4" name="Slide Number Placeholder 3"/>
          <p:cNvSpPr>
            <a:spLocks noGrp="1"/>
          </p:cNvSpPr>
          <p:nvPr>
            <p:ph type="sldNum" sz="quarter" idx="10"/>
          </p:nvPr>
        </p:nvSpPr>
        <p:spPr/>
        <p:txBody>
          <a:bodyPr/>
          <a:lstStyle/>
          <a:p>
            <a:pPr>
              <a:defRPr/>
            </a:pPr>
            <a:fld id="{920B7C47-047B-4B12-BC3D-6AB9671E7B50}" type="slidenum">
              <a:rPr lang="en-US" smtClean="0"/>
              <a:pPr>
                <a:defRPr/>
              </a:pPr>
              <a:t>9</a:t>
            </a:fld>
            <a:endParaRPr lang="en-US"/>
          </a:p>
        </p:txBody>
      </p:sp>
      <p:sp>
        <p:nvSpPr>
          <p:cNvPr id="22" name="TextBox 21"/>
          <p:cNvSpPr txBox="1"/>
          <p:nvPr/>
        </p:nvSpPr>
        <p:spPr>
          <a:xfrm>
            <a:off x="1676400" y="3744346"/>
            <a:ext cx="5451231" cy="2031325"/>
          </a:xfrm>
          <a:prstGeom prst="rect">
            <a:avLst/>
          </a:prstGeom>
          <a:solidFill>
            <a:schemeClr val="bg1"/>
          </a:solidFill>
        </p:spPr>
        <p:txBody>
          <a:bodyPr>
            <a:spAutoFit/>
          </a:bodyPr>
          <a:lstStyle/>
          <a:p>
            <a:pPr>
              <a:defRPr/>
            </a:pPr>
            <a:r>
              <a:rPr lang="en-US" i="0" u="sng" cap="all" dirty="0">
                <a:ln w="9000" cmpd="sng">
                  <a:solidFill>
                    <a:schemeClr val="accent4">
                      <a:shade val="50000"/>
                      <a:satMod val="120000"/>
                    </a:schemeClr>
                  </a:solidFill>
                  <a:prstDash val="solid"/>
                </a:ln>
                <a:effectLst>
                  <a:reflection blurRad="12700" stA="28000" endPos="45000" dist="1000" dir="5400000" sy="-100000" algn="bl" rotWithShape="0"/>
                </a:effectLst>
                <a:latin typeface="+mn-lt"/>
                <a:ea typeface="Arial Unicode MS" pitchFamily="34" charset="-128"/>
                <a:cs typeface="Arial Unicode MS" pitchFamily="34" charset="-128"/>
              </a:rPr>
              <a:t>Simple Web server </a:t>
            </a:r>
            <a:r>
              <a:rPr lang="en-US" i="0" u="sng"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mn-lt"/>
                <a:ea typeface="Arial Unicode MS" pitchFamily="34" charset="-128"/>
                <a:cs typeface="Arial Unicode MS" pitchFamily="34" charset="-128"/>
              </a:rPr>
              <a:t>CAN NOT </a:t>
            </a:r>
            <a:r>
              <a:rPr lang="en-US" i="0" u="sng" cap="all" dirty="0">
                <a:ln w="9000" cmpd="sng">
                  <a:solidFill>
                    <a:schemeClr val="accent4">
                      <a:shade val="50000"/>
                      <a:satMod val="120000"/>
                    </a:schemeClr>
                  </a:solidFill>
                  <a:prstDash val="solid"/>
                </a:ln>
                <a:effectLst>
                  <a:reflection blurRad="12700" stA="28000" endPos="45000" dist="1000" dir="5400000" sy="-100000" algn="bl" rotWithShape="0"/>
                </a:effectLst>
                <a:latin typeface="+mn-lt"/>
                <a:ea typeface="Arial Unicode MS" pitchFamily="34" charset="-128"/>
                <a:cs typeface="Arial Unicode MS" pitchFamily="34" charset="-128"/>
              </a:rPr>
              <a:t>Do following:</a:t>
            </a:r>
          </a:p>
          <a:p>
            <a:pPr>
              <a:defRPr/>
            </a:pPr>
            <a:endParaRPr lang="en-US" i="0" u="sng" cap="all" dirty="0">
              <a:ln w="9000" cmpd="sng">
                <a:solidFill>
                  <a:schemeClr val="accent4">
                    <a:shade val="50000"/>
                    <a:satMod val="120000"/>
                  </a:schemeClr>
                </a:solidFill>
                <a:prstDash val="solid"/>
              </a:ln>
              <a:effectLst>
                <a:reflection blurRad="12700" stA="28000" endPos="45000" dist="1000" dir="5400000" sy="-100000" algn="bl" rotWithShape="0"/>
              </a:effectLst>
              <a:latin typeface="+mn-lt"/>
              <a:ea typeface="Arial Unicode MS" pitchFamily="34" charset="-128"/>
              <a:cs typeface="Arial Unicode MS" pitchFamily="34" charset="-128"/>
            </a:endParaRPr>
          </a:p>
          <a:p>
            <a:pPr marL="342900" indent="-342900">
              <a:buFont typeface="+mj-lt"/>
              <a:buAutoNum type="arabicPeriod"/>
              <a:defRPr/>
            </a:pPr>
            <a:r>
              <a:rPr lang="en-US" i="0" cap="all" dirty="0">
                <a:ln w="9000" cmpd="sng">
                  <a:solidFill>
                    <a:schemeClr val="accent4">
                      <a:shade val="50000"/>
                      <a:satMod val="120000"/>
                    </a:schemeClr>
                  </a:solidFill>
                  <a:prstDash val="solid"/>
                </a:ln>
                <a:effectLst>
                  <a:reflection blurRad="12700" stA="28000" endPos="45000" dist="1000" dir="5400000" sy="-100000" algn="bl" rotWithShape="0"/>
                </a:effectLst>
                <a:latin typeface="+mn-lt"/>
                <a:ea typeface="Arial Unicode MS" pitchFamily="34" charset="-128"/>
                <a:cs typeface="Arial Unicode MS" pitchFamily="34" charset="-128"/>
              </a:rPr>
              <a:t>Dynamically create pages which do not exist before the request</a:t>
            </a:r>
          </a:p>
          <a:p>
            <a:pPr marL="342900" indent="-342900">
              <a:buFont typeface="+mj-lt"/>
              <a:buAutoNum type="arabicPeriod"/>
              <a:defRPr/>
            </a:pPr>
            <a:endParaRPr lang="en-US" i="0" cap="all" dirty="0">
              <a:ln w="9000" cmpd="sng">
                <a:solidFill>
                  <a:schemeClr val="accent4">
                    <a:shade val="50000"/>
                    <a:satMod val="120000"/>
                  </a:schemeClr>
                </a:solidFill>
                <a:prstDash val="solid"/>
              </a:ln>
              <a:effectLst>
                <a:reflection blurRad="12700" stA="28000" endPos="45000" dist="1000" dir="5400000" sy="-100000" algn="bl" rotWithShape="0"/>
              </a:effectLst>
              <a:latin typeface="+mn-lt"/>
              <a:ea typeface="Arial Unicode MS" pitchFamily="34" charset="-128"/>
              <a:cs typeface="Arial Unicode MS" pitchFamily="34" charset="-128"/>
            </a:endParaRPr>
          </a:p>
          <a:p>
            <a:pPr marL="342900" indent="-342900">
              <a:buFont typeface="+mj-lt"/>
              <a:buAutoNum type="arabicPeriod"/>
              <a:defRPr/>
            </a:pPr>
            <a:r>
              <a:rPr lang="en-US" i="0" cap="all" dirty="0">
                <a:ln w="9000" cmpd="sng">
                  <a:solidFill>
                    <a:schemeClr val="accent4">
                      <a:shade val="50000"/>
                      <a:satMod val="120000"/>
                    </a:schemeClr>
                  </a:solidFill>
                  <a:prstDash val="solid"/>
                </a:ln>
                <a:effectLst>
                  <a:reflection blurRad="12700" stA="28000" endPos="45000" dist="1000" dir="5400000" sy="-100000" algn="bl" rotWithShape="0"/>
                </a:effectLst>
                <a:latin typeface="+mn-lt"/>
                <a:ea typeface="Arial Unicode MS" pitchFamily="34" charset="-128"/>
                <a:cs typeface="Arial Unicode MS" pitchFamily="34" charset="-128"/>
              </a:rPr>
              <a:t>Write, manipulate or save data on the server</a:t>
            </a:r>
          </a:p>
          <a:p>
            <a:pPr>
              <a:defRPr/>
            </a:pPr>
            <a:endParaRPr lang="en-US" dirty="0"/>
          </a:p>
        </p:txBody>
      </p:sp>
      <p:sp>
        <p:nvSpPr>
          <p:cNvPr id="3" name="Content Placeholder 2"/>
          <p:cNvSpPr>
            <a:spLocks noGrp="1"/>
          </p:cNvSpPr>
          <p:nvPr>
            <p:ph idx="1"/>
          </p:nvPr>
        </p:nvSpPr>
        <p:spPr>
          <a:xfrm>
            <a:off x="0" y="1066800"/>
            <a:ext cx="9144000" cy="5334000"/>
          </a:xfrm>
        </p:spPr>
        <p:txBody>
          <a:bodyPr/>
          <a:lstStyle/>
          <a:p>
            <a:pPr marL="514350" indent="-514350">
              <a:buFont typeface="+mj-lt"/>
              <a:buAutoNum type="arabicPeriod"/>
            </a:pPr>
            <a:r>
              <a:rPr lang="en-US" dirty="0" smtClean="0"/>
              <a:t>User request for something to the web server</a:t>
            </a:r>
          </a:p>
          <a:p>
            <a:pPr marL="514350" indent="-514350">
              <a:buFont typeface="+mj-lt"/>
              <a:buAutoNum type="arabicPeriod"/>
            </a:pPr>
            <a:r>
              <a:rPr lang="en-US" dirty="0" smtClean="0"/>
              <a:t>Web server search that content in its file system</a:t>
            </a:r>
          </a:p>
          <a:p>
            <a:pPr marL="514350" indent="-514350">
              <a:buFont typeface="+mj-lt"/>
              <a:buAutoNum type="arabicPeriod"/>
            </a:pPr>
            <a:r>
              <a:rPr lang="en-US" dirty="0" smtClean="0"/>
              <a:t>If file found then server response that to the user otherwise “404 error file not found”</a:t>
            </a:r>
            <a:endParaRPr lang="en-US" dirty="0"/>
          </a:p>
        </p:txBody>
      </p:sp>
    </p:spTree>
    <p:extLst>
      <p:ext uri="{BB962C8B-B14F-4D97-AF65-F5344CB8AC3E}">
        <p14:creationId xmlns:p14="http://schemas.microsoft.com/office/powerpoint/2010/main" val="16087311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1062</TotalTime>
  <Words>6345</Words>
  <Application>Microsoft Office PowerPoint</Application>
  <PresentationFormat>On-screen Show (4:3)</PresentationFormat>
  <Paragraphs>857</Paragraphs>
  <Slides>50</Slides>
  <Notes>37</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Enterprise Application Requirements</vt:lpstr>
      <vt:lpstr>Enterprise Application Requirements…</vt:lpstr>
      <vt:lpstr>Enterprise Application Software</vt:lpstr>
      <vt:lpstr>Evolution of Enterprise Applications - Single Tier</vt:lpstr>
      <vt:lpstr>Evolution of Enterprise Applications - Two Tier (Client/Server)</vt:lpstr>
      <vt:lpstr>Evolution of Enterprise Applications - Three Tier</vt:lpstr>
      <vt:lpstr>Evolution of Enterprise Applications - n Tier</vt:lpstr>
      <vt:lpstr>Recap- Web Technologies</vt:lpstr>
      <vt:lpstr>Working of Web Application: static content</vt:lpstr>
      <vt:lpstr>Working of a Web Application</vt:lpstr>
      <vt:lpstr>HTTP Protocol</vt:lpstr>
      <vt:lpstr>HTTP Request</vt:lpstr>
      <vt:lpstr>HTTP Request</vt:lpstr>
      <vt:lpstr>HTTP Response</vt:lpstr>
      <vt:lpstr>Generation of Dynamic Page</vt:lpstr>
      <vt:lpstr>Static v/s dynamic pages</vt:lpstr>
      <vt:lpstr>Technologies used to generate dynamic content</vt:lpstr>
      <vt:lpstr>Server Side Java - Servlet</vt:lpstr>
      <vt:lpstr>Servlets</vt:lpstr>
      <vt:lpstr>Servlet API</vt:lpstr>
      <vt:lpstr>GenericServlet and HttpServlet classes in API</vt:lpstr>
      <vt:lpstr>Simple Servlet Example</vt:lpstr>
      <vt:lpstr>Simple Servlet Example: HelloServlet.java</vt:lpstr>
      <vt:lpstr>Example contd: welcome.html and web.xml</vt:lpstr>
      <vt:lpstr>Simple Servlet Example: Folder structure</vt:lpstr>
      <vt:lpstr>Make it Run…</vt:lpstr>
      <vt:lpstr>What is the role of Servlet Container/Web Container?  (E.g.-Tomcat) </vt:lpstr>
      <vt:lpstr>Application Server</vt:lpstr>
      <vt:lpstr>Application Server : JBoss</vt:lpstr>
      <vt:lpstr>Servlet Lifecycle</vt:lpstr>
      <vt:lpstr>Servlets: the Request-Process-Response cycle</vt:lpstr>
      <vt:lpstr>Deployment Descriptor: web.xml</vt:lpstr>
      <vt:lpstr>Structure of DD</vt:lpstr>
      <vt:lpstr>What will Servlet do?</vt:lpstr>
      <vt:lpstr>Get Form Data… Process… Respond…</vt:lpstr>
      <vt:lpstr>loginForm.html</vt:lpstr>
      <vt:lpstr>LoginServlet.java (1/2)</vt:lpstr>
      <vt:lpstr>HttpServletRequest methods</vt:lpstr>
      <vt:lpstr>web.xml</vt:lpstr>
      <vt:lpstr>Result</vt:lpstr>
      <vt:lpstr>Server-side validations</vt:lpstr>
      <vt:lpstr>Scope of Servlets in web application</vt:lpstr>
      <vt:lpstr>Can you answer these Questions?</vt:lpstr>
      <vt:lpstr>Can you Answer these Questions?</vt:lpstr>
      <vt:lpstr>Summary</vt:lpstr>
      <vt:lpstr>Summary</vt:lpstr>
      <vt:lpstr>Folder Structure of the Web Application</vt:lpstr>
      <vt:lpstr>asf</vt:lpstr>
      <vt:lpstr>Compresser for Java App</vt:lpstr>
      <vt:lpstr>XML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asf</dc:title>
  <dc:creator>Manish</dc:creator>
  <cp:lastModifiedBy>Manish</cp:lastModifiedBy>
  <cp:revision>213</cp:revision>
  <dcterms:created xsi:type="dcterms:W3CDTF">2006-08-16T00:00:00Z</dcterms:created>
  <dcterms:modified xsi:type="dcterms:W3CDTF">2015-04-21T15:55:45Z</dcterms:modified>
</cp:coreProperties>
</file>