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78" r:id="rId2"/>
    <p:sldId id="280" r:id="rId3"/>
    <p:sldId id="281" r:id="rId4"/>
    <p:sldId id="352" r:id="rId5"/>
    <p:sldId id="353" r:id="rId6"/>
    <p:sldId id="282" r:id="rId7"/>
    <p:sldId id="283" r:id="rId8"/>
    <p:sldId id="284" r:id="rId9"/>
    <p:sldId id="285" r:id="rId10"/>
    <p:sldId id="354" r:id="rId11"/>
    <p:sldId id="355" r:id="rId12"/>
    <p:sldId id="287" r:id="rId13"/>
    <p:sldId id="288" r:id="rId14"/>
    <p:sldId id="289" r:id="rId15"/>
    <p:sldId id="290" r:id="rId16"/>
    <p:sldId id="291" r:id="rId17"/>
    <p:sldId id="293" r:id="rId18"/>
    <p:sldId id="294" r:id="rId19"/>
    <p:sldId id="350" r:id="rId20"/>
    <p:sldId id="295" r:id="rId21"/>
    <p:sldId id="296" r:id="rId22"/>
    <p:sldId id="351" r:id="rId23"/>
    <p:sldId id="297" r:id="rId24"/>
    <p:sldId id="298" r:id="rId25"/>
    <p:sldId id="300" r:id="rId26"/>
    <p:sldId id="301" r:id="rId27"/>
    <p:sldId id="302" r:id="rId28"/>
    <p:sldId id="303" r:id="rId29"/>
    <p:sldId id="305" r:id="rId30"/>
    <p:sldId id="306" r:id="rId31"/>
    <p:sldId id="307" r:id="rId32"/>
    <p:sldId id="308" r:id="rId33"/>
    <p:sldId id="309" r:id="rId34"/>
    <p:sldId id="310" r:id="rId35"/>
    <p:sldId id="311" r:id="rId36"/>
    <p:sldId id="312" r:id="rId37"/>
    <p:sldId id="313" r:id="rId38"/>
    <p:sldId id="314" r:id="rId39"/>
    <p:sldId id="316" r:id="rId40"/>
    <p:sldId id="317" r:id="rId41"/>
    <p:sldId id="318" r:id="rId42"/>
    <p:sldId id="319" r:id="rId43"/>
    <p:sldId id="320" r:id="rId44"/>
    <p:sldId id="321" r:id="rId45"/>
    <p:sldId id="322" r:id="rId46"/>
    <p:sldId id="323" r:id="rId47"/>
    <p:sldId id="324" r:id="rId48"/>
    <p:sldId id="325" r:id="rId49"/>
    <p:sldId id="326" r:id="rId50"/>
    <p:sldId id="356" r:id="rId51"/>
    <p:sldId id="328" r:id="rId52"/>
    <p:sldId id="329" r:id="rId53"/>
    <p:sldId id="330" r:id="rId54"/>
    <p:sldId id="331" r:id="rId55"/>
    <p:sldId id="332"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02" autoAdjust="0"/>
  </p:normalViewPr>
  <p:slideViewPr>
    <p:cSldViewPr>
      <p:cViewPr varScale="1">
        <p:scale>
          <a:sx n="53" d="100"/>
          <a:sy n="53" d="100"/>
        </p:scale>
        <p:origin x="-1866" y="-84"/>
      </p:cViewPr>
      <p:guideLst>
        <p:guide orient="horz" pos="2160"/>
        <p:guide pos="2880"/>
      </p:guideLst>
    </p:cSldViewPr>
  </p:slideViewPr>
  <p:notesTextViewPr>
    <p:cViewPr>
      <p:scale>
        <a:sx n="100" d="100"/>
        <a:sy n="100" d="100"/>
      </p:scale>
      <p:origin x="0" y="9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7/1/2014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FAE6B9A8-D661-4B5A-AF8B-731050DFABAA}" type="slidenum">
              <a:rPr lang="en-US" i="0" smtClean="0"/>
              <a:pPr eaLnBrk="1" hangingPunct="1"/>
              <a:t>1</a:t>
            </a:fld>
            <a:endParaRPr lang="en-US" i="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1B433885-7F9B-4D0E-8B89-0248164ED05A}" type="slidenum">
              <a:rPr lang="en-US" i="0" smtClean="0"/>
              <a:pPr eaLnBrk="1" hangingPunct="1"/>
              <a:t>13</a:t>
            </a:fld>
            <a:endParaRPr lang="en-US" i="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BE42558D-6A77-42D1-8708-DF337327B733}" type="slidenum">
              <a:rPr lang="en-US" i="0" smtClean="0"/>
              <a:pPr eaLnBrk="1" hangingPunct="1"/>
              <a:t>14</a:t>
            </a:fld>
            <a:endParaRPr lang="en-US" i="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1CC8E97D-5534-479F-B06C-D69BECC67DCD}" type="slidenum">
              <a:rPr lang="en-US" i="0" smtClean="0"/>
              <a:pPr eaLnBrk="1" hangingPunct="1"/>
              <a:t>15</a:t>
            </a:fld>
            <a:endParaRPr lang="en-US" i="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Variable</a:t>
            </a:r>
            <a:r>
              <a:rPr lang="en-US" baseline="0" dirty="0" smtClean="0"/>
              <a:t> declare in declaration </a:t>
            </a:r>
            <a:r>
              <a:rPr lang="en-US" baseline="0" dirty="0" err="1" smtClean="0"/>
              <a:t>scriplets</a:t>
            </a:r>
            <a:r>
              <a:rPr lang="en-US" baseline="0" dirty="0" smtClean="0"/>
              <a:t> are global variable for the class </a:t>
            </a:r>
            <a:r>
              <a:rPr lang="en-US" baseline="0" dirty="0" err="1" smtClean="0"/>
              <a:t>i.e</a:t>
            </a:r>
            <a:r>
              <a:rPr lang="en-US" baseline="0" dirty="0" smtClean="0"/>
              <a:t> it define outside of any method</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Deploy this JSP on to the Application Server and execute it and see the result</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F58D4CA4-CED4-472A-B7DD-EAD796F18DC4}" type="slidenum">
              <a:rPr lang="en-US" i="0" smtClean="0"/>
              <a:pPr eaLnBrk="1" hangingPunct="1"/>
              <a:t>16</a:t>
            </a:fld>
            <a:endParaRPr lang="en-US" i="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5ABCC18-856F-4207-A246-66D77CE20427}" type="slidenum">
              <a:rPr lang="en-US" i="0" smtClean="0"/>
              <a:pPr eaLnBrk="1" hangingPunct="1"/>
              <a:t>18</a:t>
            </a:fld>
            <a:endParaRPr lang="en-US" i="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5ABCC18-856F-4207-A246-66D77CE20427}" type="slidenum">
              <a:rPr lang="en-US" i="0" smtClean="0"/>
              <a:pPr eaLnBrk="1" hangingPunct="1"/>
              <a:t>19</a:t>
            </a:fld>
            <a:endParaRPr lang="en-US" i="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Variable declare</a:t>
            </a:r>
            <a:r>
              <a:rPr lang="en-US" baseline="0" dirty="0" smtClean="0"/>
              <a:t> in &lt;% %&gt; </a:t>
            </a:r>
            <a:r>
              <a:rPr lang="en-US" baseline="0" dirty="0" err="1" smtClean="0"/>
              <a:t>scriplets</a:t>
            </a:r>
            <a:r>
              <a:rPr lang="en-US" baseline="0" dirty="0" smtClean="0"/>
              <a:t> are define in _</a:t>
            </a:r>
            <a:r>
              <a:rPr lang="en-US" baseline="0" dirty="0" err="1" smtClean="0"/>
              <a:t>jspService</a:t>
            </a:r>
            <a:r>
              <a:rPr lang="en-US" baseline="0" dirty="0" smtClean="0"/>
              <a:t> methods that why local to the servlet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smtClean="0">
                <a:latin typeface="+mn-lt"/>
              </a:rPr>
              <a:t>The Java statements that appear between </a:t>
            </a:r>
            <a:r>
              <a:rPr lang="en-US" sz="1200" b="1" i="0" dirty="0" smtClean="0">
                <a:solidFill>
                  <a:srgbClr val="003399"/>
                </a:solidFill>
                <a:latin typeface="+mn-lt"/>
              </a:rPr>
              <a:t>&lt;%</a:t>
            </a:r>
            <a:r>
              <a:rPr lang="en-US" sz="1200" i="0" dirty="0" smtClean="0">
                <a:latin typeface="+mn-lt"/>
              </a:rPr>
              <a:t> and </a:t>
            </a:r>
            <a:r>
              <a:rPr lang="en-US" sz="1200" b="1" i="0" dirty="0" smtClean="0">
                <a:solidFill>
                  <a:srgbClr val="003399"/>
                </a:solidFill>
                <a:latin typeface="+mn-lt"/>
              </a:rPr>
              <a:t>%&gt;</a:t>
            </a:r>
            <a:r>
              <a:rPr lang="en-US" sz="1200" i="0" dirty="0" smtClean="0">
                <a:latin typeface="+mn-lt"/>
              </a:rPr>
              <a:t> are called </a:t>
            </a:r>
            <a:r>
              <a:rPr lang="en-US" sz="1200" b="1" i="0" dirty="0" err="1" smtClean="0">
                <a:solidFill>
                  <a:srgbClr val="003399"/>
                </a:solidFill>
                <a:latin typeface="+mn-lt"/>
              </a:rPr>
              <a:t>scriptlet</a:t>
            </a:r>
            <a:endParaRPr lang="en-US" sz="1200" b="1" i="0" dirty="0" smtClean="0">
              <a:solidFill>
                <a:srgbClr val="003399"/>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BCBCE6E-2C67-4C73-83EB-28D9FC4A4641}" type="slidenum">
              <a:rPr lang="en-US" i="0" smtClean="0"/>
              <a:pPr eaLnBrk="1" hangingPunct="1"/>
              <a:t>20</a:t>
            </a:fld>
            <a:endParaRPr lang="en-US" i="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5B693AE-B5AF-4112-8F6E-E594C811B1AE}" type="slidenum">
              <a:rPr lang="en-US" i="0" smtClean="0"/>
              <a:pPr eaLnBrk="1" hangingPunct="1"/>
              <a:t>21</a:t>
            </a:fld>
            <a:endParaRPr lang="en-US" i="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_</a:t>
            </a:r>
            <a:r>
              <a:rPr lang="en-US" b="1" dirty="0" err="1" smtClean="0"/>
              <a:t>jspService</a:t>
            </a:r>
            <a:r>
              <a:rPr lang="en-US" b="1" dirty="0" smtClean="0"/>
              <a:t>():</a:t>
            </a:r>
          </a:p>
          <a:p>
            <a:pPr eaLnBrk="1" hangingPunct="1"/>
            <a:r>
              <a:rPr lang="en-US" dirty="0" smtClean="0"/>
              <a:t>This method is not overridden explicitly, mean that it is not define in</a:t>
            </a:r>
            <a:r>
              <a:rPr lang="en-US" baseline="0" dirty="0" smtClean="0"/>
              <a:t> the parent interface</a:t>
            </a:r>
            <a:r>
              <a:rPr lang="en-US" dirty="0" smtClean="0"/>
              <a:t> but gets created in the converted servlet file. </a:t>
            </a:r>
          </a:p>
          <a:p>
            <a:pPr eaLnBrk="1" hangingPunct="1"/>
            <a:r>
              <a:rPr lang="en-US" dirty="0" smtClean="0"/>
              <a:t>All the </a:t>
            </a:r>
            <a:r>
              <a:rPr lang="en-US" dirty="0" err="1" smtClean="0"/>
              <a:t>scriptlets</a:t>
            </a:r>
            <a:r>
              <a:rPr lang="en-US" dirty="0" smtClean="0"/>
              <a:t> written in that JSP automatically goes in this method.</a:t>
            </a:r>
          </a:p>
          <a:p>
            <a:pPr eaLnBrk="1" hangingPunct="1"/>
            <a:r>
              <a:rPr lang="en-US" dirty="0"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5B693AE-B5AF-4112-8F6E-E594C811B1AE}" type="slidenum">
              <a:rPr lang="en-US" i="0" smtClean="0"/>
              <a:pPr eaLnBrk="1" hangingPunct="1"/>
              <a:t>22</a:t>
            </a:fld>
            <a:endParaRPr lang="en-US" i="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69A72A97-F3ED-4F65-8A74-215B9710CA3F}" type="slidenum">
              <a:rPr lang="en-US" i="0" smtClean="0"/>
              <a:pPr eaLnBrk="1" hangingPunct="1"/>
              <a:t>23</a:t>
            </a:fld>
            <a:endParaRPr lang="en-US" i="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Strictly For Your Reference:</a:t>
            </a:r>
          </a:p>
          <a:p>
            <a:pPr eaLnBrk="1" hangingPunct="1"/>
            <a:r>
              <a:rPr lang="en-US" b="1" dirty="0" smtClean="0"/>
              <a:t>The equivalent servlet code for the above JSP:</a:t>
            </a:r>
          </a:p>
          <a:p>
            <a:pPr eaLnBrk="1" hangingPunct="1"/>
            <a:r>
              <a:rPr lang="en-US" dirty="0" smtClean="0"/>
              <a:t>package </a:t>
            </a:r>
            <a:r>
              <a:rPr lang="en-US" dirty="0" err="1" smtClean="0"/>
              <a:t>org.apache.jsp</a:t>
            </a:r>
            <a:r>
              <a:rPr lang="en-US" dirty="0" smtClean="0"/>
              <a:t>;</a:t>
            </a:r>
          </a:p>
          <a:p>
            <a:pPr eaLnBrk="1" hangingPunct="1"/>
            <a:endParaRPr lang="en-US" dirty="0" smtClean="0"/>
          </a:p>
          <a:p>
            <a:pPr eaLnBrk="1" hangingPunct="1"/>
            <a:r>
              <a:rPr lang="en-US" dirty="0" smtClean="0"/>
              <a:t>import </a:t>
            </a:r>
            <a:r>
              <a:rPr lang="en-US" dirty="0" err="1" smtClean="0"/>
              <a:t>javax.servlet</a:t>
            </a:r>
            <a:r>
              <a:rPr lang="en-US" dirty="0" smtClean="0"/>
              <a:t>.*;</a:t>
            </a:r>
          </a:p>
          <a:p>
            <a:pPr eaLnBrk="1" hangingPunct="1"/>
            <a:r>
              <a:rPr lang="en-US" dirty="0" smtClean="0"/>
              <a:t>import </a:t>
            </a:r>
            <a:r>
              <a:rPr lang="en-US" dirty="0" err="1" smtClean="0"/>
              <a:t>javax.servlet.http</a:t>
            </a:r>
            <a:r>
              <a:rPr lang="en-US" dirty="0" smtClean="0"/>
              <a:t>.*;</a:t>
            </a:r>
          </a:p>
          <a:p>
            <a:pPr eaLnBrk="1" hangingPunct="1"/>
            <a:r>
              <a:rPr lang="en-US" dirty="0" smtClean="0"/>
              <a:t>import </a:t>
            </a:r>
            <a:r>
              <a:rPr lang="en-US" dirty="0" err="1" smtClean="0"/>
              <a:t>javax.servlet.jsp</a:t>
            </a:r>
            <a:r>
              <a:rPr lang="en-US" dirty="0" smtClean="0"/>
              <a:t>.*;</a:t>
            </a:r>
          </a:p>
          <a:p>
            <a:pPr eaLnBrk="1" hangingPunct="1"/>
            <a:endParaRPr lang="en-US" dirty="0" smtClean="0"/>
          </a:p>
          <a:p>
            <a:pPr eaLnBrk="1" hangingPunct="1"/>
            <a:r>
              <a:rPr lang="en-US" dirty="0" smtClean="0"/>
              <a:t>public final class </a:t>
            </a:r>
            <a:r>
              <a:rPr lang="en-US" dirty="0" err="1" smtClean="0"/>
              <a:t>LifeCycleDemo_jsp</a:t>
            </a:r>
            <a:r>
              <a:rPr lang="en-US" dirty="0" smtClean="0"/>
              <a:t> extends </a:t>
            </a:r>
            <a:r>
              <a:rPr lang="en-US" dirty="0" err="1" smtClean="0"/>
              <a:t>org.apache.jasper.runtime.HttpJspBase</a:t>
            </a:r>
            <a:endParaRPr lang="en-US" dirty="0" smtClean="0"/>
          </a:p>
          <a:p>
            <a:pPr eaLnBrk="1" hangingPunct="1"/>
            <a:r>
              <a:rPr lang="en-US" dirty="0" smtClean="0"/>
              <a:t>    implements </a:t>
            </a:r>
            <a:r>
              <a:rPr lang="en-US" dirty="0" err="1" smtClean="0"/>
              <a:t>org.apache.jasper.runtime.JspSourceDependent</a:t>
            </a:r>
            <a:r>
              <a:rPr lang="en-US" dirty="0" smtClean="0"/>
              <a:t> {</a:t>
            </a:r>
          </a:p>
          <a:p>
            <a:pPr eaLnBrk="1" hangingPunct="1"/>
            <a:endParaRPr lang="en-US" dirty="0" smtClean="0"/>
          </a:p>
          <a:p>
            <a:pPr eaLnBrk="1" hangingPunct="1"/>
            <a:r>
              <a:rPr lang="en-US" dirty="0" smtClean="0"/>
              <a:t>public void </a:t>
            </a:r>
            <a:r>
              <a:rPr lang="en-US" dirty="0" err="1" smtClean="0"/>
              <a:t>jspInit</a:t>
            </a:r>
            <a:r>
              <a:rPr lang="en-US" dirty="0" smtClean="0"/>
              <a:t>(){</a:t>
            </a:r>
          </a:p>
          <a:p>
            <a:pPr eaLnBrk="1" hangingPunct="1"/>
            <a:r>
              <a:rPr lang="en-US" dirty="0" smtClean="0"/>
              <a:t>	</a:t>
            </a:r>
            <a:r>
              <a:rPr lang="en-US" dirty="0" err="1" smtClean="0"/>
              <a:t>System.out.print</a:t>
            </a:r>
            <a:r>
              <a:rPr lang="en-US" dirty="0" smtClean="0"/>
              <a:t>("Statement 0 : Will get printed only once, as </a:t>
            </a:r>
            <a:r>
              <a:rPr lang="en-US" dirty="0" err="1" smtClean="0"/>
              <a:t>jspInit</a:t>
            </a:r>
            <a:r>
              <a:rPr lang="en-US" dirty="0" smtClean="0"/>
              <a:t>() is called once\n");</a:t>
            </a:r>
          </a:p>
          <a:p>
            <a:pPr eaLnBrk="1" hangingPunct="1"/>
            <a:r>
              <a:rPr lang="en-US" dirty="0" smtClean="0"/>
              <a:t>}</a:t>
            </a:r>
          </a:p>
          <a:p>
            <a:pPr eaLnBrk="1" hangingPunct="1"/>
            <a:r>
              <a:rPr lang="en-US" dirty="0" smtClean="0"/>
              <a:t>public void </a:t>
            </a:r>
            <a:r>
              <a:rPr lang="en-US" dirty="0" err="1" smtClean="0"/>
              <a:t>jspDestroy</a:t>
            </a:r>
            <a:r>
              <a:rPr lang="en-US" dirty="0" smtClean="0"/>
              <a:t>(){</a:t>
            </a:r>
          </a:p>
          <a:p>
            <a:pPr eaLnBrk="1" hangingPunct="1"/>
            <a:r>
              <a:rPr lang="en-US" dirty="0" smtClean="0"/>
              <a:t>	</a:t>
            </a:r>
            <a:r>
              <a:rPr lang="en-US" dirty="0" err="1" smtClean="0"/>
              <a:t>System.out.print</a:t>
            </a:r>
            <a:r>
              <a:rPr lang="en-US" dirty="0" smtClean="0"/>
              <a:t>("Statement 3 : Will get printed only once, as </a:t>
            </a:r>
            <a:r>
              <a:rPr lang="en-US" dirty="0" err="1" smtClean="0"/>
              <a:t>jspDestroy</a:t>
            </a:r>
            <a:r>
              <a:rPr lang="en-US" dirty="0" smtClean="0"/>
              <a:t>() is called once\n");</a:t>
            </a:r>
          </a:p>
          <a:p>
            <a:pPr eaLnBrk="1" hangingPunct="1"/>
            <a:r>
              <a:rPr lang="en-US" dirty="0" smtClean="0"/>
              <a:t>}</a:t>
            </a:r>
          </a:p>
          <a:p>
            <a:pPr eaLnBrk="1" hangingPunct="1"/>
            <a:r>
              <a:rPr lang="en-US" b="1" dirty="0" smtClean="0"/>
              <a:t>…</a:t>
            </a:r>
          </a:p>
          <a:p>
            <a:pPr eaLnBrk="1" hangingPunct="1"/>
            <a:r>
              <a:rPr lang="en-US" b="1" u="sng" dirty="0" smtClean="0"/>
              <a:t>Continued in the next slide’s notes page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913AB64C-4397-42D3-8B86-388E0A0506EF}" type="slidenum">
              <a:rPr lang="en-US" i="0" smtClean="0"/>
              <a:pPr eaLnBrk="1" hangingPunct="1"/>
              <a:t>2</a:t>
            </a:fld>
            <a:endParaRPr lang="en-US" i="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eaLnBrk="1" hangingPunct="1">
              <a:defRPr/>
            </a:pPr>
            <a:r>
              <a:rPr lang="en-US" dirty="0" smtClean="0"/>
              <a:t> private static final </a:t>
            </a:r>
            <a:r>
              <a:rPr lang="en-US" dirty="0" err="1" smtClean="0"/>
              <a:t>JspFactory</a:t>
            </a:r>
            <a:r>
              <a:rPr lang="en-US" dirty="0" smtClean="0"/>
              <a:t> _</a:t>
            </a:r>
            <a:r>
              <a:rPr lang="en-US" dirty="0" err="1" smtClean="0"/>
              <a:t>jspxFactory</a:t>
            </a:r>
            <a:r>
              <a:rPr lang="en-US" dirty="0" smtClean="0"/>
              <a:t> = </a:t>
            </a:r>
            <a:r>
              <a:rPr lang="en-US" dirty="0" err="1" smtClean="0"/>
              <a:t>JspFactory.getDefaultFactory</a:t>
            </a:r>
            <a:r>
              <a:rPr lang="en-US" dirty="0" smtClean="0"/>
              <a:t>();</a:t>
            </a:r>
          </a:p>
          <a:p>
            <a:pPr eaLnBrk="1" hangingPunct="1">
              <a:defRPr/>
            </a:pPr>
            <a:r>
              <a:rPr lang="en-US" dirty="0" smtClean="0"/>
              <a:t>  private static </a:t>
            </a:r>
            <a:r>
              <a:rPr lang="en-US" dirty="0" err="1" smtClean="0"/>
              <a:t>java.util.List</a:t>
            </a:r>
            <a:r>
              <a:rPr lang="en-US" dirty="0" smtClean="0"/>
              <a:t> _</a:t>
            </a:r>
            <a:r>
              <a:rPr lang="en-US" dirty="0" err="1" smtClean="0"/>
              <a:t>jspx_dependants</a:t>
            </a:r>
            <a:r>
              <a:rPr lang="en-US" dirty="0" smtClean="0"/>
              <a:t>;</a:t>
            </a:r>
          </a:p>
          <a:p>
            <a:pPr eaLnBrk="1" hangingPunct="1">
              <a:defRPr/>
            </a:pPr>
            <a:r>
              <a:rPr lang="en-US" dirty="0" smtClean="0"/>
              <a:t>  private </a:t>
            </a:r>
            <a:r>
              <a:rPr lang="en-US" dirty="0" err="1" smtClean="0"/>
              <a:t>javax.el.ExpressionFactory</a:t>
            </a:r>
            <a:r>
              <a:rPr lang="en-US" dirty="0" smtClean="0"/>
              <a:t> _</a:t>
            </a:r>
            <a:r>
              <a:rPr lang="en-US" dirty="0" err="1" smtClean="0"/>
              <a:t>el_expressionfactory</a:t>
            </a:r>
            <a:r>
              <a:rPr lang="en-US" dirty="0" smtClean="0"/>
              <a:t>;</a:t>
            </a:r>
          </a:p>
          <a:p>
            <a:pPr eaLnBrk="1" hangingPunct="1">
              <a:defRPr/>
            </a:pPr>
            <a:r>
              <a:rPr lang="en-US" dirty="0" smtClean="0"/>
              <a:t>  private </a:t>
            </a:r>
            <a:r>
              <a:rPr lang="en-US" dirty="0" err="1" smtClean="0"/>
              <a:t>org.apache.AnnotationProcessor</a:t>
            </a:r>
            <a:r>
              <a:rPr lang="en-US" dirty="0" smtClean="0"/>
              <a:t> _</a:t>
            </a:r>
            <a:r>
              <a:rPr lang="en-US" dirty="0" err="1" smtClean="0"/>
              <a:t>jsp_annotationprocessor</a:t>
            </a:r>
            <a:r>
              <a:rPr lang="en-US" dirty="0" smtClean="0"/>
              <a:t>;</a:t>
            </a:r>
          </a:p>
          <a:p>
            <a:pPr eaLnBrk="1" hangingPunct="1">
              <a:defRPr/>
            </a:pPr>
            <a:r>
              <a:rPr lang="en-US" dirty="0" smtClean="0"/>
              <a:t>  public Object </a:t>
            </a:r>
            <a:r>
              <a:rPr lang="en-US" dirty="0" err="1" smtClean="0"/>
              <a:t>getDependants</a:t>
            </a:r>
            <a:r>
              <a:rPr lang="en-US" dirty="0" smtClean="0"/>
              <a:t>() {</a:t>
            </a:r>
          </a:p>
          <a:p>
            <a:pPr eaLnBrk="1" hangingPunct="1">
              <a:defRPr/>
            </a:pPr>
            <a:r>
              <a:rPr lang="en-US" dirty="0" smtClean="0"/>
              <a:t>    return _</a:t>
            </a:r>
            <a:r>
              <a:rPr lang="en-US" dirty="0" err="1" smtClean="0"/>
              <a:t>jspx_dependants</a:t>
            </a:r>
            <a:r>
              <a:rPr lang="en-US" dirty="0" smtClean="0"/>
              <a:t>;</a:t>
            </a:r>
          </a:p>
          <a:p>
            <a:pPr eaLnBrk="1" hangingPunct="1">
              <a:defRPr/>
            </a:pPr>
            <a:r>
              <a:rPr lang="en-US" dirty="0" smtClean="0"/>
              <a:t>  }</a:t>
            </a:r>
          </a:p>
          <a:p>
            <a:pPr eaLnBrk="1" hangingPunct="1">
              <a:defRPr/>
            </a:pPr>
            <a:endParaRPr lang="en-US" dirty="0" smtClean="0"/>
          </a:p>
          <a:p>
            <a:pPr eaLnBrk="1" hangingPunct="1">
              <a:defRPr/>
            </a:pPr>
            <a:r>
              <a:rPr lang="en-US" dirty="0" smtClean="0"/>
              <a:t>  public void _</a:t>
            </a:r>
            <a:r>
              <a:rPr lang="en-US" dirty="0" err="1" smtClean="0"/>
              <a:t>jspInit</a:t>
            </a:r>
            <a:r>
              <a:rPr lang="en-US" dirty="0" smtClean="0"/>
              <a:t>() {</a:t>
            </a:r>
          </a:p>
          <a:p>
            <a:pPr eaLnBrk="1" hangingPunct="1">
              <a:defRPr/>
            </a:pPr>
            <a:r>
              <a:rPr lang="en-US" dirty="0" smtClean="0"/>
              <a:t>    _</a:t>
            </a:r>
            <a:r>
              <a:rPr lang="en-US" dirty="0" err="1" smtClean="0"/>
              <a:t>el_expressionfactory</a:t>
            </a:r>
            <a:r>
              <a:rPr lang="en-US" dirty="0" smtClean="0"/>
              <a:t> = _</a:t>
            </a:r>
            <a:r>
              <a:rPr lang="en-US" dirty="0" err="1" smtClean="0"/>
              <a:t>jspxFactory.getJspApplicationContext</a:t>
            </a:r>
            <a:r>
              <a:rPr lang="en-US" dirty="0" smtClean="0"/>
              <a:t>(</a:t>
            </a:r>
            <a:r>
              <a:rPr lang="en-US" dirty="0" err="1" smtClean="0"/>
              <a:t>getServletConfig</a:t>
            </a:r>
            <a:r>
              <a:rPr lang="en-US" dirty="0" smtClean="0"/>
              <a:t>().</a:t>
            </a:r>
            <a:r>
              <a:rPr lang="en-US" dirty="0" err="1" smtClean="0"/>
              <a:t>getServletContext</a:t>
            </a:r>
            <a:r>
              <a:rPr lang="en-US" dirty="0" smtClean="0"/>
              <a:t>()).</a:t>
            </a:r>
            <a:r>
              <a:rPr lang="en-US" dirty="0" err="1" smtClean="0"/>
              <a:t>getExpressionFactory</a:t>
            </a:r>
            <a:r>
              <a:rPr lang="en-US" dirty="0" smtClean="0"/>
              <a:t>();</a:t>
            </a:r>
          </a:p>
          <a:p>
            <a:pPr eaLnBrk="1" hangingPunct="1">
              <a:defRPr/>
            </a:pPr>
            <a:r>
              <a:rPr lang="en-US" dirty="0" smtClean="0"/>
              <a:t>    _</a:t>
            </a:r>
            <a:r>
              <a:rPr lang="en-US" dirty="0" err="1" smtClean="0"/>
              <a:t>jsp_annotationprocessor</a:t>
            </a:r>
            <a:r>
              <a:rPr lang="en-US" dirty="0" smtClean="0"/>
              <a:t> = (</a:t>
            </a:r>
            <a:r>
              <a:rPr lang="en-US" dirty="0" err="1" smtClean="0"/>
              <a:t>org.apache.AnnotationProcessor</a:t>
            </a:r>
            <a:r>
              <a:rPr lang="en-US" dirty="0" smtClean="0"/>
              <a:t>) </a:t>
            </a:r>
            <a:r>
              <a:rPr lang="en-US" dirty="0" err="1" smtClean="0"/>
              <a:t>getServletConfig</a:t>
            </a:r>
            <a:r>
              <a:rPr lang="en-US" dirty="0" smtClean="0"/>
              <a:t>().</a:t>
            </a:r>
            <a:r>
              <a:rPr lang="en-US" dirty="0" err="1" smtClean="0"/>
              <a:t>getServletContext</a:t>
            </a:r>
            <a:r>
              <a:rPr lang="en-US" dirty="0" smtClean="0"/>
              <a:t>().</a:t>
            </a:r>
            <a:r>
              <a:rPr lang="en-US" dirty="0" err="1" smtClean="0"/>
              <a:t>getAttribute</a:t>
            </a:r>
            <a:r>
              <a:rPr lang="en-US" dirty="0" smtClean="0"/>
              <a:t>(</a:t>
            </a:r>
            <a:r>
              <a:rPr lang="en-US" dirty="0" err="1" smtClean="0"/>
              <a:t>org.apache.AnnotationProcessor.class.getName</a:t>
            </a:r>
            <a:r>
              <a:rPr lang="en-US" dirty="0" smtClean="0"/>
              <a:t>());</a:t>
            </a:r>
          </a:p>
          <a:p>
            <a:pPr eaLnBrk="1" hangingPunct="1">
              <a:defRPr/>
            </a:pPr>
            <a:r>
              <a:rPr lang="en-US" dirty="0" smtClean="0"/>
              <a:t>  }</a:t>
            </a:r>
          </a:p>
          <a:p>
            <a:pPr eaLnBrk="1" hangingPunct="1">
              <a:defRPr/>
            </a:pPr>
            <a:endParaRPr lang="en-US" dirty="0" smtClean="0"/>
          </a:p>
          <a:p>
            <a:pPr eaLnBrk="1" hangingPunct="1">
              <a:defRPr/>
            </a:pPr>
            <a:r>
              <a:rPr lang="en-US" dirty="0" smtClean="0"/>
              <a:t>  public void _</a:t>
            </a:r>
            <a:r>
              <a:rPr lang="en-US" dirty="0" err="1" smtClean="0"/>
              <a:t>jspDestroy</a:t>
            </a:r>
            <a:r>
              <a:rPr lang="en-US" dirty="0" smtClean="0"/>
              <a:t>() {</a:t>
            </a:r>
          </a:p>
          <a:p>
            <a:pPr eaLnBrk="1" hangingPunct="1">
              <a:defRPr/>
            </a:pPr>
            <a:r>
              <a:rPr lang="en-US" dirty="0" smtClean="0"/>
              <a:t>  }</a:t>
            </a:r>
          </a:p>
          <a:p>
            <a:pPr eaLnBrk="1" hangingPunct="1">
              <a:defRPr/>
            </a:pPr>
            <a:endParaRPr lang="en-US" dirty="0" smtClean="0"/>
          </a:p>
          <a:p>
            <a:pPr eaLnBrk="1" hangingPunct="1">
              <a:defRPr/>
            </a:pPr>
            <a:r>
              <a:rPr lang="en-US" b="1" dirty="0" smtClean="0"/>
              <a:t>  public void _</a:t>
            </a:r>
            <a:r>
              <a:rPr lang="en-US" b="1" dirty="0" err="1" smtClean="0"/>
              <a:t>jspService</a:t>
            </a:r>
            <a:r>
              <a:rPr lang="en-US" b="1" dirty="0" smtClean="0"/>
              <a:t>(</a:t>
            </a:r>
            <a:r>
              <a:rPr lang="en-US" b="1" dirty="0" err="1" smtClean="0"/>
              <a:t>HttpServletRequest</a:t>
            </a:r>
            <a:r>
              <a:rPr lang="en-US" b="1" dirty="0" smtClean="0"/>
              <a:t> request, </a:t>
            </a:r>
            <a:r>
              <a:rPr lang="en-US" b="1" dirty="0" err="1" smtClean="0"/>
              <a:t>HttpServletResponse</a:t>
            </a:r>
            <a:r>
              <a:rPr lang="en-US" b="1" dirty="0" smtClean="0"/>
              <a:t> response)</a:t>
            </a:r>
          </a:p>
          <a:p>
            <a:pPr eaLnBrk="1" hangingPunct="1">
              <a:defRPr/>
            </a:pPr>
            <a:r>
              <a:rPr lang="en-US" b="1" dirty="0" smtClean="0"/>
              <a:t>        throws </a:t>
            </a:r>
            <a:r>
              <a:rPr lang="en-US" b="1" dirty="0" err="1" smtClean="0"/>
              <a:t>java.io.IOException</a:t>
            </a:r>
            <a:r>
              <a:rPr lang="en-US" b="1" dirty="0" smtClean="0"/>
              <a:t>, </a:t>
            </a:r>
            <a:r>
              <a:rPr lang="en-US" b="1" dirty="0" err="1" smtClean="0"/>
              <a:t>ServletException</a:t>
            </a:r>
            <a:r>
              <a:rPr lang="en-US" b="1" dirty="0" smtClean="0"/>
              <a:t> {</a:t>
            </a:r>
          </a:p>
          <a:p>
            <a:pPr eaLnBrk="1" hangingPunct="1">
              <a:defRPr/>
            </a:pPr>
            <a:r>
              <a:rPr lang="en-US" dirty="0" smtClean="0"/>
              <a:t>    </a:t>
            </a:r>
            <a:r>
              <a:rPr lang="en-US" dirty="0" err="1" smtClean="0"/>
              <a:t>PageContext</a:t>
            </a:r>
            <a:r>
              <a:rPr lang="en-US" dirty="0" smtClean="0"/>
              <a:t> </a:t>
            </a:r>
            <a:r>
              <a:rPr lang="en-US" dirty="0" err="1" smtClean="0"/>
              <a:t>pageContext</a:t>
            </a:r>
            <a:r>
              <a:rPr lang="en-US" dirty="0" smtClean="0"/>
              <a:t> = null;</a:t>
            </a:r>
          </a:p>
          <a:p>
            <a:pPr eaLnBrk="1" hangingPunct="1">
              <a:defRPr/>
            </a:pPr>
            <a:r>
              <a:rPr lang="en-US" dirty="0" smtClean="0"/>
              <a:t>    </a:t>
            </a:r>
            <a:r>
              <a:rPr lang="en-US" dirty="0" err="1" smtClean="0"/>
              <a:t>HttpSession</a:t>
            </a:r>
            <a:r>
              <a:rPr lang="en-US" dirty="0" smtClean="0"/>
              <a:t> </a:t>
            </a:r>
            <a:r>
              <a:rPr lang="en-US" b="1" dirty="0" smtClean="0"/>
              <a:t>session</a:t>
            </a:r>
            <a:r>
              <a:rPr lang="en-US" dirty="0" smtClean="0"/>
              <a:t> = null;</a:t>
            </a:r>
          </a:p>
          <a:p>
            <a:pPr eaLnBrk="1" hangingPunct="1">
              <a:defRPr/>
            </a:pPr>
            <a:r>
              <a:rPr lang="en-US" dirty="0" smtClean="0"/>
              <a:t>    </a:t>
            </a:r>
            <a:r>
              <a:rPr lang="en-US" dirty="0" err="1" smtClean="0"/>
              <a:t>ServletContext</a:t>
            </a:r>
            <a:r>
              <a:rPr lang="en-US" dirty="0" smtClean="0"/>
              <a:t> </a:t>
            </a:r>
            <a:r>
              <a:rPr lang="en-US" b="1" dirty="0" smtClean="0"/>
              <a:t>application</a:t>
            </a:r>
            <a:r>
              <a:rPr lang="en-US" dirty="0" smtClean="0"/>
              <a:t> = null;</a:t>
            </a:r>
          </a:p>
          <a:p>
            <a:pPr eaLnBrk="1" hangingPunct="1">
              <a:defRPr/>
            </a:pPr>
            <a:r>
              <a:rPr lang="en-US" dirty="0" smtClean="0"/>
              <a:t>    </a:t>
            </a:r>
            <a:r>
              <a:rPr lang="en-US" dirty="0" err="1" smtClean="0"/>
              <a:t>ServletConfig</a:t>
            </a:r>
            <a:r>
              <a:rPr lang="en-US" dirty="0" smtClean="0"/>
              <a:t> </a:t>
            </a:r>
            <a:r>
              <a:rPr lang="en-US" dirty="0" err="1" smtClean="0"/>
              <a:t>config</a:t>
            </a:r>
            <a:r>
              <a:rPr lang="en-US" dirty="0" smtClean="0"/>
              <a:t> = null;</a:t>
            </a:r>
          </a:p>
          <a:p>
            <a:pPr eaLnBrk="1" hangingPunct="1">
              <a:defRPr/>
            </a:pPr>
            <a:r>
              <a:rPr lang="en-US" dirty="0" smtClean="0"/>
              <a:t>    </a:t>
            </a:r>
            <a:r>
              <a:rPr lang="en-US" dirty="0" err="1" smtClean="0"/>
              <a:t>JspWriter</a:t>
            </a:r>
            <a:r>
              <a:rPr lang="en-US" dirty="0" smtClean="0"/>
              <a:t> </a:t>
            </a:r>
            <a:r>
              <a:rPr lang="en-US" b="1" dirty="0" smtClean="0"/>
              <a:t>out</a:t>
            </a:r>
            <a:r>
              <a:rPr lang="en-US" dirty="0" smtClean="0"/>
              <a:t> = null;</a:t>
            </a:r>
          </a:p>
          <a:p>
            <a:pPr eaLnBrk="1" hangingPunct="1">
              <a:defRPr/>
            </a:pPr>
            <a:r>
              <a:rPr lang="en-US" dirty="0" smtClean="0"/>
              <a:t>    Object page = this;</a:t>
            </a:r>
          </a:p>
          <a:p>
            <a:pPr eaLnBrk="1" hangingPunct="1">
              <a:defRPr/>
            </a:pPr>
            <a:r>
              <a:rPr lang="en-US" dirty="0" smtClean="0"/>
              <a:t>    </a:t>
            </a:r>
            <a:r>
              <a:rPr lang="en-US" dirty="0" err="1" smtClean="0"/>
              <a:t>JspWriter</a:t>
            </a:r>
            <a:r>
              <a:rPr lang="en-US" dirty="0" smtClean="0"/>
              <a:t> _</a:t>
            </a:r>
            <a:r>
              <a:rPr lang="en-US" dirty="0" err="1" smtClean="0"/>
              <a:t>jspx_out</a:t>
            </a:r>
            <a:r>
              <a:rPr lang="en-US" dirty="0" smtClean="0"/>
              <a:t> = null;</a:t>
            </a:r>
          </a:p>
          <a:p>
            <a:pPr eaLnBrk="1" hangingPunct="1">
              <a:defRPr/>
            </a:pPr>
            <a:r>
              <a:rPr lang="en-US" dirty="0" smtClean="0"/>
              <a:t>    </a:t>
            </a:r>
            <a:r>
              <a:rPr lang="en-US" dirty="0" err="1" smtClean="0"/>
              <a:t>PageContext</a:t>
            </a:r>
            <a:r>
              <a:rPr lang="en-US" dirty="0" smtClean="0"/>
              <a:t> _</a:t>
            </a:r>
            <a:r>
              <a:rPr lang="en-US" dirty="0" err="1" smtClean="0"/>
              <a:t>jspx_page_context</a:t>
            </a:r>
            <a:r>
              <a:rPr lang="en-US" dirty="0" smtClean="0"/>
              <a:t> = null;</a:t>
            </a:r>
          </a:p>
          <a:p>
            <a:pPr eaLnBrk="1" hangingPunct="1">
              <a:defRPr/>
            </a:pPr>
            <a:endParaRPr lang="en-US" dirty="0" smtClean="0"/>
          </a:p>
          <a:p>
            <a:pPr eaLnBrk="1" hangingPunct="1">
              <a:defRPr/>
            </a:pPr>
            <a:r>
              <a:rPr lang="en-US" dirty="0" smtClean="0"/>
              <a:t>    try {</a:t>
            </a:r>
          </a:p>
          <a:p>
            <a:pPr eaLnBrk="1" hangingPunct="1">
              <a:defRPr/>
            </a:pPr>
            <a:r>
              <a:rPr lang="en-US" dirty="0" smtClean="0"/>
              <a:t>      </a:t>
            </a:r>
            <a:r>
              <a:rPr lang="en-US" dirty="0" err="1" smtClean="0"/>
              <a:t>response.setContentType</a:t>
            </a:r>
            <a:r>
              <a:rPr lang="en-US" dirty="0" smtClean="0"/>
              <a:t>("text/html; </a:t>
            </a:r>
            <a:r>
              <a:rPr lang="en-US" dirty="0" err="1" smtClean="0"/>
              <a:t>charset</a:t>
            </a:r>
            <a:r>
              <a:rPr lang="en-US" dirty="0" smtClean="0"/>
              <a:t>=ISO-8859-1");</a:t>
            </a:r>
          </a:p>
          <a:p>
            <a:pPr eaLnBrk="1" hangingPunct="1">
              <a:defRPr/>
            </a:pPr>
            <a:r>
              <a:rPr lang="en-US" dirty="0" smtClean="0"/>
              <a:t>      </a:t>
            </a:r>
            <a:r>
              <a:rPr lang="en-US" dirty="0" err="1" smtClean="0"/>
              <a:t>pageContext</a:t>
            </a:r>
            <a:r>
              <a:rPr lang="en-US" dirty="0" smtClean="0"/>
              <a:t> = _</a:t>
            </a:r>
            <a:r>
              <a:rPr lang="en-US" dirty="0" err="1" smtClean="0"/>
              <a:t>jspxFactory.getPageContext</a:t>
            </a:r>
            <a:r>
              <a:rPr lang="en-US" dirty="0" smtClean="0"/>
              <a:t>(this, request, response,</a:t>
            </a:r>
          </a:p>
          <a:p>
            <a:pPr eaLnBrk="1" hangingPunct="1">
              <a:defRPr/>
            </a:pPr>
            <a:r>
              <a:rPr lang="en-US" dirty="0" smtClean="0"/>
              <a:t>      			null, true, 8192, true);</a:t>
            </a:r>
          </a:p>
          <a:p>
            <a:pPr eaLnBrk="1" hangingPunct="1">
              <a:defRPr/>
            </a:pPr>
            <a:r>
              <a:rPr lang="en-US" dirty="0" smtClean="0"/>
              <a:t>      _</a:t>
            </a:r>
            <a:r>
              <a:rPr lang="en-US" dirty="0" err="1" smtClean="0"/>
              <a:t>jspx_page_context</a:t>
            </a:r>
            <a:r>
              <a:rPr lang="en-US" dirty="0" smtClean="0"/>
              <a:t> = </a:t>
            </a:r>
            <a:r>
              <a:rPr lang="en-US" dirty="0" err="1" smtClean="0"/>
              <a:t>pageContext</a:t>
            </a:r>
            <a:r>
              <a:rPr lang="en-US" dirty="0" smtClean="0"/>
              <a:t>;</a:t>
            </a:r>
          </a:p>
          <a:p>
            <a:pPr eaLnBrk="1" hangingPunct="1">
              <a:defRPr/>
            </a:pPr>
            <a:r>
              <a:rPr lang="en-US" dirty="0" smtClean="0"/>
              <a:t>      application = </a:t>
            </a:r>
            <a:r>
              <a:rPr lang="en-US" dirty="0" err="1" smtClean="0"/>
              <a:t>pageContext.getServletContext</a:t>
            </a:r>
            <a:r>
              <a:rPr lang="en-US" dirty="0" smtClean="0"/>
              <a:t>();</a:t>
            </a:r>
          </a:p>
          <a:p>
            <a:pPr eaLnBrk="1" hangingPunct="1">
              <a:defRPr/>
            </a:pPr>
            <a:r>
              <a:rPr lang="en-US" dirty="0" smtClean="0"/>
              <a:t>      </a:t>
            </a:r>
            <a:r>
              <a:rPr lang="en-US" dirty="0" err="1" smtClean="0"/>
              <a:t>config</a:t>
            </a:r>
            <a:r>
              <a:rPr lang="en-US" dirty="0" smtClean="0"/>
              <a:t> = </a:t>
            </a:r>
            <a:r>
              <a:rPr lang="en-US" dirty="0" err="1" smtClean="0"/>
              <a:t>pageContext.getServletConfig</a:t>
            </a:r>
            <a:r>
              <a:rPr lang="en-US" dirty="0" smtClean="0"/>
              <a:t>();</a:t>
            </a:r>
          </a:p>
          <a:p>
            <a:pPr eaLnBrk="1" hangingPunct="1">
              <a:defRPr/>
            </a:pPr>
            <a:r>
              <a:rPr lang="en-US" dirty="0" smtClean="0"/>
              <a:t>      session = </a:t>
            </a:r>
            <a:r>
              <a:rPr lang="en-US" dirty="0" err="1" smtClean="0"/>
              <a:t>pageContext.getSession</a:t>
            </a:r>
            <a:r>
              <a:rPr lang="en-US" dirty="0" smtClean="0"/>
              <a:t>();</a:t>
            </a:r>
          </a:p>
          <a:p>
            <a:pPr eaLnBrk="1" hangingPunct="1">
              <a:defRPr/>
            </a:pPr>
            <a:r>
              <a:rPr lang="en-US" dirty="0" smtClean="0"/>
              <a:t>      out = </a:t>
            </a:r>
            <a:r>
              <a:rPr lang="en-US" dirty="0" err="1" smtClean="0"/>
              <a:t>pageContext.getOut</a:t>
            </a:r>
            <a:r>
              <a:rPr lang="en-US" dirty="0" smtClean="0"/>
              <a:t>();</a:t>
            </a:r>
          </a:p>
          <a:p>
            <a:pPr eaLnBrk="1" hangingPunct="1">
              <a:defRPr/>
            </a:pPr>
            <a:r>
              <a:rPr lang="en-US" dirty="0" smtClean="0"/>
              <a:t>      _</a:t>
            </a:r>
            <a:r>
              <a:rPr lang="en-US" dirty="0" err="1" smtClean="0"/>
              <a:t>jspx_out</a:t>
            </a:r>
            <a:r>
              <a:rPr lang="en-US" dirty="0" smtClean="0"/>
              <a:t> = out;</a:t>
            </a:r>
          </a:p>
          <a:p>
            <a:pPr eaLnBrk="1" hangingPunct="1">
              <a:defRPr/>
            </a:pPr>
            <a:r>
              <a:rPr lang="en-US" dirty="0" smtClean="0"/>
              <a:t>      </a:t>
            </a:r>
            <a:r>
              <a:rPr lang="en-US" dirty="0" err="1" smtClean="0"/>
              <a:t>out.write</a:t>
            </a:r>
            <a:r>
              <a:rPr lang="en-US" dirty="0" smtClean="0"/>
              <a:t>("\r\n");</a:t>
            </a:r>
          </a:p>
          <a:p>
            <a:pPr eaLnBrk="1" hangingPunct="1">
              <a:defRPr/>
            </a:pPr>
            <a:r>
              <a:rPr lang="en-US" dirty="0" smtClean="0"/>
              <a:t>      </a:t>
            </a:r>
            <a:r>
              <a:rPr lang="en-US" dirty="0" err="1" smtClean="0"/>
              <a:t>out.write</a:t>
            </a:r>
            <a:r>
              <a:rPr lang="en-US" dirty="0" smtClean="0"/>
              <a:t>("&lt;!DOCTYPE html PUBLIC \"-//W3C//DTD HTML 4.01 Transitional//EN\" \"http://www.w3.org/TR/html4/loose.dtd\"&gt;\r\n");</a:t>
            </a:r>
          </a:p>
          <a:p>
            <a:pPr eaLnBrk="1" hangingPunct="1">
              <a:defRPr/>
            </a:pPr>
            <a:r>
              <a:rPr lang="en-US" dirty="0" smtClean="0"/>
              <a:t>      </a:t>
            </a:r>
            <a:r>
              <a:rPr lang="en-US" dirty="0" err="1" smtClean="0"/>
              <a:t>out.write</a:t>
            </a:r>
            <a:r>
              <a:rPr lang="en-US" dirty="0" smtClean="0"/>
              <a:t>("&lt;html&gt;\r\n");</a:t>
            </a:r>
          </a:p>
          <a:p>
            <a:pPr eaLnBrk="1" hangingPunct="1">
              <a:defRPr/>
            </a:pPr>
            <a:r>
              <a:rPr lang="en-US" dirty="0" smtClean="0"/>
              <a:t>      </a:t>
            </a:r>
            <a:r>
              <a:rPr lang="en-US" dirty="0" err="1" smtClean="0"/>
              <a:t>out.write</a:t>
            </a:r>
            <a:r>
              <a:rPr lang="en-US" dirty="0" smtClean="0"/>
              <a:t>("&lt;head&gt;\r\n");</a:t>
            </a:r>
          </a:p>
          <a:p>
            <a:pPr eaLnBrk="1" hangingPunct="1">
              <a:defRPr/>
            </a:pPr>
            <a:r>
              <a:rPr lang="en-US" dirty="0" smtClean="0"/>
              <a:t>      </a:t>
            </a:r>
            <a:r>
              <a:rPr lang="en-US" dirty="0" err="1" smtClean="0"/>
              <a:t>out.write</a:t>
            </a:r>
            <a:r>
              <a:rPr lang="en-US" dirty="0" smtClean="0"/>
              <a:t>("&lt;meta http-equiv=\"Content-Type\" content=\"text/html; </a:t>
            </a:r>
            <a:r>
              <a:rPr lang="en-US" dirty="0" err="1" smtClean="0"/>
              <a:t>charset</a:t>
            </a:r>
            <a:r>
              <a:rPr lang="en-US" dirty="0" smtClean="0"/>
              <a:t>=ISO-8859-1\"&gt;\r\n");</a:t>
            </a:r>
          </a:p>
          <a:p>
            <a:pPr eaLnBrk="1" hangingPunct="1">
              <a:defRPr/>
            </a:pPr>
            <a:r>
              <a:rPr lang="en-US" dirty="0" smtClean="0"/>
              <a:t>      </a:t>
            </a:r>
            <a:r>
              <a:rPr lang="en-US" dirty="0" err="1" smtClean="0"/>
              <a:t>out.write</a:t>
            </a:r>
            <a:r>
              <a:rPr lang="en-US" dirty="0" smtClean="0"/>
              <a:t>("&lt;title&gt;Lifecycle Methods Demo JSP&lt;/title&gt;\r\n");</a:t>
            </a:r>
          </a:p>
          <a:p>
            <a:pPr eaLnBrk="1" hangingPunct="1">
              <a:defRPr/>
            </a:pPr>
            <a:r>
              <a:rPr lang="en-US" dirty="0" smtClean="0"/>
              <a:t>      </a:t>
            </a:r>
            <a:r>
              <a:rPr lang="en-US" dirty="0" err="1" smtClean="0"/>
              <a:t>out.write</a:t>
            </a:r>
            <a:r>
              <a:rPr lang="en-US" dirty="0" smtClean="0"/>
              <a:t>("&lt;/head&gt;\r\n");</a:t>
            </a:r>
          </a:p>
          <a:p>
            <a:pPr eaLnBrk="1" hangingPunct="1">
              <a:defRPr/>
            </a:pPr>
            <a:r>
              <a:rPr lang="en-US" dirty="0" smtClean="0"/>
              <a:t>      </a:t>
            </a:r>
            <a:r>
              <a:rPr lang="en-US" dirty="0" err="1" smtClean="0"/>
              <a:t>out.write</a:t>
            </a:r>
            <a:r>
              <a:rPr lang="en-US" dirty="0" smtClean="0"/>
              <a:t>("&lt;body&gt;\r\n");</a:t>
            </a:r>
          </a:p>
          <a:p>
            <a:pPr eaLnBrk="1" hangingPunct="1">
              <a:defRPr/>
            </a:pPr>
            <a:r>
              <a:rPr lang="en-US" dirty="0" smtClean="0"/>
              <a:t>      </a:t>
            </a:r>
            <a:r>
              <a:rPr lang="en-US" dirty="0" err="1" smtClean="0"/>
              <a:t>out.write</a:t>
            </a:r>
            <a:r>
              <a:rPr lang="en-US" dirty="0" smtClean="0"/>
              <a:t>("\r\n");</a:t>
            </a:r>
          </a:p>
          <a:p>
            <a:pPr eaLnBrk="1" hangingPunct="1">
              <a:defRPr/>
            </a:pPr>
            <a:r>
              <a:rPr lang="en-US" dirty="0" smtClean="0"/>
              <a:t>      </a:t>
            </a:r>
            <a:r>
              <a:rPr lang="en-US" dirty="0" err="1" smtClean="0"/>
              <a:t>out.write</a:t>
            </a:r>
            <a:r>
              <a:rPr lang="en-US" dirty="0" smtClean="0"/>
              <a:t>("&lt;h1&gt; This JSP has 2 methods, implicitly overridden [</a:t>
            </a:r>
            <a:r>
              <a:rPr lang="en-US" dirty="0" err="1" smtClean="0"/>
              <a:t>jspInit</a:t>
            </a:r>
            <a:r>
              <a:rPr lang="en-US" dirty="0" smtClean="0"/>
              <a:t>() and </a:t>
            </a:r>
            <a:r>
              <a:rPr lang="en-US" dirty="0" err="1" smtClean="0"/>
              <a:t>jspDestroy</a:t>
            </a:r>
            <a:r>
              <a:rPr lang="en-US" dirty="0" smtClean="0"/>
              <a:t>()]&lt;/h1&gt;\r\n");</a:t>
            </a:r>
          </a:p>
          <a:p>
            <a:pPr eaLnBrk="1" hangingPunct="1">
              <a:defRPr/>
            </a:pPr>
            <a:r>
              <a:rPr lang="en-US" dirty="0" smtClean="0"/>
              <a:t>      </a:t>
            </a:r>
            <a:r>
              <a:rPr lang="en-US" dirty="0" err="1" smtClean="0"/>
              <a:t>out.write</a:t>
            </a:r>
            <a:r>
              <a:rPr lang="en-US" dirty="0" smtClean="0"/>
              <a:t>("&lt;Br&gt;&lt;h1&gt;Whereas, all the </a:t>
            </a:r>
            <a:r>
              <a:rPr lang="en-US" dirty="0" err="1" smtClean="0"/>
              <a:t>scriptlet</a:t>
            </a:r>
            <a:r>
              <a:rPr lang="en-US" dirty="0" smtClean="0"/>
              <a:t> / template data written in this\r\n");</a:t>
            </a:r>
          </a:p>
          <a:p>
            <a:pPr eaLnBrk="1" hangingPunct="1">
              <a:defRPr/>
            </a:pPr>
            <a:r>
              <a:rPr lang="en-US" dirty="0" smtClean="0"/>
              <a:t>      </a:t>
            </a:r>
            <a:r>
              <a:rPr lang="en-US" dirty="0" err="1" smtClean="0"/>
              <a:t>out.write</a:t>
            </a:r>
            <a:r>
              <a:rPr lang="en-US" dirty="0" smtClean="0"/>
              <a:t>("JSP, gets place in the _</a:t>
            </a:r>
            <a:r>
              <a:rPr lang="en-US" dirty="0" err="1" smtClean="0"/>
              <a:t>jspService</a:t>
            </a:r>
            <a:r>
              <a:rPr lang="en-US" dirty="0" smtClean="0"/>
              <a:t>() method of the generated servlet&lt;/h1&gt;\r\n");</a:t>
            </a:r>
          </a:p>
          <a:p>
            <a:pPr eaLnBrk="1" hangingPunct="1">
              <a:defRPr/>
            </a:pPr>
            <a:r>
              <a:rPr lang="en-US" dirty="0" smtClean="0"/>
              <a:t>      </a:t>
            </a:r>
            <a:r>
              <a:rPr lang="en-US" dirty="0" err="1" smtClean="0"/>
              <a:t>out.write</a:t>
            </a:r>
            <a:r>
              <a:rPr lang="en-US" dirty="0" smtClean="0"/>
              <a:t>("&lt;</a:t>
            </a:r>
            <a:r>
              <a:rPr lang="en-US" dirty="0" err="1" smtClean="0"/>
              <a:t>br</a:t>
            </a:r>
            <a:r>
              <a:rPr lang="en-US" dirty="0" smtClean="0"/>
              <a:t>&gt;&lt;</a:t>
            </a:r>
            <a:r>
              <a:rPr lang="en-US" dirty="0" err="1" smtClean="0"/>
              <a:t>br</a:t>
            </a:r>
            <a:r>
              <a:rPr lang="en-US" dirty="0" smtClean="0"/>
              <a:t>&gt;&lt;h3&gt;\r\n");</a:t>
            </a:r>
          </a:p>
          <a:p>
            <a:pPr eaLnBrk="1" hangingPunct="1">
              <a:defRPr/>
            </a:pPr>
            <a:r>
              <a:rPr lang="en-US" b="1" dirty="0" err="1" smtClean="0"/>
              <a:t>out.print</a:t>
            </a:r>
            <a:r>
              <a:rPr lang="en-US" b="1" dirty="0" smtClean="0"/>
              <a:t>("Statement 1 : Will get printed per request");</a:t>
            </a:r>
          </a:p>
          <a:p>
            <a:pPr eaLnBrk="1" hangingPunct="1">
              <a:defRPr/>
            </a:pPr>
            <a:r>
              <a:rPr lang="en-US" dirty="0" smtClean="0"/>
              <a:t>      </a:t>
            </a:r>
            <a:r>
              <a:rPr lang="en-US" dirty="0" err="1" smtClean="0"/>
              <a:t>out.write</a:t>
            </a:r>
            <a:r>
              <a:rPr lang="en-US" dirty="0" smtClean="0"/>
              <a:t>("\r\n");</a:t>
            </a:r>
          </a:p>
          <a:p>
            <a:pPr eaLnBrk="1" hangingPunct="1">
              <a:defRPr/>
            </a:pPr>
            <a:r>
              <a:rPr lang="en-US" dirty="0" smtClean="0"/>
              <a:t>      </a:t>
            </a:r>
            <a:r>
              <a:rPr lang="en-US" dirty="0" err="1" smtClean="0"/>
              <a:t>out.write</a:t>
            </a:r>
            <a:r>
              <a:rPr lang="en-US" dirty="0" smtClean="0"/>
              <a:t>("&lt;</a:t>
            </a:r>
            <a:r>
              <a:rPr lang="en-US" dirty="0" err="1" smtClean="0"/>
              <a:t>br</a:t>
            </a:r>
            <a:r>
              <a:rPr lang="en-US" dirty="0" smtClean="0"/>
              <a:t>&gt;\r\n");</a:t>
            </a:r>
          </a:p>
          <a:p>
            <a:pPr eaLnBrk="1" hangingPunct="1">
              <a:defRPr/>
            </a:pPr>
            <a:r>
              <a:rPr lang="en-US" b="1" dirty="0" smtClean="0"/>
              <a:t>      </a:t>
            </a:r>
            <a:r>
              <a:rPr lang="en-US" b="1" dirty="0" err="1" smtClean="0"/>
              <a:t>out.print</a:t>
            </a:r>
            <a:r>
              <a:rPr lang="en-US" b="1" dirty="0" smtClean="0"/>
              <a:t>( "Statement 2 : Will get printed per request" );</a:t>
            </a:r>
          </a:p>
          <a:p>
            <a:pPr eaLnBrk="1" hangingPunct="1">
              <a:defRPr/>
            </a:pPr>
            <a:r>
              <a:rPr lang="en-US" dirty="0" smtClean="0"/>
              <a:t>      </a:t>
            </a:r>
            <a:r>
              <a:rPr lang="en-US" dirty="0" err="1" smtClean="0"/>
              <a:t>out.write</a:t>
            </a:r>
            <a:r>
              <a:rPr lang="en-US" dirty="0" smtClean="0"/>
              <a:t>("\r\n");</a:t>
            </a:r>
          </a:p>
          <a:p>
            <a:pPr eaLnBrk="1" hangingPunct="1">
              <a:defRPr/>
            </a:pPr>
            <a:r>
              <a:rPr lang="en-US" dirty="0" smtClean="0"/>
              <a:t>      </a:t>
            </a:r>
            <a:r>
              <a:rPr lang="en-US" dirty="0" err="1" smtClean="0"/>
              <a:t>out.write</a:t>
            </a:r>
            <a:r>
              <a:rPr lang="en-US" dirty="0" smtClean="0"/>
              <a:t>("&lt;/h3&gt;\r\n");</a:t>
            </a:r>
          </a:p>
          <a:p>
            <a:pPr eaLnBrk="1" hangingPunct="1">
              <a:defRPr/>
            </a:pPr>
            <a:r>
              <a:rPr lang="en-US" dirty="0" smtClean="0"/>
              <a:t>      </a:t>
            </a:r>
            <a:r>
              <a:rPr lang="en-US" dirty="0" err="1" smtClean="0"/>
              <a:t>out.write</a:t>
            </a:r>
            <a:r>
              <a:rPr lang="en-US" dirty="0" smtClean="0"/>
              <a:t>("&lt;/body&gt;\r\n");</a:t>
            </a:r>
          </a:p>
          <a:p>
            <a:pPr eaLnBrk="1" hangingPunct="1">
              <a:defRPr/>
            </a:pPr>
            <a:r>
              <a:rPr lang="en-US" dirty="0" smtClean="0"/>
              <a:t>      </a:t>
            </a:r>
            <a:r>
              <a:rPr lang="en-US" dirty="0" err="1" smtClean="0"/>
              <a:t>out.write</a:t>
            </a:r>
            <a:r>
              <a:rPr lang="en-US" dirty="0" smtClean="0"/>
              <a:t>("&lt;/html&gt;");</a:t>
            </a:r>
          </a:p>
          <a:p>
            <a:pPr eaLnBrk="1" hangingPunct="1">
              <a:defRPr/>
            </a:pPr>
            <a:r>
              <a:rPr lang="en-US" dirty="0" smtClean="0"/>
              <a:t>    } catch (</a:t>
            </a:r>
            <a:r>
              <a:rPr lang="en-US" dirty="0" err="1" smtClean="0"/>
              <a:t>Throwable</a:t>
            </a:r>
            <a:r>
              <a:rPr lang="en-US" dirty="0" smtClean="0"/>
              <a:t> t) {</a:t>
            </a:r>
          </a:p>
          <a:p>
            <a:pPr eaLnBrk="1" hangingPunct="1">
              <a:defRPr/>
            </a:pPr>
            <a:r>
              <a:rPr lang="en-US" dirty="0" smtClean="0"/>
              <a:t>      if (!(t </a:t>
            </a:r>
            <a:r>
              <a:rPr lang="en-US" dirty="0" err="1" smtClean="0"/>
              <a:t>instanceof</a:t>
            </a:r>
            <a:r>
              <a:rPr lang="en-US" dirty="0" smtClean="0"/>
              <a:t> </a:t>
            </a:r>
            <a:r>
              <a:rPr lang="en-US" dirty="0" err="1" smtClean="0"/>
              <a:t>SkipPageException</a:t>
            </a:r>
            <a:r>
              <a:rPr lang="en-US" dirty="0" smtClean="0"/>
              <a:t>)){</a:t>
            </a:r>
          </a:p>
          <a:p>
            <a:pPr eaLnBrk="1" hangingPunct="1">
              <a:defRPr/>
            </a:pPr>
            <a:r>
              <a:rPr lang="en-US" dirty="0" smtClean="0"/>
              <a:t>        out = _</a:t>
            </a:r>
            <a:r>
              <a:rPr lang="en-US" dirty="0" err="1" smtClean="0"/>
              <a:t>jspx_out</a:t>
            </a:r>
            <a:r>
              <a:rPr lang="en-US" dirty="0" smtClean="0"/>
              <a:t>;</a:t>
            </a:r>
          </a:p>
          <a:p>
            <a:pPr eaLnBrk="1" hangingPunct="1">
              <a:defRPr/>
            </a:pPr>
            <a:r>
              <a:rPr lang="en-US" dirty="0" smtClean="0"/>
              <a:t>        if (out != null &amp;&amp; </a:t>
            </a:r>
            <a:r>
              <a:rPr lang="en-US" dirty="0" err="1" smtClean="0"/>
              <a:t>out.getBufferSize</a:t>
            </a:r>
            <a:r>
              <a:rPr lang="en-US" dirty="0" smtClean="0"/>
              <a:t>() != 0)</a:t>
            </a:r>
          </a:p>
          <a:p>
            <a:pPr eaLnBrk="1" hangingPunct="1">
              <a:defRPr/>
            </a:pPr>
            <a:r>
              <a:rPr lang="en-US" dirty="0" smtClean="0"/>
              <a:t>          try { </a:t>
            </a:r>
            <a:r>
              <a:rPr lang="en-US" dirty="0" err="1" smtClean="0"/>
              <a:t>out.clearBuffer</a:t>
            </a:r>
            <a:r>
              <a:rPr lang="en-US" dirty="0" smtClean="0"/>
              <a:t>(); } catch (</a:t>
            </a:r>
            <a:r>
              <a:rPr lang="en-US" dirty="0" err="1" smtClean="0"/>
              <a:t>java.io.IOException</a:t>
            </a:r>
            <a:r>
              <a:rPr lang="en-US" dirty="0" smtClean="0"/>
              <a:t> e) {}</a:t>
            </a:r>
          </a:p>
          <a:p>
            <a:pPr eaLnBrk="1" hangingPunct="1">
              <a:defRPr/>
            </a:pPr>
            <a:r>
              <a:rPr lang="en-US" dirty="0" smtClean="0"/>
              <a:t>        if (_</a:t>
            </a:r>
            <a:r>
              <a:rPr lang="en-US" dirty="0" err="1" smtClean="0"/>
              <a:t>jspx_page_context</a:t>
            </a:r>
            <a:r>
              <a:rPr lang="en-US" dirty="0" smtClean="0"/>
              <a:t> != null) _</a:t>
            </a:r>
            <a:r>
              <a:rPr lang="en-US" dirty="0" err="1" smtClean="0"/>
              <a:t>jspx_page_context.handlePageException</a:t>
            </a:r>
            <a:r>
              <a:rPr lang="en-US" dirty="0" smtClean="0"/>
              <a:t>(t);</a:t>
            </a:r>
          </a:p>
          <a:p>
            <a:pPr eaLnBrk="1" hangingPunct="1">
              <a:defRPr/>
            </a:pPr>
            <a:r>
              <a:rPr lang="en-US" dirty="0" smtClean="0"/>
              <a:t>      }</a:t>
            </a:r>
          </a:p>
          <a:p>
            <a:pPr eaLnBrk="1" hangingPunct="1">
              <a:defRPr/>
            </a:pPr>
            <a:r>
              <a:rPr lang="en-US" dirty="0" smtClean="0"/>
              <a:t>    } finally {</a:t>
            </a:r>
          </a:p>
          <a:p>
            <a:pPr eaLnBrk="1" hangingPunct="1">
              <a:defRPr/>
            </a:pPr>
            <a:r>
              <a:rPr lang="en-US" dirty="0" smtClean="0"/>
              <a:t>      _</a:t>
            </a:r>
            <a:r>
              <a:rPr lang="en-US" dirty="0" err="1" smtClean="0"/>
              <a:t>jspxFactory.releasePageContext</a:t>
            </a:r>
            <a:r>
              <a:rPr lang="en-US" dirty="0" smtClean="0"/>
              <a:t>(_</a:t>
            </a:r>
            <a:r>
              <a:rPr lang="en-US" dirty="0" err="1" smtClean="0"/>
              <a:t>jspx_page_context</a:t>
            </a:r>
            <a:r>
              <a:rPr lang="en-US" dirty="0" smtClean="0"/>
              <a:t>);</a:t>
            </a:r>
          </a:p>
          <a:p>
            <a:pPr eaLnBrk="1" hangingPunct="1">
              <a:defRPr/>
            </a:pPr>
            <a:r>
              <a:rPr lang="en-US" dirty="0" smtClean="0"/>
              <a:t>    }</a:t>
            </a:r>
          </a:p>
          <a:p>
            <a:pPr eaLnBrk="1" hangingPunct="1">
              <a:defRPr/>
            </a:pPr>
            <a:r>
              <a:rPr lang="en-US" dirty="0" smtClean="0"/>
              <a:t>  }</a:t>
            </a:r>
          </a:p>
          <a:p>
            <a:pPr eaLnBrk="1" hangingPunct="1">
              <a:defRPr/>
            </a:pPr>
            <a:r>
              <a:rPr lang="en-US" dirty="0" smtClean="0"/>
              <a:t>}</a:t>
            </a:r>
            <a:endParaRPr lang="en-US" dirty="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0F290B6B-D733-4E8D-B5BE-35AE128D3256}" type="slidenum">
              <a:rPr lang="en-US" i="0" smtClean="0"/>
              <a:pPr eaLnBrk="1" hangingPunct="1"/>
              <a:t>24</a:t>
            </a:fld>
            <a:endParaRPr lang="en-US" i="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13414612-3A2B-4EA8-8D84-0ABC1DBFE1BD}" type="slidenum">
              <a:rPr lang="en-US" i="0" smtClean="0"/>
              <a:pPr eaLnBrk="1" hangingPunct="1"/>
              <a:t>25</a:t>
            </a:fld>
            <a:endParaRPr lang="en-US" i="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t>
            </a:r>
            <a:r>
              <a:rPr lang="en-US" u="sng" dirty="0" smtClean="0"/>
              <a:t>objects are parsed by JSP engine and inserted into the generated servlets</a:t>
            </a:r>
          </a:p>
          <a:p>
            <a:endParaRPr lang="en-US" b="1" dirty="0" smtClean="0"/>
          </a:p>
          <a:p>
            <a:r>
              <a:rPr lang="en-US" b="1" dirty="0" smtClean="0"/>
              <a:t>application:</a:t>
            </a:r>
            <a:r>
              <a:rPr lang="en-US" dirty="0" smtClean="0"/>
              <a:t> This object is available at the widest context level, that allows to share the same information between the JSP page’s servlet and any Web components contained in the same application. </a:t>
            </a:r>
          </a:p>
          <a:p>
            <a:r>
              <a:rPr lang="en-US" b="1" dirty="0" err="1" smtClean="0"/>
              <a:t>config</a:t>
            </a:r>
            <a:r>
              <a:rPr lang="en-US" b="1" dirty="0" smtClean="0"/>
              <a:t>:</a:t>
            </a:r>
            <a:r>
              <a:rPr lang="en-US" dirty="0" smtClean="0"/>
              <a:t> </a:t>
            </a:r>
            <a:r>
              <a:rPr lang="en-US" dirty="0" err="1" smtClean="0"/>
              <a:t>Config</a:t>
            </a:r>
            <a:r>
              <a:rPr lang="en-US" dirty="0" smtClean="0"/>
              <a:t> object allows to pass the initialization data to a JSP page's servlet. </a:t>
            </a:r>
          </a:p>
          <a:p>
            <a:r>
              <a:rPr lang="en-US" b="1" dirty="0" smtClean="0"/>
              <a:t>exception: </a:t>
            </a:r>
            <a:r>
              <a:rPr lang="en-US" dirty="0" smtClean="0"/>
              <a:t>Exception object allows the exception data to be accessed only by designated JSP "error pages." </a:t>
            </a:r>
          </a:p>
          <a:p>
            <a:r>
              <a:rPr lang="en-US" b="1" dirty="0" smtClean="0"/>
              <a:t>out:</a:t>
            </a:r>
            <a:r>
              <a:rPr lang="en-US" dirty="0" smtClean="0"/>
              <a:t> This object allows us to access the servlet's output stream. </a:t>
            </a:r>
          </a:p>
          <a:p>
            <a:r>
              <a:rPr lang="en-US" b="1" dirty="0" smtClean="0"/>
              <a:t>page: </a:t>
            </a:r>
            <a:r>
              <a:rPr lang="en-US" dirty="0" smtClean="0"/>
              <a:t>This object is an instance of the JSP page's servlet class that processes the current request. </a:t>
            </a:r>
          </a:p>
          <a:p>
            <a:r>
              <a:rPr lang="en-US" b="1" dirty="0" err="1" smtClean="0"/>
              <a:t>pageContext</a:t>
            </a:r>
            <a:r>
              <a:rPr lang="en-US" b="1" dirty="0" smtClean="0"/>
              <a:t>: </a:t>
            </a:r>
            <a:r>
              <a:rPr lang="en-US" dirty="0" err="1" smtClean="0"/>
              <a:t>PageContext</a:t>
            </a:r>
            <a:r>
              <a:rPr lang="en-US" dirty="0" smtClean="0"/>
              <a:t> is the context for the JSP page itself that provides a single API to manage the various scoped attributes. This API is extensively used if we are implementing JSP custom tag handlers. </a:t>
            </a:r>
          </a:p>
          <a:p>
            <a:r>
              <a:rPr lang="en-US" b="1" dirty="0" smtClean="0"/>
              <a:t>request:</a:t>
            </a:r>
            <a:r>
              <a:rPr lang="en-US" dirty="0" smtClean="0"/>
              <a:t> Request object is used to access the HTTP request data, and also provides a context to associate the request-specific data. </a:t>
            </a:r>
          </a:p>
          <a:p>
            <a:r>
              <a:rPr lang="en-US" b="1" dirty="0" smtClean="0"/>
              <a:t>response:</a:t>
            </a:r>
            <a:r>
              <a:rPr lang="en-US" dirty="0" smtClean="0"/>
              <a:t> This object allows direct access to the </a:t>
            </a:r>
            <a:r>
              <a:rPr lang="en-US" b="1" dirty="0" err="1" smtClean="0"/>
              <a:t>HTTPServletResponse</a:t>
            </a:r>
            <a:r>
              <a:rPr lang="en-US" dirty="0" smtClean="0"/>
              <a:t> class object. </a:t>
            </a:r>
          </a:p>
          <a:p>
            <a:r>
              <a:rPr lang="en-US" b="1" dirty="0" smtClean="0"/>
              <a:t>session:</a:t>
            </a:r>
            <a:r>
              <a:rPr lang="en-US" dirty="0" smtClean="0"/>
              <a:t> Perhaps it is the most commonly used object to manage the state contexts.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0C3A5CF-9519-4A76-AFD7-CF57CB291609}" type="slidenum">
              <a:rPr lang="en-US" i="0" smtClean="0"/>
              <a:pPr eaLnBrk="1" hangingPunct="1"/>
              <a:t>26</a:t>
            </a:fld>
            <a:endParaRPr lang="en-US" i="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out</a:t>
            </a:r>
            <a:r>
              <a:rPr lang="en-US" smtClean="0"/>
              <a:t> implicit object is a reference to the </a:t>
            </a:r>
            <a:r>
              <a:rPr lang="en-US" b="1" smtClean="0"/>
              <a:t>JspWriter</a:t>
            </a:r>
            <a:r>
              <a:rPr lang="en-US" smtClean="0"/>
              <a:t> object  passed to the </a:t>
            </a:r>
            <a:r>
              <a:rPr lang="en-US" b="1" smtClean="0"/>
              <a:t>_jspService()</a:t>
            </a:r>
            <a:r>
              <a:rPr lang="en-US" smtClean="0"/>
              <a:t> method by the Container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37A32BE-8F8C-4ACF-8F30-E3455947F474}" type="slidenum">
              <a:rPr lang="en-US" i="0" smtClean="0"/>
              <a:pPr eaLnBrk="1" hangingPunct="1"/>
              <a:t>27</a:t>
            </a:fld>
            <a:endParaRPr lang="en-US" i="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parameter name is </a:t>
            </a:r>
            <a:r>
              <a:rPr lang="en-US" dirty="0" err="1" smtClean="0"/>
              <a:t>mis</a:t>
            </a:r>
            <a:r>
              <a:rPr lang="en-US" dirty="0" smtClean="0"/>
              <a:t>-spelled or parameter which is written inside this method is not present, then this method returns </a:t>
            </a:r>
            <a:r>
              <a:rPr lang="en-US" b="1" dirty="0" smtClean="0"/>
              <a:t>null</a:t>
            </a:r>
            <a:r>
              <a:rPr lang="en-US" dirty="0" smtClean="0"/>
              <a:t>.</a:t>
            </a:r>
          </a:p>
          <a:p>
            <a:pPr eaLnBrk="1" hangingPunct="1"/>
            <a:r>
              <a:rPr lang="en-US" dirty="0" smtClean="0"/>
              <a:t>This condition is used to check “mandatory fields” in server-side validation.</a:t>
            </a:r>
          </a:p>
          <a:p>
            <a:pPr eaLnBrk="1" hangingPunct="1"/>
            <a:endParaRPr lang="en-US" dirty="0" smtClean="0"/>
          </a:p>
          <a:p>
            <a:pPr eaLnBrk="1" hangingPunct="1"/>
            <a:r>
              <a:rPr lang="en-US" dirty="0" err="1" smtClean="0"/>
              <a:t>Request.getParameter</a:t>
            </a:r>
            <a:r>
              <a:rPr lang="en-US" dirty="0" smtClean="0"/>
              <a:t>() always return</a:t>
            </a:r>
            <a:r>
              <a:rPr lang="en-US" baseline="0" dirty="0" smtClean="0"/>
              <a:t>s the string value of the parameter</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20DC0BB-AC2C-4DAE-80B2-D8279C9CF48A}" type="slidenum">
              <a:rPr lang="en-US" i="0" smtClean="0"/>
              <a:pPr eaLnBrk="1" hangingPunct="1"/>
              <a:t>28</a:t>
            </a:fld>
            <a:endParaRPr lang="en-US" i="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dirty="0" smtClean="0"/>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7414E858-CAD0-4FEF-87B2-B7B87BD7D404}" type="slidenum">
              <a:rPr lang="en-US" i="0" smtClean="0"/>
              <a:pPr eaLnBrk="1" hangingPunct="1"/>
              <a:t>29</a:t>
            </a:fld>
            <a:endParaRPr lang="en-US" i="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sz="1200" dirty="0" smtClean="0"/>
              <a:t>In some cases, a JSP may want to know the specific client that asks for a service</a:t>
            </a:r>
          </a:p>
          <a:p>
            <a:pPr algn="just" eaLnBrk="1" hangingPunct="1"/>
            <a:r>
              <a:rPr lang="en-US" sz="1200" dirty="0" smtClean="0"/>
              <a:t>Online banking service, would like to know about the requests made by the specific client, until she logs out</a:t>
            </a:r>
          </a:p>
          <a:p>
            <a:pPr algn="just" eaLnBrk="1" hangingPunct="1"/>
            <a:r>
              <a:rPr lang="en-US" sz="1200" dirty="0" smtClean="0"/>
              <a:t>From the time of accessing any one page in the application, till logging out, we may want to know the requests made by a client</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solidFill>
                  <a:srgbClr val="003399"/>
                </a:solidFill>
              </a:rPr>
              <a:t>This is called Session Tracking</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1F15DFBB-2D44-455D-A373-9D1E2FEF5740}" type="slidenum">
              <a:rPr lang="en-US" i="0" smtClean="0"/>
              <a:pPr eaLnBrk="1" hangingPunct="1"/>
              <a:t>30</a:t>
            </a:fld>
            <a:endParaRPr lang="en-US" i="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1000" dirty="0" smtClean="0"/>
              <a:t>HTTP is a "stateless" protocol: each time a client retrieves a Web page, it opens a separate connection to the Web server. </a:t>
            </a:r>
          </a:p>
          <a:p>
            <a:pPr eaLnBrk="1" hangingPunct="1">
              <a:lnSpc>
                <a:spcPct val="80000"/>
              </a:lnSpc>
            </a:pPr>
            <a:r>
              <a:rPr lang="en-US" sz="1000" dirty="0" smtClean="0"/>
              <a:t>The server does not automatically maintain contextual information about a client, HTTP connections and keep a socket open for multiple client requests that occur close together in time, there is no built-in support for maintaining contextual information. This lack of context causes a number of difficulties. For example, when clients at an online store add an item to their shopping carts, how does the server know what's already in the carts? Similarly, when clients decide to proceed to checkout, how can the server determine which previously created shopping carts are theirs?</a:t>
            </a:r>
          </a:p>
          <a:p>
            <a:pPr eaLnBrk="1" hangingPunct="1">
              <a:lnSpc>
                <a:spcPct val="80000"/>
              </a:lnSpc>
            </a:pPr>
            <a:endParaRPr lang="en-US" sz="1000" dirty="0" smtClean="0"/>
          </a:p>
          <a:p>
            <a:pPr eaLnBrk="1" hangingPunct="1">
              <a:lnSpc>
                <a:spcPct val="80000"/>
              </a:lnSpc>
            </a:pPr>
            <a:r>
              <a:rPr lang="en-US" sz="1000" dirty="0" smtClean="0"/>
              <a:t>If you want to perform session tracking yourself then,</a:t>
            </a:r>
          </a:p>
          <a:p>
            <a:pPr eaLnBrk="1" hangingPunct="1">
              <a:lnSpc>
                <a:spcPct val="80000"/>
              </a:lnSpc>
            </a:pPr>
            <a:r>
              <a:rPr lang="en-US" sz="1000" dirty="0" smtClean="0"/>
              <a:t>There are three typical solutions to this problem: cookies, URL rewriting, and hidden form fields. </a:t>
            </a:r>
          </a:p>
          <a:p>
            <a:pPr eaLnBrk="1" hangingPunct="1">
              <a:lnSpc>
                <a:spcPct val="80000"/>
              </a:lnSpc>
            </a:pPr>
            <a:r>
              <a:rPr lang="en-US" sz="1000" b="1" dirty="0" smtClean="0"/>
              <a:t>Cookies: </a:t>
            </a:r>
            <a:r>
              <a:rPr lang="en-US" sz="1000" dirty="0" smtClean="0"/>
              <a:t>You can use HTTP cookies to store information about a shopping session, and each subsequent connection can look up the current session and then extract information about that session from some location on the server machine </a:t>
            </a:r>
          </a:p>
          <a:p>
            <a:pPr eaLnBrk="1" hangingPunct="1">
              <a:lnSpc>
                <a:spcPct val="80000"/>
              </a:lnSpc>
            </a:pPr>
            <a:endParaRPr lang="en-US" sz="1000" dirty="0" smtClean="0"/>
          </a:p>
          <a:p>
            <a:pPr eaLnBrk="1" hangingPunct="1">
              <a:lnSpc>
                <a:spcPct val="80000"/>
              </a:lnSpc>
            </a:pPr>
            <a:r>
              <a:rPr lang="en-US" sz="1000" b="1" dirty="0" smtClean="0"/>
              <a:t>URL Rewriting: </a:t>
            </a:r>
            <a:r>
              <a:rPr lang="en-US" sz="1000" dirty="0" smtClean="0"/>
              <a:t>With this approach, the client appends some extra data on the end of each URL that identifies the session, </a:t>
            </a:r>
          </a:p>
          <a:p>
            <a:pPr eaLnBrk="1" hangingPunct="1">
              <a:lnSpc>
                <a:spcPct val="80000"/>
              </a:lnSpc>
            </a:pPr>
            <a:r>
              <a:rPr lang="en-US" sz="1000" dirty="0" smtClean="0"/>
              <a:t>and the server associates that identifier with data it has stored about that session </a:t>
            </a:r>
          </a:p>
          <a:p>
            <a:pPr eaLnBrk="1" hangingPunct="1">
              <a:lnSpc>
                <a:spcPct val="80000"/>
              </a:lnSpc>
            </a:pPr>
            <a:endParaRPr lang="en-US" sz="1000" dirty="0" smtClean="0"/>
          </a:p>
          <a:p>
            <a:pPr eaLnBrk="1" hangingPunct="1">
              <a:lnSpc>
                <a:spcPct val="80000"/>
              </a:lnSpc>
            </a:pPr>
            <a:r>
              <a:rPr lang="en-US" sz="1000" b="1" dirty="0" smtClean="0"/>
              <a:t>Hidden Form Fields:</a:t>
            </a:r>
            <a:r>
              <a:rPr lang="en-US" sz="1000" dirty="0" smtClean="0"/>
              <a:t> HTML forms can have an entry that looks like the following </a:t>
            </a:r>
          </a:p>
          <a:p>
            <a:pPr eaLnBrk="1" hangingPunct="1">
              <a:lnSpc>
                <a:spcPct val="80000"/>
              </a:lnSpc>
            </a:pPr>
            <a:r>
              <a:rPr lang="en-US" sz="1000" dirty="0" smtClean="0"/>
              <a:t>&lt;INPUT TYPE="HIDDEN" NAME="session" VALUE="..."&gt; </a:t>
            </a:r>
          </a:p>
          <a:p>
            <a:pPr eaLnBrk="1" hangingPunct="1">
              <a:lnSpc>
                <a:spcPct val="80000"/>
              </a:lnSpc>
            </a:pPr>
            <a:r>
              <a:rPr lang="en-US" sz="1000" dirty="0" smtClean="0"/>
              <a:t>This entry means that, when the form is submitted, the specified name and value are included in the GET or POST data. This hidden field can be used to store information about the session but has the major disadvantage that it only works if every page is dynamically generated by a form submission. Thus, hidden form fields cannot support general session tracking, only tracking within a specific series of operations.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24D5912C-BC54-42FE-A911-952E840B64F7}" type="slidenum">
              <a:rPr lang="en-US" i="0" smtClean="0"/>
              <a:pPr eaLnBrk="1" hangingPunct="1"/>
              <a:t>31</a:t>
            </a:fld>
            <a:endParaRPr lang="en-US" i="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Session Tracking in Servlets</a:t>
            </a:r>
          </a:p>
          <a:p>
            <a:pPr eaLnBrk="1" hangingPunct="1"/>
            <a:r>
              <a:rPr lang="en-US" dirty="0" smtClean="0"/>
              <a:t>Servlets provide an outstanding technical solution: the </a:t>
            </a:r>
            <a:r>
              <a:rPr lang="en-US" b="1" dirty="0" err="1" smtClean="0"/>
              <a:t>HttpSession</a:t>
            </a:r>
            <a:r>
              <a:rPr lang="en-US" dirty="0" smtClean="0"/>
              <a:t> API. This high-level interface is built on top of cookies or URL rewriting. All servers are required to support session tracking with cookies, and many have a setting that lets you globally switch to URL rewriting. In fact, some servers use cookies if the browser supports them but automatically revert to URL rewriting when cookies are unsupported or explicitly disabled. </a:t>
            </a:r>
          </a:p>
          <a:p>
            <a:pPr eaLnBrk="1" hangingPunct="1"/>
            <a:endParaRPr lang="en-US" dirty="0" smtClean="0"/>
          </a:p>
          <a:p>
            <a:pPr eaLnBrk="1" hangingPunct="1"/>
            <a:r>
              <a:rPr lang="en-US" dirty="0" smtClean="0"/>
              <a:t>So, object of this class is implicitly available in JSP page by default, unless and until you choose not to have it!</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AB79AA9-881A-4ACC-A881-432916059C64}" type="slidenum">
              <a:rPr lang="en-US" i="0" smtClean="0"/>
              <a:pPr eaLnBrk="1" hangingPunct="1"/>
              <a:t>33</a:t>
            </a:fld>
            <a:endParaRPr lang="en-US" i="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Code for loginForm.html</a:t>
            </a:r>
          </a:p>
          <a:p>
            <a:r>
              <a:rPr lang="en-US" dirty="0" smtClean="0"/>
              <a:t>&lt;html&gt;&lt;head&gt;&lt;meta http-</a:t>
            </a:r>
            <a:r>
              <a:rPr lang="en-US" dirty="0" err="1" smtClean="0"/>
              <a:t>equiv</a:t>
            </a:r>
            <a:r>
              <a:rPr lang="en-US" dirty="0" smtClean="0"/>
              <a:t>=</a:t>
            </a:r>
            <a:r>
              <a:rPr lang="en-US" i="1" dirty="0" smtClean="0"/>
              <a:t>"Content-Type" content="text/html; charset=ISO-8859-1"&gt;</a:t>
            </a:r>
            <a:r>
              <a:rPr lang="en-US" dirty="0" smtClean="0"/>
              <a:t>&lt;title&gt;Login Page&lt;/title&gt;&lt;/head&gt;</a:t>
            </a:r>
          </a:p>
          <a:p>
            <a:r>
              <a:rPr lang="en-US" dirty="0" smtClean="0"/>
              <a:t>&lt;body </a:t>
            </a:r>
            <a:r>
              <a:rPr lang="en-US" dirty="0" err="1" smtClean="0"/>
              <a:t>bgcolor</a:t>
            </a:r>
            <a:r>
              <a:rPr lang="en-US" dirty="0" smtClean="0"/>
              <a:t>=</a:t>
            </a:r>
            <a:r>
              <a:rPr lang="en-US" i="1" dirty="0" smtClean="0"/>
              <a:t>"#CCFFCC" &gt;</a:t>
            </a:r>
          </a:p>
          <a:p>
            <a:r>
              <a:rPr lang="en-US" dirty="0" smtClean="0"/>
              <a:t>&lt;form action=</a:t>
            </a:r>
            <a:r>
              <a:rPr lang="en-US" i="1" dirty="0" smtClean="0"/>
              <a:t>"</a:t>
            </a:r>
            <a:r>
              <a:rPr lang="en-US" i="1" dirty="0" err="1" smtClean="0"/>
              <a:t>Login.jsp</a:t>
            </a:r>
            <a:r>
              <a:rPr lang="en-US" i="1" dirty="0" smtClean="0"/>
              <a:t>" method="post"&gt;</a:t>
            </a:r>
          </a:p>
          <a:p>
            <a:r>
              <a:rPr lang="en-US" dirty="0" smtClean="0"/>
              <a:t>&lt;h2 align=</a:t>
            </a:r>
            <a:r>
              <a:rPr lang="en-US" i="1" dirty="0" smtClean="0"/>
              <a:t>"center"&gt;Enter Login Details&lt;</a:t>
            </a:r>
            <a:r>
              <a:rPr lang="en-US" i="1" dirty="0" err="1" smtClean="0"/>
              <a:t>br</a:t>
            </a:r>
            <a:r>
              <a:rPr lang="en-US" i="1" dirty="0" smtClean="0"/>
              <a:t>&gt;&lt;/h2&gt;</a:t>
            </a:r>
          </a:p>
          <a:p>
            <a:r>
              <a:rPr lang="en-US" dirty="0" smtClean="0"/>
              <a:t>&lt;table border=</a:t>
            </a:r>
            <a:r>
              <a:rPr lang="en-US" i="1" dirty="0" smtClean="0"/>
              <a:t>"4" align="center" </a:t>
            </a:r>
            <a:r>
              <a:rPr lang="en-US" i="1" dirty="0" err="1" smtClean="0"/>
              <a:t>bgcolor</a:t>
            </a:r>
            <a:r>
              <a:rPr lang="en-US" i="1" dirty="0" smtClean="0"/>
              <a:t>="cyan"&gt;</a:t>
            </a:r>
          </a:p>
          <a:p>
            <a:r>
              <a:rPr lang="en-US" dirty="0" smtClean="0"/>
              <a:t>&lt;</a:t>
            </a:r>
            <a:r>
              <a:rPr lang="en-US" dirty="0" err="1" smtClean="0"/>
              <a:t>tr</a:t>
            </a:r>
            <a:r>
              <a:rPr lang="en-US" dirty="0" smtClean="0"/>
              <a:t>&gt;&lt;td&gt;</a:t>
            </a:r>
            <a:r>
              <a:rPr lang="en-US" dirty="0" err="1" smtClean="0"/>
              <a:t>UserName</a:t>
            </a:r>
            <a:r>
              <a:rPr lang="en-US" dirty="0" smtClean="0"/>
              <a:t>&lt;/td&gt;&lt;td&gt;&lt;input type=</a:t>
            </a:r>
            <a:r>
              <a:rPr lang="en-US" i="1" dirty="0" smtClean="0"/>
              <a:t>"text" name="username"&gt;&lt;/td&gt;&lt;/</a:t>
            </a:r>
            <a:r>
              <a:rPr lang="en-US" i="1" dirty="0" err="1" smtClean="0"/>
              <a:t>tr</a:t>
            </a:r>
            <a:r>
              <a:rPr lang="en-US" i="1" dirty="0" smtClean="0"/>
              <a:t>&gt;</a:t>
            </a:r>
          </a:p>
          <a:p>
            <a:r>
              <a:rPr lang="en-US" dirty="0" smtClean="0"/>
              <a:t>&lt;</a:t>
            </a:r>
            <a:r>
              <a:rPr lang="en-US" dirty="0" err="1" smtClean="0"/>
              <a:t>tr</a:t>
            </a:r>
            <a:r>
              <a:rPr lang="en-US" dirty="0" smtClean="0"/>
              <a:t>&gt;&lt;td&gt;Password&lt;/td&gt;&lt;td&gt;&lt;input type=</a:t>
            </a:r>
            <a:r>
              <a:rPr lang="en-US" i="1" dirty="0" smtClean="0"/>
              <a:t>"password" name="</a:t>
            </a:r>
            <a:r>
              <a:rPr lang="en-US" i="1" dirty="0" err="1" smtClean="0"/>
              <a:t>pwd</a:t>
            </a:r>
            <a:r>
              <a:rPr lang="en-US" i="1" dirty="0" smtClean="0"/>
              <a:t>"&gt;&lt;/td&gt;&lt;/</a:t>
            </a:r>
            <a:r>
              <a:rPr lang="en-US" i="1" dirty="0" err="1" smtClean="0"/>
              <a:t>tr</a:t>
            </a:r>
            <a:r>
              <a:rPr lang="en-US" i="1" dirty="0" smtClean="0"/>
              <a:t>&gt;</a:t>
            </a:r>
          </a:p>
          <a:p>
            <a:r>
              <a:rPr lang="en-US" dirty="0" smtClean="0"/>
              <a:t>&lt;</a:t>
            </a:r>
            <a:r>
              <a:rPr lang="en-US" dirty="0" err="1" smtClean="0"/>
              <a:t>tr</a:t>
            </a:r>
            <a:r>
              <a:rPr lang="en-US" dirty="0" smtClean="0"/>
              <a:t>&gt;&lt;td&gt;&lt;input type=</a:t>
            </a:r>
            <a:r>
              <a:rPr lang="en-US" i="1" dirty="0" smtClean="0"/>
              <a:t>"submit" value="Login"/&gt;&lt;/td&gt;</a:t>
            </a:r>
          </a:p>
          <a:p>
            <a:r>
              <a:rPr lang="en-US" dirty="0" smtClean="0"/>
              <a:t>&lt;td&gt;&lt;input type=</a:t>
            </a:r>
            <a:r>
              <a:rPr lang="en-US" i="1" dirty="0" smtClean="0"/>
              <a:t>"reset" value="Reset"/&gt;&lt;/td&gt;&lt;/</a:t>
            </a:r>
            <a:r>
              <a:rPr lang="en-US" i="1" dirty="0" err="1" smtClean="0"/>
              <a:t>tr</a:t>
            </a:r>
            <a:r>
              <a:rPr lang="en-US" i="1" dirty="0" smtClean="0"/>
              <a:t>&gt;</a:t>
            </a:r>
          </a:p>
          <a:p>
            <a:r>
              <a:rPr lang="en-US" dirty="0" smtClean="0"/>
              <a:t>&lt;/table&gt;&lt;/form&gt;&lt;/body&gt;&lt;/html&gt;</a:t>
            </a:r>
          </a:p>
          <a:p>
            <a:r>
              <a:rPr lang="en-US" b="1" dirty="0" err="1" smtClean="0"/>
              <a:t>Login.jsp</a:t>
            </a:r>
            <a:r>
              <a:rPr lang="en-US" b="1" dirty="0" smtClean="0"/>
              <a:t> code:</a:t>
            </a:r>
          </a:p>
          <a:p>
            <a:r>
              <a:rPr lang="en-US" dirty="0" smtClean="0"/>
              <a:t>&lt;html&gt;&lt;head&gt;&lt;meta http-</a:t>
            </a:r>
            <a:r>
              <a:rPr lang="en-US" dirty="0" err="1" smtClean="0"/>
              <a:t>equiv</a:t>
            </a:r>
            <a:r>
              <a:rPr lang="en-US" dirty="0" smtClean="0"/>
              <a:t>=</a:t>
            </a:r>
            <a:r>
              <a:rPr lang="en-US" i="1" dirty="0" smtClean="0"/>
              <a:t>"Content-Type" content="text/html; charset=ISO-8859-1“&gt;</a:t>
            </a:r>
            <a:r>
              <a:rPr lang="en-US" dirty="0" smtClean="0"/>
              <a:t>&lt;title&gt;Session Example JSP&lt;/title&gt;&lt;/head&gt;&lt;body&gt;</a:t>
            </a:r>
          </a:p>
          <a:p>
            <a:r>
              <a:rPr lang="en-US" dirty="0" smtClean="0"/>
              <a:t>&lt;%</a:t>
            </a:r>
          </a:p>
          <a:p>
            <a:r>
              <a:rPr lang="en-US" dirty="0" smtClean="0"/>
              <a:t>String </a:t>
            </a:r>
            <a:r>
              <a:rPr lang="en-US" dirty="0" err="1" smtClean="0"/>
              <a:t>uname</a:t>
            </a:r>
            <a:r>
              <a:rPr lang="en-US" dirty="0" smtClean="0"/>
              <a:t> = </a:t>
            </a:r>
            <a:r>
              <a:rPr lang="en-US" dirty="0" err="1" smtClean="0"/>
              <a:t>request.getParameter</a:t>
            </a:r>
            <a:r>
              <a:rPr lang="en-US" dirty="0" smtClean="0"/>
              <a:t>("username");</a:t>
            </a:r>
          </a:p>
          <a:p>
            <a:r>
              <a:rPr lang="en-US" dirty="0" err="1" smtClean="0"/>
              <a:t>session.setAttribute</a:t>
            </a:r>
            <a:r>
              <a:rPr lang="en-US" dirty="0" smtClean="0"/>
              <a:t>("</a:t>
            </a:r>
            <a:r>
              <a:rPr lang="en-US" dirty="0" err="1" smtClean="0"/>
              <a:t>nameInSession</a:t>
            </a:r>
            <a:r>
              <a:rPr lang="en-US" dirty="0" smtClean="0"/>
              <a:t>", </a:t>
            </a:r>
            <a:r>
              <a:rPr lang="en-US" dirty="0" err="1" smtClean="0"/>
              <a:t>uname</a:t>
            </a:r>
            <a:r>
              <a:rPr lang="en-US" dirty="0" smtClean="0"/>
              <a:t>);</a:t>
            </a:r>
          </a:p>
          <a:p>
            <a:r>
              <a:rPr lang="en-US" dirty="0" smtClean="0"/>
              <a:t>%&gt;</a:t>
            </a:r>
          </a:p>
          <a:p>
            <a:r>
              <a:rPr lang="pt-BR" dirty="0" smtClean="0"/>
              <a:t>&lt;h1&gt;Hello &lt;%=uname %&gt;&lt;/h1&gt;&lt;hr&gt;&lt;br&gt;&lt;br&gt;</a:t>
            </a:r>
          </a:p>
          <a:p>
            <a:r>
              <a:rPr lang="en-US" dirty="0" smtClean="0"/>
              <a:t>&lt;h1&gt;&lt;a </a:t>
            </a:r>
            <a:r>
              <a:rPr lang="en-US" dirty="0" err="1" smtClean="0"/>
              <a:t>href</a:t>
            </a:r>
            <a:r>
              <a:rPr lang="en-US" dirty="0" smtClean="0"/>
              <a:t>=</a:t>
            </a:r>
            <a:r>
              <a:rPr lang="en-US" i="1" dirty="0" smtClean="0"/>
              <a:t>"AccountSummary01.jsp"&gt;This is another page in application :: 1001&lt;/a&gt;&lt;</a:t>
            </a:r>
            <a:r>
              <a:rPr lang="en-US" i="1" dirty="0" err="1" smtClean="0"/>
              <a:t>br</a:t>
            </a:r>
            <a:r>
              <a:rPr lang="en-US" i="1" dirty="0" smtClean="0"/>
              <a:t>&gt;</a:t>
            </a:r>
          </a:p>
          <a:p>
            <a:r>
              <a:rPr lang="en-US" dirty="0" smtClean="0"/>
              <a:t>&lt;a </a:t>
            </a:r>
            <a:r>
              <a:rPr lang="en-US" dirty="0" err="1" smtClean="0"/>
              <a:t>href</a:t>
            </a:r>
            <a:r>
              <a:rPr lang="en-US" dirty="0" smtClean="0"/>
              <a:t>=</a:t>
            </a:r>
            <a:r>
              <a:rPr lang="en-US" i="1" dirty="0" smtClean="0"/>
              <a:t>"AccountSummary02.jsp"&gt;This is yet another page in application ::1002&lt;/a&gt;&lt;/h1&gt;</a:t>
            </a:r>
          </a:p>
          <a:p>
            <a:r>
              <a:rPr lang="en-US" dirty="0" smtClean="0"/>
              <a:t>&lt;</a:t>
            </a:r>
            <a:r>
              <a:rPr lang="en-US" dirty="0" err="1" smtClean="0"/>
              <a:t>hr</a:t>
            </a:r>
            <a:r>
              <a:rPr lang="en-US" dirty="0" smtClean="0"/>
              <a:t>&gt;</a:t>
            </a:r>
          </a:p>
          <a:p>
            <a:r>
              <a:rPr lang="pt-BR" dirty="0" smtClean="0"/>
              <a:t>&lt;br&gt;&lt;h1&gt;&lt;a href=</a:t>
            </a:r>
            <a:r>
              <a:rPr lang="pt-BR" i="1" dirty="0" smtClean="0"/>
              <a:t>"Logout.jsp"&gt;Click to logout&lt;/a&gt;&lt;/h1&gt;</a:t>
            </a:r>
          </a:p>
          <a:p>
            <a:r>
              <a:rPr lang="en-US" dirty="0" smtClean="0"/>
              <a:t>&lt;/body&gt;&lt;/html&gt;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Code for </a:t>
            </a:r>
            <a:r>
              <a:rPr lang="en-US" dirty="0" err="1" smtClean="0"/>
              <a:t>AccountSummary</a:t>
            </a:r>
            <a:r>
              <a:rPr lang="en-US" dirty="0" smtClean="0"/>
              <a:t> pages:</a:t>
            </a:r>
          </a:p>
          <a:p>
            <a:r>
              <a:rPr lang="en-US" dirty="0" smtClean="0"/>
              <a:t>&lt;html&gt;</a:t>
            </a:r>
          </a:p>
          <a:p>
            <a:r>
              <a:rPr lang="en-US" dirty="0" smtClean="0"/>
              <a:t>&lt;head&gt;</a:t>
            </a:r>
          </a:p>
          <a:p>
            <a:r>
              <a:rPr lang="en-US" dirty="0" smtClean="0"/>
              <a:t>&lt;meta http-</a:t>
            </a:r>
            <a:r>
              <a:rPr lang="en-US" dirty="0" err="1" smtClean="0"/>
              <a:t>equiv</a:t>
            </a:r>
            <a:r>
              <a:rPr lang="en-US" dirty="0" smtClean="0"/>
              <a:t>=</a:t>
            </a:r>
            <a:r>
              <a:rPr lang="en-US" i="1" dirty="0" smtClean="0"/>
              <a:t>"Content-Type" content="text/html; charset=ISO-8859-1"&gt;</a:t>
            </a:r>
          </a:p>
          <a:p>
            <a:r>
              <a:rPr lang="en-US" dirty="0" smtClean="0"/>
              <a:t>&lt;title&gt;Account 1002 Summary Page&lt;/title&gt;</a:t>
            </a:r>
          </a:p>
          <a:p>
            <a:r>
              <a:rPr lang="en-US" dirty="0" smtClean="0"/>
              <a:t>&lt;/head&gt;</a:t>
            </a:r>
          </a:p>
          <a:p>
            <a:r>
              <a:rPr lang="en-US" dirty="0" smtClean="0"/>
              <a:t>&lt;body </a:t>
            </a:r>
            <a:r>
              <a:rPr lang="en-US" dirty="0" err="1" smtClean="0"/>
              <a:t>bgcolor</a:t>
            </a:r>
            <a:r>
              <a:rPr lang="en-US" dirty="0" smtClean="0"/>
              <a:t>=</a:t>
            </a:r>
            <a:r>
              <a:rPr lang="en-US" i="1" dirty="0" smtClean="0"/>
              <a:t>"pink"&gt;</a:t>
            </a:r>
          </a:p>
          <a:p>
            <a:r>
              <a:rPr lang="it-IT" dirty="0" smtClean="0"/>
              <a:t>&lt;h1&gt;Hello &lt;%= (String) session.getAttribute("nameInSession")%&gt; !!!&lt;/h1&gt;</a:t>
            </a:r>
          </a:p>
          <a:p>
            <a:r>
              <a:rPr lang="pt-BR" dirty="0" smtClean="0"/>
              <a:t>&lt;br&gt;&lt;h2&gt; Account No:: 1002&lt;/h2&gt;</a:t>
            </a:r>
          </a:p>
          <a:p>
            <a:r>
              <a:rPr lang="en-US" dirty="0" smtClean="0"/>
              <a:t>&lt;</a:t>
            </a:r>
            <a:r>
              <a:rPr lang="en-US" dirty="0" err="1" smtClean="0"/>
              <a:t>br</a:t>
            </a:r>
            <a:r>
              <a:rPr lang="en-US" dirty="0" smtClean="0"/>
              <a:t>&gt;&lt;h2&gt;Balance :: 567000&lt;/h2&gt;</a:t>
            </a:r>
          </a:p>
          <a:p>
            <a:r>
              <a:rPr lang="en-US" dirty="0" smtClean="0"/>
              <a:t>&lt;</a:t>
            </a:r>
            <a:r>
              <a:rPr lang="en-US" dirty="0" err="1" smtClean="0"/>
              <a:t>hr</a:t>
            </a:r>
            <a:r>
              <a:rPr lang="en-US" dirty="0" smtClean="0"/>
              <a:t>&gt;</a:t>
            </a:r>
          </a:p>
          <a:p>
            <a:r>
              <a:rPr lang="pt-BR" dirty="0" smtClean="0"/>
              <a:t>&lt;br&gt;&lt;h1&gt;&lt;a href=</a:t>
            </a:r>
            <a:r>
              <a:rPr lang="pt-BR" i="1" dirty="0" smtClean="0"/>
              <a:t>"Logout.jsp"&gt;Click to logout&lt;/a&gt;&lt;/h1&gt;</a:t>
            </a:r>
          </a:p>
          <a:p>
            <a:r>
              <a:rPr lang="en-US" dirty="0" smtClean="0"/>
              <a:t>&lt;/body&gt;</a:t>
            </a:r>
          </a:p>
          <a:p>
            <a:r>
              <a:rPr lang="en-US" dirty="0" smtClean="0"/>
              <a:t>&lt;/html&gt;</a:t>
            </a: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0C92B1A-90C1-43A9-9A1E-661B332D90FB}" type="slidenum">
              <a:rPr lang="en-US" i="0" smtClean="0"/>
              <a:pPr eaLnBrk="1" hangingPunct="1"/>
              <a:t>34</a:t>
            </a:fld>
            <a:endParaRPr lang="en-US" i="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5D105854-FF7E-4E53-B52C-9DE080CE897F}" type="slidenum">
              <a:rPr lang="en-US" i="0" smtClean="0"/>
              <a:pPr eaLnBrk="1" hangingPunct="1"/>
              <a:t>3</a:t>
            </a:fld>
            <a:endParaRPr lang="en-US" i="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At its most basic, a JSP is an HTML file containing special markup.</a:t>
            </a:r>
          </a:p>
          <a:p>
            <a:r>
              <a:rPr lang="en-US" dirty="0" smtClean="0"/>
              <a:t>In fact, even a static HTML can be a JSP; simply change the file extension to </a:t>
            </a:r>
            <a:r>
              <a:rPr lang="en-US" b="1" dirty="0" smtClean="0"/>
              <a:t>.</a:t>
            </a:r>
            <a:r>
              <a:rPr lang="en-US" b="1" dirty="0" err="1" smtClean="0"/>
              <a:t>jsp</a:t>
            </a:r>
            <a:r>
              <a:rPr lang="en-US" b="1" dirty="0" smtClean="0"/>
              <a:t>.</a:t>
            </a:r>
          </a:p>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F6074002-A282-4D67-A5EC-FA6A99C1B1D7}" type="slidenum">
              <a:rPr lang="en-US" i="0" smtClean="0"/>
              <a:pPr eaLnBrk="1" hangingPunct="1"/>
              <a:t>35</a:t>
            </a:fld>
            <a:endParaRPr lang="en-US" i="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useful methods from </a:t>
            </a:r>
            <a:r>
              <a:rPr lang="en-US" dirty="0" err="1" smtClean="0"/>
              <a:t>HTTPSession</a:t>
            </a:r>
            <a:r>
              <a:rPr lang="en-US" dirty="0" smtClean="0"/>
              <a:t> apart from invalidate() are as follows…</a:t>
            </a:r>
          </a:p>
          <a:p>
            <a:pPr eaLnBrk="1" hangingPunct="1"/>
            <a:r>
              <a:rPr lang="en-US" dirty="0" err="1" smtClean="0"/>
              <a:t>getCreationTime</a:t>
            </a:r>
            <a:r>
              <a:rPr lang="en-US" dirty="0" smtClean="0"/>
              <a:t>() -&gt; to find out how old the session is. It returns the time the session was first created.</a:t>
            </a:r>
          </a:p>
          <a:p>
            <a:pPr eaLnBrk="1" hangingPunct="1"/>
            <a:endParaRPr lang="en-US" dirty="0" smtClean="0"/>
          </a:p>
          <a:p>
            <a:pPr eaLnBrk="1" hangingPunct="1"/>
            <a:r>
              <a:rPr lang="en-US" dirty="0" err="1" smtClean="0"/>
              <a:t>getLastAccessedTime</a:t>
            </a:r>
            <a:r>
              <a:rPr lang="en-US" dirty="0" smtClean="0"/>
              <a:t>() -&gt; to find out when a client last accessed this session. It returns the last time the container got a request with this session ID (in milliseconds).</a:t>
            </a:r>
          </a:p>
          <a:p>
            <a:pPr eaLnBrk="1" hangingPunct="1"/>
            <a:endParaRPr lang="en-US" dirty="0" smtClean="0"/>
          </a:p>
          <a:p>
            <a:pPr eaLnBrk="1" hangingPunct="1"/>
            <a:r>
              <a:rPr lang="en-US" dirty="0" err="1" smtClean="0"/>
              <a:t>setMaxInactiveInterval</a:t>
            </a:r>
            <a:r>
              <a:rPr lang="en-US" dirty="0" smtClean="0"/>
              <a:t>() -&gt; To cause a session to be destroyed after a certain amount of time has passed without the client made any requests for this session. It specifies maximum time, in seconds, that you want to allow between client requests for this session.</a:t>
            </a:r>
          </a:p>
          <a:p>
            <a:pPr eaLnBrk="1" hangingPunct="1"/>
            <a:endParaRPr lang="en-US" dirty="0" smtClean="0"/>
          </a:p>
          <a:p>
            <a:pPr eaLnBrk="1" hangingPunct="1"/>
            <a:r>
              <a:rPr lang="en-US" dirty="0" err="1" smtClean="0"/>
              <a:t>getMaxInactiveInterval</a:t>
            </a:r>
            <a:r>
              <a:rPr lang="en-US" dirty="0" smtClean="0"/>
              <a:t>() -&gt; To find out how long this session can be inactive and still alive. It returns the maximum time, in seconds, that is allowed between client requests for this session.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Self study slide: intentionally hidden</a:t>
            </a: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325CF653-821C-4469-9CEC-71B2F8A1D06A}" type="slidenum">
              <a:rPr lang="en-US" i="0" smtClean="0"/>
              <a:pPr eaLnBrk="1" hangingPunct="1"/>
              <a:t>36</a:t>
            </a:fld>
            <a:endParaRPr lang="en-US" i="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750EDE17-6764-4499-A5B7-06F3C2CBE48D}" type="slidenum">
              <a:rPr lang="en-US" i="0" smtClean="0"/>
              <a:pPr eaLnBrk="1" hangingPunct="1"/>
              <a:t>37</a:t>
            </a:fld>
            <a:endParaRPr lang="en-US" i="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t>
            </a:r>
            <a:r>
              <a:rPr lang="en-US" b="1" smtClean="0">
                <a:solidFill>
                  <a:schemeClr val="accent2"/>
                </a:solidFill>
              </a:rPr>
              <a:t>application</a:t>
            </a:r>
            <a:r>
              <a:rPr lang="en-US" smtClean="0"/>
              <a:t> object is of type </a:t>
            </a:r>
            <a:r>
              <a:rPr lang="en-US" b="1" smtClean="0">
                <a:solidFill>
                  <a:schemeClr val="accent2"/>
                </a:solidFill>
              </a:rPr>
              <a:t>javax.servlet.ServletContext</a:t>
            </a:r>
            <a:endParaRPr lang="en-US" smtClean="0">
              <a:solidFill>
                <a:schemeClr val="accent2"/>
              </a:solidFill>
            </a:endParaRP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938BA110-87FD-486F-B86C-58C37B4B7CC1}" type="slidenum">
              <a:rPr lang="en-US" i="0" smtClean="0"/>
              <a:pPr eaLnBrk="1" hangingPunct="1"/>
              <a:t>39</a:t>
            </a:fld>
            <a:endParaRPr lang="en-US" i="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Directive elements provide information to the JSP container about the page</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E94E681D-8D0F-4337-933A-2ADF47E6B940}" type="slidenum">
              <a:rPr lang="en-US" i="0" smtClean="0"/>
              <a:pPr eaLnBrk="1" hangingPunct="1"/>
              <a:t>40</a:t>
            </a:fld>
            <a:endParaRPr lang="en-US" i="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BDCA7AA-930D-440B-9792-F7127F1A13DB}" type="slidenum">
              <a:rPr lang="en-US" i="0" smtClean="0"/>
              <a:pPr eaLnBrk="1" hangingPunct="1"/>
              <a:t>41</a:t>
            </a:fld>
            <a:endParaRPr lang="en-US" i="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3FF91722-5DCD-4180-86EB-F5DA1722AC20}" type="slidenum">
              <a:rPr lang="en-US" i="0" smtClean="0"/>
              <a:pPr eaLnBrk="1" hangingPunct="1"/>
              <a:t>42</a:t>
            </a:fld>
            <a:endParaRPr lang="en-US" i="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By default, the generated Servlet creates an object called </a:t>
            </a:r>
            <a:r>
              <a:rPr lang="en-US" b="1" smtClean="0">
                <a:solidFill>
                  <a:srgbClr val="003399"/>
                </a:solidFill>
              </a:rPr>
              <a:t>session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269EA41-B17D-4A4A-BB84-5E921A7392B6}" type="slidenum">
              <a:rPr lang="en-US" i="0" smtClean="0"/>
              <a:pPr eaLnBrk="1" hangingPunct="1"/>
              <a:t>43</a:t>
            </a:fld>
            <a:endParaRPr lang="en-US" i="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ensure proper display of the file, the file type has to be specified using a standard called MIME or multipurpose internet mail extension</a:t>
            </a:r>
          </a:p>
          <a:p>
            <a:pPr eaLnBrk="1" hangingPunct="1"/>
            <a:r>
              <a:rPr lang="en-US" sz="1200" b="0" i="0" kern="1200" dirty="0" smtClean="0">
                <a:solidFill>
                  <a:schemeClr val="tx1"/>
                </a:solidFill>
                <a:effectLst/>
                <a:latin typeface="+mn-lt"/>
                <a:ea typeface="+mn-ea"/>
                <a:cs typeface="+mn-cs"/>
              </a:rPr>
              <a:t>Multipurpose Internet Mail Extension(MIME)</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8C5CBE4-23A8-40F5-B822-A062D7B607C9}" type="slidenum">
              <a:rPr lang="en-US" i="0" smtClean="0"/>
              <a:pPr eaLnBrk="1" hangingPunct="1"/>
              <a:t>44</a:t>
            </a:fld>
            <a:endParaRPr lang="en-US" i="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C396D93-9B1C-4547-A51A-403425E5EB7C}" type="slidenum">
              <a:rPr lang="en-US" i="0" smtClean="0"/>
              <a:pPr eaLnBrk="1" hangingPunct="1"/>
              <a:t>45</a:t>
            </a:fld>
            <a:endParaRPr lang="en-US" i="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exception generated in the original page and passed as an attribute of the request will be assigned to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5D105854-FF7E-4E53-B52C-9DE080CE897F}" type="slidenum">
              <a:rPr lang="en-US" i="0" smtClean="0"/>
              <a:pPr eaLnBrk="1" hangingPunct="1"/>
              <a:t>4</a:t>
            </a:fld>
            <a:endParaRPr lang="en-US" i="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At its most basic, a JSP is an HTML file containing special markup.</a:t>
            </a:r>
          </a:p>
          <a:p>
            <a:r>
              <a:rPr lang="en-US" dirty="0" smtClean="0"/>
              <a:t>In fact, even a static HTML can be a JSP; simply change the file extension to </a:t>
            </a:r>
            <a:r>
              <a:rPr lang="en-US" b="1" dirty="0" smtClean="0"/>
              <a:t>.</a:t>
            </a:r>
            <a:r>
              <a:rPr lang="en-US" b="1" dirty="0" err="1" smtClean="0"/>
              <a:t>jsp</a:t>
            </a:r>
            <a:r>
              <a:rPr lang="en-US" b="1" dirty="0" smtClean="0"/>
              <a:t>.</a:t>
            </a:r>
          </a:p>
          <a:p>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48DAAD9-4C15-4BC0-8DB0-4CCE034D0B87}" type="slidenum">
              <a:rPr lang="en-US" i="0" smtClean="0"/>
              <a:pPr eaLnBrk="1" hangingPunct="1"/>
              <a:t>46</a:t>
            </a:fld>
            <a:endParaRPr lang="en-US" i="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59C22088-A79E-4F26-9BD7-D85F1229C56A}" type="slidenum">
              <a:rPr lang="en-US" i="0" smtClean="0"/>
              <a:pPr eaLnBrk="1" hangingPunct="1"/>
              <a:t>47</a:t>
            </a:fld>
            <a:endParaRPr lang="en-US" i="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1D74D67-0068-40D5-8A42-135E874C2421}" type="slidenum">
              <a:rPr lang="en-US" i="0" smtClean="0"/>
              <a:pPr eaLnBrk="1" hangingPunct="1"/>
              <a:t>48</a:t>
            </a:fld>
            <a:endParaRPr lang="en-US" i="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above example, the tags in the static pages Header.html and Footer.html will not change with each request. A runtime inclusion will be an overhead in this case. The include directive provides a compile time inclusion and hence there is no overhead for each request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&lt;html&gt;  </a:t>
            </a:r>
          </a:p>
          <a:p>
            <a:r>
              <a:rPr lang="en-US" sz="1200" b="0" i="0" kern="1200" dirty="0" smtClean="0">
                <a:solidFill>
                  <a:schemeClr val="tx1"/>
                </a:solidFill>
                <a:effectLst/>
                <a:latin typeface="+mn-lt"/>
                <a:ea typeface="+mn-ea"/>
                <a:cs typeface="+mn-cs"/>
              </a:rPr>
              <a:t>&lt;body&gt;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&lt;%@ </a:t>
            </a:r>
            <a:r>
              <a:rPr lang="en-US" sz="1200" b="0" i="0" kern="1200" dirty="0" err="1" smtClean="0">
                <a:solidFill>
                  <a:schemeClr val="tx1"/>
                </a:solidFill>
                <a:effectLst/>
                <a:latin typeface="+mn-lt"/>
                <a:ea typeface="+mn-ea"/>
                <a:cs typeface="+mn-cs"/>
              </a:rPr>
              <a:t>taglib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="http://www.javatpoint.com/tags" prefix="</a:t>
            </a:r>
            <a:r>
              <a:rPr lang="en-US" sz="1200" b="0" i="0" kern="1200" dirty="0" err="1" smtClean="0">
                <a:solidFill>
                  <a:schemeClr val="tx1"/>
                </a:solidFill>
                <a:effectLst/>
                <a:latin typeface="+mn-lt"/>
                <a:ea typeface="+mn-ea"/>
                <a:cs typeface="+mn-cs"/>
              </a:rPr>
              <a:t>mytag</a:t>
            </a:r>
            <a:r>
              <a:rPr lang="en-US" sz="1200" b="0" i="0" kern="1200" dirty="0" smtClean="0">
                <a:solidFill>
                  <a:schemeClr val="tx1"/>
                </a:solidFill>
                <a:effectLst/>
                <a:latin typeface="+mn-lt"/>
                <a:ea typeface="+mn-ea"/>
                <a:cs typeface="+mn-cs"/>
              </a:rPr>
              <a:t>" %&gt;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mytag:currentDate</a:t>
            </a:r>
            <a:r>
              <a:rPr lang="en-US" sz="1200" b="0" i="0" kern="1200" dirty="0" smtClean="0">
                <a:solidFill>
                  <a:schemeClr val="tx1"/>
                </a:solidFill>
                <a:effectLst/>
                <a:latin typeface="+mn-lt"/>
                <a:ea typeface="+mn-ea"/>
                <a:cs typeface="+mn-cs"/>
              </a:rPr>
              <a:t>/&gt;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&lt;/body&gt;  </a:t>
            </a:r>
          </a:p>
          <a:p>
            <a:r>
              <a:rPr lang="en-US" sz="1200" b="0" i="0" kern="1200" dirty="0" smtClean="0">
                <a:solidFill>
                  <a:schemeClr val="tx1"/>
                </a:solidFill>
                <a:effectLst/>
                <a:latin typeface="+mn-lt"/>
                <a:ea typeface="+mn-ea"/>
                <a:cs typeface="+mn-cs"/>
              </a:rPr>
              <a:t>&lt;/html&gt;  </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50</a:t>
            </a:fld>
            <a:endParaRPr lang="en-US"/>
          </a:p>
        </p:txBody>
      </p:sp>
    </p:spTree>
    <p:extLst>
      <p:ext uri="{BB962C8B-B14F-4D97-AF65-F5344CB8AC3E}">
        <p14:creationId xmlns:p14="http://schemas.microsoft.com/office/powerpoint/2010/main" val="16929535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B25AF6B-A745-4047-8B4D-039E7C12401D}" type="slidenum">
              <a:rPr lang="en-US" i="0" smtClean="0"/>
              <a:pPr eaLnBrk="1" hangingPunct="1"/>
              <a:t>51</a:t>
            </a:fld>
            <a:endParaRPr lang="en-US" i="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5FB78C6E-3FBE-4BCB-BA3C-B7BAEC799B7C}" type="slidenum">
              <a:rPr lang="en-US" i="0" smtClean="0"/>
              <a:pPr eaLnBrk="1" hangingPunct="1"/>
              <a:t>52</a:t>
            </a:fld>
            <a:endParaRPr lang="en-US" i="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Normally client would NOT come to know about the forwarding of the request.</a:t>
            </a:r>
          </a:p>
          <a:p>
            <a:pPr eaLnBrk="1" hangingPunct="1"/>
            <a:r>
              <a:rPr lang="en-US" smtClean="0"/>
              <a:t>If some data is to be shared between these JSPs, it can be shared as a request attribute</a:t>
            </a:r>
          </a:p>
          <a:p>
            <a:pPr algn="just" eaLnBrk="1" hangingPunct="1"/>
            <a:r>
              <a:rPr lang="en-US" smtClean="0"/>
              <a:t>These belong to request object:</a:t>
            </a:r>
            <a:endParaRPr lang="en-US" b="1" i="1" smtClean="0"/>
          </a:p>
          <a:p>
            <a:pPr lvl="1" algn="just" eaLnBrk="1" hangingPunct="1"/>
            <a:r>
              <a:rPr lang="en-US" sz="2000" b="1" smtClean="0">
                <a:solidFill>
                  <a:schemeClr val="accent2"/>
                </a:solidFill>
              </a:rPr>
              <a:t>void setAttribute (String name, Object value)</a:t>
            </a:r>
          </a:p>
          <a:p>
            <a:pPr lvl="1" algn="just" eaLnBrk="1" hangingPunct="1"/>
            <a:r>
              <a:rPr lang="en-US" sz="2000" b="1" smtClean="0">
                <a:solidFill>
                  <a:schemeClr val="accent2"/>
                </a:solidFill>
              </a:rPr>
              <a:t>Object getAttribute (String name)</a:t>
            </a:r>
            <a:endParaRPr lang="en-US" b="1" smtClean="0">
              <a:solidFill>
                <a:schemeClr val="accent2"/>
              </a:solidFill>
            </a:endParaRPr>
          </a:p>
          <a:p>
            <a:pPr eaLnBrk="1" hangingPunct="1"/>
            <a:endParaRPr lang="en-US" smtClean="0"/>
          </a:p>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24C1C3CE-0965-4B69-8737-FA2BA632F936}" type="slidenum">
              <a:rPr lang="en-US" i="0" smtClean="0"/>
              <a:pPr eaLnBrk="1" hangingPunct="1"/>
              <a:t>53</a:t>
            </a:fld>
            <a:endParaRPr lang="en-US" i="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Consider, nextPage is a String variable, and will have some different values at different point of time!</a:t>
            </a:r>
          </a:p>
          <a:p>
            <a:pPr eaLnBrk="1" hangingPunct="1"/>
            <a:r>
              <a:rPr lang="en-US" smtClean="0"/>
              <a:t>Like, “Home.jsp” or “AddAccount.jsp” or “ModifyCustomerForm.html” and so 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7E7432E5-88BC-4AEC-B06D-FF428D711832}" type="slidenum">
              <a:rPr lang="en-US" i="0" smtClean="0"/>
              <a:pPr eaLnBrk="1" hangingPunct="1"/>
              <a:t>54</a:t>
            </a:fld>
            <a:endParaRPr lang="en-US" i="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346369A-C45B-42FA-9187-D50799231A0A}" type="slidenum">
              <a:rPr lang="en-US" i="0" smtClean="0"/>
              <a:pPr eaLnBrk="1" hangingPunct="1"/>
              <a:t>55</a:t>
            </a:fld>
            <a:endParaRPr lang="en-US" i="0"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CA30DD47-45AF-477A-A60E-307D991BD5B1}" type="slidenum">
              <a:rPr lang="en-US" i="0" smtClean="0"/>
              <a:pPr eaLnBrk="1" hangingPunct="1"/>
              <a:t>56</a:t>
            </a:fld>
            <a:endParaRPr lang="en-US" i="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913160B3-0209-4877-BE42-3C6B86D3B234}" type="slidenum">
              <a:rPr lang="en-US" i="0" smtClean="0"/>
              <a:pPr eaLnBrk="1" hangingPunct="1"/>
              <a:t>6</a:t>
            </a:fld>
            <a:endParaRPr lang="en-US" i="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1E5D2BAE-C75F-4D8D-9FC0-3BC3AFF2B8EB}" type="slidenum">
              <a:rPr lang="en-US" i="0" smtClean="0"/>
              <a:pPr eaLnBrk="1" hangingPunct="1"/>
              <a:t>57</a:t>
            </a:fld>
            <a:endParaRPr lang="en-US" i="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10857D8-90AF-4A52-80EC-7A0F3D34FA3B}" type="slidenum">
              <a:rPr lang="en-US" i="0" smtClean="0"/>
              <a:pPr eaLnBrk="1" hangingPunct="1"/>
              <a:t>58</a:t>
            </a:fld>
            <a:endParaRPr lang="en-US" i="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&lt;</a:t>
            </a:r>
            <a:r>
              <a:rPr lang="en-US" dirty="0" err="1" smtClean="0"/>
              <a:t>jsp:useBean</a:t>
            </a:r>
            <a:r>
              <a:rPr lang="en-US" baseline="0" dirty="0" smtClean="0"/>
              <a:t> id=“acct” class=“</a:t>
            </a:r>
            <a:r>
              <a:rPr lang="en-US" baseline="0" dirty="0" err="1" smtClean="0"/>
              <a:t>com.infy.enr.bean.AccountBean</a:t>
            </a:r>
            <a:r>
              <a:rPr lang="en-US" baseline="0" dirty="0" smtClean="0"/>
              <a:t>”/&gt;</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D8E4470E-E1F5-4219-B7B9-3499800C3ABB}" type="slidenum">
              <a:rPr lang="en-US" i="0" smtClean="0"/>
              <a:pPr eaLnBrk="1" hangingPunct="1"/>
              <a:t>59</a:t>
            </a:fld>
            <a:endParaRPr lang="en-US" i="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C2E10418-79F3-490C-B896-CA710C0147DB}" type="slidenum">
              <a:rPr lang="en-US" i="0" smtClean="0"/>
              <a:pPr eaLnBrk="1" hangingPunct="1"/>
              <a:t>60</a:t>
            </a:fld>
            <a:endParaRPr lang="en-US" i="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AF7F6A80-2014-45F6-8854-F7174A0D6E22}" type="slidenum">
              <a:rPr lang="en-US" i="0" smtClean="0"/>
              <a:pPr eaLnBrk="1" hangingPunct="1"/>
              <a:t>61</a:t>
            </a:fld>
            <a:endParaRPr lang="en-US" i="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47D3254D-9846-423A-9E16-2172909917F5}" type="slidenum">
              <a:rPr lang="en-US" i="0" smtClean="0"/>
              <a:pPr eaLnBrk="1" hangingPunct="1"/>
              <a:t>62</a:t>
            </a:fld>
            <a:endParaRPr lang="en-US" i="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eaLnBrk="1" hangingPunct="1"/>
            <a:r>
              <a:rPr lang="en-US" b="1" smtClean="0"/>
              <a:t>property:</a:t>
            </a:r>
          </a:p>
          <a:p>
            <a:pPr marL="0" lvl="2" eaLnBrk="1" hangingPunct="1"/>
            <a:r>
              <a:rPr lang="en-US" smtClean="0"/>
              <a:t>If this attribute is *, all the request parameters will be assigned to bean properties based on matching name.</a:t>
            </a:r>
          </a:p>
          <a:p>
            <a:pPr marL="0" lvl="2" eaLnBrk="1" hangingPunct="1"/>
            <a:r>
              <a:rPr lang="en-US" smtClean="0"/>
              <a:t>If the names of some of the request parameters are not matching, then programmer has to explicitly, set the properties, using jsp:setProperty –param tags for those parameters.</a:t>
            </a:r>
          </a:p>
          <a:p>
            <a:pPr marL="0" lvl="2" eaLnBrk="1" hangingPunct="1"/>
            <a:endParaRPr lang="en-US" b="1" smtClean="0"/>
          </a:p>
          <a:p>
            <a:pPr marL="0" lvl="2" eaLnBrk="1" hangingPunct="1"/>
            <a:r>
              <a:rPr lang="en-US" b="1" smtClean="0"/>
              <a:t>param:</a:t>
            </a:r>
          </a:p>
          <a:p>
            <a:pPr marL="0" lvl="2" eaLnBrk="1" hangingPunct="1"/>
            <a:r>
              <a:rPr lang="en-US" smtClean="0"/>
              <a:t>If value for param attribute is not specified, the value of the request parameter whose name is same as that of the bean property will be assigned to the bean property</a:t>
            </a:r>
          </a:p>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8EA6D90D-CF11-419A-A383-73C75F41690C}" type="slidenum">
              <a:rPr lang="en-US" i="0" smtClean="0"/>
              <a:pPr eaLnBrk="1" hangingPunct="1"/>
              <a:t>63</a:t>
            </a:fld>
            <a:endParaRPr lang="en-US" i="0"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myName in the example is a String object; as in</a:t>
            </a:r>
          </a:p>
          <a:p>
            <a:pPr eaLnBrk="1" hangingPunct="1"/>
            <a:r>
              <a:rPr lang="en-US" smtClean="0"/>
              <a:t>String myName = “Jane”;</a:t>
            </a:r>
          </a:p>
          <a:p>
            <a:pPr marL="0" lvl="2" eaLnBrk="1" hangingPunct="1"/>
            <a:endParaRPr lang="en-US" smtClean="0"/>
          </a:p>
          <a:p>
            <a:pPr marL="0" lvl="2" eaLnBrk="1" hangingPunct="1"/>
            <a:r>
              <a:rPr lang="en-US" smtClean="0"/>
              <a:t>If the data types of the bean properties are other than, primitive data types, wrapper classes and/or  String then, you have to use, </a:t>
            </a:r>
            <a:r>
              <a:rPr lang="en-US" b="1" smtClean="0"/>
              <a:t>jsp:setProperty</a:t>
            </a:r>
            <a:r>
              <a:rPr lang="en-US" smtClean="0"/>
              <a:t> with </a:t>
            </a:r>
            <a:r>
              <a:rPr lang="en-US" b="1" smtClean="0"/>
              <a:t>value</a:t>
            </a:r>
            <a:r>
              <a:rPr lang="en-US" smtClean="0"/>
              <a:t> attribute. Programmer has to do explicit type conversion.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EA6475B7-4962-45C5-9173-91B896D3F4A2}" type="slidenum">
              <a:rPr lang="en-US" i="0" smtClean="0"/>
              <a:pPr eaLnBrk="1" hangingPunct="1"/>
              <a:t>64</a:t>
            </a:fld>
            <a:endParaRPr lang="en-US" i="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order to print all the properties of the bean, one </a:t>
            </a:r>
            <a:r>
              <a:rPr lang="en-US" b="1" dirty="0" smtClean="0"/>
              <a:t>CAN NOT</a:t>
            </a:r>
            <a:r>
              <a:rPr lang="en-US" dirty="0" smtClean="0"/>
              <a:t> use wild card (*) character in </a:t>
            </a:r>
            <a:r>
              <a:rPr lang="en-US" b="1" dirty="0" smtClean="0"/>
              <a:t>property</a:t>
            </a:r>
            <a:r>
              <a:rPr lang="en-US" dirty="0" smtClean="0"/>
              <a:t> attribute.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392944A8-5DA6-48E5-BC9E-A8937BC9A76A}" type="slidenum">
              <a:rPr lang="en-US" i="0" smtClean="0"/>
              <a:pPr eaLnBrk="1" hangingPunct="1"/>
              <a:t>65</a:t>
            </a:fld>
            <a:endParaRPr lang="en-US" i="0"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2CD2AEE4-A255-495E-A533-825205AB0993}" type="slidenum">
              <a:rPr lang="en-US" i="0" smtClean="0"/>
              <a:pPr eaLnBrk="1" hangingPunct="1"/>
              <a:t>66</a:t>
            </a:fld>
            <a:endParaRPr lang="en-US" i="0"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BC70441E-C9A1-4F65-B733-4B718C2888CF}" type="slidenum">
              <a:rPr lang="en-US" i="0" smtClean="0"/>
              <a:pPr eaLnBrk="1" hangingPunct="1"/>
              <a:t>7</a:t>
            </a:fld>
            <a:endParaRPr lang="en-US" i="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Traditional Application domain of the JSP is generating HTML content.</a:t>
            </a:r>
          </a:p>
          <a:p>
            <a:r>
              <a:rPr lang="en-US" dirty="0" smtClean="0"/>
              <a:t>Increasingly important application domain for JSP technology is generating dynamic XML content using formats like XHTML, SVG and Open Office and in applications like content publishing, data representation and web services.</a:t>
            </a:r>
          </a:p>
          <a:p>
            <a:endParaRPr lang="en-US" dirty="0" smtClean="0"/>
          </a:p>
          <a:p>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52A506B6-5DD6-46D4-AF8D-AF206BFE7E07}" type="slidenum">
              <a:rPr lang="en-US" i="0" smtClean="0"/>
              <a:pPr eaLnBrk="1" hangingPunct="1"/>
              <a:t>67</a:t>
            </a:fld>
            <a:endParaRPr lang="en-US" i="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B0C6CCDF-BDF6-48C7-B190-382C4FABD0D1}" type="slidenum">
              <a:rPr lang="en-US" i="0" smtClean="0"/>
              <a:pPr eaLnBrk="1" hangingPunct="1"/>
              <a:t>69</a:t>
            </a:fld>
            <a:endParaRPr lang="en-US" i="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50BFFEF2-2F2E-4AEB-9A31-9C327CF19D4A}" type="slidenum">
              <a:rPr lang="en-US" i="0" smtClean="0"/>
              <a:pPr eaLnBrk="1" hangingPunct="1"/>
              <a:t>8</a:t>
            </a:fld>
            <a:endParaRPr lang="en-US" i="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JSP Container manages - </a:t>
            </a:r>
            <a:r>
              <a:rPr lang="en-US" dirty="0" smtClean="0"/>
              <a:t> two phases of a JSP lifecycle. </a:t>
            </a:r>
          </a:p>
          <a:p>
            <a:r>
              <a:rPr lang="en-US" dirty="0" smtClean="0"/>
              <a:t>In a </a:t>
            </a:r>
            <a:r>
              <a:rPr lang="en-US" b="1" dirty="0" smtClean="0"/>
              <a:t>translation phase</a:t>
            </a:r>
            <a:r>
              <a:rPr lang="en-US" dirty="0" smtClean="0"/>
              <a:t>, the container </a:t>
            </a:r>
          </a:p>
          <a:p>
            <a:r>
              <a:rPr lang="en-US" dirty="0" smtClean="0"/>
              <a:t> -validates the syntactic correctness of the JSP pages and the tag files</a:t>
            </a:r>
          </a:p>
          <a:p>
            <a:r>
              <a:rPr lang="en-US" dirty="0" smtClean="0"/>
              <a:t> -determines a JSP page implementation class that corresponds to the JSP page.</a:t>
            </a:r>
          </a:p>
          <a:p>
            <a:r>
              <a:rPr lang="en-US" dirty="0" smtClean="0"/>
              <a:t>In the </a:t>
            </a:r>
            <a:r>
              <a:rPr lang="en-US" b="1" dirty="0" smtClean="0"/>
              <a:t>execution phase</a:t>
            </a:r>
            <a:r>
              <a:rPr lang="en-US" dirty="0" smtClean="0"/>
              <a:t>, the container </a:t>
            </a:r>
          </a:p>
          <a:p>
            <a:r>
              <a:rPr lang="en-US" dirty="0" smtClean="0"/>
              <a:t> -manages one or more instances of this class in response to requests and other events.</a:t>
            </a: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11</a:t>
            </a:fld>
            <a:endParaRPr lang="en-US"/>
          </a:p>
        </p:txBody>
      </p:sp>
    </p:spTree>
    <p:extLst>
      <p:ext uri="{BB962C8B-B14F-4D97-AF65-F5344CB8AC3E}">
        <p14:creationId xmlns:p14="http://schemas.microsoft.com/office/powerpoint/2010/main" val="249721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fld id="{07086495-DD28-426F-86C5-AA22F6D16E08}" type="slidenum">
              <a:rPr lang="en-US" i="0" smtClean="0"/>
              <a:pPr eaLnBrk="1" hangingPunct="1"/>
              <a:t>12</a:t>
            </a:fld>
            <a:endParaRPr lang="en-US" i="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gn="just">
              <a:buClr>
                <a:schemeClr val="tx2"/>
              </a:buClr>
              <a:defRPr/>
            </a:pPr>
            <a:r>
              <a:rPr lang="en-US" sz="2800" dirty="0" smtClean="0"/>
              <a:t>Some of the important attributes of page directive elements</a:t>
            </a:r>
            <a:r>
              <a:rPr lang="en-US" sz="2800" baseline="0" dirty="0" smtClean="0"/>
              <a:t> </a:t>
            </a:r>
            <a:r>
              <a:rPr lang="en-US" sz="2800" dirty="0" smtClean="0"/>
              <a:t>are</a:t>
            </a:r>
            <a:r>
              <a:rPr lang="en-US" sz="2800" baseline="0" dirty="0" smtClean="0"/>
              <a:t> </a:t>
            </a:r>
            <a:r>
              <a:rPr lang="en-US" sz="2400" dirty="0" smtClean="0"/>
              <a:t>import,</a:t>
            </a:r>
            <a:r>
              <a:rPr lang="en-US" sz="2400" baseline="0" dirty="0" smtClean="0"/>
              <a:t> </a:t>
            </a:r>
            <a:r>
              <a:rPr lang="en-US" sz="2400" dirty="0" smtClean="0"/>
              <a:t>session, </a:t>
            </a:r>
            <a:r>
              <a:rPr lang="en-US" sz="2400" dirty="0" err="1" smtClean="0"/>
              <a:t>contentType</a:t>
            </a:r>
            <a:r>
              <a:rPr lang="en-US" sz="2400" dirty="0" smtClean="0"/>
              <a:t>, </a:t>
            </a:r>
            <a:r>
              <a:rPr lang="en-US" sz="2400" dirty="0" err="1" smtClean="0"/>
              <a:t>errorPage</a:t>
            </a:r>
            <a:r>
              <a:rPr lang="en-US" sz="2400" dirty="0" smtClean="0"/>
              <a:t>, </a:t>
            </a:r>
            <a:r>
              <a:rPr lang="en-US" sz="2400" dirty="0" err="1" smtClean="0"/>
              <a:t>isErrorPage</a:t>
            </a:r>
            <a:r>
              <a:rPr lang="en-US" sz="2400" dirty="0" smtClean="0"/>
              <a:t>, Extends, info</a:t>
            </a:r>
          </a:p>
          <a:p>
            <a:pPr marL="190500" indent="-190500" algn="just">
              <a:buClr>
                <a:schemeClr val="tx2"/>
              </a:buClr>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Action tags basically are used to control the flow between pages and to use Java Bean.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Some common standard actions tags</a:t>
            </a:r>
            <a:r>
              <a:rPr lang="en-US" sz="1200" b="0" i="0" baseline="0" dirty="0" smtClean="0"/>
              <a:t> </a:t>
            </a:r>
            <a:r>
              <a:rPr lang="en-US" sz="1200" b="0" i="0" dirty="0" smtClean="0"/>
              <a:t>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&lt;</a:t>
            </a:r>
            <a:r>
              <a:rPr lang="en-US" sz="1200" b="0" i="0" dirty="0" err="1" smtClean="0"/>
              <a:t>jsp:forward</a:t>
            </a:r>
            <a:r>
              <a:rPr lang="en-US" sz="1200" b="0" i="0" dirty="0" smtClean="0"/>
              <a:t>&gt; - &lt;</a:t>
            </a:r>
            <a:r>
              <a:rPr lang="en-US" sz="1200" b="0" i="0" dirty="0" err="1" smtClean="0"/>
              <a:t>jsp:forward</a:t>
            </a:r>
            <a:r>
              <a:rPr lang="en-US" sz="1200" b="0" i="0" dirty="0" smtClean="0"/>
              <a:t> page = “/common/</a:t>
            </a:r>
            <a:r>
              <a:rPr lang="en-US" sz="1200" b="0" i="0" dirty="0" err="1" smtClean="0"/>
              <a:t>TermsOfUse.jsp</a:t>
            </a:r>
            <a:r>
              <a:rPr lang="en-US" sz="1200" b="0" i="0" dirty="0" smtClean="0"/>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&lt;</a:t>
            </a:r>
            <a:r>
              <a:rPr lang="en-US" sz="1200" b="0" i="0" dirty="0" err="1" smtClean="0"/>
              <a:t>jsp:include</a:t>
            </a:r>
            <a:r>
              <a:rPr lang="en-US" sz="1200" b="0" i="0" dirty="0" smtClean="0"/>
              <a:t>&gt; - &lt;</a:t>
            </a:r>
            <a:r>
              <a:rPr lang="en-US" sz="1200" b="0" i="0" dirty="0" err="1" smtClean="0"/>
              <a:t>jsp:include</a:t>
            </a:r>
            <a:r>
              <a:rPr lang="en-US" sz="1200" b="0" i="0" dirty="0" smtClean="0"/>
              <a:t> page =“</a:t>
            </a:r>
            <a:r>
              <a:rPr lang="en-US" sz="1200" b="0" i="0" dirty="0" err="1" smtClean="0"/>
              <a:t>currentStock.jsp</a:t>
            </a:r>
            <a:r>
              <a:rPr lang="en-US" sz="1200" b="0" i="0" dirty="0" smtClean="0"/>
              <a:t>” /&gt;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&lt;</a:t>
            </a:r>
            <a:r>
              <a:rPr lang="en-US" sz="1200" b="0" i="0" dirty="0" err="1" smtClean="0"/>
              <a:t>jsp:useBean</a:t>
            </a:r>
            <a:r>
              <a:rPr lang="en-US" sz="1200" b="0" i="0" dirty="0" smtClean="0"/>
              <a:t>&gt; - &lt;</a:t>
            </a:r>
            <a:r>
              <a:rPr lang="en-US" sz="1200" b="0" i="0" dirty="0" err="1" smtClean="0"/>
              <a:t>jsp:useBean</a:t>
            </a:r>
            <a:r>
              <a:rPr lang="en-US" sz="1200" b="0" i="0" dirty="0" smtClean="0"/>
              <a:t> id=“acct” class=“</a:t>
            </a:r>
            <a:r>
              <a:rPr lang="en-US" sz="1200" b="0" i="0" dirty="0" err="1" smtClean="0"/>
              <a:t>com.infy.enr.bean.AccountBean</a:t>
            </a:r>
            <a:r>
              <a:rPr lang="en-US" sz="1200" b="0" i="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&lt;</a:t>
            </a:r>
            <a:r>
              <a:rPr lang="en-US" sz="1200" b="0" i="0" dirty="0" err="1" smtClean="0"/>
              <a:t>jsp:setProperty</a:t>
            </a:r>
            <a:r>
              <a:rPr lang="en-US" sz="1200" b="0" i="0" dirty="0" smtClean="0"/>
              <a:t>&gt; - &lt;</a:t>
            </a:r>
            <a:r>
              <a:rPr lang="en-US" sz="1200" b="0" i="0" dirty="0" err="1" smtClean="0"/>
              <a:t>jsp:setProperty</a:t>
            </a:r>
            <a:r>
              <a:rPr lang="en-US" sz="1200" b="0" i="0" dirty="0" smtClean="0"/>
              <a:t> name=“</a:t>
            </a:r>
            <a:r>
              <a:rPr lang="en-US" sz="1200" b="0" i="0" dirty="0" err="1" smtClean="0"/>
              <a:t>accObj</a:t>
            </a:r>
            <a:r>
              <a:rPr lang="en-US" sz="1200" b="0" i="0" dirty="0" smtClean="0"/>
              <a:t>” property=“</a:t>
            </a:r>
            <a:r>
              <a:rPr lang="en-US" sz="1200" b="0" i="0" dirty="0" err="1" smtClean="0"/>
              <a:t>accountNo</a:t>
            </a:r>
            <a:r>
              <a:rPr lang="en-US" sz="1200" b="0" i="0" dirty="0" smtClean="0"/>
              <a:t>”    value=“1001” /&gt;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&lt;</a:t>
            </a:r>
            <a:r>
              <a:rPr lang="en-US" sz="1200" b="0" i="0" dirty="0" err="1" smtClean="0"/>
              <a:t>jsp:getProperty</a:t>
            </a:r>
            <a:r>
              <a:rPr lang="en-US" sz="1200" b="0" i="0" dirty="0" smtClean="0"/>
              <a:t>&gt; - &lt;</a:t>
            </a:r>
            <a:r>
              <a:rPr lang="en-US" sz="1200" b="0" i="0" dirty="0" err="1" smtClean="0"/>
              <a:t>jsp:getProperty</a:t>
            </a:r>
            <a:r>
              <a:rPr lang="en-US" sz="1200" b="0" i="0" dirty="0" smtClean="0"/>
              <a:t> name = “</a:t>
            </a:r>
            <a:r>
              <a:rPr lang="en-US" sz="1200" b="0" i="0" dirty="0" err="1" smtClean="0"/>
              <a:t>accObj</a:t>
            </a:r>
            <a:r>
              <a:rPr lang="en-US" sz="1200" b="0" i="0" dirty="0" smtClean="0"/>
              <a:t>" property = “</a:t>
            </a:r>
            <a:r>
              <a:rPr lang="en-US" sz="1200" b="0" i="0" dirty="0" err="1" smtClean="0"/>
              <a:t>accountNo</a:t>
            </a:r>
            <a:r>
              <a:rPr lang="en-US" sz="1200" b="0" i="0" dirty="0" smtClean="0"/>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t>&lt;</a:t>
            </a:r>
            <a:r>
              <a:rPr lang="en-US" sz="1200" b="0" i="0" dirty="0" err="1" smtClean="0"/>
              <a:t>jsp:param</a:t>
            </a:r>
            <a:r>
              <a:rPr lang="en-US" sz="1200" b="0" i="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dirty="0" smtClean="0"/>
          </a:p>
          <a:p>
            <a:endParaRPr lang="en-US" b="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69888"/>
            <a:ext cx="86868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2"/>
            <a:ext cx="4229100" cy="486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19202"/>
            <a:ext cx="4229100" cy="486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84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69888"/>
            <a:ext cx="86868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2"/>
            <a:ext cx="4229100" cy="486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229100" cy="2357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29040"/>
            <a:ext cx="4229100" cy="2359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249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69888"/>
            <a:ext cx="86868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2"/>
            <a:ext cx="4229100" cy="486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229100" cy="2357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29040"/>
            <a:ext cx="4229100" cy="2359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373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2.xml"/><Relationship Id="rId7" Type="http://schemas.openxmlformats.org/officeDocument/2006/relationships/image" Target="../media/image29.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7.xml"/><Relationship Id="rId7" Type="http://schemas.openxmlformats.org/officeDocument/2006/relationships/image" Target="../media/image33.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32.wmf"/><Relationship Id="rId4" Type="http://schemas.openxmlformats.org/officeDocument/2006/relationships/oleObject" Target="../embeddings/oleObject7.bin"/><Relationship Id="rId9" Type="http://schemas.openxmlformats.org/officeDocument/2006/relationships/image" Target="../media/image34.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35.wmf"/><Relationship Id="rId4"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782" y="0"/>
            <a:ext cx="9164782" cy="914400"/>
          </a:xfrm>
          <a:solidFill>
            <a:schemeClr val="accent4">
              <a:lumMod val="20000"/>
              <a:lumOff val="80000"/>
            </a:schemeClr>
          </a:solidFill>
        </p:spPr>
        <p:txBody>
          <a:bodyPr/>
          <a:lstStyle/>
          <a:p>
            <a:pPr eaLnBrk="1" hangingPunct="1">
              <a:defRPr/>
            </a:pPr>
            <a:r>
              <a:rPr lang="en-US" dirty="0" smtClean="0"/>
              <a:t>Session Plan - Day 2</a:t>
            </a:r>
          </a:p>
        </p:txBody>
      </p:sp>
      <p:sp>
        <p:nvSpPr>
          <p:cNvPr id="15363" name="Rectangle 3"/>
          <p:cNvSpPr>
            <a:spLocks noGrp="1" noChangeArrowheads="1"/>
          </p:cNvSpPr>
          <p:nvPr>
            <p:ph type="body" idx="1"/>
          </p:nvPr>
        </p:nvSpPr>
        <p:spPr/>
        <p:txBody>
          <a:bodyPr/>
          <a:lstStyle/>
          <a:p>
            <a:pPr algn="just" eaLnBrk="1" hangingPunct="1"/>
            <a:r>
              <a:rPr lang="en-US" dirty="0" smtClean="0"/>
              <a:t>Introduction to JSP</a:t>
            </a:r>
          </a:p>
          <a:p>
            <a:pPr algn="just" eaLnBrk="1" hangingPunct="1"/>
            <a:r>
              <a:rPr lang="en-US" dirty="0" smtClean="0"/>
              <a:t>Basic tags in JSP</a:t>
            </a:r>
          </a:p>
          <a:p>
            <a:pPr algn="just" eaLnBrk="1" hangingPunct="1"/>
            <a:r>
              <a:rPr lang="en-US" dirty="0" smtClean="0"/>
              <a:t>Lifecycle and lifecycle methods of JSP</a:t>
            </a:r>
          </a:p>
          <a:p>
            <a:pPr algn="just" eaLnBrk="1" hangingPunct="1"/>
            <a:r>
              <a:rPr lang="en-US" dirty="0" smtClean="0"/>
              <a:t>Implicit objects in JSP</a:t>
            </a:r>
          </a:p>
          <a:p>
            <a:pPr algn="just" eaLnBrk="1" hangingPunct="1"/>
            <a:r>
              <a:rPr lang="en-US" dirty="0" smtClean="0"/>
              <a:t>Tags in JSP</a:t>
            </a:r>
          </a:p>
          <a:p>
            <a:pPr algn="just" eaLnBrk="1" hangingPunct="1"/>
            <a:r>
              <a:rPr lang="en-US" dirty="0" smtClean="0"/>
              <a:t>Directive Elements in JSP</a:t>
            </a:r>
          </a:p>
          <a:p>
            <a:pPr algn="just" eaLnBrk="1" hangingPunct="1"/>
            <a:r>
              <a:rPr lang="en-US" dirty="0" smtClean="0"/>
              <a:t>Action Elements in JSP</a:t>
            </a:r>
          </a:p>
          <a:p>
            <a:pPr algn="just" eaLnBrk="1" hangingPunct="1">
              <a:buFontTx/>
              <a:buNone/>
            </a:pPr>
            <a:endParaRPr lang="en-US" dirty="0" smtClean="0"/>
          </a:p>
        </p:txBody>
      </p:sp>
      <p:sp>
        <p:nvSpPr>
          <p:cNvPr id="4" name="Slide Number Placeholder 3"/>
          <p:cNvSpPr>
            <a:spLocks noGrp="1"/>
          </p:cNvSpPr>
          <p:nvPr>
            <p:ph type="sldNum" sz="quarter" idx="10"/>
          </p:nvPr>
        </p:nvSpPr>
        <p:spPr>
          <a:xfrm>
            <a:off x="4079631" y="6489700"/>
            <a:ext cx="773723" cy="476250"/>
          </a:xfrm>
        </p:spPr>
        <p:txBody>
          <a:bodyPr/>
          <a:lstStyle/>
          <a:p>
            <a:pPr>
              <a:defRPr/>
            </a:pPr>
            <a:fld id="{11941054-3525-4162-81E1-ACB566148947}" type="slidenum">
              <a:rPr lang="en-US" smtClean="0"/>
              <a:pPr>
                <a:defRPr/>
              </a:pPr>
              <a:t>1</a:t>
            </a:fld>
            <a:endParaRPr lang="en-US"/>
          </a:p>
        </p:txBody>
      </p:sp>
    </p:spTree>
    <p:extLst>
      <p:ext uri="{BB962C8B-B14F-4D97-AF65-F5344CB8AC3E}">
        <p14:creationId xmlns:p14="http://schemas.microsoft.com/office/powerpoint/2010/main" val="3966667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US" dirty="0"/>
              <a:t>JSP API</a:t>
            </a:r>
          </a:p>
        </p:txBody>
      </p:sp>
      <p:sp>
        <p:nvSpPr>
          <p:cNvPr id="22531"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3EB5DC36-1145-4EA9-8A74-13FD0FA20603}" type="slidenum">
              <a:rPr lang="en-US" sz="1200" b="1" i="0">
                <a:solidFill>
                  <a:schemeClr val="bg1"/>
                </a:solidFill>
              </a:rPr>
              <a:pPr algn="ctr" eaLnBrk="1" hangingPunct="1"/>
              <a:t>10</a:t>
            </a:fld>
            <a:endParaRPr lang="en-US" sz="1200" b="1" i="0">
              <a:solidFill>
                <a:schemeClr val="bg1"/>
              </a:solidFill>
            </a:endParaRPr>
          </a:p>
        </p:txBody>
      </p:sp>
      <p:sp>
        <p:nvSpPr>
          <p:cNvPr id="8" name="Rectangle 4"/>
          <p:cNvSpPr txBox="1">
            <a:spLocks noChangeArrowheads="1"/>
          </p:cNvSpPr>
          <p:nvPr/>
        </p:nvSpPr>
        <p:spPr bwMode="auto">
          <a:xfrm>
            <a:off x="8965" y="762000"/>
            <a:ext cx="9144000" cy="6096000"/>
          </a:xfrm>
          <a:prstGeom prst="rect">
            <a:avLst/>
          </a:prstGeom>
          <a:noFill/>
          <a:ln w="9525">
            <a:noFill/>
            <a:miter lim="800000"/>
            <a:headEnd/>
            <a:tailEnd/>
          </a:ln>
        </p:spPr>
        <p:txBody>
          <a:bodyPr/>
          <a:lstStyle/>
          <a:p>
            <a:pPr marL="457200" indent="-457200">
              <a:buFont typeface="Arial" pitchFamily="34" charset="0"/>
              <a:buChar char="•"/>
            </a:pPr>
            <a:r>
              <a:rPr lang="en-US" sz="2400" dirty="0"/>
              <a:t>The JSP API consists of two packages:</a:t>
            </a:r>
          </a:p>
          <a:p>
            <a:pPr marL="914400" lvl="1" indent="-457200">
              <a:buFont typeface="Arial" pitchFamily="34" charset="0"/>
              <a:buChar char="•"/>
            </a:pPr>
            <a:r>
              <a:rPr lang="en-US" sz="2400" dirty="0" err="1" smtClean="0"/>
              <a:t>javax.servlet.jsp</a:t>
            </a:r>
            <a:endParaRPr lang="en-US" sz="2400" dirty="0"/>
          </a:p>
          <a:p>
            <a:pPr marL="914400" lvl="1" indent="-457200">
              <a:buFont typeface="Arial" pitchFamily="34" charset="0"/>
              <a:buChar char="•"/>
            </a:pPr>
            <a:r>
              <a:rPr lang="en-US" sz="2400" dirty="0" err="1" smtClean="0"/>
              <a:t>javax.servlet.jsp.tagext</a:t>
            </a:r>
            <a:endParaRPr lang="en-US" sz="2400" dirty="0" smtClean="0"/>
          </a:p>
          <a:p>
            <a:r>
              <a:rPr lang="en-US" sz="2400" b="1" dirty="0" err="1"/>
              <a:t>javax.servlet.jsp</a:t>
            </a:r>
            <a:r>
              <a:rPr lang="en-US" sz="2400" b="1" dirty="0"/>
              <a:t> package</a:t>
            </a:r>
          </a:p>
          <a:p>
            <a:pPr marL="457200" indent="-457200">
              <a:buFont typeface="Arial" pitchFamily="34" charset="0"/>
              <a:buChar char="•"/>
            </a:pPr>
            <a:r>
              <a:rPr lang="en-US" sz="2400" dirty="0"/>
              <a:t>The </a:t>
            </a:r>
            <a:r>
              <a:rPr lang="en-US" sz="2400" dirty="0" err="1"/>
              <a:t>javax.servlet.jsp</a:t>
            </a:r>
            <a:r>
              <a:rPr lang="en-US" sz="2400" dirty="0"/>
              <a:t> package has two interfaces </a:t>
            </a:r>
            <a:endParaRPr lang="en-US" sz="2400" dirty="0" smtClean="0"/>
          </a:p>
          <a:p>
            <a:pPr marL="914400" lvl="1" indent="-457200">
              <a:buFont typeface="Arial" pitchFamily="34" charset="0"/>
              <a:buChar char="•"/>
            </a:pPr>
            <a:r>
              <a:rPr lang="en-US" sz="2400" dirty="0" err="1" smtClean="0"/>
              <a:t>JspPage</a:t>
            </a:r>
            <a:endParaRPr lang="en-US" sz="2400" dirty="0"/>
          </a:p>
          <a:p>
            <a:pPr marL="914400" lvl="1" indent="-457200">
              <a:buFont typeface="Arial" pitchFamily="34" charset="0"/>
              <a:buChar char="•"/>
            </a:pPr>
            <a:r>
              <a:rPr lang="en-US" sz="2400" dirty="0" err="1"/>
              <a:t>HttpJspPage</a:t>
            </a:r>
            <a:endParaRPr lang="en-US" sz="2400" dirty="0"/>
          </a:p>
          <a:p>
            <a:pPr marL="457200" indent="-457200">
              <a:buFont typeface="Arial" pitchFamily="34" charset="0"/>
              <a:buChar char="•"/>
            </a:pPr>
            <a:r>
              <a:rPr lang="en-US" sz="2400" dirty="0"/>
              <a:t>The classes are as follows:</a:t>
            </a:r>
          </a:p>
          <a:p>
            <a:pPr marL="914400" lvl="1" indent="-457200">
              <a:buFont typeface="Arial" pitchFamily="34" charset="0"/>
              <a:buChar char="•"/>
            </a:pPr>
            <a:r>
              <a:rPr lang="en-US" sz="2400" dirty="0" err="1"/>
              <a:t>JspWriter</a:t>
            </a:r>
            <a:endParaRPr lang="en-US" sz="2400" dirty="0"/>
          </a:p>
          <a:p>
            <a:pPr marL="914400" lvl="1" indent="-457200">
              <a:buFont typeface="Arial" pitchFamily="34" charset="0"/>
              <a:buChar char="•"/>
            </a:pPr>
            <a:r>
              <a:rPr lang="en-US" sz="2400" dirty="0" err="1"/>
              <a:t>PageContext</a:t>
            </a:r>
            <a:endParaRPr lang="en-US" sz="2400" dirty="0"/>
          </a:p>
          <a:p>
            <a:pPr marL="914400" lvl="1" indent="-457200">
              <a:buFont typeface="Arial" pitchFamily="34" charset="0"/>
              <a:buChar char="•"/>
            </a:pPr>
            <a:r>
              <a:rPr lang="en-US" sz="2400" dirty="0" err="1"/>
              <a:t>JspFactory</a:t>
            </a:r>
            <a:endParaRPr lang="en-US" sz="2400" dirty="0"/>
          </a:p>
          <a:p>
            <a:pPr marL="914400" lvl="1" indent="-457200">
              <a:buFont typeface="Arial" pitchFamily="34" charset="0"/>
              <a:buChar char="•"/>
            </a:pPr>
            <a:r>
              <a:rPr lang="en-US" sz="2400" dirty="0" err="1"/>
              <a:t>JspEngineInfo</a:t>
            </a:r>
            <a:endParaRPr lang="en-US" sz="2400" dirty="0"/>
          </a:p>
          <a:p>
            <a:pPr marL="914400" lvl="1" indent="-457200">
              <a:buFont typeface="Arial" pitchFamily="34" charset="0"/>
              <a:buChar char="•"/>
            </a:pPr>
            <a:r>
              <a:rPr lang="en-US" sz="2400" dirty="0" err="1"/>
              <a:t>JspException</a:t>
            </a:r>
            <a:endParaRPr lang="en-US" sz="2400" dirty="0"/>
          </a:p>
          <a:p>
            <a:pPr marL="914400" lvl="1" indent="-457200">
              <a:buFont typeface="Arial" pitchFamily="34" charset="0"/>
              <a:buChar char="•"/>
            </a:pPr>
            <a:r>
              <a:rPr lang="en-US" sz="2400" dirty="0" err="1"/>
              <a:t>JspError</a:t>
            </a:r>
            <a:endParaRPr lang="en-US" sz="2400" dirty="0"/>
          </a:p>
          <a:p>
            <a:pPr marL="457200" indent="-457200">
              <a:buFont typeface="Arial" pitchFamily="34" charset="0"/>
              <a:buChar char="•"/>
            </a:pPr>
            <a:endParaRPr lang="en-US" sz="2400" dirty="0"/>
          </a:p>
        </p:txBody>
      </p:sp>
    </p:spTree>
    <p:extLst>
      <p:ext uri="{BB962C8B-B14F-4D97-AF65-F5344CB8AC3E}">
        <p14:creationId xmlns:p14="http://schemas.microsoft.com/office/powerpoint/2010/main" val="3473280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60" y="0"/>
            <a:ext cx="9179859" cy="838200"/>
          </a:xfrm>
          <a:solidFill>
            <a:schemeClr val="accent4">
              <a:lumMod val="20000"/>
              <a:lumOff val="80000"/>
            </a:schemeClr>
          </a:solidFill>
        </p:spPr>
        <p:txBody>
          <a:bodyPr>
            <a:normAutofit/>
          </a:bodyPr>
          <a:lstStyle/>
          <a:p>
            <a:r>
              <a:rPr lang="en-US" dirty="0" err="1"/>
              <a:t>JspPage</a:t>
            </a:r>
            <a:r>
              <a:rPr lang="en-US" dirty="0"/>
              <a:t> </a:t>
            </a:r>
            <a:r>
              <a:rPr lang="en-US" dirty="0" smtClean="0"/>
              <a:t>interface</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sz="2400" dirty="0"/>
              <a:t>According to the JSP specification, all the generated servlet classes must implement the </a:t>
            </a:r>
            <a:r>
              <a:rPr lang="en-US" sz="2400" dirty="0" err="1"/>
              <a:t>JspPage</a:t>
            </a:r>
            <a:r>
              <a:rPr lang="en-US" sz="2400" dirty="0"/>
              <a:t> interface. It extends the Servlet interface. It provides two life cycle methods</a:t>
            </a:r>
            <a:r>
              <a:rPr lang="en-US" sz="2400" dirty="0" smtClean="0"/>
              <a:t>.</a:t>
            </a:r>
          </a:p>
          <a:p>
            <a:endParaRPr lang="en-US" sz="2400" dirty="0"/>
          </a:p>
          <a:p>
            <a:r>
              <a:rPr lang="en-US" sz="2400" dirty="0" err="1" smtClean="0"/>
              <a:t>JspPage</a:t>
            </a:r>
            <a:r>
              <a:rPr lang="en-US" sz="2400" dirty="0" smtClean="0"/>
              <a:t> interface</a:t>
            </a:r>
          </a:p>
          <a:p>
            <a:pPr lvl="1"/>
            <a:r>
              <a:rPr lang="en-US" sz="2000" b="1" dirty="0"/>
              <a:t>public void </a:t>
            </a:r>
            <a:r>
              <a:rPr lang="en-US" sz="2000" b="1" dirty="0" err="1"/>
              <a:t>jspInit</a:t>
            </a:r>
            <a:r>
              <a:rPr lang="en-US" sz="2000" b="1" dirty="0" smtClean="0"/>
              <a:t>():</a:t>
            </a:r>
          </a:p>
          <a:p>
            <a:pPr lvl="1"/>
            <a:r>
              <a:rPr lang="en-US" sz="2000" b="1" dirty="0" smtClean="0"/>
              <a:t>Public void </a:t>
            </a:r>
            <a:r>
              <a:rPr lang="en-US" sz="2000" b="1" dirty="0" err="1" smtClean="0"/>
              <a:t>jspDestroy</a:t>
            </a:r>
            <a:r>
              <a:rPr lang="en-US" sz="2000" b="1" dirty="0" smtClean="0"/>
              <a:t>();</a:t>
            </a:r>
          </a:p>
          <a:p>
            <a:r>
              <a:rPr lang="en-US" sz="2400" b="1" dirty="0" err="1" smtClean="0"/>
              <a:t>HttpJspPage</a:t>
            </a:r>
            <a:r>
              <a:rPr lang="en-US" sz="2400" b="1" dirty="0" smtClean="0"/>
              <a:t> interface</a:t>
            </a:r>
          </a:p>
          <a:p>
            <a:pPr lvl="1"/>
            <a:r>
              <a:rPr lang="en-US" sz="2000" b="1" dirty="0" smtClean="0"/>
              <a:t>Public void _</a:t>
            </a:r>
            <a:r>
              <a:rPr lang="en-US" sz="2000" b="1" dirty="0" err="1" smtClean="0"/>
              <a:t>jspService</a:t>
            </a:r>
            <a:r>
              <a:rPr lang="en-US" sz="2000" b="1" dirty="0" smtClean="0"/>
              <a:t>();</a:t>
            </a:r>
          </a:p>
          <a:p>
            <a:pPr lvl="1"/>
            <a:endParaRPr lang="en-US" sz="2000" b="1" dirty="0"/>
          </a:p>
          <a:p>
            <a:pPr lvl="1"/>
            <a:r>
              <a:rPr lang="en-US" sz="2000" dirty="0"/>
              <a:t>underscore _ signifies that you cannot override this method.</a:t>
            </a:r>
            <a:endParaRPr lang="en-US" sz="2000" b="1" dirty="0" smtClean="0"/>
          </a:p>
          <a:p>
            <a:pPr marL="457200" lvl="1" indent="0">
              <a:buNone/>
            </a:pPr>
            <a:endParaRPr lang="en-US" sz="2000" dirty="0"/>
          </a:p>
        </p:txBody>
      </p:sp>
      <p:pic>
        <p:nvPicPr>
          <p:cNvPr id="6146" name="Picture 2" descr="C:\Users\Manish\Documents\Programming\#myWork\J2EE\jspap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943100"/>
            <a:ext cx="184785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31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a:defRPr/>
            </a:pPr>
            <a:r>
              <a:rPr lang="en-US" b="1" dirty="0">
                <a:solidFill>
                  <a:srgbClr val="FF0000"/>
                </a:solidFill>
              </a:rPr>
              <a:t>Tags in JSP</a:t>
            </a:r>
          </a:p>
        </p:txBody>
      </p:sp>
      <p:sp>
        <p:nvSpPr>
          <p:cNvPr id="24579" name="Rectangle 3"/>
          <p:cNvSpPr>
            <a:spLocks noGrp="1" noChangeArrowheads="1"/>
          </p:cNvSpPr>
          <p:nvPr>
            <p:ph type="body" idx="1"/>
          </p:nvPr>
        </p:nvSpPr>
        <p:spPr>
          <a:xfrm>
            <a:off x="0" y="762000"/>
            <a:ext cx="9144000" cy="6096000"/>
          </a:xfrm>
        </p:spPr>
        <p:txBody>
          <a:bodyPr>
            <a:normAutofit/>
          </a:bodyPr>
          <a:lstStyle/>
          <a:p>
            <a:pPr algn="just"/>
            <a:r>
              <a:rPr lang="en-US" sz="2400" dirty="0" smtClean="0"/>
              <a:t>Tags in JSP can be categorized as</a:t>
            </a:r>
          </a:p>
          <a:p>
            <a:pPr marL="971550" lvl="1" indent="-514350" algn="just">
              <a:buFont typeface="+mj-lt"/>
              <a:buAutoNum type="arabicPeriod"/>
            </a:pPr>
            <a:r>
              <a:rPr lang="en-US" sz="2400" dirty="0" smtClean="0"/>
              <a:t>Comments </a:t>
            </a:r>
            <a:r>
              <a:rPr lang="en-US" sz="2400" b="1" dirty="0">
                <a:solidFill>
                  <a:srgbClr val="0000FF"/>
                </a:solidFill>
              </a:rPr>
              <a:t>&lt;%-- This is a JSP Comment --%&gt;</a:t>
            </a:r>
            <a:endParaRPr lang="en-US" sz="2400" dirty="0" smtClean="0"/>
          </a:p>
          <a:p>
            <a:pPr marL="971550" lvl="1" indent="-514350" algn="just">
              <a:buFont typeface="+mj-lt"/>
              <a:buAutoNum type="arabicPeriod"/>
            </a:pPr>
            <a:r>
              <a:rPr lang="en-US" sz="2400" dirty="0" smtClean="0"/>
              <a:t>Scripting elements</a:t>
            </a:r>
          </a:p>
          <a:p>
            <a:pPr marL="1371600" lvl="2" indent="-514350" algn="just">
              <a:buFont typeface="+mj-lt"/>
              <a:buAutoNum type="arabicPeriod"/>
            </a:pPr>
            <a:r>
              <a:rPr lang="en-US" sz="2000" dirty="0"/>
              <a:t>Declarations  </a:t>
            </a:r>
            <a:r>
              <a:rPr lang="en-US" sz="2000" dirty="0">
                <a:solidFill>
                  <a:srgbClr val="0000FF"/>
                </a:solidFill>
              </a:rPr>
              <a:t>&lt;%!   %&gt;</a:t>
            </a:r>
          </a:p>
          <a:p>
            <a:pPr marL="1371600" lvl="2" indent="-514350" algn="just">
              <a:buFont typeface="+mj-lt"/>
              <a:buAutoNum type="arabicPeriod"/>
            </a:pPr>
            <a:r>
              <a:rPr lang="en-US" sz="2000" dirty="0"/>
              <a:t>Expressions    </a:t>
            </a:r>
            <a:r>
              <a:rPr lang="en-US" sz="2000" dirty="0">
                <a:solidFill>
                  <a:srgbClr val="0000FF"/>
                </a:solidFill>
              </a:rPr>
              <a:t>&lt;%=   %&gt;</a:t>
            </a:r>
          </a:p>
          <a:p>
            <a:pPr marL="1371600" lvl="2" indent="-514350" algn="just">
              <a:buFont typeface="+mj-lt"/>
              <a:buAutoNum type="arabicPeriod"/>
            </a:pPr>
            <a:r>
              <a:rPr lang="en-US" sz="2000" dirty="0" err="1"/>
              <a:t>Scriptlets</a:t>
            </a:r>
            <a:r>
              <a:rPr lang="en-US" sz="2000" dirty="0"/>
              <a:t>        </a:t>
            </a:r>
            <a:r>
              <a:rPr lang="en-US" sz="2000" dirty="0">
                <a:solidFill>
                  <a:srgbClr val="0000FF"/>
                </a:solidFill>
              </a:rPr>
              <a:t>&lt;%     </a:t>
            </a:r>
            <a:r>
              <a:rPr lang="en-US" sz="2000" dirty="0" smtClean="0">
                <a:solidFill>
                  <a:srgbClr val="0000FF"/>
                </a:solidFill>
              </a:rPr>
              <a:t>%&gt;</a:t>
            </a:r>
            <a:endParaRPr lang="en-US" sz="2000" dirty="0" smtClean="0"/>
          </a:p>
          <a:p>
            <a:pPr marL="971550" lvl="1" indent="-514350" algn="just">
              <a:buFont typeface="+mj-lt"/>
              <a:buAutoNum type="arabicPeriod"/>
            </a:pPr>
            <a:r>
              <a:rPr lang="en-US" sz="2400" dirty="0" smtClean="0"/>
              <a:t>Directive </a:t>
            </a:r>
            <a:r>
              <a:rPr lang="en-US" sz="2400" dirty="0" smtClean="0"/>
              <a:t>elements</a:t>
            </a:r>
          </a:p>
          <a:p>
            <a:pPr marL="1371600" lvl="2" indent="-457200" algn="just">
              <a:buFont typeface="+mj-lt"/>
              <a:buAutoNum type="arabicPeriod"/>
            </a:pPr>
            <a:r>
              <a:rPr lang="en-US" sz="2000" dirty="0"/>
              <a:t>page</a:t>
            </a:r>
          </a:p>
          <a:p>
            <a:pPr marL="1371600" lvl="2" indent="-457200" algn="just">
              <a:buFont typeface="+mj-lt"/>
              <a:buAutoNum type="arabicPeriod"/>
            </a:pPr>
            <a:r>
              <a:rPr lang="en-US" sz="2000" dirty="0"/>
              <a:t>include</a:t>
            </a:r>
          </a:p>
          <a:p>
            <a:pPr marL="1371600" lvl="2" indent="-457200" algn="just">
              <a:buFont typeface="+mj-lt"/>
              <a:buAutoNum type="arabicPeriod"/>
            </a:pPr>
            <a:r>
              <a:rPr lang="en-US" sz="2000" dirty="0" err="1" smtClean="0"/>
              <a:t>Taglib</a:t>
            </a:r>
            <a:endParaRPr lang="en-US" sz="2400" dirty="0" smtClean="0"/>
          </a:p>
          <a:p>
            <a:pPr marL="971550" lvl="1" indent="-514350" algn="just">
              <a:buFont typeface="+mj-lt"/>
              <a:buAutoNum type="arabicPeriod"/>
            </a:pPr>
            <a:r>
              <a:rPr lang="en-US" sz="2400" dirty="0" smtClean="0"/>
              <a:t>Action elements</a:t>
            </a:r>
          </a:p>
          <a:p>
            <a:pPr marL="971550" lvl="1" indent="-514350" algn="just">
              <a:buFont typeface="+mj-lt"/>
              <a:buAutoNum type="arabicPeriod"/>
            </a:pPr>
            <a:r>
              <a:rPr lang="en-US" sz="2400" dirty="0" smtClean="0"/>
              <a:t>Template data</a:t>
            </a:r>
          </a:p>
          <a:p>
            <a:pPr lvl="2" algn="just"/>
            <a:r>
              <a:rPr lang="en-US" dirty="0" smtClean="0"/>
              <a:t>Any thing other than the above mentioned four categories fall under template data</a:t>
            </a:r>
          </a:p>
          <a:p>
            <a:pPr lvl="2" algn="just"/>
            <a:r>
              <a:rPr lang="en-US" dirty="0" smtClean="0"/>
              <a:t>This will include all HTML tags and text</a:t>
            </a:r>
          </a:p>
        </p:txBody>
      </p:sp>
      <p:sp>
        <p:nvSpPr>
          <p:cNvPr id="24580"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F730D7FC-F69B-49FF-BFE0-2094C982A947}" type="slidenum">
              <a:rPr lang="en-US" sz="1200" b="1" i="0">
                <a:solidFill>
                  <a:schemeClr val="bg1"/>
                </a:solidFill>
              </a:rPr>
              <a:pPr algn="ctr" eaLnBrk="1" hangingPunct="1"/>
              <a:t>12</a:t>
            </a:fld>
            <a:endParaRPr lang="en-US" sz="1200" b="1" i="0">
              <a:solidFill>
                <a:schemeClr val="bg1"/>
              </a:solidFill>
            </a:endParaRPr>
          </a:p>
        </p:txBody>
      </p:sp>
      <p:sp>
        <p:nvSpPr>
          <p:cNvPr id="5" name="Text Box 5"/>
          <p:cNvSpPr txBox="1">
            <a:spLocks noChangeArrowheads="1"/>
          </p:cNvSpPr>
          <p:nvPr/>
        </p:nvSpPr>
        <p:spPr bwMode="auto">
          <a:xfrm>
            <a:off x="2362200" y="3657600"/>
            <a:ext cx="6781800" cy="10398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t>&lt;%@ page import = “</a:t>
            </a:r>
            <a:r>
              <a:rPr lang="en-US" sz="2200" b="1" i="0" dirty="0" err="1"/>
              <a:t>java.util.ArrayList</a:t>
            </a:r>
            <a:r>
              <a:rPr lang="en-US" sz="2200" b="1" i="0" dirty="0"/>
              <a:t>” </a:t>
            </a:r>
            <a:r>
              <a:rPr lang="en-US" sz="2200" b="1" i="0" dirty="0" smtClean="0"/>
              <a:t>%&gt;</a:t>
            </a:r>
          </a:p>
          <a:p>
            <a:pPr marL="342900" indent="-342900" eaLnBrk="0" hangingPunct="0">
              <a:lnSpc>
                <a:spcPct val="80000"/>
              </a:lnSpc>
              <a:spcBef>
                <a:spcPct val="20000"/>
              </a:spcBef>
              <a:buClr>
                <a:srgbClr val="003366"/>
              </a:buClr>
              <a:buSzPct val="155000"/>
              <a:defRPr/>
            </a:pPr>
            <a:r>
              <a:rPr lang="en-US" sz="2200" b="1" dirty="0" smtClean="0"/>
              <a:t>&lt;%@ include file= “../header.html” %&gt;</a:t>
            </a:r>
            <a:endParaRPr lang="en-US" sz="2200" b="1" i="0" dirty="0"/>
          </a:p>
        </p:txBody>
      </p:sp>
      <p:sp>
        <p:nvSpPr>
          <p:cNvPr id="6" name="Text Box 5"/>
          <p:cNvSpPr txBox="1">
            <a:spLocks noChangeArrowheads="1"/>
          </p:cNvSpPr>
          <p:nvPr/>
        </p:nvSpPr>
        <p:spPr bwMode="auto">
          <a:xfrm>
            <a:off x="3733800" y="3265465"/>
            <a:ext cx="4540624" cy="291306"/>
          </a:xfrm>
          <a:prstGeom prst="rect">
            <a:avLst/>
          </a:prstGeom>
          <a:solidFill>
            <a:schemeClr val="accent5">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0" tIns="91440" rIns="0" bIns="0">
            <a:noAutofit/>
          </a:bodyPr>
          <a:lstStyle/>
          <a:p>
            <a:pPr marL="342900" indent="-342900" eaLnBrk="0" hangingPunct="0">
              <a:lnSpc>
                <a:spcPct val="80000"/>
              </a:lnSpc>
              <a:spcBef>
                <a:spcPct val="20000"/>
              </a:spcBef>
              <a:buClr>
                <a:srgbClr val="003366"/>
              </a:buClr>
              <a:buSzPct val="155000"/>
              <a:defRPr/>
            </a:pPr>
            <a:r>
              <a:rPr lang="en-US" sz="2000" b="1" i="0" dirty="0"/>
              <a:t>&lt;%@ </a:t>
            </a:r>
            <a:r>
              <a:rPr lang="en-US" sz="2000" b="1" dirty="0" smtClean="0"/>
              <a:t>directive</a:t>
            </a:r>
            <a:r>
              <a:rPr lang="en-US" sz="2000" b="1" i="0" dirty="0" smtClean="0"/>
              <a:t> attribute </a:t>
            </a:r>
            <a:r>
              <a:rPr lang="en-US" sz="2000" b="1" i="0" dirty="0"/>
              <a:t>= </a:t>
            </a:r>
            <a:r>
              <a:rPr lang="en-US" sz="2000" b="1" i="0" dirty="0" smtClean="0"/>
              <a:t>“value” %&gt;</a:t>
            </a:r>
          </a:p>
        </p:txBody>
      </p:sp>
    </p:spTree>
    <p:extLst>
      <p:ext uri="{BB962C8B-B14F-4D97-AF65-F5344CB8AC3E}">
        <p14:creationId xmlns:p14="http://schemas.microsoft.com/office/powerpoint/2010/main" val="27745520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a:defRPr/>
            </a:pPr>
            <a:r>
              <a:rPr lang="en-US" sz="4000" dirty="0" smtClean="0">
                <a:solidFill>
                  <a:schemeClr val="accent3">
                    <a:lumMod val="50000"/>
                  </a:schemeClr>
                </a:solidFill>
              </a:rPr>
              <a:t>1. Comments</a:t>
            </a:r>
            <a:endParaRPr lang="en-US" sz="4000" dirty="0">
              <a:solidFill>
                <a:schemeClr val="accent3">
                  <a:lumMod val="50000"/>
                </a:schemeClr>
              </a:solidFill>
            </a:endParaRPr>
          </a:p>
        </p:txBody>
      </p:sp>
      <p:sp>
        <p:nvSpPr>
          <p:cNvPr id="77830" name="Rectangle 6"/>
          <p:cNvSpPr>
            <a:spLocks noChangeArrowheads="1"/>
          </p:cNvSpPr>
          <p:nvPr/>
        </p:nvSpPr>
        <p:spPr bwMode="auto">
          <a:xfrm>
            <a:off x="0" y="838200"/>
            <a:ext cx="9144000" cy="6019800"/>
          </a:xfrm>
          <a:prstGeom prst="rect">
            <a:avLst/>
          </a:prstGeom>
          <a:noFill/>
          <a:ln w="9525">
            <a:noFill/>
            <a:miter lim="800000"/>
            <a:headEnd/>
            <a:tailEnd/>
          </a:ln>
        </p:spPr>
        <p:txBody>
          <a:bodyPr/>
          <a:lstStyle/>
          <a:p>
            <a:pPr algn="just">
              <a:lnSpc>
                <a:spcPct val="90000"/>
              </a:lnSpc>
            </a:pPr>
            <a:r>
              <a:rPr lang="en-US" sz="2800" dirty="0"/>
              <a:t>Just like any other HTML tag, standard HTML comment tag also can be used in JSP</a:t>
            </a:r>
          </a:p>
          <a:p>
            <a:pPr eaLnBrk="0" hangingPunct="0">
              <a:lnSpc>
                <a:spcPct val="80000"/>
              </a:lnSpc>
              <a:buClr>
                <a:srgbClr val="003366"/>
              </a:buClr>
              <a:buSzPct val="155000"/>
              <a:defRPr/>
            </a:pPr>
            <a:endParaRPr lang="en-US" sz="2000" b="1" dirty="0"/>
          </a:p>
          <a:p>
            <a:pPr eaLnBrk="0" hangingPunct="0">
              <a:lnSpc>
                <a:spcPct val="80000"/>
              </a:lnSpc>
              <a:buClr>
                <a:srgbClr val="003366"/>
              </a:buClr>
              <a:buSzPct val="155000"/>
              <a:defRPr/>
            </a:pPr>
            <a:r>
              <a:rPr lang="en-US" sz="2000" b="1" dirty="0">
                <a:solidFill>
                  <a:srgbClr val="0000FF"/>
                </a:solidFill>
              </a:rPr>
              <a:t>		</a:t>
            </a:r>
            <a:r>
              <a:rPr lang="en-US" sz="2200" b="1" dirty="0">
                <a:solidFill>
                  <a:srgbClr val="0000FF"/>
                </a:solidFill>
              </a:rPr>
              <a:t>&lt;!-- This is a comment in HTML </a:t>
            </a:r>
            <a:r>
              <a:rPr lang="en-US" sz="2200" b="1" dirty="0" smtClean="0">
                <a:solidFill>
                  <a:srgbClr val="0000FF"/>
                </a:solidFill>
              </a:rPr>
              <a:t>--&gt;</a:t>
            </a:r>
            <a:endParaRPr lang="en-US" sz="2400" i="0" dirty="0" smtClean="0">
              <a:latin typeface="+mn-lt"/>
              <a:sym typeface="Wingdings" pitchFamily="2" charset="2"/>
            </a:endParaRPr>
          </a:p>
          <a:p>
            <a:pPr marL="342900" indent="-342900" algn="just" eaLnBrk="0" hangingPunct="0">
              <a:lnSpc>
                <a:spcPct val="90000"/>
              </a:lnSpc>
              <a:spcBef>
                <a:spcPct val="20000"/>
              </a:spcBef>
              <a:buClr>
                <a:srgbClr val="003366"/>
              </a:buClr>
              <a:buFont typeface="Wingdings" pitchFamily="2" charset="2"/>
              <a:buChar char="Ø"/>
              <a:defRPr/>
            </a:pPr>
            <a:r>
              <a:rPr lang="en-US" sz="2400" i="0" dirty="0" smtClean="0">
                <a:latin typeface="+mn-lt"/>
                <a:sym typeface="Wingdings" pitchFamily="2" charset="2"/>
              </a:rPr>
              <a:t>The </a:t>
            </a:r>
            <a:r>
              <a:rPr lang="en-US" sz="2400" i="0" dirty="0">
                <a:latin typeface="+mn-lt"/>
                <a:sym typeface="Wingdings" pitchFamily="2" charset="2"/>
              </a:rPr>
              <a:t>above comment tag will reach the </a:t>
            </a:r>
            <a:r>
              <a:rPr lang="en-US" sz="2400" i="0" dirty="0" smtClean="0">
                <a:latin typeface="+mn-lt"/>
                <a:sym typeface="Wingdings" pitchFamily="2" charset="2"/>
              </a:rPr>
              <a:t>browser</a:t>
            </a:r>
            <a:endParaRPr lang="en-US" sz="2400" i="0" dirty="0">
              <a:latin typeface="+mn-lt"/>
            </a:endParaRPr>
          </a:p>
          <a:p>
            <a:pPr marL="342900" indent="-342900" algn="just" eaLnBrk="0" hangingPunct="0">
              <a:lnSpc>
                <a:spcPct val="90000"/>
              </a:lnSpc>
              <a:spcBef>
                <a:spcPct val="20000"/>
              </a:spcBef>
              <a:buClr>
                <a:srgbClr val="003366"/>
              </a:buClr>
              <a:buFont typeface="Wingdings" pitchFamily="2" charset="2"/>
              <a:buChar char="Ø"/>
              <a:defRPr/>
            </a:pPr>
            <a:r>
              <a:rPr lang="en-US" sz="2400" i="0" dirty="0">
                <a:latin typeface="+mn-lt"/>
              </a:rPr>
              <a:t>A JSP specific comment </a:t>
            </a:r>
            <a:r>
              <a:rPr lang="en-US" sz="2400" i="0" dirty="0">
                <a:latin typeface="+mn-lt"/>
                <a:sym typeface="Wingdings" pitchFamily="2" charset="2"/>
              </a:rPr>
              <a:t>tag is written as follows, this tag will </a:t>
            </a:r>
            <a:r>
              <a:rPr lang="en-US" sz="2400" b="1" i="0" dirty="0">
                <a:solidFill>
                  <a:srgbClr val="FF0000"/>
                </a:solidFill>
                <a:latin typeface="+mn-lt"/>
                <a:sym typeface="Wingdings" pitchFamily="2" charset="2"/>
              </a:rPr>
              <a:t>not</a:t>
            </a:r>
            <a:r>
              <a:rPr lang="en-US" sz="2400" i="0" dirty="0">
                <a:latin typeface="+mn-lt"/>
                <a:sym typeface="Wingdings" pitchFamily="2" charset="2"/>
              </a:rPr>
              <a:t> reach the client </a:t>
            </a:r>
          </a:p>
          <a:p>
            <a:pPr marL="342900" indent="-342900" eaLnBrk="0" hangingPunct="0">
              <a:lnSpc>
                <a:spcPct val="80000"/>
              </a:lnSpc>
              <a:spcBef>
                <a:spcPct val="20000"/>
              </a:spcBef>
              <a:buClr>
                <a:srgbClr val="003366"/>
              </a:buClr>
              <a:buSzPct val="155000"/>
              <a:buFont typeface="Symbol" pitchFamily="18" charset="2"/>
              <a:buNone/>
              <a:defRPr/>
            </a:pPr>
            <a:r>
              <a:rPr lang="en-US" i="0" dirty="0" smtClean="0">
                <a:solidFill>
                  <a:srgbClr val="0000FF"/>
                </a:solidFill>
                <a:latin typeface="Arial" pitchFamily="34" charset="0"/>
              </a:rPr>
              <a:t>			</a:t>
            </a:r>
            <a:r>
              <a:rPr lang="en-US" sz="2400" b="1" dirty="0" smtClean="0">
                <a:solidFill>
                  <a:srgbClr val="0000FF"/>
                </a:solidFill>
              </a:rPr>
              <a:t>&lt;%-- </a:t>
            </a:r>
            <a:r>
              <a:rPr lang="en-US" sz="2400" b="1" dirty="0">
                <a:solidFill>
                  <a:srgbClr val="0000FF"/>
                </a:solidFill>
              </a:rPr>
              <a:t>This is a JSP Comment </a:t>
            </a:r>
            <a:r>
              <a:rPr lang="en-US" sz="2400" b="1" dirty="0" smtClean="0">
                <a:solidFill>
                  <a:srgbClr val="0000FF"/>
                </a:solidFill>
              </a:rPr>
              <a:t>--%&gt;</a:t>
            </a:r>
            <a:endParaRPr lang="en-US" sz="2400" b="1" dirty="0">
              <a:solidFill>
                <a:srgbClr val="0000FF"/>
              </a:solidFill>
            </a:endParaRPr>
          </a:p>
        </p:txBody>
      </p:sp>
      <p:sp>
        <p:nvSpPr>
          <p:cNvPr id="25607"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7A69AEE-B04D-4408-B226-33B5AB442ABC}" type="slidenum">
              <a:rPr lang="en-US" sz="1100" b="1" i="0">
                <a:solidFill>
                  <a:schemeClr val="bg1"/>
                </a:solidFill>
              </a:rPr>
              <a:pPr algn="ctr" eaLnBrk="1" hangingPunct="1"/>
              <a:t>13</a:t>
            </a:fld>
            <a:endParaRPr lang="en-US" sz="1100" b="1" i="0">
              <a:solidFill>
                <a:schemeClr val="bg1"/>
              </a:solidFill>
            </a:endParaRPr>
          </a:p>
        </p:txBody>
      </p:sp>
    </p:spTree>
    <p:extLst>
      <p:ext uri="{BB962C8B-B14F-4D97-AF65-F5344CB8AC3E}">
        <p14:creationId xmlns:p14="http://schemas.microsoft.com/office/powerpoint/2010/main" val="18996835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a:defRPr/>
            </a:pPr>
            <a:r>
              <a:rPr lang="en-US" dirty="0" smtClean="0"/>
              <a:t>2. Scripting </a:t>
            </a:r>
            <a:r>
              <a:rPr lang="en-US" dirty="0"/>
              <a:t>Elements</a:t>
            </a:r>
          </a:p>
        </p:txBody>
      </p:sp>
      <p:sp>
        <p:nvSpPr>
          <p:cNvPr id="26627" name="Rectangle 3"/>
          <p:cNvSpPr>
            <a:spLocks noGrp="1" noChangeArrowheads="1"/>
          </p:cNvSpPr>
          <p:nvPr>
            <p:ph type="body" idx="1"/>
          </p:nvPr>
        </p:nvSpPr>
        <p:spPr>
          <a:xfrm>
            <a:off x="0" y="838200"/>
            <a:ext cx="9144000" cy="6019800"/>
          </a:xfrm>
        </p:spPr>
        <p:txBody>
          <a:bodyPr>
            <a:normAutofit/>
          </a:bodyPr>
          <a:lstStyle/>
          <a:p>
            <a:pPr algn="just"/>
            <a:r>
              <a:rPr lang="en-US" dirty="0" smtClean="0"/>
              <a:t>Scripting elements are elements in the page that include the Java code</a:t>
            </a:r>
          </a:p>
          <a:p>
            <a:pPr lvl="2" algn="just">
              <a:buFont typeface="Arial" charset="0"/>
              <a:buNone/>
            </a:pPr>
            <a:r>
              <a:rPr lang="en-US" b="1" dirty="0" smtClean="0">
                <a:solidFill>
                  <a:srgbClr val="FF0000"/>
                </a:solidFill>
              </a:rPr>
              <a:t>&lt;%</a:t>
            </a:r>
            <a:r>
              <a:rPr lang="en-US" b="1" dirty="0" smtClean="0">
                <a:solidFill>
                  <a:srgbClr val="003399"/>
                </a:solidFill>
              </a:rPr>
              <a:t> for(</a:t>
            </a:r>
            <a:r>
              <a:rPr lang="en-US" b="1" dirty="0" err="1" smtClean="0">
                <a:solidFill>
                  <a:srgbClr val="003399"/>
                </a:solidFill>
              </a:rPr>
              <a:t>int</a:t>
            </a:r>
            <a:r>
              <a:rPr lang="en-US" b="1" dirty="0" smtClean="0">
                <a:solidFill>
                  <a:srgbClr val="003399"/>
                </a:solidFill>
              </a:rPr>
              <a:t> i=0;i&lt;10;i++){</a:t>
            </a:r>
          </a:p>
          <a:p>
            <a:pPr lvl="2" algn="just">
              <a:buFont typeface="Arial" charset="0"/>
              <a:buNone/>
            </a:pPr>
            <a:r>
              <a:rPr lang="en-US" b="1" dirty="0" smtClean="0">
                <a:solidFill>
                  <a:srgbClr val="003399"/>
                </a:solidFill>
              </a:rPr>
              <a:t>     </a:t>
            </a:r>
            <a:r>
              <a:rPr lang="en-US" b="1" dirty="0" err="1" smtClean="0">
                <a:solidFill>
                  <a:srgbClr val="003399"/>
                </a:solidFill>
              </a:rPr>
              <a:t>out.print</a:t>
            </a:r>
            <a:r>
              <a:rPr lang="en-US" b="1" dirty="0" smtClean="0">
                <a:solidFill>
                  <a:srgbClr val="003399"/>
                </a:solidFill>
              </a:rPr>
              <a:t>(“Welcome to JSP”);</a:t>
            </a:r>
          </a:p>
          <a:p>
            <a:pPr lvl="2" algn="just">
              <a:buFont typeface="Arial" charset="0"/>
              <a:buNone/>
            </a:pPr>
            <a:r>
              <a:rPr lang="en-US" b="1" dirty="0" smtClean="0">
                <a:solidFill>
                  <a:srgbClr val="003399"/>
                </a:solidFill>
              </a:rPr>
              <a:t>	} </a:t>
            </a:r>
            <a:r>
              <a:rPr lang="en-US" b="1" dirty="0" smtClean="0">
                <a:solidFill>
                  <a:srgbClr val="FF0000"/>
                </a:solidFill>
              </a:rPr>
              <a:t>%&gt;</a:t>
            </a:r>
            <a:endParaRPr lang="en-US" dirty="0" smtClean="0"/>
          </a:p>
          <a:p>
            <a:pPr algn="just"/>
            <a:r>
              <a:rPr lang="en-US" dirty="0" smtClean="0"/>
              <a:t>JSP can contain 3 types of scripting elements</a:t>
            </a:r>
          </a:p>
          <a:p>
            <a:pPr marL="971550" lvl="1" indent="-514350" algn="just">
              <a:buFont typeface="+mj-lt"/>
              <a:buAutoNum type="arabicPeriod"/>
            </a:pPr>
            <a:r>
              <a:rPr lang="en-US" dirty="0" smtClean="0"/>
              <a:t>Declarations  </a:t>
            </a:r>
            <a:r>
              <a:rPr lang="en-US" dirty="0" smtClean="0">
                <a:solidFill>
                  <a:srgbClr val="0000FF"/>
                </a:solidFill>
              </a:rPr>
              <a:t>&lt;%!   %&gt;  </a:t>
            </a:r>
            <a:r>
              <a:rPr lang="en-US" dirty="0" smtClean="0">
                <a:solidFill>
                  <a:schemeClr val="accent2">
                    <a:lumMod val="60000"/>
                    <a:lumOff val="40000"/>
                  </a:schemeClr>
                </a:solidFill>
              </a:rPr>
              <a:t>(for classes)</a:t>
            </a:r>
          </a:p>
          <a:p>
            <a:pPr marL="971550" lvl="1" indent="-514350" algn="just">
              <a:buFont typeface="+mj-lt"/>
              <a:buAutoNum type="arabicPeriod"/>
            </a:pPr>
            <a:r>
              <a:rPr lang="en-US" dirty="0" smtClean="0"/>
              <a:t>Expressions    </a:t>
            </a:r>
            <a:r>
              <a:rPr lang="en-US" dirty="0" smtClean="0">
                <a:solidFill>
                  <a:srgbClr val="0000FF"/>
                </a:solidFill>
              </a:rPr>
              <a:t>&lt;%=   %&gt;</a:t>
            </a:r>
            <a:endParaRPr lang="en-US" dirty="0">
              <a:solidFill>
                <a:srgbClr val="0000FF"/>
              </a:solidFill>
            </a:endParaRPr>
          </a:p>
          <a:p>
            <a:pPr marL="971550" lvl="1" indent="-514350" algn="just">
              <a:buFont typeface="+mj-lt"/>
              <a:buAutoNum type="arabicPeriod"/>
            </a:pPr>
            <a:r>
              <a:rPr lang="en-US" dirty="0" err="1" smtClean="0"/>
              <a:t>Scriptlets</a:t>
            </a:r>
            <a:r>
              <a:rPr lang="en-US" dirty="0" smtClean="0"/>
              <a:t>        </a:t>
            </a:r>
            <a:r>
              <a:rPr lang="en-US" dirty="0" smtClean="0">
                <a:solidFill>
                  <a:srgbClr val="0000FF"/>
                </a:solidFill>
              </a:rPr>
              <a:t>&lt;%     %&gt; </a:t>
            </a:r>
            <a:r>
              <a:rPr lang="en-US" dirty="0" smtClean="0">
                <a:solidFill>
                  <a:schemeClr val="accent2">
                    <a:lumMod val="60000"/>
                    <a:lumOff val="40000"/>
                  </a:schemeClr>
                </a:solidFill>
              </a:rPr>
              <a:t>(</a:t>
            </a:r>
            <a:r>
              <a:rPr lang="en-US" u="sng" dirty="0" smtClean="0">
                <a:solidFill>
                  <a:schemeClr val="accent2">
                    <a:lumMod val="60000"/>
                    <a:lumOff val="40000"/>
                  </a:schemeClr>
                </a:solidFill>
              </a:rPr>
              <a:t>local </a:t>
            </a:r>
            <a:r>
              <a:rPr lang="en-US" u="sng" dirty="0">
                <a:solidFill>
                  <a:schemeClr val="accent2">
                    <a:lumMod val="60000"/>
                    <a:lumOff val="40000"/>
                  </a:schemeClr>
                </a:solidFill>
              </a:rPr>
              <a:t>to the service()</a:t>
            </a:r>
            <a:r>
              <a:rPr lang="en-US" dirty="0">
                <a:solidFill>
                  <a:schemeClr val="accent2">
                    <a:lumMod val="60000"/>
                    <a:lumOff val="40000"/>
                  </a:schemeClr>
                </a:solidFill>
              </a:rPr>
              <a:t> </a:t>
            </a:r>
            <a:r>
              <a:rPr lang="en-US" dirty="0" smtClean="0">
                <a:solidFill>
                  <a:schemeClr val="accent2">
                    <a:lumMod val="60000"/>
                    <a:lumOff val="40000"/>
                  </a:schemeClr>
                </a:solidFill>
              </a:rPr>
              <a:t>)</a:t>
            </a:r>
          </a:p>
          <a:p>
            <a:pPr lvl="1" algn="just">
              <a:buFontTx/>
              <a:buNone/>
            </a:pPr>
            <a:endParaRPr lang="en-US" dirty="0" smtClean="0"/>
          </a:p>
        </p:txBody>
      </p:sp>
      <p:sp>
        <p:nvSpPr>
          <p:cNvPr id="26628"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F3092572-3D01-476D-8806-CD7CFBB0A6F7}" type="slidenum">
              <a:rPr lang="en-US" sz="1200" b="1" i="0">
                <a:solidFill>
                  <a:schemeClr val="bg1"/>
                </a:solidFill>
              </a:rPr>
              <a:pPr algn="ctr" eaLnBrk="1" hangingPunct="1"/>
              <a:t>14</a:t>
            </a:fld>
            <a:endParaRPr lang="en-US" sz="1200" b="1" i="0">
              <a:solidFill>
                <a:schemeClr val="bg1"/>
              </a:solidFill>
            </a:endParaRPr>
          </a:p>
        </p:txBody>
      </p:sp>
    </p:spTree>
    <p:extLst>
      <p:ext uri="{BB962C8B-B14F-4D97-AF65-F5344CB8AC3E}">
        <p14:creationId xmlns:p14="http://schemas.microsoft.com/office/powerpoint/2010/main" val="221743689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a:defRPr/>
            </a:pPr>
            <a:r>
              <a:rPr lang="en-US" sz="3600" dirty="0" smtClean="0"/>
              <a:t>2a. Scripting </a:t>
            </a:r>
            <a:r>
              <a:rPr lang="en-US" sz="3600" dirty="0"/>
              <a:t>Elements - </a:t>
            </a:r>
            <a:r>
              <a:rPr lang="en-US" sz="3600" dirty="0" smtClean="0"/>
              <a:t>Declaration</a:t>
            </a:r>
            <a:endParaRPr lang="en-US" sz="3600" dirty="0"/>
          </a:p>
        </p:txBody>
      </p:sp>
      <p:sp>
        <p:nvSpPr>
          <p:cNvPr id="27651" name="Rectangle 3"/>
          <p:cNvSpPr>
            <a:spLocks noGrp="1" noChangeArrowheads="1"/>
          </p:cNvSpPr>
          <p:nvPr>
            <p:ph type="body" idx="1"/>
          </p:nvPr>
        </p:nvSpPr>
        <p:spPr>
          <a:xfrm>
            <a:off x="0" y="838200"/>
            <a:ext cx="9144000" cy="6019801"/>
          </a:xfrm>
        </p:spPr>
        <p:txBody>
          <a:bodyPr>
            <a:normAutofit/>
          </a:bodyPr>
          <a:lstStyle/>
          <a:p>
            <a:pPr eaLnBrk="0" hangingPunct="0">
              <a:lnSpc>
                <a:spcPct val="80000"/>
              </a:lnSpc>
              <a:buClr>
                <a:srgbClr val="003366"/>
              </a:buClr>
              <a:buSzPct val="155000"/>
              <a:defRPr/>
            </a:pPr>
            <a:r>
              <a:rPr lang="en-US" sz="2800" u="sng" dirty="0" smtClean="0"/>
              <a:t>Variables </a:t>
            </a:r>
            <a:r>
              <a:rPr lang="en-US" sz="2800" u="sng" dirty="0"/>
              <a:t>declared within &lt;%! and %&gt; will be a</a:t>
            </a:r>
            <a:r>
              <a:rPr lang="en-US" sz="2800" dirty="0"/>
              <a:t> </a:t>
            </a:r>
            <a:r>
              <a:rPr lang="en-US" sz="2800" u="sng" dirty="0"/>
              <a:t>data member</a:t>
            </a:r>
            <a:r>
              <a:rPr lang="en-US" sz="2800" dirty="0"/>
              <a:t> of the generated Servlet class and </a:t>
            </a:r>
            <a:r>
              <a:rPr lang="en-US" sz="2800" u="sng" dirty="0"/>
              <a:t>all the requests will use the same copy</a:t>
            </a:r>
            <a:r>
              <a:rPr lang="en-US" sz="2800" dirty="0"/>
              <a:t> of this </a:t>
            </a:r>
            <a:r>
              <a:rPr lang="en-US" sz="2800" dirty="0" smtClean="0"/>
              <a:t>variable</a:t>
            </a:r>
          </a:p>
          <a:p>
            <a:pPr marL="2171700" lvl="5" indent="0" eaLnBrk="0" hangingPunct="0">
              <a:lnSpc>
                <a:spcPct val="80000"/>
              </a:lnSpc>
              <a:buClr>
                <a:srgbClr val="003366"/>
              </a:buClr>
              <a:buSzPct val="155000"/>
              <a:buNone/>
              <a:defRPr/>
            </a:pPr>
            <a:r>
              <a:rPr lang="en-US" sz="2400" b="1" dirty="0">
                <a:solidFill>
                  <a:srgbClr val="0000FF"/>
                </a:solidFill>
              </a:rPr>
              <a:t>&lt;%!</a:t>
            </a:r>
          </a:p>
          <a:p>
            <a:pPr marL="2171700" lvl="5" indent="0" eaLnBrk="0" hangingPunct="0">
              <a:lnSpc>
                <a:spcPct val="80000"/>
              </a:lnSpc>
              <a:buClr>
                <a:srgbClr val="003366"/>
              </a:buClr>
              <a:buSzPct val="155000"/>
              <a:buNone/>
              <a:defRPr/>
            </a:pPr>
            <a:r>
              <a:rPr lang="en-US" sz="2400" b="1" dirty="0">
                <a:solidFill>
                  <a:srgbClr val="0000FF"/>
                </a:solidFill>
              </a:rPr>
              <a:t>	double amount;</a:t>
            </a:r>
          </a:p>
          <a:p>
            <a:pPr marL="2171700" lvl="5" indent="0" eaLnBrk="0" hangingPunct="0">
              <a:lnSpc>
                <a:spcPct val="80000"/>
              </a:lnSpc>
              <a:buClr>
                <a:srgbClr val="003366"/>
              </a:buClr>
              <a:buSzPct val="155000"/>
              <a:buNone/>
              <a:defRPr/>
            </a:pPr>
            <a:r>
              <a:rPr lang="en-US" sz="2400" b="1" dirty="0" smtClean="0">
                <a:solidFill>
                  <a:srgbClr val="0000FF"/>
                </a:solidFill>
              </a:rPr>
              <a:t>%&gt;</a:t>
            </a:r>
            <a:endParaRPr lang="en-US" b="1" dirty="0" smtClean="0"/>
          </a:p>
          <a:p>
            <a:pPr algn="just"/>
            <a:r>
              <a:rPr lang="en-US" sz="2400" dirty="0"/>
              <a:t>Methods also can be declared using scripting elements</a:t>
            </a:r>
          </a:p>
          <a:p>
            <a:pPr algn="just"/>
            <a:r>
              <a:rPr lang="en-US" sz="2400" dirty="0"/>
              <a:t>All methods </a:t>
            </a:r>
            <a:r>
              <a:rPr lang="en-US" sz="2400" b="1" dirty="0">
                <a:solidFill>
                  <a:schemeClr val="accent2"/>
                </a:solidFill>
              </a:rPr>
              <a:t>NEEDS TO</a:t>
            </a:r>
            <a:r>
              <a:rPr lang="en-US" sz="2400" dirty="0"/>
              <a:t> be declared within </a:t>
            </a:r>
            <a:r>
              <a:rPr lang="en-US" sz="2400" b="1" dirty="0">
                <a:solidFill>
                  <a:schemeClr val="accent2"/>
                </a:solidFill>
              </a:rPr>
              <a:t>&lt;%!</a:t>
            </a:r>
            <a:r>
              <a:rPr lang="en-US" sz="2400" dirty="0"/>
              <a:t> and </a:t>
            </a:r>
            <a:r>
              <a:rPr lang="en-US" sz="2400" b="1" dirty="0">
                <a:solidFill>
                  <a:schemeClr val="accent2"/>
                </a:solidFill>
              </a:rPr>
              <a:t>%&gt;</a:t>
            </a:r>
            <a:r>
              <a:rPr lang="en-US" sz="2400" dirty="0"/>
              <a:t> and they become a method of the generated </a:t>
            </a:r>
            <a:r>
              <a:rPr lang="en-US" sz="2400" dirty="0" smtClean="0"/>
              <a:t>Servlet</a:t>
            </a:r>
          </a:p>
          <a:p>
            <a:pPr algn="just"/>
            <a:r>
              <a:rPr lang="en-US" sz="2400" dirty="0" smtClean="0"/>
              <a:t>code </a:t>
            </a:r>
            <a:r>
              <a:rPr lang="en-US" sz="2400" dirty="0"/>
              <a:t>written inside the </a:t>
            </a:r>
            <a:r>
              <a:rPr lang="en-US" sz="2400" dirty="0" err="1"/>
              <a:t>jsp</a:t>
            </a:r>
            <a:r>
              <a:rPr lang="en-US" sz="2400" dirty="0"/>
              <a:t> declaration tag is placed outside the service() method of auto generated servlet.</a:t>
            </a:r>
          </a:p>
          <a:p>
            <a:pPr eaLnBrk="0" hangingPunct="0">
              <a:lnSpc>
                <a:spcPct val="80000"/>
              </a:lnSpc>
              <a:buClr>
                <a:srgbClr val="003366"/>
              </a:buClr>
              <a:buSzPct val="155000"/>
              <a:buNone/>
              <a:defRPr/>
            </a:pPr>
            <a:endParaRPr lang="en-US" b="1" dirty="0"/>
          </a:p>
          <a:p>
            <a:pPr marL="0" indent="0" algn="just">
              <a:buNone/>
            </a:pPr>
            <a:endParaRPr lang="en-US" dirty="0" smtClean="0"/>
          </a:p>
        </p:txBody>
      </p:sp>
      <p:sp>
        <p:nvSpPr>
          <p:cNvPr id="27655"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6F1BF381-E4E2-4269-BD28-8F3F4164D1F0}" type="slidenum">
              <a:rPr lang="en-US" sz="1200" b="1" i="0">
                <a:solidFill>
                  <a:schemeClr val="bg1"/>
                </a:solidFill>
              </a:rPr>
              <a:pPr algn="ctr" eaLnBrk="1" hangingPunct="1"/>
              <a:t>15</a:t>
            </a:fld>
            <a:endParaRPr lang="en-US" sz="1200" b="1" i="0">
              <a:solidFill>
                <a:schemeClr val="bg1"/>
              </a:solidFill>
            </a:endParaRPr>
          </a:p>
        </p:txBody>
      </p:sp>
    </p:spTree>
    <p:extLst>
      <p:ext uri="{BB962C8B-B14F-4D97-AF65-F5344CB8AC3E}">
        <p14:creationId xmlns:p14="http://schemas.microsoft.com/office/powerpoint/2010/main" val="13455012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62001"/>
          </a:xfrm>
          <a:solidFill>
            <a:schemeClr val="accent4">
              <a:lumMod val="20000"/>
              <a:lumOff val="80000"/>
            </a:schemeClr>
          </a:solidFill>
        </p:spPr>
        <p:txBody>
          <a:bodyPr>
            <a:normAutofit/>
          </a:bodyPr>
          <a:lstStyle/>
          <a:p>
            <a:pPr>
              <a:defRPr/>
            </a:pPr>
            <a:r>
              <a:rPr lang="en-US" dirty="0" smtClean="0"/>
              <a:t>Example code : Variable Declarations</a:t>
            </a:r>
            <a:endParaRPr lang="en-US" dirty="0"/>
          </a:p>
        </p:txBody>
      </p:sp>
      <p:sp>
        <p:nvSpPr>
          <p:cNvPr id="4" name="Slide Number Placeholder 3"/>
          <p:cNvSpPr>
            <a:spLocks noGrp="1"/>
          </p:cNvSpPr>
          <p:nvPr>
            <p:ph type="sldNum" sz="quarter" idx="10"/>
          </p:nvPr>
        </p:nvSpPr>
        <p:spPr/>
        <p:txBody>
          <a:bodyPr/>
          <a:lstStyle/>
          <a:p>
            <a:pPr>
              <a:defRPr/>
            </a:pPr>
            <a:fld id="{794CDA00-82A2-485D-AA51-2DF16FA710D5}" type="slidenum">
              <a:rPr lang="en-US" smtClean="0"/>
              <a:pPr>
                <a:defRPr/>
              </a:pPr>
              <a:t>16</a:t>
            </a:fld>
            <a:endParaRPr lang="en-US"/>
          </a:p>
        </p:txBody>
      </p:sp>
      <p:pic>
        <p:nvPicPr>
          <p:cNvPr id="142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2" y="1320800"/>
            <a:ext cx="8763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74381" y="3106738"/>
            <a:ext cx="8538796" cy="100330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latin typeface="+mn-lt"/>
              </a:rPr>
              <a:t>Execute it one more time…</a:t>
            </a:r>
          </a:p>
        </p:txBody>
      </p:sp>
      <p:pic>
        <p:nvPicPr>
          <p:cNvPr id="142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92" y="3898901"/>
            <a:ext cx="8423031"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0"/>
          <p:cNvGrpSpPr>
            <a:grpSpLocks/>
          </p:cNvGrpSpPr>
          <p:nvPr/>
        </p:nvGrpSpPr>
        <p:grpSpPr bwMode="auto">
          <a:xfrm>
            <a:off x="104043" y="977900"/>
            <a:ext cx="9039957" cy="5519738"/>
            <a:chOff x="112294" y="978568"/>
            <a:chExt cx="9793706" cy="5518485"/>
          </a:xfrm>
        </p:grpSpPr>
        <p:pic>
          <p:nvPicPr>
            <p:cNvPr id="2868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94" y="1187116"/>
              <a:ext cx="9579799" cy="53099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681" name="Rounded Rectangle 9"/>
            <p:cNvSpPr>
              <a:spLocks noChangeArrowheads="1"/>
            </p:cNvSpPr>
            <p:nvPr/>
          </p:nvSpPr>
          <p:spPr bwMode="auto">
            <a:xfrm>
              <a:off x="6946232" y="978568"/>
              <a:ext cx="2959768" cy="433137"/>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SimpleDeclaration.jsp</a:t>
              </a:r>
            </a:p>
          </p:txBody>
        </p:sp>
      </p:grpSp>
    </p:spTree>
    <p:extLst>
      <p:ext uri="{BB962C8B-B14F-4D97-AF65-F5344CB8AC3E}">
        <p14:creationId xmlns:p14="http://schemas.microsoft.com/office/powerpoint/2010/main" val="2176721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8"/>
                                        </p:tgtEl>
                                        <p:attrNameLst>
                                          <p:attrName>style.visibility</p:attrName>
                                        </p:attrNameLst>
                                      </p:cBhvr>
                                      <p:to>
                                        <p:strVal val="visible"/>
                                      </p:to>
                                    </p:set>
                                    <p:animEffect transition="in" filter="blinds(horizontal)">
                                      <p:cBhvr>
                                        <p:cTn id="12" dur="500"/>
                                        <p:tgtEl>
                                          <p:spTgt spid="142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2339"/>
                                        </p:tgtEl>
                                        <p:attrNameLst>
                                          <p:attrName>style.visibility</p:attrName>
                                        </p:attrNameLst>
                                      </p:cBhvr>
                                      <p:to>
                                        <p:strVal val="visible"/>
                                      </p:to>
                                    </p:set>
                                    <p:animEffect transition="in" filter="blinds(horizontal)">
                                      <p:cBhvr>
                                        <p:cTn id="22"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4" y="0"/>
            <a:ext cx="9188124" cy="609600"/>
          </a:xfrm>
        </p:spPr>
        <p:txBody>
          <a:bodyPr>
            <a:normAutofit fontScale="90000"/>
          </a:bodyPr>
          <a:lstStyle/>
          <a:p>
            <a:pPr>
              <a:defRPr/>
            </a:pPr>
            <a:r>
              <a:rPr lang="en-US" dirty="0" smtClean="0"/>
              <a:t>Example Code</a:t>
            </a:r>
            <a:endParaRPr lang="en-US" dirty="0"/>
          </a:p>
        </p:txBody>
      </p:sp>
      <p:pic>
        <p:nvPicPr>
          <p:cNvPr id="143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13" y="1154114"/>
            <a:ext cx="8431823"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43" y="4178300"/>
            <a:ext cx="843182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35" y="927100"/>
            <a:ext cx="8919796"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9"/>
          <p:cNvSpPr>
            <a:spLocks noChangeArrowheads="1"/>
          </p:cNvSpPr>
          <p:nvPr/>
        </p:nvSpPr>
        <p:spPr bwMode="auto">
          <a:xfrm>
            <a:off x="4299276" y="6500814"/>
            <a:ext cx="3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fld id="{85BA0F98-F8A1-4D76-A32F-9BF34C35F12F}" type="slidenum">
              <a:rPr lang="en-US" sz="1200" b="1" i="0">
                <a:solidFill>
                  <a:schemeClr val="bg1"/>
                </a:solidFill>
              </a:rPr>
              <a:pPr algn="ctr"/>
              <a:t>17</a:t>
            </a:fld>
            <a:endParaRPr lang="en-US" sz="1200" b="1" i="0">
              <a:solidFill>
                <a:schemeClr val="bg1"/>
              </a:solidFill>
            </a:endParaRPr>
          </a:p>
        </p:txBody>
      </p:sp>
      <p:grpSp>
        <p:nvGrpSpPr>
          <p:cNvPr id="3" name="Group 9"/>
          <p:cNvGrpSpPr>
            <a:grpSpLocks/>
          </p:cNvGrpSpPr>
          <p:nvPr/>
        </p:nvGrpSpPr>
        <p:grpSpPr bwMode="auto">
          <a:xfrm>
            <a:off x="1" y="722313"/>
            <a:ext cx="9143999" cy="6055500"/>
            <a:chOff x="0" y="721895"/>
            <a:chExt cx="9625263" cy="5582652"/>
          </a:xfrm>
        </p:grpSpPr>
        <p:pic>
          <p:nvPicPr>
            <p:cNvPr id="307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38302"/>
              <a:ext cx="9572675" cy="536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ounded Rectangle 8"/>
            <p:cNvSpPr>
              <a:spLocks noChangeArrowheads="1"/>
            </p:cNvSpPr>
            <p:nvPr/>
          </p:nvSpPr>
          <p:spPr bwMode="auto">
            <a:xfrm>
              <a:off x="6448926" y="721895"/>
              <a:ext cx="3176337" cy="497305"/>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SimpleInterestCalc.html</a:t>
              </a:r>
            </a:p>
          </p:txBody>
        </p:sp>
      </p:grpSp>
    </p:spTree>
    <p:extLst>
      <p:ext uri="{BB962C8B-B14F-4D97-AF65-F5344CB8AC3E}">
        <p14:creationId xmlns:p14="http://schemas.microsoft.com/office/powerpoint/2010/main" val="394339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62"/>
                                        </p:tgtEl>
                                        <p:attrNameLst>
                                          <p:attrName>style.visibility</p:attrName>
                                        </p:attrNameLst>
                                      </p:cBhvr>
                                      <p:to>
                                        <p:strVal val="visible"/>
                                      </p:to>
                                    </p:set>
                                    <p:animEffect transition="in" filter="blinds(horizontal)">
                                      <p:cBhvr>
                                        <p:cTn id="12" dur="500"/>
                                        <p:tgtEl>
                                          <p:spTgt spid="143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63"/>
                                        </p:tgtEl>
                                        <p:attrNameLst>
                                          <p:attrName>style.visibility</p:attrName>
                                        </p:attrNameLst>
                                      </p:cBhvr>
                                      <p:to>
                                        <p:strVal val="visible"/>
                                      </p:to>
                                    </p:set>
                                    <p:animEffect transition="in" filter="blinds(horizontal)">
                                      <p:cBhvr>
                                        <p:cTn id="17" dur="500"/>
                                        <p:tgtEl>
                                          <p:spTgt spid="143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143362"/>
                                        </p:tgtEl>
                                      </p:cBhvr>
                                    </p:animEffect>
                                    <p:set>
                                      <p:cBhvr>
                                        <p:cTn id="22" dur="1" fill="hold">
                                          <p:stCondLst>
                                            <p:cond delay="499"/>
                                          </p:stCondLst>
                                        </p:cTn>
                                        <p:tgtEl>
                                          <p:spTgt spid="143362"/>
                                        </p:tgtEl>
                                        <p:attrNameLst>
                                          <p:attrName>style.visibility</p:attrName>
                                        </p:attrNameLst>
                                      </p:cBhvr>
                                      <p:to>
                                        <p:strVal val="hidden"/>
                                      </p:to>
                                    </p:set>
                                  </p:childTnLst>
                                </p:cTn>
                              </p:par>
                              <p:par>
                                <p:cTn id="23" presetID="42" presetClass="path" presetSubtype="0" accel="50000" decel="50000" fill="hold" nodeType="withEffect">
                                  <p:stCondLst>
                                    <p:cond delay="0"/>
                                  </p:stCondLst>
                                  <p:childTnLst>
                                    <p:animMotion origin="layout" path="M 0.00016 -0.11342 L 0.00144 0.08936 " pathEditMode="relative" rAng="0" ptsTypes="AA">
                                      <p:cBhvr>
                                        <p:cTn id="24" dur="2000" fill="hold"/>
                                        <p:tgtEl>
                                          <p:spTgt spid="143363"/>
                                        </p:tgtEl>
                                        <p:attrNameLst>
                                          <p:attrName>ppt_x</p:attrName>
                                          <p:attrName>ppt_y</p:attrName>
                                        </p:attrNameLst>
                                      </p:cBhvr>
                                      <p:rCtr x="64" y="10139"/>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43364"/>
                                        </p:tgtEl>
                                        <p:attrNameLst>
                                          <p:attrName>style.visibility</p:attrName>
                                        </p:attrNameLst>
                                      </p:cBhvr>
                                      <p:to>
                                        <p:strVal val="visible"/>
                                      </p:to>
                                    </p:set>
                                    <p:animEffect transition="in" filter="blinds(horizontal)">
                                      <p:cBhvr>
                                        <p:cTn id="29"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a:defRPr/>
            </a:pPr>
            <a:r>
              <a:rPr lang="en-US" dirty="0" smtClean="0"/>
              <a:t>2b. Scripting </a:t>
            </a:r>
            <a:r>
              <a:rPr lang="en-US" dirty="0"/>
              <a:t>Elements - Expressions</a:t>
            </a:r>
          </a:p>
        </p:txBody>
      </p:sp>
      <p:sp>
        <p:nvSpPr>
          <p:cNvPr id="31747" name="Rectangle 3"/>
          <p:cNvSpPr>
            <a:spLocks noGrp="1" noChangeArrowheads="1"/>
          </p:cNvSpPr>
          <p:nvPr>
            <p:ph type="body" idx="1"/>
          </p:nvPr>
        </p:nvSpPr>
        <p:spPr>
          <a:xfrm>
            <a:off x="0" y="762000"/>
            <a:ext cx="9144000" cy="6096000"/>
          </a:xfrm>
        </p:spPr>
        <p:txBody>
          <a:bodyPr>
            <a:normAutofit/>
          </a:bodyPr>
          <a:lstStyle/>
          <a:p>
            <a:pPr algn="just"/>
            <a:r>
              <a:rPr lang="en-US" sz="2400" dirty="0" smtClean="0"/>
              <a:t>The value of an expression can be printed to the browser using the syntax </a:t>
            </a:r>
            <a:r>
              <a:rPr lang="en-US" sz="2400" b="1" dirty="0" smtClean="0">
                <a:solidFill>
                  <a:schemeClr val="accent2"/>
                </a:solidFill>
              </a:rPr>
              <a:t>&lt;%=  expression%&gt;</a:t>
            </a:r>
          </a:p>
          <a:p>
            <a:pPr algn="just"/>
            <a:r>
              <a:rPr lang="en-US" sz="2400" dirty="0" smtClean="0"/>
              <a:t>In the previous example, we had below code:</a:t>
            </a:r>
          </a:p>
          <a:p>
            <a:pPr marL="0" indent="0" algn="just">
              <a:buNone/>
            </a:pPr>
            <a:r>
              <a:rPr lang="en-US" sz="2400" b="1" dirty="0">
                <a:solidFill>
                  <a:srgbClr val="0000FF"/>
                </a:solidFill>
              </a:rPr>
              <a:t>	</a:t>
            </a:r>
            <a:r>
              <a:rPr lang="en-US" sz="2400" b="1" dirty="0" smtClean="0">
                <a:solidFill>
                  <a:srgbClr val="0000FF"/>
                </a:solidFill>
              </a:rPr>
              <a:t>&lt;%</a:t>
            </a:r>
          </a:p>
          <a:p>
            <a:pPr marL="0" indent="0" algn="just">
              <a:buNone/>
            </a:pPr>
            <a:r>
              <a:rPr lang="en-US" sz="2400" b="1" dirty="0">
                <a:solidFill>
                  <a:srgbClr val="0000FF"/>
                </a:solidFill>
              </a:rPr>
              <a:t>	</a:t>
            </a:r>
            <a:r>
              <a:rPr lang="en-US" sz="2400" b="1" dirty="0" smtClean="0">
                <a:solidFill>
                  <a:srgbClr val="0000FF"/>
                </a:solidFill>
              </a:rPr>
              <a:t>	double </a:t>
            </a:r>
            <a:r>
              <a:rPr lang="en-US" sz="2400" b="1" dirty="0" err="1">
                <a:solidFill>
                  <a:srgbClr val="0000FF"/>
                </a:solidFill>
              </a:rPr>
              <a:t>si</a:t>
            </a:r>
            <a:r>
              <a:rPr lang="en-US" sz="2400" b="1" dirty="0">
                <a:solidFill>
                  <a:srgbClr val="0000FF"/>
                </a:solidFill>
              </a:rPr>
              <a:t> = compute(</a:t>
            </a:r>
            <a:r>
              <a:rPr lang="en-US" sz="2400" b="1" dirty="0" err="1">
                <a:solidFill>
                  <a:srgbClr val="0000FF"/>
                </a:solidFill>
              </a:rPr>
              <a:t>p,n,r</a:t>
            </a:r>
            <a:r>
              <a:rPr lang="en-US" sz="2400" b="1" dirty="0" smtClean="0">
                <a:solidFill>
                  <a:srgbClr val="0000FF"/>
                </a:solidFill>
              </a:rPr>
              <a:t>);</a:t>
            </a:r>
          </a:p>
          <a:p>
            <a:pPr marL="0" indent="0" algn="just">
              <a:buNone/>
            </a:pPr>
            <a:r>
              <a:rPr lang="en-US" sz="2400" b="1" dirty="0">
                <a:solidFill>
                  <a:srgbClr val="0000FF"/>
                </a:solidFill>
              </a:rPr>
              <a:t>	</a:t>
            </a:r>
            <a:r>
              <a:rPr lang="en-US" sz="2400" b="1" dirty="0" smtClean="0">
                <a:solidFill>
                  <a:srgbClr val="0000FF"/>
                </a:solidFill>
              </a:rPr>
              <a:t>	</a:t>
            </a:r>
            <a:r>
              <a:rPr lang="en-US" sz="2400" b="1" dirty="0" err="1" smtClean="0">
                <a:solidFill>
                  <a:srgbClr val="0000FF"/>
                </a:solidFill>
              </a:rPr>
              <a:t>out.print</a:t>
            </a:r>
            <a:r>
              <a:rPr lang="en-US" sz="2400" b="1" dirty="0">
                <a:solidFill>
                  <a:srgbClr val="0000FF"/>
                </a:solidFill>
              </a:rPr>
              <a:t>(“&lt;H1&gt;Simple Interest = “ + </a:t>
            </a:r>
            <a:r>
              <a:rPr lang="en-US" sz="2400" b="1" dirty="0" err="1">
                <a:solidFill>
                  <a:srgbClr val="0000FF"/>
                </a:solidFill>
              </a:rPr>
              <a:t>si</a:t>
            </a:r>
            <a:r>
              <a:rPr lang="en-US" sz="2400" b="1" dirty="0">
                <a:solidFill>
                  <a:srgbClr val="0000FF"/>
                </a:solidFill>
              </a:rPr>
              <a:t> + “&lt;H1</a:t>
            </a:r>
            <a:r>
              <a:rPr lang="en-US" sz="2400" b="1" dirty="0" smtClean="0">
                <a:solidFill>
                  <a:srgbClr val="0000FF"/>
                </a:solidFill>
              </a:rPr>
              <a:t>&gt;”);</a:t>
            </a:r>
          </a:p>
          <a:p>
            <a:pPr marL="0" indent="0" algn="just">
              <a:buNone/>
            </a:pPr>
            <a:r>
              <a:rPr lang="en-US" sz="2400" b="1" dirty="0">
                <a:solidFill>
                  <a:srgbClr val="0000FF"/>
                </a:solidFill>
              </a:rPr>
              <a:t>	</a:t>
            </a:r>
            <a:r>
              <a:rPr lang="en-US" sz="2400" b="1" dirty="0" smtClean="0">
                <a:solidFill>
                  <a:srgbClr val="0000FF"/>
                </a:solidFill>
              </a:rPr>
              <a:t>%&gt;</a:t>
            </a:r>
            <a:endParaRPr lang="en-US" sz="2400" b="1" dirty="0">
              <a:solidFill>
                <a:srgbClr val="0000FF"/>
              </a:solidFill>
            </a:endParaRPr>
          </a:p>
          <a:p>
            <a:pPr marL="0" indent="0" algn="just">
              <a:buNone/>
            </a:pPr>
            <a:r>
              <a:rPr lang="en-US" sz="2400" kern="0" dirty="0"/>
              <a:t>Instead of writing this Java code to print the result on client browser, we can use expression elements as,</a:t>
            </a:r>
          </a:p>
          <a:p>
            <a:pPr eaLnBrk="0" hangingPunct="0">
              <a:lnSpc>
                <a:spcPct val="80000"/>
              </a:lnSpc>
              <a:buClr>
                <a:srgbClr val="003366"/>
              </a:buClr>
              <a:buSzPct val="155000"/>
              <a:buNone/>
              <a:defRPr/>
            </a:pPr>
            <a:r>
              <a:rPr lang="en-US" sz="2400" b="1" dirty="0" smtClean="0"/>
              <a:t>		</a:t>
            </a:r>
            <a:r>
              <a:rPr lang="en-US" sz="2400" b="1" dirty="0" smtClean="0">
                <a:solidFill>
                  <a:srgbClr val="0000FF"/>
                </a:solidFill>
              </a:rPr>
              <a:t>&lt;%</a:t>
            </a:r>
            <a:endParaRPr lang="en-US" sz="2400" b="1" dirty="0">
              <a:solidFill>
                <a:srgbClr val="0000FF"/>
              </a:solidFill>
            </a:endParaRPr>
          </a:p>
          <a:p>
            <a:pPr eaLnBrk="0" hangingPunct="0">
              <a:lnSpc>
                <a:spcPct val="80000"/>
              </a:lnSpc>
              <a:buClr>
                <a:srgbClr val="003366"/>
              </a:buClr>
              <a:buSzPct val="155000"/>
              <a:buNone/>
              <a:defRPr/>
            </a:pPr>
            <a:r>
              <a:rPr lang="en-US" sz="2400" b="1" dirty="0" smtClean="0">
                <a:solidFill>
                  <a:srgbClr val="0000FF"/>
                </a:solidFill>
              </a:rPr>
              <a:t>			double </a:t>
            </a:r>
            <a:r>
              <a:rPr lang="en-US" sz="2400" b="1" dirty="0" err="1">
                <a:solidFill>
                  <a:srgbClr val="0000FF"/>
                </a:solidFill>
              </a:rPr>
              <a:t>si</a:t>
            </a:r>
            <a:r>
              <a:rPr lang="en-US" sz="2400" b="1" dirty="0">
                <a:solidFill>
                  <a:srgbClr val="0000FF"/>
                </a:solidFill>
              </a:rPr>
              <a:t> = compute(</a:t>
            </a:r>
            <a:r>
              <a:rPr lang="en-US" sz="2400" b="1" dirty="0" err="1">
                <a:solidFill>
                  <a:srgbClr val="0000FF"/>
                </a:solidFill>
              </a:rPr>
              <a:t>p,n,r</a:t>
            </a:r>
            <a:r>
              <a:rPr lang="en-US" sz="2400" b="1" dirty="0">
                <a:solidFill>
                  <a:srgbClr val="0000FF"/>
                </a:solidFill>
              </a:rPr>
              <a:t>);</a:t>
            </a:r>
          </a:p>
          <a:p>
            <a:pPr marL="0" indent="0" eaLnBrk="0" hangingPunct="0">
              <a:lnSpc>
                <a:spcPct val="80000"/>
              </a:lnSpc>
              <a:buClr>
                <a:srgbClr val="003366"/>
              </a:buClr>
              <a:buSzPct val="155000"/>
              <a:buNone/>
              <a:defRPr/>
            </a:pPr>
            <a:r>
              <a:rPr lang="en-US" sz="2400" b="1" dirty="0" smtClean="0">
                <a:solidFill>
                  <a:srgbClr val="0000FF"/>
                </a:solidFill>
              </a:rPr>
              <a:t>	%&gt;</a:t>
            </a:r>
            <a:endParaRPr lang="en-US" sz="2400" b="1" dirty="0">
              <a:solidFill>
                <a:srgbClr val="0000FF"/>
              </a:solidFill>
            </a:endParaRPr>
          </a:p>
          <a:p>
            <a:pPr eaLnBrk="0" hangingPunct="0">
              <a:lnSpc>
                <a:spcPct val="80000"/>
              </a:lnSpc>
              <a:buClr>
                <a:srgbClr val="003366"/>
              </a:buClr>
              <a:buSzPct val="155000"/>
              <a:buNone/>
              <a:defRPr/>
            </a:pPr>
            <a:r>
              <a:rPr lang="en-US" sz="2400" b="1" dirty="0" smtClean="0">
                <a:solidFill>
                  <a:srgbClr val="0000FF"/>
                </a:solidFill>
              </a:rPr>
              <a:t>		&lt;</a:t>
            </a:r>
            <a:r>
              <a:rPr lang="en-US" sz="2400" b="1" dirty="0">
                <a:solidFill>
                  <a:srgbClr val="0000FF"/>
                </a:solidFill>
              </a:rPr>
              <a:t>H1&gt; Simple Interest = </a:t>
            </a:r>
            <a:r>
              <a:rPr lang="en-US" sz="2400" b="1" dirty="0">
                <a:solidFill>
                  <a:srgbClr val="FF0000"/>
                </a:solidFill>
              </a:rPr>
              <a:t>&lt;%= </a:t>
            </a:r>
            <a:r>
              <a:rPr lang="en-US" sz="2400" b="1" dirty="0" err="1">
                <a:solidFill>
                  <a:srgbClr val="FF0000"/>
                </a:solidFill>
              </a:rPr>
              <a:t>si</a:t>
            </a:r>
            <a:r>
              <a:rPr lang="en-US" sz="2400" b="1" dirty="0">
                <a:solidFill>
                  <a:srgbClr val="FF0000"/>
                </a:solidFill>
              </a:rPr>
              <a:t>%&gt; </a:t>
            </a:r>
            <a:r>
              <a:rPr lang="en-US" sz="2400" b="1" dirty="0">
                <a:solidFill>
                  <a:srgbClr val="0000FF"/>
                </a:solidFill>
              </a:rPr>
              <a:t>&lt;H1</a:t>
            </a:r>
            <a:r>
              <a:rPr lang="en-US" sz="2400" b="1" dirty="0" smtClean="0">
                <a:solidFill>
                  <a:srgbClr val="0000FF"/>
                </a:solidFill>
              </a:rPr>
              <a:t>&gt;</a:t>
            </a:r>
          </a:p>
          <a:p>
            <a:pPr eaLnBrk="0" hangingPunct="0">
              <a:lnSpc>
                <a:spcPct val="80000"/>
              </a:lnSpc>
              <a:buClr>
                <a:srgbClr val="003366"/>
              </a:buClr>
              <a:buSzPct val="155000"/>
              <a:buNone/>
              <a:defRPr/>
            </a:pPr>
            <a:r>
              <a:rPr lang="en-US" sz="2400" b="1" dirty="0"/>
              <a:t>Do not end your statement with semicolon in case of expression tag.</a:t>
            </a:r>
          </a:p>
          <a:p>
            <a:pPr eaLnBrk="0" hangingPunct="0">
              <a:lnSpc>
                <a:spcPct val="80000"/>
              </a:lnSpc>
              <a:buClr>
                <a:srgbClr val="003366"/>
              </a:buClr>
              <a:buSzPct val="155000"/>
              <a:buNone/>
              <a:defRPr/>
            </a:pPr>
            <a:endParaRPr lang="en-US" sz="2400" b="1" dirty="0">
              <a:solidFill>
                <a:srgbClr val="0000FF"/>
              </a:solidFill>
            </a:endParaRPr>
          </a:p>
          <a:p>
            <a:pPr marL="0" indent="0" algn="just">
              <a:buNone/>
            </a:pPr>
            <a:endParaRPr lang="en-US" sz="2400" dirty="0" smtClean="0"/>
          </a:p>
        </p:txBody>
      </p:sp>
      <p:sp>
        <p:nvSpPr>
          <p:cNvPr id="31749"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9701CAC-5C65-45A5-B84D-7AD15BD1A3DE}" type="slidenum">
              <a:rPr lang="en-US" sz="1200" b="1" i="0">
                <a:solidFill>
                  <a:schemeClr val="bg1"/>
                </a:solidFill>
              </a:rPr>
              <a:pPr algn="ctr" eaLnBrk="1" hangingPunct="1"/>
              <a:t>18</a:t>
            </a:fld>
            <a:endParaRPr lang="en-US" sz="1200" b="1" i="0">
              <a:solidFill>
                <a:schemeClr val="bg1"/>
              </a:solidFill>
            </a:endParaRPr>
          </a:p>
        </p:txBody>
      </p:sp>
    </p:spTree>
    <p:extLst>
      <p:ext uri="{BB962C8B-B14F-4D97-AF65-F5344CB8AC3E}">
        <p14:creationId xmlns:p14="http://schemas.microsoft.com/office/powerpoint/2010/main" val="25134352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pPr>
              <a:defRPr/>
            </a:pPr>
            <a:r>
              <a:rPr lang="en-US" sz="4000" dirty="0" smtClean="0"/>
              <a:t>2c. Scripting </a:t>
            </a:r>
            <a:r>
              <a:rPr lang="en-US" sz="4000" dirty="0"/>
              <a:t>Elements - </a:t>
            </a:r>
            <a:r>
              <a:rPr lang="en-US" sz="4000" dirty="0" err="1" smtClean="0"/>
              <a:t>Scriplet</a:t>
            </a:r>
            <a:endParaRPr lang="en-US" sz="4000" dirty="0"/>
          </a:p>
        </p:txBody>
      </p:sp>
      <p:sp>
        <p:nvSpPr>
          <p:cNvPr id="31747" name="Rectangle 3"/>
          <p:cNvSpPr>
            <a:spLocks noGrp="1" noChangeArrowheads="1"/>
          </p:cNvSpPr>
          <p:nvPr>
            <p:ph type="body" idx="1"/>
          </p:nvPr>
        </p:nvSpPr>
        <p:spPr>
          <a:xfrm>
            <a:off x="0" y="762000"/>
            <a:ext cx="9144000" cy="6096000"/>
          </a:xfrm>
        </p:spPr>
        <p:txBody>
          <a:bodyPr>
            <a:normAutofit/>
          </a:bodyPr>
          <a:lstStyle/>
          <a:p>
            <a:pPr algn="just"/>
            <a:r>
              <a:rPr lang="en-US" sz="2400" dirty="0"/>
              <a:t>Variables declared within </a:t>
            </a:r>
            <a:r>
              <a:rPr lang="en-US" sz="2400" b="1" dirty="0">
                <a:solidFill>
                  <a:schemeClr val="accent2"/>
                </a:solidFill>
              </a:rPr>
              <a:t>&lt;% </a:t>
            </a:r>
            <a:r>
              <a:rPr lang="en-US" sz="2400" dirty="0"/>
              <a:t>and</a:t>
            </a:r>
            <a:r>
              <a:rPr lang="en-US" sz="2400" b="1" dirty="0">
                <a:solidFill>
                  <a:schemeClr val="accent2"/>
                </a:solidFill>
              </a:rPr>
              <a:t> %&gt;</a:t>
            </a:r>
            <a:r>
              <a:rPr lang="en-US" sz="2400" dirty="0"/>
              <a:t> will be </a:t>
            </a:r>
            <a:r>
              <a:rPr lang="en-US" sz="2400" u="sng" dirty="0"/>
              <a:t>local to the service()</a:t>
            </a:r>
            <a:r>
              <a:rPr lang="en-US" sz="2400" dirty="0"/>
              <a:t> method of the generated Servlet and each request will have a separate copy of this variable</a:t>
            </a:r>
          </a:p>
          <a:p>
            <a:pPr eaLnBrk="0" hangingPunct="0">
              <a:lnSpc>
                <a:spcPct val="80000"/>
              </a:lnSpc>
              <a:buClr>
                <a:srgbClr val="003366"/>
              </a:buClr>
              <a:buSzPct val="155000"/>
              <a:buNone/>
              <a:defRPr/>
            </a:pPr>
            <a:r>
              <a:rPr lang="en-US" sz="2400" dirty="0"/>
              <a:t>		</a:t>
            </a:r>
            <a:r>
              <a:rPr lang="en-US" sz="2400" dirty="0">
                <a:solidFill>
                  <a:srgbClr val="0000FF"/>
                </a:solidFill>
              </a:rPr>
              <a:t>	</a:t>
            </a:r>
            <a:r>
              <a:rPr lang="en-US" sz="2400" b="1" dirty="0">
                <a:solidFill>
                  <a:srgbClr val="0000FF"/>
                </a:solidFill>
              </a:rPr>
              <a:t>&lt;%</a:t>
            </a:r>
          </a:p>
          <a:p>
            <a:pPr eaLnBrk="0" hangingPunct="0">
              <a:lnSpc>
                <a:spcPct val="80000"/>
              </a:lnSpc>
              <a:buClr>
                <a:srgbClr val="003366"/>
              </a:buClr>
              <a:buSzPct val="155000"/>
              <a:buNone/>
              <a:defRPr/>
            </a:pPr>
            <a:r>
              <a:rPr lang="en-US" sz="2400" b="1" dirty="0">
                <a:solidFill>
                  <a:srgbClr val="0000FF"/>
                </a:solidFill>
              </a:rPr>
              <a:t>				</a:t>
            </a:r>
            <a:r>
              <a:rPr lang="en-US" sz="2400" b="1" dirty="0" err="1">
                <a:solidFill>
                  <a:srgbClr val="0000FF"/>
                </a:solidFill>
              </a:rPr>
              <a:t>int</a:t>
            </a:r>
            <a:r>
              <a:rPr lang="en-US" sz="2400" b="1" dirty="0">
                <a:solidFill>
                  <a:srgbClr val="0000FF"/>
                </a:solidFill>
              </a:rPr>
              <a:t> data = 0;</a:t>
            </a:r>
          </a:p>
          <a:p>
            <a:pPr eaLnBrk="0" hangingPunct="0">
              <a:lnSpc>
                <a:spcPct val="80000"/>
              </a:lnSpc>
              <a:buClr>
                <a:srgbClr val="003366"/>
              </a:buClr>
              <a:buSzPct val="155000"/>
              <a:buNone/>
              <a:defRPr/>
            </a:pPr>
            <a:r>
              <a:rPr lang="en-US" sz="2400" b="1" dirty="0">
                <a:solidFill>
                  <a:srgbClr val="0000FF"/>
                </a:solidFill>
              </a:rPr>
              <a:t>			%&gt;</a:t>
            </a:r>
          </a:p>
        </p:txBody>
      </p:sp>
      <p:sp>
        <p:nvSpPr>
          <p:cNvPr id="31749"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9701CAC-5C65-45A5-B84D-7AD15BD1A3DE}" type="slidenum">
              <a:rPr lang="en-US" sz="1200" b="1" i="0">
                <a:solidFill>
                  <a:schemeClr val="bg1"/>
                </a:solidFill>
              </a:rPr>
              <a:pPr algn="ctr" eaLnBrk="1" hangingPunct="1"/>
              <a:t>19</a:t>
            </a:fld>
            <a:endParaRPr lang="en-US" sz="1200" b="1" i="0">
              <a:solidFill>
                <a:schemeClr val="bg1"/>
              </a:solidFill>
            </a:endParaRPr>
          </a:p>
        </p:txBody>
      </p:sp>
    </p:spTree>
    <p:extLst>
      <p:ext uri="{BB962C8B-B14F-4D97-AF65-F5344CB8AC3E}">
        <p14:creationId xmlns:p14="http://schemas.microsoft.com/office/powerpoint/2010/main" val="17034586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a:defRPr/>
            </a:pPr>
            <a:r>
              <a:rPr lang="en-US" dirty="0"/>
              <a:t>JSP</a:t>
            </a:r>
          </a:p>
        </p:txBody>
      </p:sp>
      <p:sp>
        <p:nvSpPr>
          <p:cNvPr id="17411" name="Rectangle 3"/>
          <p:cNvSpPr>
            <a:spLocks noGrp="1" noChangeArrowheads="1"/>
          </p:cNvSpPr>
          <p:nvPr>
            <p:ph type="body" sz="half" idx="1"/>
          </p:nvPr>
        </p:nvSpPr>
        <p:spPr>
          <a:xfrm>
            <a:off x="0" y="762000"/>
            <a:ext cx="9144000" cy="6096000"/>
          </a:xfrm>
        </p:spPr>
        <p:txBody>
          <a:bodyPr>
            <a:normAutofit/>
          </a:bodyPr>
          <a:lstStyle/>
          <a:p>
            <a:pPr algn="just"/>
            <a:r>
              <a:rPr lang="en-US" sz="2400" dirty="0" smtClean="0"/>
              <a:t>A technology developed by Sun Microsystems for coding the presentation layer of an enterprise application</a:t>
            </a:r>
          </a:p>
          <a:p>
            <a:pPr algn="just"/>
            <a:r>
              <a:rPr lang="en-US" sz="2400" dirty="0" smtClean="0"/>
              <a:t>A JSP file is very similar to an HTML file, but has </a:t>
            </a:r>
            <a:r>
              <a:rPr lang="en-US" sz="2400" b="1" dirty="0" smtClean="0">
                <a:solidFill>
                  <a:schemeClr val="accent2"/>
                </a:solidFill>
              </a:rPr>
              <a:t>.</a:t>
            </a:r>
            <a:r>
              <a:rPr lang="en-US" sz="2400" b="1" dirty="0" err="1" smtClean="0">
                <a:solidFill>
                  <a:schemeClr val="accent2"/>
                </a:solidFill>
              </a:rPr>
              <a:t>jsp</a:t>
            </a:r>
            <a:r>
              <a:rPr lang="en-US" sz="2400" dirty="0" smtClean="0"/>
              <a:t> extension</a:t>
            </a:r>
          </a:p>
          <a:p>
            <a:pPr algn="just"/>
            <a:r>
              <a:rPr lang="en-US" sz="2400" dirty="0" smtClean="0"/>
              <a:t>Unlike HTML files, JSP files will contain some Java code also, within </a:t>
            </a:r>
            <a:r>
              <a:rPr lang="en-US" sz="2400" b="1" dirty="0" smtClean="0">
                <a:solidFill>
                  <a:schemeClr val="accent2"/>
                </a:solidFill>
              </a:rPr>
              <a:t>&lt;% %&gt;</a:t>
            </a:r>
            <a:r>
              <a:rPr lang="en-US" sz="2400" dirty="0" smtClean="0"/>
              <a:t> elements</a:t>
            </a:r>
          </a:p>
          <a:p>
            <a:pPr algn="just"/>
            <a:r>
              <a:rPr lang="en-US" sz="2400" dirty="0" smtClean="0"/>
              <a:t>The server associates the JSP with a URL</a:t>
            </a:r>
          </a:p>
          <a:p>
            <a:pPr algn="just"/>
            <a:r>
              <a:rPr lang="en-US" sz="2400" dirty="0" smtClean="0"/>
              <a:t>When the URL is invoked, the JSP is executed</a:t>
            </a:r>
          </a:p>
          <a:p>
            <a:pPr algn="just"/>
            <a:r>
              <a:rPr lang="en-US" sz="2400" dirty="0"/>
              <a:t>Just like a </a:t>
            </a:r>
            <a:r>
              <a:rPr lang="en-US" sz="2400" b="1" dirty="0" err="1">
                <a:solidFill>
                  <a:schemeClr val="accent2"/>
                </a:solidFill>
              </a:rPr>
              <a:t>ServletContainer</a:t>
            </a:r>
            <a:r>
              <a:rPr lang="en-US" sz="2400" dirty="0"/>
              <a:t> is required for executing a Servlet, a </a:t>
            </a:r>
            <a:r>
              <a:rPr lang="en-US" sz="2400" b="1" dirty="0">
                <a:solidFill>
                  <a:schemeClr val="accent2"/>
                </a:solidFill>
              </a:rPr>
              <a:t>JSP Container</a:t>
            </a:r>
            <a:r>
              <a:rPr lang="en-US" sz="2400" dirty="0"/>
              <a:t> is required for executing a </a:t>
            </a:r>
            <a:r>
              <a:rPr lang="en-US" sz="2400" dirty="0" smtClean="0"/>
              <a:t>JSP</a:t>
            </a:r>
          </a:p>
          <a:p>
            <a:pPr algn="just"/>
            <a:r>
              <a:rPr lang="en-US" sz="2400" dirty="0"/>
              <a:t>When a client requests for a JSP, the JSP container sends the HTML tags as-is to the browser</a:t>
            </a:r>
          </a:p>
          <a:p>
            <a:pPr algn="just"/>
            <a:endParaRPr lang="en-US" sz="2400" b="1" dirty="0" smtClean="0">
              <a:solidFill>
                <a:srgbClr val="FF3300"/>
              </a:solidFill>
            </a:endParaRPr>
          </a:p>
        </p:txBody>
      </p:sp>
      <p:sp>
        <p:nvSpPr>
          <p:cNvPr id="17412"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B6DB178F-FC5E-4176-8911-DB00DD07C301}" type="slidenum">
              <a:rPr lang="en-US" sz="1200" b="1" i="0">
                <a:solidFill>
                  <a:schemeClr val="bg1"/>
                </a:solidFill>
              </a:rPr>
              <a:pPr algn="ctr" eaLnBrk="1" hangingPunct="1"/>
              <a:t>2</a:t>
            </a:fld>
            <a:endParaRPr lang="en-US" sz="1200" b="1" i="0">
              <a:solidFill>
                <a:schemeClr val="bg1"/>
              </a:solidFill>
            </a:endParaRPr>
          </a:p>
        </p:txBody>
      </p:sp>
    </p:spTree>
    <p:extLst>
      <p:ext uri="{BB962C8B-B14F-4D97-AF65-F5344CB8AC3E}">
        <p14:creationId xmlns:p14="http://schemas.microsoft.com/office/powerpoint/2010/main" val="10794239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084807" y="910712"/>
            <a:ext cx="1339362" cy="56673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r>
              <a:rPr lang="en-US" sz="2800" i="0" dirty="0">
                <a:solidFill>
                  <a:schemeClr val="bg1"/>
                </a:solidFill>
              </a:rPr>
              <a:t>Servlet </a:t>
            </a:r>
          </a:p>
        </p:txBody>
      </p:sp>
      <p:sp>
        <p:nvSpPr>
          <p:cNvPr id="2" name="Title 1"/>
          <p:cNvSpPr>
            <a:spLocks noGrp="1"/>
          </p:cNvSpPr>
          <p:nvPr>
            <p:ph type="title"/>
          </p:nvPr>
        </p:nvSpPr>
        <p:spPr>
          <a:xfrm>
            <a:off x="-35860" y="9525"/>
            <a:ext cx="9179859" cy="752475"/>
          </a:xfrm>
          <a:solidFill>
            <a:schemeClr val="accent4">
              <a:lumMod val="20000"/>
              <a:lumOff val="80000"/>
            </a:schemeClr>
          </a:solidFill>
        </p:spPr>
        <p:txBody>
          <a:bodyPr>
            <a:normAutofit fontScale="90000"/>
          </a:bodyPr>
          <a:lstStyle/>
          <a:p>
            <a:pPr>
              <a:defRPr/>
            </a:pPr>
            <a:r>
              <a:rPr lang="en-US" dirty="0" smtClean="0"/>
              <a:t>Can you Answer these Questions?</a:t>
            </a:r>
            <a:endParaRPr lang="en-US" dirty="0"/>
          </a:p>
        </p:txBody>
      </p:sp>
      <p:sp>
        <p:nvSpPr>
          <p:cNvPr id="3" name="Content Placeholder 2"/>
          <p:cNvSpPr>
            <a:spLocks noGrp="1"/>
          </p:cNvSpPr>
          <p:nvPr>
            <p:ph idx="1"/>
          </p:nvPr>
        </p:nvSpPr>
        <p:spPr>
          <a:xfrm>
            <a:off x="87838" y="1139638"/>
            <a:ext cx="8229600" cy="1093787"/>
          </a:xfrm>
        </p:spPr>
        <p:txBody>
          <a:bodyPr>
            <a:normAutofit fontScale="70000" lnSpcReduction="20000"/>
          </a:bodyPr>
          <a:lstStyle/>
          <a:p>
            <a:pPr algn="just">
              <a:buFont typeface="Wingdings" pitchFamily="2" charset="2"/>
              <a:buNone/>
            </a:pPr>
            <a:r>
              <a:rPr lang="en-US" dirty="0" smtClean="0"/>
              <a:t>JSP will be  converted to a                during         </a:t>
            </a:r>
          </a:p>
          <a:p>
            <a:pPr algn="just">
              <a:buFont typeface="Wingdings" pitchFamily="2" charset="2"/>
              <a:buNone/>
            </a:pPr>
            <a:r>
              <a:rPr lang="en-US" dirty="0" smtClean="0"/>
              <a:t>phase </a:t>
            </a:r>
          </a:p>
          <a:p>
            <a:pPr algn="just">
              <a:buFont typeface="Wingdings" pitchFamily="2" charset="2"/>
              <a:buNone/>
            </a:pPr>
            <a:r>
              <a:rPr lang="en-US" dirty="0" smtClean="0"/>
              <a:t>         </a:t>
            </a:r>
          </a:p>
        </p:txBody>
      </p:sp>
      <p:sp>
        <p:nvSpPr>
          <p:cNvPr id="4" name="Slide Number Placeholder 3"/>
          <p:cNvSpPr>
            <a:spLocks noGrp="1"/>
          </p:cNvSpPr>
          <p:nvPr>
            <p:ph type="sldNum" sz="quarter" idx="10"/>
          </p:nvPr>
        </p:nvSpPr>
        <p:spPr>
          <a:xfrm>
            <a:off x="4169019" y="6469063"/>
            <a:ext cx="590550" cy="404812"/>
          </a:xfrm>
        </p:spPr>
        <p:txBody>
          <a:bodyPr/>
          <a:lstStyle/>
          <a:p>
            <a:pPr>
              <a:defRPr/>
            </a:pPr>
            <a:r>
              <a:rPr lang="en-US" b="0" dirty="0" smtClean="0"/>
              <a:t>80</a:t>
            </a:r>
            <a:endParaRPr lang="en-US" b="0" dirty="0"/>
          </a:p>
        </p:txBody>
      </p:sp>
      <p:sp>
        <p:nvSpPr>
          <p:cNvPr id="10" name="Rectangle 9"/>
          <p:cNvSpPr/>
          <p:nvPr/>
        </p:nvSpPr>
        <p:spPr bwMode="auto">
          <a:xfrm>
            <a:off x="6819901" y="1189039"/>
            <a:ext cx="2042746" cy="56673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r>
              <a:rPr lang="en-US" sz="2800" i="0" dirty="0">
                <a:solidFill>
                  <a:schemeClr val="bg1"/>
                </a:solidFill>
              </a:rPr>
              <a:t>Translation</a:t>
            </a:r>
          </a:p>
        </p:txBody>
      </p:sp>
      <p:sp>
        <p:nvSpPr>
          <p:cNvPr id="8" name="Rectangle 7"/>
          <p:cNvSpPr/>
          <p:nvPr/>
        </p:nvSpPr>
        <p:spPr bwMode="auto">
          <a:xfrm>
            <a:off x="388327" y="2614613"/>
            <a:ext cx="8001000" cy="82391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i="0" dirty="0">
              <a:solidFill>
                <a:schemeClr val="tx1"/>
              </a:solidFill>
            </a:endParaRPr>
          </a:p>
        </p:txBody>
      </p:sp>
      <p:sp>
        <p:nvSpPr>
          <p:cNvPr id="9" name="Rectangle 8"/>
          <p:cNvSpPr/>
          <p:nvPr/>
        </p:nvSpPr>
        <p:spPr bwMode="auto">
          <a:xfrm>
            <a:off x="320920" y="4059238"/>
            <a:ext cx="8001000" cy="82391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i="0" dirty="0">
              <a:solidFill>
                <a:schemeClr val="tx1"/>
              </a:solidFill>
            </a:endParaRPr>
          </a:p>
        </p:txBody>
      </p:sp>
      <p:sp>
        <p:nvSpPr>
          <p:cNvPr id="11" name="Rectangle 10"/>
          <p:cNvSpPr/>
          <p:nvPr/>
        </p:nvSpPr>
        <p:spPr bwMode="auto">
          <a:xfrm>
            <a:off x="810358" y="3236914"/>
            <a:ext cx="8001000" cy="8223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i="0" dirty="0">
              <a:solidFill>
                <a:schemeClr val="tx1"/>
              </a:solidFill>
            </a:endParaRPr>
          </a:p>
        </p:txBody>
      </p:sp>
      <p:sp>
        <p:nvSpPr>
          <p:cNvPr id="12" name="Rectangle 11"/>
          <p:cNvSpPr/>
          <p:nvPr/>
        </p:nvSpPr>
        <p:spPr bwMode="auto">
          <a:xfrm>
            <a:off x="792774" y="3786189"/>
            <a:ext cx="8002465" cy="8223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i="0" dirty="0">
              <a:solidFill>
                <a:schemeClr val="tx1"/>
              </a:solidFill>
            </a:endParaRPr>
          </a:p>
        </p:txBody>
      </p:sp>
      <p:sp>
        <p:nvSpPr>
          <p:cNvPr id="14" name="Rectangle 13"/>
          <p:cNvSpPr/>
          <p:nvPr/>
        </p:nvSpPr>
        <p:spPr bwMode="auto">
          <a:xfrm>
            <a:off x="855785" y="3382963"/>
            <a:ext cx="8001000" cy="82391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i="0" dirty="0">
              <a:solidFill>
                <a:schemeClr val="tx1"/>
              </a:solidFill>
            </a:endParaRPr>
          </a:p>
        </p:txBody>
      </p:sp>
      <p:sp>
        <p:nvSpPr>
          <p:cNvPr id="16" name="Rectangle 15"/>
          <p:cNvSpPr/>
          <p:nvPr/>
        </p:nvSpPr>
        <p:spPr bwMode="auto">
          <a:xfrm>
            <a:off x="414704" y="2955926"/>
            <a:ext cx="8001000" cy="8223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just">
              <a:defRPr/>
            </a:pPr>
            <a:r>
              <a:rPr lang="en-US" sz="2800" i="0" dirty="0">
                <a:solidFill>
                  <a:schemeClr val="tx1"/>
                </a:solidFill>
              </a:rPr>
              <a:t>In which element can methods be declared in a JSP page?</a:t>
            </a:r>
          </a:p>
        </p:txBody>
      </p:sp>
      <p:sp>
        <p:nvSpPr>
          <p:cNvPr id="19" name="Rectangle 18"/>
          <p:cNvSpPr/>
          <p:nvPr/>
        </p:nvSpPr>
        <p:spPr bwMode="auto">
          <a:xfrm>
            <a:off x="410308" y="3875088"/>
            <a:ext cx="8002466" cy="665162"/>
          </a:xfrm>
          <a:prstGeom prst="rect">
            <a:avLst/>
          </a:prstGeom>
          <a:solidFill>
            <a:schemeClr val="accen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just">
              <a:defRPr/>
            </a:pPr>
            <a:r>
              <a:rPr lang="en-US" sz="2800" i="0" dirty="0">
                <a:solidFill>
                  <a:schemeClr val="tx1"/>
                </a:solidFill>
              </a:rPr>
              <a:t>Inside a JSP declaration element. Syntax &lt;%! …. %&gt;</a:t>
            </a:r>
          </a:p>
        </p:txBody>
      </p:sp>
      <p:sp>
        <p:nvSpPr>
          <p:cNvPr id="20" name="Rectangle 19"/>
          <p:cNvSpPr/>
          <p:nvPr/>
        </p:nvSpPr>
        <p:spPr bwMode="auto">
          <a:xfrm>
            <a:off x="392723" y="4816476"/>
            <a:ext cx="8001000" cy="8223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just">
              <a:defRPr/>
            </a:pPr>
            <a:r>
              <a:rPr lang="en-US" sz="2800" i="0" dirty="0">
                <a:solidFill>
                  <a:schemeClr val="tx1"/>
                </a:solidFill>
              </a:rPr>
              <a:t>The text written inside JSP expression element,      &lt;%= ..%&gt; will be an argument to which method? </a:t>
            </a:r>
          </a:p>
        </p:txBody>
      </p:sp>
      <p:sp>
        <p:nvSpPr>
          <p:cNvPr id="21" name="Rectangle 20"/>
          <p:cNvSpPr/>
          <p:nvPr/>
        </p:nvSpPr>
        <p:spPr bwMode="auto">
          <a:xfrm>
            <a:off x="351692" y="5716588"/>
            <a:ext cx="8002466" cy="652462"/>
          </a:xfrm>
          <a:prstGeom prst="rect">
            <a:avLst/>
          </a:prstGeom>
          <a:solidFill>
            <a:schemeClr val="accen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r>
              <a:rPr lang="en-US" sz="2800" i="0" dirty="0" err="1">
                <a:solidFill>
                  <a:schemeClr val="tx1"/>
                </a:solidFill>
              </a:rPr>
              <a:t>out.print</a:t>
            </a:r>
            <a:r>
              <a:rPr lang="en-US" sz="2800" i="0" dirty="0">
                <a:solidFill>
                  <a:schemeClr val="tx1"/>
                </a:solidFill>
              </a:rPr>
              <a:t>() method</a:t>
            </a:r>
          </a:p>
        </p:txBody>
      </p:sp>
    </p:spTree>
    <p:extLst>
      <p:ext uri="{BB962C8B-B14F-4D97-AF65-F5344CB8AC3E}">
        <p14:creationId xmlns:p14="http://schemas.microsoft.com/office/powerpoint/2010/main" val="213696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grpId="0" nodeType="clickEffect">
                                  <p:stCondLst>
                                    <p:cond delay="0"/>
                                  </p:stCondLst>
                                  <p:childTnLst>
                                    <p:animClr clrSpc="rgb" dir="cw">
                                      <p:cBhvr override="childStyle">
                                        <p:cTn id="12" dur="2000" fill="hold"/>
                                        <p:tgtEl>
                                          <p:spTgt spid="17"/>
                                        </p:tgtEl>
                                        <p:attrNameLst>
                                          <p:attrName>style.color</p:attrName>
                                        </p:attrNameLst>
                                      </p:cBhvr>
                                      <p:to>
                                        <a:schemeClr val="tx1"/>
                                      </p:to>
                                    </p:animClr>
                                  </p:childTnLst>
                                </p:cTn>
                              </p:par>
                              <p:par>
                                <p:cTn id="13" presetID="1" presetClass="emph" presetSubtype="2" fill="hold" nodeType="withEffect">
                                  <p:stCondLst>
                                    <p:cond delay="0"/>
                                  </p:stCondLst>
                                  <p:childTnLst>
                                    <p:animClr clrSpc="rgb" dir="cw">
                                      <p:cBhvr>
                                        <p:cTn id="14" dur="2000" fill="hold"/>
                                        <p:tgtEl>
                                          <p:spTgt spid="17"/>
                                        </p:tgtEl>
                                        <p:attrNameLst>
                                          <p:attrName>fillcolor</p:attrName>
                                        </p:attrNameLst>
                                      </p:cBhvr>
                                      <p:to>
                                        <a:schemeClr val="accent1"/>
                                      </p:to>
                                    </p:animClr>
                                    <p:set>
                                      <p:cBhvr>
                                        <p:cTn id="15" dur="2000" fill="hold"/>
                                        <p:tgtEl>
                                          <p:spTgt spid="17"/>
                                        </p:tgtEl>
                                        <p:attrNameLst>
                                          <p:attrName>fill.type</p:attrName>
                                        </p:attrNameLst>
                                      </p:cBhvr>
                                      <p:to>
                                        <p:strVal val="solid"/>
                                      </p:to>
                                    </p:set>
                                    <p:set>
                                      <p:cBhvr>
                                        <p:cTn id="16" dur="2000" fill="hold"/>
                                        <p:tgtEl>
                                          <p:spTgt spid="17"/>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grpId="0" nodeType="clickEffect">
                                  <p:stCondLst>
                                    <p:cond delay="0"/>
                                  </p:stCondLst>
                                  <p:childTnLst>
                                    <p:animClr clrSpc="rgb" dir="cw">
                                      <p:cBhvr override="childStyle">
                                        <p:cTn id="20" dur="1000" fill="hold"/>
                                        <p:tgtEl>
                                          <p:spTgt spid="10"/>
                                        </p:tgtEl>
                                        <p:attrNameLst>
                                          <p:attrName>style.color</p:attrName>
                                        </p:attrNameLst>
                                      </p:cBhvr>
                                      <p:to>
                                        <a:schemeClr val="tx2"/>
                                      </p:to>
                                    </p:animClr>
                                  </p:childTnLst>
                                </p:cTn>
                              </p:par>
                              <p:par>
                                <p:cTn id="21" presetID="1" presetClass="emph" presetSubtype="2" fill="hold" nodeType="withEffect">
                                  <p:stCondLst>
                                    <p:cond delay="0"/>
                                  </p:stCondLst>
                                  <p:childTnLst>
                                    <p:animClr clrSpc="rgb" dir="cw">
                                      <p:cBhvr>
                                        <p:cTn id="22" dur="2000" fill="hold"/>
                                        <p:tgtEl>
                                          <p:spTgt spid="10"/>
                                        </p:tgtEl>
                                        <p:attrNameLst>
                                          <p:attrName>fillcolor</p:attrName>
                                        </p:attrNameLst>
                                      </p:cBhvr>
                                      <p:to>
                                        <a:schemeClr val="accent1"/>
                                      </p:to>
                                    </p:animClr>
                                    <p:set>
                                      <p:cBhvr>
                                        <p:cTn id="23" dur="2000" fill="hold"/>
                                        <p:tgtEl>
                                          <p:spTgt spid="10"/>
                                        </p:tgtEl>
                                        <p:attrNameLst>
                                          <p:attrName>fill.type</p:attrName>
                                        </p:attrNameLst>
                                      </p:cBhvr>
                                      <p:to>
                                        <p:strVal val="solid"/>
                                      </p:to>
                                    </p:set>
                                    <p:set>
                                      <p:cBhvr>
                                        <p:cTn id="24" dur="2000" fill="hold"/>
                                        <p:tgtEl>
                                          <p:spTgt spid="10"/>
                                        </p:tgtEl>
                                        <p:attrNameLst>
                                          <p:attrName>fill.on</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0-#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1000" fill="hold"/>
                                        <p:tgtEl>
                                          <p:spTgt spid="21"/>
                                        </p:tgtEl>
                                        <p:attrNameLst>
                                          <p:attrName>ppt_x</p:attrName>
                                        </p:attrNameLst>
                                      </p:cBhvr>
                                      <p:tavLst>
                                        <p:tav tm="0">
                                          <p:val>
                                            <p:strVal val="0-#ppt_w/2"/>
                                          </p:val>
                                        </p:tav>
                                        <p:tav tm="100000">
                                          <p:val>
                                            <p:strVal val="#ppt_x"/>
                                          </p:val>
                                        </p:tav>
                                      </p:tavLst>
                                    </p:anim>
                                    <p:anim calcmode="lin" valueType="num">
                                      <p:cBhvr additive="base">
                                        <p:cTn id="4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build="p"/>
      <p:bldP spid="10" grpId="0" animBg="1"/>
      <p:bldP spid="16" grpId="0" animBg="1"/>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JSP Lifecycle methods</a:t>
            </a:r>
          </a:p>
        </p:txBody>
      </p:sp>
      <p:sp>
        <p:nvSpPr>
          <p:cNvPr id="33795" name="Rectangle 3"/>
          <p:cNvSpPr>
            <a:spLocks noGrp="1" noChangeArrowheads="1"/>
          </p:cNvSpPr>
          <p:nvPr>
            <p:ph type="body" idx="1"/>
          </p:nvPr>
        </p:nvSpPr>
        <p:spPr>
          <a:xfrm>
            <a:off x="0" y="838200"/>
            <a:ext cx="9144000" cy="6019799"/>
          </a:xfrm>
        </p:spPr>
        <p:txBody>
          <a:bodyPr>
            <a:normAutofit/>
          </a:bodyPr>
          <a:lstStyle/>
          <a:p>
            <a:pPr algn="just" eaLnBrk="1" hangingPunct="1"/>
            <a:r>
              <a:rPr lang="en-US" sz="2800" dirty="0" smtClean="0"/>
              <a:t>Lifecycle methods of JSP are:</a:t>
            </a:r>
          </a:p>
          <a:p>
            <a:pPr lvl="1" algn="just" eaLnBrk="1" hangingPunct="1"/>
            <a:r>
              <a:rPr lang="en-US" b="1" dirty="0" err="1" smtClean="0">
                <a:solidFill>
                  <a:schemeClr val="tx2">
                    <a:lumMod val="60000"/>
                    <a:lumOff val="40000"/>
                  </a:schemeClr>
                </a:solidFill>
              </a:rPr>
              <a:t>jspInit</a:t>
            </a:r>
            <a:endParaRPr lang="en-US" b="1" dirty="0" smtClean="0">
              <a:solidFill>
                <a:schemeClr val="tx2">
                  <a:lumMod val="60000"/>
                  <a:lumOff val="40000"/>
                </a:schemeClr>
              </a:solidFill>
            </a:endParaRPr>
          </a:p>
          <a:p>
            <a:pPr lvl="2" algn="just"/>
            <a:r>
              <a:rPr lang="en-US" sz="2000" dirty="0"/>
              <a:t>The code that should be executed only once when the JSP is invoked for the first time can be coded in a method </a:t>
            </a:r>
            <a:r>
              <a:rPr lang="en-US" sz="2000" dirty="0" err="1"/>
              <a:t>jspInit</a:t>
            </a:r>
            <a:r>
              <a:rPr lang="en-US" sz="2000" dirty="0"/>
              <a:t>()</a:t>
            </a:r>
          </a:p>
          <a:p>
            <a:pPr lvl="2" algn="just"/>
            <a:r>
              <a:rPr lang="en-US" sz="2000" dirty="0"/>
              <a:t>The </a:t>
            </a:r>
            <a:r>
              <a:rPr lang="en-US" sz="2000" dirty="0" err="1"/>
              <a:t>jspInit</a:t>
            </a:r>
            <a:r>
              <a:rPr lang="en-US" sz="2000" dirty="0"/>
              <a:t>() method will be </a:t>
            </a:r>
            <a:r>
              <a:rPr lang="en-US" sz="2000" u="sng" dirty="0"/>
              <a:t>executed only once</a:t>
            </a:r>
            <a:r>
              <a:rPr lang="en-US" sz="2000" dirty="0"/>
              <a:t> per JSP, not per request</a:t>
            </a:r>
          </a:p>
          <a:p>
            <a:pPr lvl="2" algn="just"/>
            <a:r>
              <a:rPr lang="en-US" sz="2000" dirty="0"/>
              <a:t>This method contains code for initializing the </a:t>
            </a:r>
            <a:r>
              <a:rPr lang="en-US" sz="2000" dirty="0" smtClean="0"/>
              <a:t>JSP</a:t>
            </a:r>
          </a:p>
          <a:p>
            <a:pPr lvl="2" algn="just" eaLnBrk="1" hangingPunct="1"/>
            <a:r>
              <a:rPr lang="en-US" sz="2000" b="1" u="sng" dirty="0" smtClean="0"/>
              <a:t>Could be overridden</a:t>
            </a:r>
            <a:r>
              <a:rPr lang="en-US" sz="2000" dirty="0" smtClean="0"/>
              <a:t> in the JSP page </a:t>
            </a:r>
            <a:r>
              <a:rPr lang="en-US" sz="2000" u="sng" dirty="0" smtClean="0"/>
              <a:t>using scripting element like declaration </a:t>
            </a:r>
          </a:p>
          <a:p>
            <a:pPr lvl="1" algn="just" eaLnBrk="1" hangingPunct="1"/>
            <a:r>
              <a:rPr lang="en-US" sz="2400" b="1" dirty="0" smtClean="0">
                <a:solidFill>
                  <a:schemeClr val="tx2">
                    <a:lumMod val="60000"/>
                    <a:lumOff val="40000"/>
                  </a:schemeClr>
                </a:solidFill>
              </a:rPr>
              <a:t>_</a:t>
            </a:r>
            <a:r>
              <a:rPr lang="en-US" sz="2400" b="1" dirty="0" err="1" smtClean="0">
                <a:solidFill>
                  <a:schemeClr val="tx2">
                    <a:lumMod val="60000"/>
                    <a:lumOff val="40000"/>
                  </a:schemeClr>
                </a:solidFill>
              </a:rPr>
              <a:t>jspService</a:t>
            </a:r>
            <a:endParaRPr lang="en-US" sz="2400" b="1" dirty="0" smtClean="0">
              <a:solidFill>
                <a:schemeClr val="tx2">
                  <a:lumMod val="60000"/>
                  <a:lumOff val="40000"/>
                </a:schemeClr>
              </a:solidFill>
            </a:endParaRPr>
          </a:p>
          <a:p>
            <a:pPr lvl="2" algn="just" eaLnBrk="1" hangingPunct="1"/>
            <a:r>
              <a:rPr lang="en-US" sz="2000" b="1" u="sng" dirty="0" smtClean="0"/>
              <a:t>Can not be explicitly overridden</a:t>
            </a:r>
          </a:p>
          <a:p>
            <a:pPr lvl="2" algn="just" eaLnBrk="1" hangingPunct="1"/>
            <a:r>
              <a:rPr lang="en-US" sz="2000" dirty="0" smtClean="0"/>
              <a:t>All </a:t>
            </a:r>
            <a:r>
              <a:rPr lang="en-US" sz="2000" u="sng" dirty="0" err="1" smtClean="0"/>
              <a:t>scriptlets</a:t>
            </a:r>
            <a:r>
              <a:rPr lang="en-US" sz="2000" dirty="0" smtClean="0"/>
              <a:t> in that JSP get place in this method definition</a:t>
            </a:r>
          </a:p>
          <a:p>
            <a:pPr lvl="2" algn="just"/>
            <a:r>
              <a:rPr lang="en-US" sz="2000" dirty="0"/>
              <a:t>The code that should be executed each time the JSP is requested has to go in this method.</a:t>
            </a:r>
          </a:p>
          <a:p>
            <a:pPr lvl="2" algn="just" eaLnBrk="1" hangingPunct="1"/>
            <a:endParaRPr lang="en-US" dirty="0" smtClean="0"/>
          </a:p>
        </p:txBody>
      </p:sp>
      <p:sp>
        <p:nvSpPr>
          <p:cNvPr id="4" name="Slide Number Placeholder 3"/>
          <p:cNvSpPr>
            <a:spLocks noGrp="1"/>
          </p:cNvSpPr>
          <p:nvPr>
            <p:ph type="sldNum" sz="quarter" idx="10"/>
          </p:nvPr>
        </p:nvSpPr>
        <p:spPr>
          <a:xfrm>
            <a:off x="4079631" y="6489700"/>
            <a:ext cx="773723" cy="476250"/>
          </a:xfrm>
        </p:spPr>
        <p:txBody>
          <a:bodyPr/>
          <a:lstStyle/>
          <a:p>
            <a:pPr>
              <a:defRPr/>
            </a:pPr>
            <a:fld id="{DF38A1A7-0493-4F76-B6B1-2153903D700A}" type="slidenum">
              <a:rPr lang="en-US" smtClean="0"/>
              <a:pPr>
                <a:defRPr/>
              </a:pPr>
              <a:t>21</a:t>
            </a:fld>
            <a:endParaRPr lang="en-US" dirty="0"/>
          </a:p>
        </p:txBody>
      </p:sp>
    </p:spTree>
    <p:extLst>
      <p:ext uri="{BB962C8B-B14F-4D97-AF65-F5344CB8AC3E}">
        <p14:creationId xmlns:p14="http://schemas.microsoft.com/office/powerpoint/2010/main" val="29813000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JSP Lifecycle methods</a:t>
            </a:r>
          </a:p>
        </p:txBody>
      </p:sp>
      <p:sp>
        <p:nvSpPr>
          <p:cNvPr id="33795" name="Rectangle 3"/>
          <p:cNvSpPr>
            <a:spLocks noGrp="1" noChangeArrowheads="1"/>
          </p:cNvSpPr>
          <p:nvPr>
            <p:ph type="body" idx="1"/>
          </p:nvPr>
        </p:nvSpPr>
        <p:spPr>
          <a:xfrm>
            <a:off x="0" y="838200"/>
            <a:ext cx="9144000" cy="6019799"/>
          </a:xfrm>
        </p:spPr>
        <p:txBody>
          <a:bodyPr>
            <a:normAutofit/>
          </a:bodyPr>
          <a:lstStyle/>
          <a:p>
            <a:pPr algn="just" eaLnBrk="1" hangingPunct="1"/>
            <a:r>
              <a:rPr lang="en-US" dirty="0" smtClean="0"/>
              <a:t>Lifecycle methods of JSP are:</a:t>
            </a:r>
          </a:p>
          <a:p>
            <a:pPr lvl="1" algn="just" eaLnBrk="1" hangingPunct="1"/>
            <a:r>
              <a:rPr lang="en-US" sz="2400" b="1" dirty="0" err="1" smtClean="0">
                <a:solidFill>
                  <a:schemeClr val="tx2">
                    <a:lumMod val="60000"/>
                    <a:lumOff val="40000"/>
                  </a:schemeClr>
                </a:solidFill>
              </a:rPr>
              <a:t>jspDestroy</a:t>
            </a:r>
            <a:endParaRPr lang="en-US" sz="2400" b="1" dirty="0" smtClean="0">
              <a:solidFill>
                <a:schemeClr val="tx2">
                  <a:lumMod val="60000"/>
                  <a:lumOff val="40000"/>
                </a:schemeClr>
              </a:solidFill>
            </a:endParaRPr>
          </a:p>
          <a:p>
            <a:pPr lvl="2" algn="just" eaLnBrk="1" hangingPunct="1"/>
            <a:r>
              <a:rPr lang="en-US" b="1" u="sng" dirty="0" smtClean="0"/>
              <a:t>Could be overridden</a:t>
            </a:r>
            <a:r>
              <a:rPr lang="en-US" dirty="0" smtClean="0"/>
              <a:t> </a:t>
            </a:r>
            <a:r>
              <a:rPr lang="en-US" u="sng" dirty="0" smtClean="0"/>
              <a:t>in the JSP page using scripting element</a:t>
            </a:r>
          </a:p>
          <a:p>
            <a:pPr lvl="2" algn="just"/>
            <a:r>
              <a:rPr lang="en-US" dirty="0"/>
              <a:t>The code that should be executed only once when the JSP is unloaded from the memory can be coded in a method </a:t>
            </a:r>
            <a:r>
              <a:rPr lang="en-US" dirty="0" err="1"/>
              <a:t>jspDestroy</a:t>
            </a:r>
            <a:r>
              <a:rPr lang="en-US" dirty="0"/>
              <a:t>()</a:t>
            </a:r>
          </a:p>
          <a:p>
            <a:pPr lvl="2" algn="just"/>
            <a:r>
              <a:rPr lang="en-US" dirty="0"/>
              <a:t>This method contains code to cleanup the resources used by the </a:t>
            </a:r>
            <a:r>
              <a:rPr lang="en-US" dirty="0" smtClean="0"/>
              <a:t>JSP</a:t>
            </a:r>
            <a:endParaRPr lang="en-US" u="sng" dirty="0" smtClean="0"/>
          </a:p>
          <a:p>
            <a:r>
              <a:rPr lang="en-US" sz="2400" b="1" dirty="0"/>
              <a:t>The signatures of the lifecycle methods:</a:t>
            </a:r>
          </a:p>
          <a:p>
            <a:pPr lvl="1"/>
            <a:r>
              <a:rPr lang="en-US" sz="2000" dirty="0"/>
              <a:t>public void </a:t>
            </a:r>
            <a:r>
              <a:rPr lang="en-US" sz="2000" dirty="0" err="1"/>
              <a:t>jspInit</a:t>
            </a:r>
            <a:r>
              <a:rPr lang="en-US" sz="2000" dirty="0"/>
              <a:t>();</a:t>
            </a:r>
          </a:p>
          <a:p>
            <a:pPr lvl="1"/>
            <a:r>
              <a:rPr lang="en-US" sz="2000" dirty="0"/>
              <a:t>public void _</a:t>
            </a:r>
            <a:r>
              <a:rPr lang="en-US" sz="2000" dirty="0" err="1"/>
              <a:t>jspService</a:t>
            </a:r>
            <a:r>
              <a:rPr lang="en-US" sz="2000" dirty="0"/>
              <a:t>(</a:t>
            </a:r>
            <a:r>
              <a:rPr lang="en-US" sz="2000" dirty="0" err="1"/>
              <a:t>HtpServletRequest</a:t>
            </a:r>
            <a:r>
              <a:rPr lang="en-US" sz="2000" dirty="0"/>
              <a:t>, </a:t>
            </a:r>
            <a:r>
              <a:rPr lang="en-US" sz="2000" dirty="0" err="1"/>
              <a:t>HttpServletResponse</a:t>
            </a:r>
            <a:r>
              <a:rPr lang="en-US" sz="2000" dirty="0"/>
              <a:t>) throws </a:t>
            </a:r>
            <a:r>
              <a:rPr lang="en-US" sz="2000" dirty="0" err="1"/>
              <a:t>IOException</a:t>
            </a:r>
            <a:r>
              <a:rPr lang="en-US" sz="2000" dirty="0"/>
              <a:t>, </a:t>
            </a:r>
            <a:r>
              <a:rPr lang="en-US" sz="2000" dirty="0" err="1"/>
              <a:t>ServletException</a:t>
            </a:r>
            <a:r>
              <a:rPr lang="en-US" sz="2000" dirty="0"/>
              <a:t>;</a:t>
            </a:r>
          </a:p>
          <a:p>
            <a:pPr lvl="1"/>
            <a:r>
              <a:rPr lang="en-US" sz="2000" dirty="0"/>
              <a:t>public </a:t>
            </a:r>
            <a:r>
              <a:rPr lang="en-US" sz="2000" dirty="0" err="1"/>
              <a:t>jspDestroy</a:t>
            </a:r>
            <a:r>
              <a:rPr lang="en-US" sz="2000" dirty="0"/>
              <a:t>();</a:t>
            </a:r>
          </a:p>
          <a:p>
            <a:pPr lvl="2" algn="just" eaLnBrk="1" hangingPunct="1"/>
            <a:endParaRPr lang="en-US" dirty="0" smtClean="0"/>
          </a:p>
        </p:txBody>
      </p:sp>
      <p:sp>
        <p:nvSpPr>
          <p:cNvPr id="4" name="Slide Number Placeholder 3"/>
          <p:cNvSpPr>
            <a:spLocks noGrp="1"/>
          </p:cNvSpPr>
          <p:nvPr>
            <p:ph type="sldNum" sz="quarter" idx="10"/>
          </p:nvPr>
        </p:nvSpPr>
        <p:spPr>
          <a:xfrm>
            <a:off x="4079631" y="6489700"/>
            <a:ext cx="773723" cy="476250"/>
          </a:xfrm>
        </p:spPr>
        <p:txBody>
          <a:bodyPr/>
          <a:lstStyle/>
          <a:p>
            <a:pPr>
              <a:defRPr/>
            </a:pPr>
            <a:fld id="{DF38A1A7-0493-4F76-B6B1-2153903D700A}" type="slidenum">
              <a:rPr lang="en-US" smtClean="0"/>
              <a:pPr>
                <a:defRPr/>
              </a:pPr>
              <a:t>22</a:t>
            </a:fld>
            <a:endParaRPr lang="en-US" dirty="0"/>
          </a:p>
        </p:txBody>
      </p:sp>
    </p:spTree>
    <p:extLst>
      <p:ext uri="{BB962C8B-B14F-4D97-AF65-F5344CB8AC3E}">
        <p14:creationId xmlns:p14="http://schemas.microsoft.com/office/powerpoint/2010/main" val="113270568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0"/>
            <a:ext cx="9144000" cy="769938"/>
          </a:xfrm>
          <a:solidFill>
            <a:schemeClr val="accent4">
              <a:lumMod val="20000"/>
              <a:lumOff val="80000"/>
            </a:schemeClr>
          </a:solidFill>
        </p:spPr>
        <p:txBody>
          <a:bodyPr/>
          <a:lstStyle/>
          <a:p>
            <a:pPr eaLnBrk="1" hangingPunct="1">
              <a:defRPr/>
            </a:pPr>
            <a:r>
              <a:rPr lang="en-US" dirty="0" smtClean="0"/>
              <a:t>Example : JSP Lifecycle methods</a:t>
            </a:r>
          </a:p>
        </p:txBody>
      </p:sp>
      <p:sp>
        <p:nvSpPr>
          <p:cNvPr id="34819"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552956A2-DED2-43DB-A3B2-13F02012F0BE}" type="slidenum">
              <a:rPr lang="en-US" sz="1200" b="1" i="0">
                <a:solidFill>
                  <a:schemeClr val="bg1"/>
                </a:solidFill>
              </a:rPr>
              <a:pPr algn="ctr" eaLnBrk="1" hangingPunct="1"/>
              <a:t>23</a:t>
            </a:fld>
            <a:endParaRPr lang="en-US" sz="1200" b="1" i="0">
              <a:solidFill>
                <a:schemeClr val="bg1"/>
              </a:solidFill>
            </a:endParaRP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9314"/>
            <a:ext cx="914400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9938"/>
            <a:ext cx="89535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4993" y="3776664"/>
            <a:ext cx="524900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839" y="4905375"/>
            <a:ext cx="62161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ounded Rectangular Callout 7"/>
          <p:cNvSpPr>
            <a:spLocks noChangeArrowheads="1"/>
          </p:cNvSpPr>
          <p:nvPr/>
        </p:nvSpPr>
        <p:spPr bwMode="auto">
          <a:xfrm>
            <a:off x="196362" y="4000501"/>
            <a:ext cx="2577612" cy="652463"/>
          </a:xfrm>
          <a:prstGeom prst="wedgeRoundRectCallout">
            <a:avLst>
              <a:gd name="adj1" fmla="val 93713"/>
              <a:gd name="adj2" fmla="val 14014"/>
              <a:gd name="adj3" fmla="val 16667"/>
            </a:avLst>
          </a:prstGeom>
          <a:solidFill>
            <a:schemeClr val="accent1"/>
          </a:solidFill>
          <a:ln w="9525" algn="ctr">
            <a:solidFill>
              <a:schemeClr val="tx1"/>
            </a:solidFill>
            <a:round/>
            <a:headEnd/>
            <a:tailEnd/>
          </a:ln>
        </p:spPr>
        <p:txBody>
          <a:bodyPr/>
          <a:lstStyle/>
          <a:p>
            <a:r>
              <a:rPr lang="en-US"/>
              <a:t>Deploy and run the JSP in server</a:t>
            </a:r>
          </a:p>
        </p:txBody>
      </p:sp>
      <p:sp>
        <p:nvSpPr>
          <p:cNvPr id="22537" name="Rounded Rectangular Callout 8"/>
          <p:cNvSpPr>
            <a:spLocks noChangeArrowheads="1"/>
          </p:cNvSpPr>
          <p:nvPr/>
        </p:nvSpPr>
        <p:spPr bwMode="auto">
          <a:xfrm>
            <a:off x="0" y="5246688"/>
            <a:ext cx="2562958" cy="990600"/>
          </a:xfrm>
          <a:prstGeom prst="wedgeRoundRectCallout">
            <a:avLst>
              <a:gd name="adj1" fmla="val 93713"/>
              <a:gd name="adj2" fmla="val 14014"/>
              <a:gd name="adj3" fmla="val 16667"/>
            </a:avLst>
          </a:prstGeom>
          <a:solidFill>
            <a:schemeClr val="accent1"/>
          </a:solidFill>
          <a:ln w="9525" algn="ctr">
            <a:solidFill>
              <a:schemeClr val="tx1"/>
            </a:solidFill>
            <a:round/>
            <a:headEnd/>
            <a:tailEnd/>
          </a:ln>
        </p:spPr>
        <p:txBody>
          <a:bodyPr/>
          <a:lstStyle/>
          <a:p>
            <a:r>
              <a:rPr lang="en-US"/>
              <a:t>Stop the server and watch the console window</a:t>
            </a:r>
          </a:p>
        </p:txBody>
      </p:sp>
    </p:spTree>
    <p:extLst>
      <p:ext uri="{BB962C8B-B14F-4D97-AF65-F5344CB8AC3E}">
        <p14:creationId xmlns:p14="http://schemas.microsoft.com/office/powerpoint/2010/main" val="6141198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22532"/>
                                        </p:tgtEl>
                                      </p:cBhvr>
                                    </p:animEffect>
                                    <p:set>
                                      <p:cBhvr>
                                        <p:cTn id="7" dur="1" fill="hold">
                                          <p:stCondLst>
                                            <p:cond delay="499"/>
                                          </p:stCondLst>
                                        </p:cTn>
                                        <p:tgtEl>
                                          <p:spTgt spid="2253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blinds(horizontal)">
                                      <p:cBhvr>
                                        <p:cTn id="12" dur="500"/>
                                        <p:tgtEl>
                                          <p:spTgt spid="225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blinds(horizontal)">
                                      <p:cBhvr>
                                        <p:cTn id="17" dur="500"/>
                                        <p:tgtEl>
                                          <p:spTgt spid="225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blinds(horizontal)">
                                      <p:cBhvr>
                                        <p:cTn id="22" dur="500"/>
                                        <p:tgtEl>
                                          <p:spTgt spid="225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blinds(horizontal)">
                                      <p:cBhvr>
                                        <p:cTn id="27" dur="500"/>
                                        <p:tgtEl>
                                          <p:spTgt spid="225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535"/>
                                        </p:tgtEl>
                                        <p:attrNameLst>
                                          <p:attrName>style.visibility</p:attrName>
                                        </p:attrNameLst>
                                      </p:cBhvr>
                                      <p:to>
                                        <p:strVal val="visible"/>
                                      </p:to>
                                    </p:set>
                                    <p:animEffect transition="in" filter="blinds(horizontal)">
                                      <p:cBhvr>
                                        <p:cTn id="32" dur="500"/>
                                        <p:tgtEl>
                                          <p:spTgt spid="225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nodeType="clickEffect">
                                  <p:stCondLst>
                                    <p:cond delay="0"/>
                                  </p:stCondLst>
                                  <p:childTnLst>
                                    <p:animEffect transition="out" filter="blinds(horizontal)">
                                      <p:cBhvr>
                                        <p:cTn id="36" dur="500"/>
                                        <p:tgtEl>
                                          <p:spTgt spid="22533"/>
                                        </p:tgtEl>
                                      </p:cBhvr>
                                    </p:animEffect>
                                    <p:set>
                                      <p:cBhvr>
                                        <p:cTn id="37" dur="1" fill="hold">
                                          <p:stCondLst>
                                            <p:cond delay="499"/>
                                          </p:stCondLst>
                                        </p:cTn>
                                        <p:tgtEl>
                                          <p:spTgt spid="225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P spid="2253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Intentionally left blank :refer notes page</a:t>
            </a:r>
            <a:endParaRPr lang="en-US" dirty="0"/>
          </a:p>
        </p:txBody>
      </p:sp>
    </p:spTree>
    <p:extLst>
      <p:ext uri="{BB962C8B-B14F-4D97-AF65-F5344CB8AC3E}">
        <p14:creationId xmlns:p14="http://schemas.microsoft.com/office/powerpoint/2010/main" val="37267774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defRPr/>
            </a:pPr>
            <a:r>
              <a:rPr lang="en-US" dirty="0" smtClean="0"/>
              <a:t>Implicit Objects:</a:t>
            </a:r>
          </a:p>
        </p:txBody>
      </p:sp>
      <p:sp>
        <p:nvSpPr>
          <p:cNvPr id="37891" name="Rectangle 3"/>
          <p:cNvSpPr>
            <a:spLocks noGrp="1" noChangeArrowheads="1"/>
          </p:cNvSpPr>
          <p:nvPr>
            <p:ph type="body" idx="1"/>
          </p:nvPr>
        </p:nvSpPr>
        <p:spPr>
          <a:xfrm>
            <a:off x="0" y="762000"/>
            <a:ext cx="9144000" cy="6096000"/>
          </a:xfrm>
        </p:spPr>
        <p:txBody>
          <a:bodyPr>
            <a:normAutofit/>
          </a:bodyPr>
          <a:lstStyle/>
          <a:p>
            <a:pPr algn="just" eaLnBrk="1" hangingPunct="1"/>
            <a:r>
              <a:rPr lang="en-US" sz="2400" dirty="0" smtClean="0"/>
              <a:t>Can be used within the Java code (</a:t>
            </a:r>
            <a:r>
              <a:rPr lang="en-US" sz="2400" dirty="0" err="1" smtClean="0"/>
              <a:t>scriptlets</a:t>
            </a:r>
            <a:r>
              <a:rPr lang="en-US" sz="2400" dirty="0" smtClean="0"/>
              <a:t>) in a JSP, without ever having to declare them, hence the name, </a:t>
            </a:r>
            <a:r>
              <a:rPr lang="en-US" sz="2400" b="1" dirty="0" smtClean="0">
                <a:solidFill>
                  <a:schemeClr val="accent2"/>
                </a:solidFill>
              </a:rPr>
              <a:t>implicit objects</a:t>
            </a:r>
            <a:endParaRPr lang="en-US" sz="2400" dirty="0" smtClean="0"/>
          </a:p>
          <a:p>
            <a:pPr algn="just" eaLnBrk="1" hangingPunct="1"/>
            <a:r>
              <a:rPr lang="en-US" sz="2400" dirty="0" smtClean="0"/>
              <a:t>They are defined either in Servlet API / in JSP API</a:t>
            </a:r>
          </a:p>
          <a:p>
            <a:pPr algn="just">
              <a:buFontTx/>
              <a:buNone/>
            </a:pPr>
            <a:r>
              <a:rPr lang="en-US" sz="2000" b="1" dirty="0" smtClean="0"/>
              <a:t>	IMPLICIT OBJECTS </a:t>
            </a:r>
            <a:r>
              <a:rPr lang="en-US" sz="2000" b="1" dirty="0" smtClean="0">
                <a:sym typeface="Wingdings" pitchFamily="2" charset="2"/>
              </a:rPr>
              <a:t>	Classes defined in API</a:t>
            </a:r>
            <a:endParaRPr lang="en-US" sz="2000" b="1" dirty="0" smtClean="0"/>
          </a:p>
          <a:p>
            <a:pPr lvl="1" algn="just">
              <a:buFontTx/>
              <a:buNone/>
            </a:pPr>
            <a:r>
              <a:rPr lang="en-US" sz="1800" dirty="0" smtClean="0"/>
              <a:t>out 			</a:t>
            </a:r>
            <a:r>
              <a:rPr lang="en-US" sz="1800" dirty="0" err="1" smtClean="0"/>
              <a:t>javax.servlet.jsp.JspWriter</a:t>
            </a:r>
            <a:endParaRPr lang="en-US" sz="1800" dirty="0" smtClean="0"/>
          </a:p>
          <a:p>
            <a:pPr lvl="1" algn="just">
              <a:buFontTx/>
              <a:buNone/>
            </a:pPr>
            <a:r>
              <a:rPr lang="en-US" sz="1800" dirty="0" smtClean="0"/>
              <a:t>request		</a:t>
            </a:r>
            <a:r>
              <a:rPr lang="en-US" sz="1800" dirty="0" err="1" smtClean="0"/>
              <a:t>javax.servlet.http.HttpServletRequest</a:t>
            </a:r>
            <a:endParaRPr lang="en-US" sz="1800" dirty="0" smtClean="0"/>
          </a:p>
          <a:p>
            <a:pPr lvl="1" algn="just">
              <a:buFontTx/>
              <a:buNone/>
            </a:pPr>
            <a:r>
              <a:rPr lang="en-US" sz="1800" dirty="0" smtClean="0"/>
              <a:t>response		</a:t>
            </a:r>
            <a:r>
              <a:rPr lang="en-US" sz="1800" dirty="0" err="1" smtClean="0"/>
              <a:t>javax.servlet.http.HttpServletResponse</a:t>
            </a:r>
            <a:endParaRPr lang="en-US" sz="1800" dirty="0" smtClean="0"/>
          </a:p>
          <a:p>
            <a:pPr lvl="1" algn="just">
              <a:buFontTx/>
              <a:buNone/>
            </a:pPr>
            <a:r>
              <a:rPr lang="en-US" sz="1800" dirty="0" smtClean="0"/>
              <a:t>session		</a:t>
            </a:r>
            <a:r>
              <a:rPr lang="en-US" sz="1800" dirty="0" err="1" smtClean="0"/>
              <a:t>javax.servlet.http.HttpSession</a:t>
            </a:r>
            <a:endParaRPr lang="en-US" sz="1800" dirty="0" smtClean="0"/>
          </a:p>
          <a:p>
            <a:pPr lvl="1" algn="just">
              <a:buFontTx/>
              <a:buNone/>
            </a:pPr>
            <a:r>
              <a:rPr lang="en-US" sz="1800" dirty="0" smtClean="0"/>
              <a:t>application		</a:t>
            </a:r>
            <a:r>
              <a:rPr lang="en-US" sz="1800" dirty="0" err="1" smtClean="0"/>
              <a:t>javax.servlet.ServletContext</a:t>
            </a:r>
            <a:r>
              <a:rPr lang="en-US" sz="1800" dirty="0" smtClean="0"/>
              <a:t> – </a:t>
            </a:r>
            <a:r>
              <a:rPr lang="en-US" sz="1800" dirty="0" smtClean="0">
                <a:solidFill>
                  <a:schemeClr val="accent3">
                    <a:lumMod val="75000"/>
                  </a:schemeClr>
                </a:solidFill>
              </a:rPr>
              <a:t>share same info across pages</a:t>
            </a:r>
          </a:p>
          <a:p>
            <a:pPr lvl="1" algn="just">
              <a:buFontTx/>
              <a:buNone/>
            </a:pPr>
            <a:r>
              <a:rPr lang="en-US" sz="1800" dirty="0" err="1" smtClean="0"/>
              <a:t>config</a:t>
            </a:r>
            <a:r>
              <a:rPr lang="en-US" sz="1800" dirty="0" smtClean="0"/>
              <a:t>		</a:t>
            </a:r>
            <a:r>
              <a:rPr lang="en-US" sz="1800" dirty="0" err="1" smtClean="0"/>
              <a:t>javax.servlet.ServletConfig</a:t>
            </a:r>
            <a:r>
              <a:rPr lang="en-US" sz="1800" dirty="0" smtClean="0"/>
              <a:t>- </a:t>
            </a:r>
            <a:r>
              <a:rPr lang="en-US" sz="1800" dirty="0" smtClean="0">
                <a:solidFill>
                  <a:schemeClr val="accent3">
                    <a:lumMod val="75000"/>
                  </a:schemeClr>
                </a:solidFill>
              </a:rPr>
              <a:t>pass initial data to </a:t>
            </a:r>
            <a:r>
              <a:rPr lang="en-US" sz="1800" dirty="0" err="1" smtClean="0">
                <a:solidFill>
                  <a:schemeClr val="accent3">
                    <a:lumMod val="75000"/>
                  </a:schemeClr>
                </a:solidFill>
              </a:rPr>
              <a:t>jsp</a:t>
            </a:r>
            <a:r>
              <a:rPr lang="en-US" sz="1800" dirty="0" smtClean="0">
                <a:solidFill>
                  <a:schemeClr val="accent3">
                    <a:lumMod val="75000"/>
                  </a:schemeClr>
                </a:solidFill>
              </a:rPr>
              <a:t> pages</a:t>
            </a:r>
          </a:p>
          <a:p>
            <a:pPr lvl="1" algn="just">
              <a:buFontTx/>
              <a:buNone/>
            </a:pPr>
            <a:r>
              <a:rPr lang="en-US" sz="1800" dirty="0" smtClean="0"/>
              <a:t>exception *		</a:t>
            </a:r>
            <a:r>
              <a:rPr lang="en-US" sz="1800" dirty="0" err="1" smtClean="0"/>
              <a:t>javax.servlet.jsp.JspException</a:t>
            </a:r>
            <a:endParaRPr lang="en-US" sz="1800" dirty="0" smtClean="0"/>
          </a:p>
          <a:p>
            <a:pPr lvl="1" algn="just">
              <a:buNone/>
            </a:pPr>
            <a:r>
              <a:rPr lang="en-US" sz="1800" dirty="0" smtClean="0"/>
              <a:t>Page			</a:t>
            </a:r>
            <a:r>
              <a:rPr lang="en-US" sz="1800" dirty="0"/>
              <a:t> </a:t>
            </a:r>
            <a:r>
              <a:rPr lang="en-US" sz="1800" dirty="0">
                <a:solidFill>
                  <a:schemeClr val="accent3">
                    <a:lumMod val="75000"/>
                  </a:schemeClr>
                </a:solidFill>
              </a:rPr>
              <a:t>processes the current request. </a:t>
            </a:r>
            <a:endParaRPr lang="en-US" sz="1800" dirty="0" smtClean="0">
              <a:solidFill>
                <a:schemeClr val="accent3">
                  <a:lumMod val="75000"/>
                </a:schemeClr>
              </a:solidFill>
            </a:endParaRPr>
          </a:p>
          <a:p>
            <a:pPr lvl="1" algn="just">
              <a:buFontTx/>
              <a:buNone/>
            </a:pPr>
            <a:r>
              <a:rPr lang="en-US" sz="1800" b="1" dirty="0" smtClean="0"/>
              <a:t>(* Only available in error pages)</a:t>
            </a:r>
          </a:p>
          <a:p>
            <a:pPr algn="just" eaLnBrk="1" hangingPunct="1"/>
            <a:r>
              <a:rPr lang="en-US" sz="2400" dirty="0" smtClean="0"/>
              <a:t>They are made available by the Web Container, in _</a:t>
            </a:r>
            <a:r>
              <a:rPr lang="en-US" sz="2400" dirty="0" err="1" smtClean="0"/>
              <a:t>jspService</a:t>
            </a:r>
            <a:r>
              <a:rPr lang="en-US" sz="2400" dirty="0" smtClean="0"/>
              <a:t>() method</a:t>
            </a:r>
          </a:p>
          <a:p>
            <a:pPr lvl="3" algn="just" eaLnBrk="1" hangingPunct="1">
              <a:buFontTx/>
              <a:buNone/>
            </a:pPr>
            <a:endParaRPr lang="en-US" sz="1800" b="1" dirty="0" smtClean="0"/>
          </a:p>
        </p:txBody>
      </p:sp>
      <p:sp>
        <p:nvSpPr>
          <p:cNvPr id="37892"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ACFA24CA-1F9E-4ABB-92DE-7364C2BBB788}" type="slidenum">
              <a:rPr lang="en-US" sz="1200" b="1" i="0">
                <a:solidFill>
                  <a:schemeClr val="bg1"/>
                </a:solidFill>
              </a:rPr>
              <a:pPr algn="ctr" eaLnBrk="1" hangingPunct="1"/>
              <a:t>25</a:t>
            </a:fld>
            <a:endParaRPr lang="en-US" sz="1200" b="1" i="0">
              <a:solidFill>
                <a:schemeClr val="bg1"/>
              </a:solidFill>
            </a:endParaRPr>
          </a:p>
        </p:txBody>
      </p:sp>
    </p:spTree>
    <p:extLst>
      <p:ext uri="{BB962C8B-B14F-4D97-AF65-F5344CB8AC3E}">
        <p14:creationId xmlns:p14="http://schemas.microsoft.com/office/powerpoint/2010/main" val="414186495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626" y="0"/>
            <a:ext cx="9135374" cy="685800"/>
          </a:xfrm>
          <a:solidFill>
            <a:schemeClr val="accent4">
              <a:lumMod val="20000"/>
              <a:lumOff val="80000"/>
            </a:schemeClr>
          </a:solidFill>
        </p:spPr>
        <p:txBody>
          <a:bodyPr>
            <a:normAutofit fontScale="90000"/>
          </a:bodyPr>
          <a:lstStyle/>
          <a:p>
            <a:pPr eaLnBrk="1" hangingPunct="1">
              <a:defRPr/>
            </a:pPr>
            <a:r>
              <a:rPr lang="en-US" dirty="0" smtClean="0"/>
              <a:t>Implicit Objects - out</a:t>
            </a:r>
          </a:p>
        </p:txBody>
      </p:sp>
      <p:sp>
        <p:nvSpPr>
          <p:cNvPr id="38915" name="Rectangle 3"/>
          <p:cNvSpPr>
            <a:spLocks noGrp="1" noChangeArrowheads="1"/>
          </p:cNvSpPr>
          <p:nvPr>
            <p:ph type="body" idx="1"/>
          </p:nvPr>
        </p:nvSpPr>
        <p:spPr>
          <a:xfrm>
            <a:off x="0" y="685800"/>
            <a:ext cx="9144000" cy="6172200"/>
          </a:xfrm>
        </p:spPr>
        <p:txBody>
          <a:bodyPr>
            <a:normAutofit/>
          </a:bodyPr>
          <a:lstStyle/>
          <a:p>
            <a:pPr algn="just" eaLnBrk="1" hangingPunct="1"/>
            <a:r>
              <a:rPr lang="en-US" sz="2400" dirty="0" smtClean="0"/>
              <a:t>The implicit object </a:t>
            </a:r>
            <a:r>
              <a:rPr lang="en-US" sz="2400" b="1" dirty="0" smtClean="0">
                <a:solidFill>
                  <a:schemeClr val="accent2"/>
                </a:solidFill>
              </a:rPr>
              <a:t>out</a:t>
            </a:r>
            <a:r>
              <a:rPr lang="en-US" sz="2400" dirty="0" smtClean="0"/>
              <a:t> is a Writer with which the web developer can write to the client</a:t>
            </a:r>
          </a:p>
          <a:p>
            <a:pPr algn="just" eaLnBrk="1" hangingPunct="1"/>
            <a:r>
              <a:rPr lang="en-US" sz="2400" dirty="0" smtClean="0"/>
              <a:t>The </a:t>
            </a:r>
            <a:r>
              <a:rPr lang="en-US" sz="2400" b="1" dirty="0" smtClean="0">
                <a:solidFill>
                  <a:schemeClr val="accent2"/>
                </a:solidFill>
              </a:rPr>
              <a:t>print()</a:t>
            </a:r>
            <a:r>
              <a:rPr lang="en-US" sz="2400" dirty="0" smtClean="0"/>
              <a:t> method of </a:t>
            </a:r>
            <a:r>
              <a:rPr lang="en-US" sz="2400" b="1" dirty="0" smtClean="0">
                <a:solidFill>
                  <a:schemeClr val="accent2"/>
                </a:solidFill>
              </a:rPr>
              <a:t>out</a:t>
            </a:r>
            <a:r>
              <a:rPr lang="en-US" sz="2400" dirty="0" smtClean="0"/>
              <a:t> is used to write data to the browser</a:t>
            </a:r>
          </a:p>
        </p:txBody>
      </p:sp>
      <p:sp>
        <p:nvSpPr>
          <p:cNvPr id="29700" name="Text Box 4"/>
          <p:cNvSpPr txBox="1">
            <a:spLocks noChangeArrowheads="1"/>
          </p:cNvSpPr>
          <p:nvPr/>
        </p:nvSpPr>
        <p:spPr bwMode="auto">
          <a:xfrm>
            <a:off x="533400" y="2743200"/>
            <a:ext cx="80010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indent="-342900" eaLnBrk="0" hangingPunct="0">
              <a:spcBef>
                <a:spcPct val="20000"/>
              </a:spcBef>
              <a:buClr>
                <a:srgbClr val="003366"/>
              </a:buClr>
              <a:buSzPct val="155000"/>
              <a:buFont typeface="Wingdings" pitchFamily="2" charset="2"/>
              <a:buNone/>
              <a:defRPr/>
            </a:pPr>
            <a:r>
              <a:rPr lang="en-US" sz="2400" b="1" i="0" dirty="0" err="1"/>
              <a:t>out.print</a:t>
            </a:r>
            <a:r>
              <a:rPr lang="en-US" sz="2400" b="1" i="0" dirty="0"/>
              <a:t>(“Hello ” + </a:t>
            </a:r>
            <a:r>
              <a:rPr lang="en-US" sz="2400" b="1" i="0" dirty="0" err="1"/>
              <a:t>userName</a:t>
            </a:r>
            <a:r>
              <a:rPr lang="en-US" sz="2400" b="1" i="0" dirty="0"/>
              <a:t>);</a:t>
            </a:r>
          </a:p>
          <a:p>
            <a:pPr marL="342900" indent="-342900" eaLnBrk="0" hangingPunct="0">
              <a:spcBef>
                <a:spcPct val="20000"/>
              </a:spcBef>
              <a:buClr>
                <a:srgbClr val="003366"/>
              </a:buClr>
              <a:buSzPct val="155000"/>
              <a:buFont typeface="Wingdings" pitchFamily="2" charset="2"/>
              <a:buNone/>
              <a:defRPr/>
            </a:pPr>
            <a:r>
              <a:rPr lang="en-US" sz="2400" b="1" i="0" dirty="0" err="1"/>
              <a:t>out.println</a:t>
            </a:r>
            <a:r>
              <a:rPr lang="en-US" sz="2400" b="1" i="0" dirty="0"/>
              <a:t>(“The rate </a:t>
            </a:r>
            <a:r>
              <a:rPr lang="en-US" b="1" i="0" dirty="0"/>
              <a:t>of interest is ” + </a:t>
            </a:r>
            <a:r>
              <a:rPr lang="en-US" b="1" i="0" dirty="0" err="1"/>
              <a:t>rateOfInt</a:t>
            </a:r>
            <a:r>
              <a:rPr lang="en-US" b="1" i="0" dirty="0"/>
              <a:t>);</a:t>
            </a:r>
          </a:p>
        </p:txBody>
      </p:sp>
      <p:sp>
        <p:nvSpPr>
          <p:cNvPr id="38917"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0E4EC40C-27DE-40BE-A642-3D7723A52431}" type="slidenum">
              <a:rPr lang="en-US" sz="1200" b="1" i="0">
                <a:solidFill>
                  <a:schemeClr val="bg1"/>
                </a:solidFill>
              </a:rPr>
              <a:pPr algn="ctr" eaLnBrk="1" hangingPunct="1"/>
              <a:t>26</a:t>
            </a:fld>
            <a:endParaRPr lang="en-US" sz="1200" b="1" i="0">
              <a:solidFill>
                <a:schemeClr val="bg1"/>
              </a:solidFill>
            </a:endParaRPr>
          </a:p>
        </p:txBody>
      </p:sp>
    </p:spTree>
    <p:extLst>
      <p:ext uri="{BB962C8B-B14F-4D97-AF65-F5344CB8AC3E}">
        <p14:creationId xmlns:p14="http://schemas.microsoft.com/office/powerpoint/2010/main" val="43519923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eaLnBrk="1" hangingPunct="1">
              <a:defRPr/>
            </a:pPr>
            <a:r>
              <a:rPr lang="en-US" dirty="0" smtClean="0"/>
              <a:t>Implicit Objects - request</a:t>
            </a:r>
          </a:p>
        </p:txBody>
      </p:sp>
      <p:sp>
        <p:nvSpPr>
          <p:cNvPr id="39939" name="Rectangle 3"/>
          <p:cNvSpPr>
            <a:spLocks noGrp="1" noChangeArrowheads="1"/>
          </p:cNvSpPr>
          <p:nvPr>
            <p:ph type="body" sz="half" idx="1"/>
          </p:nvPr>
        </p:nvSpPr>
        <p:spPr>
          <a:xfrm>
            <a:off x="0" y="609600"/>
            <a:ext cx="9144000" cy="6248400"/>
          </a:xfrm>
        </p:spPr>
        <p:txBody>
          <a:bodyPr/>
          <a:lstStyle/>
          <a:p>
            <a:pPr algn="just" eaLnBrk="1" hangingPunct="1"/>
            <a:r>
              <a:rPr lang="en-US" sz="2400" dirty="0" smtClean="0"/>
              <a:t>The implicit object </a:t>
            </a:r>
            <a:r>
              <a:rPr lang="en-US" sz="2400" b="1" dirty="0" smtClean="0">
                <a:solidFill>
                  <a:schemeClr val="accent2"/>
                </a:solidFill>
              </a:rPr>
              <a:t>request</a:t>
            </a:r>
            <a:r>
              <a:rPr lang="en-US" sz="2400" dirty="0" smtClean="0"/>
              <a:t> is used by JSP to get all information about the HTTP request</a:t>
            </a:r>
          </a:p>
          <a:p>
            <a:pPr algn="just" eaLnBrk="1" hangingPunct="1"/>
            <a:r>
              <a:rPr lang="en-US" sz="2400" dirty="0" smtClean="0"/>
              <a:t>The </a:t>
            </a:r>
            <a:r>
              <a:rPr lang="en-US" sz="2400" b="1" dirty="0" err="1" smtClean="0">
                <a:solidFill>
                  <a:schemeClr val="accent2"/>
                </a:solidFill>
              </a:rPr>
              <a:t>getParameter</a:t>
            </a:r>
            <a:r>
              <a:rPr lang="en-US" sz="2400" b="1" dirty="0" smtClean="0">
                <a:solidFill>
                  <a:schemeClr val="accent2"/>
                </a:solidFill>
              </a:rPr>
              <a:t>()</a:t>
            </a:r>
            <a:r>
              <a:rPr lang="en-US" sz="2400" dirty="0" smtClean="0"/>
              <a:t> method of the request object can be used to retrieve the parameters the user has passed to the JSP using HTML Form</a:t>
            </a:r>
          </a:p>
          <a:p>
            <a:pPr algn="just" eaLnBrk="1" hangingPunct="1"/>
            <a:endParaRPr lang="en-US" dirty="0"/>
          </a:p>
          <a:p>
            <a:pPr algn="just" eaLnBrk="1" hangingPunct="1"/>
            <a:endParaRPr lang="en-US" dirty="0" smtClean="0"/>
          </a:p>
          <a:p>
            <a:pPr algn="just"/>
            <a:endParaRPr lang="en-US" b="1" dirty="0" smtClean="0"/>
          </a:p>
          <a:p>
            <a:pPr algn="just"/>
            <a:r>
              <a:rPr lang="en-US" sz="2400" b="1" dirty="0" smtClean="0"/>
              <a:t>request</a:t>
            </a:r>
            <a:r>
              <a:rPr lang="en-US" sz="2400" dirty="0" smtClean="0"/>
              <a:t> </a:t>
            </a:r>
            <a:r>
              <a:rPr lang="en-US" sz="2400" dirty="0"/>
              <a:t>implicit object is a reference to the </a:t>
            </a:r>
            <a:r>
              <a:rPr lang="en-US" sz="2400" b="1" dirty="0" err="1"/>
              <a:t>HTTPServletRequest</a:t>
            </a:r>
            <a:r>
              <a:rPr lang="en-US" sz="2400" dirty="0"/>
              <a:t> </a:t>
            </a:r>
            <a:r>
              <a:rPr lang="en-US" sz="2400" u="sng" dirty="0"/>
              <a:t>object  passed to </a:t>
            </a:r>
            <a:r>
              <a:rPr lang="en-US" sz="2400" u="sng" dirty="0" smtClean="0"/>
              <a:t>the</a:t>
            </a:r>
            <a:r>
              <a:rPr lang="en-US" sz="2400" dirty="0" smtClean="0"/>
              <a:t> </a:t>
            </a:r>
            <a:r>
              <a:rPr lang="en-US" sz="2400" b="1" dirty="0" smtClean="0"/>
              <a:t>_</a:t>
            </a:r>
            <a:r>
              <a:rPr lang="en-US" sz="2400" b="1" dirty="0" err="1" smtClean="0"/>
              <a:t>jspService</a:t>
            </a:r>
            <a:r>
              <a:rPr lang="en-US" sz="2400" b="1" dirty="0"/>
              <a:t>()</a:t>
            </a:r>
            <a:r>
              <a:rPr lang="en-US" sz="2400" dirty="0"/>
              <a:t> </a:t>
            </a:r>
            <a:r>
              <a:rPr lang="en-US" sz="2400" u="sng" dirty="0"/>
              <a:t>method</a:t>
            </a:r>
            <a:r>
              <a:rPr lang="en-US" sz="2400" dirty="0"/>
              <a:t> by the Container.</a:t>
            </a:r>
          </a:p>
          <a:p>
            <a:pPr algn="just" eaLnBrk="1" hangingPunct="1"/>
            <a:endParaRPr lang="en-US" dirty="0"/>
          </a:p>
        </p:txBody>
      </p:sp>
      <p:sp>
        <p:nvSpPr>
          <p:cNvPr id="2054" name="Text Box 4"/>
          <p:cNvSpPr txBox="1">
            <a:spLocks noChangeArrowheads="1"/>
          </p:cNvSpPr>
          <p:nvPr/>
        </p:nvSpPr>
        <p:spPr bwMode="auto">
          <a:xfrm>
            <a:off x="540727" y="2819400"/>
            <a:ext cx="80010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Autofit/>
          </a:bodyPr>
          <a:lstStyle/>
          <a:p>
            <a:pPr marL="342900" indent="-342900" eaLnBrk="0" hangingPunct="0">
              <a:lnSpc>
                <a:spcPct val="80000"/>
              </a:lnSpc>
              <a:spcBef>
                <a:spcPct val="20000"/>
              </a:spcBef>
              <a:buClr>
                <a:srgbClr val="003366"/>
              </a:buClr>
              <a:buSzPct val="155000"/>
              <a:defRPr/>
            </a:pPr>
            <a:r>
              <a:rPr lang="en-US" sz="2400" b="1" i="0" dirty="0" err="1"/>
              <a:t>String userName = request.getParameter(“UserName”);</a:t>
            </a:r>
          </a:p>
        </p:txBody>
      </p:sp>
      <p:sp>
        <p:nvSpPr>
          <p:cNvPr id="39941"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6B9A0C91-E530-46E8-AD37-FFED77F07B22}" type="slidenum">
              <a:rPr lang="en-US" sz="1200" b="1" i="0">
                <a:solidFill>
                  <a:schemeClr val="bg1"/>
                </a:solidFill>
              </a:rPr>
              <a:pPr algn="ctr" eaLnBrk="1" hangingPunct="1"/>
              <a:t>27</a:t>
            </a:fld>
            <a:endParaRPr lang="en-US" sz="1200" b="1" i="0">
              <a:solidFill>
                <a:schemeClr val="bg1"/>
              </a:solidFill>
            </a:endParaRPr>
          </a:p>
        </p:txBody>
      </p:sp>
      <p:sp>
        <p:nvSpPr>
          <p:cNvPr id="6" name="Text Box 4"/>
          <p:cNvSpPr txBox="1">
            <a:spLocks noChangeArrowheads="1"/>
          </p:cNvSpPr>
          <p:nvPr/>
        </p:nvSpPr>
        <p:spPr bwMode="auto">
          <a:xfrm>
            <a:off x="457200" y="3429000"/>
            <a:ext cx="8001000" cy="9445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t>Here, the assumption is there is HTML form input element, named </a:t>
            </a:r>
            <a:r>
              <a:rPr lang="en-US" sz="2200" b="1" i="0" dirty="0" err="1">
                <a:solidFill>
                  <a:srgbClr val="FF0000"/>
                </a:solidFill>
              </a:rPr>
              <a:t>UserName</a:t>
            </a:r>
            <a:r>
              <a:rPr lang="en-US" sz="2200" b="1" i="0" dirty="0">
                <a:solidFill>
                  <a:srgbClr val="FF0000"/>
                </a:solidFill>
              </a:rPr>
              <a:t>. </a:t>
            </a:r>
          </a:p>
        </p:txBody>
      </p:sp>
    </p:spTree>
    <p:extLst>
      <p:ext uri="{BB962C8B-B14F-4D97-AF65-F5344CB8AC3E}">
        <p14:creationId xmlns:p14="http://schemas.microsoft.com/office/powerpoint/2010/main" val="172077229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Implicit Objects - response</a:t>
            </a:r>
          </a:p>
        </p:txBody>
      </p:sp>
      <p:sp>
        <p:nvSpPr>
          <p:cNvPr id="40963" name="Rectangle 3"/>
          <p:cNvSpPr>
            <a:spLocks noGrp="1" noChangeArrowheads="1"/>
          </p:cNvSpPr>
          <p:nvPr>
            <p:ph type="body" idx="1"/>
          </p:nvPr>
        </p:nvSpPr>
        <p:spPr>
          <a:xfrm>
            <a:off x="0" y="838200"/>
            <a:ext cx="9144000" cy="6019800"/>
          </a:xfrm>
        </p:spPr>
        <p:txBody>
          <a:bodyPr/>
          <a:lstStyle/>
          <a:p>
            <a:pPr algn="just" eaLnBrk="1" hangingPunct="1"/>
            <a:r>
              <a:rPr lang="en-US" sz="2400" dirty="0" smtClean="0"/>
              <a:t>The implicit object response is used for manipulating the HTTP response to the client</a:t>
            </a:r>
          </a:p>
          <a:p>
            <a:pPr algn="just" eaLnBrk="1" hangingPunct="1"/>
            <a:r>
              <a:rPr lang="en-US" sz="2400" dirty="0" smtClean="0"/>
              <a:t>For example, the method </a:t>
            </a:r>
            <a:r>
              <a:rPr lang="en-US" sz="2400" b="1" dirty="0" err="1" smtClean="0">
                <a:solidFill>
                  <a:srgbClr val="003399"/>
                </a:solidFill>
              </a:rPr>
              <a:t>sendError</a:t>
            </a:r>
            <a:r>
              <a:rPr lang="en-US" sz="2400" b="1" dirty="0" smtClean="0">
                <a:solidFill>
                  <a:srgbClr val="003399"/>
                </a:solidFill>
              </a:rPr>
              <a:t>() </a:t>
            </a:r>
            <a:r>
              <a:rPr lang="en-US" sz="2400" dirty="0" smtClean="0"/>
              <a:t>will send an error status code to the client</a:t>
            </a:r>
          </a:p>
          <a:p>
            <a:pPr algn="just" eaLnBrk="1" hangingPunct="1"/>
            <a:endParaRPr lang="en-US" sz="2400" dirty="0" smtClean="0"/>
          </a:p>
          <a:p>
            <a:pPr algn="just" eaLnBrk="1" hangingPunct="1"/>
            <a:endParaRPr lang="en-US" dirty="0"/>
          </a:p>
          <a:p>
            <a:pPr algn="just"/>
            <a:r>
              <a:rPr lang="en-US" sz="2400" b="1" dirty="0"/>
              <a:t>response</a:t>
            </a:r>
            <a:r>
              <a:rPr lang="en-US" sz="2400" dirty="0"/>
              <a:t> implicit object is a reference to the </a:t>
            </a:r>
            <a:r>
              <a:rPr lang="en-US" sz="2400" b="1" dirty="0" err="1"/>
              <a:t>HTTPServletResponse</a:t>
            </a:r>
            <a:r>
              <a:rPr lang="en-US" sz="2400" dirty="0"/>
              <a:t> object  passed to the </a:t>
            </a:r>
            <a:r>
              <a:rPr lang="en-US" sz="2400" b="1" dirty="0"/>
              <a:t>_</a:t>
            </a:r>
            <a:r>
              <a:rPr lang="en-US" sz="2400" b="1" dirty="0" err="1"/>
              <a:t>jspService</a:t>
            </a:r>
            <a:r>
              <a:rPr lang="en-US" sz="2400" b="1" dirty="0"/>
              <a:t>()</a:t>
            </a:r>
            <a:r>
              <a:rPr lang="en-US" sz="2400" dirty="0"/>
              <a:t> method by the Container.</a:t>
            </a:r>
          </a:p>
          <a:p>
            <a:pPr algn="just" eaLnBrk="1" hangingPunct="1"/>
            <a:endParaRPr lang="en-US" dirty="0" smtClean="0"/>
          </a:p>
        </p:txBody>
      </p:sp>
      <p:sp>
        <p:nvSpPr>
          <p:cNvPr id="30724" name="Text Box 4"/>
          <p:cNvSpPr txBox="1">
            <a:spLocks noChangeArrowheads="1"/>
          </p:cNvSpPr>
          <p:nvPr/>
        </p:nvSpPr>
        <p:spPr bwMode="auto">
          <a:xfrm>
            <a:off x="501162" y="2667000"/>
            <a:ext cx="83058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response.sendError(404);</a:t>
            </a:r>
          </a:p>
          <a:p>
            <a:pPr marL="342900" indent="-342900" eaLnBrk="0" hangingPunct="0">
              <a:lnSpc>
                <a:spcPct val="80000"/>
              </a:lnSpc>
              <a:spcBef>
                <a:spcPct val="20000"/>
              </a:spcBef>
              <a:buClr>
                <a:srgbClr val="003366"/>
              </a:buClr>
              <a:buSzPct val="155000"/>
              <a:defRPr/>
            </a:pPr>
            <a:r>
              <a:rPr lang="en-US" sz="2200" b="1" i="0" dirty="0" err="1"/>
              <a:t>response.setContentType(“application/vnd.ms-excel”);</a:t>
            </a:r>
          </a:p>
        </p:txBody>
      </p:sp>
      <p:sp>
        <p:nvSpPr>
          <p:cNvPr id="40965"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5D493925-DD91-4C50-B0DF-3146B7D5CA45}" type="slidenum">
              <a:rPr lang="en-US" sz="1200" b="1" i="0">
                <a:solidFill>
                  <a:schemeClr val="bg1"/>
                </a:solidFill>
              </a:rPr>
              <a:pPr algn="ctr" eaLnBrk="1" hangingPunct="1"/>
              <a:t>28</a:t>
            </a:fld>
            <a:endParaRPr lang="en-US" sz="1200" b="1" i="0">
              <a:solidFill>
                <a:schemeClr val="bg1"/>
              </a:solidFill>
            </a:endParaRPr>
          </a:p>
        </p:txBody>
      </p:sp>
    </p:spTree>
    <p:extLst>
      <p:ext uri="{BB962C8B-B14F-4D97-AF65-F5344CB8AC3E}">
        <p14:creationId xmlns:p14="http://schemas.microsoft.com/office/powerpoint/2010/main" val="37914630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solidFill>
                  <a:schemeClr val="accent3">
                    <a:lumMod val="50000"/>
                  </a:schemeClr>
                </a:solidFill>
              </a:rPr>
              <a:t>Session Tracking</a:t>
            </a:r>
          </a:p>
        </p:txBody>
      </p:sp>
      <p:sp>
        <p:nvSpPr>
          <p:cNvPr id="43011" name="Rectangle 3"/>
          <p:cNvSpPr>
            <a:spLocks noGrp="1" noChangeArrowheads="1"/>
          </p:cNvSpPr>
          <p:nvPr>
            <p:ph type="body" idx="1"/>
          </p:nvPr>
        </p:nvSpPr>
        <p:spPr>
          <a:xfrm>
            <a:off x="0" y="685800"/>
            <a:ext cx="9144000" cy="6172200"/>
          </a:xfrm>
        </p:spPr>
        <p:txBody>
          <a:bodyPr>
            <a:normAutofit/>
          </a:bodyPr>
          <a:lstStyle/>
          <a:p>
            <a:pPr algn="just"/>
            <a:r>
              <a:rPr lang="en-US" sz="2400" dirty="0"/>
              <a:t>HTTP is </a:t>
            </a:r>
            <a:r>
              <a:rPr lang="en-US" sz="2400" dirty="0" smtClean="0"/>
              <a:t>a stateless </a:t>
            </a:r>
            <a:r>
              <a:rPr lang="en-US" sz="2400" dirty="0"/>
              <a:t>protocol - subsequent requests will not tell the server which client is making these </a:t>
            </a:r>
            <a:r>
              <a:rPr lang="en-US" sz="2400" dirty="0" smtClean="0"/>
              <a:t>requests</a:t>
            </a:r>
          </a:p>
          <a:p>
            <a:pPr algn="just" eaLnBrk="1" hangingPunct="1"/>
            <a:r>
              <a:rPr lang="en-US" sz="2400" dirty="0" smtClean="0"/>
              <a:t>A session starts, whenever a client accesses any one page in the application</a:t>
            </a:r>
          </a:p>
          <a:p>
            <a:pPr algn="just" eaLnBrk="1" hangingPunct="1"/>
            <a:r>
              <a:rPr lang="en-US" sz="2400" dirty="0" smtClean="0"/>
              <a:t>A session will end,</a:t>
            </a:r>
          </a:p>
          <a:p>
            <a:pPr lvl="1" algn="just" eaLnBrk="1" hangingPunct="1"/>
            <a:r>
              <a:rPr lang="en-US" sz="2000" dirty="0" smtClean="0"/>
              <a:t> if the client is not responding for a predefined period of time</a:t>
            </a:r>
          </a:p>
          <a:p>
            <a:pPr lvl="1" algn="just" eaLnBrk="1" hangingPunct="1"/>
            <a:r>
              <a:rPr lang="en-US" sz="2000" dirty="0" smtClean="0"/>
              <a:t>By calling appropriate methods when the client logs out</a:t>
            </a:r>
          </a:p>
          <a:p>
            <a:pPr algn="just" eaLnBrk="1" hangingPunct="1"/>
            <a:r>
              <a:rPr lang="en-US" sz="2400" dirty="0" smtClean="0"/>
              <a:t>After the end of a session, if the client accesses a page in the application again, it will be considered as a new session</a:t>
            </a:r>
          </a:p>
          <a:p>
            <a:pPr algn="just" eaLnBrk="1" hangingPunct="1"/>
            <a:r>
              <a:rPr lang="en-US" sz="2400" dirty="0" smtClean="0"/>
              <a:t>Since the protocol by itself is </a:t>
            </a:r>
            <a:r>
              <a:rPr lang="en-US" sz="2400" u="sng" dirty="0" smtClean="0"/>
              <a:t>not tracking the session</a:t>
            </a:r>
            <a:r>
              <a:rPr lang="en-US" sz="2400" dirty="0" smtClean="0"/>
              <a:t>, the programmer has to take care of tracking the session</a:t>
            </a:r>
          </a:p>
        </p:txBody>
      </p:sp>
      <p:sp>
        <p:nvSpPr>
          <p:cNvPr id="43012"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F3E2068F-AAE3-45F7-8F28-BFF98151953B}" type="slidenum">
              <a:rPr lang="en-US" sz="1200" b="1" i="0">
                <a:solidFill>
                  <a:schemeClr val="bg1"/>
                </a:solidFill>
              </a:rPr>
              <a:pPr algn="ctr" eaLnBrk="1" hangingPunct="1"/>
              <a:t>29</a:t>
            </a:fld>
            <a:endParaRPr lang="en-US" sz="1200" b="1" i="0">
              <a:solidFill>
                <a:schemeClr val="bg1"/>
              </a:solidFill>
            </a:endParaRPr>
          </a:p>
        </p:txBody>
      </p:sp>
    </p:spTree>
    <p:extLst>
      <p:ext uri="{BB962C8B-B14F-4D97-AF65-F5344CB8AC3E}">
        <p14:creationId xmlns:p14="http://schemas.microsoft.com/office/powerpoint/2010/main" val="14639123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a:xfrm>
            <a:off x="0" y="0"/>
            <a:ext cx="9144000" cy="1143000"/>
          </a:xfrm>
          <a:solidFill>
            <a:schemeClr val="accent4">
              <a:lumMod val="20000"/>
              <a:lumOff val="80000"/>
            </a:schemeClr>
          </a:solidFill>
        </p:spPr>
        <p:txBody>
          <a:bodyPr/>
          <a:lstStyle/>
          <a:p>
            <a:pPr>
              <a:defRPr/>
            </a:pPr>
            <a:r>
              <a:rPr lang="en-US" dirty="0"/>
              <a:t>JSP</a:t>
            </a:r>
          </a:p>
        </p:txBody>
      </p:sp>
      <p:sp>
        <p:nvSpPr>
          <p:cNvPr id="18435" name="Rectangle 3"/>
          <p:cNvSpPr>
            <a:spLocks noGrp="1" noChangeArrowheads="1"/>
          </p:cNvSpPr>
          <p:nvPr>
            <p:ph type="body" idx="1"/>
          </p:nvPr>
        </p:nvSpPr>
        <p:spPr>
          <a:xfrm>
            <a:off x="228600" y="1219200"/>
            <a:ext cx="8610600" cy="5029200"/>
          </a:xfrm>
        </p:spPr>
        <p:txBody>
          <a:bodyPr>
            <a:normAutofit/>
          </a:bodyPr>
          <a:lstStyle/>
          <a:p>
            <a:pPr algn="just">
              <a:lnSpc>
                <a:spcPct val="90000"/>
              </a:lnSpc>
            </a:pPr>
            <a:endParaRPr lang="en-US" dirty="0" smtClean="0"/>
          </a:p>
          <a:p>
            <a:pPr algn="just">
              <a:lnSpc>
                <a:spcPct val="90000"/>
              </a:lnSpc>
            </a:pPr>
            <a:endParaRPr lang="en-US" dirty="0" smtClean="0"/>
          </a:p>
          <a:p>
            <a:pPr algn="just">
              <a:lnSpc>
                <a:spcPct val="90000"/>
              </a:lnSpc>
            </a:pPr>
            <a:endParaRPr lang="en-US" dirty="0" smtClean="0"/>
          </a:p>
          <a:p>
            <a:pPr algn="just">
              <a:lnSpc>
                <a:spcPct val="90000"/>
              </a:lnSpc>
            </a:pPr>
            <a:r>
              <a:rPr lang="en-US" dirty="0" smtClean="0"/>
              <a:t>The code between </a:t>
            </a:r>
            <a:r>
              <a:rPr lang="en-US" b="1" dirty="0" smtClean="0">
                <a:solidFill>
                  <a:schemeClr val="accent2"/>
                </a:solidFill>
              </a:rPr>
              <a:t>&lt;%</a:t>
            </a:r>
            <a:r>
              <a:rPr lang="en-US" dirty="0" smtClean="0"/>
              <a:t> and </a:t>
            </a:r>
            <a:r>
              <a:rPr lang="en-US" b="1" dirty="0" smtClean="0">
                <a:solidFill>
                  <a:schemeClr val="accent2"/>
                </a:solidFill>
              </a:rPr>
              <a:t>%&gt;</a:t>
            </a:r>
            <a:r>
              <a:rPr lang="en-US" dirty="0" smtClean="0"/>
              <a:t> will be compiled, executed and the output will be sent to the browser</a:t>
            </a:r>
          </a:p>
        </p:txBody>
      </p:sp>
      <p:sp>
        <p:nvSpPr>
          <p:cNvPr id="18436"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AFC500E5-6DC5-4CFF-8D5C-3F1B2B1B806C}" type="slidenum">
              <a:rPr lang="en-US" sz="1200" b="1" i="0">
                <a:solidFill>
                  <a:schemeClr val="bg1"/>
                </a:solidFill>
              </a:rPr>
              <a:pPr algn="ctr" eaLnBrk="1" hangingPunct="1"/>
              <a:t>3</a:t>
            </a:fld>
            <a:endParaRPr lang="en-US" sz="1200" b="1" i="0">
              <a:solidFill>
                <a:schemeClr val="bg1"/>
              </a:solidFill>
            </a:endParaRPr>
          </a:p>
        </p:txBody>
      </p:sp>
    </p:spTree>
    <p:extLst>
      <p:ext uri="{BB962C8B-B14F-4D97-AF65-F5344CB8AC3E}">
        <p14:creationId xmlns:p14="http://schemas.microsoft.com/office/powerpoint/2010/main" val="160104744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1020" y="0"/>
            <a:ext cx="9122979" cy="762000"/>
          </a:xfrm>
          <a:solidFill>
            <a:schemeClr val="accent4">
              <a:lumMod val="20000"/>
              <a:lumOff val="80000"/>
            </a:schemeClr>
          </a:solidFill>
        </p:spPr>
        <p:txBody>
          <a:bodyPr>
            <a:normAutofit/>
          </a:bodyPr>
          <a:lstStyle/>
          <a:p>
            <a:pPr eaLnBrk="1" hangingPunct="1">
              <a:defRPr/>
            </a:pPr>
            <a:r>
              <a:rPr lang="en-US" dirty="0" smtClean="0">
                <a:solidFill>
                  <a:schemeClr val="accent3">
                    <a:lumMod val="50000"/>
                  </a:schemeClr>
                </a:solidFill>
              </a:rPr>
              <a:t>Techniques to do Session Tracking</a:t>
            </a:r>
          </a:p>
        </p:txBody>
      </p:sp>
      <p:sp>
        <p:nvSpPr>
          <p:cNvPr id="44035" name="Rectangle 3"/>
          <p:cNvSpPr>
            <a:spLocks noGrp="1" noChangeArrowheads="1"/>
          </p:cNvSpPr>
          <p:nvPr>
            <p:ph type="body" idx="1"/>
          </p:nvPr>
        </p:nvSpPr>
        <p:spPr>
          <a:xfrm>
            <a:off x="0" y="762000"/>
            <a:ext cx="9144000" cy="6095999"/>
          </a:xfrm>
        </p:spPr>
        <p:txBody>
          <a:bodyPr/>
          <a:lstStyle/>
          <a:p>
            <a:pPr algn="just"/>
            <a:r>
              <a:rPr lang="en-US" dirty="0" smtClean="0"/>
              <a:t>Use cookies </a:t>
            </a:r>
            <a:r>
              <a:rPr lang="en-US" dirty="0"/>
              <a:t>- </a:t>
            </a:r>
            <a:r>
              <a:rPr lang="en-US" sz="2400" dirty="0"/>
              <a:t>HTTP cookies to </a:t>
            </a:r>
            <a:r>
              <a:rPr lang="en-US" sz="2400" u="sng" dirty="0"/>
              <a:t>store information about a shopping session</a:t>
            </a:r>
            <a:r>
              <a:rPr lang="en-US" sz="2400" dirty="0"/>
              <a:t>, and each subsequent connection can look up the current session and then extract information about that session</a:t>
            </a:r>
            <a:endParaRPr lang="en-US" sz="2400" dirty="0" smtClean="0"/>
          </a:p>
          <a:p>
            <a:pPr>
              <a:lnSpc>
                <a:spcPct val="80000"/>
              </a:lnSpc>
            </a:pPr>
            <a:r>
              <a:rPr lang="en-US" dirty="0" smtClean="0"/>
              <a:t>Use URL rewriting </a:t>
            </a:r>
            <a:r>
              <a:rPr lang="en-US" dirty="0"/>
              <a:t>- </a:t>
            </a:r>
            <a:r>
              <a:rPr lang="en-US" sz="2800" dirty="0"/>
              <a:t>the client appends </a:t>
            </a:r>
            <a:r>
              <a:rPr lang="en-US" sz="2800" u="sng" dirty="0"/>
              <a:t>some extra data on the end of each URL</a:t>
            </a:r>
            <a:r>
              <a:rPr lang="en-US" sz="2800" dirty="0"/>
              <a:t> that identifies the session, </a:t>
            </a:r>
            <a:r>
              <a:rPr lang="en-US" sz="2800" dirty="0" smtClean="0"/>
              <a:t>and </a:t>
            </a:r>
            <a:r>
              <a:rPr lang="en-US" sz="2800" dirty="0"/>
              <a:t>the server associates that identifier with data it has stored about that session </a:t>
            </a:r>
            <a:endParaRPr lang="en-US" sz="3600" dirty="0" smtClean="0"/>
          </a:p>
          <a:p>
            <a:pPr algn="just" eaLnBrk="1" hangingPunct="1"/>
            <a:r>
              <a:rPr lang="en-US" dirty="0" smtClean="0"/>
              <a:t>Use hidden form fields –</a:t>
            </a:r>
          </a:p>
          <a:p>
            <a:pPr marL="0" indent="0" algn="just">
              <a:buNone/>
            </a:pPr>
            <a:r>
              <a:rPr lang="en-US" sz="2400" dirty="0" smtClean="0"/>
              <a:t>	</a:t>
            </a:r>
            <a:r>
              <a:rPr lang="en-US" sz="2400" dirty="0" smtClean="0">
                <a:solidFill>
                  <a:srgbClr val="0000FF"/>
                </a:solidFill>
              </a:rPr>
              <a:t>&lt;INPUT TYPE</a:t>
            </a:r>
            <a:r>
              <a:rPr lang="en-US" sz="2400" dirty="0">
                <a:solidFill>
                  <a:srgbClr val="0000FF"/>
                </a:solidFill>
              </a:rPr>
              <a:t>="HIDDEN" NAME="session" VALUE="..."&gt; </a:t>
            </a:r>
            <a:endParaRPr lang="en-US" sz="2400" dirty="0" smtClean="0">
              <a:solidFill>
                <a:srgbClr val="0000FF"/>
              </a:solidFill>
            </a:endParaRPr>
          </a:p>
          <a:p>
            <a:pPr algn="just" eaLnBrk="1" hangingPunct="1"/>
            <a:r>
              <a:rPr lang="en-US" dirty="0" smtClean="0"/>
              <a:t>Use Session Tracking API (</a:t>
            </a:r>
            <a:r>
              <a:rPr lang="en-US" dirty="0" err="1" smtClean="0"/>
              <a:t>HttpSession</a:t>
            </a:r>
            <a:r>
              <a:rPr lang="en-US" dirty="0" smtClean="0"/>
              <a:t>)</a:t>
            </a:r>
          </a:p>
        </p:txBody>
      </p:sp>
      <p:sp>
        <p:nvSpPr>
          <p:cNvPr id="4403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0952D2F6-B24D-41D6-B555-72D4EED45624}" type="slidenum">
              <a:rPr lang="en-US" sz="1200" b="1" i="0">
                <a:solidFill>
                  <a:schemeClr val="bg1"/>
                </a:solidFill>
              </a:rPr>
              <a:pPr algn="ctr" eaLnBrk="1" hangingPunct="1"/>
              <a:t>30</a:t>
            </a:fld>
            <a:endParaRPr lang="en-US" sz="1200" b="1" i="0">
              <a:solidFill>
                <a:schemeClr val="bg1"/>
              </a:solidFill>
            </a:endParaRPr>
          </a:p>
        </p:txBody>
      </p:sp>
    </p:spTree>
    <p:extLst>
      <p:ext uri="{BB962C8B-B14F-4D97-AF65-F5344CB8AC3E}">
        <p14:creationId xmlns:p14="http://schemas.microsoft.com/office/powerpoint/2010/main" val="2338520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
            <a:ext cx="9144000" cy="830580"/>
          </a:xfrm>
          <a:solidFill>
            <a:schemeClr val="accent4">
              <a:lumMod val="20000"/>
              <a:lumOff val="80000"/>
            </a:schemeClr>
          </a:solidFill>
        </p:spPr>
        <p:txBody>
          <a:bodyPr/>
          <a:lstStyle/>
          <a:p>
            <a:pPr eaLnBrk="1" hangingPunct="1">
              <a:defRPr/>
            </a:pPr>
            <a:r>
              <a:rPr lang="en-US" dirty="0" smtClean="0">
                <a:solidFill>
                  <a:schemeClr val="accent3">
                    <a:lumMod val="50000"/>
                  </a:schemeClr>
                </a:solidFill>
              </a:rPr>
              <a:t>Implicit Objects - session</a:t>
            </a:r>
          </a:p>
        </p:txBody>
      </p:sp>
      <p:sp>
        <p:nvSpPr>
          <p:cNvPr id="45059" name="Rectangle 6"/>
          <p:cNvSpPr>
            <a:spLocks noGrp="1" noChangeArrowheads="1"/>
          </p:cNvSpPr>
          <p:nvPr>
            <p:ph type="body" idx="1"/>
          </p:nvPr>
        </p:nvSpPr>
        <p:spPr>
          <a:xfrm>
            <a:off x="0" y="838200"/>
            <a:ext cx="9144000" cy="6019800"/>
          </a:xfrm>
          <a:noFill/>
        </p:spPr>
        <p:txBody>
          <a:bodyPr>
            <a:normAutofit/>
          </a:bodyPr>
          <a:lstStyle/>
          <a:p>
            <a:pPr algn="just" eaLnBrk="1" hangingPunct="1"/>
            <a:r>
              <a:rPr lang="en-US" dirty="0" smtClean="0"/>
              <a:t>The implicit object </a:t>
            </a:r>
            <a:r>
              <a:rPr lang="en-US" b="1" dirty="0" smtClean="0">
                <a:solidFill>
                  <a:schemeClr val="accent2"/>
                </a:solidFill>
              </a:rPr>
              <a:t>session</a:t>
            </a:r>
            <a:r>
              <a:rPr lang="en-US" dirty="0" smtClean="0"/>
              <a:t> helps the JSP to communicate with the Web Server for </a:t>
            </a:r>
            <a:r>
              <a:rPr lang="en-US" b="1" dirty="0" smtClean="0">
                <a:solidFill>
                  <a:schemeClr val="accent2"/>
                </a:solidFill>
              </a:rPr>
              <a:t>session tracking</a:t>
            </a:r>
          </a:p>
          <a:p>
            <a:pPr algn="just" eaLnBrk="1" hangingPunct="1"/>
            <a:endParaRPr lang="en-US" b="1" dirty="0" smtClean="0">
              <a:solidFill>
                <a:schemeClr val="accent2"/>
              </a:solidFill>
            </a:endParaRPr>
          </a:p>
          <a:p>
            <a:pPr algn="just" eaLnBrk="1" hangingPunct="1"/>
            <a:r>
              <a:rPr lang="en-US" dirty="0" smtClean="0"/>
              <a:t>The method </a:t>
            </a:r>
            <a:r>
              <a:rPr lang="en-US" b="1" dirty="0" err="1" smtClean="0">
                <a:solidFill>
                  <a:schemeClr val="accent2"/>
                </a:solidFill>
              </a:rPr>
              <a:t>session.getId</a:t>
            </a:r>
            <a:r>
              <a:rPr lang="en-US" b="1" dirty="0" smtClean="0">
                <a:solidFill>
                  <a:schemeClr val="accent2"/>
                </a:solidFill>
              </a:rPr>
              <a:t>()</a:t>
            </a:r>
            <a:r>
              <a:rPr lang="en-US" dirty="0" smtClean="0"/>
              <a:t> returns a </a:t>
            </a:r>
            <a:r>
              <a:rPr lang="en-US" b="1" dirty="0" smtClean="0">
                <a:solidFill>
                  <a:schemeClr val="accent2"/>
                </a:solidFill>
              </a:rPr>
              <a:t>unique</a:t>
            </a:r>
            <a:r>
              <a:rPr lang="en-US" dirty="0" smtClean="0"/>
              <a:t> String that can be used to identify a session</a:t>
            </a:r>
          </a:p>
          <a:p>
            <a:pPr algn="just" eaLnBrk="1" hangingPunct="1"/>
            <a:endParaRPr lang="en-US" dirty="0" smtClean="0"/>
          </a:p>
          <a:p>
            <a:pPr algn="just" eaLnBrk="1" hangingPunct="1"/>
            <a:r>
              <a:rPr lang="en-US" dirty="0" smtClean="0"/>
              <a:t>The data to be shared by all the JSPs invoked in the same session can be stored as an attribute of the session object as </a:t>
            </a:r>
            <a:r>
              <a:rPr lang="en-US" u="sng" dirty="0" smtClean="0"/>
              <a:t>session variables</a:t>
            </a:r>
            <a:endParaRPr lang="en-US" b="1" dirty="0" smtClean="0">
              <a:solidFill>
                <a:schemeClr val="accent2"/>
              </a:solidFill>
            </a:endParaRPr>
          </a:p>
        </p:txBody>
      </p:sp>
      <p:sp>
        <p:nvSpPr>
          <p:cNvPr id="45060"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9A7FFDBD-7E0C-40D7-844F-549FD2F6C39B}" type="slidenum">
              <a:rPr lang="en-US" sz="1200" b="1" i="0">
                <a:solidFill>
                  <a:schemeClr val="bg1"/>
                </a:solidFill>
              </a:rPr>
              <a:pPr algn="ctr" eaLnBrk="1" hangingPunct="1"/>
              <a:t>31</a:t>
            </a:fld>
            <a:endParaRPr lang="en-US" sz="1200" b="1" i="0">
              <a:solidFill>
                <a:schemeClr val="bg1"/>
              </a:solidFill>
            </a:endParaRPr>
          </a:p>
        </p:txBody>
      </p:sp>
    </p:spTree>
    <p:extLst>
      <p:ext uri="{BB962C8B-B14F-4D97-AF65-F5344CB8AC3E}">
        <p14:creationId xmlns:p14="http://schemas.microsoft.com/office/powerpoint/2010/main" val="160572252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pPr>
              <a:defRPr/>
            </a:pPr>
            <a:r>
              <a:rPr lang="en-US" dirty="0" smtClean="0">
                <a:solidFill>
                  <a:schemeClr val="accent3">
                    <a:lumMod val="50000"/>
                  </a:schemeClr>
                </a:solidFill>
              </a:rPr>
              <a:t>Session attributes</a:t>
            </a:r>
            <a:endParaRPr lang="en-US" dirty="0">
              <a:solidFill>
                <a:schemeClr val="accent3">
                  <a:lumMod val="50000"/>
                </a:schemeClr>
              </a:solidFill>
            </a:endParaRPr>
          </a:p>
        </p:txBody>
      </p:sp>
      <p:sp>
        <p:nvSpPr>
          <p:cNvPr id="46083" name="Content Placeholder 2"/>
          <p:cNvSpPr>
            <a:spLocks noGrp="1"/>
          </p:cNvSpPr>
          <p:nvPr>
            <p:ph idx="1"/>
          </p:nvPr>
        </p:nvSpPr>
        <p:spPr>
          <a:xfrm>
            <a:off x="0" y="838200"/>
            <a:ext cx="9144000" cy="6019799"/>
          </a:xfrm>
        </p:spPr>
        <p:txBody>
          <a:bodyPr>
            <a:normAutofit/>
          </a:bodyPr>
          <a:lstStyle/>
          <a:p>
            <a:pPr algn="just" eaLnBrk="1" hangingPunct="1"/>
            <a:r>
              <a:rPr lang="en-US" dirty="0" smtClean="0"/>
              <a:t>The methods used for setting and getting a session attribute are follows</a:t>
            </a:r>
          </a:p>
          <a:p>
            <a:pPr lvl="1" algn="just" eaLnBrk="1" hangingPunct="1"/>
            <a:r>
              <a:rPr lang="en-US" b="1" dirty="0" smtClean="0">
                <a:solidFill>
                  <a:schemeClr val="accent2"/>
                </a:solidFill>
              </a:rPr>
              <a:t>void </a:t>
            </a:r>
            <a:r>
              <a:rPr lang="en-US" b="1" dirty="0" err="1" smtClean="0">
                <a:solidFill>
                  <a:schemeClr val="accent2"/>
                </a:solidFill>
              </a:rPr>
              <a:t>setAttribute</a:t>
            </a:r>
            <a:r>
              <a:rPr lang="en-US" b="1" dirty="0" smtClean="0">
                <a:solidFill>
                  <a:schemeClr val="accent2"/>
                </a:solidFill>
              </a:rPr>
              <a:t>(String name, Object value)</a:t>
            </a:r>
          </a:p>
          <a:p>
            <a:pPr lvl="1" algn="just" eaLnBrk="1" hangingPunct="1"/>
            <a:r>
              <a:rPr lang="en-US" b="1" dirty="0" smtClean="0">
                <a:solidFill>
                  <a:schemeClr val="accent2"/>
                </a:solidFill>
              </a:rPr>
              <a:t>Object </a:t>
            </a:r>
            <a:r>
              <a:rPr lang="en-US" b="1" dirty="0" err="1" smtClean="0">
                <a:solidFill>
                  <a:schemeClr val="accent2"/>
                </a:solidFill>
              </a:rPr>
              <a:t>getAttribute</a:t>
            </a:r>
            <a:r>
              <a:rPr lang="en-US" b="1" dirty="0" smtClean="0">
                <a:solidFill>
                  <a:schemeClr val="accent2"/>
                </a:solidFill>
              </a:rPr>
              <a:t>(String name)</a:t>
            </a:r>
          </a:p>
          <a:p>
            <a:pPr algn="just"/>
            <a:r>
              <a:rPr lang="en-US" dirty="0" smtClean="0"/>
              <a:t>Example scenario:</a:t>
            </a:r>
          </a:p>
          <a:p>
            <a:pPr algn="just">
              <a:buFont typeface="Wingdings" pitchFamily="2" charset="2"/>
              <a:buNone/>
            </a:pPr>
            <a:r>
              <a:rPr lang="en-US" dirty="0" smtClean="0"/>
              <a:t>User logs in to the application through LoginForm.html and eventually </a:t>
            </a:r>
            <a:r>
              <a:rPr lang="en-US" dirty="0" err="1" smtClean="0"/>
              <a:t>Login.jsp</a:t>
            </a:r>
            <a:r>
              <a:rPr lang="en-US" dirty="0" smtClean="0"/>
              <a:t> shows user her list of accounts. If user clicks on a particular account, user is shown with that account details in </a:t>
            </a:r>
            <a:r>
              <a:rPr lang="en-US" dirty="0" err="1" smtClean="0"/>
              <a:t>AccountSummary.jsp</a:t>
            </a:r>
            <a:r>
              <a:rPr lang="en-US" dirty="0" smtClean="0"/>
              <a:t>.</a:t>
            </a:r>
          </a:p>
          <a:p>
            <a:pPr algn="just">
              <a:buFont typeface="Wingdings" pitchFamily="2" charset="2"/>
              <a:buNone/>
            </a:pPr>
            <a:r>
              <a:rPr lang="en-US" dirty="0" smtClean="0"/>
              <a:t>(Note: Collection classes are used to store the data)</a:t>
            </a:r>
          </a:p>
        </p:txBody>
      </p:sp>
      <p:sp>
        <p:nvSpPr>
          <p:cNvPr id="4" name="Slide Number Placeholder 3"/>
          <p:cNvSpPr>
            <a:spLocks noGrp="1"/>
          </p:cNvSpPr>
          <p:nvPr>
            <p:ph type="sldNum" sz="quarter" idx="10"/>
          </p:nvPr>
        </p:nvSpPr>
        <p:spPr/>
        <p:txBody>
          <a:bodyPr/>
          <a:lstStyle/>
          <a:p>
            <a:pPr>
              <a:defRPr/>
            </a:pPr>
            <a:fld id="{CCD99C3F-DF68-4369-B923-BBD635B459FB}" type="slidenum">
              <a:rPr lang="en-US" smtClean="0"/>
              <a:pPr>
                <a:defRPr/>
              </a:pPr>
              <a:t>32</a:t>
            </a:fld>
            <a:endParaRPr lang="en-US"/>
          </a:p>
        </p:txBody>
      </p:sp>
    </p:spTree>
    <p:extLst>
      <p:ext uri="{BB962C8B-B14F-4D97-AF65-F5344CB8AC3E}">
        <p14:creationId xmlns:p14="http://schemas.microsoft.com/office/powerpoint/2010/main" val="323693965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eaLnBrk="1" hangingPunct="1">
              <a:defRPr/>
            </a:pPr>
            <a:r>
              <a:rPr lang="en-US" dirty="0" smtClean="0">
                <a:solidFill>
                  <a:schemeClr val="accent3">
                    <a:lumMod val="50000"/>
                  </a:schemeClr>
                </a:solidFill>
              </a:rPr>
              <a:t>Example –session tracking</a:t>
            </a:r>
          </a:p>
        </p:txBody>
      </p:sp>
      <p:sp>
        <p:nvSpPr>
          <p:cNvPr id="47107"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01A6547F-0749-4B38-A130-BF2BA38B6DA1}" type="slidenum">
              <a:rPr lang="en-US" sz="1200" b="1" i="0">
                <a:solidFill>
                  <a:schemeClr val="bg1"/>
                </a:solidFill>
              </a:rPr>
              <a:pPr algn="ctr" eaLnBrk="1" hangingPunct="1"/>
              <a:t>33</a:t>
            </a:fld>
            <a:endParaRPr lang="en-US" sz="1200" b="1" i="0">
              <a:solidFill>
                <a:schemeClr val="bg1"/>
              </a:solidFill>
            </a:endParaRPr>
          </a:p>
        </p:txBody>
      </p:sp>
      <p:grpSp>
        <p:nvGrpSpPr>
          <p:cNvPr id="2" name="Group 11"/>
          <p:cNvGrpSpPr>
            <a:grpSpLocks/>
          </p:cNvGrpSpPr>
          <p:nvPr/>
        </p:nvGrpSpPr>
        <p:grpSpPr bwMode="auto">
          <a:xfrm>
            <a:off x="432289" y="1241425"/>
            <a:ext cx="8488973" cy="4994275"/>
            <a:chOff x="468767" y="1240971"/>
            <a:chExt cx="9196628" cy="4995182"/>
          </a:xfrm>
        </p:grpSpPr>
        <p:pic>
          <p:nvPicPr>
            <p:cNvPr id="1032" name="Picture 8"/>
            <p:cNvPicPr>
              <a:picLocks noChangeAspect="1" noChangeArrowheads="1"/>
            </p:cNvPicPr>
            <p:nvPr/>
          </p:nvPicPr>
          <p:blipFill>
            <a:blip r:embed="rId3"/>
            <a:srcRect/>
            <a:stretch>
              <a:fillRect/>
            </a:stretch>
          </p:blipFill>
          <p:spPr bwMode="auto">
            <a:xfrm>
              <a:off x="468767" y="1436269"/>
              <a:ext cx="9196628" cy="4799884"/>
            </a:xfrm>
            <a:prstGeom prst="rect">
              <a:avLst/>
            </a:prstGeom>
            <a:noFill/>
            <a:ln w="12700" cmpd="sng">
              <a:solidFill>
                <a:schemeClr val="tx1"/>
              </a:solidFill>
              <a:miter lim="800000"/>
              <a:headEnd/>
              <a:tailEnd/>
            </a:ln>
            <a:effectLst>
              <a:outerShdw blurRad="50800" dist="50800" dir="5400000" algn="ctr" rotWithShape="0">
                <a:schemeClr val="tx1"/>
              </a:outerShdw>
            </a:effectLst>
          </p:spPr>
        </p:pic>
        <p:sp>
          <p:nvSpPr>
            <p:cNvPr id="47113" name="Rounded Rectangle 10"/>
            <p:cNvSpPr>
              <a:spLocks noChangeArrowheads="1"/>
            </p:cNvSpPr>
            <p:nvPr/>
          </p:nvSpPr>
          <p:spPr bwMode="auto">
            <a:xfrm>
              <a:off x="3445329" y="1240971"/>
              <a:ext cx="2906485" cy="424543"/>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loginForm.html</a:t>
              </a:r>
            </a:p>
          </p:txBody>
        </p:sp>
      </p:grpSp>
      <p:grpSp>
        <p:nvGrpSpPr>
          <p:cNvPr id="3" name="Group 10"/>
          <p:cNvGrpSpPr>
            <a:grpSpLocks/>
          </p:cNvGrpSpPr>
          <p:nvPr/>
        </p:nvGrpSpPr>
        <p:grpSpPr bwMode="auto">
          <a:xfrm>
            <a:off x="0" y="533400"/>
            <a:ext cx="9144000" cy="6194425"/>
            <a:chOff x="460577" y="838200"/>
            <a:chExt cx="9236828" cy="5497285"/>
          </a:xfrm>
        </p:grpSpPr>
        <p:pic>
          <p:nvPicPr>
            <p:cNvPr id="471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77" y="1045028"/>
              <a:ext cx="9236828" cy="52904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111" name="Rounded Rectangle 13"/>
            <p:cNvSpPr>
              <a:spLocks noChangeArrowheads="1"/>
            </p:cNvSpPr>
            <p:nvPr/>
          </p:nvSpPr>
          <p:spPr bwMode="auto">
            <a:xfrm>
              <a:off x="6683153" y="838200"/>
              <a:ext cx="2906485" cy="424508"/>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Login.jsp</a:t>
              </a:r>
            </a:p>
          </p:txBody>
        </p:sp>
      </p:grpSp>
    </p:spTree>
    <p:extLst>
      <p:ext uri="{BB962C8B-B14F-4D97-AF65-F5344CB8AC3E}">
        <p14:creationId xmlns:p14="http://schemas.microsoft.com/office/powerpoint/2010/main" val="239045238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88682" y="947738"/>
            <a:ext cx="7986346" cy="5514975"/>
            <a:chOff x="312964" y="948417"/>
            <a:chExt cx="8651421" cy="5514768"/>
          </a:xfrm>
        </p:grpSpPr>
        <p:pic>
          <p:nvPicPr>
            <p:cNvPr id="481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964" y="948417"/>
              <a:ext cx="8651421" cy="5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Rounded Rectangle 6"/>
            <p:cNvSpPr>
              <a:spLocks noChangeArrowheads="1"/>
            </p:cNvSpPr>
            <p:nvPr/>
          </p:nvSpPr>
          <p:spPr bwMode="auto">
            <a:xfrm>
              <a:off x="4022272" y="952499"/>
              <a:ext cx="2906485" cy="424543"/>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AccountSummary01.jsp</a:t>
              </a:r>
            </a:p>
          </p:txBody>
        </p:sp>
        <p:sp>
          <p:nvSpPr>
            <p:cNvPr id="48143" name="Rounded Rectangle 7"/>
            <p:cNvSpPr>
              <a:spLocks noChangeArrowheads="1"/>
            </p:cNvSpPr>
            <p:nvPr/>
          </p:nvSpPr>
          <p:spPr bwMode="auto">
            <a:xfrm>
              <a:off x="4125686" y="3668485"/>
              <a:ext cx="2906485" cy="424543"/>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AccountSummary02.jsp</a:t>
              </a:r>
            </a:p>
          </p:txBody>
        </p:sp>
      </p:grpSp>
      <p:sp>
        <p:nvSpPr>
          <p:cNvPr id="10" name="Rectangle 2"/>
          <p:cNvSpPr>
            <a:spLocks noGrp="1" noChangeArrowheads="1"/>
          </p:cNvSpPr>
          <p:nvPr>
            <p:ph type="title"/>
          </p:nvPr>
        </p:nvSpPr>
        <p:spPr>
          <a:xfrm>
            <a:off x="-61545" y="4482"/>
            <a:ext cx="8686800" cy="609600"/>
          </a:xfrm>
        </p:spPr>
        <p:txBody>
          <a:bodyPr>
            <a:normAutofit fontScale="90000"/>
          </a:bodyPr>
          <a:lstStyle/>
          <a:p>
            <a:pPr eaLnBrk="1" hangingPunct="1">
              <a:defRPr/>
            </a:pPr>
            <a:r>
              <a:rPr lang="en-US" dirty="0" smtClean="0">
                <a:solidFill>
                  <a:schemeClr val="accent3">
                    <a:lumMod val="50000"/>
                  </a:schemeClr>
                </a:solidFill>
              </a:rPr>
              <a:t>session tracking - Execution</a:t>
            </a:r>
          </a:p>
        </p:txBody>
      </p:sp>
      <p:sp>
        <p:nvSpPr>
          <p:cNvPr id="48132"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777AA0F5-AF23-4502-8935-C9973F804A81}" type="slidenum">
              <a:rPr lang="en-US" sz="1200" b="1" i="0">
                <a:solidFill>
                  <a:schemeClr val="bg1"/>
                </a:solidFill>
              </a:rPr>
              <a:pPr algn="ctr" eaLnBrk="1" hangingPunct="1"/>
              <a:t>34</a:t>
            </a:fld>
            <a:endParaRPr lang="en-US" sz="1200" b="1" i="0">
              <a:solidFill>
                <a:schemeClr val="bg1"/>
              </a:solidFill>
            </a:endParaRPr>
          </a:p>
        </p:txBody>
      </p:sp>
      <p:pic>
        <p:nvPicPr>
          <p:cNvPr id="1853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92" y="957263"/>
            <a:ext cx="7174523"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620" y="3681414"/>
            <a:ext cx="7159869"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ular Callout 13"/>
          <p:cNvSpPr>
            <a:spLocks noChangeArrowheads="1"/>
          </p:cNvSpPr>
          <p:nvPr/>
        </p:nvSpPr>
        <p:spPr bwMode="auto">
          <a:xfrm>
            <a:off x="4234962" y="4278313"/>
            <a:ext cx="4627685" cy="1535112"/>
          </a:xfrm>
          <a:prstGeom prst="wedgeRoundRectCallout">
            <a:avLst>
              <a:gd name="adj1" fmla="val -70037"/>
              <a:gd name="adj2" fmla="val -66074"/>
              <a:gd name="adj3" fmla="val 16667"/>
            </a:avLst>
          </a:prstGeom>
          <a:solidFill>
            <a:schemeClr val="accent1"/>
          </a:solidFill>
          <a:ln w="9525" algn="ctr">
            <a:solidFill>
              <a:schemeClr val="tx1"/>
            </a:solidFill>
            <a:round/>
            <a:headEnd/>
            <a:tailEnd/>
          </a:ln>
        </p:spPr>
        <p:txBody>
          <a:bodyPr/>
          <a:lstStyle/>
          <a:p>
            <a:r>
              <a:rPr lang="en-US" b="1" i="0"/>
              <a:t>In this JSP we are setting </a:t>
            </a:r>
            <a:r>
              <a:rPr lang="en-US" b="1" i="0">
                <a:solidFill>
                  <a:srgbClr val="FF0000"/>
                </a:solidFill>
              </a:rPr>
              <a:t>session </a:t>
            </a:r>
            <a:r>
              <a:rPr lang="en-US" b="1" i="0"/>
              <a:t>attribute, so that any other JSP in the same application can use that value for the current session</a:t>
            </a:r>
          </a:p>
        </p:txBody>
      </p:sp>
      <p:grpSp>
        <p:nvGrpSpPr>
          <p:cNvPr id="3" name="Group 18"/>
          <p:cNvGrpSpPr>
            <a:grpSpLocks/>
          </p:cNvGrpSpPr>
          <p:nvPr/>
        </p:nvGrpSpPr>
        <p:grpSpPr bwMode="auto">
          <a:xfrm>
            <a:off x="231531" y="947739"/>
            <a:ext cx="8912469" cy="5387975"/>
            <a:chOff x="125877" y="979714"/>
            <a:chExt cx="9654246" cy="5388428"/>
          </a:xfrm>
        </p:grpSpPr>
        <p:pic>
          <p:nvPicPr>
            <p:cNvPr id="185349" name="Picture 5"/>
            <p:cNvPicPr>
              <a:picLocks noChangeAspect="1" noChangeArrowheads="1"/>
            </p:cNvPicPr>
            <p:nvPr/>
          </p:nvPicPr>
          <p:blipFill>
            <a:blip r:embed="rId6"/>
            <a:srcRect/>
            <a:stretch>
              <a:fillRect/>
            </a:stretch>
          </p:blipFill>
          <p:spPr bwMode="auto">
            <a:xfrm>
              <a:off x="125877" y="1028930"/>
              <a:ext cx="9654246" cy="5339212"/>
            </a:xfrm>
            <a:prstGeom prst="rect">
              <a:avLst/>
            </a:prstGeom>
            <a:noFill/>
            <a:ln w="9525">
              <a:solidFill>
                <a:schemeClr val="accent6">
                  <a:lumMod val="75000"/>
                </a:schemeClr>
              </a:solidFill>
              <a:miter lim="800000"/>
              <a:headEnd/>
              <a:tailEnd/>
            </a:ln>
          </p:spPr>
        </p:pic>
        <p:grpSp>
          <p:nvGrpSpPr>
            <p:cNvPr id="48138" name="Group 17"/>
            <p:cNvGrpSpPr>
              <a:grpSpLocks/>
            </p:cNvGrpSpPr>
            <p:nvPr/>
          </p:nvGrpSpPr>
          <p:grpSpPr bwMode="auto">
            <a:xfrm>
              <a:off x="5894614" y="979714"/>
              <a:ext cx="3755572" cy="1698172"/>
              <a:chOff x="5894614" y="979714"/>
              <a:chExt cx="3755572" cy="1698172"/>
            </a:xfrm>
          </p:grpSpPr>
          <p:sp>
            <p:nvSpPr>
              <p:cNvPr id="48139" name="Rounded Rectangular Callout 16"/>
              <p:cNvSpPr>
                <a:spLocks noChangeArrowheads="1"/>
              </p:cNvSpPr>
              <p:nvPr/>
            </p:nvSpPr>
            <p:spPr bwMode="auto">
              <a:xfrm>
                <a:off x="5894614" y="979714"/>
                <a:ext cx="3755572" cy="1698172"/>
              </a:xfrm>
              <a:prstGeom prst="wedgeRoundRectCallout">
                <a:avLst>
                  <a:gd name="adj1" fmla="val -21269"/>
                  <a:gd name="adj2" fmla="val 82269"/>
                  <a:gd name="adj3" fmla="val 16667"/>
                </a:avLst>
              </a:prstGeom>
              <a:solidFill>
                <a:schemeClr val="accent1"/>
              </a:solidFill>
              <a:ln w="9525" algn="ctr">
                <a:solidFill>
                  <a:schemeClr val="tx1"/>
                </a:solidFill>
                <a:round/>
                <a:headEnd/>
                <a:tailEnd/>
              </a:ln>
            </p:spPr>
            <p:txBody>
              <a:bodyPr/>
              <a:lstStyle/>
              <a:p>
                <a:endParaRPr lang="en-US"/>
              </a:p>
            </p:txBody>
          </p:sp>
          <p:sp>
            <p:nvSpPr>
              <p:cNvPr id="48140" name="Rounded Rectangular Callout 15"/>
              <p:cNvSpPr>
                <a:spLocks noChangeArrowheads="1"/>
              </p:cNvSpPr>
              <p:nvPr/>
            </p:nvSpPr>
            <p:spPr bwMode="auto">
              <a:xfrm>
                <a:off x="5894614" y="1012371"/>
                <a:ext cx="3739243" cy="1665515"/>
              </a:xfrm>
              <a:prstGeom prst="wedgeRoundRectCallout">
                <a:avLst>
                  <a:gd name="adj1" fmla="val -69306"/>
                  <a:gd name="adj2" fmla="val -15977"/>
                  <a:gd name="adj3" fmla="val 16667"/>
                </a:avLst>
              </a:prstGeom>
              <a:solidFill>
                <a:schemeClr val="accent1"/>
              </a:solidFill>
              <a:ln w="9525" algn="ctr">
                <a:solidFill>
                  <a:schemeClr val="tx1"/>
                </a:solidFill>
                <a:round/>
                <a:headEnd/>
                <a:tailEnd/>
              </a:ln>
            </p:spPr>
            <p:txBody>
              <a:bodyPr/>
              <a:lstStyle/>
              <a:p>
                <a:r>
                  <a:rPr lang="en-US" b="1" i="0"/>
                  <a:t>In both JSP, we are retrieving the username, by which user logged in, using the </a:t>
                </a:r>
                <a:r>
                  <a:rPr lang="en-US" b="1" i="0">
                    <a:solidFill>
                      <a:srgbClr val="FF0000"/>
                    </a:solidFill>
                  </a:rPr>
                  <a:t>session </a:t>
                </a:r>
                <a:r>
                  <a:rPr lang="en-US" b="1" i="0"/>
                  <a:t>attribute</a:t>
                </a:r>
              </a:p>
            </p:txBody>
          </p:sp>
        </p:grpSp>
      </p:grpSp>
    </p:spTree>
    <p:extLst>
      <p:ext uri="{BB962C8B-B14F-4D97-AF65-F5344CB8AC3E}">
        <p14:creationId xmlns:p14="http://schemas.microsoft.com/office/powerpoint/2010/main" val="1528135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blinds(horizontal)">
                                      <p:cBhvr>
                                        <p:cTn id="7" dur="500"/>
                                        <p:tgtEl>
                                          <p:spTgt spid="185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8"/>
                                        </p:tgtEl>
                                        <p:attrNameLst>
                                          <p:attrName>style.visibility</p:attrName>
                                        </p:attrNameLst>
                                      </p:cBhvr>
                                      <p:to>
                                        <p:strVal val="visible"/>
                                      </p:to>
                                    </p:set>
                                    <p:animEffect transition="in" filter="blinds(horizontal)">
                                      <p:cBhvr>
                                        <p:cTn id="12" dur="500"/>
                                        <p:tgtEl>
                                          <p:spTgt spid="185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185347"/>
                                        </p:tgtEl>
                                      </p:cBhvr>
                                    </p:animEffect>
                                    <p:set>
                                      <p:cBhvr>
                                        <p:cTn id="22" dur="1" fill="hold">
                                          <p:stCondLst>
                                            <p:cond delay="499"/>
                                          </p:stCondLst>
                                        </p:cTn>
                                        <p:tgtEl>
                                          <p:spTgt spid="18534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185348"/>
                                        </p:tgtEl>
                                      </p:cBhvr>
                                    </p:animEffect>
                                    <p:set>
                                      <p:cBhvr>
                                        <p:cTn id="32" dur="1" fill="hold">
                                          <p:stCondLst>
                                            <p:cond delay="499"/>
                                          </p:stCondLst>
                                        </p:cTn>
                                        <p:tgtEl>
                                          <p:spTgt spid="18534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eaLnBrk="1" hangingPunct="1">
              <a:defRPr/>
            </a:pPr>
            <a:r>
              <a:rPr lang="en-US" dirty="0" smtClean="0">
                <a:solidFill>
                  <a:schemeClr val="accent3">
                    <a:lumMod val="50000"/>
                  </a:schemeClr>
                </a:solidFill>
              </a:rPr>
              <a:t>Implicit Objects - session</a:t>
            </a:r>
          </a:p>
        </p:txBody>
      </p:sp>
      <p:sp>
        <p:nvSpPr>
          <p:cNvPr id="49155" name="Rectangle 3"/>
          <p:cNvSpPr>
            <a:spLocks noGrp="1" noChangeArrowheads="1"/>
          </p:cNvSpPr>
          <p:nvPr>
            <p:ph type="body" sz="half" idx="1"/>
          </p:nvPr>
        </p:nvSpPr>
        <p:spPr>
          <a:xfrm>
            <a:off x="0" y="609600"/>
            <a:ext cx="9144000" cy="6248399"/>
          </a:xfrm>
          <a:noFill/>
        </p:spPr>
        <p:txBody>
          <a:bodyPr/>
          <a:lstStyle/>
          <a:p>
            <a:pPr algn="just" eaLnBrk="1" hangingPunct="1"/>
            <a:r>
              <a:rPr lang="en-US" dirty="0" smtClean="0"/>
              <a:t>The call to the method </a:t>
            </a:r>
            <a:r>
              <a:rPr lang="en-US" b="1" dirty="0" err="1" smtClean="0">
                <a:solidFill>
                  <a:schemeClr val="accent2"/>
                </a:solidFill>
              </a:rPr>
              <a:t>session.invalidate</a:t>
            </a:r>
            <a:r>
              <a:rPr lang="en-US" b="1" dirty="0" smtClean="0">
                <a:solidFill>
                  <a:schemeClr val="accent2"/>
                </a:solidFill>
              </a:rPr>
              <a:t>()</a:t>
            </a:r>
            <a:r>
              <a:rPr lang="en-US" dirty="0" smtClean="0"/>
              <a:t> will kill a session</a:t>
            </a:r>
          </a:p>
          <a:p>
            <a:pPr algn="just" eaLnBrk="1" hangingPunct="1"/>
            <a:endParaRPr lang="en-US" dirty="0" smtClean="0"/>
          </a:p>
          <a:p>
            <a:pPr algn="just" eaLnBrk="1" hangingPunct="1"/>
            <a:r>
              <a:rPr lang="en-US" dirty="0" smtClean="0"/>
              <a:t>Any request made by the client after this method call, will be treated as a new session</a:t>
            </a:r>
          </a:p>
          <a:p>
            <a:pPr algn="just" eaLnBrk="1" hangingPunct="1"/>
            <a:endParaRPr lang="en-US" dirty="0" smtClean="0"/>
          </a:p>
          <a:p>
            <a:pPr algn="just" eaLnBrk="1" hangingPunct="1"/>
            <a:r>
              <a:rPr lang="en-US" dirty="0" smtClean="0"/>
              <a:t>Typically this code is executed when the user logs out of the application</a:t>
            </a:r>
          </a:p>
        </p:txBody>
      </p:sp>
      <p:sp>
        <p:nvSpPr>
          <p:cNvPr id="4915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86F8E20-1B33-403A-8BDA-986B398AB144}" type="slidenum">
              <a:rPr lang="en-US" sz="1200" b="1" i="0">
                <a:solidFill>
                  <a:schemeClr val="bg1"/>
                </a:solidFill>
              </a:rPr>
              <a:pPr algn="ctr" eaLnBrk="1" hangingPunct="1"/>
              <a:t>35</a:t>
            </a:fld>
            <a:endParaRPr lang="en-US" sz="1200" b="1" i="0">
              <a:solidFill>
                <a:schemeClr val="bg1"/>
              </a:solidFill>
            </a:endParaRPr>
          </a:p>
        </p:txBody>
      </p:sp>
    </p:spTree>
    <p:extLst>
      <p:ext uri="{BB962C8B-B14F-4D97-AF65-F5344CB8AC3E}">
        <p14:creationId xmlns:p14="http://schemas.microsoft.com/office/powerpoint/2010/main" val="23782152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6096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After invalidating a session …</a:t>
            </a:r>
            <a:endParaRPr lang="en-US" dirty="0">
              <a:solidFill>
                <a:schemeClr val="accent3">
                  <a:lumMod val="50000"/>
                </a:schemeClr>
              </a:solidFill>
            </a:endParaRPr>
          </a:p>
        </p:txBody>
      </p:sp>
      <p:sp>
        <p:nvSpPr>
          <p:cNvPr id="50179" name="Rectangle 3"/>
          <p:cNvSpPr>
            <a:spLocks noGrp="1" noChangeArrowheads="1"/>
          </p:cNvSpPr>
          <p:nvPr>
            <p:ph type="body" sz="half" idx="1"/>
          </p:nvPr>
        </p:nvSpPr>
        <p:spPr>
          <a:xfrm>
            <a:off x="228600" y="1219200"/>
            <a:ext cx="8686800" cy="5132388"/>
          </a:xfrm>
          <a:noFill/>
        </p:spPr>
        <p:txBody>
          <a:bodyPr>
            <a:normAutofit fontScale="92500" lnSpcReduction="20000"/>
          </a:bodyPr>
          <a:lstStyle/>
          <a:p>
            <a:pPr algn="just" eaLnBrk="1" hangingPunct="1"/>
            <a:r>
              <a:rPr lang="en-US" smtClean="0"/>
              <a:t>After session is invalidated, if you try to get/set the session attributes, in the same page, it gives </a:t>
            </a:r>
            <a:r>
              <a:rPr lang="en-US" b="1" smtClean="0">
                <a:solidFill>
                  <a:srgbClr val="003399"/>
                </a:solidFill>
              </a:rPr>
              <a:t>IllegalStateException</a:t>
            </a:r>
          </a:p>
          <a:p>
            <a:pPr algn="just" eaLnBrk="1" hangingPunct="1"/>
            <a:r>
              <a:rPr lang="en-US" smtClean="0"/>
              <a:t>However, calling below methods after invalidating session, will not throw any exception</a:t>
            </a:r>
          </a:p>
          <a:p>
            <a:pPr lvl="1" algn="just" eaLnBrk="1" hangingPunct="1"/>
            <a:r>
              <a:rPr lang="en-US" smtClean="0"/>
              <a:t>isNew()</a:t>
            </a:r>
          </a:p>
          <a:p>
            <a:pPr lvl="1" algn="just" eaLnBrk="1" hangingPunct="1"/>
            <a:r>
              <a:rPr lang="en-US" smtClean="0"/>
              <a:t>getId()</a:t>
            </a:r>
          </a:p>
          <a:p>
            <a:pPr lvl="1" algn="just" eaLnBrk="1" hangingPunct="1"/>
            <a:r>
              <a:rPr lang="en-US" smtClean="0"/>
              <a:t>getMaxInactiveInterval()</a:t>
            </a:r>
          </a:p>
          <a:p>
            <a:pPr lvl="1" algn="just" eaLnBrk="1" hangingPunct="1"/>
            <a:r>
              <a:rPr lang="en-US" smtClean="0"/>
              <a:t>setMaxInactiveInterval()</a:t>
            </a:r>
          </a:p>
          <a:p>
            <a:pPr algn="just" eaLnBrk="1" hangingPunct="1"/>
            <a:r>
              <a:rPr lang="en-US" smtClean="0"/>
              <a:t>Rest all other methods of HttpSession will throw IllegalStateException, if invoked on invalidated session</a:t>
            </a:r>
          </a:p>
        </p:txBody>
      </p:sp>
      <p:sp>
        <p:nvSpPr>
          <p:cNvPr id="50180"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D77A4A1C-0B0D-4773-86CE-7360F06B070B}" type="slidenum">
              <a:rPr lang="en-US" sz="1200" b="1" i="0">
                <a:solidFill>
                  <a:schemeClr val="bg1"/>
                </a:solidFill>
              </a:rPr>
              <a:pPr algn="ctr" eaLnBrk="1" hangingPunct="1"/>
              <a:t>36</a:t>
            </a:fld>
            <a:endParaRPr lang="en-US" sz="1200" b="1" i="0">
              <a:solidFill>
                <a:schemeClr val="bg1"/>
              </a:solidFill>
            </a:endParaRPr>
          </a:p>
        </p:txBody>
      </p:sp>
    </p:spTree>
    <p:extLst>
      <p:ext uri="{BB962C8B-B14F-4D97-AF65-F5344CB8AC3E}">
        <p14:creationId xmlns:p14="http://schemas.microsoft.com/office/powerpoint/2010/main" val="345464656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defRPr/>
            </a:pPr>
            <a:r>
              <a:rPr lang="en-US" dirty="0" smtClean="0">
                <a:solidFill>
                  <a:schemeClr val="accent3">
                    <a:lumMod val="50000"/>
                  </a:schemeClr>
                </a:solidFill>
              </a:rPr>
              <a:t>Implicit Object - application</a:t>
            </a:r>
          </a:p>
        </p:txBody>
      </p:sp>
      <p:sp>
        <p:nvSpPr>
          <p:cNvPr id="1029" name="Rectangle 3"/>
          <p:cNvSpPr>
            <a:spLocks noGrp="1" noChangeArrowheads="1"/>
          </p:cNvSpPr>
          <p:nvPr>
            <p:ph type="body" idx="1"/>
          </p:nvPr>
        </p:nvSpPr>
        <p:spPr>
          <a:xfrm>
            <a:off x="0" y="762001"/>
            <a:ext cx="9144000" cy="3886200"/>
          </a:xfrm>
        </p:spPr>
        <p:txBody>
          <a:bodyPr>
            <a:normAutofit fontScale="92500" lnSpcReduction="10000"/>
          </a:bodyPr>
          <a:lstStyle/>
          <a:p>
            <a:pPr algn="just" eaLnBrk="1" hangingPunct="1"/>
            <a:r>
              <a:rPr lang="en-US" dirty="0" smtClean="0"/>
              <a:t>The implicit object </a:t>
            </a:r>
            <a:r>
              <a:rPr lang="en-US" b="1" dirty="0" smtClean="0">
                <a:solidFill>
                  <a:schemeClr val="accent2"/>
                </a:solidFill>
              </a:rPr>
              <a:t>application</a:t>
            </a:r>
            <a:r>
              <a:rPr lang="en-US" dirty="0" smtClean="0"/>
              <a:t> can be used to share data with all the JSPs in the same application</a:t>
            </a:r>
          </a:p>
          <a:p>
            <a:pPr algn="just" eaLnBrk="1" hangingPunct="1"/>
            <a:r>
              <a:rPr lang="en-US" dirty="0" smtClean="0"/>
              <a:t>Same set of methods are used to set application- scoped attributes: </a:t>
            </a:r>
          </a:p>
          <a:p>
            <a:pPr lvl="1" algn="just" eaLnBrk="1" hangingPunct="1"/>
            <a:r>
              <a:rPr lang="en-US" dirty="0" smtClean="0"/>
              <a:t>void </a:t>
            </a:r>
            <a:r>
              <a:rPr lang="en-US" b="1" dirty="0" err="1" smtClean="0">
                <a:solidFill>
                  <a:schemeClr val="accent2"/>
                </a:solidFill>
              </a:rPr>
              <a:t>setAttribute</a:t>
            </a:r>
            <a:r>
              <a:rPr lang="en-US" dirty="0" smtClean="0"/>
              <a:t>(String name, Object value) </a:t>
            </a:r>
          </a:p>
          <a:p>
            <a:pPr lvl="1" algn="just" eaLnBrk="1" hangingPunct="1"/>
            <a:r>
              <a:rPr lang="en-US" dirty="0" smtClean="0"/>
              <a:t>Object</a:t>
            </a:r>
            <a:r>
              <a:rPr lang="en-US" dirty="0" smtClean="0">
                <a:solidFill>
                  <a:schemeClr val="accent2"/>
                </a:solidFill>
              </a:rPr>
              <a:t> </a:t>
            </a:r>
            <a:r>
              <a:rPr lang="en-US" b="1" dirty="0" err="1" smtClean="0">
                <a:solidFill>
                  <a:schemeClr val="accent2"/>
                </a:solidFill>
              </a:rPr>
              <a:t>getAttribute</a:t>
            </a:r>
            <a:r>
              <a:rPr lang="en-US" dirty="0" smtClean="0"/>
              <a:t>(String name)</a:t>
            </a:r>
          </a:p>
          <a:p>
            <a:pPr algn="just" eaLnBrk="1" hangingPunct="1"/>
            <a:r>
              <a:rPr lang="en-US" dirty="0" smtClean="0"/>
              <a:t>Useful to share data between the pages of same application</a:t>
            </a:r>
          </a:p>
          <a:p>
            <a:pPr algn="just" eaLnBrk="1" hangingPunct="1"/>
            <a:endParaRPr lang="en-US" dirty="0" smtClean="0"/>
          </a:p>
        </p:txBody>
      </p:sp>
      <p:graphicFrame>
        <p:nvGraphicFramePr>
          <p:cNvPr id="1026" name="Object 4">
            <a:hlinkClick r:id="" action="ppaction://ole?verb=0"/>
          </p:cNvPr>
          <p:cNvGraphicFramePr>
            <a:graphicFrameLocks noChangeAspect="1"/>
          </p:cNvGraphicFramePr>
          <p:nvPr/>
        </p:nvGraphicFramePr>
        <p:xfrm>
          <a:off x="762000" y="5059364"/>
          <a:ext cx="3276600" cy="1265237"/>
        </p:xfrm>
        <a:graphic>
          <a:graphicData uri="http://schemas.openxmlformats.org/presentationml/2006/ole">
            <mc:AlternateContent xmlns:mc="http://schemas.openxmlformats.org/markup-compatibility/2006">
              <mc:Choice xmlns:v="urn:schemas-microsoft-com:vml" Requires="v">
                <p:oleObj spid="_x0000_s1516" name="Package" r:id="rId4" imgW="1257480" imgH="485640" progId="Package">
                  <p:embed/>
                </p:oleObj>
              </mc:Choice>
              <mc:Fallback>
                <p:oleObj name="Package" r:id="rId4" imgW="1257480" imgH="48564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059364"/>
                        <a:ext cx="3276600"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a:hlinkClick r:id="" action="ppaction://ole?verb=0"/>
          </p:cNvPr>
          <p:cNvGraphicFramePr>
            <a:graphicFrameLocks noChangeAspect="1"/>
          </p:cNvGraphicFramePr>
          <p:nvPr/>
        </p:nvGraphicFramePr>
        <p:xfrm>
          <a:off x="4909038" y="5094289"/>
          <a:ext cx="3048000" cy="1177925"/>
        </p:xfrm>
        <a:graphic>
          <a:graphicData uri="http://schemas.openxmlformats.org/presentationml/2006/ole">
            <mc:AlternateContent xmlns:mc="http://schemas.openxmlformats.org/markup-compatibility/2006">
              <mc:Choice xmlns:v="urn:schemas-microsoft-com:vml" Requires="v">
                <p:oleObj spid="_x0000_s1517" name="Package" r:id="rId6" imgW="1257480" imgH="485640" progId="Package">
                  <p:embed/>
                </p:oleObj>
              </mc:Choice>
              <mc:Fallback>
                <p:oleObj name="Package" r:id="rId6" imgW="1257480" imgH="485640" progId="Pack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9038" y="5094289"/>
                        <a:ext cx="30480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3BA58A26-50CA-4BFB-9CE8-0718E1D565E6}" type="slidenum">
              <a:rPr lang="en-US" sz="1200" b="1" i="0">
                <a:solidFill>
                  <a:schemeClr val="bg1"/>
                </a:solidFill>
              </a:rPr>
              <a:pPr algn="ctr" eaLnBrk="1" hangingPunct="1"/>
              <a:t>37</a:t>
            </a:fld>
            <a:endParaRPr lang="en-US" sz="1200" b="1" i="0">
              <a:solidFill>
                <a:schemeClr val="bg1"/>
              </a:solidFill>
            </a:endParaRPr>
          </a:p>
        </p:txBody>
      </p:sp>
    </p:spTree>
    <p:extLst>
      <p:ext uri="{BB962C8B-B14F-4D97-AF65-F5344CB8AC3E}">
        <p14:creationId xmlns:p14="http://schemas.microsoft.com/office/powerpoint/2010/main" val="103484190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solidFill>
                  <a:schemeClr val="accent3">
                    <a:lumMod val="50000"/>
                  </a:schemeClr>
                </a:solidFill>
              </a:rPr>
              <a:t>Let us revisit implicit Objects</a:t>
            </a:r>
            <a:endParaRPr lang="en-US" dirty="0">
              <a:solidFill>
                <a:schemeClr val="accent3">
                  <a:lumMod val="50000"/>
                </a:schemeClr>
              </a:solidFill>
            </a:endParaRPr>
          </a:p>
        </p:txBody>
      </p:sp>
      <p:sp>
        <p:nvSpPr>
          <p:cNvPr id="34819" name="Content Placeholder 2"/>
          <p:cNvSpPr>
            <a:spLocks noGrp="1"/>
          </p:cNvSpPr>
          <p:nvPr>
            <p:ph idx="1"/>
          </p:nvPr>
        </p:nvSpPr>
        <p:spPr>
          <a:xfrm>
            <a:off x="180243" y="609601"/>
            <a:ext cx="8802565" cy="685800"/>
          </a:xfrm>
        </p:spPr>
        <p:txBody>
          <a:bodyPr>
            <a:normAutofit/>
          </a:bodyPr>
          <a:lstStyle/>
          <a:p>
            <a:r>
              <a:rPr lang="en-US" sz="2800" dirty="0" smtClean="0"/>
              <a:t>User submitted form data can be obtained in JSP using</a:t>
            </a:r>
          </a:p>
          <a:p>
            <a:endParaRPr lang="en-US" dirty="0" smtClean="0"/>
          </a:p>
          <a:p>
            <a:endParaRPr lang="en-US" sz="2800" dirty="0" smtClean="0"/>
          </a:p>
        </p:txBody>
      </p:sp>
      <p:sp>
        <p:nvSpPr>
          <p:cNvPr id="4" name="Slide Number Placeholder 3"/>
          <p:cNvSpPr>
            <a:spLocks noGrp="1"/>
          </p:cNvSpPr>
          <p:nvPr>
            <p:ph type="sldNum" sz="quarter" idx="10"/>
          </p:nvPr>
        </p:nvSpPr>
        <p:spPr/>
        <p:txBody>
          <a:bodyPr/>
          <a:lstStyle/>
          <a:p>
            <a:pPr>
              <a:defRPr/>
            </a:pPr>
            <a:fld id="{6005BD66-A8D0-412D-9FC8-087E32487032}" type="slidenum">
              <a:rPr lang="en-US" smtClean="0"/>
              <a:pPr>
                <a:defRPr/>
              </a:pPr>
              <a:t>38</a:t>
            </a:fld>
            <a:endParaRPr lang="en-US"/>
          </a:p>
        </p:txBody>
      </p:sp>
      <p:sp>
        <p:nvSpPr>
          <p:cNvPr id="5" name="Rounded Rectangle 4"/>
          <p:cNvSpPr>
            <a:spLocks noChangeArrowheads="1"/>
          </p:cNvSpPr>
          <p:nvPr/>
        </p:nvSpPr>
        <p:spPr bwMode="auto">
          <a:xfrm>
            <a:off x="558312" y="1295400"/>
            <a:ext cx="8273562" cy="506413"/>
          </a:xfrm>
          <a:prstGeom prst="roundRect">
            <a:avLst>
              <a:gd name="adj" fmla="val 16667"/>
            </a:avLst>
          </a:prstGeom>
          <a:solidFill>
            <a:schemeClr val="accent1"/>
          </a:solidFill>
          <a:ln w="9525" algn="ctr">
            <a:solidFill>
              <a:schemeClr val="tx1"/>
            </a:solidFill>
            <a:round/>
            <a:headEnd/>
            <a:tailEnd/>
          </a:ln>
        </p:spPr>
        <p:txBody>
          <a:bodyPr/>
          <a:lstStyle/>
          <a:p>
            <a:r>
              <a:rPr lang="en-US" sz="2400" b="1" i="0">
                <a:solidFill>
                  <a:srgbClr val="003399"/>
                </a:solidFill>
              </a:rPr>
              <a:t>request </a:t>
            </a:r>
            <a:r>
              <a:rPr lang="en-US" sz="2400" i="0"/>
              <a:t>implicit object i.e. request.getParameter(“..”); </a:t>
            </a:r>
          </a:p>
        </p:txBody>
      </p:sp>
      <p:sp>
        <p:nvSpPr>
          <p:cNvPr id="6" name="Content Placeholder 2"/>
          <p:cNvSpPr txBox="1">
            <a:spLocks/>
          </p:cNvSpPr>
          <p:nvPr/>
        </p:nvSpPr>
        <p:spPr bwMode="auto">
          <a:xfrm>
            <a:off x="304800" y="5607050"/>
            <a:ext cx="8727831" cy="71755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latin typeface="+mn-lt"/>
              </a:rPr>
              <a:t>………....... implicit object is used to handle runtime exceptions</a:t>
            </a:r>
          </a:p>
          <a:p>
            <a:pPr marL="342900" indent="-342900" eaLnBrk="0" hangingPunct="0">
              <a:spcBef>
                <a:spcPct val="20000"/>
              </a:spcBef>
              <a:buClr>
                <a:srgbClr val="003366"/>
              </a:buClr>
              <a:buFont typeface="Wingdings" pitchFamily="2" charset="2"/>
              <a:buChar char="Ø"/>
              <a:defRPr/>
            </a:pPr>
            <a:endParaRPr lang="en-US" sz="2800" i="0" kern="0" dirty="0">
              <a:latin typeface="+mn-lt"/>
            </a:endParaRPr>
          </a:p>
        </p:txBody>
      </p:sp>
      <p:sp>
        <p:nvSpPr>
          <p:cNvPr id="7" name="Rounded Rectangle 6"/>
          <p:cNvSpPr>
            <a:spLocks noChangeArrowheads="1"/>
          </p:cNvSpPr>
          <p:nvPr/>
        </p:nvSpPr>
        <p:spPr bwMode="auto">
          <a:xfrm>
            <a:off x="685800" y="5372100"/>
            <a:ext cx="1537189" cy="490538"/>
          </a:xfrm>
          <a:prstGeom prst="roundRect">
            <a:avLst>
              <a:gd name="adj" fmla="val 16667"/>
            </a:avLst>
          </a:prstGeom>
          <a:solidFill>
            <a:schemeClr val="accent1"/>
          </a:solidFill>
          <a:ln w="9525" algn="ctr">
            <a:solidFill>
              <a:schemeClr val="tx1"/>
            </a:solidFill>
            <a:round/>
            <a:headEnd/>
            <a:tailEnd/>
          </a:ln>
        </p:spPr>
        <p:txBody>
          <a:bodyPr/>
          <a:lstStyle/>
          <a:p>
            <a:r>
              <a:rPr lang="en-US" sz="2400" b="1" i="0">
                <a:solidFill>
                  <a:srgbClr val="003399"/>
                </a:solidFill>
              </a:rPr>
              <a:t>exception </a:t>
            </a:r>
            <a:endParaRPr lang="en-US" b="1" i="0">
              <a:solidFill>
                <a:srgbClr val="003399"/>
              </a:solidFill>
            </a:endParaRPr>
          </a:p>
        </p:txBody>
      </p:sp>
      <p:sp>
        <p:nvSpPr>
          <p:cNvPr id="8" name="Content Placeholder 2"/>
          <p:cNvSpPr txBox="1">
            <a:spLocks/>
          </p:cNvSpPr>
          <p:nvPr/>
        </p:nvSpPr>
        <p:spPr bwMode="auto">
          <a:xfrm>
            <a:off x="215412" y="1894682"/>
            <a:ext cx="8727831" cy="619918"/>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latin typeface="+mn-lt"/>
              </a:rPr>
              <a:t>Excel file needs to be sent as response. How?</a:t>
            </a:r>
          </a:p>
          <a:p>
            <a:pPr marL="342900" indent="-342900" eaLnBrk="0" hangingPunct="0">
              <a:spcBef>
                <a:spcPct val="20000"/>
              </a:spcBef>
              <a:buClr>
                <a:srgbClr val="003366"/>
              </a:buClr>
              <a:buFont typeface="Wingdings" pitchFamily="2" charset="2"/>
              <a:buChar char="Ø"/>
              <a:defRPr/>
            </a:pPr>
            <a:endParaRPr lang="en-US" sz="3600" i="0" kern="0" dirty="0">
              <a:latin typeface="+mn-lt"/>
            </a:endParaRPr>
          </a:p>
          <a:p>
            <a:pPr marL="342900" indent="-342900" eaLnBrk="0" hangingPunct="0">
              <a:spcBef>
                <a:spcPct val="20000"/>
              </a:spcBef>
              <a:buClr>
                <a:srgbClr val="003366"/>
              </a:buClr>
              <a:defRPr/>
            </a:pPr>
            <a:endParaRPr lang="en-US" sz="2800" i="0" kern="0" dirty="0">
              <a:latin typeface="+mn-lt"/>
            </a:endParaRPr>
          </a:p>
        </p:txBody>
      </p:sp>
      <p:sp>
        <p:nvSpPr>
          <p:cNvPr id="9" name="Rounded Rectangle 8"/>
          <p:cNvSpPr>
            <a:spLocks noChangeArrowheads="1"/>
          </p:cNvSpPr>
          <p:nvPr/>
        </p:nvSpPr>
        <p:spPr bwMode="auto">
          <a:xfrm>
            <a:off x="523143" y="2590800"/>
            <a:ext cx="8316057" cy="550863"/>
          </a:xfrm>
          <a:prstGeom prst="roundRect">
            <a:avLst>
              <a:gd name="adj" fmla="val 16667"/>
            </a:avLst>
          </a:prstGeom>
          <a:solidFill>
            <a:schemeClr val="accent1"/>
          </a:solidFill>
          <a:ln w="9525" algn="ctr">
            <a:solidFill>
              <a:schemeClr val="tx1"/>
            </a:solidFill>
            <a:round/>
            <a:headEnd/>
            <a:tailEnd/>
          </a:ln>
        </p:spPr>
        <p:txBody>
          <a:bodyPr/>
          <a:lstStyle/>
          <a:p>
            <a:r>
              <a:rPr lang="en-US" sz="2400" i="0" dirty="0"/>
              <a:t>Using </a:t>
            </a:r>
            <a:r>
              <a:rPr lang="en-US" sz="2400" b="1" i="0" dirty="0" err="1">
                <a:solidFill>
                  <a:srgbClr val="003399"/>
                </a:solidFill>
              </a:rPr>
              <a:t>response.setContentType</a:t>
            </a:r>
            <a:r>
              <a:rPr lang="en-US" sz="2400" i="0" dirty="0"/>
              <a:t>(“application/vnd.ms-excel”);</a:t>
            </a:r>
          </a:p>
          <a:p>
            <a:endParaRPr lang="en-US" sz="2400" i="0" dirty="0"/>
          </a:p>
        </p:txBody>
      </p:sp>
      <p:sp>
        <p:nvSpPr>
          <p:cNvPr id="10" name="Content Placeholder 2"/>
          <p:cNvSpPr txBox="1">
            <a:spLocks/>
          </p:cNvSpPr>
          <p:nvPr/>
        </p:nvSpPr>
        <p:spPr bwMode="auto">
          <a:xfrm>
            <a:off x="205154" y="3276600"/>
            <a:ext cx="8777653" cy="68580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latin typeface="+mn-lt"/>
              </a:rPr>
              <a:t>How will the server uniquely identify each client?</a:t>
            </a:r>
          </a:p>
          <a:p>
            <a:pPr marL="342900" indent="-342900" eaLnBrk="0" hangingPunct="0">
              <a:spcBef>
                <a:spcPct val="20000"/>
              </a:spcBef>
              <a:buClr>
                <a:srgbClr val="003366"/>
              </a:buClr>
              <a:buFont typeface="Wingdings" pitchFamily="2" charset="2"/>
              <a:buChar char="Ø"/>
              <a:defRPr/>
            </a:pPr>
            <a:endParaRPr lang="en-US" sz="3600" i="0" kern="0" dirty="0">
              <a:latin typeface="+mn-lt"/>
            </a:endParaRPr>
          </a:p>
          <a:p>
            <a:pPr marL="342900" indent="-342900" eaLnBrk="0" hangingPunct="0">
              <a:spcBef>
                <a:spcPct val="20000"/>
              </a:spcBef>
              <a:buClr>
                <a:srgbClr val="003366"/>
              </a:buClr>
              <a:defRPr/>
            </a:pPr>
            <a:endParaRPr lang="en-US" sz="2800" i="0" kern="0" dirty="0">
              <a:latin typeface="+mn-lt"/>
            </a:endParaRPr>
          </a:p>
        </p:txBody>
      </p:sp>
      <p:sp>
        <p:nvSpPr>
          <p:cNvPr id="11" name="Rounded Rectangle 10"/>
          <p:cNvSpPr>
            <a:spLocks noChangeArrowheads="1"/>
          </p:cNvSpPr>
          <p:nvPr/>
        </p:nvSpPr>
        <p:spPr bwMode="auto">
          <a:xfrm>
            <a:off x="457200" y="4027488"/>
            <a:ext cx="8355623" cy="1001712"/>
          </a:xfrm>
          <a:prstGeom prst="roundRect">
            <a:avLst>
              <a:gd name="adj" fmla="val 16667"/>
            </a:avLst>
          </a:prstGeom>
          <a:solidFill>
            <a:schemeClr val="accent1"/>
          </a:solidFill>
          <a:ln w="9525" algn="ctr">
            <a:solidFill>
              <a:schemeClr val="tx1"/>
            </a:solidFill>
            <a:round/>
            <a:headEnd/>
            <a:tailEnd/>
          </a:ln>
        </p:spPr>
        <p:txBody>
          <a:bodyPr/>
          <a:lstStyle/>
          <a:p>
            <a:r>
              <a:rPr lang="en-US" sz="2400" i="0" dirty="0"/>
              <a:t>Server generates a session id for each client on the first request, can be obtained using </a:t>
            </a:r>
            <a:r>
              <a:rPr lang="en-US" sz="2400" b="1" i="0" dirty="0" err="1">
                <a:solidFill>
                  <a:srgbClr val="003399"/>
                </a:solidFill>
              </a:rPr>
              <a:t>session.getId</a:t>
            </a:r>
            <a:r>
              <a:rPr lang="en-US" sz="2400" b="1" i="0" dirty="0">
                <a:solidFill>
                  <a:srgbClr val="003399"/>
                </a:solidFill>
              </a:rPr>
              <a:t>()</a:t>
            </a:r>
          </a:p>
          <a:p>
            <a:endParaRPr lang="en-US" sz="2400" i="0" dirty="0"/>
          </a:p>
        </p:txBody>
      </p:sp>
    </p:spTree>
    <p:extLst>
      <p:ext uri="{BB962C8B-B14F-4D97-AF65-F5344CB8AC3E}">
        <p14:creationId xmlns:p14="http://schemas.microsoft.com/office/powerpoint/2010/main" val="3795415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20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0-#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000" fill="hold"/>
                                        <p:tgtEl>
                                          <p:spTgt spid="9"/>
                                        </p:tgtEl>
                                        <p:attrNameLst>
                                          <p:attrName>ppt_x</p:attrName>
                                        </p:attrNameLst>
                                      </p:cBhvr>
                                      <p:tavLst>
                                        <p:tav tm="0">
                                          <p:val>
                                            <p:strVal val="0-#ppt_w/2"/>
                                          </p:val>
                                        </p:tav>
                                        <p:tav tm="100000">
                                          <p:val>
                                            <p:strVal val="#ppt_x"/>
                                          </p:val>
                                        </p:tav>
                                      </p:tavLst>
                                    </p:anim>
                                    <p:anim calcmode="lin" valueType="num">
                                      <p:cBhvr additive="base">
                                        <p:cTn id="26"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8"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2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2000" fill="hold"/>
                                        <p:tgtEl>
                                          <p:spTgt spid="11"/>
                                        </p:tgtEl>
                                        <p:attrNameLst>
                                          <p:attrName>ppt_x</p:attrName>
                                        </p:attrNameLst>
                                      </p:cBhvr>
                                      <p:tavLst>
                                        <p:tav tm="0">
                                          <p:val>
                                            <p:strVal val="0-#ppt_w/2"/>
                                          </p:val>
                                        </p:tav>
                                        <p:tav tm="100000">
                                          <p:val>
                                            <p:strVal val="#ppt_x"/>
                                          </p:val>
                                        </p:tav>
                                      </p:tavLst>
                                    </p:anim>
                                    <p:anim calcmode="lin" valueType="num">
                                      <p:cBhvr additive="base">
                                        <p:cTn id="38" dur="2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000" fill="hold"/>
                                        <p:tgtEl>
                                          <p:spTgt spid="6"/>
                                        </p:tgtEl>
                                        <p:attrNameLst>
                                          <p:attrName>ppt_x</p:attrName>
                                        </p:attrNameLst>
                                      </p:cBhvr>
                                      <p:tavLst>
                                        <p:tav tm="0">
                                          <p:val>
                                            <p:strVal val="0-#ppt_w/2"/>
                                          </p:val>
                                        </p:tav>
                                        <p:tav tm="100000">
                                          <p:val>
                                            <p:strVal val="#ppt_x"/>
                                          </p:val>
                                        </p:tav>
                                      </p:tavLst>
                                    </p:anim>
                                    <p:anim calcmode="lin" valueType="num">
                                      <p:cBhvr additive="base">
                                        <p:cTn id="44"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5" grpId="0" animBg="1"/>
      <p:bldP spid="6" grpId="0"/>
      <p:bldP spid="7" grpId="0" animBg="1"/>
      <p:bldP spid="8" grpId="0" build="p"/>
      <p:bldP spid="9" grpId="0" animBg="1"/>
      <p:bldP spid="10" grpId="0" build="p"/>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solidFill>
                  <a:srgbClr val="FF0000"/>
                </a:solidFill>
              </a:rPr>
              <a:t>JSP tag: Directive Elements</a:t>
            </a:r>
          </a:p>
        </p:txBody>
      </p:sp>
      <p:sp>
        <p:nvSpPr>
          <p:cNvPr id="53251" name="Rectangle 3"/>
          <p:cNvSpPr>
            <a:spLocks noGrp="1" noChangeArrowheads="1"/>
          </p:cNvSpPr>
          <p:nvPr>
            <p:ph type="body" idx="1"/>
          </p:nvPr>
        </p:nvSpPr>
        <p:spPr>
          <a:xfrm>
            <a:off x="0" y="838200"/>
            <a:ext cx="9144000" cy="6019800"/>
          </a:xfrm>
        </p:spPr>
        <p:txBody>
          <a:bodyPr>
            <a:normAutofit/>
          </a:bodyPr>
          <a:lstStyle/>
          <a:p>
            <a:pPr algn="just"/>
            <a:r>
              <a:rPr lang="en-US" sz="2400" b="1" dirty="0" err="1"/>
              <a:t>jsp</a:t>
            </a:r>
            <a:r>
              <a:rPr lang="en-US" sz="2400" b="1" dirty="0"/>
              <a:t> directives</a:t>
            </a:r>
            <a:r>
              <a:rPr lang="en-US" sz="2400" dirty="0"/>
              <a:t> are messages that tells the web container how to translate a JSP page into the corresponding servlet.</a:t>
            </a:r>
            <a:endParaRPr lang="en-US" sz="2400" dirty="0" smtClean="0"/>
          </a:p>
          <a:p>
            <a:pPr algn="just" eaLnBrk="1" hangingPunct="1"/>
            <a:endParaRPr lang="en-US" sz="2400" dirty="0" smtClean="0"/>
          </a:p>
          <a:p>
            <a:pPr algn="just" eaLnBrk="1" hangingPunct="1"/>
            <a:r>
              <a:rPr lang="en-US" sz="2400" dirty="0" smtClean="0"/>
              <a:t>JSP can contain three types of directives</a:t>
            </a:r>
          </a:p>
          <a:p>
            <a:pPr lvl="1" algn="just" eaLnBrk="1" hangingPunct="1"/>
            <a:r>
              <a:rPr lang="en-US" sz="2400" dirty="0" smtClean="0"/>
              <a:t>page</a:t>
            </a:r>
          </a:p>
          <a:p>
            <a:pPr lvl="1" algn="just" eaLnBrk="1" hangingPunct="1"/>
            <a:r>
              <a:rPr lang="en-US" sz="2400" dirty="0" smtClean="0"/>
              <a:t>include</a:t>
            </a:r>
          </a:p>
          <a:p>
            <a:pPr lvl="1" algn="just" eaLnBrk="1" hangingPunct="1"/>
            <a:r>
              <a:rPr lang="en-US" sz="2400" dirty="0" err="1" smtClean="0"/>
              <a:t>Taglib</a:t>
            </a:r>
            <a:endParaRPr lang="en-US" sz="2400" dirty="0" smtClean="0"/>
          </a:p>
          <a:p>
            <a:pPr algn="just"/>
            <a:r>
              <a:rPr lang="en-US" sz="2400" b="1" dirty="0" smtClean="0"/>
              <a:t>Syntax</a:t>
            </a:r>
            <a:endParaRPr lang="en-US" sz="2400" b="1" dirty="0"/>
          </a:p>
          <a:p>
            <a:pPr lvl="1" algn="just"/>
            <a:r>
              <a:rPr lang="en-US" sz="2400" dirty="0"/>
              <a:t>&lt;%@ directive attribute="value" %&gt; </a:t>
            </a:r>
            <a:endParaRPr lang="en-US" sz="2400" dirty="0" smtClean="0"/>
          </a:p>
        </p:txBody>
      </p:sp>
      <p:sp>
        <p:nvSpPr>
          <p:cNvPr id="53252" name="Slide Number Placeholder 3"/>
          <p:cNvSpPr txBox="1">
            <a:spLocks/>
          </p:cNvSpPr>
          <p:nvPr/>
        </p:nvSpPr>
        <p:spPr bwMode="auto">
          <a:xfrm>
            <a:off x="4079631" y="65024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270FD0B5-14F0-4002-BEF9-918685E3FDF9}" type="slidenum">
              <a:rPr lang="en-US" sz="1200" b="1" i="0">
                <a:solidFill>
                  <a:schemeClr val="bg1"/>
                </a:solidFill>
              </a:rPr>
              <a:pPr algn="ctr" eaLnBrk="1" hangingPunct="1"/>
              <a:t>39</a:t>
            </a:fld>
            <a:endParaRPr lang="en-US" sz="1200" b="1" i="0">
              <a:solidFill>
                <a:schemeClr val="bg1"/>
              </a:solidFill>
            </a:endParaRPr>
          </a:p>
        </p:txBody>
      </p:sp>
    </p:spTree>
    <p:extLst>
      <p:ext uri="{BB962C8B-B14F-4D97-AF65-F5344CB8AC3E}">
        <p14:creationId xmlns:p14="http://schemas.microsoft.com/office/powerpoint/2010/main" val="996717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US" dirty="0"/>
              <a:t>Advantage of JSP over Servlet</a:t>
            </a:r>
          </a:p>
        </p:txBody>
      </p:sp>
      <p:sp>
        <p:nvSpPr>
          <p:cNvPr id="18435" name="Rectangle 3"/>
          <p:cNvSpPr>
            <a:spLocks noGrp="1" noChangeArrowheads="1"/>
          </p:cNvSpPr>
          <p:nvPr>
            <p:ph type="body" idx="1"/>
          </p:nvPr>
        </p:nvSpPr>
        <p:spPr>
          <a:xfrm>
            <a:off x="0" y="762000"/>
            <a:ext cx="9144000" cy="6096000"/>
          </a:xfrm>
        </p:spPr>
        <p:txBody>
          <a:bodyPr>
            <a:normAutofit fontScale="85000" lnSpcReduction="10000"/>
          </a:bodyPr>
          <a:lstStyle/>
          <a:p>
            <a:r>
              <a:rPr lang="en-US" b="1" dirty="0"/>
              <a:t>Extension to </a:t>
            </a:r>
            <a:r>
              <a:rPr lang="en-US" b="1" dirty="0" smtClean="0"/>
              <a:t>Servlet</a:t>
            </a:r>
          </a:p>
          <a:p>
            <a:pPr lvl="1"/>
            <a:r>
              <a:rPr lang="en-US" dirty="0"/>
              <a:t> In addition to, we can use implicit objects, predefined tags, expression language and Custom tags in JSP, that makes JSP development easy</a:t>
            </a:r>
            <a:r>
              <a:rPr lang="en-US" dirty="0" smtClean="0"/>
              <a:t>.</a:t>
            </a:r>
          </a:p>
          <a:p>
            <a:r>
              <a:rPr lang="en-US" b="1" dirty="0"/>
              <a:t> Easy to maintain</a:t>
            </a:r>
          </a:p>
          <a:p>
            <a:pPr lvl="1"/>
            <a:r>
              <a:rPr lang="en-US" dirty="0"/>
              <a:t>JSP can be easily managed because we can easily </a:t>
            </a:r>
            <a:r>
              <a:rPr lang="en-US" u="sng" dirty="0"/>
              <a:t>separate</a:t>
            </a:r>
            <a:r>
              <a:rPr lang="en-US" dirty="0"/>
              <a:t> our </a:t>
            </a:r>
            <a:r>
              <a:rPr lang="en-US" u="sng" dirty="0"/>
              <a:t>business logic with presentation logic</a:t>
            </a:r>
            <a:r>
              <a:rPr lang="en-US" dirty="0"/>
              <a:t>. In servlet technology, we mix our business logic with the presentation logic.</a:t>
            </a:r>
          </a:p>
          <a:p>
            <a:r>
              <a:rPr lang="en-US" b="1" dirty="0"/>
              <a:t> Fast Development: No need to recompile and redeploy</a:t>
            </a:r>
          </a:p>
          <a:p>
            <a:pPr lvl="1"/>
            <a:r>
              <a:rPr lang="en-US" dirty="0" smtClean="0"/>
              <a:t>If </a:t>
            </a:r>
            <a:r>
              <a:rPr lang="en-US" dirty="0"/>
              <a:t>JSP page is modified, we don't need to recompile and redeploy the project. The servlet code needs to be updated and recompiled if we have to change the look and feel of the application.</a:t>
            </a:r>
          </a:p>
          <a:p>
            <a:r>
              <a:rPr lang="en-US" b="1" dirty="0" smtClean="0"/>
              <a:t>Less </a:t>
            </a:r>
            <a:r>
              <a:rPr lang="en-US" b="1" dirty="0"/>
              <a:t>code than Servlet</a:t>
            </a:r>
          </a:p>
          <a:p>
            <a:pPr lvl="1"/>
            <a:r>
              <a:rPr lang="en-US" dirty="0"/>
              <a:t>In JSP, we can use a lot of tags such as action tags, </a:t>
            </a:r>
            <a:r>
              <a:rPr lang="en-US" dirty="0" err="1"/>
              <a:t>jstl</a:t>
            </a:r>
            <a:r>
              <a:rPr lang="en-US" dirty="0"/>
              <a:t>, custom tags etc. that reduces the code. Moreover, we can use EL, implicit objects etc.</a:t>
            </a:r>
          </a:p>
          <a:p>
            <a:pPr lvl="1"/>
            <a:endParaRPr lang="en-US" b="1" dirty="0"/>
          </a:p>
        </p:txBody>
      </p:sp>
      <p:sp>
        <p:nvSpPr>
          <p:cNvPr id="18436"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AFC500E5-6DC5-4CFF-8D5C-3F1B2B1B806C}" type="slidenum">
              <a:rPr lang="en-US" sz="1200" b="1" i="0">
                <a:solidFill>
                  <a:schemeClr val="bg1"/>
                </a:solidFill>
              </a:rPr>
              <a:pPr algn="ctr" eaLnBrk="1" hangingPunct="1"/>
              <a:t>4</a:t>
            </a:fld>
            <a:endParaRPr lang="en-US" sz="1200" b="1" i="0">
              <a:solidFill>
                <a:schemeClr val="bg1"/>
              </a:solidFill>
            </a:endParaRPr>
          </a:p>
        </p:txBody>
      </p:sp>
    </p:spTree>
    <p:extLst>
      <p:ext uri="{BB962C8B-B14F-4D97-AF65-F5344CB8AC3E}">
        <p14:creationId xmlns:p14="http://schemas.microsoft.com/office/powerpoint/2010/main" val="40435509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page Directive</a:t>
            </a:r>
          </a:p>
        </p:txBody>
      </p:sp>
      <p:sp>
        <p:nvSpPr>
          <p:cNvPr id="38915" name="Rectangle 3"/>
          <p:cNvSpPr>
            <a:spLocks noGrp="1" noChangeArrowheads="1"/>
          </p:cNvSpPr>
          <p:nvPr>
            <p:ph type="body" idx="1"/>
          </p:nvPr>
        </p:nvSpPr>
        <p:spPr>
          <a:xfrm>
            <a:off x="0" y="685801"/>
            <a:ext cx="9144000" cy="6172200"/>
          </a:xfrm>
        </p:spPr>
        <p:txBody>
          <a:bodyPr>
            <a:normAutofit/>
          </a:bodyPr>
          <a:lstStyle/>
          <a:p>
            <a:pPr>
              <a:defRPr/>
            </a:pPr>
            <a:r>
              <a:rPr lang="en-US" sz="2400" dirty="0" smtClean="0"/>
              <a:t>It </a:t>
            </a:r>
            <a:r>
              <a:rPr lang="en-US" sz="2400" dirty="0"/>
              <a:t>defines attributes that apply to an entire JSP page</a:t>
            </a:r>
            <a:endParaRPr lang="en-US" sz="2400" dirty="0" smtClean="0"/>
          </a:p>
          <a:p>
            <a:pPr eaLnBrk="1" hangingPunct="1">
              <a:defRPr/>
            </a:pPr>
            <a:r>
              <a:rPr lang="en-US" sz="2400" dirty="0" smtClean="0"/>
              <a:t>The page directive has the following form</a:t>
            </a:r>
          </a:p>
          <a:p>
            <a:pPr marL="0" indent="0" eaLnBrk="1" hangingPunct="1">
              <a:buNone/>
              <a:defRPr/>
            </a:pPr>
            <a:endParaRPr lang="en-US" dirty="0" smtClean="0"/>
          </a:p>
          <a:p>
            <a:pPr marL="190500" indent="-190500" algn="just">
              <a:buClr>
                <a:schemeClr val="tx2"/>
              </a:buClr>
              <a:defRPr/>
            </a:pPr>
            <a:r>
              <a:rPr lang="en-US" sz="2800" dirty="0" smtClean="0"/>
              <a:t>Some of the important attributes are</a:t>
            </a:r>
          </a:p>
          <a:p>
            <a:pPr marL="666750" lvl="1" algn="just">
              <a:buClr>
                <a:schemeClr val="tx2"/>
              </a:buClr>
              <a:defRPr/>
            </a:pPr>
            <a:r>
              <a:rPr lang="en-US" sz="2400" dirty="0" smtClean="0"/>
              <a:t>import</a:t>
            </a:r>
          </a:p>
          <a:p>
            <a:pPr marL="666750" lvl="1" algn="just">
              <a:buClr>
                <a:schemeClr val="tx2"/>
              </a:buClr>
              <a:defRPr/>
            </a:pPr>
            <a:r>
              <a:rPr lang="en-US" sz="2400" dirty="0" smtClean="0"/>
              <a:t>session</a:t>
            </a:r>
          </a:p>
          <a:p>
            <a:pPr marL="666750" lvl="1" algn="just">
              <a:buClr>
                <a:schemeClr val="tx2"/>
              </a:buClr>
              <a:defRPr/>
            </a:pPr>
            <a:r>
              <a:rPr lang="en-US" sz="2400" dirty="0" err="1" smtClean="0"/>
              <a:t>contentType</a:t>
            </a:r>
            <a:endParaRPr lang="en-US" sz="2400" dirty="0" smtClean="0"/>
          </a:p>
          <a:p>
            <a:pPr marL="666750" lvl="1" algn="just">
              <a:buClr>
                <a:schemeClr val="tx2"/>
              </a:buClr>
              <a:defRPr/>
            </a:pPr>
            <a:r>
              <a:rPr lang="en-US" sz="2400" dirty="0" err="1" smtClean="0"/>
              <a:t>errorPage</a:t>
            </a:r>
            <a:endParaRPr lang="en-US" sz="2400" dirty="0" smtClean="0"/>
          </a:p>
          <a:p>
            <a:pPr marL="666750" lvl="1" algn="just">
              <a:buClr>
                <a:schemeClr val="tx2"/>
              </a:buClr>
              <a:defRPr/>
            </a:pPr>
            <a:r>
              <a:rPr lang="en-US" sz="2400" dirty="0" err="1" smtClean="0"/>
              <a:t>isErrorPage</a:t>
            </a:r>
            <a:endParaRPr lang="en-US" sz="2400" dirty="0" smtClean="0"/>
          </a:p>
          <a:p>
            <a:pPr marL="666750" lvl="1" algn="just">
              <a:buClr>
                <a:schemeClr val="tx2"/>
              </a:buClr>
              <a:defRPr/>
            </a:pPr>
            <a:r>
              <a:rPr lang="en-US" sz="2400" dirty="0" smtClean="0"/>
              <a:t>Extends</a:t>
            </a:r>
          </a:p>
          <a:p>
            <a:pPr marL="666750" lvl="1" algn="just">
              <a:buClr>
                <a:schemeClr val="tx2"/>
              </a:buClr>
              <a:defRPr/>
            </a:pPr>
            <a:r>
              <a:rPr lang="en-US" sz="2400" dirty="0" smtClean="0"/>
              <a:t>info</a:t>
            </a:r>
            <a:endParaRPr lang="en-US" dirty="0" smtClean="0"/>
          </a:p>
        </p:txBody>
      </p:sp>
      <p:sp>
        <p:nvSpPr>
          <p:cNvPr id="54276" name="Slide Number Placeholder 3"/>
          <p:cNvSpPr txBox="1">
            <a:spLocks/>
          </p:cNvSpPr>
          <p:nvPr/>
        </p:nvSpPr>
        <p:spPr bwMode="auto">
          <a:xfrm>
            <a:off x="4079631" y="65024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A7473BFD-EA4B-41CB-ACEC-499F189ED13B}" type="slidenum">
              <a:rPr lang="en-US" sz="1200" b="1" i="0">
                <a:solidFill>
                  <a:schemeClr val="bg1"/>
                </a:solidFill>
              </a:rPr>
              <a:pPr algn="ctr" eaLnBrk="1" hangingPunct="1"/>
              <a:t>40</a:t>
            </a:fld>
            <a:endParaRPr lang="en-US" sz="1200" b="1" i="0">
              <a:solidFill>
                <a:schemeClr val="bg1"/>
              </a:solidFill>
            </a:endParaRPr>
          </a:p>
        </p:txBody>
      </p:sp>
      <p:sp>
        <p:nvSpPr>
          <p:cNvPr id="7" name="Text Box 4"/>
          <p:cNvSpPr txBox="1">
            <a:spLocks noChangeArrowheads="1"/>
          </p:cNvSpPr>
          <p:nvPr/>
        </p:nvSpPr>
        <p:spPr bwMode="auto">
          <a:xfrm>
            <a:off x="608135" y="1752600"/>
            <a:ext cx="6400800"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 page attributes %&gt;</a:t>
            </a:r>
          </a:p>
        </p:txBody>
      </p:sp>
    </p:spTree>
    <p:extLst>
      <p:ext uri="{BB962C8B-B14F-4D97-AF65-F5344CB8AC3E}">
        <p14:creationId xmlns:p14="http://schemas.microsoft.com/office/powerpoint/2010/main" val="284238863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sz="4000" dirty="0" smtClean="0">
                <a:solidFill>
                  <a:schemeClr val="accent3">
                    <a:lumMod val="50000"/>
                  </a:schemeClr>
                </a:solidFill>
              </a:rPr>
              <a:t>page Directive – import attribute</a:t>
            </a:r>
          </a:p>
        </p:txBody>
      </p:sp>
      <p:sp>
        <p:nvSpPr>
          <p:cNvPr id="39939" name="Rectangle 3"/>
          <p:cNvSpPr>
            <a:spLocks noChangeArrowheads="1"/>
          </p:cNvSpPr>
          <p:nvPr/>
        </p:nvSpPr>
        <p:spPr bwMode="auto">
          <a:xfrm>
            <a:off x="0" y="838200"/>
            <a:ext cx="9144000" cy="6019800"/>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400" i="0" dirty="0"/>
              <a:t>Just like a normal Java Program, the Java code embedded in a JSP page should import all the classes and interfaces used in the </a:t>
            </a:r>
            <a:r>
              <a:rPr lang="en-US" sz="2400" i="0" dirty="0" smtClean="0"/>
              <a:t>code</a:t>
            </a:r>
            <a:endParaRPr lang="en-US" sz="2400" i="0" dirty="0"/>
          </a:p>
          <a:p>
            <a:pPr marL="342900" indent="-342900" algn="just">
              <a:spcBef>
                <a:spcPct val="20000"/>
              </a:spcBef>
              <a:buClr>
                <a:srgbClr val="003366"/>
              </a:buClr>
              <a:buFont typeface="Wingdings" pitchFamily="2" charset="2"/>
              <a:buChar char="Ø"/>
              <a:defRPr/>
            </a:pPr>
            <a:r>
              <a:rPr lang="en-US" sz="2400" i="0" dirty="0"/>
              <a:t>This is the </a:t>
            </a:r>
            <a:r>
              <a:rPr lang="en-US" sz="2400" b="1" i="0" dirty="0">
                <a:solidFill>
                  <a:srgbClr val="003399"/>
                </a:solidFill>
              </a:rPr>
              <a:t>only page directive </a:t>
            </a:r>
            <a:r>
              <a:rPr lang="en-US" sz="2400" i="0" dirty="0"/>
              <a:t>which may appear anywhere in JSP and </a:t>
            </a:r>
            <a:r>
              <a:rPr lang="en-US" sz="2400" b="1" i="0" u="sng" dirty="0">
                <a:solidFill>
                  <a:srgbClr val="003399"/>
                </a:solidFill>
              </a:rPr>
              <a:t>multiple </a:t>
            </a:r>
            <a:r>
              <a:rPr lang="en-US" sz="2400" b="1" i="0" u="sng" dirty="0" smtClean="0">
                <a:solidFill>
                  <a:srgbClr val="003399"/>
                </a:solidFill>
              </a:rPr>
              <a:t>times</a:t>
            </a:r>
            <a:endParaRPr lang="en-US" sz="2400" i="0" dirty="0"/>
          </a:p>
          <a:p>
            <a:pPr marL="666750" lvl="1" indent="-285750">
              <a:spcBef>
                <a:spcPct val="20000"/>
              </a:spcBef>
              <a:buClr>
                <a:schemeClr val="tx2"/>
              </a:buClr>
              <a:buFontTx/>
              <a:buChar char="–"/>
              <a:defRPr/>
            </a:pPr>
            <a:r>
              <a:rPr lang="en-US" sz="2400" i="0" dirty="0" smtClean="0"/>
              <a:t>Examples</a:t>
            </a:r>
          </a:p>
          <a:p>
            <a:pPr marL="666750" lvl="1" indent="-285750">
              <a:spcBef>
                <a:spcPct val="20000"/>
              </a:spcBef>
              <a:buClr>
                <a:schemeClr val="tx2"/>
              </a:buClr>
              <a:buFontTx/>
              <a:buChar char="–"/>
              <a:defRPr/>
            </a:pPr>
            <a:endParaRPr lang="en-US" sz="2400" dirty="0"/>
          </a:p>
          <a:p>
            <a:pPr marL="666750" lvl="1" indent="-285750">
              <a:spcBef>
                <a:spcPct val="20000"/>
              </a:spcBef>
              <a:buClr>
                <a:schemeClr val="tx2"/>
              </a:buClr>
              <a:buFontTx/>
              <a:buChar char="–"/>
              <a:defRPr/>
            </a:pPr>
            <a:endParaRPr lang="en-US" sz="2400" i="0" dirty="0" smtClean="0"/>
          </a:p>
          <a:p>
            <a:pPr marL="666750" lvl="1" indent="-285750">
              <a:spcBef>
                <a:spcPct val="20000"/>
              </a:spcBef>
              <a:buClr>
                <a:schemeClr val="tx2"/>
              </a:buClr>
              <a:buFontTx/>
              <a:buChar char="–"/>
              <a:defRPr/>
            </a:pPr>
            <a:endParaRPr lang="en-US" sz="2400" dirty="0"/>
          </a:p>
          <a:p>
            <a:pPr marL="666750" lvl="1" indent="-285750">
              <a:spcBef>
                <a:spcPct val="20000"/>
              </a:spcBef>
              <a:buClr>
                <a:schemeClr val="tx2"/>
              </a:buClr>
              <a:buFontTx/>
              <a:buChar char="–"/>
              <a:defRPr/>
            </a:pPr>
            <a:endParaRPr lang="en-US" sz="2400" i="0" dirty="0" smtClean="0"/>
          </a:p>
          <a:p>
            <a:pPr marL="666750" lvl="1" indent="-285750">
              <a:spcBef>
                <a:spcPct val="20000"/>
              </a:spcBef>
              <a:buClr>
                <a:schemeClr val="tx2"/>
              </a:buClr>
              <a:buFontTx/>
              <a:buChar char="–"/>
              <a:defRPr/>
            </a:pPr>
            <a:endParaRPr lang="en-US" sz="2400" i="0" dirty="0"/>
          </a:p>
        </p:txBody>
      </p:sp>
      <p:sp>
        <p:nvSpPr>
          <p:cNvPr id="55300" name="Rectangle 4"/>
          <p:cNvSpPr>
            <a:spLocks noChangeArrowheads="1"/>
          </p:cNvSpPr>
          <p:nvPr/>
        </p:nvSpPr>
        <p:spPr bwMode="auto">
          <a:xfrm>
            <a:off x="304800" y="26670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66750" lvl="1" indent="-285750" algn="just">
              <a:spcBef>
                <a:spcPct val="20000"/>
              </a:spcBef>
              <a:buClr>
                <a:schemeClr val="tx2"/>
              </a:buClr>
            </a:pPr>
            <a:endParaRPr lang="en-US" sz="2000"/>
          </a:p>
        </p:txBody>
      </p:sp>
      <p:sp>
        <p:nvSpPr>
          <p:cNvPr id="39941" name="Text Box 5"/>
          <p:cNvSpPr txBox="1">
            <a:spLocks noChangeArrowheads="1"/>
          </p:cNvSpPr>
          <p:nvPr/>
        </p:nvSpPr>
        <p:spPr bwMode="auto">
          <a:xfrm>
            <a:off x="723900" y="2998788"/>
            <a:ext cx="7696200" cy="10398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 page import = “java.util.ArrayList” %&gt;</a:t>
            </a:r>
          </a:p>
          <a:p>
            <a:pPr marL="342900" indent="-342900" eaLnBrk="0" hangingPunct="0">
              <a:lnSpc>
                <a:spcPct val="80000"/>
              </a:lnSpc>
              <a:spcBef>
                <a:spcPct val="20000"/>
              </a:spcBef>
              <a:buClr>
                <a:srgbClr val="003366"/>
              </a:buClr>
              <a:buSzPct val="155000"/>
              <a:defRPr/>
            </a:pPr>
            <a:r>
              <a:rPr lang="en-US" sz="2200" b="1" i="0" dirty="0" err="1"/>
              <a:t>&lt;%@ page import = “com.infy.banking.Account” %&gt;</a:t>
            </a:r>
          </a:p>
          <a:p>
            <a:pPr marL="342900" indent="-342900" eaLnBrk="0" hangingPunct="0">
              <a:lnSpc>
                <a:spcPct val="80000"/>
              </a:lnSpc>
              <a:spcBef>
                <a:spcPct val="20000"/>
              </a:spcBef>
              <a:buClr>
                <a:srgbClr val="003366"/>
              </a:buClr>
              <a:buSzPct val="155000"/>
              <a:defRPr/>
            </a:pPr>
            <a:r>
              <a:rPr lang="en-US" sz="2200" b="1" i="0" dirty="0" err="1"/>
              <a:t>&lt;%@ page import = “java.io.*, java.net.Socket” %&gt;</a:t>
            </a:r>
          </a:p>
        </p:txBody>
      </p:sp>
      <p:sp>
        <p:nvSpPr>
          <p:cNvPr id="55302" name="AutoShape 6"/>
          <p:cNvSpPr>
            <a:spLocks noChangeArrowheads="1"/>
          </p:cNvSpPr>
          <p:nvPr/>
        </p:nvSpPr>
        <p:spPr bwMode="auto">
          <a:xfrm>
            <a:off x="4034204" y="4572000"/>
            <a:ext cx="4385896" cy="733425"/>
          </a:xfrm>
          <a:prstGeom prst="wedgeEllipseCallout">
            <a:avLst>
              <a:gd name="adj1" fmla="val -46532"/>
              <a:gd name="adj2" fmla="val -137676"/>
            </a:avLst>
          </a:prstGeom>
          <a:solidFill>
            <a:srgbClr val="FFFF99"/>
          </a:solidFill>
          <a:ln w="9525">
            <a:solidFill>
              <a:schemeClr val="tx1"/>
            </a:solidFill>
            <a:miter lim="800000"/>
            <a:headEnd/>
            <a:tailEnd/>
          </a:ln>
        </p:spPr>
        <p:txBody>
          <a:bodyPr anchor="ctr" anchorCtr="1"/>
          <a:lstStyle/>
          <a:p>
            <a:pPr algn="ctr"/>
            <a:r>
              <a:rPr lang="en-US" dirty="0">
                <a:solidFill>
                  <a:srgbClr val="990000"/>
                </a:solidFill>
              </a:rPr>
              <a:t> </a:t>
            </a:r>
            <a:r>
              <a:rPr lang="en-US" b="1" dirty="0">
                <a:solidFill>
                  <a:srgbClr val="FF0000"/>
                </a:solidFill>
                <a:latin typeface="Courier New" pitchFamily="49" charset="0"/>
              </a:rPr>
              <a:t>It is a  Bad Programming Practice!!!</a:t>
            </a:r>
          </a:p>
        </p:txBody>
      </p:sp>
      <p:sp>
        <p:nvSpPr>
          <p:cNvPr id="55303"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2094EC4-E89F-473F-AB28-05E79114FBB9}" type="slidenum">
              <a:rPr lang="en-US" sz="1200" b="1" i="0">
                <a:solidFill>
                  <a:schemeClr val="bg1"/>
                </a:solidFill>
              </a:rPr>
              <a:pPr algn="ctr" eaLnBrk="1" hangingPunct="1"/>
              <a:t>41</a:t>
            </a:fld>
            <a:endParaRPr lang="en-US" sz="1200" b="1" i="0">
              <a:solidFill>
                <a:schemeClr val="bg1"/>
              </a:solidFill>
            </a:endParaRPr>
          </a:p>
        </p:txBody>
      </p:sp>
    </p:spTree>
    <p:extLst>
      <p:ext uri="{BB962C8B-B14F-4D97-AF65-F5344CB8AC3E}">
        <p14:creationId xmlns:p14="http://schemas.microsoft.com/office/powerpoint/2010/main" val="22521984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sz="4000" dirty="0" smtClean="0">
                <a:solidFill>
                  <a:schemeClr val="accent3">
                    <a:lumMod val="50000"/>
                  </a:schemeClr>
                </a:solidFill>
              </a:rPr>
              <a:t>page Directive – session attribute</a:t>
            </a:r>
          </a:p>
        </p:txBody>
      </p:sp>
      <p:sp>
        <p:nvSpPr>
          <p:cNvPr id="40963" name="Rectangle 3"/>
          <p:cNvSpPr>
            <a:spLocks noChangeArrowheads="1"/>
          </p:cNvSpPr>
          <p:nvPr/>
        </p:nvSpPr>
        <p:spPr bwMode="auto">
          <a:xfrm>
            <a:off x="0" y="838200"/>
            <a:ext cx="9144000" cy="6019799"/>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400" i="0" dirty="0">
                <a:latin typeface="+mn-lt"/>
              </a:rPr>
              <a:t>The implicit object, </a:t>
            </a:r>
            <a:r>
              <a:rPr lang="en-US" sz="2400" b="1" i="0" dirty="0">
                <a:solidFill>
                  <a:srgbClr val="003399"/>
                </a:solidFill>
                <a:latin typeface="+mn-lt"/>
              </a:rPr>
              <a:t>session</a:t>
            </a:r>
            <a:r>
              <a:rPr lang="en-US" sz="2400" i="0" dirty="0">
                <a:latin typeface="+mn-lt"/>
              </a:rPr>
              <a:t>, is available only if this attribute’s value is set to </a:t>
            </a:r>
            <a:r>
              <a:rPr lang="en-US" sz="2400" b="1" i="0" dirty="0">
                <a:solidFill>
                  <a:srgbClr val="003399"/>
                </a:solidFill>
                <a:latin typeface="+mn-lt"/>
              </a:rPr>
              <a:t>true</a:t>
            </a:r>
            <a:r>
              <a:rPr lang="en-US" sz="2400" i="0" dirty="0">
                <a:latin typeface="+mn-lt"/>
              </a:rPr>
              <a:t> (default value)</a:t>
            </a:r>
          </a:p>
          <a:p>
            <a:pPr marL="342900" indent="-342900" algn="just">
              <a:spcBef>
                <a:spcPct val="20000"/>
              </a:spcBef>
              <a:buClr>
                <a:srgbClr val="003366"/>
              </a:buClr>
              <a:buFont typeface="Wingdings" pitchFamily="2" charset="2"/>
              <a:buChar char="Ø"/>
              <a:defRPr/>
            </a:pPr>
            <a:endParaRPr lang="en-US" sz="2400" i="0" dirty="0">
              <a:latin typeface="+mn-lt"/>
            </a:endParaRPr>
          </a:p>
          <a:p>
            <a:pPr marL="342900" indent="-342900" algn="just">
              <a:spcBef>
                <a:spcPct val="20000"/>
              </a:spcBef>
              <a:buClr>
                <a:srgbClr val="003366"/>
              </a:buClr>
              <a:buFont typeface="Wingdings" pitchFamily="2" charset="2"/>
              <a:buChar char="Ø"/>
              <a:defRPr/>
            </a:pPr>
            <a:r>
              <a:rPr lang="en-US" sz="2400" i="0" dirty="0">
                <a:latin typeface="+mn-lt"/>
              </a:rPr>
              <a:t>The value of this attribute can be set to </a:t>
            </a:r>
            <a:r>
              <a:rPr lang="en-US" sz="2400" b="1" i="0" dirty="0">
                <a:solidFill>
                  <a:srgbClr val="003399"/>
                </a:solidFill>
                <a:latin typeface="+mn-lt"/>
              </a:rPr>
              <a:t>false</a:t>
            </a:r>
            <a:r>
              <a:rPr lang="en-US" sz="2400" i="0" dirty="0">
                <a:latin typeface="+mn-lt"/>
              </a:rPr>
              <a:t> if the Servlet is </a:t>
            </a:r>
            <a:r>
              <a:rPr lang="en-US" sz="2400" b="1" i="0" dirty="0">
                <a:solidFill>
                  <a:srgbClr val="FF0000"/>
                </a:solidFill>
                <a:latin typeface="+mn-lt"/>
              </a:rPr>
              <a:t>not</a:t>
            </a:r>
            <a:r>
              <a:rPr lang="en-US" sz="2400" i="0" dirty="0">
                <a:latin typeface="+mn-lt"/>
              </a:rPr>
              <a:t> tracking the session i.e. </a:t>
            </a:r>
          </a:p>
          <a:p>
            <a:pPr marL="342900" indent="-342900" algn="just">
              <a:spcBef>
                <a:spcPct val="20000"/>
              </a:spcBef>
              <a:buClr>
                <a:srgbClr val="003366"/>
              </a:buClr>
              <a:defRPr/>
            </a:pPr>
            <a:r>
              <a:rPr lang="en-US" sz="2400" i="0" dirty="0">
                <a:latin typeface="+mn-lt"/>
              </a:rPr>
              <a:t>	Setting session = “false” prevents the creation of the implicit object “session”</a:t>
            </a:r>
          </a:p>
          <a:p>
            <a:pPr marL="342900" lvl="1" indent="-342900" algn="just">
              <a:spcBef>
                <a:spcPct val="20000"/>
              </a:spcBef>
              <a:buClr>
                <a:srgbClr val="003366"/>
              </a:buClr>
              <a:buFont typeface="Wingdings" pitchFamily="2" charset="2"/>
              <a:buChar char="Ø"/>
              <a:defRPr/>
            </a:pPr>
            <a:endParaRPr lang="en-US" sz="2400" i="0" dirty="0">
              <a:latin typeface="+mn-lt"/>
            </a:endParaRPr>
          </a:p>
          <a:p>
            <a:pPr marL="342900" lvl="1" indent="-342900" algn="just">
              <a:spcBef>
                <a:spcPct val="20000"/>
              </a:spcBef>
              <a:buClr>
                <a:srgbClr val="003366"/>
              </a:buClr>
              <a:buFont typeface="Wingdings" pitchFamily="2" charset="2"/>
              <a:buChar char="Ø"/>
              <a:defRPr/>
            </a:pPr>
            <a:r>
              <a:rPr lang="en-US" sz="2400" i="0" dirty="0">
                <a:latin typeface="+mn-lt"/>
              </a:rPr>
              <a:t>Example:</a:t>
            </a:r>
          </a:p>
        </p:txBody>
      </p:sp>
      <p:sp>
        <p:nvSpPr>
          <p:cNvPr id="40964" name="Text Box 4"/>
          <p:cNvSpPr txBox="1">
            <a:spLocks noChangeArrowheads="1"/>
          </p:cNvSpPr>
          <p:nvPr/>
        </p:nvSpPr>
        <p:spPr bwMode="auto">
          <a:xfrm>
            <a:off x="1118089" y="4648200"/>
            <a:ext cx="64008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 page session = “false” %&gt;</a:t>
            </a:r>
          </a:p>
        </p:txBody>
      </p:sp>
      <p:sp>
        <p:nvSpPr>
          <p:cNvPr id="56325"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0A3B6971-97DF-456A-8225-94335A6E7408}" type="slidenum">
              <a:rPr lang="en-US" sz="1200" b="1" i="0">
                <a:solidFill>
                  <a:schemeClr val="bg1"/>
                </a:solidFill>
              </a:rPr>
              <a:pPr algn="ctr" eaLnBrk="1" hangingPunct="1"/>
              <a:t>42</a:t>
            </a:fld>
            <a:endParaRPr lang="en-US" sz="1200" b="1" i="0">
              <a:solidFill>
                <a:schemeClr val="bg1"/>
              </a:solidFill>
            </a:endParaRPr>
          </a:p>
        </p:txBody>
      </p:sp>
    </p:spTree>
    <p:extLst>
      <p:ext uri="{BB962C8B-B14F-4D97-AF65-F5344CB8AC3E}">
        <p14:creationId xmlns:p14="http://schemas.microsoft.com/office/powerpoint/2010/main" val="16523210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sz="4000" dirty="0" smtClean="0">
                <a:solidFill>
                  <a:schemeClr val="accent3">
                    <a:lumMod val="50000"/>
                  </a:schemeClr>
                </a:solidFill>
              </a:rPr>
              <a:t>page Directive – </a:t>
            </a:r>
            <a:r>
              <a:rPr lang="en-US" sz="4000" dirty="0" err="1" smtClean="0">
                <a:solidFill>
                  <a:schemeClr val="accent3">
                    <a:lumMod val="50000"/>
                  </a:schemeClr>
                </a:solidFill>
              </a:rPr>
              <a:t>contentType</a:t>
            </a:r>
            <a:r>
              <a:rPr lang="en-US" sz="4000" dirty="0" smtClean="0">
                <a:solidFill>
                  <a:schemeClr val="accent3">
                    <a:lumMod val="50000"/>
                  </a:schemeClr>
                </a:solidFill>
              </a:rPr>
              <a:t> attribute</a:t>
            </a:r>
          </a:p>
        </p:txBody>
      </p:sp>
      <p:sp>
        <p:nvSpPr>
          <p:cNvPr id="57347" name="Rectangle 3"/>
          <p:cNvSpPr>
            <a:spLocks noGrp="1" noChangeArrowheads="1"/>
          </p:cNvSpPr>
          <p:nvPr>
            <p:ph type="body" idx="1"/>
          </p:nvPr>
        </p:nvSpPr>
        <p:spPr>
          <a:xfrm>
            <a:off x="0" y="838200"/>
            <a:ext cx="9144000" cy="6019800"/>
          </a:xfrm>
        </p:spPr>
        <p:txBody>
          <a:bodyPr>
            <a:normAutofit/>
          </a:bodyPr>
          <a:lstStyle/>
          <a:p>
            <a:pPr algn="just" eaLnBrk="1" hangingPunct="1">
              <a:lnSpc>
                <a:spcPct val="90000"/>
              </a:lnSpc>
            </a:pPr>
            <a:r>
              <a:rPr lang="en-US" sz="2400" dirty="0" smtClean="0"/>
              <a:t>The browser can accept many file types - HTML, Plain Text, JPG Images, XML </a:t>
            </a:r>
            <a:r>
              <a:rPr lang="en-US" sz="2400" dirty="0" err="1" smtClean="0"/>
              <a:t>etc</a:t>
            </a:r>
            <a:endParaRPr lang="en-US" sz="2400" dirty="0" smtClean="0"/>
          </a:p>
          <a:p>
            <a:pPr algn="just" eaLnBrk="1" hangingPunct="1">
              <a:lnSpc>
                <a:spcPct val="90000"/>
              </a:lnSpc>
            </a:pPr>
            <a:endParaRPr lang="en-US" sz="2400" dirty="0" smtClean="0"/>
          </a:p>
          <a:p>
            <a:pPr algn="just" eaLnBrk="1" hangingPunct="1">
              <a:lnSpc>
                <a:spcPct val="90000"/>
              </a:lnSpc>
            </a:pPr>
            <a:r>
              <a:rPr lang="en-US" sz="2400" dirty="0" smtClean="0"/>
              <a:t>The default value is “text/html” </a:t>
            </a:r>
          </a:p>
          <a:p>
            <a:pPr algn="just" eaLnBrk="1" hangingPunct="1">
              <a:lnSpc>
                <a:spcPct val="90000"/>
              </a:lnSpc>
              <a:buFont typeface="Wingdings" pitchFamily="2" charset="2"/>
              <a:buNone/>
            </a:pPr>
            <a:r>
              <a:rPr lang="en-US" sz="2400" dirty="0" smtClean="0"/>
              <a:t>		(can be any valid MIME  type)</a:t>
            </a:r>
          </a:p>
          <a:p>
            <a:pPr lvl="1" algn="just" eaLnBrk="1" hangingPunct="1">
              <a:lnSpc>
                <a:spcPct val="90000"/>
              </a:lnSpc>
            </a:pPr>
            <a:r>
              <a:rPr lang="en-US" sz="2400" dirty="0" smtClean="0"/>
              <a:t>Examples</a:t>
            </a:r>
          </a:p>
        </p:txBody>
      </p:sp>
      <p:sp>
        <p:nvSpPr>
          <p:cNvPr id="41988" name="Text Box 4"/>
          <p:cNvSpPr txBox="1">
            <a:spLocks noChangeArrowheads="1"/>
          </p:cNvSpPr>
          <p:nvPr/>
        </p:nvSpPr>
        <p:spPr bwMode="auto">
          <a:xfrm>
            <a:off x="838200" y="5029200"/>
            <a:ext cx="79248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 page contentType = “application/vnd.ms.excel” %&gt;</a:t>
            </a:r>
          </a:p>
        </p:txBody>
      </p:sp>
      <p:sp>
        <p:nvSpPr>
          <p:cNvPr id="41989" name="Text Box 5"/>
          <p:cNvSpPr txBox="1">
            <a:spLocks noChangeArrowheads="1"/>
          </p:cNvSpPr>
          <p:nvPr/>
        </p:nvSpPr>
        <p:spPr bwMode="auto">
          <a:xfrm>
            <a:off x="838200" y="5722939"/>
            <a:ext cx="6400800"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 page contentType = “image/gif” %&gt;</a:t>
            </a:r>
          </a:p>
        </p:txBody>
      </p:sp>
      <p:sp>
        <p:nvSpPr>
          <p:cNvPr id="41990" name="Text Box 6"/>
          <p:cNvSpPr txBox="1">
            <a:spLocks noChangeArrowheads="1"/>
          </p:cNvSpPr>
          <p:nvPr/>
        </p:nvSpPr>
        <p:spPr bwMode="auto">
          <a:xfrm>
            <a:off x="838200" y="4419600"/>
            <a:ext cx="64008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 page contentType = “text/xml” %&gt;</a:t>
            </a:r>
          </a:p>
        </p:txBody>
      </p:sp>
      <p:sp>
        <p:nvSpPr>
          <p:cNvPr id="41991" name="Text Box 7"/>
          <p:cNvSpPr txBox="1">
            <a:spLocks noChangeArrowheads="1"/>
          </p:cNvSpPr>
          <p:nvPr/>
        </p:nvSpPr>
        <p:spPr bwMode="auto">
          <a:xfrm>
            <a:off x="838200" y="3810000"/>
            <a:ext cx="64008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 page contentType = “text/plain” %&gt;</a:t>
            </a:r>
          </a:p>
        </p:txBody>
      </p:sp>
      <p:sp>
        <p:nvSpPr>
          <p:cNvPr id="57352"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04EA87EB-0659-4A57-9FC2-CF3C8D991178}" type="slidenum">
              <a:rPr lang="en-US" sz="1200" b="1" i="0">
                <a:solidFill>
                  <a:schemeClr val="bg1"/>
                </a:solidFill>
              </a:rPr>
              <a:pPr algn="ctr" eaLnBrk="1" hangingPunct="1"/>
              <a:t>43</a:t>
            </a:fld>
            <a:endParaRPr lang="en-US" sz="1200" b="1" i="0">
              <a:solidFill>
                <a:schemeClr val="bg1"/>
              </a:solidFill>
            </a:endParaRPr>
          </a:p>
        </p:txBody>
      </p:sp>
    </p:spTree>
    <p:extLst>
      <p:ext uri="{BB962C8B-B14F-4D97-AF65-F5344CB8AC3E}">
        <p14:creationId xmlns:p14="http://schemas.microsoft.com/office/powerpoint/2010/main" val="129326417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fontScale="90000"/>
          </a:bodyPr>
          <a:lstStyle/>
          <a:p>
            <a:pPr eaLnBrk="1" hangingPunct="1">
              <a:defRPr/>
            </a:pPr>
            <a:r>
              <a:rPr lang="en-US" dirty="0" smtClean="0">
                <a:solidFill>
                  <a:schemeClr val="accent3">
                    <a:lumMod val="50000"/>
                  </a:schemeClr>
                </a:solidFill>
              </a:rPr>
              <a:t>The page Directive – </a:t>
            </a:r>
            <a:r>
              <a:rPr lang="en-US" dirty="0" err="1" smtClean="0">
                <a:solidFill>
                  <a:schemeClr val="accent3">
                    <a:lumMod val="50000"/>
                  </a:schemeClr>
                </a:solidFill>
              </a:rPr>
              <a:t>errorPage</a:t>
            </a:r>
            <a:r>
              <a:rPr lang="en-US" dirty="0" smtClean="0">
                <a:solidFill>
                  <a:schemeClr val="accent3">
                    <a:lumMod val="50000"/>
                  </a:schemeClr>
                </a:solidFill>
              </a:rPr>
              <a:t> attribute</a:t>
            </a:r>
          </a:p>
        </p:txBody>
      </p:sp>
      <p:sp>
        <p:nvSpPr>
          <p:cNvPr id="58371" name="Rectangle 3"/>
          <p:cNvSpPr>
            <a:spLocks noGrp="1" noChangeArrowheads="1"/>
          </p:cNvSpPr>
          <p:nvPr>
            <p:ph type="body" idx="1"/>
          </p:nvPr>
        </p:nvSpPr>
        <p:spPr>
          <a:xfrm>
            <a:off x="0" y="762000"/>
            <a:ext cx="9144000" cy="6095999"/>
          </a:xfrm>
        </p:spPr>
        <p:txBody>
          <a:bodyPr>
            <a:normAutofit/>
          </a:bodyPr>
          <a:lstStyle/>
          <a:p>
            <a:pPr algn="just">
              <a:lnSpc>
                <a:spcPct val="90000"/>
              </a:lnSpc>
            </a:pPr>
            <a:r>
              <a:rPr lang="en-US" sz="2400" dirty="0"/>
              <a:t>The </a:t>
            </a:r>
            <a:r>
              <a:rPr lang="en-US" sz="2400" dirty="0" err="1"/>
              <a:t>errorPage</a:t>
            </a:r>
            <a:r>
              <a:rPr lang="en-US" sz="2400" dirty="0"/>
              <a:t> attribute is used to define the error page, if exception occurs in the current page, it will be redirected to the error page</a:t>
            </a:r>
            <a:r>
              <a:rPr lang="en-US" sz="2400" dirty="0" smtClean="0"/>
              <a:t>.</a:t>
            </a:r>
          </a:p>
          <a:p>
            <a:pPr algn="just">
              <a:lnSpc>
                <a:spcPct val="90000"/>
              </a:lnSpc>
            </a:pPr>
            <a:endParaRPr lang="en-US" sz="2400" dirty="0" smtClean="0"/>
          </a:p>
          <a:p>
            <a:pPr algn="just" eaLnBrk="1" hangingPunct="1">
              <a:lnSpc>
                <a:spcPct val="90000"/>
              </a:lnSpc>
            </a:pPr>
            <a:r>
              <a:rPr lang="en-US" sz="2400" dirty="0" smtClean="0"/>
              <a:t>The </a:t>
            </a:r>
            <a:r>
              <a:rPr lang="en-US" sz="2400" b="1" dirty="0" smtClean="0">
                <a:solidFill>
                  <a:srgbClr val="003399"/>
                </a:solidFill>
              </a:rPr>
              <a:t>exception</a:t>
            </a:r>
            <a:r>
              <a:rPr lang="en-US" sz="2400" dirty="0" smtClean="0"/>
              <a:t> object will be set as an attribute in the request object so that the error JSP page can also access the exception object</a:t>
            </a:r>
          </a:p>
          <a:p>
            <a:pPr algn="just" eaLnBrk="1" hangingPunct="1">
              <a:lnSpc>
                <a:spcPct val="90000"/>
              </a:lnSpc>
            </a:pPr>
            <a:r>
              <a:rPr lang="en-US" sz="2400" dirty="0" smtClean="0"/>
              <a:t>Example</a:t>
            </a:r>
          </a:p>
          <a:p>
            <a:pPr algn="just" eaLnBrk="1" hangingPunct="1">
              <a:lnSpc>
                <a:spcPct val="90000"/>
              </a:lnSpc>
              <a:buFont typeface="Wingdings" pitchFamily="2" charset="2"/>
              <a:buNone/>
            </a:pPr>
            <a:endParaRPr lang="en-US" sz="2400" dirty="0" smtClean="0"/>
          </a:p>
        </p:txBody>
      </p:sp>
      <p:sp>
        <p:nvSpPr>
          <p:cNvPr id="43012" name="Text Box 4"/>
          <p:cNvSpPr txBox="1">
            <a:spLocks noChangeArrowheads="1"/>
          </p:cNvSpPr>
          <p:nvPr/>
        </p:nvSpPr>
        <p:spPr bwMode="auto">
          <a:xfrm>
            <a:off x="952500" y="3200400"/>
            <a:ext cx="64008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 page errorPage = “error.jsp” %&gt;</a:t>
            </a:r>
          </a:p>
        </p:txBody>
      </p:sp>
      <p:sp>
        <p:nvSpPr>
          <p:cNvPr id="58373"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9804491-0D3B-4025-9B8C-2C24BF5BBB54}" type="slidenum">
              <a:rPr lang="en-US" sz="1200" b="1" i="0">
                <a:solidFill>
                  <a:schemeClr val="bg1"/>
                </a:solidFill>
              </a:rPr>
              <a:pPr algn="ctr" eaLnBrk="1" hangingPunct="1"/>
              <a:t>44</a:t>
            </a:fld>
            <a:endParaRPr lang="en-US" sz="1200" b="1" i="0">
              <a:solidFill>
                <a:schemeClr val="bg1"/>
              </a:solidFill>
            </a:endParaRPr>
          </a:p>
        </p:txBody>
      </p:sp>
    </p:spTree>
    <p:extLst>
      <p:ext uri="{BB962C8B-B14F-4D97-AF65-F5344CB8AC3E}">
        <p14:creationId xmlns:p14="http://schemas.microsoft.com/office/powerpoint/2010/main" val="105747907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5170" y="0"/>
            <a:ext cx="9179169" cy="762000"/>
          </a:xfrm>
          <a:solidFill>
            <a:schemeClr val="accent4">
              <a:lumMod val="20000"/>
              <a:lumOff val="80000"/>
            </a:schemeClr>
          </a:solidFill>
        </p:spPr>
        <p:txBody>
          <a:bodyPr>
            <a:normAutofit fontScale="90000"/>
          </a:bodyPr>
          <a:lstStyle/>
          <a:p>
            <a:pPr eaLnBrk="1" hangingPunct="1">
              <a:defRPr/>
            </a:pPr>
            <a:r>
              <a:rPr lang="en-US" dirty="0" smtClean="0">
                <a:solidFill>
                  <a:schemeClr val="accent3">
                    <a:lumMod val="50000"/>
                  </a:schemeClr>
                </a:solidFill>
              </a:rPr>
              <a:t>The page Directive – </a:t>
            </a:r>
            <a:r>
              <a:rPr lang="en-US" dirty="0" err="1" smtClean="0">
                <a:solidFill>
                  <a:schemeClr val="accent3">
                    <a:lumMod val="50000"/>
                  </a:schemeClr>
                </a:solidFill>
              </a:rPr>
              <a:t>isErrorPage</a:t>
            </a:r>
            <a:r>
              <a:rPr lang="en-US" dirty="0" smtClean="0">
                <a:solidFill>
                  <a:schemeClr val="accent3">
                    <a:lumMod val="50000"/>
                  </a:schemeClr>
                </a:solidFill>
              </a:rPr>
              <a:t> attribute</a:t>
            </a:r>
          </a:p>
        </p:txBody>
      </p:sp>
      <p:sp>
        <p:nvSpPr>
          <p:cNvPr id="59395" name="Rectangle 3"/>
          <p:cNvSpPr>
            <a:spLocks noGrp="1" noChangeArrowheads="1"/>
          </p:cNvSpPr>
          <p:nvPr>
            <p:ph type="body" idx="1"/>
          </p:nvPr>
        </p:nvSpPr>
        <p:spPr>
          <a:xfrm>
            <a:off x="457200" y="3048001"/>
            <a:ext cx="7841274" cy="2570163"/>
          </a:xfrm>
          <a:noFill/>
        </p:spPr>
        <p:txBody>
          <a:bodyPr/>
          <a:lstStyle/>
          <a:p>
            <a:pPr lvl="1" eaLnBrk="1" hangingPunct="1">
              <a:buFontTx/>
              <a:buChar char="•"/>
            </a:pPr>
            <a:endParaRPr lang="en-US" sz="2000" smtClean="0"/>
          </a:p>
          <a:p>
            <a:pPr eaLnBrk="1" hangingPunct="1"/>
            <a:endParaRPr lang="en-US" b="1" smtClean="0">
              <a:solidFill>
                <a:schemeClr val="accent2"/>
              </a:solidFill>
            </a:endParaRPr>
          </a:p>
        </p:txBody>
      </p:sp>
      <p:sp>
        <p:nvSpPr>
          <p:cNvPr id="44036" name="Text Box 4"/>
          <p:cNvSpPr txBox="1">
            <a:spLocks noChangeArrowheads="1"/>
          </p:cNvSpPr>
          <p:nvPr/>
        </p:nvSpPr>
        <p:spPr bwMode="auto">
          <a:xfrm>
            <a:off x="486508" y="3581400"/>
            <a:ext cx="8305800"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 page isErrorPage = “true” %&gt;</a:t>
            </a:r>
          </a:p>
        </p:txBody>
      </p:sp>
      <p:sp>
        <p:nvSpPr>
          <p:cNvPr id="44037" name="Rectangle 5"/>
          <p:cNvSpPr>
            <a:spLocks noChangeArrowheads="1"/>
          </p:cNvSpPr>
          <p:nvPr/>
        </p:nvSpPr>
        <p:spPr bwMode="auto">
          <a:xfrm>
            <a:off x="0" y="762000"/>
            <a:ext cx="9143999" cy="6096000"/>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400" i="0" dirty="0">
                <a:latin typeface="+mn-lt"/>
              </a:rPr>
              <a:t>Error pages like error.jsp in the previous example should contain this tag</a:t>
            </a:r>
          </a:p>
          <a:p>
            <a:pPr marL="342900" indent="-342900" algn="just">
              <a:spcBef>
                <a:spcPct val="20000"/>
              </a:spcBef>
              <a:buClr>
                <a:srgbClr val="003366"/>
              </a:buClr>
              <a:buFont typeface="Wingdings" pitchFamily="2" charset="2"/>
              <a:buChar char="Ø"/>
              <a:defRPr/>
            </a:pPr>
            <a:r>
              <a:rPr lang="en-US" sz="2400" i="0" dirty="0">
                <a:latin typeface="+mn-lt"/>
              </a:rPr>
              <a:t>The presence of this tag creates a new </a:t>
            </a:r>
            <a:r>
              <a:rPr lang="en-US" sz="2400" i="0" dirty="0" err="1">
                <a:latin typeface="+mn-lt"/>
              </a:rPr>
              <a:t>Throwable</a:t>
            </a:r>
            <a:r>
              <a:rPr lang="en-US" sz="2400" i="0" dirty="0">
                <a:latin typeface="+mn-lt"/>
              </a:rPr>
              <a:t> object called </a:t>
            </a:r>
            <a:r>
              <a:rPr lang="en-US" sz="2400" b="1" i="0" dirty="0">
                <a:solidFill>
                  <a:srgbClr val="003399"/>
                </a:solidFill>
                <a:latin typeface="+mn-lt"/>
              </a:rPr>
              <a:t>exception</a:t>
            </a:r>
            <a:r>
              <a:rPr lang="en-US" sz="2400" i="0" dirty="0">
                <a:latin typeface="+mn-lt"/>
              </a:rPr>
              <a:t> in the generated Servlet</a:t>
            </a:r>
          </a:p>
          <a:p>
            <a:pPr marL="342900" indent="-342900" algn="just">
              <a:spcBef>
                <a:spcPct val="20000"/>
              </a:spcBef>
              <a:buClr>
                <a:srgbClr val="003366"/>
              </a:buClr>
              <a:buFont typeface="Wingdings" pitchFamily="2" charset="2"/>
              <a:buChar char="Ø"/>
              <a:defRPr/>
            </a:pPr>
            <a:r>
              <a:rPr lang="en-US" sz="2400" i="0" dirty="0">
                <a:latin typeface="+mn-lt"/>
              </a:rPr>
              <a:t>So, </a:t>
            </a:r>
            <a:r>
              <a:rPr lang="en-US" sz="2400" i="0" dirty="0">
                <a:solidFill>
                  <a:srgbClr val="7030A0"/>
                </a:solidFill>
                <a:latin typeface="+mn-lt"/>
              </a:rPr>
              <a:t>exception is an implicit object that we can use only in error pages</a:t>
            </a:r>
          </a:p>
          <a:p>
            <a:pPr marL="342900" lvl="1" indent="-342900" algn="just">
              <a:spcBef>
                <a:spcPct val="20000"/>
              </a:spcBef>
              <a:buClr>
                <a:srgbClr val="003366"/>
              </a:buClr>
              <a:buFont typeface="Wingdings" pitchFamily="2" charset="2"/>
              <a:buChar char="Ø"/>
              <a:defRPr/>
            </a:pPr>
            <a:r>
              <a:rPr lang="en-US" sz="2400" i="0" dirty="0">
                <a:latin typeface="+mn-lt"/>
              </a:rPr>
              <a:t>Example- In the error.jsp, you need to write the following line…</a:t>
            </a:r>
          </a:p>
        </p:txBody>
      </p:sp>
      <p:sp>
        <p:nvSpPr>
          <p:cNvPr id="59398"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818D7858-6D69-4A26-B2FD-66819EAE4E4C}" type="slidenum">
              <a:rPr lang="en-US" sz="1200" b="1" i="0">
                <a:solidFill>
                  <a:schemeClr val="bg1"/>
                </a:solidFill>
              </a:rPr>
              <a:pPr algn="ctr" eaLnBrk="1" hangingPunct="1"/>
              <a:t>45</a:t>
            </a:fld>
            <a:endParaRPr lang="en-US" sz="1200" b="1" i="0">
              <a:solidFill>
                <a:schemeClr val="bg1"/>
              </a:solidFill>
            </a:endParaRPr>
          </a:p>
        </p:txBody>
      </p:sp>
    </p:spTree>
    <p:extLst>
      <p:ext uri="{BB962C8B-B14F-4D97-AF65-F5344CB8AC3E}">
        <p14:creationId xmlns:p14="http://schemas.microsoft.com/office/powerpoint/2010/main" val="314746302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page Directive - </a:t>
            </a:r>
            <a:r>
              <a:rPr lang="en-US" dirty="0" err="1" smtClean="0"/>
              <a:t>errorPage</a:t>
            </a:r>
            <a:r>
              <a:rPr lang="en-US" dirty="0" smtClean="0"/>
              <a:t> and </a:t>
            </a:r>
            <a:r>
              <a:rPr lang="en-US" dirty="0" err="1" smtClean="0"/>
              <a:t>isErrorPage</a:t>
            </a:r>
            <a:endParaRPr lang="en-US" dirty="0" smtClean="0"/>
          </a:p>
        </p:txBody>
      </p:sp>
      <p:sp>
        <p:nvSpPr>
          <p:cNvPr id="60419"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2DF7C728-E973-4699-861C-B4FC4434082B}" type="slidenum">
              <a:rPr lang="en-US" sz="1200" b="1" i="0">
                <a:solidFill>
                  <a:schemeClr val="bg1"/>
                </a:solidFill>
              </a:rPr>
              <a:pPr algn="ctr" eaLnBrk="1" hangingPunct="1"/>
              <a:t>46</a:t>
            </a:fld>
            <a:endParaRPr lang="en-US" sz="1200" b="1" i="0">
              <a:solidFill>
                <a:schemeClr val="bg1"/>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05" y="1128713"/>
            <a:ext cx="8719038" cy="4913312"/>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13"/>
          <p:cNvGrpSpPr>
            <a:grpSpLocks/>
          </p:cNvGrpSpPr>
          <p:nvPr/>
        </p:nvGrpSpPr>
        <p:grpSpPr bwMode="auto">
          <a:xfrm>
            <a:off x="241789" y="1122364"/>
            <a:ext cx="8575431" cy="5392737"/>
            <a:chOff x="261256" y="1121909"/>
            <a:chExt cx="9290957" cy="5393192"/>
          </a:xfrm>
        </p:grpSpPr>
        <p:pic>
          <p:nvPicPr>
            <p:cNvPr id="604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256" y="1121909"/>
              <a:ext cx="9290957" cy="5216064"/>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60426" name="Rounded Rectangle 12"/>
            <p:cNvSpPr>
              <a:spLocks noChangeArrowheads="1"/>
            </p:cNvSpPr>
            <p:nvPr/>
          </p:nvSpPr>
          <p:spPr bwMode="auto">
            <a:xfrm>
              <a:off x="6466113" y="6025243"/>
              <a:ext cx="3037115" cy="489858"/>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Calculate.jsp</a:t>
              </a:r>
            </a:p>
          </p:txBody>
        </p:sp>
      </p:grpSp>
      <p:grpSp>
        <p:nvGrpSpPr>
          <p:cNvPr id="3" name="Group 16"/>
          <p:cNvGrpSpPr>
            <a:grpSpLocks/>
          </p:cNvGrpSpPr>
          <p:nvPr/>
        </p:nvGrpSpPr>
        <p:grpSpPr bwMode="auto">
          <a:xfrm>
            <a:off x="202223" y="887413"/>
            <a:ext cx="8730762" cy="5562600"/>
            <a:chOff x="223838" y="789214"/>
            <a:chExt cx="9458325" cy="5562600"/>
          </a:xfrm>
        </p:grpSpPr>
        <p:pic>
          <p:nvPicPr>
            <p:cNvPr id="6042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1012372"/>
              <a:ext cx="9458325" cy="5339442"/>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60424" name="Rounded Rectangle 15"/>
            <p:cNvSpPr>
              <a:spLocks noChangeArrowheads="1"/>
            </p:cNvSpPr>
            <p:nvPr/>
          </p:nvSpPr>
          <p:spPr bwMode="auto">
            <a:xfrm>
              <a:off x="6275613" y="789214"/>
              <a:ext cx="3037115" cy="489858"/>
            </a:xfrm>
            <a:prstGeom prst="roundRect">
              <a:avLst>
                <a:gd name="adj" fmla="val 16667"/>
              </a:avLst>
            </a:prstGeom>
            <a:solidFill>
              <a:schemeClr val="accent1"/>
            </a:solidFill>
            <a:ln w="9525" algn="ctr">
              <a:solidFill>
                <a:schemeClr val="tx1"/>
              </a:solidFill>
              <a:round/>
              <a:headEnd/>
              <a:tailEnd/>
            </a:ln>
          </p:spPr>
          <p:txBody>
            <a:bodyPr/>
            <a:lstStyle/>
            <a:p>
              <a:pPr algn="ctr"/>
              <a:r>
                <a:rPr lang="en-US" b="1" i="0"/>
                <a:t>HandleError.jsp</a:t>
              </a:r>
            </a:p>
          </p:txBody>
        </p:sp>
      </p:grpSp>
    </p:spTree>
    <p:extLst>
      <p:ext uri="{BB962C8B-B14F-4D97-AF65-F5344CB8AC3E}">
        <p14:creationId xmlns:p14="http://schemas.microsoft.com/office/powerpoint/2010/main" val="5052013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2055"/>
                                        </p:tgtEl>
                                      </p:cBhvr>
                                    </p:animEffect>
                                    <p:set>
                                      <p:cBhvr>
                                        <p:cTn id="7" dur="1" fill="hold">
                                          <p:stCondLst>
                                            <p:cond delay="499"/>
                                          </p:stCondLst>
                                        </p:cTn>
                                        <p:tgtEl>
                                          <p:spTgt spid="205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3447"/>
            <a:ext cx="9144000" cy="748553"/>
          </a:xfrm>
          <a:solidFill>
            <a:schemeClr val="accent4">
              <a:lumMod val="20000"/>
              <a:lumOff val="80000"/>
            </a:schemeClr>
          </a:solidFill>
        </p:spPr>
        <p:txBody>
          <a:bodyPr>
            <a:normAutofit fontScale="90000"/>
          </a:bodyPr>
          <a:lstStyle/>
          <a:p>
            <a:pPr eaLnBrk="1" hangingPunct="1">
              <a:defRPr/>
            </a:pPr>
            <a:r>
              <a:rPr lang="en-US" dirty="0" smtClean="0"/>
              <a:t>The include Directive</a:t>
            </a:r>
          </a:p>
        </p:txBody>
      </p:sp>
      <p:sp>
        <p:nvSpPr>
          <p:cNvPr id="61443" name="Rectangle 3"/>
          <p:cNvSpPr>
            <a:spLocks noGrp="1" noChangeArrowheads="1"/>
          </p:cNvSpPr>
          <p:nvPr>
            <p:ph type="body" idx="1"/>
          </p:nvPr>
        </p:nvSpPr>
        <p:spPr>
          <a:xfrm>
            <a:off x="0" y="762000"/>
            <a:ext cx="9144000" cy="1136650"/>
          </a:xfrm>
        </p:spPr>
        <p:txBody>
          <a:bodyPr>
            <a:normAutofit/>
          </a:bodyPr>
          <a:lstStyle/>
          <a:p>
            <a:pPr algn="just" eaLnBrk="1" hangingPunct="1"/>
            <a:r>
              <a:rPr lang="en-US" sz="2400" dirty="0" smtClean="0"/>
              <a:t>The </a:t>
            </a:r>
            <a:r>
              <a:rPr lang="en-US" sz="2400" b="1" dirty="0" smtClean="0">
                <a:solidFill>
                  <a:schemeClr val="accent2"/>
                </a:solidFill>
              </a:rPr>
              <a:t>include</a:t>
            </a:r>
            <a:r>
              <a:rPr lang="en-US" sz="2400" dirty="0" smtClean="0"/>
              <a:t> directive can be used to include the contents of some other file in a JSP. It increase the code usability</a:t>
            </a:r>
          </a:p>
          <a:p>
            <a:pPr algn="just" eaLnBrk="1" hangingPunct="1">
              <a:lnSpc>
                <a:spcPct val="80000"/>
              </a:lnSpc>
              <a:buFontTx/>
              <a:buNone/>
            </a:pPr>
            <a:endParaRPr lang="en-US" sz="2400" dirty="0" smtClean="0"/>
          </a:p>
        </p:txBody>
      </p:sp>
      <p:sp>
        <p:nvSpPr>
          <p:cNvPr id="45060" name="Rectangle 4"/>
          <p:cNvSpPr>
            <a:spLocks noChangeArrowheads="1"/>
          </p:cNvSpPr>
          <p:nvPr/>
        </p:nvSpPr>
        <p:spPr bwMode="auto">
          <a:xfrm>
            <a:off x="364882" y="2765425"/>
            <a:ext cx="8582757" cy="3651250"/>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400" i="0" dirty="0">
                <a:latin typeface="+mn-lt"/>
              </a:rPr>
              <a:t>The contents of the included file will be pasted as a part of the </a:t>
            </a:r>
            <a:r>
              <a:rPr lang="en-US" sz="2400" i="0" dirty="0" smtClean="0">
                <a:latin typeface="+mn-lt"/>
              </a:rPr>
              <a:t>JSP</a:t>
            </a:r>
            <a:endParaRPr lang="en-US" sz="2400" i="0" dirty="0">
              <a:latin typeface="+mn-lt"/>
            </a:endParaRPr>
          </a:p>
          <a:p>
            <a:pPr marL="342900" indent="-342900" algn="just">
              <a:spcBef>
                <a:spcPct val="20000"/>
              </a:spcBef>
              <a:buClr>
                <a:srgbClr val="003366"/>
              </a:buClr>
              <a:buFont typeface="Wingdings" pitchFamily="2" charset="2"/>
              <a:buChar char="Ø"/>
              <a:defRPr/>
            </a:pPr>
            <a:r>
              <a:rPr lang="en-US" sz="2400" i="0" dirty="0">
                <a:latin typeface="+mn-lt"/>
              </a:rPr>
              <a:t>The contents can be static (HTML Page) or dynamic (Another JSP)</a:t>
            </a:r>
          </a:p>
          <a:p>
            <a:pPr marL="342900" indent="-342900" algn="just">
              <a:spcBef>
                <a:spcPct val="20000"/>
              </a:spcBef>
              <a:buClr>
                <a:srgbClr val="003366"/>
              </a:buClr>
              <a:buFont typeface="Wingdings" pitchFamily="2" charset="2"/>
              <a:buChar char="Ø"/>
              <a:defRPr/>
            </a:pPr>
            <a:endParaRPr lang="en-US" sz="2400" i="0" dirty="0">
              <a:latin typeface="+mn-lt"/>
            </a:endParaRPr>
          </a:p>
          <a:p>
            <a:pPr marL="342900" indent="-342900" algn="just">
              <a:spcBef>
                <a:spcPct val="20000"/>
              </a:spcBef>
              <a:buClr>
                <a:srgbClr val="003366"/>
              </a:buClr>
              <a:buFont typeface="Wingdings" pitchFamily="2" charset="2"/>
              <a:buChar char="Ø"/>
              <a:defRPr/>
            </a:pPr>
            <a:r>
              <a:rPr lang="en-US" sz="2400" i="0" dirty="0">
                <a:latin typeface="+mn-lt"/>
              </a:rPr>
              <a:t>The contents of a page can thus be separated into more manageable </a:t>
            </a:r>
            <a:r>
              <a:rPr lang="en-US" sz="2400" i="0" dirty="0" smtClean="0">
                <a:latin typeface="+mn-lt"/>
              </a:rPr>
              <a:t>elements.</a:t>
            </a:r>
          </a:p>
          <a:p>
            <a:pPr marL="342900" indent="-342900" algn="just">
              <a:spcBef>
                <a:spcPct val="20000"/>
              </a:spcBef>
              <a:buClr>
                <a:srgbClr val="003366"/>
              </a:buClr>
              <a:buFont typeface="Wingdings" pitchFamily="2" charset="2"/>
              <a:buChar char="Ø"/>
              <a:defRPr/>
            </a:pPr>
            <a:r>
              <a:rPr lang="en-US" sz="2400" dirty="0" smtClean="0"/>
              <a:t>It increase the size of </a:t>
            </a:r>
            <a:r>
              <a:rPr lang="en-US" sz="2400" dirty="0" err="1" smtClean="0"/>
              <a:t>jsp</a:t>
            </a:r>
            <a:r>
              <a:rPr lang="en-US" sz="2400" dirty="0" smtClean="0"/>
              <a:t> at runtime</a:t>
            </a:r>
            <a:endParaRPr lang="en-US" sz="2400" i="0" dirty="0">
              <a:latin typeface="+mn-lt"/>
            </a:endParaRPr>
          </a:p>
        </p:txBody>
      </p:sp>
      <p:sp>
        <p:nvSpPr>
          <p:cNvPr id="45061" name="Text Box 5"/>
          <p:cNvSpPr txBox="1">
            <a:spLocks noChangeArrowheads="1"/>
          </p:cNvSpPr>
          <p:nvPr/>
        </p:nvSpPr>
        <p:spPr bwMode="auto">
          <a:xfrm>
            <a:off x="572966" y="2109789"/>
            <a:ext cx="8077200"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 include file = "../Header.html" %&gt;</a:t>
            </a:r>
          </a:p>
        </p:txBody>
      </p:sp>
      <p:sp>
        <p:nvSpPr>
          <p:cNvPr id="6144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B6B4E952-15BB-4E7D-86F3-C6F1022A761C}" type="slidenum">
              <a:rPr lang="en-US" sz="1200" b="1" i="0">
                <a:solidFill>
                  <a:schemeClr val="bg1"/>
                </a:solidFill>
              </a:rPr>
              <a:pPr algn="ctr" eaLnBrk="1" hangingPunct="1"/>
              <a:t>47</a:t>
            </a:fld>
            <a:endParaRPr lang="en-US" sz="1200" b="1" i="0">
              <a:solidFill>
                <a:schemeClr val="bg1"/>
              </a:solidFill>
            </a:endParaRPr>
          </a:p>
        </p:txBody>
      </p:sp>
    </p:spTree>
    <p:extLst>
      <p:ext uri="{BB962C8B-B14F-4D97-AF65-F5344CB8AC3E}">
        <p14:creationId xmlns:p14="http://schemas.microsoft.com/office/powerpoint/2010/main" val="425822127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0" y="4482"/>
            <a:ext cx="9144000" cy="757518"/>
          </a:xfrm>
          <a:solidFill>
            <a:schemeClr val="accent4">
              <a:lumMod val="20000"/>
              <a:lumOff val="80000"/>
            </a:schemeClr>
          </a:solidFill>
        </p:spPr>
        <p:txBody>
          <a:bodyPr>
            <a:normAutofit fontScale="90000"/>
          </a:bodyPr>
          <a:lstStyle/>
          <a:p>
            <a:pPr eaLnBrk="1" hangingPunct="1">
              <a:defRPr/>
            </a:pPr>
            <a:r>
              <a:rPr lang="en-US" dirty="0" smtClean="0"/>
              <a:t>The include Directive</a:t>
            </a:r>
          </a:p>
        </p:txBody>
      </p:sp>
      <p:sp>
        <p:nvSpPr>
          <p:cNvPr id="2055" name="Rectangle 3"/>
          <p:cNvSpPr>
            <a:spLocks noGrp="1" noChangeArrowheads="1"/>
          </p:cNvSpPr>
          <p:nvPr>
            <p:ph type="body" sz="half" idx="1"/>
          </p:nvPr>
        </p:nvSpPr>
        <p:spPr>
          <a:xfrm>
            <a:off x="0" y="762001"/>
            <a:ext cx="9144000" cy="2743200"/>
          </a:xfrm>
          <a:noFill/>
        </p:spPr>
        <p:txBody>
          <a:bodyPr>
            <a:noAutofit/>
          </a:bodyPr>
          <a:lstStyle/>
          <a:p>
            <a:pPr algn="just" eaLnBrk="1" hangingPunct="1"/>
            <a:r>
              <a:rPr lang="en-US" sz="2400" dirty="0" smtClean="0"/>
              <a:t>The include directive acts at </a:t>
            </a:r>
            <a:r>
              <a:rPr lang="en-US" sz="2400" b="1" dirty="0" smtClean="0">
                <a:solidFill>
                  <a:srgbClr val="003399"/>
                </a:solidFill>
              </a:rPr>
              <a:t>compile time</a:t>
            </a:r>
            <a:r>
              <a:rPr lang="en-US" sz="2400" dirty="0" smtClean="0"/>
              <a:t> and any change in the included file will </a:t>
            </a:r>
            <a:r>
              <a:rPr lang="en-US" sz="2400" b="1" dirty="0" smtClean="0">
                <a:solidFill>
                  <a:srgbClr val="003399"/>
                </a:solidFill>
              </a:rPr>
              <a:t>NOT</a:t>
            </a:r>
            <a:r>
              <a:rPr lang="en-US" sz="2400" dirty="0" smtClean="0"/>
              <a:t> be reflected in the including file</a:t>
            </a:r>
          </a:p>
          <a:p>
            <a:pPr algn="just" eaLnBrk="1" hangingPunct="1"/>
            <a:r>
              <a:rPr lang="en-US" sz="2400" dirty="0" smtClean="0"/>
              <a:t>Many dynamic pages contain common static parts in them, mostly header and footer</a:t>
            </a:r>
          </a:p>
          <a:p>
            <a:pPr algn="just" eaLnBrk="1" hangingPunct="1"/>
            <a:r>
              <a:rPr lang="en-US" sz="2400" dirty="0" smtClean="0"/>
              <a:t>The common static parts can be stored as HTML files that can be included in a JSP</a:t>
            </a:r>
          </a:p>
        </p:txBody>
      </p:sp>
      <p:graphicFrame>
        <p:nvGraphicFramePr>
          <p:cNvPr id="2050" name="Object 4">
            <a:hlinkClick r:id="" action="ppaction://ole?verb=0"/>
          </p:cNvPr>
          <p:cNvGraphicFramePr>
            <a:graphicFrameLocks noChangeAspect="1"/>
          </p:cNvGraphicFramePr>
          <p:nvPr>
            <p:extLst>
              <p:ext uri="{D42A27DB-BD31-4B8C-83A1-F6EECF244321}">
                <p14:modId xmlns:p14="http://schemas.microsoft.com/office/powerpoint/2010/main" val="3854003115"/>
              </p:ext>
            </p:extLst>
          </p:nvPr>
        </p:nvGraphicFramePr>
        <p:xfrm>
          <a:off x="3492500" y="4918075"/>
          <a:ext cx="3367088" cy="1327150"/>
        </p:xfrm>
        <a:graphic>
          <a:graphicData uri="http://schemas.openxmlformats.org/presentationml/2006/ole">
            <mc:AlternateContent xmlns:mc="http://schemas.openxmlformats.org/markup-compatibility/2006">
              <mc:Choice xmlns:v="urn:schemas-microsoft-com:vml" Requires="v">
                <p:oleObj spid="_x0000_s3030" name="Packager Shell Object" showAsIcon="1" r:id="rId4" imgW="1740240" imgH="685800" progId="Package">
                  <p:embed/>
                </p:oleObj>
              </mc:Choice>
              <mc:Fallback>
                <p:oleObj name="Packager Shell Object" showAsIcon="1" r:id="rId4" imgW="1740240" imgH="685800" progId="Package">
                  <p:embed/>
                  <p:pic>
                    <p:nvPicPr>
                      <p:cNvPr id="0" name=""/>
                      <p:cNvPicPr>
                        <a:picLocks noChangeAspect="1" noChangeArrowheads="1"/>
                      </p:cNvPicPr>
                      <p:nvPr/>
                    </p:nvPicPr>
                    <p:blipFill>
                      <a:blip r:embed="rId5"/>
                      <a:srcRect/>
                      <a:stretch>
                        <a:fillRect/>
                      </a:stretch>
                    </p:blipFill>
                    <p:spPr bwMode="auto">
                      <a:xfrm>
                        <a:off x="3492500" y="4918075"/>
                        <a:ext cx="3367088"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a:hlinkClick r:id="" action="ppaction://ole?verb=0"/>
          </p:cNvPr>
          <p:cNvGraphicFramePr>
            <a:graphicFrameLocks noChangeAspect="1"/>
          </p:cNvGraphicFramePr>
          <p:nvPr>
            <p:extLst>
              <p:ext uri="{D42A27DB-BD31-4B8C-83A1-F6EECF244321}">
                <p14:modId xmlns:p14="http://schemas.microsoft.com/office/powerpoint/2010/main" val="4102913799"/>
              </p:ext>
            </p:extLst>
          </p:nvPr>
        </p:nvGraphicFramePr>
        <p:xfrm>
          <a:off x="6525358" y="4995863"/>
          <a:ext cx="2618642" cy="1141412"/>
        </p:xfrm>
        <a:graphic>
          <a:graphicData uri="http://schemas.openxmlformats.org/presentationml/2006/ole">
            <mc:AlternateContent xmlns:mc="http://schemas.openxmlformats.org/markup-compatibility/2006">
              <mc:Choice xmlns:v="urn:schemas-microsoft-com:vml" Requires="v">
                <p:oleObj spid="_x0000_s3031" name="Packager Shell Object" showAsIcon="1" r:id="rId6" imgW="1114560" imgH="485640" progId="Package">
                  <p:embed/>
                </p:oleObj>
              </mc:Choice>
              <mc:Fallback>
                <p:oleObj name="Packager Shell Object" showAsIcon="1" r:id="rId6" imgW="1114560" imgH="485640" progId="Pack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5358" y="4995863"/>
                        <a:ext cx="2618642"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a:hlinkClick r:id="" action="ppaction://ole?verb=0"/>
          </p:cNvPr>
          <p:cNvGraphicFramePr>
            <a:graphicFrameLocks noChangeAspect="1"/>
          </p:cNvGraphicFramePr>
          <p:nvPr>
            <p:extLst>
              <p:ext uri="{D42A27DB-BD31-4B8C-83A1-F6EECF244321}">
                <p14:modId xmlns:p14="http://schemas.microsoft.com/office/powerpoint/2010/main" val="1497905504"/>
              </p:ext>
            </p:extLst>
          </p:nvPr>
        </p:nvGraphicFramePr>
        <p:xfrm>
          <a:off x="2110154" y="5110163"/>
          <a:ext cx="1679331" cy="1225550"/>
        </p:xfrm>
        <a:graphic>
          <a:graphicData uri="http://schemas.openxmlformats.org/presentationml/2006/ole">
            <mc:AlternateContent xmlns:mc="http://schemas.openxmlformats.org/markup-compatibility/2006">
              <mc:Choice xmlns:v="urn:schemas-microsoft-com:vml" Requires="v">
                <p:oleObj spid="_x0000_s3032" name="Packager Shell Object" showAsIcon="1" r:id="rId8" imgW="914400" imgH="714240" progId="Package">
                  <p:embed/>
                </p:oleObj>
              </mc:Choice>
              <mc:Fallback>
                <p:oleObj name="Packager Shell Object" showAsIcon="1" r:id="rId8" imgW="914400" imgH="714240" progId="Package">
                  <p:embed/>
                  <p:pic>
                    <p:nvPicPr>
                      <p:cNvPr id="0" name=""/>
                      <p:cNvPicPr>
                        <a:picLocks noChangeAspect="1" noChangeArrowheads="1"/>
                      </p:cNvPicPr>
                      <p:nvPr/>
                    </p:nvPicPr>
                    <p:blipFill>
                      <a:blip r:embed="rId9"/>
                      <a:srcRect/>
                      <a:stretch>
                        <a:fillRect/>
                      </a:stretch>
                    </p:blipFill>
                    <p:spPr bwMode="auto">
                      <a:xfrm>
                        <a:off x="2110154" y="5110163"/>
                        <a:ext cx="1679331"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7">
            <a:hlinkClick r:id="" action="ppaction://ole?verb=0"/>
          </p:cNvPr>
          <p:cNvGraphicFramePr>
            <a:graphicFrameLocks noChangeAspect="1"/>
          </p:cNvGraphicFramePr>
          <p:nvPr>
            <p:extLst>
              <p:ext uri="{D42A27DB-BD31-4B8C-83A1-F6EECF244321}">
                <p14:modId xmlns:p14="http://schemas.microsoft.com/office/powerpoint/2010/main" val="2951488558"/>
              </p:ext>
            </p:extLst>
          </p:nvPr>
        </p:nvGraphicFramePr>
        <p:xfrm>
          <a:off x="323851" y="5078413"/>
          <a:ext cx="1584080" cy="1238250"/>
        </p:xfrm>
        <a:graphic>
          <a:graphicData uri="http://schemas.openxmlformats.org/presentationml/2006/ole">
            <mc:AlternateContent xmlns:mc="http://schemas.openxmlformats.org/markup-compatibility/2006">
              <mc:Choice xmlns:v="urn:schemas-microsoft-com:vml" Requires="v">
                <p:oleObj spid="_x0000_s3033" name="Packager Shell Object" showAsIcon="1" r:id="rId10" imgW="914400" imgH="714240" progId="Package">
                  <p:embed/>
                </p:oleObj>
              </mc:Choice>
              <mc:Fallback>
                <p:oleObj name="Packager Shell Object" showAsIcon="1" r:id="rId10" imgW="914400" imgH="714240" progId="Package">
                  <p:embed/>
                  <p:pic>
                    <p:nvPicPr>
                      <p:cNvPr id="0" name=""/>
                      <p:cNvPicPr>
                        <a:picLocks noChangeAspect="1" noChangeArrowheads="1"/>
                      </p:cNvPicPr>
                      <p:nvPr/>
                    </p:nvPicPr>
                    <p:blipFill>
                      <a:blip r:embed="rId11"/>
                      <a:srcRect/>
                      <a:stretch>
                        <a:fillRect/>
                      </a:stretch>
                    </p:blipFill>
                    <p:spPr bwMode="auto">
                      <a:xfrm>
                        <a:off x="323851" y="5078413"/>
                        <a:ext cx="1584080"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C8DFE46C-6C13-4AA0-9F66-2ED7F872EBE4}" type="slidenum">
              <a:rPr lang="en-US" sz="1200" b="1" i="0">
                <a:solidFill>
                  <a:schemeClr val="bg1"/>
                </a:solidFill>
              </a:rPr>
              <a:pPr algn="ctr" eaLnBrk="1" hangingPunct="1"/>
              <a:t>48</a:t>
            </a:fld>
            <a:endParaRPr lang="en-US" sz="1200" b="1" i="0">
              <a:solidFill>
                <a:schemeClr val="bg1"/>
              </a:solidFill>
            </a:endParaRPr>
          </a:p>
        </p:txBody>
      </p:sp>
    </p:spTree>
    <p:extLst>
      <p:ext uri="{BB962C8B-B14F-4D97-AF65-F5344CB8AC3E}">
        <p14:creationId xmlns:p14="http://schemas.microsoft.com/office/powerpoint/2010/main" val="136443349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120162" y="995364"/>
            <a:ext cx="8953500" cy="2009775"/>
          </a:xfrm>
        </p:spPr>
        <p:txBody>
          <a:bodyPr/>
          <a:lstStyle/>
          <a:p>
            <a:r>
              <a:rPr lang="en-US" sz="2800" dirty="0" smtClean="0"/>
              <a:t>Legal attributes of page directive are</a:t>
            </a:r>
          </a:p>
          <a:p>
            <a:endParaRPr lang="en-US" dirty="0" smtClean="0"/>
          </a:p>
          <a:p>
            <a:endParaRPr lang="en-US" dirty="0" smtClean="0"/>
          </a:p>
          <a:p>
            <a:endParaRPr lang="en-US" sz="3600" dirty="0" smtClean="0"/>
          </a:p>
          <a:p>
            <a:endParaRPr lang="en-US" sz="2400" dirty="0" smtClean="0"/>
          </a:p>
          <a:p>
            <a:endParaRPr lang="en-US" dirty="0" smtClean="0"/>
          </a:p>
        </p:txBody>
      </p:sp>
      <p:sp>
        <p:nvSpPr>
          <p:cNvPr id="2" name="Title 1"/>
          <p:cNvSpPr>
            <a:spLocks noGrp="1"/>
          </p:cNvSpPr>
          <p:nvPr>
            <p:ph type="title"/>
          </p:nvPr>
        </p:nvSpPr>
        <p:spPr>
          <a:xfrm>
            <a:off x="-12414" y="0"/>
            <a:ext cx="9156413" cy="762000"/>
          </a:xfrm>
          <a:solidFill>
            <a:schemeClr val="accent6">
              <a:lumMod val="20000"/>
              <a:lumOff val="80000"/>
            </a:schemeClr>
          </a:solidFill>
        </p:spPr>
        <p:txBody>
          <a:bodyPr/>
          <a:lstStyle/>
          <a:p>
            <a:pPr>
              <a:defRPr/>
            </a:pPr>
            <a:r>
              <a:rPr lang="en-US" dirty="0" smtClean="0"/>
              <a:t>Directive elements</a:t>
            </a:r>
            <a:endParaRPr lang="en-US" dirty="0"/>
          </a:p>
        </p:txBody>
      </p:sp>
      <p:sp>
        <p:nvSpPr>
          <p:cNvPr id="4" name="Slide Number Placeholder 3"/>
          <p:cNvSpPr>
            <a:spLocks noGrp="1"/>
          </p:cNvSpPr>
          <p:nvPr>
            <p:ph type="sldNum" sz="quarter" idx="10"/>
          </p:nvPr>
        </p:nvSpPr>
        <p:spPr/>
        <p:txBody>
          <a:bodyPr/>
          <a:lstStyle/>
          <a:p>
            <a:pPr>
              <a:defRPr/>
            </a:pPr>
            <a:fld id="{E57A72A1-C647-404A-A4D6-3019F2EB5FBF}" type="slidenum">
              <a:rPr lang="en-US" smtClean="0"/>
              <a:pPr>
                <a:defRPr/>
              </a:pPr>
              <a:t>49</a:t>
            </a:fld>
            <a:endParaRPr lang="en-US"/>
          </a:p>
        </p:txBody>
      </p:sp>
      <p:sp>
        <p:nvSpPr>
          <p:cNvPr id="6" name="Oval 5"/>
          <p:cNvSpPr/>
          <p:nvPr/>
        </p:nvSpPr>
        <p:spPr bwMode="auto">
          <a:xfrm>
            <a:off x="3918438" y="1681163"/>
            <a:ext cx="1793631" cy="620712"/>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accent4"/>
                </a:solidFill>
                <a:effectLst>
                  <a:outerShdw blurRad="38100" dist="38100" dir="2700000" algn="tl">
                    <a:srgbClr val="000000">
                      <a:alpha val="43137"/>
                    </a:srgbClr>
                  </a:outerShdw>
                </a:effectLst>
              </a:rPr>
              <a:t>session</a:t>
            </a:r>
            <a:endParaRPr lang="en-US" b="1" i="0" dirty="0">
              <a:solidFill>
                <a:schemeClr val="accent4"/>
              </a:solidFill>
              <a:effectLst>
                <a:outerShdw blurRad="38100" dist="38100" dir="2700000" algn="tl">
                  <a:srgbClr val="000000">
                    <a:alpha val="43137"/>
                  </a:srgbClr>
                </a:outerShdw>
              </a:effectLst>
            </a:endParaRPr>
          </a:p>
        </p:txBody>
      </p:sp>
      <p:sp>
        <p:nvSpPr>
          <p:cNvPr id="7" name="Oval 6"/>
          <p:cNvSpPr/>
          <p:nvPr/>
        </p:nvSpPr>
        <p:spPr bwMode="auto">
          <a:xfrm>
            <a:off x="633047" y="1649413"/>
            <a:ext cx="1778977" cy="620712"/>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accent4"/>
                </a:solidFill>
                <a:effectLst>
                  <a:outerShdw blurRad="38100" dist="38100" dir="2700000" algn="tl">
                    <a:srgbClr val="000000">
                      <a:alpha val="43137"/>
                    </a:srgbClr>
                  </a:outerShdw>
                </a:effectLst>
              </a:rPr>
              <a:t>include</a:t>
            </a:r>
          </a:p>
        </p:txBody>
      </p:sp>
      <p:sp>
        <p:nvSpPr>
          <p:cNvPr id="8" name="Oval 7"/>
          <p:cNvSpPr/>
          <p:nvPr/>
        </p:nvSpPr>
        <p:spPr bwMode="auto">
          <a:xfrm>
            <a:off x="6797920" y="1665288"/>
            <a:ext cx="1793631" cy="620712"/>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accent4"/>
                </a:solidFill>
                <a:effectLst>
                  <a:outerShdw blurRad="38100" dist="38100" dir="2700000" algn="tl">
                    <a:srgbClr val="000000">
                      <a:alpha val="43137"/>
                    </a:srgbClr>
                  </a:outerShdw>
                </a:effectLst>
              </a:rPr>
              <a:t>import</a:t>
            </a:r>
          </a:p>
        </p:txBody>
      </p:sp>
      <p:sp>
        <p:nvSpPr>
          <p:cNvPr id="9" name="Oval 8"/>
          <p:cNvSpPr/>
          <p:nvPr/>
        </p:nvSpPr>
        <p:spPr bwMode="auto">
          <a:xfrm>
            <a:off x="5320812" y="2319339"/>
            <a:ext cx="1793631" cy="61912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accent4"/>
                </a:solidFill>
                <a:effectLst>
                  <a:outerShdw blurRad="38100" dist="38100" dir="2700000" algn="tl">
                    <a:srgbClr val="000000">
                      <a:alpha val="43137"/>
                    </a:srgbClr>
                  </a:outerShdw>
                </a:effectLst>
              </a:rPr>
              <a:t>file</a:t>
            </a:r>
          </a:p>
        </p:txBody>
      </p:sp>
      <p:sp>
        <p:nvSpPr>
          <p:cNvPr id="10" name="Oval 9"/>
          <p:cNvSpPr/>
          <p:nvPr/>
        </p:nvSpPr>
        <p:spPr bwMode="auto">
          <a:xfrm>
            <a:off x="2050073" y="2270126"/>
            <a:ext cx="2290396" cy="620713"/>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err="1">
                <a:solidFill>
                  <a:schemeClr val="accent4"/>
                </a:solidFill>
                <a:effectLst>
                  <a:outerShdw blurRad="38100" dist="38100" dir="2700000" algn="tl">
                    <a:srgbClr val="000000">
                      <a:alpha val="43137"/>
                    </a:srgbClr>
                  </a:outerShdw>
                </a:effectLst>
              </a:rPr>
              <a:t>errorPage</a:t>
            </a:r>
            <a:endParaRPr lang="en-US" sz="2400" b="1" i="0" dirty="0">
              <a:solidFill>
                <a:schemeClr val="accent4"/>
              </a:solidFill>
              <a:effectLst>
                <a:outerShdw blurRad="38100" dist="38100" dir="2700000" algn="tl">
                  <a:srgbClr val="000000">
                    <a:alpha val="43137"/>
                  </a:srgbClr>
                </a:outerShdw>
              </a:effectLst>
            </a:endParaRPr>
          </a:p>
        </p:txBody>
      </p:sp>
      <p:sp>
        <p:nvSpPr>
          <p:cNvPr id="17" name="Content Placeholder 2"/>
          <p:cNvSpPr txBox="1">
            <a:spLocks/>
          </p:cNvSpPr>
          <p:nvPr/>
        </p:nvSpPr>
        <p:spPr bwMode="auto">
          <a:xfrm>
            <a:off x="115766" y="2994026"/>
            <a:ext cx="8953500" cy="103981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marL="342900" indent="-342900" eaLnBrk="0" hangingPunct="0">
              <a:spcBef>
                <a:spcPct val="20000"/>
              </a:spcBef>
              <a:buClr>
                <a:srgbClr val="003366"/>
              </a:buClr>
              <a:buFont typeface="Wingdings" pitchFamily="2" charset="2"/>
              <a:buChar char="Ø"/>
              <a:defRPr/>
            </a:pPr>
            <a:r>
              <a:rPr lang="en-US" sz="2800" i="0" kern="0" dirty="0">
                <a:solidFill>
                  <a:schemeClr val="tx1"/>
                </a:solidFill>
              </a:rPr>
              <a:t>Set session attribute as false for doing session tracking. </a:t>
            </a:r>
          </a:p>
          <a:p>
            <a:pPr marL="342900" indent="-342900" eaLnBrk="0" hangingPunct="0">
              <a:spcBef>
                <a:spcPct val="20000"/>
              </a:spcBef>
              <a:buClr>
                <a:srgbClr val="003366"/>
              </a:buClr>
              <a:buFont typeface="Wingdings" pitchFamily="2" charset="2"/>
              <a:buChar char="Ø"/>
              <a:defRPr/>
            </a:pPr>
            <a:endParaRPr lang="en-US" sz="2800" i="0" kern="0" dirty="0">
              <a:solidFill>
                <a:schemeClr val="tx1"/>
              </a:solidFill>
            </a:endParaRPr>
          </a:p>
        </p:txBody>
      </p:sp>
      <p:sp>
        <p:nvSpPr>
          <p:cNvPr id="18" name="Rounded Rectangle 17"/>
          <p:cNvSpPr/>
          <p:nvPr/>
        </p:nvSpPr>
        <p:spPr bwMode="auto">
          <a:xfrm>
            <a:off x="5310555" y="3548063"/>
            <a:ext cx="1251438" cy="42545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tx1"/>
                </a:solidFill>
                <a:effectLst>
                  <a:outerShdw blurRad="38100" dist="38100" dir="2700000" algn="tl">
                    <a:srgbClr val="000000">
                      <a:alpha val="43137"/>
                    </a:srgbClr>
                  </a:outerShdw>
                </a:effectLst>
              </a:rPr>
              <a:t>FALSE</a:t>
            </a:r>
          </a:p>
        </p:txBody>
      </p:sp>
      <p:sp>
        <p:nvSpPr>
          <p:cNvPr id="19" name="Rounded Rectangle 18"/>
          <p:cNvSpPr/>
          <p:nvPr/>
        </p:nvSpPr>
        <p:spPr bwMode="auto">
          <a:xfrm>
            <a:off x="3486151" y="3548063"/>
            <a:ext cx="1100503" cy="42545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tx1"/>
                </a:solidFill>
                <a:effectLst>
                  <a:outerShdw blurRad="38100" dist="38100" dir="2700000" algn="tl">
                    <a:srgbClr val="000000">
                      <a:alpha val="43137"/>
                    </a:srgbClr>
                  </a:outerShdw>
                </a:effectLst>
              </a:rPr>
              <a:t>TRUE</a:t>
            </a:r>
          </a:p>
        </p:txBody>
      </p:sp>
      <p:sp>
        <p:nvSpPr>
          <p:cNvPr id="20" name="Content Placeholder 2"/>
          <p:cNvSpPr txBox="1">
            <a:spLocks/>
          </p:cNvSpPr>
          <p:nvPr/>
        </p:nvSpPr>
        <p:spPr bwMode="auto">
          <a:xfrm>
            <a:off x="84993" y="4157663"/>
            <a:ext cx="8953500" cy="199866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marL="342900" indent="-342900" eaLnBrk="0" hangingPunct="0">
              <a:spcBef>
                <a:spcPct val="20000"/>
              </a:spcBef>
              <a:buClr>
                <a:srgbClr val="003366"/>
              </a:buClr>
              <a:buFont typeface="Wingdings" pitchFamily="2" charset="2"/>
              <a:buChar char="Ø"/>
              <a:defRPr/>
            </a:pPr>
            <a:r>
              <a:rPr lang="en-US" sz="2800" i="0" kern="0" dirty="0">
                <a:solidFill>
                  <a:schemeClr val="tx1"/>
                </a:solidFill>
              </a:rPr>
              <a:t>Exception handling in JSP</a:t>
            </a:r>
          </a:p>
          <a:p>
            <a:pPr marL="342900" indent="-342900" eaLnBrk="0" hangingPunct="0">
              <a:spcBef>
                <a:spcPct val="20000"/>
              </a:spcBef>
              <a:buClr>
                <a:srgbClr val="003366"/>
              </a:buClr>
              <a:defRPr/>
            </a:pPr>
            <a:endParaRPr lang="en-US" sz="2800" i="0" kern="0" dirty="0">
              <a:solidFill>
                <a:schemeClr val="tx1"/>
              </a:solidFill>
            </a:endParaRPr>
          </a:p>
          <a:p>
            <a:pPr marL="342900" indent="-342900" eaLnBrk="0" hangingPunct="0">
              <a:spcBef>
                <a:spcPct val="20000"/>
              </a:spcBef>
              <a:buClr>
                <a:srgbClr val="003366"/>
              </a:buClr>
              <a:buFont typeface="Wingdings" pitchFamily="2" charset="2"/>
              <a:buChar char="Ø"/>
              <a:defRPr/>
            </a:pPr>
            <a:endParaRPr lang="en-US" sz="2400" i="0" kern="0" dirty="0">
              <a:solidFill>
                <a:schemeClr val="tx1"/>
              </a:solidFill>
            </a:endParaRPr>
          </a:p>
          <a:p>
            <a:pPr marL="342900" indent="-342900" eaLnBrk="0" hangingPunct="0">
              <a:spcBef>
                <a:spcPct val="20000"/>
              </a:spcBef>
              <a:buClr>
                <a:srgbClr val="003366"/>
              </a:buClr>
              <a:buFont typeface="Wingdings" pitchFamily="2" charset="2"/>
              <a:buChar char="Ø"/>
              <a:defRPr/>
            </a:pPr>
            <a:endParaRPr lang="en-US" sz="2800" i="0" kern="0" dirty="0">
              <a:solidFill>
                <a:schemeClr val="tx1"/>
              </a:solidFill>
            </a:endParaRPr>
          </a:p>
        </p:txBody>
      </p:sp>
      <p:sp>
        <p:nvSpPr>
          <p:cNvPr id="22" name="Rounded Rectangle 21"/>
          <p:cNvSpPr/>
          <p:nvPr/>
        </p:nvSpPr>
        <p:spPr bwMode="auto">
          <a:xfrm>
            <a:off x="1367205" y="4659313"/>
            <a:ext cx="6239608" cy="42386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tx1"/>
                </a:solidFill>
                <a:effectLst>
                  <a:outerShdw blurRad="38100" dist="38100" dir="2700000" algn="tl">
                    <a:srgbClr val="000000">
                      <a:alpha val="43137"/>
                    </a:srgbClr>
                  </a:outerShdw>
                </a:effectLst>
              </a:rPr>
              <a:t>&lt;%@ page </a:t>
            </a:r>
            <a:r>
              <a:rPr lang="en-US" sz="2400" b="1" i="0" dirty="0" err="1">
                <a:solidFill>
                  <a:schemeClr val="tx1"/>
                </a:solidFill>
                <a:effectLst>
                  <a:outerShdw blurRad="38100" dist="38100" dir="2700000" algn="tl">
                    <a:srgbClr val="000000">
                      <a:alpha val="43137"/>
                    </a:srgbClr>
                  </a:outerShdw>
                </a:effectLst>
              </a:rPr>
              <a:t>isErrorPage</a:t>
            </a:r>
            <a:r>
              <a:rPr lang="en-US" sz="2400" b="1" i="0" dirty="0">
                <a:solidFill>
                  <a:schemeClr val="tx1"/>
                </a:solidFill>
                <a:effectLst>
                  <a:outerShdw blurRad="38100" dist="38100" dir="2700000" algn="tl">
                    <a:srgbClr val="000000">
                      <a:alpha val="43137"/>
                    </a:srgbClr>
                  </a:outerShdw>
                </a:effectLst>
              </a:rPr>
              <a:t>="errorPage.jsp" %&gt; </a:t>
            </a:r>
          </a:p>
        </p:txBody>
      </p:sp>
      <p:sp>
        <p:nvSpPr>
          <p:cNvPr id="23" name="Rounded Rectangle 22"/>
          <p:cNvSpPr/>
          <p:nvPr/>
        </p:nvSpPr>
        <p:spPr bwMode="auto">
          <a:xfrm>
            <a:off x="1396512" y="5622926"/>
            <a:ext cx="6210300" cy="42386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tx1"/>
                </a:solidFill>
                <a:effectLst>
                  <a:outerShdw blurRad="38100" dist="38100" dir="2700000" algn="tl">
                    <a:srgbClr val="000000">
                      <a:alpha val="43137"/>
                    </a:srgbClr>
                  </a:outerShdw>
                </a:effectLst>
              </a:rPr>
              <a:t>&lt;%@ page </a:t>
            </a:r>
            <a:r>
              <a:rPr lang="en-US" sz="2400" b="1" i="0" dirty="0" err="1">
                <a:solidFill>
                  <a:schemeClr val="tx1"/>
                </a:solidFill>
                <a:effectLst>
                  <a:outerShdw blurRad="38100" dist="38100" dir="2700000" algn="tl">
                    <a:srgbClr val="000000">
                      <a:alpha val="43137"/>
                    </a:srgbClr>
                  </a:outerShdw>
                </a:effectLst>
              </a:rPr>
              <a:t>errorPage</a:t>
            </a:r>
            <a:r>
              <a:rPr lang="en-US" sz="2400" b="1" i="0" dirty="0">
                <a:solidFill>
                  <a:schemeClr val="tx1"/>
                </a:solidFill>
                <a:effectLst>
                  <a:outerShdw blurRad="38100" dist="38100" dir="2700000" algn="tl">
                    <a:srgbClr val="000000">
                      <a:alpha val="43137"/>
                    </a:srgbClr>
                  </a:outerShdw>
                </a:effectLst>
              </a:rPr>
              <a:t>=“true" %&gt;</a:t>
            </a:r>
          </a:p>
        </p:txBody>
      </p:sp>
      <p:sp>
        <p:nvSpPr>
          <p:cNvPr id="24" name="Rounded Rectangle 23"/>
          <p:cNvSpPr/>
          <p:nvPr/>
        </p:nvSpPr>
        <p:spPr bwMode="auto">
          <a:xfrm>
            <a:off x="1381858" y="4692651"/>
            <a:ext cx="6239608" cy="42386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tx1"/>
                </a:solidFill>
                <a:effectLst>
                  <a:outerShdw blurRad="38100" dist="38100" dir="2700000" algn="tl">
                    <a:srgbClr val="000000">
                      <a:alpha val="43137"/>
                    </a:srgbClr>
                  </a:outerShdw>
                </a:effectLst>
              </a:rPr>
              <a:t>&lt;%@ page </a:t>
            </a:r>
            <a:r>
              <a:rPr lang="en-US" sz="2400" b="1" i="0" dirty="0" err="1">
                <a:solidFill>
                  <a:schemeClr val="tx1"/>
                </a:solidFill>
                <a:effectLst>
                  <a:outerShdw blurRad="38100" dist="38100" dir="2700000" algn="tl">
                    <a:srgbClr val="000000">
                      <a:alpha val="43137"/>
                    </a:srgbClr>
                  </a:outerShdw>
                </a:effectLst>
              </a:rPr>
              <a:t>isErrorPage</a:t>
            </a:r>
            <a:r>
              <a:rPr lang="en-US" sz="2400" b="1" i="0" dirty="0">
                <a:solidFill>
                  <a:schemeClr val="tx1"/>
                </a:solidFill>
                <a:effectLst>
                  <a:outerShdw blurRad="38100" dist="38100" dir="2700000" algn="tl">
                    <a:srgbClr val="000000">
                      <a:alpha val="43137"/>
                    </a:srgbClr>
                  </a:outerShdw>
                </a:effectLst>
              </a:rPr>
              <a:t>=“true" %&gt; </a:t>
            </a:r>
          </a:p>
        </p:txBody>
      </p:sp>
      <p:sp>
        <p:nvSpPr>
          <p:cNvPr id="25" name="Rounded Rectangle 24"/>
          <p:cNvSpPr/>
          <p:nvPr/>
        </p:nvSpPr>
        <p:spPr bwMode="auto">
          <a:xfrm>
            <a:off x="1396512" y="5638801"/>
            <a:ext cx="6210300" cy="42386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400" b="1" i="0" dirty="0">
                <a:solidFill>
                  <a:schemeClr val="tx1"/>
                </a:solidFill>
                <a:effectLst>
                  <a:outerShdw blurRad="38100" dist="38100" dir="2700000" algn="tl">
                    <a:srgbClr val="000000">
                      <a:alpha val="43137"/>
                    </a:srgbClr>
                  </a:outerShdw>
                </a:effectLst>
              </a:rPr>
              <a:t>&lt;%@ page </a:t>
            </a:r>
            <a:r>
              <a:rPr lang="en-US" sz="2400" b="1" i="0" dirty="0" err="1">
                <a:solidFill>
                  <a:schemeClr val="tx1"/>
                </a:solidFill>
                <a:effectLst>
                  <a:outerShdw blurRad="38100" dist="38100" dir="2700000" algn="tl">
                    <a:srgbClr val="000000">
                      <a:alpha val="43137"/>
                    </a:srgbClr>
                  </a:outerShdw>
                </a:effectLst>
              </a:rPr>
              <a:t>errorPage</a:t>
            </a:r>
            <a:r>
              <a:rPr lang="en-US" sz="2400" b="1" i="0" dirty="0">
                <a:solidFill>
                  <a:schemeClr val="tx1"/>
                </a:solidFill>
                <a:effectLst>
                  <a:outerShdw blurRad="38100" dist="38100" dir="2700000" algn="tl">
                    <a:srgbClr val="000000">
                      <a:alpha val="43137"/>
                    </a:srgbClr>
                  </a:outerShdw>
                </a:effectLst>
              </a:rPr>
              <a:t>=“errorPage.jsp" %&gt;</a:t>
            </a:r>
          </a:p>
        </p:txBody>
      </p:sp>
    </p:spTree>
    <p:extLst>
      <p:ext uri="{BB962C8B-B14F-4D97-AF65-F5344CB8AC3E}">
        <p14:creationId xmlns:p14="http://schemas.microsoft.com/office/powerpoint/2010/main" val="589045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2000" fill="hold"/>
                                        <p:tgtEl>
                                          <p:spTgt spid="7">
                                            <p:bg/>
                                          </p:spTgt>
                                        </p:tgtEl>
                                        <p:attrNameLst>
                                          <p:attrName>ppt_x</p:attrName>
                                        </p:attrNameLst>
                                      </p:cBhvr>
                                      <p:tavLst>
                                        <p:tav tm="0">
                                          <p:val>
                                            <p:strVal val="0-#ppt_w/2"/>
                                          </p:val>
                                        </p:tav>
                                        <p:tav tm="100000">
                                          <p:val>
                                            <p:strVal val="#ppt_x"/>
                                          </p:val>
                                        </p:tav>
                                      </p:tavLst>
                                    </p:anim>
                                    <p:anim calcmode="lin" valueType="num">
                                      <p:cBhvr additive="base">
                                        <p:cTn id="8" dur="2000" fill="hold"/>
                                        <p:tgtEl>
                                          <p:spTgt spid="7">
                                            <p:bg/>
                                          </p:spTgt>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7" presetClass="entr" presetSubtype="8"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 calcmode="lin" valueType="num">
                                      <p:cBhvr additive="base">
                                        <p:cTn id="15" dur="2000" fill="hold"/>
                                        <p:tgtEl>
                                          <p:spTgt spid="6">
                                            <p:bg/>
                                          </p:spTgt>
                                        </p:tgtEl>
                                        <p:attrNameLst>
                                          <p:attrName>ppt_x</p:attrName>
                                        </p:attrNameLst>
                                      </p:cBhvr>
                                      <p:tavLst>
                                        <p:tav tm="0">
                                          <p:val>
                                            <p:strVal val="0-#ppt_w/2"/>
                                          </p:val>
                                        </p:tav>
                                        <p:tav tm="100000">
                                          <p:val>
                                            <p:strVal val="#ppt_x"/>
                                          </p:val>
                                        </p:tav>
                                      </p:tavLst>
                                    </p:anim>
                                    <p:anim calcmode="lin" valueType="num">
                                      <p:cBhvr additive="base">
                                        <p:cTn id="16" dur="2000" fill="hold"/>
                                        <p:tgtEl>
                                          <p:spTgt spid="6">
                                            <p:bg/>
                                          </p:spTgt>
                                        </p:tgtEl>
                                        <p:attrNameLst>
                                          <p:attrName>ppt_y</p:attrName>
                                        </p:attrNameLst>
                                      </p:cBhvr>
                                      <p:tavLst>
                                        <p:tav tm="0">
                                          <p:val>
                                            <p:strVal val="#ppt_y"/>
                                          </p:val>
                                        </p:tav>
                                        <p:tav tm="100000">
                                          <p:val>
                                            <p:strVal val="#ppt_y"/>
                                          </p:val>
                                        </p:tav>
                                      </p:tavLst>
                                    </p:anim>
                                  </p:childTnLst>
                                </p:cTn>
                              </p:par>
                              <p:par>
                                <p:cTn id="17" presetID="7" presetClass="entr" presetSubtype="8"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6">
                                            <p:txEl>
                                              <p:pRg st="0" end="0"/>
                                            </p:txEl>
                                          </p:spTgt>
                                        </p:tgtEl>
                                        <p:attrNameLst>
                                          <p:attrName>ppt_y</p:attrName>
                                        </p:attrNameLst>
                                      </p:cBhvr>
                                      <p:tavLst>
                                        <p:tav tm="0">
                                          <p:val>
                                            <p:strVal val="#ppt_y"/>
                                          </p:val>
                                        </p:tav>
                                        <p:tav tm="100000">
                                          <p:val>
                                            <p:strVal val="#ppt_y"/>
                                          </p:val>
                                        </p:tav>
                                      </p:tavLst>
                                    </p:anim>
                                  </p:childTnLst>
                                </p:cTn>
                              </p:par>
                              <p:par>
                                <p:cTn id="21" presetID="7" presetClass="entr" presetSubtype="8" fill="hold" grpId="0" nodeType="withEffect">
                                  <p:stCondLst>
                                    <p:cond delay="0"/>
                                  </p:stCondLst>
                                  <p:childTnLst>
                                    <p:set>
                                      <p:cBhvr>
                                        <p:cTn id="22" dur="1" fill="hold">
                                          <p:stCondLst>
                                            <p:cond delay="0"/>
                                          </p:stCondLst>
                                        </p:cTn>
                                        <p:tgtEl>
                                          <p:spTgt spid="8">
                                            <p:bg/>
                                          </p:spTgt>
                                        </p:tgtEl>
                                        <p:attrNameLst>
                                          <p:attrName>style.visibility</p:attrName>
                                        </p:attrNameLst>
                                      </p:cBhvr>
                                      <p:to>
                                        <p:strVal val="visible"/>
                                      </p:to>
                                    </p:set>
                                    <p:anim calcmode="lin" valueType="num">
                                      <p:cBhvr additive="base">
                                        <p:cTn id="23" dur="2000" fill="hold"/>
                                        <p:tgtEl>
                                          <p:spTgt spid="8">
                                            <p:bg/>
                                          </p:spTgt>
                                        </p:tgtEl>
                                        <p:attrNameLst>
                                          <p:attrName>ppt_x</p:attrName>
                                        </p:attrNameLst>
                                      </p:cBhvr>
                                      <p:tavLst>
                                        <p:tav tm="0">
                                          <p:val>
                                            <p:strVal val="0-#ppt_w/2"/>
                                          </p:val>
                                        </p:tav>
                                        <p:tav tm="100000">
                                          <p:val>
                                            <p:strVal val="#ppt_x"/>
                                          </p:val>
                                        </p:tav>
                                      </p:tavLst>
                                    </p:anim>
                                    <p:anim calcmode="lin" valueType="num">
                                      <p:cBhvr additive="base">
                                        <p:cTn id="24" dur="2000" fill="hold"/>
                                        <p:tgtEl>
                                          <p:spTgt spid="8">
                                            <p:bg/>
                                          </p:spTgt>
                                        </p:tgtEl>
                                        <p:attrNameLst>
                                          <p:attrName>ppt_y</p:attrName>
                                        </p:attrNameLst>
                                      </p:cBhvr>
                                      <p:tavLst>
                                        <p:tav tm="0">
                                          <p:val>
                                            <p:strVal val="#ppt_y"/>
                                          </p:val>
                                        </p:tav>
                                        <p:tav tm="100000">
                                          <p:val>
                                            <p:strVal val="#ppt_y"/>
                                          </p:val>
                                        </p:tav>
                                      </p:tavLst>
                                    </p:anim>
                                  </p:childTnLst>
                                </p:cTn>
                              </p:par>
                              <p:par>
                                <p:cTn id="25" presetID="7" presetClass="entr" presetSubtype="8"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 calcmode="lin" valueType="num">
                                      <p:cBhvr additive="base">
                                        <p:cTn id="27"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8">
                                            <p:txEl>
                                              <p:pRg st="0" end="0"/>
                                            </p:txEl>
                                          </p:spTgt>
                                        </p:tgtEl>
                                        <p:attrNameLst>
                                          <p:attrName>ppt_y</p:attrName>
                                        </p:attrNameLst>
                                      </p:cBhvr>
                                      <p:tavLst>
                                        <p:tav tm="0">
                                          <p:val>
                                            <p:strVal val="#ppt_y"/>
                                          </p:val>
                                        </p:tav>
                                        <p:tav tm="100000">
                                          <p:val>
                                            <p:strVal val="#ppt_y"/>
                                          </p:val>
                                        </p:tav>
                                      </p:tavLst>
                                    </p:anim>
                                  </p:childTnLst>
                                </p:cTn>
                              </p:par>
                              <p:par>
                                <p:cTn id="29" presetID="7" presetClass="entr" presetSubtype="8" fill="hold" grpId="0" nodeType="withEffect">
                                  <p:stCondLst>
                                    <p:cond delay="0"/>
                                  </p:stCondLst>
                                  <p:childTnLst>
                                    <p:set>
                                      <p:cBhvr>
                                        <p:cTn id="30" dur="1" fill="hold">
                                          <p:stCondLst>
                                            <p:cond delay="0"/>
                                          </p:stCondLst>
                                        </p:cTn>
                                        <p:tgtEl>
                                          <p:spTgt spid="9">
                                            <p:bg/>
                                          </p:spTgt>
                                        </p:tgtEl>
                                        <p:attrNameLst>
                                          <p:attrName>style.visibility</p:attrName>
                                        </p:attrNameLst>
                                      </p:cBhvr>
                                      <p:to>
                                        <p:strVal val="visible"/>
                                      </p:to>
                                    </p:set>
                                    <p:anim calcmode="lin" valueType="num">
                                      <p:cBhvr additive="base">
                                        <p:cTn id="31" dur="2000" fill="hold"/>
                                        <p:tgtEl>
                                          <p:spTgt spid="9">
                                            <p:bg/>
                                          </p:spTgt>
                                        </p:tgtEl>
                                        <p:attrNameLst>
                                          <p:attrName>ppt_x</p:attrName>
                                        </p:attrNameLst>
                                      </p:cBhvr>
                                      <p:tavLst>
                                        <p:tav tm="0">
                                          <p:val>
                                            <p:strVal val="0-#ppt_w/2"/>
                                          </p:val>
                                        </p:tav>
                                        <p:tav tm="100000">
                                          <p:val>
                                            <p:strVal val="#ppt_x"/>
                                          </p:val>
                                        </p:tav>
                                      </p:tavLst>
                                    </p:anim>
                                    <p:anim calcmode="lin" valueType="num">
                                      <p:cBhvr additive="base">
                                        <p:cTn id="32" dur="2000" fill="hold"/>
                                        <p:tgtEl>
                                          <p:spTgt spid="9">
                                            <p:bg/>
                                          </p:spTgt>
                                        </p:tgtEl>
                                        <p:attrNameLst>
                                          <p:attrName>ppt_y</p:attrName>
                                        </p:attrNameLst>
                                      </p:cBhvr>
                                      <p:tavLst>
                                        <p:tav tm="0">
                                          <p:val>
                                            <p:strVal val="#ppt_y"/>
                                          </p:val>
                                        </p:tav>
                                        <p:tav tm="100000">
                                          <p:val>
                                            <p:strVal val="#ppt_y"/>
                                          </p:val>
                                        </p:tav>
                                      </p:tavLst>
                                    </p:anim>
                                  </p:childTnLst>
                                </p:cTn>
                              </p:par>
                              <p:par>
                                <p:cTn id="33" presetID="7" presetClass="entr" presetSubtype="8"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2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9">
                                            <p:txEl>
                                              <p:pRg st="0" end="0"/>
                                            </p:txEl>
                                          </p:spTgt>
                                        </p:tgtEl>
                                        <p:attrNameLst>
                                          <p:attrName>ppt_y</p:attrName>
                                        </p:attrNameLst>
                                      </p:cBhvr>
                                      <p:tavLst>
                                        <p:tav tm="0">
                                          <p:val>
                                            <p:strVal val="#ppt_y"/>
                                          </p:val>
                                        </p:tav>
                                        <p:tav tm="100000">
                                          <p:val>
                                            <p:strVal val="#ppt_y"/>
                                          </p:val>
                                        </p:tav>
                                      </p:tavLst>
                                    </p:anim>
                                  </p:childTnLst>
                                </p:cTn>
                              </p:par>
                              <p:par>
                                <p:cTn id="37" presetID="7" presetClass="entr" presetSubtype="8" fill="hold" grpId="0" nodeType="withEffect">
                                  <p:stCondLst>
                                    <p:cond delay="0"/>
                                  </p:stCondLst>
                                  <p:childTnLst>
                                    <p:set>
                                      <p:cBhvr>
                                        <p:cTn id="38" dur="1" fill="hold">
                                          <p:stCondLst>
                                            <p:cond delay="0"/>
                                          </p:stCondLst>
                                        </p:cTn>
                                        <p:tgtEl>
                                          <p:spTgt spid="10">
                                            <p:bg/>
                                          </p:spTgt>
                                        </p:tgtEl>
                                        <p:attrNameLst>
                                          <p:attrName>style.visibility</p:attrName>
                                        </p:attrNameLst>
                                      </p:cBhvr>
                                      <p:to>
                                        <p:strVal val="visible"/>
                                      </p:to>
                                    </p:set>
                                    <p:anim calcmode="lin" valueType="num">
                                      <p:cBhvr additive="base">
                                        <p:cTn id="39" dur="2000" fill="hold"/>
                                        <p:tgtEl>
                                          <p:spTgt spid="10">
                                            <p:bg/>
                                          </p:spTgt>
                                        </p:tgtEl>
                                        <p:attrNameLst>
                                          <p:attrName>ppt_x</p:attrName>
                                        </p:attrNameLst>
                                      </p:cBhvr>
                                      <p:tavLst>
                                        <p:tav tm="0">
                                          <p:val>
                                            <p:strVal val="0-#ppt_w/2"/>
                                          </p:val>
                                        </p:tav>
                                        <p:tav tm="100000">
                                          <p:val>
                                            <p:strVal val="#ppt_x"/>
                                          </p:val>
                                        </p:tav>
                                      </p:tavLst>
                                    </p:anim>
                                    <p:anim calcmode="lin" valueType="num">
                                      <p:cBhvr additive="base">
                                        <p:cTn id="40" dur="2000" fill="hold"/>
                                        <p:tgtEl>
                                          <p:spTgt spid="10">
                                            <p:bg/>
                                          </p:spTgt>
                                        </p:tgtEl>
                                        <p:attrNameLst>
                                          <p:attrName>ppt_y</p:attrName>
                                        </p:attrNameLst>
                                      </p:cBhvr>
                                      <p:tavLst>
                                        <p:tav tm="0">
                                          <p:val>
                                            <p:strVal val="#ppt_y"/>
                                          </p:val>
                                        </p:tav>
                                        <p:tav tm="100000">
                                          <p:val>
                                            <p:strVal val="#ppt_y"/>
                                          </p:val>
                                        </p:tav>
                                      </p:tavLst>
                                    </p:anim>
                                  </p:childTnLst>
                                </p:cTn>
                              </p:par>
                              <p:par>
                                <p:cTn id="41" presetID="7" presetClass="entr" presetSubtype="8" fill="hold" grpId="0" nodeType="with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 calcmode="lin" valueType="num">
                                      <p:cBhvr additive="base">
                                        <p:cTn id="43" dur="2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mph" presetSubtype="2" fill="hold" nodeType="clickEffect">
                                  <p:stCondLst>
                                    <p:cond delay="0"/>
                                  </p:stCondLst>
                                  <p:childTnLst>
                                    <p:animClr clrSpc="rgb" dir="cw">
                                      <p:cBhvr override="childStyle">
                                        <p:cTn id="48" dur="2000" fill="hold"/>
                                        <p:tgtEl>
                                          <p:spTgt spid="7">
                                            <p:txEl>
                                              <p:pRg st="0" end="0"/>
                                            </p:txEl>
                                          </p:spTgt>
                                        </p:tgtEl>
                                        <p:attrNameLst>
                                          <p:attrName>style.color</p:attrName>
                                        </p:attrNameLst>
                                      </p:cBhvr>
                                      <p:to>
                                        <a:srgbClr val="FF0000"/>
                                      </p:to>
                                    </p:animClr>
                                  </p:childTnLst>
                                </p:cTn>
                              </p:par>
                              <p:par>
                                <p:cTn id="49" presetID="3" presetClass="emph" presetSubtype="2" fill="hold" nodeType="withEffect">
                                  <p:stCondLst>
                                    <p:cond delay="0"/>
                                  </p:stCondLst>
                                  <p:childTnLst>
                                    <p:animClr clrSpc="rgb" dir="cw">
                                      <p:cBhvr override="childStyle">
                                        <p:cTn id="50" dur="2000" fill="hold"/>
                                        <p:tgtEl>
                                          <p:spTgt spid="10">
                                            <p:txEl>
                                              <p:pRg st="0" end="0"/>
                                            </p:txEl>
                                          </p:spTgt>
                                        </p:tgtEl>
                                        <p:attrNameLst>
                                          <p:attrName>style.color</p:attrName>
                                        </p:attrNameLst>
                                      </p:cBhvr>
                                      <p:to>
                                        <a:srgbClr val="00FF00"/>
                                      </p:to>
                                    </p:animClr>
                                  </p:childTnLst>
                                </p:cTn>
                              </p:par>
                              <p:par>
                                <p:cTn id="51" presetID="3" presetClass="emph" presetSubtype="2" fill="hold" nodeType="withEffect">
                                  <p:stCondLst>
                                    <p:cond delay="0"/>
                                  </p:stCondLst>
                                  <p:childTnLst>
                                    <p:animClr clrSpc="rgb" dir="cw">
                                      <p:cBhvr override="childStyle">
                                        <p:cTn id="52" dur="2000" fill="hold"/>
                                        <p:tgtEl>
                                          <p:spTgt spid="6">
                                            <p:txEl>
                                              <p:pRg st="0" end="0"/>
                                            </p:txEl>
                                          </p:spTgt>
                                        </p:tgtEl>
                                        <p:attrNameLst>
                                          <p:attrName>style.color</p:attrName>
                                        </p:attrNameLst>
                                      </p:cBhvr>
                                      <p:to>
                                        <a:srgbClr val="00FF00"/>
                                      </p:to>
                                    </p:animClr>
                                  </p:childTnLst>
                                </p:cTn>
                              </p:par>
                              <p:par>
                                <p:cTn id="53" presetID="3" presetClass="emph" presetSubtype="2" fill="hold" nodeType="withEffect">
                                  <p:stCondLst>
                                    <p:cond delay="0"/>
                                  </p:stCondLst>
                                  <p:childTnLst>
                                    <p:animClr clrSpc="rgb" dir="cw">
                                      <p:cBhvr override="childStyle">
                                        <p:cTn id="54" dur="2000" fill="hold"/>
                                        <p:tgtEl>
                                          <p:spTgt spid="9">
                                            <p:txEl>
                                              <p:pRg st="0" end="0"/>
                                            </p:txEl>
                                          </p:spTgt>
                                        </p:tgtEl>
                                        <p:attrNameLst>
                                          <p:attrName>style.color</p:attrName>
                                        </p:attrNameLst>
                                      </p:cBhvr>
                                      <p:to>
                                        <a:srgbClr val="FF0000"/>
                                      </p:to>
                                    </p:animClr>
                                  </p:childTnLst>
                                </p:cTn>
                              </p:par>
                              <p:par>
                                <p:cTn id="55" presetID="3" presetClass="emph" presetSubtype="2" fill="hold" nodeType="withEffect">
                                  <p:stCondLst>
                                    <p:cond delay="0"/>
                                  </p:stCondLst>
                                  <p:childTnLst>
                                    <p:animClr clrSpc="rgb" dir="cw">
                                      <p:cBhvr override="childStyle">
                                        <p:cTn id="56" dur="2000" fill="hold"/>
                                        <p:tgtEl>
                                          <p:spTgt spid="8">
                                            <p:txEl>
                                              <p:pRg st="0" end="0"/>
                                            </p:txEl>
                                          </p:spTgt>
                                        </p:tgtEl>
                                        <p:attrNameLst>
                                          <p:attrName>style.color</p:attrName>
                                        </p:attrNameLst>
                                      </p:cBhvr>
                                      <p:to>
                                        <a:srgbClr val="00FF00"/>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grpId="1"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down)">
                                      <p:cBhvr>
                                        <p:cTn id="64" dur="500"/>
                                        <p:tgtEl>
                                          <p:spTgt spid="17"/>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9">
                                            <p:bg/>
                                          </p:spTgt>
                                        </p:tgtEl>
                                        <p:attrNameLst>
                                          <p:attrName>style.visibility</p:attrName>
                                        </p:attrNameLst>
                                      </p:cBhvr>
                                      <p:to>
                                        <p:strVal val="visible"/>
                                      </p:to>
                                    </p:set>
                                    <p:animEffect transition="in" filter="wipe(down)">
                                      <p:cBhvr>
                                        <p:cTn id="67" dur="500"/>
                                        <p:tgtEl>
                                          <p:spTgt spid="19">
                                            <p:bg/>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wipe(down)">
                                      <p:cBhvr>
                                        <p:cTn id="70" dur="500"/>
                                        <p:tgtEl>
                                          <p:spTgt spid="19">
                                            <p:txEl>
                                              <p:pRg st="0" end="0"/>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8">
                                            <p:bg/>
                                          </p:spTgt>
                                        </p:tgtEl>
                                        <p:attrNameLst>
                                          <p:attrName>style.visibility</p:attrName>
                                        </p:attrNameLst>
                                      </p:cBhvr>
                                      <p:to>
                                        <p:strVal val="visible"/>
                                      </p:to>
                                    </p:set>
                                    <p:animEffect transition="in" filter="wipe(down)">
                                      <p:cBhvr>
                                        <p:cTn id="73" dur="500"/>
                                        <p:tgtEl>
                                          <p:spTgt spid="18">
                                            <p:bg/>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8">
                                            <p:txEl>
                                              <p:pRg st="0" end="0"/>
                                            </p:txEl>
                                          </p:spTgt>
                                        </p:tgtEl>
                                        <p:attrNameLst>
                                          <p:attrName>style.visibility</p:attrName>
                                        </p:attrNameLst>
                                      </p:cBhvr>
                                      <p:to>
                                        <p:strVal val="visible"/>
                                      </p:to>
                                    </p:set>
                                    <p:animEffect transition="in" filter="wipe(down)">
                                      <p:cBhvr>
                                        <p:cTn id="76" dur="500"/>
                                        <p:tgtEl>
                                          <p:spTgt spid="18">
                                            <p:txEl>
                                              <p:pRg st="0" end="0"/>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mph" presetSubtype="2" fill="hold" nodeType="clickEffect">
                                  <p:stCondLst>
                                    <p:cond delay="0"/>
                                  </p:stCondLst>
                                  <p:childTnLst>
                                    <p:animClr clrSpc="rgb" dir="cw">
                                      <p:cBhvr override="childStyle">
                                        <p:cTn id="80" dur="1000" fill="hold"/>
                                        <p:tgtEl>
                                          <p:spTgt spid="19">
                                            <p:txEl>
                                              <p:pRg st="0" end="0"/>
                                            </p:txEl>
                                          </p:spTgt>
                                        </p:tgtEl>
                                        <p:attrNameLst>
                                          <p:attrName>style.color</p:attrName>
                                        </p:attrNameLst>
                                      </p:cBhvr>
                                      <p:to>
                                        <a:srgbClr val="FF0000"/>
                                      </p:to>
                                    </p:animClr>
                                  </p:childTnLst>
                                </p:cTn>
                              </p:par>
                              <p:par>
                                <p:cTn id="81" presetID="3" presetClass="emph" presetSubtype="2" fill="hold" nodeType="withEffect">
                                  <p:stCondLst>
                                    <p:cond delay="0"/>
                                  </p:stCondLst>
                                  <p:childTnLst>
                                    <p:animClr clrSpc="rgb" dir="cw">
                                      <p:cBhvr override="childStyle">
                                        <p:cTn id="82" dur="1000" fill="hold"/>
                                        <p:tgtEl>
                                          <p:spTgt spid="18">
                                            <p:txEl>
                                              <p:pRg st="0" end="0"/>
                                            </p:txEl>
                                          </p:spTgt>
                                        </p:tgtEl>
                                        <p:attrNameLst>
                                          <p:attrName>style.color</p:attrName>
                                        </p:attrNameLst>
                                      </p:cBhvr>
                                      <p:to>
                                        <a:srgbClr val="00FF00"/>
                                      </p:to>
                                    </p:animClr>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dissolve">
                                      <p:cBhvr>
                                        <p:cTn id="87" dur="500"/>
                                        <p:tgtEl>
                                          <p:spTgt spid="2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dissolve">
                                      <p:cBhvr>
                                        <p:cTn id="90" dur="500"/>
                                        <p:tgtEl>
                                          <p:spTgt spid="22"/>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dissolve">
                                      <p:cBhvr>
                                        <p:cTn id="93" dur="500"/>
                                        <p:tgtEl>
                                          <p:spTgt spid="2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mph" presetSubtype="2" fill="hold" grpId="1" nodeType="clickEffect">
                                  <p:stCondLst>
                                    <p:cond delay="0"/>
                                  </p:stCondLst>
                                  <p:childTnLst>
                                    <p:animClr clrSpc="rgb" dir="cw">
                                      <p:cBhvr override="childStyle">
                                        <p:cTn id="97" dur="1000" fill="hold"/>
                                        <p:tgtEl>
                                          <p:spTgt spid="22"/>
                                        </p:tgtEl>
                                        <p:attrNameLst>
                                          <p:attrName>style.color</p:attrName>
                                        </p:attrNameLst>
                                      </p:cBhvr>
                                      <p:to>
                                        <a:srgbClr val="FF0000"/>
                                      </p:to>
                                    </p:animClr>
                                  </p:childTnLst>
                                </p:cTn>
                              </p:par>
                              <p:par>
                                <p:cTn id="98" presetID="3" presetClass="emph" presetSubtype="2" fill="hold" grpId="1" nodeType="withEffect">
                                  <p:stCondLst>
                                    <p:cond delay="0"/>
                                  </p:stCondLst>
                                  <p:childTnLst>
                                    <p:animClr clrSpc="rgb" dir="cw">
                                      <p:cBhvr override="childStyle">
                                        <p:cTn id="99" dur="1000" fill="hold"/>
                                        <p:tgtEl>
                                          <p:spTgt spid="23"/>
                                        </p:tgtEl>
                                        <p:attrNameLst>
                                          <p:attrName>style.color</p:attrName>
                                        </p:attrNameLst>
                                      </p:cBhvr>
                                      <p:to>
                                        <a:srgbClr val="FF0000"/>
                                      </p:to>
                                    </p:animClr>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dissolve">
                                      <p:cBhvr>
                                        <p:cTn id="104" dur="500"/>
                                        <p:tgtEl>
                                          <p:spTgt spid="2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dissolve">
                                      <p:cBhvr>
                                        <p:cTn id="107" dur="500"/>
                                        <p:tgtEl>
                                          <p:spTgt spid="2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mph" presetSubtype="2" fill="hold" grpId="1" nodeType="clickEffect">
                                  <p:stCondLst>
                                    <p:cond delay="0"/>
                                  </p:stCondLst>
                                  <p:childTnLst>
                                    <p:animClr clrSpc="rgb" dir="cw">
                                      <p:cBhvr override="childStyle">
                                        <p:cTn id="111" dur="2000" fill="hold"/>
                                        <p:tgtEl>
                                          <p:spTgt spid="24"/>
                                        </p:tgtEl>
                                        <p:attrNameLst>
                                          <p:attrName>style.color</p:attrName>
                                        </p:attrNameLst>
                                      </p:cBhvr>
                                      <p:to>
                                        <a:srgbClr val="00FF00"/>
                                      </p:to>
                                    </p:animClr>
                                  </p:childTnLst>
                                </p:cTn>
                              </p:par>
                              <p:par>
                                <p:cTn id="112" presetID="3" presetClass="emph" presetSubtype="2" fill="hold" grpId="1" nodeType="withEffect">
                                  <p:stCondLst>
                                    <p:cond delay="0"/>
                                  </p:stCondLst>
                                  <p:childTnLst>
                                    <p:animClr clrSpc="rgb" dir="cw">
                                      <p:cBhvr override="childStyle">
                                        <p:cTn id="113" dur="2000" fill="hold"/>
                                        <p:tgtEl>
                                          <p:spTgt spid="25"/>
                                        </p:tgtEl>
                                        <p:attrNameLst>
                                          <p:attrName>style.color</p:attrName>
                                        </p:attrNameLst>
                                      </p:cBhvr>
                                      <p:to>
                                        <a:srgbClr val="00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build="allAtOnce" animBg="1"/>
      <p:bldP spid="9" grpId="0" build="allAtOnce" animBg="1"/>
      <p:bldP spid="10" grpId="0" build="allAtOnce" animBg="1"/>
      <p:bldP spid="17" grpId="0" animBg="1"/>
      <p:bldP spid="17" grpId="1" animBg="1"/>
      <p:bldP spid="18" grpId="0" build="allAtOnce" animBg="1"/>
      <p:bldP spid="19" grpId="0" build="allAtOnce" animBg="1"/>
      <p:bldP spid="20"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normAutofit/>
          </a:bodyPr>
          <a:lstStyle/>
          <a:p>
            <a:r>
              <a:rPr lang="en-US" dirty="0"/>
              <a:t>Directory structure of </a:t>
            </a:r>
            <a:r>
              <a:rPr lang="en-US" dirty="0" smtClean="0"/>
              <a:t>JSP</a:t>
            </a:r>
            <a:endParaRPr lang="en-US" dirty="0"/>
          </a:p>
        </p:txBody>
      </p:sp>
      <p:pic>
        <p:nvPicPr>
          <p:cNvPr id="5122" name="Picture 2" descr="C:\Users\Manish\Documents\Programming\#myWork\J2EE\jspdirector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4727" y="838200"/>
            <a:ext cx="6326758" cy="601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45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r>
              <a:rPr lang="en-US" dirty="0">
                <a:solidFill>
                  <a:srgbClr val="FF0000"/>
                </a:solidFill>
              </a:rPr>
              <a:t>JSP </a:t>
            </a:r>
            <a:r>
              <a:rPr lang="en-US" dirty="0" err="1">
                <a:solidFill>
                  <a:srgbClr val="FF0000"/>
                </a:solidFill>
              </a:rPr>
              <a:t>Taglib</a:t>
            </a:r>
            <a:r>
              <a:rPr lang="en-US" dirty="0">
                <a:solidFill>
                  <a:srgbClr val="FF0000"/>
                </a:solidFill>
              </a:rPr>
              <a:t> </a:t>
            </a:r>
            <a:r>
              <a:rPr lang="en-US" dirty="0" smtClean="0">
                <a:solidFill>
                  <a:srgbClr val="FF0000"/>
                </a:solidFill>
              </a:rPr>
              <a:t>directive</a:t>
            </a:r>
            <a:endParaRPr lang="en-US"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JSP </a:t>
            </a:r>
            <a:r>
              <a:rPr lang="en-US" sz="2400" dirty="0" err="1"/>
              <a:t>taglib</a:t>
            </a:r>
            <a:r>
              <a:rPr lang="en-US" sz="2400" dirty="0"/>
              <a:t> directive is used to define a tag library that defines many tags. We use the TLD (Tag Library Descriptor) file to define the tags. In the custom tag section we will use this tag so it will be better to learn it in custom tag.</a:t>
            </a:r>
          </a:p>
        </p:txBody>
      </p:sp>
    </p:spTree>
    <p:extLst>
      <p:ext uri="{BB962C8B-B14F-4D97-AF65-F5344CB8AC3E}">
        <p14:creationId xmlns:p14="http://schemas.microsoft.com/office/powerpoint/2010/main" val="3557653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170" y="0"/>
            <a:ext cx="9179169" cy="838200"/>
          </a:xfrm>
          <a:solidFill>
            <a:schemeClr val="accent4">
              <a:lumMod val="20000"/>
              <a:lumOff val="80000"/>
            </a:schemeClr>
          </a:solidFill>
        </p:spPr>
        <p:txBody>
          <a:bodyPr/>
          <a:lstStyle/>
          <a:p>
            <a:pPr eaLnBrk="1" hangingPunct="1">
              <a:defRPr/>
            </a:pPr>
            <a:r>
              <a:rPr lang="en-US" dirty="0" smtClean="0">
                <a:solidFill>
                  <a:srgbClr val="FF0000"/>
                </a:solidFill>
              </a:rPr>
              <a:t>Action Elements</a:t>
            </a:r>
          </a:p>
        </p:txBody>
      </p:sp>
      <p:sp>
        <p:nvSpPr>
          <p:cNvPr id="64515" name="Rectangle 3"/>
          <p:cNvSpPr>
            <a:spLocks noGrp="1" noChangeArrowheads="1"/>
          </p:cNvSpPr>
          <p:nvPr>
            <p:ph type="body" idx="1"/>
          </p:nvPr>
        </p:nvSpPr>
        <p:spPr>
          <a:xfrm>
            <a:off x="0" y="838200"/>
            <a:ext cx="9144000" cy="6019800"/>
          </a:xfrm>
        </p:spPr>
        <p:txBody>
          <a:bodyPr>
            <a:normAutofit/>
          </a:bodyPr>
          <a:lstStyle/>
          <a:p>
            <a:pPr algn="just" eaLnBrk="1" hangingPunct="1"/>
            <a:r>
              <a:rPr lang="en-US" sz="2800" dirty="0" smtClean="0"/>
              <a:t>Action elements are tags that affect the runtime behavior of a JSP</a:t>
            </a:r>
          </a:p>
          <a:p>
            <a:pPr algn="just"/>
            <a:r>
              <a:rPr lang="en-US" sz="2800" dirty="0"/>
              <a:t>The action tags basically are used to control the flow between pages and to use Java Bean.</a:t>
            </a:r>
            <a:endParaRPr lang="en-US" sz="2800" dirty="0" smtClean="0"/>
          </a:p>
          <a:p>
            <a:pPr algn="just" eaLnBrk="1" hangingPunct="1"/>
            <a:r>
              <a:rPr lang="en-US" sz="2800" dirty="0" smtClean="0"/>
              <a:t>Action elements are also known as Standard Actions</a:t>
            </a:r>
          </a:p>
          <a:p>
            <a:pPr algn="just" eaLnBrk="1" hangingPunct="1"/>
            <a:r>
              <a:rPr lang="en-US" sz="2800" dirty="0" smtClean="0"/>
              <a:t>Some common standard actions are</a:t>
            </a:r>
          </a:p>
          <a:p>
            <a:pPr lvl="1" algn="just" eaLnBrk="1" hangingPunct="1"/>
            <a:r>
              <a:rPr lang="en-US" sz="2400" dirty="0" smtClean="0"/>
              <a:t>&lt;</a:t>
            </a:r>
            <a:r>
              <a:rPr lang="en-US" sz="2400" dirty="0" err="1" smtClean="0"/>
              <a:t>jsp:forward</a:t>
            </a:r>
            <a:r>
              <a:rPr lang="en-US" sz="2400" dirty="0" smtClean="0"/>
              <a:t>&gt;</a:t>
            </a:r>
          </a:p>
          <a:p>
            <a:pPr lvl="1" algn="just" eaLnBrk="1" hangingPunct="1"/>
            <a:r>
              <a:rPr lang="en-US" sz="2400" dirty="0" smtClean="0"/>
              <a:t>&lt;</a:t>
            </a:r>
            <a:r>
              <a:rPr lang="en-US" sz="2400" dirty="0" err="1" smtClean="0"/>
              <a:t>jsp:include</a:t>
            </a:r>
            <a:r>
              <a:rPr lang="en-US" sz="2400" dirty="0" smtClean="0"/>
              <a:t>&gt;</a:t>
            </a:r>
          </a:p>
          <a:p>
            <a:pPr lvl="1" algn="just" eaLnBrk="1" hangingPunct="1"/>
            <a:r>
              <a:rPr lang="en-US" sz="2400" dirty="0" smtClean="0"/>
              <a:t>&lt;</a:t>
            </a:r>
            <a:r>
              <a:rPr lang="en-US" sz="2400" dirty="0" err="1" smtClean="0"/>
              <a:t>jsp:useBean</a:t>
            </a:r>
            <a:r>
              <a:rPr lang="en-US" sz="2400" dirty="0" smtClean="0"/>
              <a:t>&gt;</a:t>
            </a:r>
          </a:p>
          <a:p>
            <a:pPr lvl="1" algn="just" eaLnBrk="1" hangingPunct="1"/>
            <a:r>
              <a:rPr lang="en-US" sz="2400" dirty="0" smtClean="0"/>
              <a:t>&lt;</a:t>
            </a:r>
            <a:r>
              <a:rPr lang="en-US" sz="2400" dirty="0" err="1" smtClean="0"/>
              <a:t>jsp:setProperty</a:t>
            </a:r>
            <a:r>
              <a:rPr lang="en-US" sz="2400" dirty="0" smtClean="0"/>
              <a:t>&gt;</a:t>
            </a:r>
          </a:p>
          <a:p>
            <a:pPr lvl="1" algn="just" eaLnBrk="1" hangingPunct="1"/>
            <a:r>
              <a:rPr lang="en-US" sz="2400" dirty="0" smtClean="0"/>
              <a:t>&lt;</a:t>
            </a:r>
            <a:r>
              <a:rPr lang="en-US" sz="2400" dirty="0" err="1" smtClean="0"/>
              <a:t>jsp:getProperty</a:t>
            </a:r>
            <a:r>
              <a:rPr lang="en-US" sz="2400" dirty="0" smtClean="0"/>
              <a:t>&gt;</a:t>
            </a:r>
          </a:p>
          <a:p>
            <a:pPr lvl="1" algn="just" eaLnBrk="1" hangingPunct="1"/>
            <a:r>
              <a:rPr lang="en-US" sz="2400" dirty="0" smtClean="0"/>
              <a:t>&lt;</a:t>
            </a:r>
            <a:r>
              <a:rPr lang="en-US" sz="2400" dirty="0" err="1" smtClean="0"/>
              <a:t>jsp:param</a:t>
            </a:r>
            <a:r>
              <a:rPr lang="en-US" sz="2400" dirty="0" smtClean="0"/>
              <a:t>&gt;</a:t>
            </a:r>
          </a:p>
          <a:p>
            <a:pPr algn="just" eaLnBrk="1" hangingPunct="1">
              <a:buFontTx/>
              <a:buNone/>
            </a:pPr>
            <a:endParaRPr lang="en-US" sz="2800" dirty="0" smtClean="0"/>
          </a:p>
        </p:txBody>
      </p:sp>
      <p:sp>
        <p:nvSpPr>
          <p:cNvPr id="6451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DB421BBE-760E-42C9-8B8C-8B99661C2D57}" type="slidenum">
              <a:rPr lang="en-US" sz="1200" b="1" i="0">
                <a:solidFill>
                  <a:schemeClr val="bg1"/>
                </a:solidFill>
              </a:rPr>
              <a:pPr algn="ctr" eaLnBrk="1" hangingPunct="1"/>
              <a:t>51</a:t>
            </a:fld>
            <a:endParaRPr lang="en-US" sz="1200" b="1" i="0">
              <a:solidFill>
                <a:schemeClr val="bg1"/>
              </a:solidFill>
            </a:endParaRPr>
          </a:p>
        </p:txBody>
      </p:sp>
    </p:spTree>
    <p:extLst>
      <p:ext uri="{BB962C8B-B14F-4D97-AF65-F5344CB8AC3E}">
        <p14:creationId xmlns:p14="http://schemas.microsoft.com/office/powerpoint/2010/main" val="199915943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Forwarding a Request</a:t>
            </a:r>
          </a:p>
        </p:txBody>
      </p:sp>
      <p:sp>
        <p:nvSpPr>
          <p:cNvPr id="65539" name="Rectangle 3"/>
          <p:cNvSpPr>
            <a:spLocks noGrp="1" noChangeArrowheads="1"/>
          </p:cNvSpPr>
          <p:nvPr>
            <p:ph type="body" idx="1"/>
          </p:nvPr>
        </p:nvSpPr>
        <p:spPr>
          <a:xfrm>
            <a:off x="0" y="685800"/>
            <a:ext cx="9144000" cy="6172199"/>
          </a:xfrm>
        </p:spPr>
        <p:txBody>
          <a:bodyPr>
            <a:normAutofit/>
          </a:bodyPr>
          <a:lstStyle/>
          <a:p>
            <a:pPr algn="just" eaLnBrk="1" hangingPunct="1"/>
            <a:r>
              <a:rPr lang="en-US" sz="2400" dirty="0" smtClean="0"/>
              <a:t>Forwarding is used when two or more JSPs share some work</a:t>
            </a:r>
          </a:p>
          <a:p>
            <a:pPr algn="just" eaLnBrk="1" hangingPunct="1"/>
            <a:r>
              <a:rPr lang="en-US" sz="2400" dirty="0" smtClean="0"/>
              <a:t>One JSP can do some processing and forward the request to another JSP for further processing</a:t>
            </a:r>
          </a:p>
          <a:p>
            <a:pPr algn="just" eaLnBrk="1" hangingPunct="1"/>
            <a:r>
              <a:rPr lang="en-US" sz="2400" dirty="0" smtClean="0"/>
              <a:t>This enables modular design</a:t>
            </a:r>
          </a:p>
          <a:p>
            <a:pPr algn="just" eaLnBrk="1" hangingPunct="1"/>
            <a:r>
              <a:rPr lang="en-US" sz="2400" dirty="0" smtClean="0"/>
              <a:t>When a JSP forwards the request to another JSP, </a:t>
            </a:r>
            <a:r>
              <a:rPr lang="en-US" sz="2400" dirty="0" smtClean="0">
                <a:solidFill>
                  <a:schemeClr val="accent2"/>
                </a:solidFill>
              </a:rPr>
              <a:t>the request and response objects are shared</a:t>
            </a:r>
          </a:p>
        </p:txBody>
      </p:sp>
      <p:sp>
        <p:nvSpPr>
          <p:cNvPr id="65540"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956F68AC-9B8A-485B-81DD-341E4403FC30}" type="slidenum">
              <a:rPr lang="en-US" sz="1200" b="1" i="0">
                <a:solidFill>
                  <a:schemeClr val="bg1"/>
                </a:solidFill>
              </a:rPr>
              <a:pPr algn="ctr" eaLnBrk="1" hangingPunct="1"/>
              <a:t>52</a:t>
            </a:fld>
            <a:endParaRPr lang="en-US" sz="1200" b="1" i="0">
              <a:solidFill>
                <a:schemeClr val="bg1"/>
              </a:solidFill>
            </a:endParaRPr>
          </a:p>
        </p:txBody>
      </p:sp>
    </p:spTree>
    <p:extLst>
      <p:ext uri="{BB962C8B-B14F-4D97-AF65-F5344CB8AC3E}">
        <p14:creationId xmlns:p14="http://schemas.microsoft.com/office/powerpoint/2010/main" val="229580057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964" y="17929"/>
            <a:ext cx="9135035" cy="744071"/>
          </a:xfrm>
          <a:solidFill>
            <a:schemeClr val="accent4">
              <a:lumMod val="20000"/>
              <a:lumOff val="80000"/>
            </a:schemeClr>
          </a:solidFill>
        </p:spPr>
        <p:txBody>
          <a:bodyPr>
            <a:normAutofit fontScale="90000"/>
          </a:bodyPr>
          <a:lstStyle/>
          <a:p>
            <a:pPr eaLnBrk="1" hangingPunct="1">
              <a:defRPr/>
            </a:pPr>
            <a:r>
              <a:rPr lang="en-US" dirty="0" smtClean="0"/>
              <a:t>Standard Actions - </a:t>
            </a:r>
            <a:r>
              <a:rPr lang="en-US" dirty="0" err="1" smtClean="0"/>
              <a:t>jsp:forward</a:t>
            </a:r>
            <a:endParaRPr lang="en-US" dirty="0" smtClean="0"/>
          </a:p>
        </p:txBody>
      </p:sp>
      <p:sp>
        <p:nvSpPr>
          <p:cNvPr id="66563" name="Rectangle 3"/>
          <p:cNvSpPr>
            <a:spLocks noGrp="1" noChangeArrowheads="1"/>
          </p:cNvSpPr>
          <p:nvPr>
            <p:ph type="body" idx="1"/>
          </p:nvPr>
        </p:nvSpPr>
        <p:spPr>
          <a:xfrm>
            <a:off x="-11724" y="762000"/>
            <a:ext cx="9155723" cy="1301750"/>
          </a:xfrm>
        </p:spPr>
        <p:txBody>
          <a:bodyPr>
            <a:noAutofit/>
          </a:bodyPr>
          <a:lstStyle/>
          <a:p>
            <a:pPr algn="just" eaLnBrk="1" hangingPunct="1"/>
            <a:r>
              <a:rPr lang="en-US" sz="2400" dirty="0" smtClean="0"/>
              <a:t>The </a:t>
            </a:r>
            <a:r>
              <a:rPr lang="en-US" sz="2400" b="1" dirty="0" smtClean="0">
                <a:solidFill>
                  <a:schemeClr val="accent2"/>
                </a:solidFill>
              </a:rPr>
              <a:t>&lt;</a:t>
            </a:r>
            <a:r>
              <a:rPr lang="en-US" sz="2400" b="1" dirty="0" err="1" smtClean="0">
                <a:solidFill>
                  <a:schemeClr val="accent2"/>
                </a:solidFill>
              </a:rPr>
              <a:t>jsp:forward</a:t>
            </a:r>
            <a:r>
              <a:rPr lang="en-US" sz="2400" b="1" dirty="0" smtClean="0">
                <a:solidFill>
                  <a:schemeClr val="accent2"/>
                </a:solidFill>
              </a:rPr>
              <a:t>&gt;</a:t>
            </a:r>
            <a:r>
              <a:rPr lang="en-US" sz="2400" dirty="0" smtClean="0"/>
              <a:t> tag is used to forward a request to another page</a:t>
            </a:r>
          </a:p>
          <a:p>
            <a:pPr algn="just" eaLnBrk="1" hangingPunct="1"/>
            <a:r>
              <a:rPr lang="en-US" sz="2400" dirty="0" smtClean="0"/>
              <a:t>The control will be given to the target page</a:t>
            </a:r>
          </a:p>
          <a:p>
            <a:pPr algn="just" eaLnBrk="1" hangingPunct="1"/>
            <a:r>
              <a:rPr lang="en-US" sz="2400" dirty="0" smtClean="0"/>
              <a:t>We can pass parameters to the forwarded page using </a:t>
            </a:r>
            <a:r>
              <a:rPr lang="en-US" sz="2400" b="1" dirty="0" smtClean="0">
                <a:solidFill>
                  <a:schemeClr val="accent2"/>
                </a:solidFill>
              </a:rPr>
              <a:t>&lt;</a:t>
            </a:r>
            <a:r>
              <a:rPr lang="en-US" sz="2400" b="1" dirty="0" err="1" smtClean="0">
                <a:solidFill>
                  <a:schemeClr val="accent2"/>
                </a:solidFill>
              </a:rPr>
              <a:t>jsp:param</a:t>
            </a:r>
            <a:r>
              <a:rPr lang="en-US" sz="2400" b="1" dirty="0" smtClean="0">
                <a:solidFill>
                  <a:schemeClr val="accent2"/>
                </a:solidFill>
              </a:rPr>
              <a:t>&gt;</a:t>
            </a:r>
            <a:r>
              <a:rPr lang="en-US" sz="2400" dirty="0" smtClean="0"/>
              <a:t> tag</a:t>
            </a:r>
          </a:p>
          <a:p>
            <a:pPr algn="just" eaLnBrk="1" hangingPunct="1">
              <a:buFont typeface="Wingdings" pitchFamily="2" charset="2"/>
              <a:buNone/>
            </a:pPr>
            <a:endParaRPr lang="en-US" sz="2400" dirty="0" smtClean="0"/>
          </a:p>
        </p:txBody>
      </p:sp>
      <p:sp>
        <p:nvSpPr>
          <p:cNvPr id="49156" name="Text Box 4"/>
          <p:cNvSpPr txBox="1">
            <a:spLocks noChangeArrowheads="1"/>
          </p:cNvSpPr>
          <p:nvPr/>
        </p:nvSpPr>
        <p:spPr bwMode="auto">
          <a:xfrm>
            <a:off x="649166" y="2532062"/>
            <a:ext cx="73152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&lt;jsp:forward page = “url” /&gt;</a:t>
            </a:r>
          </a:p>
        </p:txBody>
      </p:sp>
      <p:sp>
        <p:nvSpPr>
          <p:cNvPr id="66565" name="Rectangle 5"/>
          <p:cNvSpPr>
            <a:spLocks noChangeArrowheads="1"/>
          </p:cNvSpPr>
          <p:nvPr/>
        </p:nvSpPr>
        <p:spPr bwMode="auto">
          <a:xfrm>
            <a:off x="381000" y="4114800"/>
            <a:ext cx="762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gn="just">
              <a:spcBef>
                <a:spcPct val="20000"/>
              </a:spcBef>
              <a:buClr>
                <a:schemeClr val="tx2"/>
              </a:buClr>
            </a:pPr>
            <a:endParaRPr lang="en-US" sz="2000"/>
          </a:p>
        </p:txBody>
      </p:sp>
      <p:sp>
        <p:nvSpPr>
          <p:cNvPr id="49158" name="Text Box 6"/>
          <p:cNvSpPr txBox="1">
            <a:spLocks noChangeArrowheads="1"/>
          </p:cNvSpPr>
          <p:nvPr/>
        </p:nvSpPr>
        <p:spPr bwMode="auto">
          <a:xfrm>
            <a:off x="533400" y="5029201"/>
            <a:ext cx="7696200" cy="10398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&lt;jsp:forward page = “url”&gt;</a:t>
            </a:r>
          </a:p>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	&lt;jsp:param name = “name” value = “value” /&gt;</a:t>
            </a:r>
          </a:p>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t>&lt;/jsp:forward&gt;</a:t>
            </a:r>
          </a:p>
        </p:txBody>
      </p:sp>
      <p:sp>
        <p:nvSpPr>
          <p:cNvPr id="49159" name="Text Box 7"/>
          <p:cNvSpPr txBox="1">
            <a:spLocks noChangeArrowheads="1"/>
          </p:cNvSpPr>
          <p:nvPr/>
        </p:nvSpPr>
        <p:spPr bwMode="auto">
          <a:xfrm>
            <a:off x="635977" y="3048001"/>
            <a:ext cx="73152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t>&lt;</a:t>
            </a:r>
            <a:r>
              <a:rPr lang="en-US" sz="2200" b="1" i="0" dirty="0" err="1"/>
              <a:t>jsp:forward</a:t>
            </a:r>
            <a:r>
              <a:rPr lang="en-US" sz="2200" b="1" i="0" dirty="0"/>
              <a:t> page = “/common/TermsOfUse.jsp” /&gt;</a:t>
            </a:r>
          </a:p>
          <a:p>
            <a:pPr marL="342900" indent="-342900" eaLnBrk="0" hangingPunct="0">
              <a:lnSpc>
                <a:spcPct val="80000"/>
              </a:lnSpc>
              <a:spcBef>
                <a:spcPct val="20000"/>
              </a:spcBef>
              <a:buClr>
                <a:srgbClr val="003366"/>
              </a:buClr>
              <a:buSzPct val="155000"/>
              <a:defRPr/>
            </a:pPr>
            <a:r>
              <a:rPr lang="en-US" sz="2200" b="1" i="0" dirty="0" err="1"/>
              <a:t>&lt;jsp:forward page = “&lt;%= nextPage %&gt;” /&gt;	</a:t>
            </a:r>
          </a:p>
        </p:txBody>
      </p:sp>
      <p:sp>
        <p:nvSpPr>
          <p:cNvPr id="66568"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34A52F87-A872-4E9F-A376-EAB7D4D5934E}" type="slidenum">
              <a:rPr lang="en-US" sz="1200" b="1" i="0">
                <a:solidFill>
                  <a:schemeClr val="bg1"/>
                </a:solidFill>
              </a:rPr>
              <a:pPr algn="ctr" eaLnBrk="1" hangingPunct="1"/>
              <a:t>53</a:t>
            </a:fld>
            <a:endParaRPr lang="en-US" sz="1200" b="1" i="0">
              <a:solidFill>
                <a:schemeClr val="bg1"/>
              </a:solidFill>
            </a:endParaRPr>
          </a:p>
        </p:txBody>
      </p:sp>
    </p:spTree>
    <p:extLst>
      <p:ext uri="{BB962C8B-B14F-4D97-AF65-F5344CB8AC3E}">
        <p14:creationId xmlns:p14="http://schemas.microsoft.com/office/powerpoint/2010/main" val="23216985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fontScale="90000"/>
          </a:bodyPr>
          <a:lstStyle/>
          <a:p>
            <a:pPr eaLnBrk="1" hangingPunct="1">
              <a:defRPr/>
            </a:pPr>
            <a:r>
              <a:rPr lang="en-US" smtClean="0"/>
              <a:t>Standard Actions - jsp:forward</a:t>
            </a:r>
          </a:p>
        </p:txBody>
      </p:sp>
      <p:graphicFrame>
        <p:nvGraphicFramePr>
          <p:cNvPr id="3074" name="Object 13">
            <a:hlinkClick r:id="" action="ppaction://ole?verb=0"/>
          </p:cNvPr>
          <p:cNvGraphicFramePr>
            <a:graphicFrameLocks noChangeAspect="1"/>
          </p:cNvGraphicFramePr>
          <p:nvPr>
            <p:extLst>
              <p:ext uri="{D42A27DB-BD31-4B8C-83A1-F6EECF244321}">
                <p14:modId xmlns:p14="http://schemas.microsoft.com/office/powerpoint/2010/main" val="2753000347"/>
              </p:ext>
            </p:extLst>
          </p:nvPr>
        </p:nvGraphicFramePr>
        <p:xfrm>
          <a:off x="3124200" y="1371600"/>
          <a:ext cx="2438400" cy="1905000"/>
        </p:xfrm>
        <a:graphic>
          <a:graphicData uri="http://schemas.openxmlformats.org/presentationml/2006/ole">
            <mc:AlternateContent xmlns:mc="http://schemas.openxmlformats.org/markup-compatibility/2006">
              <mc:Choice xmlns:v="urn:schemas-microsoft-com:vml" Requires="v">
                <p:oleObj spid="_x0000_s3809" name="Packager Shell Object" showAsIcon="1" r:id="rId4" imgW="914400" imgH="714240" progId="Package">
                  <p:embed/>
                </p:oleObj>
              </mc:Choice>
              <mc:Fallback>
                <p:oleObj name="Packager Shell Object" showAsIcon="1" r:id="rId4" imgW="914400" imgH="714240" progId="Package">
                  <p:embed/>
                  <p:pic>
                    <p:nvPicPr>
                      <p:cNvPr id="0" name=""/>
                      <p:cNvPicPr>
                        <a:picLocks noChangeAspect="1" noChangeArrowheads="1"/>
                      </p:cNvPicPr>
                      <p:nvPr/>
                    </p:nvPicPr>
                    <p:blipFill>
                      <a:blip r:embed="rId5"/>
                      <a:srcRect/>
                      <a:stretch>
                        <a:fillRect/>
                      </a:stretch>
                    </p:blipFill>
                    <p:spPr bwMode="auto">
                      <a:xfrm>
                        <a:off x="3124200" y="1371600"/>
                        <a:ext cx="24384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490E7299-4068-4355-A1ED-84E81F015F82}" type="slidenum">
              <a:rPr lang="en-US" sz="1200" b="1" i="0">
                <a:solidFill>
                  <a:schemeClr val="bg1"/>
                </a:solidFill>
              </a:rPr>
              <a:pPr algn="ctr" eaLnBrk="1" hangingPunct="1"/>
              <a:t>54</a:t>
            </a:fld>
            <a:endParaRPr lang="en-US" sz="1200" b="1" i="0">
              <a:solidFill>
                <a:schemeClr val="bg1"/>
              </a:solidFill>
            </a:endParaRPr>
          </a:p>
        </p:txBody>
      </p:sp>
      <p:graphicFrame>
        <p:nvGraphicFramePr>
          <p:cNvPr id="3075" name="Object 8"/>
          <p:cNvGraphicFramePr>
            <a:graphicFrameLocks noChangeAspect="1"/>
          </p:cNvGraphicFramePr>
          <p:nvPr>
            <p:extLst>
              <p:ext uri="{D42A27DB-BD31-4B8C-83A1-F6EECF244321}">
                <p14:modId xmlns:p14="http://schemas.microsoft.com/office/powerpoint/2010/main" val="237928533"/>
              </p:ext>
            </p:extLst>
          </p:nvPr>
        </p:nvGraphicFramePr>
        <p:xfrm>
          <a:off x="5162550" y="3573463"/>
          <a:ext cx="3883025" cy="2144712"/>
        </p:xfrm>
        <a:graphic>
          <a:graphicData uri="http://schemas.openxmlformats.org/presentationml/2006/ole">
            <mc:AlternateContent xmlns:mc="http://schemas.openxmlformats.org/markup-compatibility/2006">
              <mc:Choice xmlns:v="urn:schemas-microsoft-com:vml" Requires="v">
                <p:oleObj spid="_x0000_s3810" name="Packager Shell Object" showAsIcon="1" r:id="rId6" imgW="1346400" imgH="685800" progId="Package">
                  <p:embed/>
                </p:oleObj>
              </mc:Choice>
              <mc:Fallback>
                <p:oleObj name="Packager Shell Object" showAsIcon="1" r:id="rId6" imgW="1346400" imgH="685800" progId="Package">
                  <p:embed/>
                  <p:pic>
                    <p:nvPicPr>
                      <p:cNvPr id="0" name=""/>
                      <p:cNvPicPr>
                        <a:picLocks noChangeAspect="1" noChangeArrowheads="1"/>
                      </p:cNvPicPr>
                      <p:nvPr/>
                    </p:nvPicPr>
                    <p:blipFill>
                      <a:blip r:embed="rId7"/>
                      <a:srcRect/>
                      <a:stretch>
                        <a:fillRect/>
                      </a:stretch>
                    </p:blipFill>
                    <p:spPr bwMode="auto">
                      <a:xfrm>
                        <a:off x="5162550" y="3573463"/>
                        <a:ext cx="3883025" cy="214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9"/>
          <p:cNvGraphicFramePr>
            <a:graphicFrameLocks noChangeAspect="1"/>
          </p:cNvGraphicFramePr>
          <p:nvPr>
            <p:extLst>
              <p:ext uri="{D42A27DB-BD31-4B8C-83A1-F6EECF244321}">
                <p14:modId xmlns:p14="http://schemas.microsoft.com/office/powerpoint/2010/main" val="1568605723"/>
              </p:ext>
            </p:extLst>
          </p:nvPr>
        </p:nvGraphicFramePr>
        <p:xfrm>
          <a:off x="61913" y="3679825"/>
          <a:ext cx="3795712" cy="1981200"/>
        </p:xfrm>
        <a:graphic>
          <a:graphicData uri="http://schemas.openxmlformats.org/presentationml/2006/ole">
            <mc:AlternateContent xmlns:mc="http://schemas.openxmlformats.org/markup-compatibility/2006">
              <mc:Choice xmlns:v="urn:schemas-microsoft-com:vml" Requires="v">
                <p:oleObj spid="_x0000_s3811" name="Packager Shell Object" showAsIcon="1" r:id="rId8" imgW="1422720" imgH="685800" progId="Package">
                  <p:embed/>
                </p:oleObj>
              </mc:Choice>
              <mc:Fallback>
                <p:oleObj name="Packager Shell Object" showAsIcon="1" r:id="rId8" imgW="1422720" imgH="685800" progId="Package">
                  <p:embed/>
                  <p:pic>
                    <p:nvPicPr>
                      <p:cNvPr id="0" name=""/>
                      <p:cNvPicPr>
                        <a:picLocks noChangeAspect="1" noChangeArrowheads="1"/>
                      </p:cNvPicPr>
                      <p:nvPr/>
                    </p:nvPicPr>
                    <p:blipFill>
                      <a:blip r:embed="rId9"/>
                      <a:srcRect/>
                      <a:stretch>
                        <a:fillRect/>
                      </a:stretch>
                    </p:blipFill>
                    <p:spPr bwMode="auto">
                      <a:xfrm>
                        <a:off x="61913" y="3679825"/>
                        <a:ext cx="3795712"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853289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5170" y="17929"/>
            <a:ext cx="9179169" cy="591671"/>
          </a:xfrm>
          <a:solidFill>
            <a:schemeClr val="accent4">
              <a:lumMod val="20000"/>
              <a:lumOff val="80000"/>
            </a:schemeClr>
          </a:solidFill>
        </p:spPr>
        <p:txBody>
          <a:bodyPr>
            <a:normAutofit fontScale="90000"/>
          </a:bodyPr>
          <a:lstStyle/>
          <a:p>
            <a:pPr eaLnBrk="1" hangingPunct="1">
              <a:defRPr/>
            </a:pPr>
            <a:r>
              <a:rPr lang="en-US" dirty="0" smtClean="0"/>
              <a:t>Standard Actions - </a:t>
            </a:r>
            <a:r>
              <a:rPr lang="en-US" dirty="0" err="1" smtClean="0"/>
              <a:t>jsp:include</a:t>
            </a:r>
            <a:endParaRPr lang="en-US" dirty="0" smtClean="0"/>
          </a:p>
        </p:txBody>
      </p:sp>
      <p:sp>
        <p:nvSpPr>
          <p:cNvPr id="67587" name="Rectangle 3"/>
          <p:cNvSpPr>
            <a:spLocks noGrp="1" noChangeArrowheads="1"/>
          </p:cNvSpPr>
          <p:nvPr>
            <p:ph type="body" idx="1"/>
          </p:nvPr>
        </p:nvSpPr>
        <p:spPr>
          <a:xfrm>
            <a:off x="0" y="609600"/>
            <a:ext cx="9144000" cy="6248399"/>
          </a:xfrm>
        </p:spPr>
        <p:txBody>
          <a:bodyPr>
            <a:normAutofit/>
          </a:bodyPr>
          <a:lstStyle/>
          <a:p>
            <a:pPr algn="just" eaLnBrk="1" hangingPunct="1">
              <a:lnSpc>
                <a:spcPct val="80000"/>
              </a:lnSpc>
            </a:pPr>
            <a:r>
              <a:rPr lang="en-US" sz="2400" dirty="0" smtClean="0"/>
              <a:t>The </a:t>
            </a:r>
            <a:r>
              <a:rPr lang="en-US" sz="2400" b="1" dirty="0" smtClean="0">
                <a:solidFill>
                  <a:schemeClr val="accent2"/>
                </a:solidFill>
              </a:rPr>
              <a:t>&lt;</a:t>
            </a:r>
            <a:r>
              <a:rPr lang="en-US" sz="2400" b="1" dirty="0" err="1" smtClean="0">
                <a:solidFill>
                  <a:schemeClr val="accent2"/>
                </a:solidFill>
              </a:rPr>
              <a:t>jsp:include</a:t>
            </a:r>
            <a:r>
              <a:rPr lang="en-US" sz="2400" b="1" dirty="0" smtClean="0">
                <a:solidFill>
                  <a:schemeClr val="accent2"/>
                </a:solidFill>
              </a:rPr>
              <a:t>&gt;</a:t>
            </a:r>
            <a:r>
              <a:rPr lang="en-US" sz="2400" dirty="0" smtClean="0"/>
              <a:t> tag is used to include the contents of another file in a JSP</a:t>
            </a:r>
          </a:p>
          <a:p>
            <a:pPr algn="just" eaLnBrk="1" hangingPunct="1">
              <a:lnSpc>
                <a:spcPct val="80000"/>
              </a:lnSpc>
            </a:pPr>
            <a:endParaRPr lang="en-US" sz="2400" dirty="0" smtClean="0"/>
          </a:p>
          <a:p>
            <a:pPr algn="just" eaLnBrk="1" hangingPunct="1">
              <a:lnSpc>
                <a:spcPct val="80000"/>
              </a:lnSpc>
            </a:pPr>
            <a:endParaRPr lang="en-US" sz="2400" dirty="0" smtClean="0"/>
          </a:p>
          <a:p>
            <a:pPr algn="just" eaLnBrk="1" hangingPunct="1">
              <a:lnSpc>
                <a:spcPct val="80000"/>
              </a:lnSpc>
            </a:pPr>
            <a:r>
              <a:rPr lang="en-US" sz="2400" dirty="0" smtClean="0"/>
              <a:t>The contents can be static (HTML Page) or dynamic (Another JSP)</a:t>
            </a:r>
          </a:p>
          <a:p>
            <a:pPr algn="just" eaLnBrk="1" hangingPunct="1">
              <a:lnSpc>
                <a:spcPct val="80000"/>
              </a:lnSpc>
            </a:pPr>
            <a:r>
              <a:rPr lang="en-US" sz="2400" dirty="0" smtClean="0"/>
              <a:t>The contents of a page can thus be separated into more manageable elements</a:t>
            </a:r>
          </a:p>
          <a:p>
            <a:pPr algn="just">
              <a:lnSpc>
                <a:spcPct val="80000"/>
              </a:lnSpc>
            </a:pPr>
            <a:r>
              <a:rPr lang="en-US" sz="2400" dirty="0"/>
              <a:t>Examples…</a:t>
            </a:r>
            <a:endParaRPr lang="en-US" sz="2400" dirty="0" smtClean="0"/>
          </a:p>
          <a:p>
            <a:pPr algn="just" eaLnBrk="1" hangingPunct="1">
              <a:lnSpc>
                <a:spcPct val="80000"/>
              </a:lnSpc>
            </a:pPr>
            <a:endParaRPr lang="en-US" sz="2400" dirty="0" smtClean="0"/>
          </a:p>
          <a:p>
            <a:pPr algn="just" eaLnBrk="1" hangingPunct="1">
              <a:lnSpc>
                <a:spcPct val="80000"/>
              </a:lnSpc>
              <a:buFontTx/>
              <a:buNone/>
            </a:pPr>
            <a:endParaRPr lang="en-US" sz="2400" dirty="0" smtClean="0"/>
          </a:p>
        </p:txBody>
      </p:sp>
      <p:sp>
        <p:nvSpPr>
          <p:cNvPr id="50180" name="Text Box 6"/>
          <p:cNvSpPr txBox="1">
            <a:spLocks noChangeArrowheads="1"/>
          </p:cNvSpPr>
          <p:nvPr/>
        </p:nvSpPr>
        <p:spPr bwMode="auto">
          <a:xfrm>
            <a:off x="533400" y="1447800"/>
            <a:ext cx="7574574"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&lt;jsp:include page = “url” /&gt;</a:t>
            </a:r>
          </a:p>
        </p:txBody>
      </p:sp>
      <p:sp>
        <p:nvSpPr>
          <p:cNvPr id="67589"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7E6FCF19-11EE-4DE1-81BF-D341DFE13FCE}" type="slidenum">
              <a:rPr lang="en-US" sz="1200" b="1" i="0">
                <a:solidFill>
                  <a:schemeClr val="bg1"/>
                </a:solidFill>
              </a:rPr>
              <a:pPr algn="ctr" eaLnBrk="1" hangingPunct="1"/>
              <a:t>55</a:t>
            </a:fld>
            <a:endParaRPr lang="en-US" sz="1200" b="1" i="0">
              <a:solidFill>
                <a:schemeClr val="bg1"/>
              </a:solidFill>
            </a:endParaRPr>
          </a:p>
        </p:txBody>
      </p:sp>
      <p:sp>
        <p:nvSpPr>
          <p:cNvPr id="6" name="Text Box 4"/>
          <p:cNvSpPr txBox="1">
            <a:spLocks noChangeArrowheads="1"/>
          </p:cNvSpPr>
          <p:nvPr/>
        </p:nvSpPr>
        <p:spPr>
          <a:xfrm>
            <a:off x="304800" y="3505200"/>
            <a:ext cx="8610600" cy="36353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80000"/>
              </a:lnSpc>
              <a:buSzPct val="155000"/>
              <a:buFont typeface="Symbol" pitchFamily="18" charset="2"/>
              <a:buNone/>
              <a:defRPr/>
            </a:pPr>
            <a:r>
              <a:rPr lang="en-US" sz="2200" b="1" dirty="0" smtClean="0"/>
              <a:t>&lt;</a:t>
            </a:r>
            <a:r>
              <a:rPr lang="en-US" sz="2200" b="1" dirty="0" err="1" smtClean="0"/>
              <a:t>jsp:include</a:t>
            </a:r>
            <a:r>
              <a:rPr lang="en-US" sz="2200" b="1" dirty="0" smtClean="0"/>
              <a:t> page =“</a:t>
            </a:r>
            <a:r>
              <a:rPr lang="en-US" sz="2200" b="1" dirty="0" err="1" smtClean="0"/>
              <a:t>currentStock.jsp</a:t>
            </a:r>
            <a:r>
              <a:rPr lang="en-US" sz="2200" b="1" dirty="0" smtClean="0"/>
              <a:t>” /&gt;</a:t>
            </a:r>
          </a:p>
        </p:txBody>
      </p:sp>
      <p:sp>
        <p:nvSpPr>
          <p:cNvPr id="7" name="Text Box 6"/>
          <p:cNvSpPr txBox="1">
            <a:spLocks noChangeArrowheads="1"/>
          </p:cNvSpPr>
          <p:nvPr/>
        </p:nvSpPr>
        <p:spPr bwMode="auto">
          <a:xfrm>
            <a:off x="266700" y="4038600"/>
            <a:ext cx="8610600" cy="2733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err="1"/>
              <a:t>&lt;jsp:include page =“calculateBonus.jsp” &gt;</a:t>
            </a:r>
          </a:p>
          <a:p>
            <a:pPr marL="342900" indent="-342900" eaLnBrk="0" hangingPunct="0">
              <a:lnSpc>
                <a:spcPct val="80000"/>
              </a:lnSpc>
              <a:spcBef>
                <a:spcPct val="20000"/>
              </a:spcBef>
              <a:buClr>
                <a:srgbClr val="003366"/>
              </a:buClr>
              <a:buSzPct val="155000"/>
              <a:defRPr/>
            </a:pPr>
            <a:r>
              <a:rPr lang="en-US" sz="2200" b="1" i="0" dirty="0" err="1"/>
              <a:t>      &lt;jsp:param name = “age”</a:t>
            </a:r>
          </a:p>
          <a:p>
            <a:pPr marL="342900" indent="-342900" eaLnBrk="0" hangingPunct="0">
              <a:lnSpc>
                <a:spcPct val="80000"/>
              </a:lnSpc>
              <a:spcBef>
                <a:spcPct val="20000"/>
              </a:spcBef>
              <a:buClr>
                <a:srgbClr val="003366"/>
              </a:buClr>
              <a:buSzPct val="155000"/>
              <a:defRPr/>
            </a:pPr>
            <a:r>
              <a:rPr lang="en-US" sz="2200" b="1" i="0" dirty="0" err="1"/>
              <a:t>		 value = “&lt;%= request.getParameter(“Age”)%&gt;” /&gt;</a:t>
            </a:r>
          </a:p>
          <a:p>
            <a:pPr marL="342900" indent="-342900" eaLnBrk="0" hangingPunct="0">
              <a:lnSpc>
                <a:spcPct val="80000"/>
              </a:lnSpc>
              <a:spcBef>
                <a:spcPct val="20000"/>
              </a:spcBef>
              <a:buClr>
                <a:srgbClr val="003366"/>
              </a:buClr>
              <a:buSzPct val="155000"/>
              <a:defRPr/>
            </a:pPr>
            <a:endParaRPr lang="en-US" sz="2200" b="1" i="0" dirty="0" err="1"/>
          </a:p>
          <a:p>
            <a:pPr marL="342900" indent="-342900" eaLnBrk="0" hangingPunct="0">
              <a:lnSpc>
                <a:spcPct val="80000"/>
              </a:lnSpc>
              <a:spcBef>
                <a:spcPct val="20000"/>
              </a:spcBef>
              <a:buClr>
                <a:srgbClr val="003366"/>
              </a:buClr>
              <a:buSzPct val="155000"/>
              <a:defRPr/>
            </a:pPr>
            <a:r>
              <a:rPr lang="en-US" sz="2200" b="1" i="0" dirty="0" err="1"/>
              <a:t>      &lt;jsp:param name = “incentive” value = “76.3” /&gt;</a:t>
            </a:r>
          </a:p>
          <a:p>
            <a:pPr marL="342900" indent="-342900" eaLnBrk="0" hangingPunct="0">
              <a:lnSpc>
                <a:spcPct val="80000"/>
              </a:lnSpc>
              <a:spcBef>
                <a:spcPct val="20000"/>
              </a:spcBef>
              <a:buClr>
                <a:srgbClr val="003366"/>
              </a:buClr>
              <a:buSzPct val="155000"/>
              <a:defRPr/>
            </a:pPr>
            <a:endParaRPr lang="en-US" sz="2200" b="1" i="0" dirty="0" err="1"/>
          </a:p>
          <a:p>
            <a:pPr marL="342900" indent="-342900" eaLnBrk="0" hangingPunct="0">
              <a:lnSpc>
                <a:spcPct val="80000"/>
              </a:lnSpc>
              <a:spcBef>
                <a:spcPct val="20000"/>
              </a:spcBef>
              <a:buClr>
                <a:srgbClr val="003366"/>
              </a:buClr>
              <a:buSzPct val="155000"/>
              <a:defRPr/>
            </a:pPr>
            <a:r>
              <a:rPr lang="en-US" sz="2200" b="1" i="0" dirty="0" err="1"/>
              <a:t>      &lt;jsp:param name = “band” value = “&lt;%= varBand%&gt;”&gt;	</a:t>
            </a:r>
          </a:p>
          <a:p>
            <a:pPr marL="342900" indent="-342900" eaLnBrk="0" hangingPunct="0">
              <a:lnSpc>
                <a:spcPct val="80000"/>
              </a:lnSpc>
              <a:spcBef>
                <a:spcPct val="20000"/>
              </a:spcBef>
              <a:buClr>
                <a:srgbClr val="003366"/>
              </a:buClr>
              <a:buSzPct val="155000"/>
              <a:defRPr/>
            </a:pPr>
            <a:r>
              <a:rPr lang="en-US" sz="2200" b="1" i="0" dirty="0" err="1"/>
              <a:t>&lt;/jsp:include&gt;</a:t>
            </a:r>
          </a:p>
        </p:txBody>
      </p:sp>
    </p:spTree>
    <p:extLst>
      <p:ext uri="{BB962C8B-B14F-4D97-AF65-F5344CB8AC3E}">
        <p14:creationId xmlns:p14="http://schemas.microsoft.com/office/powerpoint/2010/main" val="298355304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0" y="-22412"/>
            <a:ext cx="9144000" cy="784412"/>
          </a:xfrm>
          <a:solidFill>
            <a:schemeClr val="accent4">
              <a:lumMod val="20000"/>
              <a:lumOff val="80000"/>
            </a:schemeClr>
          </a:solidFill>
        </p:spPr>
        <p:txBody>
          <a:bodyPr/>
          <a:lstStyle/>
          <a:p>
            <a:pPr eaLnBrk="1" hangingPunct="1">
              <a:defRPr/>
            </a:pPr>
            <a:r>
              <a:rPr lang="en-US" dirty="0" smtClean="0"/>
              <a:t>Standard Actions - </a:t>
            </a:r>
            <a:r>
              <a:rPr lang="en-US" dirty="0" err="1" smtClean="0"/>
              <a:t>jsp:include</a:t>
            </a:r>
            <a:endParaRPr lang="en-US" dirty="0" smtClean="0"/>
          </a:p>
        </p:txBody>
      </p:sp>
      <p:graphicFrame>
        <p:nvGraphicFramePr>
          <p:cNvPr id="4098" name="Object 6">
            <a:hlinkClick r:id="" action="ppaction://ole?verb=0"/>
          </p:cNvPr>
          <p:cNvGraphicFramePr>
            <a:graphicFrameLocks noGrp="1" noChangeAspect="1"/>
          </p:cNvGraphicFramePr>
          <p:nvPr>
            <p:ph sz="half" idx="1"/>
          </p:nvPr>
        </p:nvGraphicFramePr>
        <p:xfrm>
          <a:off x="317989" y="5022851"/>
          <a:ext cx="3276600" cy="1274763"/>
        </p:xfrm>
        <a:graphic>
          <a:graphicData uri="http://schemas.openxmlformats.org/presentationml/2006/ole">
            <mc:AlternateContent xmlns:mc="http://schemas.openxmlformats.org/markup-compatibility/2006">
              <mc:Choice xmlns:v="urn:schemas-microsoft-com:vml" Requires="v">
                <p:oleObj spid="_x0000_s4588" name="Package" r:id="rId4" imgW="1247760" imgH="485640" progId="Package">
                  <p:embed/>
                </p:oleObj>
              </mc:Choice>
              <mc:Fallback>
                <p:oleObj name="Package" r:id="rId4" imgW="1247760" imgH="48564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989" y="5022851"/>
                        <a:ext cx="3276600"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3"/>
          <p:cNvSpPr>
            <a:spLocks noChangeArrowheads="1"/>
          </p:cNvSpPr>
          <p:nvPr/>
        </p:nvSpPr>
        <p:spPr bwMode="auto">
          <a:xfrm>
            <a:off x="253512" y="1192214"/>
            <a:ext cx="8534400" cy="3449637"/>
          </a:xfrm>
          <a:prstGeom prst="rect">
            <a:avLst/>
          </a:prstGeom>
          <a:noFill/>
          <a:ln w="9525">
            <a:noFill/>
            <a:miter lim="800000"/>
            <a:headEnd/>
            <a:tailEnd/>
          </a:ln>
        </p:spPr>
        <p:txBody>
          <a:bodyPr/>
          <a:lstStyle/>
          <a:p>
            <a:pPr marL="342900" indent="-342900" algn="just">
              <a:lnSpc>
                <a:spcPct val="80000"/>
              </a:lnSpc>
              <a:spcBef>
                <a:spcPct val="20000"/>
              </a:spcBef>
              <a:buClr>
                <a:srgbClr val="003366"/>
              </a:buClr>
              <a:buFont typeface="Wingdings" pitchFamily="2" charset="2"/>
              <a:buChar char="Ø"/>
              <a:defRPr/>
            </a:pPr>
            <a:r>
              <a:rPr lang="en-US" sz="2800" i="0" dirty="0">
                <a:latin typeface="+mn-lt"/>
              </a:rPr>
              <a:t>The inclusion of the page happens at </a:t>
            </a:r>
            <a:r>
              <a:rPr lang="en-US" sz="2800" b="1" i="0" dirty="0">
                <a:solidFill>
                  <a:srgbClr val="003399"/>
                </a:solidFill>
                <a:latin typeface="+mn-lt"/>
              </a:rPr>
              <a:t>runtime</a:t>
            </a:r>
          </a:p>
          <a:p>
            <a:pPr marL="342900" indent="-342900" algn="just">
              <a:lnSpc>
                <a:spcPct val="80000"/>
              </a:lnSpc>
              <a:spcBef>
                <a:spcPct val="20000"/>
              </a:spcBef>
              <a:buClr>
                <a:srgbClr val="003366"/>
              </a:buClr>
              <a:buFont typeface="Wingdings" pitchFamily="2" charset="2"/>
              <a:buChar char="Ø"/>
              <a:defRPr/>
            </a:pPr>
            <a:endParaRPr lang="en-US" sz="2800" b="1" i="0" dirty="0">
              <a:solidFill>
                <a:srgbClr val="003399"/>
              </a:solidFill>
              <a:latin typeface="+mn-lt"/>
            </a:endParaRPr>
          </a:p>
          <a:p>
            <a:pPr marL="342900" indent="-342900" algn="just">
              <a:spcBef>
                <a:spcPct val="20000"/>
              </a:spcBef>
              <a:buClr>
                <a:srgbClr val="003366"/>
              </a:buClr>
              <a:buFont typeface="Wingdings" pitchFamily="2" charset="2"/>
              <a:buChar char="Ø"/>
              <a:defRPr/>
            </a:pPr>
            <a:r>
              <a:rPr lang="en-US" sz="2800" i="0" dirty="0">
                <a:latin typeface="+mn-lt"/>
              </a:rPr>
              <a:t>So, if the included file is modified, the next request will receive the modified content</a:t>
            </a:r>
          </a:p>
          <a:p>
            <a:pPr marL="342900" indent="-342900" algn="just">
              <a:lnSpc>
                <a:spcPct val="80000"/>
              </a:lnSpc>
              <a:spcBef>
                <a:spcPct val="20000"/>
              </a:spcBef>
              <a:buClr>
                <a:srgbClr val="003366"/>
              </a:buClr>
              <a:buFont typeface="Wingdings" pitchFamily="2" charset="2"/>
              <a:buChar char="Ø"/>
              <a:defRPr/>
            </a:pPr>
            <a:endParaRPr lang="en-US" sz="2800" i="0" dirty="0">
              <a:latin typeface="+mn-lt"/>
            </a:endParaRPr>
          </a:p>
          <a:p>
            <a:pPr marL="342900" indent="-342900" algn="just">
              <a:spcBef>
                <a:spcPct val="20000"/>
              </a:spcBef>
              <a:buClr>
                <a:srgbClr val="003366"/>
              </a:buClr>
              <a:buFont typeface="Wingdings" pitchFamily="2" charset="2"/>
              <a:buChar char="Ø"/>
              <a:defRPr/>
            </a:pPr>
            <a:r>
              <a:rPr lang="en-US" sz="2800" i="0" dirty="0">
                <a:latin typeface="+mn-lt"/>
              </a:rPr>
              <a:t>Just as in the case of request forwarding, the request and response objects are shared here and data can be shared using request attributes</a:t>
            </a:r>
          </a:p>
        </p:txBody>
      </p:sp>
      <p:graphicFrame>
        <p:nvGraphicFramePr>
          <p:cNvPr id="4099" name="Object 8">
            <a:hlinkClick r:id="" action="ppaction://ole?verb=0"/>
          </p:cNvPr>
          <p:cNvGraphicFramePr>
            <a:graphicFrameLocks noGrp="1" noChangeAspect="1"/>
          </p:cNvGraphicFramePr>
          <p:nvPr>
            <p:ph sz="half" idx="2"/>
          </p:nvPr>
        </p:nvGraphicFramePr>
        <p:xfrm>
          <a:off x="5093677" y="5140325"/>
          <a:ext cx="2743200" cy="1093788"/>
        </p:xfrm>
        <a:graphic>
          <a:graphicData uri="http://schemas.openxmlformats.org/presentationml/2006/ole">
            <mc:AlternateContent xmlns:mc="http://schemas.openxmlformats.org/markup-compatibility/2006">
              <mc:Choice xmlns:v="urn:schemas-microsoft-com:vml" Requires="v">
                <p:oleObj spid="_x0000_s4589" name="Package" r:id="rId6" imgW="1219320" imgH="485640" progId="Package">
                  <p:embed/>
                </p:oleObj>
              </mc:Choice>
              <mc:Fallback>
                <p:oleObj name="Package" r:id="rId6" imgW="1219320" imgH="485640" progId="Pack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3677" y="5140325"/>
                        <a:ext cx="2743200"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5C1B30ED-D85B-4936-A789-3257843EB0A2}" type="slidenum">
              <a:rPr lang="en-US" sz="1200" b="1" i="0">
                <a:solidFill>
                  <a:schemeClr val="bg1"/>
                </a:solidFill>
              </a:rPr>
              <a:pPr algn="ctr" eaLnBrk="1" hangingPunct="1"/>
              <a:t>56</a:t>
            </a:fld>
            <a:endParaRPr lang="en-US" sz="1200" b="1" i="0">
              <a:solidFill>
                <a:schemeClr val="bg1"/>
              </a:solidFill>
            </a:endParaRPr>
          </a:p>
        </p:txBody>
      </p:sp>
    </p:spTree>
    <p:extLst>
      <p:ext uri="{BB962C8B-B14F-4D97-AF65-F5344CB8AC3E}">
        <p14:creationId xmlns:p14="http://schemas.microsoft.com/office/powerpoint/2010/main" val="245502349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143000"/>
          </a:xfrm>
          <a:solidFill>
            <a:schemeClr val="accent4">
              <a:lumMod val="20000"/>
              <a:lumOff val="80000"/>
            </a:schemeClr>
          </a:solidFill>
        </p:spPr>
        <p:txBody>
          <a:bodyPr>
            <a:normAutofit fontScale="90000"/>
          </a:bodyPr>
          <a:lstStyle/>
          <a:p>
            <a:pPr eaLnBrk="1" hangingPunct="1">
              <a:defRPr/>
            </a:pPr>
            <a:r>
              <a:rPr lang="en-US" dirty="0" smtClean="0"/>
              <a:t>Standard Actions - </a:t>
            </a:r>
            <a:r>
              <a:rPr lang="en-US" dirty="0" err="1" smtClean="0"/>
              <a:t>jsp:useBean</a:t>
            </a:r>
            <a:r>
              <a:rPr lang="en-US" dirty="0" smtClean="0"/>
              <a:t>, </a:t>
            </a:r>
            <a:r>
              <a:rPr lang="en-US" dirty="0" err="1" smtClean="0"/>
              <a:t>jsp:setProperty</a:t>
            </a:r>
            <a:r>
              <a:rPr lang="en-US" dirty="0" smtClean="0"/>
              <a:t>, </a:t>
            </a:r>
            <a:r>
              <a:rPr lang="en-US" dirty="0" err="1" smtClean="0"/>
              <a:t>jsp:getProperty</a:t>
            </a:r>
            <a:endParaRPr lang="en-US" dirty="0" smtClean="0"/>
          </a:p>
        </p:txBody>
      </p:sp>
      <p:sp>
        <p:nvSpPr>
          <p:cNvPr id="69635" name="Rectangle 3"/>
          <p:cNvSpPr>
            <a:spLocks noGrp="1" noChangeArrowheads="1"/>
          </p:cNvSpPr>
          <p:nvPr>
            <p:ph type="body" idx="1"/>
          </p:nvPr>
        </p:nvSpPr>
        <p:spPr>
          <a:xfrm>
            <a:off x="228600" y="1219200"/>
            <a:ext cx="8610600" cy="3124200"/>
          </a:xfrm>
        </p:spPr>
        <p:txBody>
          <a:bodyPr>
            <a:normAutofit fontScale="70000" lnSpcReduction="20000"/>
          </a:bodyPr>
          <a:lstStyle/>
          <a:p>
            <a:pPr algn="just" eaLnBrk="1" hangingPunct="1"/>
            <a:r>
              <a:rPr lang="en-US" dirty="0" smtClean="0"/>
              <a:t>Minimizing Java code in a JSP will enable even a web designer to maintain it</a:t>
            </a:r>
          </a:p>
          <a:p>
            <a:pPr algn="just" eaLnBrk="1" hangingPunct="1"/>
            <a:endParaRPr lang="en-US" dirty="0" smtClean="0"/>
          </a:p>
          <a:p>
            <a:pPr algn="just" eaLnBrk="1" hangingPunct="1"/>
            <a:r>
              <a:rPr lang="en-US" dirty="0" smtClean="0"/>
              <a:t>To separate presentation from code, we can encapsulate the logic in a JavaBean</a:t>
            </a:r>
          </a:p>
          <a:p>
            <a:pPr algn="just" eaLnBrk="1" hangingPunct="1"/>
            <a:endParaRPr lang="en-US" dirty="0" smtClean="0"/>
          </a:p>
          <a:p>
            <a:pPr algn="just" eaLnBrk="1" hangingPunct="1"/>
            <a:r>
              <a:rPr lang="en-US" dirty="0" smtClean="0"/>
              <a:t>JSP can instantiate a JavaBean using the </a:t>
            </a:r>
            <a:r>
              <a:rPr lang="en-US" b="1" dirty="0" smtClean="0">
                <a:solidFill>
                  <a:schemeClr val="accent2"/>
                </a:solidFill>
              </a:rPr>
              <a:t>&lt;</a:t>
            </a:r>
            <a:r>
              <a:rPr lang="en-US" b="1" dirty="0" err="1" smtClean="0">
                <a:solidFill>
                  <a:schemeClr val="accent2"/>
                </a:solidFill>
              </a:rPr>
              <a:t>jsp:useBean</a:t>
            </a:r>
            <a:r>
              <a:rPr lang="en-US" b="1" dirty="0" smtClean="0">
                <a:solidFill>
                  <a:schemeClr val="accent2"/>
                </a:solidFill>
              </a:rPr>
              <a:t>&gt;</a:t>
            </a:r>
            <a:r>
              <a:rPr lang="en-US" dirty="0" smtClean="0"/>
              <a:t> tag, set the bean properties using the </a:t>
            </a:r>
            <a:r>
              <a:rPr lang="en-US" b="1" dirty="0" smtClean="0">
                <a:solidFill>
                  <a:schemeClr val="accent2"/>
                </a:solidFill>
              </a:rPr>
              <a:t>&lt;</a:t>
            </a:r>
            <a:r>
              <a:rPr lang="en-US" b="1" dirty="0" err="1" smtClean="0">
                <a:solidFill>
                  <a:schemeClr val="accent2"/>
                </a:solidFill>
              </a:rPr>
              <a:t>jsp:setProperty</a:t>
            </a:r>
            <a:r>
              <a:rPr lang="en-US" b="1" dirty="0" smtClean="0">
                <a:solidFill>
                  <a:schemeClr val="accent2"/>
                </a:solidFill>
              </a:rPr>
              <a:t>&gt;</a:t>
            </a:r>
            <a:r>
              <a:rPr lang="en-US" dirty="0" smtClean="0"/>
              <a:t> tag and get the bean properties using the </a:t>
            </a:r>
            <a:r>
              <a:rPr lang="en-US" b="1" dirty="0" smtClean="0">
                <a:solidFill>
                  <a:schemeClr val="accent2"/>
                </a:solidFill>
              </a:rPr>
              <a:t>&lt;</a:t>
            </a:r>
            <a:r>
              <a:rPr lang="en-US" b="1" dirty="0" err="1" smtClean="0">
                <a:solidFill>
                  <a:schemeClr val="accent2"/>
                </a:solidFill>
              </a:rPr>
              <a:t>jsp:getProperty</a:t>
            </a:r>
            <a:r>
              <a:rPr lang="en-US" b="1" dirty="0" smtClean="0">
                <a:solidFill>
                  <a:schemeClr val="accent2"/>
                </a:solidFill>
              </a:rPr>
              <a:t>&gt;</a:t>
            </a:r>
            <a:r>
              <a:rPr lang="en-US" dirty="0" smtClean="0"/>
              <a:t> tag</a:t>
            </a:r>
          </a:p>
        </p:txBody>
      </p:sp>
      <p:sp>
        <p:nvSpPr>
          <p:cNvPr id="6963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26D76323-BB7B-42E0-B338-D5F724C65BAC}" type="slidenum">
              <a:rPr lang="en-US" sz="1200" b="1" i="0">
                <a:solidFill>
                  <a:schemeClr val="bg1"/>
                </a:solidFill>
              </a:rPr>
              <a:pPr algn="ctr" eaLnBrk="1" hangingPunct="1"/>
              <a:t>57</a:t>
            </a:fld>
            <a:endParaRPr lang="en-US" sz="1200" b="1" i="0">
              <a:solidFill>
                <a:schemeClr val="bg1"/>
              </a:solidFill>
            </a:endParaRPr>
          </a:p>
        </p:txBody>
      </p:sp>
    </p:spTree>
    <p:extLst>
      <p:ext uri="{BB962C8B-B14F-4D97-AF65-F5344CB8AC3E}">
        <p14:creationId xmlns:p14="http://schemas.microsoft.com/office/powerpoint/2010/main" val="323719444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3534" y="0"/>
            <a:ext cx="9130466" cy="685800"/>
          </a:xfrm>
          <a:solidFill>
            <a:schemeClr val="accent4">
              <a:lumMod val="20000"/>
              <a:lumOff val="80000"/>
            </a:schemeClr>
          </a:solidFill>
        </p:spPr>
        <p:txBody>
          <a:bodyPr>
            <a:normAutofit fontScale="90000"/>
          </a:bodyPr>
          <a:lstStyle/>
          <a:p>
            <a:pPr eaLnBrk="1" hangingPunct="1">
              <a:defRPr/>
            </a:pPr>
            <a:r>
              <a:rPr lang="en-US" dirty="0" smtClean="0"/>
              <a:t>Standard Actions - </a:t>
            </a:r>
            <a:r>
              <a:rPr lang="en-US" dirty="0" err="1" smtClean="0"/>
              <a:t>jsp:useBean</a:t>
            </a:r>
            <a:endParaRPr lang="en-US" dirty="0" smtClean="0"/>
          </a:p>
        </p:txBody>
      </p:sp>
      <p:sp>
        <p:nvSpPr>
          <p:cNvPr id="70659" name="Rectangle 3"/>
          <p:cNvSpPr>
            <a:spLocks noGrp="1" noChangeArrowheads="1"/>
          </p:cNvSpPr>
          <p:nvPr>
            <p:ph type="body" sz="half" idx="1"/>
          </p:nvPr>
        </p:nvSpPr>
        <p:spPr>
          <a:xfrm>
            <a:off x="228600" y="1219201"/>
            <a:ext cx="8534400" cy="4202113"/>
          </a:xfrm>
        </p:spPr>
        <p:txBody>
          <a:bodyPr/>
          <a:lstStyle/>
          <a:p>
            <a:pPr algn="just" eaLnBrk="1" hangingPunct="1"/>
            <a:r>
              <a:rPr lang="en-US" smtClean="0"/>
              <a:t>The </a:t>
            </a:r>
            <a:r>
              <a:rPr lang="en-US" b="1" smtClean="0">
                <a:solidFill>
                  <a:schemeClr val="accent2"/>
                </a:solidFill>
              </a:rPr>
              <a:t>&lt;jsp:useBean&gt;</a:t>
            </a:r>
            <a:r>
              <a:rPr lang="en-US" smtClean="0"/>
              <a:t> tag for instantiating the WishBean is as follows</a:t>
            </a:r>
          </a:p>
          <a:p>
            <a:pPr algn="just" eaLnBrk="1" hangingPunct="1"/>
            <a:endParaRPr lang="en-US" smtClean="0"/>
          </a:p>
          <a:p>
            <a:pPr algn="just" eaLnBrk="1" hangingPunct="1"/>
            <a:endParaRPr lang="en-US" smtClean="0"/>
          </a:p>
          <a:p>
            <a:pPr algn="just" eaLnBrk="1" hangingPunct="1"/>
            <a:endParaRPr lang="en-US" smtClean="0"/>
          </a:p>
          <a:p>
            <a:pPr algn="just" eaLnBrk="1" hangingPunct="1"/>
            <a:r>
              <a:rPr lang="en-US" smtClean="0"/>
              <a:t>The above tag is equivalent to the following Java code</a:t>
            </a:r>
          </a:p>
          <a:p>
            <a:pPr algn="just" eaLnBrk="1" hangingPunct="1"/>
            <a:endParaRPr lang="en-US" smtClean="0"/>
          </a:p>
          <a:p>
            <a:pPr algn="just" eaLnBrk="1" hangingPunct="1"/>
            <a:endParaRPr lang="en-US" smtClean="0"/>
          </a:p>
        </p:txBody>
      </p:sp>
      <p:sp>
        <p:nvSpPr>
          <p:cNvPr id="9221" name="Text Box 4"/>
          <p:cNvSpPr txBox="1">
            <a:spLocks noChangeArrowheads="1"/>
          </p:cNvSpPr>
          <p:nvPr/>
        </p:nvSpPr>
        <p:spPr bwMode="auto">
          <a:xfrm>
            <a:off x="304800" y="2355850"/>
            <a:ext cx="86106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t>&lt;</a:t>
            </a:r>
            <a:r>
              <a:rPr lang="en-US" sz="2200" b="1" i="0" dirty="0" err="1"/>
              <a:t>jsp:useBean</a:t>
            </a:r>
            <a:r>
              <a:rPr lang="en-US" sz="2200" b="1" i="0" dirty="0"/>
              <a:t> id = “</a:t>
            </a:r>
            <a:r>
              <a:rPr lang="en-US" sz="2200" b="1" i="0" dirty="0" err="1">
                <a:solidFill>
                  <a:srgbClr val="FF0000"/>
                </a:solidFill>
              </a:rPr>
              <a:t>accObj</a:t>
            </a:r>
            <a:r>
              <a:rPr lang="en-US" sz="2200" b="1" i="0" dirty="0"/>
              <a:t>" class = “</a:t>
            </a:r>
            <a:r>
              <a:rPr lang="en-US" sz="2200" b="1" i="0" dirty="0" err="1"/>
              <a:t>com.infy.enr.AccountBean</a:t>
            </a:r>
            <a:r>
              <a:rPr lang="en-US" sz="2200" b="1" i="0" dirty="0"/>
              <a:t>” /&gt;</a:t>
            </a:r>
          </a:p>
        </p:txBody>
      </p:sp>
      <p:sp>
        <p:nvSpPr>
          <p:cNvPr id="70661" name="Rectangle 5"/>
          <p:cNvSpPr>
            <a:spLocks noChangeArrowheads="1"/>
          </p:cNvSpPr>
          <p:nvPr/>
        </p:nvSpPr>
        <p:spPr bwMode="auto">
          <a:xfrm>
            <a:off x="228600" y="3276601"/>
            <a:ext cx="7772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gn="just">
              <a:spcBef>
                <a:spcPct val="20000"/>
              </a:spcBef>
              <a:buClr>
                <a:schemeClr val="tx2"/>
              </a:buClr>
            </a:pPr>
            <a:endParaRPr lang="en-US" sz="2000" i="0"/>
          </a:p>
        </p:txBody>
      </p:sp>
      <p:sp>
        <p:nvSpPr>
          <p:cNvPr id="9223" name="Text Box 6"/>
          <p:cNvSpPr txBox="1">
            <a:spLocks noChangeArrowheads="1"/>
          </p:cNvSpPr>
          <p:nvPr/>
        </p:nvSpPr>
        <p:spPr bwMode="auto">
          <a:xfrm>
            <a:off x="260839" y="4491039"/>
            <a:ext cx="8647235" cy="390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000" b="1" i="0" dirty="0" err="1"/>
              <a:t>com.infy.enr.AccountBean</a:t>
            </a:r>
            <a:r>
              <a:rPr lang="en-US" sz="2000" b="1" i="0" dirty="0"/>
              <a:t> </a:t>
            </a:r>
            <a:r>
              <a:rPr lang="en-US" sz="2000" b="1" i="0" dirty="0" err="1">
                <a:solidFill>
                  <a:srgbClr val="FF0000"/>
                </a:solidFill>
              </a:rPr>
              <a:t>accObj</a:t>
            </a:r>
            <a:r>
              <a:rPr lang="en-US" sz="2000" b="1" i="0" dirty="0"/>
              <a:t> = new </a:t>
            </a:r>
            <a:r>
              <a:rPr lang="en-US" sz="2000" b="1" i="0" dirty="0" err="1"/>
              <a:t>com.infy.enr.AccountBean</a:t>
            </a:r>
            <a:r>
              <a:rPr lang="en-US" sz="2000" b="1" i="0" dirty="0"/>
              <a:t>();</a:t>
            </a:r>
          </a:p>
        </p:txBody>
      </p:sp>
      <p:sp>
        <p:nvSpPr>
          <p:cNvPr id="70663"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71A1DFA5-5799-45D5-A4A4-08D388FE2086}" type="slidenum">
              <a:rPr lang="en-US" sz="1200" b="1" i="0">
                <a:solidFill>
                  <a:schemeClr val="bg1"/>
                </a:solidFill>
              </a:rPr>
              <a:pPr algn="ctr" eaLnBrk="1" hangingPunct="1"/>
              <a:t>58</a:t>
            </a:fld>
            <a:endParaRPr lang="en-US" sz="1200" b="1" i="0">
              <a:solidFill>
                <a:schemeClr val="bg1"/>
              </a:solidFill>
            </a:endParaRPr>
          </a:p>
        </p:txBody>
      </p:sp>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43" y="987426"/>
            <a:ext cx="8502162"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3162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7177"/>
                                        </p:tgtEl>
                                      </p:cBhvr>
                                    </p:animEffect>
                                    <p:set>
                                      <p:cBhvr>
                                        <p:cTn id="7" dur="1" fill="hold">
                                          <p:stCondLst>
                                            <p:cond delay="499"/>
                                          </p:stCondLst>
                                        </p:cTn>
                                        <p:tgtEl>
                                          <p:spTgt spid="7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Standard Actions - </a:t>
            </a:r>
            <a:r>
              <a:rPr lang="en-US" dirty="0" err="1" smtClean="0"/>
              <a:t>jsp:useBean</a:t>
            </a:r>
            <a:endParaRPr lang="en-US" dirty="0" smtClean="0"/>
          </a:p>
        </p:txBody>
      </p:sp>
      <p:sp>
        <p:nvSpPr>
          <p:cNvPr id="71683" name="Rectangle 3"/>
          <p:cNvSpPr>
            <a:spLocks noGrp="1" noChangeArrowheads="1"/>
          </p:cNvSpPr>
          <p:nvPr>
            <p:ph type="body" idx="1"/>
          </p:nvPr>
        </p:nvSpPr>
        <p:spPr>
          <a:xfrm>
            <a:off x="0" y="685800"/>
            <a:ext cx="9144000" cy="6172200"/>
          </a:xfrm>
        </p:spPr>
        <p:txBody>
          <a:bodyPr>
            <a:normAutofit/>
          </a:bodyPr>
          <a:lstStyle/>
          <a:p>
            <a:pPr algn="just" eaLnBrk="1" hangingPunct="1"/>
            <a:r>
              <a:rPr lang="en-US" sz="2800" dirty="0" smtClean="0"/>
              <a:t>The important attributes of </a:t>
            </a:r>
            <a:r>
              <a:rPr lang="en-US" sz="2800" b="1" dirty="0" smtClean="0">
                <a:solidFill>
                  <a:schemeClr val="accent2"/>
                </a:solidFill>
              </a:rPr>
              <a:t>&lt;</a:t>
            </a:r>
            <a:r>
              <a:rPr lang="en-US" sz="2800" b="1" dirty="0" err="1" smtClean="0">
                <a:solidFill>
                  <a:schemeClr val="accent2"/>
                </a:solidFill>
              </a:rPr>
              <a:t>jsp:useBean</a:t>
            </a:r>
            <a:r>
              <a:rPr lang="en-US" sz="2800" b="1" dirty="0" smtClean="0">
                <a:solidFill>
                  <a:schemeClr val="accent2"/>
                </a:solidFill>
              </a:rPr>
              <a:t>&gt;</a:t>
            </a:r>
            <a:r>
              <a:rPr lang="en-US" sz="2800" dirty="0" smtClean="0"/>
              <a:t> tag are</a:t>
            </a:r>
          </a:p>
          <a:p>
            <a:pPr lvl="1" algn="just" eaLnBrk="1" hangingPunct="1"/>
            <a:r>
              <a:rPr lang="en-US" sz="2400" dirty="0" smtClean="0"/>
              <a:t>id</a:t>
            </a:r>
          </a:p>
          <a:p>
            <a:pPr lvl="1" algn="just" eaLnBrk="1" hangingPunct="1"/>
            <a:r>
              <a:rPr lang="en-US" sz="2400" dirty="0" smtClean="0"/>
              <a:t>class</a:t>
            </a:r>
          </a:p>
          <a:p>
            <a:pPr lvl="1" algn="just" eaLnBrk="1" hangingPunct="1"/>
            <a:r>
              <a:rPr lang="en-US" sz="2400" dirty="0" smtClean="0"/>
              <a:t>scope</a:t>
            </a:r>
          </a:p>
          <a:p>
            <a:pPr algn="just" eaLnBrk="1" hangingPunct="1"/>
            <a:r>
              <a:rPr lang="en-US" sz="2800" dirty="0" smtClean="0"/>
              <a:t>The </a:t>
            </a:r>
            <a:r>
              <a:rPr lang="en-US" sz="2800" b="1" dirty="0" smtClean="0">
                <a:solidFill>
                  <a:schemeClr val="accent2"/>
                </a:solidFill>
              </a:rPr>
              <a:t>id</a:t>
            </a:r>
            <a:r>
              <a:rPr lang="en-US" sz="2800" dirty="0" smtClean="0"/>
              <a:t> attribute</a:t>
            </a:r>
          </a:p>
          <a:p>
            <a:pPr lvl="1" algn="just" eaLnBrk="1" hangingPunct="1"/>
            <a:r>
              <a:rPr lang="en-US" sz="2400" dirty="0" smtClean="0"/>
              <a:t>Specifies the name of the Bean object</a:t>
            </a:r>
          </a:p>
          <a:p>
            <a:pPr lvl="1" algn="just" eaLnBrk="1" hangingPunct="1"/>
            <a:r>
              <a:rPr lang="en-US" sz="2400" b="1" dirty="0" smtClean="0">
                <a:solidFill>
                  <a:srgbClr val="003399"/>
                </a:solidFill>
              </a:rPr>
              <a:t>Ex: </a:t>
            </a:r>
            <a:r>
              <a:rPr lang="en-US" sz="2400" b="1" dirty="0" err="1" smtClean="0">
                <a:solidFill>
                  <a:srgbClr val="003399"/>
                </a:solidFill>
              </a:rPr>
              <a:t>accObj</a:t>
            </a:r>
            <a:endParaRPr lang="en-US" sz="1600" dirty="0" smtClean="0">
              <a:solidFill>
                <a:srgbClr val="003399"/>
              </a:solidFill>
            </a:endParaRPr>
          </a:p>
          <a:p>
            <a:pPr algn="just" eaLnBrk="1" hangingPunct="1"/>
            <a:r>
              <a:rPr lang="en-US" sz="2800" dirty="0" smtClean="0"/>
              <a:t>The </a:t>
            </a:r>
            <a:r>
              <a:rPr lang="en-US" sz="2800" b="1" dirty="0" smtClean="0">
                <a:solidFill>
                  <a:schemeClr val="accent2"/>
                </a:solidFill>
              </a:rPr>
              <a:t>class</a:t>
            </a:r>
            <a:r>
              <a:rPr lang="en-US" sz="2800" dirty="0" smtClean="0"/>
              <a:t> attribute</a:t>
            </a:r>
          </a:p>
          <a:p>
            <a:pPr lvl="1" algn="just" eaLnBrk="1" hangingPunct="1"/>
            <a:r>
              <a:rPr lang="en-US" sz="2400" dirty="0" smtClean="0"/>
              <a:t>Specifies the fully qualified name of the Bean class</a:t>
            </a:r>
          </a:p>
          <a:p>
            <a:pPr lvl="1" algn="just" eaLnBrk="1" hangingPunct="1"/>
            <a:r>
              <a:rPr lang="en-US" sz="2400" b="1" dirty="0" smtClean="0">
                <a:solidFill>
                  <a:srgbClr val="003399"/>
                </a:solidFill>
              </a:rPr>
              <a:t>Ex: </a:t>
            </a:r>
            <a:r>
              <a:rPr lang="en-US" sz="2400" b="1" dirty="0" err="1" smtClean="0">
                <a:solidFill>
                  <a:srgbClr val="003399"/>
                </a:solidFill>
              </a:rPr>
              <a:t>com.infy.enr.bean.AccountBean</a:t>
            </a:r>
            <a:endParaRPr lang="en-US" sz="2400" b="1" dirty="0" smtClean="0">
              <a:solidFill>
                <a:srgbClr val="003399"/>
              </a:solidFill>
            </a:endParaRPr>
          </a:p>
          <a:p>
            <a:pPr lvl="1" algn="just" eaLnBrk="1" hangingPunct="1"/>
            <a:endParaRPr lang="en-US" sz="2400" dirty="0" smtClean="0"/>
          </a:p>
        </p:txBody>
      </p:sp>
      <p:sp>
        <p:nvSpPr>
          <p:cNvPr id="71684" name="AutoShape 4"/>
          <p:cNvSpPr>
            <a:spLocks noChangeArrowheads="1"/>
          </p:cNvSpPr>
          <p:nvPr/>
        </p:nvSpPr>
        <p:spPr bwMode="auto">
          <a:xfrm>
            <a:off x="432289" y="5832475"/>
            <a:ext cx="1371600" cy="609600"/>
          </a:xfrm>
          <a:prstGeom prst="wedgeRectCallout">
            <a:avLst>
              <a:gd name="adj1" fmla="val 114477"/>
              <a:gd name="adj2" fmla="val -7397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t>Package Name</a:t>
            </a:r>
          </a:p>
        </p:txBody>
      </p:sp>
      <p:sp>
        <p:nvSpPr>
          <p:cNvPr id="71685" name="AutoShape 5"/>
          <p:cNvSpPr>
            <a:spLocks noChangeArrowheads="1"/>
          </p:cNvSpPr>
          <p:nvPr/>
        </p:nvSpPr>
        <p:spPr bwMode="auto">
          <a:xfrm>
            <a:off x="5525966" y="5708650"/>
            <a:ext cx="1371600" cy="609600"/>
          </a:xfrm>
          <a:prstGeom prst="wedgeRectCallout">
            <a:avLst>
              <a:gd name="adj1" fmla="val -95685"/>
              <a:gd name="adj2" fmla="val -5662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t>Class Name</a:t>
            </a:r>
          </a:p>
        </p:txBody>
      </p:sp>
      <p:sp>
        <p:nvSpPr>
          <p:cNvPr id="71686"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89A0697E-59DE-44A1-9D4F-B4F189877FE5}" type="slidenum">
              <a:rPr lang="en-US" sz="1200" b="1" i="0">
                <a:solidFill>
                  <a:schemeClr val="bg1"/>
                </a:solidFill>
              </a:rPr>
              <a:pPr algn="ctr" eaLnBrk="1" hangingPunct="1"/>
              <a:t>59</a:t>
            </a:fld>
            <a:endParaRPr lang="en-US" sz="1200" b="1" i="0">
              <a:solidFill>
                <a:schemeClr val="bg1"/>
              </a:solidFill>
            </a:endParaRPr>
          </a:p>
        </p:txBody>
      </p:sp>
    </p:spTree>
    <p:extLst>
      <p:ext uri="{BB962C8B-B14F-4D97-AF65-F5344CB8AC3E}">
        <p14:creationId xmlns:p14="http://schemas.microsoft.com/office/powerpoint/2010/main" val="5415020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a:t>Servlets Vs JSP</a:t>
            </a:r>
          </a:p>
        </p:txBody>
      </p:sp>
      <p:sp>
        <p:nvSpPr>
          <p:cNvPr id="70659" name="Rectangle 3"/>
          <p:cNvSpPr>
            <a:spLocks noGrp="1" noChangeArrowheads="1"/>
          </p:cNvSpPr>
          <p:nvPr>
            <p:ph type="body" idx="1"/>
          </p:nvPr>
        </p:nvSpPr>
        <p:spPr>
          <a:xfrm>
            <a:off x="228600" y="1177926"/>
            <a:ext cx="8610600" cy="5084763"/>
          </a:xfrm>
        </p:spPr>
        <p:txBody>
          <a:bodyPr>
            <a:normAutofit fontScale="92500" lnSpcReduction="10000"/>
          </a:bodyPr>
          <a:lstStyle/>
          <a:p>
            <a:r>
              <a:rPr lang="en-US" smtClean="0"/>
              <a:t>Servlet</a:t>
            </a:r>
          </a:p>
          <a:p>
            <a:pPr lvl="1"/>
            <a:r>
              <a:rPr lang="en-US" smtClean="0"/>
              <a:t>Bits of HTML embedded in Java code</a:t>
            </a:r>
          </a:p>
          <a:p>
            <a:pPr lvl="1"/>
            <a:r>
              <a:rPr lang="en-US" smtClean="0"/>
              <a:t>Suitable for coding the business layer of an enterprise application</a:t>
            </a:r>
          </a:p>
          <a:p>
            <a:pPr lvl="1"/>
            <a:r>
              <a:rPr lang="en-US" smtClean="0"/>
              <a:t>Created and maintained by Java programmers</a:t>
            </a:r>
          </a:p>
          <a:p>
            <a:pPr lvl="1"/>
            <a:endParaRPr lang="en-US" smtClean="0"/>
          </a:p>
          <a:p>
            <a:r>
              <a:rPr lang="en-US" smtClean="0"/>
              <a:t>JSP</a:t>
            </a:r>
          </a:p>
          <a:p>
            <a:pPr lvl="1"/>
            <a:r>
              <a:rPr lang="en-US" smtClean="0"/>
              <a:t>Bits of Java code embedded in HTML</a:t>
            </a:r>
          </a:p>
          <a:p>
            <a:pPr lvl="1"/>
            <a:r>
              <a:rPr lang="en-US" smtClean="0"/>
              <a:t>Suitable for coding the presentation layer of an enterprise application</a:t>
            </a:r>
          </a:p>
          <a:p>
            <a:pPr lvl="1"/>
            <a:r>
              <a:rPr lang="en-US" smtClean="0"/>
              <a:t>Created and maintained by web designers</a:t>
            </a:r>
          </a:p>
        </p:txBody>
      </p:sp>
      <p:sp>
        <p:nvSpPr>
          <p:cNvPr id="19460"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98C2C33B-2079-4176-898A-AE64137115CF}" type="slidenum">
              <a:rPr lang="en-US" sz="1200" b="1" i="0">
                <a:solidFill>
                  <a:schemeClr val="bg1"/>
                </a:solidFill>
              </a:rPr>
              <a:pPr algn="ctr" eaLnBrk="1" hangingPunct="1"/>
              <a:t>6</a:t>
            </a:fld>
            <a:endParaRPr lang="en-US" sz="1200" b="1" i="0">
              <a:solidFill>
                <a:schemeClr val="bg1"/>
              </a:solidFill>
            </a:endParaRPr>
          </a:p>
        </p:txBody>
      </p:sp>
      <p:grpSp>
        <p:nvGrpSpPr>
          <p:cNvPr id="2" name="Group 8"/>
          <p:cNvGrpSpPr>
            <a:grpSpLocks/>
          </p:cNvGrpSpPr>
          <p:nvPr/>
        </p:nvGrpSpPr>
        <p:grpSpPr bwMode="auto">
          <a:xfrm>
            <a:off x="153866" y="838200"/>
            <a:ext cx="8990134" cy="6019800"/>
            <a:chOff x="247650" y="1470025"/>
            <a:chExt cx="9410700" cy="5387975"/>
          </a:xfrm>
        </p:grpSpPr>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470025"/>
              <a:ext cx="94107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Oval 5"/>
            <p:cNvSpPr>
              <a:spLocks noChangeArrowheads="1"/>
            </p:cNvSpPr>
            <p:nvPr/>
          </p:nvSpPr>
          <p:spPr bwMode="auto">
            <a:xfrm>
              <a:off x="2363321" y="6033247"/>
              <a:ext cx="2228850" cy="609600"/>
            </a:xfrm>
            <a:prstGeom prst="ellipse">
              <a:avLst/>
            </a:prstGeom>
            <a:solidFill>
              <a:srgbClr val="FFCC99"/>
            </a:solidFill>
            <a:ln w="28575">
              <a:solidFill>
                <a:schemeClr val="tx1"/>
              </a:solidFill>
              <a:round/>
              <a:headEnd/>
              <a:tailEnd/>
            </a:ln>
          </p:spPr>
          <p:txBody>
            <a:bodyPr wrap="none" anchor="ctr"/>
            <a:lstStyle/>
            <a:p>
              <a:pPr algn="ctr"/>
              <a:r>
                <a:rPr lang="en-US" sz="2500"/>
                <a:t>Servlet</a:t>
              </a:r>
              <a:endParaRPr lang="en-US"/>
            </a:p>
          </p:txBody>
        </p:sp>
        <p:sp>
          <p:nvSpPr>
            <p:cNvPr id="19464" name="Oval 6"/>
            <p:cNvSpPr>
              <a:spLocks noChangeArrowheads="1"/>
            </p:cNvSpPr>
            <p:nvPr/>
          </p:nvSpPr>
          <p:spPr bwMode="auto">
            <a:xfrm>
              <a:off x="6769100" y="4038600"/>
              <a:ext cx="2228850" cy="609600"/>
            </a:xfrm>
            <a:prstGeom prst="ellipse">
              <a:avLst/>
            </a:prstGeom>
            <a:solidFill>
              <a:schemeClr val="accent1"/>
            </a:solidFill>
            <a:ln w="28575">
              <a:solidFill>
                <a:schemeClr val="tx1"/>
              </a:solidFill>
              <a:round/>
              <a:headEnd/>
              <a:tailEnd/>
            </a:ln>
          </p:spPr>
          <p:txBody>
            <a:bodyPr wrap="none" anchor="ctr"/>
            <a:lstStyle/>
            <a:p>
              <a:pPr algn="ctr"/>
              <a:r>
                <a:rPr lang="en-US" sz="2500"/>
                <a:t>JSP</a:t>
              </a:r>
              <a:endParaRPr lang="en-US"/>
            </a:p>
          </p:txBody>
        </p:sp>
      </p:grpSp>
    </p:spTree>
    <p:extLst>
      <p:ext uri="{BB962C8B-B14F-4D97-AF65-F5344CB8AC3E}">
        <p14:creationId xmlns:p14="http://schemas.microsoft.com/office/powerpoint/2010/main" val="7438264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0659">
                                            <p:txEl>
                                              <p:pRg st="0" end="0"/>
                                            </p:txEl>
                                          </p:spTgt>
                                        </p:tgtEl>
                                      </p:cBhvr>
                                    </p:animEffect>
                                    <p:set>
                                      <p:cBhvr>
                                        <p:cTn id="7" dur="1" fill="hold">
                                          <p:stCondLst>
                                            <p:cond delay="499"/>
                                          </p:stCondLst>
                                        </p:cTn>
                                        <p:tgtEl>
                                          <p:spTgt spid="70659">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70659">
                                            <p:txEl>
                                              <p:pRg st="1" end="1"/>
                                            </p:txEl>
                                          </p:spTgt>
                                        </p:tgtEl>
                                      </p:cBhvr>
                                    </p:animEffect>
                                    <p:set>
                                      <p:cBhvr>
                                        <p:cTn id="10" dur="1" fill="hold">
                                          <p:stCondLst>
                                            <p:cond delay="499"/>
                                          </p:stCondLst>
                                        </p:cTn>
                                        <p:tgtEl>
                                          <p:spTgt spid="70659">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70659">
                                            <p:txEl>
                                              <p:pRg st="2" end="2"/>
                                            </p:txEl>
                                          </p:spTgt>
                                        </p:tgtEl>
                                      </p:cBhvr>
                                    </p:animEffect>
                                    <p:set>
                                      <p:cBhvr>
                                        <p:cTn id="13" dur="1" fill="hold">
                                          <p:stCondLst>
                                            <p:cond delay="499"/>
                                          </p:stCondLst>
                                        </p:cTn>
                                        <p:tgtEl>
                                          <p:spTgt spid="70659">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70659">
                                            <p:txEl>
                                              <p:pRg st="3" end="3"/>
                                            </p:txEl>
                                          </p:spTgt>
                                        </p:tgtEl>
                                      </p:cBhvr>
                                    </p:animEffect>
                                    <p:set>
                                      <p:cBhvr>
                                        <p:cTn id="16" dur="1" fill="hold">
                                          <p:stCondLst>
                                            <p:cond delay="499"/>
                                          </p:stCondLst>
                                        </p:cTn>
                                        <p:tgtEl>
                                          <p:spTgt spid="70659">
                                            <p:txEl>
                                              <p:pRg st="3" end="3"/>
                                            </p:txEl>
                                          </p:spTgt>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0" nodeType="clickEffect">
                                  <p:stCondLst>
                                    <p:cond delay="0"/>
                                  </p:stCondLst>
                                  <p:childTnLst>
                                    <p:animEffect transition="out" filter="blinds(horizontal)">
                                      <p:cBhvr>
                                        <p:cTn id="20" dur="500"/>
                                        <p:tgtEl>
                                          <p:spTgt spid="70659">
                                            <p:txEl>
                                              <p:pRg st="5" end="5"/>
                                            </p:txEl>
                                          </p:spTgt>
                                        </p:tgtEl>
                                      </p:cBhvr>
                                    </p:animEffect>
                                    <p:set>
                                      <p:cBhvr>
                                        <p:cTn id="21" dur="1" fill="hold">
                                          <p:stCondLst>
                                            <p:cond delay="499"/>
                                          </p:stCondLst>
                                        </p:cTn>
                                        <p:tgtEl>
                                          <p:spTgt spid="70659">
                                            <p:txEl>
                                              <p:pRg st="5" end="5"/>
                                            </p:txEl>
                                          </p:spTgt>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70659">
                                            <p:txEl>
                                              <p:pRg st="6" end="6"/>
                                            </p:txEl>
                                          </p:spTgt>
                                        </p:tgtEl>
                                      </p:cBhvr>
                                    </p:animEffect>
                                    <p:set>
                                      <p:cBhvr>
                                        <p:cTn id="24" dur="1" fill="hold">
                                          <p:stCondLst>
                                            <p:cond delay="499"/>
                                          </p:stCondLst>
                                        </p:cTn>
                                        <p:tgtEl>
                                          <p:spTgt spid="70659">
                                            <p:txEl>
                                              <p:pRg st="6" end="6"/>
                                            </p:txEl>
                                          </p:spTgt>
                                        </p:tgtEl>
                                        <p:attrNameLst>
                                          <p:attrName>style.visibility</p:attrName>
                                        </p:attrNameLst>
                                      </p:cBhvr>
                                      <p:to>
                                        <p:strVal val="hidden"/>
                                      </p:to>
                                    </p:set>
                                  </p:childTnLst>
                                </p:cTn>
                              </p:par>
                              <p:par>
                                <p:cTn id="25" presetID="3" presetClass="exit" presetSubtype="10" fill="hold" grpId="0" nodeType="withEffect">
                                  <p:stCondLst>
                                    <p:cond delay="0"/>
                                  </p:stCondLst>
                                  <p:childTnLst>
                                    <p:animEffect transition="out" filter="blinds(horizontal)">
                                      <p:cBhvr>
                                        <p:cTn id="26" dur="500"/>
                                        <p:tgtEl>
                                          <p:spTgt spid="70659">
                                            <p:txEl>
                                              <p:pRg st="7" end="7"/>
                                            </p:txEl>
                                          </p:spTgt>
                                        </p:tgtEl>
                                      </p:cBhvr>
                                    </p:animEffect>
                                    <p:set>
                                      <p:cBhvr>
                                        <p:cTn id="27" dur="1" fill="hold">
                                          <p:stCondLst>
                                            <p:cond delay="499"/>
                                          </p:stCondLst>
                                        </p:cTn>
                                        <p:tgtEl>
                                          <p:spTgt spid="70659">
                                            <p:txEl>
                                              <p:pRg st="7" end="7"/>
                                            </p:txEl>
                                          </p:spTgt>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70659">
                                            <p:txEl>
                                              <p:pRg st="8" end="8"/>
                                            </p:txEl>
                                          </p:spTgt>
                                        </p:tgtEl>
                                      </p:cBhvr>
                                    </p:animEffect>
                                    <p:set>
                                      <p:cBhvr>
                                        <p:cTn id="30" dur="1" fill="hold">
                                          <p:stCondLst>
                                            <p:cond delay="499"/>
                                          </p:stCondLst>
                                        </p:cTn>
                                        <p:tgtEl>
                                          <p:spTgt spid="70659">
                                            <p:txEl>
                                              <p:pRg st="8" end="8"/>
                                            </p:txEl>
                                          </p:spTgt>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446" y="0"/>
            <a:ext cx="9130553" cy="762000"/>
          </a:xfrm>
          <a:solidFill>
            <a:schemeClr val="accent4">
              <a:lumMod val="20000"/>
              <a:lumOff val="80000"/>
            </a:schemeClr>
          </a:solidFill>
        </p:spPr>
        <p:txBody>
          <a:bodyPr/>
          <a:lstStyle/>
          <a:p>
            <a:pPr eaLnBrk="1" hangingPunct="1">
              <a:defRPr/>
            </a:pPr>
            <a:r>
              <a:rPr lang="en-US" dirty="0" smtClean="0"/>
              <a:t>Standard Actions - </a:t>
            </a:r>
            <a:r>
              <a:rPr lang="en-US" dirty="0" err="1" smtClean="0"/>
              <a:t>jsp:useBean</a:t>
            </a:r>
            <a:endParaRPr lang="en-US" dirty="0" smtClean="0"/>
          </a:p>
        </p:txBody>
      </p:sp>
      <p:sp>
        <p:nvSpPr>
          <p:cNvPr id="72707" name="Rectangle 3"/>
          <p:cNvSpPr>
            <a:spLocks noGrp="1" noChangeArrowheads="1"/>
          </p:cNvSpPr>
          <p:nvPr>
            <p:ph type="body" idx="1"/>
          </p:nvPr>
        </p:nvSpPr>
        <p:spPr>
          <a:xfrm>
            <a:off x="0" y="762000"/>
            <a:ext cx="9144000" cy="6096000"/>
          </a:xfrm>
        </p:spPr>
        <p:txBody>
          <a:bodyPr>
            <a:normAutofit/>
          </a:bodyPr>
          <a:lstStyle/>
          <a:p>
            <a:pPr algn="just" eaLnBrk="1" hangingPunct="1"/>
            <a:r>
              <a:rPr lang="en-US" dirty="0" smtClean="0"/>
              <a:t>The </a:t>
            </a:r>
            <a:r>
              <a:rPr lang="en-US" b="1" dirty="0" smtClean="0">
                <a:solidFill>
                  <a:schemeClr val="accent2"/>
                </a:solidFill>
              </a:rPr>
              <a:t>scope</a:t>
            </a:r>
            <a:r>
              <a:rPr lang="en-US" dirty="0" smtClean="0"/>
              <a:t> attribute - specifies the scope of the Bean object as page, request, session or application</a:t>
            </a:r>
          </a:p>
          <a:p>
            <a:pPr lvl="1" algn="just" eaLnBrk="1" hangingPunct="1"/>
            <a:r>
              <a:rPr lang="en-US" dirty="0" smtClean="0"/>
              <a:t>The </a:t>
            </a:r>
            <a:r>
              <a:rPr lang="en-US" b="1" dirty="0" smtClean="0">
                <a:solidFill>
                  <a:schemeClr val="accent2"/>
                </a:solidFill>
              </a:rPr>
              <a:t>page</a:t>
            </a:r>
            <a:r>
              <a:rPr lang="en-US" dirty="0" smtClean="0"/>
              <a:t> scope (default)</a:t>
            </a:r>
          </a:p>
          <a:p>
            <a:pPr lvl="2" algn="just" eaLnBrk="1" hangingPunct="1"/>
            <a:r>
              <a:rPr lang="en-US" dirty="0" smtClean="0"/>
              <a:t>Available only for this request and only in this page</a:t>
            </a:r>
          </a:p>
          <a:p>
            <a:pPr lvl="1" algn="just" eaLnBrk="1" hangingPunct="1"/>
            <a:r>
              <a:rPr lang="en-US" dirty="0" smtClean="0"/>
              <a:t>The </a:t>
            </a:r>
            <a:r>
              <a:rPr lang="en-US" b="1" dirty="0" smtClean="0">
                <a:solidFill>
                  <a:schemeClr val="accent2"/>
                </a:solidFill>
              </a:rPr>
              <a:t>request</a:t>
            </a:r>
            <a:r>
              <a:rPr lang="en-US" dirty="0" smtClean="0"/>
              <a:t> scope</a:t>
            </a:r>
          </a:p>
          <a:p>
            <a:pPr lvl="2" algn="just" eaLnBrk="1" hangingPunct="1"/>
            <a:r>
              <a:rPr lang="en-US" dirty="0" smtClean="0"/>
              <a:t>Available only for this request</a:t>
            </a:r>
          </a:p>
          <a:p>
            <a:pPr lvl="2" algn="just" eaLnBrk="1" hangingPunct="1"/>
            <a:r>
              <a:rPr lang="en-US" dirty="0" smtClean="0"/>
              <a:t>Available to other forwarded and included JSPs</a:t>
            </a:r>
          </a:p>
          <a:p>
            <a:pPr lvl="1" algn="just" eaLnBrk="1" hangingPunct="1"/>
            <a:r>
              <a:rPr lang="en-US" dirty="0" smtClean="0"/>
              <a:t>The</a:t>
            </a:r>
            <a:r>
              <a:rPr lang="en-US" b="1" dirty="0" smtClean="0">
                <a:solidFill>
                  <a:schemeClr val="accent2"/>
                </a:solidFill>
              </a:rPr>
              <a:t> session</a:t>
            </a:r>
            <a:r>
              <a:rPr lang="en-US" dirty="0" smtClean="0"/>
              <a:t> scope</a:t>
            </a:r>
          </a:p>
          <a:p>
            <a:pPr lvl="2" algn="just" eaLnBrk="1" hangingPunct="1"/>
            <a:r>
              <a:rPr lang="en-US" dirty="0" smtClean="0"/>
              <a:t>Available to the current session</a:t>
            </a:r>
          </a:p>
          <a:p>
            <a:pPr lvl="1" algn="just" eaLnBrk="1" hangingPunct="1"/>
            <a:r>
              <a:rPr lang="en-US" dirty="0" smtClean="0"/>
              <a:t>The </a:t>
            </a:r>
            <a:r>
              <a:rPr lang="en-US" b="1" dirty="0" smtClean="0">
                <a:solidFill>
                  <a:schemeClr val="accent2"/>
                </a:solidFill>
              </a:rPr>
              <a:t>application</a:t>
            </a:r>
            <a:r>
              <a:rPr lang="en-US" dirty="0" smtClean="0"/>
              <a:t> scope</a:t>
            </a:r>
          </a:p>
          <a:p>
            <a:pPr lvl="2" algn="just" eaLnBrk="1" hangingPunct="1"/>
            <a:r>
              <a:rPr lang="en-US" dirty="0" smtClean="0"/>
              <a:t>Available to any JSP in the same application</a:t>
            </a:r>
          </a:p>
        </p:txBody>
      </p:sp>
      <p:sp>
        <p:nvSpPr>
          <p:cNvPr id="72708"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449134BD-0FD2-4393-84D7-F67B9D161236}" type="slidenum">
              <a:rPr lang="en-US" sz="1200" b="1" i="0">
                <a:solidFill>
                  <a:schemeClr val="bg1"/>
                </a:solidFill>
              </a:rPr>
              <a:pPr algn="ctr" eaLnBrk="1" hangingPunct="1"/>
              <a:t>60</a:t>
            </a:fld>
            <a:endParaRPr lang="en-US" sz="1200" b="1" i="0">
              <a:solidFill>
                <a:schemeClr val="bg1"/>
              </a:solidFill>
            </a:endParaRPr>
          </a:p>
        </p:txBody>
      </p:sp>
    </p:spTree>
    <p:extLst>
      <p:ext uri="{BB962C8B-B14F-4D97-AF65-F5344CB8AC3E}">
        <p14:creationId xmlns:p14="http://schemas.microsoft.com/office/powerpoint/2010/main" val="22044292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5170" y="0"/>
            <a:ext cx="9179169" cy="838200"/>
          </a:xfrm>
          <a:solidFill>
            <a:schemeClr val="accent4">
              <a:lumMod val="20000"/>
              <a:lumOff val="80000"/>
            </a:schemeClr>
          </a:solidFill>
        </p:spPr>
        <p:txBody>
          <a:bodyPr/>
          <a:lstStyle/>
          <a:p>
            <a:pPr eaLnBrk="1" hangingPunct="1">
              <a:defRPr/>
            </a:pPr>
            <a:r>
              <a:rPr lang="en-US" dirty="0" smtClean="0"/>
              <a:t>Standard Actions - </a:t>
            </a:r>
            <a:r>
              <a:rPr lang="en-US" dirty="0" err="1" smtClean="0"/>
              <a:t>jsp:setProperty</a:t>
            </a:r>
            <a:endParaRPr lang="en-US" dirty="0" smtClean="0"/>
          </a:p>
        </p:txBody>
      </p:sp>
      <p:sp>
        <p:nvSpPr>
          <p:cNvPr id="73731" name="Rectangle 3"/>
          <p:cNvSpPr>
            <a:spLocks noGrp="1" noChangeArrowheads="1"/>
          </p:cNvSpPr>
          <p:nvPr>
            <p:ph type="body" idx="1"/>
          </p:nvPr>
        </p:nvSpPr>
        <p:spPr>
          <a:xfrm>
            <a:off x="0" y="838201"/>
            <a:ext cx="9144000" cy="2209799"/>
          </a:xfrm>
        </p:spPr>
        <p:txBody>
          <a:bodyPr>
            <a:normAutofit fontScale="70000" lnSpcReduction="20000"/>
          </a:bodyPr>
          <a:lstStyle/>
          <a:p>
            <a:pPr algn="just" eaLnBrk="1" hangingPunct="1"/>
            <a:r>
              <a:rPr lang="en-US" dirty="0" smtClean="0"/>
              <a:t>The </a:t>
            </a:r>
            <a:r>
              <a:rPr lang="en-US" b="1" dirty="0" smtClean="0">
                <a:solidFill>
                  <a:schemeClr val="accent2"/>
                </a:solidFill>
              </a:rPr>
              <a:t>&lt;</a:t>
            </a:r>
            <a:r>
              <a:rPr lang="en-US" b="1" dirty="0" err="1" smtClean="0">
                <a:solidFill>
                  <a:schemeClr val="accent2"/>
                </a:solidFill>
              </a:rPr>
              <a:t>jsp:setProperty</a:t>
            </a:r>
            <a:r>
              <a:rPr lang="en-US" b="1" dirty="0" smtClean="0">
                <a:solidFill>
                  <a:schemeClr val="accent2"/>
                </a:solidFill>
              </a:rPr>
              <a:t>&gt;</a:t>
            </a:r>
            <a:r>
              <a:rPr lang="en-US" dirty="0" smtClean="0"/>
              <a:t> tag can be used to set the Bean properties</a:t>
            </a:r>
          </a:p>
          <a:p>
            <a:pPr algn="just" eaLnBrk="1" hangingPunct="1"/>
            <a:endParaRPr lang="en-US" dirty="0" smtClean="0"/>
          </a:p>
          <a:p>
            <a:pPr algn="just" eaLnBrk="1" hangingPunct="1"/>
            <a:r>
              <a:rPr lang="en-US" dirty="0" smtClean="0"/>
              <a:t>The &lt;</a:t>
            </a:r>
            <a:r>
              <a:rPr lang="en-US" dirty="0" err="1" smtClean="0"/>
              <a:t>jsp:setProperty</a:t>
            </a:r>
            <a:r>
              <a:rPr lang="en-US" dirty="0" smtClean="0"/>
              <a:t>&gt; tag to set the bean property wish of </a:t>
            </a:r>
            <a:r>
              <a:rPr lang="en-US" dirty="0" err="1" smtClean="0"/>
              <a:t>WishBean</a:t>
            </a:r>
            <a:r>
              <a:rPr lang="en-US" dirty="0" smtClean="0"/>
              <a:t> to the value Welcome is as follows</a:t>
            </a:r>
          </a:p>
          <a:p>
            <a:pPr marL="0" indent="0" algn="just" eaLnBrk="1" hangingPunct="1">
              <a:buNone/>
            </a:pPr>
            <a:endParaRPr lang="en-US" dirty="0" smtClean="0"/>
          </a:p>
          <a:p>
            <a:pPr algn="just" eaLnBrk="1" hangingPunct="1"/>
            <a:r>
              <a:rPr lang="en-US" dirty="0" smtClean="0"/>
              <a:t>The above tag is equivalent to the following Java code</a:t>
            </a:r>
          </a:p>
          <a:p>
            <a:pPr algn="just" eaLnBrk="1" hangingPunct="1">
              <a:buFont typeface="Wingdings" pitchFamily="2" charset="2"/>
              <a:buNone/>
            </a:pPr>
            <a:endParaRPr lang="en-US" dirty="0" smtClean="0"/>
          </a:p>
        </p:txBody>
      </p:sp>
      <p:sp>
        <p:nvSpPr>
          <p:cNvPr id="55300" name="Text Box 4"/>
          <p:cNvSpPr txBox="1">
            <a:spLocks noChangeArrowheads="1"/>
          </p:cNvSpPr>
          <p:nvPr/>
        </p:nvSpPr>
        <p:spPr bwMode="auto">
          <a:xfrm>
            <a:off x="444012" y="3989389"/>
            <a:ext cx="82296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t>&lt;</a:t>
            </a:r>
            <a:r>
              <a:rPr lang="en-US" sz="2200" b="1" i="0" dirty="0" err="1"/>
              <a:t>jsp:setProperty</a:t>
            </a:r>
            <a:r>
              <a:rPr lang="en-US" sz="2200" b="1" i="0" dirty="0"/>
              <a:t> name=“</a:t>
            </a:r>
            <a:r>
              <a:rPr lang="en-US" sz="2200" b="1" i="0" dirty="0" err="1">
                <a:solidFill>
                  <a:srgbClr val="FF0000"/>
                </a:solidFill>
              </a:rPr>
              <a:t>accObj</a:t>
            </a:r>
            <a:r>
              <a:rPr lang="en-US" sz="2200" b="1" i="0" dirty="0"/>
              <a:t>” property=“type” </a:t>
            </a:r>
          </a:p>
          <a:p>
            <a:pPr marL="342900" indent="-342900" eaLnBrk="0" hangingPunct="0">
              <a:lnSpc>
                <a:spcPct val="80000"/>
              </a:lnSpc>
              <a:spcBef>
                <a:spcPct val="20000"/>
              </a:spcBef>
              <a:buClr>
                <a:srgbClr val="003366"/>
              </a:buClr>
              <a:buSzPct val="155000"/>
              <a:defRPr/>
            </a:pPr>
            <a:r>
              <a:rPr lang="en-US" sz="2200" b="1" i="0" dirty="0"/>
              <a:t>		   value=“savings” /&gt;</a:t>
            </a:r>
          </a:p>
        </p:txBody>
      </p:sp>
      <p:sp>
        <p:nvSpPr>
          <p:cNvPr id="73733" name="Rectangle 5"/>
          <p:cNvSpPr>
            <a:spLocks noChangeArrowheads="1"/>
          </p:cNvSpPr>
          <p:nvPr/>
        </p:nvSpPr>
        <p:spPr bwMode="auto">
          <a:xfrm>
            <a:off x="304800" y="5029201"/>
            <a:ext cx="7772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gn="just">
              <a:spcBef>
                <a:spcPct val="20000"/>
              </a:spcBef>
              <a:buClr>
                <a:schemeClr val="tx2"/>
              </a:buClr>
            </a:pPr>
            <a:endParaRPr lang="en-US" sz="2000"/>
          </a:p>
        </p:txBody>
      </p:sp>
      <p:sp>
        <p:nvSpPr>
          <p:cNvPr id="55302" name="Text Box 6"/>
          <p:cNvSpPr txBox="1">
            <a:spLocks noChangeArrowheads="1"/>
          </p:cNvSpPr>
          <p:nvPr/>
        </p:nvSpPr>
        <p:spPr bwMode="auto">
          <a:xfrm>
            <a:off x="482113" y="5743575"/>
            <a:ext cx="8201757"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342900" indent="-342900" eaLnBrk="0" hangingPunct="0">
              <a:lnSpc>
                <a:spcPct val="80000"/>
              </a:lnSpc>
              <a:spcBef>
                <a:spcPct val="20000"/>
              </a:spcBef>
              <a:buClr>
                <a:srgbClr val="003366"/>
              </a:buClr>
              <a:buSzPct val="155000"/>
              <a:defRPr/>
            </a:pPr>
            <a:r>
              <a:rPr lang="en-US" sz="2200" b="1" i="0" dirty="0" err="1">
                <a:solidFill>
                  <a:srgbClr val="FF0000"/>
                </a:solidFill>
              </a:rPr>
              <a:t>accObj</a:t>
            </a:r>
            <a:r>
              <a:rPr lang="en-US" sz="2200" b="1" i="0" dirty="0" err="1"/>
              <a:t>.</a:t>
            </a:r>
            <a:r>
              <a:rPr lang="en-US" sz="2400" i="0" dirty="0" err="1"/>
              <a:t>setType</a:t>
            </a:r>
            <a:r>
              <a:rPr lang="en-US" sz="2200" b="1" i="0" dirty="0"/>
              <a:t>(“savings”);</a:t>
            </a:r>
          </a:p>
        </p:txBody>
      </p:sp>
      <p:sp>
        <p:nvSpPr>
          <p:cNvPr id="73735"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D3DD610C-58B2-4CE3-A1E0-0E6A1C8DB4C4}" type="slidenum">
              <a:rPr lang="en-US" sz="1200" b="1" i="0">
                <a:solidFill>
                  <a:schemeClr val="bg1"/>
                </a:solidFill>
              </a:rPr>
              <a:pPr algn="ctr" eaLnBrk="1" hangingPunct="1"/>
              <a:t>61</a:t>
            </a:fld>
            <a:endParaRPr lang="en-US" sz="1200" b="1" i="0">
              <a:solidFill>
                <a:schemeClr val="bg1"/>
              </a:solidFill>
            </a:endParaRPr>
          </a:p>
        </p:txBody>
      </p:sp>
    </p:spTree>
    <p:extLst>
      <p:ext uri="{BB962C8B-B14F-4D97-AF65-F5344CB8AC3E}">
        <p14:creationId xmlns:p14="http://schemas.microsoft.com/office/powerpoint/2010/main" val="267103241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22412"/>
            <a:ext cx="9144000" cy="860612"/>
          </a:xfrm>
          <a:solidFill>
            <a:schemeClr val="accent4">
              <a:lumMod val="20000"/>
              <a:lumOff val="80000"/>
            </a:schemeClr>
          </a:solidFill>
        </p:spPr>
        <p:txBody>
          <a:bodyPr/>
          <a:lstStyle/>
          <a:p>
            <a:pPr eaLnBrk="1" hangingPunct="1">
              <a:defRPr/>
            </a:pPr>
            <a:r>
              <a:rPr lang="en-US" dirty="0" smtClean="0"/>
              <a:t>Standard Actions - </a:t>
            </a:r>
            <a:r>
              <a:rPr lang="en-US" dirty="0" err="1" smtClean="0"/>
              <a:t>jsp:setProperty</a:t>
            </a:r>
            <a:endParaRPr lang="en-US" dirty="0" smtClean="0"/>
          </a:p>
        </p:txBody>
      </p:sp>
      <p:sp>
        <p:nvSpPr>
          <p:cNvPr id="74755" name="Rectangle 3"/>
          <p:cNvSpPr>
            <a:spLocks noGrp="1" noChangeArrowheads="1"/>
          </p:cNvSpPr>
          <p:nvPr>
            <p:ph type="body" idx="1"/>
          </p:nvPr>
        </p:nvSpPr>
        <p:spPr>
          <a:xfrm>
            <a:off x="0" y="838200"/>
            <a:ext cx="9144000" cy="6019800"/>
          </a:xfrm>
        </p:spPr>
        <p:txBody>
          <a:bodyPr/>
          <a:lstStyle/>
          <a:p>
            <a:pPr algn="just" eaLnBrk="1" hangingPunct="1"/>
            <a:r>
              <a:rPr lang="en-US" dirty="0" smtClean="0"/>
              <a:t>The attributes are</a:t>
            </a:r>
          </a:p>
          <a:p>
            <a:pPr lvl="1" algn="just" eaLnBrk="1" hangingPunct="1"/>
            <a:r>
              <a:rPr lang="en-US" dirty="0" smtClean="0"/>
              <a:t>name - Specifies the id of the Bean object</a:t>
            </a:r>
          </a:p>
          <a:p>
            <a:pPr lvl="1" algn="just" eaLnBrk="1" hangingPunct="1"/>
            <a:r>
              <a:rPr lang="en-US" dirty="0" smtClean="0"/>
              <a:t>property</a:t>
            </a:r>
          </a:p>
          <a:p>
            <a:pPr lvl="2" eaLnBrk="1" hangingPunct="1"/>
            <a:r>
              <a:rPr lang="en-US" dirty="0" smtClean="0"/>
              <a:t>Specifies the name of the bean property that is to be set</a:t>
            </a:r>
          </a:p>
          <a:p>
            <a:pPr lvl="2" eaLnBrk="1" hangingPunct="1"/>
            <a:r>
              <a:rPr lang="en-US" dirty="0" smtClean="0"/>
              <a:t>If this attribute is *, all the request parameters will be assigned to bean properties based on matching name</a:t>
            </a:r>
          </a:p>
          <a:p>
            <a:pPr lvl="1" algn="just" eaLnBrk="1" hangingPunct="1">
              <a:buFont typeface="Wingdings" pitchFamily="2" charset="2"/>
              <a:buNone/>
            </a:pPr>
            <a:endParaRPr lang="en-US" dirty="0" smtClean="0"/>
          </a:p>
          <a:p>
            <a:pPr lvl="1" algn="just" eaLnBrk="1" hangingPunct="1"/>
            <a:r>
              <a:rPr lang="en-US" dirty="0" err="1" smtClean="0"/>
              <a:t>param</a:t>
            </a:r>
            <a:r>
              <a:rPr lang="en-US" dirty="0" smtClean="0"/>
              <a:t> </a:t>
            </a:r>
          </a:p>
          <a:p>
            <a:pPr lvl="2" eaLnBrk="1" hangingPunct="1"/>
            <a:r>
              <a:rPr lang="en-US" dirty="0" smtClean="0"/>
              <a:t>Specifies the name of the request parameter whose value is to be put in to the bean property</a:t>
            </a:r>
          </a:p>
          <a:p>
            <a:pPr lvl="2" algn="just" eaLnBrk="1" hangingPunct="1"/>
            <a:endParaRPr lang="en-US" dirty="0" smtClean="0"/>
          </a:p>
          <a:p>
            <a:pPr lvl="1" algn="just" eaLnBrk="1" hangingPunct="1"/>
            <a:endParaRPr lang="en-US" dirty="0" smtClean="0"/>
          </a:p>
          <a:p>
            <a:pPr algn="just" eaLnBrk="1" hangingPunct="1"/>
            <a:endParaRPr lang="en-US" dirty="0" smtClean="0"/>
          </a:p>
        </p:txBody>
      </p:sp>
      <p:sp>
        <p:nvSpPr>
          <p:cNvPr id="56324" name="Text Box 4"/>
          <p:cNvSpPr txBox="1">
            <a:spLocks noChangeArrowheads="1"/>
          </p:cNvSpPr>
          <p:nvPr/>
        </p:nvSpPr>
        <p:spPr bwMode="auto">
          <a:xfrm>
            <a:off x="546589" y="3735388"/>
            <a:ext cx="7696200"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t>&lt;jsp:setProperty name=“</a:t>
            </a:r>
            <a:r>
              <a:rPr lang="en-US" sz="2200" b="1" i="0" dirty="0" err="1">
                <a:solidFill>
                  <a:srgbClr val="FF0000"/>
                </a:solidFill>
              </a:rPr>
              <a:t>accObj</a:t>
            </a:r>
            <a:r>
              <a:rPr lang="en-US" sz="2200" b="1" i="0" dirty="0"/>
              <a:t>” property=“</a:t>
            </a:r>
            <a:r>
              <a:rPr lang="en-US" sz="2200" b="1" i="0" dirty="0">
                <a:solidFill>
                  <a:srgbClr val="FF0000"/>
                </a:solidFill>
              </a:rPr>
              <a:t>*</a:t>
            </a:r>
            <a:r>
              <a:rPr lang="en-US" sz="2200" b="1" i="0" dirty="0"/>
              <a:t>” /&gt;</a:t>
            </a:r>
          </a:p>
        </p:txBody>
      </p:sp>
      <p:sp>
        <p:nvSpPr>
          <p:cNvPr id="74757"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B5E0A3F7-941B-44E4-9AD0-5ACEBBF8039D}" type="slidenum">
              <a:rPr lang="en-US" sz="1200" b="1" i="0">
                <a:solidFill>
                  <a:schemeClr val="bg1"/>
                </a:solidFill>
              </a:rPr>
              <a:pPr algn="ctr" eaLnBrk="1" hangingPunct="1"/>
              <a:t>62</a:t>
            </a:fld>
            <a:endParaRPr lang="en-US" sz="1200" b="1" i="0">
              <a:solidFill>
                <a:schemeClr val="bg1"/>
              </a:solidFill>
            </a:endParaRPr>
          </a:p>
        </p:txBody>
      </p:sp>
      <p:sp>
        <p:nvSpPr>
          <p:cNvPr id="6" name="Text Box 4"/>
          <p:cNvSpPr txBox="1">
            <a:spLocks noChangeArrowheads="1"/>
          </p:cNvSpPr>
          <p:nvPr/>
        </p:nvSpPr>
        <p:spPr bwMode="auto">
          <a:xfrm>
            <a:off x="470389" y="5568951"/>
            <a:ext cx="7829550" cy="6334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a:t>&lt;jsp:setProperty name=“</a:t>
            </a:r>
            <a:r>
              <a:rPr lang="en-US" sz="2200" b="1" i="0" dirty="0" err="1">
                <a:solidFill>
                  <a:srgbClr val="FF0000"/>
                </a:solidFill>
              </a:rPr>
              <a:t>accObj</a:t>
            </a:r>
            <a:r>
              <a:rPr lang="en-US" sz="2200" b="1" i="0" dirty="0"/>
              <a:t>” property=“type” 				    </a:t>
            </a:r>
            <a:r>
              <a:rPr lang="en-US" sz="2200" b="1" i="0" dirty="0" err="1"/>
              <a:t>param</a:t>
            </a:r>
            <a:r>
              <a:rPr lang="en-US" sz="2200" b="1" i="0" dirty="0"/>
              <a:t>=“</a:t>
            </a:r>
            <a:r>
              <a:rPr lang="en-US" sz="2200" b="1" i="0" dirty="0" err="1"/>
              <a:t>accountType</a:t>
            </a:r>
            <a:r>
              <a:rPr lang="en-US" sz="2200" b="1" i="0" dirty="0"/>
              <a:t>” /&gt;</a:t>
            </a:r>
          </a:p>
        </p:txBody>
      </p:sp>
    </p:spTree>
    <p:extLst>
      <p:ext uri="{BB962C8B-B14F-4D97-AF65-F5344CB8AC3E}">
        <p14:creationId xmlns:p14="http://schemas.microsoft.com/office/powerpoint/2010/main" val="3929487932"/>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Standard Actions - </a:t>
            </a:r>
            <a:r>
              <a:rPr lang="en-US" dirty="0" err="1" smtClean="0"/>
              <a:t>jsp:setProperty</a:t>
            </a:r>
            <a:endParaRPr lang="en-US" dirty="0" smtClean="0"/>
          </a:p>
        </p:txBody>
      </p:sp>
      <p:sp>
        <p:nvSpPr>
          <p:cNvPr id="75779" name="Rectangle 3"/>
          <p:cNvSpPr>
            <a:spLocks noGrp="1" noChangeArrowheads="1"/>
          </p:cNvSpPr>
          <p:nvPr>
            <p:ph type="body" idx="1"/>
          </p:nvPr>
        </p:nvSpPr>
        <p:spPr>
          <a:xfrm>
            <a:off x="243254" y="1223963"/>
            <a:ext cx="8610600" cy="1738312"/>
          </a:xfrm>
        </p:spPr>
        <p:txBody>
          <a:bodyPr>
            <a:normAutofit lnSpcReduction="10000"/>
          </a:bodyPr>
          <a:lstStyle/>
          <a:p>
            <a:pPr lvl="1" algn="just" eaLnBrk="1" hangingPunct="1"/>
            <a:r>
              <a:rPr lang="en-US" smtClean="0"/>
              <a:t>value</a:t>
            </a:r>
          </a:p>
          <a:p>
            <a:pPr lvl="2" algn="just" eaLnBrk="1" hangingPunct="1"/>
            <a:r>
              <a:rPr lang="en-US" smtClean="0"/>
              <a:t>Specifies the value to be assigned to the bean property</a:t>
            </a:r>
          </a:p>
          <a:p>
            <a:pPr lvl="2" algn="just" eaLnBrk="1" hangingPunct="1"/>
            <a:r>
              <a:rPr lang="en-US" b="1" u="sng" smtClean="0">
                <a:solidFill>
                  <a:srgbClr val="003399"/>
                </a:solidFill>
              </a:rPr>
              <a:t>A tag cannot have both param and value attributes together</a:t>
            </a:r>
          </a:p>
          <a:p>
            <a:pPr algn="just" eaLnBrk="1" hangingPunct="1"/>
            <a:endParaRPr lang="en-US" smtClean="0"/>
          </a:p>
          <a:p>
            <a:pPr algn="just" eaLnBrk="1" hangingPunct="1"/>
            <a:endParaRPr lang="en-US" smtClean="0"/>
          </a:p>
        </p:txBody>
      </p:sp>
      <p:sp>
        <p:nvSpPr>
          <p:cNvPr id="57349" name="Text Box 7"/>
          <p:cNvSpPr txBox="1">
            <a:spLocks noChangeArrowheads="1"/>
          </p:cNvSpPr>
          <p:nvPr/>
        </p:nvSpPr>
        <p:spPr bwMode="auto">
          <a:xfrm>
            <a:off x="512885" y="3200400"/>
            <a:ext cx="8229600" cy="2693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a:solidFill>
                  <a:srgbClr val="003399"/>
                </a:solidFill>
              </a:rPr>
              <a:t>&lt;% double bal=90000.88; %&gt;</a:t>
            </a:r>
          </a:p>
          <a:p>
            <a:pPr marL="342900" indent="-342900" eaLnBrk="0" hangingPunct="0">
              <a:lnSpc>
                <a:spcPct val="80000"/>
              </a:lnSpc>
              <a:spcBef>
                <a:spcPct val="20000"/>
              </a:spcBef>
              <a:buClr>
                <a:srgbClr val="003366"/>
              </a:buClr>
              <a:buSzPct val="155000"/>
              <a:buFont typeface="Symbol" pitchFamily="18" charset="2"/>
              <a:buNone/>
              <a:defRPr/>
            </a:pPr>
            <a:endParaRPr lang="en-US" sz="2200" b="1" i="0" dirty="0">
              <a:solidFill>
                <a:srgbClr val="006600"/>
              </a:solidFill>
            </a:endParaRPr>
          </a:p>
          <a:p>
            <a:pPr marL="342900" indent="-342900" eaLnBrk="0" hangingPunct="0">
              <a:lnSpc>
                <a:spcPct val="80000"/>
              </a:lnSpc>
              <a:spcBef>
                <a:spcPct val="20000"/>
              </a:spcBef>
              <a:buClr>
                <a:srgbClr val="003366"/>
              </a:buClr>
              <a:buSzPct val="155000"/>
              <a:buFont typeface="Symbol" pitchFamily="18" charset="2"/>
              <a:buNone/>
              <a:defRPr/>
            </a:pPr>
            <a:r>
              <a:rPr lang="en-US" sz="2200" b="1" i="0" dirty="0"/>
              <a:t>&lt;</a:t>
            </a:r>
            <a:r>
              <a:rPr lang="en-US" sz="2200" b="1" i="0" dirty="0" err="1"/>
              <a:t>jsp:setProperty</a:t>
            </a:r>
            <a:r>
              <a:rPr lang="en-US" sz="2200" b="1" i="0" dirty="0"/>
              <a:t> name=“</a:t>
            </a:r>
            <a:r>
              <a:rPr lang="en-US" sz="2200" b="1" i="0" dirty="0" err="1">
                <a:solidFill>
                  <a:srgbClr val="FF0000"/>
                </a:solidFill>
              </a:rPr>
              <a:t>accObj</a:t>
            </a:r>
            <a:r>
              <a:rPr lang="en-US" sz="2200" b="1" i="0" dirty="0"/>
              <a:t>” property=“</a:t>
            </a:r>
            <a:r>
              <a:rPr lang="en-US" sz="2200" b="1" i="0" dirty="0" err="1"/>
              <a:t>accountNo</a:t>
            </a:r>
            <a:r>
              <a:rPr lang="en-US" sz="2200" b="1" i="0" dirty="0"/>
              <a:t>” 				    value=“1001” /&gt;</a:t>
            </a:r>
          </a:p>
          <a:p>
            <a:pPr marL="342900" indent="-342900" eaLnBrk="0" hangingPunct="0">
              <a:lnSpc>
                <a:spcPct val="80000"/>
              </a:lnSpc>
              <a:spcBef>
                <a:spcPct val="20000"/>
              </a:spcBef>
              <a:buClr>
                <a:srgbClr val="003366"/>
              </a:buClr>
              <a:buSzPct val="155000"/>
              <a:buFont typeface="Symbol" pitchFamily="18" charset="2"/>
              <a:buNone/>
              <a:defRPr/>
            </a:pPr>
            <a:endParaRPr lang="en-US" sz="2200" b="1" i="0" dirty="0"/>
          </a:p>
          <a:p>
            <a:pPr marL="342900" indent="-342900" eaLnBrk="0" hangingPunct="0">
              <a:lnSpc>
                <a:spcPct val="80000"/>
              </a:lnSpc>
              <a:spcBef>
                <a:spcPct val="20000"/>
              </a:spcBef>
              <a:buClr>
                <a:srgbClr val="003366"/>
              </a:buClr>
              <a:buSzPct val="155000"/>
              <a:buFont typeface="Symbol" pitchFamily="18" charset="2"/>
              <a:buNone/>
              <a:defRPr/>
            </a:pPr>
            <a:r>
              <a:rPr lang="en-US" sz="2200" b="1" i="0" dirty="0"/>
              <a:t>&lt;</a:t>
            </a:r>
            <a:r>
              <a:rPr lang="en-US" sz="2200" b="1" i="0" dirty="0" err="1"/>
              <a:t>jsp:setProperty</a:t>
            </a:r>
            <a:r>
              <a:rPr lang="en-US" sz="2200" b="1" i="0" dirty="0"/>
              <a:t> name=“</a:t>
            </a:r>
            <a:r>
              <a:rPr lang="en-US" sz="2200" b="1" i="0" dirty="0" err="1">
                <a:solidFill>
                  <a:srgbClr val="FF0000"/>
                </a:solidFill>
              </a:rPr>
              <a:t>accObj</a:t>
            </a:r>
            <a:r>
              <a:rPr lang="en-US" sz="2200" b="1" i="0" dirty="0"/>
              <a:t>” property=“balance” </a:t>
            </a:r>
          </a:p>
          <a:p>
            <a:pPr marL="342900" indent="-342900" eaLnBrk="0" hangingPunct="0">
              <a:lnSpc>
                <a:spcPct val="80000"/>
              </a:lnSpc>
              <a:spcBef>
                <a:spcPct val="20000"/>
              </a:spcBef>
              <a:buClr>
                <a:srgbClr val="003366"/>
              </a:buClr>
              <a:buSzPct val="155000"/>
              <a:buFont typeface="Symbol" pitchFamily="18" charset="2"/>
              <a:buNone/>
              <a:defRPr/>
            </a:pPr>
            <a:r>
              <a:rPr lang="en-US" sz="2200" b="1" i="0" dirty="0"/>
              <a:t>		   value=“&lt;%=</a:t>
            </a:r>
            <a:r>
              <a:rPr lang="en-US" sz="2200" b="1" i="0" dirty="0">
                <a:solidFill>
                  <a:srgbClr val="003399"/>
                </a:solidFill>
              </a:rPr>
              <a:t>bal</a:t>
            </a:r>
            <a:r>
              <a:rPr lang="en-US" sz="2200" b="1" i="0" dirty="0"/>
              <a:t>%&gt;”/&gt;</a:t>
            </a:r>
          </a:p>
        </p:txBody>
      </p:sp>
      <p:sp>
        <p:nvSpPr>
          <p:cNvPr id="75781"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1DB53E5-7404-4F92-A84C-AE967E4C82D0}" type="slidenum">
              <a:rPr lang="en-US" sz="1200" b="1" i="0">
                <a:solidFill>
                  <a:schemeClr val="bg1"/>
                </a:solidFill>
              </a:rPr>
              <a:pPr algn="ctr" eaLnBrk="1" hangingPunct="1"/>
              <a:t>63</a:t>
            </a:fld>
            <a:endParaRPr lang="en-US" sz="1200" b="1" i="0">
              <a:solidFill>
                <a:schemeClr val="bg1"/>
              </a:solidFill>
            </a:endParaRPr>
          </a:p>
        </p:txBody>
      </p:sp>
    </p:spTree>
    <p:extLst>
      <p:ext uri="{BB962C8B-B14F-4D97-AF65-F5344CB8AC3E}">
        <p14:creationId xmlns:p14="http://schemas.microsoft.com/office/powerpoint/2010/main" val="280041704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5170" y="0"/>
            <a:ext cx="9179169" cy="838200"/>
          </a:xfrm>
          <a:solidFill>
            <a:schemeClr val="accent4">
              <a:lumMod val="20000"/>
              <a:lumOff val="80000"/>
            </a:schemeClr>
          </a:solidFill>
        </p:spPr>
        <p:txBody>
          <a:bodyPr/>
          <a:lstStyle/>
          <a:p>
            <a:pPr eaLnBrk="1" hangingPunct="1">
              <a:defRPr/>
            </a:pPr>
            <a:r>
              <a:rPr lang="en-US" dirty="0" smtClean="0"/>
              <a:t>Standard Actions - </a:t>
            </a:r>
            <a:r>
              <a:rPr lang="en-US" dirty="0" err="1" smtClean="0"/>
              <a:t>jsp:getProperty</a:t>
            </a:r>
            <a:endParaRPr lang="en-US" dirty="0" smtClean="0"/>
          </a:p>
        </p:txBody>
      </p:sp>
      <p:sp>
        <p:nvSpPr>
          <p:cNvPr id="76803" name="Rectangle 3"/>
          <p:cNvSpPr>
            <a:spLocks noGrp="1" noChangeArrowheads="1"/>
          </p:cNvSpPr>
          <p:nvPr>
            <p:ph type="body" idx="1"/>
          </p:nvPr>
        </p:nvSpPr>
        <p:spPr>
          <a:xfrm>
            <a:off x="228600" y="1219200"/>
            <a:ext cx="8610600" cy="5154613"/>
          </a:xfrm>
        </p:spPr>
        <p:txBody>
          <a:bodyPr>
            <a:normAutofit lnSpcReduction="10000"/>
          </a:bodyPr>
          <a:lstStyle/>
          <a:p>
            <a:pPr algn="just" eaLnBrk="1" hangingPunct="1"/>
            <a:r>
              <a:rPr lang="en-US" smtClean="0"/>
              <a:t>The </a:t>
            </a:r>
            <a:r>
              <a:rPr lang="en-US" b="1" smtClean="0">
                <a:solidFill>
                  <a:schemeClr val="accent2"/>
                </a:solidFill>
              </a:rPr>
              <a:t>&lt;jsp:getProperty&gt;</a:t>
            </a:r>
            <a:r>
              <a:rPr lang="en-US" smtClean="0"/>
              <a:t> tag can be used to get the value of a bean property</a:t>
            </a:r>
          </a:p>
          <a:p>
            <a:pPr algn="just" eaLnBrk="1" hangingPunct="1"/>
            <a:r>
              <a:rPr lang="en-US" smtClean="0"/>
              <a:t>The </a:t>
            </a:r>
            <a:r>
              <a:rPr lang="en-US" b="1" smtClean="0">
                <a:solidFill>
                  <a:schemeClr val="accent2"/>
                </a:solidFill>
              </a:rPr>
              <a:t>&lt;jsp:getProperty&gt;</a:t>
            </a:r>
            <a:r>
              <a:rPr lang="en-US" smtClean="0"/>
              <a:t> can be used to get the property wish of the WishBean as follows</a:t>
            </a:r>
          </a:p>
          <a:p>
            <a:pPr algn="just" eaLnBrk="1" hangingPunct="1"/>
            <a:endParaRPr lang="en-US" smtClean="0"/>
          </a:p>
          <a:p>
            <a:pPr algn="just"/>
            <a:r>
              <a:rPr lang="en-US" smtClean="0"/>
              <a:t>The above statement will return us a String literal, and print on the client</a:t>
            </a:r>
          </a:p>
          <a:p>
            <a:pPr marL="666750" lvl="1" algn="just">
              <a:buClr>
                <a:schemeClr val="tx2"/>
              </a:buClr>
              <a:buFont typeface="Wingdings" pitchFamily="2" charset="2"/>
              <a:buNone/>
            </a:pPr>
            <a:r>
              <a:rPr lang="en-US" b="1" smtClean="0">
                <a:solidFill>
                  <a:srgbClr val="0000FF"/>
                </a:solidFill>
              </a:rPr>
              <a:t>	</a:t>
            </a:r>
            <a:r>
              <a:rPr lang="en-US" sz="2800" b="1" smtClean="0">
                <a:solidFill>
                  <a:schemeClr val="accent2"/>
                </a:solidFill>
              </a:rPr>
              <a:t>	1001</a:t>
            </a:r>
            <a:endParaRPr lang="en-US" smtClean="0"/>
          </a:p>
          <a:p>
            <a:pPr algn="just"/>
            <a:r>
              <a:rPr lang="en-US" smtClean="0"/>
              <a:t>The above tag is equivalent to the following Java code</a:t>
            </a:r>
          </a:p>
          <a:p>
            <a:pPr algn="just" eaLnBrk="1" hangingPunct="1"/>
            <a:endParaRPr lang="en-US" smtClean="0"/>
          </a:p>
          <a:p>
            <a:pPr algn="just" eaLnBrk="1" hangingPunct="1"/>
            <a:endParaRPr lang="en-US" smtClean="0"/>
          </a:p>
        </p:txBody>
      </p:sp>
      <p:sp>
        <p:nvSpPr>
          <p:cNvPr id="58372" name="Text Box 4"/>
          <p:cNvSpPr txBox="1">
            <a:spLocks noChangeArrowheads="1"/>
          </p:cNvSpPr>
          <p:nvPr/>
        </p:nvSpPr>
        <p:spPr bwMode="auto">
          <a:xfrm>
            <a:off x="342900" y="3214689"/>
            <a:ext cx="8458200" cy="3635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defRPr/>
            </a:pPr>
            <a:r>
              <a:rPr lang="en-US" sz="2200" b="1" i="0" dirty="0">
                <a:solidFill>
                  <a:schemeClr val="tx1"/>
                </a:solidFill>
              </a:rPr>
              <a:t>&lt;jsp:getProperty name = “</a:t>
            </a:r>
            <a:r>
              <a:rPr lang="en-US" sz="2200" b="1" i="0" dirty="0" err="1">
                <a:solidFill>
                  <a:srgbClr val="FF0000"/>
                </a:solidFill>
              </a:rPr>
              <a:t>accObj</a:t>
            </a:r>
            <a:r>
              <a:rPr lang="en-US" sz="2200" b="1" i="0" dirty="0">
                <a:solidFill>
                  <a:schemeClr val="tx1"/>
                </a:solidFill>
              </a:rPr>
              <a:t>" property = “</a:t>
            </a:r>
            <a:r>
              <a:rPr lang="en-US" sz="2200" b="1" i="0" dirty="0" err="1">
                <a:solidFill>
                  <a:schemeClr val="tx1"/>
                </a:solidFill>
              </a:rPr>
              <a:t>accountNo</a:t>
            </a:r>
            <a:r>
              <a:rPr lang="en-US" sz="2200" b="1" i="0" dirty="0">
                <a:solidFill>
                  <a:schemeClr val="tx1"/>
                </a:solidFill>
              </a:rPr>
              <a:t>" /&gt;</a:t>
            </a:r>
          </a:p>
        </p:txBody>
      </p:sp>
      <p:sp>
        <p:nvSpPr>
          <p:cNvPr id="76805" name="Rectangle 5"/>
          <p:cNvSpPr>
            <a:spLocks noChangeArrowheads="1"/>
          </p:cNvSpPr>
          <p:nvPr/>
        </p:nvSpPr>
        <p:spPr bwMode="auto">
          <a:xfrm>
            <a:off x="329712" y="3684588"/>
            <a:ext cx="7924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rgbClr val="003366"/>
              </a:buClr>
              <a:buFont typeface="Wingdings" pitchFamily="2" charset="2"/>
              <a:buChar char="Ø"/>
            </a:pPr>
            <a:endParaRPr lang="en-US" sz="2000"/>
          </a:p>
        </p:txBody>
      </p:sp>
      <p:sp>
        <p:nvSpPr>
          <p:cNvPr id="58374" name="Text Box 6"/>
          <p:cNvSpPr txBox="1">
            <a:spLocks noChangeArrowheads="1"/>
          </p:cNvSpPr>
          <p:nvPr/>
        </p:nvSpPr>
        <p:spPr bwMode="auto">
          <a:xfrm>
            <a:off x="521677" y="5791200"/>
            <a:ext cx="8295543"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hangingPunct="0">
              <a:lnSpc>
                <a:spcPct val="80000"/>
              </a:lnSpc>
              <a:spcBef>
                <a:spcPct val="20000"/>
              </a:spcBef>
              <a:buClr>
                <a:srgbClr val="003366"/>
              </a:buClr>
              <a:buSzPct val="155000"/>
              <a:buFont typeface="Symbol" pitchFamily="18" charset="2"/>
              <a:buNone/>
              <a:defRPr/>
            </a:pPr>
            <a:r>
              <a:rPr lang="en-US" sz="2200" b="1" i="0" dirty="0" err="1">
                <a:solidFill>
                  <a:schemeClr val="tx1"/>
                </a:solidFill>
              </a:rPr>
              <a:t>out.print</a:t>
            </a:r>
            <a:r>
              <a:rPr lang="en-US" sz="2200" b="1" i="0" dirty="0">
                <a:solidFill>
                  <a:schemeClr val="tx1"/>
                </a:solidFill>
              </a:rPr>
              <a:t>(</a:t>
            </a:r>
            <a:r>
              <a:rPr lang="en-US" sz="2200" b="1" i="0" dirty="0" err="1">
                <a:solidFill>
                  <a:srgbClr val="FF0000"/>
                </a:solidFill>
              </a:rPr>
              <a:t>accObj</a:t>
            </a:r>
            <a:r>
              <a:rPr lang="en-US" sz="2200" b="1" i="0" dirty="0" err="1">
                <a:solidFill>
                  <a:schemeClr val="tx1"/>
                </a:solidFill>
              </a:rPr>
              <a:t>.getAccountNo</a:t>
            </a:r>
            <a:r>
              <a:rPr lang="en-US" sz="2200" b="1" i="0" dirty="0">
                <a:solidFill>
                  <a:schemeClr val="tx1"/>
                </a:solidFill>
              </a:rPr>
              <a:t>());</a:t>
            </a:r>
          </a:p>
        </p:txBody>
      </p:sp>
      <p:sp>
        <p:nvSpPr>
          <p:cNvPr id="76807"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5B3F969-EBED-4FC1-A4F4-9EF4D1E7ABD7}" type="slidenum">
              <a:rPr lang="en-US" sz="1200" b="1" i="0">
                <a:solidFill>
                  <a:schemeClr val="bg1"/>
                </a:solidFill>
              </a:rPr>
              <a:pPr algn="ctr" eaLnBrk="1" hangingPunct="1"/>
              <a:t>64</a:t>
            </a:fld>
            <a:endParaRPr lang="en-US" sz="1200" b="1" i="0">
              <a:solidFill>
                <a:schemeClr val="bg1"/>
              </a:solidFill>
            </a:endParaRPr>
          </a:p>
        </p:txBody>
      </p:sp>
    </p:spTree>
    <p:extLst>
      <p:ext uri="{BB962C8B-B14F-4D97-AF65-F5344CB8AC3E}">
        <p14:creationId xmlns:p14="http://schemas.microsoft.com/office/powerpoint/2010/main" val="1696187085"/>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defRPr/>
            </a:pPr>
            <a:r>
              <a:rPr lang="en-US" dirty="0" smtClean="0"/>
              <a:t>Standard Actions - </a:t>
            </a:r>
            <a:r>
              <a:rPr lang="en-US" dirty="0" err="1" smtClean="0"/>
              <a:t>jsp:getProperty</a:t>
            </a:r>
            <a:endParaRPr lang="en-US" dirty="0" smtClean="0"/>
          </a:p>
        </p:txBody>
      </p:sp>
      <p:sp>
        <p:nvSpPr>
          <p:cNvPr id="77827" name="Rectangle 3"/>
          <p:cNvSpPr>
            <a:spLocks noGrp="1" noChangeArrowheads="1"/>
          </p:cNvSpPr>
          <p:nvPr>
            <p:ph type="body" idx="1"/>
          </p:nvPr>
        </p:nvSpPr>
        <p:spPr>
          <a:xfrm>
            <a:off x="279889" y="1074738"/>
            <a:ext cx="8229600" cy="4881562"/>
          </a:xfrm>
        </p:spPr>
        <p:txBody>
          <a:bodyPr/>
          <a:lstStyle/>
          <a:p>
            <a:pPr algn="just" eaLnBrk="1" hangingPunct="1"/>
            <a:r>
              <a:rPr lang="en-US" smtClean="0"/>
              <a:t>Retrieves the value of the property and prints on the output stream</a:t>
            </a:r>
          </a:p>
          <a:p>
            <a:pPr algn="just" eaLnBrk="1" hangingPunct="1"/>
            <a:r>
              <a:rPr lang="en-US" smtClean="0"/>
              <a:t>The attributes are</a:t>
            </a:r>
          </a:p>
          <a:p>
            <a:pPr lvl="1" algn="just" eaLnBrk="1" hangingPunct="1"/>
            <a:r>
              <a:rPr lang="en-US" smtClean="0"/>
              <a:t>name</a:t>
            </a:r>
          </a:p>
          <a:p>
            <a:pPr lvl="1" algn="just" eaLnBrk="1" hangingPunct="1"/>
            <a:r>
              <a:rPr lang="en-US" smtClean="0"/>
              <a:t>property</a:t>
            </a:r>
          </a:p>
          <a:p>
            <a:pPr algn="just" eaLnBrk="1" hangingPunct="1"/>
            <a:r>
              <a:rPr lang="en-US" smtClean="0"/>
              <a:t>The </a:t>
            </a:r>
            <a:r>
              <a:rPr lang="en-US" b="1" smtClean="0">
                <a:solidFill>
                  <a:srgbClr val="003399"/>
                </a:solidFill>
              </a:rPr>
              <a:t>name</a:t>
            </a:r>
            <a:r>
              <a:rPr lang="en-US" smtClean="0"/>
              <a:t> attribute</a:t>
            </a:r>
          </a:p>
          <a:p>
            <a:pPr lvl="1" algn="just" eaLnBrk="1" hangingPunct="1"/>
            <a:r>
              <a:rPr lang="en-US" smtClean="0"/>
              <a:t>Specifies the id of the Bean object</a:t>
            </a:r>
          </a:p>
          <a:p>
            <a:pPr algn="just" eaLnBrk="1" hangingPunct="1"/>
            <a:r>
              <a:rPr lang="en-US" smtClean="0"/>
              <a:t>The </a:t>
            </a:r>
            <a:r>
              <a:rPr lang="en-US" b="1" smtClean="0">
                <a:solidFill>
                  <a:srgbClr val="003399"/>
                </a:solidFill>
              </a:rPr>
              <a:t>property</a:t>
            </a:r>
            <a:r>
              <a:rPr lang="en-US" smtClean="0"/>
              <a:t> attribute</a:t>
            </a:r>
          </a:p>
          <a:p>
            <a:pPr lvl="1" algn="just" eaLnBrk="1" hangingPunct="1"/>
            <a:r>
              <a:rPr lang="en-US" smtClean="0"/>
              <a:t>Specifies the name of the bean property to get</a:t>
            </a:r>
          </a:p>
          <a:p>
            <a:pPr algn="just" eaLnBrk="1" hangingPunct="1"/>
            <a:endParaRPr lang="en-US" smtClean="0"/>
          </a:p>
        </p:txBody>
      </p:sp>
      <p:sp>
        <p:nvSpPr>
          <p:cNvPr id="77828"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F57B3CE-F8A7-4FED-A49E-9E8487D9F9BF}" type="slidenum">
              <a:rPr lang="en-US" sz="1200" b="1" i="0">
                <a:solidFill>
                  <a:schemeClr val="bg1"/>
                </a:solidFill>
              </a:rPr>
              <a:pPr algn="ctr" eaLnBrk="1" hangingPunct="1"/>
              <a:t>65</a:t>
            </a:fld>
            <a:endParaRPr lang="en-US" sz="1200" b="1" i="0">
              <a:solidFill>
                <a:schemeClr val="bg1"/>
              </a:solidFill>
            </a:endParaRPr>
          </a:p>
        </p:txBody>
      </p:sp>
    </p:spTree>
    <p:extLst>
      <p:ext uri="{BB962C8B-B14F-4D97-AF65-F5344CB8AC3E}">
        <p14:creationId xmlns:p14="http://schemas.microsoft.com/office/powerpoint/2010/main" val="54520523"/>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pPr eaLnBrk="1" hangingPunct="1">
              <a:defRPr/>
            </a:pPr>
            <a:r>
              <a:rPr lang="en-US" smtClean="0"/>
              <a:t>Standard Actions - jsp:useBean, jsp:setProperty, jsp:getProperty</a:t>
            </a:r>
          </a:p>
        </p:txBody>
      </p:sp>
      <p:sp>
        <p:nvSpPr>
          <p:cNvPr id="78851"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E94777B2-0A64-4BF1-A177-51F42190FB0F}" type="slidenum">
              <a:rPr lang="en-US" sz="1200" b="1" i="0">
                <a:solidFill>
                  <a:schemeClr val="bg1"/>
                </a:solidFill>
              </a:rPr>
              <a:pPr algn="ctr" eaLnBrk="1" hangingPunct="1"/>
              <a:t>66</a:t>
            </a:fld>
            <a:endParaRPr lang="en-US" sz="1200" b="1" i="0">
              <a:solidFill>
                <a:schemeClr val="bg1"/>
              </a:solidFill>
            </a:endParaRPr>
          </a:p>
        </p:txBody>
      </p:sp>
      <p:pic>
        <p:nvPicPr>
          <p:cNvPr id="78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4575"/>
            <a:ext cx="4356589" cy="5307013"/>
          </a:xfrm>
          <a:prstGeom prst="rect">
            <a:avLst/>
          </a:prstGeom>
          <a:noFill/>
          <a:ln w="12700">
            <a:solidFill>
              <a:srgbClr val="003399"/>
            </a:solidFill>
            <a:miter lim="800000"/>
            <a:headEnd/>
            <a:tailEnd/>
          </a:ln>
          <a:extLst>
            <a:ext uri="{909E8E84-426E-40DD-AFC4-6F175D3DCCD1}">
              <a14:hiddenFill xmlns:a14="http://schemas.microsoft.com/office/drawing/2010/main">
                <a:solidFill>
                  <a:srgbClr val="FFFFFF"/>
                </a:solidFill>
              </a14:hiddenFill>
            </a:ext>
          </a:extLst>
        </p:spPr>
      </p:pic>
      <p:pic>
        <p:nvPicPr>
          <p:cNvPr id="788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831" y="1028700"/>
            <a:ext cx="4607169" cy="5291138"/>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45692"/>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1" y="0"/>
            <a:ext cx="9123485" cy="914400"/>
          </a:xfrm>
        </p:spPr>
        <p:txBody>
          <a:bodyPr>
            <a:noAutofit/>
          </a:bodyPr>
          <a:lstStyle/>
          <a:p>
            <a:pPr eaLnBrk="1" hangingPunct="1">
              <a:defRPr/>
            </a:pPr>
            <a:r>
              <a:rPr lang="en-US" sz="3600" dirty="0" smtClean="0"/>
              <a:t>Standard Actions - </a:t>
            </a:r>
            <a:r>
              <a:rPr lang="en-US" sz="3600" dirty="0" err="1" smtClean="0"/>
              <a:t>jsp:useBean</a:t>
            </a:r>
            <a:r>
              <a:rPr lang="en-US" sz="3600" dirty="0" smtClean="0"/>
              <a:t>, </a:t>
            </a:r>
            <a:r>
              <a:rPr lang="en-US" sz="3600" dirty="0" err="1" smtClean="0"/>
              <a:t>jsp:setProperty</a:t>
            </a:r>
            <a:r>
              <a:rPr lang="en-US" sz="3600" dirty="0" smtClean="0"/>
              <a:t>, </a:t>
            </a:r>
            <a:r>
              <a:rPr lang="en-US" sz="3600" dirty="0" err="1" smtClean="0"/>
              <a:t>jsp:getProperty</a:t>
            </a:r>
            <a:endParaRPr lang="en-US" sz="3600" dirty="0" smtClean="0"/>
          </a:p>
        </p:txBody>
      </p:sp>
      <p:sp>
        <p:nvSpPr>
          <p:cNvPr id="79875"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1FBA35D9-FB00-4801-B168-D510C63D5BA5}" type="slidenum">
              <a:rPr lang="en-US" sz="1200" b="1" i="0">
                <a:solidFill>
                  <a:schemeClr val="bg1"/>
                </a:solidFill>
              </a:rPr>
              <a:pPr algn="ctr" eaLnBrk="1" hangingPunct="1"/>
              <a:t>67</a:t>
            </a:fld>
            <a:endParaRPr lang="en-US" sz="1200" b="1" i="0">
              <a:solidFill>
                <a:schemeClr val="bg1"/>
              </a:solidFill>
            </a:endParaRPr>
          </a:p>
        </p:txBody>
      </p:sp>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30276"/>
            <a:ext cx="9123485"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2" y="914400"/>
            <a:ext cx="8871438"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1408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6151"/>
                                        </p:tgtEl>
                                      </p:cBhvr>
                                    </p:animEffect>
                                    <p:set>
                                      <p:cBhvr>
                                        <p:cTn id="7" dur="1" fill="hold">
                                          <p:stCondLst>
                                            <p:cond delay="499"/>
                                          </p:stCondLst>
                                        </p:cTn>
                                        <p:tgtEl>
                                          <p:spTgt spid="615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blinds(horizontal)">
                                      <p:cBhvr>
                                        <p:cTn id="12"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3138"/>
          </a:xfrm>
          <a:solidFill>
            <a:schemeClr val="accent4">
              <a:lumMod val="20000"/>
              <a:lumOff val="80000"/>
            </a:schemeClr>
          </a:solidFill>
        </p:spPr>
        <p:txBody>
          <a:bodyPr/>
          <a:lstStyle/>
          <a:p>
            <a:pPr>
              <a:defRPr/>
            </a:pPr>
            <a:r>
              <a:rPr lang="en-US" dirty="0" smtClean="0"/>
              <a:t>Action elements </a:t>
            </a:r>
            <a:endParaRPr lang="en-US" dirty="0"/>
          </a:p>
        </p:txBody>
      </p:sp>
      <p:sp>
        <p:nvSpPr>
          <p:cNvPr id="4" name="Slide Number Placeholder 3"/>
          <p:cNvSpPr>
            <a:spLocks noGrp="1"/>
          </p:cNvSpPr>
          <p:nvPr>
            <p:ph type="sldNum" sz="quarter" idx="10"/>
          </p:nvPr>
        </p:nvSpPr>
        <p:spPr/>
        <p:txBody>
          <a:bodyPr/>
          <a:lstStyle/>
          <a:p>
            <a:pPr>
              <a:defRPr/>
            </a:pPr>
            <a:fld id="{42B93EB9-C663-4406-B23D-24B0C921803F}" type="slidenum">
              <a:rPr lang="en-US" smtClean="0"/>
              <a:pPr>
                <a:defRPr/>
              </a:pPr>
              <a:t>68</a:t>
            </a:fld>
            <a:endParaRPr lang="en-US"/>
          </a:p>
        </p:txBody>
      </p:sp>
      <p:sp>
        <p:nvSpPr>
          <p:cNvPr id="5" name="Content Placeholder 2"/>
          <p:cNvSpPr txBox="1">
            <a:spLocks/>
          </p:cNvSpPr>
          <p:nvPr/>
        </p:nvSpPr>
        <p:spPr bwMode="auto">
          <a:xfrm>
            <a:off x="90854" y="1093789"/>
            <a:ext cx="8938846" cy="1387475"/>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latin typeface="+mn-lt"/>
              </a:rPr>
              <a:t>How do we include static files within JSP page</a:t>
            </a:r>
          </a:p>
          <a:p>
            <a:pPr marL="342900" indent="-342900" eaLnBrk="0" hangingPunct="0">
              <a:spcBef>
                <a:spcPct val="20000"/>
              </a:spcBef>
              <a:buClr>
                <a:srgbClr val="003366"/>
              </a:buClr>
              <a:buFont typeface="Wingdings" pitchFamily="2" charset="2"/>
              <a:buChar char="Ø"/>
              <a:defRPr/>
            </a:pPr>
            <a:endParaRPr lang="en-US" sz="2800" i="0" kern="0" dirty="0">
              <a:latin typeface="+mn-lt"/>
            </a:endParaRPr>
          </a:p>
        </p:txBody>
      </p:sp>
      <p:sp>
        <p:nvSpPr>
          <p:cNvPr id="65541" name="Rounded Rectangle 5"/>
          <p:cNvSpPr>
            <a:spLocks noChangeArrowheads="1"/>
          </p:cNvSpPr>
          <p:nvPr/>
        </p:nvSpPr>
        <p:spPr bwMode="auto">
          <a:xfrm>
            <a:off x="379535" y="1585913"/>
            <a:ext cx="8513885" cy="781050"/>
          </a:xfrm>
          <a:prstGeom prst="roundRect">
            <a:avLst>
              <a:gd name="adj" fmla="val 16667"/>
            </a:avLst>
          </a:prstGeom>
          <a:solidFill>
            <a:schemeClr val="accent1"/>
          </a:solidFill>
          <a:ln w="9525" algn="ctr">
            <a:solidFill>
              <a:schemeClr val="tx1"/>
            </a:solidFill>
            <a:round/>
            <a:headEnd/>
            <a:tailEnd/>
          </a:ln>
        </p:spPr>
        <p:txBody>
          <a:bodyPr/>
          <a:lstStyle/>
          <a:p>
            <a:r>
              <a:rPr lang="en-US" sz="2400" i="0"/>
              <a:t>Using  &lt;jsp:include&gt; or  &lt;%@ page include &gt; </a:t>
            </a:r>
          </a:p>
          <a:p>
            <a:r>
              <a:rPr lang="en-US" sz="2400" i="0"/>
              <a:t>But using include directive is better </a:t>
            </a:r>
          </a:p>
        </p:txBody>
      </p:sp>
      <p:sp>
        <p:nvSpPr>
          <p:cNvPr id="9" name="Content Placeholder 2"/>
          <p:cNvSpPr txBox="1">
            <a:spLocks/>
          </p:cNvSpPr>
          <p:nvPr/>
        </p:nvSpPr>
        <p:spPr bwMode="auto">
          <a:xfrm>
            <a:off x="80597" y="2552700"/>
            <a:ext cx="8938846" cy="1138238"/>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600" i="0" kern="0" dirty="0"/>
              <a:t>How to pass information from JSP to included/forwarded JSP</a:t>
            </a:r>
          </a:p>
          <a:p>
            <a:pPr marL="342900" indent="-342900" eaLnBrk="0" hangingPunct="0">
              <a:spcBef>
                <a:spcPct val="20000"/>
              </a:spcBef>
              <a:buClr>
                <a:srgbClr val="003366"/>
              </a:buClr>
              <a:buFont typeface="Wingdings" pitchFamily="2" charset="2"/>
              <a:buChar char="Ø"/>
              <a:defRPr/>
            </a:pPr>
            <a:endParaRPr lang="en-US" sz="2800" i="0" kern="0" dirty="0">
              <a:latin typeface="+mn-lt"/>
            </a:endParaRPr>
          </a:p>
        </p:txBody>
      </p:sp>
      <p:sp>
        <p:nvSpPr>
          <p:cNvPr id="10" name="Content Placeholder 2"/>
          <p:cNvSpPr txBox="1">
            <a:spLocks/>
          </p:cNvSpPr>
          <p:nvPr/>
        </p:nvSpPr>
        <p:spPr bwMode="auto">
          <a:xfrm>
            <a:off x="115766" y="3717925"/>
            <a:ext cx="8938846" cy="117475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t>Bean objects can be created in JSP using </a:t>
            </a:r>
          </a:p>
          <a:p>
            <a:pPr marL="342900" indent="-342900" eaLnBrk="0" hangingPunct="0">
              <a:spcBef>
                <a:spcPct val="20000"/>
              </a:spcBef>
              <a:buClr>
                <a:srgbClr val="003366"/>
              </a:buClr>
              <a:buFont typeface="Wingdings" pitchFamily="2" charset="2"/>
              <a:buChar char="Ø"/>
              <a:defRPr/>
            </a:pPr>
            <a:endParaRPr lang="en-US" sz="2800" i="0" kern="0" dirty="0">
              <a:latin typeface="+mn-lt"/>
            </a:endParaRPr>
          </a:p>
        </p:txBody>
      </p:sp>
      <p:sp>
        <p:nvSpPr>
          <p:cNvPr id="11" name="Content Placeholder 2"/>
          <p:cNvSpPr txBox="1">
            <a:spLocks/>
          </p:cNvSpPr>
          <p:nvPr/>
        </p:nvSpPr>
        <p:spPr bwMode="auto">
          <a:xfrm>
            <a:off x="76200" y="4735513"/>
            <a:ext cx="8938846" cy="160020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i="0" kern="0" dirty="0"/>
              <a:t>Bean object created using &lt;</a:t>
            </a:r>
            <a:r>
              <a:rPr lang="en-US" sz="2800" i="0" kern="0" dirty="0" err="1"/>
              <a:t>jsp:useBean</a:t>
            </a:r>
            <a:r>
              <a:rPr lang="en-US" sz="2800" i="0" kern="0" dirty="0"/>
              <a:t> id=“account” class=“</a:t>
            </a:r>
            <a:r>
              <a:rPr lang="en-US" sz="2800" i="0" kern="0" dirty="0" err="1"/>
              <a:t>com.infy.enr.Account</a:t>
            </a:r>
            <a:r>
              <a:rPr lang="en-US" sz="2800" i="0" kern="0" dirty="0"/>
              <a:t>”&gt; is stored in scope</a:t>
            </a:r>
          </a:p>
          <a:p>
            <a:pPr marL="342900" indent="-342900" eaLnBrk="0" hangingPunct="0">
              <a:spcBef>
                <a:spcPct val="20000"/>
              </a:spcBef>
              <a:buClr>
                <a:srgbClr val="003366"/>
              </a:buClr>
              <a:buFont typeface="Wingdings" pitchFamily="2" charset="2"/>
              <a:buChar char="Ø"/>
              <a:defRPr/>
            </a:pPr>
            <a:endParaRPr lang="en-US" sz="2800" i="0" kern="0" dirty="0">
              <a:latin typeface="+mn-lt"/>
            </a:endParaRPr>
          </a:p>
        </p:txBody>
      </p:sp>
      <p:sp>
        <p:nvSpPr>
          <p:cNvPr id="12" name="Rounded Rectangle 5"/>
          <p:cNvSpPr>
            <a:spLocks noChangeArrowheads="1"/>
          </p:cNvSpPr>
          <p:nvPr/>
        </p:nvSpPr>
        <p:spPr bwMode="auto">
          <a:xfrm>
            <a:off x="414705" y="3044826"/>
            <a:ext cx="8478715" cy="498475"/>
          </a:xfrm>
          <a:prstGeom prst="roundRect">
            <a:avLst>
              <a:gd name="adj" fmla="val 16667"/>
            </a:avLst>
          </a:prstGeom>
          <a:solidFill>
            <a:schemeClr val="accent1"/>
          </a:solidFill>
          <a:ln w="9525" algn="ctr">
            <a:solidFill>
              <a:schemeClr val="tx1"/>
            </a:solidFill>
            <a:round/>
            <a:headEnd/>
            <a:tailEnd/>
          </a:ln>
        </p:spPr>
        <p:txBody>
          <a:bodyPr/>
          <a:lstStyle/>
          <a:p>
            <a:r>
              <a:rPr lang="en-US" sz="2400" i="0"/>
              <a:t>Using &lt;jsp:param&gt;</a:t>
            </a:r>
            <a:r>
              <a:rPr lang="en-US" sz="2400"/>
              <a:t> </a:t>
            </a:r>
          </a:p>
        </p:txBody>
      </p:sp>
      <p:sp>
        <p:nvSpPr>
          <p:cNvPr id="13" name="Rounded Rectangle 5"/>
          <p:cNvSpPr>
            <a:spLocks noChangeArrowheads="1"/>
          </p:cNvSpPr>
          <p:nvPr/>
        </p:nvSpPr>
        <p:spPr bwMode="auto">
          <a:xfrm>
            <a:off x="383931" y="5738813"/>
            <a:ext cx="8466992" cy="514350"/>
          </a:xfrm>
          <a:prstGeom prst="roundRect">
            <a:avLst>
              <a:gd name="adj" fmla="val 16667"/>
            </a:avLst>
          </a:prstGeom>
          <a:solidFill>
            <a:schemeClr val="accent1"/>
          </a:solidFill>
          <a:ln w="9525" algn="ctr">
            <a:solidFill>
              <a:schemeClr val="tx1"/>
            </a:solidFill>
            <a:round/>
            <a:headEnd/>
            <a:tailEnd/>
          </a:ln>
        </p:spPr>
        <p:txBody>
          <a:bodyPr/>
          <a:lstStyle/>
          <a:p>
            <a:r>
              <a:rPr lang="en-US" sz="2400" i="0"/>
              <a:t>Here no scope is specified so it will be in default scope i.e. page </a:t>
            </a:r>
          </a:p>
        </p:txBody>
      </p:sp>
      <p:sp>
        <p:nvSpPr>
          <p:cNvPr id="14" name="Rounded Rectangle 5"/>
          <p:cNvSpPr>
            <a:spLocks noChangeArrowheads="1"/>
          </p:cNvSpPr>
          <p:nvPr/>
        </p:nvSpPr>
        <p:spPr bwMode="auto">
          <a:xfrm>
            <a:off x="435220" y="4241800"/>
            <a:ext cx="8466992" cy="477838"/>
          </a:xfrm>
          <a:prstGeom prst="roundRect">
            <a:avLst>
              <a:gd name="adj" fmla="val 16667"/>
            </a:avLst>
          </a:prstGeom>
          <a:solidFill>
            <a:schemeClr val="accent1"/>
          </a:solidFill>
          <a:ln w="9525" algn="ctr">
            <a:solidFill>
              <a:schemeClr val="tx1"/>
            </a:solidFill>
            <a:round/>
            <a:headEnd/>
            <a:tailEnd/>
          </a:ln>
        </p:spPr>
        <p:txBody>
          <a:bodyPr/>
          <a:lstStyle/>
          <a:p>
            <a:r>
              <a:rPr lang="en-US" sz="2400" i="0"/>
              <a:t>Using &lt;jsp:useBean&gt; </a:t>
            </a:r>
          </a:p>
        </p:txBody>
      </p:sp>
    </p:spTree>
    <p:extLst>
      <p:ext uri="{BB962C8B-B14F-4D97-AF65-F5344CB8AC3E}">
        <p14:creationId xmlns:p14="http://schemas.microsoft.com/office/powerpoint/2010/main" val="1653897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65541"/>
                                        </p:tgtEl>
                                        <p:attrNameLst>
                                          <p:attrName>style.visibility</p:attrName>
                                        </p:attrNameLst>
                                      </p:cBhvr>
                                      <p:to>
                                        <p:strVal val="visible"/>
                                      </p:to>
                                    </p:set>
                                    <p:anim calcmode="lin" valueType="num">
                                      <p:cBhvr additive="base">
                                        <p:cTn id="13" dur="2000" fill="hold"/>
                                        <p:tgtEl>
                                          <p:spTgt spid="65541"/>
                                        </p:tgtEl>
                                        <p:attrNameLst>
                                          <p:attrName>ppt_x</p:attrName>
                                        </p:attrNameLst>
                                      </p:cBhvr>
                                      <p:tavLst>
                                        <p:tav tm="0">
                                          <p:val>
                                            <p:strVal val="0-#ppt_w/2"/>
                                          </p:val>
                                        </p:tav>
                                        <p:tav tm="100000">
                                          <p:val>
                                            <p:strVal val="#ppt_x"/>
                                          </p:val>
                                        </p:tav>
                                      </p:tavLst>
                                    </p:anim>
                                    <p:anim calcmode="lin" valueType="num">
                                      <p:cBhvr additive="base">
                                        <p:cTn id="14" dur="2000" fill="hold"/>
                                        <p:tgtEl>
                                          <p:spTgt spid="655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0-#ppt_w/2"/>
                                          </p:val>
                                        </p:tav>
                                        <p:tav tm="100000">
                                          <p:val>
                                            <p:strVal val="#ppt_x"/>
                                          </p:val>
                                        </p:tav>
                                      </p:tavLst>
                                    </p:anim>
                                    <p:anim calcmode="lin" valueType="num">
                                      <p:cBhvr additive="base">
                                        <p:cTn id="20"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000" fill="hold"/>
                                        <p:tgtEl>
                                          <p:spTgt spid="12"/>
                                        </p:tgtEl>
                                        <p:attrNameLst>
                                          <p:attrName>ppt_x</p:attrName>
                                        </p:attrNameLst>
                                      </p:cBhvr>
                                      <p:tavLst>
                                        <p:tav tm="0">
                                          <p:val>
                                            <p:strVal val="0-#ppt_w/2"/>
                                          </p:val>
                                        </p:tav>
                                        <p:tav tm="100000">
                                          <p:val>
                                            <p:strVal val="#ppt_x"/>
                                          </p:val>
                                        </p:tav>
                                      </p:tavLst>
                                    </p:anim>
                                    <p:anim calcmode="lin" valueType="num">
                                      <p:cBhvr additive="base">
                                        <p:cTn id="26" dur="2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000" fill="hold"/>
                                        <p:tgtEl>
                                          <p:spTgt spid="10"/>
                                        </p:tgtEl>
                                        <p:attrNameLst>
                                          <p:attrName>ppt_x</p:attrName>
                                        </p:attrNameLst>
                                      </p:cBhvr>
                                      <p:tavLst>
                                        <p:tav tm="0">
                                          <p:val>
                                            <p:strVal val="0-#ppt_w/2"/>
                                          </p:val>
                                        </p:tav>
                                        <p:tav tm="100000">
                                          <p:val>
                                            <p:strVal val="#ppt_x"/>
                                          </p:val>
                                        </p:tav>
                                      </p:tavLst>
                                    </p:anim>
                                    <p:anim calcmode="lin" valueType="num">
                                      <p:cBhvr additive="base">
                                        <p:cTn id="32"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2000" fill="hold"/>
                                        <p:tgtEl>
                                          <p:spTgt spid="14"/>
                                        </p:tgtEl>
                                        <p:attrNameLst>
                                          <p:attrName>ppt_x</p:attrName>
                                        </p:attrNameLst>
                                      </p:cBhvr>
                                      <p:tavLst>
                                        <p:tav tm="0">
                                          <p:val>
                                            <p:strVal val="0-#ppt_w/2"/>
                                          </p:val>
                                        </p:tav>
                                        <p:tav tm="100000">
                                          <p:val>
                                            <p:strVal val="#ppt_x"/>
                                          </p:val>
                                        </p:tav>
                                      </p:tavLst>
                                    </p:anim>
                                    <p:anim calcmode="lin" valueType="num">
                                      <p:cBhvr additive="base">
                                        <p:cTn id="38"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2000" fill="hold"/>
                                        <p:tgtEl>
                                          <p:spTgt spid="11"/>
                                        </p:tgtEl>
                                        <p:attrNameLst>
                                          <p:attrName>ppt_x</p:attrName>
                                        </p:attrNameLst>
                                      </p:cBhvr>
                                      <p:tavLst>
                                        <p:tav tm="0">
                                          <p:val>
                                            <p:strVal val="0-#ppt_w/2"/>
                                          </p:val>
                                        </p:tav>
                                        <p:tav tm="100000">
                                          <p:val>
                                            <p:strVal val="#ppt_x"/>
                                          </p:val>
                                        </p:tav>
                                      </p:tavLst>
                                    </p:anim>
                                    <p:anim calcmode="lin" valueType="num">
                                      <p:cBhvr additive="base">
                                        <p:cTn id="44" dur="2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8"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2000" fill="hold"/>
                                        <p:tgtEl>
                                          <p:spTgt spid="13"/>
                                        </p:tgtEl>
                                        <p:attrNameLst>
                                          <p:attrName>ppt_x</p:attrName>
                                        </p:attrNameLst>
                                      </p:cBhvr>
                                      <p:tavLst>
                                        <p:tav tm="0">
                                          <p:val>
                                            <p:strVal val="0-#ppt_w/2"/>
                                          </p:val>
                                        </p:tav>
                                        <p:tav tm="100000">
                                          <p:val>
                                            <p:strVal val="#ppt_x"/>
                                          </p:val>
                                        </p:tav>
                                      </p:tavLst>
                                    </p:anim>
                                    <p:anim calcmode="lin" valueType="num">
                                      <p:cBhvr additive="base">
                                        <p:cTn id="50"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5541" grpId="0" animBg="1"/>
      <p:bldP spid="9" grpId="0"/>
      <p:bldP spid="10" grpId="0"/>
      <p:bldP spid="11" grpId="0"/>
      <p:bldP spid="12" grpId="0" animBg="1"/>
      <p:bldP spid="13" grpId="0" animBg="1"/>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13446" y="17929"/>
            <a:ext cx="9130553" cy="744071"/>
          </a:xfrm>
          <a:solidFill>
            <a:schemeClr val="accent6">
              <a:lumMod val="75000"/>
            </a:schemeClr>
          </a:solidFill>
        </p:spPr>
        <p:txBody>
          <a:bodyPr>
            <a:normAutofit fontScale="90000"/>
          </a:bodyPr>
          <a:lstStyle/>
          <a:p>
            <a:pPr>
              <a:defRPr/>
            </a:pPr>
            <a:r>
              <a:rPr lang="en-US" dirty="0"/>
              <a:t>Summary</a:t>
            </a:r>
          </a:p>
        </p:txBody>
      </p:sp>
      <p:sp>
        <p:nvSpPr>
          <p:cNvPr id="82947" name="Rectangle 3"/>
          <p:cNvSpPr>
            <a:spLocks noGrp="1" noChangeArrowheads="1"/>
          </p:cNvSpPr>
          <p:nvPr>
            <p:ph type="body" idx="1"/>
          </p:nvPr>
        </p:nvSpPr>
        <p:spPr>
          <a:xfrm>
            <a:off x="0" y="762000"/>
            <a:ext cx="9144000" cy="5965825"/>
          </a:xfrm>
        </p:spPr>
        <p:txBody>
          <a:bodyPr>
            <a:normAutofit/>
          </a:bodyPr>
          <a:lstStyle/>
          <a:p>
            <a:pPr algn="just"/>
            <a:r>
              <a:rPr lang="en-US" sz="2400" dirty="0" smtClean="0"/>
              <a:t>JSP help us to code server side presentation logic</a:t>
            </a:r>
          </a:p>
          <a:p>
            <a:pPr algn="just"/>
            <a:r>
              <a:rPr lang="en-US" sz="2400" dirty="0" smtClean="0"/>
              <a:t>JSP has various tags which helps programmers to create, maintain it easily for dynamic content generation</a:t>
            </a:r>
          </a:p>
          <a:p>
            <a:pPr algn="just"/>
            <a:r>
              <a:rPr lang="en-US" sz="2400" dirty="0" smtClean="0"/>
              <a:t>JSP container (web container) converts JSP into Servlet Java code, which in turn is compiled into Servlet class.</a:t>
            </a:r>
          </a:p>
          <a:p>
            <a:pPr algn="just"/>
            <a:r>
              <a:rPr lang="en-US" sz="2400" dirty="0" smtClean="0"/>
              <a:t>Template data is sent as it is, where as </a:t>
            </a:r>
            <a:r>
              <a:rPr lang="en-US" sz="2400" dirty="0" err="1" smtClean="0"/>
              <a:t>scriptlets</a:t>
            </a:r>
            <a:r>
              <a:rPr lang="en-US" sz="2400" dirty="0" smtClean="0"/>
              <a:t> and JSP tags are compiled and executed </a:t>
            </a:r>
          </a:p>
          <a:p>
            <a:pPr algn="just"/>
            <a:r>
              <a:rPr lang="en-US" sz="2400" dirty="0" smtClean="0"/>
              <a:t>Directive elements are directions to Container about JSP, where as Action elements change runtime behavior of the JSP</a:t>
            </a:r>
          </a:p>
        </p:txBody>
      </p:sp>
      <p:sp>
        <p:nvSpPr>
          <p:cNvPr id="82948" name="Slide Number Placeholder 3"/>
          <p:cNvSpPr txBox="1">
            <a:spLocks/>
          </p:cNvSpPr>
          <p:nvPr/>
        </p:nvSpPr>
        <p:spPr bwMode="auto">
          <a:xfrm>
            <a:off x="4079631" y="6489700"/>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694492A7-BB6C-4E96-AEFD-F0E6D88CE1A7}" type="slidenum">
              <a:rPr lang="en-US" sz="1200" b="1" i="0">
                <a:solidFill>
                  <a:schemeClr val="bg1"/>
                </a:solidFill>
              </a:rPr>
              <a:pPr algn="ctr" eaLnBrk="1" hangingPunct="1"/>
              <a:t>69</a:t>
            </a:fld>
            <a:endParaRPr lang="en-US" sz="1200" b="1" i="0">
              <a:solidFill>
                <a:schemeClr val="bg1"/>
              </a:solidFill>
            </a:endParaRPr>
          </a:p>
        </p:txBody>
      </p:sp>
    </p:spTree>
    <p:extLst>
      <p:ext uri="{BB962C8B-B14F-4D97-AF65-F5344CB8AC3E}">
        <p14:creationId xmlns:p14="http://schemas.microsoft.com/office/powerpoint/2010/main" val="36972120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a:t>JSP</a:t>
            </a:r>
          </a:p>
        </p:txBody>
      </p:sp>
      <p:sp>
        <p:nvSpPr>
          <p:cNvPr id="20483" name="Rectangle 3"/>
          <p:cNvSpPr>
            <a:spLocks noGrp="1" noChangeArrowheads="1"/>
          </p:cNvSpPr>
          <p:nvPr>
            <p:ph type="body" idx="1"/>
          </p:nvPr>
        </p:nvSpPr>
        <p:spPr>
          <a:xfrm>
            <a:off x="0" y="685800"/>
            <a:ext cx="9144000" cy="2617788"/>
          </a:xfrm>
        </p:spPr>
        <p:txBody>
          <a:bodyPr>
            <a:normAutofit/>
          </a:bodyPr>
          <a:lstStyle/>
          <a:p>
            <a:pPr algn="just"/>
            <a:r>
              <a:rPr lang="en-US" sz="2400" dirty="0" smtClean="0"/>
              <a:t>Internally, the </a:t>
            </a:r>
            <a:r>
              <a:rPr lang="en-US" sz="2400" u="sng" dirty="0" smtClean="0"/>
              <a:t>JSP Container converts the JSP into a Servlet when a user requests for a JSP for the first time</a:t>
            </a:r>
          </a:p>
          <a:p>
            <a:pPr algn="just"/>
            <a:endParaRPr lang="en-US" sz="2400" dirty="0" smtClean="0"/>
          </a:p>
          <a:p>
            <a:pPr algn="just"/>
            <a:r>
              <a:rPr lang="en-US" sz="2400" dirty="0" smtClean="0"/>
              <a:t>This Servlet would produce the output that the JSP file is supposed to produce</a:t>
            </a:r>
          </a:p>
        </p:txBody>
      </p:sp>
      <p:sp>
        <p:nvSpPr>
          <p:cNvPr id="20484"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94649A2C-4C58-4AB3-9F25-6FF1C73F3CDB}" type="slidenum">
              <a:rPr lang="en-US" sz="1200" b="1" i="0">
                <a:solidFill>
                  <a:schemeClr val="bg1"/>
                </a:solidFill>
              </a:rPr>
              <a:pPr algn="ctr" eaLnBrk="1" hangingPunct="1"/>
              <a:t>7</a:t>
            </a:fld>
            <a:endParaRPr lang="en-US" sz="1200" b="1" i="0">
              <a:solidFill>
                <a:schemeClr val="bg1"/>
              </a:solidFill>
            </a:endParaRPr>
          </a:p>
        </p:txBody>
      </p:sp>
      <p:grpSp>
        <p:nvGrpSpPr>
          <p:cNvPr id="20485" name="Group 213"/>
          <p:cNvGrpSpPr>
            <a:grpSpLocks/>
          </p:cNvGrpSpPr>
          <p:nvPr/>
        </p:nvGrpSpPr>
        <p:grpSpPr bwMode="auto">
          <a:xfrm>
            <a:off x="457200" y="3124200"/>
            <a:ext cx="8382000" cy="2241550"/>
            <a:chOff x="841375" y="4255871"/>
            <a:chExt cx="9080500" cy="2241550"/>
          </a:xfrm>
        </p:grpSpPr>
        <p:pic>
          <p:nvPicPr>
            <p:cNvPr id="204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25" y="4255871"/>
              <a:ext cx="117316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206"/>
            <p:cNvSpPr txBox="1">
              <a:spLocks noChangeArrowheads="1"/>
            </p:cNvSpPr>
            <p:nvPr/>
          </p:nvSpPr>
          <p:spPr bwMode="auto">
            <a:xfrm>
              <a:off x="1155700" y="5573496"/>
              <a:ext cx="106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b="1" i="0">
                  <a:solidFill>
                    <a:schemeClr val="accent2"/>
                  </a:solidFill>
                </a:rPr>
                <a:t>.jsp file</a:t>
              </a:r>
            </a:p>
          </p:txBody>
        </p:sp>
        <p:sp>
          <p:nvSpPr>
            <p:cNvPr id="20488" name="Line 207"/>
            <p:cNvSpPr>
              <a:spLocks noChangeShapeType="1"/>
            </p:cNvSpPr>
            <p:nvPr/>
          </p:nvSpPr>
          <p:spPr bwMode="auto">
            <a:xfrm>
              <a:off x="5283200" y="4887696"/>
              <a:ext cx="1981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Line 208"/>
            <p:cNvSpPr>
              <a:spLocks noChangeShapeType="1"/>
            </p:cNvSpPr>
            <p:nvPr/>
          </p:nvSpPr>
          <p:spPr bwMode="auto">
            <a:xfrm>
              <a:off x="2063750" y="4887696"/>
              <a:ext cx="1981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490" name="Group 212"/>
            <p:cNvGrpSpPr>
              <a:grpSpLocks/>
            </p:cNvGrpSpPr>
            <p:nvPr/>
          </p:nvGrpSpPr>
          <p:grpSpPr bwMode="auto">
            <a:xfrm>
              <a:off x="3294063" y="4430496"/>
              <a:ext cx="3368788" cy="1447800"/>
              <a:chOff x="1920" y="2496"/>
              <a:chExt cx="1959" cy="912"/>
            </a:xfrm>
          </p:grpSpPr>
          <p:grpSp>
            <p:nvGrpSpPr>
              <p:cNvPr id="20493" name="Group 5"/>
              <p:cNvGrpSpPr>
                <a:grpSpLocks/>
              </p:cNvGrpSpPr>
              <p:nvPr/>
            </p:nvGrpSpPr>
            <p:grpSpPr bwMode="auto">
              <a:xfrm>
                <a:off x="1920" y="2496"/>
                <a:ext cx="1344" cy="912"/>
                <a:chOff x="1944" y="1230"/>
                <a:chExt cx="1756" cy="2040"/>
              </a:xfrm>
            </p:grpSpPr>
            <p:sp>
              <p:nvSpPr>
                <p:cNvPr id="20495" name="Line 6"/>
                <p:cNvSpPr>
                  <a:spLocks noChangeShapeType="1"/>
                </p:cNvSpPr>
                <p:nvPr/>
              </p:nvSpPr>
              <p:spPr bwMode="auto">
                <a:xfrm flipV="1">
                  <a:off x="2384" y="2612"/>
                  <a:ext cx="438" cy="3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7"/>
                <p:cNvSpPr>
                  <a:spLocks noChangeShapeType="1"/>
                </p:cNvSpPr>
                <p:nvPr/>
              </p:nvSpPr>
              <p:spPr bwMode="auto">
                <a:xfrm flipV="1">
                  <a:off x="2822" y="2612"/>
                  <a:ext cx="0" cy="46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8"/>
                <p:cNvSpPr>
                  <a:spLocks noChangeShapeType="1"/>
                </p:cNvSpPr>
                <p:nvPr/>
              </p:nvSpPr>
              <p:spPr bwMode="auto">
                <a:xfrm flipH="1" flipV="1">
                  <a:off x="2822" y="2612"/>
                  <a:ext cx="61" cy="11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9"/>
                <p:cNvSpPr>
                  <a:spLocks noChangeShapeType="1"/>
                </p:cNvSpPr>
                <p:nvPr/>
              </p:nvSpPr>
              <p:spPr bwMode="auto">
                <a:xfrm flipH="1">
                  <a:off x="2822" y="2612"/>
                  <a:ext cx="6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10"/>
                <p:cNvSpPr>
                  <a:spLocks noChangeShapeType="1"/>
                </p:cNvSpPr>
                <p:nvPr/>
              </p:nvSpPr>
              <p:spPr bwMode="auto">
                <a:xfrm flipH="1">
                  <a:off x="2822" y="2284"/>
                  <a:ext cx="440" cy="32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11"/>
                <p:cNvSpPr>
                  <a:spLocks noChangeShapeType="1"/>
                </p:cNvSpPr>
                <p:nvPr/>
              </p:nvSpPr>
              <p:spPr bwMode="auto">
                <a:xfrm>
                  <a:off x="2822" y="2119"/>
                  <a:ext cx="0" cy="4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12"/>
                <p:cNvSpPr>
                  <a:spLocks noChangeShapeType="1"/>
                </p:cNvSpPr>
                <p:nvPr/>
              </p:nvSpPr>
              <p:spPr bwMode="auto">
                <a:xfrm>
                  <a:off x="2520" y="2338"/>
                  <a:ext cx="302" cy="2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13"/>
                <p:cNvSpPr>
                  <a:spLocks noChangeShapeType="1"/>
                </p:cNvSpPr>
                <p:nvPr/>
              </p:nvSpPr>
              <p:spPr bwMode="auto">
                <a:xfrm>
                  <a:off x="2165" y="2612"/>
                  <a:ext cx="65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Freeform 14"/>
                <p:cNvSpPr>
                  <a:spLocks noEditPoints="1"/>
                </p:cNvSpPr>
                <p:nvPr/>
              </p:nvSpPr>
              <p:spPr bwMode="auto">
                <a:xfrm>
                  <a:off x="1944" y="1957"/>
                  <a:ext cx="1756" cy="1313"/>
                </a:xfrm>
                <a:custGeom>
                  <a:avLst/>
                  <a:gdLst>
                    <a:gd name="T0" fmla="*/ 1756 w 1756"/>
                    <a:gd name="T1" fmla="*/ 0 h 1313"/>
                    <a:gd name="T2" fmla="*/ 0 w 1756"/>
                    <a:gd name="T3" fmla="*/ 1313 h 1313"/>
                    <a:gd name="T4" fmla="*/ 1756 w 1756"/>
                    <a:gd name="T5" fmla="*/ 655 h 1313"/>
                    <a:gd name="T6" fmla="*/ 1748 w 1756"/>
                    <a:gd name="T7" fmla="*/ 569 h 1313"/>
                    <a:gd name="T8" fmla="*/ 1725 w 1756"/>
                    <a:gd name="T9" fmla="*/ 485 h 1313"/>
                    <a:gd name="T10" fmla="*/ 1688 w 1756"/>
                    <a:gd name="T11" fmla="*/ 402 h 1313"/>
                    <a:gd name="T12" fmla="*/ 1636 w 1756"/>
                    <a:gd name="T13" fmla="*/ 324 h 1313"/>
                    <a:gd name="T14" fmla="*/ 1571 w 1756"/>
                    <a:gd name="T15" fmla="*/ 253 h 1313"/>
                    <a:gd name="T16" fmla="*/ 1494 w 1756"/>
                    <a:gd name="T17" fmla="*/ 187 h 1313"/>
                    <a:gd name="T18" fmla="*/ 1406 w 1756"/>
                    <a:gd name="T19" fmla="*/ 130 h 1313"/>
                    <a:gd name="T20" fmla="*/ 1308 w 1756"/>
                    <a:gd name="T21" fmla="*/ 84 h 1313"/>
                    <a:gd name="T22" fmla="*/ 1204 w 1756"/>
                    <a:gd name="T23" fmla="*/ 46 h 1313"/>
                    <a:gd name="T24" fmla="*/ 1093 w 1756"/>
                    <a:gd name="T25" fmla="*/ 19 h 1313"/>
                    <a:gd name="T26" fmla="*/ 979 w 1756"/>
                    <a:gd name="T27" fmla="*/ 3 h 1313"/>
                    <a:gd name="T28" fmla="*/ 864 w 1756"/>
                    <a:gd name="T29" fmla="*/ 0 h 1313"/>
                    <a:gd name="T30" fmla="*/ 749 w 1756"/>
                    <a:gd name="T31" fmla="*/ 5 h 1313"/>
                    <a:gd name="T32" fmla="*/ 636 w 1756"/>
                    <a:gd name="T33" fmla="*/ 24 h 1313"/>
                    <a:gd name="T34" fmla="*/ 526 w 1756"/>
                    <a:gd name="T35" fmla="*/ 53 h 1313"/>
                    <a:gd name="T36" fmla="*/ 422 w 1756"/>
                    <a:gd name="T37" fmla="*/ 93 h 1313"/>
                    <a:gd name="T38" fmla="*/ 328 w 1756"/>
                    <a:gd name="T39" fmla="*/ 143 h 1313"/>
                    <a:gd name="T40" fmla="*/ 242 w 1756"/>
                    <a:gd name="T41" fmla="*/ 203 h 1313"/>
                    <a:gd name="T42" fmla="*/ 169 w 1756"/>
                    <a:gd name="T43" fmla="*/ 270 h 1313"/>
                    <a:gd name="T44" fmla="*/ 105 w 1756"/>
                    <a:gd name="T45" fmla="*/ 343 h 1313"/>
                    <a:gd name="T46" fmla="*/ 57 w 1756"/>
                    <a:gd name="T47" fmla="*/ 421 h 1313"/>
                    <a:gd name="T48" fmla="*/ 25 w 1756"/>
                    <a:gd name="T49" fmla="*/ 506 h 1313"/>
                    <a:gd name="T50" fmla="*/ 6 w 1756"/>
                    <a:gd name="T51" fmla="*/ 590 h 1313"/>
                    <a:gd name="T52" fmla="*/ 2 w 1756"/>
                    <a:gd name="T53" fmla="*/ 678 h 1313"/>
                    <a:gd name="T54" fmla="*/ 13 w 1756"/>
                    <a:gd name="T55" fmla="*/ 764 h 1313"/>
                    <a:gd name="T56" fmla="*/ 38 w 1756"/>
                    <a:gd name="T57" fmla="*/ 849 h 1313"/>
                    <a:gd name="T58" fmla="*/ 81 w 1756"/>
                    <a:gd name="T59" fmla="*/ 929 h 1313"/>
                    <a:gd name="T60" fmla="*/ 136 w 1756"/>
                    <a:gd name="T61" fmla="*/ 1006 h 1313"/>
                    <a:gd name="T62" fmla="*/ 203 w 1756"/>
                    <a:gd name="T63" fmla="*/ 1077 h 1313"/>
                    <a:gd name="T64" fmla="*/ 284 w 1756"/>
                    <a:gd name="T65" fmla="*/ 1138 h 1313"/>
                    <a:gd name="T66" fmla="*/ 374 w 1756"/>
                    <a:gd name="T67" fmla="*/ 1194 h 1313"/>
                    <a:gd name="T68" fmla="*/ 474 w 1756"/>
                    <a:gd name="T69" fmla="*/ 1238 h 1313"/>
                    <a:gd name="T70" fmla="*/ 580 w 1756"/>
                    <a:gd name="T71" fmla="*/ 1272 h 1313"/>
                    <a:gd name="T72" fmla="*/ 691 w 1756"/>
                    <a:gd name="T73" fmla="*/ 1297 h 1313"/>
                    <a:gd name="T74" fmla="*/ 807 w 1756"/>
                    <a:gd name="T75" fmla="*/ 1311 h 1313"/>
                    <a:gd name="T76" fmla="*/ 922 w 1756"/>
                    <a:gd name="T77" fmla="*/ 1311 h 1313"/>
                    <a:gd name="T78" fmla="*/ 1037 w 1756"/>
                    <a:gd name="T79" fmla="*/ 1301 h 1313"/>
                    <a:gd name="T80" fmla="*/ 1149 w 1756"/>
                    <a:gd name="T81" fmla="*/ 1280 h 1313"/>
                    <a:gd name="T82" fmla="*/ 1258 w 1756"/>
                    <a:gd name="T83" fmla="*/ 1248 h 1313"/>
                    <a:gd name="T84" fmla="*/ 1358 w 1756"/>
                    <a:gd name="T85" fmla="*/ 1205 h 1313"/>
                    <a:gd name="T86" fmla="*/ 1450 w 1756"/>
                    <a:gd name="T87" fmla="*/ 1154 h 1313"/>
                    <a:gd name="T88" fmla="*/ 1533 w 1756"/>
                    <a:gd name="T89" fmla="*/ 1092 h 1313"/>
                    <a:gd name="T90" fmla="*/ 1606 w 1756"/>
                    <a:gd name="T91" fmla="*/ 1023 h 1313"/>
                    <a:gd name="T92" fmla="*/ 1663 w 1756"/>
                    <a:gd name="T93" fmla="*/ 948 h 1313"/>
                    <a:gd name="T94" fmla="*/ 1707 w 1756"/>
                    <a:gd name="T95" fmla="*/ 868 h 1313"/>
                    <a:gd name="T96" fmla="*/ 1738 w 1756"/>
                    <a:gd name="T97" fmla="*/ 786 h 1313"/>
                    <a:gd name="T98" fmla="*/ 1754 w 1756"/>
                    <a:gd name="T99" fmla="*/ 699 h 131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56"/>
                    <a:gd name="T151" fmla="*/ 0 h 1313"/>
                    <a:gd name="T152" fmla="*/ 1756 w 1756"/>
                    <a:gd name="T153" fmla="*/ 1313 h 131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56" h="1313">
                      <a:moveTo>
                        <a:pt x="0" y="0"/>
                      </a:moveTo>
                      <a:lnTo>
                        <a:pt x="1756" y="0"/>
                      </a:lnTo>
                      <a:lnTo>
                        <a:pt x="1756" y="1313"/>
                      </a:lnTo>
                      <a:lnTo>
                        <a:pt x="0" y="1313"/>
                      </a:lnTo>
                      <a:lnTo>
                        <a:pt x="0" y="0"/>
                      </a:lnTo>
                      <a:close/>
                      <a:moveTo>
                        <a:pt x="1756" y="655"/>
                      </a:moveTo>
                      <a:lnTo>
                        <a:pt x="1754" y="613"/>
                      </a:lnTo>
                      <a:lnTo>
                        <a:pt x="1748" y="569"/>
                      </a:lnTo>
                      <a:lnTo>
                        <a:pt x="1738" y="527"/>
                      </a:lnTo>
                      <a:lnTo>
                        <a:pt x="1725" y="485"/>
                      </a:lnTo>
                      <a:lnTo>
                        <a:pt x="1707" y="442"/>
                      </a:lnTo>
                      <a:lnTo>
                        <a:pt x="1688" y="402"/>
                      </a:lnTo>
                      <a:lnTo>
                        <a:pt x="1663" y="362"/>
                      </a:lnTo>
                      <a:lnTo>
                        <a:pt x="1636" y="324"/>
                      </a:lnTo>
                      <a:lnTo>
                        <a:pt x="1606" y="287"/>
                      </a:lnTo>
                      <a:lnTo>
                        <a:pt x="1571" y="253"/>
                      </a:lnTo>
                      <a:lnTo>
                        <a:pt x="1533" y="218"/>
                      </a:lnTo>
                      <a:lnTo>
                        <a:pt x="1494" y="187"/>
                      </a:lnTo>
                      <a:lnTo>
                        <a:pt x="1450" y="159"/>
                      </a:lnTo>
                      <a:lnTo>
                        <a:pt x="1406" y="130"/>
                      </a:lnTo>
                      <a:lnTo>
                        <a:pt x="1358" y="105"/>
                      </a:lnTo>
                      <a:lnTo>
                        <a:pt x="1308" y="84"/>
                      </a:lnTo>
                      <a:lnTo>
                        <a:pt x="1258" y="63"/>
                      </a:lnTo>
                      <a:lnTo>
                        <a:pt x="1204" y="46"/>
                      </a:lnTo>
                      <a:lnTo>
                        <a:pt x="1149" y="30"/>
                      </a:lnTo>
                      <a:lnTo>
                        <a:pt x="1093" y="19"/>
                      </a:lnTo>
                      <a:lnTo>
                        <a:pt x="1037" y="9"/>
                      </a:lnTo>
                      <a:lnTo>
                        <a:pt x="979" y="3"/>
                      </a:lnTo>
                      <a:lnTo>
                        <a:pt x="922" y="0"/>
                      </a:lnTo>
                      <a:lnTo>
                        <a:pt x="864" y="0"/>
                      </a:lnTo>
                      <a:lnTo>
                        <a:pt x="807" y="1"/>
                      </a:lnTo>
                      <a:lnTo>
                        <a:pt x="749" y="5"/>
                      </a:lnTo>
                      <a:lnTo>
                        <a:pt x="691" y="13"/>
                      </a:lnTo>
                      <a:lnTo>
                        <a:pt x="636" y="24"/>
                      </a:lnTo>
                      <a:lnTo>
                        <a:pt x="580" y="38"/>
                      </a:lnTo>
                      <a:lnTo>
                        <a:pt x="526" y="53"/>
                      </a:lnTo>
                      <a:lnTo>
                        <a:pt x="474" y="72"/>
                      </a:lnTo>
                      <a:lnTo>
                        <a:pt x="422" y="93"/>
                      </a:lnTo>
                      <a:lnTo>
                        <a:pt x="374" y="118"/>
                      </a:lnTo>
                      <a:lnTo>
                        <a:pt x="328" y="143"/>
                      </a:lnTo>
                      <a:lnTo>
                        <a:pt x="284" y="172"/>
                      </a:lnTo>
                      <a:lnTo>
                        <a:pt x="242" y="203"/>
                      </a:lnTo>
                      <a:lnTo>
                        <a:pt x="203" y="235"/>
                      </a:lnTo>
                      <a:lnTo>
                        <a:pt x="169" y="270"/>
                      </a:lnTo>
                      <a:lnTo>
                        <a:pt x="136" y="306"/>
                      </a:lnTo>
                      <a:lnTo>
                        <a:pt x="105" y="343"/>
                      </a:lnTo>
                      <a:lnTo>
                        <a:pt x="81" y="381"/>
                      </a:lnTo>
                      <a:lnTo>
                        <a:pt x="57" y="421"/>
                      </a:lnTo>
                      <a:lnTo>
                        <a:pt x="38" y="463"/>
                      </a:lnTo>
                      <a:lnTo>
                        <a:pt x="25" y="506"/>
                      </a:lnTo>
                      <a:lnTo>
                        <a:pt x="13" y="548"/>
                      </a:lnTo>
                      <a:lnTo>
                        <a:pt x="6" y="590"/>
                      </a:lnTo>
                      <a:lnTo>
                        <a:pt x="2" y="634"/>
                      </a:lnTo>
                      <a:lnTo>
                        <a:pt x="2" y="678"/>
                      </a:lnTo>
                      <a:lnTo>
                        <a:pt x="6" y="720"/>
                      </a:lnTo>
                      <a:lnTo>
                        <a:pt x="13" y="764"/>
                      </a:lnTo>
                      <a:lnTo>
                        <a:pt x="25" y="807"/>
                      </a:lnTo>
                      <a:lnTo>
                        <a:pt x="38" y="849"/>
                      </a:lnTo>
                      <a:lnTo>
                        <a:pt x="57" y="889"/>
                      </a:lnTo>
                      <a:lnTo>
                        <a:pt x="81" y="929"/>
                      </a:lnTo>
                      <a:lnTo>
                        <a:pt x="105" y="968"/>
                      </a:lnTo>
                      <a:lnTo>
                        <a:pt x="136" y="1006"/>
                      </a:lnTo>
                      <a:lnTo>
                        <a:pt x="169" y="1042"/>
                      </a:lnTo>
                      <a:lnTo>
                        <a:pt x="203" y="1077"/>
                      </a:lnTo>
                      <a:lnTo>
                        <a:pt x="242" y="1108"/>
                      </a:lnTo>
                      <a:lnTo>
                        <a:pt x="284" y="1138"/>
                      </a:lnTo>
                      <a:lnTo>
                        <a:pt x="328" y="1167"/>
                      </a:lnTo>
                      <a:lnTo>
                        <a:pt x="374" y="1194"/>
                      </a:lnTo>
                      <a:lnTo>
                        <a:pt x="422" y="1217"/>
                      </a:lnTo>
                      <a:lnTo>
                        <a:pt x="474" y="1238"/>
                      </a:lnTo>
                      <a:lnTo>
                        <a:pt x="526" y="1257"/>
                      </a:lnTo>
                      <a:lnTo>
                        <a:pt x="580" y="1272"/>
                      </a:lnTo>
                      <a:lnTo>
                        <a:pt x="636" y="1286"/>
                      </a:lnTo>
                      <a:lnTo>
                        <a:pt x="691" y="1297"/>
                      </a:lnTo>
                      <a:lnTo>
                        <a:pt x="749" y="1305"/>
                      </a:lnTo>
                      <a:lnTo>
                        <a:pt x="807" y="1311"/>
                      </a:lnTo>
                      <a:lnTo>
                        <a:pt x="864" y="1313"/>
                      </a:lnTo>
                      <a:lnTo>
                        <a:pt x="922" y="1311"/>
                      </a:lnTo>
                      <a:lnTo>
                        <a:pt x="979" y="1309"/>
                      </a:lnTo>
                      <a:lnTo>
                        <a:pt x="1037" y="1301"/>
                      </a:lnTo>
                      <a:lnTo>
                        <a:pt x="1093" y="1292"/>
                      </a:lnTo>
                      <a:lnTo>
                        <a:pt x="1149" y="1280"/>
                      </a:lnTo>
                      <a:lnTo>
                        <a:pt x="1204" y="1265"/>
                      </a:lnTo>
                      <a:lnTo>
                        <a:pt x="1258" y="1248"/>
                      </a:lnTo>
                      <a:lnTo>
                        <a:pt x="1308" y="1228"/>
                      </a:lnTo>
                      <a:lnTo>
                        <a:pt x="1358" y="1205"/>
                      </a:lnTo>
                      <a:lnTo>
                        <a:pt x="1406" y="1180"/>
                      </a:lnTo>
                      <a:lnTo>
                        <a:pt x="1450" y="1154"/>
                      </a:lnTo>
                      <a:lnTo>
                        <a:pt x="1494" y="1125"/>
                      </a:lnTo>
                      <a:lnTo>
                        <a:pt x="1533" y="1092"/>
                      </a:lnTo>
                      <a:lnTo>
                        <a:pt x="1571" y="1060"/>
                      </a:lnTo>
                      <a:lnTo>
                        <a:pt x="1606" y="1023"/>
                      </a:lnTo>
                      <a:lnTo>
                        <a:pt x="1636" y="987"/>
                      </a:lnTo>
                      <a:lnTo>
                        <a:pt x="1663" y="948"/>
                      </a:lnTo>
                      <a:lnTo>
                        <a:pt x="1688" y="910"/>
                      </a:lnTo>
                      <a:lnTo>
                        <a:pt x="1707" y="868"/>
                      </a:lnTo>
                      <a:lnTo>
                        <a:pt x="1725" y="828"/>
                      </a:lnTo>
                      <a:lnTo>
                        <a:pt x="1738" y="786"/>
                      </a:lnTo>
                      <a:lnTo>
                        <a:pt x="1748" y="741"/>
                      </a:lnTo>
                      <a:lnTo>
                        <a:pt x="1754" y="699"/>
                      </a:lnTo>
                      <a:lnTo>
                        <a:pt x="1756" y="6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4" name="Freeform 15"/>
                <p:cNvSpPr>
                  <a:spLocks noEditPoints="1"/>
                </p:cNvSpPr>
                <p:nvPr/>
              </p:nvSpPr>
              <p:spPr bwMode="auto">
                <a:xfrm>
                  <a:off x="1946" y="1957"/>
                  <a:ext cx="1754" cy="1313"/>
                </a:xfrm>
                <a:custGeom>
                  <a:avLst/>
                  <a:gdLst>
                    <a:gd name="T0" fmla="*/ 1746 w 1754"/>
                    <a:gd name="T1" fmla="*/ 569 h 1313"/>
                    <a:gd name="T2" fmla="*/ 1705 w 1754"/>
                    <a:gd name="T3" fmla="*/ 442 h 1313"/>
                    <a:gd name="T4" fmla="*/ 1634 w 1754"/>
                    <a:gd name="T5" fmla="*/ 324 h 1313"/>
                    <a:gd name="T6" fmla="*/ 1531 w 1754"/>
                    <a:gd name="T7" fmla="*/ 218 h 1313"/>
                    <a:gd name="T8" fmla="*/ 1404 w 1754"/>
                    <a:gd name="T9" fmla="*/ 130 h 1313"/>
                    <a:gd name="T10" fmla="*/ 1256 w 1754"/>
                    <a:gd name="T11" fmla="*/ 63 h 1313"/>
                    <a:gd name="T12" fmla="*/ 1091 w 1754"/>
                    <a:gd name="T13" fmla="*/ 19 h 1313"/>
                    <a:gd name="T14" fmla="*/ 920 w 1754"/>
                    <a:gd name="T15" fmla="*/ 0 h 1313"/>
                    <a:gd name="T16" fmla="*/ 747 w 1754"/>
                    <a:gd name="T17" fmla="*/ 5 h 1313"/>
                    <a:gd name="T18" fmla="*/ 578 w 1754"/>
                    <a:gd name="T19" fmla="*/ 38 h 1313"/>
                    <a:gd name="T20" fmla="*/ 420 w 1754"/>
                    <a:gd name="T21" fmla="*/ 93 h 1313"/>
                    <a:gd name="T22" fmla="*/ 282 w 1754"/>
                    <a:gd name="T23" fmla="*/ 172 h 1313"/>
                    <a:gd name="T24" fmla="*/ 167 w 1754"/>
                    <a:gd name="T25" fmla="*/ 270 h 1313"/>
                    <a:gd name="T26" fmla="*/ 79 w 1754"/>
                    <a:gd name="T27" fmla="*/ 381 h 1313"/>
                    <a:gd name="T28" fmla="*/ 23 w 1754"/>
                    <a:gd name="T29" fmla="*/ 506 h 1313"/>
                    <a:gd name="T30" fmla="*/ 0 w 1754"/>
                    <a:gd name="T31" fmla="*/ 634 h 1313"/>
                    <a:gd name="T32" fmla="*/ 11 w 1754"/>
                    <a:gd name="T33" fmla="*/ 764 h 1313"/>
                    <a:gd name="T34" fmla="*/ 55 w 1754"/>
                    <a:gd name="T35" fmla="*/ 889 h 1313"/>
                    <a:gd name="T36" fmla="*/ 134 w 1754"/>
                    <a:gd name="T37" fmla="*/ 1006 h 1313"/>
                    <a:gd name="T38" fmla="*/ 240 w 1754"/>
                    <a:gd name="T39" fmla="*/ 1108 h 1313"/>
                    <a:gd name="T40" fmla="*/ 372 w 1754"/>
                    <a:gd name="T41" fmla="*/ 1194 h 1313"/>
                    <a:gd name="T42" fmla="*/ 524 w 1754"/>
                    <a:gd name="T43" fmla="*/ 1257 h 1313"/>
                    <a:gd name="T44" fmla="*/ 689 w 1754"/>
                    <a:gd name="T45" fmla="*/ 1297 h 1313"/>
                    <a:gd name="T46" fmla="*/ 862 w 1754"/>
                    <a:gd name="T47" fmla="*/ 1313 h 1313"/>
                    <a:gd name="T48" fmla="*/ 1035 w 1754"/>
                    <a:gd name="T49" fmla="*/ 1301 h 1313"/>
                    <a:gd name="T50" fmla="*/ 1202 w 1754"/>
                    <a:gd name="T51" fmla="*/ 1265 h 1313"/>
                    <a:gd name="T52" fmla="*/ 1356 w 1754"/>
                    <a:gd name="T53" fmla="*/ 1205 h 1313"/>
                    <a:gd name="T54" fmla="*/ 1492 w 1754"/>
                    <a:gd name="T55" fmla="*/ 1125 h 1313"/>
                    <a:gd name="T56" fmla="*/ 1604 w 1754"/>
                    <a:gd name="T57" fmla="*/ 1023 h 1313"/>
                    <a:gd name="T58" fmla="*/ 1686 w 1754"/>
                    <a:gd name="T59" fmla="*/ 910 h 1313"/>
                    <a:gd name="T60" fmla="*/ 1736 w 1754"/>
                    <a:gd name="T61" fmla="*/ 786 h 1313"/>
                    <a:gd name="T62" fmla="*/ 1754 w 1754"/>
                    <a:gd name="T63" fmla="*/ 655 h 1313"/>
                    <a:gd name="T64" fmla="*/ 1723 w 1754"/>
                    <a:gd name="T65" fmla="*/ 571 h 1313"/>
                    <a:gd name="T66" fmla="*/ 1684 w 1754"/>
                    <a:gd name="T67" fmla="*/ 446 h 1313"/>
                    <a:gd name="T68" fmla="*/ 1611 w 1754"/>
                    <a:gd name="T69" fmla="*/ 329 h 1313"/>
                    <a:gd name="T70" fmla="*/ 1510 w 1754"/>
                    <a:gd name="T71" fmla="*/ 226 h 1313"/>
                    <a:gd name="T72" fmla="*/ 1383 w 1754"/>
                    <a:gd name="T73" fmla="*/ 141 h 1313"/>
                    <a:gd name="T74" fmla="*/ 1237 w 1754"/>
                    <a:gd name="T75" fmla="*/ 76 h 1313"/>
                    <a:gd name="T76" fmla="*/ 1074 w 1754"/>
                    <a:gd name="T77" fmla="*/ 34 h 1313"/>
                    <a:gd name="T78" fmla="*/ 904 w 1754"/>
                    <a:gd name="T79" fmla="*/ 17 h 1313"/>
                    <a:gd name="T80" fmla="*/ 734 w 1754"/>
                    <a:gd name="T81" fmla="*/ 24 h 1313"/>
                    <a:gd name="T82" fmla="*/ 568 w 1754"/>
                    <a:gd name="T83" fmla="*/ 59 h 1313"/>
                    <a:gd name="T84" fmla="*/ 417 w 1754"/>
                    <a:gd name="T85" fmla="*/ 116 h 1313"/>
                    <a:gd name="T86" fmla="*/ 282 w 1754"/>
                    <a:gd name="T87" fmla="*/ 195 h 1313"/>
                    <a:gd name="T88" fmla="*/ 173 w 1754"/>
                    <a:gd name="T89" fmla="*/ 293 h 1313"/>
                    <a:gd name="T90" fmla="*/ 90 w 1754"/>
                    <a:gd name="T91" fmla="*/ 406 h 1313"/>
                    <a:gd name="T92" fmla="*/ 38 w 1754"/>
                    <a:gd name="T93" fmla="*/ 529 h 1313"/>
                    <a:gd name="T94" fmla="*/ 21 w 1754"/>
                    <a:gd name="T95" fmla="*/ 655 h 1313"/>
                    <a:gd name="T96" fmla="*/ 38 w 1754"/>
                    <a:gd name="T97" fmla="*/ 784 h 1313"/>
                    <a:gd name="T98" fmla="*/ 90 w 1754"/>
                    <a:gd name="T99" fmla="*/ 904 h 1313"/>
                    <a:gd name="T100" fmla="*/ 173 w 1754"/>
                    <a:gd name="T101" fmla="*/ 1017 h 1313"/>
                    <a:gd name="T102" fmla="*/ 282 w 1754"/>
                    <a:gd name="T103" fmla="*/ 1115 h 1313"/>
                    <a:gd name="T104" fmla="*/ 417 w 1754"/>
                    <a:gd name="T105" fmla="*/ 1194 h 1313"/>
                    <a:gd name="T106" fmla="*/ 568 w 1754"/>
                    <a:gd name="T107" fmla="*/ 1253 h 1313"/>
                    <a:gd name="T108" fmla="*/ 734 w 1754"/>
                    <a:gd name="T109" fmla="*/ 1286 h 1313"/>
                    <a:gd name="T110" fmla="*/ 904 w 1754"/>
                    <a:gd name="T111" fmla="*/ 1295 h 1313"/>
                    <a:gd name="T112" fmla="*/ 1074 w 1754"/>
                    <a:gd name="T113" fmla="*/ 1278 h 1313"/>
                    <a:gd name="T114" fmla="*/ 1237 w 1754"/>
                    <a:gd name="T115" fmla="*/ 1236 h 1313"/>
                    <a:gd name="T116" fmla="*/ 1383 w 1754"/>
                    <a:gd name="T117" fmla="*/ 1171 h 1313"/>
                    <a:gd name="T118" fmla="*/ 1510 w 1754"/>
                    <a:gd name="T119" fmla="*/ 1085 h 1313"/>
                    <a:gd name="T120" fmla="*/ 1611 w 1754"/>
                    <a:gd name="T121" fmla="*/ 981 h 1313"/>
                    <a:gd name="T122" fmla="*/ 1684 w 1754"/>
                    <a:gd name="T123" fmla="*/ 866 h 1313"/>
                    <a:gd name="T124" fmla="*/ 1723 w 1754"/>
                    <a:gd name="T125" fmla="*/ 741 h 1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54"/>
                    <a:gd name="T190" fmla="*/ 0 h 1313"/>
                    <a:gd name="T191" fmla="*/ 1754 w 1754"/>
                    <a:gd name="T192" fmla="*/ 1313 h 13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54" h="1313">
                      <a:moveTo>
                        <a:pt x="1754" y="655"/>
                      </a:moveTo>
                      <a:lnTo>
                        <a:pt x="1752" y="613"/>
                      </a:lnTo>
                      <a:lnTo>
                        <a:pt x="1746" y="569"/>
                      </a:lnTo>
                      <a:lnTo>
                        <a:pt x="1736" y="527"/>
                      </a:lnTo>
                      <a:lnTo>
                        <a:pt x="1723" y="485"/>
                      </a:lnTo>
                      <a:lnTo>
                        <a:pt x="1705" y="442"/>
                      </a:lnTo>
                      <a:lnTo>
                        <a:pt x="1686" y="402"/>
                      </a:lnTo>
                      <a:lnTo>
                        <a:pt x="1661" y="362"/>
                      </a:lnTo>
                      <a:lnTo>
                        <a:pt x="1634" y="324"/>
                      </a:lnTo>
                      <a:lnTo>
                        <a:pt x="1604" y="287"/>
                      </a:lnTo>
                      <a:lnTo>
                        <a:pt x="1569" y="253"/>
                      </a:lnTo>
                      <a:lnTo>
                        <a:pt x="1531" y="218"/>
                      </a:lnTo>
                      <a:lnTo>
                        <a:pt x="1492" y="187"/>
                      </a:lnTo>
                      <a:lnTo>
                        <a:pt x="1448" y="159"/>
                      </a:lnTo>
                      <a:lnTo>
                        <a:pt x="1404" y="130"/>
                      </a:lnTo>
                      <a:lnTo>
                        <a:pt x="1356" y="105"/>
                      </a:lnTo>
                      <a:lnTo>
                        <a:pt x="1306" y="84"/>
                      </a:lnTo>
                      <a:lnTo>
                        <a:pt x="1256" y="63"/>
                      </a:lnTo>
                      <a:lnTo>
                        <a:pt x="1202" y="46"/>
                      </a:lnTo>
                      <a:lnTo>
                        <a:pt x="1147" y="30"/>
                      </a:lnTo>
                      <a:lnTo>
                        <a:pt x="1091" y="19"/>
                      </a:lnTo>
                      <a:lnTo>
                        <a:pt x="1035" y="9"/>
                      </a:lnTo>
                      <a:lnTo>
                        <a:pt x="977" y="3"/>
                      </a:lnTo>
                      <a:lnTo>
                        <a:pt x="920" y="0"/>
                      </a:lnTo>
                      <a:lnTo>
                        <a:pt x="862" y="0"/>
                      </a:lnTo>
                      <a:lnTo>
                        <a:pt x="805" y="1"/>
                      </a:lnTo>
                      <a:lnTo>
                        <a:pt x="747" y="5"/>
                      </a:lnTo>
                      <a:lnTo>
                        <a:pt x="689" y="13"/>
                      </a:lnTo>
                      <a:lnTo>
                        <a:pt x="634" y="24"/>
                      </a:lnTo>
                      <a:lnTo>
                        <a:pt x="578" y="38"/>
                      </a:lnTo>
                      <a:lnTo>
                        <a:pt x="524" y="53"/>
                      </a:lnTo>
                      <a:lnTo>
                        <a:pt x="472" y="72"/>
                      </a:lnTo>
                      <a:lnTo>
                        <a:pt x="420" y="93"/>
                      </a:lnTo>
                      <a:lnTo>
                        <a:pt x="372" y="118"/>
                      </a:lnTo>
                      <a:lnTo>
                        <a:pt x="326" y="143"/>
                      </a:lnTo>
                      <a:lnTo>
                        <a:pt x="282" y="172"/>
                      </a:lnTo>
                      <a:lnTo>
                        <a:pt x="240" y="203"/>
                      </a:lnTo>
                      <a:lnTo>
                        <a:pt x="201" y="235"/>
                      </a:lnTo>
                      <a:lnTo>
                        <a:pt x="167" y="270"/>
                      </a:lnTo>
                      <a:lnTo>
                        <a:pt x="134" y="306"/>
                      </a:lnTo>
                      <a:lnTo>
                        <a:pt x="103" y="343"/>
                      </a:lnTo>
                      <a:lnTo>
                        <a:pt x="79" y="381"/>
                      </a:lnTo>
                      <a:lnTo>
                        <a:pt x="55" y="421"/>
                      </a:lnTo>
                      <a:lnTo>
                        <a:pt x="36" y="463"/>
                      </a:lnTo>
                      <a:lnTo>
                        <a:pt x="23" y="506"/>
                      </a:lnTo>
                      <a:lnTo>
                        <a:pt x="11" y="548"/>
                      </a:lnTo>
                      <a:lnTo>
                        <a:pt x="4" y="590"/>
                      </a:lnTo>
                      <a:lnTo>
                        <a:pt x="0" y="634"/>
                      </a:lnTo>
                      <a:lnTo>
                        <a:pt x="0" y="678"/>
                      </a:lnTo>
                      <a:lnTo>
                        <a:pt x="4" y="720"/>
                      </a:lnTo>
                      <a:lnTo>
                        <a:pt x="11" y="764"/>
                      </a:lnTo>
                      <a:lnTo>
                        <a:pt x="23" y="807"/>
                      </a:lnTo>
                      <a:lnTo>
                        <a:pt x="36" y="849"/>
                      </a:lnTo>
                      <a:lnTo>
                        <a:pt x="55" y="889"/>
                      </a:lnTo>
                      <a:lnTo>
                        <a:pt x="79" y="929"/>
                      </a:lnTo>
                      <a:lnTo>
                        <a:pt x="103" y="968"/>
                      </a:lnTo>
                      <a:lnTo>
                        <a:pt x="134" y="1006"/>
                      </a:lnTo>
                      <a:lnTo>
                        <a:pt x="167" y="1042"/>
                      </a:lnTo>
                      <a:lnTo>
                        <a:pt x="201" y="1077"/>
                      </a:lnTo>
                      <a:lnTo>
                        <a:pt x="240" y="1108"/>
                      </a:lnTo>
                      <a:lnTo>
                        <a:pt x="282" y="1138"/>
                      </a:lnTo>
                      <a:lnTo>
                        <a:pt x="326" y="1167"/>
                      </a:lnTo>
                      <a:lnTo>
                        <a:pt x="372" y="1194"/>
                      </a:lnTo>
                      <a:lnTo>
                        <a:pt x="420" y="1217"/>
                      </a:lnTo>
                      <a:lnTo>
                        <a:pt x="472" y="1238"/>
                      </a:lnTo>
                      <a:lnTo>
                        <a:pt x="524" y="1257"/>
                      </a:lnTo>
                      <a:lnTo>
                        <a:pt x="578" y="1272"/>
                      </a:lnTo>
                      <a:lnTo>
                        <a:pt x="634" y="1286"/>
                      </a:lnTo>
                      <a:lnTo>
                        <a:pt x="689" y="1297"/>
                      </a:lnTo>
                      <a:lnTo>
                        <a:pt x="747" y="1305"/>
                      </a:lnTo>
                      <a:lnTo>
                        <a:pt x="805" y="1311"/>
                      </a:lnTo>
                      <a:lnTo>
                        <a:pt x="862" y="1313"/>
                      </a:lnTo>
                      <a:lnTo>
                        <a:pt x="920" y="1311"/>
                      </a:lnTo>
                      <a:lnTo>
                        <a:pt x="977" y="1309"/>
                      </a:lnTo>
                      <a:lnTo>
                        <a:pt x="1035" y="1301"/>
                      </a:lnTo>
                      <a:lnTo>
                        <a:pt x="1091" y="1292"/>
                      </a:lnTo>
                      <a:lnTo>
                        <a:pt x="1147" y="1280"/>
                      </a:lnTo>
                      <a:lnTo>
                        <a:pt x="1202" y="1265"/>
                      </a:lnTo>
                      <a:lnTo>
                        <a:pt x="1256" y="1248"/>
                      </a:lnTo>
                      <a:lnTo>
                        <a:pt x="1306" y="1228"/>
                      </a:lnTo>
                      <a:lnTo>
                        <a:pt x="1356" y="1205"/>
                      </a:lnTo>
                      <a:lnTo>
                        <a:pt x="1404" y="1180"/>
                      </a:lnTo>
                      <a:lnTo>
                        <a:pt x="1448" y="1154"/>
                      </a:lnTo>
                      <a:lnTo>
                        <a:pt x="1492" y="1125"/>
                      </a:lnTo>
                      <a:lnTo>
                        <a:pt x="1531" y="1092"/>
                      </a:lnTo>
                      <a:lnTo>
                        <a:pt x="1569" y="1060"/>
                      </a:lnTo>
                      <a:lnTo>
                        <a:pt x="1604" y="1023"/>
                      </a:lnTo>
                      <a:lnTo>
                        <a:pt x="1634" y="987"/>
                      </a:lnTo>
                      <a:lnTo>
                        <a:pt x="1661" y="948"/>
                      </a:lnTo>
                      <a:lnTo>
                        <a:pt x="1686" y="910"/>
                      </a:lnTo>
                      <a:lnTo>
                        <a:pt x="1705" y="868"/>
                      </a:lnTo>
                      <a:lnTo>
                        <a:pt x="1723" y="828"/>
                      </a:lnTo>
                      <a:lnTo>
                        <a:pt x="1736" y="786"/>
                      </a:lnTo>
                      <a:lnTo>
                        <a:pt x="1746" y="741"/>
                      </a:lnTo>
                      <a:lnTo>
                        <a:pt x="1752" y="699"/>
                      </a:lnTo>
                      <a:lnTo>
                        <a:pt x="1754" y="655"/>
                      </a:lnTo>
                      <a:close/>
                      <a:moveTo>
                        <a:pt x="1730" y="655"/>
                      </a:moveTo>
                      <a:lnTo>
                        <a:pt x="1729" y="613"/>
                      </a:lnTo>
                      <a:lnTo>
                        <a:pt x="1723" y="571"/>
                      </a:lnTo>
                      <a:lnTo>
                        <a:pt x="1713" y="529"/>
                      </a:lnTo>
                      <a:lnTo>
                        <a:pt x="1700" y="486"/>
                      </a:lnTo>
                      <a:lnTo>
                        <a:pt x="1684" y="446"/>
                      </a:lnTo>
                      <a:lnTo>
                        <a:pt x="1663" y="406"/>
                      </a:lnTo>
                      <a:lnTo>
                        <a:pt x="1638" y="368"/>
                      </a:lnTo>
                      <a:lnTo>
                        <a:pt x="1611" y="329"/>
                      </a:lnTo>
                      <a:lnTo>
                        <a:pt x="1581" y="293"/>
                      </a:lnTo>
                      <a:lnTo>
                        <a:pt x="1546" y="258"/>
                      </a:lnTo>
                      <a:lnTo>
                        <a:pt x="1510" y="226"/>
                      </a:lnTo>
                      <a:lnTo>
                        <a:pt x="1471" y="195"/>
                      </a:lnTo>
                      <a:lnTo>
                        <a:pt x="1427" y="166"/>
                      </a:lnTo>
                      <a:lnTo>
                        <a:pt x="1383" y="141"/>
                      </a:lnTo>
                      <a:lnTo>
                        <a:pt x="1337" y="116"/>
                      </a:lnTo>
                      <a:lnTo>
                        <a:pt x="1287" y="95"/>
                      </a:lnTo>
                      <a:lnTo>
                        <a:pt x="1237" y="76"/>
                      </a:lnTo>
                      <a:lnTo>
                        <a:pt x="1183" y="59"/>
                      </a:lnTo>
                      <a:lnTo>
                        <a:pt x="1129" y="46"/>
                      </a:lnTo>
                      <a:lnTo>
                        <a:pt x="1074" y="34"/>
                      </a:lnTo>
                      <a:lnTo>
                        <a:pt x="1018" y="24"/>
                      </a:lnTo>
                      <a:lnTo>
                        <a:pt x="962" y="19"/>
                      </a:lnTo>
                      <a:lnTo>
                        <a:pt x="904" y="17"/>
                      </a:lnTo>
                      <a:lnTo>
                        <a:pt x="847" y="17"/>
                      </a:lnTo>
                      <a:lnTo>
                        <a:pt x="791" y="19"/>
                      </a:lnTo>
                      <a:lnTo>
                        <a:pt x="734" y="24"/>
                      </a:lnTo>
                      <a:lnTo>
                        <a:pt x="678" y="34"/>
                      </a:lnTo>
                      <a:lnTo>
                        <a:pt x="622" y="46"/>
                      </a:lnTo>
                      <a:lnTo>
                        <a:pt x="568" y="59"/>
                      </a:lnTo>
                      <a:lnTo>
                        <a:pt x="516" y="76"/>
                      </a:lnTo>
                      <a:lnTo>
                        <a:pt x="465" y="95"/>
                      </a:lnTo>
                      <a:lnTo>
                        <a:pt x="417" y="116"/>
                      </a:lnTo>
                      <a:lnTo>
                        <a:pt x="369" y="141"/>
                      </a:lnTo>
                      <a:lnTo>
                        <a:pt x="324" y="166"/>
                      </a:lnTo>
                      <a:lnTo>
                        <a:pt x="282" y="195"/>
                      </a:lnTo>
                      <a:lnTo>
                        <a:pt x="242" y="226"/>
                      </a:lnTo>
                      <a:lnTo>
                        <a:pt x="205" y="258"/>
                      </a:lnTo>
                      <a:lnTo>
                        <a:pt x="173" y="293"/>
                      </a:lnTo>
                      <a:lnTo>
                        <a:pt x="142" y="329"/>
                      </a:lnTo>
                      <a:lnTo>
                        <a:pt x="113" y="368"/>
                      </a:lnTo>
                      <a:lnTo>
                        <a:pt x="90" y="406"/>
                      </a:lnTo>
                      <a:lnTo>
                        <a:pt x="69" y="446"/>
                      </a:lnTo>
                      <a:lnTo>
                        <a:pt x="52" y="486"/>
                      </a:lnTo>
                      <a:lnTo>
                        <a:pt x="38" y="529"/>
                      </a:lnTo>
                      <a:lnTo>
                        <a:pt x="29" y="571"/>
                      </a:lnTo>
                      <a:lnTo>
                        <a:pt x="23" y="613"/>
                      </a:lnTo>
                      <a:lnTo>
                        <a:pt x="21" y="655"/>
                      </a:lnTo>
                      <a:lnTo>
                        <a:pt x="23" y="699"/>
                      </a:lnTo>
                      <a:lnTo>
                        <a:pt x="29" y="741"/>
                      </a:lnTo>
                      <a:lnTo>
                        <a:pt x="38" y="784"/>
                      </a:lnTo>
                      <a:lnTo>
                        <a:pt x="52" y="824"/>
                      </a:lnTo>
                      <a:lnTo>
                        <a:pt x="69" y="866"/>
                      </a:lnTo>
                      <a:lnTo>
                        <a:pt x="90" y="904"/>
                      </a:lnTo>
                      <a:lnTo>
                        <a:pt x="113" y="945"/>
                      </a:lnTo>
                      <a:lnTo>
                        <a:pt x="142" y="981"/>
                      </a:lnTo>
                      <a:lnTo>
                        <a:pt x="173" y="1017"/>
                      </a:lnTo>
                      <a:lnTo>
                        <a:pt x="205" y="1052"/>
                      </a:lnTo>
                      <a:lnTo>
                        <a:pt x="242" y="1085"/>
                      </a:lnTo>
                      <a:lnTo>
                        <a:pt x="282" y="1115"/>
                      </a:lnTo>
                      <a:lnTo>
                        <a:pt x="324" y="1144"/>
                      </a:lnTo>
                      <a:lnTo>
                        <a:pt x="369" y="1171"/>
                      </a:lnTo>
                      <a:lnTo>
                        <a:pt x="417" y="1194"/>
                      </a:lnTo>
                      <a:lnTo>
                        <a:pt x="465" y="1217"/>
                      </a:lnTo>
                      <a:lnTo>
                        <a:pt x="516" y="1236"/>
                      </a:lnTo>
                      <a:lnTo>
                        <a:pt x="568" y="1253"/>
                      </a:lnTo>
                      <a:lnTo>
                        <a:pt x="622" y="1267"/>
                      </a:lnTo>
                      <a:lnTo>
                        <a:pt x="678" y="1278"/>
                      </a:lnTo>
                      <a:lnTo>
                        <a:pt x="734" y="1286"/>
                      </a:lnTo>
                      <a:lnTo>
                        <a:pt x="791" y="1292"/>
                      </a:lnTo>
                      <a:lnTo>
                        <a:pt x="847" y="1295"/>
                      </a:lnTo>
                      <a:lnTo>
                        <a:pt x="904" y="1295"/>
                      </a:lnTo>
                      <a:lnTo>
                        <a:pt x="962" y="1292"/>
                      </a:lnTo>
                      <a:lnTo>
                        <a:pt x="1018" y="1286"/>
                      </a:lnTo>
                      <a:lnTo>
                        <a:pt x="1074" y="1278"/>
                      </a:lnTo>
                      <a:lnTo>
                        <a:pt x="1129" y="1267"/>
                      </a:lnTo>
                      <a:lnTo>
                        <a:pt x="1183" y="1253"/>
                      </a:lnTo>
                      <a:lnTo>
                        <a:pt x="1237" y="1236"/>
                      </a:lnTo>
                      <a:lnTo>
                        <a:pt x="1287" y="1217"/>
                      </a:lnTo>
                      <a:lnTo>
                        <a:pt x="1337" y="1194"/>
                      </a:lnTo>
                      <a:lnTo>
                        <a:pt x="1383" y="1171"/>
                      </a:lnTo>
                      <a:lnTo>
                        <a:pt x="1427" y="1144"/>
                      </a:lnTo>
                      <a:lnTo>
                        <a:pt x="1471" y="1115"/>
                      </a:lnTo>
                      <a:lnTo>
                        <a:pt x="1510" y="1085"/>
                      </a:lnTo>
                      <a:lnTo>
                        <a:pt x="1546" y="1052"/>
                      </a:lnTo>
                      <a:lnTo>
                        <a:pt x="1581" y="1017"/>
                      </a:lnTo>
                      <a:lnTo>
                        <a:pt x="1611" y="981"/>
                      </a:lnTo>
                      <a:lnTo>
                        <a:pt x="1638" y="945"/>
                      </a:lnTo>
                      <a:lnTo>
                        <a:pt x="1663" y="904"/>
                      </a:lnTo>
                      <a:lnTo>
                        <a:pt x="1684" y="866"/>
                      </a:lnTo>
                      <a:lnTo>
                        <a:pt x="1700" y="824"/>
                      </a:lnTo>
                      <a:lnTo>
                        <a:pt x="1713" y="784"/>
                      </a:lnTo>
                      <a:lnTo>
                        <a:pt x="1723" y="741"/>
                      </a:lnTo>
                      <a:lnTo>
                        <a:pt x="1729" y="699"/>
                      </a:lnTo>
                      <a:lnTo>
                        <a:pt x="1730" y="6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5" name="Freeform 16"/>
                <p:cNvSpPr>
                  <a:spLocks noEditPoints="1"/>
                </p:cNvSpPr>
                <p:nvPr/>
              </p:nvSpPr>
              <p:spPr bwMode="auto">
                <a:xfrm>
                  <a:off x="1967" y="1974"/>
                  <a:ext cx="1709" cy="1278"/>
                </a:xfrm>
                <a:custGeom>
                  <a:avLst/>
                  <a:gdLst>
                    <a:gd name="T0" fmla="*/ 1702 w 1709"/>
                    <a:gd name="T1" fmla="*/ 554 h 1278"/>
                    <a:gd name="T2" fmla="*/ 1663 w 1709"/>
                    <a:gd name="T3" fmla="*/ 429 h 1278"/>
                    <a:gd name="T4" fmla="*/ 1590 w 1709"/>
                    <a:gd name="T5" fmla="*/ 312 h 1278"/>
                    <a:gd name="T6" fmla="*/ 1489 w 1709"/>
                    <a:gd name="T7" fmla="*/ 209 h 1278"/>
                    <a:gd name="T8" fmla="*/ 1362 w 1709"/>
                    <a:gd name="T9" fmla="*/ 124 h 1278"/>
                    <a:gd name="T10" fmla="*/ 1216 w 1709"/>
                    <a:gd name="T11" fmla="*/ 59 h 1278"/>
                    <a:gd name="T12" fmla="*/ 1053 w 1709"/>
                    <a:gd name="T13" fmla="*/ 17 h 1278"/>
                    <a:gd name="T14" fmla="*/ 883 w 1709"/>
                    <a:gd name="T15" fmla="*/ 0 h 1278"/>
                    <a:gd name="T16" fmla="*/ 713 w 1709"/>
                    <a:gd name="T17" fmla="*/ 7 h 1278"/>
                    <a:gd name="T18" fmla="*/ 547 w 1709"/>
                    <a:gd name="T19" fmla="*/ 42 h 1278"/>
                    <a:gd name="T20" fmla="*/ 396 w 1709"/>
                    <a:gd name="T21" fmla="*/ 99 h 1278"/>
                    <a:gd name="T22" fmla="*/ 261 w 1709"/>
                    <a:gd name="T23" fmla="*/ 178 h 1278"/>
                    <a:gd name="T24" fmla="*/ 152 w 1709"/>
                    <a:gd name="T25" fmla="*/ 276 h 1278"/>
                    <a:gd name="T26" fmla="*/ 69 w 1709"/>
                    <a:gd name="T27" fmla="*/ 389 h 1278"/>
                    <a:gd name="T28" fmla="*/ 17 w 1709"/>
                    <a:gd name="T29" fmla="*/ 512 h 1278"/>
                    <a:gd name="T30" fmla="*/ 0 w 1709"/>
                    <a:gd name="T31" fmla="*/ 638 h 1278"/>
                    <a:gd name="T32" fmla="*/ 17 w 1709"/>
                    <a:gd name="T33" fmla="*/ 767 h 1278"/>
                    <a:gd name="T34" fmla="*/ 69 w 1709"/>
                    <a:gd name="T35" fmla="*/ 887 h 1278"/>
                    <a:gd name="T36" fmla="*/ 152 w 1709"/>
                    <a:gd name="T37" fmla="*/ 1000 h 1278"/>
                    <a:gd name="T38" fmla="*/ 261 w 1709"/>
                    <a:gd name="T39" fmla="*/ 1098 h 1278"/>
                    <a:gd name="T40" fmla="*/ 396 w 1709"/>
                    <a:gd name="T41" fmla="*/ 1177 h 1278"/>
                    <a:gd name="T42" fmla="*/ 547 w 1709"/>
                    <a:gd name="T43" fmla="*/ 1236 h 1278"/>
                    <a:gd name="T44" fmla="*/ 713 w 1709"/>
                    <a:gd name="T45" fmla="*/ 1269 h 1278"/>
                    <a:gd name="T46" fmla="*/ 883 w 1709"/>
                    <a:gd name="T47" fmla="*/ 1278 h 1278"/>
                    <a:gd name="T48" fmla="*/ 1053 w 1709"/>
                    <a:gd name="T49" fmla="*/ 1261 h 1278"/>
                    <a:gd name="T50" fmla="*/ 1216 w 1709"/>
                    <a:gd name="T51" fmla="*/ 1219 h 1278"/>
                    <a:gd name="T52" fmla="*/ 1362 w 1709"/>
                    <a:gd name="T53" fmla="*/ 1154 h 1278"/>
                    <a:gd name="T54" fmla="*/ 1489 w 1709"/>
                    <a:gd name="T55" fmla="*/ 1068 h 1278"/>
                    <a:gd name="T56" fmla="*/ 1590 w 1709"/>
                    <a:gd name="T57" fmla="*/ 964 h 1278"/>
                    <a:gd name="T58" fmla="*/ 1663 w 1709"/>
                    <a:gd name="T59" fmla="*/ 849 h 1278"/>
                    <a:gd name="T60" fmla="*/ 1702 w 1709"/>
                    <a:gd name="T61" fmla="*/ 724 h 1278"/>
                    <a:gd name="T62" fmla="*/ 1686 w 1709"/>
                    <a:gd name="T63" fmla="*/ 638 h 1278"/>
                    <a:gd name="T64" fmla="*/ 1669 w 1709"/>
                    <a:gd name="T65" fmla="*/ 514 h 1278"/>
                    <a:gd name="T66" fmla="*/ 1619 w 1709"/>
                    <a:gd name="T67" fmla="*/ 393 h 1278"/>
                    <a:gd name="T68" fmla="*/ 1539 w 1709"/>
                    <a:gd name="T69" fmla="*/ 283 h 1278"/>
                    <a:gd name="T70" fmla="*/ 1427 w 1709"/>
                    <a:gd name="T71" fmla="*/ 188 h 1278"/>
                    <a:gd name="T72" fmla="*/ 1295 w 1709"/>
                    <a:gd name="T73" fmla="*/ 111 h 1278"/>
                    <a:gd name="T74" fmla="*/ 1145 w 1709"/>
                    <a:gd name="T75" fmla="*/ 55 h 1278"/>
                    <a:gd name="T76" fmla="*/ 981 w 1709"/>
                    <a:gd name="T77" fmla="*/ 23 h 1278"/>
                    <a:gd name="T78" fmla="*/ 812 w 1709"/>
                    <a:gd name="T79" fmla="*/ 17 h 1278"/>
                    <a:gd name="T80" fmla="*/ 647 w 1709"/>
                    <a:gd name="T81" fmla="*/ 36 h 1278"/>
                    <a:gd name="T82" fmla="*/ 490 w 1709"/>
                    <a:gd name="T83" fmla="*/ 80 h 1278"/>
                    <a:gd name="T84" fmla="*/ 346 w 1709"/>
                    <a:gd name="T85" fmla="*/ 147 h 1278"/>
                    <a:gd name="T86" fmla="*/ 225 w 1709"/>
                    <a:gd name="T87" fmla="*/ 234 h 1278"/>
                    <a:gd name="T88" fmla="*/ 129 w 1709"/>
                    <a:gd name="T89" fmla="*/ 337 h 1278"/>
                    <a:gd name="T90" fmla="*/ 61 w 1709"/>
                    <a:gd name="T91" fmla="*/ 452 h 1278"/>
                    <a:gd name="T92" fmla="*/ 29 w 1709"/>
                    <a:gd name="T93" fmla="*/ 575 h 1278"/>
                    <a:gd name="T94" fmla="*/ 29 w 1709"/>
                    <a:gd name="T95" fmla="*/ 701 h 1278"/>
                    <a:gd name="T96" fmla="*/ 61 w 1709"/>
                    <a:gd name="T97" fmla="*/ 824 h 1278"/>
                    <a:gd name="T98" fmla="*/ 129 w 1709"/>
                    <a:gd name="T99" fmla="*/ 941 h 1278"/>
                    <a:gd name="T100" fmla="*/ 225 w 1709"/>
                    <a:gd name="T101" fmla="*/ 1045 h 1278"/>
                    <a:gd name="T102" fmla="*/ 346 w 1709"/>
                    <a:gd name="T103" fmla="*/ 1131 h 1278"/>
                    <a:gd name="T104" fmla="*/ 490 w 1709"/>
                    <a:gd name="T105" fmla="*/ 1198 h 1278"/>
                    <a:gd name="T106" fmla="*/ 647 w 1709"/>
                    <a:gd name="T107" fmla="*/ 1240 h 1278"/>
                    <a:gd name="T108" fmla="*/ 812 w 1709"/>
                    <a:gd name="T109" fmla="*/ 1259 h 1278"/>
                    <a:gd name="T110" fmla="*/ 981 w 1709"/>
                    <a:gd name="T111" fmla="*/ 1254 h 1278"/>
                    <a:gd name="T112" fmla="*/ 1145 w 1709"/>
                    <a:gd name="T113" fmla="*/ 1223 h 1278"/>
                    <a:gd name="T114" fmla="*/ 1295 w 1709"/>
                    <a:gd name="T115" fmla="*/ 1167 h 1278"/>
                    <a:gd name="T116" fmla="*/ 1427 w 1709"/>
                    <a:gd name="T117" fmla="*/ 1091 h 1278"/>
                    <a:gd name="T118" fmla="*/ 1539 w 1709"/>
                    <a:gd name="T119" fmla="*/ 995 h 1278"/>
                    <a:gd name="T120" fmla="*/ 1619 w 1709"/>
                    <a:gd name="T121" fmla="*/ 884 h 1278"/>
                    <a:gd name="T122" fmla="*/ 1669 w 1709"/>
                    <a:gd name="T123" fmla="*/ 765 h 1278"/>
                    <a:gd name="T124" fmla="*/ 1686 w 1709"/>
                    <a:gd name="T125" fmla="*/ 638 h 12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09"/>
                    <a:gd name="T190" fmla="*/ 0 h 1278"/>
                    <a:gd name="T191" fmla="*/ 1709 w 1709"/>
                    <a:gd name="T192" fmla="*/ 1278 h 12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09" h="1278">
                      <a:moveTo>
                        <a:pt x="1709" y="638"/>
                      </a:moveTo>
                      <a:lnTo>
                        <a:pt x="1708" y="596"/>
                      </a:lnTo>
                      <a:lnTo>
                        <a:pt x="1702" y="554"/>
                      </a:lnTo>
                      <a:lnTo>
                        <a:pt x="1692" y="512"/>
                      </a:lnTo>
                      <a:lnTo>
                        <a:pt x="1679" y="469"/>
                      </a:lnTo>
                      <a:lnTo>
                        <a:pt x="1663" y="429"/>
                      </a:lnTo>
                      <a:lnTo>
                        <a:pt x="1642" y="389"/>
                      </a:lnTo>
                      <a:lnTo>
                        <a:pt x="1617" y="351"/>
                      </a:lnTo>
                      <a:lnTo>
                        <a:pt x="1590" y="312"/>
                      </a:lnTo>
                      <a:lnTo>
                        <a:pt x="1560" y="276"/>
                      </a:lnTo>
                      <a:lnTo>
                        <a:pt x="1525" y="241"/>
                      </a:lnTo>
                      <a:lnTo>
                        <a:pt x="1489" y="209"/>
                      </a:lnTo>
                      <a:lnTo>
                        <a:pt x="1450" y="178"/>
                      </a:lnTo>
                      <a:lnTo>
                        <a:pt x="1406" y="149"/>
                      </a:lnTo>
                      <a:lnTo>
                        <a:pt x="1362" y="124"/>
                      </a:lnTo>
                      <a:lnTo>
                        <a:pt x="1316" y="99"/>
                      </a:lnTo>
                      <a:lnTo>
                        <a:pt x="1266" y="78"/>
                      </a:lnTo>
                      <a:lnTo>
                        <a:pt x="1216" y="59"/>
                      </a:lnTo>
                      <a:lnTo>
                        <a:pt x="1162" y="42"/>
                      </a:lnTo>
                      <a:lnTo>
                        <a:pt x="1108" y="29"/>
                      </a:lnTo>
                      <a:lnTo>
                        <a:pt x="1053" y="17"/>
                      </a:lnTo>
                      <a:lnTo>
                        <a:pt x="997" y="7"/>
                      </a:lnTo>
                      <a:lnTo>
                        <a:pt x="941" y="2"/>
                      </a:lnTo>
                      <a:lnTo>
                        <a:pt x="883" y="0"/>
                      </a:lnTo>
                      <a:lnTo>
                        <a:pt x="826" y="0"/>
                      </a:lnTo>
                      <a:lnTo>
                        <a:pt x="770" y="2"/>
                      </a:lnTo>
                      <a:lnTo>
                        <a:pt x="713" y="7"/>
                      </a:lnTo>
                      <a:lnTo>
                        <a:pt x="657" y="17"/>
                      </a:lnTo>
                      <a:lnTo>
                        <a:pt x="601" y="29"/>
                      </a:lnTo>
                      <a:lnTo>
                        <a:pt x="547" y="42"/>
                      </a:lnTo>
                      <a:lnTo>
                        <a:pt x="495" y="59"/>
                      </a:lnTo>
                      <a:lnTo>
                        <a:pt x="444" y="78"/>
                      </a:lnTo>
                      <a:lnTo>
                        <a:pt x="396" y="99"/>
                      </a:lnTo>
                      <a:lnTo>
                        <a:pt x="348" y="124"/>
                      </a:lnTo>
                      <a:lnTo>
                        <a:pt x="303" y="149"/>
                      </a:lnTo>
                      <a:lnTo>
                        <a:pt x="261" y="178"/>
                      </a:lnTo>
                      <a:lnTo>
                        <a:pt x="221" y="209"/>
                      </a:lnTo>
                      <a:lnTo>
                        <a:pt x="184" y="241"/>
                      </a:lnTo>
                      <a:lnTo>
                        <a:pt x="152" y="276"/>
                      </a:lnTo>
                      <a:lnTo>
                        <a:pt x="121" y="312"/>
                      </a:lnTo>
                      <a:lnTo>
                        <a:pt x="92" y="351"/>
                      </a:lnTo>
                      <a:lnTo>
                        <a:pt x="69" y="389"/>
                      </a:lnTo>
                      <a:lnTo>
                        <a:pt x="48" y="429"/>
                      </a:lnTo>
                      <a:lnTo>
                        <a:pt x="31" y="469"/>
                      </a:lnTo>
                      <a:lnTo>
                        <a:pt x="17" y="512"/>
                      </a:lnTo>
                      <a:lnTo>
                        <a:pt x="8" y="554"/>
                      </a:lnTo>
                      <a:lnTo>
                        <a:pt x="2" y="596"/>
                      </a:lnTo>
                      <a:lnTo>
                        <a:pt x="0" y="638"/>
                      </a:lnTo>
                      <a:lnTo>
                        <a:pt x="2" y="682"/>
                      </a:lnTo>
                      <a:lnTo>
                        <a:pt x="8" y="724"/>
                      </a:lnTo>
                      <a:lnTo>
                        <a:pt x="17" y="767"/>
                      </a:lnTo>
                      <a:lnTo>
                        <a:pt x="31" y="807"/>
                      </a:lnTo>
                      <a:lnTo>
                        <a:pt x="48" y="849"/>
                      </a:lnTo>
                      <a:lnTo>
                        <a:pt x="69" y="887"/>
                      </a:lnTo>
                      <a:lnTo>
                        <a:pt x="92" y="928"/>
                      </a:lnTo>
                      <a:lnTo>
                        <a:pt x="121" y="964"/>
                      </a:lnTo>
                      <a:lnTo>
                        <a:pt x="152" y="1000"/>
                      </a:lnTo>
                      <a:lnTo>
                        <a:pt x="184" y="1035"/>
                      </a:lnTo>
                      <a:lnTo>
                        <a:pt x="221" y="1068"/>
                      </a:lnTo>
                      <a:lnTo>
                        <a:pt x="261" y="1098"/>
                      </a:lnTo>
                      <a:lnTo>
                        <a:pt x="303" y="1127"/>
                      </a:lnTo>
                      <a:lnTo>
                        <a:pt x="348" y="1154"/>
                      </a:lnTo>
                      <a:lnTo>
                        <a:pt x="396" y="1177"/>
                      </a:lnTo>
                      <a:lnTo>
                        <a:pt x="444" y="1200"/>
                      </a:lnTo>
                      <a:lnTo>
                        <a:pt x="495" y="1219"/>
                      </a:lnTo>
                      <a:lnTo>
                        <a:pt x="547" y="1236"/>
                      </a:lnTo>
                      <a:lnTo>
                        <a:pt x="601" y="1250"/>
                      </a:lnTo>
                      <a:lnTo>
                        <a:pt x="657" y="1261"/>
                      </a:lnTo>
                      <a:lnTo>
                        <a:pt x="713" y="1269"/>
                      </a:lnTo>
                      <a:lnTo>
                        <a:pt x="770" y="1275"/>
                      </a:lnTo>
                      <a:lnTo>
                        <a:pt x="826" y="1278"/>
                      </a:lnTo>
                      <a:lnTo>
                        <a:pt x="883" y="1278"/>
                      </a:lnTo>
                      <a:lnTo>
                        <a:pt x="941" y="1275"/>
                      </a:lnTo>
                      <a:lnTo>
                        <a:pt x="997" y="1269"/>
                      </a:lnTo>
                      <a:lnTo>
                        <a:pt x="1053" y="1261"/>
                      </a:lnTo>
                      <a:lnTo>
                        <a:pt x="1108" y="1250"/>
                      </a:lnTo>
                      <a:lnTo>
                        <a:pt x="1162" y="1236"/>
                      </a:lnTo>
                      <a:lnTo>
                        <a:pt x="1216" y="1219"/>
                      </a:lnTo>
                      <a:lnTo>
                        <a:pt x="1266" y="1200"/>
                      </a:lnTo>
                      <a:lnTo>
                        <a:pt x="1316" y="1177"/>
                      </a:lnTo>
                      <a:lnTo>
                        <a:pt x="1362" y="1154"/>
                      </a:lnTo>
                      <a:lnTo>
                        <a:pt x="1406" y="1127"/>
                      </a:lnTo>
                      <a:lnTo>
                        <a:pt x="1450" y="1098"/>
                      </a:lnTo>
                      <a:lnTo>
                        <a:pt x="1489" y="1068"/>
                      </a:lnTo>
                      <a:lnTo>
                        <a:pt x="1525" y="1035"/>
                      </a:lnTo>
                      <a:lnTo>
                        <a:pt x="1560" y="1000"/>
                      </a:lnTo>
                      <a:lnTo>
                        <a:pt x="1590" y="964"/>
                      </a:lnTo>
                      <a:lnTo>
                        <a:pt x="1617" y="928"/>
                      </a:lnTo>
                      <a:lnTo>
                        <a:pt x="1642" y="887"/>
                      </a:lnTo>
                      <a:lnTo>
                        <a:pt x="1663" y="849"/>
                      </a:lnTo>
                      <a:lnTo>
                        <a:pt x="1679" y="807"/>
                      </a:lnTo>
                      <a:lnTo>
                        <a:pt x="1692" y="767"/>
                      </a:lnTo>
                      <a:lnTo>
                        <a:pt x="1702" y="724"/>
                      </a:lnTo>
                      <a:lnTo>
                        <a:pt x="1708" y="682"/>
                      </a:lnTo>
                      <a:lnTo>
                        <a:pt x="1709" y="638"/>
                      </a:lnTo>
                      <a:close/>
                      <a:moveTo>
                        <a:pt x="1686" y="638"/>
                      </a:moveTo>
                      <a:lnTo>
                        <a:pt x="1684" y="596"/>
                      </a:lnTo>
                      <a:lnTo>
                        <a:pt x="1679" y="554"/>
                      </a:lnTo>
                      <a:lnTo>
                        <a:pt x="1669" y="514"/>
                      </a:lnTo>
                      <a:lnTo>
                        <a:pt x="1656" y="473"/>
                      </a:lnTo>
                      <a:lnTo>
                        <a:pt x="1640" y="433"/>
                      </a:lnTo>
                      <a:lnTo>
                        <a:pt x="1619" y="393"/>
                      </a:lnTo>
                      <a:lnTo>
                        <a:pt x="1596" y="354"/>
                      </a:lnTo>
                      <a:lnTo>
                        <a:pt x="1567" y="318"/>
                      </a:lnTo>
                      <a:lnTo>
                        <a:pt x="1539" y="283"/>
                      </a:lnTo>
                      <a:lnTo>
                        <a:pt x="1504" y="249"/>
                      </a:lnTo>
                      <a:lnTo>
                        <a:pt x="1467" y="218"/>
                      </a:lnTo>
                      <a:lnTo>
                        <a:pt x="1427" y="188"/>
                      </a:lnTo>
                      <a:lnTo>
                        <a:pt x="1387" y="159"/>
                      </a:lnTo>
                      <a:lnTo>
                        <a:pt x="1343" y="134"/>
                      </a:lnTo>
                      <a:lnTo>
                        <a:pt x="1295" y="111"/>
                      </a:lnTo>
                      <a:lnTo>
                        <a:pt x="1247" y="90"/>
                      </a:lnTo>
                      <a:lnTo>
                        <a:pt x="1197" y="71"/>
                      </a:lnTo>
                      <a:lnTo>
                        <a:pt x="1145" y="55"/>
                      </a:lnTo>
                      <a:lnTo>
                        <a:pt x="1091" y="42"/>
                      </a:lnTo>
                      <a:lnTo>
                        <a:pt x="1037" y="30"/>
                      </a:lnTo>
                      <a:lnTo>
                        <a:pt x="981" y="23"/>
                      </a:lnTo>
                      <a:lnTo>
                        <a:pt x="926" y="19"/>
                      </a:lnTo>
                      <a:lnTo>
                        <a:pt x="870" y="17"/>
                      </a:lnTo>
                      <a:lnTo>
                        <a:pt x="812" y="17"/>
                      </a:lnTo>
                      <a:lnTo>
                        <a:pt x="757" y="21"/>
                      </a:lnTo>
                      <a:lnTo>
                        <a:pt x="701" y="27"/>
                      </a:lnTo>
                      <a:lnTo>
                        <a:pt x="647" y="36"/>
                      </a:lnTo>
                      <a:lnTo>
                        <a:pt x="593" y="48"/>
                      </a:lnTo>
                      <a:lnTo>
                        <a:pt x="540" y="63"/>
                      </a:lnTo>
                      <a:lnTo>
                        <a:pt x="490" y="80"/>
                      </a:lnTo>
                      <a:lnTo>
                        <a:pt x="440" y="99"/>
                      </a:lnTo>
                      <a:lnTo>
                        <a:pt x="392" y="122"/>
                      </a:lnTo>
                      <a:lnTo>
                        <a:pt x="346" y="147"/>
                      </a:lnTo>
                      <a:lnTo>
                        <a:pt x="303" y="174"/>
                      </a:lnTo>
                      <a:lnTo>
                        <a:pt x="263" y="203"/>
                      </a:lnTo>
                      <a:lnTo>
                        <a:pt x="225" y="234"/>
                      </a:lnTo>
                      <a:lnTo>
                        <a:pt x="190" y="266"/>
                      </a:lnTo>
                      <a:lnTo>
                        <a:pt x="157" y="301"/>
                      </a:lnTo>
                      <a:lnTo>
                        <a:pt x="129" y="337"/>
                      </a:lnTo>
                      <a:lnTo>
                        <a:pt x="104" y="374"/>
                      </a:lnTo>
                      <a:lnTo>
                        <a:pt x="81" y="412"/>
                      </a:lnTo>
                      <a:lnTo>
                        <a:pt x="61" y="452"/>
                      </a:lnTo>
                      <a:lnTo>
                        <a:pt x="46" y="492"/>
                      </a:lnTo>
                      <a:lnTo>
                        <a:pt x="36" y="535"/>
                      </a:lnTo>
                      <a:lnTo>
                        <a:pt x="29" y="575"/>
                      </a:lnTo>
                      <a:lnTo>
                        <a:pt x="25" y="617"/>
                      </a:lnTo>
                      <a:lnTo>
                        <a:pt x="25" y="659"/>
                      </a:lnTo>
                      <a:lnTo>
                        <a:pt x="29" y="701"/>
                      </a:lnTo>
                      <a:lnTo>
                        <a:pt x="36" y="744"/>
                      </a:lnTo>
                      <a:lnTo>
                        <a:pt x="46" y="784"/>
                      </a:lnTo>
                      <a:lnTo>
                        <a:pt x="61" y="824"/>
                      </a:lnTo>
                      <a:lnTo>
                        <a:pt x="81" y="864"/>
                      </a:lnTo>
                      <a:lnTo>
                        <a:pt x="104" y="903"/>
                      </a:lnTo>
                      <a:lnTo>
                        <a:pt x="129" y="941"/>
                      </a:lnTo>
                      <a:lnTo>
                        <a:pt x="157" y="977"/>
                      </a:lnTo>
                      <a:lnTo>
                        <a:pt x="190" y="1012"/>
                      </a:lnTo>
                      <a:lnTo>
                        <a:pt x="225" y="1045"/>
                      </a:lnTo>
                      <a:lnTo>
                        <a:pt x="263" y="1075"/>
                      </a:lnTo>
                      <a:lnTo>
                        <a:pt x="303" y="1104"/>
                      </a:lnTo>
                      <a:lnTo>
                        <a:pt x="346" y="1131"/>
                      </a:lnTo>
                      <a:lnTo>
                        <a:pt x="392" y="1156"/>
                      </a:lnTo>
                      <a:lnTo>
                        <a:pt x="440" y="1177"/>
                      </a:lnTo>
                      <a:lnTo>
                        <a:pt x="490" y="1198"/>
                      </a:lnTo>
                      <a:lnTo>
                        <a:pt x="540" y="1215"/>
                      </a:lnTo>
                      <a:lnTo>
                        <a:pt x="593" y="1229"/>
                      </a:lnTo>
                      <a:lnTo>
                        <a:pt x="647" y="1240"/>
                      </a:lnTo>
                      <a:lnTo>
                        <a:pt x="701" y="1250"/>
                      </a:lnTo>
                      <a:lnTo>
                        <a:pt x="757" y="1257"/>
                      </a:lnTo>
                      <a:lnTo>
                        <a:pt x="812" y="1259"/>
                      </a:lnTo>
                      <a:lnTo>
                        <a:pt x="870" y="1261"/>
                      </a:lnTo>
                      <a:lnTo>
                        <a:pt x="926" y="1259"/>
                      </a:lnTo>
                      <a:lnTo>
                        <a:pt x="981" y="1254"/>
                      </a:lnTo>
                      <a:lnTo>
                        <a:pt x="1037" y="1246"/>
                      </a:lnTo>
                      <a:lnTo>
                        <a:pt x="1091" y="1236"/>
                      </a:lnTo>
                      <a:lnTo>
                        <a:pt x="1145" y="1223"/>
                      </a:lnTo>
                      <a:lnTo>
                        <a:pt x="1197" y="1206"/>
                      </a:lnTo>
                      <a:lnTo>
                        <a:pt x="1247" y="1188"/>
                      </a:lnTo>
                      <a:lnTo>
                        <a:pt x="1295" y="1167"/>
                      </a:lnTo>
                      <a:lnTo>
                        <a:pt x="1343" y="1142"/>
                      </a:lnTo>
                      <a:lnTo>
                        <a:pt x="1387" y="1117"/>
                      </a:lnTo>
                      <a:lnTo>
                        <a:pt x="1427" y="1091"/>
                      </a:lnTo>
                      <a:lnTo>
                        <a:pt x="1467" y="1060"/>
                      </a:lnTo>
                      <a:lnTo>
                        <a:pt x="1504" y="1027"/>
                      </a:lnTo>
                      <a:lnTo>
                        <a:pt x="1539" y="995"/>
                      </a:lnTo>
                      <a:lnTo>
                        <a:pt x="1567" y="958"/>
                      </a:lnTo>
                      <a:lnTo>
                        <a:pt x="1596" y="922"/>
                      </a:lnTo>
                      <a:lnTo>
                        <a:pt x="1619" y="884"/>
                      </a:lnTo>
                      <a:lnTo>
                        <a:pt x="1640" y="845"/>
                      </a:lnTo>
                      <a:lnTo>
                        <a:pt x="1656" y="805"/>
                      </a:lnTo>
                      <a:lnTo>
                        <a:pt x="1669" y="765"/>
                      </a:lnTo>
                      <a:lnTo>
                        <a:pt x="1679" y="723"/>
                      </a:lnTo>
                      <a:lnTo>
                        <a:pt x="1684" y="680"/>
                      </a:lnTo>
                      <a:lnTo>
                        <a:pt x="1686" y="63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6" name="Freeform 17"/>
                <p:cNvSpPr>
                  <a:spLocks noEditPoints="1"/>
                </p:cNvSpPr>
                <p:nvPr/>
              </p:nvSpPr>
              <p:spPr bwMode="auto">
                <a:xfrm>
                  <a:off x="1992" y="1991"/>
                  <a:ext cx="1661" cy="1244"/>
                </a:xfrm>
                <a:custGeom>
                  <a:avLst/>
                  <a:gdLst>
                    <a:gd name="T0" fmla="*/ 1654 w 1661"/>
                    <a:gd name="T1" fmla="*/ 537 h 1244"/>
                    <a:gd name="T2" fmla="*/ 1615 w 1661"/>
                    <a:gd name="T3" fmla="*/ 416 h 1244"/>
                    <a:gd name="T4" fmla="*/ 1542 w 1661"/>
                    <a:gd name="T5" fmla="*/ 301 h 1244"/>
                    <a:gd name="T6" fmla="*/ 1442 w 1661"/>
                    <a:gd name="T7" fmla="*/ 201 h 1244"/>
                    <a:gd name="T8" fmla="*/ 1318 w 1661"/>
                    <a:gd name="T9" fmla="*/ 117 h 1244"/>
                    <a:gd name="T10" fmla="*/ 1172 w 1661"/>
                    <a:gd name="T11" fmla="*/ 54 h 1244"/>
                    <a:gd name="T12" fmla="*/ 1012 w 1661"/>
                    <a:gd name="T13" fmla="*/ 13 h 1244"/>
                    <a:gd name="T14" fmla="*/ 845 w 1661"/>
                    <a:gd name="T15" fmla="*/ 0 h 1244"/>
                    <a:gd name="T16" fmla="*/ 676 w 1661"/>
                    <a:gd name="T17" fmla="*/ 10 h 1244"/>
                    <a:gd name="T18" fmla="*/ 515 w 1661"/>
                    <a:gd name="T19" fmla="*/ 46 h 1244"/>
                    <a:gd name="T20" fmla="*/ 367 w 1661"/>
                    <a:gd name="T21" fmla="*/ 105 h 1244"/>
                    <a:gd name="T22" fmla="*/ 238 w 1661"/>
                    <a:gd name="T23" fmla="*/ 186 h 1244"/>
                    <a:gd name="T24" fmla="*/ 132 w 1661"/>
                    <a:gd name="T25" fmla="*/ 284 h 1244"/>
                    <a:gd name="T26" fmla="*/ 56 w 1661"/>
                    <a:gd name="T27" fmla="*/ 395 h 1244"/>
                    <a:gd name="T28" fmla="*/ 11 w 1661"/>
                    <a:gd name="T29" fmla="*/ 518 h 1244"/>
                    <a:gd name="T30" fmla="*/ 0 w 1661"/>
                    <a:gd name="T31" fmla="*/ 642 h 1244"/>
                    <a:gd name="T32" fmla="*/ 21 w 1661"/>
                    <a:gd name="T33" fmla="*/ 767 h 1244"/>
                    <a:gd name="T34" fmla="*/ 79 w 1661"/>
                    <a:gd name="T35" fmla="*/ 886 h 1244"/>
                    <a:gd name="T36" fmla="*/ 165 w 1661"/>
                    <a:gd name="T37" fmla="*/ 995 h 1244"/>
                    <a:gd name="T38" fmla="*/ 278 w 1661"/>
                    <a:gd name="T39" fmla="*/ 1087 h 1244"/>
                    <a:gd name="T40" fmla="*/ 415 w 1661"/>
                    <a:gd name="T41" fmla="*/ 1160 h 1244"/>
                    <a:gd name="T42" fmla="*/ 568 w 1661"/>
                    <a:gd name="T43" fmla="*/ 1212 h 1244"/>
                    <a:gd name="T44" fmla="*/ 732 w 1661"/>
                    <a:gd name="T45" fmla="*/ 1240 h 1244"/>
                    <a:gd name="T46" fmla="*/ 901 w 1661"/>
                    <a:gd name="T47" fmla="*/ 1242 h 1244"/>
                    <a:gd name="T48" fmla="*/ 1066 w 1661"/>
                    <a:gd name="T49" fmla="*/ 1219 h 1244"/>
                    <a:gd name="T50" fmla="*/ 1222 w 1661"/>
                    <a:gd name="T51" fmla="*/ 1171 h 1244"/>
                    <a:gd name="T52" fmla="*/ 1362 w 1661"/>
                    <a:gd name="T53" fmla="*/ 1100 h 1244"/>
                    <a:gd name="T54" fmla="*/ 1479 w 1661"/>
                    <a:gd name="T55" fmla="*/ 1010 h 1244"/>
                    <a:gd name="T56" fmla="*/ 1571 w 1661"/>
                    <a:gd name="T57" fmla="*/ 905 h 1244"/>
                    <a:gd name="T58" fmla="*/ 1631 w 1661"/>
                    <a:gd name="T59" fmla="*/ 788 h 1244"/>
                    <a:gd name="T60" fmla="*/ 1659 w 1661"/>
                    <a:gd name="T61" fmla="*/ 663 h 1244"/>
                    <a:gd name="T62" fmla="*/ 1636 w 1661"/>
                    <a:gd name="T63" fmla="*/ 581 h 1244"/>
                    <a:gd name="T64" fmla="*/ 1608 w 1661"/>
                    <a:gd name="T65" fmla="*/ 458 h 1244"/>
                    <a:gd name="T66" fmla="*/ 1548 w 1661"/>
                    <a:gd name="T67" fmla="*/ 343 h 1244"/>
                    <a:gd name="T68" fmla="*/ 1458 w 1661"/>
                    <a:gd name="T69" fmla="*/ 240 h 1244"/>
                    <a:gd name="T70" fmla="*/ 1341 w 1661"/>
                    <a:gd name="T71" fmla="*/ 151 h 1244"/>
                    <a:gd name="T72" fmla="*/ 1202 w 1661"/>
                    <a:gd name="T73" fmla="*/ 84 h 1244"/>
                    <a:gd name="T74" fmla="*/ 1049 w 1661"/>
                    <a:gd name="T75" fmla="*/ 38 h 1244"/>
                    <a:gd name="T76" fmla="*/ 885 w 1661"/>
                    <a:gd name="T77" fmla="*/ 17 h 1244"/>
                    <a:gd name="T78" fmla="*/ 720 w 1661"/>
                    <a:gd name="T79" fmla="*/ 23 h 1244"/>
                    <a:gd name="T80" fmla="*/ 559 w 1661"/>
                    <a:gd name="T81" fmla="*/ 52 h 1244"/>
                    <a:gd name="T82" fmla="*/ 411 w 1661"/>
                    <a:gd name="T83" fmla="*/ 105 h 1244"/>
                    <a:gd name="T84" fmla="*/ 278 w 1661"/>
                    <a:gd name="T85" fmla="*/ 180 h 1244"/>
                    <a:gd name="T86" fmla="*/ 169 w 1661"/>
                    <a:gd name="T87" fmla="*/ 272 h 1244"/>
                    <a:gd name="T88" fmla="*/ 88 w 1661"/>
                    <a:gd name="T89" fmla="*/ 380 h 1244"/>
                    <a:gd name="T90" fmla="*/ 38 w 1661"/>
                    <a:gd name="T91" fmla="*/ 498 h 1244"/>
                    <a:gd name="T92" fmla="*/ 21 w 1661"/>
                    <a:gd name="T93" fmla="*/ 621 h 1244"/>
                    <a:gd name="T94" fmla="*/ 38 w 1661"/>
                    <a:gd name="T95" fmla="*/ 744 h 1244"/>
                    <a:gd name="T96" fmla="*/ 88 w 1661"/>
                    <a:gd name="T97" fmla="*/ 863 h 1244"/>
                    <a:gd name="T98" fmla="*/ 169 w 1661"/>
                    <a:gd name="T99" fmla="*/ 970 h 1244"/>
                    <a:gd name="T100" fmla="*/ 278 w 1661"/>
                    <a:gd name="T101" fmla="*/ 1064 h 1244"/>
                    <a:gd name="T102" fmla="*/ 411 w 1661"/>
                    <a:gd name="T103" fmla="*/ 1139 h 1244"/>
                    <a:gd name="T104" fmla="*/ 559 w 1661"/>
                    <a:gd name="T105" fmla="*/ 1192 h 1244"/>
                    <a:gd name="T106" fmla="*/ 720 w 1661"/>
                    <a:gd name="T107" fmla="*/ 1221 h 1244"/>
                    <a:gd name="T108" fmla="*/ 885 w 1661"/>
                    <a:gd name="T109" fmla="*/ 1225 h 1244"/>
                    <a:gd name="T110" fmla="*/ 1049 w 1661"/>
                    <a:gd name="T111" fmla="*/ 1204 h 1244"/>
                    <a:gd name="T112" fmla="*/ 1202 w 1661"/>
                    <a:gd name="T113" fmla="*/ 1158 h 1244"/>
                    <a:gd name="T114" fmla="*/ 1341 w 1661"/>
                    <a:gd name="T115" fmla="*/ 1091 h 1244"/>
                    <a:gd name="T116" fmla="*/ 1458 w 1661"/>
                    <a:gd name="T117" fmla="*/ 1003 h 1244"/>
                    <a:gd name="T118" fmla="*/ 1548 w 1661"/>
                    <a:gd name="T119" fmla="*/ 899 h 1244"/>
                    <a:gd name="T120" fmla="*/ 1608 w 1661"/>
                    <a:gd name="T121" fmla="*/ 784 h 1244"/>
                    <a:gd name="T122" fmla="*/ 1636 w 1661"/>
                    <a:gd name="T123" fmla="*/ 663 h 1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61"/>
                    <a:gd name="T187" fmla="*/ 0 h 1244"/>
                    <a:gd name="T188" fmla="*/ 1661 w 1661"/>
                    <a:gd name="T189" fmla="*/ 1244 h 1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61" h="1244">
                      <a:moveTo>
                        <a:pt x="1661" y="621"/>
                      </a:moveTo>
                      <a:lnTo>
                        <a:pt x="1659" y="579"/>
                      </a:lnTo>
                      <a:lnTo>
                        <a:pt x="1654" y="537"/>
                      </a:lnTo>
                      <a:lnTo>
                        <a:pt x="1644" y="497"/>
                      </a:lnTo>
                      <a:lnTo>
                        <a:pt x="1631" y="456"/>
                      </a:lnTo>
                      <a:lnTo>
                        <a:pt x="1615" y="416"/>
                      </a:lnTo>
                      <a:lnTo>
                        <a:pt x="1594" y="376"/>
                      </a:lnTo>
                      <a:lnTo>
                        <a:pt x="1571" y="337"/>
                      </a:lnTo>
                      <a:lnTo>
                        <a:pt x="1542" y="301"/>
                      </a:lnTo>
                      <a:lnTo>
                        <a:pt x="1514" y="266"/>
                      </a:lnTo>
                      <a:lnTo>
                        <a:pt x="1479" y="232"/>
                      </a:lnTo>
                      <a:lnTo>
                        <a:pt x="1442" y="201"/>
                      </a:lnTo>
                      <a:lnTo>
                        <a:pt x="1402" y="171"/>
                      </a:lnTo>
                      <a:lnTo>
                        <a:pt x="1362" y="142"/>
                      </a:lnTo>
                      <a:lnTo>
                        <a:pt x="1318" y="117"/>
                      </a:lnTo>
                      <a:lnTo>
                        <a:pt x="1270" y="94"/>
                      </a:lnTo>
                      <a:lnTo>
                        <a:pt x="1222" y="73"/>
                      </a:lnTo>
                      <a:lnTo>
                        <a:pt x="1172" y="54"/>
                      </a:lnTo>
                      <a:lnTo>
                        <a:pt x="1120" y="38"/>
                      </a:lnTo>
                      <a:lnTo>
                        <a:pt x="1066" y="25"/>
                      </a:lnTo>
                      <a:lnTo>
                        <a:pt x="1012" y="13"/>
                      </a:lnTo>
                      <a:lnTo>
                        <a:pt x="956" y="6"/>
                      </a:lnTo>
                      <a:lnTo>
                        <a:pt x="901" y="2"/>
                      </a:lnTo>
                      <a:lnTo>
                        <a:pt x="845" y="0"/>
                      </a:lnTo>
                      <a:lnTo>
                        <a:pt x="787" y="0"/>
                      </a:lnTo>
                      <a:lnTo>
                        <a:pt x="732" y="4"/>
                      </a:lnTo>
                      <a:lnTo>
                        <a:pt x="676" y="10"/>
                      </a:lnTo>
                      <a:lnTo>
                        <a:pt x="622" y="19"/>
                      </a:lnTo>
                      <a:lnTo>
                        <a:pt x="568" y="31"/>
                      </a:lnTo>
                      <a:lnTo>
                        <a:pt x="515" y="46"/>
                      </a:lnTo>
                      <a:lnTo>
                        <a:pt x="465" y="63"/>
                      </a:lnTo>
                      <a:lnTo>
                        <a:pt x="415" y="82"/>
                      </a:lnTo>
                      <a:lnTo>
                        <a:pt x="367" y="105"/>
                      </a:lnTo>
                      <a:lnTo>
                        <a:pt x="321" y="130"/>
                      </a:lnTo>
                      <a:lnTo>
                        <a:pt x="278" y="157"/>
                      </a:lnTo>
                      <a:lnTo>
                        <a:pt x="238" y="186"/>
                      </a:lnTo>
                      <a:lnTo>
                        <a:pt x="200" y="217"/>
                      </a:lnTo>
                      <a:lnTo>
                        <a:pt x="165" y="249"/>
                      </a:lnTo>
                      <a:lnTo>
                        <a:pt x="132" y="284"/>
                      </a:lnTo>
                      <a:lnTo>
                        <a:pt x="104" y="320"/>
                      </a:lnTo>
                      <a:lnTo>
                        <a:pt x="79" y="357"/>
                      </a:lnTo>
                      <a:lnTo>
                        <a:pt x="56" y="395"/>
                      </a:lnTo>
                      <a:lnTo>
                        <a:pt x="36" y="435"/>
                      </a:lnTo>
                      <a:lnTo>
                        <a:pt x="21" y="475"/>
                      </a:lnTo>
                      <a:lnTo>
                        <a:pt x="11" y="518"/>
                      </a:lnTo>
                      <a:lnTo>
                        <a:pt x="4" y="558"/>
                      </a:lnTo>
                      <a:lnTo>
                        <a:pt x="0" y="600"/>
                      </a:lnTo>
                      <a:lnTo>
                        <a:pt x="0" y="642"/>
                      </a:lnTo>
                      <a:lnTo>
                        <a:pt x="4" y="684"/>
                      </a:lnTo>
                      <a:lnTo>
                        <a:pt x="11" y="727"/>
                      </a:lnTo>
                      <a:lnTo>
                        <a:pt x="21" y="767"/>
                      </a:lnTo>
                      <a:lnTo>
                        <a:pt x="36" y="807"/>
                      </a:lnTo>
                      <a:lnTo>
                        <a:pt x="56" y="847"/>
                      </a:lnTo>
                      <a:lnTo>
                        <a:pt x="79" y="886"/>
                      </a:lnTo>
                      <a:lnTo>
                        <a:pt x="104" y="924"/>
                      </a:lnTo>
                      <a:lnTo>
                        <a:pt x="132" y="960"/>
                      </a:lnTo>
                      <a:lnTo>
                        <a:pt x="165" y="995"/>
                      </a:lnTo>
                      <a:lnTo>
                        <a:pt x="200" y="1028"/>
                      </a:lnTo>
                      <a:lnTo>
                        <a:pt x="238" y="1058"/>
                      </a:lnTo>
                      <a:lnTo>
                        <a:pt x="278" y="1087"/>
                      </a:lnTo>
                      <a:lnTo>
                        <a:pt x="321" y="1114"/>
                      </a:lnTo>
                      <a:lnTo>
                        <a:pt x="367" y="1139"/>
                      </a:lnTo>
                      <a:lnTo>
                        <a:pt x="415" y="1160"/>
                      </a:lnTo>
                      <a:lnTo>
                        <a:pt x="465" y="1181"/>
                      </a:lnTo>
                      <a:lnTo>
                        <a:pt x="515" y="1198"/>
                      </a:lnTo>
                      <a:lnTo>
                        <a:pt x="568" y="1212"/>
                      </a:lnTo>
                      <a:lnTo>
                        <a:pt x="622" y="1223"/>
                      </a:lnTo>
                      <a:lnTo>
                        <a:pt x="676" y="1233"/>
                      </a:lnTo>
                      <a:lnTo>
                        <a:pt x="732" y="1240"/>
                      </a:lnTo>
                      <a:lnTo>
                        <a:pt x="787" y="1242"/>
                      </a:lnTo>
                      <a:lnTo>
                        <a:pt x="845" y="1244"/>
                      </a:lnTo>
                      <a:lnTo>
                        <a:pt x="901" y="1242"/>
                      </a:lnTo>
                      <a:lnTo>
                        <a:pt x="956" y="1237"/>
                      </a:lnTo>
                      <a:lnTo>
                        <a:pt x="1012" y="1229"/>
                      </a:lnTo>
                      <a:lnTo>
                        <a:pt x="1066" y="1219"/>
                      </a:lnTo>
                      <a:lnTo>
                        <a:pt x="1120" y="1206"/>
                      </a:lnTo>
                      <a:lnTo>
                        <a:pt x="1172" y="1189"/>
                      </a:lnTo>
                      <a:lnTo>
                        <a:pt x="1222" y="1171"/>
                      </a:lnTo>
                      <a:lnTo>
                        <a:pt x="1270" y="1150"/>
                      </a:lnTo>
                      <a:lnTo>
                        <a:pt x="1318" y="1125"/>
                      </a:lnTo>
                      <a:lnTo>
                        <a:pt x="1362" y="1100"/>
                      </a:lnTo>
                      <a:lnTo>
                        <a:pt x="1402" y="1074"/>
                      </a:lnTo>
                      <a:lnTo>
                        <a:pt x="1442" y="1043"/>
                      </a:lnTo>
                      <a:lnTo>
                        <a:pt x="1479" y="1010"/>
                      </a:lnTo>
                      <a:lnTo>
                        <a:pt x="1514" y="978"/>
                      </a:lnTo>
                      <a:lnTo>
                        <a:pt x="1542" y="941"/>
                      </a:lnTo>
                      <a:lnTo>
                        <a:pt x="1571" y="905"/>
                      </a:lnTo>
                      <a:lnTo>
                        <a:pt x="1594" y="867"/>
                      </a:lnTo>
                      <a:lnTo>
                        <a:pt x="1615" y="828"/>
                      </a:lnTo>
                      <a:lnTo>
                        <a:pt x="1631" y="788"/>
                      </a:lnTo>
                      <a:lnTo>
                        <a:pt x="1644" y="748"/>
                      </a:lnTo>
                      <a:lnTo>
                        <a:pt x="1654" y="706"/>
                      </a:lnTo>
                      <a:lnTo>
                        <a:pt x="1659" y="663"/>
                      </a:lnTo>
                      <a:lnTo>
                        <a:pt x="1661" y="621"/>
                      </a:lnTo>
                      <a:close/>
                      <a:moveTo>
                        <a:pt x="1638" y="621"/>
                      </a:moveTo>
                      <a:lnTo>
                        <a:pt x="1636" y="581"/>
                      </a:lnTo>
                      <a:lnTo>
                        <a:pt x="1631" y="539"/>
                      </a:lnTo>
                      <a:lnTo>
                        <a:pt x="1621" y="498"/>
                      </a:lnTo>
                      <a:lnTo>
                        <a:pt x="1608" y="458"/>
                      </a:lnTo>
                      <a:lnTo>
                        <a:pt x="1592" y="420"/>
                      </a:lnTo>
                      <a:lnTo>
                        <a:pt x="1571" y="380"/>
                      </a:lnTo>
                      <a:lnTo>
                        <a:pt x="1548" y="343"/>
                      </a:lnTo>
                      <a:lnTo>
                        <a:pt x="1521" y="307"/>
                      </a:lnTo>
                      <a:lnTo>
                        <a:pt x="1490" y="272"/>
                      </a:lnTo>
                      <a:lnTo>
                        <a:pt x="1458" y="240"/>
                      </a:lnTo>
                      <a:lnTo>
                        <a:pt x="1421" y="209"/>
                      </a:lnTo>
                      <a:lnTo>
                        <a:pt x="1383" y="180"/>
                      </a:lnTo>
                      <a:lnTo>
                        <a:pt x="1341" y="151"/>
                      </a:lnTo>
                      <a:lnTo>
                        <a:pt x="1296" y="127"/>
                      </a:lnTo>
                      <a:lnTo>
                        <a:pt x="1250" y="105"/>
                      </a:lnTo>
                      <a:lnTo>
                        <a:pt x="1202" y="84"/>
                      </a:lnTo>
                      <a:lnTo>
                        <a:pt x="1152" y="67"/>
                      </a:lnTo>
                      <a:lnTo>
                        <a:pt x="1101" y="52"/>
                      </a:lnTo>
                      <a:lnTo>
                        <a:pt x="1049" y="38"/>
                      </a:lnTo>
                      <a:lnTo>
                        <a:pt x="995" y="29"/>
                      </a:lnTo>
                      <a:lnTo>
                        <a:pt x="941" y="23"/>
                      </a:lnTo>
                      <a:lnTo>
                        <a:pt x="885" y="17"/>
                      </a:lnTo>
                      <a:lnTo>
                        <a:pt x="830" y="17"/>
                      </a:lnTo>
                      <a:lnTo>
                        <a:pt x="776" y="17"/>
                      </a:lnTo>
                      <a:lnTo>
                        <a:pt x="720" y="23"/>
                      </a:lnTo>
                      <a:lnTo>
                        <a:pt x="666" y="29"/>
                      </a:lnTo>
                      <a:lnTo>
                        <a:pt x="613" y="38"/>
                      </a:lnTo>
                      <a:lnTo>
                        <a:pt x="559" y="52"/>
                      </a:lnTo>
                      <a:lnTo>
                        <a:pt x="509" y="67"/>
                      </a:lnTo>
                      <a:lnTo>
                        <a:pt x="459" y="84"/>
                      </a:lnTo>
                      <a:lnTo>
                        <a:pt x="411" y="105"/>
                      </a:lnTo>
                      <a:lnTo>
                        <a:pt x="365" y="127"/>
                      </a:lnTo>
                      <a:lnTo>
                        <a:pt x="321" y="151"/>
                      </a:lnTo>
                      <a:lnTo>
                        <a:pt x="278" y="180"/>
                      </a:lnTo>
                      <a:lnTo>
                        <a:pt x="240" y="209"/>
                      </a:lnTo>
                      <a:lnTo>
                        <a:pt x="203" y="240"/>
                      </a:lnTo>
                      <a:lnTo>
                        <a:pt x="169" y="272"/>
                      </a:lnTo>
                      <a:lnTo>
                        <a:pt x="140" y="307"/>
                      </a:lnTo>
                      <a:lnTo>
                        <a:pt x="113" y="343"/>
                      </a:lnTo>
                      <a:lnTo>
                        <a:pt x="88" y="380"/>
                      </a:lnTo>
                      <a:lnTo>
                        <a:pt x="69" y="420"/>
                      </a:lnTo>
                      <a:lnTo>
                        <a:pt x="52" y="458"/>
                      </a:lnTo>
                      <a:lnTo>
                        <a:pt x="38" y="498"/>
                      </a:lnTo>
                      <a:lnTo>
                        <a:pt x="29" y="539"/>
                      </a:lnTo>
                      <a:lnTo>
                        <a:pt x="23" y="581"/>
                      </a:lnTo>
                      <a:lnTo>
                        <a:pt x="21" y="621"/>
                      </a:lnTo>
                      <a:lnTo>
                        <a:pt x="23" y="663"/>
                      </a:lnTo>
                      <a:lnTo>
                        <a:pt x="29" y="704"/>
                      </a:lnTo>
                      <a:lnTo>
                        <a:pt x="38" y="744"/>
                      </a:lnTo>
                      <a:lnTo>
                        <a:pt x="52" y="784"/>
                      </a:lnTo>
                      <a:lnTo>
                        <a:pt x="69" y="824"/>
                      </a:lnTo>
                      <a:lnTo>
                        <a:pt x="88" y="863"/>
                      </a:lnTo>
                      <a:lnTo>
                        <a:pt x="113" y="899"/>
                      </a:lnTo>
                      <a:lnTo>
                        <a:pt x="140" y="936"/>
                      </a:lnTo>
                      <a:lnTo>
                        <a:pt x="169" y="970"/>
                      </a:lnTo>
                      <a:lnTo>
                        <a:pt x="203" y="1003"/>
                      </a:lnTo>
                      <a:lnTo>
                        <a:pt x="240" y="1035"/>
                      </a:lnTo>
                      <a:lnTo>
                        <a:pt x="278" y="1064"/>
                      </a:lnTo>
                      <a:lnTo>
                        <a:pt x="321" y="1091"/>
                      </a:lnTo>
                      <a:lnTo>
                        <a:pt x="365" y="1116"/>
                      </a:lnTo>
                      <a:lnTo>
                        <a:pt x="411" y="1139"/>
                      </a:lnTo>
                      <a:lnTo>
                        <a:pt x="459" y="1158"/>
                      </a:lnTo>
                      <a:lnTo>
                        <a:pt x="509" y="1177"/>
                      </a:lnTo>
                      <a:lnTo>
                        <a:pt x="559" y="1192"/>
                      </a:lnTo>
                      <a:lnTo>
                        <a:pt x="613" y="1204"/>
                      </a:lnTo>
                      <a:lnTo>
                        <a:pt x="666" y="1214"/>
                      </a:lnTo>
                      <a:lnTo>
                        <a:pt x="720" y="1221"/>
                      </a:lnTo>
                      <a:lnTo>
                        <a:pt x="776" y="1225"/>
                      </a:lnTo>
                      <a:lnTo>
                        <a:pt x="830" y="1227"/>
                      </a:lnTo>
                      <a:lnTo>
                        <a:pt x="885" y="1225"/>
                      </a:lnTo>
                      <a:lnTo>
                        <a:pt x="941" y="1221"/>
                      </a:lnTo>
                      <a:lnTo>
                        <a:pt x="995" y="1214"/>
                      </a:lnTo>
                      <a:lnTo>
                        <a:pt x="1049" y="1204"/>
                      </a:lnTo>
                      <a:lnTo>
                        <a:pt x="1101" y="1192"/>
                      </a:lnTo>
                      <a:lnTo>
                        <a:pt x="1152" y="1177"/>
                      </a:lnTo>
                      <a:lnTo>
                        <a:pt x="1202" y="1158"/>
                      </a:lnTo>
                      <a:lnTo>
                        <a:pt x="1250" y="1139"/>
                      </a:lnTo>
                      <a:lnTo>
                        <a:pt x="1296" y="1116"/>
                      </a:lnTo>
                      <a:lnTo>
                        <a:pt x="1341" y="1091"/>
                      </a:lnTo>
                      <a:lnTo>
                        <a:pt x="1383" y="1064"/>
                      </a:lnTo>
                      <a:lnTo>
                        <a:pt x="1421" y="1035"/>
                      </a:lnTo>
                      <a:lnTo>
                        <a:pt x="1458" y="1003"/>
                      </a:lnTo>
                      <a:lnTo>
                        <a:pt x="1490" y="970"/>
                      </a:lnTo>
                      <a:lnTo>
                        <a:pt x="1521" y="936"/>
                      </a:lnTo>
                      <a:lnTo>
                        <a:pt x="1548" y="899"/>
                      </a:lnTo>
                      <a:lnTo>
                        <a:pt x="1571" y="863"/>
                      </a:lnTo>
                      <a:lnTo>
                        <a:pt x="1592" y="824"/>
                      </a:lnTo>
                      <a:lnTo>
                        <a:pt x="1608" y="784"/>
                      </a:lnTo>
                      <a:lnTo>
                        <a:pt x="1621" y="744"/>
                      </a:lnTo>
                      <a:lnTo>
                        <a:pt x="1631" y="704"/>
                      </a:lnTo>
                      <a:lnTo>
                        <a:pt x="1636" y="663"/>
                      </a:lnTo>
                      <a:lnTo>
                        <a:pt x="1638" y="621"/>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7" name="Freeform 18"/>
                <p:cNvSpPr>
                  <a:spLocks noEditPoints="1"/>
                </p:cNvSpPr>
                <p:nvPr/>
              </p:nvSpPr>
              <p:spPr bwMode="auto">
                <a:xfrm>
                  <a:off x="2013" y="2008"/>
                  <a:ext cx="1617" cy="1210"/>
                </a:xfrm>
                <a:custGeom>
                  <a:avLst/>
                  <a:gdLst>
                    <a:gd name="T0" fmla="*/ 1610 w 1617"/>
                    <a:gd name="T1" fmla="*/ 522 h 1210"/>
                    <a:gd name="T2" fmla="*/ 1571 w 1617"/>
                    <a:gd name="T3" fmla="*/ 403 h 1210"/>
                    <a:gd name="T4" fmla="*/ 1500 w 1617"/>
                    <a:gd name="T5" fmla="*/ 290 h 1210"/>
                    <a:gd name="T6" fmla="*/ 1400 w 1617"/>
                    <a:gd name="T7" fmla="*/ 192 h 1210"/>
                    <a:gd name="T8" fmla="*/ 1275 w 1617"/>
                    <a:gd name="T9" fmla="*/ 110 h 1210"/>
                    <a:gd name="T10" fmla="*/ 1131 w 1617"/>
                    <a:gd name="T11" fmla="*/ 50 h 1210"/>
                    <a:gd name="T12" fmla="*/ 974 w 1617"/>
                    <a:gd name="T13" fmla="*/ 12 h 1210"/>
                    <a:gd name="T14" fmla="*/ 809 w 1617"/>
                    <a:gd name="T15" fmla="*/ 0 h 1210"/>
                    <a:gd name="T16" fmla="*/ 645 w 1617"/>
                    <a:gd name="T17" fmla="*/ 12 h 1210"/>
                    <a:gd name="T18" fmla="*/ 488 w 1617"/>
                    <a:gd name="T19" fmla="*/ 50 h 1210"/>
                    <a:gd name="T20" fmla="*/ 344 w 1617"/>
                    <a:gd name="T21" fmla="*/ 110 h 1210"/>
                    <a:gd name="T22" fmla="*/ 219 w 1617"/>
                    <a:gd name="T23" fmla="*/ 192 h 1210"/>
                    <a:gd name="T24" fmla="*/ 119 w 1617"/>
                    <a:gd name="T25" fmla="*/ 290 h 1210"/>
                    <a:gd name="T26" fmla="*/ 48 w 1617"/>
                    <a:gd name="T27" fmla="*/ 403 h 1210"/>
                    <a:gd name="T28" fmla="*/ 8 w 1617"/>
                    <a:gd name="T29" fmla="*/ 522 h 1210"/>
                    <a:gd name="T30" fmla="*/ 2 w 1617"/>
                    <a:gd name="T31" fmla="*/ 646 h 1210"/>
                    <a:gd name="T32" fmla="*/ 31 w 1617"/>
                    <a:gd name="T33" fmla="*/ 767 h 1210"/>
                    <a:gd name="T34" fmla="*/ 92 w 1617"/>
                    <a:gd name="T35" fmla="*/ 882 h 1210"/>
                    <a:gd name="T36" fmla="*/ 182 w 1617"/>
                    <a:gd name="T37" fmla="*/ 986 h 1210"/>
                    <a:gd name="T38" fmla="*/ 300 w 1617"/>
                    <a:gd name="T39" fmla="*/ 1074 h 1210"/>
                    <a:gd name="T40" fmla="*/ 438 w 1617"/>
                    <a:gd name="T41" fmla="*/ 1141 h 1210"/>
                    <a:gd name="T42" fmla="*/ 592 w 1617"/>
                    <a:gd name="T43" fmla="*/ 1187 h 1210"/>
                    <a:gd name="T44" fmla="*/ 755 w 1617"/>
                    <a:gd name="T45" fmla="*/ 1208 h 1210"/>
                    <a:gd name="T46" fmla="*/ 920 w 1617"/>
                    <a:gd name="T47" fmla="*/ 1204 h 1210"/>
                    <a:gd name="T48" fmla="*/ 1080 w 1617"/>
                    <a:gd name="T49" fmla="*/ 1175 h 1210"/>
                    <a:gd name="T50" fmla="*/ 1229 w 1617"/>
                    <a:gd name="T51" fmla="*/ 1122 h 1210"/>
                    <a:gd name="T52" fmla="*/ 1362 w 1617"/>
                    <a:gd name="T53" fmla="*/ 1047 h 1210"/>
                    <a:gd name="T54" fmla="*/ 1469 w 1617"/>
                    <a:gd name="T55" fmla="*/ 953 h 1210"/>
                    <a:gd name="T56" fmla="*/ 1550 w 1617"/>
                    <a:gd name="T57" fmla="*/ 846 h 1210"/>
                    <a:gd name="T58" fmla="*/ 1600 w 1617"/>
                    <a:gd name="T59" fmla="*/ 727 h 1210"/>
                    <a:gd name="T60" fmla="*/ 1617 w 1617"/>
                    <a:gd name="T61" fmla="*/ 604 h 1210"/>
                    <a:gd name="T62" fmla="*/ 1587 w 1617"/>
                    <a:gd name="T63" fmla="*/ 524 h 1210"/>
                    <a:gd name="T64" fmla="*/ 1546 w 1617"/>
                    <a:gd name="T65" fmla="*/ 403 h 1210"/>
                    <a:gd name="T66" fmla="*/ 1475 w 1617"/>
                    <a:gd name="T67" fmla="*/ 294 h 1210"/>
                    <a:gd name="T68" fmla="*/ 1373 w 1617"/>
                    <a:gd name="T69" fmla="*/ 196 h 1210"/>
                    <a:gd name="T70" fmla="*/ 1249 w 1617"/>
                    <a:gd name="T71" fmla="*/ 117 h 1210"/>
                    <a:gd name="T72" fmla="*/ 1103 w 1617"/>
                    <a:gd name="T73" fmla="*/ 60 h 1210"/>
                    <a:gd name="T74" fmla="*/ 945 w 1617"/>
                    <a:gd name="T75" fmla="*/ 25 h 1210"/>
                    <a:gd name="T76" fmla="*/ 782 w 1617"/>
                    <a:gd name="T77" fmla="*/ 18 h 1210"/>
                    <a:gd name="T78" fmla="*/ 619 w 1617"/>
                    <a:gd name="T79" fmla="*/ 35 h 1210"/>
                    <a:gd name="T80" fmla="*/ 465 w 1617"/>
                    <a:gd name="T81" fmla="*/ 77 h 1210"/>
                    <a:gd name="T82" fmla="*/ 327 w 1617"/>
                    <a:gd name="T83" fmla="*/ 142 h 1210"/>
                    <a:gd name="T84" fmla="*/ 207 w 1617"/>
                    <a:gd name="T85" fmla="*/ 226 h 1210"/>
                    <a:gd name="T86" fmla="*/ 115 w 1617"/>
                    <a:gd name="T87" fmla="*/ 328 h 1210"/>
                    <a:gd name="T88" fmla="*/ 54 w 1617"/>
                    <a:gd name="T89" fmla="*/ 443 h 1210"/>
                    <a:gd name="T90" fmla="*/ 25 w 1617"/>
                    <a:gd name="T91" fmla="*/ 564 h 1210"/>
                    <a:gd name="T92" fmla="*/ 31 w 1617"/>
                    <a:gd name="T93" fmla="*/ 687 h 1210"/>
                    <a:gd name="T94" fmla="*/ 71 w 1617"/>
                    <a:gd name="T95" fmla="*/ 805 h 1210"/>
                    <a:gd name="T96" fmla="*/ 144 w 1617"/>
                    <a:gd name="T97" fmla="*/ 917 h 1210"/>
                    <a:gd name="T98" fmla="*/ 244 w 1617"/>
                    <a:gd name="T99" fmla="*/ 1012 h 1210"/>
                    <a:gd name="T100" fmla="*/ 371 w 1617"/>
                    <a:gd name="T101" fmla="*/ 1091 h 1210"/>
                    <a:gd name="T102" fmla="*/ 515 w 1617"/>
                    <a:gd name="T103" fmla="*/ 1149 h 1210"/>
                    <a:gd name="T104" fmla="*/ 672 w 1617"/>
                    <a:gd name="T105" fmla="*/ 1183 h 1210"/>
                    <a:gd name="T106" fmla="*/ 837 w 1617"/>
                    <a:gd name="T107" fmla="*/ 1193 h 1210"/>
                    <a:gd name="T108" fmla="*/ 999 w 1617"/>
                    <a:gd name="T109" fmla="*/ 1175 h 1210"/>
                    <a:gd name="T110" fmla="*/ 1153 w 1617"/>
                    <a:gd name="T111" fmla="*/ 1133 h 1210"/>
                    <a:gd name="T112" fmla="*/ 1293 w 1617"/>
                    <a:gd name="T113" fmla="*/ 1068 h 1210"/>
                    <a:gd name="T114" fmla="*/ 1410 w 1617"/>
                    <a:gd name="T115" fmla="*/ 982 h 1210"/>
                    <a:gd name="T116" fmla="*/ 1502 w 1617"/>
                    <a:gd name="T117" fmla="*/ 880 h 1210"/>
                    <a:gd name="T118" fmla="*/ 1564 w 1617"/>
                    <a:gd name="T119" fmla="*/ 767 h 1210"/>
                    <a:gd name="T120" fmla="*/ 1592 w 1617"/>
                    <a:gd name="T121" fmla="*/ 646 h 12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17"/>
                    <a:gd name="T184" fmla="*/ 0 h 1210"/>
                    <a:gd name="T185" fmla="*/ 1617 w 1617"/>
                    <a:gd name="T186" fmla="*/ 1210 h 12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17" h="1210">
                      <a:moveTo>
                        <a:pt x="1617" y="604"/>
                      </a:moveTo>
                      <a:lnTo>
                        <a:pt x="1615" y="564"/>
                      </a:lnTo>
                      <a:lnTo>
                        <a:pt x="1610" y="522"/>
                      </a:lnTo>
                      <a:lnTo>
                        <a:pt x="1600" y="481"/>
                      </a:lnTo>
                      <a:lnTo>
                        <a:pt x="1587" y="441"/>
                      </a:lnTo>
                      <a:lnTo>
                        <a:pt x="1571" y="403"/>
                      </a:lnTo>
                      <a:lnTo>
                        <a:pt x="1550" y="363"/>
                      </a:lnTo>
                      <a:lnTo>
                        <a:pt x="1527" y="326"/>
                      </a:lnTo>
                      <a:lnTo>
                        <a:pt x="1500" y="290"/>
                      </a:lnTo>
                      <a:lnTo>
                        <a:pt x="1469" y="255"/>
                      </a:lnTo>
                      <a:lnTo>
                        <a:pt x="1437" y="223"/>
                      </a:lnTo>
                      <a:lnTo>
                        <a:pt x="1400" y="192"/>
                      </a:lnTo>
                      <a:lnTo>
                        <a:pt x="1362" y="163"/>
                      </a:lnTo>
                      <a:lnTo>
                        <a:pt x="1320" y="134"/>
                      </a:lnTo>
                      <a:lnTo>
                        <a:pt x="1275" y="110"/>
                      </a:lnTo>
                      <a:lnTo>
                        <a:pt x="1229" y="88"/>
                      </a:lnTo>
                      <a:lnTo>
                        <a:pt x="1181" y="67"/>
                      </a:lnTo>
                      <a:lnTo>
                        <a:pt x="1131" y="50"/>
                      </a:lnTo>
                      <a:lnTo>
                        <a:pt x="1080" y="35"/>
                      </a:lnTo>
                      <a:lnTo>
                        <a:pt x="1028" y="21"/>
                      </a:lnTo>
                      <a:lnTo>
                        <a:pt x="974" y="12"/>
                      </a:lnTo>
                      <a:lnTo>
                        <a:pt x="920" y="6"/>
                      </a:lnTo>
                      <a:lnTo>
                        <a:pt x="864" y="0"/>
                      </a:lnTo>
                      <a:lnTo>
                        <a:pt x="809" y="0"/>
                      </a:lnTo>
                      <a:lnTo>
                        <a:pt x="755" y="0"/>
                      </a:lnTo>
                      <a:lnTo>
                        <a:pt x="699" y="6"/>
                      </a:lnTo>
                      <a:lnTo>
                        <a:pt x="645" y="12"/>
                      </a:lnTo>
                      <a:lnTo>
                        <a:pt x="592" y="21"/>
                      </a:lnTo>
                      <a:lnTo>
                        <a:pt x="538" y="35"/>
                      </a:lnTo>
                      <a:lnTo>
                        <a:pt x="488" y="50"/>
                      </a:lnTo>
                      <a:lnTo>
                        <a:pt x="438" y="67"/>
                      </a:lnTo>
                      <a:lnTo>
                        <a:pt x="390" y="88"/>
                      </a:lnTo>
                      <a:lnTo>
                        <a:pt x="344" y="110"/>
                      </a:lnTo>
                      <a:lnTo>
                        <a:pt x="300" y="134"/>
                      </a:lnTo>
                      <a:lnTo>
                        <a:pt x="257" y="163"/>
                      </a:lnTo>
                      <a:lnTo>
                        <a:pt x="219" y="192"/>
                      </a:lnTo>
                      <a:lnTo>
                        <a:pt x="182" y="223"/>
                      </a:lnTo>
                      <a:lnTo>
                        <a:pt x="148" y="255"/>
                      </a:lnTo>
                      <a:lnTo>
                        <a:pt x="119" y="290"/>
                      </a:lnTo>
                      <a:lnTo>
                        <a:pt x="92" y="326"/>
                      </a:lnTo>
                      <a:lnTo>
                        <a:pt x="67" y="363"/>
                      </a:lnTo>
                      <a:lnTo>
                        <a:pt x="48" y="403"/>
                      </a:lnTo>
                      <a:lnTo>
                        <a:pt x="31" y="441"/>
                      </a:lnTo>
                      <a:lnTo>
                        <a:pt x="17" y="481"/>
                      </a:lnTo>
                      <a:lnTo>
                        <a:pt x="8" y="522"/>
                      </a:lnTo>
                      <a:lnTo>
                        <a:pt x="2" y="564"/>
                      </a:lnTo>
                      <a:lnTo>
                        <a:pt x="0" y="604"/>
                      </a:lnTo>
                      <a:lnTo>
                        <a:pt x="2" y="646"/>
                      </a:lnTo>
                      <a:lnTo>
                        <a:pt x="8" y="687"/>
                      </a:lnTo>
                      <a:lnTo>
                        <a:pt x="17" y="727"/>
                      </a:lnTo>
                      <a:lnTo>
                        <a:pt x="31" y="767"/>
                      </a:lnTo>
                      <a:lnTo>
                        <a:pt x="48" y="807"/>
                      </a:lnTo>
                      <a:lnTo>
                        <a:pt x="67" y="846"/>
                      </a:lnTo>
                      <a:lnTo>
                        <a:pt x="92" y="882"/>
                      </a:lnTo>
                      <a:lnTo>
                        <a:pt x="119" y="919"/>
                      </a:lnTo>
                      <a:lnTo>
                        <a:pt x="148" y="953"/>
                      </a:lnTo>
                      <a:lnTo>
                        <a:pt x="182" y="986"/>
                      </a:lnTo>
                      <a:lnTo>
                        <a:pt x="219" y="1018"/>
                      </a:lnTo>
                      <a:lnTo>
                        <a:pt x="257" y="1047"/>
                      </a:lnTo>
                      <a:lnTo>
                        <a:pt x="300" y="1074"/>
                      </a:lnTo>
                      <a:lnTo>
                        <a:pt x="344" y="1099"/>
                      </a:lnTo>
                      <a:lnTo>
                        <a:pt x="390" y="1122"/>
                      </a:lnTo>
                      <a:lnTo>
                        <a:pt x="438" y="1141"/>
                      </a:lnTo>
                      <a:lnTo>
                        <a:pt x="488" y="1160"/>
                      </a:lnTo>
                      <a:lnTo>
                        <a:pt x="538" y="1175"/>
                      </a:lnTo>
                      <a:lnTo>
                        <a:pt x="592" y="1187"/>
                      </a:lnTo>
                      <a:lnTo>
                        <a:pt x="645" y="1197"/>
                      </a:lnTo>
                      <a:lnTo>
                        <a:pt x="699" y="1204"/>
                      </a:lnTo>
                      <a:lnTo>
                        <a:pt x="755" y="1208"/>
                      </a:lnTo>
                      <a:lnTo>
                        <a:pt x="809" y="1210"/>
                      </a:lnTo>
                      <a:lnTo>
                        <a:pt x="864" y="1208"/>
                      </a:lnTo>
                      <a:lnTo>
                        <a:pt x="920" y="1204"/>
                      </a:lnTo>
                      <a:lnTo>
                        <a:pt x="974" y="1197"/>
                      </a:lnTo>
                      <a:lnTo>
                        <a:pt x="1028" y="1187"/>
                      </a:lnTo>
                      <a:lnTo>
                        <a:pt x="1080" y="1175"/>
                      </a:lnTo>
                      <a:lnTo>
                        <a:pt x="1131" y="1160"/>
                      </a:lnTo>
                      <a:lnTo>
                        <a:pt x="1181" y="1141"/>
                      </a:lnTo>
                      <a:lnTo>
                        <a:pt x="1229" y="1122"/>
                      </a:lnTo>
                      <a:lnTo>
                        <a:pt x="1275" y="1099"/>
                      </a:lnTo>
                      <a:lnTo>
                        <a:pt x="1320" y="1074"/>
                      </a:lnTo>
                      <a:lnTo>
                        <a:pt x="1362" y="1047"/>
                      </a:lnTo>
                      <a:lnTo>
                        <a:pt x="1400" y="1018"/>
                      </a:lnTo>
                      <a:lnTo>
                        <a:pt x="1437" y="986"/>
                      </a:lnTo>
                      <a:lnTo>
                        <a:pt x="1469" y="953"/>
                      </a:lnTo>
                      <a:lnTo>
                        <a:pt x="1500" y="919"/>
                      </a:lnTo>
                      <a:lnTo>
                        <a:pt x="1527" y="882"/>
                      </a:lnTo>
                      <a:lnTo>
                        <a:pt x="1550" y="846"/>
                      </a:lnTo>
                      <a:lnTo>
                        <a:pt x="1571" y="807"/>
                      </a:lnTo>
                      <a:lnTo>
                        <a:pt x="1587" y="767"/>
                      </a:lnTo>
                      <a:lnTo>
                        <a:pt x="1600" y="727"/>
                      </a:lnTo>
                      <a:lnTo>
                        <a:pt x="1610" y="687"/>
                      </a:lnTo>
                      <a:lnTo>
                        <a:pt x="1615" y="646"/>
                      </a:lnTo>
                      <a:lnTo>
                        <a:pt x="1617" y="604"/>
                      </a:lnTo>
                      <a:close/>
                      <a:moveTo>
                        <a:pt x="1594" y="604"/>
                      </a:moveTo>
                      <a:lnTo>
                        <a:pt x="1592" y="564"/>
                      </a:lnTo>
                      <a:lnTo>
                        <a:pt x="1587" y="524"/>
                      </a:lnTo>
                      <a:lnTo>
                        <a:pt x="1577" y="481"/>
                      </a:lnTo>
                      <a:lnTo>
                        <a:pt x="1564" y="443"/>
                      </a:lnTo>
                      <a:lnTo>
                        <a:pt x="1546" y="403"/>
                      </a:lnTo>
                      <a:lnTo>
                        <a:pt x="1527" y="366"/>
                      </a:lnTo>
                      <a:lnTo>
                        <a:pt x="1502" y="328"/>
                      </a:lnTo>
                      <a:lnTo>
                        <a:pt x="1475" y="294"/>
                      </a:lnTo>
                      <a:lnTo>
                        <a:pt x="1444" y="259"/>
                      </a:lnTo>
                      <a:lnTo>
                        <a:pt x="1410" y="226"/>
                      </a:lnTo>
                      <a:lnTo>
                        <a:pt x="1373" y="196"/>
                      </a:lnTo>
                      <a:lnTo>
                        <a:pt x="1335" y="167"/>
                      </a:lnTo>
                      <a:lnTo>
                        <a:pt x="1293" y="142"/>
                      </a:lnTo>
                      <a:lnTo>
                        <a:pt x="1249" y="117"/>
                      </a:lnTo>
                      <a:lnTo>
                        <a:pt x="1202" y="96"/>
                      </a:lnTo>
                      <a:lnTo>
                        <a:pt x="1153" y="77"/>
                      </a:lnTo>
                      <a:lnTo>
                        <a:pt x="1103" y="60"/>
                      </a:lnTo>
                      <a:lnTo>
                        <a:pt x="1053" y="46"/>
                      </a:lnTo>
                      <a:lnTo>
                        <a:pt x="999" y="35"/>
                      </a:lnTo>
                      <a:lnTo>
                        <a:pt x="945" y="25"/>
                      </a:lnTo>
                      <a:lnTo>
                        <a:pt x="891" y="19"/>
                      </a:lnTo>
                      <a:lnTo>
                        <a:pt x="837" y="18"/>
                      </a:lnTo>
                      <a:lnTo>
                        <a:pt x="782" y="18"/>
                      </a:lnTo>
                      <a:lnTo>
                        <a:pt x="728" y="19"/>
                      </a:lnTo>
                      <a:lnTo>
                        <a:pt x="672" y="25"/>
                      </a:lnTo>
                      <a:lnTo>
                        <a:pt x="619" y="35"/>
                      </a:lnTo>
                      <a:lnTo>
                        <a:pt x="567" y="46"/>
                      </a:lnTo>
                      <a:lnTo>
                        <a:pt x="515" y="60"/>
                      </a:lnTo>
                      <a:lnTo>
                        <a:pt x="465" y="77"/>
                      </a:lnTo>
                      <a:lnTo>
                        <a:pt x="417" y="96"/>
                      </a:lnTo>
                      <a:lnTo>
                        <a:pt x="371" y="117"/>
                      </a:lnTo>
                      <a:lnTo>
                        <a:pt x="327" y="142"/>
                      </a:lnTo>
                      <a:lnTo>
                        <a:pt x="284" y="167"/>
                      </a:lnTo>
                      <a:lnTo>
                        <a:pt x="244" y="196"/>
                      </a:lnTo>
                      <a:lnTo>
                        <a:pt x="207" y="226"/>
                      </a:lnTo>
                      <a:lnTo>
                        <a:pt x="175" y="259"/>
                      </a:lnTo>
                      <a:lnTo>
                        <a:pt x="144" y="294"/>
                      </a:lnTo>
                      <a:lnTo>
                        <a:pt x="115" y="328"/>
                      </a:lnTo>
                      <a:lnTo>
                        <a:pt x="92" y="366"/>
                      </a:lnTo>
                      <a:lnTo>
                        <a:pt x="71" y="403"/>
                      </a:lnTo>
                      <a:lnTo>
                        <a:pt x="54" y="443"/>
                      </a:lnTo>
                      <a:lnTo>
                        <a:pt x="40" y="481"/>
                      </a:lnTo>
                      <a:lnTo>
                        <a:pt x="31" y="524"/>
                      </a:lnTo>
                      <a:lnTo>
                        <a:pt x="25" y="564"/>
                      </a:lnTo>
                      <a:lnTo>
                        <a:pt x="23" y="604"/>
                      </a:lnTo>
                      <a:lnTo>
                        <a:pt x="25" y="646"/>
                      </a:lnTo>
                      <a:lnTo>
                        <a:pt x="31" y="687"/>
                      </a:lnTo>
                      <a:lnTo>
                        <a:pt x="40" y="727"/>
                      </a:lnTo>
                      <a:lnTo>
                        <a:pt x="54" y="767"/>
                      </a:lnTo>
                      <a:lnTo>
                        <a:pt x="71" y="805"/>
                      </a:lnTo>
                      <a:lnTo>
                        <a:pt x="92" y="844"/>
                      </a:lnTo>
                      <a:lnTo>
                        <a:pt x="115" y="880"/>
                      </a:lnTo>
                      <a:lnTo>
                        <a:pt x="144" y="917"/>
                      </a:lnTo>
                      <a:lnTo>
                        <a:pt x="175" y="949"/>
                      </a:lnTo>
                      <a:lnTo>
                        <a:pt x="207" y="982"/>
                      </a:lnTo>
                      <a:lnTo>
                        <a:pt x="244" y="1012"/>
                      </a:lnTo>
                      <a:lnTo>
                        <a:pt x="284" y="1041"/>
                      </a:lnTo>
                      <a:lnTo>
                        <a:pt x="327" y="1068"/>
                      </a:lnTo>
                      <a:lnTo>
                        <a:pt x="371" y="1091"/>
                      </a:lnTo>
                      <a:lnTo>
                        <a:pt x="417" y="1114"/>
                      </a:lnTo>
                      <a:lnTo>
                        <a:pt x="465" y="1133"/>
                      </a:lnTo>
                      <a:lnTo>
                        <a:pt x="515" y="1149"/>
                      </a:lnTo>
                      <a:lnTo>
                        <a:pt x="567" y="1164"/>
                      </a:lnTo>
                      <a:lnTo>
                        <a:pt x="619" y="1175"/>
                      </a:lnTo>
                      <a:lnTo>
                        <a:pt x="672" y="1183"/>
                      </a:lnTo>
                      <a:lnTo>
                        <a:pt x="728" y="1189"/>
                      </a:lnTo>
                      <a:lnTo>
                        <a:pt x="782" y="1193"/>
                      </a:lnTo>
                      <a:lnTo>
                        <a:pt x="837" y="1193"/>
                      </a:lnTo>
                      <a:lnTo>
                        <a:pt x="891" y="1189"/>
                      </a:lnTo>
                      <a:lnTo>
                        <a:pt x="945" y="1183"/>
                      </a:lnTo>
                      <a:lnTo>
                        <a:pt x="999" y="1175"/>
                      </a:lnTo>
                      <a:lnTo>
                        <a:pt x="1053" y="1164"/>
                      </a:lnTo>
                      <a:lnTo>
                        <a:pt x="1103" y="1149"/>
                      </a:lnTo>
                      <a:lnTo>
                        <a:pt x="1153" y="1133"/>
                      </a:lnTo>
                      <a:lnTo>
                        <a:pt x="1202" y="1114"/>
                      </a:lnTo>
                      <a:lnTo>
                        <a:pt x="1249" y="1091"/>
                      </a:lnTo>
                      <a:lnTo>
                        <a:pt x="1293" y="1068"/>
                      </a:lnTo>
                      <a:lnTo>
                        <a:pt x="1335" y="1041"/>
                      </a:lnTo>
                      <a:lnTo>
                        <a:pt x="1373" y="1012"/>
                      </a:lnTo>
                      <a:lnTo>
                        <a:pt x="1410" y="982"/>
                      </a:lnTo>
                      <a:lnTo>
                        <a:pt x="1444" y="949"/>
                      </a:lnTo>
                      <a:lnTo>
                        <a:pt x="1475" y="917"/>
                      </a:lnTo>
                      <a:lnTo>
                        <a:pt x="1502" y="880"/>
                      </a:lnTo>
                      <a:lnTo>
                        <a:pt x="1527" y="844"/>
                      </a:lnTo>
                      <a:lnTo>
                        <a:pt x="1546" y="805"/>
                      </a:lnTo>
                      <a:lnTo>
                        <a:pt x="1564" y="767"/>
                      </a:lnTo>
                      <a:lnTo>
                        <a:pt x="1577" y="727"/>
                      </a:lnTo>
                      <a:lnTo>
                        <a:pt x="1587" y="687"/>
                      </a:lnTo>
                      <a:lnTo>
                        <a:pt x="1592" y="646"/>
                      </a:lnTo>
                      <a:lnTo>
                        <a:pt x="1594" y="604"/>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8" name="Freeform 19"/>
                <p:cNvSpPr>
                  <a:spLocks noEditPoints="1"/>
                </p:cNvSpPr>
                <p:nvPr/>
              </p:nvSpPr>
              <p:spPr bwMode="auto">
                <a:xfrm>
                  <a:off x="2036" y="2026"/>
                  <a:ext cx="1571" cy="1175"/>
                </a:xfrm>
                <a:custGeom>
                  <a:avLst/>
                  <a:gdLst>
                    <a:gd name="T0" fmla="*/ 1564 w 1571"/>
                    <a:gd name="T1" fmla="*/ 506 h 1175"/>
                    <a:gd name="T2" fmla="*/ 1523 w 1571"/>
                    <a:gd name="T3" fmla="*/ 385 h 1175"/>
                    <a:gd name="T4" fmla="*/ 1452 w 1571"/>
                    <a:gd name="T5" fmla="*/ 276 h 1175"/>
                    <a:gd name="T6" fmla="*/ 1350 w 1571"/>
                    <a:gd name="T7" fmla="*/ 178 h 1175"/>
                    <a:gd name="T8" fmla="*/ 1226 w 1571"/>
                    <a:gd name="T9" fmla="*/ 99 h 1175"/>
                    <a:gd name="T10" fmla="*/ 1080 w 1571"/>
                    <a:gd name="T11" fmla="*/ 42 h 1175"/>
                    <a:gd name="T12" fmla="*/ 922 w 1571"/>
                    <a:gd name="T13" fmla="*/ 7 h 1175"/>
                    <a:gd name="T14" fmla="*/ 759 w 1571"/>
                    <a:gd name="T15" fmla="*/ 0 h 1175"/>
                    <a:gd name="T16" fmla="*/ 596 w 1571"/>
                    <a:gd name="T17" fmla="*/ 17 h 1175"/>
                    <a:gd name="T18" fmla="*/ 442 w 1571"/>
                    <a:gd name="T19" fmla="*/ 59 h 1175"/>
                    <a:gd name="T20" fmla="*/ 304 w 1571"/>
                    <a:gd name="T21" fmla="*/ 124 h 1175"/>
                    <a:gd name="T22" fmla="*/ 184 w 1571"/>
                    <a:gd name="T23" fmla="*/ 208 h 1175"/>
                    <a:gd name="T24" fmla="*/ 92 w 1571"/>
                    <a:gd name="T25" fmla="*/ 310 h 1175"/>
                    <a:gd name="T26" fmla="*/ 31 w 1571"/>
                    <a:gd name="T27" fmla="*/ 425 h 1175"/>
                    <a:gd name="T28" fmla="*/ 2 w 1571"/>
                    <a:gd name="T29" fmla="*/ 546 h 1175"/>
                    <a:gd name="T30" fmla="*/ 8 w 1571"/>
                    <a:gd name="T31" fmla="*/ 669 h 1175"/>
                    <a:gd name="T32" fmla="*/ 48 w 1571"/>
                    <a:gd name="T33" fmla="*/ 787 h 1175"/>
                    <a:gd name="T34" fmla="*/ 121 w 1571"/>
                    <a:gd name="T35" fmla="*/ 899 h 1175"/>
                    <a:gd name="T36" fmla="*/ 221 w 1571"/>
                    <a:gd name="T37" fmla="*/ 994 h 1175"/>
                    <a:gd name="T38" fmla="*/ 348 w 1571"/>
                    <a:gd name="T39" fmla="*/ 1073 h 1175"/>
                    <a:gd name="T40" fmla="*/ 492 w 1571"/>
                    <a:gd name="T41" fmla="*/ 1131 h 1175"/>
                    <a:gd name="T42" fmla="*/ 649 w 1571"/>
                    <a:gd name="T43" fmla="*/ 1165 h 1175"/>
                    <a:gd name="T44" fmla="*/ 814 w 1571"/>
                    <a:gd name="T45" fmla="*/ 1175 h 1175"/>
                    <a:gd name="T46" fmla="*/ 976 w 1571"/>
                    <a:gd name="T47" fmla="*/ 1157 h 1175"/>
                    <a:gd name="T48" fmla="*/ 1130 w 1571"/>
                    <a:gd name="T49" fmla="*/ 1115 h 1175"/>
                    <a:gd name="T50" fmla="*/ 1270 w 1571"/>
                    <a:gd name="T51" fmla="*/ 1050 h 1175"/>
                    <a:gd name="T52" fmla="*/ 1387 w 1571"/>
                    <a:gd name="T53" fmla="*/ 964 h 1175"/>
                    <a:gd name="T54" fmla="*/ 1479 w 1571"/>
                    <a:gd name="T55" fmla="*/ 862 h 1175"/>
                    <a:gd name="T56" fmla="*/ 1541 w 1571"/>
                    <a:gd name="T57" fmla="*/ 749 h 1175"/>
                    <a:gd name="T58" fmla="*/ 1569 w 1571"/>
                    <a:gd name="T59" fmla="*/ 628 h 1175"/>
                    <a:gd name="T60" fmla="*/ 1546 w 1571"/>
                    <a:gd name="T61" fmla="*/ 546 h 1175"/>
                    <a:gd name="T62" fmla="*/ 1518 w 1571"/>
                    <a:gd name="T63" fmla="*/ 427 h 1175"/>
                    <a:gd name="T64" fmla="*/ 1458 w 1571"/>
                    <a:gd name="T65" fmla="*/ 316 h 1175"/>
                    <a:gd name="T66" fmla="*/ 1366 w 1571"/>
                    <a:gd name="T67" fmla="*/ 216 h 1175"/>
                    <a:gd name="T68" fmla="*/ 1249 w 1571"/>
                    <a:gd name="T69" fmla="*/ 134 h 1175"/>
                    <a:gd name="T70" fmla="*/ 1112 w 1571"/>
                    <a:gd name="T71" fmla="*/ 70 h 1175"/>
                    <a:gd name="T72" fmla="*/ 960 w 1571"/>
                    <a:gd name="T73" fmla="*/ 30 h 1175"/>
                    <a:gd name="T74" fmla="*/ 799 w 1571"/>
                    <a:gd name="T75" fmla="*/ 17 h 1175"/>
                    <a:gd name="T76" fmla="*/ 640 w 1571"/>
                    <a:gd name="T77" fmla="*/ 26 h 1175"/>
                    <a:gd name="T78" fmla="*/ 486 w 1571"/>
                    <a:gd name="T79" fmla="*/ 63 h 1175"/>
                    <a:gd name="T80" fmla="*/ 344 w 1571"/>
                    <a:gd name="T81" fmla="*/ 122 h 1175"/>
                    <a:gd name="T82" fmla="*/ 225 w 1571"/>
                    <a:gd name="T83" fmla="*/ 201 h 1175"/>
                    <a:gd name="T84" fmla="*/ 129 w 1571"/>
                    <a:gd name="T85" fmla="*/ 299 h 1175"/>
                    <a:gd name="T86" fmla="*/ 61 w 1571"/>
                    <a:gd name="T87" fmla="*/ 408 h 1175"/>
                    <a:gd name="T88" fmla="*/ 29 w 1571"/>
                    <a:gd name="T89" fmla="*/ 527 h 1175"/>
                    <a:gd name="T90" fmla="*/ 29 w 1571"/>
                    <a:gd name="T91" fmla="*/ 648 h 1175"/>
                    <a:gd name="T92" fmla="*/ 61 w 1571"/>
                    <a:gd name="T93" fmla="*/ 764 h 1175"/>
                    <a:gd name="T94" fmla="*/ 129 w 1571"/>
                    <a:gd name="T95" fmla="*/ 876 h 1175"/>
                    <a:gd name="T96" fmla="*/ 225 w 1571"/>
                    <a:gd name="T97" fmla="*/ 971 h 1175"/>
                    <a:gd name="T98" fmla="*/ 344 w 1571"/>
                    <a:gd name="T99" fmla="*/ 1052 h 1175"/>
                    <a:gd name="T100" fmla="*/ 486 w 1571"/>
                    <a:gd name="T101" fmla="*/ 1111 h 1175"/>
                    <a:gd name="T102" fmla="*/ 640 w 1571"/>
                    <a:gd name="T103" fmla="*/ 1146 h 1175"/>
                    <a:gd name="T104" fmla="*/ 799 w 1571"/>
                    <a:gd name="T105" fmla="*/ 1157 h 1175"/>
                    <a:gd name="T106" fmla="*/ 960 w 1571"/>
                    <a:gd name="T107" fmla="*/ 1142 h 1175"/>
                    <a:gd name="T108" fmla="*/ 1112 w 1571"/>
                    <a:gd name="T109" fmla="*/ 1102 h 1175"/>
                    <a:gd name="T110" fmla="*/ 1249 w 1571"/>
                    <a:gd name="T111" fmla="*/ 1041 h 1175"/>
                    <a:gd name="T112" fmla="*/ 1366 w 1571"/>
                    <a:gd name="T113" fmla="*/ 956 h 1175"/>
                    <a:gd name="T114" fmla="*/ 1458 w 1571"/>
                    <a:gd name="T115" fmla="*/ 856 h 1175"/>
                    <a:gd name="T116" fmla="*/ 1518 w 1571"/>
                    <a:gd name="T117" fmla="*/ 745 h 1175"/>
                    <a:gd name="T118" fmla="*/ 1546 w 1571"/>
                    <a:gd name="T119" fmla="*/ 626 h 117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71"/>
                    <a:gd name="T181" fmla="*/ 0 h 1175"/>
                    <a:gd name="T182" fmla="*/ 1571 w 1571"/>
                    <a:gd name="T183" fmla="*/ 1175 h 117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71" h="1175">
                      <a:moveTo>
                        <a:pt x="1571" y="586"/>
                      </a:moveTo>
                      <a:lnTo>
                        <a:pt x="1569" y="546"/>
                      </a:lnTo>
                      <a:lnTo>
                        <a:pt x="1564" y="506"/>
                      </a:lnTo>
                      <a:lnTo>
                        <a:pt x="1554" y="463"/>
                      </a:lnTo>
                      <a:lnTo>
                        <a:pt x="1541" y="425"/>
                      </a:lnTo>
                      <a:lnTo>
                        <a:pt x="1523" y="385"/>
                      </a:lnTo>
                      <a:lnTo>
                        <a:pt x="1504" y="348"/>
                      </a:lnTo>
                      <a:lnTo>
                        <a:pt x="1479" y="310"/>
                      </a:lnTo>
                      <a:lnTo>
                        <a:pt x="1452" y="276"/>
                      </a:lnTo>
                      <a:lnTo>
                        <a:pt x="1421" y="241"/>
                      </a:lnTo>
                      <a:lnTo>
                        <a:pt x="1387" y="208"/>
                      </a:lnTo>
                      <a:lnTo>
                        <a:pt x="1350" y="178"/>
                      </a:lnTo>
                      <a:lnTo>
                        <a:pt x="1312" y="149"/>
                      </a:lnTo>
                      <a:lnTo>
                        <a:pt x="1270" y="124"/>
                      </a:lnTo>
                      <a:lnTo>
                        <a:pt x="1226" y="99"/>
                      </a:lnTo>
                      <a:lnTo>
                        <a:pt x="1179" y="78"/>
                      </a:lnTo>
                      <a:lnTo>
                        <a:pt x="1130" y="59"/>
                      </a:lnTo>
                      <a:lnTo>
                        <a:pt x="1080" y="42"/>
                      </a:lnTo>
                      <a:lnTo>
                        <a:pt x="1030" y="28"/>
                      </a:lnTo>
                      <a:lnTo>
                        <a:pt x="976" y="17"/>
                      </a:lnTo>
                      <a:lnTo>
                        <a:pt x="922" y="7"/>
                      </a:lnTo>
                      <a:lnTo>
                        <a:pt x="868" y="1"/>
                      </a:lnTo>
                      <a:lnTo>
                        <a:pt x="814" y="0"/>
                      </a:lnTo>
                      <a:lnTo>
                        <a:pt x="759" y="0"/>
                      </a:lnTo>
                      <a:lnTo>
                        <a:pt x="705" y="1"/>
                      </a:lnTo>
                      <a:lnTo>
                        <a:pt x="649" y="7"/>
                      </a:lnTo>
                      <a:lnTo>
                        <a:pt x="596" y="17"/>
                      </a:lnTo>
                      <a:lnTo>
                        <a:pt x="544" y="28"/>
                      </a:lnTo>
                      <a:lnTo>
                        <a:pt x="492" y="42"/>
                      </a:lnTo>
                      <a:lnTo>
                        <a:pt x="442" y="59"/>
                      </a:lnTo>
                      <a:lnTo>
                        <a:pt x="394" y="78"/>
                      </a:lnTo>
                      <a:lnTo>
                        <a:pt x="348" y="99"/>
                      </a:lnTo>
                      <a:lnTo>
                        <a:pt x="304" y="124"/>
                      </a:lnTo>
                      <a:lnTo>
                        <a:pt x="261" y="149"/>
                      </a:lnTo>
                      <a:lnTo>
                        <a:pt x="221" y="178"/>
                      </a:lnTo>
                      <a:lnTo>
                        <a:pt x="184" y="208"/>
                      </a:lnTo>
                      <a:lnTo>
                        <a:pt x="152" y="241"/>
                      </a:lnTo>
                      <a:lnTo>
                        <a:pt x="121" y="276"/>
                      </a:lnTo>
                      <a:lnTo>
                        <a:pt x="92" y="310"/>
                      </a:lnTo>
                      <a:lnTo>
                        <a:pt x="69" y="348"/>
                      </a:lnTo>
                      <a:lnTo>
                        <a:pt x="48" y="385"/>
                      </a:lnTo>
                      <a:lnTo>
                        <a:pt x="31" y="425"/>
                      </a:lnTo>
                      <a:lnTo>
                        <a:pt x="17" y="463"/>
                      </a:lnTo>
                      <a:lnTo>
                        <a:pt x="8" y="506"/>
                      </a:lnTo>
                      <a:lnTo>
                        <a:pt x="2" y="546"/>
                      </a:lnTo>
                      <a:lnTo>
                        <a:pt x="0" y="586"/>
                      </a:lnTo>
                      <a:lnTo>
                        <a:pt x="2" y="628"/>
                      </a:lnTo>
                      <a:lnTo>
                        <a:pt x="8" y="669"/>
                      </a:lnTo>
                      <a:lnTo>
                        <a:pt x="17" y="709"/>
                      </a:lnTo>
                      <a:lnTo>
                        <a:pt x="31" y="749"/>
                      </a:lnTo>
                      <a:lnTo>
                        <a:pt x="48" y="787"/>
                      </a:lnTo>
                      <a:lnTo>
                        <a:pt x="69" y="826"/>
                      </a:lnTo>
                      <a:lnTo>
                        <a:pt x="92" y="862"/>
                      </a:lnTo>
                      <a:lnTo>
                        <a:pt x="121" y="899"/>
                      </a:lnTo>
                      <a:lnTo>
                        <a:pt x="152" y="931"/>
                      </a:lnTo>
                      <a:lnTo>
                        <a:pt x="184" y="964"/>
                      </a:lnTo>
                      <a:lnTo>
                        <a:pt x="221" y="994"/>
                      </a:lnTo>
                      <a:lnTo>
                        <a:pt x="261" y="1023"/>
                      </a:lnTo>
                      <a:lnTo>
                        <a:pt x="304" y="1050"/>
                      </a:lnTo>
                      <a:lnTo>
                        <a:pt x="348" y="1073"/>
                      </a:lnTo>
                      <a:lnTo>
                        <a:pt x="394" y="1096"/>
                      </a:lnTo>
                      <a:lnTo>
                        <a:pt x="442" y="1115"/>
                      </a:lnTo>
                      <a:lnTo>
                        <a:pt x="492" y="1131"/>
                      </a:lnTo>
                      <a:lnTo>
                        <a:pt x="544" y="1146"/>
                      </a:lnTo>
                      <a:lnTo>
                        <a:pt x="596" y="1157"/>
                      </a:lnTo>
                      <a:lnTo>
                        <a:pt x="649" y="1165"/>
                      </a:lnTo>
                      <a:lnTo>
                        <a:pt x="705" y="1171"/>
                      </a:lnTo>
                      <a:lnTo>
                        <a:pt x="759" y="1175"/>
                      </a:lnTo>
                      <a:lnTo>
                        <a:pt x="814" y="1175"/>
                      </a:lnTo>
                      <a:lnTo>
                        <a:pt x="868" y="1171"/>
                      </a:lnTo>
                      <a:lnTo>
                        <a:pt x="922" y="1165"/>
                      </a:lnTo>
                      <a:lnTo>
                        <a:pt x="976" y="1157"/>
                      </a:lnTo>
                      <a:lnTo>
                        <a:pt x="1030" y="1146"/>
                      </a:lnTo>
                      <a:lnTo>
                        <a:pt x="1080" y="1131"/>
                      </a:lnTo>
                      <a:lnTo>
                        <a:pt x="1130" y="1115"/>
                      </a:lnTo>
                      <a:lnTo>
                        <a:pt x="1179" y="1096"/>
                      </a:lnTo>
                      <a:lnTo>
                        <a:pt x="1226" y="1073"/>
                      </a:lnTo>
                      <a:lnTo>
                        <a:pt x="1270" y="1050"/>
                      </a:lnTo>
                      <a:lnTo>
                        <a:pt x="1312" y="1023"/>
                      </a:lnTo>
                      <a:lnTo>
                        <a:pt x="1350" y="994"/>
                      </a:lnTo>
                      <a:lnTo>
                        <a:pt x="1387" y="964"/>
                      </a:lnTo>
                      <a:lnTo>
                        <a:pt x="1421" y="931"/>
                      </a:lnTo>
                      <a:lnTo>
                        <a:pt x="1452" y="899"/>
                      </a:lnTo>
                      <a:lnTo>
                        <a:pt x="1479" y="862"/>
                      </a:lnTo>
                      <a:lnTo>
                        <a:pt x="1504" y="826"/>
                      </a:lnTo>
                      <a:lnTo>
                        <a:pt x="1523" y="787"/>
                      </a:lnTo>
                      <a:lnTo>
                        <a:pt x="1541" y="749"/>
                      </a:lnTo>
                      <a:lnTo>
                        <a:pt x="1554" y="709"/>
                      </a:lnTo>
                      <a:lnTo>
                        <a:pt x="1564" y="669"/>
                      </a:lnTo>
                      <a:lnTo>
                        <a:pt x="1569" y="628"/>
                      </a:lnTo>
                      <a:lnTo>
                        <a:pt x="1571" y="586"/>
                      </a:lnTo>
                      <a:close/>
                      <a:moveTo>
                        <a:pt x="1548" y="586"/>
                      </a:moveTo>
                      <a:lnTo>
                        <a:pt x="1546" y="546"/>
                      </a:lnTo>
                      <a:lnTo>
                        <a:pt x="1541" y="506"/>
                      </a:lnTo>
                      <a:lnTo>
                        <a:pt x="1531" y="467"/>
                      </a:lnTo>
                      <a:lnTo>
                        <a:pt x="1518" y="427"/>
                      </a:lnTo>
                      <a:lnTo>
                        <a:pt x="1502" y="389"/>
                      </a:lnTo>
                      <a:lnTo>
                        <a:pt x="1481" y="352"/>
                      </a:lnTo>
                      <a:lnTo>
                        <a:pt x="1458" y="316"/>
                      </a:lnTo>
                      <a:lnTo>
                        <a:pt x="1429" y="281"/>
                      </a:lnTo>
                      <a:lnTo>
                        <a:pt x="1400" y="249"/>
                      </a:lnTo>
                      <a:lnTo>
                        <a:pt x="1366" y="216"/>
                      </a:lnTo>
                      <a:lnTo>
                        <a:pt x="1329" y="187"/>
                      </a:lnTo>
                      <a:lnTo>
                        <a:pt x="1291" y="159"/>
                      </a:lnTo>
                      <a:lnTo>
                        <a:pt x="1249" y="134"/>
                      </a:lnTo>
                      <a:lnTo>
                        <a:pt x="1206" y="111"/>
                      </a:lnTo>
                      <a:lnTo>
                        <a:pt x="1160" y="90"/>
                      </a:lnTo>
                      <a:lnTo>
                        <a:pt x="1112" y="70"/>
                      </a:lnTo>
                      <a:lnTo>
                        <a:pt x="1062" y="55"/>
                      </a:lnTo>
                      <a:lnTo>
                        <a:pt x="1012" y="42"/>
                      </a:lnTo>
                      <a:lnTo>
                        <a:pt x="960" y="30"/>
                      </a:lnTo>
                      <a:lnTo>
                        <a:pt x="907" y="23"/>
                      </a:lnTo>
                      <a:lnTo>
                        <a:pt x="853" y="19"/>
                      </a:lnTo>
                      <a:lnTo>
                        <a:pt x="799" y="17"/>
                      </a:lnTo>
                      <a:lnTo>
                        <a:pt x="745" y="17"/>
                      </a:lnTo>
                      <a:lnTo>
                        <a:pt x="692" y="21"/>
                      </a:lnTo>
                      <a:lnTo>
                        <a:pt x="640" y="26"/>
                      </a:lnTo>
                      <a:lnTo>
                        <a:pt x="586" y="36"/>
                      </a:lnTo>
                      <a:lnTo>
                        <a:pt x="536" y="47"/>
                      </a:lnTo>
                      <a:lnTo>
                        <a:pt x="486" y="63"/>
                      </a:lnTo>
                      <a:lnTo>
                        <a:pt x="436" y="80"/>
                      </a:lnTo>
                      <a:lnTo>
                        <a:pt x="390" y="99"/>
                      </a:lnTo>
                      <a:lnTo>
                        <a:pt x="344" y="122"/>
                      </a:lnTo>
                      <a:lnTo>
                        <a:pt x="302" y="145"/>
                      </a:lnTo>
                      <a:lnTo>
                        <a:pt x="261" y="172"/>
                      </a:lnTo>
                      <a:lnTo>
                        <a:pt x="225" y="201"/>
                      </a:lnTo>
                      <a:lnTo>
                        <a:pt x="188" y="231"/>
                      </a:lnTo>
                      <a:lnTo>
                        <a:pt x="158" y="264"/>
                      </a:lnTo>
                      <a:lnTo>
                        <a:pt x="129" y="299"/>
                      </a:lnTo>
                      <a:lnTo>
                        <a:pt x="104" y="333"/>
                      </a:lnTo>
                      <a:lnTo>
                        <a:pt x="81" y="371"/>
                      </a:lnTo>
                      <a:lnTo>
                        <a:pt x="61" y="408"/>
                      </a:lnTo>
                      <a:lnTo>
                        <a:pt x="48" y="446"/>
                      </a:lnTo>
                      <a:lnTo>
                        <a:pt x="37" y="486"/>
                      </a:lnTo>
                      <a:lnTo>
                        <a:pt x="29" y="527"/>
                      </a:lnTo>
                      <a:lnTo>
                        <a:pt x="25" y="567"/>
                      </a:lnTo>
                      <a:lnTo>
                        <a:pt x="25" y="607"/>
                      </a:lnTo>
                      <a:lnTo>
                        <a:pt x="29" y="648"/>
                      </a:lnTo>
                      <a:lnTo>
                        <a:pt x="37" y="686"/>
                      </a:lnTo>
                      <a:lnTo>
                        <a:pt x="48" y="726"/>
                      </a:lnTo>
                      <a:lnTo>
                        <a:pt x="61" y="764"/>
                      </a:lnTo>
                      <a:lnTo>
                        <a:pt x="81" y="803"/>
                      </a:lnTo>
                      <a:lnTo>
                        <a:pt x="104" y="839"/>
                      </a:lnTo>
                      <a:lnTo>
                        <a:pt x="129" y="876"/>
                      </a:lnTo>
                      <a:lnTo>
                        <a:pt x="158" y="908"/>
                      </a:lnTo>
                      <a:lnTo>
                        <a:pt x="188" y="941"/>
                      </a:lnTo>
                      <a:lnTo>
                        <a:pt x="225" y="971"/>
                      </a:lnTo>
                      <a:lnTo>
                        <a:pt x="261" y="1000"/>
                      </a:lnTo>
                      <a:lnTo>
                        <a:pt x="302" y="1027"/>
                      </a:lnTo>
                      <a:lnTo>
                        <a:pt x="344" y="1052"/>
                      </a:lnTo>
                      <a:lnTo>
                        <a:pt x="390" y="1073"/>
                      </a:lnTo>
                      <a:lnTo>
                        <a:pt x="436" y="1094"/>
                      </a:lnTo>
                      <a:lnTo>
                        <a:pt x="486" y="1111"/>
                      </a:lnTo>
                      <a:lnTo>
                        <a:pt x="536" y="1125"/>
                      </a:lnTo>
                      <a:lnTo>
                        <a:pt x="586" y="1136"/>
                      </a:lnTo>
                      <a:lnTo>
                        <a:pt x="640" y="1146"/>
                      </a:lnTo>
                      <a:lnTo>
                        <a:pt x="692" y="1154"/>
                      </a:lnTo>
                      <a:lnTo>
                        <a:pt x="745" y="1156"/>
                      </a:lnTo>
                      <a:lnTo>
                        <a:pt x="799" y="1157"/>
                      </a:lnTo>
                      <a:lnTo>
                        <a:pt x="853" y="1156"/>
                      </a:lnTo>
                      <a:lnTo>
                        <a:pt x="907" y="1150"/>
                      </a:lnTo>
                      <a:lnTo>
                        <a:pt x="960" y="1142"/>
                      </a:lnTo>
                      <a:lnTo>
                        <a:pt x="1012" y="1133"/>
                      </a:lnTo>
                      <a:lnTo>
                        <a:pt x="1062" y="1119"/>
                      </a:lnTo>
                      <a:lnTo>
                        <a:pt x="1112" y="1102"/>
                      </a:lnTo>
                      <a:lnTo>
                        <a:pt x="1160" y="1085"/>
                      </a:lnTo>
                      <a:lnTo>
                        <a:pt x="1206" y="1064"/>
                      </a:lnTo>
                      <a:lnTo>
                        <a:pt x="1249" y="1041"/>
                      </a:lnTo>
                      <a:lnTo>
                        <a:pt x="1291" y="1014"/>
                      </a:lnTo>
                      <a:lnTo>
                        <a:pt x="1329" y="987"/>
                      </a:lnTo>
                      <a:lnTo>
                        <a:pt x="1366" y="956"/>
                      </a:lnTo>
                      <a:lnTo>
                        <a:pt x="1400" y="925"/>
                      </a:lnTo>
                      <a:lnTo>
                        <a:pt x="1429" y="891"/>
                      </a:lnTo>
                      <a:lnTo>
                        <a:pt x="1458" y="856"/>
                      </a:lnTo>
                      <a:lnTo>
                        <a:pt x="1481" y="822"/>
                      </a:lnTo>
                      <a:lnTo>
                        <a:pt x="1502" y="784"/>
                      </a:lnTo>
                      <a:lnTo>
                        <a:pt x="1518" y="745"/>
                      </a:lnTo>
                      <a:lnTo>
                        <a:pt x="1531" y="707"/>
                      </a:lnTo>
                      <a:lnTo>
                        <a:pt x="1541" y="667"/>
                      </a:lnTo>
                      <a:lnTo>
                        <a:pt x="1546" y="626"/>
                      </a:lnTo>
                      <a:lnTo>
                        <a:pt x="1548" y="58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9" name="Freeform 20"/>
                <p:cNvSpPr>
                  <a:spLocks noEditPoints="1"/>
                </p:cNvSpPr>
                <p:nvPr/>
              </p:nvSpPr>
              <p:spPr bwMode="auto">
                <a:xfrm>
                  <a:off x="2061" y="2043"/>
                  <a:ext cx="1523" cy="1140"/>
                </a:xfrm>
                <a:custGeom>
                  <a:avLst/>
                  <a:gdLst>
                    <a:gd name="T0" fmla="*/ 1516 w 1523"/>
                    <a:gd name="T1" fmla="*/ 489 h 1140"/>
                    <a:gd name="T2" fmla="*/ 1477 w 1523"/>
                    <a:gd name="T3" fmla="*/ 372 h 1140"/>
                    <a:gd name="T4" fmla="*/ 1404 w 1523"/>
                    <a:gd name="T5" fmla="*/ 264 h 1140"/>
                    <a:gd name="T6" fmla="*/ 1304 w 1523"/>
                    <a:gd name="T7" fmla="*/ 170 h 1140"/>
                    <a:gd name="T8" fmla="*/ 1181 w 1523"/>
                    <a:gd name="T9" fmla="*/ 94 h 1140"/>
                    <a:gd name="T10" fmla="*/ 1037 w 1523"/>
                    <a:gd name="T11" fmla="*/ 38 h 1140"/>
                    <a:gd name="T12" fmla="*/ 882 w 1523"/>
                    <a:gd name="T13" fmla="*/ 6 h 1140"/>
                    <a:gd name="T14" fmla="*/ 720 w 1523"/>
                    <a:gd name="T15" fmla="*/ 0 h 1140"/>
                    <a:gd name="T16" fmla="*/ 561 w 1523"/>
                    <a:gd name="T17" fmla="*/ 19 h 1140"/>
                    <a:gd name="T18" fmla="*/ 411 w 1523"/>
                    <a:gd name="T19" fmla="*/ 63 h 1140"/>
                    <a:gd name="T20" fmla="*/ 277 w 1523"/>
                    <a:gd name="T21" fmla="*/ 128 h 1140"/>
                    <a:gd name="T22" fmla="*/ 163 w 1523"/>
                    <a:gd name="T23" fmla="*/ 214 h 1140"/>
                    <a:gd name="T24" fmla="*/ 79 w 1523"/>
                    <a:gd name="T25" fmla="*/ 316 h 1140"/>
                    <a:gd name="T26" fmla="*/ 23 w 1523"/>
                    <a:gd name="T27" fmla="*/ 429 h 1140"/>
                    <a:gd name="T28" fmla="*/ 0 w 1523"/>
                    <a:gd name="T29" fmla="*/ 550 h 1140"/>
                    <a:gd name="T30" fmla="*/ 12 w 1523"/>
                    <a:gd name="T31" fmla="*/ 669 h 1140"/>
                    <a:gd name="T32" fmla="*/ 56 w 1523"/>
                    <a:gd name="T33" fmla="*/ 786 h 1140"/>
                    <a:gd name="T34" fmla="*/ 133 w 1523"/>
                    <a:gd name="T35" fmla="*/ 891 h 1140"/>
                    <a:gd name="T36" fmla="*/ 236 w 1523"/>
                    <a:gd name="T37" fmla="*/ 983 h 1140"/>
                    <a:gd name="T38" fmla="*/ 365 w 1523"/>
                    <a:gd name="T39" fmla="*/ 1056 h 1140"/>
                    <a:gd name="T40" fmla="*/ 511 w 1523"/>
                    <a:gd name="T41" fmla="*/ 1108 h 1140"/>
                    <a:gd name="T42" fmla="*/ 667 w 1523"/>
                    <a:gd name="T43" fmla="*/ 1137 h 1140"/>
                    <a:gd name="T44" fmla="*/ 828 w 1523"/>
                    <a:gd name="T45" fmla="*/ 1139 h 1140"/>
                    <a:gd name="T46" fmla="*/ 987 w 1523"/>
                    <a:gd name="T47" fmla="*/ 1116 h 1140"/>
                    <a:gd name="T48" fmla="*/ 1135 w 1523"/>
                    <a:gd name="T49" fmla="*/ 1068 h 1140"/>
                    <a:gd name="T50" fmla="*/ 1266 w 1523"/>
                    <a:gd name="T51" fmla="*/ 997 h 1140"/>
                    <a:gd name="T52" fmla="*/ 1375 w 1523"/>
                    <a:gd name="T53" fmla="*/ 908 h 1140"/>
                    <a:gd name="T54" fmla="*/ 1456 w 1523"/>
                    <a:gd name="T55" fmla="*/ 805 h 1140"/>
                    <a:gd name="T56" fmla="*/ 1506 w 1523"/>
                    <a:gd name="T57" fmla="*/ 690 h 1140"/>
                    <a:gd name="T58" fmla="*/ 1523 w 1523"/>
                    <a:gd name="T59" fmla="*/ 569 h 1140"/>
                    <a:gd name="T60" fmla="*/ 1493 w 1523"/>
                    <a:gd name="T61" fmla="*/ 491 h 1140"/>
                    <a:gd name="T62" fmla="*/ 1454 w 1523"/>
                    <a:gd name="T63" fmla="*/ 376 h 1140"/>
                    <a:gd name="T64" fmla="*/ 1383 w 1523"/>
                    <a:gd name="T65" fmla="*/ 270 h 1140"/>
                    <a:gd name="T66" fmla="*/ 1283 w 1523"/>
                    <a:gd name="T67" fmla="*/ 178 h 1140"/>
                    <a:gd name="T68" fmla="*/ 1160 w 1523"/>
                    <a:gd name="T69" fmla="*/ 103 h 1140"/>
                    <a:gd name="T70" fmla="*/ 1020 w 1523"/>
                    <a:gd name="T71" fmla="*/ 52 h 1140"/>
                    <a:gd name="T72" fmla="*/ 866 w 1523"/>
                    <a:gd name="T73" fmla="*/ 23 h 1140"/>
                    <a:gd name="T74" fmla="*/ 709 w 1523"/>
                    <a:gd name="T75" fmla="*/ 17 h 1140"/>
                    <a:gd name="T76" fmla="*/ 553 w 1523"/>
                    <a:gd name="T77" fmla="*/ 38 h 1140"/>
                    <a:gd name="T78" fmla="*/ 407 w 1523"/>
                    <a:gd name="T79" fmla="*/ 84 h 1140"/>
                    <a:gd name="T80" fmla="*/ 277 w 1523"/>
                    <a:gd name="T81" fmla="*/ 151 h 1140"/>
                    <a:gd name="T82" fmla="*/ 169 w 1523"/>
                    <a:gd name="T83" fmla="*/ 238 h 1140"/>
                    <a:gd name="T84" fmla="*/ 88 w 1523"/>
                    <a:gd name="T85" fmla="*/ 339 h 1140"/>
                    <a:gd name="T86" fmla="*/ 38 w 1523"/>
                    <a:gd name="T87" fmla="*/ 452 h 1140"/>
                    <a:gd name="T88" fmla="*/ 23 w 1523"/>
                    <a:gd name="T89" fmla="*/ 569 h 1140"/>
                    <a:gd name="T90" fmla="*/ 38 w 1523"/>
                    <a:gd name="T91" fmla="*/ 688 h 1140"/>
                    <a:gd name="T92" fmla="*/ 88 w 1523"/>
                    <a:gd name="T93" fmla="*/ 799 h 1140"/>
                    <a:gd name="T94" fmla="*/ 169 w 1523"/>
                    <a:gd name="T95" fmla="*/ 901 h 1140"/>
                    <a:gd name="T96" fmla="*/ 277 w 1523"/>
                    <a:gd name="T97" fmla="*/ 987 h 1140"/>
                    <a:gd name="T98" fmla="*/ 407 w 1523"/>
                    <a:gd name="T99" fmla="*/ 1054 h 1140"/>
                    <a:gd name="T100" fmla="*/ 553 w 1523"/>
                    <a:gd name="T101" fmla="*/ 1100 h 1140"/>
                    <a:gd name="T102" fmla="*/ 709 w 1523"/>
                    <a:gd name="T103" fmla="*/ 1121 h 1140"/>
                    <a:gd name="T104" fmla="*/ 866 w 1523"/>
                    <a:gd name="T105" fmla="*/ 1117 h 1140"/>
                    <a:gd name="T106" fmla="*/ 1020 w 1523"/>
                    <a:gd name="T107" fmla="*/ 1089 h 1140"/>
                    <a:gd name="T108" fmla="*/ 1160 w 1523"/>
                    <a:gd name="T109" fmla="*/ 1035 h 1140"/>
                    <a:gd name="T110" fmla="*/ 1283 w 1523"/>
                    <a:gd name="T111" fmla="*/ 960 h 1140"/>
                    <a:gd name="T112" fmla="*/ 1383 w 1523"/>
                    <a:gd name="T113" fmla="*/ 868 h 1140"/>
                    <a:gd name="T114" fmla="*/ 1454 w 1523"/>
                    <a:gd name="T115" fmla="*/ 763 h 1140"/>
                    <a:gd name="T116" fmla="*/ 1493 w 1523"/>
                    <a:gd name="T117" fmla="*/ 648 h 11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23"/>
                    <a:gd name="T178" fmla="*/ 0 h 1140"/>
                    <a:gd name="T179" fmla="*/ 1523 w 1523"/>
                    <a:gd name="T180" fmla="*/ 1140 h 11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23" h="1140">
                      <a:moveTo>
                        <a:pt x="1523" y="569"/>
                      </a:moveTo>
                      <a:lnTo>
                        <a:pt x="1521" y="529"/>
                      </a:lnTo>
                      <a:lnTo>
                        <a:pt x="1516" y="489"/>
                      </a:lnTo>
                      <a:lnTo>
                        <a:pt x="1506" y="450"/>
                      </a:lnTo>
                      <a:lnTo>
                        <a:pt x="1493" y="410"/>
                      </a:lnTo>
                      <a:lnTo>
                        <a:pt x="1477" y="372"/>
                      </a:lnTo>
                      <a:lnTo>
                        <a:pt x="1456" y="335"/>
                      </a:lnTo>
                      <a:lnTo>
                        <a:pt x="1433" y="299"/>
                      </a:lnTo>
                      <a:lnTo>
                        <a:pt x="1404" y="264"/>
                      </a:lnTo>
                      <a:lnTo>
                        <a:pt x="1375" y="232"/>
                      </a:lnTo>
                      <a:lnTo>
                        <a:pt x="1341" y="199"/>
                      </a:lnTo>
                      <a:lnTo>
                        <a:pt x="1304" y="170"/>
                      </a:lnTo>
                      <a:lnTo>
                        <a:pt x="1266" y="142"/>
                      </a:lnTo>
                      <a:lnTo>
                        <a:pt x="1224" y="117"/>
                      </a:lnTo>
                      <a:lnTo>
                        <a:pt x="1181" y="94"/>
                      </a:lnTo>
                      <a:lnTo>
                        <a:pt x="1135" y="73"/>
                      </a:lnTo>
                      <a:lnTo>
                        <a:pt x="1087" y="53"/>
                      </a:lnTo>
                      <a:lnTo>
                        <a:pt x="1037" y="38"/>
                      </a:lnTo>
                      <a:lnTo>
                        <a:pt x="987" y="25"/>
                      </a:lnTo>
                      <a:lnTo>
                        <a:pt x="935" y="13"/>
                      </a:lnTo>
                      <a:lnTo>
                        <a:pt x="882" y="6"/>
                      </a:lnTo>
                      <a:lnTo>
                        <a:pt x="828" y="2"/>
                      </a:lnTo>
                      <a:lnTo>
                        <a:pt x="774" y="0"/>
                      </a:lnTo>
                      <a:lnTo>
                        <a:pt x="720" y="0"/>
                      </a:lnTo>
                      <a:lnTo>
                        <a:pt x="667" y="4"/>
                      </a:lnTo>
                      <a:lnTo>
                        <a:pt x="615" y="9"/>
                      </a:lnTo>
                      <a:lnTo>
                        <a:pt x="561" y="19"/>
                      </a:lnTo>
                      <a:lnTo>
                        <a:pt x="511" y="30"/>
                      </a:lnTo>
                      <a:lnTo>
                        <a:pt x="461" y="46"/>
                      </a:lnTo>
                      <a:lnTo>
                        <a:pt x="411" y="63"/>
                      </a:lnTo>
                      <a:lnTo>
                        <a:pt x="365" y="82"/>
                      </a:lnTo>
                      <a:lnTo>
                        <a:pt x="319" y="105"/>
                      </a:lnTo>
                      <a:lnTo>
                        <a:pt x="277" y="128"/>
                      </a:lnTo>
                      <a:lnTo>
                        <a:pt x="236" y="155"/>
                      </a:lnTo>
                      <a:lnTo>
                        <a:pt x="200" y="184"/>
                      </a:lnTo>
                      <a:lnTo>
                        <a:pt x="163" y="214"/>
                      </a:lnTo>
                      <a:lnTo>
                        <a:pt x="133" y="247"/>
                      </a:lnTo>
                      <a:lnTo>
                        <a:pt x="104" y="282"/>
                      </a:lnTo>
                      <a:lnTo>
                        <a:pt x="79" y="316"/>
                      </a:lnTo>
                      <a:lnTo>
                        <a:pt x="56" y="354"/>
                      </a:lnTo>
                      <a:lnTo>
                        <a:pt x="36" y="391"/>
                      </a:lnTo>
                      <a:lnTo>
                        <a:pt x="23" y="429"/>
                      </a:lnTo>
                      <a:lnTo>
                        <a:pt x="12" y="469"/>
                      </a:lnTo>
                      <a:lnTo>
                        <a:pt x="4" y="510"/>
                      </a:lnTo>
                      <a:lnTo>
                        <a:pt x="0" y="550"/>
                      </a:lnTo>
                      <a:lnTo>
                        <a:pt x="0" y="590"/>
                      </a:lnTo>
                      <a:lnTo>
                        <a:pt x="4" y="631"/>
                      </a:lnTo>
                      <a:lnTo>
                        <a:pt x="12" y="669"/>
                      </a:lnTo>
                      <a:lnTo>
                        <a:pt x="23" y="709"/>
                      </a:lnTo>
                      <a:lnTo>
                        <a:pt x="36" y="747"/>
                      </a:lnTo>
                      <a:lnTo>
                        <a:pt x="56" y="786"/>
                      </a:lnTo>
                      <a:lnTo>
                        <a:pt x="79" y="822"/>
                      </a:lnTo>
                      <a:lnTo>
                        <a:pt x="104" y="859"/>
                      </a:lnTo>
                      <a:lnTo>
                        <a:pt x="133" y="891"/>
                      </a:lnTo>
                      <a:lnTo>
                        <a:pt x="163" y="924"/>
                      </a:lnTo>
                      <a:lnTo>
                        <a:pt x="200" y="954"/>
                      </a:lnTo>
                      <a:lnTo>
                        <a:pt x="236" y="983"/>
                      </a:lnTo>
                      <a:lnTo>
                        <a:pt x="277" y="1010"/>
                      </a:lnTo>
                      <a:lnTo>
                        <a:pt x="319" y="1035"/>
                      </a:lnTo>
                      <a:lnTo>
                        <a:pt x="365" y="1056"/>
                      </a:lnTo>
                      <a:lnTo>
                        <a:pt x="411" y="1077"/>
                      </a:lnTo>
                      <a:lnTo>
                        <a:pt x="461" y="1094"/>
                      </a:lnTo>
                      <a:lnTo>
                        <a:pt x="511" y="1108"/>
                      </a:lnTo>
                      <a:lnTo>
                        <a:pt x="561" y="1119"/>
                      </a:lnTo>
                      <a:lnTo>
                        <a:pt x="615" y="1129"/>
                      </a:lnTo>
                      <a:lnTo>
                        <a:pt x="667" y="1137"/>
                      </a:lnTo>
                      <a:lnTo>
                        <a:pt x="720" y="1139"/>
                      </a:lnTo>
                      <a:lnTo>
                        <a:pt x="774" y="1140"/>
                      </a:lnTo>
                      <a:lnTo>
                        <a:pt x="828" y="1139"/>
                      </a:lnTo>
                      <a:lnTo>
                        <a:pt x="882" y="1133"/>
                      </a:lnTo>
                      <a:lnTo>
                        <a:pt x="935" y="1125"/>
                      </a:lnTo>
                      <a:lnTo>
                        <a:pt x="987" y="1116"/>
                      </a:lnTo>
                      <a:lnTo>
                        <a:pt x="1037" y="1102"/>
                      </a:lnTo>
                      <a:lnTo>
                        <a:pt x="1087" y="1085"/>
                      </a:lnTo>
                      <a:lnTo>
                        <a:pt x="1135" y="1068"/>
                      </a:lnTo>
                      <a:lnTo>
                        <a:pt x="1181" y="1047"/>
                      </a:lnTo>
                      <a:lnTo>
                        <a:pt x="1224" y="1024"/>
                      </a:lnTo>
                      <a:lnTo>
                        <a:pt x="1266" y="997"/>
                      </a:lnTo>
                      <a:lnTo>
                        <a:pt x="1304" y="970"/>
                      </a:lnTo>
                      <a:lnTo>
                        <a:pt x="1341" y="939"/>
                      </a:lnTo>
                      <a:lnTo>
                        <a:pt x="1375" y="908"/>
                      </a:lnTo>
                      <a:lnTo>
                        <a:pt x="1404" y="874"/>
                      </a:lnTo>
                      <a:lnTo>
                        <a:pt x="1433" y="839"/>
                      </a:lnTo>
                      <a:lnTo>
                        <a:pt x="1456" y="805"/>
                      </a:lnTo>
                      <a:lnTo>
                        <a:pt x="1477" y="767"/>
                      </a:lnTo>
                      <a:lnTo>
                        <a:pt x="1493" y="728"/>
                      </a:lnTo>
                      <a:lnTo>
                        <a:pt x="1506" y="690"/>
                      </a:lnTo>
                      <a:lnTo>
                        <a:pt x="1516" y="650"/>
                      </a:lnTo>
                      <a:lnTo>
                        <a:pt x="1521" y="609"/>
                      </a:lnTo>
                      <a:lnTo>
                        <a:pt x="1523" y="569"/>
                      </a:lnTo>
                      <a:close/>
                      <a:moveTo>
                        <a:pt x="1500" y="569"/>
                      </a:moveTo>
                      <a:lnTo>
                        <a:pt x="1498" y="531"/>
                      </a:lnTo>
                      <a:lnTo>
                        <a:pt x="1493" y="491"/>
                      </a:lnTo>
                      <a:lnTo>
                        <a:pt x="1483" y="452"/>
                      </a:lnTo>
                      <a:lnTo>
                        <a:pt x="1469" y="414"/>
                      </a:lnTo>
                      <a:lnTo>
                        <a:pt x="1454" y="376"/>
                      </a:lnTo>
                      <a:lnTo>
                        <a:pt x="1433" y="339"/>
                      </a:lnTo>
                      <a:lnTo>
                        <a:pt x="1410" y="305"/>
                      </a:lnTo>
                      <a:lnTo>
                        <a:pt x="1383" y="270"/>
                      </a:lnTo>
                      <a:lnTo>
                        <a:pt x="1352" y="238"/>
                      </a:lnTo>
                      <a:lnTo>
                        <a:pt x="1320" y="207"/>
                      </a:lnTo>
                      <a:lnTo>
                        <a:pt x="1283" y="178"/>
                      </a:lnTo>
                      <a:lnTo>
                        <a:pt x="1245" y="151"/>
                      </a:lnTo>
                      <a:lnTo>
                        <a:pt x="1204" y="126"/>
                      </a:lnTo>
                      <a:lnTo>
                        <a:pt x="1160" y="103"/>
                      </a:lnTo>
                      <a:lnTo>
                        <a:pt x="1116" y="84"/>
                      </a:lnTo>
                      <a:lnTo>
                        <a:pt x="1068" y="67"/>
                      </a:lnTo>
                      <a:lnTo>
                        <a:pt x="1020" y="52"/>
                      </a:lnTo>
                      <a:lnTo>
                        <a:pt x="970" y="38"/>
                      </a:lnTo>
                      <a:lnTo>
                        <a:pt x="918" y="29"/>
                      </a:lnTo>
                      <a:lnTo>
                        <a:pt x="866" y="23"/>
                      </a:lnTo>
                      <a:lnTo>
                        <a:pt x="814" y="17"/>
                      </a:lnTo>
                      <a:lnTo>
                        <a:pt x="761" y="17"/>
                      </a:lnTo>
                      <a:lnTo>
                        <a:pt x="709" y="17"/>
                      </a:lnTo>
                      <a:lnTo>
                        <a:pt x="657" y="23"/>
                      </a:lnTo>
                      <a:lnTo>
                        <a:pt x="603" y="29"/>
                      </a:lnTo>
                      <a:lnTo>
                        <a:pt x="553" y="38"/>
                      </a:lnTo>
                      <a:lnTo>
                        <a:pt x="503" y="52"/>
                      </a:lnTo>
                      <a:lnTo>
                        <a:pt x="453" y="67"/>
                      </a:lnTo>
                      <a:lnTo>
                        <a:pt x="407" y="84"/>
                      </a:lnTo>
                      <a:lnTo>
                        <a:pt x="361" y="103"/>
                      </a:lnTo>
                      <a:lnTo>
                        <a:pt x="319" y="126"/>
                      </a:lnTo>
                      <a:lnTo>
                        <a:pt x="277" y="151"/>
                      </a:lnTo>
                      <a:lnTo>
                        <a:pt x="238" y="178"/>
                      </a:lnTo>
                      <a:lnTo>
                        <a:pt x="204" y="207"/>
                      </a:lnTo>
                      <a:lnTo>
                        <a:pt x="169" y="238"/>
                      </a:lnTo>
                      <a:lnTo>
                        <a:pt x="140" y="270"/>
                      </a:lnTo>
                      <a:lnTo>
                        <a:pt x="113" y="305"/>
                      </a:lnTo>
                      <a:lnTo>
                        <a:pt x="88" y="339"/>
                      </a:lnTo>
                      <a:lnTo>
                        <a:pt x="69" y="376"/>
                      </a:lnTo>
                      <a:lnTo>
                        <a:pt x="52" y="414"/>
                      </a:lnTo>
                      <a:lnTo>
                        <a:pt x="38" y="452"/>
                      </a:lnTo>
                      <a:lnTo>
                        <a:pt x="29" y="491"/>
                      </a:lnTo>
                      <a:lnTo>
                        <a:pt x="25" y="531"/>
                      </a:lnTo>
                      <a:lnTo>
                        <a:pt x="23" y="569"/>
                      </a:lnTo>
                      <a:lnTo>
                        <a:pt x="25" y="609"/>
                      </a:lnTo>
                      <a:lnTo>
                        <a:pt x="29" y="648"/>
                      </a:lnTo>
                      <a:lnTo>
                        <a:pt x="38" y="688"/>
                      </a:lnTo>
                      <a:lnTo>
                        <a:pt x="52" y="726"/>
                      </a:lnTo>
                      <a:lnTo>
                        <a:pt x="69" y="763"/>
                      </a:lnTo>
                      <a:lnTo>
                        <a:pt x="88" y="799"/>
                      </a:lnTo>
                      <a:lnTo>
                        <a:pt x="113" y="836"/>
                      </a:lnTo>
                      <a:lnTo>
                        <a:pt x="140" y="868"/>
                      </a:lnTo>
                      <a:lnTo>
                        <a:pt x="169" y="901"/>
                      </a:lnTo>
                      <a:lnTo>
                        <a:pt x="204" y="931"/>
                      </a:lnTo>
                      <a:lnTo>
                        <a:pt x="238" y="960"/>
                      </a:lnTo>
                      <a:lnTo>
                        <a:pt x="277" y="987"/>
                      </a:lnTo>
                      <a:lnTo>
                        <a:pt x="319" y="1012"/>
                      </a:lnTo>
                      <a:lnTo>
                        <a:pt x="361" y="1035"/>
                      </a:lnTo>
                      <a:lnTo>
                        <a:pt x="407" y="1054"/>
                      </a:lnTo>
                      <a:lnTo>
                        <a:pt x="453" y="1073"/>
                      </a:lnTo>
                      <a:lnTo>
                        <a:pt x="503" y="1089"/>
                      </a:lnTo>
                      <a:lnTo>
                        <a:pt x="553" y="1100"/>
                      </a:lnTo>
                      <a:lnTo>
                        <a:pt x="603" y="1110"/>
                      </a:lnTo>
                      <a:lnTo>
                        <a:pt x="657" y="1117"/>
                      </a:lnTo>
                      <a:lnTo>
                        <a:pt x="709" y="1121"/>
                      </a:lnTo>
                      <a:lnTo>
                        <a:pt x="761" y="1123"/>
                      </a:lnTo>
                      <a:lnTo>
                        <a:pt x="814" y="1121"/>
                      </a:lnTo>
                      <a:lnTo>
                        <a:pt x="866" y="1117"/>
                      </a:lnTo>
                      <a:lnTo>
                        <a:pt x="918" y="1110"/>
                      </a:lnTo>
                      <a:lnTo>
                        <a:pt x="970" y="1100"/>
                      </a:lnTo>
                      <a:lnTo>
                        <a:pt x="1020" y="1089"/>
                      </a:lnTo>
                      <a:lnTo>
                        <a:pt x="1068" y="1073"/>
                      </a:lnTo>
                      <a:lnTo>
                        <a:pt x="1116" y="1054"/>
                      </a:lnTo>
                      <a:lnTo>
                        <a:pt x="1160" y="1035"/>
                      </a:lnTo>
                      <a:lnTo>
                        <a:pt x="1204" y="1012"/>
                      </a:lnTo>
                      <a:lnTo>
                        <a:pt x="1245" y="987"/>
                      </a:lnTo>
                      <a:lnTo>
                        <a:pt x="1283" y="960"/>
                      </a:lnTo>
                      <a:lnTo>
                        <a:pt x="1320" y="931"/>
                      </a:lnTo>
                      <a:lnTo>
                        <a:pt x="1352" y="901"/>
                      </a:lnTo>
                      <a:lnTo>
                        <a:pt x="1383" y="868"/>
                      </a:lnTo>
                      <a:lnTo>
                        <a:pt x="1410" y="836"/>
                      </a:lnTo>
                      <a:lnTo>
                        <a:pt x="1433" y="799"/>
                      </a:lnTo>
                      <a:lnTo>
                        <a:pt x="1454" y="763"/>
                      </a:lnTo>
                      <a:lnTo>
                        <a:pt x="1469" y="726"/>
                      </a:lnTo>
                      <a:lnTo>
                        <a:pt x="1483" y="688"/>
                      </a:lnTo>
                      <a:lnTo>
                        <a:pt x="1493" y="648"/>
                      </a:lnTo>
                      <a:lnTo>
                        <a:pt x="1498" y="609"/>
                      </a:lnTo>
                      <a:lnTo>
                        <a:pt x="1500" y="56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 name="Freeform 21"/>
                <p:cNvSpPr>
                  <a:spLocks noEditPoints="1"/>
                </p:cNvSpPr>
                <p:nvPr/>
              </p:nvSpPr>
              <p:spPr bwMode="auto">
                <a:xfrm>
                  <a:off x="2084" y="2060"/>
                  <a:ext cx="1477" cy="1106"/>
                </a:xfrm>
                <a:custGeom>
                  <a:avLst/>
                  <a:gdLst>
                    <a:gd name="T0" fmla="*/ 1470 w 1477"/>
                    <a:gd name="T1" fmla="*/ 474 h 1106"/>
                    <a:gd name="T2" fmla="*/ 1431 w 1477"/>
                    <a:gd name="T3" fmla="*/ 359 h 1106"/>
                    <a:gd name="T4" fmla="*/ 1360 w 1477"/>
                    <a:gd name="T5" fmla="*/ 253 h 1106"/>
                    <a:gd name="T6" fmla="*/ 1260 w 1477"/>
                    <a:gd name="T7" fmla="*/ 161 h 1106"/>
                    <a:gd name="T8" fmla="*/ 1137 w 1477"/>
                    <a:gd name="T9" fmla="*/ 86 h 1106"/>
                    <a:gd name="T10" fmla="*/ 997 w 1477"/>
                    <a:gd name="T11" fmla="*/ 35 h 1106"/>
                    <a:gd name="T12" fmla="*/ 843 w 1477"/>
                    <a:gd name="T13" fmla="*/ 6 h 1106"/>
                    <a:gd name="T14" fmla="*/ 686 w 1477"/>
                    <a:gd name="T15" fmla="*/ 0 h 1106"/>
                    <a:gd name="T16" fmla="*/ 530 w 1477"/>
                    <a:gd name="T17" fmla="*/ 21 h 1106"/>
                    <a:gd name="T18" fmla="*/ 384 w 1477"/>
                    <a:gd name="T19" fmla="*/ 67 h 1106"/>
                    <a:gd name="T20" fmla="*/ 254 w 1477"/>
                    <a:gd name="T21" fmla="*/ 134 h 1106"/>
                    <a:gd name="T22" fmla="*/ 146 w 1477"/>
                    <a:gd name="T23" fmla="*/ 221 h 1106"/>
                    <a:gd name="T24" fmla="*/ 65 w 1477"/>
                    <a:gd name="T25" fmla="*/ 322 h 1106"/>
                    <a:gd name="T26" fmla="*/ 15 w 1477"/>
                    <a:gd name="T27" fmla="*/ 435 h 1106"/>
                    <a:gd name="T28" fmla="*/ 0 w 1477"/>
                    <a:gd name="T29" fmla="*/ 552 h 1106"/>
                    <a:gd name="T30" fmla="*/ 15 w 1477"/>
                    <a:gd name="T31" fmla="*/ 671 h 1106"/>
                    <a:gd name="T32" fmla="*/ 65 w 1477"/>
                    <a:gd name="T33" fmla="*/ 782 h 1106"/>
                    <a:gd name="T34" fmla="*/ 146 w 1477"/>
                    <a:gd name="T35" fmla="*/ 884 h 1106"/>
                    <a:gd name="T36" fmla="*/ 254 w 1477"/>
                    <a:gd name="T37" fmla="*/ 970 h 1106"/>
                    <a:gd name="T38" fmla="*/ 384 w 1477"/>
                    <a:gd name="T39" fmla="*/ 1037 h 1106"/>
                    <a:gd name="T40" fmla="*/ 530 w 1477"/>
                    <a:gd name="T41" fmla="*/ 1083 h 1106"/>
                    <a:gd name="T42" fmla="*/ 686 w 1477"/>
                    <a:gd name="T43" fmla="*/ 1104 h 1106"/>
                    <a:gd name="T44" fmla="*/ 843 w 1477"/>
                    <a:gd name="T45" fmla="*/ 1100 h 1106"/>
                    <a:gd name="T46" fmla="*/ 997 w 1477"/>
                    <a:gd name="T47" fmla="*/ 1072 h 1106"/>
                    <a:gd name="T48" fmla="*/ 1137 w 1477"/>
                    <a:gd name="T49" fmla="*/ 1018 h 1106"/>
                    <a:gd name="T50" fmla="*/ 1260 w 1477"/>
                    <a:gd name="T51" fmla="*/ 943 h 1106"/>
                    <a:gd name="T52" fmla="*/ 1360 w 1477"/>
                    <a:gd name="T53" fmla="*/ 851 h 1106"/>
                    <a:gd name="T54" fmla="*/ 1431 w 1477"/>
                    <a:gd name="T55" fmla="*/ 746 h 1106"/>
                    <a:gd name="T56" fmla="*/ 1470 w 1477"/>
                    <a:gd name="T57" fmla="*/ 631 h 1106"/>
                    <a:gd name="T58" fmla="*/ 1454 w 1477"/>
                    <a:gd name="T59" fmla="*/ 552 h 1106"/>
                    <a:gd name="T60" fmla="*/ 1437 w 1477"/>
                    <a:gd name="T61" fmla="*/ 435 h 1106"/>
                    <a:gd name="T62" fmla="*/ 1387 w 1477"/>
                    <a:gd name="T63" fmla="*/ 326 h 1106"/>
                    <a:gd name="T64" fmla="*/ 1304 w 1477"/>
                    <a:gd name="T65" fmla="*/ 224 h 1106"/>
                    <a:gd name="T66" fmla="*/ 1197 w 1477"/>
                    <a:gd name="T67" fmla="*/ 140 h 1106"/>
                    <a:gd name="T68" fmla="*/ 1066 w 1477"/>
                    <a:gd name="T69" fmla="*/ 77 h 1106"/>
                    <a:gd name="T70" fmla="*/ 920 w 1477"/>
                    <a:gd name="T71" fmla="*/ 35 h 1106"/>
                    <a:gd name="T72" fmla="*/ 765 w 1477"/>
                    <a:gd name="T73" fmla="*/ 17 h 1106"/>
                    <a:gd name="T74" fmla="*/ 609 w 1477"/>
                    <a:gd name="T75" fmla="*/ 25 h 1106"/>
                    <a:gd name="T76" fmla="*/ 459 w 1477"/>
                    <a:gd name="T77" fmla="*/ 59 h 1106"/>
                    <a:gd name="T78" fmla="*/ 321 w 1477"/>
                    <a:gd name="T79" fmla="*/ 117 h 1106"/>
                    <a:gd name="T80" fmla="*/ 206 w 1477"/>
                    <a:gd name="T81" fmla="*/ 196 h 1106"/>
                    <a:gd name="T82" fmla="*/ 113 w 1477"/>
                    <a:gd name="T83" fmla="*/ 290 h 1106"/>
                    <a:gd name="T84" fmla="*/ 52 w 1477"/>
                    <a:gd name="T85" fmla="*/ 399 h 1106"/>
                    <a:gd name="T86" fmla="*/ 25 w 1477"/>
                    <a:gd name="T87" fmla="*/ 514 h 1106"/>
                    <a:gd name="T88" fmla="*/ 31 w 1477"/>
                    <a:gd name="T89" fmla="*/ 631 h 1106"/>
                    <a:gd name="T90" fmla="*/ 69 w 1477"/>
                    <a:gd name="T91" fmla="*/ 744 h 1106"/>
                    <a:gd name="T92" fmla="*/ 140 w 1477"/>
                    <a:gd name="T93" fmla="*/ 847 h 1106"/>
                    <a:gd name="T94" fmla="*/ 242 w 1477"/>
                    <a:gd name="T95" fmla="*/ 937 h 1106"/>
                    <a:gd name="T96" fmla="*/ 365 w 1477"/>
                    <a:gd name="T97" fmla="*/ 1010 h 1106"/>
                    <a:gd name="T98" fmla="*/ 507 w 1477"/>
                    <a:gd name="T99" fmla="*/ 1060 h 1106"/>
                    <a:gd name="T100" fmla="*/ 661 w 1477"/>
                    <a:gd name="T101" fmla="*/ 1085 h 1106"/>
                    <a:gd name="T102" fmla="*/ 816 w 1477"/>
                    <a:gd name="T103" fmla="*/ 1085 h 1106"/>
                    <a:gd name="T104" fmla="*/ 970 w 1477"/>
                    <a:gd name="T105" fmla="*/ 1060 h 1106"/>
                    <a:gd name="T106" fmla="*/ 1110 w 1477"/>
                    <a:gd name="T107" fmla="*/ 1010 h 1106"/>
                    <a:gd name="T108" fmla="*/ 1235 w 1477"/>
                    <a:gd name="T109" fmla="*/ 937 h 1106"/>
                    <a:gd name="T110" fmla="*/ 1335 w 1477"/>
                    <a:gd name="T111" fmla="*/ 847 h 1106"/>
                    <a:gd name="T112" fmla="*/ 1406 w 1477"/>
                    <a:gd name="T113" fmla="*/ 744 h 1106"/>
                    <a:gd name="T114" fmla="*/ 1446 w 1477"/>
                    <a:gd name="T115" fmla="*/ 631 h 11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77"/>
                    <a:gd name="T175" fmla="*/ 0 h 1106"/>
                    <a:gd name="T176" fmla="*/ 1477 w 1477"/>
                    <a:gd name="T177" fmla="*/ 1106 h 11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77" h="1106">
                      <a:moveTo>
                        <a:pt x="1477" y="552"/>
                      </a:moveTo>
                      <a:lnTo>
                        <a:pt x="1475" y="514"/>
                      </a:lnTo>
                      <a:lnTo>
                        <a:pt x="1470" y="474"/>
                      </a:lnTo>
                      <a:lnTo>
                        <a:pt x="1460" y="435"/>
                      </a:lnTo>
                      <a:lnTo>
                        <a:pt x="1446" y="397"/>
                      </a:lnTo>
                      <a:lnTo>
                        <a:pt x="1431" y="359"/>
                      </a:lnTo>
                      <a:lnTo>
                        <a:pt x="1410" y="322"/>
                      </a:lnTo>
                      <a:lnTo>
                        <a:pt x="1387" y="288"/>
                      </a:lnTo>
                      <a:lnTo>
                        <a:pt x="1360" y="253"/>
                      </a:lnTo>
                      <a:lnTo>
                        <a:pt x="1329" y="221"/>
                      </a:lnTo>
                      <a:lnTo>
                        <a:pt x="1297" y="190"/>
                      </a:lnTo>
                      <a:lnTo>
                        <a:pt x="1260" y="161"/>
                      </a:lnTo>
                      <a:lnTo>
                        <a:pt x="1222" y="134"/>
                      </a:lnTo>
                      <a:lnTo>
                        <a:pt x="1181" y="109"/>
                      </a:lnTo>
                      <a:lnTo>
                        <a:pt x="1137" y="86"/>
                      </a:lnTo>
                      <a:lnTo>
                        <a:pt x="1093" y="67"/>
                      </a:lnTo>
                      <a:lnTo>
                        <a:pt x="1045" y="50"/>
                      </a:lnTo>
                      <a:lnTo>
                        <a:pt x="997" y="35"/>
                      </a:lnTo>
                      <a:lnTo>
                        <a:pt x="947" y="21"/>
                      </a:lnTo>
                      <a:lnTo>
                        <a:pt x="895" y="12"/>
                      </a:lnTo>
                      <a:lnTo>
                        <a:pt x="843" y="6"/>
                      </a:lnTo>
                      <a:lnTo>
                        <a:pt x="791" y="0"/>
                      </a:lnTo>
                      <a:lnTo>
                        <a:pt x="738" y="0"/>
                      </a:lnTo>
                      <a:lnTo>
                        <a:pt x="686" y="0"/>
                      </a:lnTo>
                      <a:lnTo>
                        <a:pt x="634" y="6"/>
                      </a:lnTo>
                      <a:lnTo>
                        <a:pt x="580" y="12"/>
                      </a:lnTo>
                      <a:lnTo>
                        <a:pt x="530" y="21"/>
                      </a:lnTo>
                      <a:lnTo>
                        <a:pt x="480" y="35"/>
                      </a:lnTo>
                      <a:lnTo>
                        <a:pt x="430" y="50"/>
                      </a:lnTo>
                      <a:lnTo>
                        <a:pt x="384" y="67"/>
                      </a:lnTo>
                      <a:lnTo>
                        <a:pt x="338" y="86"/>
                      </a:lnTo>
                      <a:lnTo>
                        <a:pt x="296" y="109"/>
                      </a:lnTo>
                      <a:lnTo>
                        <a:pt x="254" y="134"/>
                      </a:lnTo>
                      <a:lnTo>
                        <a:pt x="215" y="161"/>
                      </a:lnTo>
                      <a:lnTo>
                        <a:pt x="181" y="190"/>
                      </a:lnTo>
                      <a:lnTo>
                        <a:pt x="146" y="221"/>
                      </a:lnTo>
                      <a:lnTo>
                        <a:pt x="117" y="253"/>
                      </a:lnTo>
                      <a:lnTo>
                        <a:pt x="90" y="288"/>
                      </a:lnTo>
                      <a:lnTo>
                        <a:pt x="65" y="322"/>
                      </a:lnTo>
                      <a:lnTo>
                        <a:pt x="46" y="359"/>
                      </a:lnTo>
                      <a:lnTo>
                        <a:pt x="29" y="397"/>
                      </a:lnTo>
                      <a:lnTo>
                        <a:pt x="15" y="435"/>
                      </a:lnTo>
                      <a:lnTo>
                        <a:pt x="6" y="474"/>
                      </a:lnTo>
                      <a:lnTo>
                        <a:pt x="2" y="514"/>
                      </a:lnTo>
                      <a:lnTo>
                        <a:pt x="0" y="552"/>
                      </a:lnTo>
                      <a:lnTo>
                        <a:pt x="2" y="592"/>
                      </a:lnTo>
                      <a:lnTo>
                        <a:pt x="6" y="631"/>
                      </a:lnTo>
                      <a:lnTo>
                        <a:pt x="15" y="671"/>
                      </a:lnTo>
                      <a:lnTo>
                        <a:pt x="29" y="709"/>
                      </a:lnTo>
                      <a:lnTo>
                        <a:pt x="46" y="746"/>
                      </a:lnTo>
                      <a:lnTo>
                        <a:pt x="65" y="782"/>
                      </a:lnTo>
                      <a:lnTo>
                        <a:pt x="90" y="819"/>
                      </a:lnTo>
                      <a:lnTo>
                        <a:pt x="117" y="851"/>
                      </a:lnTo>
                      <a:lnTo>
                        <a:pt x="146" y="884"/>
                      </a:lnTo>
                      <a:lnTo>
                        <a:pt x="181" y="914"/>
                      </a:lnTo>
                      <a:lnTo>
                        <a:pt x="215" y="943"/>
                      </a:lnTo>
                      <a:lnTo>
                        <a:pt x="254" y="970"/>
                      </a:lnTo>
                      <a:lnTo>
                        <a:pt x="296" y="995"/>
                      </a:lnTo>
                      <a:lnTo>
                        <a:pt x="338" y="1018"/>
                      </a:lnTo>
                      <a:lnTo>
                        <a:pt x="384" y="1037"/>
                      </a:lnTo>
                      <a:lnTo>
                        <a:pt x="430" y="1056"/>
                      </a:lnTo>
                      <a:lnTo>
                        <a:pt x="480" y="1072"/>
                      </a:lnTo>
                      <a:lnTo>
                        <a:pt x="530" y="1083"/>
                      </a:lnTo>
                      <a:lnTo>
                        <a:pt x="580" y="1093"/>
                      </a:lnTo>
                      <a:lnTo>
                        <a:pt x="634" y="1100"/>
                      </a:lnTo>
                      <a:lnTo>
                        <a:pt x="686" y="1104"/>
                      </a:lnTo>
                      <a:lnTo>
                        <a:pt x="738" y="1106"/>
                      </a:lnTo>
                      <a:lnTo>
                        <a:pt x="791" y="1104"/>
                      </a:lnTo>
                      <a:lnTo>
                        <a:pt x="843" y="1100"/>
                      </a:lnTo>
                      <a:lnTo>
                        <a:pt x="895" y="1093"/>
                      </a:lnTo>
                      <a:lnTo>
                        <a:pt x="947" y="1083"/>
                      </a:lnTo>
                      <a:lnTo>
                        <a:pt x="997" y="1072"/>
                      </a:lnTo>
                      <a:lnTo>
                        <a:pt x="1045" y="1056"/>
                      </a:lnTo>
                      <a:lnTo>
                        <a:pt x="1093" y="1037"/>
                      </a:lnTo>
                      <a:lnTo>
                        <a:pt x="1137" y="1018"/>
                      </a:lnTo>
                      <a:lnTo>
                        <a:pt x="1181" y="995"/>
                      </a:lnTo>
                      <a:lnTo>
                        <a:pt x="1222" y="970"/>
                      </a:lnTo>
                      <a:lnTo>
                        <a:pt x="1260" y="943"/>
                      </a:lnTo>
                      <a:lnTo>
                        <a:pt x="1297" y="914"/>
                      </a:lnTo>
                      <a:lnTo>
                        <a:pt x="1329" y="884"/>
                      </a:lnTo>
                      <a:lnTo>
                        <a:pt x="1360" y="851"/>
                      </a:lnTo>
                      <a:lnTo>
                        <a:pt x="1387" y="819"/>
                      </a:lnTo>
                      <a:lnTo>
                        <a:pt x="1410" y="782"/>
                      </a:lnTo>
                      <a:lnTo>
                        <a:pt x="1431" y="746"/>
                      </a:lnTo>
                      <a:lnTo>
                        <a:pt x="1446" y="709"/>
                      </a:lnTo>
                      <a:lnTo>
                        <a:pt x="1460" y="671"/>
                      </a:lnTo>
                      <a:lnTo>
                        <a:pt x="1470" y="631"/>
                      </a:lnTo>
                      <a:lnTo>
                        <a:pt x="1475" y="592"/>
                      </a:lnTo>
                      <a:lnTo>
                        <a:pt x="1477" y="552"/>
                      </a:lnTo>
                      <a:close/>
                      <a:moveTo>
                        <a:pt x="1454" y="552"/>
                      </a:moveTo>
                      <a:lnTo>
                        <a:pt x="1452" y="514"/>
                      </a:lnTo>
                      <a:lnTo>
                        <a:pt x="1446" y="475"/>
                      </a:lnTo>
                      <a:lnTo>
                        <a:pt x="1437" y="435"/>
                      </a:lnTo>
                      <a:lnTo>
                        <a:pt x="1423" y="399"/>
                      </a:lnTo>
                      <a:lnTo>
                        <a:pt x="1406" y="360"/>
                      </a:lnTo>
                      <a:lnTo>
                        <a:pt x="1387" y="326"/>
                      </a:lnTo>
                      <a:lnTo>
                        <a:pt x="1362" y="290"/>
                      </a:lnTo>
                      <a:lnTo>
                        <a:pt x="1335" y="257"/>
                      </a:lnTo>
                      <a:lnTo>
                        <a:pt x="1304" y="224"/>
                      </a:lnTo>
                      <a:lnTo>
                        <a:pt x="1272" y="196"/>
                      </a:lnTo>
                      <a:lnTo>
                        <a:pt x="1235" y="167"/>
                      </a:lnTo>
                      <a:lnTo>
                        <a:pt x="1197" y="140"/>
                      </a:lnTo>
                      <a:lnTo>
                        <a:pt x="1155" y="117"/>
                      </a:lnTo>
                      <a:lnTo>
                        <a:pt x="1110" y="96"/>
                      </a:lnTo>
                      <a:lnTo>
                        <a:pt x="1066" y="77"/>
                      </a:lnTo>
                      <a:lnTo>
                        <a:pt x="1018" y="59"/>
                      </a:lnTo>
                      <a:lnTo>
                        <a:pt x="970" y="46"/>
                      </a:lnTo>
                      <a:lnTo>
                        <a:pt x="920" y="35"/>
                      </a:lnTo>
                      <a:lnTo>
                        <a:pt x="868" y="25"/>
                      </a:lnTo>
                      <a:lnTo>
                        <a:pt x="816" y="19"/>
                      </a:lnTo>
                      <a:lnTo>
                        <a:pt x="765" y="17"/>
                      </a:lnTo>
                      <a:lnTo>
                        <a:pt x="713" y="17"/>
                      </a:lnTo>
                      <a:lnTo>
                        <a:pt x="661" y="19"/>
                      </a:lnTo>
                      <a:lnTo>
                        <a:pt x="609" y="25"/>
                      </a:lnTo>
                      <a:lnTo>
                        <a:pt x="557" y="35"/>
                      </a:lnTo>
                      <a:lnTo>
                        <a:pt x="507" y="46"/>
                      </a:lnTo>
                      <a:lnTo>
                        <a:pt x="459" y="59"/>
                      </a:lnTo>
                      <a:lnTo>
                        <a:pt x="411" y="77"/>
                      </a:lnTo>
                      <a:lnTo>
                        <a:pt x="365" y="96"/>
                      </a:lnTo>
                      <a:lnTo>
                        <a:pt x="321" y="117"/>
                      </a:lnTo>
                      <a:lnTo>
                        <a:pt x="281" y="140"/>
                      </a:lnTo>
                      <a:lnTo>
                        <a:pt x="242" y="167"/>
                      </a:lnTo>
                      <a:lnTo>
                        <a:pt x="206" y="196"/>
                      </a:lnTo>
                      <a:lnTo>
                        <a:pt x="171" y="224"/>
                      </a:lnTo>
                      <a:lnTo>
                        <a:pt x="140" y="257"/>
                      </a:lnTo>
                      <a:lnTo>
                        <a:pt x="113" y="290"/>
                      </a:lnTo>
                      <a:lnTo>
                        <a:pt x="90" y="326"/>
                      </a:lnTo>
                      <a:lnTo>
                        <a:pt x="69" y="360"/>
                      </a:lnTo>
                      <a:lnTo>
                        <a:pt x="52" y="399"/>
                      </a:lnTo>
                      <a:lnTo>
                        <a:pt x="38" y="435"/>
                      </a:lnTo>
                      <a:lnTo>
                        <a:pt x="31" y="475"/>
                      </a:lnTo>
                      <a:lnTo>
                        <a:pt x="25" y="514"/>
                      </a:lnTo>
                      <a:lnTo>
                        <a:pt x="23" y="552"/>
                      </a:lnTo>
                      <a:lnTo>
                        <a:pt x="25" y="592"/>
                      </a:lnTo>
                      <a:lnTo>
                        <a:pt x="31" y="631"/>
                      </a:lnTo>
                      <a:lnTo>
                        <a:pt x="38" y="669"/>
                      </a:lnTo>
                      <a:lnTo>
                        <a:pt x="52" y="707"/>
                      </a:lnTo>
                      <a:lnTo>
                        <a:pt x="69" y="744"/>
                      </a:lnTo>
                      <a:lnTo>
                        <a:pt x="90" y="780"/>
                      </a:lnTo>
                      <a:lnTo>
                        <a:pt x="113" y="815"/>
                      </a:lnTo>
                      <a:lnTo>
                        <a:pt x="140" y="847"/>
                      </a:lnTo>
                      <a:lnTo>
                        <a:pt x="171" y="880"/>
                      </a:lnTo>
                      <a:lnTo>
                        <a:pt x="206" y="911"/>
                      </a:lnTo>
                      <a:lnTo>
                        <a:pt x="242" y="937"/>
                      </a:lnTo>
                      <a:lnTo>
                        <a:pt x="281" y="964"/>
                      </a:lnTo>
                      <a:lnTo>
                        <a:pt x="321" y="989"/>
                      </a:lnTo>
                      <a:lnTo>
                        <a:pt x="365" y="1010"/>
                      </a:lnTo>
                      <a:lnTo>
                        <a:pt x="411" y="1030"/>
                      </a:lnTo>
                      <a:lnTo>
                        <a:pt x="459" y="1045"/>
                      </a:lnTo>
                      <a:lnTo>
                        <a:pt x="507" y="1060"/>
                      </a:lnTo>
                      <a:lnTo>
                        <a:pt x="557" y="1072"/>
                      </a:lnTo>
                      <a:lnTo>
                        <a:pt x="609" y="1079"/>
                      </a:lnTo>
                      <a:lnTo>
                        <a:pt x="661" y="1085"/>
                      </a:lnTo>
                      <a:lnTo>
                        <a:pt x="713" y="1089"/>
                      </a:lnTo>
                      <a:lnTo>
                        <a:pt x="765" y="1089"/>
                      </a:lnTo>
                      <a:lnTo>
                        <a:pt x="816" y="1085"/>
                      </a:lnTo>
                      <a:lnTo>
                        <a:pt x="868" y="1079"/>
                      </a:lnTo>
                      <a:lnTo>
                        <a:pt x="920" y="1072"/>
                      </a:lnTo>
                      <a:lnTo>
                        <a:pt x="970" y="1060"/>
                      </a:lnTo>
                      <a:lnTo>
                        <a:pt x="1018" y="1045"/>
                      </a:lnTo>
                      <a:lnTo>
                        <a:pt x="1066" y="1030"/>
                      </a:lnTo>
                      <a:lnTo>
                        <a:pt x="1110" y="1010"/>
                      </a:lnTo>
                      <a:lnTo>
                        <a:pt x="1155" y="989"/>
                      </a:lnTo>
                      <a:lnTo>
                        <a:pt x="1197" y="964"/>
                      </a:lnTo>
                      <a:lnTo>
                        <a:pt x="1235" y="937"/>
                      </a:lnTo>
                      <a:lnTo>
                        <a:pt x="1272" y="911"/>
                      </a:lnTo>
                      <a:lnTo>
                        <a:pt x="1304" y="880"/>
                      </a:lnTo>
                      <a:lnTo>
                        <a:pt x="1335" y="847"/>
                      </a:lnTo>
                      <a:lnTo>
                        <a:pt x="1362" y="815"/>
                      </a:lnTo>
                      <a:lnTo>
                        <a:pt x="1387" y="780"/>
                      </a:lnTo>
                      <a:lnTo>
                        <a:pt x="1406" y="744"/>
                      </a:lnTo>
                      <a:lnTo>
                        <a:pt x="1423" y="707"/>
                      </a:lnTo>
                      <a:lnTo>
                        <a:pt x="1437" y="669"/>
                      </a:lnTo>
                      <a:lnTo>
                        <a:pt x="1446" y="631"/>
                      </a:lnTo>
                      <a:lnTo>
                        <a:pt x="1452" y="592"/>
                      </a:lnTo>
                      <a:lnTo>
                        <a:pt x="1454" y="55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 name="Freeform 22"/>
                <p:cNvSpPr>
                  <a:spLocks noEditPoints="1"/>
                </p:cNvSpPr>
                <p:nvPr/>
              </p:nvSpPr>
              <p:spPr bwMode="auto">
                <a:xfrm>
                  <a:off x="2107" y="2077"/>
                  <a:ext cx="1431" cy="1072"/>
                </a:xfrm>
                <a:custGeom>
                  <a:avLst/>
                  <a:gdLst>
                    <a:gd name="T0" fmla="*/ 1423 w 1431"/>
                    <a:gd name="T1" fmla="*/ 458 h 1072"/>
                    <a:gd name="T2" fmla="*/ 1383 w 1431"/>
                    <a:gd name="T3" fmla="*/ 343 h 1072"/>
                    <a:gd name="T4" fmla="*/ 1312 w 1431"/>
                    <a:gd name="T5" fmla="*/ 240 h 1072"/>
                    <a:gd name="T6" fmla="*/ 1212 w 1431"/>
                    <a:gd name="T7" fmla="*/ 150 h 1072"/>
                    <a:gd name="T8" fmla="*/ 1087 w 1431"/>
                    <a:gd name="T9" fmla="*/ 79 h 1072"/>
                    <a:gd name="T10" fmla="*/ 947 w 1431"/>
                    <a:gd name="T11" fmla="*/ 29 h 1072"/>
                    <a:gd name="T12" fmla="*/ 793 w 1431"/>
                    <a:gd name="T13" fmla="*/ 2 h 1072"/>
                    <a:gd name="T14" fmla="*/ 638 w 1431"/>
                    <a:gd name="T15" fmla="*/ 2 h 1072"/>
                    <a:gd name="T16" fmla="*/ 484 w 1431"/>
                    <a:gd name="T17" fmla="*/ 29 h 1072"/>
                    <a:gd name="T18" fmla="*/ 342 w 1431"/>
                    <a:gd name="T19" fmla="*/ 79 h 1072"/>
                    <a:gd name="T20" fmla="*/ 219 w 1431"/>
                    <a:gd name="T21" fmla="*/ 150 h 1072"/>
                    <a:gd name="T22" fmla="*/ 117 w 1431"/>
                    <a:gd name="T23" fmla="*/ 240 h 1072"/>
                    <a:gd name="T24" fmla="*/ 46 w 1431"/>
                    <a:gd name="T25" fmla="*/ 343 h 1072"/>
                    <a:gd name="T26" fmla="*/ 8 w 1431"/>
                    <a:gd name="T27" fmla="*/ 458 h 1072"/>
                    <a:gd name="T28" fmla="*/ 2 w 1431"/>
                    <a:gd name="T29" fmla="*/ 575 h 1072"/>
                    <a:gd name="T30" fmla="*/ 29 w 1431"/>
                    <a:gd name="T31" fmla="*/ 690 h 1072"/>
                    <a:gd name="T32" fmla="*/ 90 w 1431"/>
                    <a:gd name="T33" fmla="*/ 798 h 1072"/>
                    <a:gd name="T34" fmla="*/ 183 w 1431"/>
                    <a:gd name="T35" fmla="*/ 894 h 1072"/>
                    <a:gd name="T36" fmla="*/ 298 w 1431"/>
                    <a:gd name="T37" fmla="*/ 972 h 1072"/>
                    <a:gd name="T38" fmla="*/ 436 w 1431"/>
                    <a:gd name="T39" fmla="*/ 1028 h 1072"/>
                    <a:gd name="T40" fmla="*/ 586 w 1431"/>
                    <a:gd name="T41" fmla="*/ 1062 h 1072"/>
                    <a:gd name="T42" fmla="*/ 742 w 1431"/>
                    <a:gd name="T43" fmla="*/ 1072 h 1072"/>
                    <a:gd name="T44" fmla="*/ 897 w 1431"/>
                    <a:gd name="T45" fmla="*/ 1055 h 1072"/>
                    <a:gd name="T46" fmla="*/ 1043 w 1431"/>
                    <a:gd name="T47" fmla="*/ 1013 h 1072"/>
                    <a:gd name="T48" fmla="*/ 1174 w 1431"/>
                    <a:gd name="T49" fmla="*/ 947 h 1072"/>
                    <a:gd name="T50" fmla="*/ 1281 w 1431"/>
                    <a:gd name="T51" fmla="*/ 863 h 1072"/>
                    <a:gd name="T52" fmla="*/ 1364 w 1431"/>
                    <a:gd name="T53" fmla="*/ 763 h 1072"/>
                    <a:gd name="T54" fmla="*/ 1414 w 1431"/>
                    <a:gd name="T55" fmla="*/ 652 h 1072"/>
                    <a:gd name="T56" fmla="*/ 1431 w 1431"/>
                    <a:gd name="T57" fmla="*/ 535 h 1072"/>
                    <a:gd name="T58" fmla="*/ 1400 w 1431"/>
                    <a:gd name="T59" fmla="*/ 458 h 1072"/>
                    <a:gd name="T60" fmla="*/ 1362 w 1431"/>
                    <a:gd name="T61" fmla="*/ 349 h 1072"/>
                    <a:gd name="T62" fmla="*/ 1291 w 1431"/>
                    <a:gd name="T63" fmla="*/ 246 h 1072"/>
                    <a:gd name="T64" fmla="*/ 1191 w 1431"/>
                    <a:gd name="T65" fmla="*/ 159 h 1072"/>
                    <a:gd name="T66" fmla="*/ 1068 w 1431"/>
                    <a:gd name="T67" fmla="*/ 90 h 1072"/>
                    <a:gd name="T68" fmla="*/ 930 w 1431"/>
                    <a:gd name="T69" fmla="*/ 42 h 1072"/>
                    <a:gd name="T70" fmla="*/ 780 w 1431"/>
                    <a:gd name="T71" fmla="*/ 19 h 1072"/>
                    <a:gd name="T72" fmla="*/ 626 w 1431"/>
                    <a:gd name="T73" fmla="*/ 21 h 1072"/>
                    <a:gd name="T74" fmla="*/ 476 w 1431"/>
                    <a:gd name="T75" fmla="*/ 48 h 1072"/>
                    <a:gd name="T76" fmla="*/ 340 w 1431"/>
                    <a:gd name="T77" fmla="*/ 100 h 1072"/>
                    <a:gd name="T78" fmla="*/ 221 w 1431"/>
                    <a:gd name="T79" fmla="*/ 173 h 1072"/>
                    <a:gd name="T80" fmla="*/ 127 w 1431"/>
                    <a:gd name="T81" fmla="*/ 263 h 1072"/>
                    <a:gd name="T82" fmla="*/ 60 w 1431"/>
                    <a:gd name="T83" fmla="*/ 366 h 1072"/>
                    <a:gd name="T84" fmla="*/ 27 w 1431"/>
                    <a:gd name="T85" fmla="*/ 478 h 1072"/>
                    <a:gd name="T86" fmla="*/ 27 w 1431"/>
                    <a:gd name="T87" fmla="*/ 593 h 1072"/>
                    <a:gd name="T88" fmla="*/ 60 w 1431"/>
                    <a:gd name="T89" fmla="*/ 706 h 1072"/>
                    <a:gd name="T90" fmla="*/ 127 w 1431"/>
                    <a:gd name="T91" fmla="*/ 809 h 1072"/>
                    <a:gd name="T92" fmla="*/ 221 w 1431"/>
                    <a:gd name="T93" fmla="*/ 899 h 1072"/>
                    <a:gd name="T94" fmla="*/ 340 w 1431"/>
                    <a:gd name="T95" fmla="*/ 972 h 1072"/>
                    <a:gd name="T96" fmla="*/ 476 w 1431"/>
                    <a:gd name="T97" fmla="*/ 1022 h 1072"/>
                    <a:gd name="T98" fmla="*/ 626 w 1431"/>
                    <a:gd name="T99" fmla="*/ 1049 h 1072"/>
                    <a:gd name="T100" fmla="*/ 780 w 1431"/>
                    <a:gd name="T101" fmla="*/ 1053 h 1072"/>
                    <a:gd name="T102" fmla="*/ 930 w 1431"/>
                    <a:gd name="T103" fmla="*/ 1030 h 1072"/>
                    <a:gd name="T104" fmla="*/ 1068 w 1431"/>
                    <a:gd name="T105" fmla="*/ 982 h 1072"/>
                    <a:gd name="T106" fmla="*/ 1191 w 1431"/>
                    <a:gd name="T107" fmla="*/ 913 h 1072"/>
                    <a:gd name="T108" fmla="*/ 1291 w 1431"/>
                    <a:gd name="T109" fmla="*/ 825 h 1072"/>
                    <a:gd name="T110" fmla="*/ 1362 w 1431"/>
                    <a:gd name="T111" fmla="*/ 723 h 1072"/>
                    <a:gd name="T112" fmla="*/ 1400 w 1431"/>
                    <a:gd name="T113" fmla="*/ 612 h 10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31"/>
                    <a:gd name="T172" fmla="*/ 0 h 1072"/>
                    <a:gd name="T173" fmla="*/ 1431 w 1431"/>
                    <a:gd name="T174" fmla="*/ 1072 h 10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31" h="1072">
                      <a:moveTo>
                        <a:pt x="1431" y="535"/>
                      </a:moveTo>
                      <a:lnTo>
                        <a:pt x="1429" y="497"/>
                      </a:lnTo>
                      <a:lnTo>
                        <a:pt x="1423" y="458"/>
                      </a:lnTo>
                      <a:lnTo>
                        <a:pt x="1414" y="418"/>
                      </a:lnTo>
                      <a:lnTo>
                        <a:pt x="1400" y="382"/>
                      </a:lnTo>
                      <a:lnTo>
                        <a:pt x="1383" y="343"/>
                      </a:lnTo>
                      <a:lnTo>
                        <a:pt x="1364" y="309"/>
                      </a:lnTo>
                      <a:lnTo>
                        <a:pt x="1339" y="273"/>
                      </a:lnTo>
                      <a:lnTo>
                        <a:pt x="1312" y="240"/>
                      </a:lnTo>
                      <a:lnTo>
                        <a:pt x="1281" y="207"/>
                      </a:lnTo>
                      <a:lnTo>
                        <a:pt x="1249" y="179"/>
                      </a:lnTo>
                      <a:lnTo>
                        <a:pt x="1212" y="150"/>
                      </a:lnTo>
                      <a:lnTo>
                        <a:pt x="1174" y="123"/>
                      </a:lnTo>
                      <a:lnTo>
                        <a:pt x="1132" y="100"/>
                      </a:lnTo>
                      <a:lnTo>
                        <a:pt x="1087" y="79"/>
                      </a:lnTo>
                      <a:lnTo>
                        <a:pt x="1043" y="60"/>
                      </a:lnTo>
                      <a:lnTo>
                        <a:pt x="995" y="42"/>
                      </a:lnTo>
                      <a:lnTo>
                        <a:pt x="947" y="29"/>
                      </a:lnTo>
                      <a:lnTo>
                        <a:pt x="897" y="18"/>
                      </a:lnTo>
                      <a:lnTo>
                        <a:pt x="845" y="8"/>
                      </a:lnTo>
                      <a:lnTo>
                        <a:pt x="793" y="2"/>
                      </a:lnTo>
                      <a:lnTo>
                        <a:pt x="742" y="0"/>
                      </a:lnTo>
                      <a:lnTo>
                        <a:pt x="690" y="0"/>
                      </a:lnTo>
                      <a:lnTo>
                        <a:pt x="638" y="2"/>
                      </a:lnTo>
                      <a:lnTo>
                        <a:pt x="586" y="8"/>
                      </a:lnTo>
                      <a:lnTo>
                        <a:pt x="534" y="18"/>
                      </a:lnTo>
                      <a:lnTo>
                        <a:pt x="484" y="29"/>
                      </a:lnTo>
                      <a:lnTo>
                        <a:pt x="436" y="42"/>
                      </a:lnTo>
                      <a:lnTo>
                        <a:pt x="388" y="60"/>
                      </a:lnTo>
                      <a:lnTo>
                        <a:pt x="342" y="79"/>
                      </a:lnTo>
                      <a:lnTo>
                        <a:pt x="298" y="100"/>
                      </a:lnTo>
                      <a:lnTo>
                        <a:pt x="258" y="123"/>
                      </a:lnTo>
                      <a:lnTo>
                        <a:pt x="219" y="150"/>
                      </a:lnTo>
                      <a:lnTo>
                        <a:pt x="183" y="179"/>
                      </a:lnTo>
                      <a:lnTo>
                        <a:pt x="148" y="207"/>
                      </a:lnTo>
                      <a:lnTo>
                        <a:pt x="117" y="240"/>
                      </a:lnTo>
                      <a:lnTo>
                        <a:pt x="90" y="273"/>
                      </a:lnTo>
                      <a:lnTo>
                        <a:pt x="67" y="309"/>
                      </a:lnTo>
                      <a:lnTo>
                        <a:pt x="46" y="343"/>
                      </a:lnTo>
                      <a:lnTo>
                        <a:pt x="29" y="382"/>
                      </a:lnTo>
                      <a:lnTo>
                        <a:pt x="15" y="418"/>
                      </a:lnTo>
                      <a:lnTo>
                        <a:pt x="8" y="458"/>
                      </a:lnTo>
                      <a:lnTo>
                        <a:pt x="2" y="497"/>
                      </a:lnTo>
                      <a:lnTo>
                        <a:pt x="0" y="535"/>
                      </a:lnTo>
                      <a:lnTo>
                        <a:pt x="2" y="575"/>
                      </a:lnTo>
                      <a:lnTo>
                        <a:pt x="8" y="614"/>
                      </a:lnTo>
                      <a:lnTo>
                        <a:pt x="15" y="652"/>
                      </a:lnTo>
                      <a:lnTo>
                        <a:pt x="29" y="690"/>
                      </a:lnTo>
                      <a:lnTo>
                        <a:pt x="46" y="727"/>
                      </a:lnTo>
                      <a:lnTo>
                        <a:pt x="67" y="763"/>
                      </a:lnTo>
                      <a:lnTo>
                        <a:pt x="90" y="798"/>
                      </a:lnTo>
                      <a:lnTo>
                        <a:pt x="117" y="830"/>
                      </a:lnTo>
                      <a:lnTo>
                        <a:pt x="148" y="863"/>
                      </a:lnTo>
                      <a:lnTo>
                        <a:pt x="183" y="894"/>
                      </a:lnTo>
                      <a:lnTo>
                        <a:pt x="219" y="920"/>
                      </a:lnTo>
                      <a:lnTo>
                        <a:pt x="258" y="947"/>
                      </a:lnTo>
                      <a:lnTo>
                        <a:pt x="298" y="972"/>
                      </a:lnTo>
                      <a:lnTo>
                        <a:pt x="342" y="993"/>
                      </a:lnTo>
                      <a:lnTo>
                        <a:pt x="388" y="1013"/>
                      </a:lnTo>
                      <a:lnTo>
                        <a:pt x="436" y="1028"/>
                      </a:lnTo>
                      <a:lnTo>
                        <a:pt x="484" y="1043"/>
                      </a:lnTo>
                      <a:lnTo>
                        <a:pt x="534" y="1055"/>
                      </a:lnTo>
                      <a:lnTo>
                        <a:pt x="586" y="1062"/>
                      </a:lnTo>
                      <a:lnTo>
                        <a:pt x="638" y="1068"/>
                      </a:lnTo>
                      <a:lnTo>
                        <a:pt x="690" y="1072"/>
                      </a:lnTo>
                      <a:lnTo>
                        <a:pt x="742" y="1072"/>
                      </a:lnTo>
                      <a:lnTo>
                        <a:pt x="793" y="1068"/>
                      </a:lnTo>
                      <a:lnTo>
                        <a:pt x="845" y="1062"/>
                      </a:lnTo>
                      <a:lnTo>
                        <a:pt x="897" y="1055"/>
                      </a:lnTo>
                      <a:lnTo>
                        <a:pt x="947" y="1043"/>
                      </a:lnTo>
                      <a:lnTo>
                        <a:pt x="995" y="1028"/>
                      </a:lnTo>
                      <a:lnTo>
                        <a:pt x="1043" y="1013"/>
                      </a:lnTo>
                      <a:lnTo>
                        <a:pt x="1087" y="993"/>
                      </a:lnTo>
                      <a:lnTo>
                        <a:pt x="1132" y="972"/>
                      </a:lnTo>
                      <a:lnTo>
                        <a:pt x="1174" y="947"/>
                      </a:lnTo>
                      <a:lnTo>
                        <a:pt x="1212" y="920"/>
                      </a:lnTo>
                      <a:lnTo>
                        <a:pt x="1249" y="894"/>
                      </a:lnTo>
                      <a:lnTo>
                        <a:pt x="1281" y="863"/>
                      </a:lnTo>
                      <a:lnTo>
                        <a:pt x="1312" y="830"/>
                      </a:lnTo>
                      <a:lnTo>
                        <a:pt x="1339" y="798"/>
                      </a:lnTo>
                      <a:lnTo>
                        <a:pt x="1364" y="763"/>
                      </a:lnTo>
                      <a:lnTo>
                        <a:pt x="1383" y="727"/>
                      </a:lnTo>
                      <a:lnTo>
                        <a:pt x="1400" y="690"/>
                      </a:lnTo>
                      <a:lnTo>
                        <a:pt x="1414" y="652"/>
                      </a:lnTo>
                      <a:lnTo>
                        <a:pt x="1423" y="614"/>
                      </a:lnTo>
                      <a:lnTo>
                        <a:pt x="1429" y="575"/>
                      </a:lnTo>
                      <a:lnTo>
                        <a:pt x="1431" y="535"/>
                      </a:lnTo>
                      <a:close/>
                      <a:moveTo>
                        <a:pt x="1408" y="535"/>
                      </a:moveTo>
                      <a:lnTo>
                        <a:pt x="1406" y="497"/>
                      </a:lnTo>
                      <a:lnTo>
                        <a:pt x="1400" y="458"/>
                      </a:lnTo>
                      <a:lnTo>
                        <a:pt x="1391" y="422"/>
                      </a:lnTo>
                      <a:lnTo>
                        <a:pt x="1377" y="384"/>
                      </a:lnTo>
                      <a:lnTo>
                        <a:pt x="1362" y="349"/>
                      </a:lnTo>
                      <a:lnTo>
                        <a:pt x="1341" y="313"/>
                      </a:lnTo>
                      <a:lnTo>
                        <a:pt x="1318" y="278"/>
                      </a:lnTo>
                      <a:lnTo>
                        <a:pt x="1291" y="246"/>
                      </a:lnTo>
                      <a:lnTo>
                        <a:pt x="1260" y="215"/>
                      </a:lnTo>
                      <a:lnTo>
                        <a:pt x="1228" y="186"/>
                      </a:lnTo>
                      <a:lnTo>
                        <a:pt x="1191" y="159"/>
                      </a:lnTo>
                      <a:lnTo>
                        <a:pt x="1153" y="134"/>
                      </a:lnTo>
                      <a:lnTo>
                        <a:pt x="1112" y="110"/>
                      </a:lnTo>
                      <a:lnTo>
                        <a:pt x="1068" y="90"/>
                      </a:lnTo>
                      <a:lnTo>
                        <a:pt x="1024" y="71"/>
                      </a:lnTo>
                      <a:lnTo>
                        <a:pt x="978" y="56"/>
                      </a:lnTo>
                      <a:lnTo>
                        <a:pt x="930" y="42"/>
                      </a:lnTo>
                      <a:lnTo>
                        <a:pt x="880" y="31"/>
                      </a:lnTo>
                      <a:lnTo>
                        <a:pt x="830" y="23"/>
                      </a:lnTo>
                      <a:lnTo>
                        <a:pt x="780" y="19"/>
                      </a:lnTo>
                      <a:lnTo>
                        <a:pt x="728" y="18"/>
                      </a:lnTo>
                      <a:lnTo>
                        <a:pt x="676" y="18"/>
                      </a:lnTo>
                      <a:lnTo>
                        <a:pt x="626" y="21"/>
                      </a:lnTo>
                      <a:lnTo>
                        <a:pt x="574" y="27"/>
                      </a:lnTo>
                      <a:lnTo>
                        <a:pt x="526" y="37"/>
                      </a:lnTo>
                      <a:lnTo>
                        <a:pt x="476" y="48"/>
                      </a:lnTo>
                      <a:lnTo>
                        <a:pt x="430" y="64"/>
                      </a:lnTo>
                      <a:lnTo>
                        <a:pt x="384" y="81"/>
                      </a:lnTo>
                      <a:lnTo>
                        <a:pt x="340" y="100"/>
                      </a:lnTo>
                      <a:lnTo>
                        <a:pt x="298" y="121"/>
                      </a:lnTo>
                      <a:lnTo>
                        <a:pt x="258" y="146"/>
                      </a:lnTo>
                      <a:lnTo>
                        <a:pt x="221" y="173"/>
                      </a:lnTo>
                      <a:lnTo>
                        <a:pt x="186" y="200"/>
                      </a:lnTo>
                      <a:lnTo>
                        <a:pt x="154" y="230"/>
                      </a:lnTo>
                      <a:lnTo>
                        <a:pt x="127" y="263"/>
                      </a:lnTo>
                      <a:lnTo>
                        <a:pt x="100" y="296"/>
                      </a:lnTo>
                      <a:lnTo>
                        <a:pt x="79" y="330"/>
                      </a:lnTo>
                      <a:lnTo>
                        <a:pt x="60" y="366"/>
                      </a:lnTo>
                      <a:lnTo>
                        <a:pt x="46" y="403"/>
                      </a:lnTo>
                      <a:lnTo>
                        <a:pt x="35" y="441"/>
                      </a:lnTo>
                      <a:lnTo>
                        <a:pt x="27" y="478"/>
                      </a:lnTo>
                      <a:lnTo>
                        <a:pt x="23" y="516"/>
                      </a:lnTo>
                      <a:lnTo>
                        <a:pt x="23" y="554"/>
                      </a:lnTo>
                      <a:lnTo>
                        <a:pt x="27" y="593"/>
                      </a:lnTo>
                      <a:lnTo>
                        <a:pt x="35" y="631"/>
                      </a:lnTo>
                      <a:lnTo>
                        <a:pt x="46" y="667"/>
                      </a:lnTo>
                      <a:lnTo>
                        <a:pt x="60" y="706"/>
                      </a:lnTo>
                      <a:lnTo>
                        <a:pt x="79" y="740"/>
                      </a:lnTo>
                      <a:lnTo>
                        <a:pt x="100" y="775"/>
                      </a:lnTo>
                      <a:lnTo>
                        <a:pt x="127" y="809"/>
                      </a:lnTo>
                      <a:lnTo>
                        <a:pt x="154" y="840"/>
                      </a:lnTo>
                      <a:lnTo>
                        <a:pt x="186" y="871"/>
                      </a:lnTo>
                      <a:lnTo>
                        <a:pt x="221" y="899"/>
                      </a:lnTo>
                      <a:lnTo>
                        <a:pt x="258" y="924"/>
                      </a:lnTo>
                      <a:lnTo>
                        <a:pt x="298" y="949"/>
                      </a:lnTo>
                      <a:lnTo>
                        <a:pt x="340" y="972"/>
                      </a:lnTo>
                      <a:lnTo>
                        <a:pt x="384" y="991"/>
                      </a:lnTo>
                      <a:lnTo>
                        <a:pt x="430" y="1009"/>
                      </a:lnTo>
                      <a:lnTo>
                        <a:pt x="476" y="1022"/>
                      </a:lnTo>
                      <a:lnTo>
                        <a:pt x="526" y="1034"/>
                      </a:lnTo>
                      <a:lnTo>
                        <a:pt x="574" y="1043"/>
                      </a:lnTo>
                      <a:lnTo>
                        <a:pt x="626" y="1049"/>
                      </a:lnTo>
                      <a:lnTo>
                        <a:pt x="676" y="1053"/>
                      </a:lnTo>
                      <a:lnTo>
                        <a:pt x="728" y="1055"/>
                      </a:lnTo>
                      <a:lnTo>
                        <a:pt x="780" y="1053"/>
                      </a:lnTo>
                      <a:lnTo>
                        <a:pt x="830" y="1047"/>
                      </a:lnTo>
                      <a:lnTo>
                        <a:pt x="880" y="1039"/>
                      </a:lnTo>
                      <a:lnTo>
                        <a:pt x="930" y="1030"/>
                      </a:lnTo>
                      <a:lnTo>
                        <a:pt x="978" y="1016"/>
                      </a:lnTo>
                      <a:lnTo>
                        <a:pt x="1024" y="999"/>
                      </a:lnTo>
                      <a:lnTo>
                        <a:pt x="1068" y="982"/>
                      </a:lnTo>
                      <a:lnTo>
                        <a:pt x="1112" y="961"/>
                      </a:lnTo>
                      <a:lnTo>
                        <a:pt x="1153" y="938"/>
                      </a:lnTo>
                      <a:lnTo>
                        <a:pt x="1191" y="913"/>
                      </a:lnTo>
                      <a:lnTo>
                        <a:pt x="1228" y="884"/>
                      </a:lnTo>
                      <a:lnTo>
                        <a:pt x="1260" y="855"/>
                      </a:lnTo>
                      <a:lnTo>
                        <a:pt x="1291" y="825"/>
                      </a:lnTo>
                      <a:lnTo>
                        <a:pt x="1318" y="792"/>
                      </a:lnTo>
                      <a:lnTo>
                        <a:pt x="1341" y="758"/>
                      </a:lnTo>
                      <a:lnTo>
                        <a:pt x="1362" y="723"/>
                      </a:lnTo>
                      <a:lnTo>
                        <a:pt x="1377" y="687"/>
                      </a:lnTo>
                      <a:lnTo>
                        <a:pt x="1391" y="650"/>
                      </a:lnTo>
                      <a:lnTo>
                        <a:pt x="1400" y="612"/>
                      </a:lnTo>
                      <a:lnTo>
                        <a:pt x="1406" y="573"/>
                      </a:lnTo>
                      <a:lnTo>
                        <a:pt x="1408" y="535"/>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2" name="Freeform 23"/>
                <p:cNvSpPr>
                  <a:spLocks noEditPoints="1"/>
                </p:cNvSpPr>
                <p:nvPr/>
              </p:nvSpPr>
              <p:spPr bwMode="auto">
                <a:xfrm>
                  <a:off x="2130" y="2095"/>
                  <a:ext cx="1385" cy="1037"/>
                </a:xfrm>
                <a:custGeom>
                  <a:avLst/>
                  <a:gdLst>
                    <a:gd name="T0" fmla="*/ 1377 w 1385"/>
                    <a:gd name="T1" fmla="*/ 440 h 1037"/>
                    <a:gd name="T2" fmla="*/ 1339 w 1385"/>
                    <a:gd name="T3" fmla="*/ 331 h 1037"/>
                    <a:gd name="T4" fmla="*/ 1268 w 1385"/>
                    <a:gd name="T5" fmla="*/ 228 h 1037"/>
                    <a:gd name="T6" fmla="*/ 1168 w 1385"/>
                    <a:gd name="T7" fmla="*/ 141 h 1037"/>
                    <a:gd name="T8" fmla="*/ 1045 w 1385"/>
                    <a:gd name="T9" fmla="*/ 72 h 1037"/>
                    <a:gd name="T10" fmla="*/ 907 w 1385"/>
                    <a:gd name="T11" fmla="*/ 24 h 1037"/>
                    <a:gd name="T12" fmla="*/ 757 w 1385"/>
                    <a:gd name="T13" fmla="*/ 1 h 1037"/>
                    <a:gd name="T14" fmla="*/ 603 w 1385"/>
                    <a:gd name="T15" fmla="*/ 3 h 1037"/>
                    <a:gd name="T16" fmla="*/ 453 w 1385"/>
                    <a:gd name="T17" fmla="*/ 30 h 1037"/>
                    <a:gd name="T18" fmla="*/ 317 w 1385"/>
                    <a:gd name="T19" fmla="*/ 82 h 1037"/>
                    <a:gd name="T20" fmla="*/ 198 w 1385"/>
                    <a:gd name="T21" fmla="*/ 155 h 1037"/>
                    <a:gd name="T22" fmla="*/ 104 w 1385"/>
                    <a:gd name="T23" fmla="*/ 245 h 1037"/>
                    <a:gd name="T24" fmla="*/ 37 w 1385"/>
                    <a:gd name="T25" fmla="*/ 348 h 1037"/>
                    <a:gd name="T26" fmla="*/ 4 w 1385"/>
                    <a:gd name="T27" fmla="*/ 460 h 1037"/>
                    <a:gd name="T28" fmla="*/ 4 w 1385"/>
                    <a:gd name="T29" fmla="*/ 575 h 1037"/>
                    <a:gd name="T30" fmla="*/ 37 w 1385"/>
                    <a:gd name="T31" fmla="*/ 688 h 1037"/>
                    <a:gd name="T32" fmla="*/ 104 w 1385"/>
                    <a:gd name="T33" fmla="*/ 791 h 1037"/>
                    <a:gd name="T34" fmla="*/ 198 w 1385"/>
                    <a:gd name="T35" fmla="*/ 881 h 1037"/>
                    <a:gd name="T36" fmla="*/ 317 w 1385"/>
                    <a:gd name="T37" fmla="*/ 954 h 1037"/>
                    <a:gd name="T38" fmla="*/ 453 w 1385"/>
                    <a:gd name="T39" fmla="*/ 1004 h 1037"/>
                    <a:gd name="T40" fmla="*/ 603 w 1385"/>
                    <a:gd name="T41" fmla="*/ 1031 h 1037"/>
                    <a:gd name="T42" fmla="*/ 757 w 1385"/>
                    <a:gd name="T43" fmla="*/ 1035 h 1037"/>
                    <a:gd name="T44" fmla="*/ 907 w 1385"/>
                    <a:gd name="T45" fmla="*/ 1012 h 1037"/>
                    <a:gd name="T46" fmla="*/ 1045 w 1385"/>
                    <a:gd name="T47" fmla="*/ 964 h 1037"/>
                    <a:gd name="T48" fmla="*/ 1168 w 1385"/>
                    <a:gd name="T49" fmla="*/ 895 h 1037"/>
                    <a:gd name="T50" fmla="*/ 1268 w 1385"/>
                    <a:gd name="T51" fmla="*/ 807 h 1037"/>
                    <a:gd name="T52" fmla="*/ 1339 w 1385"/>
                    <a:gd name="T53" fmla="*/ 705 h 1037"/>
                    <a:gd name="T54" fmla="*/ 1377 w 1385"/>
                    <a:gd name="T55" fmla="*/ 594 h 1037"/>
                    <a:gd name="T56" fmla="*/ 1362 w 1385"/>
                    <a:gd name="T57" fmla="*/ 517 h 1037"/>
                    <a:gd name="T58" fmla="*/ 1345 w 1385"/>
                    <a:gd name="T59" fmla="*/ 404 h 1037"/>
                    <a:gd name="T60" fmla="*/ 1295 w 1385"/>
                    <a:gd name="T61" fmla="*/ 297 h 1037"/>
                    <a:gd name="T62" fmla="*/ 1212 w 1385"/>
                    <a:gd name="T63" fmla="*/ 203 h 1037"/>
                    <a:gd name="T64" fmla="*/ 1105 w 1385"/>
                    <a:gd name="T65" fmla="*/ 122 h 1037"/>
                    <a:gd name="T66" fmla="*/ 974 w 1385"/>
                    <a:gd name="T67" fmla="*/ 63 h 1037"/>
                    <a:gd name="T68" fmla="*/ 830 w 1385"/>
                    <a:gd name="T69" fmla="*/ 26 h 1037"/>
                    <a:gd name="T70" fmla="*/ 680 w 1385"/>
                    <a:gd name="T71" fmla="*/ 17 h 1037"/>
                    <a:gd name="T72" fmla="*/ 528 w 1385"/>
                    <a:gd name="T73" fmla="*/ 32 h 1037"/>
                    <a:gd name="T74" fmla="*/ 386 w 1385"/>
                    <a:gd name="T75" fmla="*/ 70 h 1037"/>
                    <a:gd name="T76" fmla="*/ 261 w 1385"/>
                    <a:gd name="T77" fmla="*/ 134 h 1037"/>
                    <a:gd name="T78" fmla="*/ 156 w 1385"/>
                    <a:gd name="T79" fmla="*/ 216 h 1037"/>
                    <a:gd name="T80" fmla="*/ 79 w 1385"/>
                    <a:gd name="T81" fmla="*/ 314 h 1037"/>
                    <a:gd name="T82" fmla="*/ 35 w 1385"/>
                    <a:gd name="T83" fmla="*/ 423 h 1037"/>
                    <a:gd name="T84" fmla="*/ 23 w 1385"/>
                    <a:gd name="T85" fmla="*/ 536 h 1037"/>
                    <a:gd name="T86" fmla="*/ 46 w 1385"/>
                    <a:gd name="T87" fmla="*/ 649 h 1037"/>
                    <a:gd name="T88" fmla="*/ 102 w 1385"/>
                    <a:gd name="T89" fmla="*/ 755 h 1037"/>
                    <a:gd name="T90" fmla="*/ 188 w 1385"/>
                    <a:gd name="T91" fmla="*/ 847 h 1037"/>
                    <a:gd name="T92" fmla="*/ 300 w 1385"/>
                    <a:gd name="T93" fmla="*/ 924 h 1037"/>
                    <a:gd name="T94" fmla="*/ 432 w 1385"/>
                    <a:gd name="T95" fmla="*/ 979 h 1037"/>
                    <a:gd name="T96" fmla="*/ 578 w 1385"/>
                    <a:gd name="T97" fmla="*/ 1012 h 1037"/>
                    <a:gd name="T98" fmla="*/ 730 w 1385"/>
                    <a:gd name="T99" fmla="*/ 1018 h 1037"/>
                    <a:gd name="T100" fmla="*/ 880 w 1385"/>
                    <a:gd name="T101" fmla="*/ 998 h 1037"/>
                    <a:gd name="T102" fmla="*/ 1020 w 1385"/>
                    <a:gd name="T103" fmla="*/ 954 h 1037"/>
                    <a:gd name="T104" fmla="*/ 1143 w 1385"/>
                    <a:gd name="T105" fmla="*/ 889 h 1037"/>
                    <a:gd name="T106" fmla="*/ 1243 w 1385"/>
                    <a:gd name="T107" fmla="*/ 803 h 1037"/>
                    <a:gd name="T108" fmla="*/ 1314 w 1385"/>
                    <a:gd name="T109" fmla="*/ 703 h 1037"/>
                    <a:gd name="T110" fmla="*/ 1354 w 1385"/>
                    <a:gd name="T111" fmla="*/ 594 h 10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85"/>
                    <a:gd name="T169" fmla="*/ 0 h 1037"/>
                    <a:gd name="T170" fmla="*/ 1385 w 1385"/>
                    <a:gd name="T171" fmla="*/ 1037 h 103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85" h="1037">
                      <a:moveTo>
                        <a:pt x="1385" y="517"/>
                      </a:moveTo>
                      <a:lnTo>
                        <a:pt x="1383" y="479"/>
                      </a:lnTo>
                      <a:lnTo>
                        <a:pt x="1377" y="440"/>
                      </a:lnTo>
                      <a:lnTo>
                        <a:pt x="1368" y="404"/>
                      </a:lnTo>
                      <a:lnTo>
                        <a:pt x="1354" y="366"/>
                      </a:lnTo>
                      <a:lnTo>
                        <a:pt x="1339" y="331"/>
                      </a:lnTo>
                      <a:lnTo>
                        <a:pt x="1318" y="295"/>
                      </a:lnTo>
                      <a:lnTo>
                        <a:pt x="1295" y="260"/>
                      </a:lnTo>
                      <a:lnTo>
                        <a:pt x="1268" y="228"/>
                      </a:lnTo>
                      <a:lnTo>
                        <a:pt x="1237" y="197"/>
                      </a:lnTo>
                      <a:lnTo>
                        <a:pt x="1205" y="168"/>
                      </a:lnTo>
                      <a:lnTo>
                        <a:pt x="1168" y="141"/>
                      </a:lnTo>
                      <a:lnTo>
                        <a:pt x="1130" y="116"/>
                      </a:lnTo>
                      <a:lnTo>
                        <a:pt x="1089" y="92"/>
                      </a:lnTo>
                      <a:lnTo>
                        <a:pt x="1045" y="72"/>
                      </a:lnTo>
                      <a:lnTo>
                        <a:pt x="1001" y="53"/>
                      </a:lnTo>
                      <a:lnTo>
                        <a:pt x="955" y="38"/>
                      </a:lnTo>
                      <a:lnTo>
                        <a:pt x="907" y="24"/>
                      </a:lnTo>
                      <a:lnTo>
                        <a:pt x="857" y="13"/>
                      </a:lnTo>
                      <a:lnTo>
                        <a:pt x="807" y="5"/>
                      </a:lnTo>
                      <a:lnTo>
                        <a:pt x="757" y="1"/>
                      </a:lnTo>
                      <a:lnTo>
                        <a:pt x="705" y="0"/>
                      </a:lnTo>
                      <a:lnTo>
                        <a:pt x="653" y="0"/>
                      </a:lnTo>
                      <a:lnTo>
                        <a:pt x="603" y="3"/>
                      </a:lnTo>
                      <a:lnTo>
                        <a:pt x="551" y="9"/>
                      </a:lnTo>
                      <a:lnTo>
                        <a:pt x="503" y="19"/>
                      </a:lnTo>
                      <a:lnTo>
                        <a:pt x="453" y="30"/>
                      </a:lnTo>
                      <a:lnTo>
                        <a:pt x="407" y="46"/>
                      </a:lnTo>
                      <a:lnTo>
                        <a:pt x="361" y="63"/>
                      </a:lnTo>
                      <a:lnTo>
                        <a:pt x="317" y="82"/>
                      </a:lnTo>
                      <a:lnTo>
                        <a:pt x="275" y="103"/>
                      </a:lnTo>
                      <a:lnTo>
                        <a:pt x="235" y="128"/>
                      </a:lnTo>
                      <a:lnTo>
                        <a:pt x="198" y="155"/>
                      </a:lnTo>
                      <a:lnTo>
                        <a:pt x="163" y="182"/>
                      </a:lnTo>
                      <a:lnTo>
                        <a:pt x="131" y="212"/>
                      </a:lnTo>
                      <a:lnTo>
                        <a:pt x="104" y="245"/>
                      </a:lnTo>
                      <a:lnTo>
                        <a:pt x="77" y="278"/>
                      </a:lnTo>
                      <a:lnTo>
                        <a:pt x="56" y="312"/>
                      </a:lnTo>
                      <a:lnTo>
                        <a:pt x="37" y="348"/>
                      </a:lnTo>
                      <a:lnTo>
                        <a:pt x="23" y="385"/>
                      </a:lnTo>
                      <a:lnTo>
                        <a:pt x="12" y="423"/>
                      </a:lnTo>
                      <a:lnTo>
                        <a:pt x="4" y="460"/>
                      </a:lnTo>
                      <a:lnTo>
                        <a:pt x="0" y="498"/>
                      </a:lnTo>
                      <a:lnTo>
                        <a:pt x="0" y="536"/>
                      </a:lnTo>
                      <a:lnTo>
                        <a:pt x="4" y="575"/>
                      </a:lnTo>
                      <a:lnTo>
                        <a:pt x="12" y="613"/>
                      </a:lnTo>
                      <a:lnTo>
                        <a:pt x="23" y="649"/>
                      </a:lnTo>
                      <a:lnTo>
                        <a:pt x="37" y="688"/>
                      </a:lnTo>
                      <a:lnTo>
                        <a:pt x="56" y="722"/>
                      </a:lnTo>
                      <a:lnTo>
                        <a:pt x="77" y="757"/>
                      </a:lnTo>
                      <a:lnTo>
                        <a:pt x="104" y="791"/>
                      </a:lnTo>
                      <a:lnTo>
                        <a:pt x="131" y="822"/>
                      </a:lnTo>
                      <a:lnTo>
                        <a:pt x="163" y="853"/>
                      </a:lnTo>
                      <a:lnTo>
                        <a:pt x="198" y="881"/>
                      </a:lnTo>
                      <a:lnTo>
                        <a:pt x="235" y="906"/>
                      </a:lnTo>
                      <a:lnTo>
                        <a:pt x="275" y="931"/>
                      </a:lnTo>
                      <a:lnTo>
                        <a:pt x="317" y="954"/>
                      </a:lnTo>
                      <a:lnTo>
                        <a:pt x="361" y="973"/>
                      </a:lnTo>
                      <a:lnTo>
                        <a:pt x="407" y="991"/>
                      </a:lnTo>
                      <a:lnTo>
                        <a:pt x="453" y="1004"/>
                      </a:lnTo>
                      <a:lnTo>
                        <a:pt x="503" y="1016"/>
                      </a:lnTo>
                      <a:lnTo>
                        <a:pt x="551" y="1025"/>
                      </a:lnTo>
                      <a:lnTo>
                        <a:pt x="603" y="1031"/>
                      </a:lnTo>
                      <a:lnTo>
                        <a:pt x="653" y="1035"/>
                      </a:lnTo>
                      <a:lnTo>
                        <a:pt x="705" y="1037"/>
                      </a:lnTo>
                      <a:lnTo>
                        <a:pt x="757" y="1035"/>
                      </a:lnTo>
                      <a:lnTo>
                        <a:pt x="807" y="1029"/>
                      </a:lnTo>
                      <a:lnTo>
                        <a:pt x="857" y="1021"/>
                      </a:lnTo>
                      <a:lnTo>
                        <a:pt x="907" y="1012"/>
                      </a:lnTo>
                      <a:lnTo>
                        <a:pt x="955" y="998"/>
                      </a:lnTo>
                      <a:lnTo>
                        <a:pt x="1001" y="981"/>
                      </a:lnTo>
                      <a:lnTo>
                        <a:pt x="1045" y="964"/>
                      </a:lnTo>
                      <a:lnTo>
                        <a:pt x="1089" y="943"/>
                      </a:lnTo>
                      <a:lnTo>
                        <a:pt x="1130" y="920"/>
                      </a:lnTo>
                      <a:lnTo>
                        <a:pt x="1168" y="895"/>
                      </a:lnTo>
                      <a:lnTo>
                        <a:pt x="1205" y="866"/>
                      </a:lnTo>
                      <a:lnTo>
                        <a:pt x="1237" y="837"/>
                      </a:lnTo>
                      <a:lnTo>
                        <a:pt x="1268" y="807"/>
                      </a:lnTo>
                      <a:lnTo>
                        <a:pt x="1295" y="774"/>
                      </a:lnTo>
                      <a:lnTo>
                        <a:pt x="1318" y="740"/>
                      </a:lnTo>
                      <a:lnTo>
                        <a:pt x="1339" y="705"/>
                      </a:lnTo>
                      <a:lnTo>
                        <a:pt x="1354" y="669"/>
                      </a:lnTo>
                      <a:lnTo>
                        <a:pt x="1368" y="632"/>
                      </a:lnTo>
                      <a:lnTo>
                        <a:pt x="1377" y="594"/>
                      </a:lnTo>
                      <a:lnTo>
                        <a:pt x="1383" y="555"/>
                      </a:lnTo>
                      <a:lnTo>
                        <a:pt x="1385" y="517"/>
                      </a:lnTo>
                      <a:close/>
                      <a:moveTo>
                        <a:pt x="1362" y="517"/>
                      </a:moveTo>
                      <a:lnTo>
                        <a:pt x="1360" y="479"/>
                      </a:lnTo>
                      <a:lnTo>
                        <a:pt x="1354" y="442"/>
                      </a:lnTo>
                      <a:lnTo>
                        <a:pt x="1345" y="404"/>
                      </a:lnTo>
                      <a:lnTo>
                        <a:pt x="1331" y="368"/>
                      </a:lnTo>
                      <a:lnTo>
                        <a:pt x="1314" y="333"/>
                      </a:lnTo>
                      <a:lnTo>
                        <a:pt x="1295" y="297"/>
                      </a:lnTo>
                      <a:lnTo>
                        <a:pt x="1270" y="264"/>
                      </a:lnTo>
                      <a:lnTo>
                        <a:pt x="1243" y="232"/>
                      </a:lnTo>
                      <a:lnTo>
                        <a:pt x="1212" y="203"/>
                      </a:lnTo>
                      <a:lnTo>
                        <a:pt x="1180" y="174"/>
                      </a:lnTo>
                      <a:lnTo>
                        <a:pt x="1143" y="147"/>
                      </a:lnTo>
                      <a:lnTo>
                        <a:pt x="1105" y="122"/>
                      </a:lnTo>
                      <a:lnTo>
                        <a:pt x="1062" y="99"/>
                      </a:lnTo>
                      <a:lnTo>
                        <a:pt x="1020" y="80"/>
                      </a:lnTo>
                      <a:lnTo>
                        <a:pt x="974" y="63"/>
                      </a:lnTo>
                      <a:lnTo>
                        <a:pt x="928" y="47"/>
                      </a:lnTo>
                      <a:lnTo>
                        <a:pt x="880" y="36"/>
                      </a:lnTo>
                      <a:lnTo>
                        <a:pt x="830" y="26"/>
                      </a:lnTo>
                      <a:lnTo>
                        <a:pt x="780" y="21"/>
                      </a:lnTo>
                      <a:lnTo>
                        <a:pt x="730" y="17"/>
                      </a:lnTo>
                      <a:lnTo>
                        <a:pt x="680" y="17"/>
                      </a:lnTo>
                      <a:lnTo>
                        <a:pt x="628" y="19"/>
                      </a:lnTo>
                      <a:lnTo>
                        <a:pt x="578" y="24"/>
                      </a:lnTo>
                      <a:lnTo>
                        <a:pt x="528" y="32"/>
                      </a:lnTo>
                      <a:lnTo>
                        <a:pt x="480" y="42"/>
                      </a:lnTo>
                      <a:lnTo>
                        <a:pt x="432" y="55"/>
                      </a:lnTo>
                      <a:lnTo>
                        <a:pt x="386" y="70"/>
                      </a:lnTo>
                      <a:lnTo>
                        <a:pt x="342" y="90"/>
                      </a:lnTo>
                      <a:lnTo>
                        <a:pt x="300" y="111"/>
                      </a:lnTo>
                      <a:lnTo>
                        <a:pt x="261" y="134"/>
                      </a:lnTo>
                      <a:lnTo>
                        <a:pt x="223" y="161"/>
                      </a:lnTo>
                      <a:lnTo>
                        <a:pt x="188" y="187"/>
                      </a:lnTo>
                      <a:lnTo>
                        <a:pt x="156" y="216"/>
                      </a:lnTo>
                      <a:lnTo>
                        <a:pt x="127" y="249"/>
                      </a:lnTo>
                      <a:lnTo>
                        <a:pt x="102" y="281"/>
                      </a:lnTo>
                      <a:lnTo>
                        <a:pt x="79" y="314"/>
                      </a:lnTo>
                      <a:lnTo>
                        <a:pt x="62" y="350"/>
                      </a:lnTo>
                      <a:lnTo>
                        <a:pt x="46" y="387"/>
                      </a:lnTo>
                      <a:lnTo>
                        <a:pt x="35" y="423"/>
                      </a:lnTo>
                      <a:lnTo>
                        <a:pt x="27" y="462"/>
                      </a:lnTo>
                      <a:lnTo>
                        <a:pt x="23" y="498"/>
                      </a:lnTo>
                      <a:lnTo>
                        <a:pt x="23" y="536"/>
                      </a:lnTo>
                      <a:lnTo>
                        <a:pt x="27" y="575"/>
                      </a:lnTo>
                      <a:lnTo>
                        <a:pt x="35" y="611"/>
                      </a:lnTo>
                      <a:lnTo>
                        <a:pt x="46" y="649"/>
                      </a:lnTo>
                      <a:lnTo>
                        <a:pt x="62" y="686"/>
                      </a:lnTo>
                      <a:lnTo>
                        <a:pt x="79" y="720"/>
                      </a:lnTo>
                      <a:lnTo>
                        <a:pt x="102" y="755"/>
                      </a:lnTo>
                      <a:lnTo>
                        <a:pt x="127" y="787"/>
                      </a:lnTo>
                      <a:lnTo>
                        <a:pt x="156" y="818"/>
                      </a:lnTo>
                      <a:lnTo>
                        <a:pt x="188" y="847"/>
                      </a:lnTo>
                      <a:lnTo>
                        <a:pt x="223" y="876"/>
                      </a:lnTo>
                      <a:lnTo>
                        <a:pt x="261" y="901"/>
                      </a:lnTo>
                      <a:lnTo>
                        <a:pt x="300" y="924"/>
                      </a:lnTo>
                      <a:lnTo>
                        <a:pt x="342" y="945"/>
                      </a:lnTo>
                      <a:lnTo>
                        <a:pt x="386" y="964"/>
                      </a:lnTo>
                      <a:lnTo>
                        <a:pt x="432" y="979"/>
                      </a:lnTo>
                      <a:lnTo>
                        <a:pt x="480" y="993"/>
                      </a:lnTo>
                      <a:lnTo>
                        <a:pt x="528" y="1004"/>
                      </a:lnTo>
                      <a:lnTo>
                        <a:pt x="578" y="1012"/>
                      </a:lnTo>
                      <a:lnTo>
                        <a:pt x="628" y="1018"/>
                      </a:lnTo>
                      <a:lnTo>
                        <a:pt x="680" y="1019"/>
                      </a:lnTo>
                      <a:lnTo>
                        <a:pt x="730" y="1018"/>
                      </a:lnTo>
                      <a:lnTo>
                        <a:pt x="780" y="1014"/>
                      </a:lnTo>
                      <a:lnTo>
                        <a:pt x="830" y="1008"/>
                      </a:lnTo>
                      <a:lnTo>
                        <a:pt x="880" y="998"/>
                      </a:lnTo>
                      <a:lnTo>
                        <a:pt x="928" y="987"/>
                      </a:lnTo>
                      <a:lnTo>
                        <a:pt x="974" y="972"/>
                      </a:lnTo>
                      <a:lnTo>
                        <a:pt x="1020" y="954"/>
                      </a:lnTo>
                      <a:lnTo>
                        <a:pt x="1062" y="935"/>
                      </a:lnTo>
                      <a:lnTo>
                        <a:pt x="1105" y="912"/>
                      </a:lnTo>
                      <a:lnTo>
                        <a:pt x="1143" y="889"/>
                      </a:lnTo>
                      <a:lnTo>
                        <a:pt x="1180" y="862"/>
                      </a:lnTo>
                      <a:lnTo>
                        <a:pt x="1212" y="833"/>
                      </a:lnTo>
                      <a:lnTo>
                        <a:pt x="1243" y="803"/>
                      </a:lnTo>
                      <a:lnTo>
                        <a:pt x="1270" y="770"/>
                      </a:lnTo>
                      <a:lnTo>
                        <a:pt x="1295" y="738"/>
                      </a:lnTo>
                      <a:lnTo>
                        <a:pt x="1314" y="703"/>
                      </a:lnTo>
                      <a:lnTo>
                        <a:pt x="1331" y="667"/>
                      </a:lnTo>
                      <a:lnTo>
                        <a:pt x="1345" y="630"/>
                      </a:lnTo>
                      <a:lnTo>
                        <a:pt x="1354" y="594"/>
                      </a:lnTo>
                      <a:lnTo>
                        <a:pt x="1360" y="555"/>
                      </a:lnTo>
                      <a:lnTo>
                        <a:pt x="1362" y="51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3" name="Freeform 24"/>
                <p:cNvSpPr>
                  <a:spLocks noEditPoints="1"/>
                </p:cNvSpPr>
                <p:nvPr/>
              </p:nvSpPr>
              <p:spPr bwMode="auto">
                <a:xfrm>
                  <a:off x="2153" y="2112"/>
                  <a:ext cx="1339" cy="1002"/>
                </a:xfrm>
                <a:custGeom>
                  <a:avLst/>
                  <a:gdLst>
                    <a:gd name="T0" fmla="*/ 1331 w 1339"/>
                    <a:gd name="T1" fmla="*/ 425 h 1002"/>
                    <a:gd name="T2" fmla="*/ 1291 w 1339"/>
                    <a:gd name="T3" fmla="*/ 316 h 1002"/>
                    <a:gd name="T4" fmla="*/ 1220 w 1339"/>
                    <a:gd name="T5" fmla="*/ 215 h 1002"/>
                    <a:gd name="T6" fmla="*/ 1120 w 1339"/>
                    <a:gd name="T7" fmla="*/ 130 h 1002"/>
                    <a:gd name="T8" fmla="*/ 997 w 1339"/>
                    <a:gd name="T9" fmla="*/ 63 h 1002"/>
                    <a:gd name="T10" fmla="*/ 857 w 1339"/>
                    <a:gd name="T11" fmla="*/ 19 h 1002"/>
                    <a:gd name="T12" fmla="*/ 707 w 1339"/>
                    <a:gd name="T13" fmla="*/ 0 h 1002"/>
                    <a:gd name="T14" fmla="*/ 555 w 1339"/>
                    <a:gd name="T15" fmla="*/ 7 h 1002"/>
                    <a:gd name="T16" fmla="*/ 409 w 1339"/>
                    <a:gd name="T17" fmla="*/ 38 h 1002"/>
                    <a:gd name="T18" fmla="*/ 277 w 1339"/>
                    <a:gd name="T19" fmla="*/ 94 h 1002"/>
                    <a:gd name="T20" fmla="*/ 165 w 1339"/>
                    <a:gd name="T21" fmla="*/ 170 h 1002"/>
                    <a:gd name="T22" fmla="*/ 79 w 1339"/>
                    <a:gd name="T23" fmla="*/ 264 h 1002"/>
                    <a:gd name="T24" fmla="*/ 23 w 1339"/>
                    <a:gd name="T25" fmla="*/ 370 h 1002"/>
                    <a:gd name="T26" fmla="*/ 0 w 1339"/>
                    <a:gd name="T27" fmla="*/ 481 h 1002"/>
                    <a:gd name="T28" fmla="*/ 12 w 1339"/>
                    <a:gd name="T29" fmla="*/ 594 h 1002"/>
                    <a:gd name="T30" fmla="*/ 56 w 1339"/>
                    <a:gd name="T31" fmla="*/ 703 h 1002"/>
                    <a:gd name="T32" fmla="*/ 133 w 1339"/>
                    <a:gd name="T33" fmla="*/ 801 h 1002"/>
                    <a:gd name="T34" fmla="*/ 238 w 1339"/>
                    <a:gd name="T35" fmla="*/ 884 h 1002"/>
                    <a:gd name="T36" fmla="*/ 363 w 1339"/>
                    <a:gd name="T37" fmla="*/ 947 h 1002"/>
                    <a:gd name="T38" fmla="*/ 505 w 1339"/>
                    <a:gd name="T39" fmla="*/ 987 h 1002"/>
                    <a:gd name="T40" fmla="*/ 657 w 1339"/>
                    <a:gd name="T41" fmla="*/ 1002 h 1002"/>
                    <a:gd name="T42" fmla="*/ 807 w 1339"/>
                    <a:gd name="T43" fmla="*/ 991 h 1002"/>
                    <a:gd name="T44" fmla="*/ 951 w 1339"/>
                    <a:gd name="T45" fmla="*/ 955 h 1002"/>
                    <a:gd name="T46" fmla="*/ 1082 w 1339"/>
                    <a:gd name="T47" fmla="*/ 895 h 1002"/>
                    <a:gd name="T48" fmla="*/ 1189 w 1339"/>
                    <a:gd name="T49" fmla="*/ 816 h 1002"/>
                    <a:gd name="T50" fmla="*/ 1272 w 1339"/>
                    <a:gd name="T51" fmla="*/ 721 h 1002"/>
                    <a:gd name="T52" fmla="*/ 1322 w 1339"/>
                    <a:gd name="T53" fmla="*/ 613 h 1002"/>
                    <a:gd name="T54" fmla="*/ 1339 w 1339"/>
                    <a:gd name="T55" fmla="*/ 500 h 1002"/>
                    <a:gd name="T56" fmla="*/ 1308 w 1339"/>
                    <a:gd name="T57" fmla="*/ 427 h 1002"/>
                    <a:gd name="T58" fmla="*/ 1270 w 1339"/>
                    <a:gd name="T59" fmla="*/ 320 h 1002"/>
                    <a:gd name="T60" fmla="*/ 1199 w 1339"/>
                    <a:gd name="T61" fmla="*/ 222 h 1002"/>
                    <a:gd name="T62" fmla="*/ 1099 w 1339"/>
                    <a:gd name="T63" fmla="*/ 140 h 1002"/>
                    <a:gd name="T64" fmla="*/ 978 w 1339"/>
                    <a:gd name="T65" fmla="*/ 75 h 1002"/>
                    <a:gd name="T66" fmla="*/ 840 w 1339"/>
                    <a:gd name="T67" fmla="*/ 34 h 1002"/>
                    <a:gd name="T68" fmla="*/ 694 w 1339"/>
                    <a:gd name="T69" fmla="*/ 17 h 1002"/>
                    <a:gd name="T70" fmla="*/ 546 w 1339"/>
                    <a:gd name="T71" fmla="*/ 25 h 1002"/>
                    <a:gd name="T72" fmla="*/ 406 w 1339"/>
                    <a:gd name="T73" fmla="*/ 59 h 1002"/>
                    <a:gd name="T74" fmla="*/ 277 w 1339"/>
                    <a:gd name="T75" fmla="*/ 115 h 1002"/>
                    <a:gd name="T76" fmla="*/ 171 w 1339"/>
                    <a:gd name="T77" fmla="*/ 193 h 1002"/>
                    <a:gd name="T78" fmla="*/ 90 w 1339"/>
                    <a:gd name="T79" fmla="*/ 285 h 1002"/>
                    <a:gd name="T80" fmla="*/ 39 w 1339"/>
                    <a:gd name="T81" fmla="*/ 391 h 1002"/>
                    <a:gd name="T82" fmla="*/ 23 w 1339"/>
                    <a:gd name="T83" fmla="*/ 500 h 1002"/>
                    <a:gd name="T84" fmla="*/ 39 w 1339"/>
                    <a:gd name="T85" fmla="*/ 611 h 1002"/>
                    <a:gd name="T86" fmla="*/ 90 w 1339"/>
                    <a:gd name="T87" fmla="*/ 715 h 1002"/>
                    <a:gd name="T88" fmla="*/ 171 w 1339"/>
                    <a:gd name="T89" fmla="*/ 809 h 1002"/>
                    <a:gd name="T90" fmla="*/ 277 w 1339"/>
                    <a:gd name="T91" fmla="*/ 885 h 1002"/>
                    <a:gd name="T92" fmla="*/ 406 w 1339"/>
                    <a:gd name="T93" fmla="*/ 943 h 1002"/>
                    <a:gd name="T94" fmla="*/ 546 w 1339"/>
                    <a:gd name="T95" fmla="*/ 976 h 1002"/>
                    <a:gd name="T96" fmla="*/ 694 w 1339"/>
                    <a:gd name="T97" fmla="*/ 985 h 1002"/>
                    <a:gd name="T98" fmla="*/ 840 w 1339"/>
                    <a:gd name="T99" fmla="*/ 968 h 1002"/>
                    <a:gd name="T100" fmla="*/ 978 w 1339"/>
                    <a:gd name="T101" fmla="*/ 926 h 1002"/>
                    <a:gd name="T102" fmla="*/ 1099 w 1339"/>
                    <a:gd name="T103" fmla="*/ 862 h 1002"/>
                    <a:gd name="T104" fmla="*/ 1199 w 1339"/>
                    <a:gd name="T105" fmla="*/ 778 h 1002"/>
                    <a:gd name="T106" fmla="*/ 1270 w 1339"/>
                    <a:gd name="T107" fmla="*/ 682 h 1002"/>
                    <a:gd name="T108" fmla="*/ 1308 w 1339"/>
                    <a:gd name="T109" fmla="*/ 575 h 10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9"/>
                    <a:gd name="T166" fmla="*/ 0 h 1002"/>
                    <a:gd name="T167" fmla="*/ 1339 w 1339"/>
                    <a:gd name="T168" fmla="*/ 1002 h 100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9" h="1002">
                      <a:moveTo>
                        <a:pt x="1339" y="500"/>
                      </a:moveTo>
                      <a:lnTo>
                        <a:pt x="1337" y="462"/>
                      </a:lnTo>
                      <a:lnTo>
                        <a:pt x="1331" y="425"/>
                      </a:lnTo>
                      <a:lnTo>
                        <a:pt x="1322" y="387"/>
                      </a:lnTo>
                      <a:lnTo>
                        <a:pt x="1308" y="351"/>
                      </a:lnTo>
                      <a:lnTo>
                        <a:pt x="1291" y="316"/>
                      </a:lnTo>
                      <a:lnTo>
                        <a:pt x="1272" y="280"/>
                      </a:lnTo>
                      <a:lnTo>
                        <a:pt x="1247" y="247"/>
                      </a:lnTo>
                      <a:lnTo>
                        <a:pt x="1220" y="215"/>
                      </a:lnTo>
                      <a:lnTo>
                        <a:pt x="1189" y="186"/>
                      </a:lnTo>
                      <a:lnTo>
                        <a:pt x="1157" y="157"/>
                      </a:lnTo>
                      <a:lnTo>
                        <a:pt x="1120" y="130"/>
                      </a:lnTo>
                      <a:lnTo>
                        <a:pt x="1082" y="105"/>
                      </a:lnTo>
                      <a:lnTo>
                        <a:pt x="1039" y="82"/>
                      </a:lnTo>
                      <a:lnTo>
                        <a:pt x="997" y="63"/>
                      </a:lnTo>
                      <a:lnTo>
                        <a:pt x="951" y="46"/>
                      </a:lnTo>
                      <a:lnTo>
                        <a:pt x="905" y="30"/>
                      </a:lnTo>
                      <a:lnTo>
                        <a:pt x="857" y="19"/>
                      </a:lnTo>
                      <a:lnTo>
                        <a:pt x="807" y="9"/>
                      </a:lnTo>
                      <a:lnTo>
                        <a:pt x="757" y="4"/>
                      </a:lnTo>
                      <a:lnTo>
                        <a:pt x="707" y="0"/>
                      </a:lnTo>
                      <a:lnTo>
                        <a:pt x="657" y="0"/>
                      </a:lnTo>
                      <a:lnTo>
                        <a:pt x="605" y="2"/>
                      </a:lnTo>
                      <a:lnTo>
                        <a:pt x="555" y="7"/>
                      </a:lnTo>
                      <a:lnTo>
                        <a:pt x="505" y="15"/>
                      </a:lnTo>
                      <a:lnTo>
                        <a:pt x="457" y="25"/>
                      </a:lnTo>
                      <a:lnTo>
                        <a:pt x="409" y="38"/>
                      </a:lnTo>
                      <a:lnTo>
                        <a:pt x="363" y="53"/>
                      </a:lnTo>
                      <a:lnTo>
                        <a:pt x="319" y="73"/>
                      </a:lnTo>
                      <a:lnTo>
                        <a:pt x="277" y="94"/>
                      </a:lnTo>
                      <a:lnTo>
                        <a:pt x="238" y="117"/>
                      </a:lnTo>
                      <a:lnTo>
                        <a:pt x="200" y="144"/>
                      </a:lnTo>
                      <a:lnTo>
                        <a:pt x="165" y="170"/>
                      </a:lnTo>
                      <a:lnTo>
                        <a:pt x="133" y="199"/>
                      </a:lnTo>
                      <a:lnTo>
                        <a:pt x="104" y="232"/>
                      </a:lnTo>
                      <a:lnTo>
                        <a:pt x="79" y="264"/>
                      </a:lnTo>
                      <a:lnTo>
                        <a:pt x="56" y="297"/>
                      </a:lnTo>
                      <a:lnTo>
                        <a:pt x="39" y="333"/>
                      </a:lnTo>
                      <a:lnTo>
                        <a:pt x="23" y="370"/>
                      </a:lnTo>
                      <a:lnTo>
                        <a:pt x="12" y="406"/>
                      </a:lnTo>
                      <a:lnTo>
                        <a:pt x="4" y="445"/>
                      </a:lnTo>
                      <a:lnTo>
                        <a:pt x="0" y="481"/>
                      </a:lnTo>
                      <a:lnTo>
                        <a:pt x="0" y="519"/>
                      </a:lnTo>
                      <a:lnTo>
                        <a:pt x="4" y="558"/>
                      </a:lnTo>
                      <a:lnTo>
                        <a:pt x="12" y="594"/>
                      </a:lnTo>
                      <a:lnTo>
                        <a:pt x="23" y="632"/>
                      </a:lnTo>
                      <a:lnTo>
                        <a:pt x="39" y="669"/>
                      </a:lnTo>
                      <a:lnTo>
                        <a:pt x="56" y="703"/>
                      </a:lnTo>
                      <a:lnTo>
                        <a:pt x="79" y="738"/>
                      </a:lnTo>
                      <a:lnTo>
                        <a:pt x="104" y="770"/>
                      </a:lnTo>
                      <a:lnTo>
                        <a:pt x="133" y="801"/>
                      </a:lnTo>
                      <a:lnTo>
                        <a:pt x="165" y="830"/>
                      </a:lnTo>
                      <a:lnTo>
                        <a:pt x="200" y="859"/>
                      </a:lnTo>
                      <a:lnTo>
                        <a:pt x="238" y="884"/>
                      </a:lnTo>
                      <a:lnTo>
                        <a:pt x="277" y="907"/>
                      </a:lnTo>
                      <a:lnTo>
                        <a:pt x="319" y="928"/>
                      </a:lnTo>
                      <a:lnTo>
                        <a:pt x="363" y="947"/>
                      </a:lnTo>
                      <a:lnTo>
                        <a:pt x="409" y="962"/>
                      </a:lnTo>
                      <a:lnTo>
                        <a:pt x="457" y="976"/>
                      </a:lnTo>
                      <a:lnTo>
                        <a:pt x="505" y="987"/>
                      </a:lnTo>
                      <a:lnTo>
                        <a:pt x="555" y="995"/>
                      </a:lnTo>
                      <a:lnTo>
                        <a:pt x="605" y="1001"/>
                      </a:lnTo>
                      <a:lnTo>
                        <a:pt x="657" y="1002"/>
                      </a:lnTo>
                      <a:lnTo>
                        <a:pt x="707" y="1001"/>
                      </a:lnTo>
                      <a:lnTo>
                        <a:pt x="757" y="997"/>
                      </a:lnTo>
                      <a:lnTo>
                        <a:pt x="807" y="991"/>
                      </a:lnTo>
                      <a:lnTo>
                        <a:pt x="857" y="981"/>
                      </a:lnTo>
                      <a:lnTo>
                        <a:pt x="905" y="970"/>
                      </a:lnTo>
                      <a:lnTo>
                        <a:pt x="951" y="955"/>
                      </a:lnTo>
                      <a:lnTo>
                        <a:pt x="997" y="937"/>
                      </a:lnTo>
                      <a:lnTo>
                        <a:pt x="1039" y="918"/>
                      </a:lnTo>
                      <a:lnTo>
                        <a:pt x="1082" y="895"/>
                      </a:lnTo>
                      <a:lnTo>
                        <a:pt x="1120" y="872"/>
                      </a:lnTo>
                      <a:lnTo>
                        <a:pt x="1157" y="845"/>
                      </a:lnTo>
                      <a:lnTo>
                        <a:pt x="1189" y="816"/>
                      </a:lnTo>
                      <a:lnTo>
                        <a:pt x="1220" y="786"/>
                      </a:lnTo>
                      <a:lnTo>
                        <a:pt x="1247" y="753"/>
                      </a:lnTo>
                      <a:lnTo>
                        <a:pt x="1272" y="721"/>
                      </a:lnTo>
                      <a:lnTo>
                        <a:pt x="1291" y="686"/>
                      </a:lnTo>
                      <a:lnTo>
                        <a:pt x="1308" y="650"/>
                      </a:lnTo>
                      <a:lnTo>
                        <a:pt x="1322" y="613"/>
                      </a:lnTo>
                      <a:lnTo>
                        <a:pt x="1331" y="577"/>
                      </a:lnTo>
                      <a:lnTo>
                        <a:pt x="1337" y="538"/>
                      </a:lnTo>
                      <a:lnTo>
                        <a:pt x="1339" y="500"/>
                      </a:lnTo>
                      <a:close/>
                      <a:moveTo>
                        <a:pt x="1316" y="500"/>
                      </a:moveTo>
                      <a:lnTo>
                        <a:pt x="1314" y="464"/>
                      </a:lnTo>
                      <a:lnTo>
                        <a:pt x="1308" y="427"/>
                      </a:lnTo>
                      <a:lnTo>
                        <a:pt x="1299" y="391"/>
                      </a:lnTo>
                      <a:lnTo>
                        <a:pt x="1285" y="354"/>
                      </a:lnTo>
                      <a:lnTo>
                        <a:pt x="1270" y="320"/>
                      </a:lnTo>
                      <a:lnTo>
                        <a:pt x="1249" y="285"/>
                      </a:lnTo>
                      <a:lnTo>
                        <a:pt x="1226" y="253"/>
                      </a:lnTo>
                      <a:lnTo>
                        <a:pt x="1199" y="222"/>
                      </a:lnTo>
                      <a:lnTo>
                        <a:pt x="1168" y="193"/>
                      </a:lnTo>
                      <a:lnTo>
                        <a:pt x="1135" y="165"/>
                      </a:lnTo>
                      <a:lnTo>
                        <a:pt x="1099" y="140"/>
                      </a:lnTo>
                      <a:lnTo>
                        <a:pt x="1061" y="115"/>
                      </a:lnTo>
                      <a:lnTo>
                        <a:pt x="1020" y="94"/>
                      </a:lnTo>
                      <a:lnTo>
                        <a:pt x="978" y="75"/>
                      </a:lnTo>
                      <a:lnTo>
                        <a:pt x="934" y="59"/>
                      </a:lnTo>
                      <a:lnTo>
                        <a:pt x="888" y="46"/>
                      </a:lnTo>
                      <a:lnTo>
                        <a:pt x="840" y="34"/>
                      </a:lnTo>
                      <a:lnTo>
                        <a:pt x="792" y="25"/>
                      </a:lnTo>
                      <a:lnTo>
                        <a:pt x="744" y="19"/>
                      </a:lnTo>
                      <a:lnTo>
                        <a:pt x="694" y="17"/>
                      </a:lnTo>
                      <a:lnTo>
                        <a:pt x="644" y="17"/>
                      </a:lnTo>
                      <a:lnTo>
                        <a:pt x="596" y="19"/>
                      </a:lnTo>
                      <a:lnTo>
                        <a:pt x="546" y="25"/>
                      </a:lnTo>
                      <a:lnTo>
                        <a:pt x="498" y="34"/>
                      </a:lnTo>
                      <a:lnTo>
                        <a:pt x="450" y="46"/>
                      </a:lnTo>
                      <a:lnTo>
                        <a:pt x="406" y="59"/>
                      </a:lnTo>
                      <a:lnTo>
                        <a:pt x="359" y="75"/>
                      </a:lnTo>
                      <a:lnTo>
                        <a:pt x="317" y="94"/>
                      </a:lnTo>
                      <a:lnTo>
                        <a:pt x="277" y="115"/>
                      </a:lnTo>
                      <a:lnTo>
                        <a:pt x="238" y="140"/>
                      </a:lnTo>
                      <a:lnTo>
                        <a:pt x="204" y="165"/>
                      </a:lnTo>
                      <a:lnTo>
                        <a:pt x="171" y="193"/>
                      </a:lnTo>
                      <a:lnTo>
                        <a:pt x="140" y="222"/>
                      </a:lnTo>
                      <a:lnTo>
                        <a:pt x="114" y="253"/>
                      </a:lnTo>
                      <a:lnTo>
                        <a:pt x="90" y="285"/>
                      </a:lnTo>
                      <a:lnTo>
                        <a:pt x="69" y="320"/>
                      </a:lnTo>
                      <a:lnTo>
                        <a:pt x="52" y="354"/>
                      </a:lnTo>
                      <a:lnTo>
                        <a:pt x="39" y="391"/>
                      </a:lnTo>
                      <a:lnTo>
                        <a:pt x="31" y="427"/>
                      </a:lnTo>
                      <a:lnTo>
                        <a:pt x="25" y="464"/>
                      </a:lnTo>
                      <a:lnTo>
                        <a:pt x="23" y="500"/>
                      </a:lnTo>
                      <a:lnTo>
                        <a:pt x="25" y="538"/>
                      </a:lnTo>
                      <a:lnTo>
                        <a:pt x="31" y="575"/>
                      </a:lnTo>
                      <a:lnTo>
                        <a:pt x="39" y="611"/>
                      </a:lnTo>
                      <a:lnTo>
                        <a:pt x="52" y="646"/>
                      </a:lnTo>
                      <a:lnTo>
                        <a:pt x="69" y="682"/>
                      </a:lnTo>
                      <a:lnTo>
                        <a:pt x="90" y="715"/>
                      </a:lnTo>
                      <a:lnTo>
                        <a:pt x="114" y="747"/>
                      </a:lnTo>
                      <a:lnTo>
                        <a:pt x="140" y="778"/>
                      </a:lnTo>
                      <a:lnTo>
                        <a:pt x="171" y="809"/>
                      </a:lnTo>
                      <a:lnTo>
                        <a:pt x="204" y="836"/>
                      </a:lnTo>
                      <a:lnTo>
                        <a:pt x="238" y="862"/>
                      </a:lnTo>
                      <a:lnTo>
                        <a:pt x="277" y="885"/>
                      </a:lnTo>
                      <a:lnTo>
                        <a:pt x="317" y="907"/>
                      </a:lnTo>
                      <a:lnTo>
                        <a:pt x="359" y="926"/>
                      </a:lnTo>
                      <a:lnTo>
                        <a:pt x="406" y="943"/>
                      </a:lnTo>
                      <a:lnTo>
                        <a:pt x="450" y="956"/>
                      </a:lnTo>
                      <a:lnTo>
                        <a:pt x="498" y="968"/>
                      </a:lnTo>
                      <a:lnTo>
                        <a:pt x="546" y="976"/>
                      </a:lnTo>
                      <a:lnTo>
                        <a:pt x="596" y="981"/>
                      </a:lnTo>
                      <a:lnTo>
                        <a:pt x="644" y="985"/>
                      </a:lnTo>
                      <a:lnTo>
                        <a:pt x="694" y="985"/>
                      </a:lnTo>
                      <a:lnTo>
                        <a:pt x="744" y="981"/>
                      </a:lnTo>
                      <a:lnTo>
                        <a:pt x="792" y="976"/>
                      </a:lnTo>
                      <a:lnTo>
                        <a:pt x="840" y="968"/>
                      </a:lnTo>
                      <a:lnTo>
                        <a:pt x="888" y="956"/>
                      </a:lnTo>
                      <a:lnTo>
                        <a:pt x="934" y="943"/>
                      </a:lnTo>
                      <a:lnTo>
                        <a:pt x="978" y="926"/>
                      </a:lnTo>
                      <a:lnTo>
                        <a:pt x="1020" y="907"/>
                      </a:lnTo>
                      <a:lnTo>
                        <a:pt x="1061" y="885"/>
                      </a:lnTo>
                      <a:lnTo>
                        <a:pt x="1099" y="862"/>
                      </a:lnTo>
                      <a:lnTo>
                        <a:pt x="1135" y="836"/>
                      </a:lnTo>
                      <a:lnTo>
                        <a:pt x="1168" y="809"/>
                      </a:lnTo>
                      <a:lnTo>
                        <a:pt x="1199" y="778"/>
                      </a:lnTo>
                      <a:lnTo>
                        <a:pt x="1226" y="747"/>
                      </a:lnTo>
                      <a:lnTo>
                        <a:pt x="1249" y="715"/>
                      </a:lnTo>
                      <a:lnTo>
                        <a:pt x="1270" y="682"/>
                      </a:lnTo>
                      <a:lnTo>
                        <a:pt x="1285" y="646"/>
                      </a:lnTo>
                      <a:lnTo>
                        <a:pt x="1299" y="611"/>
                      </a:lnTo>
                      <a:lnTo>
                        <a:pt x="1308" y="575"/>
                      </a:lnTo>
                      <a:lnTo>
                        <a:pt x="1314" y="538"/>
                      </a:lnTo>
                      <a:lnTo>
                        <a:pt x="1316" y="50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4" name="Freeform 25"/>
                <p:cNvSpPr>
                  <a:spLocks noEditPoints="1"/>
                </p:cNvSpPr>
                <p:nvPr/>
              </p:nvSpPr>
              <p:spPr bwMode="auto">
                <a:xfrm>
                  <a:off x="2176" y="2129"/>
                  <a:ext cx="1293" cy="968"/>
                </a:xfrm>
                <a:custGeom>
                  <a:avLst/>
                  <a:gdLst>
                    <a:gd name="T0" fmla="*/ 1285 w 1293"/>
                    <a:gd name="T1" fmla="*/ 410 h 968"/>
                    <a:gd name="T2" fmla="*/ 1247 w 1293"/>
                    <a:gd name="T3" fmla="*/ 303 h 968"/>
                    <a:gd name="T4" fmla="*/ 1176 w 1293"/>
                    <a:gd name="T5" fmla="*/ 205 h 968"/>
                    <a:gd name="T6" fmla="*/ 1076 w 1293"/>
                    <a:gd name="T7" fmla="*/ 123 h 968"/>
                    <a:gd name="T8" fmla="*/ 955 w 1293"/>
                    <a:gd name="T9" fmla="*/ 58 h 968"/>
                    <a:gd name="T10" fmla="*/ 817 w 1293"/>
                    <a:gd name="T11" fmla="*/ 17 h 968"/>
                    <a:gd name="T12" fmla="*/ 671 w 1293"/>
                    <a:gd name="T13" fmla="*/ 0 h 968"/>
                    <a:gd name="T14" fmla="*/ 523 w 1293"/>
                    <a:gd name="T15" fmla="*/ 8 h 968"/>
                    <a:gd name="T16" fmla="*/ 383 w 1293"/>
                    <a:gd name="T17" fmla="*/ 42 h 968"/>
                    <a:gd name="T18" fmla="*/ 254 w 1293"/>
                    <a:gd name="T19" fmla="*/ 98 h 968"/>
                    <a:gd name="T20" fmla="*/ 148 w 1293"/>
                    <a:gd name="T21" fmla="*/ 176 h 968"/>
                    <a:gd name="T22" fmla="*/ 67 w 1293"/>
                    <a:gd name="T23" fmla="*/ 268 h 968"/>
                    <a:gd name="T24" fmla="*/ 16 w 1293"/>
                    <a:gd name="T25" fmla="*/ 374 h 968"/>
                    <a:gd name="T26" fmla="*/ 0 w 1293"/>
                    <a:gd name="T27" fmla="*/ 483 h 968"/>
                    <a:gd name="T28" fmla="*/ 16 w 1293"/>
                    <a:gd name="T29" fmla="*/ 594 h 968"/>
                    <a:gd name="T30" fmla="*/ 67 w 1293"/>
                    <a:gd name="T31" fmla="*/ 698 h 968"/>
                    <a:gd name="T32" fmla="*/ 148 w 1293"/>
                    <a:gd name="T33" fmla="*/ 792 h 968"/>
                    <a:gd name="T34" fmla="*/ 254 w 1293"/>
                    <a:gd name="T35" fmla="*/ 868 h 968"/>
                    <a:gd name="T36" fmla="*/ 383 w 1293"/>
                    <a:gd name="T37" fmla="*/ 926 h 968"/>
                    <a:gd name="T38" fmla="*/ 523 w 1293"/>
                    <a:gd name="T39" fmla="*/ 959 h 968"/>
                    <a:gd name="T40" fmla="*/ 671 w 1293"/>
                    <a:gd name="T41" fmla="*/ 968 h 968"/>
                    <a:gd name="T42" fmla="*/ 817 w 1293"/>
                    <a:gd name="T43" fmla="*/ 951 h 968"/>
                    <a:gd name="T44" fmla="*/ 955 w 1293"/>
                    <a:gd name="T45" fmla="*/ 909 h 968"/>
                    <a:gd name="T46" fmla="*/ 1076 w 1293"/>
                    <a:gd name="T47" fmla="*/ 845 h 968"/>
                    <a:gd name="T48" fmla="*/ 1176 w 1293"/>
                    <a:gd name="T49" fmla="*/ 761 h 968"/>
                    <a:gd name="T50" fmla="*/ 1247 w 1293"/>
                    <a:gd name="T51" fmla="*/ 665 h 968"/>
                    <a:gd name="T52" fmla="*/ 1285 w 1293"/>
                    <a:gd name="T53" fmla="*/ 558 h 968"/>
                    <a:gd name="T54" fmla="*/ 1270 w 1293"/>
                    <a:gd name="T55" fmla="*/ 483 h 968"/>
                    <a:gd name="T56" fmla="*/ 1253 w 1293"/>
                    <a:gd name="T57" fmla="*/ 376 h 968"/>
                    <a:gd name="T58" fmla="*/ 1203 w 1293"/>
                    <a:gd name="T59" fmla="*/ 274 h 968"/>
                    <a:gd name="T60" fmla="*/ 1124 w 1293"/>
                    <a:gd name="T61" fmla="*/ 184 h 968"/>
                    <a:gd name="T62" fmla="*/ 1018 w 1293"/>
                    <a:gd name="T63" fmla="*/ 109 h 968"/>
                    <a:gd name="T64" fmla="*/ 893 w 1293"/>
                    <a:gd name="T65" fmla="*/ 56 h 968"/>
                    <a:gd name="T66" fmla="*/ 755 w 1293"/>
                    <a:gd name="T67" fmla="*/ 23 h 968"/>
                    <a:gd name="T68" fmla="*/ 609 w 1293"/>
                    <a:gd name="T69" fmla="*/ 17 h 968"/>
                    <a:gd name="T70" fmla="*/ 467 w 1293"/>
                    <a:gd name="T71" fmla="*/ 36 h 968"/>
                    <a:gd name="T72" fmla="*/ 334 w 1293"/>
                    <a:gd name="T73" fmla="*/ 79 h 968"/>
                    <a:gd name="T74" fmla="*/ 219 w 1293"/>
                    <a:gd name="T75" fmla="*/ 144 h 968"/>
                    <a:gd name="T76" fmla="*/ 125 w 1293"/>
                    <a:gd name="T77" fmla="*/ 226 h 968"/>
                    <a:gd name="T78" fmla="*/ 60 w 1293"/>
                    <a:gd name="T79" fmla="*/ 324 h 968"/>
                    <a:gd name="T80" fmla="*/ 27 w 1293"/>
                    <a:gd name="T81" fmla="*/ 429 h 968"/>
                    <a:gd name="T82" fmla="*/ 27 w 1293"/>
                    <a:gd name="T83" fmla="*/ 537 h 968"/>
                    <a:gd name="T84" fmla="*/ 60 w 1293"/>
                    <a:gd name="T85" fmla="*/ 642 h 968"/>
                    <a:gd name="T86" fmla="*/ 125 w 1293"/>
                    <a:gd name="T87" fmla="*/ 740 h 968"/>
                    <a:gd name="T88" fmla="*/ 219 w 1293"/>
                    <a:gd name="T89" fmla="*/ 822 h 968"/>
                    <a:gd name="T90" fmla="*/ 334 w 1293"/>
                    <a:gd name="T91" fmla="*/ 888 h 968"/>
                    <a:gd name="T92" fmla="*/ 467 w 1293"/>
                    <a:gd name="T93" fmla="*/ 930 h 968"/>
                    <a:gd name="T94" fmla="*/ 609 w 1293"/>
                    <a:gd name="T95" fmla="*/ 949 h 968"/>
                    <a:gd name="T96" fmla="*/ 755 w 1293"/>
                    <a:gd name="T97" fmla="*/ 943 h 968"/>
                    <a:gd name="T98" fmla="*/ 893 w 1293"/>
                    <a:gd name="T99" fmla="*/ 913 h 968"/>
                    <a:gd name="T100" fmla="*/ 1018 w 1293"/>
                    <a:gd name="T101" fmla="*/ 859 h 968"/>
                    <a:gd name="T102" fmla="*/ 1124 w 1293"/>
                    <a:gd name="T103" fmla="*/ 784 h 968"/>
                    <a:gd name="T104" fmla="*/ 1203 w 1293"/>
                    <a:gd name="T105" fmla="*/ 692 h 968"/>
                    <a:gd name="T106" fmla="*/ 1253 w 1293"/>
                    <a:gd name="T107" fmla="*/ 591 h 968"/>
                    <a:gd name="T108" fmla="*/ 1270 w 1293"/>
                    <a:gd name="T109" fmla="*/ 483 h 9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3"/>
                    <a:gd name="T166" fmla="*/ 0 h 968"/>
                    <a:gd name="T167" fmla="*/ 1293 w 1293"/>
                    <a:gd name="T168" fmla="*/ 968 h 96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3" h="968">
                      <a:moveTo>
                        <a:pt x="1293" y="483"/>
                      </a:moveTo>
                      <a:lnTo>
                        <a:pt x="1291" y="447"/>
                      </a:lnTo>
                      <a:lnTo>
                        <a:pt x="1285" y="410"/>
                      </a:lnTo>
                      <a:lnTo>
                        <a:pt x="1276" y="374"/>
                      </a:lnTo>
                      <a:lnTo>
                        <a:pt x="1262" y="337"/>
                      </a:lnTo>
                      <a:lnTo>
                        <a:pt x="1247" y="303"/>
                      </a:lnTo>
                      <a:lnTo>
                        <a:pt x="1226" y="268"/>
                      </a:lnTo>
                      <a:lnTo>
                        <a:pt x="1203" y="236"/>
                      </a:lnTo>
                      <a:lnTo>
                        <a:pt x="1176" y="205"/>
                      </a:lnTo>
                      <a:lnTo>
                        <a:pt x="1145" y="176"/>
                      </a:lnTo>
                      <a:lnTo>
                        <a:pt x="1112" y="148"/>
                      </a:lnTo>
                      <a:lnTo>
                        <a:pt x="1076" y="123"/>
                      </a:lnTo>
                      <a:lnTo>
                        <a:pt x="1038" y="98"/>
                      </a:lnTo>
                      <a:lnTo>
                        <a:pt x="997" y="77"/>
                      </a:lnTo>
                      <a:lnTo>
                        <a:pt x="955" y="58"/>
                      </a:lnTo>
                      <a:lnTo>
                        <a:pt x="911" y="42"/>
                      </a:lnTo>
                      <a:lnTo>
                        <a:pt x="865" y="29"/>
                      </a:lnTo>
                      <a:lnTo>
                        <a:pt x="817" y="17"/>
                      </a:lnTo>
                      <a:lnTo>
                        <a:pt x="769" y="8"/>
                      </a:lnTo>
                      <a:lnTo>
                        <a:pt x="721" y="2"/>
                      </a:lnTo>
                      <a:lnTo>
                        <a:pt x="671" y="0"/>
                      </a:lnTo>
                      <a:lnTo>
                        <a:pt x="621" y="0"/>
                      </a:lnTo>
                      <a:lnTo>
                        <a:pt x="573" y="2"/>
                      </a:lnTo>
                      <a:lnTo>
                        <a:pt x="523" y="8"/>
                      </a:lnTo>
                      <a:lnTo>
                        <a:pt x="475" y="17"/>
                      </a:lnTo>
                      <a:lnTo>
                        <a:pt x="427" y="29"/>
                      </a:lnTo>
                      <a:lnTo>
                        <a:pt x="383" y="42"/>
                      </a:lnTo>
                      <a:lnTo>
                        <a:pt x="336" y="58"/>
                      </a:lnTo>
                      <a:lnTo>
                        <a:pt x="294" y="77"/>
                      </a:lnTo>
                      <a:lnTo>
                        <a:pt x="254" y="98"/>
                      </a:lnTo>
                      <a:lnTo>
                        <a:pt x="215" y="123"/>
                      </a:lnTo>
                      <a:lnTo>
                        <a:pt x="181" y="148"/>
                      </a:lnTo>
                      <a:lnTo>
                        <a:pt x="148" y="176"/>
                      </a:lnTo>
                      <a:lnTo>
                        <a:pt x="117" y="205"/>
                      </a:lnTo>
                      <a:lnTo>
                        <a:pt x="91" y="236"/>
                      </a:lnTo>
                      <a:lnTo>
                        <a:pt x="67" y="268"/>
                      </a:lnTo>
                      <a:lnTo>
                        <a:pt x="46" y="303"/>
                      </a:lnTo>
                      <a:lnTo>
                        <a:pt x="29" y="337"/>
                      </a:lnTo>
                      <a:lnTo>
                        <a:pt x="16" y="374"/>
                      </a:lnTo>
                      <a:lnTo>
                        <a:pt x="8" y="410"/>
                      </a:lnTo>
                      <a:lnTo>
                        <a:pt x="2" y="447"/>
                      </a:lnTo>
                      <a:lnTo>
                        <a:pt x="0" y="483"/>
                      </a:lnTo>
                      <a:lnTo>
                        <a:pt x="2" y="521"/>
                      </a:lnTo>
                      <a:lnTo>
                        <a:pt x="8" y="558"/>
                      </a:lnTo>
                      <a:lnTo>
                        <a:pt x="16" y="594"/>
                      </a:lnTo>
                      <a:lnTo>
                        <a:pt x="29" y="629"/>
                      </a:lnTo>
                      <a:lnTo>
                        <a:pt x="46" y="665"/>
                      </a:lnTo>
                      <a:lnTo>
                        <a:pt x="67" y="698"/>
                      </a:lnTo>
                      <a:lnTo>
                        <a:pt x="91" y="730"/>
                      </a:lnTo>
                      <a:lnTo>
                        <a:pt x="117" y="761"/>
                      </a:lnTo>
                      <a:lnTo>
                        <a:pt x="148" y="792"/>
                      </a:lnTo>
                      <a:lnTo>
                        <a:pt x="181" y="819"/>
                      </a:lnTo>
                      <a:lnTo>
                        <a:pt x="215" y="845"/>
                      </a:lnTo>
                      <a:lnTo>
                        <a:pt x="254" y="868"/>
                      </a:lnTo>
                      <a:lnTo>
                        <a:pt x="294" y="890"/>
                      </a:lnTo>
                      <a:lnTo>
                        <a:pt x="336" y="909"/>
                      </a:lnTo>
                      <a:lnTo>
                        <a:pt x="383" y="926"/>
                      </a:lnTo>
                      <a:lnTo>
                        <a:pt x="427" y="939"/>
                      </a:lnTo>
                      <a:lnTo>
                        <a:pt x="475" y="951"/>
                      </a:lnTo>
                      <a:lnTo>
                        <a:pt x="523" y="959"/>
                      </a:lnTo>
                      <a:lnTo>
                        <a:pt x="573" y="964"/>
                      </a:lnTo>
                      <a:lnTo>
                        <a:pt x="621" y="968"/>
                      </a:lnTo>
                      <a:lnTo>
                        <a:pt x="671" y="968"/>
                      </a:lnTo>
                      <a:lnTo>
                        <a:pt x="721" y="964"/>
                      </a:lnTo>
                      <a:lnTo>
                        <a:pt x="769" y="959"/>
                      </a:lnTo>
                      <a:lnTo>
                        <a:pt x="817" y="951"/>
                      </a:lnTo>
                      <a:lnTo>
                        <a:pt x="865" y="939"/>
                      </a:lnTo>
                      <a:lnTo>
                        <a:pt x="911" y="926"/>
                      </a:lnTo>
                      <a:lnTo>
                        <a:pt x="955" y="909"/>
                      </a:lnTo>
                      <a:lnTo>
                        <a:pt x="997" y="890"/>
                      </a:lnTo>
                      <a:lnTo>
                        <a:pt x="1038" y="868"/>
                      </a:lnTo>
                      <a:lnTo>
                        <a:pt x="1076" y="845"/>
                      </a:lnTo>
                      <a:lnTo>
                        <a:pt x="1112" y="819"/>
                      </a:lnTo>
                      <a:lnTo>
                        <a:pt x="1145" y="792"/>
                      </a:lnTo>
                      <a:lnTo>
                        <a:pt x="1176" y="761"/>
                      </a:lnTo>
                      <a:lnTo>
                        <a:pt x="1203" y="730"/>
                      </a:lnTo>
                      <a:lnTo>
                        <a:pt x="1226" y="698"/>
                      </a:lnTo>
                      <a:lnTo>
                        <a:pt x="1247" y="665"/>
                      </a:lnTo>
                      <a:lnTo>
                        <a:pt x="1262" y="629"/>
                      </a:lnTo>
                      <a:lnTo>
                        <a:pt x="1276" y="594"/>
                      </a:lnTo>
                      <a:lnTo>
                        <a:pt x="1285" y="558"/>
                      </a:lnTo>
                      <a:lnTo>
                        <a:pt x="1291" y="521"/>
                      </a:lnTo>
                      <a:lnTo>
                        <a:pt x="1293" y="483"/>
                      </a:lnTo>
                      <a:close/>
                      <a:moveTo>
                        <a:pt x="1270" y="483"/>
                      </a:moveTo>
                      <a:lnTo>
                        <a:pt x="1268" y="447"/>
                      </a:lnTo>
                      <a:lnTo>
                        <a:pt x="1262" y="412"/>
                      </a:lnTo>
                      <a:lnTo>
                        <a:pt x="1253" y="376"/>
                      </a:lnTo>
                      <a:lnTo>
                        <a:pt x="1239" y="341"/>
                      </a:lnTo>
                      <a:lnTo>
                        <a:pt x="1224" y="307"/>
                      </a:lnTo>
                      <a:lnTo>
                        <a:pt x="1203" y="274"/>
                      </a:lnTo>
                      <a:lnTo>
                        <a:pt x="1180" y="242"/>
                      </a:lnTo>
                      <a:lnTo>
                        <a:pt x="1153" y="213"/>
                      </a:lnTo>
                      <a:lnTo>
                        <a:pt x="1124" y="184"/>
                      </a:lnTo>
                      <a:lnTo>
                        <a:pt x="1091" y="157"/>
                      </a:lnTo>
                      <a:lnTo>
                        <a:pt x="1057" y="132"/>
                      </a:lnTo>
                      <a:lnTo>
                        <a:pt x="1018" y="109"/>
                      </a:lnTo>
                      <a:lnTo>
                        <a:pt x="978" y="88"/>
                      </a:lnTo>
                      <a:lnTo>
                        <a:pt x="938" y="71"/>
                      </a:lnTo>
                      <a:lnTo>
                        <a:pt x="893" y="56"/>
                      </a:lnTo>
                      <a:lnTo>
                        <a:pt x="847" y="42"/>
                      </a:lnTo>
                      <a:lnTo>
                        <a:pt x="801" y="31"/>
                      </a:lnTo>
                      <a:lnTo>
                        <a:pt x="755" y="23"/>
                      </a:lnTo>
                      <a:lnTo>
                        <a:pt x="707" y="19"/>
                      </a:lnTo>
                      <a:lnTo>
                        <a:pt x="659" y="17"/>
                      </a:lnTo>
                      <a:lnTo>
                        <a:pt x="609" y="17"/>
                      </a:lnTo>
                      <a:lnTo>
                        <a:pt x="561" y="21"/>
                      </a:lnTo>
                      <a:lnTo>
                        <a:pt x="515" y="27"/>
                      </a:lnTo>
                      <a:lnTo>
                        <a:pt x="467" y="36"/>
                      </a:lnTo>
                      <a:lnTo>
                        <a:pt x="421" y="48"/>
                      </a:lnTo>
                      <a:lnTo>
                        <a:pt x="377" y="63"/>
                      </a:lnTo>
                      <a:lnTo>
                        <a:pt x="334" y="79"/>
                      </a:lnTo>
                      <a:lnTo>
                        <a:pt x="294" y="98"/>
                      </a:lnTo>
                      <a:lnTo>
                        <a:pt x="254" y="121"/>
                      </a:lnTo>
                      <a:lnTo>
                        <a:pt x="219" y="144"/>
                      </a:lnTo>
                      <a:lnTo>
                        <a:pt x="185" y="171"/>
                      </a:lnTo>
                      <a:lnTo>
                        <a:pt x="154" y="198"/>
                      </a:lnTo>
                      <a:lnTo>
                        <a:pt x="125" y="226"/>
                      </a:lnTo>
                      <a:lnTo>
                        <a:pt x="100" y="259"/>
                      </a:lnTo>
                      <a:lnTo>
                        <a:pt x="79" y="290"/>
                      </a:lnTo>
                      <a:lnTo>
                        <a:pt x="60" y="324"/>
                      </a:lnTo>
                      <a:lnTo>
                        <a:pt x="46" y="359"/>
                      </a:lnTo>
                      <a:lnTo>
                        <a:pt x="35" y="393"/>
                      </a:lnTo>
                      <a:lnTo>
                        <a:pt x="27" y="429"/>
                      </a:lnTo>
                      <a:lnTo>
                        <a:pt x="23" y="466"/>
                      </a:lnTo>
                      <a:lnTo>
                        <a:pt x="23" y="502"/>
                      </a:lnTo>
                      <a:lnTo>
                        <a:pt x="27" y="537"/>
                      </a:lnTo>
                      <a:lnTo>
                        <a:pt x="35" y="573"/>
                      </a:lnTo>
                      <a:lnTo>
                        <a:pt x="46" y="610"/>
                      </a:lnTo>
                      <a:lnTo>
                        <a:pt x="60" y="642"/>
                      </a:lnTo>
                      <a:lnTo>
                        <a:pt x="79" y="677"/>
                      </a:lnTo>
                      <a:lnTo>
                        <a:pt x="100" y="709"/>
                      </a:lnTo>
                      <a:lnTo>
                        <a:pt x="125" y="740"/>
                      </a:lnTo>
                      <a:lnTo>
                        <a:pt x="154" y="769"/>
                      </a:lnTo>
                      <a:lnTo>
                        <a:pt x="185" y="798"/>
                      </a:lnTo>
                      <a:lnTo>
                        <a:pt x="219" y="822"/>
                      </a:lnTo>
                      <a:lnTo>
                        <a:pt x="254" y="847"/>
                      </a:lnTo>
                      <a:lnTo>
                        <a:pt x="294" y="868"/>
                      </a:lnTo>
                      <a:lnTo>
                        <a:pt x="334" y="888"/>
                      </a:lnTo>
                      <a:lnTo>
                        <a:pt x="377" y="905"/>
                      </a:lnTo>
                      <a:lnTo>
                        <a:pt x="421" y="918"/>
                      </a:lnTo>
                      <a:lnTo>
                        <a:pt x="467" y="930"/>
                      </a:lnTo>
                      <a:lnTo>
                        <a:pt x="515" y="939"/>
                      </a:lnTo>
                      <a:lnTo>
                        <a:pt x="561" y="945"/>
                      </a:lnTo>
                      <a:lnTo>
                        <a:pt x="609" y="949"/>
                      </a:lnTo>
                      <a:lnTo>
                        <a:pt x="659" y="951"/>
                      </a:lnTo>
                      <a:lnTo>
                        <a:pt x="707" y="949"/>
                      </a:lnTo>
                      <a:lnTo>
                        <a:pt x="755" y="943"/>
                      </a:lnTo>
                      <a:lnTo>
                        <a:pt x="801" y="936"/>
                      </a:lnTo>
                      <a:lnTo>
                        <a:pt x="847" y="926"/>
                      </a:lnTo>
                      <a:lnTo>
                        <a:pt x="893" y="913"/>
                      </a:lnTo>
                      <a:lnTo>
                        <a:pt x="938" y="897"/>
                      </a:lnTo>
                      <a:lnTo>
                        <a:pt x="978" y="878"/>
                      </a:lnTo>
                      <a:lnTo>
                        <a:pt x="1018" y="859"/>
                      </a:lnTo>
                      <a:lnTo>
                        <a:pt x="1057" y="836"/>
                      </a:lnTo>
                      <a:lnTo>
                        <a:pt x="1091" y="811"/>
                      </a:lnTo>
                      <a:lnTo>
                        <a:pt x="1124" y="784"/>
                      </a:lnTo>
                      <a:lnTo>
                        <a:pt x="1153" y="755"/>
                      </a:lnTo>
                      <a:lnTo>
                        <a:pt x="1180" y="725"/>
                      </a:lnTo>
                      <a:lnTo>
                        <a:pt x="1203" y="692"/>
                      </a:lnTo>
                      <a:lnTo>
                        <a:pt x="1224" y="660"/>
                      </a:lnTo>
                      <a:lnTo>
                        <a:pt x="1239" y="627"/>
                      </a:lnTo>
                      <a:lnTo>
                        <a:pt x="1253" y="591"/>
                      </a:lnTo>
                      <a:lnTo>
                        <a:pt x="1262" y="556"/>
                      </a:lnTo>
                      <a:lnTo>
                        <a:pt x="1268" y="520"/>
                      </a:lnTo>
                      <a:lnTo>
                        <a:pt x="1270" y="483"/>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Freeform 26"/>
                <p:cNvSpPr>
                  <a:spLocks noEditPoints="1"/>
                </p:cNvSpPr>
                <p:nvPr/>
              </p:nvSpPr>
              <p:spPr bwMode="auto">
                <a:xfrm>
                  <a:off x="2199" y="2146"/>
                  <a:ext cx="1247" cy="934"/>
                </a:xfrm>
                <a:custGeom>
                  <a:avLst/>
                  <a:gdLst>
                    <a:gd name="T0" fmla="*/ 1239 w 1247"/>
                    <a:gd name="T1" fmla="*/ 395 h 934"/>
                    <a:gd name="T2" fmla="*/ 1201 w 1247"/>
                    <a:gd name="T3" fmla="*/ 290 h 934"/>
                    <a:gd name="T4" fmla="*/ 1130 w 1247"/>
                    <a:gd name="T5" fmla="*/ 196 h 934"/>
                    <a:gd name="T6" fmla="*/ 1034 w 1247"/>
                    <a:gd name="T7" fmla="*/ 115 h 934"/>
                    <a:gd name="T8" fmla="*/ 915 w 1247"/>
                    <a:gd name="T9" fmla="*/ 54 h 934"/>
                    <a:gd name="T10" fmla="*/ 778 w 1247"/>
                    <a:gd name="T11" fmla="*/ 14 h 934"/>
                    <a:gd name="T12" fmla="*/ 636 w 1247"/>
                    <a:gd name="T13" fmla="*/ 0 h 934"/>
                    <a:gd name="T14" fmla="*/ 492 w 1247"/>
                    <a:gd name="T15" fmla="*/ 10 h 934"/>
                    <a:gd name="T16" fmla="*/ 354 w 1247"/>
                    <a:gd name="T17" fmla="*/ 46 h 934"/>
                    <a:gd name="T18" fmla="*/ 231 w 1247"/>
                    <a:gd name="T19" fmla="*/ 104 h 934"/>
                    <a:gd name="T20" fmla="*/ 131 w 1247"/>
                    <a:gd name="T21" fmla="*/ 181 h 934"/>
                    <a:gd name="T22" fmla="*/ 56 w 1247"/>
                    <a:gd name="T23" fmla="*/ 273 h 934"/>
                    <a:gd name="T24" fmla="*/ 12 w 1247"/>
                    <a:gd name="T25" fmla="*/ 376 h 934"/>
                    <a:gd name="T26" fmla="*/ 0 w 1247"/>
                    <a:gd name="T27" fmla="*/ 485 h 934"/>
                    <a:gd name="T28" fmla="*/ 23 w 1247"/>
                    <a:gd name="T29" fmla="*/ 593 h 934"/>
                    <a:gd name="T30" fmla="*/ 77 w 1247"/>
                    <a:gd name="T31" fmla="*/ 692 h 934"/>
                    <a:gd name="T32" fmla="*/ 162 w 1247"/>
                    <a:gd name="T33" fmla="*/ 781 h 934"/>
                    <a:gd name="T34" fmla="*/ 271 w 1247"/>
                    <a:gd name="T35" fmla="*/ 851 h 934"/>
                    <a:gd name="T36" fmla="*/ 398 w 1247"/>
                    <a:gd name="T37" fmla="*/ 901 h 934"/>
                    <a:gd name="T38" fmla="*/ 538 w 1247"/>
                    <a:gd name="T39" fmla="*/ 928 h 934"/>
                    <a:gd name="T40" fmla="*/ 684 w 1247"/>
                    <a:gd name="T41" fmla="*/ 932 h 934"/>
                    <a:gd name="T42" fmla="*/ 824 w 1247"/>
                    <a:gd name="T43" fmla="*/ 909 h 934"/>
                    <a:gd name="T44" fmla="*/ 955 w 1247"/>
                    <a:gd name="T45" fmla="*/ 861 h 934"/>
                    <a:gd name="T46" fmla="*/ 1068 w 1247"/>
                    <a:gd name="T47" fmla="*/ 794 h 934"/>
                    <a:gd name="T48" fmla="*/ 1157 w 1247"/>
                    <a:gd name="T49" fmla="*/ 708 h 934"/>
                    <a:gd name="T50" fmla="*/ 1216 w 1247"/>
                    <a:gd name="T51" fmla="*/ 610 h 934"/>
                    <a:gd name="T52" fmla="*/ 1245 w 1247"/>
                    <a:gd name="T53" fmla="*/ 503 h 934"/>
                    <a:gd name="T54" fmla="*/ 1222 w 1247"/>
                    <a:gd name="T55" fmla="*/ 432 h 934"/>
                    <a:gd name="T56" fmla="*/ 1193 w 1247"/>
                    <a:gd name="T57" fmla="*/ 326 h 934"/>
                    <a:gd name="T58" fmla="*/ 1134 w 1247"/>
                    <a:gd name="T59" fmla="*/ 228 h 934"/>
                    <a:gd name="T60" fmla="*/ 1043 w 1247"/>
                    <a:gd name="T61" fmla="*/ 146 h 934"/>
                    <a:gd name="T62" fmla="*/ 930 w 1247"/>
                    <a:gd name="T63" fmla="*/ 81 h 934"/>
                    <a:gd name="T64" fmla="*/ 799 w 1247"/>
                    <a:gd name="T65" fmla="*/ 37 h 934"/>
                    <a:gd name="T66" fmla="*/ 659 w 1247"/>
                    <a:gd name="T67" fmla="*/ 18 h 934"/>
                    <a:gd name="T68" fmla="*/ 517 w 1247"/>
                    <a:gd name="T69" fmla="*/ 25 h 934"/>
                    <a:gd name="T70" fmla="*/ 381 w 1247"/>
                    <a:gd name="T71" fmla="*/ 56 h 934"/>
                    <a:gd name="T72" fmla="*/ 258 w 1247"/>
                    <a:gd name="T73" fmla="*/ 110 h 934"/>
                    <a:gd name="T74" fmla="*/ 154 w 1247"/>
                    <a:gd name="T75" fmla="*/ 186 h 934"/>
                    <a:gd name="T76" fmla="*/ 79 w 1247"/>
                    <a:gd name="T77" fmla="*/ 276 h 934"/>
                    <a:gd name="T78" fmla="*/ 35 w 1247"/>
                    <a:gd name="T79" fmla="*/ 378 h 934"/>
                    <a:gd name="T80" fmla="*/ 23 w 1247"/>
                    <a:gd name="T81" fmla="*/ 485 h 934"/>
                    <a:gd name="T82" fmla="*/ 46 w 1247"/>
                    <a:gd name="T83" fmla="*/ 591 h 934"/>
                    <a:gd name="T84" fmla="*/ 102 w 1247"/>
                    <a:gd name="T85" fmla="*/ 689 h 934"/>
                    <a:gd name="T86" fmla="*/ 187 w 1247"/>
                    <a:gd name="T87" fmla="*/ 775 h 934"/>
                    <a:gd name="T88" fmla="*/ 296 w 1247"/>
                    <a:gd name="T89" fmla="*/ 844 h 934"/>
                    <a:gd name="T90" fmla="*/ 425 w 1247"/>
                    <a:gd name="T91" fmla="*/ 890 h 934"/>
                    <a:gd name="T92" fmla="*/ 563 w 1247"/>
                    <a:gd name="T93" fmla="*/ 915 h 934"/>
                    <a:gd name="T94" fmla="*/ 707 w 1247"/>
                    <a:gd name="T95" fmla="*/ 911 h 934"/>
                    <a:gd name="T96" fmla="*/ 845 w 1247"/>
                    <a:gd name="T97" fmla="*/ 884 h 934"/>
                    <a:gd name="T98" fmla="*/ 970 w 1247"/>
                    <a:gd name="T99" fmla="*/ 834 h 934"/>
                    <a:gd name="T100" fmla="*/ 1076 w 1247"/>
                    <a:gd name="T101" fmla="*/ 761 h 934"/>
                    <a:gd name="T102" fmla="*/ 1157 w 1247"/>
                    <a:gd name="T103" fmla="*/ 673 h 934"/>
                    <a:gd name="T104" fmla="*/ 1207 w 1247"/>
                    <a:gd name="T105" fmla="*/ 574 h 934"/>
                    <a:gd name="T106" fmla="*/ 1224 w 1247"/>
                    <a:gd name="T107" fmla="*/ 466 h 9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47"/>
                    <a:gd name="T163" fmla="*/ 0 h 934"/>
                    <a:gd name="T164" fmla="*/ 1247 w 1247"/>
                    <a:gd name="T165" fmla="*/ 934 h 93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47" h="934">
                      <a:moveTo>
                        <a:pt x="1247" y="466"/>
                      </a:moveTo>
                      <a:lnTo>
                        <a:pt x="1245" y="430"/>
                      </a:lnTo>
                      <a:lnTo>
                        <a:pt x="1239" y="395"/>
                      </a:lnTo>
                      <a:lnTo>
                        <a:pt x="1230" y="359"/>
                      </a:lnTo>
                      <a:lnTo>
                        <a:pt x="1216" y="324"/>
                      </a:lnTo>
                      <a:lnTo>
                        <a:pt x="1201" y="290"/>
                      </a:lnTo>
                      <a:lnTo>
                        <a:pt x="1180" y="257"/>
                      </a:lnTo>
                      <a:lnTo>
                        <a:pt x="1157" y="225"/>
                      </a:lnTo>
                      <a:lnTo>
                        <a:pt x="1130" y="196"/>
                      </a:lnTo>
                      <a:lnTo>
                        <a:pt x="1101" y="167"/>
                      </a:lnTo>
                      <a:lnTo>
                        <a:pt x="1068" y="140"/>
                      </a:lnTo>
                      <a:lnTo>
                        <a:pt x="1034" y="115"/>
                      </a:lnTo>
                      <a:lnTo>
                        <a:pt x="995" y="92"/>
                      </a:lnTo>
                      <a:lnTo>
                        <a:pt x="955" y="71"/>
                      </a:lnTo>
                      <a:lnTo>
                        <a:pt x="915" y="54"/>
                      </a:lnTo>
                      <a:lnTo>
                        <a:pt x="870" y="39"/>
                      </a:lnTo>
                      <a:lnTo>
                        <a:pt x="824" y="25"/>
                      </a:lnTo>
                      <a:lnTo>
                        <a:pt x="778" y="14"/>
                      </a:lnTo>
                      <a:lnTo>
                        <a:pt x="732" y="6"/>
                      </a:lnTo>
                      <a:lnTo>
                        <a:pt x="684" y="2"/>
                      </a:lnTo>
                      <a:lnTo>
                        <a:pt x="636" y="0"/>
                      </a:lnTo>
                      <a:lnTo>
                        <a:pt x="586" y="0"/>
                      </a:lnTo>
                      <a:lnTo>
                        <a:pt x="538" y="4"/>
                      </a:lnTo>
                      <a:lnTo>
                        <a:pt x="492" y="10"/>
                      </a:lnTo>
                      <a:lnTo>
                        <a:pt x="444" y="19"/>
                      </a:lnTo>
                      <a:lnTo>
                        <a:pt x="398" y="31"/>
                      </a:lnTo>
                      <a:lnTo>
                        <a:pt x="354" y="46"/>
                      </a:lnTo>
                      <a:lnTo>
                        <a:pt x="311" y="62"/>
                      </a:lnTo>
                      <a:lnTo>
                        <a:pt x="271" y="81"/>
                      </a:lnTo>
                      <a:lnTo>
                        <a:pt x="231" y="104"/>
                      </a:lnTo>
                      <a:lnTo>
                        <a:pt x="196" y="127"/>
                      </a:lnTo>
                      <a:lnTo>
                        <a:pt x="162" y="154"/>
                      </a:lnTo>
                      <a:lnTo>
                        <a:pt x="131" y="181"/>
                      </a:lnTo>
                      <a:lnTo>
                        <a:pt x="102" y="209"/>
                      </a:lnTo>
                      <a:lnTo>
                        <a:pt x="77" y="242"/>
                      </a:lnTo>
                      <a:lnTo>
                        <a:pt x="56" y="273"/>
                      </a:lnTo>
                      <a:lnTo>
                        <a:pt x="37" y="307"/>
                      </a:lnTo>
                      <a:lnTo>
                        <a:pt x="23" y="342"/>
                      </a:lnTo>
                      <a:lnTo>
                        <a:pt x="12" y="376"/>
                      </a:lnTo>
                      <a:lnTo>
                        <a:pt x="4" y="412"/>
                      </a:lnTo>
                      <a:lnTo>
                        <a:pt x="0" y="449"/>
                      </a:lnTo>
                      <a:lnTo>
                        <a:pt x="0" y="485"/>
                      </a:lnTo>
                      <a:lnTo>
                        <a:pt x="4" y="520"/>
                      </a:lnTo>
                      <a:lnTo>
                        <a:pt x="12" y="556"/>
                      </a:lnTo>
                      <a:lnTo>
                        <a:pt x="23" y="593"/>
                      </a:lnTo>
                      <a:lnTo>
                        <a:pt x="37" y="625"/>
                      </a:lnTo>
                      <a:lnTo>
                        <a:pt x="56" y="660"/>
                      </a:lnTo>
                      <a:lnTo>
                        <a:pt x="77" y="692"/>
                      </a:lnTo>
                      <a:lnTo>
                        <a:pt x="102" y="723"/>
                      </a:lnTo>
                      <a:lnTo>
                        <a:pt x="131" y="752"/>
                      </a:lnTo>
                      <a:lnTo>
                        <a:pt x="162" y="781"/>
                      </a:lnTo>
                      <a:lnTo>
                        <a:pt x="196" y="805"/>
                      </a:lnTo>
                      <a:lnTo>
                        <a:pt x="231" y="830"/>
                      </a:lnTo>
                      <a:lnTo>
                        <a:pt x="271" y="851"/>
                      </a:lnTo>
                      <a:lnTo>
                        <a:pt x="311" y="871"/>
                      </a:lnTo>
                      <a:lnTo>
                        <a:pt x="354" y="888"/>
                      </a:lnTo>
                      <a:lnTo>
                        <a:pt x="398" y="901"/>
                      </a:lnTo>
                      <a:lnTo>
                        <a:pt x="444" y="913"/>
                      </a:lnTo>
                      <a:lnTo>
                        <a:pt x="492" y="922"/>
                      </a:lnTo>
                      <a:lnTo>
                        <a:pt x="538" y="928"/>
                      </a:lnTo>
                      <a:lnTo>
                        <a:pt x="586" y="932"/>
                      </a:lnTo>
                      <a:lnTo>
                        <a:pt x="636" y="934"/>
                      </a:lnTo>
                      <a:lnTo>
                        <a:pt x="684" y="932"/>
                      </a:lnTo>
                      <a:lnTo>
                        <a:pt x="732" y="926"/>
                      </a:lnTo>
                      <a:lnTo>
                        <a:pt x="778" y="919"/>
                      </a:lnTo>
                      <a:lnTo>
                        <a:pt x="824" y="909"/>
                      </a:lnTo>
                      <a:lnTo>
                        <a:pt x="870" y="896"/>
                      </a:lnTo>
                      <a:lnTo>
                        <a:pt x="915" y="880"/>
                      </a:lnTo>
                      <a:lnTo>
                        <a:pt x="955" y="861"/>
                      </a:lnTo>
                      <a:lnTo>
                        <a:pt x="995" y="842"/>
                      </a:lnTo>
                      <a:lnTo>
                        <a:pt x="1034" y="819"/>
                      </a:lnTo>
                      <a:lnTo>
                        <a:pt x="1068" y="794"/>
                      </a:lnTo>
                      <a:lnTo>
                        <a:pt x="1101" y="767"/>
                      </a:lnTo>
                      <a:lnTo>
                        <a:pt x="1130" y="738"/>
                      </a:lnTo>
                      <a:lnTo>
                        <a:pt x="1157" y="708"/>
                      </a:lnTo>
                      <a:lnTo>
                        <a:pt x="1180" y="675"/>
                      </a:lnTo>
                      <a:lnTo>
                        <a:pt x="1201" y="643"/>
                      </a:lnTo>
                      <a:lnTo>
                        <a:pt x="1216" y="610"/>
                      </a:lnTo>
                      <a:lnTo>
                        <a:pt x="1230" y="574"/>
                      </a:lnTo>
                      <a:lnTo>
                        <a:pt x="1239" y="539"/>
                      </a:lnTo>
                      <a:lnTo>
                        <a:pt x="1245" y="503"/>
                      </a:lnTo>
                      <a:lnTo>
                        <a:pt x="1247" y="466"/>
                      </a:lnTo>
                      <a:close/>
                      <a:moveTo>
                        <a:pt x="1224" y="466"/>
                      </a:moveTo>
                      <a:lnTo>
                        <a:pt x="1222" y="432"/>
                      </a:lnTo>
                      <a:lnTo>
                        <a:pt x="1216" y="395"/>
                      </a:lnTo>
                      <a:lnTo>
                        <a:pt x="1207" y="361"/>
                      </a:lnTo>
                      <a:lnTo>
                        <a:pt x="1193" y="326"/>
                      </a:lnTo>
                      <a:lnTo>
                        <a:pt x="1176" y="292"/>
                      </a:lnTo>
                      <a:lnTo>
                        <a:pt x="1157" y="261"/>
                      </a:lnTo>
                      <a:lnTo>
                        <a:pt x="1134" y="228"/>
                      </a:lnTo>
                      <a:lnTo>
                        <a:pt x="1107" y="200"/>
                      </a:lnTo>
                      <a:lnTo>
                        <a:pt x="1076" y="171"/>
                      </a:lnTo>
                      <a:lnTo>
                        <a:pt x="1043" y="146"/>
                      </a:lnTo>
                      <a:lnTo>
                        <a:pt x="1009" y="121"/>
                      </a:lnTo>
                      <a:lnTo>
                        <a:pt x="970" y="100"/>
                      </a:lnTo>
                      <a:lnTo>
                        <a:pt x="930" y="81"/>
                      </a:lnTo>
                      <a:lnTo>
                        <a:pt x="888" y="64"/>
                      </a:lnTo>
                      <a:lnTo>
                        <a:pt x="845" y="48"/>
                      </a:lnTo>
                      <a:lnTo>
                        <a:pt x="799" y="37"/>
                      </a:lnTo>
                      <a:lnTo>
                        <a:pt x="753" y="27"/>
                      </a:lnTo>
                      <a:lnTo>
                        <a:pt x="707" y="21"/>
                      </a:lnTo>
                      <a:lnTo>
                        <a:pt x="659" y="18"/>
                      </a:lnTo>
                      <a:lnTo>
                        <a:pt x="611" y="18"/>
                      </a:lnTo>
                      <a:lnTo>
                        <a:pt x="563" y="19"/>
                      </a:lnTo>
                      <a:lnTo>
                        <a:pt x="517" y="25"/>
                      </a:lnTo>
                      <a:lnTo>
                        <a:pt x="469" y="33"/>
                      </a:lnTo>
                      <a:lnTo>
                        <a:pt x="425" y="42"/>
                      </a:lnTo>
                      <a:lnTo>
                        <a:pt x="381" y="56"/>
                      </a:lnTo>
                      <a:lnTo>
                        <a:pt x="336" y="71"/>
                      </a:lnTo>
                      <a:lnTo>
                        <a:pt x="296" y="90"/>
                      </a:lnTo>
                      <a:lnTo>
                        <a:pt x="258" y="110"/>
                      </a:lnTo>
                      <a:lnTo>
                        <a:pt x="219" y="133"/>
                      </a:lnTo>
                      <a:lnTo>
                        <a:pt x="187" y="158"/>
                      </a:lnTo>
                      <a:lnTo>
                        <a:pt x="154" y="186"/>
                      </a:lnTo>
                      <a:lnTo>
                        <a:pt x="127" y="215"/>
                      </a:lnTo>
                      <a:lnTo>
                        <a:pt x="102" y="244"/>
                      </a:lnTo>
                      <a:lnTo>
                        <a:pt x="79" y="276"/>
                      </a:lnTo>
                      <a:lnTo>
                        <a:pt x="60" y="309"/>
                      </a:lnTo>
                      <a:lnTo>
                        <a:pt x="46" y="343"/>
                      </a:lnTo>
                      <a:lnTo>
                        <a:pt x="35" y="378"/>
                      </a:lnTo>
                      <a:lnTo>
                        <a:pt x="27" y="412"/>
                      </a:lnTo>
                      <a:lnTo>
                        <a:pt x="23" y="449"/>
                      </a:lnTo>
                      <a:lnTo>
                        <a:pt x="23" y="485"/>
                      </a:lnTo>
                      <a:lnTo>
                        <a:pt x="27" y="520"/>
                      </a:lnTo>
                      <a:lnTo>
                        <a:pt x="35" y="556"/>
                      </a:lnTo>
                      <a:lnTo>
                        <a:pt x="46" y="591"/>
                      </a:lnTo>
                      <a:lnTo>
                        <a:pt x="60" y="623"/>
                      </a:lnTo>
                      <a:lnTo>
                        <a:pt x="79" y="658"/>
                      </a:lnTo>
                      <a:lnTo>
                        <a:pt x="102" y="689"/>
                      </a:lnTo>
                      <a:lnTo>
                        <a:pt x="127" y="719"/>
                      </a:lnTo>
                      <a:lnTo>
                        <a:pt x="154" y="748"/>
                      </a:lnTo>
                      <a:lnTo>
                        <a:pt x="187" y="775"/>
                      </a:lnTo>
                      <a:lnTo>
                        <a:pt x="219" y="800"/>
                      </a:lnTo>
                      <a:lnTo>
                        <a:pt x="258" y="823"/>
                      </a:lnTo>
                      <a:lnTo>
                        <a:pt x="296" y="844"/>
                      </a:lnTo>
                      <a:lnTo>
                        <a:pt x="336" y="861"/>
                      </a:lnTo>
                      <a:lnTo>
                        <a:pt x="381" y="878"/>
                      </a:lnTo>
                      <a:lnTo>
                        <a:pt x="425" y="890"/>
                      </a:lnTo>
                      <a:lnTo>
                        <a:pt x="469" y="901"/>
                      </a:lnTo>
                      <a:lnTo>
                        <a:pt x="517" y="909"/>
                      </a:lnTo>
                      <a:lnTo>
                        <a:pt x="563" y="915"/>
                      </a:lnTo>
                      <a:lnTo>
                        <a:pt x="611" y="917"/>
                      </a:lnTo>
                      <a:lnTo>
                        <a:pt x="659" y="915"/>
                      </a:lnTo>
                      <a:lnTo>
                        <a:pt x="707" y="911"/>
                      </a:lnTo>
                      <a:lnTo>
                        <a:pt x="753" y="905"/>
                      </a:lnTo>
                      <a:lnTo>
                        <a:pt x="799" y="896"/>
                      </a:lnTo>
                      <a:lnTo>
                        <a:pt x="845" y="884"/>
                      </a:lnTo>
                      <a:lnTo>
                        <a:pt x="888" y="871"/>
                      </a:lnTo>
                      <a:lnTo>
                        <a:pt x="930" y="853"/>
                      </a:lnTo>
                      <a:lnTo>
                        <a:pt x="970" y="834"/>
                      </a:lnTo>
                      <a:lnTo>
                        <a:pt x="1009" y="811"/>
                      </a:lnTo>
                      <a:lnTo>
                        <a:pt x="1043" y="788"/>
                      </a:lnTo>
                      <a:lnTo>
                        <a:pt x="1076" y="761"/>
                      </a:lnTo>
                      <a:lnTo>
                        <a:pt x="1107" y="735"/>
                      </a:lnTo>
                      <a:lnTo>
                        <a:pt x="1134" y="704"/>
                      </a:lnTo>
                      <a:lnTo>
                        <a:pt x="1157" y="673"/>
                      </a:lnTo>
                      <a:lnTo>
                        <a:pt x="1176" y="641"/>
                      </a:lnTo>
                      <a:lnTo>
                        <a:pt x="1193" y="608"/>
                      </a:lnTo>
                      <a:lnTo>
                        <a:pt x="1207" y="574"/>
                      </a:lnTo>
                      <a:lnTo>
                        <a:pt x="1216" y="537"/>
                      </a:lnTo>
                      <a:lnTo>
                        <a:pt x="1222" y="503"/>
                      </a:lnTo>
                      <a:lnTo>
                        <a:pt x="1224" y="46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6" name="Freeform 27"/>
                <p:cNvSpPr>
                  <a:spLocks noEditPoints="1"/>
                </p:cNvSpPr>
                <p:nvPr/>
              </p:nvSpPr>
              <p:spPr bwMode="auto">
                <a:xfrm>
                  <a:off x="2222" y="2164"/>
                  <a:ext cx="1201" cy="899"/>
                </a:xfrm>
                <a:custGeom>
                  <a:avLst/>
                  <a:gdLst>
                    <a:gd name="T0" fmla="*/ 1193 w 1201"/>
                    <a:gd name="T1" fmla="*/ 377 h 899"/>
                    <a:gd name="T2" fmla="*/ 1153 w 1201"/>
                    <a:gd name="T3" fmla="*/ 274 h 899"/>
                    <a:gd name="T4" fmla="*/ 1084 w 1201"/>
                    <a:gd name="T5" fmla="*/ 182 h 899"/>
                    <a:gd name="T6" fmla="*/ 986 w 1201"/>
                    <a:gd name="T7" fmla="*/ 103 h 899"/>
                    <a:gd name="T8" fmla="*/ 865 w 1201"/>
                    <a:gd name="T9" fmla="*/ 46 h 899"/>
                    <a:gd name="T10" fmla="*/ 730 w 1201"/>
                    <a:gd name="T11" fmla="*/ 9 h 899"/>
                    <a:gd name="T12" fmla="*/ 588 w 1201"/>
                    <a:gd name="T13" fmla="*/ 0 h 899"/>
                    <a:gd name="T14" fmla="*/ 446 w 1201"/>
                    <a:gd name="T15" fmla="*/ 15 h 899"/>
                    <a:gd name="T16" fmla="*/ 313 w 1201"/>
                    <a:gd name="T17" fmla="*/ 53 h 899"/>
                    <a:gd name="T18" fmla="*/ 196 w 1201"/>
                    <a:gd name="T19" fmla="*/ 115 h 899"/>
                    <a:gd name="T20" fmla="*/ 104 w 1201"/>
                    <a:gd name="T21" fmla="*/ 197 h 899"/>
                    <a:gd name="T22" fmla="*/ 37 w 1201"/>
                    <a:gd name="T23" fmla="*/ 291 h 899"/>
                    <a:gd name="T24" fmla="*/ 4 w 1201"/>
                    <a:gd name="T25" fmla="*/ 394 h 899"/>
                    <a:gd name="T26" fmla="*/ 4 w 1201"/>
                    <a:gd name="T27" fmla="*/ 502 h 899"/>
                    <a:gd name="T28" fmla="*/ 37 w 1201"/>
                    <a:gd name="T29" fmla="*/ 605 h 899"/>
                    <a:gd name="T30" fmla="*/ 104 w 1201"/>
                    <a:gd name="T31" fmla="*/ 701 h 899"/>
                    <a:gd name="T32" fmla="*/ 196 w 1201"/>
                    <a:gd name="T33" fmla="*/ 782 h 899"/>
                    <a:gd name="T34" fmla="*/ 313 w 1201"/>
                    <a:gd name="T35" fmla="*/ 843 h 899"/>
                    <a:gd name="T36" fmla="*/ 446 w 1201"/>
                    <a:gd name="T37" fmla="*/ 883 h 899"/>
                    <a:gd name="T38" fmla="*/ 588 w 1201"/>
                    <a:gd name="T39" fmla="*/ 899 h 899"/>
                    <a:gd name="T40" fmla="*/ 730 w 1201"/>
                    <a:gd name="T41" fmla="*/ 887 h 899"/>
                    <a:gd name="T42" fmla="*/ 865 w 1201"/>
                    <a:gd name="T43" fmla="*/ 853 h 899"/>
                    <a:gd name="T44" fmla="*/ 986 w 1201"/>
                    <a:gd name="T45" fmla="*/ 793 h 899"/>
                    <a:gd name="T46" fmla="*/ 1084 w 1201"/>
                    <a:gd name="T47" fmla="*/ 717 h 899"/>
                    <a:gd name="T48" fmla="*/ 1153 w 1201"/>
                    <a:gd name="T49" fmla="*/ 623 h 899"/>
                    <a:gd name="T50" fmla="*/ 1193 w 1201"/>
                    <a:gd name="T51" fmla="*/ 519 h 899"/>
                    <a:gd name="T52" fmla="*/ 1178 w 1201"/>
                    <a:gd name="T53" fmla="*/ 448 h 899"/>
                    <a:gd name="T54" fmla="*/ 1161 w 1201"/>
                    <a:gd name="T55" fmla="*/ 345 h 899"/>
                    <a:gd name="T56" fmla="*/ 1111 w 1201"/>
                    <a:gd name="T57" fmla="*/ 247 h 899"/>
                    <a:gd name="T58" fmla="*/ 1032 w 1201"/>
                    <a:gd name="T59" fmla="*/ 163 h 899"/>
                    <a:gd name="T60" fmla="*/ 928 w 1201"/>
                    <a:gd name="T61" fmla="*/ 93 h 899"/>
                    <a:gd name="T62" fmla="*/ 805 w 1201"/>
                    <a:gd name="T63" fmla="*/ 44 h 899"/>
                    <a:gd name="T64" fmla="*/ 671 w 1201"/>
                    <a:gd name="T65" fmla="*/ 19 h 899"/>
                    <a:gd name="T66" fmla="*/ 531 w 1201"/>
                    <a:gd name="T67" fmla="*/ 19 h 899"/>
                    <a:gd name="T68" fmla="*/ 396 w 1201"/>
                    <a:gd name="T69" fmla="*/ 44 h 899"/>
                    <a:gd name="T70" fmla="*/ 273 w 1201"/>
                    <a:gd name="T71" fmla="*/ 93 h 899"/>
                    <a:gd name="T72" fmla="*/ 167 w 1201"/>
                    <a:gd name="T73" fmla="*/ 163 h 899"/>
                    <a:gd name="T74" fmla="*/ 89 w 1201"/>
                    <a:gd name="T75" fmla="*/ 247 h 899"/>
                    <a:gd name="T76" fmla="*/ 39 w 1201"/>
                    <a:gd name="T77" fmla="*/ 345 h 899"/>
                    <a:gd name="T78" fmla="*/ 23 w 1201"/>
                    <a:gd name="T79" fmla="*/ 448 h 899"/>
                    <a:gd name="T80" fmla="*/ 39 w 1201"/>
                    <a:gd name="T81" fmla="*/ 552 h 899"/>
                    <a:gd name="T82" fmla="*/ 89 w 1201"/>
                    <a:gd name="T83" fmla="*/ 649 h 899"/>
                    <a:gd name="T84" fmla="*/ 167 w 1201"/>
                    <a:gd name="T85" fmla="*/ 736 h 899"/>
                    <a:gd name="T86" fmla="*/ 273 w 1201"/>
                    <a:gd name="T87" fmla="*/ 805 h 899"/>
                    <a:gd name="T88" fmla="*/ 396 w 1201"/>
                    <a:gd name="T89" fmla="*/ 853 h 899"/>
                    <a:gd name="T90" fmla="*/ 531 w 1201"/>
                    <a:gd name="T91" fmla="*/ 878 h 899"/>
                    <a:gd name="T92" fmla="*/ 671 w 1201"/>
                    <a:gd name="T93" fmla="*/ 878 h 899"/>
                    <a:gd name="T94" fmla="*/ 805 w 1201"/>
                    <a:gd name="T95" fmla="*/ 853 h 899"/>
                    <a:gd name="T96" fmla="*/ 928 w 1201"/>
                    <a:gd name="T97" fmla="*/ 805 h 899"/>
                    <a:gd name="T98" fmla="*/ 1032 w 1201"/>
                    <a:gd name="T99" fmla="*/ 736 h 899"/>
                    <a:gd name="T100" fmla="*/ 1111 w 1201"/>
                    <a:gd name="T101" fmla="*/ 649 h 899"/>
                    <a:gd name="T102" fmla="*/ 1161 w 1201"/>
                    <a:gd name="T103" fmla="*/ 552 h 899"/>
                    <a:gd name="T104" fmla="*/ 1178 w 1201"/>
                    <a:gd name="T105" fmla="*/ 448 h 8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01"/>
                    <a:gd name="T160" fmla="*/ 0 h 899"/>
                    <a:gd name="T161" fmla="*/ 1201 w 1201"/>
                    <a:gd name="T162" fmla="*/ 899 h 8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01" h="899">
                      <a:moveTo>
                        <a:pt x="1201" y="448"/>
                      </a:moveTo>
                      <a:lnTo>
                        <a:pt x="1199" y="414"/>
                      </a:lnTo>
                      <a:lnTo>
                        <a:pt x="1193" y="377"/>
                      </a:lnTo>
                      <a:lnTo>
                        <a:pt x="1184" y="343"/>
                      </a:lnTo>
                      <a:lnTo>
                        <a:pt x="1170" y="308"/>
                      </a:lnTo>
                      <a:lnTo>
                        <a:pt x="1153" y="274"/>
                      </a:lnTo>
                      <a:lnTo>
                        <a:pt x="1134" y="243"/>
                      </a:lnTo>
                      <a:lnTo>
                        <a:pt x="1111" y="210"/>
                      </a:lnTo>
                      <a:lnTo>
                        <a:pt x="1084" y="182"/>
                      </a:lnTo>
                      <a:lnTo>
                        <a:pt x="1053" y="153"/>
                      </a:lnTo>
                      <a:lnTo>
                        <a:pt x="1020" y="128"/>
                      </a:lnTo>
                      <a:lnTo>
                        <a:pt x="986" y="103"/>
                      </a:lnTo>
                      <a:lnTo>
                        <a:pt x="947" y="82"/>
                      </a:lnTo>
                      <a:lnTo>
                        <a:pt x="907" y="63"/>
                      </a:lnTo>
                      <a:lnTo>
                        <a:pt x="865" y="46"/>
                      </a:lnTo>
                      <a:lnTo>
                        <a:pt x="822" y="30"/>
                      </a:lnTo>
                      <a:lnTo>
                        <a:pt x="776" y="19"/>
                      </a:lnTo>
                      <a:lnTo>
                        <a:pt x="730" y="9"/>
                      </a:lnTo>
                      <a:lnTo>
                        <a:pt x="684" y="3"/>
                      </a:lnTo>
                      <a:lnTo>
                        <a:pt x="636" y="0"/>
                      </a:lnTo>
                      <a:lnTo>
                        <a:pt x="588" y="0"/>
                      </a:lnTo>
                      <a:lnTo>
                        <a:pt x="540" y="1"/>
                      </a:lnTo>
                      <a:lnTo>
                        <a:pt x="494" y="7"/>
                      </a:lnTo>
                      <a:lnTo>
                        <a:pt x="446" y="15"/>
                      </a:lnTo>
                      <a:lnTo>
                        <a:pt x="402" y="24"/>
                      </a:lnTo>
                      <a:lnTo>
                        <a:pt x="358" y="38"/>
                      </a:lnTo>
                      <a:lnTo>
                        <a:pt x="313" y="53"/>
                      </a:lnTo>
                      <a:lnTo>
                        <a:pt x="273" y="72"/>
                      </a:lnTo>
                      <a:lnTo>
                        <a:pt x="235" y="92"/>
                      </a:lnTo>
                      <a:lnTo>
                        <a:pt x="196" y="115"/>
                      </a:lnTo>
                      <a:lnTo>
                        <a:pt x="164" y="140"/>
                      </a:lnTo>
                      <a:lnTo>
                        <a:pt x="131" y="168"/>
                      </a:lnTo>
                      <a:lnTo>
                        <a:pt x="104" y="197"/>
                      </a:lnTo>
                      <a:lnTo>
                        <a:pt x="79" y="226"/>
                      </a:lnTo>
                      <a:lnTo>
                        <a:pt x="56" y="258"/>
                      </a:lnTo>
                      <a:lnTo>
                        <a:pt x="37" y="291"/>
                      </a:lnTo>
                      <a:lnTo>
                        <a:pt x="23" y="325"/>
                      </a:lnTo>
                      <a:lnTo>
                        <a:pt x="12" y="360"/>
                      </a:lnTo>
                      <a:lnTo>
                        <a:pt x="4" y="394"/>
                      </a:lnTo>
                      <a:lnTo>
                        <a:pt x="0" y="431"/>
                      </a:lnTo>
                      <a:lnTo>
                        <a:pt x="0" y="467"/>
                      </a:lnTo>
                      <a:lnTo>
                        <a:pt x="4" y="502"/>
                      </a:lnTo>
                      <a:lnTo>
                        <a:pt x="12" y="538"/>
                      </a:lnTo>
                      <a:lnTo>
                        <a:pt x="23" y="573"/>
                      </a:lnTo>
                      <a:lnTo>
                        <a:pt x="37" y="605"/>
                      </a:lnTo>
                      <a:lnTo>
                        <a:pt x="56" y="640"/>
                      </a:lnTo>
                      <a:lnTo>
                        <a:pt x="79" y="671"/>
                      </a:lnTo>
                      <a:lnTo>
                        <a:pt x="104" y="701"/>
                      </a:lnTo>
                      <a:lnTo>
                        <a:pt x="131" y="730"/>
                      </a:lnTo>
                      <a:lnTo>
                        <a:pt x="164" y="757"/>
                      </a:lnTo>
                      <a:lnTo>
                        <a:pt x="196" y="782"/>
                      </a:lnTo>
                      <a:lnTo>
                        <a:pt x="235" y="805"/>
                      </a:lnTo>
                      <a:lnTo>
                        <a:pt x="273" y="826"/>
                      </a:lnTo>
                      <a:lnTo>
                        <a:pt x="313" y="843"/>
                      </a:lnTo>
                      <a:lnTo>
                        <a:pt x="358" y="860"/>
                      </a:lnTo>
                      <a:lnTo>
                        <a:pt x="402" y="872"/>
                      </a:lnTo>
                      <a:lnTo>
                        <a:pt x="446" y="883"/>
                      </a:lnTo>
                      <a:lnTo>
                        <a:pt x="494" y="891"/>
                      </a:lnTo>
                      <a:lnTo>
                        <a:pt x="540" y="897"/>
                      </a:lnTo>
                      <a:lnTo>
                        <a:pt x="588" y="899"/>
                      </a:lnTo>
                      <a:lnTo>
                        <a:pt x="636" y="897"/>
                      </a:lnTo>
                      <a:lnTo>
                        <a:pt x="684" y="893"/>
                      </a:lnTo>
                      <a:lnTo>
                        <a:pt x="730" y="887"/>
                      </a:lnTo>
                      <a:lnTo>
                        <a:pt x="776" y="878"/>
                      </a:lnTo>
                      <a:lnTo>
                        <a:pt x="822" y="866"/>
                      </a:lnTo>
                      <a:lnTo>
                        <a:pt x="865" y="853"/>
                      </a:lnTo>
                      <a:lnTo>
                        <a:pt x="907" y="835"/>
                      </a:lnTo>
                      <a:lnTo>
                        <a:pt x="947" y="816"/>
                      </a:lnTo>
                      <a:lnTo>
                        <a:pt x="986" y="793"/>
                      </a:lnTo>
                      <a:lnTo>
                        <a:pt x="1020" y="770"/>
                      </a:lnTo>
                      <a:lnTo>
                        <a:pt x="1053" y="743"/>
                      </a:lnTo>
                      <a:lnTo>
                        <a:pt x="1084" y="717"/>
                      </a:lnTo>
                      <a:lnTo>
                        <a:pt x="1111" y="686"/>
                      </a:lnTo>
                      <a:lnTo>
                        <a:pt x="1134" y="655"/>
                      </a:lnTo>
                      <a:lnTo>
                        <a:pt x="1153" y="623"/>
                      </a:lnTo>
                      <a:lnTo>
                        <a:pt x="1170" y="590"/>
                      </a:lnTo>
                      <a:lnTo>
                        <a:pt x="1184" y="556"/>
                      </a:lnTo>
                      <a:lnTo>
                        <a:pt x="1193" y="519"/>
                      </a:lnTo>
                      <a:lnTo>
                        <a:pt x="1199" y="485"/>
                      </a:lnTo>
                      <a:lnTo>
                        <a:pt x="1201" y="448"/>
                      </a:lnTo>
                      <a:close/>
                      <a:moveTo>
                        <a:pt x="1178" y="448"/>
                      </a:moveTo>
                      <a:lnTo>
                        <a:pt x="1176" y="414"/>
                      </a:lnTo>
                      <a:lnTo>
                        <a:pt x="1170" y="379"/>
                      </a:lnTo>
                      <a:lnTo>
                        <a:pt x="1161" y="345"/>
                      </a:lnTo>
                      <a:lnTo>
                        <a:pt x="1147" y="312"/>
                      </a:lnTo>
                      <a:lnTo>
                        <a:pt x="1132" y="279"/>
                      </a:lnTo>
                      <a:lnTo>
                        <a:pt x="1111" y="247"/>
                      </a:lnTo>
                      <a:lnTo>
                        <a:pt x="1088" y="218"/>
                      </a:lnTo>
                      <a:lnTo>
                        <a:pt x="1063" y="189"/>
                      </a:lnTo>
                      <a:lnTo>
                        <a:pt x="1032" y="163"/>
                      </a:lnTo>
                      <a:lnTo>
                        <a:pt x="999" y="138"/>
                      </a:lnTo>
                      <a:lnTo>
                        <a:pt x="965" y="115"/>
                      </a:lnTo>
                      <a:lnTo>
                        <a:pt x="928" y="93"/>
                      </a:lnTo>
                      <a:lnTo>
                        <a:pt x="890" y="74"/>
                      </a:lnTo>
                      <a:lnTo>
                        <a:pt x="847" y="59"/>
                      </a:lnTo>
                      <a:lnTo>
                        <a:pt x="805" y="44"/>
                      </a:lnTo>
                      <a:lnTo>
                        <a:pt x="761" y="34"/>
                      </a:lnTo>
                      <a:lnTo>
                        <a:pt x="715" y="24"/>
                      </a:lnTo>
                      <a:lnTo>
                        <a:pt x="671" y="19"/>
                      </a:lnTo>
                      <a:lnTo>
                        <a:pt x="623" y="17"/>
                      </a:lnTo>
                      <a:lnTo>
                        <a:pt x="577" y="17"/>
                      </a:lnTo>
                      <a:lnTo>
                        <a:pt x="531" y="19"/>
                      </a:lnTo>
                      <a:lnTo>
                        <a:pt x="484" y="24"/>
                      </a:lnTo>
                      <a:lnTo>
                        <a:pt x="440" y="34"/>
                      </a:lnTo>
                      <a:lnTo>
                        <a:pt x="396" y="44"/>
                      </a:lnTo>
                      <a:lnTo>
                        <a:pt x="352" y="59"/>
                      </a:lnTo>
                      <a:lnTo>
                        <a:pt x="312" y="74"/>
                      </a:lnTo>
                      <a:lnTo>
                        <a:pt x="273" y="93"/>
                      </a:lnTo>
                      <a:lnTo>
                        <a:pt x="235" y="115"/>
                      </a:lnTo>
                      <a:lnTo>
                        <a:pt x="200" y="138"/>
                      </a:lnTo>
                      <a:lnTo>
                        <a:pt x="167" y="163"/>
                      </a:lnTo>
                      <a:lnTo>
                        <a:pt x="139" y="189"/>
                      </a:lnTo>
                      <a:lnTo>
                        <a:pt x="112" y="218"/>
                      </a:lnTo>
                      <a:lnTo>
                        <a:pt x="89" y="247"/>
                      </a:lnTo>
                      <a:lnTo>
                        <a:pt x="70" y="279"/>
                      </a:lnTo>
                      <a:lnTo>
                        <a:pt x="52" y="312"/>
                      </a:lnTo>
                      <a:lnTo>
                        <a:pt x="39" y="345"/>
                      </a:lnTo>
                      <a:lnTo>
                        <a:pt x="31" y="379"/>
                      </a:lnTo>
                      <a:lnTo>
                        <a:pt x="25" y="414"/>
                      </a:lnTo>
                      <a:lnTo>
                        <a:pt x="23" y="448"/>
                      </a:lnTo>
                      <a:lnTo>
                        <a:pt x="25" y="483"/>
                      </a:lnTo>
                      <a:lnTo>
                        <a:pt x="31" y="517"/>
                      </a:lnTo>
                      <a:lnTo>
                        <a:pt x="39" y="552"/>
                      </a:lnTo>
                      <a:lnTo>
                        <a:pt x="52" y="586"/>
                      </a:lnTo>
                      <a:lnTo>
                        <a:pt x="70" y="619"/>
                      </a:lnTo>
                      <a:lnTo>
                        <a:pt x="89" y="649"/>
                      </a:lnTo>
                      <a:lnTo>
                        <a:pt x="112" y="680"/>
                      </a:lnTo>
                      <a:lnTo>
                        <a:pt x="139" y="709"/>
                      </a:lnTo>
                      <a:lnTo>
                        <a:pt x="167" y="736"/>
                      </a:lnTo>
                      <a:lnTo>
                        <a:pt x="200" y="761"/>
                      </a:lnTo>
                      <a:lnTo>
                        <a:pt x="235" y="784"/>
                      </a:lnTo>
                      <a:lnTo>
                        <a:pt x="273" y="805"/>
                      </a:lnTo>
                      <a:lnTo>
                        <a:pt x="312" y="822"/>
                      </a:lnTo>
                      <a:lnTo>
                        <a:pt x="352" y="839"/>
                      </a:lnTo>
                      <a:lnTo>
                        <a:pt x="396" y="853"/>
                      </a:lnTo>
                      <a:lnTo>
                        <a:pt x="440" y="864"/>
                      </a:lnTo>
                      <a:lnTo>
                        <a:pt x="484" y="872"/>
                      </a:lnTo>
                      <a:lnTo>
                        <a:pt x="531" y="878"/>
                      </a:lnTo>
                      <a:lnTo>
                        <a:pt x="577" y="880"/>
                      </a:lnTo>
                      <a:lnTo>
                        <a:pt x="623" y="880"/>
                      </a:lnTo>
                      <a:lnTo>
                        <a:pt x="671" y="878"/>
                      </a:lnTo>
                      <a:lnTo>
                        <a:pt x="715" y="872"/>
                      </a:lnTo>
                      <a:lnTo>
                        <a:pt x="761" y="864"/>
                      </a:lnTo>
                      <a:lnTo>
                        <a:pt x="805" y="853"/>
                      </a:lnTo>
                      <a:lnTo>
                        <a:pt x="847" y="839"/>
                      </a:lnTo>
                      <a:lnTo>
                        <a:pt x="890" y="822"/>
                      </a:lnTo>
                      <a:lnTo>
                        <a:pt x="928" y="805"/>
                      </a:lnTo>
                      <a:lnTo>
                        <a:pt x="965" y="784"/>
                      </a:lnTo>
                      <a:lnTo>
                        <a:pt x="999" y="761"/>
                      </a:lnTo>
                      <a:lnTo>
                        <a:pt x="1032" y="736"/>
                      </a:lnTo>
                      <a:lnTo>
                        <a:pt x="1063" y="709"/>
                      </a:lnTo>
                      <a:lnTo>
                        <a:pt x="1088" y="680"/>
                      </a:lnTo>
                      <a:lnTo>
                        <a:pt x="1111" y="649"/>
                      </a:lnTo>
                      <a:lnTo>
                        <a:pt x="1132" y="619"/>
                      </a:lnTo>
                      <a:lnTo>
                        <a:pt x="1147" y="586"/>
                      </a:lnTo>
                      <a:lnTo>
                        <a:pt x="1161" y="552"/>
                      </a:lnTo>
                      <a:lnTo>
                        <a:pt x="1170" y="517"/>
                      </a:lnTo>
                      <a:lnTo>
                        <a:pt x="1176" y="483"/>
                      </a:lnTo>
                      <a:lnTo>
                        <a:pt x="1178" y="448"/>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7" name="Freeform 28"/>
                <p:cNvSpPr>
                  <a:spLocks noEditPoints="1"/>
                </p:cNvSpPr>
                <p:nvPr/>
              </p:nvSpPr>
              <p:spPr bwMode="auto">
                <a:xfrm>
                  <a:off x="2245" y="2181"/>
                  <a:ext cx="1155" cy="863"/>
                </a:xfrm>
                <a:custGeom>
                  <a:avLst/>
                  <a:gdLst>
                    <a:gd name="T0" fmla="*/ 1147 w 1155"/>
                    <a:gd name="T1" fmla="*/ 362 h 863"/>
                    <a:gd name="T2" fmla="*/ 1109 w 1155"/>
                    <a:gd name="T3" fmla="*/ 262 h 863"/>
                    <a:gd name="T4" fmla="*/ 1040 w 1155"/>
                    <a:gd name="T5" fmla="*/ 172 h 863"/>
                    <a:gd name="T6" fmla="*/ 942 w 1155"/>
                    <a:gd name="T7" fmla="*/ 98 h 863"/>
                    <a:gd name="T8" fmla="*/ 824 w 1155"/>
                    <a:gd name="T9" fmla="*/ 42 h 863"/>
                    <a:gd name="T10" fmla="*/ 692 w 1155"/>
                    <a:gd name="T11" fmla="*/ 7 h 863"/>
                    <a:gd name="T12" fmla="*/ 554 w 1155"/>
                    <a:gd name="T13" fmla="*/ 0 h 863"/>
                    <a:gd name="T14" fmla="*/ 417 w 1155"/>
                    <a:gd name="T15" fmla="*/ 17 h 863"/>
                    <a:gd name="T16" fmla="*/ 289 w 1155"/>
                    <a:gd name="T17" fmla="*/ 57 h 863"/>
                    <a:gd name="T18" fmla="*/ 177 w 1155"/>
                    <a:gd name="T19" fmla="*/ 121 h 863"/>
                    <a:gd name="T20" fmla="*/ 89 w 1155"/>
                    <a:gd name="T21" fmla="*/ 201 h 863"/>
                    <a:gd name="T22" fmla="*/ 29 w 1155"/>
                    <a:gd name="T23" fmla="*/ 295 h 863"/>
                    <a:gd name="T24" fmla="*/ 2 w 1155"/>
                    <a:gd name="T25" fmla="*/ 397 h 863"/>
                    <a:gd name="T26" fmla="*/ 8 w 1155"/>
                    <a:gd name="T27" fmla="*/ 500 h 863"/>
                    <a:gd name="T28" fmla="*/ 47 w 1155"/>
                    <a:gd name="T29" fmla="*/ 602 h 863"/>
                    <a:gd name="T30" fmla="*/ 116 w 1155"/>
                    <a:gd name="T31" fmla="*/ 692 h 863"/>
                    <a:gd name="T32" fmla="*/ 212 w 1155"/>
                    <a:gd name="T33" fmla="*/ 767 h 863"/>
                    <a:gd name="T34" fmla="*/ 329 w 1155"/>
                    <a:gd name="T35" fmla="*/ 822 h 863"/>
                    <a:gd name="T36" fmla="*/ 461 w 1155"/>
                    <a:gd name="T37" fmla="*/ 855 h 863"/>
                    <a:gd name="T38" fmla="*/ 600 w 1155"/>
                    <a:gd name="T39" fmla="*/ 863 h 863"/>
                    <a:gd name="T40" fmla="*/ 738 w 1155"/>
                    <a:gd name="T41" fmla="*/ 847 h 863"/>
                    <a:gd name="T42" fmla="*/ 867 w 1155"/>
                    <a:gd name="T43" fmla="*/ 805 h 863"/>
                    <a:gd name="T44" fmla="*/ 976 w 1155"/>
                    <a:gd name="T45" fmla="*/ 744 h 863"/>
                    <a:gd name="T46" fmla="*/ 1065 w 1155"/>
                    <a:gd name="T47" fmla="*/ 663 h 863"/>
                    <a:gd name="T48" fmla="*/ 1124 w 1155"/>
                    <a:gd name="T49" fmla="*/ 569 h 863"/>
                    <a:gd name="T50" fmla="*/ 1153 w 1155"/>
                    <a:gd name="T51" fmla="*/ 466 h 863"/>
                    <a:gd name="T52" fmla="*/ 1130 w 1155"/>
                    <a:gd name="T53" fmla="*/ 397 h 863"/>
                    <a:gd name="T54" fmla="*/ 1101 w 1155"/>
                    <a:gd name="T55" fmla="*/ 297 h 863"/>
                    <a:gd name="T56" fmla="*/ 1042 w 1155"/>
                    <a:gd name="T57" fmla="*/ 205 h 863"/>
                    <a:gd name="T58" fmla="*/ 953 w 1155"/>
                    <a:gd name="T59" fmla="*/ 126 h 863"/>
                    <a:gd name="T60" fmla="*/ 842 w 1155"/>
                    <a:gd name="T61" fmla="*/ 67 h 863"/>
                    <a:gd name="T62" fmla="*/ 713 w 1155"/>
                    <a:gd name="T63" fmla="*/ 29 h 863"/>
                    <a:gd name="T64" fmla="*/ 577 w 1155"/>
                    <a:gd name="T65" fmla="*/ 17 h 863"/>
                    <a:gd name="T66" fmla="*/ 440 w 1155"/>
                    <a:gd name="T67" fmla="*/ 29 h 863"/>
                    <a:gd name="T68" fmla="*/ 314 w 1155"/>
                    <a:gd name="T69" fmla="*/ 67 h 863"/>
                    <a:gd name="T70" fmla="*/ 202 w 1155"/>
                    <a:gd name="T71" fmla="*/ 126 h 863"/>
                    <a:gd name="T72" fmla="*/ 114 w 1155"/>
                    <a:gd name="T73" fmla="*/ 205 h 863"/>
                    <a:gd name="T74" fmla="*/ 52 w 1155"/>
                    <a:gd name="T75" fmla="*/ 297 h 863"/>
                    <a:gd name="T76" fmla="*/ 25 w 1155"/>
                    <a:gd name="T77" fmla="*/ 397 h 863"/>
                    <a:gd name="T78" fmla="*/ 31 w 1155"/>
                    <a:gd name="T79" fmla="*/ 500 h 863"/>
                    <a:gd name="T80" fmla="*/ 70 w 1155"/>
                    <a:gd name="T81" fmla="*/ 598 h 863"/>
                    <a:gd name="T82" fmla="*/ 141 w 1155"/>
                    <a:gd name="T83" fmla="*/ 686 h 863"/>
                    <a:gd name="T84" fmla="*/ 237 w 1155"/>
                    <a:gd name="T85" fmla="*/ 759 h 863"/>
                    <a:gd name="T86" fmla="*/ 354 w 1155"/>
                    <a:gd name="T87" fmla="*/ 811 h 863"/>
                    <a:gd name="T88" fmla="*/ 486 w 1155"/>
                    <a:gd name="T89" fmla="*/ 841 h 863"/>
                    <a:gd name="T90" fmla="*/ 623 w 1155"/>
                    <a:gd name="T91" fmla="*/ 845 h 863"/>
                    <a:gd name="T92" fmla="*/ 757 w 1155"/>
                    <a:gd name="T93" fmla="*/ 824 h 863"/>
                    <a:gd name="T94" fmla="*/ 880 w 1155"/>
                    <a:gd name="T95" fmla="*/ 778 h 863"/>
                    <a:gd name="T96" fmla="*/ 986 w 1155"/>
                    <a:gd name="T97" fmla="*/ 713 h 863"/>
                    <a:gd name="T98" fmla="*/ 1065 w 1155"/>
                    <a:gd name="T99" fmla="*/ 629 h 863"/>
                    <a:gd name="T100" fmla="*/ 1115 w 1155"/>
                    <a:gd name="T101" fmla="*/ 533 h 863"/>
                    <a:gd name="T102" fmla="*/ 1132 w 1155"/>
                    <a:gd name="T103" fmla="*/ 431 h 8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55"/>
                    <a:gd name="T157" fmla="*/ 0 h 863"/>
                    <a:gd name="T158" fmla="*/ 1155 w 1155"/>
                    <a:gd name="T159" fmla="*/ 863 h 8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55" h="863">
                      <a:moveTo>
                        <a:pt x="1155" y="431"/>
                      </a:moveTo>
                      <a:lnTo>
                        <a:pt x="1153" y="397"/>
                      </a:lnTo>
                      <a:lnTo>
                        <a:pt x="1147" y="362"/>
                      </a:lnTo>
                      <a:lnTo>
                        <a:pt x="1138" y="328"/>
                      </a:lnTo>
                      <a:lnTo>
                        <a:pt x="1124" y="295"/>
                      </a:lnTo>
                      <a:lnTo>
                        <a:pt x="1109" y="262"/>
                      </a:lnTo>
                      <a:lnTo>
                        <a:pt x="1088" y="230"/>
                      </a:lnTo>
                      <a:lnTo>
                        <a:pt x="1065" y="201"/>
                      </a:lnTo>
                      <a:lnTo>
                        <a:pt x="1040" y="172"/>
                      </a:lnTo>
                      <a:lnTo>
                        <a:pt x="1009" y="146"/>
                      </a:lnTo>
                      <a:lnTo>
                        <a:pt x="976" y="121"/>
                      </a:lnTo>
                      <a:lnTo>
                        <a:pt x="942" y="98"/>
                      </a:lnTo>
                      <a:lnTo>
                        <a:pt x="905" y="76"/>
                      </a:lnTo>
                      <a:lnTo>
                        <a:pt x="867" y="57"/>
                      </a:lnTo>
                      <a:lnTo>
                        <a:pt x="824" y="42"/>
                      </a:lnTo>
                      <a:lnTo>
                        <a:pt x="782" y="27"/>
                      </a:lnTo>
                      <a:lnTo>
                        <a:pt x="738" y="17"/>
                      </a:lnTo>
                      <a:lnTo>
                        <a:pt x="692" y="7"/>
                      </a:lnTo>
                      <a:lnTo>
                        <a:pt x="648" y="2"/>
                      </a:lnTo>
                      <a:lnTo>
                        <a:pt x="600" y="0"/>
                      </a:lnTo>
                      <a:lnTo>
                        <a:pt x="554" y="0"/>
                      </a:lnTo>
                      <a:lnTo>
                        <a:pt x="508" y="2"/>
                      </a:lnTo>
                      <a:lnTo>
                        <a:pt x="461" y="7"/>
                      </a:lnTo>
                      <a:lnTo>
                        <a:pt x="417" y="17"/>
                      </a:lnTo>
                      <a:lnTo>
                        <a:pt x="373" y="27"/>
                      </a:lnTo>
                      <a:lnTo>
                        <a:pt x="329" y="42"/>
                      </a:lnTo>
                      <a:lnTo>
                        <a:pt x="289" y="57"/>
                      </a:lnTo>
                      <a:lnTo>
                        <a:pt x="250" y="76"/>
                      </a:lnTo>
                      <a:lnTo>
                        <a:pt x="212" y="98"/>
                      </a:lnTo>
                      <a:lnTo>
                        <a:pt x="177" y="121"/>
                      </a:lnTo>
                      <a:lnTo>
                        <a:pt x="144" y="146"/>
                      </a:lnTo>
                      <a:lnTo>
                        <a:pt x="116" y="172"/>
                      </a:lnTo>
                      <a:lnTo>
                        <a:pt x="89" y="201"/>
                      </a:lnTo>
                      <a:lnTo>
                        <a:pt x="66" y="230"/>
                      </a:lnTo>
                      <a:lnTo>
                        <a:pt x="47" y="262"/>
                      </a:lnTo>
                      <a:lnTo>
                        <a:pt x="29" y="295"/>
                      </a:lnTo>
                      <a:lnTo>
                        <a:pt x="16" y="328"/>
                      </a:lnTo>
                      <a:lnTo>
                        <a:pt x="8" y="362"/>
                      </a:lnTo>
                      <a:lnTo>
                        <a:pt x="2" y="397"/>
                      </a:lnTo>
                      <a:lnTo>
                        <a:pt x="0" y="431"/>
                      </a:lnTo>
                      <a:lnTo>
                        <a:pt x="2" y="466"/>
                      </a:lnTo>
                      <a:lnTo>
                        <a:pt x="8" y="500"/>
                      </a:lnTo>
                      <a:lnTo>
                        <a:pt x="16" y="535"/>
                      </a:lnTo>
                      <a:lnTo>
                        <a:pt x="29" y="569"/>
                      </a:lnTo>
                      <a:lnTo>
                        <a:pt x="47" y="602"/>
                      </a:lnTo>
                      <a:lnTo>
                        <a:pt x="66" y="632"/>
                      </a:lnTo>
                      <a:lnTo>
                        <a:pt x="89" y="663"/>
                      </a:lnTo>
                      <a:lnTo>
                        <a:pt x="116" y="692"/>
                      </a:lnTo>
                      <a:lnTo>
                        <a:pt x="144" y="719"/>
                      </a:lnTo>
                      <a:lnTo>
                        <a:pt x="177" y="744"/>
                      </a:lnTo>
                      <a:lnTo>
                        <a:pt x="212" y="767"/>
                      </a:lnTo>
                      <a:lnTo>
                        <a:pt x="250" y="788"/>
                      </a:lnTo>
                      <a:lnTo>
                        <a:pt x="289" y="805"/>
                      </a:lnTo>
                      <a:lnTo>
                        <a:pt x="329" y="822"/>
                      </a:lnTo>
                      <a:lnTo>
                        <a:pt x="373" y="836"/>
                      </a:lnTo>
                      <a:lnTo>
                        <a:pt x="417" y="847"/>
                      </a:lnTo>
                      <a:lnTo>
                        <a:pt x="461" y="855"/>
                      </a:lnTo>
                      <a:lnTo>
                        <a:pt x="508" y="861"/>
                      </a:lnTo>
                      <a:lnTo>
                        <a:pt x="554" y="863"/>
                      </a:lnTo>
                      <a:lnTo>
                        <a:pt x="600" y="863"/>
                      </a:lnTo>
                      <a:lnTo>
                        <a:pt x="648" y="861"/>
                      </a:lnTo>
                      <a:lnTo>
                        <a:pt x="692" y="855"/>
                      </a:lnTo>
                      <a:lnTo>
                        <a:pt x="738" y="847"/>
                      </a:lnTo>
                      <a:lnTo>
                        <a:pt x="782" y="836"/>
                      </a:lnTo>
                      <a:lnTo>
                        <a:pt x="824" y="822"/>
                      </a:lnTo>
                      <a:lnTo>
                        <a:pt x="867" y="805"/>
                      </a:lnTo>
                      <a:lnTo>
                        <a:pt x="905" y="788"/>
                      </a:lnTo>
                      <a:lnTo>
                        <a:pt x="942" y="767"/>
                      </a:lnTo>
                      <a:lnTo>
                        <a:pt x="976" y="744"/>
                      </a:lnTo>
                      <a:lnTo>
                        <a:pt x="1009" y="719"/>
                      </a:lnTo>
                      <a:lnTo>
                        <a:pt x="1040" y="692"/>
                      </a:lnTo>
                      <a:lnTo>
                        <a:pt x="1065" y="663"/>
                      </a:lnTo>
                      <a:lnTo>
                        <a:pt x="1088" y="632"/>
                      </a:lnTo>
                      <a:lnTo>
                        <a:pt x="1109" y="602"/>
                      </a:lnTo>
                      <a:lnTo>
                        <a:pt x="1124" y="569"/>
                      </a:lnTo>
                      <a:lnTo>
                        <a:pt x="1138" y="535"/>
                      </a:lnTo>
                      <a:lnTo>
                        <a:pt x="1147" y="500"/>
                      </a:lnTo>
                      <a:lnTo>
                        <a:pt x="1153" y="466"/>
                      </a:lnTo>
                      <a:lnTo>
                        <a:pt x="1155" y="431"/>
                      </a:lnTo>
                      <a:close/>
                      <a:moveTo>
                        <a:pt x="1132" y="431"/>
                      </a:moveTo>
                      <a:lnTo>
                        <a:pt x="1130" y="397"/>
                      </a:lnTo>
                      <a:lnTo>
                        <a:pt x="1124" y="364"/>
                      </a:lnTo>
                      <a:lnTo>
                        <a:pt x="1115" y="330"/>
                      </a:lnTo>
                      <a:lnTo>
                        <a:pt x="1101" y="297"/>
                      </a:lnTo>
                      <a:lnTo>
                        <a:pt x="1086" y="264"/>
                      </a:lnTo>
                      <a:lnTo>
                        <a:pt x="1065" y="234"/>
                      </a:lnTo>
                      <a:lnTo>
                        <a:pt x="1042" y="205"/>
                      </a:lnTo>
                      <a:lnTo>
                        <a:pt x="1015" y="176"/>
                      </a:lnTo>
                      <a:lnTo>
                        <a:pt x="986" y="151"/>
                      </a:lnTo>
                      <a:lnTo>
                        <a:pt x="953" y="126"/>
                      </a:lnTo>
                      <a:lnTo>
                        <a:pt x="919" y="103"/>
                      </a:lnTo>
                      <a:lnTo>
                        <a:pt x="880" y="84"/>
                      </a:lnTo>
                      <a:lnTo>
                        <a:pt x="842" y="67"/>
                      </a:lnTo>
                      <a:lnTo>
                        <a:pt x="799" y="52"/>
                      </a:lnTo>
                      <a:lnTo>
                        <a:pt x="757" y="40"/>
                      </a:lnTo>
                      <a:lnTo>
                        <a:pt x="713" y="29"/>
                      </a:lnTo>
                      <a:lnTo>
                        <a:pt x="669" y="23"/>
                      </a:lnTo>
                      <a:lnTo>
                        <a:pt x="623" y="19"/>
                      </a:lnTo>
                      <a:lnTo>
                        <a:pt x="577" y="17"/>
                      </a:lnTo>
                      <a:lnTo>
                        <a:pt x="531" y="19"/>
                      </a:lnTo>
                      <a:lnTo>
                        <a:pt x="486" y="23"/>
                      </a:lnTo>
                      <a:lnTo>
                        <a:pt x="440" y="29"/>
                      </a:lnTo>
                      <a:lnTo>
                        <a:pt x="398" y="40"/>
                      </a:lnTo>
                      <a:lnTo>
                        <a:pt x="354" y="52"/>
                      </a:lnTo>
                      <a:lnTo>
                        <a:pt x="314" y="67"/>
                      </a:lnTo>
                      <a:lnTo>
                        <a:pt x="273" y="84"/>
                      </a:lnTo>
                      <a:lnTo>
                        <a:pt x="237" y="103"/>
                      </a:lnTo>
                      <a:lnTo>
                        <a:pt x="202" y="126"/>
                      </a:lnTo>
                      <a:lnTo>
                        <a:pt x="169" y="151"/>
                      </a:lnTo>
                      <a:lnTo>
                        <a:pt x="141" y="176"/>
                      </a:lnTo>
                      <a:lnTo>
                        <a:pt x="114" y="205"/>
                      </a:lnTo>
                      <a:lnTo>
                        <a:pt x="91" y="234"/>
                      </a:lnTo>
                      <a:lnTo>
                        <a:pt x="70" y="264"/>
                      </a:lnTo>
                      <a:lnTo>
                        <a:pt x="52" y="297"/>
                      </a:lnTo>
                      <a:lnTo>
                        <a:pt x="41" y="330"/>
                      </a:lnTo>
                      <a:lnTo>
                        <a:pt x="31" y="364"/>
                      </a:lnTo>
                      <a:lnTo>
                        <a:pt x="25" y="397"/>
                      </a:lnTo>
                      <a:lnTo>
                        <a:pt x="23" y="431"/>
                      </a:lnTo>
                      <a:lnTo>
                        <a:pt x="25" y="466"/>
                      </a:lnTo>
                      <a:lnTo>
                        <a:pt x="31" y="500"/>
                      </a:lnTo>
                      <a:lnTo>
                        <a:pt x="41" y="533"/>
                      </a:lnTo>
                      <a:lnTo>
                        <a:pt x="52" y="565"/>
                      </a:lnTo>
                      <a:lnTo>
                        <a:pt x="70" y="598"/>
                      </a:lnTo>
                      <a:lnTo>
                        <a:pt x="91" y="629"/>
                      </a:lnTo>
                      <a:lnTo>
                        <a:pt x="114" y="659"/>
                      </a:lnTo>
                      <a:lnTo>
                        <a:pt x="141" y="686"/>
                      </a:lnTo>
                      <a:lnTo>
                        <a:pt x="169" y="713"/>
                      </a:lnTo>
                      <a:lnTo>
                        <a:pt x="202" y="736"/>
                      </a:lnTo>
                      <a:lnTo>
                        <a:pt x="237" y="759"/>
                      </a:lnTo>
                      <a:lnTo>
                        <a:pt x="273" y="778"/>
                      </a:lnTo>
                      <a:lnTo>
                        <a:pt x="314" y="797"/>
                      </a:lnTo>
                      <a:lnTo>
                        <a:pt x="354" y="811"/>
                      </a:lnTo>
                      <a:lnTo>
                        <a:pt x="398" y="824"/>
                      </a:lnTo>
                      <a:lnTo>
                        <a:pt x="440" y="834"/>
                      </a:lnTo>
                      <a:lnTo>
                        <a:pt x="486" y="841"/>
                      </a:lnTo>
                      <a:lnTo>
                        <a:pt x="531" y="845"/>
                      </a:lnTo>
                      <a:lnTo>
                        <a:pt x="577" y="847"/>
                      </a:lnTo>
                      <a:lnTo>
                        <a:pt x="623" y="845"/>
                      </a:lnTo>
                      <a:lnTo>
                        <a:pt x="669" y="841"/>
                      </a:lnTo>
                      <a:lnTo>
                        <a:pt x="713" y="834"/>
                      </a:lnTo>
                      <a:lnTo>
                        <a:pt x="757" y="824"/>
                      </a:lnTo>
                      <a:lnTo>
                        <a:pt x="799" y="811"/>
                      </a:lnTo>
                      <a:lnTo>
                        <a:pt x="842" y="797"/>
                      </a:lnTo>
                      <a:lnTo>
                        <a:pt x="880" y="778"/>
                      </a:lnTo>
                      <a:lnTo>
                        <a:pt x="919" y="759"/>
                      </a:lnTo>
                      <a:lnTo>
                        <a:pt x="953" y="736"/>
                      </a:lnTo>
                      <a:lnTo>
                        <a:pt x="986" y="713"/>
                      </a:lnTo>
                      <a:lnTo>
                        <a:pt x="1015" y="686"/>
                      </a:lnTo>
                      <a:lnTo>
                        <a:pt x="1042" y="659"/>
                      </a:lnTo>
                      <a:lnTo>
                        <a:pt x="1065" y="629"/>
                      </a:lnTo>
                      <a:lnTo>
                        <a:pt x="1086" y="598"/>
                      </a:lnTo>
                      <a:lnTo>
                        <a:pt x="1101" y="565"/>
                      </a:lnTo>
                      <a:lnTo>
                        <a:pt x="1115" y="533"/>
                      </a:lnTo>
                      <a:lnTo>
                        <a:pt x="1124" y="500"/>
                      </a:lnTo>
                      <a:lnTo>
                        <a:pt x="1130" y="466"/>
                      </a:lnTo>
                      <a:lnTo>
                        <a:pt x="1132" y="431"/>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8" name="Freeform 29"/>
                <p:cNvSpPr>
                  <a:spLocks noEditPoints="1"/>
                </p:cNvSpPr>
                <p:nvPr/>
              </p:nvSpPr>
              <p:spPr bwMode="auto">
                <a:xfrm>
                  <a:off x="2268" y="2198"/>
                  <a:ext cx="1109" cy="830"/>
                </a:xfrm>
                <a:custGeom>
                  <a:avLst/>
                  <a:gdLst>
                    <a:gd name="T0" fmla="*/ 1101 w 1109"/>
                    <a:gd name="T1" fmla="*/ 347 h 830"/>
                    <a:gd name="T2" fmla="*/ 1063 w 1109"/>
                    <a:gd name="T3" fmla="*/ 247 h 830"/>
                    <a:gd name="T4" fmla="*/ 992 w 1109"/>
                    <a:gd name="T5" fmla="*/ 159 h 830"/>
                    <a:gd name="T6" fmla="*/ 896 w 1109"/>
                    <a:gd name="T7" fmla="*/ 86 h 830"/>
                    <a:gd name="T8" fmla="*/ 776 w 1109"/>
                    <a:gd name="T9" fmla="*/ 35 h 830"/>
                    <a:gd name="T10" fmla="*/ 646 w 1109"/>
                    <a:gd name="T11" fmla="*/ 6 h 830"/>
                    <a:gd name="T12" fmla="*/ 508 w 1109"/>
                    <a:gd name="T13" fmla="*/ 2 h 830"/>
                    <a:gd name="T14" fmla="*/ 375 w 1109"/>
                    <a:gd name="T15" fmla="*/ 23 h 830"/>
                    <a:gd name="T16" fmla="*/ 250 w 1109"/>
                    <a:gd name="T17" fmla="*/ 67 h 830"/>
                    <a:gd name="T18" fmla="*/ 146 w 1109"/>
                    <a:gd name="T19" fmla="*/ 134 h 830"/>
                    <a:gd name="T20" fmla="*/ 68 w 1109"/>
                    <a:gd name="T21" fmla="*/ 217 h 830"/>
                    <a:gd name="T22" fmla="*/ 18 w 1109"/>
                    <a:gd name="T23" fmla="*/ 313 h 830"/>
                    <a:gd name="T24" fmla="*/ 0 w 1109"/>
                    <a:gd name="T25" fmla="*/ 414 h 830"/>
                    <a:gd name="T26" fmla="*/ 18 w 1109"/>
                    <a:gd name="T27" fmla="*/ 516 h 830"/>
                    <a:gd name="T28" fmla="*/ 68 w 1109"/>
                    <a:gd name="T29" fmla="*/ 612 h 830"/>
                    <a:gd name="T30" fmla="*/ 146 w 1109"/>
                    <a:gd name="T31" fmla="*/ 696 h 830"/>
                    <a:gd name="T32" fmla="*/ 250 w 1109"/>
                    <a:gd name="T33" fmla="*/ 761 h 830"/>
                    <a:gd name="T34" fmla="*/ 375 w 1109"/>
                    <a:gd name="T35" fmla="*/ 807 h 830"/>
                    <a:gd name="T36" fmla="*/ 508 w 1109"/>
                    <a:gd name="T37" fmla="*/ 828 h 830"/>
                    <a:gd name="T38" fmla="*/ 646 w 1109"/>
                    <a:gd name="T39" fmla="*/ 824 h 830"/>
                    <a:gd name="T40" fmla="*/ 776 w 1109"/>
                    <a:gd name="T41" fmla="*/ 794 h 830"/>
                    <a:gd name="T42" fmla="*/ 896 w 1109"/>
                    <a:gd name="T43" fmla="*/ 742 h 830"/>
                    <a:gd name="T44" fmla="*/ 992 w 1109"/>
                    <a:gd name="T45" fmla="*/ 669 h 830"/>
                    <a:gd name="T46" fmla="*/ 1063 w 1109"/>
                    <a:gd name="T47" fmla="*/ 581 h 830"/>
                    <a:gd name="T48" fmla="*/ 1101 w 1109"/>
                    <a:gd name="T49" fmla="*/ 483 h 830"/>
                    <a:gd name="T50" fmla="*/ 1086 w 1109"/>
                    <a:gd name="T51" fmla="*/ 414 h 830"/>
                    <a:gd name="T52" fmla="*/ 1068 w 1109"/>
                    <a:gd name="T53" fmla="*/ 314 h 830"/>
                    <a:gd name="T54" fmla="*/ 1019 w 1109"/>
                    <a:gd name="T55" fmla="*/ 221 h 830"/>
                    <a:gd name="T56" fmla="*/ 938 w 1109"/>
                    <a:gd name="T57" fmla="*/ 140 h 830"/>
                    <a:gd name="T58" fmla="*/ 832 w 1109"/>
                    <a:gd name="T59" fmla="*/ 77 h 830"/>
                    <a:gd name="T60" fmla="*/ 709 w 1109"/>
                    <a:gd name="T61" fmla="*/ 35 h 830"/>
                    <a:gd name="T62" fmla="*/ 577 w 1109"/>
                    <a:gd name="T63" fmla="*/ 17 h 830"/>
                    <a:gd name="T64" fmla="*/ 442 w 1109"/>
                    <a:gd name="T65" fmla="*/ 25 h 830"/>
                    <a:gd name="T66" fmla="*/ 315 w 1109"/>
                    <a:gd name="T67" fmla="*/ 59 h 830"/>
                    <a:gd name="T68" fmla="*/ 204 w 1109"/>
                    <a:gd name="T69" fmla="*/ 117 h 830"/>
                    <a:gd name="T70" fmla="*/ 114 w 1109"/>
                    <a:gd name="T71" fmla="*/ 192 h 830"/>
                    <a:gd name="T72" fmla="*/ 54 w 1109"/>
                    <a:gd name="T73" fmla="*/ 282 h 830"/>
                    <a:gd name="T74" fmla="*/ 25 w 1109"/>
                    <a:gd name="T75" fmla="*/ 382 h 830"/>
                    <a:gd name="T76" fmla="*/ 31 w 1109"/>
                    <a:gd name="T77" fmla="*/ 481 h 830"/>
                    <a:gd name="T78" fmla="*/ 70 w 1109"/>
                    <a:gd name="T79" fmla="*/ 579 h 830"/>
                    <a:gd name="T80" fmla="*/ 141 w 1109"/>
                    <a:gd name="T81" fmla="*/ 665 h 830"/>
                    <a:gd name="T82" fmla="*/ 239 w 1109"/>
                    <a:gd name="T83" fmla="*/ 734 h 830"/>
                    <a:gd name="T84" fmla="*/ 356 w 1109"/>
                    <a:gd name="T85" fmla="*/ 784 h 830"/>
                    <a:gd name="T86" fmla="*/ 486 w 1109"/>
                    <a:gd name="T87" fmla="*/ 809 h 830"/>
                    <a:gd name="T88" fmla="*/ 621 w 1109"/>
                    <a:gd name="T89" fmla="*/ 809 h 830"/>
                    <a:gd name="T90" fmla="*/ 752 w 1109"/>
                    <a:gd name="T91" fmla="*/ 784 h 830"/>
                    <a:gd name="T92" fmla="*/ 871 w 1109"/>
                    <a:gd name="T93" fmla="*/ 734 h 830"/>
                    <a:gd name="T94" fmla="*/ 967 w 1109"/>
                    <a:gd name="T95" fmla="*/ 665 h 830"/>
                    <a:gd name="T96" fmla="*/ 1038 w 1109"/>
                    <a:gd name="T97" fmla="*/ 579 h 830"/>
                    <a:gd name="T98" fmla="*/ 1078 w 1109"/>
                    <a:gd name="T99" fmla="*/ 481 h 8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09"/>
                    <a:gd name="T151" fmla="*/ 0 h 830"/>
                    <a:gd name="T152" fmla="*/ 1109 w 1109"/>
                    <a:gd name="T153" fmla="*/ 830 h 83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09" h="830">
                      <a:moveTo>
                        <a:pt x="1109" y="414"/>
                      </a:moveTo>
                      <a:lnTo>
                        <a:pt x="1107" y="380"/>
                      </a:lnTo>
                      <a:lnTo>
                        <a:pt x="1101" y="347"/>
                      </a:lnTo>
                      <a:lnTo>
                        <a:pt x="1092" y="313"/>
                      </a:lnTo>
                      <a:lnTo>
                        <a:pt x="1078" y="280"/>
                      </a:lnTo>
                      <a:lnTo>
                        <a:pt x="1063" y="247"/>
                      </a:lnTo>
                      <a:lnTo>
                        <a:pt x="1042" y="217"/>
                      </a:lnTo>
                      <a:lnTo>
                        <a:pt x="1019" y="188"/>
                      </a:lnTo>
                      <a:lnTo>
                        <a:pt x="992" y="159"/>
                      </a:lnTo>
                      <a:lnTo>
                        <a:pt x="963" y="134"/>
                      </a:lnTo>
                      <a:lnTo>
                        <a:pt x="930" y="109"/>
                      </a:lnTo>
                      <a:lnTo>
                        <a:pt x="896" y="86"/>
                      </a:lnTo>
                      <a:lnTo>
                        <a:pt x="857" y="67"/>
                      </a:lnTo>
                      <a:lnTo>
                        <a:pt x="819" y="50"/>
                      </a:lnTo>
                      <a:lnTo>
                        <a:pt x="776" y="35"/>
                      </a:lnTo>
                      <a:lnTo>
                        <a:pt x="734" y="23"/>
                      </a:lnTo>
                      <a:lnTo>
                        <a:pt x="690" y="12"/>
                      </a:lnTo>
                      <a:lnTo>
                        <a:pt x="646" y="6"/>
                      </a:lnTo>
                      <a:lnTo>
                        <a:pt x="600" y="2"/>
                      </a:lnTo>
                      <a:lnTo>
                        <a:pt x="554" y="0"/>
                      </a:lnTo>
                      <a:lnTo>
                        <a:pt x="508" y="2"/>
                      </a:lnTo>
                      <a:lnTo>
                        <a:pt x="463" y="6"/>
                      </a:lnTo>
                      <a:lnTo>
                        <a:pt x="417" y="12"/>
                      </a:lnTo>
                      <a:lnTo>
                        <a:pt x="375" y="23"/>
                      </a:lnTo>
                      <a:lnTo>
                        <a:pt x="331" y="35"/>
                      </a:lnTo>
                      <a:lnTo>
                        <a:pt x="291" y="50"/>
                      </a:lnTo>
                      <a:lnTo>
                        <a:pt x="250" y="67"/>
                      </a:lnTo>
                      <a:lnTo>
                        <a:pt x="214" y="86"/>
                      </a:lnTo>
                      <a:lnTo>
                        <a:pt x="179" y="109"/>
                      </a:lnTo>
                      <a:lnTo>
                        <a:pt x="146" y="134"/>
                      </a:lnTo>
                      <a:lnTo>
                        <a:pt x="118" y="159"/>
                      </a:lnTo>
                      <a:lnTo>
                        <a:pt x="91" y="188"/>
                      </a:lnTo>
                      <a:lnTo>
                        <a:pt x="68" y="217"/>
                      </a:lnTo>
                      <a:lnTo>
                        <a:pt x="47" y="247"/>
                      </a:lnTo>
                      <a:lnTo>
                        <a:pt x="29" y="280"/>
                      </a:lnTo>
                      <a:lnTo>
                        <a:pt x="18" y="313"/>
                      </a:lnTo>
                      <a:lnTo>
                        <a:pt x="8" y="347"/>
                      </a:lnTo>
                      <a:lnTo>
                        <a:pt x="2" y="380"/>
                      </a:lnTo>
                      <a:lnTo>
                        <a:pt x="0" y="414"/>
                      </a:lnTo>
                      <a:lnTo>
                        <a:pt x="2" y="449"/>
                      </a:lnTo>
                      <a:lnTo>
                        <a:pt x="8" y="483"/>
                      </a:lnTo>
                      <a:lnTo>
                        <a:pt x="18" y="516"/>
                      </a:lnTo>
                      <a:lnTo>
                        <a:pt x="29" y="548"/>
                      </a:lnTo>
                      <a:lnTo>
                        <a:pt x="47" y="581"/>
                      </a:lnTo>
                      <a:lnTo>
                        <a:pt x="68" y="612"/>
                      </a:lnTo>
                      <a:lnTo>
                        <a:pt x="91" y="642"/>
                      </a:lnTo>
                      <a:lnTo>
                        <a:pt x="118" y="669"/>
                      </a:lnTo>
                      <a:lnTo>
                        <a:pt x="146" y="696"/>
                      </a:lnTo>
                      <a:lnTo>
                        <a:pt x="179" y="719"/>
                      </a:lnTo>
                      <a:lnTo>
                        <a:pt x="214" y="742"/>
                      </a:lnTo>
                      <a:lnTo>
                        <a:pt x="250" y="761"/>
                      </a:lnTo>
                      <a:lnTo>
                        <a:pt x="291" y="780"/>
                      </a:lnTo>
                      <a:lnTo>
                        <a:pt x="331" y="794"/>
                      </a:lnTo>
                      <a:lnTo>
                        <a:pt x="375" y="807"/>
                      </a:lnTo>
                      <a:lnTo>
                        <a:pt x="417" y="817"/>
                      </a:lnTo>
                      <a:lnTo>
                        <a:pt x="463" y="824"/>
                      </a:lnTo>
                      <a:lnTo>
                        <a:pt x="508" y="828"/>
                      </a:lnTo>
                      <a:lnTo>
                        <a:pt x="554" y="830"/>
                      </a:lnTo>
                      <a:lnTo>
                        <a:pt x="600" y="828"/>
                      </a:lnTo>
                      <a:lnTo>
                        <a:pt x="646" y="824"/>
                      </a:lnTo>
                      <a:lnTo>
                        <a:pt x="690" y="817"/>
                      </a:lnTo>
                      <a:lnTo>
                        <a:pt x="734" y="807"/>
                      </a:lnTo>
                      <a:lnTo>
                        <a:pt x="776" y="794"/>
                      </a:lnTo>
                      <a:lnTo>
                        <a:pt x="819" y="780"/>
                      </a:lnTo>
                      <a:lnTo>
                        <a:pt x="857" y="761"/>
                      </a:lnTo>
                      <a:lnTo>
                        <a:pt x="896" y="742"/>
                      </a:lnTo>
                      <a:lnTo>
                        <a:pt x="930" y="719"/>
                      </a:lnTo>
                      <a:lnTo>
                        <a:pt x="963" y="696"/>
                      </a:lnTo>
                      <a:lnTo>
                        <a:pt x="992" y="669"/>
                      </a:lnTo>
                      <a:lnTo>
                        <a:pt x="1019" y="642"/>
                      </a:lnTo>
                      <a:lnTo>
                        <a:pt x="1042" y="612"/>
                      </a:lnTo>
                      <a:lnTo>
                        <a:pt x="1063" y="581"/>
                      </a:lnTo>
                      <a:lnTo>
                        <a:pt x="1078" y="548"/>
                      </a:lnTo>
                      <a:lnTo>
                        <a:pt x="1092" y="516"/>
                      </a:lnTo>
                      <a:lnTo>
                        <a:pt x="1101" y="483"/>
                      </a:lnTo>
                      <a:lnTo>
                        <a:pt x="1107" y="449"/>
                      </a:lnTo>
                      <a:lnTo>
                        <a:pt x="1109" y="414"/>
                      </a:lnTo>
                      <a:close/>
                      <a:moveTo>
                        <a:pt x="1086" y="414"/>
                      </a:moveTo>
                      <a:lnTo>
                        <a:pt x="1084" y="382"/>
                      </a:lnTo>
                      <a:lnTo>
                        <a:pt x="1078" y="347"/>
                      </a:lnTo>
                      <a:lnTo>
                        <a:pt x="1068" y="314"/>
                      </a:lnTo>
                      <a:lnTo>
                        <a:pt x="1055" y="282"/>
                      </a:lnTo>
                      <a:lnTo>
                        <a:pt x="1038" y="251"/>
                      </a:lnTo>
                      <a:lnTo>
                        <a:pt x="1019" y="221"/>
                      </a:lnTo>
                      <a:lnTo>
                        <a:pt x="994" y="192"/>
                      </a:lnTo>
                      <a:lnTo>
                        <a:pt x="967" y="165"/>
                      </a:lnTo>
                      <a:lnTo>
                        <a:pt x="938" y="140"/>
                      </a:lnTo>
                      <a:lnTo>
                        <a:pt x="905" y="117"/>
                      </a:lnTo>
                      <a:lnTo>
                        <a:pt x="871" y="94"/>
                      </a:lnTo>
                      <a:lnTo>
                        <a:pt x="832" y="77"/>
                      </a:lnTo>
                      <a:lnTo>
                        <a:pt x="794" y="59"/>
                      </a:lnTo>
                      <a:lnTo>
                        <a:pt x="752" y="46"/>
                      </a:lnTo>
                      <a:lnTo>
                        <a:pt x="709" y="35"/>
                      </a:lnTo>
                      <a:lnTo>
                        <a:pt x="667" y="25"/>
                      </a:lnTo>
                      <a:lnTo>
                        <a:pt x="621" y="21"/>
                      </a:lnTo>
                      <a:lnTo>
                        <a:pt x="577" y="17"/>
                      </a:lnTo>
                      <a:lnTo>
                        <a:pt x="533" y="17"/>
                      </a:lnTo>
                      <a:lnTo>
                        <a:pt x="486" y="21"/>
                      </a:lnTo>
                      <a:lnTo>
                        <a:pt x="442" y="25"/>
                      </a:lnTo>
                      <a:lnTo>
                        <a:pt x="398" y="35"/>
                      </a:lnTo>
                      <a:lnTo>
                        <a:pt x="356" y="46"/>
                      </a:lnTo>
                      <a:lnTo>
                        <a:pt x="315" y="59"/>
                      </a:lnTo>
                      <a:lnTo>
                        <a:pt x="275" y="77"/>
                      </a:lnTo>
                      <a:lnTo>
                        <a:pt x="239" y="94"/>
                      </a:lnTo>
                      <a:lnTo>
                        <a:pt x="204" y="117"/>
                      </a:lnTo>
                      <a:lnTo>
                        <a:pt x="171" y="140"/>
                      </a:lnTo>
                      <a:lnTo>
                        <a:pt x="141" y="165"/>
                      </a:lnTo>
                      <a:lnTo>
                        <a:pt x="114" y="192"/>
                      </a:lnTo>
                      <a:lnTo>
                        <a:pt x="91" y="221"/>
                      </a:lnTo>
                      <a:lnTo>
                        <a:pt x="70" y="251"/>
                      </a:lnTo>
                      <a:lnTo>
                        <a:pt x="54" y="282"/>
                      </a:lnTo>
                      <a:lnTo>
                        <a:pt x="41" y="314"/>
                      </a:lnTo>
                      <a:lnTo>
                        <a:pt x="31" y="347"/>
                      </a:lnTo>
                      <a:lnTo>
                        <a:pt x="25" y="382"/>
                      </a:lnTo>
                      <a:lnTo>
                        <a:pt x="24" y="414"/>
                      </a:lnTo>
                      <a:lnTo>
                        <a:pt x="25" y="449"/>
                      </a:lnTo>
                      <a:lnTo>
                        <a:pt x="31" y="481"/>
                      </a:lnTo>
                      <a:lnTo>
                        <a:pt x="41" y="514"/>
                      </a:lnTo>
                      <a:lnTo>
                        <a:pt x="54" y="546"/>
                      </a:lnTo>
                      <a:lnTo>
                        <a:pt x="70" y="579"/>
                      </a:lnTo>
                      <a:lnTo>
                        <a:pt x="91" y="608"/>
                      </a:lnTo>
                      <a:lnTo>
                        <a:pt x="114" y="637"/>
                      </a:lnTo>
                      <a:lnTo>
                        <a:pt x="141" y="665"/>
                      </a:lnTo>
                      <a:lnTo>
                        <a:pt x="171" y="690"/>
                      </a:lnTo>
                      <a:lnTo>
                        <a:pt x="204" y="713"/>
                      </a:lnTo>
                      <a:lnTo>
                        <a:pt x="239" y="734"/>
                      </a:lnTo>
                      <a:lnTo>
                        <a:pt x="275" y="753"/>
                      </a:lnTo>
                      <a:lnTo>
                        <a:pt x="315" y="769"/>
                      </a:lnTo>
                      <a:lnTo>
                        <a:pt x="356" y="784"/>
                      </a:lnTo>
                      <a:lnTo>
                        <a:pt x="398" y="796"/>
                      </a:lnTo>
                      <a:lnTo>
                        <a:pt x="442" y="803"/>
                      </a:lnTo>
                      <a:lnTo>
                        <a:pt x="486" y="809"/>
                      </a:lnTo>
                      <a:lnTo>
                        <a:pt x="533" y="811"/>
                      </a:lnTo>
                      <a:lnTo>
                        <a:pt x="577" y="811"/>
                      </a:lnTo>
                      <a:lnTo>
                        <a:pt x="621" y="809"/>
                      </a:lnTo>
                      <a:lnTo>
                        <a:pt x="667" y="803"/>
                      </a:lnTo>
                      <a:lnTo>
                        <a:pt x="709" y="796"/>
                      </a:lnTo>
                      <a:lnTo>
                        <a:pt x="752" y="784"/>
                      </a:lnTo>
                      <a:lnTo>
                        <a:pt x="794" y="769"/>
                      </a:lnTo>
                      <a:lnTo>
                        <a:pt x="832" y="753"/>
                      </a:lnTo>
                      <a:lnTo>
                        <a:pt x="871" y="734"/>
                      </a:lnTo>
                      <a:lnTo>
                        <a:pt x="905" y="713"/>
                      </a:lnTo>
                      <a:lnTo>
                        <a:pt x="938" y="690"/>
                      </a:lnTo>
                      <a:lnTo>
                        <a:pt x="967" y="665"/>
                      </a:lnTo>
                      <a:lnTo>
                        <a:pt x="994" y="637"/>
                      </a:lnTo>
                      <a:lnTo>
                        <a:pt x="1019" y="608"/>
                      </a:lnTo>
                      <a:lnTo>
                        <a:pt x="1038" y="579"/>
                      </a:lnTo>
                      <a:lnTo>
                        <a:pt x="1055" y="546"/>
                      </a:lnTo>
                      <a:lnTo>
                        <a:pt x="1068" y="514"/>
                      </a:lnTo>
                      <a:lnTo>
                        <a:pt x="1078" y="481"/>
                      </a:lnTo>
                      <a:lnTo>
                        <a:pt x="1084" y="449"/>
                      </a:lnTo>
                      <a:lnTo>
                        <a:pt x="1086" y="414"/>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9" name="Freeform 30"/>
                <p:cNvSpPr>
                  <a:spLocks noEditPoints="1"/>
                </p:cNvSpPr>
                <p:nvPr/>
              </p:nvSpPr>
              <p:spPr bwMode="auto">
                <a:xfrm>
                  <a:off x="2292" y="2215"/>
                  <a:ext cx="1062" cy="794"/>
                </a:xfrm>
                <a:custGeom>
                  <a:avLst/>
                  <a:gdLst>
                    <a:gd name="T0" fmla="*/ 1054 w 1062"/>
                    <a:gd name="T1" fmla="*/ 330 h 794"/>
                    <a:gd name="T2" fmla="*/ 1014 w 1062"/>
                    <a:gd name="T3" fmla="*/ 234 h 794"/>
                    <a:gd name="T4" fmla="*/ 943 w 1062"/>
                    <a:gd name="T5" fmla="*/ 148 h 794"/>
                    <a:gd name="T6" fmla="*/ 847 w 1062"/>
                    <a:gd name="T7" fmla="*/ 77 h 794"/>
                    <a:gd name="T8" fmla="*/ 728 w 1062"/>
                    <a:gd name="T9" fmla="*/ 29 h 794"/>
                    <a:gd name="T10" fmla="*/ 597 w 1062"/>
                    <a:gd name="T11" fmla="*/ 4 h 794"/>
                    <a:gd name="T12" fmla="*/ 462 w 1062"/>
                    <a:gd name="T13" fmla="*/ 4 h 794"/>
                    <a:gd name="T14" fmla="*/ 332 w 1062"/>
                    <a:gd name="T15" fmla="*/ 29 h 794"/>
                    <a:gd name="T16" fmla="*/ 215 w 1062"/>
                    <a:gd name="T17" fmla="*/ 77 h 794"/>
                    <a:gd name="T18" fmla="*/ 117 w 1062"/>
                    <a:gd name="T19" fmla="*/ 148 h 794"/>
                    <a:gd name="T20" fmla="*/ 46 w 1062"/>
                    <a:gd name="T21" fmla="*/ 234 h 794"/>
                    <a:gd name="T22" fmla="*/ 7 w 1062"/>
                    <a:gd name="T23" fmla="*/ 330 h 794"/>
                    <a:gd name="T24" fmla="*/ 1 w 1062"/>
                    <a:gd name="T25" fmla="*/ 432 h 794"/>
                    <a:gd name="T26" fmla="*/ 30 w 1062"/>
                    <a:gd name="T27" fmla="*/ 529 h 794"/>
                    <a:gd name="T28" fmla="*/ 90 w 1062"/>
                    <a:gd name="T29" fmla="*/ 620 h 794"/>
                    <a:gd name="T30" fmla="*/ 180 w 1062"/>
                    <a:gd name="T31" fmla="*/ 696 h 794"/>
                    <a:gd name="T32" fmla="*/ 291 w 1062"/>
                    <a:gd name="T33" fmla="*/ 752 h 794"/>
                    <a:gd name="T34" fmla="*/ 418 w 1062"/>
                    <a:gd name="T35" fmla="*/ 786 h 794"/>
                    <a:gd name="T36" fmla="*/ 553 w 1062"/>
                    <a:gd name="T37" fmla="*/ 794 h 794"/>
                    <a:gd name="T38" fmla="*/ 685 w 1062"/>
                    <a:gd name="T39" fmla="*/ 779 h 794"/>
                    <a:gd name="T40" fmla="*/ 808 w 1062"/>
                    <a:gd name="T41" fmla="*/ 736 h 794"/>
                    <a:gd name="T42" fmla="*/ 914 w 1062"/>
                    <a:gd name="T43" fmla="*/ 673 h 794"/>
                    <a:gd name="T44" fmla="*/ 995 w 1062"/>
                    <a:gd name="T45" fmla="*/ 591 h 794"/>
                    <a:gd name="T46" fmla="*/ 1044 w 1062"/>
                    <a:gd name="T47" fmla="*/ 497 h 794"/>
                    <a:gd name="T48" fmla="*/ 1062 w 1062"/>
                    <a:gd name="T49" fmla="*/ 397 h 794"/>
                    <a:gd name="T50" fmla="*/ 1031 w 1062"/>
                    <a:gd name="T51" fmla="*/ 332 h 794"/>
                    <a:gd name="T52" fmla="*/ 993 w 1062"/>
                    <a:gd name="T53" fmla="*/ 238 h 794"/>
                    <a:gd name="T54" fmla="*/ 923 w 1062"/>
                    <a:gd name="T55" fmla="*/ 156 h 794"/>
                    <a:gd name="T56" fmla="*/ 827 w 1062"/>
                    <a:gd name="T57" fmla="*/ 89 h 794"/>
                    <a:gd name="T58" fmla="*/ 712 w 1062"/>
                    <a:gd name="T59" fmla="*/ 42 h 794"/>
                    <a:gd name="T60" fmla="*/ 585 w 1062"/>
                    <a:gd name="T61" fmla="*/ 19 h 794"/>
                    <a:gd name="T62" fmla="*/ 455 w 1062"/>
                    <a:gd name="T63" fmla="*/ 21 h 794"/>
                    <a:gd name="T64" fmla="*/ 328 w 1062"/>
                    <a:gd name="T65" fmla="*/ 48 h 794"/>
                    <a:gd name="T66" fmla="*/ 217 w 1062"/>
                    <a:gd name="T67" fmla="*/ 98 h 794"/>
                    <a:gd name="T68" fmla="*/ 124 w 1062"/>
                    <a:gd name="T69" fmla="*/ 169 h 794"/>
                    <a:gd name="T70" fmla="*/ 59 w 1062"/>
                    <a:gd name="T71" fmla="*/ 253 h 794"/>
                    <a:gd name="T72" fmla="*/ 26 w 1062"/>
                    <a:gd name="T73" fmla="*/ 349 h 794"/>
                    <a:gd name="T74" fmla="*/ 26 w 1062"/>
                    <a:gd name="T75" fmla="*/ 447 h 794"/>
                    <a:gd name="T76" fmla="*/ 59 w 1062"/>
                    <a:gd name="T77" fmla="*/ 541 h 794"/>
                    <a:gd name="T78" fmla="*/ 124 w 1062"/>
                    <a:gd name="T79" fmla="*/ 627 h 794"/>
                    <a:gd name="T80" fmla="*/ 217 w 1062"/>
                    <a:gd name="T81" fmla="*/ 696 h 794"/>
                    <a:gd name="T82" fmla="*/ 328 w 1062"/>
                    <a:gd name="T83" fmla="*/ 746 h 794"/>
                    <a:gd name="T84" fmla="*/ 455 w 1062"/>
                    <a:gd name="T85" fmla="*/ 773 h 794"/>
                    <a:gd name="T86" fmla="*/ 585 w 1062"/>
                    <a:gd name="T87" fmla="*/ 775 h 794"/>
                    <a:gd name="T88" fmla="*/ 712 w 1062"/>
                    <a:gd name="T89" fmla="*/ 752 h 794"/>
                    <a:gd name="T90" fmla="*/ 827 w 1062"/>
                    <a:gd name="T91" fmla="*/ 706 h 794"/>
                    <a:gd name="T92" fmla="*/ 923 w 1062"/>
                    <a:gd name="T93" fmla="*/ 639 h 794"/>
                    <a:gd name="T94" fmla="*/ 993 w 1062"/>
                    <a:gd name="T95" fmla="*/ 556 h 794"/>
                    <a:gd name="T96" fmla="*/ 1031 w 1062"/>
                    <a:gd name="T97" fmla="*/ 462 h 7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62"/>
                    <a:gd name="T148" fmla="*/ 0 h 794"/>
                    <a:gd name="T149" fmla="*/ 1062 w 1062"/>
                    <a:gd name="T150" fmla="*/ 794 h 7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62" h="794">
                      <a:moveTo>
                        <a:pt x="1062" y="397"/>
                      </a:moveTo>
                      <a:lnTo>
                        <a:pt x="1060" y="365"/>
                      </a:lnTo>
                      <a:lnTo>
                        <a:pt x="1054" y="330"/>
                      </a:lnTo>
                      <a:lnTo>
                        <a:pt x="1044" y="297"/>
                      </a:lnTo>
                      <a:lnTo>
                        <a:pt x="1031" y="265"/>
                      </a:lnTo>
                      <a:lnTo>
                        <a:pt x="1014" y="234"/>
                      </a:lnTo>
                      <a:lnTo>
                        <a:pt x="995" y="204"/>
                      </a:lnTo>
                      <a:lnTo>
                        <a:pt x="970" y="175"/>
                      </a:lnTo>
                      <a:lnTo>
                        <a:pt x="943" y="148"/>
                      </a:lnTo>
                      <a:lnTo>
                        <a:pt x="914" y="123"/>
                      </a:lnTo>
                      <a:lnTo>
                        <a:pt x="881" y="100"/>
                      </a:lnTo>
                      <a:lnTo>
                        <a:pt x="847" y="77"/>
                      </a:lnTo>
                      <a:lnTo>
                        <a:pt x="808" y="60"/>
                      </a:lnTo>
                      <a:lnTo>
                        <a:pt x="770" y="42"/>
                      </a:lnTo>
                      <a:lnTo>
                        <a:pt x="728" y="29"/>
                      </a:lnTo>
                      <a:lnTo>
                        <a:pt x="685" y="18"/>
                      </a:lnTo>
                      <a:lnTo>
                        <a:pt x="643" y="8"/>
                      </a:lnTo>
                      <a:lnTo>
                        <a:pt x="597" y="4"/>
                      </a:lnTo>
                      <a:lnTo>
                        <a:pt x="553" y="0"/>
                      </a:lnTo>
                      <a:lnTo>
                        <a:pt x="509" y="0"/>
                      </a:lnTo>
                      <a:lnTo>
                        <a:pt x="462" y="4"/>
                      </a:lnTo>
                      <a:lnTo>
                        <a:pt x="418" y="8"/>
                      </a:lnTo>
                      <a:lnTo>
                        <a:pt x="374" y="18"/>
                      </a:lnTo>
                      <a:lnTo>
                        <a:pt x="332" y="29"/>
                      </a:lnTo>
                      <a:lnTo>
                        <a:pt x="291" y="42"/>
                      </a:lnTo>
                      <a:lnTo>
                        <a:pt x="251" y="60"/>
                      </a:lnTo>
                      <a:lnTo>
                        <a:pt x="215" y="77"/>
                      </a:lnTo>
                      <a:lnTo>
                        <a:pt x="180" y="100"/>
                      </a:lnTo>
                      <a:lnTo>
                        <a:pt x="147" y="123"/>
                      </a:lnTo>
                      <a:lnTo>
                        <a:pt x="117" y="148"/>
                      </a:lnTo>
                      <a:lnTo>
                        <a:pt x="90" y="175"/>
                      </a:lnTo>
                      <a:lnTo>
                        <a:pt x="67" y="204"/>
                      </a:lnTo>
                      <a:lnTo>
                        <a:pt x="46" y="234"/>
                      </a:lnTo>
                      <a:lnTo>
                        <a:pt x="30" y="265"/>
                      </a:lnTo>
                      <a:lnTo>
                        <a:pt x="17" y="297"/>
                      </a:lnTo>
                      <a:lnTo>
                        <a:pt x="7" y="330"/>
                      </a:lnTo>
                      <a:lnTo>
                        <a:pt x="1" y="365"/>
                      </a:lnTo>
                      <a:lnTo>
                        <a:pt x="0" y="397"/>
                      </a:lnTo>
                      <a:lnTo>
                        <a:pt x="1" y="432"/>
                      </a:lnTo>
                      <a:lnTo>
                        <a:pt x="7" y="464"/>
                      </a:lnTo>
                      <a:lnTo>
                        <a:pt x="17" y="497"/>
                      </a:lnTo>
                      <a:lnTo>
                        <a:pt x="30" y="529"/>
                      </a:lnTo>
                      <a:lnTo>
                        <a:pt x="46" y="562"/>
                      </a:lnTo>
                      <a:lnTo>
                        <a:pt x="67" y="591"/>
                      </a:lnTo>
                      <a:lnTo>
                        <a:pt x="90" y="620"/>
                      </a:lnTo>
                      <a:lnTo>
                        <a:pt x="117" y="648"/>
                      </a:lnTo>
                      <a:lnTo>
                        <a:pt x="147" y="673"/>
                      </a:lnTo>
                      <a:lnTo>
                        <a:pt x="180" y="696"/>
                      </a:lnTo>
                      <a:lnTo>
                        <a:pt x="215" y="717"/>
                      </a:lnTo>
                      <a:lnTo>
                        <a:pt x="251" y="736"/>
                      </a:lnTo>
                      <a:lnTo>
                        <a:pt x="291" y="752"/>
                      </a:lnTo>
                      <a:lnTo>
                        <a:pt x="332" y="767"/>
                      </a:lnTo>
                      <a:lnTo>
                        <a:pt x="374" y="779"/>
                      </a:lnTo>
                      <a:lnTo>
                        <a:pt x="418" y="786"/>
                      </a:lnTo>
                      <a:lnTo>
                        <a:pt x="462" y="792"/>
                      </a:lnTo>
                      <a:lnTo>
                        <a:pt x="509" y="794"/>
                      </a:lnTo>
                      <a:lnTo>
                        <a:pt x="553" y="794"/>
                      </a:lnTo>
                      <a:lnTo>
                        <a:pt x="597" y="792"/>
                      </a:lnTo>
                      <a:lnTo>
                        <a:pt x="643" y="786"/>
                      </a:lnTo>
                      <a:lnTo>
                        <a:pt x="685" y="779"/>
                      </a:lnTo>
                      <a:lnTo>
                        <a:pt x="728" y="767"/>
                      </a:lnTo>
                      <a:lnTo>
                        <a:pt x="770" y="752"/>
                      </a:lnTo>
                      <a:lnTo>
                        <a:pt x="808" y="736"/>
                      </a:lnTo>
                      <a:lnTo>
                        <a:pt x="847" y="717"/>
                      </a:lnTo>
                      <a:lnTo>
                        <a:pt x="881" y="696"/>
                      </a:lnTo>
                      <a:lnTo>
                        <a:pt x="914" y="673"/>
                      </a:lnTo>
                      <a:lnTo>
                        <a:pt x="943" y="648"/>
                      </a:lnTo>
                      <a:lnTo>
                        <a:pt x="970" y="620"/>
                      </a:lnTo>
                      <a:lnTo>
                        <a:pt x="995" y="591"/>
                      </a:lnTo>
                      <a:lnTo>
                        <a:pt x="1014" y="562"/>
                      </a:lnTo>
                      <a:lnTo>
                        <a:pt x="1031" y="529"/>
                      </a:lnTo>
                      <a:lnTo>
                        <a:pt x="1044" y="497"/>
                      </a:lnTo>
                      <a:lnTo>
                        <a:pt x="1054" y="464"/>
                      </a:lnTo>
                      <a:lnTo>
                        <a:pt x="1060" y="432"/>
                      </a:lnTo>
                      <a:lnTo>
                        <a:pt x="1062" y="397"/>
                      </a:lnTo>
                      <a:close/>
                      <a:moveTo>
                        <a:pt x="1039" y="397"/>
                      </a:moveTo>
                      <a:lnTo>
                        <a:pt x="1037" y="365"/>
                      </a:lnTo>
                      <a:lnTo>
                        <a:pt x="1031" y="332"/>
                      </a:lnTo>
                      <a:lnTo>
                        <a:pt x="1021" y="301"/>
                      </a:lnTo>
                      <a:lnTo>
                        <a:pt x="1008" y="269"/>
                      </a:lnTo>
                      <a:lnTo>
                        <a:pt x="993" y="238"/>
                      </a:lnTo>
                      <a:lnTo>
                        <a:pt x="971" y="209"/>
                      </a:lnTo>
                      <a:lnTo>
                        <a:pt x="948" y="182"/>
                      </a:lnTo>
                      <a:lnTo>
                        <a:pt x="923" y="156"/>
                      </a:lnTo>
                      <a:lnTo>
                        <a:pt x="893" y="131"/>
                      </a:lnTo>
                      <a:lnTo>
                        <a:pt x="862" y="110"/>
                      </a:lnTo>
                      <a:lnTo>
                        <a:pt x="827" y="89"/>
                      </a:lnTo>
                      <a:lnTo>
                        <a:pt x="791" y="71"/>
                      </a:lnTo>
                      <a:lnTo>
                        <a:pt x="752" y="56"/>
                      </a:lnTo>
                      <a:lnTo>
                        <a:pt x="712" y="42"/>
                      </a:lnTo>
                      <a:lnTo>
                        <a:pt x="670" y="33"/>
                      </a:lnTo>
                      <a:lnTo>
                        <a:pt x="628" y="25"/>
                      </a:lnTo>
                      <a:lnTo>
                        <a:pt x="585" y="19"/>
                      </a:lnTo>
                      <a:lnTo>
                        <a:pt x="541" y="18"/>
                      </a:lnTo>
                      <a:lnTo>
                        <a:pt x="497" y="18"/>
                      </a:lnTo>
                      <a:lnTo>
                        <a:pt x="455" y="21"/>
                      </a:lnTo>
                      <a:lnTo>
                        <a:pt x="411" y="27"/>
                      </a:lnTo>
                      <a:lnTo>
                        <a:pt x="368" y="37"/>
                      </a:lnTo>
                      <a:lnTo>
                        <a:pt x="328" y="48"/>
                      </a:lnTo>
                      <a:lnTo>
                        <a:pt x="290" y="64"/>
                      </a:lnTo>
                      <a:lnTo>
                        <a:pt x="251" y="79"/>
                      </a:lnTo>
                      <a:lnTo>
                        <a:pt x="217" y="98"/>
                      </a:lnTo>
                      <a:lnTo>
                        <a:pt x="182" y="119"/>
                      </a:lnTo>
                      <a:lnTo>
                        <a:pt x="151" y="144"/>
                      </a:lnTo>
                      <a:lnTo>
                        <a:pt x="124" y="169"/>
                      </a:lnTo>
                      <a:lnTo>
                        <a:pt x="99" y="196"/>
                      </a:lnTo>
                      <a:lnTo>
                        <a:pt x="78" y="225"/>
                      </a:lnTo>
                      <a:lnTo>
                        <a:pt x="59" y="253"/>
                      </a:lnTo>
                      <a:lnTo>
                        <a:pt x="46" y="284"/>
                      </a:lnTo>
                      <a:lnTo>
                        <a:pt x="34" y="317"/>
                      </a:lnTo>
                      <a:lnTo>
                        <a:pt x="26" y="349"/>
                      </a:lnTo>
                      <a:lnTo>
                        <a:pt x="23" y="382"/>
                      </a:lnTo>
                      <a:lnTo>
                        <a:pt x="23" y="414"/>
                      </a:lnTo>
                      <a:lnTo>
                        <a:pt x="26" y="447"/>
                      </a:lnTo>
                      <a:lnTo>
                        <a:pt x="34" y="480"/>
                      </a:lnTo>
                      <a:lnTo>
                        <a:pt x="46" y="510"/>
                      </a:lnTo>
                      <a:lnTo>
                        <a:pt x="59" y="541"/>
                      </a:lnTo>
                      <a:lnTo>
                        <a:pt x="78" y="572"/>
                      </a:lnTo>
                      <a:lnTo>
                        <a:pt x="99" y="600"/>
                      </a:lnTo>
                      <a:lnTo>
                        <a:pt x="124" y="627"/>
                      </a:lnTo>
                      <a:lnTo>
                        <a:pt x="151" y="652"/>
                      </a:lnTo>
                      <a:lnTo>
                        <a:pt x="182" y="675"/>
                      </a:lnTo>
                      <a:lnTo>
                        <a:pt x="217" y="696"/>
                      </a:lnTo>
                      <a:lnTo>
                        <a:pt x="251" y="715"/>
                      </a:lnTo>
                      <a:lnTo>
                        <a:pt x="290" y="733"/>
                      </a:lnTo>
                      <a:lnTo>
                        <a:pt x="328" y="746"/>
                      </a:lnTo>
                      <a:lnTo>
                        <a:pt x="368" y="758"/>
                      </a:lnTo>
                      <a:lnTo>
                        <a:pt x="411" y="767"/>
                      </a:lnTo>
                      <a:lnTo>
                        <a:pt x="455" y="773"/>
                      </a:lnTo>
                      <a:lnTo>
                        <a:pt x="497" y="777"/>
                      </a:lnTo>
                      <a:lnTo>
                        <a:pt x="541" y="779"/>
                      </a:lnTo>
                      <a:lnTo>
                        <a:pt x="585" y="775"/>
                      </a:lnTo>
                      <a:lnTo>
                        <a:pt x="628" y="771"/>
                      </a:lnTo>
                      <a:lnTo>
                        <a:pt x="670" y="763"/>
                      </a:lnTo>
                      <a:lnTo>
                        <a:pt x="712" y="752"/>
                      </a:lnTo>
                      <a:lnTo>
                        <a:pt x="752" y="740"/>
                      </a:lnTo>
                      <a:lnTo>
                        <a:pt x="791" y="725"/>
                      </a:lnTo>
                      <a:lnTo>
                        <a:pt x="827" y="706"/>
                      </a:lnTo>
                      <a:lnTo>
                        <a:pt x="862" y="687"/>
                      </a:lnTo>
                      <a:lnTo>
                        <a:pt x="893" y="664"/>
                      </a:lnTo>
                      <a:lnTo>
                        <a:pt x="923" y="639"/>
                      </a:lnTo>
                      <a:lnTo>
                        <a:pt x="948" y="614"/>
                      </a:lnTo>
                      <a:lnTo>
                        <a:pt x="971" y="585"/>
                      </a:lnTo>
                      <a:lnTo>
                        <a:pt x="993" y="556"/>
                      </a:lnTo>
                      <a:lnTo>
                        <a:pt x="1008" y="526"/>
                      </a:lnTo>
                      <a:lnTo>
                        <a:pt x="1021" y="495"/>
                      </a:lnTo>
                      <a:lnTo>
                        <a:pt x="1031" y="462"/>
                      </a:lnTo>
                      <a:lnTo>
                        <a:pt x="1037" y="430"/>
                      </a:lnTo>
                      <a:lnTo>
                        <a:pt x="1039" y="39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0" name="Freeform 31"/>
                <p:cNvSpPr>
                  <a:spLocks noEditPoints="1"/>
                </p:cNvSpPr>
                <p:nvPr/>
              </p:nvSpPr>
              <p:spPr bwMode="auto">
                <a:xfrm>
                  <a:off x="2315" y="2233"/>
                  <a:ext cx="1016" cy="761"/>
                </a:xfrm>
                <a:custGeom>
                  <a:avLst/>
                  <a:gdLst>
                    <a:gd name="T0" fmla="*/ 1008 w 1016"/>
                    <a:gd name="T1" fmla="*/ 314 h 761"/>
                    <a:gd name="T2" fmla="*/ 970 w 1016"/>
                    <a:gd name="T3" fmla="*/ 220 h 761"/>
                    <a:gd name="T4" fmla="*/ 900 w 1016"/>
                    <a:gd name="T5" fmla="*/ 138 h 761"/>
                    <a:gd name="T6" fmla="*/ 804 w 1016"/>
                    <a:gd name="T7" fmla="*/ 71 h 761"/>
                    <a:gd name="T8" fmla="*/ 689 w 1016"/>
                    <a:gd name="T9" fmla="*/ 24 h 761"/>
                    <a:gd name="T10" fmla="*/ 562 w 1016"/>
                    <a:gd name="T11" fmla="*/ 1 h 761"/>
                    <a:gd name="T12" fmla="*/ 432 w 1016"/>
                    <a:gd name="T13" fmla="*/ 3 h 761"/>
                    <a:gd name="T14" fmla="*/ 305 w 1016"/>
                    <a:gd name="T15" fmla="*/ 30 h 761"/>
                    <a:gd name="T16" fmla="*/ 194 w 1016"/>
                    <a:gd name="T17" fmla="*/ 80 h 761"/>
                    <a:gd name="T18" fmla="*/ 101 w 1016"/>
                    <a:gd name="T19" fmla="*/ 151 h 761"/>
                    <a:gd name="T20" fmla="*/ 36 w 1016"/>
                    <a:gd name="T21" fmla="*/ 235 h 761"/>
                    <a:gd name="T22" fmla="*/ 3 w 1016"/>
                    <a:gd name="T23" fmla="*/ 331 h 761"/>
                    <a:gd name="T24" fmla="*/ 3 w 1016"/>
                    <a:gd name="T25" fmla="*/ 429 h 761"/>
                    <a:gd name="T26" fmla="*/ 36 w 1016"/>
                    <a:gd name="T27" fmla="*/ 523 h 761"/>
                    <a:gd name="T28" fmla="*/ 101 w 1016"/>
                    <a:gd name="T29" fmla="*/ 609 h 761"/>
                    <a:gd name="T30" fmla="*/ 194 w 1016"/>
                    <a:gd name="T31" fmla="*/ 678 h 761"/>
                    <a:gd name="T32" fmla="*/ 305 w 1016"/>
                    <a:gd name="T33" fmla="*/ 728 h 761"/>
                    <a:gd name="T34" fmla="*/ 432 w 1016"/>
                    <a:gd name="T35" fmla="*/ 755 h 761"/>
                    <a:gd name="T36" fmla="*/ 562 w 1016"/>
                    <a:gd name="T37" fmla="*/ 757 h 761"/>
                    <a:gd name="T38" fmla="*/ 689 w 1016"/>
                    <a:gd name="T39" fmla="*/ 734 h 761"/>
                    <a:gd name="T40" fmla="*/ 804 w 1016"/>
                    <a:gd name="T41" fmla="*/ 688 h 761"/>
                    <a:gd name="T42" fmla="*/ 900 w 1016"/>
                    <a:gd name="T43" fmla="*/ 621 h 761"/>
                    <a:gd name="T44" fmla="*/ 970 w 1016"/>
                    <a:gd name="T45" fmla="*/ 538 h 761"/>
                    <a:gd name="T46" fmla="*/ 1008 w 1016"/>
                    <a:gd name="T47" fmla="*/ 444 h 761"/>
                    <a:gd name="T48" fmla="*/ 993 w 1016"/>
                    <a:gd name="T49" fmla="*/ 379 h 761"/>
                    <a:gd name="T50" fmla="*/ 975 w 1016"/>
                    <a:gd name="T51" fmla="*/ 285 h 761"/>
                    <a:gd name="T52" fmla="*/ 925 w 1016"/>
                    <a:gd name="T53" fmla="*/ 195 h 761"/>
                    <a:gd name="T54" fmla="*/ 847 w 1016"/>
                    <a:gd name="T55" fmla="*/ 120 h 761"/>
                    <a:gd name="T56" fmla="*/ 743 w 1016"/>
                    <a:gd name="T57" fmla="*/ 63 h 761"/>
                    <a:gd name="T58" fmla="*/ 624 w 1016"/>
                    <a:gd name="T59" fmla="*/ 26 h 761"/>
                    <a:gd name="T60" fmla="*/ 497 w 1016"/>
                    <a:gd name="T61" fmla="*/ 17 h 761"/>
                    <a:gd name="T62" fmla="*/ 370 w 1016"/>
                    <a:gd name="T63" fmla="*/ 32 h 761"/>
                    <a:gd name="T64" fmla="*/ 253 w 1016"/>
                    <a:gd name="T65" fmla="*/ 71 h 761"/>
                    <a:gd name="T66" fmla="*/ 153 w 1016"/>
                    <a:gd name="T67" fmla="*/ 132 h 761"/>
                    <a:gd name="T68" fmla="*/ 78 w 1016"/>
                    <a:gd name="T69" fmla="*/ 210 h 761"/>
                    <a:gd name="T70" fmla="*/ 34 w 1016"/>
                    <a:gd name="T71" fmla="*/ 301 h 761"/>
                    <a:gd name="T72" fmla="*/ 23 w 1016"/>
                    <a:gd name="T73" fmla="*/ 396 h 761"/>
                    <a:gd name="T74" fmla="*/ 46 w 1016"/>
                    <a:gd name="T75" fmla="*/ 490 h 761"/>
                    <a:gd name="T76" fmla="*/ 99 w 1016"/>
                    <a:gd name="T77" fmla="*/ 577 h 761"/>
                    <a:gd name="T78" fmla="*/ 184 w 1016"/>
                    <a:gd name="T79" fmla="*/ 649 h 761"/>
                    <a:gd name="T80" fmla="*/ 290 w 1016"/>
                    <a:gd name="T81" fmla="*/ 705 h 761"/>
                    <a:gd name="T82" fmla="*/ 411 w 1016"/>
                    <a:gd name="T83" fmla="*/ 736 h 761"/>
                    <a:gd name="T84" fmla="*/ 539 w 1016"/>
                    <a:gd name="T85" fmla="*/ 741 h 761"/>
                    <a:gd name="T86" fmla="*/ 666 w 1016"/>
                    <a:gd name="T87" fmla="*/ 722 h 761"/>
                    <a:gd name="T88" fmla="*/ 779 w 1016"/>
                    <a:gd name="T89" fmla="*/ 680 h 761"/>
                    <a:gd name="T90" fmla="*/ 875 w 1016"/>
                    <a:gd name="T91" fmla="*/ 615 h 761"/>
                    <a:gd name="T92" fmla="*/ 945 w 1016"/>
                    <a:gd name="T93" fmla="*/ 534 h 761"/>
                    <a:gd name="T94" fmla="*/ 985 w 1016"/>
                    <a:gd name="T95" fmla="*/ 444 h 7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16"/>
                    <a:gd name="T145" fmla="*/ 0 h 761"/>
                    <a:gd name="T146" fmla="*/ 1016 w 1016"/>
                    <a:gd name="T147" fmla="*/ 761 h 7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16" h="761">
                      <a:moveTo>
                        <a:pt x="1016" y="379"/>
                      </a:moveTo>
                      <a:lnTo>
                        <a:pt x="1014" y="347"/>
                      </a:lnTo>
                      <a:lnTo>
                        <a:pt x="1008" y="314"/>
                      </a:lnTo>
                      <a:lnTo>
                        <a:pt x="998" y="283"/>
                      </a:lnTo>
                      <a:lnTo>
                        <a:pt x="985" y="251"/>
                      </a:lnTo>
                      <a:lnTo>
                        <a:pt x="970" y="220"/>
                      </a:lnTo>
                      <a:lnTo>
                        <a:pt x="948" y="191"/>
                      </a:lnTo>
                      <a:lnTo>
                        <a:pt x="925" y="164"/>
                      </a:lnTo>
                      <a:lnTo>
                        <a:pt x="900" y="138"/>
                      </a:lnTo>
                      <a:lnTo>
                        <a:pt x="870" y="113"/>
                      </a:lnTo>
                      <a:lnTo>
                        <a:pt x="839" y="92"/>
                      </a:lnTo>
                      <a:lnTo>
                        <a:pt x="804" y="71"/>
                      </a:lnTo>
                      <a:lnTo>
                        <a:pt x="768" y="53"/>
                      </a:lnTo>
                      <a:lnTo>
                        <a:pt x="729" y="38"/>
                      </a:lnTo>
                      <a:lnTo>
                        <a:pt x="689" y="24"/>
                      </a:lnTo>
                      <a:lnTo>
                        <a:pt x="647" y="15"/>
                      </a:lnTo>
                      <a:lnTo>
                        <a:pt x="605" y="7"/>
                      </a:lnTo>
                      <a:lnTo>
                        <a:pt x="562" y="1"/>
                      </a:lnTo>
                      <a:lnTo>
                        <a:pt x="518" y="0"/>
                      </a:lnTo>
                      <a:lnTo>
                        <a:pt x="474" y="0"/>
                      </a:lnTo>
                      <a:lnTo>
                        <a:pt x="432" y="3"/>
                      </a:lnTo>
                      <a:lnTo>
                        <a:pt x="388" y="9"/>
                      </a:lnTo>
                      <a:lnTo>
                        <a:pt x="345" y="19"/>
                      </a:lnTo>
                      <a:lnTo>
                        <a:pt x="305" y="30"/>
                      </a:lnTo>
                      <a:lnTo>
                        <a:pt x="267" y="46"/>
                      </a:lnTo>
                      <a:lnTo>
                        <a:pt x="228" y="61"/>
                      </a:lnTo>
                      <a:lnTo>
                        <a:pt x="194" y="80"/>
                      </a:lnTo>
                      <a:lnTo>
                        <a:pt x="159" y="101"/>
                      </a:lnTo>
                      <a:lnTo>
                        <a:pt x="128" y="126"/>
                      </a:lnTo>
                      <a:lnTo>
                        <a:pt x="101" y="151"/>
                      </a:lnTo>
                      <a:lnTo>
                        <a:pt x="76" y="178"/>
                      </a:lnTo>
                      <a:lnTo>
                        <a:pt x="55" y="207"/>
                      </a:lnTo>
                      <a:lnTo>
                        <a:pt x="36" y="235"/>
                      </a:lnTo>
                      <a:lnTo>
                        <a:pt x="23" y="266"/>
                      </a:lnTo>
                      <a:lnTo>
                        <a:pt x="11" y="299"/>
                      </a:lnTo>
                      <a:lnTo>
                        <a:pt x="3" y="331"/>
                      </a:lnTo>
                      <a:lnTo>
                        <a:pt x="0" y="364"/>
                      </a:lnTo>
                      <a:lnTo>
                        <a:pt x="0" y="396"/>
                      </a:lnTo>
                      <a:lnTo>
                        <a:pt x="3" y="429"/>
                      </a:lnTo>
                      <a:lnTo>
                        <a:pt x="11" y="462"/>
                      </a:lnTo>
                      <a:lnTo>
                        <a:pt x="23" y="492"/>
                      </a:lnTo>
                      <a:lnTo>
                        <a:pt x="36" y="523"/>
                      </a:lnTo>
                      <a:lnTo>
                        <a:pt x="55" y="554"/>
                      </a:lnTo>
                      <a:lnTo>
                        <a:pt x="76" y="582"/>
                      </a:lnTo>
                      <a:lnTo>
                        <a:pt x="101" y="609"/>
                      </a:lnTo>
                      <a:lnTo>
                        <a:pt x="128" y="634"/>
                      </a:lnTo>
                      <a:lnTo>
                        <a:pt x="159" y="657"/>
                      </a:lnTo>
                      <a:lnTo>
                        <a:pt x="194" y="678"/>
                      </a:lnTo>
                      <a:lnTo>
                        <a:pt x="228" y="697"/>
                      </a:lnTo>
                      <a:lnTo>
                        <a:pt x="267" y="715"/>
                      </a:lnTo>
                      <a:lnTo>
                        <a:pt x="305" y="728"/>
                      </a:lnTo>
                      <a:lnTo>
                        <a:pt x="345" y="740"/>
                      </a:lnTo>
                      <a:lnTo>
                        <a:pt x="388" y="749"/>
                      </a:lnTo>
                      <a:lnTo>
                        <a:pt x="432" y="755"/>
                      </a:lnTo>
                      <a:lnTo>
                        <a:pt x="474" y="759"/>
                      </a:lnTo>
                      <a:lnTo>
                        <a:pt x="518" y="761"/>
                      </a:lnTo>
                      <a:lnTo>
                        <a:pt x="562" y="757"/>
                      </a:lnTo>
                      <a:lnTo>
                        <a:pt x="605" y="753"/>
                      </a:lnTo>
                      <a:lnTo>
                        <a:pt x="647" y="745"/>
                      </a:lnTo>
                      <a:lnTo>
                        <a:pt x="689" y="734"/>
                      </a:lnTo>
                      <a:lnTo>
                        <a:pt x="729" y="722"/>
                      </a:lnTo>
                      <a:lnTo>
                        <a:pt x="768" y="707"/>
                      </a:lnTo>
                      <a:lnTo>
                        <a:pt x="804" y="688"/>
                      </a:lnTo>
                      <a:lnTo>
                        <a:pt x="839" y="669"/>
                      </a:lnTo>
                      <a:lnTo>
                        <a:pt x="870" y="646"/>
                      </a:lnTo>
                      <a:lnTo>
                        <a:pt x="900" y="621"/>
                      </a:lnTo>
                      <a:lnTo>
                        <a:pt x="925" y="596"/>
                      </a:lnTo>
                      <a:lnTo>
                        <a:pt x="948" y="567"/>
                      </a:lnTo>
                      <a:lnTo>
                        <a:pt x="970" y="538"/>
                      </a:lnTo>
                      <a:lnTo>
                        <a:pt x="985" y="508"/>
                      </a:lnTo>
                      <a:lnTo>
                        <a:pt x="998" y="477"/>
                      </a:lnTo>
                      <a:lnTo>
                        <a:pt x="1008" y="444"/>
                      </a:lnTo>
                      <a:lnTo>
                        <a:pt x="1014" y="412"/>
                      </a:lnTo>
                      <a:lnTo>
                        <a:pt x="1016" y="379"/>
                      </a:lnTo>
                      <a:close/>
                      <a:moveTo>
                        <a:pt x="993" y="379"/>
                      </a:moveTo>
                      <a:lnTo>
                        <a:pt x="991" y="347"/>
                      </a:lnTo>
                      <a:lnTo>
                        <a:pt x="985" y="316"/>
                      </a:lnTo>
                      <a:lnTo>
                        <a:pt x="975" y="285"/>
                      </a:lnTo>
                      <a:lnTo>
                        <a:pt x="962" y="255"/>
                      </a:lnTo>
                      <a:lnTo>
                        <a:pt x="945" y="224"/>
                      </a:lnTo>
                      <a:lnTo>
                        <a:pt x="925" y="195"/>
                      </a:lnTo>
                      <a:lnTo>
                        <a:pt x="902" y="168"/>
                      </a:lnTo>
                      <a:lnTo>
                        <a:pt x="875" y="143"/>
                      </a:lnTo>
                      <a:lnTo>
                        <a:pt x="847" y="120"/>
                      </a:lnTo>
                      <a:lnTo>
                        <a:pt x="814" y="99"/>
                      </a:lnTo>
                      <a:lnTo>
                        <a:pt x="779" y="80"/>
                      </a:lnTo>
                      <a:lnTo>
                        <a:pt x="743" y="63"/>
                      </a:lnTo>
                      <a:lnTo>
                        <a:pt x="705" y="48"/>
                      </a:lnTo>
                      <a:lnTo>
                        <a:pt x="666" y="36"/>
                      </a:lnTo>
                      <a:lnTo>
                        <a:pt x="624" y="26"/>
                      </a:lnTo>
                      <a:lnTo>
                        <a:pt x="582" y="21"/>
                      </a:lnTo>
                      <a:lnTo>
                        <a:pt x="539" y="17"/>
                      </a:lnTo>
                      <a:lnTo>
                        <a:pt x="497" y="17"/>
                      </a:lnTo>
                      <a:lnTo>
                        <a:pt x="453" y="19"/>
                      </a:lnTo>
                      <a:lnTo>
                        <a:pt x="411" y="24"/>
                      </a:lnTo>
                      <a:lnTo>
                        <a:pt x="370" y="32"/>
                      </a:lnTo>
                      <a:lnTo>
                        <a:pt x="330" y="42"/>
                      </a:lnTo>
                      <a:lnTo>
                        <a:pt x="290" y="55"/>
                      </a:lnTo>
                      <a:lnTo>
                        <a:pt x="253" y="71"/>
                      </a:lnTo>
                      <a:lnTo>
                        <a:pt x="217" y="90"/>
                      </a:lnTo>
                      <a:lnTo>
                        <a:pt x="184" y="109"/>
                      </a:lnTo>
                      <a:lnTo>
                        <a:pt x="153" y="132"/>
                      </a:lnTo>
                      <a:lnTo>
                        <a:pt x="124" y="157"/>
                      </a:lnTo>
                      <a:lnTo>
                        <a:pt x="99" y="182"/>
                      </a:lnTo>
                      <a:lnTo>
                        <a:pt x="78" y="210"/>
                      </a:lnTo>
                      <a:lnTo>
                        <a:pt x="61" y="239"/>
                      </a:lnTo>
                      <a:lnTo>
                        <a:pt x="46" y="270"/>
                      </a:lnTo>
                      <a:lnTo>
                        <a:pt x="34" y="301"/>
                      </a:lnTo>
                      <a:lnTo>
                        <a:pt x="26" y="331"/>
                      </a:lnTo>
                      <a:lnTo>
                        <a:pt x="23" y="364"/>
                      </a:lnTo>
                      <a:lnTo>
                        <a:pt x="23" y="396"/>
                      </a:lnTo>
                      <a:lnTo>
                        <a:pt x="26" y="427"/>
                      </a:lnTo>
                      <a:lnTo>
                        <a:pt x="34" y="460"/>
                      </a:lnTo>
                      <a:lnTo>
                        <a:pt x="46" y="490"/>
                      </a:lnTo>
                      <a:lnTo>
                        <a:pt x="61" y="521"/>
                      </a:lnTo>
                      <a:lnTo>
                        <a:pt x="78" y="550"/>
                      </a:lnTo>
                      <a:lnTo>
                        <a:pt x="99" y="577"/>
                      </a:lnTo>
                      <a:lnTo>
                        <a:pt x="124" y="603"/>
                      </a:lnTo>
                      <a:lnTo>
                        <a:pt x="153" y="628"/>
                      </a:lnTo>
                      <a:lnTo>
                        <a:pt x="184" y="649"/>
                      </a:lnTo>
                      <a:lnTo>
                        <a:pt x="217" y="671"/>
                      </a:lnTo>
                      <a:lnTo>
                        <a:pt x="253" y="688"/>
                      </a:lnTo>
                      <a:lnTo>
                        <a:pt x="290" y="705"/>
                      </a:lnTo>
                      <a:lnTo>
                        <a:pt x="330" y="717"/>
                      </a:lnTo>
                      <a:lnTo>
                        <a:pt x="370" y="728"/>
                      </a:lnTo>
                      <a:lnTo>
                        <a:pt x="411" y="736"/>
                      </a:lnTo>
                      <a:lnTo>
                        <a:pt x="453" y="740"/>
                      </a:lnTo>
                      <a:lnTo>
                        <a:pt x="497" y="743"/>
                      </a:lnTo>
                      <a:lnTo>
                        <a:pt x="539" y="741"/>
                      </a:lnTo>
                      <a:lnTo>
                        <a:pt x="582" y="738"/>
                      </a:lnTo>
                      <a:lnTo>
                        <a:pt x="624" y="732"/>
                      </a:lnTo>
                      <a:lnTo>
                        <a:pt x="666" y="722"/>
                      </a:lnTo>
                      <a:lnTo>
                        <a:pt x="705" y="711"/>
                      </a:lnTo>
                      <a:lnTo>
                        <a:pt x="743" y="697"/>
                      </a:lnTo>
                      <a:lnTo>
                        <a:pt x="779" y="680"/>
                      </a:lnTo>
                      <a:lnTo>
                        <a:pt x="814" y="661"/>
                      </a:lnTo>
                      <a:lnTo>
                        <a:pt x="847" y="640"/>
                      </a:lnTo>
                      <a:lnTo>
                        <a:pt x="875" y="615"/>
                      </a:lnTo>
                      <a:lnTo>
                        <a:pt x="902" y="590"/>
                      </a:lnTo>
                      <a:lnTo>
                        <a:pt x="925" y="563"/>
                      </a:lnTo>
                      <a:lnTo>
                        <a:pt x="945" y="534"/>
                      </a:lnTo>
                      <a:lnTo>
                        <a:pt x="962" y="506"/>
                      </a:lnTo>
                      <a:lnTo>
                        <a:pt x="975" y="475"/>
                      </a:lnTo>
                      <a:lnTo>
                        <a:pt x="985" y="444"/>
                      </a:lnTo>
                      <a:lnTo>
                        <a:pt x="991" y="412"/>
                      </a:lnTo>
                      <a:lnTo>
                        <a:pt x="993" y="379"/>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1" name="Freeform 32"/>
                <p:cNvSpPr>
                  <a:spLocks noEditPoints="1"/>
                </p:cNvSpPr>
                <p:nvPr/>
              </p:nvSpPr>
              <p:spPr bwMode="auto">
                <a:xfrm>
                  <a:off x="2338" y="2250"/>
                  <a:ext cx="970" cy="726"/>
                </a:xfrm>
                <a:custGeom>
                  <a:avLst/>
                  <a:gdLst>
                    <a:gd name="T0" fmla="*/ 962 w 970"/>
                    <a:gd name="T1" fmla="*/ 299 h 726"/>
                    <a:gd name="T2" fmla="*/ 922 w 970"/>
                    <a:gd name="T3" fmla="*/ 207 h 726"/>
                    <a:gd name="T4" fmla="*/ 852 w 970"/>
                    <a:gd name="T5" fmla="*/ 126 h 726"/>
                    <a:gd name="T6" fmla="*/ 756 w 970"/>
                    <a:gd name="T7" fmla="*/ 63 h 726"/>
                    <a:gd name="T8" fmla="*/ 643 w 970"/>
                    <a:gd name="T9" fmla="*/ 19 h 726"/>
                    <a:gd name="T10" fmla="*/ 516 w 970"/>
                    <a:gd name="T11" fmla="*/ 0 h 726"/>
                    <a:gd name="T12" fmla="*/ 388 w 970"/>
                    <a:gd name="T13" fmla="*/ 7 h 726"/>
                    <a:gd name="T14" fmla="*/ 267 w 970"/>
                    <a:gd name="T15" fmla="*/ 38 h 726"/>
                    <a:gd name="T16" fmla="*/ 161 w 970"/>
                    <a:gd name="T17" fmla="*/ 92 h 726"/>
                    <a:gd name="T18" fmla="*/ 76 w 970"/>
                    <a:gd name="T19" fmla="*/ 165 h 726"/>
                    <a:gd name="T20" fmla="*/ 23 w 970"/>
                    <a:gd name="T21" fmla="*/ 253 h 726"/>
                    <a:gd name="T22" fmla="*/ 0 w 970"/>
                    <a:gd name="T23" fmla="*/ 347 h 726"/>
                    <a:gd name="T24" fmla="*/ 11 w 970"/>
                    <a:gd name="T25" fmla="*/ 443 h 726"/>
                    <a:gd name="T26" fmla="*/ 55 w 970"/>
                    <a:gd name="T27" fmla="*/ 533 h 726"/>
                    <a:gd name="T28" fmla="*/ 130 w 970"/>
                    <a:gd name="T29" fmla="*/ 611 h 726"/>
                    <a:gd name="T30" fmla="*/ 230 w 970"/>
                    <a:gd name="T31" fmla="*/ 671 h 726"/>
                    <a:gd name="T32" fmla="*/ 347 w 970"/>
                    <a:gd name="T33" fmla="*/ 711 h 726"/>
                    <a:gd name="T34" fmla="*/ 474 w 970"/>
                    <a:gd name="T35" fmla="*/ 726 h 726"/>
                    <a:gd name="T36" fmla="*/ 601 w 970"/>
                    <a:gd name="T37" fmla="*/ 715 h 726"/>
                    <a:gd name="T38" fmla="*/ 720 w 970"/>
                    <a:gd name="T39" fmla="*/ 680 h 726"/>
                    <a:gd name="T40" fmla="*/ 824 w 970"/>
                    <a:gd name="T41" fmla="*/ 623 h 726"/>
                    <a:gd name="T42" fmla="*/ 902 w 970"/>
                    <a:gd name="T43" fmla="*/ 546 h 726"/>
                    <a:gd name="T44" fmla="*/ 952 w 970"/>
                    <a:gd name="T45" fmla="*/ 458 h 726"/>
                    <a:gd name="T46" fmla="*/ 970 w 970"/>
                    <a:gd name="T47" fmla="*/ 362 h 726"/>
                    <a:gd name="T48" fmla="*/ 939 w 970"/>
                    <a:gd name="T49" fmla="*/ 301 h 726"/>
                    <a:gd name="T50" fmla="*/ 899 w 970"/>
                    <a:gd name="T51" fmla="*/ 211 h 726"/>
                    <a:gd name="T52" fmla="*/ 829 w 970"/>
                    <a:gd name="T53" fmla="*/ 132 h 726"/>
                    <a:gd name="T54" fmla="*/ 733 w 970"/>
                    <a:gd name="T55" fmla="*/ 71 h 726"/>
                    <a:gd name="T56" fmla="*/ 618 w 970"/>
                    <a:gd name="T57" fmla="*/ 32 h 726"/>
                    <a:gd name="T58" fmla="*/ 495 w 970"/>
                    <a:gd name="T59" fmla="*/ 17 h 726"/>
                    <a:gd name="T60" fmla="*/ 370 w 970"/>
                    <a:gd name="T61" fmla="*/ 29 h 726"/>
                    <a:gd name="T62" fmla="*/ 253 w 970"/>
                    <a:gd name="T63" fmla="*/ 63 h 726"/>
                    <a:gd name="T64" fmla="*/ 153 w 970"/>
                    <a:gd name="T65" fmla="*/ 121 h 726"/>
                    <a:gd name="T66" fmla="*/ 78 w 970"/>
                    <a:gd name="T67" fmla="*/ 197 h 726"/>
                    <a:gd name="T68" fmla="*/ 34 w 970"/>
                    <a:gd name="T69" fmla="*/ 285 h 726"/>
                    <a:gd name="T70" fmla="*/ 23 w 970"/>
                    <a:gd name="T71" fmla="*/ 377 h 726"/>
                    <a:gd name="T72" fmla="*/ 46 w 970"/>
                    <a:gd name="T73" fmla="*/ 471 h 726"/>
                    <a:gd name="T74" fmla="*/ 101 w 970"/>
                    <a:gd name="T75" fmla="*/ 556 h 726"/>
                    <a:gd name="T76" fmla="*/ 184 w 970"/>
                    <a:gd name="T77" fmla="*/ 625 h 726"/>
                    <a:gd name="T78" fmla="*/ 290 w 970"/>
                    <a:gd name="T79" fmla="*/ 677 h 726"/>
                    <a:gd name="T80" fmla="*/ 411 w 970"/>
                    <a:gd name="T81" fmla="*/ 703 h 726"/>
                    <a:gd name="T82" fmla="*/ 537 w 970"/>
                    <a:gd name="T83" fmla="*/ 705 h 726"/>
                    <a:gd name="T84" fmla="*/ 658 w 970"/>
                    <a:gd name="T85" fmla="*/ 682 h 726"/>
                    <a:gd name="T86" fmla="*/ 768 w 970"/>
                    <a:gd name="T87" fmla="*/ 636 h 726"/>
                    <a:gd name="T88" fmla="*/ 856 w 970"/>
                    <a:gd name="T89" fmla="*/ 569 h 726"/>
                    <a:gd name="T90" fmla="*/ 916 w 970"/>
                    <a:gd name="T91" fmla="*/ 485 h 726"/>
                    <a:gd name="T92" fmla="*/ 945 w 970"/>
                    <a:gd name="T93" fmla="*/ 395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70"/>
                    <a:gd name="T142" fmla="*/ 0 h 726"/>
                    <a:gd name="T143" fmla="*/ 970 w 970"/>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70" h="726">
                      <a:moveTo>
                        <a:pt x="970" y="362"/>
                      </a:moveTo>
                      <a:lnTo>
                        <a:pt x="968" y="330"/>
                      </a:lnTo>
                      <a:lnTo>
                        <a:pt x="962" y="299"/>
                      </a:lnTo>
                      <a:lnTo>
                        <a:pt x="952" y="268"/>
                      </a:lnTo>
                      <a:lnTo>
                        <a:pt x="939" y="238"/>
                      </a:lnTo>
                      <a:lnTo>
                        <a:pt x="922" y="207"/>
                      </a:lnTo>
                      <a:lnTo>
                        <a:pt x="902" y="178"/>
                      </a:lnTo>
                      <a:lnTo>
                        <a:pt x="879" y="151"/>
                      </a:lnTo>
                      <a:lnTo>
                        <a:pt x="852" y="126"/>
                      </a:lnTo>
                      <a:lnTo>
                        <a:pt x="824" y="103"/>
                      </a:lnTo>
                      <a:lnTo>
                        <a:pt x="791" y="82"/>
                      </a:lnTo>
                      <a:lnTo>
                        <a:pt x="756" y="63"/>
                      </a:lnTo>
                      <a:lnTo>
                        <a:pt x="720" y="46"/>
                      </a:lnTo>
                      <a:lnTo>
                        <a:pt x="682" y="31"/>
                      </a:lnTo>
                      <a:lnTo>
                        <a:pt x="643" y="19"/>
                      </a:lnTo>
                      <a:lnTo>
                        <a:pt x="601" y="9"/>
                      </a:lnTo>
                      <a:lnTo>
                        <a:pt x="559" y="4"/>
                      </a:lnTo>
                      <a:lnTo>
                        <a:pt x="516" y="0"/>
                      </a:lnTo>
                      <a:lnTo>
                        <a:pt x="474" y="0"/>
                      </a:lnTo>
                      <a:lnTo>
                        <a:pt x="430" y="2"/>
                      </a:lnTo>
                      <a:lnTo>
                        <a:pt x="388" y="7"/>
                      </a:lnTo>
                      <a:lnTo>
                        <a:pt x="347" y="15"/>
                      </a:lnTo>
                      <a:lnTo>
                        <a:pt x="307" y="25"/>
                      </a:lnTo>
                      <a:lnTo>
                        <a:pt x="267" y="38"/>
                      </a:lnTo>
                      <a:lnTo>
                        <a:pt x="230" y="54"/>
                      </a:lnTo>
                      <a:lnTo>
                        <a:pt x="194" y="73"/>
                      </a:lnTo>
                      <a:lnTo>
                        <a:pt x="161" y="92"/>
                      </a:lnTo>
                      <a:lnTo>
                        <a:pt x="130" y="115"/>
                      </a:lnTo>
                      <a:lnTo>
                        <a:pt x="101" y="140"/>
                      </a:lnTo>
                      <a:lnTo>
                        <a:pt x="76" y="165"/>
                      </a:lnTo>
                      <a:lnTo>
                        <a:pt x="55" y="193"/>
                      </a:lnTo>
                      <a:lnTo>
                        <a:pt x="38" y="222"/>
                      </a:lnTo>
                      <a:lnTo>
                        <a:pt x="23" y="253"/>
                      </a:lnTo>
                      <a:lnTo>
                        <a:pt x="11" y="284"/>
                      </a:lnTo>
                      <a:lnTo>
                        <a:pt x="3" y="314"/>
                      </a:lnTo>
                      <a:lnTo>
                        <a:pt x="0" y="347"/>
                      </a:lnTo>
                      <a:lnTo>
                        <a:pt x="0" y="379"/>
                      </a:lnTo>
                      <a:lnTo>
                        <a:pt x="3" y="410"/>
                      </a:lnTo>
                      <a:lnTo>
                        <a:pt x="11" y="443"/>
                      </a:lnTo>
                      <a:lnTo>
                        <a:pt x="23" y="473"/>
                      </a:lnTo>
                      <a:lnTo>
                        <a:pt x="38" y="504"/>
                      </a:lnTo>
                      <a:lnTo>
                        <a:pt x="55" y="533"/>
                      </a:lnTo>
                      <a:lnTo>
                        <a:pt x="76" y="560"/>
                      </a:lnTo>
                      <a:lnTo>
                        <a:pt x="101" y="586"/>
                      </a:lnTo>
                      <a:lnTo>
                        <a:pt x="130" y="611"/>
                      </a:lnTo>
                      <a:lnTo>
                        <a:pt x="161" y="632"/>
                      </a:lnTo>
                      <a:lnTo>
                        <a:pt x="194" y="654"/>
                      </a:lnTo>
                      <a:lnTo>
                        <a:pt x="230" y="671"/>
                      </a:lnTo>
                      <a:lnTo>
                        <a:pt x="267" y="688"/>
                      </a:lnTo>
                      <a:lnTo>
                        <a:pt x="307" y="700"/>
                      </a:lnTo>
                      <a:lnTo>
                        <a:pt x="347" y="711"/>
                      </a:lnTo>
                      <a:lnTo>
                        <a:pt x="388" y="719"/>
                      </a:lnTo>
                      <a:lnTo>
                        <a:pt x="430" y="723"/>
                      </a:lnTo>
                      <a:lnTo>
                        <a:pt x="474" y="726"/>
                      </a:lnTo>
                      <a:lnTo>
                        <a:pt x="516" y="724"/>
                      </a:lnTo>
                      <a:lnTo>
                        <a:pt x="559" y="721"/>
                      </a:lnTo>
                      <a:lnTo>
                        <a:pt x="601" y="715"/>
                      </a:lnTo>
                      <a:lnTo>
                        <a:pt x="643" y="705"/>
                      </a:lnTo>
                      <a:lnTo>
                        <a:pt x="682" y="694"/>
                      </a:lnTo>
                      <a:lnTo>
                        <a:pt x="720" y="680"/>
                      </a:lnTo>
                      <a:lnTo>
                        <a:pt x="756" y="663"/>
                      </a:lnTo>
                      <a:lnTo>
                        <a:pt x="791" y="644"/>
                      </a:lnTo>
                      <a:lnTo>
                        <a:pt x="824" y="623"/>
                      </a:lnTo>
                      <a:lnTo>
                        <a:pt x="852" y="598"/>
                      </a:lnTo>
                      <a:lnTo>
                        <a:pt x="879" y="573"/>
                      </a:lnTo>
                      <a:lnTo>
                        <a:pt x="902" y="546"/>
                      </a:lnTo>
                      <a:lnTo>
                        <a:pt x="922" y="517"/>
                      </a:lnTo>
                      <a:lnTo>
                        <a:pt x="939" y="489"/>
                      </a:lnTo>
                      <a:lnTo>
                        <a:pt x="952" y="458"/>
                      </a:lnTo>
                      <a:lnTo>
                        <a:pt x="962" y="427"/>
                      </a:lnTo>
                      <a:lnTo>
                        <a:pt x="968" y="395"/>
                      </a:lnTo>
                      <a:lnTo>
                        <a:pt x="970" y="362"/>
                      </a:lnTo>
                      <a:close/>
                      <a:moveTo>
                        <a:pt x="947" y="362"/>
                      </a:moveTo>
                      <a:lnTo>
                        <a:pt x="945" y="331"/>
                      </a:lnTo>
                      <a:lnTo>
                        <a:pt x="939" y="301"/>
                      </a:lnTo>
                      <a:lnTo>
                        <a:pt x="929" y="270"/>
                      </a:lnTo>
                      <a:lnTo>
                        <a:pt x="916" y="239"/>
                      </a:lnTo>
                      <a:lnTo>
                        <a:pt x="899" y="211"/>
                      </a:lnTo>
                      <a:lnTo>
                        <a:pt x="879" y="184"/>
                      </a:lnTo>
                      <a:lnTo>
                        <a:pt x="856" y="157"/>
                      </a:lnTo>
                      <a:lnTo>
                        <a:pt x="829" y="132"/>
                      </a:lnTo>
                      <a:lnTo>
                        <a:pt x="799" y="109"/>
                      </a:lnTo>
                      <a:lnTo>
                        <a:pt x="768" y="90"/>
                      </a:lnTo>
                      <a:lnTo>
                        <a:pt x="733" y="71"/>
                      </a:lnTo>
                      <a:lnTo>
                        <a:pt x="697" y="55"/>
                      </a:lnTo>
                      <a:lnTo>
                        <a:pt x="658" y="42"/>
                      </a:lnTo>
                      <a:lnTo>
                        <a:pt x="618" y="32"/>
                      </a:lnTo>
                      <a:lnTo>
                        <a:pt x="578" y="25"/>
                      </a:lnTo>
                      <a:lnTo>
                        <a:pt x="537" y="19"/>
                      </a:lnTo>
                      <a:lnTo>
                        <a:pt x="495" y="17"/>
                      </a:lnTo>
                      <a:lnTo>
                        <a:pt x="453" y="17"/>
                      </a:lnTo>
                      <a:lnTo>
                        <a:pt x="411" y="21"/>
                      </a:lnTo>
                      <a:lnTo>
                        <a:pt x="370" y="29"/>
                      </a:lnTo>
                      <a:lnTo>
                        <a:pt x="330" y="36"/>
                      </a:lnTo>
                      <a:lnTo>
                        <a:pt x="290" y="48"/>
                      </a:lnTo>
                      <a:lnTo>
                        <a:pt x="253" y="63"/>
                      </a:lnTo>
                      <a:lnTo>
                        <a:pt x="219" y="80"/>
                      </a:lnTo>
                      <a:lnTo>
                        <a:pt x="184" y="100"/>
                      </a:lnTo>
                      <a:lnTo>
                        <a:pt x="153" y="121"/>
                      </a:lnTo>
                      <a:lnTo>
                        <a:pt x="126" y="144"/>
                      </a:lnTo>
                      <a:lnTo>
                        <a:pt x="101" y="170"/>
                      </a:lnTo>
                      <a:lnTo>
                        <a:pt x="78" y="197"/>
                      </a:lnTo>
                      <a:lnTo>
                        <a:pt x="61" y="224"/>
                      </a:lnTo>
                      <a:lnTo>
                        <a:pt x="46" y="255"/>
                      </a:lnTo>
                      <a:lnTo>
                        <a:pt x="34" y="285"/>
                      </a:lnTo>
                      <a:lnTo>
                        <a:pt x="27" y="316"/>
                      </a:lnTo>
                      <a:lnTo>
                        <a:pt x="23" y="347"/>
                      </a:lnTo>
                      <a:lnTo>
                        <a:pt x="23" y="377"/>
                      </a:lnTo>
                      <a:lnTo>
                        <a:pt x="27" y="410"/>
                      </a:lnTo>
                      <a:lnTo>
                        <a:pt x="34" y="441"/>
                      </a:lnTo>
                      <a:lnTo>
                        <a:pt x="46" y="471"/>
                      </a:lnTo>
                      <a:lnTo>
                        <a:pt x="61" y="500"/>
                      </a:lnTo>
                      <a:lnTo>
                        <a:pt x="78" y="529"/>
                      </a:lnTo>
                      <a:lnTo>
                        <a:pt x="101" y="556"/>
                      </a:lnTo>
                      <a:lnTo>
                        <a:pt x="126" y="581"/>
                      </a:lnTo>
                      <a:lnTo>
                        <a:pt x="153" y="604"/>
                      </a:lnTo>
                      <a:lnTo>
                        <a:pt x="184" y="625"/>
                      </a:lnTo>
                      <a:lnTo>
                        <a:pt x="219" y="646"/>
                      </a:lnTo>
                      <a:lnTo>
                        <a:pt x="253" y="661"/>
                      </a:lnTo>
                      <a:lnTo>
                        <a:pt x="290" y="677"/>
                      </a:lnTo>
                      <a:lnTo>
                        <a:pt x="330" y="688"/>
                      </a:lnTo>
                      <a:lnTo>
                        <a:pt x="370" y="698"/>
                      </a:lnTo>
                      <a:lnTo>
                        <a:pt x="411" y="703"/>
                      </a:lnTo>
                      <a:lnTo>
                        <a:pt x="453" y="707"/>
                      </a:lnTo>
                      <a:lnTo>
                        <a:pt x="495" y="709"/>
                      </a:lnTo>
                      <a:lnTo>
                        <a:pt x="537" y="705"/>
                      </a:lnTo>
                      <a:lnTo>
                        <a:pt x="578" y="701"/>
                      </a:lnTo>
                      <a:lnTo>
                        <a:pt x="618" y="694"/>
                      </a:lnTo>
                      <a:lnTo>
                        <a:pt x="658" y="682"/>
                      </a:lnTo>
                      <a:lnTo>
                        <a:pt x="697" y="669"/>
                      </a:lnTo>
                      <a:lnTo>
                        <a:pt x="733" y="654"/>
                      </a:lnTo>
                      <a:lnTo>
                        <a:pt x="768" y="636"/>
                      </a:lnTo>
                      <a:lnTo>
                        <a:pt x="799" y="615"/>
                      </a:lnTo>
                      <a:lnTo>
                        <a:pt x="829" y="592"/>
                      </a:lnTo>
                      <a:lnTo>
                        <a:pt x="856" y="569"/>
                      </a:lnTo>
                      <a:lnTo>
                        <a:pt x="879" y="542"/>
                      </a:lnTo>
                      <a:lnTo>
                        <a:pt x="899" y="516"/>
                      </a:lnTo>
                      <a:lnTo>
                        <a:pt x="916" y="485"/>
                      </a:lnTo>
                      <a:lnTo>
                        <a:pt x="929" y="456"/>
                      </a:lnTo>
                      <a:lnTo>
                        <a:pt x="939" y="425"/>
                      </a:lnTo>
                      <a:lnTo>
                        <a:pt x="945" y="395"/>
                      </a:lnTo>
                      <a:lnTo>
                        <a:pt x="947" y="362"/>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2" name="Freeform 33"/>
                <p:cNvSpPr>
                  <a:spLocks noEditPoints="1"/>
                </p:cNvSpPr>
                <p:nvPr/>
              </p:nvSpPr>
              <p:spPr bwMode="auto">
                <a:xfrm>
                  <a:off x="2361" y="2267"/>
                  <a:ext cx="924" cy="692"/>
                </a:xfrm>
                <a:custGeom>
                  <a:avLst/>
                  <a:gdLst>
                    <a:gd name="T0" fmla="*/ 916 w 924"/>
                    <a:gd name="T1" fmla="*/ 284 h 692"/>
                    <a:gd name="T2" fmla="*/ 876 w 924"/>
                    <a:gd name="T3" fmla="*/ 194 h 692"/>
                    <a:gd name="T4" fmla="*/ 806 w 924"/>
                    <a:gd name="T5" fmla="*/ 115 h 692"/>
                    <a:gd name="T6" fmla="*/ 710 w 924"/>
                    <a:gd name="T7" fmla="*/ 54 h 692"/>
                    <a:gd name="T8" fmla="*/ 595 w 924"/>
                    <a:gd name="T9" fmla="*/ 15 h 692"/>
                    <a:gd name="T10" fmla="*/ 472 w 924"/>
                    <a:gd name="T11" fmla="*/ 0 h 692"/>
                    <a:gd name="T12" fmla="*/ 347 w 924"/>
                    <a:gd name="T13" fmla="*/ 12 h 692"/>
                    <a:gd name="T14" fmla="*/ 230 w 924"/>
                    <a:gd name="T15" fmla="*/ 46 h 692"/>
                    <a:gd name="T16" fmla="*/ 130 w 924"/>
                    <a:gd name="T17" fmla="*/ 104 h 692"/>
                    <a:gd name="T18" fmla="*/ 55 w 924"/>
                    <a:gd name="T19" fmla="*/ 180 h 692"/>
                    <a:gd name="T20" fmla="*/ 11 w 924"/>
                    <a:gd name="T21" fmla="*/ 268 h 692"/>
                    <a:gd name="T22" fmla="*/ 0 w 924"/>
                    <a:gd name="T23" fmla="*/ 360 h 692"/>
                    <a:gd name="T24" fmla="*/ 23 w 924"/>
                    <a:gd name="T25" fmla="*/ 454 h 692"/>
                    <a:gd name="T26" fmla="*/ 78 w 924"/>
                    <a:gd name="T27" fmla="*/ 539 h 692"/>
                    <a:gd name="T28" fmla="*/ 161 w 924"/>
                    <a:gd name="T29" fmla="*/ 608 h 692"/>
                    <a:gd name="T30" fmla="*/ 267 w 924"/>
                    <a:gd name="T31" fmla="*/ 660 h 692"/>
                    <a:gd name="T32" fmla="*/ 388 w 924"/>
                    <a:gd name="T33" fmla="*/ 686 h 692"/>
                    <a:gd name="T34" fmla="*/ 514 w 924"/>
                    <a:gd name="T35" fmla="*/ 688 h 692"/>
                    <a:gd name="T36" fmla="*/ 635 w 924"/>
                    <a:gd name="T37" fmla="*/ 665 h 692"/>
                    <a:gd name="T38" fmla="*/ 745 w 924"/>
                    <a:gd name="T39" fmla="*/ 619 h 692"/>
                    <a:gd name="T40" fmla="*/ 833 w 924"/>
                    <a:gd name="T41" fmla="*/ 552 h 692"/>
                    <a:gd name="T42" fmla="*/ 893 w 924"/>
                    <a:gd name="T43" fmla="*/ 468 h 692"/>
                    <a:gd name="T44" fmla="*/ 922 w 924"/>
                    <a:gd name="T45" fmla="*/ 378 h 692"/>
                    <a:gd name="T46" fmla="*/ 899 w 924"/>
                    <a:gd name="T47" fmla="*/ 314 h 692"/>
                    <a:gd name="T48" fmla="*/ 870 w 924"/>
                    <a:gd name="T49" fmla="*/ 226 h 692"/>
                    <a:gd name="T50" fmla="*/ 812 w 924"/>
                    <a:gd name="T51" fmla="*/ 148 h 692"/>
                    <a:gd name="T52" fmla="*/ 726 w 924"/>
                    <a:gd name="T53" fmla="*/ 84 h 692"/>
                    <a:gd name="T54" fmla="*/ 620 w 924"/>
                    <a:gd name="T55" fmla="*/ 38 h 692"/>
                    <a:gd name="T56" fmla="*/ 501 w 924"/>
                    <a:gd name="T57" fmla="*/ 19 h 692"/>
                    <a:gd name="T58" fmla="*/ 380 w 924"/>
                    <a:gd name="T59" fmla="*/ 23 h 692"/>
                    <a:gd name="T60" fmla="*/ 265 w 924"/>
                    <a:gd name="T61" fmla="*/ 52 h 692"/>
                    <a:gd name="T62" fmla="*/ 165 w 924"/>
                    <a:gd name="T63" fmla="*/ 104 h 692"/>
                    <a:gd name="T64" fmla="*/ 88 w 924"/>
                    <a:gd name="T65" fmla="*/ 173 h 692"/>
                    <a:gd name="T66" fmla="*/ 40 w 924"/>
                    <a:gd name="T67" fmla="*/ 255 h 692"/>
                    <a:gd name="T68" fmla="*/ 23 w 924"/>
                    <a:gd name="T69" fmla="*/ 345 h 692"/>
                    <a:gd name="T70" fmla="*/ 40 w 924"/>
                    <a:gd name="T71" fmla="*/ 435 h 692"/>
                    <a:gd name="T72" fmla="*/ 88 w 924"/>
                    <a:gd name="T73" fmla="*/ 518 h 692"/>
                    <a:gd name="T74" fmla="*/ 165 w 924"/>
                    <a:gd name="T75" fmla="*/ 589 h 692"/>
                    <a:gd name="T76" fmla="*/ 265 w 924"/>
                    <a:gd name="T77" fmla="*/ 640 h 692"/>
                    <a:gd name="T78" fmla="*/ 380 w 924"/>
                    <a:gd name="T79" fmla="*/ 669 h 692"/>
                    <a:gd name="T80" fmla="*/ 501 w 924"/>
                    <a:gd name="T81" fmla="*/ 673 h 692"/>
                    <a:gd name="T82" fmla="*/ 620 w 924"/>
                    <a:gd name="T83" fmla="*/ 652 h 692"/>
                    <a:gd name="T84" fmla="*/ 726 w 924"/>
                    <a:gd name="T85" fmla="*/ 608 h 692"/>
                    <a:gd name="T86" fmla="*/ 812 w 924"/>
                    <a:gd name="T87" fmla="*/ 543 h 692"/>
                    <a:gd name="T88" fmla="*/ 870 w 924"/>
                    <a:gd name="T89" fmla="*/ 464 h 692"/>
                    <a:gd name="T90" fmla="*/ 899 w 924"/>
                    <a:gd name="T91" fmla="*/ 376 h 6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4"/>
                    <a:gd name="T139" fmla="*/ 0 h 692"/>
                    <a:gd name="T140" fmla="*/ 924 w 924"/>
                    <a:gd name="T141" fmla="*/ 692 h 6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4" h="692">
                      <a:moveTo>
                        <a:pt x="924" y="345"/>
                      </a:moveTo>
                      <a:lnTo>
                        <a:pt x="922" y="314"/>
                      </a:lnTo>
                      <a:lnTo>
                        <a:pt x="916" y="284"/>
                      </a:lnTo>
                      <a:lnTo>
                        <a:pt x="906" y="253"/>
                      </a:lnTo>
                      <a:lnTo>
                        <a:pt x="893" y="222"/>
                      </a:lnTo>
                      <a:lnTo>
                        <a:pt x="876" y="194"/>
                      </a:lnTo>
                      <a:lnTo>
                        <a:pt x="856" y="167"/>
                      </a:lnTo>
                      <a:lnTo>
                        <a:pt x="833" y="140"/>
                      </a:lnTo>
                      <a:lnTo>
                        <a:pt x="806" y="115"/>
                      </a:lnTo>
                      <a:lnTo>
                        <a:pt x="776" y="92"/>
                      </a:lnTo>
                      <a:lnTo>
                        <a:pt x="745" y="73"/>
                      </a:lnTo>
                      <a:lnTo>
                        <a:pt x="710" y="54"/>
                      </a:lnTo>
                      <a:lnTo>
                        <a:pt x="674" y="38"/>
                      </a:lnTo>
                      <a:lnTo>
                        <a:pt x="635" y="25"/>
                      </a:lnTo>
                      <a:lnTo>
                        <a:pt x="595" y="15"/>
                      </a:lnTo>
                      <a:lnTo>
                        <a:pt x="555" y="8"/>
                      </a:lnTo>
                      <a:lnTo>
                        <a:pt x="514" y="2"/>
                      </a:lnTo>
                      <a:lnTo>
                        <a:pt x="472" y="0"/>
                      </a:lnTo>
                      <a:lnTo>
                        <a:pt x="430" y="0"/>
                      </a:lnTo>
                      <a:lnTo>
                        <a:pt x="388" y="4"/>
                      </a:lnTo>
                      <a:lnTo>
                        <a:pt x="347" y="12"/>
                      </a:lnTo>
                      <a:lnTo>
                        <a:pt x="307" y="19"/>
                      </a:lnTo>
                      <a:lnTo>
                        <a:pt x="267" y="31"/>
                      </a:lnTo>
                      <a:lnTo>
                        <a:pt x="230" y="46"/>
                      </a:lnTo>
                      <a:lnTo>
                        <a:pt x="196" y="63"/>
                      </a:lnTo>
                      <a:lnTo>
                        <a:pt x="161" y="83"/>
                      </a:lnTo>
                      <a:lnTo>
                        <a:pt x="130" y="104"/>
                      </a:lnTo>
                      <a:lnTo>
                        <a:pt x="103" y="127"/>
                      </a:lnTo>
                      <a:lnTo>
                        <a:pt x="78" y="153"/>
                      </a:lnTo>
                      <a:lnTo>
                        <a:pt x="55" y="180"/>
                      </a:lnTo>
                      <a:lnTo>
                        <a:pt x="38" y="207"/>
                      </a:lnTo>
                      <a:lnTo>
                        <a:pt x="23" y="238"/>
                      </a:lnTo>
                      <a:lnTo>
                        <a:pt x="11" y="268"/>
                      </a:lnTo>
                      <a:lnTo>
                        <a:pt x="4" y="299"/>
                      </a:lnTo>
                      <a:lnTo>
                        <a:pt x="0" y="330"/>
                      </a:lnTo>
                      <a:lnTo>
                        <a:pt x="0" y="360"/>
                      </a:lnTo>
                      <a:lnTo>
                        <a:pt x="4" y="393"/>
                      </a:lnTo>
                      <a:lnTo>
                        <a:pt x="11" y="424"/>
                      </a:lnTo>
                      <a:lnTo>
                        <a:pt x="23" y="454"/>
                      </a:lnTo>
                      <a:lnTo>
                        <a:pt x="38" y="483"/>
                      </a:lnTo>
                      <a:lnTo>
                        <a:pt x="55" y="512"/>
                      </a:lnTo>
                      <a:lnTo>
                        <a:pt x="78" y="539"/>
                      </a:lnTo>
                      <a:lnTo>
                        <a:pt x="103" y="564"/>
                      </a:lnTo>
                      <a:lnTo>
                        <a:pt x="130" y="587"/>
                      </a:lnTo>
                      <a:lnTo>
                        <a:pt x="161" y="608"/>
                      </a:lnTo>
                      <a:lnTo>
                        <a:pt x="196" y="629"/>
                      </a:lnTo>
                      <a:lnTo>
                        <a:pt x="230" y="644"/>
                      </a:lnTo>
                      <a:lnTo>
                        <a:pt x="267" y="660"/>
                      </a:lnTo>
                      <a:lnTo>
                        <a:pt x="307" y="671"/>
                      </a:lnTo>
                      <a:lnTo>
                        <a:pt x="347" y="681"/>
                      </a:lnTo>
                      <a:lnTo>
                        <a:pt x="388" y="686"/>
                      </a:lnTo>
                      <a:lnTo>
                        <a:pt x="430" y="690"/>
                      </a:lnTo>
                      <a:lnTo>
                        <a:pt x="472" y="692"/>
                      </a:lnTo>
                      <a:lnTo>
                        <a:pt x="514" y="688"/>
                      </a:lnTo>
                      <a:lnTo>
                        <a:pt x="555" y="684"/>
                      </a:lnTo>
                      <a:lnTo>
                        <a:pt x="595" y="677"/>
                      </a:lnTo>
                      <a:lnTo>
                        <a:pt x="635" y="665"/>
                      </a:lnTo>
                      <a:lnTo>
                        <a:pt x="674" y="652"/>
                      </a:lnTo>
                      <a:lnTo>
                        <a:pt x="710" y="637"/>
                      </a:lnTo>
                      <a:lnTo>
                        <a:pt x="745" y="619"/>
                      </a:lnTo>
                      <a:lnTo>
                        <a:pt x="776" y="598"/>
                      </a:lnTo>
                      <a:lnTo>
                        <a:pt x="806" y="575"/>
                      </a:lnTo>
                      <a:lnTo>
                        <a:pt x="833" y="552"/>
                      </a:lnTo>
                      <a:lnTo>
                        <a:pt x="856" y="525"/>
                      </a:lnTo>
                      <a:lnTo>
                        <a:pt x="876" y="499"/>
                      </a:lnTo>
                      <a:lnTo>
                        <a:pt x="893" y="468"/>
                      </a:lnTo>
                      <a:lnTo>
                        <a:pt x="906" y="439"/>
                      </a:lnTo>
                      <a:lnTo>
                        <a:pt x="916" y="408"/>
                      </a:lnTo>
                      <a:lnTo>
                        <a:pt x="922" y="378"/>
                      </a:lnTo>
                      <a:lnTo>
                        <a:pt x="924" y="345"/>
                      </a:lnTo>
                      <a:close/>
                      <a:moveTo>
                        <a:pt x="901" y="345"/>
                      </a:moveTo>
                      <a:lnTo>
                        <a:pt x="899" y="314"/>
                      </a:lnTo>
                      <a:lnTo>
                        <a:pt x="893" y="286"/>
                      </a:lnTo>
                      <a:lnTo>
                        <a:pt x="883" y="255"/>
                      </a:lnTo>
                      <a:lnTo>
                        <a:pt x="870" y="226"/>
                      </a:lnTo>
                      <a:lnTo>
                        <a:pt x="854" y="199"/>
                      </a:lnTo>
                      <a:lnTo>
                        <a:pt x="835" y="173"/>
                      </a:lnTo>
                      <a:lnTo>
                        <a:pt x="812" y="148"/>
                      </a:lnTo>
                      <a:lnTo>
                        <a:pt x="785" y="125"/>
                      </a:lnTo>
                      <a:lnTo>
                        <a:pt x="756" y="104"/>
                      </a:lnTo>
                      <a:lnTo>
                        <a:pt x="726" y="84"/>
                      </a:lnTo>
                      <a:lnTo>
                        <a:pt x="693" y="67"/>
                      </a:lnTo>
                      <a:lnTo>
                        <a:pt x="657" y="52"/>
                      </a:lnTo>
                      <a:lnTo>
                        <a:pt x="620" y="38"/>
                      </a:lnTo>
                      <a:lnTo>
                        <a:pt x="582" y="29"/>
                      </a:lnTo>
                      <a:lnTo>
                        <a:pt x="541" y="23"/>
                      </a:lnTo>
                      <a:lnTo>
                        <a:pt x="501" y="19"/>
                      </a:lnTo>
                      <a:lnTo>
                        <a:pt x="461" y="17"/>
                      </a:lnTo>
                      <a:lnTo>
                        <a:pt x="420" y="19"/>
                      </a:lnTo>
                      <a:lnTo>
                        <a:pt x="380" y="23"/>
                      </a:lnTo>
                      <a:lnTo>
                        <a:pt x="342" y="29"/>
                      </a:lnTo>
                      <a:lnTo>
                        <a:pt x="303" y="38"/>
                      </a:lnTo>
                      <a:lnTo>
                        <a:pt x="265" y="52"/>
                      </a:lnTo>
                      <a:lnTo>
                        <a:pt x="230" y="67"/>
                      </a:lnTo>
                      <a:lnTo>
                        <a:pt x="198" y="84"/>
                      </a:lnTo>
                      <a:lnTo>
                        <a:pt x="165" y="104"/>
                      </a:lnTo>
                      <a:lnTo>
                        <a:pt x="136" y="125"/>
                      </a:lnTo>
                      <a:lnTo>
                        <a:pt x="111" y="148"/>
                      </a:lnTo>
                      <a:lnTo>
                        <a:pt x="88" y="173"/>
                      </a:lnTo>
                      <a:lnTo>
                        <a:pt x="69" y="199"/>
                      </a:lnTo>
                      <a:lnTo>
                        <a:pt x="52" y="226"/>
                      </a:lnTo>
                      <a:lnTo>
                        <a:pt x="40" y="255"/>
                      </a:lnTo>
                      <a:lnTo>
                        <a:pt x="30" y="286"/>
                      </a:lnTo>
                      <a:lnTo>
                        <a:pt x="25" y="314"/>
                      </a:lnTo>
                      <a:lnTo>
                        <a:pt x="23" y="345"/>
                      </a:lnTo>
                      <a:lnTo>
                        <a:pt x="25" y="376"/>
                      </a:lnTo>
                      <a:lnTo>
                        <a:pt x="30" y="407"/>
                      </a:lnTo>
                      <a:lnTo>
                        <a:pt x="40" y="435"/>
                      </a:lnTo>
                      <a:lnTo>
                        <a:pt x="52" y="464"/>
                      </a:lnTo>
                      <a:lnTo>
                        <a:pt x="69" y="493"/>
                      </a:lnTo>
                      <a:lnTo>
                        <a:pt x="88" y="518"/>
                      </a:lnTo>
                      <a:lnTo>
                        <a:pt x="111" y="543"/>
                      </a:lnTo>
                      <a:lnTo>
                        <a:pt x="136" y="568"/>
                      </a:lnTo>
                      <a:lnTo>
                        <a:pt x="165" y="589"/>
                      </a:lnTo>
                      <a:lnTo>
                        <a:pt x="198" y="608"/>
                      </a:lnTo>
                      <a:lnTo>
                        <a:pt x="230" y="625"/>
                      </a:lnTo>
                      <a:lnTo>
                        <a:pt x="265" y="640"/>
                      </a:lnTo>
                      <a:lnTo>
                        <a:pt x="303" y="652"/>
                      </a:lnTo>
                      <a:lnTo>
                        <a:pt x="342" y="661"/>
                      </a:lnTo>
                      <a:lnTo>
                        <a:pt x="380" y="669"/>
                      </a:lnTo>
                      <a:lnTo>
                        <a:pt x="420" y="673"/>
                      </a:lnTo>
                      <a:lnTo>
                        <a:pt x="461" y="675"/>
                      </a:lnTo>
                      <a:lnTo>
                        <a:pt x="501" y="673"/>
                      </a:lnTo>
                      <a:lnTo>
                        <a:pt x="541" y="669"/>
                      </a:lnTo>
                      <a:lnTo>
                        <a:pt x="582" y="661"/>
                      </a:lnTo>
                      <a:lnTo>
                        <a:pt x="620" y="652"/>
                      </a:lnTo>
                      <a:lnTo>
                        <a:pt x="657" y="640"/>
                      </a:lnTo>
                      <a:lnTo>
                        <a:pt x="693" y="625"/>
                      </a:lnTo>
                      <a:lnTo>
                        <a:pt x="726" y="608"/>
                      </a:lnTo>
                      <a:lnTo>
                        <a:pt x="756" y="589"/>
                      </a:lnTo>
                      <a:lnTo>
                        <a:pt x="785" y="568"/>
                      </a:lnTo>
                      <a:lnTo>
                        <a:pt x="812" y="543"/>
                      </a:lnTo>
                      <a:lnTo>
                        <a:pt x="835" y="518"/>
                      </a:lnTo>
                      <a:lnTo>
                        <a:pt x="854" y="493"/>
                      </a:lnTo>
                      <a:lnTo>
                        <a:pt x="870" y="464"/>
                      </a:lnTo>
                      <a:lnTo>
                        <a:pt x="883" y="435"/>
                      </a:lnTo>
                      <a:lnTo>
                        <a:pt x="893" y="407"/>
                      </a:lnTo>
                      <a:lnTo>
                        <a:pt x="899" y="376"/>
                      </a:lnTo>
                      <a:lnTo>
                        <a:pt x="901" y="345"/>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3" name="Freeform 34"/>
                <p:cNvSpPr>
                  <a:spLocks noEditPoints="1"/>
                </p:cNvSpPr>
                <p:nvPr/>
              </p:nvSpPr>
              <p:spPr bwMode="auto">
                <a:xfrm>
                  <a:off x="2384" y="2284"/>
                  <a:ext cx="878" cy="658"/>
                </a:xfrm>
                <a:custGeom>
                  <a:avLst/>
                  <a:gdLst>
                    <a:gd name="T0" fmla="*/ 870 w 878"/>
                    <a:gd name="T1" fmla="*/ 269 h 658"/>
                    <a:gd name="T2" fmla="*/ 831 w 878"/>
                    <a:gd name="T3" fmla="*/ 182 h 658"/>
                    <a:gd name="T4" fmla="*/ 762 w 878"/>
                    <a:gd name="T5" fmla="*/ 108 h 658"/>
                    <a:gd name="T6" fmla="*/ 670 w 878"/>
                    <a:gd name="T7" fmla="*/ 50 h 658"/>
                    <a:gd name="T8" fmla="*/ 559 w 878"/>
                    <a:gd name="T9" fmla="*/ 12 h 658"/>
                    <a:gd name="T10" fmla="*/ 438 w 878"/>
                    <a:gd name="T11" fmla="*/ 0 h 658"/>
                    <a:gd name="T12" fmla="*/ 319 w 878"/>
                    <a:gd name="T13" fmla="*/ 12 h 658"/>
                    <a:gd name="T14" fmla="*/ 207 w 878"/>
                    <a:gd name="T15" fmla="*/ 50 h 658"/>
                    <a:gd name="T16" fmla="*/ 113 w 878"/>
                    <a:gd name="T17" fmla="*/ 108 h 658"/>
                    <a:gd name="T18" fmla="*/ 46 w 878"/>
                    <a:gd name="T19" fmla="*/ 182 h 658"/>
                    <a:gd name="T20" fmla="*/ 7 w 878"/>
                    <a:gd name="T21" fmla="*/ 269 h 658"/>
                    <a:gd name="T22" fmla="*/ 2 w 878"/>
                    <a:gd name="T23" fmla="*/ 359 h 658"/>
                    <a:gd name="T24" fmla="*/ 29 w 878"/>
                    <a:gd name="T25" fmla="*/ 447 h 658"/>
                    <a:gd name="T26" fmla="*/ 88 w 878"/>
                    <a:gd name="T27" fmla="*/ 526 h 658"/>
                    <a:gd name="T28" fmla="*/ 175 w 878"/>
                    <a:gd name="T29" fmla="*/ 591 h 658"/>
                    <a:gd name="T30" fmla="*/ 280 w 878"/>
                    <a:gd name="T31" fmla="*/ 635 h 658"/>
                    <a:gd name="T32" fmla="*/ 397 w 878"/>
                    <a:gd name="T33" fmla="*/ 656 h 658"/>
                    <a:gd name="T34" fmla="*/ 518 w 878"/>
                    <a:gd name="T35" fmla="*/ 652 h 658"/>
                    <a:gd name="T36" fmla="*/ 634 w 878"/>
                    <a:gd name="T37" fmla="*/ 623 h 658"/>
                    <a:gd name="T38" fmla="*/ 733 w 878"/>
                    <a:gd name="T39" fmla="*/ 572 h 658"/>
                    <a:gd name="T40" fmla="*/ 812 w 878"/>
                    <a:gd name="T41" fmla="*/ 501 h 658"/>
                    <a:gd name="T42" fmla="*/ 860 w 878"/>
                    <a:gd name="T43" fmla="*/ 418 h 658"/>
                    <a:gd name="T44" fmla="*/ 878 w 878"/>
                    <a:gd name="T45" fmla="*/ 328 h 658"/>
                    <a:gd name="T46" fmla="*/ 847 w 878"/>
                    <a:gd name="T47" fmla="*/ 271 h 658"/>
                    <a:gd name="T48" fmla="*/ 808 w 878"/>
                    <a:gd name="T49" fmla="*/ 186 h 658"/>
                    <a:gd name="T50" fmla="*/ 739 w 878"/>
                    <a:gd name="T51" fmla="*/ 113 h 658"/>
                    <a:gd name="T52" fmla="*/ 645 w 878"/>
                    <a:gd name="T53" fmla="*/ 60 h 658"/>
                    <a:gd name="T54" fmla="*/ 536 w 878"/>
                    <a:gd name="T55" fmla="*/ 25 h 658"/>
                    <a:gd name="T56" fmla="*/ 418 w 878"/>
                    <a:gd name="T57" fmla="*/ 18 h 658"/>
                    <a:gd name="T58" fmla="*/ 301 w 878"/>
                    <a:gd name="T59" fmla="*/ 35 h 658"/>
                    <a:gd name="T60" fmla="*/ 198 w 878"/>
                    <a:gd name="T61" fmla="*/ 75 h 658"/>
                    <a:gd name="T62" fmla="*/ 111 w 878"/>
                    <a:gd name="T63" fmla="*/ 136 h 658"/>
                    <a:gd name="T64" fmla="*/ 52 w 878"/>
                    <a:gd name="T65" fmla="*/ 213 h 658"/>
                    <a:gd name="T66" fmla="*/ 25 w 878"/>
                    <a:gd name="T67" fmla="*/ 299 h 658"/>
                    <a:gd name="T68" fmla="*/ 30 w 878"/>
                    <a:gd name="T69" fmla="*/ 388 h 658"/>
                    <a:gd name="T70" fmla="*/ 69 w 878"/>
                    <a:gd name="T71" fmla="*/ 472 h 658"/>
                    <a:gd name="T72" fmla="*/ 138 w 878"/>
                    <a:gd name="T73" fmla="*/ 543 h 658"/>
                    <a:gd name="T74" fmla="*/ 230 w 878"/>
                    <a:gd name="T75" fmla="*/ 598 h 658"/>
                    <a:gd name="T76" fmla="*/ 340 w 878"/>
                    <a:gd name="T77" fmla="*/ 631 h 658"/>
                    <a:gd name="T78" fmla="*/ 459 w 878"/>
                    <a:gd name="T79" fmla="*/ 639 h 658"/>
                    <a:gd name="T80" fmla="*/ 574 w 878"/>
                    <a:gd name="T81" fmla="*/ 623 h 658"/>
                    <a:gd name="T82" fmla="*/ 680 w 878"/>
                    <a:gd name="T83" fmla="*/ 581 h 658"/>
                    <a:gd name="T84" fmla="*/ 764 w 878"/>
                    <a:gd name="T85" fmla="*/ 522 h 658"/>
                    <a:gd name="T86" fmla="*/ 824 w 878"/>
                    <a:gd name="T87" fmla="*/ 445 h 658"/>
                    <a:gd name="T88" fmla="*/ 853 w 878"/>
                    <a:gd name="T89" fmla="*/ 359 h 6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8"/>
                    <a:gd name="T136" fmla="*/ 0 h 658"/>
                    <a:gd name="T137" fmla="*/ 878 w 878"/>
                    <a:gd name="T138" fmla="*/ 658 h 6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8" h="658">
                      <a:moveTo>
                        <a:pt x="878" y="328"/>
                      </a:moveTo>
                      <a:lnTo>
                        <a:pt x="876" y="297"/>
                      </a:lnTo>
                      <a:lnTo>
                        <a:pt x="870" y="269"/>
                      </a:lnTo>
                      <a:lnTo>
                        <a:pt x="860" y="238"/>
                      </a:lnTo>
                      <a:lnTo>
                        <a:pt x="847" y="209"/>
                      </a:lnTo>
                      <a:lnTo>
                        <a:pt x="831" y="182"/>
                      </a:lnTo>
                      <a:lnTo>
                        <a:pt x="812" y="156"/>
                      </a:lnTo>
                      <a:lnTo>
                        <a:pt x="789" y="131"/>
                      </a:lnTo>
                      <a:lnTo>
                        <a:pt x="762" y="108"/>
                      </a:lnTo>
                      <a:lnTo>
                        <a:pt x="733" y="87"/>
                      </a:lnTo>
                      <a:lnTo>
                        <a:pt x="703" y="67"/>
                      </a:lnTo>
                      <a:lnTo>
                        <a:pt x="670" y="50"/>
                      </a:lnTo>
                      <a:lnTo>
                        <a:pt x="634" y="35"/>
                      </a:lnTo>
                      <a:lnTo>
                        <a:pt x="597" y="21"/>
                      </a:lnTo>
                      <a:lnTo>
                        <a:pt x="559" y="12"/>
                      </a:lnTo>
                      <a:lnTo>
                        <a:pt x="518" y="6"/>
                      </a:lnTo>
                      <a:lnTo>
                        <a:pt x="478" y="2"/>
                      </a:lnTo>
                      <a:lnTo>
                        <a:pt x="438" y="0"/>
                      </a:lnTo>
                      <a:lnTo>
                        <a:pt x="397" y="2"/>
                      </a:lnTo>
                      <a:lnTo>
                        <a:pt x="357" y="6"/>
                      </a:lnTo>
                      <a:lnTo>
                        <a:pt x="319" y="12"/>
                      </a:lnTo>
                      <a:lnTo>
                        <a:pt x="280" y="21"/>
                      </a:lnTo>
                      <a:lnTo>
                        <a:pt x="242" y="35"/>
                      </a:lnTo>
                      <a:lnTo>
                        <a:pt x="207" y="50"/>
                      </a:lnTo>
                      <a:lnTo>
                        <a:pt x="175" y="67"/>
                      </a:lnTo>
                      <a:lnTo>
                        <a:pt x="142" y="87"/>
                      </a:lnTo>
                      <a:lnTo>
                        <a:pt x="113" y="108"/>
                      </a:lnTo>
                      <a:lnTo>
                        <a:pt x="88" y="131"/>
                      </a:lnTo>
                      <a:lnTo>
                        <a:pt x="65" y="156"/>
                      </a:lnTo>
                      <a:lnTo>
                        <a:pt x="46" y="182"/>
                      </a:lnTo>
                      <a:lnTo>
                        <a:pt x="29" y="209"/>
                      </a:lnTo>
                      <a:lnTo>
                        <a:pt x="17" y="238"/>
                      </a:lnTo>
                      <a:lnTo>
                        <a:pt x="7" y="269"/>
                      </a:lnTo>
                      <a:lnTo>
                        <a:pt x="2" y="297"/>
                      </a:lnTo>
                      <a:lnTo>
                        <a:pt x="0" y="328"/>
                      </a:lnTo>
                      <a:lnTo>
                        <a:pt x="2" y="359"/>
                      </a:lnTo>
                      <a:lnTo>
                        <a:pt x="7" y="390"/>
                      </a:lnTo>
                      <a:lnTo>
                        <a:pt x="17" y="418"/>
                      </a:lnTo>
                      <a:lnTo>
                        <a:pt x="29" y="447"/>
                      </a:lnTo>
                      <a:lnTo>
                        <a:pt x="46" y="476"/>
                      </a:lnTo>
                      <a:lnTo>
                        <a:pt x="65" y="501"/>
                      </a:lnTo>
                      <a:lnTo>
                        <a:pt x="88" y="526"/>
                      </a:lnTo>
                      <a:lnTo>
                        <a:pt x="113" y="551"/>
                      </a:lnTo>
                      <a:lnTo>
                        <a:pt x="142" y="572"/>
                      </a:lnTo>
                      <a:lnTo>
                        <a:pt x="175" y="591"/>
                      </a:lnTo>
                      <a:lnTo>
                        <a:pt x="207" y="608"/>
                      </a:lnTo>
                      <a:lnTo>
                        <a:pt x="242" y="623"/>
                      </a:lnTo>
                      <a:lnTo>
                        <a:pt x="280" y="635"/>
                      </a:lnTo>
                      <a:lnTo>
                        <a:pt x="319" y="644"/>
                      </a:lnTo>
                      <a:lnTo>
                        <a:pt x="357" y="652"/>
                      </a:lnTo>
                      <a:lnTo>
                        <a:pt x="397" y="656"/>
                      </a:lnTo>
                      <a:lnTo>
                        <a:pt x="438" y="658"/>
                      </a:lnTo>
                      <a:lnTo>
                        <a:pt x="478" y="656"/>
                      </a:lnTo>
                      <a:lnTo>
                        <a:pt x="518" y="652"/>
                      </a:lnTo>
                      <a:lnTo>
                        <a:pt x="559" y="644"/>
                      </a:lnTo>
                      <a:lnTo>
                        <a:pt x="597" y="635"/>
                      </a:lnTo>
                      <a:lnTo>
                        <a:pt x="634" y="623"/>
                      </a:lnTo>
                      <a:lnTo>
                        <a:pt x="670" y="608"/>
                      </a:lnTo>
                      <a:lnTo>
                        <a:pt x="703" y="591"/>
                      </a:lnTo>
                      <a:lnTo>
                        <a:pt x="733" y="572"/>
                      </a:lnTo>
                      <a:lnTo>
                        <a:pt x="762" y="551"/>
                      </a:lnTo>
                      <a:lnTo>
                        <a:pt x="789" y="526"/>
                      </a:lnTo>
                      <a:lnTo>
                        <a:pt x="812" y="501"/>
                      </a:lnTo>
                      <a:lnTo>
                        <a:pt x="831" y="476"/>
                      </a:lnTo>
                      <a:lnTo>
                        <a:pt x="847" y="447"/>
                      </a:lnTo>
                      <a:lnTo>
                        <a:pt x="860" y="418"/>
                      </a:lnTo>
                      <a:lnTo>
                        <a:pt x="870" y="390"/>
                      </a:lnTo>
                      <a:lnTo>
                        <a:pt x="876" y="359"/>
                      </a:lnTo>
                      <a:lnTo>
                        <a:pt x="878" y="328"/>
                      </a:lnTo>
                      <a:close/>
                      <a:moveTo>
                        <a:pt x="855" y="328"/>
                      </a:moveTo>
                      <a:lnTo>
                        <a:pt x="853" y="299"/>
                      </a:lnTo>
                      <a:lnTo>
                        <a:pt x="847" y="271"/>
                      </a:lnTo>
                      <a:lnTo>
                        <a:pt x="837" y="240"/>
                      </a:lnTo>
                      <a:lnTo>
                        <a:pt x="824" y="213"/>
                      </a:lnTo>
                      <a:lnTo>
                        <a:pt x="808" y="186"/>
                      </a:lnTo>
                      <a:lnTo>
                        <a:pt x="787" y="159"/>
                      </a:lnTo>
                      <a:lnTo>
                        <a:pt x="764" y="136"/>
                      </a:lnTo>
                      <a:lnTo>
                        <a:pt x="739" y="113"/>
                      </a:lnTo>
                      <a:lnTo>
                        <a:pt x="710" y="94"/>
                      </a:lnTo>
                      <a:lnTo>
                        <a:pt x="680" y="75"/>
                      </a:lnTo>
                      <a:lnTo>
                        <a:pt x="645" y="60"/>
                      </a:lnTo>
                      <a:lnTo>
                        <a:pt x="611" y="46"/>
                      </a:lnTo>
                      <a:lnTo>
                        <a:pt x="574" y="35"/>
                      </a:lnTo>
                      <a:lnTo>
                        <a:pt x="536" y="25"/>
                      </a:lnTo>
                      <a:lnTo>
                        <a:pt x="497" y="21"/>
                      </a:lnTo>
                      <a:lnTo>
                        <a:pt x="459" y="18"/>
                      </a:lnTo>
                      <a:lnTo>
                        <a:pt x="418" y="18"/>
                      </a:lnTo>
                      <a:lnTo>
                        <a:pt x="378" y="21"/>
                      </a:lnTo>
                      <a:lnTo>
                        <a:pt x="340" y="25"/>
                      </a:lnTo>
                      <a:lnTo>
                        <a:pt x="301" y="35"/>
                      </a:lnTo>
                      <a:lnTo>
                        <a:pt x="265" y="46"/>
                      </a:lnTo>
                      <a:lnTo>
                        <a:pt x="230" y="60"/>
                      </a:lnTo>
                      <a:lnTo>
                        <a:pt x="198" y="75"/>
                      </a:lnTo>
                      <a:lnTo>
                        <a:pt x="167" y="94"/>
                      </a:lnTo>
                      <a:lnTo>
                        <a:pt x="138" y="113"/>
                      </a:lnTo>
                      <a:lnTo>
                        <a:pt x="111" y="136"/>
                      </a:lnTo>
                      <a:lnTo>
                        <a:pt x="88" y="159"/>
                      </a:lnTo>
                      <a:lnTo>
                        <a:pt x="69" y="186"/>
                      </a:lnTo>
                      <a:lnTo>
                        <a:pt x="52" y="213"/>
                      </a:lnTo>
                      <a:lnTo>
                        <a:pt x="40" y="240"/>
                      </a:lnTo>
                      <a:lnTo>
                        <a:pt x="30" y="271"/>
                      </a:lnTo>
                      <a:lnTo>
                        <a:pt x="25" y="299"/>
                      </a:lnTo>
                      <a:lnTo>
                        <a:pt x="23" y="328"/>
                      </a:lnTo>
                      <a:lnTo>
                        <a:pt x="25" y="359"/>
                      </a:lnTo>
                      <a:lnTo>
                        <a:pt x="30" y="388"/>
                      </a:lnTo>
                      <a:lnTo>
                        <a:pt x="40" y="416"/>
                      </a:lnTo>
                      <a:lnTo>
                        <a:pt x="52" y="445"/>
                      </a:lnTo>
                      <a:lnTo>
                        <a:pt x="69" y="472"/>
                      </a:lnTo>
                      <a:lnTo>
                        <a:pt x="88" y="497"/>
                      </a:lnTo>
                      <a:lnTo>
                        <a:pt x="111" y="522"/>
                      </a:lnTo>
                      <a:lnTo>
                        <a:pt x="138" y="543"/>
                      </a:lnTo>
                      <a:lnTo>
                        <a:pt x="167" y="564"/>
                      </a:lnTo>
                      <a:lnTo>
                        <a:pt x="198" y="581"/>
                      </a:lnTo>
                      <a:lnTo>
                        <a:pt x="230" y="598"/>
                      </a:lnTo>
                      <a:lnTo>
                        <a:pt x="265" y="612"/>
                      </a:lnTo>
                      <a:lnTo>
                        <a:pt x="301" y="623"/>
                      </a:lnTo>
                      <a:lnTo>
                        <a:pt x="340" y="631"/>
                      </a:lnTo>
                      <a:lnTo>
                        <a:pt x="378" y="637"/>
                      </a:lnTo>
                      <a:lnTo>
                        <a:pt x="418" y="639"/>
                      </a:lnTo>
                      <a:lnTo>
                        <a:pt x="459" y="639"/>
                      </a:lnTo>
                      <a:lnTo>
                        <a:pt x="497" y="637"/>
                      </a:lnTo>
                      <a:lnTo>
                        <a:pt x="536" y="631"/>
                      </a:lnTo>
                      <a:lnTo>
                        <a:pt x="574" y="623"/>
                      </a:lnTo>
                      <a:lnTo>
                        <a:pt x="611" y="612"/>
                      </a:lnTo>
                      <a:lnTo>
                        <a:pt x="645" y="598"/>
                      </a:lnTo>
                      <a:lnTo>
                        <a:pt x="680" y="581"/>
                      </a:lnTo>
                      <a:lnTo>
                        <a:pt x="710" y="564"/>
                      </a:lnTo>
                      <a:lnTo>
                        <a:pt x="739" y="543"/>
                      </a:lnTo>
                      <a:lnTo>
                        <a:pt x="764" y="522"/>
                      </a:lnTo>
                      <a:lnTo>
                        <a:pt x="787" y="497"/>
                      </a:lnTo>
                      <a:lnTo>
                        <a:pt x="808" y="472"/>
                      </a:lnTo>
                      <a:lnTo>
                        <a:pt x="824" y="445"/>
                      </a:lnTo>
                      <a:lnTo>
                        <a:pt x="837" y="416"/>
                      </a:lnTo>
                      <a:lnTo>
                        <a:pt x="847" y="388"/>
                      </a:lnTo>
                      <a:lnTo>
                        <a:pt x="853" y="359"/>
                      </a:lnTo>
                      <a:lnTo>
                        <a:pt x="855" y="328"/>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4" name="Freeform 35"/>
                <p:cNvSpPr>
                  <a:spLocks noEditPoints="1"/>
                </p:cNvSpPr>
                <p:nvPr/>
              </p:nvSpPr>
              <p:spPr bwMode="auto">
                <a:xfrm>
                  <a:off x="2407" y="2302"/>
                  <a:ext cx="832" cy="621"/>
                </a:xfrm>
                <a:custGeom>
                  <a:avLst/>
                  <a:gdLst>
                    <a:gd name="T0" fmla="*/ 824 w 832"/>
                    <a:gd name="T1" fmla="*/ 253 h 621"/>
                    <a:gd name="T2" fmla="*/ 785 w 832"/>
                    <a:gd name="T3" fmla="*/ 168 h 621"/>
                    <a:gd name="T4" fmla="*/ 716 w 832"/>
                    <a:gd name="T5" fmla="*/ 95 h 621"/>
                    <a:gd name="T6" fmla="*/ 622 w 832"/>
                    <a:gd name="T7" fmla="*/ 42 h 621"/>
                    <a:gd name="T8" fmla="*/ 513 w 832"/>
                    <a:gd name="T9" fmla="*/ 7 h 621"/>
                    <a:gd name="T10" fmla="*/ 395 w 832"/>
                    <a:gd name="T11" fmla="*/ 0 h 621"/>
                    <a:gd name="T12" fmla="*/ 278 w 832"/>
                    <a:gd name="T13" fmla="*/ 17 h 621"/>
                    <a:gd name="T14" fmla="*/ 175 w 832"/>
                    <a:gd name="T15" fmla="*/ 57 h 621"/>
                    <a:gd name="T16" fmla="*/ 88 w 832"/>
                    <a:gd name="T17" fmla="*/ 118 h 621"/>
                    <a:gd name="T18" fmla="*/ 29 w 832"/>
                    <a:gd name="T19" fmla="*/ 195 h 621"/>
                    <a:gd name="T20" fmla="*/ 2 w 832"/>
                    <a:gd name="T21" fmla="*/ 281 h 621"/>
                    <a:gd name="T22" fmla="*/ 7 w 832"/>
                    <a:gd name="T23" fmla="*/ 370 h 621"/>
                    <a:gd name="T24" fmla="*/ 46 w 832"/>
                    <a:gd name="T25" fmla="*/ 454 h 621"/>
                    <a:gd name="T26" fmla="*/ 115 w 832"/>
                    <a:gd name="T27" fmla="*/ 525 h 621"/>
                    <a:gd name="T28" fmla="*/ 207 w 832"/>
                    <a:gd name="T29" fmla="*/ 580 h 621"/>
                    <a:gd name="T30" fmla="*/ 317 w 832"/>
                    <a:gd name="T31" fmla="*/ 613 h 621"/>
                    <a:gd name="T32" fmla="*/ 436 w 832"/>
                    <a:gd name="T33" fmla="*/ 621 h 621"/>
                    <a:gd name="T34" fmla="*/ 551 w 832"/>
                    <a:gd name="T35" fmla="*/ 605 h 621"/>
                    <a:gd name="T36" fmla="*/ 657 w 832"/>
                    <a:gd name="T37" fmla="*/ 563 h 621"/>
                    <a:gd name="T38" fmla="*/ 741 w 832"/>
                    <a:gd name="T39" fmla="*/ 504 h 621"/>
                    <a:gd name="T40" fmla="*/ 801 w 832"/>
                    <a:gd name="T41" fmla="*/ 427 h 621"/>
                    <a:gd name="T42" fmla="*/ 830 w 832"/>
                    <a:gd name="T43" fmla="*/ 341 h 621"/>
                    <a:gd name="T44" fmla="*/ 807 w 832"/>
                    <a:gd name="T45" fmla="*/ 281 h 621"/>
                    <a:gd name="T46" fmla="*/ 778 w 832"/>
                    <a:gd name="T47" fmla="*/ 199 h 621"/>
                    <a:gd name="T48" fmla="*/ 718 w 832"/>
                    <a:gd name="T49" fmla="*/ 124 h 621"/>
                    <a:gd name="T50" fmla="*/ 634 w 832"/>
                    <a:gd name="T51" fmla="*/ 67 h 621"/>
                    <a:gd name="T52" fmla="*/ 530 w 832"/>
                    <a:gd name="T53" fmla="*/ 30 h 621"/>
                    <a:gd name="T54" fmla="*/ 415 w 832"/>
                    <a:gd name="T55" fmla="*/ 17 h 621"/>
                    <a:gd name="T56" fmla="*/ 301 w 832"/>
                    <a:gd name="T57" fmla="*/ 30 h 621"/>
                    <a:gd name="T58" fmla="*/ 198 w 832"/>
                    <a:gd name="T59" fmla="*/ 67 h 621"/>
                    <a:gd name="T60" fmla="*/ 111 w 832"/>
                    <a:gd name="T61" fmla="*/ 124 h 621"/>
                    <a:gd name="T62" fmla="*/ 52 w 832"/>
                    <a:gd name="T63" fmla="*/ 199 h 621"/>
                    <a:gd name="T64" fmla="*/ 25 w 832"/>
                    <a:gd name="T65" fmla="*/ 281 h 621"/>
                    <a:gd name="T66" fmla="*/ 30 w 832"/>
                    <a:gd name="T67" fmla="*/ 368 h 621"/>
                    <a:gd name="T68" fmla="*/ 69 w 832"/>
                    <a:gd name="T69" fmla="*/ 448 h 621"/>
                    <a:gd name="T70" fmla="*/ 138 w 832"/>
                    <a:gd name="T71" fmla="*/ 519 h 621"/>
                    <a:gd name="T72" fmla="*/ 230 w 832"/>
                    <a:gd name="T73" fmla="*/ 569 h 621"/>
                    <a:gd name="T74" fmla="*/ 338 w 832"/>
                    <a:gd name="T75" fmla="*/ 600 h 621"/>
                    <a:gd name="T76" fmla="*/ 453 w 832"/>
                    <a:gd name="T77" fmla="*/ 603 h 621"/>
                    <a:gd name="T78" fmla="*/ 565 w 832"/>
                    <a:gd name="T79" fmla="*/ 582 h 621"/>
                    <a:gd name="T80" fmla="*/ 664 w 832"/>
                    <a:gd name="T81" fmla="*/ 538 h 621"/>
                    <a:gd name="T82" fmla="*/ 741 w 832"/>
                    <a:gd name="T83" fmla="*/ 473 h 621"/>
                    <a:gd name="T84" fmla="*/ 791 w 832"/>
                    <a:gd name="T85" fmla="*/ 396 h 621"/>
                    <a:gd name="T86" fmla="*/ 808 w 832"/>
                    <a:gd name="T87" fmla="*/ 310 h 6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2"/>
                    <a:gd name="T133" fmla="*/ 0 h 621"/>
                    <a:gd name="T134" fmla="*/ 832 w 832"/>
                    <a:gd name="T135" fmla="*/ 621 h 6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2" h="621">
                      <a:moveTo>
                        <a:pt x="832" y="310"/>
                      </a:moveTo>
                      <a:lnTo>
                        <a:pt x="830" y="281"/>
                      </a:lnTo>
                      <a:lnTo>
                        <a:pt x="824" y="253"/>
                      </a:lnTo>
                      <a:lnTo>
                        <a:pt x="814" y="222"/>
                      </a:lnTo>
                      <a:lnTo>
                        <a:pt x="801" y="195"/>
                      </a:lnTo>
                      <a:lnTo>
                        <a:pt x="785" y="168"/>
                      </a:lnTo>
                      <a:lnTo>
                        <a:pt x="764" y="141"/>
                      </a:lnTo>
                      <a:lnTo>
                        <a:pt x="741" y="118"/>
                      </a:lnTo>
                      <a:lnTo>
                        <a:pt x="716" y="95"/>
                      </a:lnTo>
                      <a:lnTo>
                        <a:pt x="687" y="76"/>
                      </a:lnTo>
                      <a:lnTo>
                        <a:pt x="657" y="57"/>
                      </a:lnTo>
                      <a:lnTo>
                        <a:pt x="622" y="42"/>
                      </a:lnTo>
                      <a:lnTo>
                        <a:pt x="588" y="28"/>
                      </a:lnTo>
                      <a:lnTo>
                        <a:pt x="551" y="17"/>
                      </a:lnTo>
                      <a:lnTo>
                        <a:pt x="513" y="7"/>
                      </a:lnTo>
                      <a:lnTo>
                        <a:pt x="474" y="3"/>
                      </a:lnTo>
                      <a:lnTo>
                        <a:pt x="436" y="0"/>
                      </a:lnTo>
                      <a:lnTo>
                        <a:pt x="395" y="0"/>
                      </a:lnTo>
                      <a:lnTo>
                        <a:pt x="355" y="3"/>
                      </a:lnTo>
                      <a:lnTo>
                        <a:pt x="317" y="7"/>
                      </a:lnTo>
                      <a:lnTo>
                        <a:pt x="278" y="17"/>
                      </a:lnTo>
                      <a:lnTo>
                        <a:pt x="242" y="28"/>
                      </a:lnTo>
                      <a:lnTo>
                        <a:pt x="207" y="42"/>
                      </a:lnTo>
                      <a:lnTo>
                        <a:pt x="175" y="57"/>
                      </a:lnTo>
                      <a:lnTo>
                        <a:pt x="144" y="76"/>
                      </a:lnTo>
                      <a:lnTo>
                        <a:pt x="115" y="95"/>
                      </a:lnTo>
                      <a:lnTo>
                        <a:pt x="88" y="118"/>
                      </a:lnTo>
                      <a:lnTo>
                        <a:pt x="65" y="141"/>
                      </a:lnTo>
                      <a:lnTo>
                        <a:pt x="46" y="168"/>
                      </a:lnTo>
                      <a:lnTo>
                        <a:pt x="29" y="195"/>
                      </a:lnTo>
                      <a:lnTo>
                        <a:pt x="17" y="222"/>
                      </a:lnTo>
                      <a:lnTo>
                        <a:pt x="7" y="253"/>
                      </a:lnTo>
                      <a:lnTo>
                        <a:pt x="2" y="281"/>
                      </a:lnTo>
                      <a:lnTo>
                        <a:pt x="0" y="310"/>
                      </a:lnTo>
                      <a:lnTo>
                        <a:pt x="2" y="341"/>
                      </a:lnTo>
                      <a:lnTo>
                        <a:pt x="7" y="370"/>
                      </a:lnTo>
                      <a:lnTo>
                        <a:pt x="17" y="398"/>
                      </a:lnTo>
                      <a:lnTo>
                        <a:pt x="29" y="427"/>
                      </a:lnTo>
                      <a:lnTo>
                        <a:pt x="46" y="454"/>
                      </a:lnTo>
                      <a:lnTo>
                        <a:pt x="65" y="479"/>
                      </a:lnTo>
                      <a:lnTo>
                        <a:pt x="88" y="504"/>
                      </a:lnTo>
                      <a:lnTo>
                        <a:pt x="115" y="525"/>
                      </a:lnTo>
                      <a:lnTo>
                        <a:pt x="144" y="546"/>
                      </a:lnTo>
                      <a:lnTo>
                        <a:pt x="175" y="563"/>
                      </a:lnTo>
                      <a:lnTo>
                        <a:pt x="207" y="580"/>
                      </a:lnTo>
                      <a:lnTo>
                        <a:pt x="242" y="594"/>
                      </a:lnTo>
                      <a:lnTo>
                        <a:pt x="278" y="605"/>
                      </a:lnTo>
                      <a:lnTo>
                        <a:pt x="317" y="613"/>
                      </a:lnTo>
                      <a:lnTo>
                        <a:pt x="355" y="619"/>
                      </a:lnTo>
                      <a:lnTo>
                        <a:pt x="395" y="621"/>
                      </a:lnTo>
                      <a:lnTo>
                        <a:pt x="436" y="621"/>
                      </a:lnTo>
                      <a:lnTo>
                        <a:pt x="474" y="619"/>
                      </a:lnTo>
                      <a:lnTo>
                        <a:pt x="513" y="613"/>
                      </a:lnTo>
                      <a:lnTo>
                        <a:pt x="551" y="605"/>
                      </a:lnTo>
                      <a:lnTo>
                        <a:pt x="588" y="594"/>
                      </a:lnTo>
                      <a:lnTo>
                        <a:pt x="622" y="580"/>
                      </a:lnTo>
                      <a:lnTo>
                        <a:pt x="657" y="563"/>
                      </a:lnTo>
                      <a:lnTo>
                        <a:pt x="687" y="546"/>
                      </a:lnTo>
                      <a:lnTo>
                        <a:pt x="716" y="525"/>
                      </a:lnTo>
                      <a:lnTo>
                        <a:pt x="741" y="504"/>
                      </a:lnTo>
                      <a:lnTo>
                        <a:pt x="764" y="479"/>
                      </a:lnTo>
                      <a:lnTo>
                        <a:pt x="785" y="454"/>
                      </a:lnTo>
                      <a:lnTo>
                        <a:pt x="801" y="427"/>
                      </a:lnTo>
                      <a:lnTo>
                        <a:pt x="814" y="398"/>
                      </a:lnTo>
                      <a:lnTo>
                        <a:pt x="824" y="370"/>
                      </a:lnTo>
                      <a:lnTo>
                        <a:pt x="830" y="341"/>
                      </a:lnTo>
                      <a:lnTo>
                        <a:pt x="832" y="310"/>
                      </a:lnTo>
                      <a:close/>
                      <a:moveTo>
                        <a:pt x="808" y="310"/>
                      </a:moveTo>
                      <a:lnTo>
                        <a:pt x="807" y="281"/>
                      </a:lnTo>
                      <a:lnTo>
                        <a:pt x="801" y="253"/>
                      </a:lnTo>
                      <a:lnTo>
                        <a:pt x="791" y="226"/>
                      </a:lnTo>
                      <a:lnTo>
                        <a:pt x="778" y="199"/>
                      </a:lnTo>
                      <a:lnTo>
                        <a:pt x="762" y="172"/>
                      </a:lnTo>
                      <a:lnTo>
                        <a:pt x="741" y="147"/>
                      </a:lnTo>
                      <a:lnTo>
                        <a:pt x="718" y="124"/>
                      </a:lnTo>
                      <a:lnTo>
                        <a:pt x="693" y="103"/>
                      </a:lnTo>
                      <a:lnTo>
                        <a:pt x="664" y="84"/>
                      </a:lnTo>
                      <a:lnTo>
                        <a:pt x="634" y="67"/>
                      </a:lnTo>
                      <a:lnTo>
                        <a:pt x="601" y="51"/>
                      </a:lnTo>
                      <a:lnTo>
                        <a:pt x="565" y="40"/>
                      </a:lnTo>
                      <a:lnTo>
                        <a:pt x="530" y="30"/>
                      </a:lnTo>
                      <a:lnTo>
                        <a:pt x="492" y="23"/>
                      </a:lnTo>
                      <a:lnTo>
                        <a:pt x="453" y="19"/>
                      </a:lnTo>
                      <a:lnTo>
                        <a:pt x="415" y="17"/>
                      </a:lnTo>
                      <a:lnTo>
                        <a:pt x="376" y="19"/>
                      </a:lnTo>
                      <a:lnTo>
                        <a:pt x="338" y="23"/>
                      </a:lnTo>
                      <a:lnTo>
                        <a:pt x="301" y="30"/>
                      </a:lnTo>
                      <a:lnTo>
                        <a:pt x="265" y="40"/>
                      </a:lnTo>
                      <a:lnTo>
                        <a:pt x="230" y="51"/>
                      </a:lnTo>
                      <a:lnTo>
                        <a:pt x="198" y="67"/>
                      </a:lnTo>
                      <a:lnTo>
                        <a:pt x="167" y="84"/>
                      </a:lnTo>
                      <a:lnTo>
                        <a:pt x="138" y="103"/>
                      </a:lnTo>
                      <a:lnTo>
                        <a:pt x="111" y="124"/>
                      </a:lnTo>
                      <a:lnTo>
                        <a:pt x="88" y="147"/>
                      </a:lnTo>
                      <a:lnTo>
                        <a:pt x="69" y="172"/>
                      </a:lnTo>
                      <a:lnTo>
                        <a:pt x="52" y="199"/>
                      </a:lnTo>
                      <a:lnTo>
                        <a:pt x="40" y="226"/>
                      </a:lnTo>
                      <a:lnTo>
                        <a:pt x="30" y="253"/>
                      </a:lnTo>
                      <a:lnTo>
                        <a:pt x="25" y="281"/>
                      </a:lnTo>
                      <a:lnTo>
                        <a:pt x="23" y="310"/>
                      </a:lnTo>
                      <a:lnTo>
                        <a:pt x="25" y="339"/>
                      </a:lnTo>
                      <a:lnTo>
                        <a:pt x="30" y="368"/>
                      </a:lnTo>
                      <a:lnTo>
                        <a:pt x="40" y="396"/>
                      </a:lnTo>
                      <a:lnTo>
                        <a:pt x="52" y="423"/>
                      </a:lnTo>
                      <a:lnTo>
                        <a:pt x="69" y="448"/>
                      </a:lnTo>
                      <a:lnTo>
                        <a:pt x="88" y="473"/>
                      </a:lnTo>
                      <a:lnTo>
                        <a:pt x="111" y="496"/>
                      </a:lnTo>
                      <a:lnTo>
                        <a:pt x="138" y="519"/>
                      </a:lnTo>
                      <a:lnTo>
                        <a:pt x="167" y="538"/>
                      </a:lnTo>
                      <a:lnTo>
                        <a:pt x="198" y="556"/>
                      </a:lnTo>
                      <a:lnTo>
                        <a:pt x="230" y="569"/>
                      </a:lnTo>
                      <a:lnTo>
                        <a:pt x="265" y="582"/>
                      </a:lnTo>
                      <a:lnTo>
                        <a:pt x="301" y="592"/>
                      </a:lnTo>
                      <a:lnTo>
                        <a:pt x="338" y="600"/>
                      </a:lnTo>
                      <a:lnTo>
                        <a:pt x="376" y="603"/>
                      </a:lnTo>
                      <a:lnTo>
                        <a:pt x="415" y="605"/>
                      </a:lnTo>
                      <a:lnTo>
                        <a:pt x="453" y="603"/>
                      </a:lnTo>
                      <a:lnTo>
                        <a:pt x="492" y="600"/>
                      </a:lnTo>
                      <a:lnTo>
                        <a:pt x="530" y="592"/>
                      </a:lnTo>
                      <a:lnTo>
                        <a:pt x="565" y="582"/>
                      </a:lnTo>
                      <a:lnTo>
                        <a:pt x="601" y="569"/>
                      </a:lnTo>
                      <a:lnTo>
                        <a:pt x="634" y="556"/>
                      </a:lnTo>
                      <a:lnTo>
                        <a:pt x="664" y="538"/>
                      </a:lnTo>
                      <a:lnTo>
                        <a:pt x="693" y="519"/>
                      </a:lnTo>
                      <a:lnTo>
                        <a:pt x="718" y="496"/>
                      </a:lnTo>
                      <a:lnTo>
                        <a:pt x="741" y="473"/>
                      </a:lnTo>
                      <a:lnTo>
                        <a:pt x="762" y="448"/>
                      </a:lnTo>
                      <a:lnTo>
                        <a:pt x="778" y="423"/>
                      </a:lnTo>
                      <a:lnTo>
                        <a:pt x="791" y="396"/>
                      </a:lnTo>
                      <a:lnTo>
                        <a:pt x="801" y="368"/>
                      </a:lnTo>
                      <a:lnTo>
                        <a:pt x="807" y="339"/>
                      </a:lnTo>
                      <a:lnTo>
                        <a:pt x="808" y="31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5" name="Freeform 36"/>
                <p:cNvSpPr>
                  <a:spLocks noEditPoints="1"/>
                </p:cNvSpPr>
                <p:nvPr/>
              </p:nvSpPr>
              <p:spPr bwMode="auto">
                <a:xfrm>
                  <a:off x="2430" y="2319"/>
                  <a:ext cx="785" cy="588"/>
                </a:xfrm>
                <a:custGeom>
                  <a:avLst/>
                  <a:gdLst>
                    <a:gd name="T0" fmla="*/ 778 w 785"/>
                    <a:gd name="T1" fmla="*/ 236 h 588"/>
                    <a:gd name="T2" fmla="*/ 739 w 785"/>
                    <a:gd name="T3" fmla="*/ 155 h 588"/>
                    <a:gd name="T4" fmla="*/ 670 w 785"/>
                    <a:gd name="T5" fmla="*/ 86 h 588"/>
                    <a:gd name="T6" fmla="*/ 578 w 785"/>
                    <a:gd name="T7" fmla="*/ 34 h 588"/>
                    <a:gd name="T8" fmla="*/ 469 w 785"/>
                    <a:gd name="T9" fmla="*/ 6 h 588"/>
                    <a:gd name="T10" fmla="*/ 353 w 785"/>
                    <a:gd name="T11" fmla="*/ 2 h 588"/>
                    <a:gd name="T12" fmla="*/ 242 w 785"/>
                    <a:gd name="T13" fmla="*/ 23 h 588"/>
                    <a:gd name="T14" fmla="*/ 144 w 785"/>
                    <a:gd name="T15" fmla="*/ 67 h 588"/>
                    <a:gd name="T16" fmla="*/ 65 w 785"/>
                    <a:gd name="T17" fmla="*/ 130 h 588"/>
                    <a:gd name="T18" fmla="*/ 17 w 785"/>
                    <a:gd name="T19" fmla="*/ 209 h 588"/>
                    <a:gd name="T20" fmla="*/ 0 w 785"/>
                    <a:gd name="T21" fmla="*/ 293 h 588"/>
                    <a:gd name="T22" fmla="*/ 17 w 785"/>
                    <a:gd name="T23" fmla="*/ 379 h 588"/>
                    <a:gd name="T24" fmla="*/ 65 w 785"/>
                    <a:gd name="T25" fmla="*/ 456 h 588"/>
                    <a:gd name="T26" fmla="*/ 144 w 785"/>
                    <a:gd name="T27" fmla="*/ 521 h 588"/>
                    <a:gd name="T28" fmla="*/ 242 w 785"/>
                    <a:gd name="T29" fmla="*/ 565 h 588"/>
                    <a:gd name="T30" fmla="*/ 353 w 785"/>
                    <a:gd name="T31" fmla="*/ 586 h 588"/>
                    <a:gd name="T32" fmla="*/ 469 w 785"/>
                    <a:gd name="T33" fmla="*/ 583 h 588"/>
                    <a:gd name="T34" fmla="*/ 578 w 785"/>
                    <a:gd name="T35" fmla="*/ 552 h 588"/>
                    <a:gd name="T36" fmla="*/ 670 w 785"/>
                    <a:gd name="T37" fmla="*/ 502 h 588"/>
                    <a:gd name="T38" fmla="*/ 739 w 785"/>
                    <a:gd name="T39" fmla="*/ 431 h 588"/>
                    <a:gd name="T40" fmla="*/ 778 w 785"/>
                    <a:gd name="T41" fmla="*/ 351 h 588"/>
                    <a:gd name="T42" fmla="*/ 762 w 785"/>
                    <a:gd name="T43" fmla="*/ 293 h 588"/>
                    <a:gd name="T44" fmla="*/ 745 w 785"/>
                    <a:gd name="T45" fmla="*/ 211 h 588"/>
                    <a:gd name="T46" fmla="*/ 695 w 785"/>
                    <a:gd name="T47" fmla="*/ 136 h 588"/>
                    <a:gd name="T48" fmla="*/ 618 w 785"/>
                    <a:gd name="T49" fmla="*/ 75 h 588"/>
                    <a:gd name="T50" fmla="*/ 520 w 785"/>
                    <a:gd name="T51" fmla="*/ 34 h 588"/>
                    <a:gd name="T52" fmla="*/ 411 w 785"/>
                    <a:gd name="T53" fmla="*/ 17 h 588"/>
                    <a:gd name="T54" fmla="*/ 299 w 785"/>
                    <a:gd name="T55" fmla="*/ 27 h 588"/>
                    <a:gd name="T56" fmla="*/ 198 w 785"/>
                    <a:gd name="T57" fmla="*/ 59 h 588"/>
                    <a:gd name="T58" fmla="*/ 111 w 785"/>
                    <a:gd name="T59" fmla="*/ 113 h 588"/>
                    <a:gd name="T60" fmla="*/ 52 w 785"/>
                    <a:gd name="T61" fmla="*/ 184 h 588"/>
                    <a:gd name="T62" fmla="*/ 25 w 785"/>
                    <a:gd name="T63" fmla="*/ 266 h 588"/>
                    <a:gd name="T64" fmla="*/ 31 w 785"/>
                    <a:gd name="T65" fmla="*/ 349 h 588"/>
                    <a:gd name="T66" fmla="*/ 69 w 785"/>
                    <a:gd name="T67" fmla="*/ 427 h 588"/>
                    <a:gd name="T68" fmla="*/ 138 w 785"/>
                    <a:gd name="T69" fmla="*/ 494 h 588"/>
                    <a:gd name="T70" fmla="*/ 230 w 785"/>
                    <a:gd name="T71" fmla="*/ 542 h 588"/>
                    <a:gd name="T72" fmla="*/ 336 w 785"/>
                    <a:gd name="T73" fmla="*/ 567 h 588"/>
                    <a:gd name="T74" fmla="*/ 447 w 785"/>
                    <a:gd name="T75" fmla="*/ 567 h 588"/>
                    <a:gd name="T76" fmla="*/ 555 w 785"/>
                    <a:gd name="T77" fmla="*/ 542 h 588"/>
                    <a:gd name="T78" fmla="*/ 647 w 785"/>
                    <a:gd name="T79" fmla="*/ 494 h 588"/>
                    <a:gd name="T80" fmla="*/ 714 w 785"/>
                    <a:gd name="T81" fmla="*/ 427 h 588"/>
                    <a:gd name="T82" fmla="*/ 755 w 785"/>
                    <a:gd name="T83" fmla="*/ 349 h 5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5"/>
                    <a:gd name="T127" fmla="*/ 0 h 588"/>
                    <a:gd name="T128" fmla="*/ 785 w 785"/>
                    <a:gd name="T129" fmla="*/ 588 h 5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5" h="588">
                      <a:moveTo>
                        <a:pt x="785" y="293"/>
                      </a:moveTo>
                      <a:lnTo>
                        <a:pt x="784" y="264"/>
                      </a:lnTo>
                      <a:lnTo>
                        <a:pt x="778" y="236"/>
                      </a:lnTo>
                      <a:lnTo>
                        <a:pt x="768" y="209"/>
                      </a:lnTo>
                      <a:lnTo>
                        <a:pt x="755" y="182"/>
                      </a:lnTo>
                      <a:lnTo>
                        <a:pt x="739" y="155"/>
                      </a:lnTo>
                      <a:lnTo>
                        <a:pt x="718" y="130"/>
                      </a:lnTo>
                      <a:lnTo>
                        <a:pt x="695" y="107"/>
                      </a:lnTo>
                      <a:lnTo>
                        <a:pt x="670" y="86"/>
                      </a:lnTo>
                      <a:lnTo>
                        <a:pt x="641" y="67"/>
                      </a:lnTo>
                      <a:lnTo>
                        <a:pt x="611" y="50"/>
                      </a:lnTo>
                      <a:lnTo>
                        <a:pt x="578" y="34"/>
                      </a:lnTo>
                      <a:lnTo>
                        <a:pt x="542" y="23"/>
                      </a:lnTo>
                      <a:lnTo>
                        <a:pt x="507" y="13"/>
                      </a:lnTo>
                      <a:lnTo>
                        <a:pt x="469" y="6"/>
                      </a:lnTo>
                      <a:lnTo>
                        <a:pt x="430" y="2"/>
                      </a:lnTo>
                      <a:lnTo>
                        <a:pt x="392" y="0"/>
                      </a:lnTo>
                      <a:lnTo>
                        <a:pt x="353" y="2"/>
                      </a:lnTo>
                      <a:lnTo>
                        <a:pt x="315" y="6"/>
                      </a:lnTo>
                      <a:lnTo>
                        <a:pt x="278" y="13"/>
                      </a:lnTo>
                      <a:lnTo>
                        <a:pt x="242" y="23"/>
                      </a:lnTo>
                      <a:lnTo>
                        <a:pt x="207" y="34"/>
                      </a:lnTo>
                      <a:lnTo>
                        <a:pt x="175" y="50"/>
                      </a:lnTo>
                      <a:lnTo>
                        <a:pt x="144" y="67"/>
                      </a:lnTo>
                      <a:lnTo>
                        <a:pt x="115" y="86"/>
                      </a:lnTo>
                      <a:lnTo>
                        <a:pt x="88" y="107"/>
                      </a:lnTo>
                      <a:lnTo>
                        <a:pt x="65" y="130"/>
                      </a:lnTo>
                      <a:lnTo>
                        <a:pt x="46" y="155"/>
                      </a:lnTo>
                      <a:lnTo>
                        <a:pt x="29" y="182"/>
                      </a:lnTo>
                      <a:lnTo>
                        <a:pt x="17" y="209"/>
                      </a:lnTo>
                      <a:lnTo>
                        <a:pt x="7" y="236"/>
                      </a:lnTo>
                      <a:lnTo>
                        <a:pt x="2" y="264"/>
                      </a:lnTo>
                      <a:lnTo>
                        <a:pt x="0" y="293"/>
                      </a:lnTo>
                      <a:lnTo>
                        <a:pt x="2" y="322"/>
                      </a:lnTo>
                      <a:lnTo>
                        <a:pt x="7" y="351"/>
                      </a:lnTo>
                      <a:lnTo>
                        <a:pt x="17" y="379"/>
                      </a:lnTo>
                      <a:lnTo>
                        <a:pt x="29" y="406"/>
                      </a:lnTo>
                      <a:lnTo>
                        <a:pt x="46" y="431"/>
                      </a:lnTo>
                      <a:lnTo>
                        <a:pt x="65" y="456"/>
                      </a:lnTo>
                      <a:lnTo>
                        <a:pt x="88" y="479"/>
                      </a:lnTo>
                      <a:lnTo>
                        <a:pt x="115" y="502"/>
                      </a:lnTo>
                      <a:lnTo>
                        <a:pt x="144" y="521"/>
                      </a:lnTo>
                      <a:lnTo>
                        <a:pt x="175" y="539"/>
                      </a:lnTo>
                      <a:lnTo>
                        <a:pt x="207" y="552"/>
                      </a:lnTo>
                      <a:lnTo>
                        <a:pt x="242" y="565"/>
                      </a:lnTo>
                      <a:lnTo>
                        <a:pt x="278" y="575"/>
                      </a:lnTo>
                      <a:lnTo>
                        <a:pt x="315" y="583"/>
                      </a:lnTo>
                      <a:lnTo>
                        <a:pt x="353" y="586"/>
                      </a:lnTo>
                      <a:lnTo>
                        <a:pt x="392" y="588"/>
                      </a:lnTo>
                      <a:lnTo>
                        <a:pt x="430" y="586"/>
                      </a:lnTo>
                      <a:lnTo>
                        <a:pt x="469" y="583"/>
                      </a:lnTo>
                      <a:lnTo>
                        <a:pt x="507" y="575"/>
                      </a:lnTo>
                      <a:lnTo>
                        <a:pt x="542" y="565"/>
                      </a:lnTo>
                      <a:lnTo>
                        <a:pt x="578" y="552"/>
                      </a:lnTo>
                      <a:lnTo>
                        <a:pt x="611" y="539"/>
                      </a:lnTo>
                      <a:lnTo>
                        <a:pt x="641" y="521"/>
                      </a:lnTo>
                      <a:lnTo>
                        <a:pt x="670" y="502"/>
                      </a:lnTo>
                      <a:lnTo>
                        <a:pt x="695" y="479"/>
                      </a:lnTo>
                      <a:lnTo>
                        <a:pt x="718" y="456"/>
                      </a:lnTo>
                      <a:lnTo>
                        <a:pt x="739" y="431"/>
                      </a:lnTo>
                      <a:lnTo>
                        <a:pt x="755" y="406"/>
                      </a:lnTo>
                      <a:lnTo>
                        <a:pt x="768" y="379"/>
                      </a:lnTo>
                      <a:lnTo>
                        <a:pt x="778" y="351"/>
                      </a:lnTo>
                      <a:lnTo>
                        <a:pt x="784" y="322"/>
                      </a:lnTo>
                      <a:lnTo>
                        <a:pt x="785" y="293"/>
                      </a:lnTo>
                      <a:close/>
                      <a:moveTo>
                        <a:pt x="762" y="293"/>
                      </a:moveTo>
                      <a:lnTo>
                        <a:pt x="760" y="266"/>
                      </a:lnTo>
                      <a:lnTo>
                        <a:pt x="755" y="238"/>
                      </a:lnTo>
                      <a:lnTo>
                        <a:pt x="745" y="211"/>
                      </a:lnTo>
                      <a:lnTo>
                        <a:pt x="732" y="184"/>
                      </a:lnTo>
                      <a:lnTo>
                        <a:pt x="714" y="159"/>
                      </a:lnTo>
                      <a:lnTo>
                        <a:pt x="695" y="136"/>
                      </a:lnTo>
                      <a:lnTo>
                        <a:pt x="672" y="113"/>
                      </a:lnTo>
                      <a:lnTo>
                        <a:pt x="647" y="94"/>
                      </a:lnTo>
                      <a:lnTo>
                        <a:pt x="618" y="75"/>
                      </a:lnTo>
                      <a:lnTo>
                        <a:pt x="588" y="59"/>
                      </a:lnTo>
                      <a:lnTo>
                        <a:pt x="555" y="46"/>
                      </a:lnTo>
                      <a:lnTo>
                        <a:pt x="520" y="34"/>
                      </a:lnTo>
                      <a:lnTo>
                        <a:pt x="484" y="27"/>
                      </a:lnTo>
                      <a:lnTo>
                        <a:pt x="447" y="21"/>
                      </a:lnTo>
                      <a:lnTo>
                        <a:pt x="411" y="17"/>
                      </a:lnTo>
                      <a:lnTo>
                        <a:pt x="374" y="17"/>
                      </a:lnTo>
                      <a:lnTo>
                        <a:pt x="336" y="21"/>
                      </a:lnTo>
                      <a:lnTo>
                        <a:pt x="299" y="27"/>
                      </a:lnTo>
                      <a:lnTo>
                        <a:pt x="263" y="34"/>
                      </a:lnTo>
                      <a:lnTo>
                        <a:pt x="230" y="46"/>
                      </a:lnTo>
                      <a:lnTo>
                        <a:pt x="198" y="59"/>
                      </a:lnTo>
                      <a:lnTo>
                        <a:pt x="167" y="75"/>
                      </a:lnTo>
                      <a:lnTo>
                        <a:pt x="138" y="94"/>
                      </a:lnTo>
                      <a:lnTo>
                        <a:pt x="111" y="113"/>
                      </a:lnTo>
                      <a:lnTo>
                        <a:pt x="88" y="136"/>
                      </a:lnTo>
                      <a:lnTo>
                        <a:pt x="69" y="159"/>
                      </a:lnTo>
                      <a:lnTo>
                        <a:pt x="52" y="184"/>
                      </a:lnTo>
                      <a:lnTo>
                        <a:pt x="40" y="211"/>
                      </a:lnTo>
                      <a:lnTo>
                        <a:pt x="31" y="238"/>
                      </a:lnTo>
                      <a:lnTo>
                        <a:pt x="25" y="266"/>
                      </a:lnTo>
                      <a:lnTo>
                        <a:pt x="23" y="293"/>
                      </a:lnTo>
                      <a:lnTo>
                        <a:pt x="25" y="322"/>
                      </a:lnTo>
                      <a:lnTo>
                        <a:pt x="31" y="349"/>
                      </a:lnTo>
                      <a:lnTo>
                        <a:pt x="40" y="376"/>
                      </a:lnTo>
                      <a:lnTo>
                        <a:pt x="52" y="402"/>
                      </a:lnTo>
                      <a:lnTo>
                        <a:pt x="69" y="427"/>
                      </a:lnTo>
                      <a:lnTo>
                        <a:pt x="88" y="452"/>
                      </a:lnTo>
                      <a:lnTo>
                        <a:pt x="111" y="473"/>
                      </a:lnTo>
                      <a:lnTo>
                        <a:pt x="138" y="494"/>
                      </a:lnTo>
                      <a:lnTo>
                        <a:pt x="167" y="512"/>
                      </a:lnTo>
                      <a:lnTo>
                        <a:pt x="198" y="529"/>
                      </a:lnTo>
                      <a:lnTo>
                        <a:pt x="230" y="542"/>
                      </a:lnTo>
                      <a:lnTo>
                        <a:pt x="263" y="554"/>
                      </a:lnTo>
                      <a:lnTo>
                        <a:pt x="299" y="562"/>
                      </a:lnTo>
                      <a:lnTo>
                        <a:pt x="336" y="567"/>
                      </a:lnTo>
                      <a:lnTo>
                        <a:pt x="374" y="569"/>
                      </a:lnTo>
                      <a:lnTo>
                        <a:pt x="411" y="569"/>
                      </a:lnTo>
                      <a:lnTo>
                        <a:pt x="447" y="567"/>
                      </a:lnTo>
                      <a:lnTo>
                        <a:pt x="484" y="562"/>
                      </a:lnTo>
                      <a:lnTo>
                        <a:pt x="520" y="554"/>
                      </a:lnTo>
                      <a:lnTo>
                        <a:pt x="555" y="542"/>
                      </a:lnTo>
                      <a:lnTo>
                        <a:pt x="588" y="529"/>
                      </a:lnTo>
                      <a:lnTo>
                        <a:pt x="618" y="512"/>
                      </a:lnTo>
                      <a:lnTo>
                        <a:pt x="647" y="494"/>
                      </a:lnTo>
                      <a:lnTo>
                        <a:pt x="672" y="473"/>
                      </a:lnTo>
                      <a:lnTo>
                        <a:pt x="695" y="452"/>
                      </a:lnTo>
                      <a:lnTo>
                        <a:pt x="714" y="427"/>
                      </a:lnTo>
                      <a:lnTo>
                        <a:pt x="732" y="402"/>
                      </a:lnTo>
                      <a:lnTo>
                        <a:pt x="745" y="376"/>
                      </a:lnTo>
                      <a:lnTo>
                        <a:pt x="755" y="349"/>
                      </a:lnTo>
                      <a:lnTo>
                        <a:pt x="760" y="322"/>
                      </a:lnTo>
                      <a:lnTo>
                        <a:pt x="762" y="293"/>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6" name="Freeform 37"/>
                <p:cNvSpPr>
                  <a:spLocks noEditPoints="1"/>
                </p:cNvSpPr>
                <p:nvPr/>
              </p:nvSpPr>
              <p:spPr bwMode="auto">
                <a:xfrm>
                  <a:off x="2453" y="2336"/>
                  <a:ext cx="739" cy="552"/>
                </a:xfrm>
                <a:custGeom>
                  <a:avLst/>
                  <a:gdLst>
                    <a:gd name="T0" fmla="*/ 737 w 739"/>
                    <a:gd name="T1" fmla="*/ 249 h 552"/>
                    <a:gd name="T2" fmla="*/ 722 w 739"/>
                    <a:gd name="T3" fmla="*/ 194 h 552"/>
                    <a:gd name="T4" fmla="*/ 691 w 739"/>
                    <a:gd name="T5" fmla="*/ 142 h 552"/>
                    <a:gd name="T6" fmla="*/ 649 w 739"/>
                    <a:gd name="T7" fmla="*/ 96 h 552"/>
                    <a:gd name="T8" fmla="*/ 595 w 739"/>
                    <a:gd name="T9" fmla="*/ 58 h 552"/>
                    <a:gd name="T10" fmla="*/ 532 w 739"/>
                    <a:gd name="T11" fmla="*/ 29 h 552"/>
                    <a:gd name="T12" fmla="*/ 461 w 739"/>
                    <a:gd name="T13" fmla="*/ 10 h 552"/>
                    <a:gd name="T14" fmla="*/ 388 w 739"/>
                    <a:gd name="T15" fmla="*/ 0 h 552"/>
                    <a:gd name="T16" fmla="*/ 313 w 739"/>
                    <a:gd name="T17" fmla="*/ 4 h 552"/>
                    <a:gd name="T18" fmla="*/ 240 w 739"/>
                    <a:gd name="T19" fmla="*/ 17 h 552"/>
                    <a:gd name="T20" fmla="*/ 175 w 739"/>
                    <a:gd name="T21" fmla="*/ 42 h 552"/>
                    <a:gd name="T22" fmla="*/ 115 w 739"/>
                    <a:gd name="T23" fmla="*/ 77 h 552"/>
                    <a:gd name="T24" fmla="*/ 65 w 739"/>
                    <a:gd name="T25" fmla="*/ 119 h 552"/>
                    <a:gd name="T26" fmla="*/ 29 w 739"/>
                    <a:gd name="T27" fmla="*/ 167 h 552"/>
                    <a:gd name="T28" fmla="*/ 8 w 739"/>
                    <a:gd name="T29" fmla="*/ 221 h 552"/>
                    <a:gd name="T30" fmla="*/ 0 w 739"/>
                    <a:gd name="T31" fmla="*/ 276 h 552"/>
                    <a:gd name="T32" fmla="*/ 8 w 739"/>
                    <a:gd name="T33" fmla="*/ 332 h 552"/>
                    <a:gd name="T34" fmla="*/ 29 w 739"/>
                    <a:gd name="T35" fmla="*/ 385 h 552"/>
                    <a:gd name="T36" fmla="*/ 65 w 739"/>
                    <a:gd name="T37" fmla="*/ 435 h 552"/>
                    <a:gd name="T38" fmla="*/ 115 w 739"/>
                    <a:gd name="T39" fmla="*/ 477 h 552"/>
                    <a:gd name="T40" fmla="*/ 175 w 739"/>
                    <a:gd name="T41" fmla="*/ 512 h 552"/>
                    <a:gd name="T42" fmla="*/ 240 w 739"/>
                    <a:gd name="T43" fmla="*/ 537 h 552"/>
                    <a:gd name="T44" fmla="*/ 313 w 739"/>
                    <a:gd name="T45" fmla="*/ 550 h 552"/>
                    <a:gd name="T46" fmla="*/ 388 w 739"/>
                    <a:gd name="T47" fmla="*/ 552 h 552"/>
                    <a:gd name="T48" fmla="*/ 461 w 739"/>
                    <a:gd name="T49" fmla="*/ 545 h 552"/>
                    <a:gd name="T50" fmla="*/ 532 w 739"/>
                    <a:gd name="T51" fmla="*/ 525 h 552"/>
                    <a:gd name="T52" fmla="*/ 595 w 739"/>
                    <a:gd name="T53" fmla="*/ 495 h 552"/>
                    <a:gd name="T54" fmla="*/ 649 w 739"/>
                    <a:gd name="T55" fmla="*/ 456 h 552"/>
                    <a:gd name="T56" fmla="*/ 691 w 739"/>
                    <a:gd name="T57" fmla="*/ 410 h 552"/>
                    <a:gd name="T58" fmla="*/ 722 w 739"/>
                    <a:gd name="T59" fmla="*/ 359 h 552"/>
                    <a:gd name="T60" fmla="*/ 737 w 739"/>
                    <a:gd name="T61" fmla="*/ 305 h 552"/>
                    <a:gd name="T62" fmla="*/ 716 w 739"/>
                    <a:gd name="T63" fmla="*/ 276 h 552"/>
                    <a:gd name="T64" fmla="*/ 709 w 739"/>
                    <a:gd name="T65" fmla="*/ 222 h 552"/>
                    <a:gd name="T66" fmla="*/ 686 w 739"/>
                    <a:gd name="T67" fmla="*/ 171 h 552"/>
                    <a:gd name="T68" fmla="*/ 649 w 739"/>
                    <a:gd name="T69" fmla="*/ 125 h 552"/>
                    <a:gd name="T70" fmla="*/ 601 w 739"/>
                    <a:gd name="T71" fmla="*/ 84 h 552"/>
                    <a:gd name="T72" fmla="*/ 542 w 739"/>
                    <a:gd name="T73" fmla="*/ 52 h 552"/>
                    <a:gd name="T74" fmla="*/ 476 w 739"/>
                    <a:gd name="T75" fmla="*/ 31 h 552"/>
                    <a:gd name="T76" fmla="*/ 405 w 739"/>
                    <a:gd name="T77" fmla="*/ 19 h 552"/>
                    <a:gd name="T78" fmla="*/ 332 w 739"/>
                    <a:gd name="T79" fmla="*/ 19 h 552"/>
                    <a:gd name="T80" fmla="*/ 263 w 739"/>
                    <a:gd name="T81" fmla="*/ 31 h 552"/>
                    <a:gd name="T82" fmla="*/ 196 w 739"/>
                    <a:gd name="T83" fmla="*/ 52 h 552"/>
                    <a:gd name="T84" fmla="*/ 138 w 739"/>
                    <a:gd name="T85" fmla="*/ 84 h 552"/>
                    <a:gd name="T86" fmla="*/ 88 w 739"/>
                    <a:gd name="T87" fmla="*/ 125 h 552"/>
                    <a:gd name="T88" fmla="*/ 54 w 739"/>
                    <a:gd name="T89" fmla="*/ 171 h 552"/>
                    <a:gd name="T90" fmla="*/ 31 w 739"/>
                    <a:gd name="T91" fmla="*/ 222 h 552"/>
                    <a:gd name="T92" fmla="*/ 23 w 739"/>
                    <a:gd name="T93" fmla="*/ 276 h 552"/>
                    <a:gd name="T94" fmla="*/ 31 w 739"/>
                    <a:gd name="T95" fmla="*/ 330 h 552"/>
                    <a:gd name="T96" fmla="*/ 54 w 739"/>
                    <a:gd name="T97" fmla="*/ 382 h 552"/>
                    <a:gd name="T98" fmla="*/ 88 w 739"/>
                    <a:gd name="T99" fmla="*/ 430 h 552"/>
                    <a:gd name="T100" fmla="*/ 138 w 739"/>
                    <a:gd name="T101" fmla="*/ 470 h 552"/>
                    <a:gd name="T102" fmla="*/ 196 w 739"/>
                    <a:gd name="T103" fmla="*/ 500 h 552"/>
                    <a:gd name="T104" fmla="*/ 263 w 739"/>
                    <a:gd name="T105" fmla="*/ 523 h 552"/>
                    <a:gd name="T106" fmla="*/ 332 w 739"/>
                    <a:gd name="T107" fmla="*/ 535 h 552"/>
                    <a:gd name="T108" fmla="*/ 405 w 739"/>
                    <a:gd name="T109" fmla="*/ 535 h 552"/>
                    <a:gd name="T110" fmla="*/ 476 w 739"/>
                    <a:gd name="T111" fmla="*/ 523 h 552"/>
                    <a:gd name="T112" fmla="*/ 542 w 739"/>
                    <a:gd name="T113" fmla="*/ 500 h 552"/>
                    <a:gd name="T114" fmla="*/ 601 w 739"/>
                    <a:gd name="T115" fmla="*/ 470 h 552"/>
                    <a:gd name="T116" fmla="*/ 649 w 739"/>
                    <a:gd name="T117" fmla="*/ 430 h 552"/>
                    <a:gd name="T118" fmla="*/ 686 w 739"/>
                    <a:gd name="T119" fmla="*/ 382 h 552"/>
                    <a:gd name="T120" fmla="*/ 709 w 739"/>
                    <a:gd name="T121" fmla="*/ 330 h 552"/>
                    <a:gd name="T122" fmla="*/ 716 w 739"/>
                    <a:gd name="T123" fmla="*/ 276 h 5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39"/>
                    <a:gd name="T187" fmla="*/ 0 h 552"/>
                    <a:gd name="T188" fmla="*/ 739 w 739"/>
                    <a:gd name="T189" fmla="*/ 552 h 55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39" h="552">
                      <a:moveTo>
                        <a:pt x="739" y="276"/>
                      </a:moveTo>
                      <a:lnTo>
                        <a:pt x="737" y="249"/>
                      </a:lnTo>
                      <a:lnTo>
                        <a:pt x="732" y="221"/>
                      </a:lnTo>
                      <a:lnTo>
                        <a:pt x="722" y="194"/>
                      </a:lnTo>
                      <a:lnTo>
                        <a:pt x="709" y="167"/>
                      </a:lnTo>
                      <a:lnTo>
                        <a:pt x="691" y="142"/>
                      </a:lnTo>
                      <a:lnTo>
                        <a:pt x="672" y="119"/>
                      </a:lnTo>
                      <a:lnTo>
                        <a:pt x="649" y="96"/>
                      </a:lnTo>
                      <a:lnTo>
                        <a:pt x="624" y="77"/>
                      </a:lnTo>
                      <a:lnTo>
                        <a:pt x="595" y="58"/>
                      </a:lnTo>
                      <a:lnTo>
                        <a:pt x="565" y="42"/>
                      </a:lnTo>
                      <a:lnTo>
                        <a:pt x="532" y="29"/>
                      </a:lnTo>
                      <a:lnTo>
                        <a:pt x="497" y="17"/>
                      </a:lnTo>
                      <a:lnTo>
                        <a:pt x="461" y="10"/>
                      </a:lnTo>
                      <a:lnTo>
                        <a:pt x="424" y="4"/>
                      </a:lnTo>
                      <a:lnTo>
                        <a:pt x="388" y="0"/>
                      </a:lnTo>
                      <a:lnTo>
                        <a:pt x="351" y="0"/>
                      </a:lnTo>
                      <a:lnTo>
                        <a:pt x="313" y="4"/>
                      </a:lnTo>
                      <a:lnTo>
                        <a:pt x="276" y="10"/>
                      </a:lnTo>
                      <a:lnTo>
                        <a:pt x="240" y="17"/>
                      </a:lnTo>
                      <a:lnTo>
                        <a:pt x="207" y="29"/>
                      </a:lnTo>
                      <a:lnTo>
                        <a:pt x="175" y="42"/>
                      </a:lnTo>
                      <a:lnTo>
                        <a:pt x="144" y="58"/>
                      </a:lnTo>
                      <a:lnTo>
                        <a:pt x="115" y="77"/>
                      </a:lnTo>
                      <a:lnTo>
                        <a:pt x="88" y="96"/>
                      </a:lnTo>
                      <a:lnTo>
                        <a:pt x="65" y="119"/>
                      </a:lnTo>
                      <a:lnTo>
                        <a:pt x="46" y="142"/>
                      </a:lnTo>
                      <a:lnTo>
                        <a:pt x="29" y="167"/>
                      </a:lnTo>
                      <a:lnTo>
                        <a:pt x="17" y="194"/>
                      </a:lnTo>
                      <a:lnTo>
                        <a:pt x="8" y="221"/>
                      </a:lnTo>
                      <a:lnTo>
                        <a:pt x="2" y="249"/>
                      </a:lnTo>
                      <a:lnTo>
                        <a:pt x="0" y="276"/>
                      </a:lnTo>
                      <a:lnTo>
                        <a:pt x="2" y="305"/>
                      </a:lnTo>
                      <a:lnTo>
                        <a:pt x="8" y="332"/>
                      </a:lnTo>
                      <a:lnTo>
                        <a:pt x="17" y="359"/>
                      </a:lnTo>
                      <a:lnTo>
                        <a:pt x="29" y="385"/>
                      </a:lnTo>
                      <a:lnTo>
                        <a:pt x="46" y="410"/>
                      </a:lnTo>
                      <a:lnTo>
                        <a:pt x="65" y="435"/>
                      </a:lnTo>
                      <a:lnTo>
                        <a:pt x="88" y="456"/>
                      </a:lnTo>
                      <a:lnTo>
                        <a:pt x="115" y="477"/>
                      </a:lnTo>
                      <a:lnTo>
                        <a:pt x="144" y="495"/>
                      </a:lnTo>
                      <a:lnTo>
                        <a:pt x="175" y="512"/>
                      </a:lnTo>
                      <a:lnTo>
                        <a:pt x="207" y="525"/>
                      </a:lnTo>
                      <a:lnTo>
                        <a:pt x="240" y="537"/>
                      </a:lnTo>
                      <a:lnTo>
                        <a:pt x="276" y="545"/>
                      </a:lnTo>
                      <a:lnTo>
                        <a:pt x="313" y="550"/>
                      </a:lnTo>
                      <a:lnTo>
                        <a:pt x="351" y="552"/>
                      </a:lnTo>
                      <a:lnTo>
                        <a:pt x="388" y="552"/>
                      </a:lnTo>
                      <a:lnTo>
                        <a:pt x="424" y="550"/>
                      </a:lnTo>
                      <a:lnTo>
                        <a:pt x="461" y="545"/>
                      </a:lnTo>
                      <a:lnTo>
                        <a:pt x="497" y="537"/>
                      </a:lnTo>
                      <a:lnTo>
                        <a:pt x="532" y="525"/>
                      </a:lnTo>
                      <a:lnTo>
                        <a:pt x="565" y="512"/>
                      </a:lnTo>
                      <a:lnTo>
                        <a:pt x="595" y="495"/>
                      </a:lnTo>
                      <a:lnTo>
                        <a:pt x="624" y="477"/>
                      </a:lnTo>
                      <a:lnTo>
                        <a:pt x="649" y="456"/>
                      </a:lnTo>
                      <a:lnTo>
                        <a:pt x="672" y="435"/>
                      </a:lnTo>
                      <a:lnTo>
                        <a:pt x="691" y="410"/>
                      </a:lnTo>
                      <a:lnTo>
                        <a:pt x="709" y="385"/>
                      </a:lnTo>
                      <a:lnTo>
                        <a:pt x="722" y="359"/>
                      </a:lnTo>
                      <a:lnTo>
                        <a:pt x="732" y="332"/>
                      </a:lnTo>
                      <a:lnTo>
                        <a:pt x="737" y="305"/>
                      </a:lnTo>
                      <a:lnTo>
                        <a:pt x="739" y="276"/>
                      </a:lnTo>
                      <a:close/>
                      <a:moveTo>
                        <a:pt x="716" y="276"/>
                      </a:moveTo>
                      <a:lnTo>
                        <a:pt x="714" y="249"/>
                      </a:lnTo>
                      <a:lnTo>
                        <a:pt x="709" y="222"/>
                      </a:lnTo>
                      <a:lnTo>
                        <a:pt x="699" y="196"/>
                      </a:lnTo>
                      <a:lnTo>
                        <a:pt x="686" y="171"/>
                      </a:lnTo>
                      <a:lnTo>
                        <a:pt x="668" y="148"/>
                      </a:lnTo>
                      <a:lnTo>
                        <a:pt x="649" y="125"/>
                      </a:lnTo>
                      <a:lnTo>
                        <a:pt x="626" y="104"/>
                      </a:lnTo>
                      <a:lnTo>
                        <a:pt x="601" y="84"/>
                      </a:lnTo>
                      <a:lnTo>
                        <a:pt x="572" y="67"/>
                      </a:lnTo>
                      <a:lnTo>
                        <a:pt x="542" y="52"/>
                      </a:lnTo>
                      <a:lnTo>
                        <a:pt x="511" y="40"/>
                      </a:lnTo>
                      <a:lnTo>
                        <a:pt x="476" y="31"/>
                      </a:lnTo>
                      <a:lnTo>
                        <a:pt x="442" y="23"/>
                      </a:lnTo>
                      <a:lnTo>
                        <a:pt x="405" y="19"/>
                      </a:lnTo>
                      <a:lnTo>
                        <a:pt x="369" y="17"/>
                      </a:lnTo>
                      <a:lnTo>
                        <a:pt x="332" y="19"/>
                      </a:lnTo>
                      <a:lnTo>
                        <a:pt x="298" y="23"/>
                      </a:lnTo>
                      <a:lnTo>
                        <a:pt x="263" y="31"/>
                      </a:lnTo>
                      <a:lnTo>
                        <a:pt x="228" y="40"/>
                      </a:lnTo>
                      <a:lnTo>
                        <a:pt x="196" y="52"/>
                      </a:lnTo>
                      <a:lnTo>
                        <a:pt x="165" y="67"/>
                      </a:lnTo>
                      <a:lnTo>
                        <a:pt x="138" y="84"/>
                      </a:lnTo>
                      <a:lnTo>
                        <a:pt x="111" y="104"/>
                      </a:lnTo>
                      <a:lnTo>
                        <a:pt x="88" y="125"/>
                      </a:lnTo>
                      <a:lnTo>
                        <a:pt x="69" y="148"/>
                      </a:lnTo>
                      <a:lnTo>
                        <a:pt x="54" y="171"/>
                      </a:lnTo>
                      <a:lnTo>
                        <a:pt x="40" y="196"/>
                      </a:lnTo>
                      <a:lnTo>
                        <a:pt x="31" y="222"/>
                      </a:lnTo>
                      <a:lnTo>
                        <a:pt x="25" y="249"/>
                      </a:lnTo>
                      <a:lnTo>
                        <a:pt x="23" y="276"/>
                      </a:lnTo>
                      <a:lnTo>
                        <a:pt x="25" y="303"/>
                      </a:lnTo>
                      <a:lnTo>
                        <a:pt x="31" y="330"/>
                      </a:lnTo>
                      <a:lnTo>
                        <a:pt x="40" y="357"/>
                      </a:lnTo>
                      <a:lnTo>
                        <a:pt x="54" y="382"/>
                      </a:lnTo>
                      <a:lnTo>
                        <a:pt x="69" y="407"/>
                      </a:lnTo>
                      <a:lnTo>
                        <a:pt x="88" y="430"/>
                      </a:lnTo>
                      <a:lnTo>
                        <a:pt x="111" y="451"/>
                      </a:lnTo>
                      <a:lnTo>
                        <a:pt x="138" y="470"/>
                      </a:lnTo>
                      <a:lnTo>
                        <a:pt x="165" y="487"/>
                      </a:lnTo>
                      <a:lnTo>
                        <a:pt x="196" y="500"/>
                      </a:lnTo>
                      <a:lnTo>
                        <a:pt x="228" y="514"/>
                      </a:lnTo>
                      <a:lnTo>
                        <a:pt x="263" y="523"/>
                      </a:lnTo>
                      <a:lnTo>
                        <a:pt x="298" y="531"/>
                      </a:lnTo>
                      <a:lnTo>
                        <a:pt x="332" y="535"/>
                      </a:lnTo>
                      <a:lnTo>
                        <a:pt x="369" y="535"/>
                      </a:lnTo>
                      <a:lnTo>
                        <a:pt x="405" y="535"/>
                      </a:lnTo>
                      <a:lnTo>
                        <a:pt x="442" y="531"/>
                      </a:lnTo>
                      <a:lnTo>
                        <a:pt x="476" y="523"/>
                      </a:lnTo>
                      <a:lnTo>
                        <a:pt x="511" y="514"/>
                      </a:lnTo>
                      <a:lnTo>
                        <a:pt x="542" y="500"/>
                      </a:lnTo>
                      <a:lnTo>
                        <a:pt x="572" y="487"/>
                      </a:lnTo>
                      <a:lnTo>
                        <a:pt x="601" y="470"/>
                      </a:lnTo>
                      <a:lnTo>
                        <a:pt x="626" y="451"/>
                      </a:lnTo>
                      <a:lnTo>
                        <a:pt x="649" y="430"/>
                      </a:lnTo>
                      <a:lnTo>
                        <a:pt x="668" y="407"/>
                      </a:lnTo>
                      <a:lnTo>
                        <a:pt x="686" y="382"/>
                      </a:lnTo>
                      <a:lnTo>
                        <a:pt x="699" y="357"/>
                      </a:lnTo>
                      <a:lnTo>
                        <a:pt x="709" y="330"/>
                      </a:lnTo>
                      <a:lnTo>
                        <a:pt x="714" y="303"/>
                      </a:lnTo>
                      <a:lnTo>
                        <a:pt x="716" y="27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7" name="Freeform 38"/>
                <p:cNvSpPr>
                  <a:spLocks noEditPoints="1"/>
                </p:cNvSpPr>
                <p:nvPr/>
              </p:nvSpPr>
              <p:spPr bwMode="auto">
                <a:xfrm>
                  <a:off x="2476" y="2353"/>
                  <a:ext cx="693" cy="518"/>
                </a:xfrm>
                <a:custGeom>
                  <a:avLst/>
                  <a:gdLst>
                    <a:gd name="T0" fmla="*/ 691 w 693"/>
                    <a:gd name="T1" fmla="*/ 232 h 518"/>
                    <a:gd name="T2" fmla="*/ 676 w 693"/>
                    <a:gd name="T3" fmla="*/ 179 h 518"/>
                    <a:gd name="T4" fmla="*/ 645 w 693"/>
                    <a:gd name="T5" fmla="*/ 131 h 518"/>
                    <a:gd name="T6" fmla="*/ 603 w 693"/>
                    <a:gd name="T7" fmla="*/ 87 h 518"/>
                    <a:gd name="T8" fmla="*/ 549 w 693"/>
                    <a:gd name="T9" fmla="*/ 50 h 518"/>
                    <a:gd name="T10" fmla="*/ 488 w 693"/>
                    <a:gd name="T11" fmla="*/ 23 h 518"/>
                    <a:gd name="T12" fmla="*/ 419 w 693"/>
                    <a:gd name="T13" fmla="*/ 6 h 518"/>
                    <a:gd name="T14" fmla="*/ 346 w 693"/>
                    <a:gd name="T15" fmla="*/ 0 h 518"/>
                    <a:gd name="T16" fmla="*/ 275 w 693"/>
                    <a:gd name="T17" fmla="*/ 6 h 518"/>
                    <a:gd name="T18" fmla="*/ 205 w 693"/>
                    <a:gd name="T19" fmla="*/ 23 h 518"/>
                    <a:gd name="T20" fmla="*/ 142 w 693"/>
                    <a:gd name="T21" fmla="*/ 50 h 518"/>
                    <a:gd name="T22" fmla="*/ 88 w 693"/>
                    <a:gd name="T23" fmla="*/ 87 h 518"/>
                    <a:gd name="T24" fmla="*/ 46 w 693"/>
                    <a:gd name="T25" fmla="*/ 131 h 518"/>
                    <a:gd name="T26" fmla="*/ 17 w 693"/>
                    <a:gd name="T27" fmla="*/ 179 h 518"/>
                    <a:gd name="T28" fmla="*/ 2 w 693"/>
                    <a:gd name="T29" fmla="*/ 232 h 518"/>
                    <a:gd name="T30" fmla="*/ 2 w 693"/>
                    <a:gd name="T31" fmla="*/ 286 h 518"/>
                    <a:gd name="T32" fmla="*/ 17 w 693"/>
                    <a:gd name="T33" fmla="*/ 340 h 518"/>
                    <a:gd name="T34" fmla="*/ 46 w 693"/>
                    <a:gd name="T35" fmla="*/ 390 h 518"/>
                    <a:gd name="T36" fmla="*/ 88 w 693"/>
                    <a:gd name="T37" fmla="*/ 434 h 518"/>
                    <a:gd name="T38" fmla="*/ 142 w 693"/>
                    <a:gd name="T39" fmla="*/ 470 h 518"/>
                    <a:gd name="T40" fmla="*/ 205 w 693"/>
                    <a:gd name="T41" fmla="*/ 497 h 518"/>
                    <a:gd name="T42" fmla="*/ 275 w 693"/>
                    <a:gd name="T43" fmla="*/ 514 h 518"/>
                    <a:gd name="T44" fmla="*/ 346 w 693"/>
                    <a:gd name="T45" fmla="*/ 518 h 518"/>
                    <a:gd name="T46" fmla="*/ 419 w 693"/>
                    <a:gd name="T47" fmla="*/ 514 h 518"/>
                    <a:gd name="T48" fmla="*/ 488 w 693"/>
                    <a:gd name="T49" fmla="*/ 497 h 518"/>
                    <a:gd name="T50" fmla="*/ 549 w 693"/>
                    <a:gd name="T51" fmla="*/ 470 h 518"/>
                    <a:gd name="T52" fmla="*/ 603 w 693"/>
                    <a:gd name="T53" fmla="*/ 434 h 518"/>
                    <a:gd name="T54" fmla="*/ 645 w 693"/>
                    <a:gd name="T55" fmla="*/ 390 h 518"/>
                    <a:gd name="T56" fmla="*/ 676 w 693"/>
                    <a:gd name="T57" fmla="*/ 340 h 518"/>
                    <a:gd name="T58" fmla="*/ 691 w 693"/>
                    <a:gd name="T59" fmla="*/ 286 h 518"/>
                    <a:gd name="T60" fmla="*/ 670 w 693"/>
                    <a:gd name="T61" fmla="*/ 259 h 518"/>
                    <a:gd name="T62" fmla="*/ 663 w 693"/>
                    <a:gd name="T63" fmla="*/ 207 h 518"/>
                    <a:gd name="T64" fmla="*/ 640 w 693"/>
                    <a:gd name="T65" fmla="*/ 158 h 518"/>
                    <a:gd name="T66" fmla="*/ 603 w 693"/>
                    <a:gd name="T67" fmla="*/ 113 h 518"/>
                    <a:gd name="T68" fmla="*/ 555 w 693"/>
                    <a:gd name="T69" fmla="*/ 75 h 518"/>
                    <a:gd name="T70" fmla="*/ 497 w 693"/>
                    <a:gd name="T71" fmla="*/ 46 h 518"/>
                    <a:gd name="T72" fmla="*/ 432 w 693"/>
                    <a:gd name="T73" fmla="*/ 27 h 518"/>
                    <a:gd name="T74" fmla="*/ 363 w 693"/>
                    <a:gd name="T75" fmla="*/ 18 h 518"/>
                    <a:gd name="T76" fmla="*/ 294 w 693"/>
                    <a:gd name="T77" fmla="*/ 21 h 518"/>
                    <a:gd name="T78" fmla="*/ 227 w 693"/>
                    <a:gd name="T79" fmla="*/ 35 h 518"/>
                    <a:gd name="T80" fmla="*/ 165 w 693"/>
                    <a:gd name="T81" fmla="*/ 60 h 518"/>
                    <a:gd name="T82" fmla="*/ 111 w 693"/>
                    <a:gd name="T83" fmla="*/ 92 h 518"/>
                    <a:gd name="T84" fmla="*/ 69 w 693"/>
                    <a:gd name="T85" fmla="*/ 135 h 518"/>
                    <a:gd name="T86" fmla="*/ 40 w 693"/>
                    <a:gd name="T87" fmla="*/ 182 h 518"/>
                    <a:gd name="T88" fmla="*/ 25 w 693"/>
                    <a:gd name="T89" fmla="*/ 234 h 518"/>
                    <a:gd name="T90" fmla="*/ 25 w 693"/>
                    <a:gd name="T91" fmla="*/ 286 h 518"/>
                    <a:gd name="T92" fmla="*/ 40 w 693"/>
                    <a:gd name="T93" fmla="*/ 338 h 518"/>
                    <a:gd name="T94" fmla="*/ 69 w 693"/>
                    <a:gd name="T95" fmla="*/ 384 h 518"/>
                    <a:gd name="T96" fmla="*/ 111 w 693"/>
                    <a:gd name="T97" fmla="*/ 426 h 518"/>
                    <a:gd name="T98" fmla="*/ 165 w 693"/>
                    <a:gd name="T99" fmla="*/ 460 h 518"/>
                    <a:gd name="T100" fmla="*/ 227 w 693"/>
                    <a:gd name="T101" fmla="*/ 485 h 518"/>
                    <a:gd name="T102" fmla="*/ 294 w 693"/>
                    <a:gd name="T103" fmla="*/ 499 h 518"/>
                    <a:gd name="T104" fmla="*/ 363 w 693"/>
                    <a:gd name="T105" fmla="*/ 501 h 518"/>
                    <a:gd name="T106" fmla="*/ 432 w 693"/>
                    <a:gd name="T107" fmla="*/ 493 h 518"/>
                    <a:gd name="T108" fmla="*/ 497 w 693"/>
                    <a:gd name="T109" fmla="*/ 474 h 518"/>
                    <a:gd name="T110" fmla="*/ 555 w 693"/>
                    <a:gd name="T111" fmla="*/ 443 h 518"/>
                    <a:gd name="T112" fmla="*/ 603 w 693"/>
                    <a:gd name="T113" fmla="*/ 407 h 518"/>
                    <a:gd name="T114" fmla="*/ 640 w 693"/>
                    <a:gd name="T115" fmla="*/ 361 h 518"/>
                    <a:gd name="T116" fmla="*/ 663 w 693"/>
                    <a:gd name="T117" fmla="*/ 311 h 518"/>
                    <a:gd name="T118" fmla="*/ 670 w 693"/>
                    <a:gd name="T119" fmla="*/ 259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3"/>
                    <a:gd name="T181" fmla="*/ 0 h 518"/>
                    <a:gd name="T182" fmla="*/ 693 w 693"/>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3" h="518">
                      <a:moveTo>
                        <a:pt x="693" y="259"/>
                      </a:moveTo>
                      <a:lnTo>
                        <a:pt x="691" y="232"/>
                      </a:lnTo>
                      <a:lnTo>
                        <a:pt x="686" y="205"/>
                      </a:lnTo>
                      <a:lnTo>
                        <a:pt x="676" y="179"/>
                      </a:lnTo>
                      <a:lnTo>
                        <a:pt x="663" y="154"/>
                      </a:lnTo>
                      <a:lnTo>
                        <a:pt x="645" y="131"/>
                      </a:lnTo>
                      <a:lnTo>
                        <a:pt x="626" y="108"/>
                      </a:lnTo>
                      <a:lnTo>
                        <a:pt x="603" y="87"/>
                      </a:lnTo>
                      <a:lnTo>
                        <a:pt x="578" y="67"/>
                      </a:lnTo>
                      <a:lnTo>
                        <a:pt x="549" y="50"/>
                      </a:lnTo>
                      <a:lnTo>
                        <a:pt x="519" y="35"/>
                      </a:lnTo>
                      <a:lnTo>
                        <a:pt x="488" y="23"/>
                      </a:lnTo>
                      <a:lnTo>
                        <a:pt x="453" y="14"/>
                      </a:lnTo>
                      <a:lnTo>
                        <a:pt x="419" y="6"/>
                      </a:lnTo>
                      <a:lnTo>
                        <a:pt x="382" y="2"/>
                      </a:lnTo>
                      <a:lnTo>
                        <a:pt x="346" y="0"/>
                      </a:lnTo>
                      <a:lnTo>
                        <a:pt x="309" y="2"/>
                      </a:lnTo>
                      <a:lnTo>
                        <a:pt x="275" y="6"/>
                      </a:lnTo>
                      <a:lnTo>
                        <a:pt x="240" y="14"/>
                      </a:lnTo>
                      <a:lnTo>
                        <a:pt x="205" y="23"/>
                      </a:lnTo>
                      <a:lnTo>
                        <a:pt x="173" y="35"/>
                      </a:lnTo>
                      <a:lnTo>
                        <a:pt x="142" y="50"/>
                      </a:lnTo>
                      <a:lnTo>
                        <a:pt x="115" y="67"/>
                      </a:lnTo>
                      <a:lnTo>
                        <a:pt x="88" y="87"/>
                      </a:lnTo>
                      <a:lnTo>
                        <a:pt x="65" y="108"/>
                      </a:lnTo>
                      <a:lnTo>
                        <a:pt x="46" y="131"/>
                      </a:lnTo>
                      <a:lnTo>
                        <a:pt x="31" y="154"/>
                      </a:lnTo>
                      <a:lnTo>
                        <a:pt x="17" y="179"/>
                      </a:lnTo>
                      <a:lnTo>
                        <a:pt x="8" y="205"/>
                      </a:lnTo>
                      <a:lnTo>
                        <a:pt x="2" y="232"/>
                      </a:lnTo>
                      <a:lnTo>
                        <a:pt x="0" y="259"/>
                      </a:lnTo>
                      <a:lnTo>
                        <a:pt x="2" y="286"/>
                      </a:lnTo>
                      <a:lnTo>
                        <a:pt x="8" y="313"/>
                      </a:lnTo>
                      <a:lnTo>
                        <a:pt x="17" y="340"/>
                      </a:lnTo>
                      <a:lnTo>
                        <a:pt x="31" y="365"/>
                      </a:lnTo>
                      <a:lnTo>
                        <a:pt x="46" y="390"/>
                      </a:lnTo>
                      <a:lnTo>
                        <a:pt x="65" y="413"/>
                      </a:lnTo>
                      <a:lnTo>
                        <a:pt x="88" y="434"/>
                      </a:lnTo>
                      <a:lnTo>
                        <a:pt x="115" y="453"/>
                      </a:lnTo>
                      <a:lnTo>
                        <a:pt x="142" y="470"/>
                      </a:lnTo>
                      <a:lnTo>
                        <a:pt x="173" y="483"/>
                      </a:lnTo>
                      <a:lnTo>
                        <a:pt x="205" y="497"/>
                      </a:lnTo>
                      <a:lnTo>
                        <a:pt x="240" y="506"/>
                      </a:lnTo>
                      <a:lnTo>
                        <a:pt x="275" y="514"/>
                      </a:lnTo>
                      <a:lnTo>
                        <a:pt x="309" y="518"/>
                      </a:lnTo>
                      <a:lnTo>
                        <a:pt x="346" y="518"/>
                      </a:lnTo>
                      <a:lnTo>
                        <a:pt x="382" y="518"/>
                      </a:lnTo>
                      <a:lnTo>
                        <a:pt x="419" y="514"/>
                      </a:lnTo>
                      <a:lnTo>
                        <a:pt x="453" y="506"/>
                      </a:lnTo>
                      <a:lnTo>
                        <a:pt x="488" y="497"/>
                      </a:lnTo>
                      <a:lnTo>
                        <a:pt x="519" y="483"/>
                      </a:lnTo>
                      <a:lnTo>
                        <a:pt x="549" y="470"/>
                      </a:lnTo>
                      <a:lnTo>
                        <a:pt x="578" y="453"/>
                      </a:lnTo>
                      <a:lnTo>
                        <a:pt x="603" y="434"/>
                      </a:lnTo>
                      <a:lnTo>
                        <a:pt x="626" y="413"/>
                      </a:lnTo>
                      <a:lnTo>
                        <a:pt x="645" y="390"/>
                      </a:lnTo>
                      <a:lnTo>
                        <a:pt x="663" y="365"/>
                      </a:lnTo>
                      <a:lnTo>
                        <a:pt x="676" y="340"/>
                      </a:lnTo>
                      <a:lnTo>
                        <a:pt x="686" y="313"/>
                      </a:lnTo>
                      <a:lnTo>
                        <a:pt x="691" y="286"/>
                      </a:lnTo>
                      <a:lnTo>
                        <a:pt x="693" y="259"/>
                      </a:lnTo>
                      <a:close/>
                      <a:moveTo>
                        <a:pt x="670" y="259"/>
                      </a:moveTo>
                      <a:lnTo>
                        <a:pt x="668" y="234"/>
                      </a:lnTo>
                      <a:lnTo>
                        <a:pt x="663" y="207"/>
                      </a:lnTo>
                      <a:lnTo>
                        <a:pt x="653" y="182"/>
                      </a:lnTo>
                      <a:lnTo>
                        <a:pt x="640" y="158"/>
                      </a:lnTo>
                      <a:lnTo>
                        <a:pt x="624" y="135"/>
                      </a:lnTo>
                      <a:lnTo>
                        <a:pt x="603" y="113"/>
                      </a:lnTo>
                      <a:lnTo>
                        <a:pt x="580" y="92"/>
                      </a:lnTo>
                      <a:lnTo>
                        <a:pt x="555" y="75"/>
                      </a:lnTo>
                      <a:lnTo>
                        <a:pt x="528" y="60"/>
                      </a:lnTo>
                      <a:lnTo>
                        <a:pt x="497" y="46"/>
                      </a:lnTo>
                      <a:lnTo>
                        <a:pt x="467" y="35"/>
                      </a:lnTo>
                      <a:lnTo>
                        <a:pt x="432" y="27"/>
                      </a:lnTo>
                      <a:lnTo>
                        <a:pt x="399" y="21"/>
                      </a:lnTo>
                      <a:lnTo>
                        <a:pt x="363" y="18"/>
                      </a:lnTo>
                      <a:lnTo>
                        <a:pt x="328" y="18"/>
                      </a:lnTo>
                      <a:lnTo>
                        <a:pt x="294" y="21"/>
                      </a:lnTo>
                      <a:lnTo>
                        <a:pt x="259" y="27"/>
                      </a:lnTo>
                      <a:lnTo>
                        <a:pt x="227" y="35"/>
                      </a:lnTo>
                      <a:lnTo>
                        <a:pt x="194" y="46"/>
                      </a:lnTo>
                      <a:lnTo>
                        <a:pt x="165" y="60"/>
                      </a:lnTo>
                      <a:lnTo>
                        <a:pt x="136" y="75"/>
                      </a:lnTo>
                      <a:lnTo>
                        <a:pt x="111" y="92"/>
                      </a:lnTo>
                      <a:lnTo>
                        <a:pt x="88" y="113"/>
                      </a:lnTo>
                      <a:lnTo>
                        <a:pt x="69" y="135"/>
                      </a:lnTo>
                      <a:lnTo>
                        <a:pt x="54" y="158"/>
                      </a:lnTo>
                      <a:lnTo>
                        <a:pt x="40" y="182"/>
                      </a:lnTo>
                      <a:lnTo>
                        <a:pt x="31" y="207"/>
                      </a:lnTo>
                      <a:lnTo>
                        <a:pt x="25" y="234"/>
                      </a:lnTo>
                      <a:lnTo>
                        <a:pt x="23" y="259"/>
                      </a:lnTo>
                      <a:lnTo>
                        <a:pt x="25" y="286"/>
                      </a:lnTo>
                      <a:lnTo>
                        <a:pt x="31" y="311"/>
                      </a:lnTo>
                      <a:lnTo>
                        <a:pt x="40" y="338"/>
                      </a:lnTo>
                      <a:lnTo>
                        <a:pt x="54" y="361"/>
                      </a:lnTo>
                      <a:lnTo>
                        <a:pt x="69" y="384"/>
                      </a:lnTo>
                      <a:lnTo>
                        <a:pt x="88" y="407"/>
                      </a:lnTo>
                      <a:lnTo>
                        <a:pt x="111" y="426"/>
                      </a:lnTo>
                      <a:lnTo>
                        <a:pt x="136" y="443"/>
                      </a:lnTo>
                      <a:lnTo>
                        <a:pt x="165" y="460"/>
                      </a:lnTo>
                      <a:lnTo>
                        <a:pt x="194" y="474"/>
                      </a:lnTo>
                      <a:lnTo>
                        <a:pt x="227" y="485"/>
                      </a:lnTo>
                      <a:lnTo>
                        <a:pt x="259" y="493"/>
                      </a:lnTo>
                      <a:lnTo>
                        <a:pt x="294" y="499"/>
                      </a:lnTo>
                      <a:lnTo>
                        <a:pt x="328" y="501"/>
                      </a:lnTo>
                      <a:lnTo>
                        <a:pt x="363" y="501"/>
                      </a:lnTo>
                      <a:lnTo>
                        <a:pt x="399" y="499"/>
                      </a:lnTo>
                      <a:lnTo>
                        <a:pt x="432" y="493"/>
                      </a:lnTo>
                      <a:lnTo>
                        <a:pt x="467" y="485"/>
                      </a:lnTo>
                      <a:lnTo>
                        <a:pt x="497" y="474"/>
                      </a:lnTo>
                      <a:lnTo>
                        <a:pt x="528" y="460"/>
                      </a:lnTo>
                      <a:lnTo>
                        <a:pt x="555" y="443"/>
                      </a:lnTo>
                      <a:lnTo>
                        <a:pt x="580" y="426"/>
                      </a:lnTo>
                      <a:lnTo>
                        <a:pt x="603" y="407"/>
                      </a:lnTo>
                      <a:lnTo>
                        <a:pt x="624" y="384"/>
                      </a:lnTo>
                      <a:lnTo>
                        <a:pt x="640" y="361"/>
                      </a:lnTo>
                      <a:lnTo>
                        <a:pt x="653" y="338"/>
                      </a:lnTo>
                      <a:lnTo>
                        <a:pt x="663" y="311"/>
                      </a:lnTo>
                      <a:lnTo>
                        <a:pt x="668" y="286"/>
                      </a:lnTo>
                      <a:lnTo>
                        <a:pt x="670" y="259"/>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8" name="Freeform 39"/>
                <p:cNvSpPr>
                  <a:spLocks noEditPoints="1"/>
                </p:cNvSpPr>
                <p:nvPr/>
              </p:nvSpPr>
              <p:spPr bwMode="auto">
                <a:xfrm>
                  <a:off x="2499" y="2371"/>
                  <a:ext cx="647" cy="483"/>
                </a:xfrm>
                <a:custGeom>
                  <a:avLst/>
                  <a:gdLst>
                    <a:gd name="T0" fmla="*/ 645 w 647"/>
                    <a:gd name="T1" fmla="*/ 216 h 483"/>
                    <a:gd name="T2" fmla="*/ 630 w 647"/>
                    <a:gd name="T3" fmla="*/ 164 h 483"/>
                    <a:gd name="T4" fmla="*/ 601 w 647"/>
                    <a:gd name="T5" fmla="*/ 117 h 483"/>
                    <a:gd name="T6" fmla="*/ 557 w 647"/>
                    <a:gd name="T7" fmla="*/ 74 h 483"/>
                    <a:gd name="T8" fmla="*/ 505 w 647"/>
                    <a:gd name="T9" fmla="*/ 42 h 483"/>
                    <a:gd name="T10" fmla="*/ 444 w 647"/>
                    <a:gd name="T11" fmla="*/ 17 h 483"/>
                    <a:gd name="T12" fmla="*/ 376 w 647"/>
                    <a:gd name="T13" fmla="*/ 3 h 483"/>
                    <a:gd name="T14" fmla="*/ 305 w 647"/>
                    <a:gd name="T15" fmla="*/ 0 h 483"/>
                    <a:gd name="T16" fmla="*/ 236 w 647"/>
                    <a:gd name="T17" fmla="*/ 9 h 483"/>
                    <a:gd name="T18" fmla="*/ 171 w 647"/>
                    <a:gd name="T19" fmla="*/ 28 h 483"/>
                    <a:gd name="T20" fmla="*/ 113 w 647"/>
                    <a:gd name="T21" fmla="*/ 57 h 483"/>
                    <a:gd name="T22" fmla="*/ 65 w 647"/>
                    <a:gd name="T23" fmla="*/ 95 h 483"/>
                    <a:gd name="T24" fmla="*/ 31 w 647"/>
                    <a:gd name="T25" fmla="*/ 140 h 483"/>
                    <a:gd name="T26" fmla="*/ 8 w 647"/>
                    <a:gd name="T27" fmla="*/ 189 h 483"/>
                    <a:gd name="T28" fmla="*/ 0 w 647"/>
                    <a:gd name="T29" fmla="*/ 241 h 483"/>
                    <a:gd name="T30" fmla="*/ 8 w 647"/>
                    <a:gd name="T31" fmla="*/ 293 h 483"/>
                    <a:gd name="T32" fmla="*/ 31 w 647"/>
                    <a:gd name="T33" fmla="*/ 343 h 483"/>
                    <a:gd name="T34" fmla="*/ 65 w 647"/>
                    <a:gd name="T35" fmla="*/ 389 h 483"/>
                    <a:gd name="T36" fmla="*/ 113 w 647"/>
                    <a:gd name="T37" fmla="*/ 425 h 483"/>
                    <a:gd name="T38" fmla="*/ 171 w 647"/>
                    <a:gd name="T39" fmla="*/ 456 h 483"/>
                    <a:gd name="T40" fmla="*/ 236 w 647"/>
                    <a:gd name="T41" fmla="*/ 475 h 483"/>
                    <a:gd name="T42" fmla="*/ 305 w 647"/>
                    <a:gd name="T43" fmla="*/ 483 h 483"/>
                    <a:gd name="T44" fmla="*/ 376 w 647"/>
                    <a:gd name="T45" fmla="*/ 481 h 483"/>
                    <a:gd name="T46" fmla="*/ 444 w 647"/>
                    <a:gd name="T47" fmla="*/ 467 h 483"/>
                    <a:gd name="T48" fmla="*/ 505 w 647"/>
                    <a:gd name="T49" fmla="*/ 442 h 483"/>
                    <a:gd name="T50" fmla="*/ 557 w 647"/>
                    <a:gd name="T51" fmla="*/ 408 h 483"/>
                    <a:gd name="T52" fmla="*/ 601 w 647"/>
                    <a:gd name="T53" fmla="*/ 366 h 483"/>
                    <a:gd name="T54" fmla="*/ 630 w 647"/>
                    <a:gd name="T55" fmla="*/ 320 h 483"/>
                    <a:gd name="T56" fmla="*/ 645 w 647"/>
                    <a:gd name="T57" fmla="*/ 268 h 483"/>
                    <a:gd name="T58" fmla="*/ 624 w 647"/>
                    <a:gd name="T59" fmla="*/ 241 h 483"/>
                    <a:gd name="T60" fmla="*/ 617 w 647"/>
                    <a:gd name="T61" fmla="*/ 191 h 483"/>
                    <a:gd name="T62" fmla="*/ 594 w 647"/>
                    <a:gd name="T63" fmla="*/ 143 h 483"/>
                    <a:gd name="T64" fmla="*/ 557 w 647"/>
                    <a:gd name="T65" fmla="*/ 101 h 483"/>
                    <a:gd name="T66" fmla="*/ 511 w 647"/>
                    <a:gd name="T67" fmla="*/ 67 h 483"/>
                    <a:gd name="T68" fmla="*/ 453 w 647"/>
                    <a:gd name="T69" fmla="*/ 40 h 483"/>
                    <a:gd name="T70" fmla="*/ 390 w 647"/>
                    <a:gd name="T71" fmla="*/ 23 h 483"/>
                    <a:gd name="T72" fmla="*/ 323 w 647"/>
                    <a:gd name="T73" fmla="*/ 17 h 483"/>
                    <a:gd name="T74" fmla="*/ 257 w 647"/>
                    <a:gd name="T75" fmla="*/ 23 h 483"/>
                    <a:gd name="T76" fmla="*/ 192 w 647"/>
                    <a:gd name="T77" fmla="*/ 40 h 483"/>
                    <a:gd name="T78" fmla="*/ 136 w 647"/>
                    <a:gd name="T79" fmla="*/ 67 h 483"/>
                    <a:gd name="T80" fmla="*/ 88 w 647"/>
                    <a:gd name="T81" fmla="*/ 101 h 483"/>
                    <a:gd name="T82" fmla="*/ 52 w 647"/>
                    <a:gd name="T83" fmla="*/ 143 h 483"/>
                    <a:gd name="T84" fmla="*/ 31 w 647"/>
                    <a:gd name="T85" fmla="*/ 191 h 483"/>
                    <a:gd name="T86" fmla="*/ 23 w 647"/>
                    <a:gd name="T87" fmla="*/ 241 h 483"/>
                    <a:gd name="T88" fmla="*/ 31 w 647"/>
                    <a:gd name="T89" fmla="*/ 291 h 483"/>
                    <a:gd name="T90" fmla="*/ 52 w 647"/>
                    <a:gd name="T91" fmla="*/ 339 h 483"/>
                    <a:gd name="T92" fmla="*/ 88 w 647"/>
                    <a:gd name="T93" fmla="*/ 381 h 483"/>
                    <a:gd name="T94" fmla="*/ 136 w 647"/>
                    <a:gd name="T95" fmla="*/ 418 h 483"/>
                    <a:gd name="T96" fmla="*/ 192 w 647"/>
                    <a:gd name="T97" fmla="*/ 444 h 483"/>
                    <a:gd name="T98" fmla="*/ 257 w 647"/>
                    <a:gd name="T99" fmla="*/ 462 h 483"/>
                    <a:gd name="T100" fmla="*/ 323 w 647"/>
                    <a:gd name="T101" fmla="*/ 465 h 483"/>
                    <a:gd name="T102" fmla="*/ 390 w 647"/>
                    <a:gd name="T103" fmla="*/ 462 h 483"/>
                    <a:gd name="T104" fmla="*/ 453 w 647"/>
                    <a:gd name="T105" fmla="*/ 444 h 483"/>
                    <a:gd name="T106" fmla="*/ 511 w 647"/>
                    <a:gd name="T107" fmla="*/ 418 h 483"/>
                    <a:gd name="T108" fmla="*/ 557 w 647"/>
                    <a:gd name="T109" fmla="*/ 381 h 483"/>
                    <a:gd name="T110" fmla="*/ 594 w 647"/>
                    <a:gd name="T111" fmla="*/ 339 h 483"/>
                    <a:gd name="T112" fmla="*/ 617 w 647"/>
                    <a:gd name="T113" fmla="*/ 291 h 483"/>
                    <a:gd name="T114" fmla="*/ 624 w 647"/>
                    <a:gd name="T115" fmla="*/ 241 h 4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7"/>
                    <a:gd name="T175" fmla="*/ 0 h 483"/>
                    <a:gd name="T176" fmla="*/ 647 w 647"/>
                    <a:gd name="T177" fmla="*/ 483 h 4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7" h="483">
                      <a:moveTo>
                        <a:pt x="647" y="241"/>
                      </a:moveTo>
                      <a:lnTo>
                        <a:pt x="645" y="216"/>
                      </a:lnTo>
                      <a:lnTo>
                        <a:pt x="640" y="189"/>
                      </a:lnTo>
                      <a:lnTo>
                        <a:pt x="630" y="164"/>
                      </a:lnTo>
                      <a:lnTo>
                        <a:pt x="617" y="140"/>
                      </a:lnTo>
                      <a:lnTo>
                        <a:pt x="601" y="117"/>
                      </a:lnTo>
                      <a:lnTo>
                        <a:pt x="580" y="95"/>
                      </a:lnTo>
                      <a:lnTo>
                        <a:pt x="557" y="74"/>
                      </a:lnTo>
                      <a:lnTo>
                        <a:pt x="532" y="57"/>
                      </a:lnTo>
                      <a:lnTo>
                        <a:pt x="505" y="42"/>
                      </a:lnTo>
                      <a:lnTo>
                        <a:pt x="474" y="28"/>
                      </a:lnTo>
                      <a:lnTo>
                        <a:pt x="444" y="17"/>
                      </a:lnTo>
                      <a:lnTo>
                        <a:pt x="409" y="9"/>
                      </a:lnTo>
                      <a:lnTo>
                        <a:pt x="376" y="3"/>
                      </a:lnTo>
                      <a:lnTo>
                        <a:pt x="340" y="0"/>
                      </a:lnTo>
                      <a:lnTo>
                        <a:pt x="305" y="0"/>
                      </a:lnTo>
                      <a:lnTo>
                        <a:pt x="271" y="3"/>
                      </a:lnTo>
                      <a:lnTo>
                        <a:pt x="236" y="9"/>
                      </a:lnTo>
                      <a:lnTo>
                        <a:pt x="204" y="17"/>
                      </a:lnTo>
                      <a:lnTo>
                        <a:pt x="171" y="28"/>
                      </a:lnTo>
                      <a:lnTo>
                        <a:pt x="142" y="42"/>
                      </a:lnTo>
                      <a:lnTo>
                        <a:pt x="113" y="57"/>
                      </a:lnTo>
                      <a:lnTo>
                        <a:pt x="88" y="74"/>
                      </a:lnTo>
                      <a:lnTo>
                        <a:pt x="65" y="95"/>
                      </a:lnTo>
                      <a:lnTo>
                        <a:pt x="46" y="117"/>
                      </a:lnTo>
                      <a:lnTo>
                        <a:pt x="31" y="140"/>
                      </a:lnTo>
                      <a:lnTo>
                        <a:pt x="17" y="164"/>
                      </a:lnTo>
                      <a:lnTo>
                        <a:pt x="8" y="189"/>
                      </a:lnTo>
                      <a:lnTo>
                        <a:pt x="2" y="216"/>
                      </a:lnTo>
                      <a:lnTo>
                        <a:pt x="0" y="241"/>
                      </a:lnTo>
                      <a:lnTo>
                        <a:pt x="2" y="268"/>
                      </a:lnTo>
                      <a:lnTo>
                        <a:pt x="8" y="293"/>
                      </a:lnTo>
                      <a:lnTo>
                        <a:pt x="17" y="320"/>
                      </a:lnTo>
                      <a:lnTo>
                        <a:pt x="31" y="343"/>
                      </a:lnTo>
                      <a:lnTo>
                        <a:pt x="46" y="366"/>
                      </a:lnTo>
                      <a:lnTo>
                        <a:pt x="65" y="389"/>
                      </a:lnTo>
                      <a:lnTo>
                        <a:pt x="88" y="408"/>
                      </a:lnTo>
                      <a:lnTo>
                        <a:pt x="113" y="425"/>
                      </a:lnTo>
                      <a:lnTo>
                        <a:pt x="142" y="442"/>
                      </a:lnTo>
                      <a:lnTo>
                        <a:pt x="171" y="456"/>
                      </a:lnTo>
                      <a:lnTo>
                        <a:pt x="204" y="467"/>
                      </a:lnTo>
                      <a:lnTo>
                        <a:pt x="236" y="475"/>
                      </a:lnTo>
                      <a:lnTo>
                        <a:pt x="271" y="481"/>
                      </a:lnTo>
                      <a:lnTo>
                        <a:pt x="305" y="483"/>
                      </a:lnTo>
                      <a:lnTo>
                        <a:pt x="340" y="483"/>
                      </a:lnTo>
                      <a:lnTo>
                        <a:pt x="376" y="481"/>
                      </a:lnTo>
                      <a:lnTo>
                        <a:pt x="409" y="475"/>
                      </a:lnTo>
                      <a:lnTo>
                        <a:pt x="444" y="467"/>
                      </a:lnTo>
                      <a:lnTo>
                        <a:pt x="474" y="456"/>
                      </a:lnTo>
                      <a:lnTo>
                        <a:pt x="505" y="442"/>
                      </a:lnTo>
                      <a:lnTo>
                        <a:pt x="532" y="425"/>
                      </a:lnTo>
                      <a:lnTo>
                        <a:pt x="557" y="408"/>
                      </a:lnTo>
                      <a:lnTo>
                        <a:pt x="580" y="389"/>
                      </a:lnTo>
                      <a:lnTo>
                        <a:pt x="601" y="366"/>
                      </a:lnTo>
                      <a:lnTo>
                        <a:pt x="617" y="343"/>
                      </a:lnTo>
                      <a:lnTo>
                        <a:pt x="630" y="320"/>
                      </a:lnTo>
                      <a:lnTo>
                        <a:pt x="640" y="293"/>
                      </a:lnTo>
                      <a:lnTo>
                        <a:pt x="645" y="268"/>
                      </a:lnTo>
                      <a:lnTo>
                        <a:pt x="647" y="241"/>
                      </a:lnTo>
                      <a:close/>
                      <a:moveTo>
                        <a:pt x="624" y="241"/>
                      </a:moveTo>
                      <a:lnTo>
                        <a:pt x="622" y="216"/>
                      </a:lnTo>
                      <a:lnTo>
                        <a:pt x="617" y="191"/>
                      </a:lnTo>
                      <a:lnTo>
                        <a:pt x="607" y="168"/>
                      </a:lnTo>
                      <a:lnTo>
                        <a:pt x="594" y="143"/>
                      </a:lnTo>
                      <a:lnTo>
                        <a:pt x="578" y="122"/>
                      </a:lnTo>
                      <a:lnTo>
                        <a:pt x="557" y="101"/>
                      </a:lnTo>
                      <a:lnTo>
                        <a:pt x="536" y="82"/>
                      </a:lnTo>
                      <a:lnTo>
                        <a:pt x="511" y="67"/>
                      </a:lnTo>
                      <a:lnTo>
                        <a:pt x="482" y="51"/>
                      </a:lnTo>
                      <a:lnTo>
                        <a:pt x="453" y="40"/>
                      </a:lnTo>
                      <a:lnTo>
                        <a:pt x="423" y="30"/>
                      </a:lnTo>
                      <a:lnTo>
                        <a:pt x="390" y="23"/>
                      </a:lnTo>
                      <a:lnTo>
                        <a:pt x="357" y="19"/>
                      </a:lnTo>
                      <a:lnTo>
                        <a:pt x="323" y="17"/>
                      </a:lnTo>
                      <a:lnTo>
                        <a:pt x="290" y="19"/>
                      </a:lnTo>
                      <a:lnTo>
                        <a:pt x="257" y="23"/>
                      </a:lnTo>
                      <a:lnTo>
                        <a:pt x="225" y="30"/>
                      </a:lnTo>
                      <a:lnTo>
                        <a:pt x="192" y="40"/>
                      </a:lnTo>
                      <a:lnTo>
                        <a:pt x="163" y="51"/>
                      </a:lnTo>
                      <a:lnTo>
                        <a:pt x="136" y="67"/>
                      </a:lnTo>
                      <a:lnTo>
                        <a:pt x="111" y="82"/>
                      </a:lnTo>
                      <a:lnTo>
                        <a:pt x="88" y="101"/>
                      </a:lnTo>
                      <a:lnTo>
                        <a:pt x="69" y="122"/>
                      </a:lnTo>
                      <a:lnTo>
                        <a:pt x="52" y="143"/>
                      </a:lnTo>
                      <a:lnTo>
                        <a:pt x="40" y="168"/>
                      </a:lnTo>
                      <a:lnTo>
                        <a:pt x="31" y="191"/>
                      </a:lnTo>
                      <a:lnTo>
                        <a:pt x="25" y="216"/>
                      </a:lnTo>
                      <a:lnTo>
                        <a:pt x="23" y="241"/>
                      </a:lnTo>
                      <a:lnTo>
                        <a:pt x="25" y="266"/>
                      </a:lnTo>
                      <a:lnTo>
                        <a:pt x="31" y="291"/>
                      </a:lnTo>
                      <a:lnTo>
                        <a:pt x="40" y="316"/>
                      </a:lnTo>
                      <a:lnTo>
                        <a:pt x="52" y="339"/>
                      </a:lnTo>
                      <a:lnTo>
                        <a:pt x="69" y="362"/>
                      </a:lnTo>
                      <a:lnTo>
                        <a:pt x="88" y="381"/>
                      </a:lnTo>
                      <a:lnTo>
                        <a:pt x="111" y="400"/>
                      </a:lnTo>
                      <a:lnTo>
                        <a:pt x="136" y="418"/>
                      </a:lnTo>
                      <a:lnTo>
                        <a:pt x="163" y="431"/>
                      </a:lnTo>
                      <a:lnTo>
                        <a:pt x="192" y="444"/>
                      </a:lnTo>
                      <a:lnTo>
                        <a:pt x="225" y="454"/>
                      </a:lnTo>
                      <a:lnTo>
                        <a:pt x="257" y="462"/>
                      </a:lnTo>
                      <a:lnTo>
                        <a:pt x="290" y="465"/>
                      </a:lnTo>
                      <a:lnTo>
                        <a:pt x="323" y="465"/>
                      </a:lnTo>
                      <a:lnTo>
                        <a:pt x="357" y="465"/>
                      </a:lnTo>
                      <a:lnTo>
                        <a:pt x="390" y="462"/>
                      </a:lnTo>
                      <a:lnTo>
                        <a:pt x="423" y="454"/>
                      </a:lnTo>
                      <a:lnTo>
                        <a:pt x="453" y="444"/>
                      </a:lnTo>
                      <a:lnTo>
                        <a:pt x="482" y="431"/>
                      </a:lnTo>
                      <a:lnTo>
                        <a:pt x="511" y="418"/>
                      </a:lnTo>
                      <a:lnTo>
                        <a:pt x="536" y="400"/>
                      </a:lnTo>
                      <a:lnTo>
                        <a:pt x="557" y="381"/>
                      </a:lnTo>
                      <a:lnTo>
                        <a:pt x="578" y="362"/>
                      </a:lnTo>
                      <a:lnTo>
                        <a:pt x="594" y="339"/>
                      </a:lnTo>
                      <a:lnTo>
                        <a:pt x="607" y="316"/>
                      </a:lnTo>
                      <a:lnTo>
                        <a:pt x="617" y="291"/>
                      </a:lnTo>
                      <a:lnTo>
                        <a:pt x="622" y="266"/>
                      </a:lnTo>
                      <a:lnTo>
                        <a:pt x="624" y="24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9" name="Freeform 40"/>
                <p:cNvSpPr>
                  <a:spLocks noEditPoints="1"/>
                </p:cNvSpPr>
                <p:nvPr/>
              </p:nvSpPr>
              <p:spPr bwMode="auto">
                <a:xfrm>
                  <a:off x="2522" y="2388"/>
                  <a:ext cx="601" cy="448"/>
                </a:xfrm>
                <a:custGeom>
                  <a:avLst/>
                  <a:gdLst>
                    <a:gd name="T0" fmla="*/ 599 w 601"/>
                    <a:gd name="T1" fmla="*/ 199 h 448"/>
                    <a:gd name="T2" fmla="*/ 584 w 601"/>
                    <a:gd name="T3" fmla="*/ 151 h 448"/>
                    <a:gd name="T4" fmla="*/ 555 w 601"/>
                    <a:gd name="T5" fmla="*/ 105 h 448"/>
                    <a:gd name="T6" fmla="*/ 513 w 601"/>
                    <a:gd name="T7" fmla="*/ 65 h 448"/>
                    <a:gd name="T8" fmla="*/ 459 w 601"/>
                    <a:gd name="T9" fmla="*/ 34 h 448"/>
                    <a:gd name="T10" fmla="*/ 400 w 601"/>
                    <a:gd name="T11" fmla="*/ 13 h 448"/>
                    <a:gd name="T12" fmla="*/ 334 w 601"/>
                    <a:gd name="T13" fmla="*/ 2 h 448"/>
                    <a:gd name="T14" fmla="*/ 267 w 601"/>
                    <a:gd name="T15" fmla="*/ 2 h 448"/>
                    <a:gd name="T16" fmla="*/ 202 w 601"/>
                    <a:gd name="T17" fmla="*/ 13 h 448"/>
                    <a:gd name="T18" fmla="*/ 140 w 601"/>
                    <a:gd name="T19" fmla="*/ 34 h 448"/>
                    <a:gd name="T20" fmla="*/ 88 w 601"/>
                    <a:gd name="T21" fmla="*/ 65 h 448"/>
                    <a:gd name="T22" fmla="*/ 46 w 601"/>
                    <a:gd name="T23" fmla="*/ 105 h 448"/>
                    <a:gd name="T24" fmla="*/ 17 w 601"/>
                    <a:gd name="T25" fmla="*/ 151 h 448"/>
                    <a:gd name="T26" fmla="*/ 2 w 601"/>
                    <a:gd name="T27" fmla="*/ 199 h 448"/>
                    <a:gd name="T28" fmla="*/ 2 w 601"/>
                    <a:gd name="T29" fmla="*/ 249 h 448"/>
                    <a:gd name="T30" fmla="*/ 17 w 601"/>
                    <a:gd name="T31" fmla="*/ 299 h 448"/>
                    <a:gd name="T32" fmla="*/ 46 w 601"/>
                    <a:gd name="T33" fmla="*/ 345 h 448"/>
                    <a:gd name="T34" fmla="*/ 88 w 601"/>
                    <a:gd name="T35" fmla="*/ 383 h 448"/>
                    <a:gd name="T36" fmla="*/ 140 w 601"/>
                    <a:gd name="T37" fmla="*/ 414 h 448"/>
                    <a:gd name="T38" fmla="*/ 202 w 601"/>
                    <a:gd name="T39" fmla="*/ 437 h 448"/>
                    <a:gd name="T40" fmla="*/ 267 w 601"/>
                    <a:gd name="T41" fmla="*/ 448 h 448"/>
                    <a:gd name="T42" fmla="*/ 334 w 601"/>
                    <a:gd name="T43" fmla="*/ 448 h 448"/>
                    <a:gd name="T44" fmla="*/ 400 w 601"/>
                    <a:gd name="T45" fmla="*/ 437 h 448"/>
                    <a:gd name="T46" fmla="*/ 459 w 601"/>
                    <a:gd name="T47" fmla="*/ 414 h 448"/>
                    <a:gd name="T48" fmla="*/ 513 w 601"/>
                    <a:gd name="T49" fmla="*/ 383 h 448"/>
                    <a:gd name="T50" fmla="*/ 555 w 601"/>
                    <a:gd name="T51" fmla="*/ 345 h 448"/>
                    <a:gd name="T52" fmla="*/ 584 w 601"/>
                    <a:gd name="T53" fmla="*/ 299 h 448"/>
                    <a:gd name="T54" fmla="*/ 599 w 601"/>
                    <a:gd name="T55" fmla="*/ 249 h 448"/>
                    <a:gd name="T56" fmla="*/ 578 w 601"/>
                    <a:gd name="T57" fmla="*/ 224 h 448"/>
                    <a:gd name="T58" fmla="*/ 571 w 601"/>
                    <a:gd name="T59" fmla="*/ 176 h 448"/>
                    <a:gd name="T60" fmla="*/ 547 w 601"/>
                    <a:gd name="T61" fmla="*/ 132 h 448"/>
                    <a:gd name="T62" fmla="*/ 513 w 601"/>
                    <a:gd name="T63" fmla="*/ 92 h 448"/>
                    <a:gd name="T64" fmla="*/ 465 w 601"/>
                    <a:gd name="T65" fmla="*/ 57 h 448"/>
                    <a:gd name="T66" fmla="*/ 409 w 601"/>
                    <a:gd name="T67" fmla="*/ 34 h 448"/>
                    <a:gd name="T68" fmla="*/ 348 w 601"/>
                    <a:gd name="T69" fmla="*/ 21 h 448"/>
                    <a:gd name="T70" fmla="*/ 284 w 601"/>
                    <a:gd name="T71" fmla="*/ 17 h 448"/>
                    <a:gd name="T72" fmla="*/ 221 w 601"/>
                    <a:gd name="T73" fmla="*/ 27 h 448"/>
                    <a:gd name="T74" fmla="*/ 161 w 601"/>
                    <a:gd name="T75" fmla="*/ 46 h 448"/>
                    <a:gd name="T76" fmla="*/ 110 w 601"/>
                    <a:gd name="T77" fmla="*/ 75 h 448"/>
                    <a:gd name="T78" fmla="*/ 69 w 601"/>
                    <a:gd name="T79" fmla="*/ 111 h 448"/>
                    <a:gd name="T80" fmla="*/ 40 w 601"/>
                    <a:gd name="T81" fmla="*/ 153 h 448"/>
                    <a:gd name="T82" fmla="*/ 25 w 601"/>
                    <a:gd name="T83" fmla="*/ 201 h 448"/>
                    <a:gd name="T84" fmla="*/ 25 w 601"/>
                    <a:gd name="T85" fmla="*/ 249 h 448"/>
                    <a:gd name="T86" fmla="*/ 40 w 601"/>
                    <a:gd name="T87" fmla="*/ 295 h 448"/>
                    <a:gd name="T88" fmla="*/ 69 w 601"/>
                    <a:gd name="T89" fmla="*/ 339 h 448"/>
                    <a:gd name="T90" fmla="*/ 110 w 601"/>
                    <a:gd name="T91" fmla="*/ 376 h 448"/>
                    <a:gd name="T92" fmla="*/ 161 w 601"/>
                    <a:gd name="T93" fmla="*/ 404 h 448"/>
                    <a:gd name="T94" fmla="*/ 221 w 601"/>
                    <a:gd name="T95" fmla="*/ 424 h 448"/>
                    <a:gd name="T96" fmla="*/ 284 w 601"/>
                    <a:gd name="T97" fmla="*/ 431 h 448"/>
                    <a:gd name="T98" fmla="*/ 348 w 601"/>
                    <a:gd name="T99" fmla="*/ 429 h 448"/>
                    <a:gd name="T100" fmla="*/ 409 w 601"/>
                    <a:gd name="T101" fmla="*/ 416 h 448"/>
                    <a:gd name="T102" fmla="*/ 465 w 601"/>
                    <a:gd name="T103" fmla="*/ 391 h 448"/>
                    <a:gd name="T104" fmla="*/ 513 w 601"/>
                    <a:gd name="T105" fmla="*/ 358 h 448"/>
                    <a:gd name="T106" fmla="*/ 547 w 601"/>
                    <a:gd name="T107" fmla="*/ 318 h 448"/>
                    <a:gd name="T108" fmla="*/ 571 w 601"/>
                    <a:gd name="T109" fmla="*/ 272 h 448"/>
                    <a:gd name="T110" fmla="*/ 578 w 601"/>
                    <a:gd name="T111" fmla="*/ 224 h 4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01"/>
                    <a:gd name="T169" fmla="*/ 0 h 448"/>
                    <a:gd name="T170" fmla="*/ 601 w 601"/>
                    <a:gd name="T171" fmla="*/ 448 h 4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01" h="448">
                      <a:moveTo>
                        <a:pt x="601" y="224"/>
                      </a:moveTo>
                      <a:lnTo>
                        <a:pt x="599" y="199"/>
                      </a:lnTo>
                      <a:lnTo>
                        <a:pt x="594" y="174"/>
                      </a:lnTo>
                      <a:lnTo>
                        <a:pt x="584" y="151"/>
                      </a:lnTo>
                      <a:lnTo>
                        <a:pt x="571" y="126"/>
                      </a:lnTo>
                      <a:lnTo>
                        <a:pt x="555" y="105"/>
                      </a:lnTo>
                      <a:lnTo>
                        <a:pt x="534" y="84"/>
                      </a:lnTo>
                      <a:lnTo>
                        <a:pt x="513" y="65"/>
                      </a:lnTo>
                      <a:lnTo>
                        <a:pt x="488" y="50"/>
                      </a:lnTo>
                      <a:lnTo>
                        <a:pt x="459" y="34"/>
                      </a:lnTo>
                      <a:lnTo>
                        <a:pt x="430" y="23"/>
                      </a:lnTo>
                      <a:lnTo>
                        <a:pt x="400" y="13"/>
                      </a:lnTo>
                      <a:lnTo>
                        <a:pt x="367" y="6"/>
                      </a:lnTo>
                      <a:lnTo>
                        <a:pt x="334" y="2"/>
                      </a:lnTo>
                      <a:lnTo>
                        <a:pt x="300" y="0"/>
                      </a:lnTo>
                      <a:lnTo>
                        <a:pt x="267" y="2"/>
                      </a:lnTo>
                      <a:lnTo>
                        <a:pt x="234" y="6"/>
                      </a:lnTo>
                      <a:lnTo>
                        <a:pt x="202" y="13"/>
                      </a:lnTo>
                      <a:lnTo>
                        <a:pt x="169" y="23"/>
                      </a:lnTo>
                      <a:lnTo>
                        <a:pt x="140" y="34"/>
                      </a:lnTo>
                      <a:lnTo>
                        <a:pt x="113" y="50"/>
                      </a:lnTo>
                      <a:lnTo>
                        <a:pt x="88" y="65"/>
                      </a:lnTo>
                      <a:lnTo>
                        <a:pt x="65" y="84"/>
                      </a:lnTo>
                      <a:lnTo>
                        <a:pt x="46" y="105"/>
                      </a:lnTo>
                      <a:lnTo>
                        <a:pt x="29" y="126"/>
                      </a:lnTo>
                      <a:lnTo>
                        <a:pt x="17" y="151"/>
                      </a:lnTo>
                      <a:lnTo>
                        <a:pt x="8" y="174"/>
                      </a:lnTo>
                      <a:lnTo>
                        <a:pt x="2" y="199"/>
                      </a:lnTo>
                      <a:lnTo>
                        <a:pt x="0" y="224"/>
                      </a:lnTo>
                      <a:lnTo>
                        <a:pt x="2" y="249"/>
                      </a:lnTo>
                      <a:lnTo>
                        <a:pt x="8" y="274"/>
                      </a:lnTo>
                      <a:lnTo>
                        <a:pt x="17" y="299"/>
                      </a:lnTo>
                      <a:lnTo>
                        <a:pt x="29" y="322"/>
                      </a:lnTo>
                      <a:lnTo>
                        <a:pt x="46" y="345"/>
                      </a:lnTo>
                      <a:lnTo>
                        <a:pt x="65" y="364"/>
                      </a:lnTo>
                      <a:lnTo>
                        <a:pt x="88" y="383"/>
                      </a:lnTo>
                      <a:lnTo>
                        <a:pt x="113" y="401"/>
                      </a:lnTo>
                      <a:lnTo>
                        <a:pt x="140" y="414"/>
                      </a:lnTo>
                      <a:lnTo>
                        <a:pt x="169" y="427"/>
                      </a:lnTo>
                      <a:lnTo>
                        <a:pt x="202" y="437"/>
                      </a:lnTo>
                      <a:lnTo>
                        <a:pt x="234" y="445"/>
                      </a:lnTo>
                      <a:lnTo>
                        <a:pt x="267" y="448"/>
                      </a:lnTo>
                      <a:lnTo>
                        <a:pt x="300" y="448"/>
                      </a:lnTo>
                      <a:lnTo>
                        <a:pt x="334" y="448"/>
                      </a:lnTo>
                      <a:lnTo>
                        <a:pt x="367" y="445"/>
                      </a:lnTo>
                      <a:lnTo>
                        <a:pt x="400" y="437"/>
                      </a:lnTo>
                      <a:lnTo>
                        <a:pt x="430" y="427"/>
                      </a:lnTo>
                      <a:lnTo>
                        <a:pt x="459" y="414"/>
                      </a:lnTo>
                      <a:lnTo>
                        <a:pt x="488" y="401"/>
                      </a:lnTo>
                      <a:lnTo>
                        <a:pt x="513" y="383"/>
                      </a:lnTo>
                      <a:lnTo>
                        <a:pt x="534" y="364"/>
                      </a:lnTo>
                      <a:lnTo>
                        <a:pt x="555" y="345"/>
                      </a:lnTo>
                      <a:lnTo>
                        <a:pt x="571" y="322"/>
                      </a:lnTo>
                      <a:lnTo>
                        <a:pt x="584" y="299"/>
                      </a:lnTo>
                      <a:lnTo>
                        <a:pt x="594" y="274"/>
                      </a:lnTo>
                      <a:lnTo>
                        <a:pt x="599" y="249"/>
                      </a:lnTo>
                      <a:lnTo>
                        <a:pt x="601" y="224"/>
                      </a:lnTo>
                      <a:close/>
                      <a:moveTo>
                        <a:pt x="578" y="224"/>
                      </a:moveTo>
                      <a:lnTo>
                        <a:pt x="576" y="201"/>
                      </a:lnTo>
                      <a:lnTo>
                        <a:pt x="571" y="176"/>
                      </a:lnTo>
                      <a:lnTo>
                        <a:pt x="561" y="153"/>
                      </a:lnTo>
                      <a:lnTo>
                        <a:pt x="547" y="132"/>
                      </a:lnTo>
                      <a:lnTo>
                        <a:pt x="532" y="111"/>
                      </a:lnTo>
                      <a:lnTo>
                        <a:pt x="513" y="92"/>
                      </a:lnTo>
                      <a:lnTo>
                        <a:pt x="490" y="75"/>
                      </a:lnTo>
                      <a:lnTo>
                        <a:pt x="465" y="57"/>
                      </a:lnTo>
                      <a:lnTo>
                        <a:pt x="438" y="46"/>
                      </a:lnTo>
                      <a:lnTo>
                        <a:pt x="409" y="34"/>
                      </a:lnTo>
                      <a:lnTo>
                        <a:pt x="380" y="27"/>
                      </a:lnTo>
                      <a:lnTo>
                        <a:pt x="348" y="21"/>
                      </a:lnTo>
                      <a:lnTo>
                        <a:pt x="317" y="17"/>
                      </a:lnTo>
                      <a:lnTo>
                        <a:pt x="284" y="17"/>
                      </a:lnTo>
                      <a:lnTo>
                        <a:pt x="252" y="21"/>
                      </a:lnTo>
                      <a:lnTo>
                        <a:pt x="221" y="27"/>
                      </a:lnTo>
                      <a:lnTo>
                        <a:pt x="190" y="34"/>
                      </a:lnTo>
                      <a:lnTo>
                        <a:pt x="161" y="46"/>
                      </a:lnTo>
                      <a:lnTo>
                        <a:pt x="134" y="57"/>
                      </a:lnTo>
                      <a:lnTo>
                        <a:pt x="110" y="75"/>
                      </a:lnTo>
                      <a:lnTo>
                        <a:pt x="88" y="92"/>
                      </a:lnTo>
                      <a:lnTo>
                        <a:pt x="69" y="111"/>
                      </a:lnTo>
                      <a:lnTo>
                        <a:pt x="52" y="132"/>
                      </a:lnTo>
                      <a:lnTo>
                        <a:pt x="40" y="153"/>
                      </a:lnTo>
                      <a:lnTo>
                        <a:pt x="31" y="176"/>
                      </a:lnTo>
                      <a:lnTo>
                        <a:pt x="25" y="201"/>
                      </a:lnTo>
                      <a:lnTo>
                        <a:pt x="23" y="224"/>
                      </a:lnTo>
                      <a:lnTo>
                        <a:pt x="25" y="249"/>
                      </a:lnTo>
                      <a:lnTo>
                        <a:pt x="31" y="272"/>
                      </a:lnTo>
                      <a:lnTo>
                        <a:pt x="40" y="295"/>
                      </a:lnTo>
                      <a:lnTo>
                        <a:pt x="52" y="318"/>
                      </a:lnTo>
                      <a:lnTo>
                        <a:pt x="69" y="339"/>
                      </a:lnTo>
                      <a:lnTo>
                        <a:pt x="88" y="358"/>
                      </a:lnTo>
                      <a:lnTo>
                        <a:pt x="110" y="376"/>
                      </a:lnTo>
                      <a:lnTo>
                        <a:pt x="134" y="391"/>
                      </a:lnTo>
                      <a:lnTo>
                        <a:pt x="161" y="404"/>
                      </a:lnTo>
                      <a:lnTo>
                        <a:pt x="190" y="416"/>
                      </a:lnTo>
                      <a:lnTo>
                        <a:pt x="221" y="424"/>
                      </a:lnTo>
                      <a:lnTo>
                        <a:pt x="252" y="429"/>
                      </a:lnTo>
                      <a:lnTo>
                        <a:pt x="284" y="431"/>
                      </a:lnTo>
                      <a:lnTo>
                        <a:pt x="317" y="431"/>
                      </a:lnTo>
                      <a:lnTo>
                        <a:pt x="348" y="429"/>
                      </a:lnTo>
                      <a:lnTo>
                        <a:pt x="380" y="424"/>
                      </a:lnTo>
                      <a:lnTo>
                        <a:pt x="409" y="416"/>
                      </a:lnTo>
                      <a:lnTo>
                        <a:pt x="438" y="404"/>
                      </a:lnTo>
                      <a:lnTo>
                        <a:pt x="465" y="391"/>
                      </a:lnTo>
                      <a:lnTo>
                        <a:pt x="490" y="376"/>
                      </a:lnTo>
                      <a:lnTo>
                        <a:pt x="513" y="358"/>
                      </a:lnTo>
                      <a:lnTo>
                        <a:pt x="532" y="339"/>
                      </a:lnTo>
                      <a:lnTo>
                        <a:pt x="547" y="318"/>
                      </a:lnTo>
                      <a:lnTo>
                        <a:pt x="561" y="295"/>
                      </a:lnTo>
                      <a:lnTo>
                        <a:pt x="571" y="272"/>
                      </a:lnTo>
                      <a:lnTo>
                        <a:pt x="576" y="249"/>
                      </a:lnTo>
                      <a:lnTo>
                        <a:pt x="578" y="22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0" name="Freeform 41"/>
                <p:cNvSpPr>
                  <a:spLocks noEditPoints="1"/>
                </p:cNvSpPr>
                <p:nvPr/>
              </p:nvSpPr>
              <p:spPr bwMode="auto">
                <a:xfrm>
                  <a:off x="2545" y="2405"/>
                  <a:ext cx="555" cy="414"/>
                </a:xfrm>
                <a:custGeom>
                  <a:avLst/>
                  <a:gdLst>
                    <a:gd name="T0" fmla="*/ 553 w 555"/>
                    <a:gd name="T1" fmla="*/ 184 h 414"/>
                    <a:gd name="T2" fmla="*/ 538 w 555"/>
                    <a:gd name="T3" fmla="*/ 136 h 414"/>
                    <a:gd name="T4" fmla="*/ 509 w 555"/>
                    <a:gd name="T5" fmla="*/ 94 h 414"/>
                    <a:gd name="T6" fmla="*/ 467 w 555"/>
                    <a:gd name="T7" fmla="*/ 58 h 414"/>
                    <a:gd name="T8" fmla="*/ 415 w 555"/>
                    <a:gd name="T9" fmla="*/ 29 h 414"/>
                    <a:gd name="T10" fmla="*/ 357 w 555"/>
                    <a:gd name="T11" fmla="*/ 10 h 414"/>
                    <a:gd name="T12" fmla="*/ 294 w 555"/>
                    <a:gd name="T13" fmla="*/ 0 h 414"/>
                    <a:gd name="T14" fmla="*/ 229 w 555"/>
                    <a:gd name="T15" fmla="*/ 4 h 414"/>
                    <a:gd name="T16" fmla="*/ 167 w 555"/>
                    <a:gd name="T17" fmla="*/ 17 h 414"/>
                    <a:gd name="T18" fmla="*/ 111 w 555"/>
                    <a:gd name="T19" fmla="*/ 40 h 414"/>
                    <a:gd name="T20" fmla="*/ 65 w 555"/>
                    <a:gd name="T21" fmla="*/ 75 h 414"/>
                    <a:gd name="T22" fmla="*/ 29 w 555"/>
                    <a:gd name="T23" fmla="*/ 115 h 414"/>
                    <a:gd name="T24" fmla="*/ 8 w 555"/>
                    <a:gd name="T25" fmla="*/ 159 h 414"/>
                    <a:gd name="T26" fmla="*/ 0 w 555"/>
                    <a:gd name="T27" fmla="*/ 207 h 414"/>
                    <a:gd name="T28" fmla="*/ 8 w 555"/>
                    <a:gd name="T29" fmla="*/ 255 h 414"/>
                    <a:gd name="T30" fmla="*/ 29 w 555"/>
                    <a:gd name="T31" fmla="*/ 301 h 414"/>
                    <a:gd name="T32" fmla="*/ 65 w 555"/>
                    <a:gd name="T33" fmla="*/ 341 h 414"/>
                    <a:gd name="T34" fmla="*/ 111 w 555"/>
                    <a:gd name="T35" fmla="*/ 374 h 414"/>
                    <a:gd name="T36" fmla="*/ 167 w 555"/>
                    <a:gd name="T37" fmla="*/ 399 h 414"/>
                    <a:gd name="T38" fmla="*/ 229 w 555"/>
                    <a:gd name="T39" fmla="*/ 412 h 414"/>
                    <a:gd name="T40" fmla="*/ 294 w 555"/>
                    <a:gd name="T41" fmla="*/ 414 h 414"/>
                    <a:gd name="T42" fmla="*/ 357 w 555"/>
                    <a:gd name="T43" fmla="*/ 407 h 414"/>
                    <a:gd name="T44" fmla="*/ 415 w 555"/>
                    <a:gd name="T45" fmla="*/ 387 h 414"/>
                    <a:gd name="T46" fmla="*/ 467 w 555"/>
                    <a:gd name="T47" fmla="*/ 359 h 414"/>
                    <a:gd name="T48" fmla="*/ 509 w 555"/>
                    <a:gd name="T49" fmla="*/ 322 h 414"/>
                    <a:gd name="T50" fmla="*/ 538 w 555"/>
                    <a:gd name="T51" fmla="*/ 278 h 414"/>
                    <a:gd name="T52" fmla="*/ 553 w 555"/>
                    <a:gd name="T53" fmla="*/ 232 h 414"/>
                    <a:gd name="T54" fmla="*/ 532 w 555"/>
                    <a:gd name="T55" fmla="*/ 207 h 414"/>
                    <a:gd name="T56" fmla="*/ 524 w 555"/>
                    <a:gd name="T57" fmla="*/ 161 h 414"/>
                    <a:gd name="T58" fmla="*/ 501 w 555"/>
                    <a:gd name="T59" fmla="*/ 119 h 414"/>
                    <a:gd name="T60" fmla="*/ 467 w 555"/>
                    <a:gd name="T61" fmla="*/ 81 h 414"/>
                    <a:gd name="T62" fmla="*/ 421 w 555"/>
                    <a:gd name="T63" fmla="*/ 52 h 414"/>
                    <a:gd name="T64" fmla="*/ 367 w 555"/>
                    <a:gd name="T65" fmla="*/ 29 h 414"/>
                    <a:gd name="T66" fmla="*/ 307 w 555"/>
                    <a:gd name="T67" fmla="*/ 19 h 414"/>
                    <a:gd name="T68" fmla="*/ 246 w 555"/>
                    <a:gd name="T69" fmla="*/ 19 h 414"/>
                    <a:gd name="T70" fmla="*/ 186 w 555"/>
                    <a:gd name="T71" fmla="*/ 29 h 414"/>
                    <a:gd name="T72" fmla="*/ 133 w 555"/>
                    <a:gd name="T73" fmla="*/ 52 h 414"/>
                    <a:gd name="T74" fmla="*/ 87 w 555"/>
                    <a:gd name="T75" fmla="*/ 81 h 414"/>
                    <a:gd name="T76" fmla="*/ 52 w 555"/>
                    <a:gd name="T77" fmla="*/ 119 h 414"/>
                    <a:gd name="T78" fmla="*/ 31 w 555"/>
                    <a:gd name="T79" fmla="*/ 161 h 414"/>
                    <a:gd name="T80" fmla="*/ 23 w 555"/>
                    <a:gd name="T81" fmla="*/ 207 h 414"/>
                    <a:gd name="T82" fmla="*/ 31 w 555"/>
                    <a:gd name="T83" fmla="*/ 253 h 414"/>
                    <a:gd name="T84" fmla="*/ 52 w 555"/>
                    <a:gd name="T85" fmla="*/ 295 h 414"/>
                    <a:gd name="T86" fmla="*/ 87 w 555"/>
                    <a:gd name="T87" fmla="*/ 334 h 414"/>
                    <a:gd name="T88" fmla="*/ 133 w 555"/>
                    <a:gd name="T89" fmla="*/ 364 h 414"/>
                    <a:gd name="T90" fmla="*/ 186 w 555"/>
                    <a:gd name="T91" fmla="*/ 385 h 414"/>
                    <a:gd name="T92" fmla="*/ 246 w 555"/>
                    <a:gd name="T93" fmla="*/ 397 h 414"/>
                    <a:gd name="T94" fmla="*/ 307 w 555"/>
                    <a:gd name="T95" fmla="*/ 397 h 414"/>
                    <a:gd name="T96" fmla="*/ 367 w 555"/>
                    <a:gd name="T97" fmla="*/ 385 h 414"/>
                    <a:gd name="T98" fmla="*/ 421 w 555"/>
                    <a:gd name="T99" fmla="*/ 364 h 414"/>
                    <a:gd name="T100" fmla="*/ 467 w 555"/>
                    <a:gd name="T101" fmla="*/ 334 h 414"/>
                    <a:gd name="T102" fmla="*/ 501 w 555"/>
                    <a:gd name="T103" fmla="*/ 295 h 414"/>
                    <a:gd name="T104" fmla="*/ 524 w 555"/>
                    <a:gd name="T105" fmla="*/ 253 h 414"/>
                    <a:gd name="T106" fmla="*/ 532 w 555"/>
                    <a:gd name="T107" fmla="*/ 207 h 4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55"/>
                    <a:gd name="T163" fmla="*/ 0 h 414"/>
                    <a:gd name="T164" fmla="*/ 555 w 555"/>
                    <a:gd name="T165" fmla="*/ 414 h 4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55" h="414">
                      <a:moveTo>
                        <a:pt x="555" y="207"/>
                      </a:moveTo>
                      <a:lnTo>
                        <a:pt x="553" y="184"/>
                      </a:lnTo>
                      <a:lnTo>
                        <a:pt x="548" y="159"/>
                      </a:lnTo>
                      <a:lnTo>
                        <a:pt x="538" y="136"/>
                      </a:lnTo>
                      <a:lnTo>
                        <a:pt x="524" y="115"/>
                      </a:lnTo>
                      <a:lnTo>
                        <a:pt x="509" y="94"/>
                      </a:lnTo>
                      <a:lnTo>
                        <a:pt x="490" y="75"/>
                      </a:lnTo>
                      <a:lnTo>
                        <a:pt x="467" y="58"/>
                      </a:lnTo>
                      <a:lnTo>
                        <a:pt x="442" y="40"/>
                      </a:lnTo>
                      <a:lnTo>
                        <a:pt x="415" y="29"/>
                      </a:lnTo>
                      <a:lnTo>
                        <a:pt x="386" y="17"/>
                      </a:lnTo>
                      <a:lnTo>
                        <a:pt x="357" y="10"/>
                      </a:lnTo>
                      <a:lnTo>
                        <a:pt x="325" y="4"/>
                      </a:lnTo>
                      <a:lnTo>
                        <a:pt x="294" y="0"/>
                      </a:lnTo>
                      <a:lnTo>
                        <a:pt x="261" y="0"/>
                      </a:lnTo>
                      <a:lnTo>
                        <a:pt x="229" y="4"/>
                      </a:lnTo>
                      <a:lnTo>
                        <a:pt x="198" y="10"/>
                      </a:lnTo>
                      <a:lnTo>
                        <a:pt x="167" y="17"/>
                      </a:lnTo>
                      <a:lnTo>
                        <a:pt x="138" y="29"/>
                      </a:lnTo>
                      <a:lnTo>
                        <a:pt x="111" y="40"/>
                      </a:lnTo>
                      <a:lnTo>
                        <a:pt x="87" y="58"/>
                      </a:lnTo>
                      <a:lnTo>
                        <a:pt x="65" y="75"/>
                      </a:lnTo>
                      <a:lnTo>
                        <a:pt x="46" y="94"/>
                      </a:lnTo>
                      <a:lnTo>
                        <a:pt x="29" y="115"/>
                      </a:lnTo>
                      <a:lnTo>
                        <a:pt x="17" y="136"/>
                      </a:lnTo>
                      <a:lnTo>
                        <a:pt x="8" y="159"/>
                      </a:lnTo>
                      <a:lnTo>
                        <a:pt x="2" y="184"/>
                      </a:lnTo>
                      <a:lnTo>
                        <a:pt x="0" y="207"/>
                      </a:lnTo>
                      <a:lnTo>
                        <a:pt x="2" y="232"/>
                      </a:lnTo>
                      <a:lnTo>
                        <a:pt x="8" y="255"/>
                      </a:lnTo>
                      <a:lnTo>
                        <a:pt x="17" y="278"/>
                      </a:lnTo>
                      <a:lnTo>
                        <a:pt x="29" y="301"/>
                      </a:lnTo>
                      <a:lnTo>
                        <a:pt x="46" y="322"/>
                      </a:lnTo>
                      <a:lnTo>
                        <a:pt x="65" y="341"/>
                      </a:lnTo>
                      <a:lnTo>
                        <a:pt x="87" y="359"/>
                      </a:lnTo>
                      <a:lnTo>
                        <a:pt x="111" y="374"/>
                      </a:lnTo>
                      <a:lnTo>
                        <a:pt x="138" y="387"/>
                      </a:lnTo>
                      <a:lnTo>
                        <a:pt x="167" y="399"/>
                      </a:lnTo>
                      <a:lnTo>
                        <a:pt x="198" y="407"/>
                      </a:lnTo>
                      <a:lnTo>
                        <a:pt x="229" y="412"/>
                      </a:lnTo>
                      <a:lnTo>
                        <a:pt x="261" y="414"/>
                      </a:lnTo>
                      <a:lnTo>
                        <a:pt x="294" y="414"/>
                      </a:lnTo>
                      <a:lnTo>
                        <a:pt x="325" y="412"/>
                      </a:lnTo>
                      <a:lnTo>
                        <a:pt x="357" y="407"/>
                      </a:lnTo>
                      <a:lnTo>
                        <a:pt x="386" y="399"/>
                      </a:lnTo>
                      <a:lnTo>
                        <a:pt x="415" y="387"/>
                      </a:lnTo>
                      <a:lnTo>
                        <a:pt x="442" y="374"/>
                      </a:lnTo>
                      <a:lnTo>
                        <a:pt x="467" y="359"/>
                      </a:lnTo>
                      <a:lnTo>
                        <a:pt x="490" y="341"/>
                      </a:lnTo>
                      <a:lnTo>
                        <a:pt x="509" y="322"/>
                      </a:lnTo>
                      <a:lnTo>
                        <a:pt x="524" y="301"/>
                      </a:lnTo>
                      <a:lnTo>
                        <a:pt x="538" y="278"/>
                      </a:lnTo>
                      <a:lnTo>
                        <a:pt x="548" y="255"/>
                      </a:lnTo>
                      <a:lnTo>
                        <a:pt x="553" y="232"/>
                      </a:lnTo>
                      <a:lnTo>
                        <a:pt x="555" y="207"/>
                      </a:lnTo>
                      <a:close/>
                      <a:moveTo>
                        <a:pt x="532" y="207"/>
                      </a:moveTo>
                      <a:lnTo>
                        <a:pt x="530" y="184"/>
                      </a:lnTo>
                      <a:lnTo>
                        <a:pt x="524" y="161"/>
                      </a:lnTo>
                      <a:lnTo>
                        <a:pt x="515" y="140"/>
                      </a:lnTo>
                      <a:lnTo>
                        <a:pt x="501" y="119"/>
                      </a:lnTo>
                      <a:lnTo>
                        <a:pt x="486" y="100"/>
                      </a:lnTo>
                      <a:lnTo>
                        <a:pt x="467" y="81"/>
                      </a:lnTo>
                      <a:lnTo>
                        <a:pt x="446" y="65"/>
                      </a:lnTo>
                      <a:lnTo>
                        <a:pt x="421" y="52"/>
                      </a:lnTo>
                      <a:lnTo>
                        <a:pt x="396" y="38"/>
                      </a:lnTo>
                      <a:lnTo>
                        <a:pt x="367" y="29"/>
                      </a:lnTo>
                      <a:lnTo>
                        <a:pt x="338" y="23"/>
                      </a:lnTo>
                      <a:lnTo>
                        <a:pt x="307" y="19"/>
                      </a:lnTo>
                      <a:lnTo>
                        <a:pt x="277" y="17"/>
                      </a:lnTo>
                      <a:lnTo>
                        <a:pt x="246" y="19"/>
                      </a:lnTo>
                      <a:lnTo>
                        <a:pt x="217" y="23"/>
                      </a:lnTo>
                      <a:lnTo>
                        <a:pt x="186" y="29"/>
                      </a:lnTo>
                      <a:lnTo>
                        <a:pt x="159" y="38"/>
                      </a:lnTo>
                      <a:lnTo>
                        <a:pt x="133" y="52"/>
                      </a:lnTo>
                      <a:lnTo>
                        <a:pt x="110" y="65"/>
                      </a:lnTo>
                      <a:lnTo>
                        <a:pt x="87" y="81"/>
                      </a:lnTo>
                      <a:lnTo>
                        <a:pt x="67" y="100"/>
                      </a:lnTo>
                      <a:lnTo>
                        <a:pt x="52" y="119"/>
                      </a:lnTo>
                      <a:lnTo>
                        <a:pt x="40" y="140"/>
                      </a:lnTo>
                      <a:lnTo>
                        <a:pt x="31" y="161"/>
                      </a:lnTo>
                      <a:lnTo>
                        <a:pt x="25" y="184"/>
                      </a:lnTo>
                      <a:lnTo>
                        <a:pt x="23" y="207"/>
                      </a:lnTo>
                      <a:lnTo>
                        <a:pt x="25" y="230"/>
                      </a:lnTo>
                      <a:lnTo>
                        <a:pt x="31" y="253"/>
                      </a:lnTo>
                      <a:lnTo>
                        <a:pt x="40" y="274"/>
                      </a:lnTo>
                      <a:lnTo>
                        <a:pt x="52" y="295"/>
                      </a:lnTo>
                      <a:lnTo>
                        <a:pt x="67" y="316"/>
                      </a:lnTo>
                      <a:lnTo>
                        <a:pt x="87" y="334"/>
                      </a:lnTo>
                      <a:lnTo>
                        <a:pt x="110" y="349"/>
                      </a:lnTo>
                      <a:lnTo>
                        <a:pt x="133" y="364"/>
                      </a:lnTo>
                      <a:lnTo>
                        <a:pt x="159" y="376"/>
                      </a:lnTo>
                      <a:lnTo>
                        <a:pt x="186" y="385"/>
                      </a:lnTo>
                      <a:lnTo>
                        <a:pt x="217" y="393"/>
                      </a:lnTo>
                      <a:lnTo>
                        <a:pt x="246" y="397"/>
                      </a:lnTo>
                      <a:lnTo>
                        <a:pt x="277" y="397"/>
                      </a:lnTo>
                      <a:lnTo>
                        <a:pt x="307" y="397"/>
                      </a:lnTo>
                      <a:lnTo>
                        <a:pt x="338" y="393"/>
                      </a:lnTo>
                      <a:lnTo>
                        <a:pt x="367" y="385"/>
                      </a:lnTo>
                      <a:lnTo>
                        <a:pt x="396" y="376"/>
                      </a:lnTo>
                      <a:lnTo>
                        <a:pt x="421" y="364"/>
                      </a:lnTo>
                      <a:lnTo>
                        <a:pt x="446" y="349"/>
                      </a:lnTo>
                      <a:lnTo>
                        <a:pt x="467" y="334"/>
                      </a:lnTo>
                      <a:lnTo>
                        <a:pt x="486" y="316"/>
                      </a:lnTo>
                      <a:lnTo>
                        <a:pt x="501" y="295"/>
                      </a:lnTo>
                      <a:lnTo>
                        <a:pt x="515" y="274"/>
                      </a:lnTo>
                      <a:lnTo>
                        <a:pt x="524" y="253"/>
                      </a:lnTo>
                      <a:lnTo>
                        <a:pt x="530" y="230"/>
                      </a:lnTo>
                      <a:lnTo>
                        <a:pt x="532" y="20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1" name="Freeform 42"/>
                <p:cNvSpPr>
                  <a:spLocks noEditPoints="1"/>
                </p:cNvSpPr>
                <p:nvPr/>
              </p:nvSpPr>
              <p:spPr bwMode="auto">
                <a:xfrm>
                  <a:off x="2568" y="2422"/>
                  <a:ext cx="509" cy="380"/>
                </a:xfrm>
                <a:custGeom>
                  <a:avLst/>
                  <a:gdLst>
                    <a:gd name="T0" fmla="*/ 507 w 509"/>
                    <a:gd name="T1" fmla="*/ 167 h 380"/>
                    <a:gd name="T2" fmla="*/ 492 w 509"/>
                    <a:gd name="T3" fmla="*/ 123 h 380"/>
                    <a:gd name="T4" fmla="*/ 463 w 509"/>
                    <a:gd name="T5" fmla="*/ 83 h 380"/>
                    <a:gd name="T6" fmla="*/ 423 w 509"/>
                    <a:gd name="T7" fmla="*/ 48 h 380"/>
                    <a:gd name="T8" fmla="*/ 373 w 509"/>
                    <a:gd name="T9" fmla="*/ 21 h 380"/>
                    <a:gd name="T10" fmla="*/ 315 w 509"/>
                    <a:gd name="T11" fmla="*/ 6 h 380"/>
                    <a:gd name="T12" fmla="*/ 254 w 509"/>
                    <a:gd name="T13" fmla="*/ 0 h 380"/>
                    <a:gd name="T14" fmla="*/ 194 w 509"/>
                    <a:gd name="T15" fmla="*/ 6 h 380"/>
                    <a:gd name="T16" fmla="*/ 136 w 509"/>
                    <a:gd name="T17" fmla="*/ 21 h 380"/>
                    <a:gd name="T18" fmla="*/ 87 w 509"/>
                    <a:gd name="T19" fmla="*/ 48 h 380"/>
                    <a:gd name="T20" fmla="*/ 44 w 509"/>
                    <a:gd name="T21" fmla="*/ 83 h 380"/>
                    <a:gd name="T22" fmla="*/ 17 w 509"/>
                    <a:gd name="T23" fmla="*/ 123 h 380"/>
                    <a:gd name="T24" fmla="*/ 2 w 509"/>
                    <a:gd name="T25" fmla="*/ 167 h 380"/>
                    <a:gd name="T26" fmla="*/ 2 w 509"/>
                    <a:gd name="T27" fmla="*/ 213 h 380"/>
                    <a:gd name="T28" fmla="*/ 17 w 509"/>
                    <a:gd name="T29" fmla="*/ 257 h 380"/>
                    <a:gd name="T30" fmla="*/ 44 w 509"/>
                    <a:gd name="T31" fmla="*/ 299 h 380"/>
                    <a:gd name="T32" fmla="*/ 87 w 509"/>
                    <a:gd name="T33" fmla="*/ 332 h 380"/>
                    <a:gd name="T34" fmla="*/ 136 w 509"/>
                    <a:gd name="T35" fmla="*/ 359 h 380"/>
                    <a:gd name="T36" fmla="*/ 194 w 509"/>
                    <a:gd name="T37" fmla="*/ 376 h 380"/>
                    <a:gd name="T38" fmla="*/ 254 w 509"/>
                    <a:gd name="T39" fmla="*/ 380 h 380"/>
                    <a:gd name="T40" fmla="*/ 315 w 509"/>
                    <a:gd name="T41" fmla="*/ 376 h 380"/>
                    <a:gd name="T42" fmla="*/ 373 w 509"/>
                    <a:gd name="T43" fmla="*/ 359 h 380"/>
                    <a:gd name="T44" fmla="*/ 423 w 509"/>
                    <a:gd name="T45" fmla="*/ 332 h 380"/>
                    <a:gd name="T46" fmla="*/ 463 w 509"/>
                    <a:gd name="T47" fmla="*/ 299 h 380"/>
                    <a:gd name="T48" fmla="*/ 492 w 509"/>
                    <a:gd name="T49" fmla="*/ 257 h 380"/>
                    <a:gd name="T50" fmla="*/ 507 w 509"/>
                    <a:gd name="T51" fmla="*/ 213 h 380"/>
                    <a:gd name="T52" fmla="*/ 486 w 509"/>
                    <a:gd name="T53" fmla="*/ 190 h 380"/>
                    <a:gd name="T54" fmla="*/ 478 w 509"/>
                    <a:gd name="T55" fmla="*/ 146 h 380"/>
                    <a:gd name="T56" fmla="*/ 455 w 509"/>
                    <a:gd name="T57" fmla="*/ 106 h 380"/>
                    <a:gd name="T58" fmla="*/ 421 w 509"/>
                    <a:gd name="T59" fmla="*/ 69 h 380"/>
                    <a:gd name="T60" fmla="*/ 375 w 509"/>
                    <a:gd name="T61" fmla="*/ 43 h 380"/>
                    <a:gd name="T62" fmla="*/ 319 w 509"/>
                    <a:gd name="T63" fmla="*/ 25 h 380"/>
                    <a:gd name="T64" fmla="*/ 261 w 509"/>
                    <a:gd name="T65" fmla="*/ 18 h 380"/>
                    <a:gd name="T66" fmla="*/ 204 w 509"/>
                    <a:gd name="T67" fmla="*/ 21 h 380"/>
                    <a:gd name="T68" fmla="*/ 148 w 509"/>
                    <a:gd name="T69" fmla="*/ 37 h 380"/>
                    <a:gd name="T70" fmla="*/ 98 w 509"/>
                    <a:gd name="T71" fmla="*/ 62 h 380"/>
                    <a:gd name="T72" fmla="*/ 62 w 509"/>
                    <a:gd name="T73" fmla="*/ 96 h 380"/>
                    <a:gd name="T74" fmla="*/ 35 w 509"/>
                    <a:gd name="T75" fmla="*/ 136 h 380"/>
                    <a:gd name="T76" fmla="*/ 23 w 509"/>
                    <a:gd name="T77" fmla="*/ 179 h 380"/>
                    <a:gd name="T78" fmla="*/ 27 w 509"/>
                    <a:gd name="T79" fmla="*/ 223 h 380"/>
                    <a:gd name="T80" fmla="*/ 46 w 509"/>
                    <a:gd name="T81" fmla="*/ 265 h 380"/>
                    <a:gd name="T82" fmla="*/ 79 w 509"/>
                    <a:gd name="T83" fmla="*/ 303 h 380"/>
                    <a:gd name="T84" fmla="*/ 121 w 509"/>
                    <a:gd name="T85" fmla="*/ 332 h 380"/>
                    <a:gd name="T86" fmla="*/ 175 w 509"/>
                    <a:gd name="T87" fmla="*/ 353 h 380"/>
                    <a:gd name="T88" fmla="*/ 233 w 509"/>
                    <a:gd name="T89" fmla="*/ 363 h 380"/>
                    <a:gd name="T90" fmla="*/ 290 w 509"/>
                    <a:gd name="T91" fmla="*/ 361 h 380"/>
                    <a:gd name="T92" fmla="*/ 348 w 509"/>
                    <a:gd name="T93" fmla="*/ 349 h 380"/>
                    <a:gd name="T94" fmla="*/ 398 w 509"/>
                    <a:gd name="T95" fmla="*/ 326 h 380"/>
                    <a:gd name="T96" fmla="*/ 440 w 509"/>
                    <a:gd name="T97" fmla="*/ 294 h 380"/>
                    <a:gd name="T98" fmla="*/ 469 w 509"/>
                    <a:gd name="T99" fmla="*/ 255 h 380"/>
                    <a:gd name="T100" fmla="*/ 484 w 509"/>
                    <a:gd name="T101" fmla="*/ 213 h 3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09"/>
                    <a:gd name="T154" fmla="*/ 0 h 380"/>
                    <a:gd name="T155" fmla="*/ 509 w 509"/>
                    <a:gd name="T156" fmla="*/ 380 h 3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09" h="380">
                      <a:moveTo>
                        <a:pt x="509" y="190"/>
                      </a:moveTo>
                      <a:lnTo>
                        <a:pt x="507" y="167"/>
                      </a:lnTo>
                      <a:lnTo>
                        <a:pt x="501" y="144"/>
                      </a:lnTo>
                      <a:lnTo>
                        <a:pt x="492" y="123"/>
                      </a:lnTo>
                      <a:lnTo>
                        <a:pt x="478" y="102"/>
                      </a:lnTo>
                      <a:lnTo>
                        <a:pt x="463" y="83"/>
                      </a:lnTo>
                      <a:lnTo>
                        <a:pt x="444" y="64"/>
                      </a:lnTo>
                      <a:lnTo>
                        <a:pt x="423" y="48"/>
                      </a:lnTo>
                      <a:lnTo>
                        <a:pt x="398" y="35"/>
                      </a:lnTo>
                      <a:lnTo>
                        <a:pt x="373" y="21"/>
                      </a:lnTo>
                      <a:lnTo>
                        <a:pt x="344" y="12"/>
                      </a:lnTo>
                      <a:lnTo>
                        <a:pt x="315" y="6"/>
                      </a:lnTo>
                      <a:lnTo>
                        <a:pt x="284" y="2"/>
                      </a:lnTo>
                      <a:lnTo>
                        <a:pt x="254" y="0"/>
                      </a:lnTo>
                      <a:lnTo>
                        <a:pt x="223" y="2"/>
                      </a:lnTo>
                      <a:lnTo>
                        <a:pt x="194" y="6"/>
                      </a:lnTo>
                      <a:lnTo>
                        <a:pt x="163" y="12"/>
                      </a:lnTo>
                      <a:lnTo>
                        <a:pt x="136" y="21"/>
                      </a:lnTo>
                      <a:lnTo>
                        <a:pt x="110" y="35"/>
                      </a:lnTo>
                      <a:lnTo>
                        <a:pt x="87" y="48"/>
                      </a:lnTo>
                      <a:lnTo>
                        <a:pt x="64" y="64"/>
                      </a:lnTo>
                      <a:lnTo>
                        <a:pt x="44" y="83"/>
                      </a:lnTo>
                      <a:lnTo>
                        <a:pt x="29" y="102"/>
                      </a:lnTo>
                      <a:lnTo>
                        <a:pt x="17" y="123"/>
                      </a:lnTo>
                      <a:lnTo>
                        <a:pt x="8" y="144"/>
                      </a:lnTo>
                      <a:lnTo>
                        <a:pt x="2" y="167"/>
                      </a:lnTo>
                      <a:lnTo>
                        <a:pt x="0" y="190"/>
                      </a:lnTo>
                      <a:lnTo>
                        <a:pt x="2" y="213"/>
                      </a:lnTo>
                      <a:lnTo>
                        <a:pt x="8" y="236"/>
                      </a:lnTo>
                      <a:lnTo>
                        <a:pt x="17" y="257"/>
                      </a:lnTo>
                      <a:lnTo>
                        <a:pt x="29" y="278"/>
                      </a:lnTo>
                      <a:lnTo>
                        <a:pt x="44" y="299"/>
                      </a:lnTo>
                      <a:lnTo>
                        <a:pt x="64" y="317"/>
                      </a:lnTo>
                      <a:lnTo>
                        <a:pt x="87" y="332"/>
                      </a:lnTo>
                      <a:lnTo>
                        <a:pt x="110" y="347"/>
                      </a:lnTo>
                      <a:lnTo>
                        <a:pt x="136" y="359"/>
                      </a:lnTo>
                      <a:lnTo>
                        <a:pt x="163" y="368"/>
                      </a:lnTo>
                      <a:lnTo>
                        <a:pt x="194" y="376"/>
                      </a:lnTo>
                      <a:lnTo>
                        <a:pt x="223" y="380"/>
                      </a:lnTo>
                      <a:lnTo>
                        <a:pt x="254" y="380"/>
                      </a:lnTo>
                      <a:lnTo>
                        <a:pt x="284" y="380"/>
                      </a:lnTo>
                      <a:lnTo>
                        <a:pt x="315" y="376"/>
                      </a:lnTo>
                      <a:lnTo>
                        <a:pt x="344" y="368"/>
                      </a:lnTo>
                      <a:lnTo>
                        <a:pt x="373" y="359"/>
                      </a:lnTo>
                      <a:lnTo>
                        <a:pt x="398" y="347"/>
                      </a:lnTo>
                      <a:lnTo>
                        <a:pt x="423" y="332"/>
                      </a:lnTo>
                      <a:lnTo>
                        <a:pt x="444" y="317"/>
                      </a:lnTo>
                      <a:lnTo>
                        <a:pt x="463" y="299"/>
                      </a:lnTo>
                      <a:lnTo>
                        <a:pt x="478" y="278"/>
                      </a:lnTo>
                      <a:lnTo>
                        <a:pt x="492" y="257"/>
                      </a:lnTo>
                      <a:lnTo>
                        <a:pt x="501" y="236"/>
                      </a:lnTo>
                      <a:lnTo>
                        <a:pt x="507" y="213"/>
                      </a:lnTo>
                      <a:lnTo>
                        <a:pt x="509" y="190"/>
                      </a:lnTo>
                      <a:close/>
                      <a:moveTo>
                        <a:pt x="486" y="190"/>
                      </a:moveTo>
                      <a:lnTo>
                        <a:pt x="484" y="169"/>
                      </a:lnTo>
                      <a:lnTo>
                        <a:pt x="478" y="146"/>
                      </a:lnTo>
                      <a:lnTo>
                        <a:pt x="469" y="125"/>
                      </a:lnTo>
                      <a:lnTo>
                        <a:pt x="455" y="106"/>
                      </a:lnTo>
                      <a:lnTo>
                        <a:pt x="440" y="87"/>
                      </a:lnTo>
                      <a:lnTo>
                        <a:pt x="421" y="69"/>
                      </a:lnTo>
                      <a:lnTo>
                        <a:pt x="398" y="56"/>
                      </a:lnTo>
                      <a:lnTo>
                        <a:pt x="375" y="43"/>
                      </a:lnTo>
                      <a:lnTo>
                        <a:pt x="348" y="33"/>
                      </a:lnTo>
                      <a:lnTo>
                        <a:pt x="319" y="25"/>
                      </a:lnTo>
                      <a:lnTo>
                        <a:pt x="290" y="20"/>
                      </a:lnTo>
                      <a:lnTo>
                        <a:pt x="261" y="18"/>
                      </a:lnTo>
                      <a:lnTo>
                        <a:pt x="233" y="18"/>
                      </a:lnTo>
                      <a:lnTo>
                        <a:pt x="204" y="21"/>
                      </a:lnTo>
                      <a:lnTo>
                        <a:pt x="175" y="29"/>
                      </a:lnTo>
                      <a:lnTo>
                        <a:pt x="148" y="37"/>
                      </a:lnTo>
                      <a:lnTo>
                        <a:pt x="121" y="48"/>
                      </a:lnTo>
                      <a:lnTo>
                        <a:pt x="98" y="62"/>
                      </a:lnTo>
                      <a:lnTo>
                        <a:pt x="79" y="79"/>
                      </a:lnTo>
                      <a:lnTo>
                        <a:pt x="62" y="96"/>
                      </a:lnTo>
                      <a:lnTo>
                        <a:pt x="46" y="115"/>
                      </a:lnTo>
                      <a:lnTo>
                        <a:pt x="35" y="136"/>
                      </a:lnTo>
                      <a:lnTo>
                        <a:pt x="27" y="158"/>
                      </a:lnTo>
                      <a:lnTo>
                        <a:pt x="23" y="179"/>
                      </a:lnTo>
                      <a:lnTo>
                        <a:pt x="23" y="202"/>
                      </a:lnTo>
                      <a:lnTo>
                        <a:pt x="27" y="223"/>
                      </a:lnTo>
                      <a:lnTo>
                        <a:pt x="35" y="246"/>
                      </a:lnTo>
                      <a:lnTo>
                        <a:pt x="46" y="265"/>
                      </a:lnTo>
                      <a:lnTo>
                        <a:pt x="62" y="284"/>
                      </a:lnTo>
                      <a:lnTo>
                        <a:pt x="79" y="303"/>
                      </a:lnTo>
                      <a:lnTo>
                        <a:pt x="98" y="319"/>
                      </a:lnTo>
                      <a:lnTo>
                        <a:pt x="121" y="332"/>
                      </a:lnTo>
                      <a:lnTo>
                        <a:pt x="148" y="344"/>
                      </a:lnTo>
                      <a:lnTo>
                        <a:pt x="175" y="353"/>
                      </a:lnTo>
                      <a:lnTo>
                        <a:pt x="204" y="359"/>
                      </a:lnTo>
                      <a:lnTo>
                        <a:pt x="233" y="363"/>
                      </a:lnTo>
                      <a:lnTo>
                        <a:pt x="261" y="363"/>
                      </a:lnTo>
                      <a:lnTo>
                        <a:pt x="290" y="361"/>
                      </a:lnTo>
                      <a:lnTo>
                        <a:pt x="319" y="357"/>
                      </a:lnTo>
                      <a:lnTo>
                        <a:pt x="348" y="349"/>
                      </a:lnTo>
                      <a:lnTo>
                        <a:pt x="375" y="338"/>
                      </a:lnTo>
                      <a:lnTo>
                        <a:pt x="398" y="326"/>
                      </a:lnTo>
                      <a:lnTo>
                        <a:pt x="421" y="311"/>
                      </a:lnTo>
                      <a:lnTo>
                        <a:pt x="440" y="294"/>
                      </a:lnTo>
                      <a:lnTo>
                        <a:pt x="455" y="275"/>
                      </a:lnTo>
                      <a:lnTo>
                        <a:pt x="469" y="255"/>
                      </a:lnTo>
                      <a:lnTo>
                        <a:pt x="478" y="234"/>
                      </a:lnTo>
                      <a:lnTo>
                        <a:pt x="484" y="213"/>
                      </a:lnTo>
                      <a:lnTo>
                        <a:pt x="486" y="19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2" name="Freeform 43"/>
                <p:cNvSpPr>
                  <a:spLocks noEditPoints="1"/>
                </p:cNvSpPr>
                <p:nvPr/>
              </p:nvSpPr>
              <p:spPr bwMode="auto">
                <a:xfrm>
                  <a:off x="2591" y="2440"/>
                  <a:ext cx="463" cy="345"/>
                </a:xfrm>
                <a:custGeom>
                  <a:avLst/>
                  <a:gdLst>
                    <a:gd name="T0" fmla="*/ 461 w 463"/>
                    <a:gd name="T1" fmla="*/ 151 h 345"/>
                    <a:gd name="T2" fmla="*/ 446 w 463"/>
                    <a:gd name="T3" fmla="*/ 107 h 345"/>
                    <a:gd name="T4" fmla="*/ 417 w 463"/>
                    <a:gd name="T5" fmla="*/ 69 h 345"/>
                    <a:gd name="T6" fmla="*/ 375 w 463"/>
                    <a:gd name="T7" fmla="*/ 38 h 345"/>
                    <a:gd name="T8" fmla="*/ 325 w 463"/>
                    <a:gd name="T9" fmla="*/ 15 h 345"/>
                    <a:gd name="T10" fmla="*/ 267 w 463"/>
                    <a:gd name="T11" fmla="*/ 2 h 345"/>
                    <a:gd name="T12" fmla="*/ 210 w 463"/>
                    <a:gd name="T13" fmla="*/ 0 h 345"/>
                    <a:gd name="T14" fmla="*/ 152 w 463"/>
                    <a:gd name="T15" fmla="*/ 11 h 345"/>
                    <a:gd name="T16" fmla="*/ 98 w 463"/>
                    <a:gd name="T17" fmla="*/ 30 h 345"/>
                    <a:gd name="T18" fmla="*/ 56 w 463"/>
                    <a:gd name="T19" fmla="*/ 61 h 345"/>
                    <a:gd name="T20" fmla="*/ 23 w 463"/>
                    <a:gd name="T21" fmla="*/ 97 h 345"/>
                    <a:gd name="T22" fmla="*/ 4 w 463"/>
                    <a:gd name="T23" fmla="*/ 140 h 345"/>
                    <a:gd name="T24" fmla="*/ 0 w 463"/>
                    <a:gd name="T25" fmla="*/ 184 h 345"/>
                    <a:gd name="T26" fmla="*/ 12 w 463"/>
                    <a:gd name="T27" fmla="*/ 228 h 345"/>
                    <a:gd name="T28" fmla="*/ 39 w 463"/>
                    <a:gd name="T29" fmla="*/ 266 h 345"/>
                    <a:gd name="T30" fmla="*/ 75 w 463"/>
                    <a:gd name="T31" fmla="*/ 301 h 345"/>
                    <a:gd name="T32" fmla="*/ 125 w 463"/>
                    <a:gd name="T33" fmla="*/ 326 h 345"/>
                    <a:gd name="T34" fmla="*/ 181 w 463"/>
                    <a:gd name="T35" fmla="*/ 341 h 345"/>
                    <a:gd name="T36" fmla="*/ 238 w 463"/>
                    <a:gd name="T37" fmla="*/ 345 h 345"/>
                    <a:gd name="T38" fmla="*/ 296 w 463"/>
                    <a:gd name="T39" fmla="*/ 339 h 345"/>
                    <a:gd name="T40" fmla="*/ 352 w 463"/>
                    <a:gd name="T41" fmla="*/ 320 h 345"/>
                    <a:gd name="T42" fmla="*/ 398 w 463"/>
                    <a:gd name="T43" fmla="*/ 293 h 345"/>
                    <a:gd name="T44" fmla="*/ 432 w 463"/>
                    <a:gd name="T45" fmla="*/ 257 h 345"/>
                    <a:gd name="T46" fmla="*/ 455 w 463"/>
                    <a:gd name="T47" fmla="*/ 216 h 345"/>
                    <a:gd name="T48" fmla="*/ 463 w 463"/>
                    <a:gd name="T49" fmla="*/ 172 h 345"/>
                    <a:gd name="T50" fmla="*/ 438 w 463"/>
                    <a:gd name="T51" fmla="*/ 151 h 345"/>
                    <a:gd name="T52" fmla="*/ 423 w 463"/>
                    <a:gd name="T53" fmla="*/ 113 h 345"/>
                    <a:gd name="T54" fmla="*/ 394 w 463"/>
                    <a:gd name="T55" fmla="*/ 76 h 345"/>
                    <a:gd name="T56" fmla="*/ 354 w 463"/>
                    <a:gd name="T57" fmla="*/ 48 h 345"/>
                    <a:gd name="T58" fmla="*/ 306 w 463"/>
                    <a:gd name="T59" fmla="*/ 26 h 345"/>
                    <a:gd name="T60" fmla="*/ 252 w 463"/>
                    <a:gd name="T61" fmla="*/ 17 h 345"/>
                    <a:gd name="T62" fmla="*/ 196 w 463"/>
                    <a:gd name="T63" fmla="*/ 19 h 345"/>
                    <a:gd name="T64" fmla="*/ 144 w 463"/>
                    <a:gd name="T65" fmla="*/ 32 h 345"/>
                    <a:gd name="T66" fmla="*/ 96 w 463"/>
                    <a:gd name="T67" fmla="*/ 53 h 345"/>
                    <a:gd name="T68" fmla="*/ 60 w 463"/>
                    <a:gd name="T69" fmla="*/ 84 h 345"/>
                    <a:gd name="T70" fmla="*/ 35 w 463"/>
                    <a:gd name="T71" fmla="*/ 122 h 345"/>
                    <a:gd name="T72" fmla="*/ 23 w 463"/>
                    <a:gd name="T73" fmla="*/ 163 h 345"/>
                    <a:gd name="T74" fmla="*/ 27 w 463"/>
                    <a:gd name="T75" fmla="*/ 203 h 345"/>
                    <a:gd name="T76" fmla="*/ 46 w 463"/>
                    <a:gd name="T77" fmla="*/ 243 h 345"/>
                    <a:gd name="T78" fmla="*/ 77 w 463"/>
                    <a:gd name="T79" fmla="*/ 278 h 345"/>
                    <a:gd name="T80" fmla="*/ 119 w 463"/>
                    <a:gd name="T81" fmla="*/ 304 h 345"/>
                    <a:gd name="T82" fmla="*/ 169 w 463"/>
                    <a:gd name="T83" fmla="*/ 322 h 345"/>
                    <a:gd name="T84" fmla="*/ 225 w 463"/>
                    <a:gd name="T85" fmla="*/ 327 h 345"/>
                    <a:gd name="T86" fmla="*/ 279 w 463"/>
                    <a:gd name="T87" fmla="*/ 324 h 345"/>
                    <a:gd name="T88" fmla="*/ 331 w 463"/>
                    <a:gd name="T89" fmla="*/ 308 h 345"/>
                    <a:gd name="T90" fmla="*/ 377 w 463"/>
                    <a:gd name="T91" fmla="*/ 285 h 345"/>
                    <a:gd name="T92" fmla="*/ 409 w 463"/>
                    <a:gd name="T93" fmla="*/ 253 h 345"/>
                    <a:gd name="T94" fmla="*/ 432 w 463"/>
                    <a:gd name="T95" fmla="*/ 214 h 345"/>
                    <a:gd name="T96" fmla="*/ 438 w 463"/>
                    <a:gd name="T97" fmla="*/ 172 h 3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63"/>
                    <a:gd name="T148" fmla="*/ 0 h 345"/>
                    <a:gd name="T149" fmla="*/ 463 w 463"/>
                    <a:gd name="T150" fmla="*/ 345 h 3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63" h="345">
                      <a:moveTo>
                        <a:pt x="463" y="172"/>
                      </a:moveTo>
                      <a:lnTo>
                        <a:pt x="461" y="151"/>
                      </a:lnTo>
                      <a:lnTo>
                        <a:pt x="455" y="128"/>
                      </a:lnTo>
                      <a:lnTo>
                        <a:pt x="446" y="107"/>
                      </a:lnTo>
                      <a:lnTo>
                        <a:pt x="432" y="88"/>
                      </a:lnTo>
                      <a:lnTo>
                        <a:pt x="417" y="69"/>
                      </a:lnTo>
                      <a:lnTo>
                        <a:pt x="398" y="51"/>
                      </a:lnTo>
                      <a:lnTo>
                        <a:pt x="375" y="38"/>
                      </a:lnTo>
                      <a:lnTo>
                        <a:pt x="352" y="25"/>
                      </a:lnTo>
                      <a:lnTo>
                        <a:pt x="325" y="15"/>
                      </a:lnTo>
                      <a:lnTo>
                        <a:pt x="296" y="7"/>
                      </a:lnTo>
                      <a:lnTo>
                        <a:pt x="267" y="2"/>
                      </a:lnTo>
                      <a:lnTo>
                        <a:pt x="238" y="0"/>
                      </a:lnTo>
                      <a:lnTo>
                        <a:pt x="210" y="0"/>
                      </a:lnTo>
                      <a:lnTo>
                        <a:pt x="181" y="3"/>
                      </a:lnTo>
                      <a:lnTo>
                        <a:pt x="152" y="11"/>
                      </a:lnTo>
                      <a:lnTo>
                        <a:pt x="125" y="19"/>
                      </a:lnTo>
                      <a:lnTo>
                        <a:pt x="98" y="30"/>
                      </a:lnTo>
                      <a:lnTo>
                        <a:pt x="75" y="44"/>
                      </a:lnTo>
                      <a:lnTo>
                        <a:pt x="56" y="61"/>
                      </a:lnTo>
                      <a:lnTo>
                        <a:pt x="39" y="78"/>
                      </a:lnTo>
                      <a:lnTo>
                        <a:pt x="23" y="97"/>
                      </a:lnTo>
                      <a:lnTo>
                        <a:pt x="12" y="118"/>
                      </a:lnTo>
                      <a:lnTo>
                        <a:pt x="4" y="140"/>
                      </a:lnTo>
                      <a:lnTo>
                        <a:pt x="0" y="161"/>
                      </a:lnTo>
                      <a:lnTo>
                        <a:pt x="0" y="184"/>
                      </a:lnTo>
                      <a:lnTo>
                        <a:pt x="4" y="205"/>
                      </a:lnTo>
                      <a:lnTo>
                        <a:pt x="12" y="228"/>
                      </a:lnTo>
                      <a:lnTo>
                        <a:pt x="23" y="247"/>
                      </a:lnTo>
                      <a:lnTo>
                        <a:pt x="39" y="266"/>
                      </a:lnTo>
                      <a:lnTo>
                        <a:pt x="56" y="285"/>
                      </a:lnTo>
                      <a:lnTo>
                        <a:pt x="75" y="301"/>
                      </a:lnTo>
                      <a:lnTo>
                        <a:pt x="98" y="314"/>
                      </a:lnTo>
                      <a:lnTo>
                        <a:pt x="125" y="326"/>
                      </a:lnTo>
                      <a:lnTo>
                        <a:pt x="152" y="335"/>
                      </a:lnTo>
                      <a:lnTo>
                        <a:pt x="181" y="341"/>
                      </a:lnTo>
                      <a:lnTo>
                        <a:pt x="210" y="345"/>
                      </a:lnTo>
                      <a:lnTo>
                        <a:pt x="238" y="345"/>
                      </a:lnTo>
                      <a:lnTo>
                        <a:pt x="267" y="343"/>
                      </a:lnTo>
                      <a:lnTo>
                        <a:pt x="296" y="339"/>
                      </a:lnTo>
                      <a:lnTo>
                        <a:pt x="325" y="331"/>
                      </a:lnTo>
                      <a:lnTo>
                        <a:pt x="352" y="320"/>
                      </a:lnTo>
                      <a:lnTo>
                        <a:pt x="375" y="308"/>
                      </a:lnTo>
                      <a:lnTo>
                        <a:pt x="398" y="293"/>
                      </a:lnTo>
                      <a:lnTo>
                        <a:pt x="417" y="276"/>
                      </a:lnTo>
                      <a:lnTo>
                        <a:pt x="432" y="257"/>
                      </a:lnTo>
                      <a:lnTo>
                        <a:pt x="446" y="237"/>
                      </a:lnTo>
                      <a:lnTo>
                        <a:pt x="455" y="216"/>
                      </a:lnTo>
                      <a:lnTo>
                        <a:pt x="461" y="195"/>
                      </a:lnTo>
                      <a:lnTo>
                        <a:pt x="463" y="172"/>
                      </a:lnTo>
                      <a:close/>
                      <a:moveTo>
                        <a:pt x="438" y="172"/>
                      </a:moveTo>
                      <a:lnTo>
                        <a:pt x="438" y="151"/>
                      </a:lnTo>
                      <a:lnTo>
                        <a:pt x="432" y="132"/>
                      </a:lnTo>
                      <a:lnTo>
                        <a:pt x="423" y="113"/>
                      </a:lnTo>
                      <a:lnTo>
                        <a:pt x="409" y="94"/>
                      </a:lnTo>
                      <a:lnTo>
                        <a:pt x="394" y="76"/>
                      </a:lnTo>
                      <a:lnTo>
                        <a:pt x="377" y="61"/>
                      </a:lnTo>
                      <a:lnTo>
                        <a:pt x="354" y="48"/>
                      </a:lnTo>
                      <a:lnTo>
                        <a:pt x="331" y="36"/>
                      </a:lnTo>
                      <a:lnTo>
                        <a:pt x="306" y="26"/>
                      </a:lnTo>
                      <a:lnTo>
                        <a:pt x="279" y="21"/>
                      </a:lnTo>
                      <a:lnTo>
                        <a:pt x="252" y="17"/>
                      </a:lnTo>
                      <a:lnTo>
                        <a:pt x="225" y="17"/>
                      </a:lnTo>
                      <a:lnTo>
                        <a:pt x="196" y="19"/>
                      </a:lnTo>
                      <a:lnTo>
                        <a:pt x="169" y="25"/>
                      </a:lnTo>
                      <a:lnTo>
                        <a:pt x="144" y="32"/>
                      </a:lnTo>
                      <a:lnTo>
                        <a:pt x="119" y="42"/>
                      </a:lnTo>
                      <a:lnTo>
                        <a:pt x="96" y="53"/>
                      </a:lnTo>
                      <a:lnTo>
                        <a:pt x="77" y="69"/>
                      </a:lnTo>
                      <a:lnTo>
                        <a:pt x="60" y="84"/>
                      </a:lnTo>
                      <a:lnTo>
                        <a:pt x="46" y="103"/>
                      </a:lnTo>
                      <a:lnTo>
                        <a:pt x="35" y="122"/>
                      </a:lnTo>
                      <a:lnTo>
                        <a:pt x="27" y="141"/>
                      </a:lnTo>
                      <a:lnTo>
                        <a:pt x="23" y="163"/>
                      </a:lnTo>
                      <a:lnTo>
                        <a:pt x="23" y="184"/>
                      </a:lnTo>
                      <a:lnTo>
                        <a:pt x="27" y="203"/>
                      </a:lnTo>
                      <a:lnTo>
                        <a:pt x="35" y="224"/>
                      </a:lnTo>
                      <a:lnTo>
                        <a:pt x="46" y="243"/>
                      </a:lnTo>
                      <a:lnTo>
                        <a:pt x="60" y="260"/>
                      </a:lnTo>
                      <a:lnTo>
                        <a:pt x="77" y="278"/>
                      </a:lnTo>
                      <a:lnTo>
                        <a:pt x="96" y="291"/>
                      </a:lnTo>
                      <a:lnTo>
                        <a:pt x="119" y="304"/>
                      </a:lnTo>
                      <a:lnTo>
                        <a:pt x="144" y="314"/>
                      </a:lnTo>
                      <a:lnTo>
                        <a:pt x="169" y="322"/>
                      </a:lnTo>
                      <a:lnTo>
                        <a:pt x="196" y="326"/>
                      </a:lnTo>
                      <a:lnTo>
                        <a:pt x="225" y="327"/>
                      </a:lnTo>
                      <a:lnTo>
                        <a:pt x="252" y="327"/>
                      </a:lnTo>
                      <a:lnTo>
                        <a:pt x="279" y="324"/>
                      </a:lnTo>
                      <a:lnTo>
                        <a:pt x="306" y="318"/>
                      </a:lnTo>
                      <a:lnTo>
                        <a:pt x="331" y="308"/>
                      </a:lnTo>
                      <a:lnTo>
                        <a:pt x="354" y="299"/>
                      </a:lnTo>
                      <a:lnTo>
                        <a:pt x="377" y="285"/>
                      </a:lnTo>
                      <a:lnTo>
                        <a:pt x="394" y="270"/>
                      </a:lnTo>
                      <a:lnTo>
                        <a:pt x="409" y="253"/>
                      </a:lnTo>
                      <a:lnTo>
                        <a:pt x="423" y="234"/>
                      </a:lnTo>
                      <a:lnTo>
                        <a:pt x="432" y="214"/>
                      </a:lnTo>
                      <a:lnTo>
                        <a:pt x="438" y="193"/>
                      </a:lnTo>
                      <a:lnTo>
                        <a:pt x="438" y="17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3" name="Freeform 44"/>
                <p:cNvSpPr>
                  <a:spLocks noEditPoints="1"/>
                </p:cNvSpPr>
                <p:nvPr/>
              </p:nvSpPr>
              <p:spPr bwMode="auto">
                <a:xfrm>
                  <a:off x="2614" y="2457"/>
                  <a:ext cx="415" cy="310"/>
                </a:xfrm>
                <a:custGeom>
                  <a:avLst/>
                  <a:gdLst>
                    <a:gd name="T0" fmla="*/ 415 w 415"/>
                    <a:gd name="T1" fmla="*/ 134 h 310"/>
                    <a:gd name="T2" fmla="*/ 400 w 415"/>
                    <a:gd name="T3" fmla="*/ 96 h 310"/>
                    <a:gd name="T4" fmla="*/ 371 w 415"/>
                    <a:gd name="T5" fmla="*/ 59 h 310"/>
                    <a:gd name="T6" fmla="*/ 331 w 415"/>
                    <a:gd name="T7" fmla="*/ 31 h 310"/>
                    <a:gd name="T8" fmla="*/ 283 w 415"/>
                    <a:gd name="T9" fmla="*/ 9 h 310"/>
                    <a:gd name="T10" fmla="*/ 229 w 415"/>
                    <a:gd name="T11" fmla="*/ 0 h 310"/>
                    <a:gd name="T12" fmla="*/ 173 w 415"/>
                    <a:gd name="T13" fmla="*/ 2 h 310"/>
                    <a:gd name="T14" fmla="*/ 121 w 415"/>
                    <a:gd name="T15" fmla="*/ 15 h 310"/>
                    <a:gd name="T16" fmla="*/ 73 w 415"/>
                    <a:gd name="T17" fmla="*/ 36 h 310"/>
                    <a:gd name="T18" fmla="*/ 37 w 415"/>
                    <a:gd name="T19" fmla="*/ 67 h 310"/>
                    <a:gd name="T20" fmla="*/ 12 w 415"/>
                    <a:gd name="T21" fmla="*/ 105 h 310"/>
                    <a:gd name="T22" fmla="*/ 0 w 415"/>
                    <a:gd name="T23" fmla="*/ 146 h 310"/>
                    <a:gd name="T24" fmla="*/ 4 w 415"/>
                    <a:gd name="T25" fmla="*/ 186 h 310"/>
                    <a:gd name="T26" fmla="*/ 23 w 415"/>
                    <a:gd name="T27" fmla="*/ 226 h 310"/>
                    <a:gd name="T28" fmla="*/ 54 w 415"/>
                    <a:gd name="T29" fmla="*/ 261 h 310"/>
                    <a:gd name="T30" fmla="*/ 96 w 415"/>
                    <a:gd name="T31" fmla="*/ 287 h 310"/>
                    <a:gd name="T32" fmla="*/ 146 w 415"/>
                    <a:gd name="T33" fmla="*/ 305 h 310"/>
                    <a:gd name="T34" fmla="*/ 202 w 415"/>
                    <a:gd name="T35" fmla="*/ 310 h 310"/>
                    <a:gd name="T36" fmla="*/ 256 w 415"/>
                    <a:gd name="T37" fmla="*/ 307 h 310"/>
                    <a:gd name="T38" fmla="*/ 308 w 415"/>
                    <a:gd name="T39" fmla="*/ 291 h 310"/>
                    <a:gd name="T40" fmla="*/ 354 w 415"/>
                    <a:gd name="T41" fmla="*/ 268 h 310"/>
                    <a:gd name="T42" fmla="*/ 386 w 415"/>
                    <a:gd name="T43" fmla="*/ 236 h 310"/>
                    <a:gd name="T44" fmla="*/ 409 w 415"/>
                    <a:gd name="T45" fmla="*/ 197 h 310"/>
                    <a:gd name="T46" fmla="*/ 415 w 415"/>
                    <a:gd name="T47" fmla="*/ 155 h 310"/>
                    <a:gd name="T48" fmla="*/ 390 w 415"/>
                    <a:gd name="T49" fmla="*/ 136 h 310"/>
                    <a:gd name="T50" fmla="*/ 377 w 415"/>
                    <a:gd name="T51" fmla="*/ 98 h 310"/>
                    <a:gd name="T52" fmla="*/ 348 w 415"/>
                    <a:gd name="T53" fmla="*/ 65 h 310"/>
                    <a:gd name="T54" fmla="*/ 308 w 415"/>
                    <a:gd name="T55" fmla="*/ 40 h 310"/>
                    <a:gd name="T56" fmla="*/ 260 w 415"/>
                    <a:gd name="T57" fmla="*/ 23 h 310"/>
                    <a:gd name="T58" fmla="*/ 208 w 415"/>
                    <a:gd name="T59" fmla="*/ 17 h 310"/>
                    <a:gd name="T60" fmla="*/ 156 w 415"/>
                    <a:gd name="T61" fmla="*/ 23 h 310"/>
                    <a:gd name="T62" fmla="*/ 108 w 415"/>
                    <a:gd name="T63" fmla="*/ 40 h 310"/>
                    <a:gd name="T64" fmla="*/ 69 w 415"/>
                    <a:gd name="T65" fmla="*/ 65 h 310"/>
                    <a:gd name="T66" fmla="*/ 41 w 415"/>
                    <a:gd name="T67" fmla="*/ 98 h 310"/>
                    <a:gd name="T68" fmla="*/ 25 w 415"/>
                    <a:gd name="T69" fmla="*/ 136 h 310"/>
                    <a:gd name="T70" fmla="*/ 25 w 415"/>
                    <a:gd name="T71" fmla="*/ 174 h 310"/>
                    <a:gd name="T72" fmla="*/ 41 w 415"/>
                    <a:gd name="T73" fmla="*/ 213 h 310"/>
                    <a:gd name="T74" fmla="*/ 69 w 415"/>
                    <a:gd name="T75" fmla="*/ 245 h 310"/>
                    <a:gd name="T76" fmla="*/ 108 w 415"/>
                    <a:gd name="T77" fmla="*/ 272 h 310"/>
                    <a:gd name="T78" fmla="*/ 156 w 415"/>
                    <a:gd name="T79" fmla="*/ 287 h 310"/>
                    <a:gd name="T80" fmla="*/ 208 w 415"/>
                    <a:gd name="T81" fmla="*/ 293 h 310"/>
                    <a:gd name="T82" fmla="*/ 260 w 415"/>
                    <a:gd name="T83" fmla="*/ 287 h 310"/>
                    <a:gd name="T84" fmla="*/ 308 w 415"/>
                    <a:gd name="T85" fmla="*/ 272 h 310"/>
                    <a:gd name="T86" fmla="*/ 348 w 415"/>
                    <a:gd name="T87" fmla="*/ 245 h 310"/>
                    <a:gd name="T88" fmla="*/ 377 w 415"/>
                    <a:gd name="T89" fmla="*/ 213 h 310"/>
                    <a:gd name="T90" fmla="*/ 390 w 415"/>
                    <a:gd name="T91" fmla="*/ 174 h 31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5"/>
                    <a:gd name="T139" fmla="*/ 0 h 310"/>
                    <a:gd name="T140" fmla="*/ 415 w 415"/>
                    <a:gd name="T141" fmla="*/ 310 h 31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5" h="310">
                      <a:moveTo>
                        <a:pt x="415" y="155"/>
                      </a:moveTo>
                      <a:lnTo>
                        <a:pt x="415" y="134"/>
                      </a:lnTo>
                      <a:lnTo>
                        <a:pt x="409" y="115"/>
                      </a:lnTo>
                      <a:lnTo>
                        <a:pt x="400" y="96"/>
                      </a:lnTo>
                      <a:lnTo>
                        <a:pt x="386" y="77"/>
                      </a:lnTo>
                      <a:lnTo>
                        <a:pt x="371" y="59"/>
                      </a:lnTo>
                      <a:lnTo>
                        <a:pt x="354" y="44"/>
                      </a:lnTo>
                      <a:lnTo>
                        <a:pt x="331" y="31"/>
                      </a:lnTo>
                      <a:lnTo>
                        <a:pt x="308" y="19"/>
                      </a:lnTo>
                      <a:lnTo>
                        <a:pt x="283" y="9"/>
                      </a:lnTo>
                      <a:lnTo>
                        <a:pt x="256" y="4"/>
                      </a:lnTo>
                      <a:lnTo>
                        <a:pt x="229" y="0"/>
                      </a:lnTo>
                      <a:lnTo>
                        <a:pt x="202" y="0"/>
                      </a:lnTo>
                      <a:lnTo>
                        <a:pt x="173" y="2"/>
                      </a:lnTo>
                      <a:lnTo>
                        <a:pt x="146" y="8"/>
                      </a:lnTo>
                      <a:lnTo>
                        <a:pt x="121" y="15"/>
                      </a:lnTo>
                      <a:lnTo>
                        <a:pt x="96" y="25"/>
                      </a:lnTo>
                      <a:lnTo>
                        <a:pt x="73" y="36"/>
                      </a:lnTo>
                      <a:lnTo>
                        <a:pt x="54" y="52"/>
                      </a:lnTo>
                      <a:lnTo>
                        <a:pt x="37" y="67"/>
                      </a:lnTo>
                      <a:lnTo>
                        <a:pt x="23" y="86"/>
                      </a:lnTo>
                      <a:lnTo>
                        <a:pt x="12" y="105"/>
                      </a:lnTo>
                      <a:lnTo>
                        <a:pt x="4" y="124"/>
                      </a:lnTo>
                      <a:lnTo>
                        <a:pt x="0" y="146"/>
                      </a:lnTo>
                      <a:lnTo>
                        <a:pt x="0" y="167"/>
                      </a:lnTo>
                      <a:lnTo>
                        <a:pt x="4" y="186"/>
                      </a:lnTo>
                      <a:lnTo>
                        <a:pt x="12" y="207"/>
                      </a:lnTo>
                      <a:lnTo>
                        <a:pt x="23" y="226"/>
                      </a:lnTo>
                      <a:lnTo>
                        <a:pt x="37" y="243"/>
                      </a:lnTo>
                      <a:lnTo>
                        <a:pt x="54" y="261"/>
                      </a:lnTo>
                      <a:lnTo>
                        <a:pt x="73" y="274"/>
                      </a:lnTo>
                      <a:lnTo>
                        <a:pt x="96" y="287"/>
                      </a:lnTo>
                      <a:lnTo>
                        <a:pt x="121" y="297"/>
                      </a:lnTo>
                      <a:lnTo>
                        <a:pt x="146" y="305"/>
                      </a:lnTo>
                      <a:lnTo>
                        <a:pt x="173" y="309"/>
                      </a:lnTo>
                      <a:lnTo>
                        <a:pt x="202" y="310"/>
                      </a:lnTo>
                      <a:lnTo>
                        <a:pt x="229" y="310"/>
                      </a:lnTo>
                      <a:lnTo>
                        <a:pt x="256" y="307"/>
                      </a:lnTo>
                      <a:lnTo>
                        <a:pt x="283" y="301"/>
                      </a:lnTo>
                      <a:lnTo>
                        <a:pt x="308" y="291"/>
                      </a:lnTo>
                      <a:lnTo>
                        <a:pt x="331" y="282"/>
                      </a:lnTo>
                      <a:lnTo>
                        <a:pt x="354" y="268"/>
                      </a:lnTo>
                      <a:lnTo>
                        <a:pt x="371" y="253"/>
                      </a:lnTo>
                      <a:lnTo>
                        <a:pt x="386" y="236"/>
                      </a:lnTo>
                      <a:lnTo>
                        <a:pt x="400" y="217"/>
                      </a:lnTo>
                      <a:lnTo>
                        <a:pt x="409" y="197"/>
                      </a:lnTo>
                      <a:lnTo>
                        <a:pt x="415" y="176"/>
                      </a:lnTo>
                      <a:lnTo>
                        <a:pt x="415" y="155"/>
                      </a:lnTo>
                      <a:close/>
                      <a:moveTo>
                        <a:pt x="392" y="155"/>
                      </a:moveTo>
                      <a:lnTo>
                        <a:pt x="390" y="136"/>
                      </a:lnTo>
                      <a:lnTo>
                        <a:pt x="386" y="117"/>
                      </a:lnTo>
                      <a:lnTo>
                        <a:pt x="377" y="98"/>
                      </a:lnTo>
                      <a:lnTo>
                        <a:pt x="363" y="80"/>
                      </a:lnTo>
                      <a:lnTo>
                        <a:pt x="348" y="65"/>
                      </a:lnTo>
                      <a:lnTo>
                        <a:pt x="329" y="52"/>
                      </a:lnTo>
                      <a:lnTo>
                        <a:pt x="308" y="40"/>
                      </a:lnTo>
                      <a:lnTo>
                        <a:pt x="285" y="31"/>
                      </a:lnTo>
                      <a:lnTo>
                        <a:pt x="260" y="23"/>
                      </a:lnTo>
                      <a:lnTo>
                        <a:pt x="235" y="19"/>
                      </a:lnTo>
                      <a:lnTo>
                        <a:pt x="208" y="17"/>
                      </a:lnTo>
                      <a:lnTo>
                        <a:pt x="183" y="19"/>
                      </a:lnTo>
                      <a:lnTo>
                        <a:pt x="156" y="23"/>
                      </a:lnTo>
                      <a:lnTo>
                        <a:pt x="131" y="31"/>
                      </a:lnTo>
                      <a:lnTo>
                        <a:pt x="108" y="40"/>
                      </a:lnTo>
                      <a:lnTo>
                        <a:pt x="87" y="52"/>
                      </a:lnTo>
                      <a:lnTo>
                        <a:pt x="69" y="65"/>
                      </a:lnTo>
                      <a:lnTo>
                        <a:pt x="52" y="80"/>
                      </a:lnTo>
                      <a:lnTo>
                        <a:pt x="41" y="98"/>
                      </a:lnTo>
                      <a:lnTo>
                        <a:pt x="31" y="117"/>
                      </a:lnTo>
                      <a:lnTo>
                        <a:pt x="25" y="136"/>
                      </a:lnTo>
                      <a:lnTo>
                        <a:pt x="23" y="155"/>
                      </a:lnTo>
                      <a:lnTo>
                        <a:pt x="25" y="174"/>
                      </a:lnTo>
                      <a:lnTo>
                        <a:pt x="31" y="195"/>
                      </a:lnTo>
                      <a:lnTo>
                        <a:pt x="41" y="213"/>
                      </a:lnTo>
                      <a:lnTo>
                        <a:pt x="52" y="230"/>
                      </a:lnTo>
                      <a:lnTo>
                        <a:pt x="69" y="245"/>
                      </a:lnTo>
                      <a:lnTo>
                        <a:pt x="87" y="261"/>
                      </a:lnTo>
                      <a:lnTo>
                        <a:pt x="108" y="272"/>
                      </a:lnTo>
                      <a:lnTo>
                        <a:pt x="131" y="282"/>
                      </a:lnTo>
                      <a:lnTo>
                        <a:pt x="156" y="287"/>
                      </a:lnTo>
                      <a:lnTo>
                        <a:pt x="183" y="293"/>
                      </a:lnTo>
                      <a:lnTo>
                        <a:pt x="208" y="293"/>
                      </a:lnTo>
                      <a:lnTo>
                        <a:pt x="235" y="293"/>
                      </a:lnTo>
                      <a:lnTo>
                        <a:pt x="260" y="287"/>
                      </a:lnTo>
                      <a:lnTo>
                        <a:pt x="285" y="282"/>
                      </a:lnTo>
                      <a:lnTo>
                        <a:pt x="308" y="272"/>
                      </a:lnTo>
                      <a:lnTo>
                        <a:pt x="329" y="261"/>
                      </a:lnTo>
                      <a:lnTo>
                        <a:pt x="348" y="245"/>
                      </a:lnTo>
                      <a:lnTo>
                        <a:pt x="363" y="230"/>
                      </a:lnTo>
                      <a:lnTo>
                        <a:pt x="377" y="213"/>
                      </a:lnTo>
                      <a:lnTo>
                        <a:pt x="386" y="195"/>
                      </a:lnTo>
                      <a:lnTo>
                        <a:pt x="390" y="174"/>
                      </a:lnTo>
                      <a:lnTo>
                        <a:pt x="392" y="155"/>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4" name="Freeform 45"/>
                <p:cNvSpPr>
                  <a:spLocks noEditPoints="1"/>
                </p:cNvSpPr>
                <p:nvPr/>
              </p:nvSpPr>
              <p:spPr bwMode="auto">
                <a:xfrm>
                  <a:off x="2637" y="2474"/>
                  <a:ext cx="369" cy="276"/>
                </a:xfrm>
                <a:custGeom>
                  <a:avLst/>
                  <a:gdLst>
                    <a:gd name="T0" fmla="*/ 367 w 369"/>
                    <a:gd name="T1" fmla="*/ 119 h 276"/>
                    <a:gd name="T2" fmla="*/ 354 w 369"/>
                    <a:gd name="T3" fmla="*/ 81 h 276"/>
                    <a:gd name="T4" fmla="*/ 325 w 369"/>
                    <a:gd name="T5" fmla="*/ 48 h 276"/>
                    <a:gd name="T6" fmla="*/ 285 w 369"/>
                    <a:gd name="T7" fmla="*/ 23 h 276"/>
                    <a:gd name="T8" fmla="*/ 237 w 369"/>
                    <a:gd name="T9" fmla="*/ 6 h 276"/>
                    <a:gd name="T10" fmla="*/ 185 w 369"/>
                    <a:gd name="T11" fmla="*/ 0 h 276"/>
                    <a:gd name="T12" fmla="*/ 133 w 369"/>
                    <a:gd name="T13" fmla="*/ 6 h 276"/>
                    <a:gd name="T14" fmla="*/ 85 w 369"/>
                    <a:gd name="T15" fmla="*/ 23 h 276"/>
                    <a:gd name="T16" fmla="*/ 46 w 369"/>
                    <a:gd name="T17" fmla="*/ 48 h 276"/>
                    <a:gd name="T18" fmla="*/ 18 w 369"/>
                    <a:gd name="T19" fmla="*/ 81 h 276"/>
                    <a:gd name="T20" fmla="*/ 2 w 369"/>
                    <a:gd name="T21" fmla="*/ 119 h 276"/>
                    <a:gd name="T22" fmla="*/ 2 w 369"/>
                    <a:gd name="T23" fmla="*/ 157 h 276"/>
                    <a:gd name="T24" fmla="*/ 18 w 369"/>
                    <a:gd name="T25" fmla="*/ 196 h 276"/>
                    <a:gd name="T26" fmla="*/ 46 w 369"/>
                    <a:gd name="T27" fmla="*/ 228 h 276"/>
                    <a:gd name="T28" fmla="*/ 85 w 369"/>
                    <a:gd name="T29" fmla="*/ 255 h 276"/>
                    <a:gd name="T30" fmla="*/ 133 w 369"/>
                    <a:gd name="T31" fmla="*/ 270 h 276"/>
                    <a:gd name="T32" fmla="*/ 185 w 369"/>
                    <a:gd name="T33" fmla="*/ 276 h 276"/>
                    <a:gd name="T34" fmla="*/ 237 w 369"/>
                    <a:gd name="T35" fmla="*/ 270 h 276"/>
                    <a:gd name="T36" fmla="*/ 285 w 369"/>
                    <a:gd name="T37" fmla="*/ 255 h 276"/>
                    <a:gd name="T38" fmla="*/ 325 w 369"/>
                    <a:gd name="T39" fmla="*/ 228 h 276"/>
                    <a:gd name="T40" fmla="*/ 354 w 369"/>
                    <a:gd name="T41" fmla="*/ 196 h 276"/>
                    <a:gd name="T42" fmla="*/ 367 w 369"/>
                    <a:gd name="T43" fmla="*/ 157 h 276"/>
                    <a:gd name="T44" fmla="*/ 346 w 369"/>
                    <a:gd name="T45" fmla="*/ 138 h 276"/>
                    <a:gd name="T46" fmla="*/ 340 w 369"/>
                    <a:gd name="T47" fmla="*/ 102 h 276"/>
                    <a:gd name="T48" fmla="*/ 317 w 369"/>
                    <a:gd name="T49" fmla="*/ 69 h 276"/>
                    <a:gd name="T50" fmla="*/ 283 w 369"/>
                    <a:gd name="T51" fmla="*/ 42 h 276"/>
                    <a:gd name="T52" fmla="*/ 240 w 369"/>
                    <a:gd name="T53" fmla="*/ 25 h 276"/>
                    <a:gd name="T54" fmla="*/ 192 w 369"/>
                    <a:gd name="T55" fmla="*/ 17 h 276"/>
                    <a:gd name="T56" fmla="*/ 142 w 369"/>
                    <a:gd name="T57" fmla="*/ 21 h 276"/>
                    <a:gd name="T58" fmla="*/ 98 w 369"/>
                    <a:gd name="T59" fmla="*/ 37 h 276"/>
                    <a:gd name="T60" fmla="*/ 60 w 369"/>
                    <a:gd name="T61" fmla="*/ 61 h 276"/>
                    <a:gd name="T62" fmla="*/ 35 w 369"/>
                    <a:gd name="T63" fmla="*/ 94 h 276"/>
                    <a:gd name="T64" fmla="*/ 23 w 369"/>
                    <a:gd name="T65" fmla="*/ 129 h 276"/>
                    <a:gd name="T66" fmla="*/ 27 w 369"/>
                    <a:gd name="T67" fmla="*/ 167 h 276"/>
                    <a:gd name="T68" fmla="*/ 46 w 369"/>
                    <a:gd name="T69" fmla="*/ 200 h 276"/>
                    <a:gd name="T70" fmla="*/ 77 w 369"/>
                    <a:gd name="T71" fmla="*/ 228 h 276"/>
                    <a:gd name="T72" fmla="*/ 119 w 369"/>
                    <a:gd name="T73" fmla="*/ 249 h 276"/>
                    <a:gd name="T74" fmla="*/ 167 w 369"/>
                    <a:gd name="T75" fmla="*/ 259 h 276"/>
                    <a:gd name="T76" fmla="*/ 215 w 369"/>
                    <a:gd name="T77" fmla="*/ 257 h 276"/>
                    <a:gd name="T78" fmla="*/ 262 w 369"/>
                    <a:gd name="T79" fmla="*/ 246 h 276"/>
                    <a:gd name="T80" fmla="*/ 302 w 369"/>
                    <a:gd name="T81" fmla="*/ 223 h 276"/>
                    <a:gd name="T82" fmla="*/ 331 w 369"/>
                    <a:gd name="T83" fmla="*/ 192 h 276"/>
                    <a:gd name="T84" fmla="*/ 344 w 369"/>
                    <a:gd name="T85" fmla="*/ 157 h 2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69"/>
                    <a:gd name="T130" fmla="*/ 0 h 276"/>
                    <a:gd name="T131" fmla="*/ 369 w 369"/>
                    <a:gd name="T132" fmla="*/ 276 h 2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69" h="276">
                      <a:moveTo>
                        <a:pt x="369" y="138"/>
                      </a:moveTo>
                      <a:lnTo>
                        <a:pt x="367" y="119"/>
                      </a:lnTo>
                      <a:lnTo>
                        <a:pt x="363" y="100"/>
                      </a:lnTo>
                      <a:lnTo>
                        <a:pt x="354" y="81"/>
                      </a:lnTo>
                      <a:lnTo>
                        <a:pt x="340" y="63"/>
                      </a:lnTo>
                      <a:lnTo>
                        <a:pt x="325" y="48"/>
                      </a:lnTo>
                      <a:lnTo>
                        <a:pt x="306" y="35"/>
                      </a:lnTo>
                      <a:lnTo>
                        <a:pt x="285" y="23"/>
                      </a:lnTo>
                      <a:lnTo>
                        <a:pt x="262" y="14"/>
                      </a:lnTo>
                      <a:lnTo>
                        <a:pt x="237" y="6"/>
                      </a:lnTo>
                      <a:lnTo>
                        <a:pt x="212" y="2"/>
                      </a:lnTo>
                      <a:lnTo>
                        <a:pt x="185" y="0"/>
                      </a:lnTo>
                      <a:lnTo>
                        <a:pt x="160" y="2"/>
                      </a:lnTo>
                      <a:lnTo>
                        <a:pt x="133" y="6"/>
                      </a:lnTo>
                      <a:lnTo>
                        <a:pt x="108" y="14"/>
                      </a:lnTo>
                      <a:lnTo>
                        <a:pt x="85" y="23"/>
                      </a:lnTo>
                      <a:lnTo>
                        <a:pt x="64" y="35"/>
                      </a:lnTo>
                      <a:lnTo>
                        <a:pt x="46" y="48"/>
                      </a:lnTo>
                      <a:lnTo>
                        <a:pt x="29" y="63"/>
                      </a:lnTo>
                      <a:lnTo>
                        <a:pt x="18" y="81"/>
                      </a:lnTo>
                      <a:lnTo>
                        <a:pt x="8" y="100"/>
                      </a:lnTo>
                      <a:lnTo>
                        <a:pt x="2" y="119"/>
                      </a:lnTo>
                      <a:lnTo>
                        <a:pt x="0" y="138"/>
                      </a:lnTo>
                      <a:lnTo>
                        <a:pt x="2" y="157"/>
                      </a:lnTo>
                      <a:lnTo>
                        <a:pt x="8" y="178"/>
                      </a:lnTo>
                      <a:lnTo>
                        <a:pt x="18" y="196"/>
                      </a:lnTo>
                      <a:lnTo>
                        <a:pt x="29" y="213"/>
                      </a:lnTo>
                      <a:lnTo>
                        <a:pt x="46" y="228"/>
                      </a:lnTo>
                      <a:lnTo>
                        <a:pt x="64" y="244"/>
                      </a:lnTo>
                      <a:lnTo>
                        <a:pt x="85" y="255"/>
                      </a:lnTo>
                      <a:lnTo>
                        <a:pt x="108" y="265"/>
                      </a:lnTo>
                      <a:lnTo>
                        <a:pt x="133" y="270"/>
                      </a:lnTo>
                      <a:lnTo>
                        <a:pt x="160" y="276"/>
                      </a:lnTo>
                      <a:lnTo>
                        <a:pt x="185" y="276"/>
                      </a:lnTo>
                      <a:lnTo>
                        <a:pt x="212" y="276"/>
                      </a:lnTo>
                      <a:lnTo>
                        <a:pt x="237" y="270"/>
                      </a:lnTo>
                      <a:lnTo>
                        <a:pt x="262" y="265"/>
                      </a:lnTo>
                      <a:lnTo>
                        <a:pt x="285" y="255"/>
                      </a:lnTo>
                      <a:lnTo>
                        <a:pt x="306" y="244"/>
                      </a:lnTo>
                      <a:lnTo>
                        <a:pt x="325" y="228"/>
                      </a:lnTo>
                      <a:lnTo>
                        <a:pt x="340" y="213"/>
                      </a:lnTo>
                      <a:lnTo>
                        <a:pt x="354" y="196"/>
                      </a:lnTo>
                      <a:lnTo>
                        <a:pt x="363" y="178"/>
                      </a:lnTo>
                      <a:lnTo>
                        <a:pt x="367" y="157"/>
                      </a:lnTo>
                      <a:lnTo>
                        <a:pt x="369" y="138"/>
                      </a:lnTo>
                      <a:close/>
                      <a:moveTo>
                        <a:pt x="346" y="138"/>
                      </a:moveTo>
                      <a:lnTo>
                        <a:pt x="344" y="121"/>
                      </a:lnTo>
                      <a:lnTo>
                        <a:pt x="340" y="102"/>
                      </a:lnTo>
                      <a:lnTo>
                        <a:pt x="331" y="84"/>
                      </a:lnTo>
                      <a:lnTo>
                        <a:pt x="317" y="69"/>
                      </a:lnTo>
                      <a:lnTo>
                        <a:pt x="302" y="54"/>
                      </a:lnTo>
                      <a:lnTo>
                        <a:pt x="283" y="42"/>
                      </a:lnTo>
                      <a:lnTo>
                        <a:pt x="262" y="33"/>
                      </a:lnTo>
                      <a:lnTo>
                        <a:pt x="240" y="25"/>
                      </a:lnTo>
                      <a:lnTo>
                        <a:pt x="215" y="19"/>
                      </a:lnTo>
                      <a:lnTo>
                        <a:pt x="192" y="17"/>
                      </a:lnTo>
                      <a:lnTo>
                        <a:pt x="167" y="19"/>
                      </a:lnTo>
                      <a:lnTo>
                        <a:pt x="142" y="21"/>
                      </a:lnTo>
                      <a:lnTo>
                        <a:pt x="119" y="29"/>
                      </a:lnTo>
                      <a:lnTo>
                        <a:pt x="98" y="37"/>
                      </a:lnTo>
                      <a:lnTo>
                        <a:pt x="77" y="48"/>
                      </a:lnTo>
                      <a:lnTo>
                        <a:pt x="60" y="61"/>
                      </a:lnTo>
                      <a:lnTo>
                        <a:pt x="46" y="77"/>
                      </a:lnTo>
                      <a:lnTo>
                        <a:pt x="35" y="94"/>
                      </a:lnTo>
                      <a:lnTo>
                        <a:pt x="27" y="111"/>
                      </a:lnTo>
                      <a:lnTo>
                        <a:pt x="23" y="129"/>
                      </a:lnTo>
                      <a:lnTo>
                        <a:pt x="23" y="148"/>
                      </a:lnTo>
                      <a:lnTo>
                        <a:pt x="27" y="167"/>
                      </a:lnTo>
                      <a:lnTo>
                        <a:pt x="35" y="184"/>
                      </a:lnTo>
                      <a:lnTo>
                        <a:pt x="46" y="200"/>
                      </a:lnTo>
                      <a:lnTo>
                        <a:pt x="60" y="215"/>
                      </a:lnTo>
                      <a:lnTo>
                        <a:pt x="77" y="228"/>
                      </a:lnTo>
                      <a:lnTo>
                        <a:pt x="98" y="240"/>
                      </a:lnTo>
                      <a:lnTo>
                        <a:pt x="119" y="249"/>
                      </a:lnTo>
                      <a:lnTo>
                        <a:pt x="142" y="255"/>
                      </a:lnTo>
                      <a:lnTo>
                        <a:pt x="167" y="259"/>
                      </a:lnTo>
                      <a:lnTo>
                        <a:pt x="192" y="259"/>
                      </a:lnTo>
                      <a:lnTo>
                        <a:pt x="215" y="257"/>
                      </a:lnTo>
                      <a:lnTo>
                        <a:pt x="240" y="253"/>
                      </a:lnTo>
                      <a:lnTo>
                        <a:pt x="262" y="246"/>
                      </a:lnTo>
                      <a:lnTo>
                        <a:pt x="283" y="234"/>
                      </a:lnTo>
                      <a:lnTo>
                        <a:pt x="302" y="223"/>
                      </a:lnTo>
                      <a:lnTo>
                        <a:pt x="317" y="209"/>
                      </a:lnTo>
                      <a:lnTo>
                        <a:pt x="331" y="192"/>
                      </a:lnTo>
                      <a:lnTo>
                        <a:pt x="340" y="175"/>
                      </a:lnTo>
                      <a:lnTo>
                        <a:pt x="344" y="157"/>
                      </a:lnTo>
                      <a:lnTo>
                        <a:pt x="346" y="138"/>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5" name="Freeform 46"/>
                <p:cNvSpPr>
                  <a:spLocks noEditPoints="1"/>
                </p:cNvSpPr>
                <p:nvPr/>
              </p:nvSpPr>
              <p:spPr bwMode="auto">
                <a:xfrm>
                  <a:off x="2660" y="2491"/>
                  <a:ext cx="323" cy="242"/>
                </a:xfrm>
                <a:custGeom>
                  <a:avLst/>
                  <a:gdLst>
                    <a:gd name="T0" fmla="*/ 321 w 323"/>
                    <a:gd name="T1" fmla="*/ 104 h 242"/>
                    <a:gd name="T2" fmla="*/ 308 w 323"/>
                    <a:gd name="T3" fmla="*/ 67 h 242"/>
                    <a:gd name="T4" fmla="*/ 279 w 323"/>
                    <a:gd name="T5" fmla="*/ 37 h 242"/>
                    <a:gd name="T6" fmla="*/ 239 w 323"/>
                    <a:gd name="T7" fmla="*/ 16 h 242"/>
                    <a:gd name="T8" fmla="*/ 192 w 323"/>
                    <a:gd name="T9" fmla="*/ 2 h 242"/>
                    <a:gd name="T10" fmla="*/ 144 w 323"/>
                    <a:gd name="T11" fmla="*/ 2 h 242"/>
                    <a:gd name="T12" fmla="*/ 96 w 323"/>
                    <a:gd name="T13" fmla="*/ 12 h 242"/>
                    <a:gd name="T14" fmla="*/ 54 w 323"/>
                    <a:gd name="T15" fmla="*/ 31 h 242"/>
                    <a:gd name="T16" fmla="*/ 23 w 323"/>
                    <a:gd name="T17" fmla="*/ 60 h 242"/>
                    <a:gd name="T18" fmla="*/ 4 w 323"/>
                    <a:gd name="T19" fmla="*/ 94 h 242"/>
                    <a:gd name="T20" fmla="*/ 0 w 323"/>
                    <a:gd name="T21" fmla="*/ 131 h 242"/>
                    <a:gd name="T22" fmla="*/ 12 w 323"/>
                    <a:gd name="T23" fmla="*/ 167 h 242"/>
                    <a:gd name="T24" fmla="*/ 37 w 323"/>
                    <a:gd name="T25" fmla="*/ 198 h 242"/>
                    <a:gd name="T26" fmla="*/ 75 w 323"/>
                    <a:gd name="T27" fmla="*/ 223 h 242"/>
                    <a:gd name="T28" fmla="*/ 119 w 323"/>
                    <a:gd name="T29" fmla="*/ 238 h 242"/>
                    <a:gd name="T30" fmla="*/ 169 w 323"/>
                    <a:gd name="T31" fmla="*/ 242 h 242"/>
                    <a:gd name="T32" fmla="*/ 217 w 323"/>
                    <a:gd name="T33" fmla="*/ 236 h 242"/>
                    <a:gd name="T34" fmla="*/ 260 w 323"/>
                    <a:gd name="T35" fmla="*/ 217 h 242"/>
                    <a:gd name="T36" fmla="*/ 294 w 323"/>
                    <a:gd name="T37" fmla="*/ 192 h 242"/>
                    <a:gd name="T38" fmla="*/ 317 w 323"/>
                    <a:gd name="T39" fmla="*/ 158 h 242"/>
                    <a:gd name="T40" fmla="*/ 323 w 323"/>
                    <a:gd name="T41" fmla="*/ 121 h 242"/>
                    <a:gd name="T42" fmla="*/ 298 w 323"/>
                    <a:gd name="T43" fmla="*/ 104 h 242"/>
                    <a:gd name="T44" fmla="*/ 285 w 323"/>
                    <a:gd name="T45" fmla="*/ 71 h 242"/>
                    <a:gd name="T46" fmla="*/ 256 w 323"/>
                    <a:gd name="T47" fmla="*/ 44 h 242"/>
                    <a:gd name="T48" fmla="*/ 217 w 323"/>
                    <a:gd name="T49" fmla="*/ 27 h 242"/>
                    <a:gd name="T50" fmla="*/ 173 w 323"/>
                    <a:gd name="T51" fmla="*/ 18 h 242"/>
                    <a:gd name="T52" fmla="*/ 129 w 323"/>
                    <a:gd name="T53" fmla="*/ 21 h 242"/>
                    <a:gd name="T54" fmla="*/ 87 w 323"/>
                    <a:gd name="T55" fmla="*/ 35 h 242"/>
                    <a:gd name="T56" fmla="*/ 52 w 323"/>
                    <a:gd name="T57" fmla="*/ 58 h 242"/>
                    <a:gd name="T58" fmla="*/ 31 w 323"/>
                    <a:gd name="T59" fmla="*/ 89 h 242"/>
                    <a:gd name="T60" fmla="*/ 23 w 323"/>
                    <a:gd name="T61" fmla="*/ 121 h 242"/>
                    <a:gd name="T62" fmla="*/ 31 w 323"/>
                    <a:gd name="T63" fmla="*/ 156 h 242"/>
                    <a:gd name="T64" fmla="*/ 52 w 323"/>
                    <a:gd name="T65" fmla="*/ 184 h 242"/>
                    <a:gd name="T66" fmla="*/ 87 w 323"/>
                    <a:gd name="T67" fmla="*/ 209 h 242"/>
                    <a:gd name="T68" fmla="*/ 129 w 323"/>
                    <a:gd name="T69" fmla="*/ 223 h 242"/>
                    <a:gd name="T70" fmla="*/ 173 w 323"/>
                    <a:gd name="T71" fmla="*/ 225 h 242"/>
                    <a:gd name="T72" fmla="*/ 217 w 323"/>
                    <a:gd name="T73" fmla="*/ 217 h 242"/>
                    <a:gd name="T74" fmla="*/ 256 w 323"/>
                    <a:gd name="T75" fmla="*/ 198 h 242"/>
                    <a:gd name="T76" fmla="*/ 285 w 323"/>
                    <a:gd name="T77" fmla="*/ 171 h 242"/>
                    <a:gd name="T78" fmla="*/ 298 w 323"/>
                    <a:gd name="T79" fmla="*/ 138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3"/>
                    <a:gd name="T121" fmla="*/ 0 h 242"/>
                    <a:gd name="T122" fmla="*/ 323 w 323"/>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3" h="242">
                      <a:moveTo>
                        <a:pt x="323" y="121"/>
                      </a:moveTo>
                      <a:lnTo>
                        <a:pt x="321" y="104"/>
                      </a:lnTo>
                      <a:lnTo>
                        <a:pt x="317" y="85"/>
                      </a:lnTo>
                      <a:lnTo>
                        <a:pt x="308" y="67"/>
                      </a:lnTo>
                      <a:lnTo>
                        <a:pt x="294" y="52"/>
                      </a:lnTo>
                      <a:lnTo>
                        <a:pt x="279" y="37"/>
                      </a:lnTo>
                      <a:lnTo>
                        <a:pt x="260" y="25"/>
                      </a:lnTo>
                      <a:lnTo>
                        <a:pt x="239" y="16"/>
                      </a:lnTo>
                      <a:lnTo>
                        <a:pt x="217" y="8"/>
                      </a:lnTo>
                      <a:lnTo>
                        <a:pt x="192" y="2"/>
                      </a:lnTo>
                      <a:lnTo>
                        <a:pt x="169" y="0"/>
                      </a:lnTo>
                      <a:lnTo>
                        <a:pt x="144" y="2"/>
                      </a:lnTo>
                      <a:lnTo>
                        <a:pt x="119" y="4"/>
                      </a:lnTo>
                      <a:lnTo>
                        <a:pt x="96" y="12"/>
                      </a:lnTo>
                      <a:lnTo>
                        <a:pt x="75" y="20"/>
                      </a:lnTo>
                      <a:lnTo>
                        <a:pt x="54" y="31"/>
                      </a:lnTo>
                      <a:lnTo>
                        <a:pt x="37" y="44"/>
                      </a:lnTo>
                      <a:lnTo>
                        <a:pt x="23" y="60"/>
                      </a:lnTo>
                      <a:lnTo>
                        <a:pt x="12" y="77"/>
                      </a:lnTo>
                      <a:lnTo>
                        <a:pt x="4" y="94"/>
                      </a:lnTo>
                      <a:lnTo>
                        <a:pt x="0" y="112"/>
                      </a:lnTo>
                      <a:lnTo>
                        <a:pt x="0" y="131"/>
                      </a:lnTo>
                      <a:lnTo>
                        <a:pt x="4" y="150"/>
                      </a:lnTo>
                      <a:lnTo>
                        <a:pt x="12" y="167"/>
                      </a:lnTo>
                      <a:lnTo>
                        <a:pt x="23" y="183"/>
                      </a:lnTo>
                      <a:lnTo>
                        <a:pt x="37" y="198"/>
                      </a:lnTo>
                      <a:lnTo>
                        <a:pt x="54" y="211"/>
                      </a:lnTo>
                      <a:lnTo>
                        <a:pt x="75" y="223"/>
                      </a:lnTo>
                      <a:lnTo>
                        <a:pt x="96" y="232"/>
                      </a:lnTo>
                      <a:lnTo>
                        <a:pt x="119" y="238"/>
                      </a:lnTo>
                      <a:lnTo>
                        <a:pt x="144" y="242"/>
                      </a:lnTo>
                      <a:lnTo>
                        <a:pt x="169" y="242"/>
                      </a:lnTo>
                      <a:lnTo>
                        <a:pt x="192" y="240"/>
                      </a:lnTo>
                      <a:lnTo>
                        <a:pt x="217" y="236"/>
                      </a:lnTo>
                      <a:lnTo>
                        <a:pt x="239" y="229"/>
                      </a:lnTo>
                      <a:lnTo>
                        <a:pt x="260" y="217"/>
                      </a:lnTo>
                      <a:lnTo>
                        <a:pt x="279" y="206"/>
                      </a:lnTo>
                      <a:lnTo>
                        <a:pt x="294" y="192"/>
                      </a:lnTo>
                      <a:lnTo>
                        <a:pt x="308" y="175"/>
                      </a:lnTo>
                      <a:lnTo>
                        <a:pt x="317" y="158"/>
                      </a:lnTo>
                      <a:lnTo>
                        <a:pt x="321" y="140"/>
                      </a:lnTo>
                      <a:lnTo>
                        <a:pt x="323" y="121"/>
                      </a:lnTo>
                      <a:close/>
                      <a:moveTo>
                        <a:pt x="300" y="121"/>
                      </a:moveTo>
                      <a:lnTo>
                        <a:pt x="298" y="104"/>
                      </a:lnTo>
                      <a:lnTo>
                        <a:pt x="294" y="89"/>
                      </a:lnTo>
                      <a:lnTo>
                        <a:pt x="285" y="71"/>
                      </a:lnTo>
                      <a:lnTo>
                        <a:pt x="271" y="58"/>
                      </a:lnTo>
                      <a:lnTo>
                        <a:pt x="256" y="44"/>
                      </a:lnTo>
                      <a:lnTo>
                        <a:pt x="239" y="35"/>
                      </a:lnTo>
                      <a:lnTo>
                        <a:pt x="217" y="27"/>
                      </a:lnTo>
                      <a:lnTo>
                        <a:pt x="196" y="21"/>
                      </a:lnTo>
                      <a:lnTo>
                        <a:pt x="173" y="18"/>
                      </a:lnTo>
                      <a:lnTo>
                        <a:pt x="150" y="18"/>
                      </a:lnTo>
                      <a:lnTo>
                        <a:pt x="129" y="21"/>
                      </a:lnTo>
                      <a:lnTo>
                        <a:pt x="106" y="27"/>
                      </a:lnTo>
                      <a:lnTo>
                        <a:pt x="87" y="35"/>
                      </a:lnTo>
                      <a:lnTo>
                        <a:pt x="68" y="44"/>
                      </a:lnTo>
                      <a:lnTo>
                        <a:pt x="52" y="58"/>
                      </a:lnTo>
                      <a:lnTo>
                        <a:pt x="41" y="71"/>
                      </a:lnTo>
                      <a:lnTo>
                        <a:pt x="31" y="89"/>
                      </a:lnTo>
                      <a:lnTo>
                        <a:pt x="25" y="104"/>
                      </a:lnTo>
                      <a:lnTo>
                        <a:pt x="23" y="121"/>
                      </a:lnTo>
                      <a:lnTo>
                        <a:pt x="25" y="138"/>
                      </a:lnTo>
                      <a:lnTo>
                        <a:pt x="31" y="156"/>
                      </a:lnTo>
                      <a:lnTo>
                        <a:pt x="41" y="171"/>
                      </a:lnTo>
                      <a:lnTo>
                        <a:pt x="52" y="184"/>
                      </a:lnTo>
                      <a:lnTo>
                        <a:pt x="68" y="198"/>
                      </a:lnTo>
                      <a:lnTo>
                        <a:pt x="87" y="209"/>
                      </a:lnTo>
                      <a:lnTo>
                        <a:pt x="106" y="217"/>
                      </a:lnTo>
                      <a:lnTo>
                        <a:pt x="129" y="223"/>
                      </a:lnTo>
                      <a:lnTo>
                        <a:pt x="150" y="225"/>
                      </a:lnTo>
                      <a:lnTo>
                        <a:pt x="173" y="225"/>
                      </a:lnTo>
                      <a:lnTo>
                        <a:pt x="196" y="223"/>
                      </a:lnTo>
                      <a:lnTo>
                        <a:pt x="217" y="217"/>
                      </a:lnTo>
                      <a:lnTo>
                        <a:pt x="239" y="209"/>
                      </a:lnTo>
                      <a:lnTo>
                        <a:pt x="256" y="198"/>
                      </a:lnTo>
                      <a:lnTo>
                        <a:pt x="271" y="184"/>
                      </a:lnTo>
                      <a:lnTo>
                        <a:pt x="285" y="171"/>
                      </a:lnTo>
                      <a:lnTo>
                        <a:pt x="294" y="156"/>
                      </a:lnTo>
                      <a:lnTo>
                        <a:pt x="298" y="138"/>
                      </a:lnTo>
                      <a:lnTo>
                        <a:pt x="300" y="121"/>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6" name="Freeform 47"/>
                <p:cNvSpPr>
                  <a:spLocks noEditPoints="1"/>
                </p:cNvSpPr>
                <p:nvPr/>
              </p:nvSpPr>
              <p:spPr bwMode="auto">
                <a:xfrm>
                  <a:off x="2683" y="2509"/>
                  <a:ext cx="277" cy="207"/>
                </a:xfrm>
                <a:custGeom>
                  <a:avLst/>
                  <a:gdLst>
                    <a:gd name="T0" fmla="*/ 275 w 277"/>
                    <a:gd name="T1" fmla="*/ 86 h 207"/>
                    <a:gd name="T2" fmla="*/ 262 w 277"/>
                    <a:gd name="T3" fmla="*/ 53 h 207"/>
                    <a:gd name="T4" fmla="*/ 233 w 277"/>
                    <a:gd name="T5" fmla="*/ 26 h 207"/>
                    <a:gd name="T6" fmla="*/ 194 w 277"/>
                    <a:gd name="T7" fmla="*/ 9 h 207"/>
                    <a:gd name="T8" fmla="*/ 150 w 277"/>
                    <a:gd name="T9" fmla="*/ 0 h 207"/>
                    <a:gd name="T10" fmla="*/ 106 w 277"/>
                    <a:gd name="T11" fmla="*/ 3 h 207"/>
                    <a:gd name="T12" fmla="*/ 64 w 277"/>
                    <a:gd name="T13" fmla="*/ 17 h 207"/>
                    <a:gd name="T14" fmla="*/ 29 w 277"/>
                    <a:gd name="T15" fmla="*/ 40 h 207"/>
                    <a:gd name="T16" fmla="*/ 8 w 277"/>
                    <a:gd name="T17" fmla="*/ 71 h 207"/>
                    <a:gd name="T18" fmla="*/ 0 w 277"/>
                    <a:gd name="T19" fmla="*/ 103 h 207"/>
                    <a:gd name="T20" fmla="*/ 8 w 277"/>
                    <a:gd name="T21" fmla="*/ 138 h 207"/>
                    <a:gd name="T22" fmla="*/ 29 w 277"/>
                    <a:gd name="T23" fmla="*/ 166 h 207"/>
                    <a:gd name="T24" fmla="*/ 64 w 277"/>
                    <a:gd name="T25" fmla="*/ 191 h 207"/>
                    <a:gd name="T26" fmla="*/ 106 w 277"/>
                    <a:gd name="T27" fmla="*/ 205 h 207"/>
                    <a:gd name="T28" fmla="*/ 150 w 277"/>
                    <a:gd name="T29" fmla="*/ 207 h 207"/>
                    <a:gd name="T30" fmla="*/ 194 w 277"/>
                    <a:gd name="T31" fmla="*/ 199 h 207"/>
                    <a:gd name="T32" fmla="*/ 233 w 277"/>
                    <a:gd name="T33" fmla="*/ 180 h 207"/>
                    <a:gd name="T34" fmla="*/ 262 w 277"/>
                    <a:gd name="T35" fmla="*/ 153 h 207"/>
                    <a:gd name="T36" fmla="*/ 275 w 277"/>
                    <a:gd name="T37" fmla="*/ 120 h 207"/>
                    <a:gd name="T38" fmla="*/ 254 w 277"/>
                    <a:gd name="T39" fmla="*/ 103 h 207"/>
                    <a:gd name="T40" fmla="*/ 248 w 277"/>
                    <a:gd name="T41" fmla="*/ 72 h 207"/>
                    <a:gd name="T42" fmla="*/ 227 w 277"/>
                    <a:gd name="T43" fmla="*/ 48 h 207"/>
                    <a:gd name="T44" fmla="*/ 194 w 277"/>
                    <a:gd name="T45" fmla="*/ 28 h 207"/>
                    <a:gd name="T46" fmla="*/ 154 w 277"/>
                    <a:gd name="T47" fmla="*/ 19 h 207"/>
                    <a:gd name="T48" fmla="*/ 114 w 277"/>
                    <a:gd name="T49" fmla="*/ 19 h 207"/>
                    <a:gd name="T50" fmla="*/ 75 w 277"/>
                    <a:gd name="T51" fmla="*/ 32 h 207"/>
                    <a:gd name="T52" fmla="*/ 46 w 277"/>
                    <a:gd name="T53" fmla="*/ 53 h 207"/>
                    <a:gd name="T54" fmla="*/ 27 w 277"/>
                    <a:gd name="T55" fmla="*/ 80 h 207"/>
                    <a:gd name="T56" fmla="*/ 23 w 277"/>
                    <a:gd name="T57" fmla="*/ 111 h 207"/>
                    <a:gd name="T58" fmla="*/ 35 w 277"/>
                    <a:gd name="T59" fmla="*/ 141 h 207"/>
                    <a:gd name="T60" fmla="*/ 60 w 277"/>
                    <a:gd name="T61" fmla="*/ 166 h 207"/>
                    <a:gd name="T62" fmla="*/ 94 w 277"/>
                    <a:gd name="T63" fmla="*/ 184 h 207"/>
                    <a:gd name="T64" fmla="*/ 135 w 277"/>
                    <a:gd name="T65" fmla="*/ 189 h 207"/>
                    <a:gd name="T66" fmla="*/ 175 w 277"/>
                    <a:gd name="T67" fmla="*/ 186 h 207"/>
                    <a:gd name="T68" fmla="*/ 212 w 277"/>
                    <a:gd name="T69" fmla="*/ 170 h 207"/>
                    <a:gd name="T70" fmla="*/ 239 w 277"/>
                    <a:gd name="T71" fmla="*/ 147 h 207"/>
                    <a:gd name="T72" fmla="*/ 252 w 277"/>
                    <a:gd name="T73" fmla="*/ 118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7"/>
                    <a:gd name="T112" fmla="*/ 0 h 207"/>
                    <a:gd name="T113" fmla="*/ 277 w 277"/>
                    <a:gd name="T114" fmla="*/ 207 h 2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7" h="207">
                      <a:moveTo>
                        <a:pt x="277" y="103"/>
                      </a:moveTo>
                      <a:lnTo>
                        <a:pt x="275" y="86"/>
                      </a:lnTo>
                      <a:lnTo>
                        <a:pt x="271" y="71"/>
                      </a:lnTo>
                      <a:lnTo>
                        <a:pt x="262" y="53"/>
                      </a:lnTo>
                      <a:lnTo>
                        <a:pt x="248" y="40"/>
                      </a:lnTo>
                      <a:lnTo>
                        <a:pt x="233" y="26"/>
                      </a:lnTo>
                      <a:lnTo>
                        <a:pt x="216" y="17"/>
                      </a:lnTo>
                      <a:lnTo>
                        <a:pt x="194" y="9"/>
                      </a:lnTo>
                      <a:lnTo>
                        <a:pt x="173" y="3"/>
                      </a:lnTo>
                      <a:lnTo>
                        <a:pt x="150" y="0"/>
                      </a:lnTo>
                      <a:lnTo>
                        <a:pt x="127" y="0"/>
                      </a:lnTo>
                      <a:lnTo>
                        <a:pt x="106" y="3"/>
                      </a:lnTo>
                      <a:lnTo>
                        <a:pt x="83" y="9"/>
                      </a:lnTo>
                      <a:lnTo>
                        <a:pt x="64" y="17"/>
                      </a:lnTo>
                      <a:lnTo>
                        <a:pt x="45" y="26"/>
                      </a:lnTo>
                      <a:lnTo>
                        <a:pt x="29" y="40"/>
                      </a:lnTo>
                      <a:lnTo>
                        <a:pt x="18" y="53"/>
                      </a:lnTo>
                      <a:lnTo>
                        <a:pt x="8" y="71"/>
                      </a:lnTo>
                      <a:lnTo>
                        <a:pt x="2" y="86"/>
                      </a:lnTo>
                      <a:lnTo>
                        <a:pt x="0" y="103"/>
                      </a:lnTo>
                      <a:lnTo>
                        <a:pt x="2" y="120"/>
                      </a:lnTo>
                      <a:lnTo>
                        <a:pt x="8" y="138"/>
                      </a:lnTo>
                      <a:lnTo>
                        <a:pt x="18" y="153"/>
                      </a:lnTo>
                      <a:lnTo>
                        <a:pt x="29" y="166"/>
                      </a:lnTo>
                      <a:lnTo>
                        <a:pt x="45" y="180"/>
                      </a:lnTo>
                      <a:lnTo>
                        <a:pt x="64" y="191"/>
                      </a:lnTo>
                      <a:lnTo>
                        <a:pt x="83" y="199"/>
                      </a:lnTo>
                      <a:lnTo>
                        <a:pt x="106" y="205"/>
                      </a:lnTo>
                      <a:lnTo>
                        <a:pt x="127" y="207"/>
                      </a:lnTo>
                      <a:lnTo>
                        <a:pt x="150" y="207"/>
                      </a:lnTo>
                      <a:lnTo>
                        <a:pt x="173" y="205"/>
                      </a:lnTo>
                      <a:lnTo>
                        <a:pt x="194" y="199"/>
                      </a:lnTo>
                      <a:lnTo>
                        <a:pt x="216" y="191"/>
                      </a:lnTo>
                      <a:lnTo>
                        <a:pt x="233" y="180"/>
                      </a:lnTo>
                      <a:lnTo>
                        <a:pt x="248" y="166"/>
                      </a:lnTo>
                      <a:lnTo>
                        <a:pt x="262" y="153"/>
                      </a:lnTo>
                      <a:lnTo>
                        <a:pt x="271" y="138"/>
                      </a:lnTo>
                      <a:lnTo>
                        <a:pt x="275" y="120"/>
                      </a:lnTo>
                      <a:lnTo>
                        <a:pt x="277" y="103"/>
                      </a:lnTo>
                      <a:close/>
                      <a:moveTo>
                        <a:pt x="254" y="103"/>
                      </a:moveTo>
                      <a:lnTo>
                        <a:pt x="252" y="88"/>
                      </a:lnTo>
                      <a:lnTo>
                        <a:pt x="248" y="72"/>
                      </a:lnTo>
                      <a:lnTo>
                        <a:pt x="239" y="59"/>
                      </a:lnTo>
                      <a:lnTo>
                        <a:pt x="227" y="48"/>
                      </a:lnTo>
                      <a:lnTo>
                        <a:pt x="212" y="36"/>
                      </a:lnTo>
                      <a:lnTo>
                        <a:pt x="194" y="28"/>
                      </a:lnTo>
                      <a:lnTo>
                        <a:pt x="175" y="21"/>
                      </a:lnTo>
                      <a:lnTo>
                        <a:pt x="154" y="19"/>
                      </a:lnTo>
                      <a:lnTo>
                        <a:pt x="135" y="17"/>
                      </a:lnTo>
                      <a:lnTo>
                        <a:pt x="114" y="19"/>
                      </a:lnTo>
                      <a:lnTo>
                        <a:pt x="94" y="25"/>
                      </a:lnTo>
                      <a:lnTo>
                        <a:pt x="75" y="32"/>
                      </a:lnTo>
                      <a:lnTo>
                        <a:pt x="60" y="42"/>
                      </a:lnTo>
                      <a:lnTo>
                        <a:pt x="46" y="53"/>
                      </a:lnTo>
                      <a:lnTo>
                        <a:pt x="35" y="67"/>
                      </a:lnTo>
                      <a:lnTo>
                        <a:pt x="27" y="80"/>
                      </a:lnTo>
                      <a:lnTo>
                        <a:pt x="23" y="95"/>
                      </a:lnTo>
                      <a:lnTo>
                        <a:pt x="23" y="111"/>
                      </a:lnTo>
                      <a:lnTo>
                        <a:pt x="27" y="126"/>
                      </a:lnTo>
                      <a:lnTo>
                        <a:pt x="35" y="141"/>
                      </a:lnTo>
                      <a:lnTo>
                        <a:pt x="46" y="155"/>
                      </a:lnTo>
                      <a:lnTo>
                        <a:pt x="60" y="166"/>
                      </a:lnTo>
                      <a:lnTo>
                        <a:pt x="75" y="176"/>
                      </a:lnTo>
                      <a:lnTo>
                        <a:pt x="94" y="184"/>
                      </a:lnTo>
                      <a:lnTo>
                        <a:pt x="114" y="188"/>
                      </a:lnTo>
                      <a:lnTo>
                        <a:pt x="135" y="189"/>
                      </a:lnTo>
                      <a:lnTo>
                        <a:pt x="154" y="189"/>
                      </a:lnTo>
                      <a:lnTo>
                        <a:pt x="175" y="186"/>
                      </a:lnTo>
                      <a:lnTo>
                        <a:pt x="194" y="180"/>
                      </a:lnTo>
                      <a:lnTo>
                        <a:pt x="212" y="170"/>
                      </a:lnTo>
                      <a:lnTo>
                        <a:pt x="227" y="161"/>
                      </a:lnTo>
                      <a:lnTo>
                        <a:pt x="239" y="147"/>
                      </a:lnTo>
                      <a:lnTo>
                        <a:pt x="248" y="134"/>
                      </a:lnTo>
                      <a:lnTo>
                        <a:pt x="252" y="118"/>
                      </a:lnTo>
                      <a:lnTo>
                        <a:pt x="254" y="10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7" name="Freeform 48"/>
                <p:cNvSpPr>
                  <a:spLocks noEditPoints="1"/>
                </p:cNvSpPr>
                <p:nvPr/>
              </p:nvSpPr>
              <p:spPr bwMode="auto">
                <a:xfrm>
                  <a:off x="2706" y="2526"/>
                  <a:ext cx="231" cy="172"/>
                </a:xfrm>
                <a:custGeom>
                  <a:avLst/>
                  <a:gdLst>
                    <a:gd name="T0" fmla="*/ 229 w 231"/>
                    <a:gd name="T1" fmla="*/ 71 h 172"/>
                    <a:gd name="T2" fmla="*/ 216 w 231"/>
                    <a:gd name="T3" fmla="*/ 42 h 172"/>
                    <a:gd name="T4" fmla="*/ 189 w 231"/>
                    <a:gd name="T5" fmla="*/ 19 h 172"/>
                    <a:gd name="T6" fmla="*/ 152 w 231"/>
                    <a:gd name="T7" fmla="*/ 4 h 172"/>
                    <a:gd name="T8" fmla="*/ 112 w 231"/>
                    <a:gd name="T9" fmla="*/ 0 h 172"/>
                    <a:gd name="T10" fmla="*/ 71 w 231"/>
                    <a:gd name="T11" fmla="*/ 8 h 172"/>
                    <a:gd name="T12" fmla="*/ 37 w 231"/>
                    <a:gd name="T13" fmla="*/ 25 h 172"/>
                    <a:gd name="T14" fmla="*/ 12 w 231"/>
                    <a:gd name="T15" fmla="*/ 50 h 172"/>
                    <a:gd name="T16" fmla="*/ 0 w 231"/>
                    <a:gd name="T17" fmla="*/ 78 h 172"/>
                    <a:gd name="T18" fmla="*/ 4 w 231"/>
                    <a:gd name="T19" fmla="*/ 109 h 172"/>
                    <a:gd name="T20" fmla="*/ 23 w 231"/>
                    <a:gd name="T21" fmla="*/ 138 h 172"/>
                    <a:gd name="T22" fmla="*/ 52 w 231"/>
                    <a:gd name="T23" fmla="*/ 159 h 172"/>
                    <a:gd name="T24" fmla="*/ 91 w 231"/>
                    <a:gd name="T25" fmla="*/ 171 h 172"/>
                    <a:gd name="T26" fmla="*/ 131 w 231"/>
                    <a:gd name="T27" fmla="*/ 172 h 172"/>
                    <a:gd name="T28" fmla="*/ 171 w 231"/>
                    <a:gd name="T29" fmla="*/ 163 h 172"/>
                    <a:gd name="T30" fmla="*/ 204 w 231"/>
                    <a:gd name="T31" fmla="*/ 144 h 172"/>
                    <a:gd name="T32" fmla="*/ 225 w 231"/>
                    <a:gd name="T33" fmla="*/ 117 h 172"/>
                    <a:gd name="T34" fmla="*/ 231 w 231"/>
                    <a:gd name="T35" fmla="*/ 86 h 172"/>
                    <a:gd name="T36" fmla="*/ 206 w 231"/>
                    <a:gd name="T37" fmla="*/ 73 h 172"/>
                    <a:gd name="T38" fmla="*/ 193 w 231"/>
                    <a:gd name="T39" fmla="*/ 48 h 172"/>
                    <a:gd name="T40" fmla="*/ 166 w 231"/>
                    <a:gd name="T41" fmla="*/ 29 h 172"/>
                    <a:gd name="T42" fmla="*/ 131 w 231"/>
                    <a:gd name="T43" fmla="*/ 19 h 172"/>
                    <a:gd name="T44" fmla="*/ 93 w 231"/>
                    <a:gd name="T45" fmla="*/ 19 h 172"/>
                    <a:gd name="T46" fmla="*/ 60 w 231"/>
                    <a:gd name="T47" fmla="*/ 32 h 172"/>
                    <a:gd name="T48" fmla="*/ 35 w 231"/>
                    <a:gd name="T49" fmla="*/ 54 h 172"/>
                    <a:gd name="T50" fmla="*/ 23 w 231"/>
                    <a:gd name="T51" fmla="*/ 80 h 172"/>
                    <a:gd name="T52" fmla="*/ 27 w 231"/>
                    <a:gd name="T53" fmla="*/ 107 h 172"/>
                    <a:gd name="T54" fmla="*/ 47 w 231"/>
                    <a:gd name="T55" fmla="*/ 132 h 172"/>
                    <a:gd name="T56" fmla="*/ 75 w 231"/>
                    <a:gd name="T57" fmla="*/ 149 h 172"/>
                    <a:gd name="T58" fmla="*/ 112 w 231"/>
                    <a:gd name="T59" fmla="*/ 155 h 172"/>
                    <a:gd name="T60" fmla="*/ 148 w 231"/>
                    <a:gd name="T61" fmla="*/ 151 h 172"/>
                    <a:gd name="T62" fmla="*/ 179 w 231"/>
                    <a:gd name="T63" fmla="*/ 136 h 172"/>
                    <a:gd name="T64" fmla="*/ 200 w 231"/>
                    <a:gd name="T65" fmla="*/ 113 h 172"/>
                    <a:gd name="T66" fmla="*/ 208 w 231"/>
                    <a:gd name="T67" fmla="*/ 86 h 1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1"/>
                    <a:gd name="T103" fmla="*/ 0 h 172"/>
                    <a:gd name="T104" fmla="*/ 231 w 231"/>
                    <a:gd name="T105" fmla="*/ 172 h 1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1" h="172">
                      <a:moveTo>
                        <a:pt x="231" y="86"/>
                      </a:moveTo>
                      <a:lnTo>
                        <a:pt x="229" y="71"/>
                      </a:lnTo>
                      <a:lnTo>
                        <a:pt x="225" y="55"/>
                      </a:lnTo>
                      <a:lnTo>
                        <a:pt x="216" y="42"/>
                      </a:lnTo>
                      <a:lnTo>
                        <a:pt x="204" y="31"/>
                      </a:lnTo>
                      <a:lnTo>
                        <a:pt x="189" y="19"/>
                      </a:lnTo>
                      <a:lnTo>
                        <a:pt x="171" y="11"/>
                      </a:lnTo>
                      <a:lnTo>
                        <a:pt x="152" y="4"/>
                      </a:lnTo>
                      <a:lnTo>
                        <a:pt x="131" y="2"/>
                      </a:lnTo>
                      <a:lnTo>
                        <a:pt x="112" y="0"/>
                      </a:lnTo>
                      <a:lnTo>
                        <a:pt x="91" y="2"/>
                      </a:lnTo>
                      <a:lnTo>
                        <a:pt x="71" y="8"/>
                      </a:lnTo>
                      <a:lnTo>
                        <a:pt x="52" y="15"/>
                      </a:lnTo>
                      <a:lnTo>
                        <a:pt x="37" y="25"/>
                      </a:lnTo>
                      <a:lnTo>
                        <a:pt x="23" y="36"/>
                      </a:lnTo>
                      <a:lnTo>
                        <a:pt x="12" y="50"/>
                      </a:lnTo>
                      <a:lnTo>
                        <a:pt x="4" y="63"/>
                      </a:lnTo>
                      <a:lnTo>
                        <a:pt x="0" y="78"/>
                      </a:lnTo>
                      <a:lnTo>
                        <a:pt x="0" y="94"/>
                      </a:lnTo>
                      <a:lnTo>
                        <a:pt x="4" y="109"/>
                      </a:lnTo>
                      <a:lnTo>
                        <a:pt x="12" y="124"/>
                      </a:lnTo>
                      <a:lnTo>
                        <a:pt x="23" y="138"/>
                      </a:lnTo>
                      <a:lnTo>
                        <a:pt x="37" y="149"/>
                      </a:lnTo>
                      <a:lnTo>
                        <a:pt x="52" y="159"/>
                      </a:lnTo>
                      <a:lnTo>
                        <a:pt x="71" y="167"/>
                      </a:lnTo>
                      <a:lnTo>
                        <a:pt x="91" y="171"/>
                      </a:lnTo>
                      <a:lnTo>
                        <a:pt x="112" y="172"/>
                      </a:lnTo>
                      <a:lnTo>
                        <a:pt x="131" y="172"/>
                      </a:lnTo>
                      <a:lnTo>
                        <a:pt x="152" y="169"/>
                      </a:lnTo>
                      <a:lnTo>
                        <a:pt x="171" y="163"/>
                      </a:lnTo>
                      <a:lnTo>
                        <a:pt x="189" y="153"/>
                      </a:lnTo>
                      <a:lnTo>
                        <a:pt x="204" y="144"/>
                      </a:lnTo>
                      <a:lnTo>
                        <a:pt x="216" y="130"/>
                      </a:lnTo>
                      <a:lnTo>
                        <a:pt x="225" y="117"/>
                      </a:lnTo>
                      <a:lnTo>
                        <a:pt x="229" y="101"/>
                      </a:lnTo>
                      <a:lnTo>
                        <a:pt x="231" y="86"/>
                      </a:lnTo>
                      <a:close/>
                      <a:moveTo>
                        <a:pt x="208" y="86"/>
                      </a:moveTo>
                      <a:lnTo>
                        <a:pt x="206" y="73"/>
                      </a:lnTo>
                      <a:lnTo>
                        <a:pt x="200" y="59"/>
                      </a:lnTo>
                      <a:lnTo>
                        <a:pt x="193" y="48"/>
                      </a:lnTo>
                      <a:lnTo>
                        <a:pt x="179" y="36"/>
                      </a:lnTo>
                      <a:lnTo>
                        <a:pt x="166" y="29"/>
                      </a:lnTo>
                      <a:lnTo>
                        <a:pt x="148" y="21"/>
                      </a:lnTo>
                      <a:lnTo>
                        <a:pt x="131" y="19"/>
                      </a:lnTo>
                      <a:lnTo>
                        <a:pt x="112" y="17"/>
                      </a:lnTo>
                      <a:lnTo>
                        <a:pt x="93" y="19"/>
                      </a:lnTo>
                      <a:lnTo>
                        <a:pt x="75" y="25"/>
                      </a:lnTo>
                      <a:lnTo>
                        <a:pt x="60" y="32"/>
                      </a:lnTo>
                      <a:lnTo>
                        <a:pt x="47" y="42"/>
                      </a:lnTo>
                      <a:lnTo>
                        <a:pt x="35" y="54"/>
                      </a:lnTo>
                      <a:lnTo>
                        <a:pt x="27" y="65"/>
                      </a:lnTo>
                      <a:lnTo>
                        <a:pt x="23" y="80"/>
                      </a:lnTo>
                      <a:lnTo>
                        <a:pt x="23" y="94"/>
                      </a:lnTo>
                      <a:lnTo>
                        <a:pt x="27" y="107"/>
                      </a:lnTo>
                      <a:lnTo>
                        <a:pt x="35" y="121"/>
                      </a:lnTo>
                      <a:lnTo>
                        <a:pt x="47" y="132"/>
                      </a:lnTo>
                      <a:lnTo>
                        <a:pt x="60" y="142"/>
                      </a:lnTo>
                      <a:lnTo>
                        <a:pt x="75" y="149"/>
                      </a:lnTo>
                      <a:lnTo>
                        <a:pt x="93" y="153"/>
                      </a:lnTo>
                      <a:lnTo>
                        <a:pt x="112" y="155"/>
                      </a:lnTo>
                      <a:lnTo>
                        <a:pt x="131" y="155"/>
                      </a:lnTo>
                      <a:lnTo>
                        <a:pt x="148" y="151"/>
                      </a:lnTo>
                      <a:lnTo>
                        <a:pt x="166" y="146"/>
                      </a:lnTo>
                      <a:lnTo>
                        <a:pt x="179" y="136"/>
                      </a:lnTo>
                      <a:lnTo>
                        <a:pt x="193" y="126"/>
                      </a:lnTo>
                      <a:lnTo>
                        <a:pt x="200" y="113"/>
                      </a:lnTo>
                      <a:lnTo>
                        <a:pt x="206" y="100"/>
                      </a:lnTo>
                      <a:lnTo>
                        <a:pt x="208" y="8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8" name="Freeform 49"/>
                <p:cNvSpPr>
                  <a:spLocks noEditPoints="1"/>
                </p:cNvSpPr>
                <p:nvPr/>
              </p:nvSpPr>
              <p:spPr bwMode="auto">
                <a:xfrm>
                  <a:off x="2729" y="2543"/>
                  <a:ext cx="185" cy="138"/>
                </a:xfrm>
                <a:custGeom>
                  <a:avLst/>
                  <a:gdLst>
                    <a:gd name="T0" fmla="*/ 185 w 185"/>
                    <a:gd name="T1" fmla="*/ 69 h 138"/>
                    <a:gd name="T2" fmla="*/ 183 w 185"/>
                    <a:gd name="T3" fmla="*/ 56 h 138"/>
                    <a:gd name="T4" fmla="*/ 177 w 185"/>
                    <a:gd name="T5" fmla="*/ 42 h 138"/>
                    <a:gd name="T6" fmla="*/ 170 w 185"/>
                    <a:gd name="T7" fmla="*/ 31 h 138"/>
                    <a:gd name="T8" fmla="*/ 156 w 185"/>
                    <a:gd name="T9" fmla="*/ 19 h 138"/>
                    <a:gd name="T10" fmla="*/ 143 w 185"/>
                    <a:gd name="T11" fmla="*/ 12 h 138"/>
                    <a:gd name="T12" fmla="*/ 125 w 185"/>
                    <a:gd name="T13" fmla="*/ 4 h 138"/>
                    <a:gd name="T14" fmla="*/ 108 w 185"/>
                    <a:gd name="T15" fmla="*/ 2 h 138"/>
                    <a:gd name="T16" fmla="*/ 89 w 185"/>
                    <a:gd name="T17" fmla="*/ 0 h 138"/>
                    <a:gd name="T18" fmla="*/ 70 w 185"/>
                    <a:gd name="T19" fmla="*/ 2 h 138"/>
                    <a:gd name="T20" fmla="*/ 52 w 185"/>
                    <a:gd name="T21" fmla="*/ 8 h 138"/>
                    <a:gd name="T22" fmla="*/ 37 w 185"/>
                    <a:gd name="T23" fmla="*/ 15 h 138"/>
                    <a:gd name="T24" fmla="*/ 24 w 185"/>
                    <a:gd name="T25" fmla="*/ 25 h 138"/>
                    <a:gd name="T26" fmla="*/ 12 w 185"/>
                    <a:gd name="T27" fmla="*/ 37 h 138"/>
                    <a:gd name="T28" fmla="*/ 4 w 185"/>
                    <a:gd name="T29" fmla="*/ 48 h 138"/>
                    <a:gd name="T30" fmla="*/ 0 w 185"/>
                    <a:gd name="T31" fmla="*/ 63 h 138"/>
                    <a:gd name="T32" fmla="*/ 0 w 185"/>
                    <a:gd name="T33" fmla="*/ 77 h 138"/>
                    <a:gd name="T34" fmla="*/ 4 w 185"/>
                    <a:gd name="T35" fmla="*/ 90 h 138"/>
                    <a:gd name="T36" fmla="*/ 12 w 185"/>
                    <a:gd name="T37" fmla="*/ 104 h 138"/>
                    <a:gd name="T38" fmla="*/ 24 w 185"/>
                    <a:gd name="T39" fmla="*/ 115 h 138"/>
                    <a:gd name="T40" fmla="*/ 37 w 185"/>
                    <a:gd name="T41" fmla="*/ 125 h 138"/>
                    <a:gd name="T42" fmla="*/ 52 w 185"/>
                    <a:gd name="T43" fmla="*/ 132 h 138"/>
                    <a:gd name="T44" fmla="*/ 70 w 185"/>
                    <a:gd name="T45" fmla="*/ 136 h 138"/>
                    <a:gd name="T46" fmla="*/ 89 w 185"/>
                    <a:gd name="T47" fmla="*/ 138 h 138"/>
                    <a:gd name="T48" fmla="*/ 108 w 185"/>
                    <a:gd name="T49" fmla="*/ 138 h 138"/>
                    <a:gd name="T50" fmla="*/ 125 w 185"/>
                    <a:gd name="T51" fmla="*/ 134 h 138"/>
                    <a:gd name="T52" fmla="*/ 143 w 185"/>
                    <a:gd name="T53" fmla="*/ 129 h 138"/>
                    <a:gd name="T54" fmla="*/ 156 w 185"/>
                    <a:gd name="T55" fmla="*/ 119 h 138"/>
                    <a:gd name="T56" fmla="*/ 170 w 185"/>
                    <a:gd name="T57" fmla="*/ 109 h 138"/>
                    <a:gd name="T58" fmla="*/ 177 w 185"/>
                    <a:gd name="T59" fmla="*/ 96 h 138"/>
                    <a:gd name="T60" fmla="*/ 183 w 185"/>
                    <a:gd name="T61" fmla="*/ 83 h 138"/>
                    <a:gd name="T62" fmla="*/ 185 w 185"/>
                    <a:gd name="T63" fmla="*/ 69 h 138"/>
                    <a:gd name="T64" fmla="*/ 162 w 185"/>
                    <a:gd name="T65" fmla="*/ 69 h 138"/>
                    <a:gd name="T66" fmla="*/ 160 w 185"/>
                    <a:gd name="T67" fmla="*/ 58 h 138"/>
                    <a:gd name="T68" fmla="*/ 156 w 185"/>
                    <a:gd name="T69" fmla="*/ 46 h 138"/>
                    <a:gd name="T70" fmla="*/ 146 w 185"/>
                    <a:gd name="T71" fmla="*/ 37 h 138"/>
                    <a:gd name="T72" fmla="*/ 135 w 185"/>
                    <a:gd name="T73" fmla="*/ 29 h 138"/>
                    <a:gd name="T74" fmla="*/ 121 w 185"/>
                    <a:gd name="T75" fmla="*/ 21 h 138"/>
                    <a:gd name="T76" fmla="*/ 106 w 185"/>
                    <a:gd name="T77" fmla="*/ 19 h 138"/>
                    <a:gd name="T78" fmla="*/ 89 w 185"/>
                    <a:gd name="T79" fmla="*/ 17 h 138"/>
                    <a:gd name="T80" fmla="*/ 73 w 185"/>
                    <a:gd name="T81" fmla="*/ 19 h 138"/>
                    <a:gd name="T82" fmla="*/ 58 w 185"/>
                    <a:gd name="T83" fmla="*/ 25 h 138"/>
                    <a:gd name="T84" fmla="*/ 47 w 185"/>
                    <a:gd name="T85" fmla="*/ 33 h 138"/>
                    <a:gd name="T86" fmla="*/ 35 w 185"/>
                    <a:gd name="T87" fmla="*/ 40 h 138"/>
                    <a:gd name="T88" fmla="*/ 27 w 185"/>
                    <a:gd name="T89" fmla="*/ 52 h 138"/>
                    <a:gd name="T90" fmla="*/ 24 w 185"/>
                    <a:gd name="T91" fmla="*/ 63 h 138"/>
                    <a:gd name="T92" fmla="*/ 24 w 185"/>
                    <a:gd name="T93" fmla="*/ 75 h 138"/>
                    <a:gd name="T94" fmla="*/ 27 w 185"/>
                    <a:gd name="T95" fmla="*/ 86 h 138"/>
                    <a:gd name="T96" fmla="*/ 35 w 185"/>
                    <a:gd name="T97" fmla="*/ 98 h 138"/>
                    <a:gd name="T98" fmla="*/ 47 w 185"/>
                    <a:gd name="T99" fmla="*/ 107 h 138"/>
                    <a:gd name="T100" fmla="*/ 58 w 185"/>
                    <a:gd name="T101" fmla="*/ 115 h 138"/>
                    <a:gd name="T102" fmla="*/ 73 w 185"/>
                    <a:gd name="T103" fmla="*/ 119 h 138"/>
                    <a:gd name="T104" fmla="*/ 89 w 185"/>
                    <a:gd name="T105" fmla="*/ 121 h 138"/>
                    <a:gd name="T106" fmla="*/ 106 w 185"/>
                    <a:gd name="T107" fmla="*/ 121 h 138"/>
                    <a:gd name="T108" fmla="*/ 121 w 185"/>
                    <a:gd name="T109" fmla="*/ 117 h 138"/>
                    <a:gd name="T110" fmla="*/ 135 w 185"/>
                    <a:gd name="T111" fmla="*/ 111 h 138"/>
                    <a:gd name="T112" fmla="*/ 146 w 185"/>
                    <a:gd name="T113" fmla="*/ 104 h 138"/>
                    <a:gd name="T114" fmla="*/ 156 w 185"/>
                    <a:gd name="T115" fmla="*/ 92 h 138"/>
                    <a:gd name="T116" fmla="*/ 160 w 185"/>
                    <a:gd name="T117" fmla="*/ 81 h 138"/>
                    <a:gd name="T118" fmla="*/ 162 w 185"/>
                    <a:gd name="T119" fmla="*/ 69 h 1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5"/>
                    <a:gd name="T181" fmla="*/ 0 h 138"/>
                    <a:gd name="T182" fmla="*/ 185 w 185"/>
                    <a:gd name="T183" fmla="*/ 138 h 1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5" h="138">
                      <a:moveTo>
                        <a:pt x="185" y="69"/>
                      </a:moveTo>
                      <a:lnTo>
                        <a:pt x="183" y="56"/>
                      </a:lnTo>
                      <a:lnTo>
                        <a:pt x="177" y="42"/>
                      </a:lnTo>
                      <a:lnTo>
                        <a:pt x="170" y="31"/>
                      </a:lnTo>
                      <a:lnTo>
                        <a:pt x="156" y="19"/>
                      </a:lnTo>
                      <a:lnTo>
                        <a:pt x="143" y="12"/>
                      </a:lnTo>
                      <a:lnTo>
                        <a:pt x="125" y="4"/>
                      </a:lnTo>
                      <a:lnTo>
                        <a:pt x="108" y="2"/>
                      </a:lnTo>
                      <a:lnTo>
                        <a:pt x="89" y="0"/>
                      </a:lnTo>
                      <a:lnTo>
                        <a:pt x="70" y="2"/>
                      </a:lnTo>
                      <a:lnTo>
                        <a:pt x="52" y="8"/>
                      </a:lnTo>
                      <a:lnTo>
                        <a:pt x="37" y="15"/>
                      </a:lnTo>
                      <a:lnTo>
                        <a:pt x="24" y="25"/>
                      </a:lnTo>
                      <a:lnTo>
                        <a:pt x="12" y="37"/>
                      </a:lnTo>
                      <a:lnTo>
                        <a:pt x="4" y="48"/>
                      </a:lnTo>
                      <a:lnTo>
                        <a:pt x="0" y="63"/>
                      </a:lnTo>
                      <a:lnTo>
                        <a:pt x="0" y="77"/>
                      </a:lnTo>
                      <a:lnTo>
                        <a:pt x="4" y="90"/>
                      </a:lnTo>
                      <a:lnTo>
                        <a:pt x="12" y="104"/>
                      </a:lnTo>
                      <a:lnTo>
                        <a:pt x="24" y="115"/>
                      </a:lnTo>
                      <a:lnTo>
                        <a:pt x="37" y="125"/>
                      </a:lnTo>
                      <a:lnTo>
                        <a:pt x="52" y="132"/>
                      </a:lnTo>
                      <a:lnTo>
                        <a:pt x="70" y="136"/>
                      </a:lnTo>
                      <a:lnTo>
                        <a:pt x="89" y="138"/>
                      </a:lnTo>
                      <a:lnTo>
                        <a:pt x="108" y="138"/>
                      </a:lnTo>
                      <a:lnTo>
                        <a:pt x="125" y="134"/>
                      </a:lnTo>
                      <a:lnTo>
                        <a:pt x="143" y="129"/>
                      </a:lnTo>
                      <a:lnTo>
                        <a:pt x="156" y="119"/>
                      </a:lnTo>
                      <a:lnTo>
                        <a:pt x="170" y="109"/>
                      </a:lnTo>
                      <a:lnTo>
                        <a:pt x="177" y="96"/>
                      </a:lnTo>
                      <a:lnTo>
                        <a:pt x="183" y="83"/>
                      </a:lnTo>
                      <a:lnTo>
                        <a:pt x="185" y="69"/>
                      </a:lnTo>
                      <a:close/>
                      <a:moveTo>
                        <a:pt x="162" y="69"/>
                      </a:moveTo>
                      <a:lnTo>
                        <a:pt x="160" y="58"/>
                      </a:lnTo>
                      <a:lnTo>
                        <a:pt x="156" y="46"/>
                      </a:lnTo>
                      <a:lnTo>
                        <a:pt x="146" y="37"/>
                      </a:lnTo>
                      <a:lnTo>
                        <a:pt x="135" y="29"/>
                      </a:lnTo>
                      <a:lnTo>
                        <a:pt x="121" y="21"/>
                      </a:lnTo>
                      <a:lnTo>
                        <a:pt x="106" y="19"/>
                      </a:lnTo>
                      <a:lnTo>
                        <a:pt x="89" y="17"/>
                      </a:lnTo>
                      <a:lnTo>
                        <a:pt x="73" y="19"/>
                      </a:lnTo>
                      <a:lnTo>
                        <a:pt x="58" y="25"/>
                      </a:lnTo>
                      <a:lnTo>
                        <a:pt x="47" y="33"/>
                      </a:lnTo>
                      <a:lnTo>
                        <a:pt x="35" y="40"/>
                      </a:lnTo>
                      <a:lnTo>
                        <a:pt x="27" y="52"/>
                      </a:lnTo>
                      <a:lnTo>
                        <a:pt x="24" y="63"/>
                      </a:lnTo>
                      <a:lnTo>
                        <a:pt x="24" y="75"/>
                      </a:lnTo>
                      <a:lnTo>
                        <a:pt x="27" y="86"/>
                      </a:lnTo>
                      <a:lnTo>
                        <a:pt x="35" y="98"/>
                      </a:lnTo>
                      <a:lnTo>
                        <a:pt x="47" y="107"/>
                      </a:lnTo>
                      <a:lnTo>
                        <a:pt x="58" y="115"/>
                      </a:lnTo>
                      <a:lnTo>
                        <a:pt x="73" y="119"/>
                      </a:lnTo>
                      <a:lnTo>
                        <a:pt x="89" y="121"/>
                      </a:lnTo>
                      <a:lnTo>
                        <a:pt x="106" y="121"/>
                      </a:lnTo>
                      <a:lnTo>
                        <a:pt x="121" y="117"/>
                      </a:lnTo>
                      <a:lnTo>
                        <a:pt x="135" y="111"/>
                      </a:lnTo>
                      <a:lnTo>
                        <a:pt x="146" y="104"/>
                      </a:lnTo>
                      <a:lnTo>
                        <a:pt x="156" y="92"/>
                      </a:lnTo>
                      <a:lnTo>
                        <a:pt x="160" y="81"/>
                      </a:lnTo>
                      <a:lnTo>
                        <a:pt x="162" y="6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9" name="Freeform 50"/>
                <p:cNvSpPr>
                  <a:spLocks noEditPoints="1"/>
                </p:cNvSpPr>
                <p:nvPr/>
              </p:nvSpPr>
              <p:spPr bwMode="auto">
                <a:xfrm>
                  <a:off x="2753" y="2560"/>
                  <a:ext cx="138" cy="104"/>
                </a:xfrm>
                <a:custGeom>
                  <a:avLst/>
                  <a:gdLst>
                    <a:gd name="T0" fmla="*/ 138 w 138"/>
                    <a:gd name="T1" fmla="*/ 52 h 104"/>
                    <a:gd name="T2" fmla="*/ 136 w 138"/>
                    <a:gd name="T3" fmla="*/ 41 h 104"/>
                    <a:gd name="T4" fmla="*/ 132 w 138"/>
                    <a:gd name="T5" fmla="*/ 29 h 104"/>
                    <a:gd name="T6" fmla="*/ 122 w 138"/>
                    <a:gd name="T7" fmla="*/ 20 h 104"/>
                    <a:gd name="T8" fmla="*/ 111 w 138"/>
                    <a:gd name="T9" fmla="*/ 12 h 104"/>
                    <a:gd name="T10" fmla="*/ 97 w 138"/>
                    <a:gd name="T11" fmla="*/ 4 h 104"/>
                    <a:gd name="T12" fmla="*/ 82 w 138"/>
                    <a:gd name="T13" fmla="*/ 2 h 104"/>
                    <a:gd name="T14" fmla="*/ 65 w 138"/>
                    <a:gd name="T15" fmla="*/ 0 h 104"/>
                    <a:gd name="T16" fmla="*/ 49 w 138"/>
                    <a:gd name="T17" fmla="*/ 2 h 104"/>
                    <a:gd name="T18" fmla="*/ 34 w 138"/>
                    <a:gd name="T19" fmla="*/ 8 h 104"/>
                    <a:gd name="T20" fmla="*/ 23 w 138"/>
                    <a:gd name="T21" fmla="*/ 16 h 104"/>
                    <a:gd name="T22" fmla="*/ 11 w 138"/>
                    <a:gd name="T23" fmla="*/ 23 h 104"/>
                    <a:gd name="T24" fmla="*/ 3 w 138"/>
                    <a:gd name="T25" fmla="*/ 35 h 104"/>
                    <a:gd name="T26" fmla="*/ 0 w 138"/>
                    <a:gd name="T27" fmla="*/ 46 h 104"/>
                    <a:gd name="T28" fmla="*/ 0 w 138"/>
                    <a:gd name="T29" fmla="*/ 58 h 104"/>
                    <a:gd name="T30" fmla="*/ 3 w 138"/>
                    <a:gd name="T31" fmla="*/ 69 h 104"/>
                    <a:gd name="T32" fmla="*/ 11 w 138"/>
                    <a:gd name="T33" fmla="*/ 81 h 104"/>
                    <a:gd name="T34" fmla="*/ 23 w 138"/>
                    <a:gd name="T35" fmla="*/ 90 h 104"/>
                    <a:gd name="T36" fmla="*/ 34 w 138"/>
                    <a:gd name="T37" fmla="*/ 98 h 104"/>
                    <a:gd name="T38" fmla="*/ 49 w 138"/>
                    <a:gd name="T39" fmla="*/ 102 h 104"/>
                    <a:gd name="T40" fmla="*/ 65 w 138"/>
                    <a:gd name="T41" fmla="*/ 104 h 104"/>
                    <a:gd name="T42" fmla="*/ 82 w 138"/>
                    <a:gd name="T43" fmla="*/ 104 h 104"/>
                    <a:gd name="T44" fmla="*/ 97 w 138"/>
                    <a:gd name="T45" fmla="*/ 100 h 104"/>
                    <a:gd name="T46" fmla="*/ 111 w 138"/>
                    <a:gd name="T47" fmla="*/ 94 h 104"/>
                    <a:gd name="T48" fmla="*/ 122 w 138"/>
                    <a:gd name="T49" fmla="*/ 87 h 104"/>
                    <a:gd name="T50" fmla="*/ 132 w 138"/>
                    <a:gd name="T51" fmla="*/ 75 h 104"/>
                    <a:gd name="T52" fmla="*/ 136 w 138"/>
                    <a:gd name="T53" fmla="*/ 64 h 104"/>
                    <a:gd name="T54" fmla="*/ 138 w 138"/>
                    <a:gd name="T55" fmla="*/ 52 h 104"/>
                    <a:gd name="T56" fmla="*/ 115 w 138"/>
                    <a:gd name="T57" fmla="*/ 52 h 104"/>
                    <a:gd name="T58" fmla="*/ 113 w 138"/>
                    <a:gd name="T59" fmla="*/ 43 h 104"/>
                    <a:gd name="T60" fmla="*/ 109 w 138"/>
                    <a:gd name="T61" fmla="*/ 33 h 104"/>
                    <a:gd name="T62" fmla="*/ 99 w 138"/>
                    <a:gd name="T63" fmla="*/ 27 h 104"/>
                    <a:gd name="T64" fmla="*/ 88 w 138"/>
                    <a:gd name="T65" fmla="*/ 21 h 104"/>
                    <a:gd name="T66" fmla="*/ 76 w 138"/>
                    <a:gd name="T67" fmla="*/ 18 h 104"/>
                    <a:gd name="T68" fmla="*/ 63 w 138"/>
                    <a:gd name="T69" fmla="*/ 18 h 104"/>
                    <a:gd name="T70" fmla="*/ 49 w 138"/>
                    <a:gd name="T71" fmla="*/ 21 h 104"/>
                    <a:gd name="T72" fmla="*/ 40 w 138"/>
                    <a:gd name="T73" fmla="*/ 27 h 104"/>
                    <a:gd name="T74" fmla="*/ 30 w 138"/>
                    <a:gd name="T75" fmla="*/ 33 h 104"/>
                    <a:gd name="T76" fmla="*/ 24 w 138"/>
                    <a:gd name="T77" fmla="*/ 43 h 104"/>
                    <a:gd name="T78" fmla="*/ 23 w 138"/>
                    <a:gd name="T79" fmla="*/ 52 h 104"/>
                    <a:gd name="T80" fmla="*/ 24 w 138"/>
                    <a:gd name="T81" fmla="*/ 62 h 104"/>
                    <a:gd name="T82" fmla="*/ 30 w 138"/>
                    <a:gd name="T83" fmla="*/ 71 h 104"/>
                    <a:gd name="T84" fmla="*/ 40 w 138"/>
                    <a:gd name="T85" fmla="*/ 79 h 104"/>
                    <a:gd name="T86" fmla="*/ 49 w 138"/>
                    <a:gd name="T87" fmla="*/ 85 h 104"/>
                    <a:gd name="T88" fmla="*/ 63 w 138"/>
                    <a:gd name="T89" fmla="*/ 87 h 104"/>
                    <a:gd name="T90" fmla="*/ 76 w 138"/>
                    <a:gd name="T91" fmla="*/ 87 h 104"/>
                    <a:gd name="T92" fmla="*/ 88 w 138"/>
                    <a:gd name="T93" fmla="*/ 85 h 104"/>
                    <a:gd name="T94" fmla="*/ 99 w 138"/>
                    <a:gd name="T95" fmla="*/ 79 h 104"/>
                    <a:gd name="T96" fmla="*/ 109 w 138"/>
                    <a:gd name="T97" fmla="*/ 71 h 104"/>
                    <a:gd name="T98" fmla="*/ 113 w 138"/>
                    <a:gd name="T99" fmla="*/ 62 h 104"/>
                    <a:gd name="T100" fmla="*/ 115 w 138"/>
                    <a:gd name="T101" fmla="*/ 52 h 1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8"/>
                    <a:gd name="T154" fmla="*/ 0 h 104"/>
                    <a:gd name="T155" fmla="*/ 138 w 138"/>
                    <a:gd name="T156" fmla="*/ 104 h 1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8" h="104">
                      <a:moveTo>
                        <a:pt x="138" y="52"/>
                      </a:moveTo>
                      <a:lnTo>
                        <a:pt x="136" y="41"/>
                      </a:lnTo>
                      <a:lnTo>
                        <a:pt x="132" y="29"/>
                      </a:lnTo>
                      <a:lnTo>
                        <a:pt x="122" y="20"/>
                      </a:lnTo>
                      <a:lnTo>
                        <a:pt x="111" y="12"/>
                      </a:lnTo>
                      <a:lnTo>
                        <a:pt x="97" y="4"/>
                      </a:lnTo>
                      <a:lnTo>
                        <a:pt x="82" y="2"/>
                      </a:lnTo>
                      <a:lnTo>
                        <a:pt x="65" y="0"/>
                      </a:lnTo>
                      <a:lnTo>
                        <a:pt x="49" y="2"/>
                      </a:lnTo>
                      <a:lnTo>
                        <a:pt x="34" y="8"/>
                      </a:lnTo>
                      <a:lnTo>
                        <a:pt x="23" y="16"/>
                      </a:lnTo>
                      <a:lnTo>
                        <a:pt x="11" y="23"/>
                      </a:lnTo>
                      <a:lnTo>
                        <a:pt x="3" y="35"/>
                      </a:lnTo>
                      <a:lnTo>
                        <a:pt x="0" y="46"/>
                      </a:lnTo>
                      <a:lnTo>
                        <a:pt x="0" y="58"/>
                      </a:lnTo>
                      <a:lnTo>
                        <a:pt x="3" y="69"/>
                      </a:lnTo>
                      <a:lnTo>
                        <a:pt x="11" y="81"/>
                      </a:lnTo>
                      <a:lnTo>
                        <a:pt x="23" y="90"/>
                      </a:lnTo>
                      <a:lnTo>
                        <a:pt x="34" y="98"/>
                      </a:lnTo>
                      <a:lnTo>
                        <a:pt x="49" y="102"/>
                      </a:lnTo>
                      <a:lnTo>
                        <a:pt x="65" y="104"/>
                      </a:lnTo>
                      <a:lnTo>
                        <a:pt x="82" y="104"/>
                      </a:lnTo>
                      <a:lnTo>
                        <a:pt x="97" y="100"/>
                      </a:lnTo>
                      <a:lnTo>
                        <a:pt x="111" y="94"/>
                      </a:lnTo>
                      <a:lnTo>
                        <a:pt x="122" y="87"/>
                      </a:lnTo>
                      <a:lnTo>
                        <a:pt x="132" y="75"/>
                      </a:lnTo>
                      <a:lnTo>
                        <a:pt x="136" y="64"/>
                      </a:lnTo>
                      <a:lnTo>
                        <a:pt x="138" y="52"/>
                      </a:lnTo>
                      <a:close/>
                      <a:moveTo>
                        <a:pt x="115" y="52"/>
                      </a:moveTo>
                      <a:lnTo>
                        <a:pt x="113" y="43"/>
                      </a:lnTo>
                      <a:lnTo>
                        <a:pt x="109" y="33"/>
                      </a:lnTo>
                      <a:lnTo>
                        <a:pt x="99" y="27"/>
                      </a:lnTo>
                      <a:lnTo>
                        <a:pt x="88" y="21"/>
                      </a:lnTo>
                      <a:lnTo>
                        <a:pt x="76" y="18"/>
                      </a:lnTo>
                      <a:lnTo>
                        <a:pt x="63" y="18"/>
                      </a:lnTo>
                      <a:lnTo>
                        <a:pt x="49" y="21"/>
                      </a:lnTo>
                      <a:lnTo>
                        <a:pt x="40" y="27"/>
                      </a:lnTo>
                      <a:lnTo>
                        <a:pt x="30" y="33"/>
                      </a:lnTo>
                      <a:lnTo>
                        <a:pt x="24" y="43"/>
                      </a:lnTo>
                      <a:lnTo>
                        <a:pt x="23" y="52"/>
                      </a:lnTo>
                      <a:lnTo>
                        <a:pt x="24" y="62"/>
                      </a:lnTo>
                      <a:lnTo>
                        <a:pt x="30" y="71"/>
                      </a:lnTo>
                      <a:lnTo>
                        <a:pt x="40" y="79"/>
                      </a:lnTo>
                      <a:lnTo>
                        <a:pt x="49" y="85"/>
                      </a:lnTo>
                      <a:lnTo>
                        <a:pt x="63" y="87"/>
                      </a:lnTo>
                      <a:lnTo>
                        <a:pt x="76" y="87"/>
                      </a:lnTo>
                      <a:lnTo>
                        <a:pt x="88" y="85"/>
                      </a:lnTo>
                      <a:lnTo>
                        <a:pt x="99" y="79"/>
                      </a:lnTo>
                      <a:lnTo>
                        <a:pt x="109" y="71"/>
                      </a:lnTo>
                      <a:lnTo>
                        <a:pt x="113" y="62"/>
                      </a:lnTo>
                      <a:lnTo>
                        <a:pt x="115" y="5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0" name="Freeform 51"/>
                <p:cNvSpPr>
                  <a:spLocks noEditPoints="1"/>
                </p:cNvSpPr>
                <p:nvPr/>
              </p:nvSpPr>
              <p:spPr bwMode="auto">
                <a:xfrm>
                  <a:off x="2776" y="2578"/>
                  <a:ext cx="92" cy="69"/>
                </a:xfrm>
                <a:custGeom>
                  <a:avLst/>
                  <a:gdLst>
                    <a:gd name="T0" fmla="*/ 92 w 92"/>
                    <a:gd name="T1" fmla="*/ 34 h 69"/>
                    <a:gd name="T2" fmla="*/ 90 w 92"/>
                    <a:gd name="T3" fmla="*/ 25 h 69"/>
                    <a:gd name="T4" fmla="*/ 86 w 92"/>
                    <a:gd name="T5" fmla="*/ 15 h 69"/>
                    <a:gd name="T6" fmla="*/ 76 w 92"/>
                    <a:gd name="T7" fmla="*/ 9 h 69"/>
                    <a:gd name="T8" fmla="*/ 65 w 92"/>
                    <a:gd name="T9" fmla="*/ 3 h 69"/>
                    <a:gd name="T10" fmla="*/ 53 w 92"/>
                    <a:gd name="T11" fmla="*/ 0 h 69"/>
                    <a:gd name="T12" fmla="*/ 40 w 92"/>
                    <a:gd name="T13" fmla="*/ 0 h 69"/>
                    <a:gd name="T14" fmla="*/ 26 w 92"/>
                    <a:gd name="T15" fmla="*/ 3 h 69"/>
                    <a:gd name="T16" fmla="*/ 17 w 92"/>
                    <a:gd name="T17" fmla="*/ 9 h 69"/>
                    <a:gd name="T18" fmla="*/ 7 w 92"/>
                    <a:gd name="T19" fmla="*/ 15 h 69"/>
                    <a:gd name="T20" fmla="*/ 1 w 92"/>
                    <a:gd name="T21" fmla="*/ 25 h 69"/>
                    <a:gd name="T22" fmla="*/ 0 w 92"/>
                    <a:gd name="T23" fmla="*/ 34 h 69"/>
                    <a:gd name="T24" fmla="*/ 1 w 92"/>
                    <a:gd name="T25" fmla="*/ 44 h 69"/>
                    <a:gd name="T26" fmla="*/ 7 w 92"/>
                    <a:gd name="T27" fmla="*/ 53 h 69"/>
                    <a:gd name="T28" fmla="*/ 17 w 92"/>
                    <a:gd name="T29" fmla="*/ 61 h 69"/>
                    <a:gd name="T30" fmla="*/ 26 w 92"/>
                    <a:gd name="T31" fmla="*/ 67 h 69"/>
                    <a:gd name="T32" fmla="*/ 40 w 92"/>
                    <a:gd name="T33" fmla="*/ 69 h 69"/>
                    <a:gd name="T34" fmla="*/ 53 w 92"/>
                    <a:gd name="T35" fmla="*/ 69 h 69"/>
                    <a:gd name="T36" fmla="*/ 65 w 92"/>
                    <a:gd name="T37" fmla="*/ 67 h 69"/>
                    <a:gd name="T38" fmla="*/ 76 w 92"/>
                    <a:gd name="T39" fmla="*/ 61 h 69"/>
                    <a:gd name="T40" fmla="*/ 86 w 92"/>
                    <a:gd name="T41" fmla="*/ 53 h 69"/>
                    <a:gd name="T42" fmla="*/ 90 w 92"/>
                    <a:gd name="T43" fmla="*/ 44 h 69"/>
                    <a:gd name="T44" fmla="*/ 92 w 92"/>
                    <a:gd name="T45" fmla="*/ 34 h 69"/>
                    <a:gd name="T46" fmla="*/ 69 w 92"/>
                    <a:gd name="T47" fmla="*/ 34 h 69"/>
                    <a:gd name="T48" fmla="*/ 67 w 92"/>
                    <a:gd name="T49" fmla="*/ 28 h 69"/>
                    <a:gd name="T50" fmla="*/ 63 w 92"/>
                    <a:gd name="T51" fmla="*/ 23 h 69"/>
                    <a:gd name="T52" fmla="*/ 55 w 92"/>
                    <a:gd name="T53" fmla="*/ 19 h 69"/>
                    <a:gd name="T54" fmla="*/ 46 w 92"/>
                    <a:gd name="T55" fmla="*/ 17 h 69"/>
                    <a:gd name="T56" fmla="*/ 38 w 92"/>
                    <a:gd name="T57" fmla="*/ 19 h 69"/>
                    <a:gd name="T58" fmla="*/ 30 w 92"/>
                    <a:gd name="T59" fmla="*/ 23 h 69"/>
                    <a:gd name="T60" fmla="*/ 25 w 92"/>
                    <a:gd name="T61" fmla="*/ 28 h 69"/>
                    <a:gd name="T62" fmla="*/ 23 w 92"/>
                    <a:gd name="T63" fmla="*/ 34 h 69"/>
                    <a:gd name="T64" fmla="*/ 25 w 92"/>
                    <a:gd name="T65" fmla="*/ 42 h 69"/>
                    <a:gd name="T66" fmla="*/ 30 w 92"/>
                    <a:gd name="T67" fmla="*/ 48 h 69"/>
                    <a:gd name="T68" fmla="*/ 38 w 92"/>
                    <a:gd name="T69" fmla="*/ 51 h 69"/>
                    <a:gd name="T70" fmla="*/ 46 w 92"/>
                    <a:gd name="T71" fmla="*/ 51 h 69"/>
                    <a:gd name="T72" fmla="*/ 55 w 92"/>
                    <a:gd name="T73" fmla="*/ 51 h 69"/>
                    <a:gd name="T74" fmla="*/ 63 w 92"/>
                    <a:gd name="T75" fmla="*/ 48 h 69"/>
                    <a:gd name="T76" fmla="*/ 67 w 92"/>
                    <a:gd name="T77" fmla="*/ 42 h 69"/>
                    <a:gd name="T78" fmla="*/ 69 w 92"/>
                    <a:gd name="T79" fmla="*/ 34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2"/>
                    <a:gd name="T121" fmla="*/ 0 h 69"/>
                    <a:gd name="T122" fmla="*/ 92 w 92"/>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2" h="69">
                      <a:moveTo>
                        <a:pt x="92" y="34"/>
                      </a:moveTo>
                      <a:lnTo>
                        <a:pt x="90" y="25"/>
                      </a:lnTo>
                      <a:lnTo>
                        <a:pt x="86" y="15"/>
                      </a:lnTo>
                      <a:lnTo>
                        <a:pt x="76" y="9"/>
                      </a:lnTo>
                      <a:lnTo>
                        <a:pt x="65" y="3"/>
                      </a:lnTo>
                      <a:lnTo>
                        <a:pt x="53" y="0"/>
                      </a:lnTo>
                      <a:lnTo>
                        <a:pt x="40" y="0"/>
                      </a:lnTo>
                      <a:lnTo>
                        <a:pt x="26" y="3"/>
                      </a:lnTo>
                      <a:lnTo>
                        <a:pt x="17" y="9"/>
                      </a:lnTo>
                      <a:lnTo>
                        <a:pt x="7" y="15"/>
                      </a:lnTo>
                      <a:lnTo>
                        <a:pt x="1" y="25"/>
                      </a:lnTo>
                      <a:lnTo>
                        <a:pt x="0" y="34"/>
                      </a:lnTo>
                      <a:lnTo>
                        <a:pt x="1" y="44"/>
                      </a:lnTo>
                      <a:lnTo>
                        <a:pt x="7" y="53"/>
                      </a:lnTo>
                      <a:lnTo>
                        <a:pt x="17" y="61"/>
                      </a:lnTo>
                      <a:lnTo>
                        <a:pt x="26" y="67"/>
                      </a:lnTo>
                      <a:lnTo>
                        <a:pt x="40" y="69"/>
                      </a:lnTo>
                      <a:lnTo>
                        <a:pt x="53" y="69"/>
                      </a:lnTo>
                      <a:lnTo>
                        <a:pt x="65" y="67"/>
                      </a:lnTo>
                      <a:lnTo>
                        <a:pt x="76" y="61"/>
                      </a:lnTo>
                      <a:lnTo>
                        <a:pt x="86" y="53"/>
                      </a:lnTo>
                      <a:lnTo>
                        <a:pt x="90" y="44"/>
                      </a:lnTo>
                      <a:lnTo>
                        <a:pt x="92" y="34"/>
                      </a:lnTo>
                      <a:close/>
                      <a:moveTo>
                        <a:pt x="69" y="34"/>
                      </a:moveTo>
                      <a:lnTo>
                        <a:pt x="67" y="28"/>
                      </a:lnTo>
                      <a:lnTo>
                        <a:pt x="63" y="23"/>
                      </a:lnTo>
                      <a:lnTo>
                        <a:pt x="55" y="19"/>
                      </a:lnTo>
                      <a:lnTo>
                        <a:pt x="46" y="17"/>
                      </a:lnTo>
                      <a:lnTo>
                        <a:pt x="38" y="19"/>
                      </a:lnTo>
                      <a:lnTo>
                        <a:pt x="30" y="23"/>
                      </a:lnTo>
                      <a:lnTo>
                        <a:pt x="25" y="28"/>
                      </a:lnTo>
                      <a:lnTo>
                        <a:pt x="23" y="34"/>
                      </a:lnTo>
                      <a:lnTo>
                        <a:pt x="25" y="42"/>
                      </a:lnTo>
                      <a:lnTo>
                        <a:pt x="30" y="48"/>
                      </a:lnTo>
                      <a:lnTo>
                        <a:pt x="38" y="51"/>
                      </a:lnTo>
                      <a:lnTo>
                        <a:pt x="46" y="51"/>
                      </a:lnTo>
                      <a:lnTo>
                        <a:pt x="55" y="51"/>
                      </a:lnTo>
                      <a:lnTo>
                        <a:pt x="63" y="48"/>
                      </a:lnTo>
                      <a:lnTo>
                        <a:pt x="67" y="42"/>
                      </a:lnTo>
                      <a:lnTo>
                        <a:pt x="69"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1" name="Freeform 52"/>
                <p:cNvSpPr>
                  <a:spLocks noEditPoints="1"/>
                </p:cNvSpPr>
                <p:nvPr/>
              </p:nvSpPr>
              <p:spPr bwMode="auto">
                <a:xfrm>
                  <a:off x="2799" y="2595"/>
                  <a:ext cx="46" cy="34"/>
                </a:xfrm>
                <a:custGeom>
                  <a:avLst/>
                  <a:gdLst>
                    <a:gd name="T0" fmla="*/ 46 w 46"/>
                    <a:gd name="T1" fmla="*/ 17 h 34"/>
                    <a:gd name="T2" fmla="*/ 44 w 46"/>
                    <a:gd name="T3" fmla="*/ 11 h 34"/>
                    <a:gd name="T4" fmla="*/ 40 w 46"/>
                    <a:gd name="T5" fmla="*/ 6 h 34"/>
                    <a:gd name="T6" fmla="*/ 32 w 46"/>
                    <a:gd name="T7" fmla="*/ 2 h 34"/>
                    <a:gd name="T8" fmla="*/ 23 w 46"/>
                    <a:gd name="T9" fmla="*/ 0 h 34"/>
                    <a:gd name="T10" fmla="*/ 15 w 46"/>
                    <a:gd name="T11" fmla="*/ 2 h 34"/>
                    <a:gd name="T12" fmla="*/ 7 w 46"/>
                    <a:gd name="T13" fmla="*/ 6 h 34"/>
                    <a:gd name="T14" fmla="*/ 2 w 46"/>
                    <a:gd name="T15" fmla="*/ 11 h 34"/>
                    <a:gd name="T16" fmla="*/ 0 w 46"/>
                    <a:gd name="T17" fmla="*/ 17 h 34"/>
                    <a:gd name="T18" fmla="*/ 2 w 46"/>
                    <a:gd name="T19" fmla="*/ 25 h 34"/>
                    <a:gd name="T20" fmla="*/ 7 w 46"/>
                    <a:gd name="T21" fmla="*/ 31 h 34"/>
                    <a:gd name="T22" fmla="*/ 15 w 46"/>
                    <a:gd name="T23" fmla="*/ 34 h 34"/>
                    <a:gd name="T24" fmla="*/ 23 w 46"/>
                    <a:gd name="T25" fmla="*/ 34 h 34"/>
                    <a:gd name="T26" fmla="*/ 32 w 46"/>
                    <a:gd name="T27" fmla="*/ 34 h 34"/>
                    <a:gd name="T28" fmla="*/ 40 w 46"/>
                    <a:gd name="T29" fmla="*/ 31 h 34"/>
                    <a:gd name="T30" fmla="*/ 44 w 46"/>
                    <a:gd name="T31" fmla="*/ 25 h 34"/>
                    <a:gd name="T32" fmla="*/ 46 w 46"/>
                    <a:gd name="T33" fmla="*/ 17 h 34"/>
                    <a:gd name="T34" fmla="*/ 23 w 46"/>
                    <a:gd name="T35" fmla="*/ 17 h 34"/>
                    <a:gd name="T36" fmla="*/ 23 w 46"/>
                    <a:gd name="T37" fmla="*/ 17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34"/>
                    <a:gd name="T59" fmla="*/ 46 w 46"/>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34">
                      <a:moveTo>
                        <a:pt x="46" y="17"/>
                      </a:moveTo>
                      <a:lnTo>
                        <a:pt x="44" y="11"/>
                      </a:lnTo>
                      <a:lnTo>
                        <a:pt x="40" y="6"/>
                      </a:lnTo>
                      <a:lnTo>
                        <a:pt x="32" y="2"/>
                      </a:lnTo>
                      <a:lnTo>
                        <a:pt x="23" y="0"/>
                      </a:lnTo>
                      <a:lnTo>
                        <a:pt x="15" y="2"/>
                      </a:lnTo>
                      <a:lnTo>
                        <a:pt x="7" y="6"/>
                      </a:lnTo>
                      <a:lnTo>
                        <a:pt x="2" y="11"/>
                      </a:lnTo>
                      <a:lnTo>
                        <a:pt x="0" y="17"/>
                      </a:lnTo>
                      <a:lnTo>
                        <a:pt x="2" y="25"/>
                      </a:lnTo>
                      <a:lnTo>
                        <a:pt x="7" y="31"/>
                      </a:lnTo>
                      <a:lnTo>
                        <a:pt x="15" y="34"/>
                      </a:lnTo>
                      <a:lnTo>
                        <a:pt x="23" y="34"/>
                      </a:lnTo>
                      <a:lnTo>
                        <a:pt x="32" y="34"/>
                      </a:lnTo>
                      <a:lnTo>
                        <a:pt x="40" y="31"/>
                      </a:lnTo>
                      <a:lnTo>
                        <a:pt x="44" y="25"/>
                      </a:lnTo>
                      <a:lnTo>
                        <a:pt x="46" y="17"/>
                      </a:lnTo>
                      <a:close/>
                      <a:moveTo>
                        <a:pt x="23" y="17"/>
                      </a:moveTo>
                      <a:lnTo>
                        <a:pt x="23" y="1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2" name="Freeform 53"/>
                <p:cNvSpPr>
                  <a:spLocks noEditPoints="1"/>
                </p:cNvSpPr>
                <p:nvPr/>
              </p:nvSpPr>
              <p:spPr bwMode="auto">
                <a:xfrm>
                  <a:off x="2822" y="2612"/>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close/>
                      <a:moveTo>
                        <a:pt x="0" y="0"/>
                      </a:move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3" name="Freeform 54"/>
                <p:cNvSpPr>
                  <a:spLocks/>
                </p:cNvSpPr>
                <p:nvPr/>
              </p:nvSpPr>
              <p:spPr bwMode="auto">
                <a:xfrm>
                  <a:off x="2046" y="2428"/>
                  <a:ext cx="1333" cy="579"/>
                </a:xfrm>
                <a:custGeom>
                  <a:avLst/>
                  <a:gdLst>
                    <a:gd name="T0" fmla="*/ 1333 w 1333"/>
                    <a:gd name="T1" fmla="*/ 0 h 579"/>
                    <a:gd name="T2" fmla="*/ 1264 w 1333"/>
                    <a:gd name="T3" fmla="*/ 2 h 579"/>
                    <a:gd name="T4" fmla="*/ 1194 w 1333"/>
                    <a:gd name="T5" fmla="*/ 4 h 579"/>
                    <a:gd name="T6" fmla="*/ 1125 w 1333"/>
                    <a:gd name="T7" fmla="*/ 8 h 579"/>
                    <a:gd name="T8" fmla="*/ 1056 w 1333"/>
                    <a:gd name="T9" fmla="*/ 14 h 579"/>
                    <a:gd name="T10" fmla="*/ 989 w 1333"/>
                    <a:gd name="T11" fmla="*/ 21 h 579"/>
                    <a:gd name="T12" fmla="*/ 922 w 1333"/>
                    <a:gd name="T13" fmla="*/ 29 h 579"/>
                    <a:gd name="T14" fmla="*/ 856 w 1333"/>
                    <a:gd name="T15" fmla="*/ 38 h 579"/>
                    <a:gd name="T16" fmla="*/ 791 w 1333"/>
                    <a:gd name="T17" fmla="*/ 50 h 579"/>
                    <a:gd name="T18" fmla="*/ 728 w 1333"/>
                    <a:gd name="T19" fmla="*/ 63 h 579"/>
                    <a:gd name="T20" fmla="*/ 666 w 1333"/>
                    <a:gd name="T21" fmla="*/ 79 h 579"/>
                    <a:gd name="T22" fmla="*/ 607 w 1333"/>
                    <a:gd name="T23" fmla="*/ 94 h 579"/>
                    <a:gd name="T24" fmla="*/ 549 w 1333"/>
                    <a:gd name="T25" fmla="*/ 111 h 579"/>
                    <a:gd name="T26" fmla="*/ 493 w 1333"/>
                    <a:gd name="T27" fmla="*/ 129 h 579"/>
                    <a:gd name="T28" fmla="*/ 441 w 1333"/>
                    <a:gd name="T29" fmla="*/ 150 h 579"/>
                    <a:gd name="T30" fmla="*/ 390 w 1333"/>
                    <a:gd name="T31" fmla="*/ 171 h 579"/>
                    <a:gd name="T32" fmla="*/ 342 w 1333"/>
                    <a:gd name="T33" fmla="*/ 192 h 579"/>
                    <a:gd name="T34" fmla="*/ 297 w 1333"/>
                    <a:gd name="T35" fmla="*/ 215 h 579"/>
                    <a:gd name="T36" fmla="*/ 255 w 1333"/>
                    <a:gd name="T37" fmla="*/ 240 h 579"/>
                    <a:gd name="T38" fmla="*/ 215 w 1333"/>
                    <a:gd name="T39" fmla="*/ 265 h 579"/>
                    <a:gd name="T40" fmla="*/ 178 w 1333"/>
                    <a:gd name="T41" fmla="*/ 290 h 579"/>
                    <a:gd name="T42" fmla="*/ 146 w 1333"/>
                    <a:gd name="T43" fmla="*/ 316 h 579"/>
                    <a:gd name="T44" fmla="*/ 115 w 1333"/>
                    <a:gd name="T45" fmla="*/ 343 h 579"/>
                    <a:gd name="T46" fmla="*/ 88 w 1333"/>
                    <a:gd name="T47" fmla="*/ 372 h 579"/>
                    <a:gd name="T48" fmla="*/ 65 w 1333"/>
                    <a:gd name="T49" fmla="*/ 401 h 579"/>
                    <a:gd name="T50" fmla="*/ 46 w 1333"/>
                    <a:gd name="T51" fmla="*/ 430 h 579"/>
                    <a:gd name="T52" fmla="*/ 28 w 1333"/>
                    <a:gd name="T53" fmla="*/ 458 h 579"/>
                    <a:gd name="T54" fmla="*/ 15 w 1333"/>
                    <a:gd name="T55" fmla="*/ 489 h 579"/>
                    <a:gd name="T56" fmla="*/ 7 w 1333"/>
                    <a:gd name="T57" fmla="*/ 518 h 579"/>
                    <a:gd name="T58" fmla="*/ 2 w 1333"/>
                    <a:gd name="T59" fmla="*/ 548 h 579"/>
                    <a:gd name="T60" fmla="*/ 0 w 1333"/>
                    <a:gd name="T61" fmla="*/ 579 h 579"/>
                    <a:gd name="T62" fmla="*/ 0 w 1333"/>
                    <a:gd name="T63" fmla="*/ 0 h 579"/>
                    <a:gd name="T64" fmla="*/ 1333 w 1333"/>
                    <a:gd name="T65" fmla="*/ 0 h 5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3"/>
                    <a:gd name="T100" fmla="*/ 0 h 579"/>
                    <a:gd name="T101" fmla="*/ 1333 w 1333"/>
                    <a:gd name="T102" fmla="*/ 579 h 5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3" h="579">
                      <a:moveTo>
                        <a:pt x="1333" y="0"/>
                      </a:moveTo>
                      <a:lnTo>
                        <a:pt x="1264" y="2"/>
                      </a:lnTo>
                      <a:lnTo>
                        <a:pt x="1194" y="4"/>
                      </a:lnTo>
                      <a:lnTo>
                        <a:pt x="1125" y="8"/>
                      </a:lnTo>
                      <a:lnTo>
                        <a:pt x="1056" y="14"/>
                      </a:lnTo>
                      <a:lnTo>
                        <a:pt x="989" y="21"/>
                      </a:lnTo>
                      <a:lnTo>
                        <a:pt x="922" y="29"/>
                      </a:lnTo>
                      <a:lnTo>
                        <a:pt x="856" y="38"/>
                      </a:lnTo>
                      <a:lnTo>
                        <a:pt x="791" y="50"/>
                      </a:lnTo>
                      <a:lnTo>
                        <a:pt x="728" y="63"/>
                      </a:lnTo>
                      <a:lnTo>
                        <a:pt x="666" y="79"/>
                      </a:lnTo>
                      <a:lnTo>
                        <a:pt x="607" y="94"/>
                      </a:lnTo>
                      <a:lnTo>
                        <a:pt x="549" y="111"/>
                      </a:lnTo>
                      <a:lnTo>
                        <a:pt x="493" y="129"/>
                      </a:lnTo>
                      <a:lnTo>
                        <a:pt x="441" y="150"/>
                      </a:lnTo>
                      <a:lnTo>
                        <a:pt x="390" y="171"/>
                      </a:lnTo>
                      <a:lnTo>
                        <a:pt x="342" y="192"/>
                      </a:lnTo>
                      <a:lnTo>
                        <a:pt x="297" y="215"/>
                      </a:lnTo>
                      <a:lnTo>
                        <a:pt x="255" y="240"/>
                      </a:lnTo>
                      <a:lnTo>
                        <a:pt x="215" y="265"/>
                      </a:lnTo>
                      <a:lnTo>
                        <a:pt x="178" y="290"/>
                      </a:lnTo>
                      <a:lnTo>
                        <a:pt x="146" y="316"/>
                      </a:lnTo>
                      <a:lnTo>
                        <a:pt x="115" y="343"/>
                      </a:lnTo>
                      <a:lnTo>
                        <a:pt x="88" y="372"/>
                      </a:lnTo>
                      <a:lnTo>
                        <a:pt x="65" y="401"/>
                      </a:lnTo>
                      <a:lnTo>
                        <a:pt x="46" y="430"/>
                      </a:lnTo>
                      <a:lnTo>
                        <a:pt x="28" y="458"/>
                      </a:lnTo>
                      <a:lnTo>
                        <a:pt x="15" y="489"/>
                      </a:lnTo>
                      <a:lnTo>
                        <a:pt x="7" y="518"/>
                      </a:lnTo>
                      <a:lnTo>
                        <a:pt x="2" y="548"/>
                      </a:lnTo>
                      <a:lnTo>
                        <a:pt x="0" y="579"/>
                      </a:lnTo>
                      <a:lnTo>
                        <a:pt x="0" y="0"/>
                      </a:lnTo>
                      <a:lnTo>
                        <a:pt x="133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4" name="Freeform 55"/>
                <p:cNvSpPr>
                  <a:spLocks/>
                </p:cNvSpPr>
                <p:nvPr/>
              </p:nvSpPr>
              <p:spPr bwMode="auto">
                <a:xfrm>
                  <a:off x="2046" y="2428"/>
                  <a:ext cx="1333" cy="579"/>
                </a:xfrm>
                <a:custGeom>
                  <a:avLst/>
                  <a:gdLst>
                    <a:gd name="T0" fmla="*/ 1333 w 1333"/>
                    <a:gd name="T1" fmla="*/ 0 h 579"/>
                    <a:gd name="T2" fmla="*/ 1264 w 1333"/>
                    <a:gd name="T3" fmla="*/ 2 h 579"/>
                    <a:gd name="T4" fmla="*/ 1194 w 1333"/>
                    <a:gd name="T5" fmla="*/ 4 h 579"/>
                    <a:gd name="T6" fmla="*/ 1125 w 1333"/>
                    <a:gd name="T7" fmla="*/ 8 h 579"/>
                    <a:gd name="T8" fmla="*/ 1056 w 1333"/>
                    <a:gd name="T9" fmla="*/ 14 h 579"/>
                    <a:gd name="T10" fmla="*/ 989 w 1333"/>
                    <a:gd name="T11" fmla="*/ 21 h 579"/>
                    <a:gd name="T12" fmla="*/ 922 w 1333"/>
                    <a:gd name="T13" fmla="*/ 29 h 579"/>
                    <a:gd name="T14" fmla="*/ 856 w 1333"/>
                    <a:gd name="T15" fmla="*/ 38 h 579"/>
                    <a:gd name="T16" fmla="*/ 791 w 1333"/>
                    <a:gd name="T17" fmla="*/ 50 h 579"/>
                    <a:gd name="T18" fmla="*/ 728 w 1333"/>
                    <a:gd name="T19" fmla="*/ 63 h 579"/>
                    <a:gd name="T20" fmla="*/ 666 w 1333"/>
                    <a:gd name="T21" fmla="*/ 79 h 579"/>
                    <a:gd name="T22" fmla="*/ 607 w 1333"/>
                    <a:gd name="T23" fmla="*/ 94 h 579"/>
                    <a:gd name="T24" fmla="*/ 549 w 1333"/>
                    <a:gd name="T25" fmla="*/ 111 h 579"/>
                    <a:gd name="T26" fmla="*/ 493 w 1333"/>
                    <a:gd name="T27" fmla="*/ 129 h 579"/>
                    <a:gd name="T28" fmla="*/ 441 w 1333"/>
                    <a:gd name="T29" fmla="*/ 150 h 579"/>
                    <a:gd name="T30" fmla="*/ 390 w 1333"/>
                    <a:gd name="T31" fmla="*/ 171 h 579"/>
                    <a:gd name="T32" fmla="*/ 342 w 1333"/>
                    <a:gd name="T33" fmla="*/ 192 h 579"/>
                    <a:gd name="T34" fmla="*/ 297 w 1333"/>
                    <a:gd name="T35" fmla="*/ 215 h 579"/>
                    <a:gd name="T36" fmla="*/ 255 w 1333"/>
                    <a:gd name="T37" fmla="*/ 240 h 579"/>
                    <a:gd name="T38" fmla="*/ 215 w 1333"/>
                    <a:gd name="T39" fmla="*/ 265 h 579"/>
                    <a:gd name="T40" fmla="*/ 178 w 1333"/>
                    <a:gd name="T41" fmla="*/ 290 h 579"/>
                    <a:gd name="T42" fmla="*/ 146 w 1333"/>
                    <a:gd name="T43" fmla="*/ 316 h 579"/>
                    <a:gd name="T44" fmla="*/ 115 w 1333"/>
                    <a:gd name="T45" fmla="*/ 343 h 579"/>
                    <a:gd name="T46" fmla="*/ 88 w 1333"/>
                    <a:gd name="T47" fmla="*/ 372 h 579"/>
                    <a:gd name="T48" fmla="*/ 65 w 1333"/>
                    <a:gd name="T49" fmla="*/ 401 h 579"/>
                    <a:gd name="T50" fmla="*/ 46 w 1333"/>
                    <a:gd name="T51" fmla="*/ 430 h 579"/>
                    <a:gd name="T52" fmla="*/ 28 w 1333"/>
                    <a:gd name="T53" fmla="*/ 458 h 579"/>
                    <a:gd name="T54" fmla="*/ 15 w 1333"/>
                    <a:gd name="T55" fmla="*/ 489 h 579"/>
                    <a:gd name="T56" fmla="*/ 7 w 1333"/>
                    <a:gd name="T57" fmla="*/ 518 h 579"/>
                    <a:gd name="T58" fmla="*/ 2 w 1333"/>
                    <a:gd name="T59" fmla="*/ 548 h 579"/>
                    <a:gd name="T60" fmla="*/ 0 w 1333"/>
                    <a:gd name="T61" fmla="*/ 579 h 579"/>
                    <a:gd name="T62" fmla="*/ 34 w 1333"/>
                    <a:gd name="T63" fmla="*/ 579 h 579"/>
                    <a:gd name="T64" fmla="*/ 36 w 1333"/>
                    <a:gd name="T65" fmla="*/ 548 h 579"/>
                    <a:gd name="T66" fmla="*/ 42 w 1333"/>
                    <a:gd name="T67" fmla="*/ 518 h 579"/>
                    <a:gd name="T68" fmla="*/ 51 w 1333"/>
                    <a:gd name="T69" fmla="*/ 487 h 579"/>
                    <a:gd name="T70" fmla="*/ 65 w 1333"/>
                    <a:gd name="T71" fmla="*/ 458 h 579"/>
                    <a:gd name="T72" fmla="*/ 82 w 1333"/>
                    <a:gd name="T73" fmla="*/ 428 h 579"/>
                    <a:gd name="T74" fmla="*/ 103 w 1333"/>
                    <a:gd name="T75" fmla="*/ 399 h 579"/>
                    <a:gd name="T76" fmla="*/ 126 w 1333"/>
                    <a:gd name="T77" fmla="*/ 370 h 579"/>
                    <a:gd name="T78" fmla="*/ 155 w 1333"/>
                    <a:gd name="T79" fmla="*/ 343 h 579"/>
                    <a:gd name="T80" fmla="*/ 186 w 1333"/>
                    <a:gd name="T81" fmla="*/ 315 h 579"/>
                    <a:gd name="T82" fmla="*/ 221 w 1333"/>
                    <a:gd name="T83" fmla="*/ 288 h 579"/>
                    <a:gd name="T84" fmla="*/ 259 w 1333"/>
                    <a:gd name="T85" fmla="*/ 263 h 579"/>
                    <a:gd name="T86" fmla="*/ 299 w 1333"/>
                    <a:gd name="T87" fmla="*/ 238 h 579"/>
                    <a:gd name="T88" fmla="*/ 343 w 1333"/>
                    <a:gd name="T89" fmla="*/ 215 h 579"/>
                    <a:gd name="T90" fmla="*/ 390 w 1333"/>
                    <a:gd name="T91" fmla="*/ 192 h 579"/>
                    <a:gd name="T92" fmla="*/ 440 w 1333"/>
                    <a:gd name="T93" fmla="*/ 171 h 579"/>
                    <a:gd name="T94" fmla="*/ 493 w 1333"/>
                    <a:gd name="T95" fmla="*/ 150 h 579"/>
                    <a:gd name="T96" fmla="*/ 547 w 1333"/>
                    <a:gd name="T97" fmla="*/ 130 h 579"/>
                    <a:gd name="T98" fmla="*/ 605 w 1333"/>
                    <a:gd name="T99" fmla="*/ 113 h 579"/>
                    <a:gd name="T100" fmla="*/ 664 w 1333"/>
                    <a:gd name="T101" fmla="*/ 96 h 579"/>
                    <a:gd name="T102" fmla="*/ 726 w 1333"/>
                    <a:gd name="T103" fmla="*/ 81 h 579"/>
                    <a:gd name="T104" fmla="*/ 787 w 1333"/>
                    <a:gd name="T105" fmla="*/ 67 h 579"/>
                    <a:gd name="T106" fmla="*/ 853 w 1333"/>
                    <a:gd name="T107" fmla="*/ 56 h 579"/>
                    <a:gd name="T108" fmla="*/ 918 w 1333"/>
                    <a:gd name="T109" fmla="*/ 46 h 579"/>
                    <a:gd name="T110" fmla="*/ 987 w 1333"/>
                    <a:gd name="T111" fmla="*/ 37 h 579"/>
                    <a:gd name="T112" fmla="*/ 1054 w 1333"/>
                    <a:gd name="T113" fmla="*/ 29 h 579"/>
                    <a:gd name="T114" fmla="*/ 1123 w 1333"/>
                    <a:gd name="T115" fmla="*/ 23 h 579"/>
                    <a:gd name="T116" fmla="*/ 1193 w 1333"/>
                    <a:gd name="T117" fmla="*/ 19 h 579"/>
                    <a:gd name="T118" fmla="*/ 1264 w 1333"/>
                    <a:gd name="T119" fmla="*/ 17 h 579"/>
                    <a:gd name="T120" fmla="*/ 1333 w 1333"/>
                    <a:gd name="T121" fmla="*/ 15 h 579"/>
                    <a:gd name="T122" fmla="*/ 1333 w 1333"/>
                    <a:gd name="T123" fmla="*/ 0 h 5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33"/>
                    <a:gd name="T187" fmla="*/ 0 h 579"/>
                    <a:gd name="T188" fmla="*/ 1333 w 1333"/>
                    <a:gd name="T189" fmla="*/ 579 h 5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33" h="579">
                      <a:moveTo>
                        <a:pt x="1333" y="0"/>
                      </a:moveTo>
                      <a:lnTo>
                        <a:pt x="1264" y="2"/>
                      </a:lnTo>
                      <a:lnTo>
                        <a:pt x="1194" y="4"/>
                      </a:lnTo>
                      <a:lnTo>
                        <a:pt x="1125" y="8"/>
                      </a:lnTo>
                      <a:lnTo>
                        <a:pt x="1056" y="14"/>
                      </a:lnTo>
                      <a:lnTo>
                        <a:pt x="989" y="21"/>
                      </a:lnTo>
                      <a:lnTo>
                        <a:pt x="922" y="29"/>
                      </a:lnTo>
                      <a:lnTo>
                        <a:pt x="856" y="38"/>
                      </a:lnTo>
                      <a:lnTo>
                        <a:pt x="791" y="50"/>
                      </a:lnTo>
                      <a:lnTo>
                        <a:pt x="728" y="63"/>
                      </a:lnTo>
                      <a:lnTo>
                        <a:pt x="666" y="79"/>
                      </a:lnTo>
                      <a:lnTo>
                        <a:pt x="607" y="94"/>
                      </a:lnTo>
                      <a:lnTo>
                        <a:pt x="549" y="111"/>
                      </a:lnTo>
                      <a:lnTo>
                        <a:pt x="493" y="129"/>
                      </a:lnTo>
                      <a:lnTo>
                        <a:pt x="441" y="150"/>
                      </a:lnTo>
                      <a:lnTo>
                        <a:pt x="390" y="171"/>
                      </a:lnTo>
                      <a:lnTo>
                        <a:pt x="342" y="192"/>
                      </a:lnTo>
                      <a:lnTo>
                        <a:pt x="297" y="215"/>
                      </a:lnTo>
                      <a:lnTo>
                        <a:pt x="255" y="240"/>
                      </a:lnTo>
                      <a:lnTo>
                        <a:pt x="215" y="265"/>
                      </a:lnTo>
                      <a:lnTo>
                        <a:pt x="178" y="290"/>
                      </a:lnTo>
                      <a:lnTo>
                        <a:pt x="146" y="316"/>
                      </a:lnTo>
                      <a:lnTo>
                        <a:pt x="115" y="343"/>
                      </a:lnTo>
                      <a:lnTo>
                        <a:pt x="88" y="372"/>
                      </a:lnTo>
                      <a:lnTo>
                        <a:pt x="65" y="401"/>
                      </a:lnTo>
                      <a:lnTo>
                        <a:pt x="46" y="430"/>
                      </a:lnTo>
                      <a:lnTo>
                        <a:pt x="28" y="458"/>
                      </a:lnTo>
                      <a:lnTo>
                        <a:pt x="15" y="489"/>
                      </a:lnTo>
                      <a:lnTo>
                        <a:pt x="7" y="518"/>
                      </a:lnTo>
                      <a:lnTo>
                        <a:pt x="2" y="548"/>
                      </a:lnTo>
                      <a:lnTo>
                        <a:pt x="0" y="579"/>
                      </a:lnTo>
                      <a:lnTo>
                        <a:pt x="34" y="579"/>
                      </a:lnTo>
                      <a:lnTo>
                        <a:pt x="36" y="548"/>
                      </a:lnTo>
                      <a:lnTo>
                        <a:pt x="42" y="518"/>
                      </a:lnTo>
                      <a:lnTo>
                        <a:pt x="51" y="487"/>
                      </a:lnTo>
                      <a:lnTo>
                        <a:pt x="65" y="458"/>
                      </a:lnTo>
                      <a:lnTo>
                        <a:pt x="82" y="428"/>
                      </a:lnTo>
                      <a:lnTo>
                        <a:pt x="103" y="399"/>
                      </a:lnTo>
                      <a:lnTo>
                        <a:pt x="126" y="370"/>
                      </a:lnTo>
                      <a:lnTo>
                        <a:pt x="155" y="343"/>
                      </a:lnTo>
                      <a:lnTo>
                        <a:pt x="186" y="315"/>
                      </a:lnTo>
                      <a:lnTo>
                        <a:pt x="221" y="288"/>
                      </a:lnTo>
                      <a:lnTo>
                        <a:pt x="259" y="263"/>
                      </a:lnTo>
                      <a:lnTo>
                        <a:pt x="299" y="238"/>
                      </a:lnTo>
                      <a:lnTo>
                        <a:pt x="343" y="215"/>
                      </a:lnTo>
                      <a:lnTo>
                        <a:pt x="390" y="192"/>
                      </a:lnTo>
                      <a:lnTo>
                        <a:pt x="440" y="171"/>
                      </a:lnTo>
                      <a:lnTo>
                        <a:pt x="493" y="150"/>
                      </a:lnTo>
                      <a:lnTo>
                        <a:pt x="547" y="130"/>
                      </a:lnTo>
                      <a:lnTo>
                        <a:pt x="605" y="113"/>
                      </a:lnTo>
                      <a:lnTo>
                        <a:pt x="664" y="96"/>
                      </a:lnTo>
                      <a:lnTo>
                        <a:pt x="726" y="81"/>
                      </a:lnTo>
                      <a:lnTo>
                        <a:pt x="787" y="67"/>
                      </a:lnTo>
                      <a:lnTo>
                        <a:pt x="853" y="56"/>
                      </a:lnTo>
                      <a:lnTo>
                        <a:pt x="918" y="46"/>
                      </a:lnTo>
                      <a:lnTo>
                        <a:pt x="987" y="37"/>
                      </a:lnTo>
                      <a:lnTo>
                        <a:pt x="1054" y="29"/>
                      </a:lnTo>
                      <a:lnTo>
                        <a:pt x="1123" y="23"/>
                      </a:lnTo>
                      <a:lnTo>
                        <a:pt x="1193" y="19"/>
                      </a:lnTo>
                      <a:lnTo>
                        <a:pt x="1264" y="17"/>
                      </a:lnTo>
                      <a:lnTo>
                        <a:pt x="1333" y="15"/>
                      </a:lnTo>
                      <a:lnTo>
                        <a:pt x="133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5" name="Freeform 56"/>
                <p:cNvSpPr>
                  <a:spLocks/>
                </p:cNvSpPr>
                <p:nvPr/>
              </p:nvSpPr>
              <p:spPr bwMode="auto">
                <a:xfrm>
                  <a:off x="2080" y="2443"/>
                  <a:ext cx="1299" cy="564"/>
                </a:xfrm>
                <a:custGeom>
                  <a:avLst/>
                  <a:gdLst>
                    <a:gd name="T0" fmla="*/ 1299 w 1299"/>
                    <a:gd name="T1" fmla="*/ 0 h 564"/>
                    <a:gd name="T2" fmla="*/ 1230 w 1299"/>
                    <a:gd name="T3" fmla="*/ 2 h 564"/>
                    <a:gd name="T4" fmla="*/ 1159 w 1299"/>
                    <a:gd name="T5" fmla="*/ 4 h 564"/>
                    <a:gd name="T6" fmla="*/ 1089 w 1299"/>
                    <a:gd name="T7" fmla="*/ 8 h 564"/>
                    <a:gd name="T8" fmla="*/ 1020 w 1299"/>
                    <a:gd name="T9" fmla="*/ 14 h 564"/>
                    <a:gd name="T10" fmla="*/ 953 w 1299"/>
                    <a:gd name="T11" fmla="*/ 22 h 564"/>
                    <a:gd name="T12" fmla="*/ 884 w 1299"/>
                    <a:gd name="T13" fmla="*/ 31 h 564"/>
                    <a:gd name="T14" fmla="*/ 819 w 1299"/>
                    <a:gd name="T15" fmla="*/ 41 h 564"/>
                    <a:gd name="T16" fmla="*/ 753 w 1299"/>
                    <a:gd name="T17" fmla="*/ 52 h 564"/>
                    <a:gd name="T18" fmla="*/ 692 w 1299"/>
                    <a:gd name="T19" fmla="*/ 66 h 564"/>
                    <a:gd name="T20" fmla="*/ 630 w 1299"/>
                    <a:gd name="T21" fmla="*/ 81 h 564"/>
                    <a:gd name="T22" fmla="*/ 571 w 1299"/>
                    <a:gd name="T23" fmla="*/ 98 h 564"/>
                    <a:gd name="T24" fmla="*/ 513 w 1299"/>
                    <a:gd name="T25" fmla="*/ 115 h 564"/>
                    <a:gd name="T26" fmla="*/ 459 w 1299"/>
                    <a:gd name="T27" fmla="*/ 135 h 564"/>
                    <a:gd name="T28" fmla="*/ 406 w 1299"/>
                    <a:gd name="T29" fmla="*/ 156 h 564"/>
                    <a:gd name="T30" fmla="*/ 356 w 1299"/>
                    <a:gd name="T31" fmla="*/ 177 h 564"/>
                    <a:gd name="T32" fmla="*/ 309 w 1299"/>
                    <a:gd name="T33" fmla="*/ 200 h 564"/>
                    <a:gd name="T34" fmla="*/ 265 w 1299"/>
                    <a:gd name="T35" fmla="*/ 223 h 564"/>
                    <a:gd name="T36" fmla="*/ 225 w 1299"/>
                    <a:gd name="T37" fmla="*/ 248 h 564"/>
                    <a:gd name="T38" fmla="*/ 187 w 1299"/>
                    <a:gd name="T39" fmla="*/ 273 h 564"/>
                    <a:gd name="T40" fmla="*/ 152 w 1299"/>
                    <a:gd name="T41" fmla="*/ 300 h 564"/>
                    <a:gd name="T42" fmla="*/ 121 w 1299"/>
                    <a:gd name="T43" fmla="*/ 328 h 564"/>
                    <a:gd name="T44" fmla="*/ 92 w 1299"/>
                    <a:gd name="T45" fmla="*/ 355 h 564"/>
                    <a:gd name="T46" fmla="*/ 69 w 1299"/>
                    <a:gd name="T47" fmla="*/ 384 h 564"/>
                    <a:gd name="T48" fmla="*/ 48 w 1299"/>
                    <a:gd name="T49" fmla="*/ 413 h 564"/>
                    <a:gd name="T50" fmla="*/ 31 w 1299"/>
                    <a:gd name="T51" fmla="*/ 443 h 564"/>
                    <a:gd name="T52" fmla="*/ 17 w 1299"/>
                    <a:gd name="T53" fmla="*/ 472 h 564"/>
                    <a:gd name="T54" fmla="*/ 8 w 1299"/>
                    <a:gd name="T55" fmla="*/ 503 h 564"/>
                    <a:gd name="T56" fmla="*/ 2 w 1299"/>
                    <a:gd name="T57" fmla="*/ 533 h 564"/>
                    <a:gd name="T58" fmla="*/ 0 w 1299"/>
                    <a:gd name="T59" fmla="*/ 564 h 564"/>
                    <a:gd name="T60" fmla="*/ 35 w 1299"/>
                    <a:gd name="T61" fmla="*/ 564 h 564"/>
                    <a:gd name="T62" fmla="*/ 37 w 1299"/>
                    <a:gd name="T63" fmla="*/ 533 h 564"/>
                    <a:gd name="T64" fmla="*/ 42 w 1299"/>
                    <a:gd name="T65" fmla="*/ 505 h 564"/>
                    <a:gd name="T66" fmla="*/ 52 w 1299"/>
                    <a:gd name="T67" fmla="*/ 476 h 564"/>
                    <a:gd name="T68" fmla="*/ 66 w 1299"/>
                    <a:gd name="T69" fmla="*/ 445 h 564"/>
                    <a:gd name="T70" fmla="*/ 81 w 1299"/>
                    <a:gd name="T71" fmla="*/ 416 h 564"/>
                    <a:gd name="T72" fmla="*/ 102 w 1299"/>
                    <a:gd name="T73" fmla="*/ 390 h 564"/>
                    <a:gd name="T74" fmla="*/ 125 w 1299"/>
                    <a:gd name="T75" fmla="*/ 361 h 564"/>
                    <a:gd name="T76" fmla="*/ 152 w 1299"/>
                    <a:gd name="T77" fmla="*/ 334 h 564"/>
                    <a:gd name="T78" fmla="*/ 183 w 1299"/>
                    <a:gd name="T79" fmla="*/ 307 h 564"/>
                    <a:gd name="T80" fmla="*/ 217 w 1299"/>
                    <a:gd name="T81" fmla="*/ 282 h 564"/>
                    <a:gd name="T82" fmla="*/ 254 w 1299"/>
                    <a:gd name="T83" fmla="*/ 257 h 564"/>
                    <a:gd name="T84" fmla="*/ 294 w 1299"/>
                    <a:gd name="T85" fmla="*/ 232 h 564"/>
                    <a:gd name="T86" fmla="*/ 336 w 1299"/>
                    <a:gd name="T87" fmla="*/ 209 h 564"/>
                    <a:gd name="T88" fmla="*/ 382 w 1299"/>
                    <a:gd name="T89" fmla="*/ 186 h 564"/>
                    <a:gd name="T90" fmla="*/ 430 w 1299"/>
                    <a:gd name="T91" fmla="*/ 165 h 564"/>
                    <a:gd name="T92" fmla="*/ 480 w 1299"/>
                    <a:gd name="T93" fmla="*/ 146 h 564"/>
                    <a:gd name="T94" fmla="*/ 534 w 1299"/>
                    <a:gd name="T95" fmla="*/ 127 h 564"/>
                    <a:gd name="T96" fmla="*/ 590 w 1299"/>
                    <a:gd name="T97" fmla="*/ 110 h 564"/>
                    <a:gd name="T98" fmla="*/ 648 w 1299"/>
                    <a:gd name="T99" fmla="*/ 94 h 564"/>
                    <a:gd name="T100" fmla="*/ 707 w 1299"/>
                    <a:gd name="T101" fmla="*/ 79 h 564"/>
                    <a:gd name="T102" fmla="*/ 769 w 1299"/>
                    <a:gd name="T103" fmla="*/ 68 h 564"/>
                    <a:gd name="T104" fmla="*/ 832 w 1299"/>
                    <a:gd name="T105" fmla="*/ 54 h 564"/>
                    <a:gd name="T106" fmla="*/ 895 w 1299"/>
                    <a:gd name="T107" fmla="*/ 45 h 564"/>
                    <a:gd name="T108" fmla="*/ 961 w 1299"/>
                    <a:gd name="T109" fmla="*/ 37 h 564"/>
                    <a:gd name="T110" fmla="*/ 1028 w 1299"/>
                    <a:gd name="T111" fmla="*/ 29 h 564"/>
                    <a:gd name="T112" fmla="*/ 1095 w 1299"/>
                    <a:gd name="T113" fmla="*/ 23 h 564"/>
                    <a:gd name="T114" fmla="*/ 1162 w 1299"/>
                    <a:gd name="T115" fmla="*/ 20 h 564"/>
                    <a:gd name="T116" fmla="*/ 1231 w 1299"/>
                    <a:gd name="T117" fmla="*/ 18 h 564"/>
                    <a:gd name="T118" fmla="*/ 1299 w 1299"/>
                    <a:gd name="T119" fmla="*/ 16 h 564"/>
                    <a:gd name="T120" fmla="*/ 1299 w 1299"/>
                    <a:gd name="T121" fmla="*/ 0 h 5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99"/>
                    <a:gd name="T184" fmla="*/ 0 h 564"/>
                    <a:gd name="T185" fmla="*/ 1299 w 1299"/>
                    <a:gd name="T186" fmla="*/ 564 h 5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99" h="564">
                      <a:moveTo>
                        <a:pt x="1299" y="0"/>
                      </a:moveTo>
                      <a:lnTo>
                        <a:pt x="1230" y="2"/>
                      </a:lnTo>
                      <a:lnTo>
                        <a:pt x="1159" y="4"/>
                      </a:lnTo>
                      <a:lnTo>
                        <a:pt x="1089" y="8"/>
                      </a:lnTo>
                      <a:lnTo>
                        <a:pt x="1020" y="14"/>
                      </a:lnTo>
                      <a:lnTo>
                        <a:pt x="953" y="22"/>
                      </a:lnTo>
                      <a:lnTo>
                        <a:pt x="884" y="31"/>
                      </a:lnTo>
                      <a:lnTo>
                        <a:pt x="819" y="41"/>
                      </a:lnTo>
                      <a:lnTo>
                        <a:pt x="753" y="52"/>
                      </a:lnTo>
                      <a:lnTo>
                        <a:pt x="692" y="66"/>
                      </a:lnTo>
                      <a:lnTo>
                        <a:pt x="630" y="81"/>
                      </a:lnTo>
                      <a:lnTo>
                        <a:pt x="571" y="98"/>
                      </a:lnTo>
                      <a:lnTo>
                        <a:pt x="513" y="115"/>
                      </a:lnTo>
                      <a:lnTo>
                        <a:pt x="459" y="135"/>
                      </a:lnTo>
                      <a:lnTo>
                        <a:pt x="406" y="156"/>
                      </a:lnTo>
                      <a:lnTo>
                        <a:pt x="356" y="177"/>
                      </a:lnTo>
                      <a:lnTo>
                        <a:pt x="309" y="200"/>
                      </a:lnTo>
                      <a:lnTo>
                        <a:pt x="265" y="223"/>
                      </a:lnTo>
                      <a:lnTo>
                        <a:pt x="225" y="248"/>
                      </a:lnTo>
                      <a:lnTo>
                        <a:pt x="187" y="273"/>
                      </a:lnTo>
                      <a:lnTo>
                        <a:pt x="152" y="300"/>
                      </a:lnTo>
                      <a:lnTo>
                        <a:pt x="121" y="328"/>
                      </a:lnTo>
                      <a:lnTo>
                        <a:pt x="92" y="355"/>
                      </a:lnTo>
                      <a:lnTo>
                        <a:pt x="69" y="384"/>
                      </a:lnTo>
                      <a:lnTo>
                        <a:pt x="48" y="413"/>
                      </a:lnTo>
                      <a:lnTo>
                        <a:pt x="31" y="443"/>
                      </a:lnTo>
                      <a:lnTo>
                        <a:pt x="17" y="472"/>
                      </a:lnTo>
                      <a:lnTo>
                        <a:pt x="8" y="503"/>
                      </a:lnTo>
                      <a:lnTo>
                        <a:pt x="2" y="533"/>
                      </a:lnTo>
                      <a:lnTo>
                        <a:pt x="0" y="564"/>
                      </a:lnTo>
                      <a:lnTo>
                        <a:pt x="35" y="564"/>
                      </a:lnTo>
                      <a:lnTo>
                        <a:pt x="37" y="533"/>
                      </a:lnTo>
                      <a:lnTo>
                        <a:pt x="42" y="505"/>
                      </a:lnTo>
                      <a:lnTo>
                        <a:pt x="52" y="476"/>
                      </a:lnTo>
                      <a:lnTo>
                        <a:pt x="66" y="445"/>
                      </a:lnTo>
                      <a:lnTo>
                        <a:pt x="81" y="416"/>
                      </a:lnTo>
                      <a:lnTo>
                        <a:pt x="102" y="390"/>
                      </a:lnTo>
                      <a:lnTo>
                        <a:pt x="125" y="361"/>
                      </a:lnTo>
                      <a:lnTo>
                        <a:pt x="152" y="334"/>
                      </a:lnTo>
                      <a:lnTo>
                        <a:pt x="183" y="307"/>
                      </a:lnTo>
                      <a:lnTo>
                        <a:pt x="217" y="282"/>
                      </a:lnTo>
                      <a:lnTo>
                        <a:pt x="254" y="257"/>
                      </a:lnTo>
                      <a:lnTo>
                        <a:pt x="294" y="232"/>
                      </a:lnTo>
                      <a:lnTo>
                        <a:pt x="336" y="209"/>
                      </a:lnTo>
                      <a:lnTo>
                        <a:pt x="382" y="186"/>
                      </a:lnTo>
                      <a:lnTo>
                        <a:pt x="430" y="165"/>
                      </a:lnTo>
                      <a:lnTo>
                        <a:pt x="480" y="146"/>
                      </a:lnTo>
                      <a:lnTo>
                        <a:pt x="534" y="127"/>
                      </a:lnTo>
                      <a:lnTo>
                        <a:pt x="590" y="110"/>
                      </a:lnTo>
                      <a:lnTo>
                        <a:pt x="648" y="94"/>
                      </a:lnTo>
                      <a:lnTo>
                        <a:pt x="707" y="79"/>
                      </a:lnTo>
                      <a:lnTo>
                        <a:pt x="769" y="68"/>
                      </a:lnTo>
                      <a:lnTo>
                        <a:pt x="832" y="54"/>
                      </a:lnTo>
                      <a:lnTo>
                        <a:pt x="895" y="45"/>
                      </a:lnTo>
                      <a:lnTo>
                        <a:pt x="961" y="37"/>
                      </a:lnTo>
                      <a:lnTo>
                        <a:pt x="1028" y="29"/>
                      </a:lnTo>
                      <a:lnTo>
                        <a:pt x="1095" y="23"/>
                      </a:lnTo>
                      <a:lnTo>
                        <a:pt x="1162" y="20"/>
                      </a:lnTo>
                      <a:lnTo>
                        <a:pt x="1231" y="18"/>
                      </a:lnTo>
                      <a:lnTo>
                        <a:pt x="1299" y="16"/>
                      </a:lnTo>
                      <a:lnTo>
                        <a:pt x="1299"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6" name="Freeform 57"/>
                <p:cNvSpPr>
                  <a:spLocks/>
                </p:cNvSpPr>
                <p:nvPr/>
              </p:nvSpPr>
              <p:spPr bwMode="auto">
                <a:xfrm>
                  <a:off x="2115" y="2459"/>
                  <a:ext cx="1264" cy="548"/>
                </a:xfrm>
                <a:custGeom>
                  <a:avLst/>
                  <a:gdLst>
                    <a:gd name="T0" fmla="*/ 1264 w 1264"/>
                    <a:gd name="T1" fmla="*/ 0 h 548"/>
                    <a:gd name="T2" fmla="*/ 1196 w 1264"/>
                    <a:gd name="T3" fmla="*/ 2 h 548"/>
                    <a:gd name="T4" fmla="*/ 1127 w 1264"/>
                    <a:gd name="T5" fmla="*/ 4 h 548"/>
                    <a:gd name="T6" fmla="*/ 1060 w 1264"/>
                    <a:gd name="T7" fmla="*/ 7 h 548"/>
                    <a:gd name="T8" fmla="*/ 993 w 1264"/>
                    <a:gd name="T9" fmla="*/ 13 h 548"/>
                    <a:gd name="T10" fmla="*/ 926 w 1264"/>
                    <a:gd name="T11" fmla="*/ 21 h 548"/>
                    <a:gd name="T12" fmla="*/ 860 w 1264"/>
                    <a:gd name="T13" fmla="*/ 29 h 548"/>
                    <a:gd name="T14" fmla="*/ 797 w 1264"/>
                    <a:gd name="T15" fmla="*/ 38 h 548"/>
                    <a:gd name="T16" fmla="*/ 734 w 1264"/>
                    <a:gd name="T17" fmla="*/ 52 h 548"/>
                    <a:gd name="T18" fmla="*/ 672 w 1264"/>
                    <a:gd name="T19" fmla="*/ 63 h 548"/>
                    <a:gd name="T20" fmla="*/ 613 w 1264"/>
                    <a:gd name="T21" fmla="*/ 78 h 548"/>
                    <a:gd name="T22" fmla="*/ 555 w 1264"/>
                    <a:gd name="T23" fmla="*/ 94 h 548"/>
                    <a:gd name="T24" fmla="*/ 499 w 1264"/>
                    <a:gd name="T25" fmla="*/ 111 h 548"/>
                    <a:gd name="T26" fmla="*/ 445 w 1264"/>
                    <a:gd name="T27" fmla="*/ 130 h 548"/>
                    <a:gd name="T28" fmla="*/ 395 w 1264"/>
                    <a:gd name="T29" fmla="*/ 149 h 548"/>
                    <a:gd name="T30" fmla="*/ 347 w 1264"/>
                    <a:gd name="T31" fmla="*/ 170 h 548"/>
                    <a:gd name="T32" fmla="*/ 301 w 1264"/>
                    <a:gd name="T33" fmla="*/ 193 h 548"/>
                    <a:gd name="T34" fmla="*/ 259 w 1264"/>
                    <a:gd name="T35" fmla="*/ 216 h 548"/>
                    <a:gd name="T36" fmla="*/ 219 w 1264"/>
                    <a:gd name="T37" fmla="*/ 241 h 548"/>
                    <a:gd name="T38" fmla="*/ 182 w 1264"/>
                    <a:gd name="T39" fmla="*/ 266 h 548"/>
                    <a:gd name="T40" fmla="*/ 148 w 1264"/>
                    <a:gd name="T41" fmla="*/ 291 h 548"/>
                    <a:gd name="T42" fmla="*/ 117 w 1264"/>
                    <a:gd name="T43" fmla="*/ 318 h 548"/>
                    <a:gd name="T44" fmla="*/ 90 w 1264"/>
                    <a:gd name="T45" fmla="*/ 345 h 548"/>
                    <a:gd name="T46" fmla="*/ 67 w 1264"/>
                    <a:gd name="T47" fmla="*/ 374 h 548"/>
                    <a:gd name="T48" fmla="*/ 46 w 1264"/>
                    <a:gd name="T49" fmla="*/ 400 h 548"/>
                    <a:gd name="T50" fmla="*/ 31 w 1264"/>
                    <a:gd name="T51" fmla="*/ 429 h 548"/>
                    <a:gd name="T52" fmla="*/ 17 w 1264"/>
                    <a:gd name="T53" fmla="*/ 460 h 548"/>
                    <a:gd name="T54" fmla="*/ 7 w 1264"/>
                    <a:gd name="T55" fmla="*/ 489 h 548"/>
                    <a:gd name="T56" fmla="*/ 2 w 1264"/>
                    <a:gd name="T57" fmla="*/ 517 h 548"/>
                    <a:gd name="T58" fmla="*/ 0 w 1264"/>
                    <a:gd name="T59" fmla="*/ 548 h 548"/>
                    <a:gd name="T60" fmla="*/ 36 w 1264"/>
                    <a:gd name="T61" fmla="*/ 548 h 548"/>
                    <a:gd name="T62" fmla="*/ 38 w 1264"/>
                    <a:gd name="T63" fmla="*/ 519 h 548"/>
                    <a:gd name="T64" fmla="*/ 44 w 1264"/>
                    <a:gd name="T65" fmla="*/ 491 h 548"/>
                    <a:gd name="T66" fmla="*/ 52 w 1264"/>
                    <a:gd name="T67" fmla="*/ 462 h 548"/>
                    <a:gd name="T68" fmla="*/ 65 w 1264"/>
                    <a:gd name="T69" fmla="*/ 433 h 548"/>
                    <a:gd name="T70" fmla="*/ 80 w 1264"/>
                    <a:gd name="T71" fmla="*/ 406 h 548"/>
                    <a:gd name="T72" fmla="*/ 100 w 1264"/>
                    <a:gd name="T73" fmla="*/ 377 h 548"/>
                    <a:gd name="T74" fmla="*/ 123 w 1264"/>
                    <a:gd name="T75" fmla="*/ 351 h 548"/>
                    <a:gd name="T76" fmla="*/ 150 w 1264"/>
                    <a:gd name="T77" fmla="*/ 324 h 548"/>
                    <a:gd name="T78" fmla="*/ 178 w 1264"/>
                    <a:gd name="T79" fmla="*/ 299 h 548"/>
                    <a:gd name="T80" fmla="*/ 211 w 1264"/>
                    <a:gd name="T81" fmla="*/ 274 h 548"/>
                    <a:gd name="T82" fmla="*/ 248 w 1264"/>
                    <a:gd name="T83" fmla="*/ 249 h 548"/>
                    <a:gd name="T84" fmla="*/ 286 w 1264"/>
                    <a:gd name="T85" fmla="*/ 226 h 548"/>
                    <a:gd name="T86" fmla="*/ 328 w 1264"/>
                    <a:gd name="T87" fmla="*/ 203 h 548"/>
                    <a:gd name="T88" fmla="*/ 372 w 1264"/>
                    <a:gd name="T89" fmla="*/ 182 h 548"/>
                    <a:gd name="T90" fmla="*/ 420 w 1264"/>
                    <a:gd name="T91" fmla="*/ 161 h 548"/>
                    <a:gd name="T92" fmla="*/ 468 w 1264"/>
                    <a:gd name="T93" fmla="*/ 142 h 548"/>
                    <a:gd name="T94" fmla="*/ 520 w 1264"/>
                    <a:gd name="T95" fmla="*/ 124 h 548"/>
                    <a:gd name="T96" fmla="*/ 574 w 1264"/>
                    <a:gd name="T97" fmla="*/ 107 h 548"/>
                    <a:gd name="T98" fmla="*/ 632 w 1264"/>
                    <a:gd name="T99" fmla="*/ 92 h 548"/>
                    <a:gd name="T100" fmla="*/ 689 w 1264"/>
                    <a:gd name="T101" fmla="*/ 76 h 548"/>
                    <a:gd name="T102" fmla="*/ 749 w 1264"/>
                    <a:gd name="T103" fmla="*/ 65 h 548"/>
                    <a:gd name="T104" fmla="*/ 810 w 1264"/>
                    <a:gd name="T105" fmla="*/ 53 h 548"/>
                    <a:gd name="T106" fmla="*/ 872 w 1264"/>
                    <a:gd name="T107" fmla="*/ 44 h 548"/>
                    <a:gd name="T108" fmla="*/ 935 w 1264"/>
                    <a:gd name="T109" fmla="*/ 34 h 548"/>
                    <a:gd name="T110" fmla="*/ 1001 w 1264"/>
                    <a:gd name="T111" fmla="*/ 29 h 548"/>
                    <a:gd name="T112" fmla="*/ 1066 w 1264"/>
                    <a:gd name="T113" fmla="*/ 23 h 548"/>
                    <a:gd name="T114" fmla="*/ 1131 w 1264"/>
                    <a:gd name="T115" fmla="*/ 19 h 548"/>
                    <a:gd name="T116" fmla="*/ 1198 w 1264"/>
                    <a:gd name="T117" fmla="*/ 15 h 548"/>
                    <a:gd name="T118" fmla="*/ 1264 w 1264"/>
                    <a:gd name="T119" fmla="*/ 15 h 548"/>
                    <a:gd name="T120" fmla="*/ 1264 w 1264"/>
                    <a:gd name="T121" fmla="*/ 0 h 5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4"/>
                    <a:gd name="T184" fmla="*/ 0 h 548"/>
                    <a:gd name="T185" fmla="*/ 1264 w 1264"/>
                    <a:gd name="T186" fmla="*/ 548 h 5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4" h="548">
                      <a:moveTo>
                        <a:pt x="1264" y="0"/>
                      </a:moveTo>
                      <a:lnTo>
                        <a:pt x="1196" y="2"/>
                      </a:lnTo>
                      <a:lnTo>
                        <a:pt x="1127" y="4"/>
                      </a:lnTo>
                      <a:lnTo>
                        <a:pt x="1060" y="7"/>
                      </a:lnTo>
                      <a:lnTo>
                        <a:pt x="993" y="13"/>
                      </a:lnTo>
                      <a:lnTo>
                        <a:pt x="926" y="21"/>
                      </a:lnTo>
                      <a:lnTo>
                        <a:pt x="860" y="29"/>
                      </a:lnTo>
                      <a:lnTo>
                        <a:pt x="797" y="38"/>
                      </a:lnTo>
                      <a:lnTo>
                        <a:pt x="734" y="52"/>
                      </a:lnTo>
                      <a:lnTo>
                        <a:pt x="672" y="63"/>
                      </a:lnTo>
                      <a:lnTo>
                        <a:pt x="613" y="78"/>
                      </a:lnTo>
                      <a:lnTo>
                        <a:pt x="555" y="94"/>
                      </a:lnTo>
                      <a:lnTo>
                        <a:pt x="499" y="111"/>
                      </a:lnTo>
                      <a:lnTo>
                        <a:pt x="445" y="130"/>
                      </a:lnTo>
                      <a:lnTo>
                        <a:pt x="395" y="149"/>
                      </a:lnTo>
                      <a:lnTo>
                        <a:pt x="347" y="170"/>
                      </a:lnTo>
                      <a:lnTo>
                        <a:pt x="301" y="193"/>
                      </a:lnTo>
                      <a:lnTo>
                        <a:pt x="259" y="216"/>
                      </a:lnTo>
                      <a:lnTo>
                        <a:pt x="219" y="241"/>
                      </a:lnTo>
                      <a:lnTo>
                        <a:pt x="182" y="266"/>
                      </a:lnTo>
                      <a:lnTo>
                        <a:pt x="148" y="291"/>
                      </a:lnTo>
                      <a:lnTo>
                        <a:pt x="117" y="318"/>
                      </a:lnTo>
                      <a:lnTo>
                        <a:pt x="90" y="345"/>
                      </a:lnTo>
                      <a:lnTo>
                        <a:pt x="67" y="374"/>
                      </a:lnTo>
                      <a:lnTo>
                        <a:pt x="46" y="400"/>
                      </a:lnTo>
                      <a:lnTo>
                        <a:pt x="31" y="429"/>
                      </a:lnTo>
                      <a:lnTo>
                        <a:pt x="17" y="460"/>
                      </a:lnTo>
                      <a:lnTo>
                        <a:pt x="7" y="489"/>
                      </a:lnTo>
                      <a:lnTo>
                        <a:pt x="2" y="517"/>
                      </a:lnTo>
                      <a:lnTo>
                        <a:pt x="0" y="548"/>
                      </a:lnTo>
                      <a:lnTo>
                        <a:pt x="36" y="548"/>
                      </a:lnTo>
                      <a:lnTo>
                        <a:pt x="38" y="519"/>
                      </a:lnTo>
                      <a:lnTo>
                        <a:pt x="44" y="491"/>
                      </a:lnTo>
                      <a:lnTo>
                        <a:pt x="52" y="462"/>
                      </a:lnTo>
                      <a:lnTo>
                        <a:pt x="65" y="433"/>
                      </a:lnTo>
                      <a:lnTo>
                        <a:pt x="80" y="406"/>
                      </a:lnTo>
                      <a:lnTo>
                        <a:pt x="100" y="377"/>
                      </a:lnTo>
                      <a:lnTo>
                        <a:pt x="123" y="351"/>
                      </a:lnTo>
                      <a:lnTo>
                        <a:pt x="150" y="324"/>
                      </a:lnTo>
                      <a:lnTo>
                        <a:pt x="178" y="299"/>
                      </a:lnTo>
                      <a:lnTo>
                        <a:pt x="211" y="274"/>
                      </a:lnTo>
                      <a:lnTo>
                        <a:pt x="248" y="249"/>
                      </a:lnTo>
                      <a:lnTo>
                        <a:pt x="286" y="226"/>
                      </a:lnTo>
                      <a:lnTo>
                        <a:pt x="328" y="203"/>
                      </a:lnTo>
                      <a:lnTo>
                        <a:pt x="372" y="182"/>
                      </a:lnTo>
                      <a:lnTo>
                        <a:pt x="420" y="161"/>
                      </a:lnTo>
                      <a:lnTo>
                        <a:pt x="468" y="142"/>
                      </a:lnTo>
                      <a:lnTo>
                        <a:pt x="520" y="124"/>
                      </a:lnTo>
                      <a:lnTo>
                        <a:pt x="574" y="107"/>
                      </a:lnTo>
                      <a:lnTo>
                        <a:pt x="632" y="92"/>
                      </a:lnTo>
                      <a:lnTo>
                        <a:pt x="689" y="76"/>
                      </a:lnTo>
                      <a:lnTo>
                        <a:pt x="749" y="65"/>
                      </a:lnTo>
                      <a:lnTo>
                        <a:pt x="810" y="53"/>
                      </a:lnTo>
                      <a:lnTo>
                        <a:pt x="872" y="44"/>
                      </a:lnTo>
                      <a:lnTo>
                        <a:pt x="935" y="34"/>
                      </a:lnTo>
                      <a:lnTo>
                        <a:pt x="1001" y="29"/>
                      </a:lnTo>
                      <a:lnTo>
                        <a:pt x="1066" y="23"/>
                      </a:lnTo>
                      <a:lnTo>
                        <a:pt x="1131" y="19"/>
                      </a:lnTo>
                      <a:lnTo>
                        <a:pt x="1198" y="15"/>
                      </a:lnTo>
                      <a:lnTo>
                        <a:pt x="1264" y="15"/>
                      </a:lnTo>
                      <a:lnTo>
                        <a:pt x="1264"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7" name="Freeform 58"/>
                <p:cNvSpPr>
                  <a:spLocks/>
                </p:cNvSpPr>
                <p:nvPr/>
              </p:nvSpPr>
              <p:spPr bwMode="auto">
                <a:xfrm>
                  <a:off x="2151" y="2474"/>
                  <a:ext cx="1228" cy="533"/>
                </a:xfrm>
                <a:custGeom>
                  <a:avLst/>
                  <a:gdLst>
                    <a:gd name="T0" fmla="*/ 1228 w 1228"/>
                    <a:gd name="T1" fmla="*/ 0 h 533"/>
                    <a:gd name="T2" fmla="*/ 1162 w 1228"/>
                    <a:gd name="T3" fmla="*/ 0 h 533"/>
                    <a:gd name="T4" fmla="*/ 1095 w 1228"/>
                    <a:gd name="T5" fmla="*/ 4 h 533"/>
                    <a:gd name="T6" fmla="*/ 1030 w 1228"/>
                    <a:gd name="T7" fmla="*/ 8 h 533"/>
                    <a:gd name="T8" fmla="*/ 965 w 1228"/>
                    <a:gd name="T9" fmla="*/ 14 h 533"/>
                    <a:gd name="T10" fmla="*/ 899 w 1228"/>
                    <a:gd name="T11" fmla="*/ 19 h 533"/>
                    <a:gd name="T12" fmla="*/ 836 w 1228"/>
                    <a:gd name="T13" fmla="*/ 29 h 533"/>
                    <a:gd name="T14" fmla="*/ 774 w 1228"/>
                    <a:gd name="T15" fmla="*/ 38 h 533"/>
                    <a:gd name="T16" fmla="*/ 713 w 1228"/>
                    <a:gd name="T17" fmla="*/ 50 h 533"/>
                    <a:gd name="T18" fmla="*/ 653 w 1228"/>
                    <a:gd name="T19" fmla="*/ 61 h 533"/>
                    <a:gd name="T20" fmla="*/ 596 w 1228"/>
                    <a:gd name="T21" fmla="*/ 77 h 533"/>
                    <a:gd name="T22" fmla="*/ 538 w 1228"/>
                    <a:gd name="T23" fmla="*/ 92 h 533"/>
                    <a:gd name="T24" fmla="*/ 484 w 1228"/>
                    <a:gd name="T25" fmla="*/ 109 h 533"/>
                    <a:gd name="T26" fmla="*/ 432 w 1228"/>
                    <a:gd name="T27" fmla="*/ 127 h 533"/>
                    <a:gd name="T28" fmla="*/ 384 w 1228"/>
                    <a:gd name="T29" fmla="*/ 146 h 533"/>
                    <a:gd name="T30" fmla="*/ 336 w 1228"/>
                    <a:gd name="T31" fmla="*/ 167 h 533"/>
                    <a:gd name="T32" fmla="*/ 292 w 1228"/>
                    <a:gd name="T33" fmla="*/ 188 h 533"/>
                    <a:gd name="T34" fmla="*/ 250 w 1228"/>
                    <a:gd name="T35" fmla="*/ 211 h 533"/>
                    <a:gd name="T36" fmla="*/ 212 w 1228"/>
                    <a:gd name="T37" fmla="*/ 234 h 533"/>
                    <a:gd name="T38" fmla="*/ 175 w 1228"/>
                    <a:gd name="T39" fmla="*/ 259 h 533"/>
                    <a:gd name="T40" fmla="*/ 142 w 1228"/>
                    <a:gd name="T41" fmla="*/ 284 h 533"/>
                    <a:gd name="T42" fmla="*/ 114 w 1228"/>
                    <a:gd name="T43" fmla="*/ 309 h 533"/>
                    <a:gd name="T44" fmla="*/ 87 w 1228"/>
                    <a:gd name="T45" fmla="*/ 336 h 533"/>
                    <a:gd name="T46" fmla="*/ 64 w 1228"/>
                    <a:gd name="T47" fmla="*/ 362 h 533"/>
                    <a:gd name="T48" fmla="*/ 44 w 1228"/>
                    <a:gd name="T49" fmla="*/ 391 h 533"/>
                    <a:gd name="T50" fmla="*/ 29 w 1228"/>
                    <a:gd name="T51" fmla="*/ 418 h 533"/>
                    <a:gd name="T52" fmla="*/ 16 w 1228"/>
                    <a:gd name="T53" fmla="*/ 447 h 533"/>
                    <a:gd name="T54" fmla="*/ 8 w 1228"/>
                    <a:gd name="T55" fmla="*/ 476 h 533"/>
                    <a:gd name="T56" fmla="*/ 2 w 1228"/>
                    <a:gd name="T57" fmla="*/ 504 h 533"/>
                    <a:gd name="T58" fmla="*/ 0 w 1228"/>
                    <a:gd name="T59" fmla="*/ 533 h 533"/>
                    <a:gd name="T60" fmla="*/ 35 w 1228"/>
                    <a:gd name="T61" fmla="*/ 533 h 533"/>
                    <a:gd name="T62" fmla="*/ 37 w 1228"/>
                    <a:gd name="T63" fmla="*/ 504 h 533"/>
                    <a:gd name="T64" fmla="*/ 43 w 1228"/>
                    <a:gd name="T65" fmla="*/ 476 h 533"/>
                    <a:gd name="T66" fmla="*/ 52 w 1228"/>
                    <a:gd name="T67" fmla="*/ 447 h 533"/>
                    <a:gd name="T68" fmla="*/ 66 w 1228"/>
                    <a:gd name="T69" fmla="*/ 418 h 533"/>
                    <a:gd name="T70" fmla="*/ 81 w 1228"/>
                    <a:gd name="T71" fmla="*/ 389 h 533"/>
                    <a:gd name="T72" fmla="*/ 102 w 1228"/>
                    <a:gd name="T73" fmla="*/ 362 h 533"/>
                    <a:gd name="T74" fmla="*/ 125 w 1228"/>
                    <a:gd name="T75" fmla="*/ 336 h 533"/>
                    <a:gd name="T76" fmla="*/ 154 w 1228"/>
                    <a:gd name="T77" fmla="*/ 309 h 533"/>
                    <a:gd name="T78" fmla="*/ 185 w 1228"/>
                    <a:gd name="T79" fmla="*/ 282 h 533"/>
                    <a:gd name="T80" fmla="*/ 217 w 1228"/>
                    <a:gd name="T81" fmla="*/ 257 h 533"/>
                    <a:gd name="T82" fmla="*/ 256 w 1228"/>
                    <a:gd name="T83" fmla="*/ 234 h 533"/>
                    <a:gd name="T84" fmla="*/ 296 w 1228"/>
                    <a:gd name="T85" fmla="*/ 211 h 533"/>
                    <a:gd name="T86" fmla="*/ 338 w 1228"/>
                    <a:gd name="T87" fmla="*/ 188 h 533"/>
                    <a:gd name="T88" fmla="*/ 384 w 1228"/>
                    <a:gd name="T89" fmla="*/ 167 h 533"/>
                    <a:gd name="T90" fmla="*/ 432 w 1228"/>
                    <a:gd name="T91" fmla="*/ 148 h 533"/>
                    <a:gd name="T92" fmla="*/ 484 w 1228"/>
                    <a:gd name="T93" fmla="*/ 129 h 533"/>
                    <a:gd name="T94" fmla="*/ 538 w 1228"/>
                    <a:gd name="T95" fmla="*/ 111 h 533"/>
                    <a:gd name="T96" fmla="*/ 594 w 1228"/>
                    <a:gd name="T97" fmla="*/ 94 h 533"/>
                    <a:gd name="T98" fmla="*/ 651 w 1228"/>
                    <a:gd name="T99" fmla="*/ 81 h 533"/>
                    <a:gd name="T100" fmla="*/ 711 w 1228"/>
                    <a:gd name="T101" fmla="*/ 67 h 533"/>
                    <a:gd name="T102" fmla="*/ 772 w 1228"/>
                    <a:gd name="T103" fmla="*/ 56 h 533"/>
                    <a:gd name="T104" fmla="*/ 834 w 1228"/>
                    <a:gd name="T105" fmla="*/ 44 h 533"/>
                    <a:gd name="T106" fmla="*/ 897 w 1228"/>
                    <a:gd name="T107" fmla="*/ 37 h 533"/>
                    <a:gd name="T108" fmla="*/ 963 w 1228"/>
                    <a:gd name="T109" fmla="*/ 29 h 533"/>
                    <a:gd name="T110" fmla="*/ 1028 w 1228"/>
                    <a:gd name="T111" fmla="*/ 23 h 533"/>
                    <a:gd name="T112" fmla="*/ 1095 w 1228"/>
                    <a:gd name="T113" fmla="*/ 19 h 533"/>
                    <a:gd name="T114" fmla="*/ 1162 w 1228"/>
                    <a:gd name="T115" fmla="*/ 15 h 533"/>
                    <a:gd name="T116" fmla="*/ 1228 w 1228"/>
                    <a:gd name="T117" fmla="*/ 15 h 533"/>
                    <a:gd name="T118" fmla="*/ 1228 w 1228"/>
                    <a:gd name="T119" fmla="*/ 0 h 5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8"/>
                    <a:gd name="T181" fmla="*/ 0 h 533"/>
                    <a:gd name="T182" fmla="*/ 1228 w 1228"/>
                    <a:gd name="T183" fmla="*/ 533 h 53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8" h="533">
                      <a:moveTo>
                        <a:pt x="1228" y="0"/>
                      </a:moveTo>
                      <a:lnTo>
                        <a:pt x="1162" y="0"/>
                      </a:lnTo>
                      <a:lnTo>
                        <a:pt x="1095" y="4"/>
                      </a:lnTo>
                      <a:lnTo>
                        <a:pt x="1030" y="8"/>
                      </a:lnTo>
                      <a:lnTo>
                        <a:pt x="965" y="14"/>
                      </a:lnTo>
                      <a:lnTo>
                        <a:pt x="899" y="19"/>
                      </a:lnTo>
                      <a:lnTo>
                        <a:pt x="836" y="29"/>
                      </a:lnTo>
                      <a:lnTo>
                        <a:pt x="774" y="38"/>
                      </a:lnTo>
                      <a:lnTo>
                        <a:pt x="713" y="50"/>
                      </a:lnTo>
                      <a:lnTo>
                        <a:pt x="653" y="61"/>
                      </a:lnTo>
                      <a:lnTo>
                        <a:pt x="596" y="77"/>
                      </a:lnTo>
                      <a:lnTo>
                        <a:pt x="538" y="92"/>
                      </a:lnTo>
                      <a:lnTo>
                        <a:pt x="484" y="109"/>
                      </a:lnTo>
                      <a:lnTo>
                        <a:pt x="432" y="127"/>
                      </a:lnTo>
                      <a:lnTo>
                        <a:pt x="384" y="146"/>
                      </a:lnTo>
                      <a:lnTo>
                        <a:pt x="336" y="167"/>
                      </a:lnTo>
                      <a:lnTo>
                        <a:pt x="292" y="188"/>
                      </a:lnTo>
                      <a:lnTo>
                        <a:pt x="250" y="211"/>
                      </a:lnTo>
                      <a:lnTo>
                        <a:pt x="212" y="234"/>
                      </a:lnTo>
                      <a:lnTo>
                        <a:pt x="175" y="259"/>
                      </a:lnTo>
                      <a:lnTo>
                        <a:pt x="142" y="284"/>
                      </a:lnTo>
                      <a:lnTo>
                        <a:pt x="114" y="309"/>
                      </a:lnTo>
                      <a:lnTo>
                        <a:pt x="87" y="336"/>
                      </a:lnTo>
                      <a:lnTo>
                        <a:pt x="64" y="362"/>
                      </a:lnTo>
                      <a:lnTo>
                        <a:pt x="44" y="391"/>
                      </a:lnTo>
                      <a:lnTo>
                        <a:pt x="29" y="418"/>
                      </a:lnTo>
                      <a:lnTo>
                        <a:pt x="16" y="447"/>
                      </a:lnTo>
                      <a:lnTo>
                        <a:pt x="8" y="476"/>
                      </a:lnTo>
                      <a:lnTo>
                        <a:pt x="2" y="504"/>
                      </a:lnTo>
                      <a:lnTo>
                        <a:pt x="0" y="533"/>
                      </a:lnTo>
                      <a:lnTo>
                        <a:pt x="35" y="533"/>
                      </a:lnTo>
                      <a:lnTo>
                        <a:pt x="37" y="504"/>
                      </a:lnTo>
                      <a:lnTo>
                        <a:pt x="43" y="476"/>
                      </a:lnTo>
                      <a:lnTo>
                        <a:pt x="52" y="447"/>
                      </a:lnTo>
                      <a:lnTo>
                        <a:pt x="66" y="418"/>
                      </a:lnTo>
                      <a:lnTo>
                        <a:pt x="81" y="389"/>
                      </a:lnTo>
                      <a:lnTo>
                        <a:pt x="102" y="362"/>
                      </a:lnTo>
                      <a:lnTo>
                        <a:pt x="125" y="336"/>
                      </a:lnTo>
                      <a:lnTo>
                        <a:pt x="154" y="309"/>
                      </a:lnTo>
                      <a:lnTo>
                        <a:pt x="185" y="282"/>
                      </a:lnTo>
                      <a:lnTo>
                        <a:pt x="217" y="257"/>
                      </a:lnTo>
                      <a:lnTo>
                        <a:pt x="256" y="234"/>
                      </a:lnTo>
                      <a:lnTo>
                        <a:pt x="296" y="211"/>
                      </a:lnTo>
                      <a:lnTo>
                        <a:pt x="338" y="188"/>
                      </a:lnTo>
                      <a:lnTo>
                        <a:pt x="384" y="167"/>
                      </a:lnTo>
                      <a:lnTo>
                        <a:pt x="432" y="148"/>
                      </a:lnTo>
                      <a:lnTo>
                        <a:pt x="484" y="129"/>
                      </a:lnTo>
                      <a:lnTo>
                        <a:pt x="538" y="111"/>
                      </a:lnTo>
                      <a:lnTo>
                        <a:pt x="594" y="94"/>
                      </a:lnTo>
                      <a:lnTo>
                        <a:pt x="651" y="81"/>
                      </a:lnTo>
                      <a:lnTo>
                        <a:pt x="711" y="67"/>
                      </a:lnTo>
                      <a:lnTo>
                        <a:pt x="772" y="56"/>
                      </a:lnTo>
                      <a:lnTo>
                        <a:pt x="834" y="44"/>
                      </a:lnTo>
                      <a:lnTo>
                        <a:pt x="897" y="37"/>
                      </a:lnTo>
                      <a:lnTo>
                        <a:pt x="963" y="29"/>
                      </a:lnTo>
                      <a:lnTo>
                        <a:pt x="1028" y="23"/>
                      </a:lnTo>
                      <a:lnTo>
                        <a:pt x="1095" y="19"/>
                      </a:lnTo>
                      <a:lnTo>
                        <a:pt x="1162" y="15"/>
                      </a:lnTo>
                      <a:lnTo>
                        <a:pt x="1228" y="15"/>
                      </a:lnTo>
                      <a:lnTo>
                        <a:pt x="122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8" name="Freeform 59"/>
                <p:cNvSpPr>
                  <a:spLocks/>
                </p:cNvSpPr>
                <p:nvPr/>
              </p:nvSpPr>
              <p:spPr bwMode="auto">
                <a:xfrm>
                  <a:off x="2186" y="2489"/>
                  <a:ext cx="1193" cy="518"/>
                </a:xfrm>
                <a:custGeom>
                  <a:avLst/>
                  <a:gdLst>
                    <a:gd name="T0" fmla="*/ 1193 w 1193"/>
                    <a:gd name="T1" fmla="*/ 0 h 518"/>
                    <a:gd name="T2" fmla="*/ 1127 w 1193"/>
                    <a:gd name="T3" fmla="*/ 0 h 518"/>
                    <a:gd name="T4" fmla="*/ 1060 w 1193"/>
                    <a:gd name="T5" fmla="*/ 4 h 518"/>
                    <a:gd name="T6" fmla="*/ 993 w 1193"/>
                    <a:gd name="T7" fmla="*/ 8 h 518"/>
                    <a:gd name="T8" fmla="*/ 928 w 1193"/>
                    <a:gd name="T9" fmla="*/ 14 h 518"/>
                    <a:gd name="T10" fmla="*/ 862 w 1193"/>
                    <a:gd name="T11" fmla="*/ 22 h 518"/>
                    <a:gd name="T12" fmla="*/ 799 w 1193"/>
                    <a:gd name="T13" fmla="*/ 29 h 518"/>
                    <a:gd name="T14" fmla="*/ 737 w 1193"/>
                    <a:gd name="T15" fmla="*/ 41 h 518"/>
                    <a:gd name="T16" fmla="*/ 676 w 1193"/>
                    <a:gd name="T17" fmla="*/ 52 h 518"/>
                    <a:gd name="T18" fmla="*/ 616 w 1193"/>
                    <a:gd name="T19" fmla="*/ 66 h 518"/>
                    <a:gd name="T20" fmla="*/ 559 w 1193"/>
                    <a:gd name="T21" fmla="*/ 79 h 518"/>
                    <a:gd name="T22" fmla="*/ 503 w 1193"/>
                    <a:gd name="T23" fmla="*/ 96 h 518"/>
                    <a:gd name="T24" fmla="*/ 449 w 1193"/>
                    <a:gd name="T25" fmla="*/ 114 h 518"/>
                    <a:gd name="T26" fmla="*/ 397 w 1193"/>
                    <a:gd name="T27" fmla="*/ 133 h 518"/>
                    <a:gd name="T28" fmla="*/ 349 w 1193"/>
                    <a:gd name="T29" fmla="*/ 152 h 518"/>
                    <a:gd name="T30" fmla="*/ 303 w 1193"/>
                    <a:gd name="T31" fmla="*/ 173 h 518"/>
                    <a:gd name="T32" fmla="*/ 261 w 1193"/>
                    <a:gd name="T33" fmla="*/ 196 h 518"/>
                    <a:gd name="T34" fmla="*/ 221 w 1193"/>
                    <a:gd name="T35" fmla="*/ 219 h 518"/>
                    <a:gd name="T36" fmla="*/ 182 w 1193"/>
                    <a:gd name="T37" fmla="*/ 242 h 518"/>
                    <a:gd name="T38" fmla="*/ 150 w 1193"/>
                    <a:gd name="T39" fmla="*/ 267 h 518"/>
                    <a:gd name="T40" fmla="*/ 119 w 1193"/>
                    <a:gd name="T41" fmla="*/ 294 h 518"/>
                    <a:gd name="T42" fmla="*/ 90 w 1193"/>
                    <a:gd name="T43" fmla="*/ 321 h 518"/>
                    <a:gd name="T44" fmla="*/ 67 w 1193"/>
                    <a:gd name="T45" fmla="*/ 347 h 518"/>
                    <a:gd name="T46" fmla="*/ 46 w 1193"/>
                    <a:gd name="T47" fmla="*/ 374 h 518"/>
                    <a:gd name="T48" fmla="*/ 31 w 1193"/>
                    <a:gd name="T49" fmla="*/ 403 h 518"/>
                    <a:gd name="T50" fmla="*/ 17 w 1193"/>
                    <a:gd name="T51" fmla="*/ 432 h 518"/>
                    <a:gd name="T52" fmla="*/ 8 w 1193"/>
                    <a:gd name="T53" fmla="*/ 461 h 518"/>
                    <a:gd name="T54" fmla="*/ 2 w 1193"/>
                    <a:gd name="T55" fmla="*/ 489 h 518"/>
                    <a:gd name="T56" fmla="*/ 0 w 1193"/>
                    <a:gd name="T57" fmla="*/ 518 h 518"/>
                    <a:gd name="T58" fmla="*/ 34 w 1193"/>
                    <a:gd name="T59" fmla="*/ 518 h 518"/>
                    <a:gd name="T60" fmla="*/ 36 w 1193"/>
                    <a:gd name="T61" fmla="*/ 489 h 518"/>
                    <a:gd name="T62" fmla="*/ 42 w 1193"/>
                    <a:gd name="T63" fmla="*/ 462 h 518"/>
                    <a:gd name="T64" fmla="*/ 52 w 1193"/>
                    <a:gd name="T65" fmla="*/ 434 h 518"/>
                    <a:gd name="T66" fmla="*/ 63 w 1193"/>
                    <a:gd name="T67" fmla="*/ 407 h 518"/>
                    <a:gd name="T68" fmla="*/ 81 w 1193"/>
                    <a:gd name="T69" fmla="*/ 378 h 518"/>
                    <a:gd name="T70" fmla="*/ 100 w 1193"/>
                    <a:gd name="T71" fmla="*/ 351 h 518"/>
                    <a:gd name="T72" fmla="*/ 123 w 1193"/>
                    <a:gd name="T73" fmla="*/ 326 h 518"/>
                    <a:gd name="T74" fmla="*/ 150 w 1193"/>
                    <a:gd name="T75" fmla="*/ 300 h 518"/>
                    <a:gd name="T76" fmla="*/ 180 w 1193"/>
                    <a:gd name="T77" fmla="*/ 275 h 518"/>
                    <a:gd name="T78" fmla="*/ 213 w 1193"/>
                    <a:gd name="T79" fmla="*/ 252 h 518"/>
                    <a:gd name="T80" fmla="*/ 250 w 1193"/>
                    <a:gd name="T81" fmla="*/ 227 h 518"/>
                    <a:gd name="T82" fmla="*/ 288 w 1193"/>
                    <a:gd name="T83" fmla="*/ 206 h 518"/>
                    <a:gd name="T84" fmla="*/ 330 w 1193"/>
                    <a:gd name="T85" fmla="*/ 183 h 518"/>
                    <a:gd name="T86" fmla="*/ 374 w 1193"/>
                    <a:gd name="T87" fmla="*/ 163 h 518"/>
                    <a:gd name="T88" fmla="*/ 422 w 1193"/>
                    <a:gd name="T89" fmla="*/ 144 h 518"/>
                    <a:gd name="T90" fmla="*/ 470 w 1193"/>
                    <a:gd name="T91" fmla="*/ 125 h 518"/>
                    <a:gd name="T92" fmla="*/ 522 w 1193"/>
                    <a:gd name="T93" fmla="*/ 108 h 518"/>
                    <a:gd name="T94" fmla="*/ 578 w 1193"/>
                    <a:gd name="T95" fmla="*/ 92 h 518"/>
                    <a:gd name="T96" fmla="*/ 634 w 1193"/>
                    <a:gd name="T97" fmla="*/ 79 h 518"/>
                    <a:gd name="T98" fmla="*/ 691 w 1193"/>
                    <a:gd name="T99" fmla="*/ 66 h 518"/>
                    <a:gd name="T100" fmla="*/ 751 w 1193"/>
                    <a:gd name="T101" fmla="*/ 54 h 518"/>
                    <a:gd name="T102" fmla="*/ 810 w 1193"/>
                    <a:gd name="T103" fmla="*/ 45 h 518"/>
                    <a:gd name="T104" fmla="*/ 872 w 1193"/>
                    <a:gd name="T105" fmla="*/ 35 h 518"/>
                    <a:gd name="T106" fmla="*/ 935 w 1193"/>
                    <a:gd name="T107" fmla="*/ 29 h 518"/>
                    <a:gd name="T108" fmla="*/ 999 w 1193"/>
                    <a:gd name="T109" fmla="*/ 23 h 518"/>
                    <a:gd name="T110" fmla="*/ 1064 w 1193"/>
                    <a:gd name="T111" fmla="*/ 20 h 518"/>
                    <a:gd name="T112" fmla="*/ 1129 w 1193"/>
                    <a:gd name="T113" fmla="*/ 16 h 518"/>
                    <a:gd name="T114" fmla="*/ 1193 w 1193"/>
                    <a:gd name="T115" fmla="*/ 16 h 518"/>
                    <a:gd name="T116" fmla="*/ 1193 w 1193"/>
                    <a:gd name="T117" fmla="*/ 0 h 5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93"/>
                    <a:gd name="T178" fmla="*/ 0 h 518"/>
                    <a:gd name="T179" fmla="*/ 1193 w 1193"/>
                    <a:gd name="T180" fmla="*/ 518 h 5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93" h="518">
                      <a:moveTo>
                        <a:pt x="1193" y="0"/>
                      </a:moveTo>
                      <a:lnTo>
                        <a:pt x="1127" y="0"/>
                      </a:lnTo>
                      <a:lnTo>
                        <a:pt x="1060" y="4"/>
                      </a:lnTo>
                      <a:lnTo>
                        <a:pt x="993" y="8"/>
                      </a:lnTo>
                      <a:lnTo>
                        <a:pt x="928" y="14"/>
                      </a:lnTo>
                      <a:lnTo>
                        <a:pt x="862" y="22"/>
                      </a:lnTo>
                      <a:lnTo>
                        <a:pt x="799" y="29"/>
                      </a:lnTo>
                      <a:lnTo>
                        <a:pt x="737" y="41"/>
                      </a:lnTo>
                      <a:lnTo>
                        <a:pt x="676" y="52"/>
                      </a:lnTo>
                      <a:lnTo>
                        <a:pt x="616" y="66"/>
                      </a:lnTo>
                      <a:lnTo>
                        <a:pt x="559" y="79"/>
                      </a:lnTo>
                      <a:lnTo>
                        <a:pt x="503" y="96"/>
                      </a:lnTo>
                      <a:lnTo>
                        <a:pt x="449" y="114"/>
                      </a:lnTo>
                      <a:lnTo>
                        <a:pt x="397" y="133"/>
                      </a:lnTo>
                      <a:lnTo>
                        <a:pt x="349" y="152"/>
                      </a:lnTo>
                      <a:lnTo>
                        <a:pt x="303" y="173"/>
                      </a:lnTo>
                      <a:lnTo>
                        <a:pt x="261" y="196"/>
                      </a:lnTo>
                      <a:lnTo>
                        <a:pt x="221" y="219"/>
                      </a:lnTo>
                      <a:lnTo>
                        <a:pt x="182" y="242"/>
                      </a:lnTo>
                      <a:lnTo>
                        <a:pt x="150" y="267"/>
                      </a:lnTo>
                      <a:lnTo>
                        <a:pt x="119" y="294"/>
                      </a:lnTo>
                      <a:lnTo>
                        <a:pt x="90" y="321"/>
                      </a:lnTo>
                      <a:lnTo>
                        <a:pt x="67" y="347"/>
                      </a:lnTo>
                      <a:lnTo>
                        <a:pt x="46" y="374"/>
                      </a:lnTo>
                      <a:lnTo>
                        <a:pt x="31" y="403"/>
                      </a:lnTo>
                      <a:lnTo>
                        <a:pt x="17" y="432"/>
                      </a:lnTo>
                      <a:lnTo>
                        <a:pt x="8" y="461"/>
                      </a:lnTo>
                      <a:lnTo>
                        <a:pt x="2" y="489"/>
                      </a:lnTo>
                      <a:lnTo>
                        <a:pt x="0" y="518"/>
                      </a:lnTo>
                      <a:lnTo>
                        <a:pt x="34" y="518"/>
                      </a:lnTo>
                      <a:lnTo>
                        <a:pt x="36" y="489"/>
                      </a:lnTo>
                      <a:lnTo>
                        <a:pt x="42" y="462"/>
                      </a:lnTo>
                      <a:lnTo>
                        <a:pt x="52" y="434"/>
                      </a:lnTo>
                      <a:lnTo>
                        <a:pt x="63" y="407"/>
                      </a:lnTo>
                      <a:lnTo>
                        <a:pt x="81" y="378"/>
                      </a:lnTo>
                      <a:lnTo>
                        <a:pt x="100" y="351"/>
                      </a:lnTo>
                      <a:lnTo>
                        <a:pt x="123" y="326"/>
                      </a:lnTo>
                      <a:lnTo>
                        <a:pt x="150" y="300"/>
                      </a:lnTo>
                      <a:lnTo>
                        <a:pt x="180" y="275"/>
                      </a:lnTo>
                      <a:lnTo>
                        <a:pt x="213" y="252"/>
                      </a:lnTo>
                      <a:lnTo>
                        <a:pt x="250" y="227"/>
                      </a:lnTo>
                      <a:lnTo>
                        <a:pt x="288" y="206"/>
                      </a:lnTo>
                      <a:lnTo>
                        <a:pt x="330" y="183"/>
                      </a:lnTo>
                      <a:lnTo>
                        <a:pt x="374" y="163"/>
                      </a:lnTo>
                      <a:lnTo>
                        <a:pt x="422" y="144"/>
                      </a:lnTo>
                      <a:lnTo>
                        <a:pt x="470" y="125"/>
                      </a:lnTo>
                      <a:lnTo>
                        <a:pt x="522" y="108"/>
                      </a:lnTo>
                      <a:lnTo>
                        <a:pt x="578" y="92"/>
                      </a:lnTo>
                      <a:lnTo>
                        <a:pt x="634" y="79"/>
                      </a:lnTo>
                      <a:lnTo>
                        <a:pt x="691" y="66"/>
                      </a:lnTo>
                      <a:lnTo>
                        <a:pt x="751" y="54"/>
                      </a:lnTo>
                      <a:lnTo>
                        <a:pt x="810" y="45"/>
                      </a:lnTo>
                      <a:lnTo>
                        <a:pt x="872" y="35"/>
                      </a:lnTo>
                      <a:lnTo>
                        <a:pt x="935" y="29"/>
                      </a:lnTo>
                      <a:lnTo>
                        <a:pt x="999" y="23"/>
                      </a:lnTo>
                      <a:lnTo>
                        <a:pt x="1064" y="20"/>
                      </a:lnTo>
                      <a:lnTo>
                        <a:pt x="1129" y="16"/>
                      </a:lnTo>
                      <a:lnTo>
                        <a:pt x="1193" y="16"/>
                      </a:lnTo>
                      <a:lnTo>
                        <a:pt x="1193"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9" name="Freeform 60"/>
                <p:cNvSpPr>
                  <a:spLocks/>
                </p:cNvSpPr>
                <p:nvPr/>
              </p:nvSpPr>
              <p:spPr bwMode="auto">
                <a:xfrm>
                  <a:off x="2220" y="2505"/>
                  <a:ext cx="1159" cy="502"/>
                </a:xfrm>
                <a:custGeom>
                  <a:avLst/>
                  <a:gdLst>
                    <a:gd name="T0" fmla="*/ 1159 w 1159"/>
                    <a:gd name="T1" fmla="*/ 0 h 502"/>
                    <a:gd name="T2" fmla="*/ 1095 w 1159"/>
                    <a:gd name="T3" fmla="*/ 0 h 502"/>
                    <a:gd name="T4" fmla="*/ 1030 w 1159"/>
                    <a:gd name="T5" fmla="*/ 4 h 502"/>
                    <a:gd name="T6" fmla="*/ 965 w 1159"/>
                    <a:gd name="T7" fmla="*/ 7 h 502"/>
                    <a:gd name="T8" fmla="*/ 901 w 1159"/>
                    <a:gd name="T9" fmla="*/ 13 h 502"/>
                    <a:gd name="T10" fmla="*/ 838 w 1159"/>
                    <a:gd name="T11" fmla="*/ 19 h 502"/>
                    <a:gd name="T12" fmla="*/ 776 w 1159"/>
                    <a:gd name="T13" fmla="*/ 29 h 502"/>
                    <a:gd name="T14" fmla="*/ 717 w 1159"/>
                    <a:gd name="T15" fmla="*/ 38 h 502"/>
                    <a:gd name="T16" fmla="*/ 657 w 1159"/>
                    <a:gd name="T17" fmla="*/ 50 h 502"/>
                    <a:gd name="T18" fmla="*/ 600 w 1159"/>
                    <a:gd name="T19" fmla="*/ 63 h 502"/>
                    <a:gd name="T20" fmla="*/ 544 w 1159"/>
                    <a:gd name="T21" fmla="*/ 76 h 502"/>
                    <a:gd name="T22" fmla="*/ 488 w 1159"/>
                    <a:gd name="T23" fmla="*/ 92 h 502"/>
                    <a:gd name="T24" fmla="*/ 436 w 1159"/>
                    <a:gd name="T25" fmla="*/ 109 h 502"/>
                    <a:gd name="T26" fmla="*/ 388 w 1159"/>
                    <a:gd name="T27" fmla="*/ 128 h 502"/>
                    <a:gd name="T28" fmla="*/ 340 w 1159"/>
                    <a:gd name="T29" fmla="*/ 147 h 502"/>
                    <a:gd name="T30" fmla="*/ 296 w 1159"/>
                    <a:gd name="T31" fmla="*/ 167 h 502"/>
                    <a:gd name="T32" fmla="*/ 254 w 1159"/>
                    <a:gd name="T33" fmla="*/ 190 h 502"/>
                    <a:gd name="T34" fmla="*/ 216 w 1159"/>
                    <a:gd name="T35" fmla="*/ 211 h 502"/>
                    <a:gd name="T36" fmla="*/ 179 w 1159"/>
                    <a:gd name="T37" fmla="*/ 236 h 502"/>
                    <a:gd name="T38" fmla="*/ 146 w 1159"/>
                    <a:gd name="T39" fmla="*/ 259 h 502"/>
                    <a:gd name="T40" fmla="*/ 116 w 1159"/>
                    <a:gd name="T41" fmla="*/ 284 h 502"/>
                    <a:gd name="T42" fmla="*/ 89 w 1159"/>
                    <a:gd name="T43" fmla="*/ 310 h 502"/>
                    <a:gd name="T44" fmla="*/ 66 w 1159"/>
                    <a:gd name="T45" fmla="*/ 335 h 502"/>
                    <a:gd name="T46" fmla="*/ 47 w 1159"/>
                    <a:gd name="T47" fmla="*/ 362 h 502"/>
                    <a:gd name="T48" fmla="*/ 29 w 1159"/>
                    <a:gd name="T49" fmla="*/ 391 h 502"/>
                    <a:gd name="T50" fmla="*/ 18 w 1159"/>
                    <a:gd name="T51" fmla="*/ 418 h 502"/>
                    <a:gd name="T52" fmla="*/ 8 w 1159"/>
                    <a:gd name="T53" fmla="*/ 446 h 502"/>
                    <a:gd name="T54" fmla="*/ 2 w 1159"/>
                    <a:gd name="T55" fmla="*/ 473 h 502"/>
                    <a:gd name="T56" fmla="*/ 0 w 1159"/>
                    <a:gd name="T57" fmla="*/ 502 h 502"/>
                    <a:gd name="T58" fmla="*/ 37 w 1159"/>
                    <a:gd name="T59" fmla="*/ 502 h 502"/>
                    <a:gd name="T60" fmla="*/ 39 w 1159"/>
                    <a:gd name="T61" fmla="*/ 473 h 502"/>
                    <a:gd name="T62" fmla="*/ 45 w 1159"/>
                    <a:gd name="T63" fmla="*/ 445 h 502"/>
                    <a:gd name="T64" fmla="*/ 52 w 1159"/>
                    <a:gd name="T65" fmla="*/ 418 h 502"/>
                    <a:gd name="T66" fmla="*/ 66 w 1159"/>
                    <a:gd name="T67" fmla="*/ 389 h 502"/>
                    <a:gd name="T68" fmla="*/ 83 w 1159"/>
                    <a:gd name="T69" fmla="*/ 362 h 502"/>
                    <a:gd name="T70" fmla="*/ 104 w 1159"/>
                    <a:gd name="T71" fmla="*/ 335 h 502"/>
                    <a:gd name="T72" fmla="*/ 127 w 1159"/>
                    <a:gd name="T73" fmla="*/ 308 h 502"/>
                    <a:gd name="T74" fmla="*/ 156 w 1159"/>
                    <a:gd name="T75" fmla="*/ 284 h 502"/>
                    <a:gd name="T76" fmla="*/ 187 w 1159"/>
                    <a:gd name="T77" fmla="*/ 259 h 502"/>
                    <a:gd name="T78" fmla="*/ 221 w 1159"/>
                    <a:gd name="T79" fmla="*/ 234 h 502"/>
                    <a:gd name="T80" fmla="*/ 258 w 1159"/>
                    <a:gd name="T81" fmla="*/ 211 h 502"/>
                    <a:gd name="T82" fmla="*/ 298 w 1159"/>
                    <a:gd name="T83" fmla="*/ 190 h 502"/>
                    <a:gd name="T84" fmla="*/ 342 w 1159"/>
                    <a:gd name="T85" fmla="*/ 169 h 502"/>
                    <a:gd name="T86" fmla="*/ 388 w 1159"/>
                    <a:gd name="T87" fmla="*/ 147 h 502"/>
                    <a:gd name="T88" fmla="*/ 436 w 1159"/>
                    <a:gd name="T89" fmla="*/ 128 h 502"/>
                    <a:gd name="T90" fmla="*/ 488 w 1159"/>
                    <a:gd name="T91" fmla="*/ 111 h 502"/>
                    <a:gd name="T92" fmla="*/ 542 w 1159"/>
                    <a:gd name="T93" fmla="*/ 96 h 502"/>
                    <a:gd name="T94" fmla="*/ 598 w 1159"/>
                    <a:gd name="T95" fmla="*/ 80 h 502"/>
                    <a:gd name="T96" fmla="*/ 655 w 1159"/>
                    <a:gd name="T97" fmla="*/ 67 h 502"/>
                    <a:gd name="T98" fmla="*/ 715 w 1159"/>
                    <a:gd name="T99" fmla="*/ 55 h 502"/>
                    <a:gd name="T100" fmla="*/ 775 w 1159"/>
                    <a:gd name="T101" fmla="*/ 44 h 502"/>
                    <a:gd name="T102" fmla="*/ 838 w 1159"/>
                    <a:gd name="T103" fmla="*/ 36 h 502"/>
                    <a:gd name="T104" fmla="*/ 901 w 1159"/>
                    <a:gd name="T105" fmla="*/ 29 h 502"/>
                    <a:gd name="T106" fmla="*/ 965 w 1159"/>
                    <a:gd name="T107" fmla="*/ 23 h 502"/>
                    <a:gd name="T108" fmla="*/ 1030 w 1159"/>
                    <a:gd name="T109" fmla="*/ 19 h 502"/>
                    <a:gd name="T110" fmla="*/ 1093 w 1159"/>
                    <a:gd name="T111" fmla="*/ 15 h 502"/>
                    <a:gd name="T112" fmla="*/ 1159 w 1159"/>
                    <a:gd name="T113" fmla="*/ 15 h 502"/>
                    <a:gd name="T114" fmla="*/ 1159 w 1159"/>
                    <a:gd name="T115" fmla="*/ 0 h 5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9"/>
                    <a:gd name="T175" fmla="*/ 0 h 502"/>
                    <a:gd name="T176" fmla="*/ 1159 w 1159"/>
                    <a:gd name="T177" fmla="*/ 502 h 5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9" h="502">
                      <a:moveTo>
                        <a:pt x="1159" y="0"/>
                      </a:moveTo>
                      <a:lnTo>
                        <a:pt x="1095" y="0"/>
                      </a:lnTo>
                      <a:lnTo>
                        <a:pt x="1030" y="4"/>
                      </a:lnTo>
                      <a:lnTo>
                        <a:pt x="965" y="7"/>
                      </a:lnTo>
                      <a:lnTo>
                        <a:pt x="901" y="13"/>
                      </a:lnTo>
                      <a:lnTo>
                        <a:pt x="838" y="19"/>
                      </a:lnTo>
                      <a:lnTo>
                        <a:pt x="776" y="29"/>
                      </a:lnTo>
                      <a:lnTo>
                        <a:pt x="717" y="38"/>
                      </a:lnTo>
                      <a:lnTo>
                        <a:pt x="657" y="50"/>
                      </a:lnTo>
                      <a:lnTo>
                        <a:pt x="600" y="63"/>
                      </a:lnTo>
                      <a:lnTo>
                        <a:pt x="544" y="76"/>
                      </a:lnTo>
                      <a:lnTo>
                        <a:pt x="488" y="92"/>
                      </a:lnTo>
                      <a:lnTo>
                        <a:pt x="436" y="109"/>
                      </a:lnTo>
                      <a:lnTo>
                        <a:pt x="388" y="128"/>
                      </a:lnTo>
                      <a:lnTo>
                        <a:pt x="340" y="147"/>
                      </a:lnTo>
                      <a:lnTo>
                        <a:pt x="296" y="167"/>
                      </a:lnTo>
                      <a:lnTo>
                        <a:pt x="254" y="190"/>
                      </a:lnTo>
                      <a:lnTo>
                        <a:pt x="216" y="211"/>
                      </a:lnTo>
                      <a:lnTo>
                        <a:pt x="179" y="236"/>
                      </a:lnTo>
                      <a:lnTo>
                        <a:pt x="146" y="259"/>
                      </a:lnTo>
                      <a:lnTo>
                        <a:pt x="116" y="284"/>
                      </a:lnTo>
                      <a:lnTo>
                        <a:pt x="89" y="310"/>
                      </a:lnTo>
                      <a:lnTo>
                        <a:pt x="66" y="335"/>
                      </a:lnTo>
                      <a:lnTo>
                        <a:pt x="47" y="362"/>
                      </a:lnTo>
                      <a:lnTo>
                        <a:pt x="29" y="391"/>
                      </a:lnTo>
                      <a:lnTo>
                        <a:pt x="18" y="418"/>
                      </a:lnTo>
                      <a:lnTo>
                        <a:pt x="8" y="446"/>
                      </a:lnTo>
                      <a:lnTo>
                        <a:pt x="2" y="473"/>
                      </a:lnTo>
                      <a:lnTo>
                        <a:pt x="0" y="502"/>
                      </a:lnTo>
                      <a:lnTo>
                        <a:pt x="37" y="502"/>
                      </a:lnTo>
                      <a:lnTo>
                        <a:pt x="39" y="473"/>
                      </a:lnTo>
                      <a:lnTo>
                        <a:pt x="45" y="445"/>
                      </a:lnTo>
                      <a:lnTo>
                        <a:pt x="52" y="418"/>
                      </a:lnTo>
                      <a:lnTo>
                        <a:pt x="66" y="389"/>
                      </a:lnTo>
                      <a:lnTo>
                        <a:pt x="83" y="362"/>
                      </a:lnTo>
                      <a:lnTo>
                        <a:pt x="104" y="335"/>
                      </a:lnTo>
                      <a:lnTo>
                        <a:pt x="127" y="308"/>
                      </a:lnTo>
                      <a:lnTo>
                        <a:pt x="156" y="284"/>
                      </a:lnTo>
                      <a:lnTo>
                        <a:pt x="187" y="259"/>
                      </a:lnTo>
                      <a:lnTo>
                        <a:pt x="221" y="234"/>
                      </a:lnTo>
                      <a:lnTo>
                        <a:pt x="258" y="211"/>
                      </a:lnTo>
                      <a:lnTo>
                        <a:pt x="298" y="190"/>
                      </a:lnTo>
                      <a:lnTo>
                        <a:pt x="342" y="169"/>
                      </a:lnTo>
                      <a:lnTo>
                        <a:pt x="388" y="147"/>
                      </a:lnTo>
                      <a:lnTo>
                        <a:pt x="436" y="128"/>
                      </a:lnTo>
                      <a:lnTo>
                        <a:pt x="488" y="111"/>
                      </a:lnTo>
                      <a:lnTo>
                        <a:pt x="542" y="96"/>
                      </a:lnTo>
                      <a:lnTo>
                        <a:pt x="598" y="80"/>
                      </a:lnTo>
                      <a:lnTo>
                        <a:pt x="655" y="67"/>
                      </a:lnTo>
                      <a:lnTo>
                        <a:pt x="715" y="55"/>
                      </a:lnTo>
                      <a:lnTo>
                        <a:pt x="775" y="44"/>
                      </a:lnTo>
                      <a:lnTo>
                        <a:pt x="838" y="36"/>
                      </a:lnTo>
                      <a:lnTo>
                        <a:pt x="901" y="29"/>
                      </a:lnTo>
                      <a:lnTo>
                        <a:pt x="965" y="23"/>
                      </a:lnTo>
                      <a:lnTo>
                        <a:pt x="1030" y="19"/>
                      </a:lnTo>
                      <a:lnTo>
                        <a:pt x="1093" y="15"/>
                      </a:lnTo>
                      <a:lnTo>
                        <a:pt x="1159" y="15"/>
                      </a:lnTo>
                      <a:lnTo>
                        <a:pt x="11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0" name="Freeform 61"/>
                <p:cNvSpPr>
                  <a:spLocks/>
                </p:cNvSpPr>
                <p:nvPr/>
              </p:nvSpPr>
              <p:spPr bwMode="auto">
                <a:xfrm>
                  <a:off x="2257" y="2520"/>
                  <a:ext cx="1122" cy="487"/>
                </a:xfrm>
                <a:custGeom>
                  <a:avLst/>
                  <a:gdLst>
                    <a:gd name="T0" fmla="*/ 1122 w 1122"/>
                    <a:gd name="T1" fmla="*/ 0 h 487"/>
                    <a:gd name="T2" fmla="*/ 1056 w 1122"/>
                    <a:gd name="T3" fmla="*/ 0 h 487"/>
                    <a:gd name="T4" fmla="*/ 993 w 1122"/>
                    <a:gd name="T5" fmla="*/ 4 h 487"/>
                    <a:gd name="T6" fmla="*/ 928 w 1122"/>
                    <a:gd name="T7" fmla="*/ 8 h 487"/>
                    <a:gd name="T8" fmla="*/ 864 w 1122"/>
                    <a:gd name="T9" fmla="*/ 14 h 487"/>
                    <a:gd name="T10" fmla="*/ 801 w 1122"/>
                    <a:gd name="T11" fmla="*/ 21 h 487"/>
                    <a:gd name="T12" fmla="*/ 738 w 1122"/>
                    <a:gd name="T13" fmla="*/ 29 h 487"/>
                    <a:gd name="T14" fmla="*/ 678 w 1122"/>
                    <a:gd name="T15" fmla="*/ 40 h 487"/>
                    <a:gd name="T16" fmla="*/ 618 w 1122"/>
                    <a:gd name="T17" fmla="*/ 52 h 487"/>
                    <a:gd name="T18" fmla="*/ 561 w 1122"/>
                    <a:gd name="T19" fmla="*/ 65 h 487"/>
                    <a:gd name="T20" fmla="*/ 505 w 1122"/>
                    <a:gd name="T21" fmla="*/ 81 h 487"/>
                    <a:gd name="T22" fmla="*/ 451 w 1122"/>
                    <a:gd name="T23" fmla="*/ 96 h 487"/>
                    <a:gd name="T24" fmla="*/ 399 w 1122"/>
                    <a:gd name="T25" fmla="*/ 113 h 487"/>
                    <a:gd name="T26" fmla="*/ 351 w 1122"/>
                    <a:gd name="T27" fmla="*/ 132 h 487"/>
                    <a:gd name="T28" fmla="*/ 305 w 1122"/>
                    <a:gd name="T29" fmla="*/ 154 h 487"/>
                    <a:gd name="T30" fmla="*/ 261 w 1122"/>
                    <a:gd name="T31" fmla="*/ 175 h 487"/>
                    <a:gd name="T32" fmla="*/ 221 w 1122"/>
                    <a:gd name="T33" fmla="*/ 196 h 487"/>
                    <a:gd name="T34" fmla="*/ 184 w 1122"/>
                    <a:gd name="T35" fmla="*/ 219 h 487"/>
                    <a:gd name="T36" fmla="*/ 150 w 1122"/>
                    <a:gd name="T37" fmla="*/ 244 h 487"/>
                    <a:gd name="T38" fmla="*/ 119 w 1122"/>
                    <a:gd name="T39" fmla="*/ 269 h 487"/>
                    <a:gd name="T40" fmla="*/ 90 w 1122"/>
                    <a:gd name="T41" fmla="*/ 293 h 487"/>
                    <a:gd name="T42" fmla="*/ 67 w 1122"/>
                    <a:gd name="T43" fmla="*/ 320 h 487"/>
                    <a:gd name="T44" fmla="*/ 46 w 1122"/>
                    <a:gd name="T45" fmla="*/ 347 h 487"/>
                    <a:gd name="T46" fmla="*/ 29 w 1122"/>
                    <a:gd name="T47" fmla="*/ 374 h 487"/>
                    <a:gd name="T48" fmla="*/ 15 w 1122"/>
                    <a:gd name="T49" fmla="*/ 403 h 487"/>
                    <a:gd name="T50" fmla="*/ 8 w 1122"/>
                    <a:gd name="T51" fmla="*/ 430 h 487"/>
                    <a:gd name="T52" fmla="*/ 2 w 1122"/>
                    <a:gd name="T53" fmla="*/ 458 h 487"/>
                    <a:gd name="T54" fmla="*/ 0 w 1122"/>
                    <a:gd name="T55" fmla="*/ 487 h 487"/>
                    <a:gd name="T56" fmla="*/ 35 w 1122"/>
                    <a:gd name="T57" fmla="*/ 487 h 487"/>
                    <a:gd name="T58" fmla="*/ 36 w 1122"/>
                    <a:gd name="T59" fmla="*/ 460 h 487"/>
                    <a:gd name="T60" fmla="*/ 42 w 1122"/>
                    <a:gd name="T61" fmla="*/ 431 h 487"/>
                    <a:gd name="T62" fmla="*/ 50 w 1122"/>
                    <a:gd name="T63" fmla="*/ 405 h 487"/>
                    <a:gd name="T64" fmla="*/ 63 w 1122"/>
                    <a:gd name="T65" fmla="*/ 378 h 487"/>
                    <a:gd name="T66" fmla="*/ 81 w 1122"/>
                    <a:gd name="T67" fmla="*/ 351 h 487"/>
                    <a:gd name="T68" fmla="*/ 100 w 1122"/>
                    <a:gd name="T69" fmla="*/ 326 h 487"/>
                    <a:gd name="T70" fmla="*/ 123 w 1122"/>
                    <a:gd name="T71" fmla="*/ 299 h 487"/>
                    <a:gd name="T72" fmla="*/ 150 w 1122"/>
                    <a:gd name="T73" fmla="*/ 274 h 487"/>
                    <a:gd name="T74" fmla="*/ 180 w 1122"/>
                    <a:gd name="T75" fmla="*/ 251 h 487"/>
                    <a:gd name="T76" fmla="*/ 213 w 1122"/>
                    <a:gd name="T77" fmla="*/ 228 h 487"/>
                    <a:gd name="T78" fmla="*/ 250 w 1122"/>
                    <a:gd name="T79" fmla="*/ 205 h 487"/>
                    <a:gd name="T80" fmla="*/ 288 w 1122"/>
                    <a:gd name="T81" fmla="*/ 184 h 487"/>
                    <a:gd name="T82" fmla="*/ 330 w 1122"/>
                    <a:gd name="T83" fmla="*/ 163 h 487"/>
                    <a:gd name="T84" fmla="*/ 376 w 1122"/>
                    <a:gd name="T85" fmla="*/ 144 h 487"/>
                    <a:gd name="T86" fmla="*/ 423 w 1122"/>
                    <a:gd name="T87" fmla="*/ 125 h 487"/>
                    <a:gd name="T88" fmla="*/ 472 w 1122"/>
                    <a:gd name="T89" fmla="*/ 109 h 487"/>
                    <a:gd name="T90" fmla="*/ 524 w 1122"/>
                    <a:gd name="T91" fmla="*/ 92 h 487"/>
                    <a:gd name="T92" fmla="*/ 578 w 1122"/>
                    <a:gd name="T93" fmla="*/ 79 h 487"/>
                    <a:gd name="T94" fmla="*/ 634 w 1122"/>
                    <a:gd name="T95" fmla="*/ 65 h 487"/>
                    <a:gd name="T96" fmla="*/ 691 w 1122"/>
                    <a:gd name="T97" fmla="*/ 54 h 487"/>
                    <a:gd name="T98" fmla="*/ 751 w 1122"/>
                    <a:gd name="T99" fmla="*/ 44 h 487"/>
                    <a:gd name="T100" fmla="*/ 811 w 1122"/>
                    <a:gd name="T101" fmla="*/ 35 h 487"/>
                    <a:gd name="T102" fmla="*/ 872 w 1122"/>
                    <a:gd name="T103" fmla="*/ 27 h 487"/>
                    <a:gd name="T104" fmla="*/ 933 w 1122"/>
                    <a:gd name="T105" fmla="*/ 23 h 487"/>
                    <a:gd name="T106" fmla="*/ 997 w 1122"/>
                    <a:gd name="T107" fmla="*/ 17 h 487"/>
                    <a:gd name="T108" fmla="*/ 1058 w 1122"/>
                    <a:gd name="T109" fmla="*/ 15 h 487"/>
                    <a:gd name="T110" fmla="*/ 1122 w 1122"/>
                    <a:gd name="T111" fmla="*/ 15 h 487"/>
                    <a:gd name="T112" fmla="*/ 1122 w 1122"/>
                    <a:gd name="T113" fmla="*/ 0 h 48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2"/>
                    <a:gd name="T172" fmla="*/ 0 h 487"/>
                    <a:gd name="T173" fmla="*/ 1122 w 1122"/>
                    <a:gd name="T174" fmla="*/ 487 h 48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2" h="487">
                      <a:moveTo>
                        <a:pt x="1122" y="0"/>
                      </a:moveTo>
                      <a:lnTo>
                        <a:pt x="1056" y="0"/>
                      </a:lnTo>
                      <a:lnTo>
                        <a:pt x="993" y="4"/>
                      </a:lnTo>
                      <a:lnTo>
                        <a:pt x="928" y="8"/>
                      </a:lnTo>
                      <a:lnTo>
                        <a:pt x="864" y="14"/>
                      </a:lnTo>
                      <a:lnTo>
                        <a:pt x="801" y="21"/>
                      </a:lnTo>
                      <a:lnTo>
                        <a:pt x="738" y="29"/>
                      </a:lnTo>
                      <a:lnTo>
                        <a:pt x="678" y="40"/>
                      </a:lnTo>
                      <a:lnTo>
                        <a:pt x="618" y="52"/>
                      </a:lnTo>
                      <a:lnTo>
                        <a:pt x="561" y="65"/>
                      </a:lnTo>
                      <a:lnTo>
                        <a:pt x="505" y="81"/>
                      </a:lnTo>
                      <a:lnTo>
                        <a:pt x="451" y="96"/>
                      </a:lnTo>
                      <a:lnTo>
                        <a:pt x="399" y="113"/>
                      </a:lnTo>
                      <a:lnTo>
                        <a:pt x="351" y="132"/>
                      </a:lnTo>
                      <a:lnTo>
                        <a:pt x="305" y="154"/>
                      </a:lnTo>
                      <a:lnTo>
                        <a:pt x="261" y="175"/>
                      </a:lnTo>
                      <a:lnTo>
                        <a:pt x="221" y="196"/>
                      </a:lnTo>
                      <a:lnTo>
                        <a:pt x="184" y="219"/>
                      </a:lnTo>
                      <a:lnTo>
                        <a:pt x="150" y="244"/>
                      </a:lnTo>
                      <a:lnTo>
                        <a:pt x="119" y="269"/>
                      </a:lnTo>
                      <a:lnTo>
                        <a:pt x="90" y="293"/>
                      </a:lnTo>
                      <a:lnTo>
                        <a:pt x="67" y="320"/>
                      </a:lnTo>
                      <a:lnTo>
                        <a:pt x="46" y="347"/>
                      </a:lnTo>
                      <a:lnTo>
                        <a:pt x="29" y="374"/>
                      </a:lnTo>
                      <a:lnTo>
                        <a:pt x="15" y="403"/>
                      </a:lnTo>
                      <a:lnTo>
                        <a:pt x="8" y="430"/>
                      </a:lnTo>
                      <a:lnTo>
                        <a:pt x="2" y="458"/>
                      </a:lnTo>
                      <a:lnTo>
                        <a:pt x="0" y="487"/>
                      </a:lnTo>
                      <a:lnTo>
                        <a:pt x="35" y="487"/>
                      </a:lnTo>
                      <a:lnTo>
                        <a:pt x="36" y="460"/>
                      </a:lnTo>
                      <a:lnTo>
                        <a:pt x="42" y="431"/>
                      </a:lnTo>
                      <a:lnTo>
                        <a:pt x="50" y="405"/>
                      </a:lnTo>
                      <a:lnTo>
                        <a:pt x="63" y="378"/>
                      </a:lnTo>
                      <a:lnTo>
                        <a:pt x="81" y="351"/>
                      </a:lnTo>
                      <a:lnTo>
                        <a:pt x="100" y="326"/>
                      </a:lnTo>
                      <a:lnTo>
                        <a:pt x="123" y="299"/>
                      </a:lnTo>
                      <a:lnTo>
                        <a:pt x="150" y="274"/>
                      </a:lnTo>
                      <a:lnTo>
                        <a:pt x="180" y="251"/>
                      </a:lnTo>
                      <a:lnTo>
                        <a:pt x="213" y="228"/>
                      </a:lnTo>
                      <a:lnTo>
                        <a:pt x="250" y="205"/>
                      </a:lnTo>
                      <a:lnTo>
                        <a:pt x="288" y="184"/>
                      </a:lnTo>
                      <a:lnTo>
                        <a:pt x="330" y="163"/>
                      </a:lnTo>
                      <a:lnTo>
                        <a:pt x="376" y="144"/>
                      </a:lnTo>
                      <a:lnTo>
                        <a:pt x="423" y="125"/>
                      </a:lnTo>
                      <a:lnTo>
                        <a:pt x="472" y="109"/>
                      </a:lnTo>
                      <a:lnTo>
                        <a:pt x="524" y="92"/>
                      </a:lnTo>
                      <a:lnTo>
                        <a:pt x="578" y="79"/>
                      </a:lnTo>
                      <a:lnTo>
                        <a:pt x="634" y="65"/>
                      </a:lnTo>
                      <a:lnTo>
                        <a:pt x="691" y="54"/>
                      </a:lnTo>
                      <a:lnTo>
                        <a:pt x="751" y="44"/>
                      </a:lnTo>
                      <a:lnTo>
                        <a:pt x="811" y="35"/>
                      </a:lnTo>
                      <a:lnTo>
                        <a:pt x="872" y="27"/>
                      </a:lnTo>
                      <a:lnTo>
                        <a:pt x="933" y="23"/>
                      </a:lnTo>
                      <a:lnTo>
                        <a:pt x="997" y="17"/>
                      </a:lnTo>
                      <a:lnTo>
                        <a:pt x="1058" y="15"/>
                      </a:lnTo>
                      <a:lnTo>
                        <a:pt x="1122" y="15"/>
                      </a:lnTo>
                      <a:lnTo>
                        <a:pt x="1122"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1" name="Freeform 62"/>
                <p:cNvSpPr>
                  <a:spLocks/>
                </p:cNvSpPr>
                <p:nvPr/>
              </p:nvSpPr>
              <p:spPr bwMode="auto">
                <a:xfrm>
                  <a:off x="2292" y="2535"/>
                  <a:ext cx="1087" cy="472"/>
                </a:xfrm>
                <a:custGeom>
                  <a:avLst/>
                  <a:gdLst>
                    <a:gd name="T0" fmla="*/ 1087 w 1087"/>
                    <a:gd name="T1" fmla="*/ 0 h 472"/>
                    <a:gd name="T2" fmla="*/ 1023 w 1087"/>
                    <a:gd name="T3" fmla="*/ 0 h 472"/>
                    <a:gd name="T4" fmla="*/ 962 w 1087"/>
                    <a:gd name="T5" fmla="*/ 2 h 472"/>
                    <a:gd name="T6" fmla="*/ 898 w 1087"/>
                    <a:gd name="T7" fmla="*/ 8 h 472"/>
                    <a:gd name="T8" fmla="*/ 837 w 1087"/>
                    <a:gd name="T9" fmla="*/ 12 h 472"/>
                    <a:gd name="T10" fmla="*/ 776 w 1087"/>
                    <a:gd name="T11" fmla="*/ 20 h 472"/>
                    <a:gd name="T12" fmla="*/ 716 w 1087"/>
                    <a:gd name="T13" fmla="*/ 29 h 472"/>
                    <a:gd name="T14" fmla="*/ 656 w 1087"/>
                    <a:gd name="T15" fmla="*/ 39 h 472"/>
                    <a:gd name="T16" fmla="*/ 599 w 1087"/>
                    <a:gd name="T17" fmla="*/ 50 h 472"/>
                    <a:gd name="T18" fmla="*/ 543 w 1087"/>
                    <a:gd name="T19" fmla="*/ 64 h 472"/>
                    <a:gd name="T20" fmla="*/ 489 w 1087"/>
                    <a:gd name="T21" fmla="*/ 77 h 472"/>
                    <a:gd name="T22" fmla="*/ 437 w 1087"/>
                    <a:gd name="T23" fmla="*/ 94 h 472"/>
                    <a:gd name="T24" fmla="*/ 388 w 1087"/>
                    <a:gd name="T25" fmla="*/ 110 h 472"/>
                    <a:gd name="T26" fmla="*/ 341 w 1087"/>
                    <a:gd name="T27" fmla="*/ 129 h 472"/>
                    <a:gd name="T28" fmla="*/ 295 w 1087"/>
                    <a:gd name="T29" fmla="*/ 148 h 472"/>
                    <a:gd name="T30" fmla="*/ 253 w 1087"/>
                    <a:gd name="T31" fmla="*/ 169 h 472"/>
                    <a:gd name="T32" fmla="*/ 215 w 1087"/>
                    <a:gd name="T33" fmla="*/ 190 h 472"/>
                    <a:gd name="T34" fmla="*/ 178 w 1087"/>
                    <a:gd name="T35" fmla="*/ 213 h 472"/>
                    <a:gd name="T36" fmla="*/ 145 w 1087"/>
                    <a:gd name="T37" fmla="*/ 236 h 472"/>
                    <a:gd name="T38" fmla="*/ 115 w 1087"/>
                    <a:gd name="T39" fmla="*/ 259 h 472"/>
                    <a:gd name="T40" fmla="*/ 88 w 1087"/>
                    <a:gd name="T41" fmla="*/ 284 h 472"/>
                    <a:gd name="T42" fmla="*/ 65 w 1087"/>
                    <a:gd name="T43" fmla="*/ 311 h 472"/>
                    <a:gd name="T44" fmla="*/ 46 w 1087"/>
                    <a:gd name="T45" fmla="*/ 336 h 472"/>
                    <a:gd name="T46" fmla="*/ 28 w 1087"/>
                    <a:gd name="T47" fmla="*/ 363 h 472"/>
                    <a:gd name="T48" fmla="*/ 15 w 1087"/>
                    <a:gd name="T49" fmla="*/ 390 h 472"/>
                    <a:gd name="T50" fmla="*/ 7 w 1087"/>
                    <a:gd name="T51" fmla="*/ 416 h 472"/>
                    <a:gd name="T52" fmla="*/ 1 w 1087"/>
                    <a:gd name="T53" fmla="*/ 445 h 472"/>
                    <a:gd name="T54" fmla="*/ 0 w 1087"/>
                    <a:gd name="T55" fmla="*/ 472 h 472"/>
                    <a:gd name="T56" fmla="*/ 34 w 1087"/>
                    <a:gd name="T57" fmla="*/ 472 h 472"/>
                    <a:gd name="T58" fmla="*/ 36 w 1087"/>
                    <a:gd name="T59" fmla="*/ 445 h 472"/>
                    <a:gd name="T60" fmla="*/ 42 w 1087"/>
                    <a:gd name="T61" fmla="*/ 418 h 472"/>
                    <a:gd name="T62" fmla="*/ 49 w 1087"/>
                    <a:gd name="T63" fmla="*/ 392 h 472"/>
                    <a:gd name="T64" fmla="*/ 63 w 1087"/>
                    <a:gd name="T65" fmla="*/ 367 h 472"/>
                    <a:gd name="T66" fmla="*/ 78 w 1087"/>
                    <a:gd name="T67" fmla="*/ 342 h 472"/>
                    <a:gd name="T68" fmla="*/ 97 w 1087"/>
                    <a:gd name="T69" fmla="*/ 315 h 472"/>
                    <a:gd name="T70" fmla="*/ 121 w 1087"/>
                    <a:gd name="T71" fmla="*/ 292 h 472"/>
                    <a:gd name="T72" fmla="*/ 145 w 1087"/>
                    <a:gd name="T73" fmla="*/ 267 h 472"/>
                    <a:gd name="T74" fmla="*/ 176 w 1087"/>
                    <a:gd name="T75" fmla="*/ 244 h 472"/>
                    <a:gd name="T76" fmla="*/ 207 w 1087"/>
                    <a:gd name="T77" fmla="*/ 221 h 472"/>
                    <a:gd name="T78" fmla="*/ 243 w 1087"/>
                    <a:gd name="T79" fmla="*/ 200 h 472"/>
                    <a:gd name="T80" fmla="*/ 280 w 1087"/>
                    <a:gd name="T81" fmla="*/ 179 h 472"/>
                    <a:gd name="T82" fmla="*/ 322 w 1087"/>
                    <a:gd name="T83" fmla="*/ 158 h 472"/>
                    <a:gd name="T84" fmla="*/ 364 w 1087"/>
                    <a:gd name="T85" fmla="*/ 140 h 472"/>
                    <a:gd name="T86" fmla="*/ 411 w 1087"/>
                    <a:gd name="T87" fmla="*/ 121 h 472"/>
                    <a:gd name="T88" fmla="*/ 459 w 1087"/>
                    <a:gd name="T89" fmla="*/ 106 h 472"/>
                    <a:gd name="T90" fmla="*/ 509 w 1087"/>
                    <a:gd name="T91" fmla="*/ 91 h 472"/>
                    <a:gd name="T92" fmla="*/ 560 w 1087"/>
                    <a:gd name="T93" fmla="*/ 77 h 472"/>
                    <a:gd name="T94" fmla="*/ 614 w 1087"/>
                    <a:gd name="T95" fmla="*/ 64 h 472"/>
                    <a:gd name="T96" fmla="*/ 670 w 1087"/>
                    <a:gd name="T97" fmla="*/ 52 h 472"/>
                    <a:gd name="T98" fmla="*/ 728 w 1087"/>
                    <a:gd name="T99" fmla="*/ 43 h 472"/>
                    <a:gd name="T100" fmla="*/ 785 w 1087"/>
                    <a:gd name="T101" fmla="*/ 35 h 472"/>
                    <a:gd name="T102" fmla="*/ 845 w 1087"/>
                    <a:gd name="T103" fmla="*/ 27 h 472"/>
                    <a:gd name="T104" fmla="*/ 904 w 1087"/>
                    <a:gd name="T105" fmla="*/ 22 h 472"/>
                    <a:gd name="T106" fmla="*/ 966 w 1087"/>
                    <a:gd name="T107" fmla="*/ 18 h 472"/>
                    <a:gd name="T108" fmla="*/ 1027 w 1087"/>
                    <a:gd name="T109" fmla="*/ 16 h 472"/>
                    <a:gd name="T110" fmla="*/ 1087 w 1087"/>
                    <a:gd name="T111" fmla="*/ 16 h 472"/>
                    <a:gd name="T112" fmla="*/ 1087 w 1087"/>
                    <a:gd name="T113" fmla="*/ 0 h 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7"/>
                    <a:gd name="T172" fmla="*/ 0 h 472"/>
                    <a:gd name="T173" fmla="*/ 1087 w 1087"/>
                    <a:gd name="T174" fmla="*/ 472 h 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7" h="472">
                      <a:moveTo>
                        <a:pt x="1087" y="0"/>
                      </a:moveTo>
                      <a:lnTo>
                        <a:pt x="1023" y="0"/>
                      </a:lnTo>
                      <a:lnTo>
                        <a:pt x="962" y="2"/>
                      </a:lnTo>
                      <a:lnTo>
                        <a:pt x="898" y="8"/>
                      </a:lnTo>
                      <a:lnTo>
                        <a:pt x="837" y="12"/>
                      </a:lnTo>
                      <a:lnTo>
                        <a:pt x="776" y="20"/>
                      </a:lnTo>
                      <a:lnTo>
                        <a:pt x="716" y="29"/>
                      </a:lnTo>
                      <a:lnTo>
                        <a:pt x="656" y="39"/>
                      </a:lnTo>
                      <a:lnTo>
                        <a:pt x="599" y="50"/>
                      </a:lnTo>
                      <a:lnTo>
                        <a:pt x="543" y="64"/>
                      </a:lnTo>
                      <a:lnTo>
                        <a:pt x="489" y="77"/>
                      </a:lnTo>
                      <a:lnTo>
                        <a:pt x="437" y="94"/>
                      </a:lnTo>
                      <a:lnTo>
                        <a:pt x="388" y="110"/>
                      </a:lnTo>
                      <a:lnTo>
                        <a:pt x="341" y="129"/>
                      </a:lnTo>
                      <a:lnTo>
                        <a:pt x="295" y="148"/>
                      </a:lnTo>
                      <a:lnTo>
                        <a:pt x="253" y="169"/>
                      </a:lnTo>
                      <a:lnTo>
                        <a:pt x="215" y="190"/>
                      </a:lnTo>
                      <a:lnTo>
                        <a:pt x="178" y="213"/>
                      </a:lnTo>
                      <a:lnTo>
                        <a:pt x="145" y="236"/>
                      </a:lnTo>
                      <a:lnTo>
                        <a:pt x="115" y="259"/>
                      </a:lnTo>
                      <a:lnTo>
                        <a:pt x="88" y="284"/>
                      </a:lnTo>
                      <a:lnTo>
                        <a:pt x="65" y="311"/>
                      </a:lnTo>
                      <a:lnTo>
                        <a:pt x="46" y="336"/>
                      </a:lnTo>
                      <a:lnTo>
                        <a:pt x="28" y="363"/>
                      </a:lnTo>
                      <a:lnTo>
                        <a:pt x="15" y="390"/>
                      </a:lnTo>
                      <a:lnTo>
                        <a:pt x="7" y="416"/>
                      </a:lnTo>
                      <a:lnTo>
                        <a:pt x="1" y="445"/>
                      </a:lnTo>
                      <a:lnTo>
                        <a:pt x="0" y="472"/>
                      </a:lnTo>
                      <a:lnTo>
                        <a:pt x="34" y="472"/>
                      </a:lnTo>
                      <a:lnTo>
                        <a:pt x="36" y="445"/>
                      </a:lnTo>
                      <a:lnTo>
                        <a:pt x="42" y="418"/>
                      </a:lnTo>
                      <a:lnTo>
                        <a:pt x="49" y="392"/>
                      </a:lnTo>
                      <a:lnTo>
                        <a:pt x="63" y="367"/>
                      </a:lnTo>
                      <a:lnTo>
                        <a:pt x="78" y="342"/>
                      </a:lnTo>
                      <a:lnTo>
                        <a:pt x="97" y="315"/>
                      </a:lnTo>
                      <a:lnTo>
                        <a:pt x="121" y="292"/>
                      </a:lnTo>
                      <a:lnTo>
                        <a:pt x="145" y="267"/>
                      </a:lnTo>
                      <a:lnTo>
                        <a:pt x="176" y="244"/>
                      </a:lnTo>
                      <a:lnTo>
                        <a:pt x="207" y="221"/>
                      </a:lnTo>
                      <a:lnTo>
                        <a:pt x="243" y="200"/>
                      </a:lnTo>
                      <a:lnTo>
                        <a:pt x="280" y="179"/>
                      </a:lnTo>
                      <a:lnTo>
                        <a:pt x="322" y="158"/>
                      </a:lnTo>
                      <a:lnTo>
                        <a:pt x="364" y="140"/>
                      </a:lnTo>
                      <a:lnTo>
                        <a:pt x="411" y="121"/>
                      </a:lnTo>
                      <a:lnTo>
                        <a:pt x="459" y="106"/>
                      </a:lnTo>
                      <a:lnTo>
                        <a:pt x="509" y="91"/>
                      </a:lnTo>
                      <a:lnTo>
                        <a:pt x="560" y="77"/>
                      </a:lnTo>
                      <a:lnTo>
                        <a:pt x="614" y="64"/>
                      </a:lnTo>
                      <a:lnTo>
                        <a:pt x="670" y="52"/>
                      </a:lnTo>
                      <a:lnTo>
                        <a:pt x="728" y="43"/>
                      </a:lnTo>
                      <a:lnTo>
                        <a:pt x="785" y="35"/>
                      </a:lnTo>
                      <a:lnTo>
                        <a:pt x="845" y="27"/>
                      </a:lnTo>
                      <a:lnTo>
                        <a:pt x="904" y="22"/>
                      </a:lnTo>
                      <a:lnTo>
                        <a:pt x="966" y="18"/>
                      </a:lnTo>
                      <a:lnTo>
                        <a:pt x="1027" y="16"/>
                      </a:lnTo>
                      <a:lnTo>
                        <a:pt x="1087" y="16"/>
                      </a:lnTo>
                      <a:lnTo>
                        <a:pt x="1087"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2" name="Freeform 63"/>
                <p:cNvSpPr>
                  <a:spLocks/>
                </p:cNvSpPr>
                <p:nvPr/>
              </p:nvSpPr>
              <p:spPr bwMode="auto">
                <a:xfrm>
                  <a:off x="2326" y="2551"/>
                  <a:ext cx="1053" cy="456"/>
                </a:xfrm>
                <a:custGeom>
                  <a:avLst/>
                  <a:gdLst>
                    <a:gd name="T0" fmla="*/ 1053 w 1053"/>
                    <a:gd name="T1" fmla="*/ 0 h 456"/>
                    <a:gd name="T2" fmla="*/ 993 w 1053"/>
                    <a:gd name="T3" fmla="*/ 0 h 456"/>
                    <a:gd name="T4" fmla="*/ 932 w 1053"/>
                    <a:gd name="T5" fmla="*/ 2 h 456"/>
                    <a:gd name="T6" fmla="*/ 870 w 1053"/>
                    <a:gd name="T7" fmla="*/ 6 h 456"/>
                    <a:gd name="T8" fmla="*/ 811 w 1053"/>
                    <a:gd name="T9" fmla="*/ 11 h 456"/>
                    <a:gd name="T10" fmla="*/ 751 w 1053"/>
                    <a:gd name="T11" fmla="*/ 19 h 456"/>
                    <a:gd name="T12" fmla="*/ 694 w 1053"/>
                    <a:gd name="T13" fmla="*/ 27 h 456"/>
                    <a:gd name="T14" fmla="*/ 636 w 1053"/>
                    <a:gd name="T15" fmla="*/ 36 h 456"/>
                    <a:gd name="T16" fmla="*/ 580 w 1053"/>
                    <a:gd name="T17" fmla="*/ 48 h 456"/>
                    <a:gd name="T18" fmla="*/ 526 w 1053"/>
                    <a:gd name="T19" fmla="*/ 61 h 456"/>
                    <a:gd name="T20" fmla="*/ 475 w 1053"/>
                    <a:gd name="T21" fmla="*/ 75 h 456"/>
                    <a:gd name="T22" fmla="*/ 425 w 1053"/>
                    <a:gd name="T23" fmla="*/ 90 h 456"/>
                    <a:gd name="T24" fmla="*/ 377 w 1053"/>
                    <a:gd name="T25" fmla="*/ 105 h 456"/>
                    <a:gd name="T26" fmla="*/ 330 w 1053"/>
                    <a:gd name="T27" fmla="*/ 124 h 456"/>
                    <a:gd name="T28" fmla="*/ 288 w 1053"/>
                    <a:gd name="T29" fmla="*/ 142 h 456"/>
                    <a:gd name="T30" fmla="*/ 246 w 1053"/>
                    <a:gd name="T31" fmla="*/ 163 h 456"/>
                    <a:gd name="T32" fmla="*/ 209 w 1053"/>
                    <a:gd name="T33" fmla="*/ 184 h 456"/>
                    <a:gd name="T34" fmla="*/ 173 w 1053"/>
                    <a:gd name="T35" fmla="*/ 205 h 456"/>
                    <a:gd name="T36" fmla="*/ 142 w 1053"/>
                    <a:gd name="T37" fmla="*/ 228 h 456"/>
                    <a:gd name="T38" fmla="*/ 111 w 1053"/>
                    <a:gd name="T39" fmla="*/ 251 h 456"/>
                    <a:gd name="T40" fmla="*/ 87 w 1053"/>
                    <a:gd name="T41" fmla="*/ 276 h 456"/>
                    <a:gd name="T42" fmla="*/ 63 w 1053"/>
                    <a:gd name="T43" fmla="*/ 299 h 456"/>
                    <a:gd name="T44" fmla="*/ 44 w 1053"/>
                    <a:gd name="T45" fmla="*/ 326 h 456"/>
                    <a:gd name="T46" fmla="*/ 29 w 1053"/>
                    <a:gd name="T47" fmla="*/ 351 h 456"/>
                    <a:gd name="T48" fmla="*/ 15 w 1053"/>
                    <a:gd name="T49" fmla="*/ 376 h 456"/>
                    <a:gd name="T50" fmla="*/ 8 w 1053"/>
                    <a:gd name="T51" fmla="*/ 402 h 456"/>
                    <a:gd name="T52" fmla="*/ 2 w 1053"/>
                    <a:gd name="T53" fmla="*/ 429 h 456"/>
                    <a:gd name="T54" fmla="*/ 0 w 1053"/>
                    <a:gd name="T55" fmla="*/ 456 h 456"/>
                    <a:gd name="T56" fmla="*/ 35 w 1053"/>
                    <a:gd name="T57" fmla="*/ 456 h 456"/>
                    <a:gd name="T58" fmla="*/ 37 w 1053"/>
                    <a:gd name="T59" fmla="*/ 429 h 456"/>
                    <a:gd name="T60" fmla="*/ 42 w 1053"/>
                    <a:gd name="T61" fmla="*/ 402 h 456"/>
                    <a:gd name="T62" fmla="*/ 52 w 1053"/>
                    <a:gd name="T63" fmla="*/ 376 h 456"/>
                    <a:gd name="T64" fmla="*/ 65 w 1053"/>
                    <a:gd name="T65" fmla="*/ 351 h 456"/>
                    <a:gd name="T66" fmla="*/ 81 w 1053"/>
                    <a:gd name="T67" fmla="*/ 324 h 456"/>
                    <a:gd name="T68" fmla="*/ 102 w 1053"/>
                    <a:gd name="T69" fmla="*/ 299 h 456"/>
                    <a:gd name="T70" fmla="*/ 125 w 1053"/>
                    <a:gd name="T71" fmla="*/ 274 h 456"/>
                    <a:gd name="T72" fmla="*/ 152 w 1053"/>
                    <a:gd name="T73" fmla="*/ 251 h 456"/>
                    <a:gd name="T74" fmla="*/ 183 w 1053"/>
                    <a:gd name="T75" fmla="*/ 228 h 456"/>
                    <a:gd name="T76" fmla="*/ 215 w 1053"/>
                    <a:gd name="T77" fmla="*/ 205 h 456"/>
                    <a:gd name="T78" fmla="*/ 252 w 1053"/>
                    <a:gd name="T79" fmla="*/ 184 h 456"/>
                    <a:gd name="T80" fmla="*/ 292 w 1053"/>
                    <a:gd name="T81" fmla="*/ 163 h 456"/>
                    <a:gd name="T82" fmla="*/ 334 w 1053"/>
                    <a:gd name="T83" fmla="*/ 144 h 456"/>
                    <a:gd name="T84" fmla="*/ 378 w 1053"/>
                    <a:gd name="T85" fmla="*/ 126 h 456"/>
                    <a:gd name="T86" fmla="*/ 427 w 1053"/>
                    <a:gd name="T87" fmla="*/ 109 h 456"/>
                    <a:gd name="T88" fmla="*/ 475 w 1053"/>
                    <a:gd name="T89" fmla="*/ 92 h 456"/>
                    <a:gd name="T90" fmla="*/ 526 w 1053"/>
                    <a:gd name="T91" fmla="*/ 78 h 456"/>
                    <a:gd name="T92" fmla="*/ 580 w 1053"/>
                    <a:gd name="T93" fmla="*/ 65 h 456"/>
                    <a:gd name="T94" fmla="*/ 636 w 1053"/>
                    <a:gd name="T95" fmla="*/ 53 h 456"/>
                    <a:gd name="T96" fmla="*/ 692 w 1053"/>
                    <a:gd name="T97" fmla="*/ 44 h 456"/>
                    <a:gd name="T98" fmla="*/ 751 w 1053"/>
                    <a:gd name="T99" fmla="*/ 34 h 456"/>
                    <a:gd name="T100" fmla="*/ 811 w 1053"/>
                    <a:gd name="T101" fmla="*/ 27 h 456"/>
                    <a:gd name="T102" fmla="*/ 870 w 1053"/>
                    <a:gd name="T103" fmla="*/ 21 h 456"/>
                    <a:gd name="T104" fmla="*/ 932 w 1053"/>
                    <a:gd name="T105" fmla="*/ 17 h 456"/>
                    <a:gd name="T106" fmla="*/ 991 w 1053"/>
                    <a:gd name="T107" fmla="*/ 15 h 456"/>
                    <a:gd name="T108" fmla="*/ 1053 w 1053"/>
                    <a:gd name="T109" fmla="*/ 15 h 456"/>
                    <a:gd name="T110" fmla="*/ 1053 w 1053"/>
                    <a:gd name="T111" fmla="*/ 0 h 4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3"/>
                    <a:gd name="T169" fmla="*/ 0 h 456"/>
                    <a:gd name="T170" fmla="*/ 1053 w 1053"/>
                    <a:gd name="T171" fmla="*/ 456 h 45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3" h="456">
                      <a:moveTo>
                        <a:pt x="1053" y="0"/>
                      </a:moveTo>
                      <a:lnTo>
                        <a:pt x="993" y="0"/>
                      </a:lnTo>
                      <a:lnTo>
                        <a:pt x="932" y="2"/>
                      </a:lnTo>
                      <a:lnTo>
                        <a:pt x="870" y="6"/>
                      </a:lnTo>
                      <a:lnTo>
                        <a:pt x="811" y="11"/>
                      </a:lnTo>
                      <a:lnTo>
                        <a:pt x="751" y="19"/>
                      </a:lnTo>
                      <a:lnTo>
                        <a:pt x="694" y="27"/>
                      </a:lnTo>
                      <a:lnTo>
                        <a:pt x="636" y="36"/>
                      </a:lnTo>
                      <a:lnTo>
                        <a:pt x="580" y="48"/>
                      </a:lnTo>
                      <a:lnTo>
                        <a:pt x="526" y="61"/>
                      </a:lnTo>
                      <a:lnTo>
                        <a:pt x="475" y="75"/>
                      </a:lnTo>
                      <a:lnTo>
                        <a:pt x="425" y="90"/>
                      </a:lnTo>
                      <a:lnTo>
                        <a:pt x="377" y="105"/>
                      </a:lnTo>
                      <a:lnTo>
                        <a:pt x="330" y="124"/>
                      </a:lnTo>
                      <a:lnTo>
                        <a:pt x="288" y="142"/>
                      </a:lnTo>
                      <a:lnTo>
                        <a:pt x="246" y="163"/>
                      </a:lnTo>
                      <a:lnTo>
                        <a:pt x="209" y="184"/>
                      </a:lnTo>
                      <a:lnTo>
                        <a:pt x="173" y="205"/>
                      </a:lnTo>
                      <a:lnTo>
                        <a:pt x="142" y="228"/>
                      </a:lnTo>
                      <a:lnTo>
                        <a:pt x="111" y="251"/>
                      </a:lnTo>
                      <a:lnTo>
                        <a:pt x="87" y="276"/>
                      </a:lnTo>
                      <a:lnTo>
                        <a:pt x="63" y="299"/>
                      </a:lnTo>
                      <a:lnTo>
                        <a:pt x="44" y="326"/>
                      </a:lnTo>
                      <a:lnTo>
                        <a:pt x="29" y="351"/>
                      </a:lnTo>
                      <a:lnTo>
                        <a:pt x="15" y="376"/>
                      </a:lnTo>
                      <a:lnTo>
                        <a:pt x="8" y="402"/>
                      </a:lnTo>
                      <a:lnTo>
                        <a:pt x="2" y="429"/>
                      </a:lnTo>
                      <a:lnTo>
                        <a:pt x="0" y="456"/>
                      </a:lnTo>
                      <a:lnTo>
                        <a:pt x="35" y="456"/>
                      </a:lnTo>
                      <a:lnTo>
                        <a:pt x="37" y="429"/>
                      </a:lnTo>
                      <a:lnTo>
                        <a:pt x="42" y="402"/>
                      </a:lnTo>
                      <a:lnTo>
                        <a:pt x="52" y="376"/>
                      </a:lnTo>
                      <a:lnTo>
                        <a:pt x="65" y="351"/>
                      </a:lnTo>
                      <a:lnTo>
                        <a:pt x="81" y="324"/>
                      </a:lnTo>
                      <a:lnTo>
                        <a:pt x="102" y="299"/>
                      </a:lnTo>
                      <a:lnTo>
                        <a:pt x="125" y="274"/>
                      </a:lnTo>
                      <a:lnTo>
                        <a:pt x="152" y="251"/>
                      </a:lnTo>
                      <a:lnTo>
                        <a:pt x="183" y="228"/>
                      </a:lnTo>
                      <a:lnTo>
                        <a:pt x="215" y="205"/>
                      </a:lnTo>
                      <a:lnTo>
                        <a:pt x="252" y="184"/>
                      </a:lnTo>
                      <a:lnTo>
                        <a:pt x="292" y="163"/>
                      </a:lnTo>
                      <a:lnTo>
                        <a:pt x="334" y="144"/>
                      </a:lnTo>
                      <a:lnTo>
                        <a:pt x="378" y="126"/>
                      </a:lnTo>
                      <a:lnTo>
                        <a:pt x="427" y="109"/>
                      </a:lnTo>
                      <a:lnTo>
                        <a:pt x="475" y="92"/>
                      </a:lnTo>
                      <a:lnTo>
                        <a:pt x="526" y="78"/>
                      </a:lnTo>
                      <a:lnTo>
                        <a:pt x="580" y="65"/>
                      </a:lnTo>
                      <a:lnTo>
                        <a:pt x="636" y="53"/>
                      </a:lnTo>
                      <a:lnTo>
                        <a:pt x="692" y="44"/>
                      </a:lnTo>
                      <a:lnTo>
                        <a:pt x="751" y="34"/>
                      </a:lnTo>
                      <a:lnTo>
                        <a:pt x="811" y="27"/>
                      </a:lnTo>
                      <a:lnTo>
                        <a:pt x="870" y="21"/>
                      </a:lnTo>
                      <a:lnTo>
                        <a:pt x="932" y="17"/>
                      </a:lnTo>
                      <a:lnTo>
                        <a:pt x="991" y="15"/>
                      </a:lnTo>
                      <a:lnTo>
                        <a:pt x="1053" y="15"/>
                      </a:lnTo>
                      <a:lnTo>
                        <a:pt x="1053"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3" name="Freeform 64"/>
                <p:cNvSpPr>
                  <a:spLocks/>
                </p:cNvSpPr>
                <p:nvPr/>
              </p:nvSpPr>
              <p:spPr bwMode="auto">
                <a:xfrm>
                  <a:off x="2361" y="2566"/>
                  <a:ext cx="1018" cy="441"/>
                </a:xfrm>
                <a:custGeom>
                  <a:avLst/>
                  <a:gdLst>
                    <a:gd name="T0" fmla="*/ 1018 w 1018"/>
                    <a:gd name="T1" fmla="*/ 0 h 441"/>
                    <a:gd name="T2" fmla="*/ 956 w 1018"/>
                    <a:gd name="T3" fmla="*/ 0 h 441"/>
                    <a:gd name="T4" fmla="*/ 897 w 1018"/>
                    <a:gd name="T5" fmla="*/ 2 h 441"/>
                    <a:gd name="T6" fmla="*/ 835 w 1018"/>
                    <a:gd name="T7" fmla="*/ 6 h 441"/>
                    <a:gd name="T8" fmla="*/ 776 w 1018"/>
                    <a:gd name="T9" fmla="*/ 12 h 441"/>
                    <a:gd name="T10" fmla="*/ 716 w 1018"/>
                    <a:gd name="T11" fmla="*/ 19 h 441"/>
                    <a:gd name="T12" fmla="*/ 657 w 1018"/>
                    <a:gd name="T13" fmla="*/ 29 h 441"/>
                    <a:gd name="T14" fmla="*/ 601 w 1018"/>
                    <a:gd name="T15" fmla="*/ 38 h 441"/>
                    <a:gd name="T16" fmla="*/ 545 w 1018"/>
                    <a:gd name="T17" fmla="*/ 50 h 441"/>
                    <a:gd name="T18" fmla="*/ 491 w 1018"/>
                    <a:gd name="T19" fmla="*/ 63 h 441"/>
                    <a:gd name="T20" fmla="*/ 440 w 1018"/>
                    <a:gd name="T21" fmla="*/ 77 h 441"/>
                    <a:gd name="T22" fmla="*/ 392 w 1018"/>
                    <a:gd name="T23" fmla="*/ 94 h 441"/>
                    <a:gd name="T24" fmla="*/ 343 w 1018"/>
                    <a:gd name="T25" fmla="*/ 111 h 441"/>
                    <a:gd name="T26" fmla="*/ 299 w 1018"/>
                    <a:gd name="T27" fmla="*/ 129 h 441"/>
                    <a:gd name="T28" fmla="*/ 257 w 1018"/>
                    <a:gd name="T29" fmla="*/ 148 h 441"/>
                    <a:gd name="T30" fmla="*/ 217 w 1018"/>
                    <a:gd name="T31" fmla="*/ 169 h 441"/>
                    <a:gd name="T32" fmla="*/ 180 w 1018"/>
                    <a:gd name="T33" fmla="*/ 190 h 441"/>
                    <a:gd name="T34" fmla="*/ 148 w 1018"/>
                    <a:gd name="T35" fmla="*/ 213 h 441"/>
                    <a:gd name="T36" fmla="*/ 117 w 1018"/>
                    <a:gd name="T37" fmla="*/ 236 h 441"/>
                    <a:gd name="T38" fmla="*/ 90 w 1018"/>
                    <a:gd name="T39" fmla="*/ 259 h 441"/>
                    <a:gd name="T40" fmla="*/ 67 w 1018"/>
                    <a:gd name="T41" fmla="*/ 284 h 441"/>
                    <a:gd name="T42" fmla="*/ 46 w 1018"/>
                    <a:gd name="T43" fmla="*/ 309 h 441"/>
                    <a:gd name="T44" fmla="*/ 30 w 1018"/>
                    <a:gd name="T45" fmla="*/ 336 h 441"/>
                    <a:gd name="T46" fmla="*/ 17 w 1018"/>
                    <a:gd name="T47" fmla="*/ 361 h 441"/>
                    <a:gd name="T48" fmla="*/ 7 w 1018"/>
                    <a:gd name="T49" fmla="*/ 387 h 441"/>
                    <a:gd name="T50" fmla="*/ 2 w 1018"/>
                    <a:gd name="T51" fmla="*/ 414 h 441"/>
                    <a:gd name="T52" fmla="*/ 0 w 1018"/>
                    <a:gd name="T53" fmla="*/ 441 h 441"/>
                    <a:gd name="T54" fmla="*/ 36 w 1018"/>
                    <a:gd name="T55" fmla="*/ 441 h 441"/>
                    <a:gd name="T56" fmla="*/ 38 w 1018"/>
                    <a:gd name="T57" fmla="*/ 414 h 441"/>
                    <a:gd name="T58" fmla="*/ 42 w 1018"/>
                    <a:gd name="T59" fmla="*/ 389 h 441"/>
                    <a:gd name="T60" fmla="*/ 52 w 1018"/>
                    <a:gd name="T61" fmla="*/ 364 h 441"/>
                    <a:gd name="T62" fmla="*/ 65 w 1018"/>
                    <a:gd name="T63" fmla="*/ 339 h 441"/>
                    <a:gd name="T64" fmla="*/ 80 w 1018"/>
                    <a:gd name="T65" fmla="*/ 315 h 441"/>
                    <a:gd name="T66" fmla="*/ 100 w 1018"/>
                    <a:gd name="T67" fmla="*/ 290 h 441"/>
                    <a:gd name="T68" fmla="*/ 123 w 1018"/>
                    <a:gd name="T69" fmla="*/ 267 h 441"/>
                    <a:gd name="T70" fmla="*/ 148 w 1018"/>
                    <a:gd name="T71" fmla="*/ 244 h 441"/>
                    <a:gd name="T72" fmla="*/ 176 w 1018"/>
                    <a:gd name="T73" fmla="*/ 221 h 441"/>
                    <a:gd name="T74" fmla="*/ 209 w 1018"/>
                    <a:gd name="T75" fmla="*/ 200 h 441"/>
                    <a:gd name="T76" fmla="*/ 246 w 1018"/>
                    <a:gd name="T77" fmla="*/ 178 h 441"/>
                    <a:gd name="T78" fmla="*/ 282 w 1018"/>
                    <a:gd name="T79" fmla="*/ 157 h 441"/>
                    <a:gd name="T80" fmla="*/ 324 w 1018"/>
                    <a:gd name="T81" fmla="*/ 140 h 441"/>
                    <a:gd name="T82" fmla="*/ 367 w 1018"/>
                    <a:gd name="T83" fmla="*/ 123 h 441"/>
                    <a:gd name="T84" fmla="*/ 413 w 1018"/>
                    <a:gd name="T85" fmla="*/ 106 h 441"/>
                    <a:gd name="T86" fmla="*/ 461 w 1018"/>
                    <a:gd name="T87" fmla="*/ 90 h 441"/>
                    <a:gd name="T88" fmla="*/ 511 w 1018"/>
                    <a:gd name="T89" fmla="*/ 77 h 441"/>
                    <a:gd name="T90" fmla="*/ 562 w 1018"/>
                    <a:gd name="T91" fmla="*/ 63 h 441"/>
                    <a:gd name="T92" fmla="*/ 614 w 1018"/>
                    <a:gd name="T93" fmla="*/ 52 h 441"/>
                    <a:gd name="T94" fmla="*/ 670 w 1018"/>
                    <a:gd name="T95" fmla="*/ 42 h 441"/>
                    <a:gd name="T96" fmla="*/ 726 w 1018"/>
                    <a:gd name="T97" fmla="*/ 35 h 441"/>
                    <a:gd name="T98" fmla="*/ 783 w 1018"/>
                    <a:gd name="T99" fmla="*/ 27 h 441"/>
                    <a:gd name="T100" fmla="*/ 841 w 1018"/>
                    <a:gd name="T101" fmla="*/ 21 h 441"/>
                    <a:gd name="T102" fmla="*/ 901 w 1018"/>
                    <a:gd name="T103" fmla="*/ 17 h 441"/>
                    <a:gd name="T104" fmla="*/ 960 w 1018"/>
                    <a:gd name="T105" fmla="*/ 15 h 441"/>
                    <a:gd name="T106" fmla="*/ 1018 w 1018"/>
                    <a:gd name="T107" fmla="*/ 15 h 441"/>
                    <a:gd name="T108" fmla="*/ 1018 w 1018"/>
                    <a:gd name="T109" fmla="*/ 0 h 4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18"/>
                    <a:gd name="T166" fmla="*/ 0 h 441"/>
                    <a:gd name="T167" fmla="*/ 1018 w 1018"/>
                    <a:gd name="T168" fmla="*/ 441 h 4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18" h="441">
                      <a:moveTo>
                        <a:pt x="1018" y="0"/>
                      </a:moveTo>
                      <a:lnTo>
                        <a:pt x="956" y="0"/>
                      </a:lnTo>
                      <a:lnTo>
                        <a:pt x="897" y="2"/>
                      </a:lnTo>
                      <a:lnTo>
                        <a:pt x="835" y="6"/>
                      </a:lnTo>
                      <a:lnTo>
                        <a:pt x="776" y="12"/>
                      </a:lnTo>
                      <a:lnTo>
                        <a:pt x="716" y="19"/>
                      </a:lnTo>
                      <a:lnTo>
                        <a:pt x="657" y="29"/>
                      </a:lnTo>
                      <a:lnTo>
                        <a:pt x="601" y="38"/>
                      </a:lnTo>
                      <a:lnTo>
                        <a:pt x="545" y="50"/>
                      </a:lnTo>
                      <a:lnTo>
                        <a:pt x="491" y="63"/>
                      </a:lnTo>
                      <a:lnTo>
                        <a:pt x="440" y="77"/>
                      </a:lnTo>
                      <a:lnTo>
                        <a:pt x="392" y="94"/>
                      </a:lnTo>
                      <a:lnTo>
                        <a:pt x="343" y="111"/>
                      </a:lnTo>
                      <a:lnTo>
                        <a:pt x="299" y="129"/>
                      </a:lnTo>
                      <a:lnTo>
                        <a:pt x="257" y="148"/>
                      </a:lnTo>
                      <a:lnTo>
                        <a:pt x="217" y="169"/>
                      </a:lnTo>
                      <a:lnTo>
                        <a:pt x="180" y="190"/>
                      </a:lnTo>
                      <a:lnTo>
                        <a:pt x="148" y="213"/>
                      </a:lnTo>
                      <a:lnTo>
                        <a:pt x="117" y="236"/>
                      </a:lnTo>
                      <a:lnTo>
                        <a:pt x="90" y="259"/>
                      </a:lnTo>
                      <a:lnTo>
                        <a:pt x="67" y="284"/>
                      </a:lnTo>
                      <a:lnTo>
                        <a:pt x="46" y="309"/>
                      </a:lnTo>
                      <a:lnTo>
                        <a:pt x="30" y="336"/>
                      </a:lnTo>
                      <a:lnTo>
                        <a:pt x="17" y="361"/>
                      </a:lnTo>
                      <a:lnTo>
                        <a:pt x="7" y="387"/>
                      </a:lnTo>
                      <a:lnTo>
                        <a:pt x="2" y="414"/>
                      </a:lnTo>
                      <a:lnTo>
                        <a:pt x="0" y="441"/>
                      </a:lnTo>
                      <a:lnTo>
                        <a:pt x="36" y="441"/>
                      </a:lnTo>
                      <a:lnTo>
                        <a:pt x="38" y="414"/>
                      </a:lnTo>
                      <a:lnTo>
                        <a:pt x="42" y="389"/>
                      </a:lnTo>
                      <a:lnTo>
                        <a:pt x="52" y="364"/>
                      </a:lnTo>
                      <a:lnTo>
                        <a:pt x="65" y="339"/>
                      </a:lnTo>
                      <a:lnTo>
                        <a:pt x="80" y="315"/>
                      </a:lnTo>
                      <a:lnTo>
                        <a:pt x="100" y="290"/>
                      </a:lnTo>
                      <a:lnTo>
                        <a:pt x="123" y="267"/>
                      </a:lnTo>
                      <a:lnTo>
                        <a:pt x="148" y="244"/>
                      </a:lnTo>
                      <a:lnTo>
                        <a:pt x="176" y="221"/>
                      </a:lnTo>
                      <a:lnTo>
                        <a:pt x="209" y="200"/>
                      </a:lnTo>
                      <a:lnTo>
                        <a:pt x="246" y="178"/>
                      </a:lnTo>
                      <a:lnTo>
                        <a:pt x="282" y="157"/>
                      </a:lnTo>
                      <a:lnTo>
                        <a:pt x="324" y="140"/>
                      </a:lnTo>
                      <a:lnTo>
                        <a:pt x="367" y="123"/>
                      </a:lnTo>
                      <a:lnTo>
                        <a:pt x="413" y="106"/>
                      </a:lnTo>
                      <a:lnTo>
                        <a:pt x="461" y="90"/>
                      </a:lnTo>
                      <a:lnTo>
                        <a:pt x="511" y="77"/>
                      </a:lnTo>
                      <a:lnTo>
                        <a:pt x="562" y="63"/>
                      </a:lnTo>
                      <a:lnTo>
                        <a:pt x="614" y="52"/>
                      </a:lnTo>
                      <a:lnTo>
                        <a:pt x="670" y="42"/>
                      </a:lnTo>
                      <a:lnTo>
                        <a:pt x="726" y="35"/>
                      </a:lnTo>
                      <a:lnTo>
                        <a:pt x="783" y="27"/>
                      </a:lnTo>
                      <a:lnTo>
                        <a:pt x="841" y="21"/>
                      </a:lnTo>
                      <a:lnTo>
                        <a:pt x="901" y="17"/>
                      </a:lnTo>
                      <a:lnTo>
                        <a:pt x="960" y="15"/>
                      </a:lnTo>
                      <a:lnTo>
                        <a:pt x="1018" y="15"/>
                      </a:lnTo>
                      <a:lnTo>
                        <a:pt x="1018"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4" name="Freeform 65"/>
                <p:cNvSpPr>
                  <a:spLocks/>
                </p:cNvSpPr>
                <p:nvPr/>
              </p:nvSpPr>
              <p:spPr bwMode="auto">
                <a:xfrm>
                  <a:off x="2397" y="2581"/>
                  <a:ext cx="982" cy="426"/>
                </a:xfrm>
                <a:custGeom>
                  <a:avLst/>
                  <a:gdLst>
                    <a:gd name="T0" fmla="*/ 982 w 982"/>
                    <a:gd name="T1" fmla="*/ 0 h 426"/>
                    <a:gd name="T2" fmla="*/ 924 w 982"/>
                    <a:gd name="T3" fmla="*/ 0 h 426"/>
                    <a:gd name="T4" fmla="*/ 865 w 982"/>
                    <a:gd name="T5" fmla="*/ 2 h 426"/>
                    <a:gd name="T6" fmla="*/ 805 w 982"/>
                    <a:gd name="T7" fmla="*/ 6 h 426"/>
                    <a:gd name="T8" fmla="*/ 747 w 982"/>
                    <a:gd name="T9" fmla="*/ 12 h 426"/>
                    <a:gd name="T10" fmla="*/ 690 w 982"/>
                    <a:gd name="T11" fmla="*/ 20 h 426"/>
                    <a:gd name="T12" fmla="*/ 634 w 982"/>
                    <a:gd name="T13" fmla="*/ 27 h 426"/>
                    <a:gd name="T14" fmla="*/ 578 w 982"/>
                    <a:gd name="T15" fmla="*/ 37 h 426"/>
                    <a:gd name="T16" fmla="*/ 526 w 982"/>
                    <a:gd name="T17" fmla="*/ 48 h 426"/>
                    <a:gd name="T18" fmla="*/ 475 w 982"/>
                    <a:gd name="T19" fmla="*/ 62 h 426"/>
                    <a:gd name="T20" fmla="*/ 425 w 982"/>
                    <a:gd name="T21" fmla="*/ 75 h 426"/>
                    <a:gd name="T22" fmla="*/ 377 w 982"/>
                    <a:gd name="T23" fmla="*/ 91 h 426"/>
                    <a:gd name="T24" fmla="*/ 331 w 982"/>
                    <a:gd name="T25" fmla="*/ 108 h 426"/>
                    <a:gd name="T26" fmla="*/ 288 w 982"/>
                    <a:gd name="T27" fmla="*/ 125 h 426"/>
                    <a:gd name="T28" fmla="*/ 246 w 982"/>
                    <a:gd name="T29" fmla="*/ 142 h 426"/>
                    <a:gd name="T30" fmla="*/ 210 w 982"/>
                    <a:gd name="T31" fmla="*/ 163 h 426"/>
                    <a:gd name="T32" fmla="*/ 173 w 982"/>
                    <a:gd name="T33" fmla="*/ 185 h 426"/>
                    <a:gd name="T34" fmla="*/ 140 w 982"/>
                    <a:gd name="T35" fmla="*/ 206 h 426"/>
                    <a:gd name="T36" fmla="*/ 112 w 982"/>
                    <a:gd name="T37" fmla="*/ 229 h 426"/>
                    <a:gd name="T38" fmla="*/ 87 w 982"/>
                    <a:gd name="T39" fmla="*/ 252 h 426"/>
                    <a:gd name="T40" fmla="*/ 64 w 982"/>
                    <a:gd name="T41" fmla="*/ 275 h 426"/>
                    <a:gd name="T42" fmla="*/ 44 w 982"/>
                    <a:gd name="T43" fmla="*/ 300 h 426"/>
                    <a:gd name="T44" fmla="*/ 29 w 982"/>
                    <a:gd name="T45" fmla="*/ 324 h 426"/>
                    <a:gd name="T46" fmla="*/ 16 w 982"/>
                    <a:gd name="T47" fmla="*/ 349 h 426"/>
                    <a:gd name="T48" fmla="*/ 6 w 982"/>
                    <a:gd name="T49" fmla="*/ 374 h 426"/>
                    <a:gd name="T50" fmla="*/ 2 w 982"/>
                    <a:gd name="T51" fmla="*/ 399 h 426"/>
                    <a:gd name="T52" fmla="*/ 0 w 982"/>
                    <a:gd name="T53" fmla="*/ 426 h 426"/>
                    <a:gd name="T54" fmla="*/ 35 w 982"/>
                    <a:gd name="T55" fmla="*/ 426 h 426"/>
                    <a:gd name="T56" fmla="*/ 37 w 982"/>
                    <a:gd name="T57" fmla="*/ 399 h 426"/>
                    <a:gd name="T58" fmla="*/ 42 w 982"/>
                    <a:gd name="T59" fmla="*/ 374 h 426"/>
                    <a:gd name="T60" fmla="*/ 52 w 982"/>
                    <a:gd name="T61" fmla="*/ 349 h 426"/>
                    <a:gd name="T62" fmla="*/ 64 w 982"/>
                    <a:gd name="T63" fmla="*/ 324 h 426"/>
                    <a:gd name="T64" fmla="*/ 81 w 982"/>
                    <a:gd name="T65" fmla="*/ 300 h 426"/>
                    <a:gd name="T66" fmla="*/ 102 w 982"/>
                    <a:gd name="T67" fmla="*/ 275 h 426"/>
                    <a:gd name="T68" fmla="*/ 125 w 982"/>
                    <a:gd name="T69" fmla="*/ 252 h 426"/>
                    <a:gd name="T70" fmla="*/ 152 w 982"/>
                    <a:gd name="T71" fmla="*/ 229 h 426"/>
                    <a:gd name="T72" fmla="*/ 183 w 982"/>
                    <a:gd name="T73" fmla="*/ 206 h 426"/>
                    <a:gd name="T74" fmla="*/ 215 w 982"/>
                    <a:gd name="T75" fmla="*/ 185 h 426"/>
                    <a:gd name="T76" fmla="*/ 252 w 982"/>
                    <a:gd name="T77" fmla="*/ 163 h 426"/>
                    <a:gd name="T78" fmla="*/ 292 w 982"/>
                    <a:gd name="T79" fmla="*/ 144 h 426"/>
                    <a:gd name="T80" fmla="*/ 334 w 982"/>
                    <a:gd name="T81" fmla="*/ 127 h 426"/>
                    <a:gd name="T82" fmla="*/ 379 w 982"/>
                    <a:gd name="T83" fmla="*/ 110 h 426"/>
                    <a:gd name="T84" fmla="*/ 425 w 982"/>
                    <a:gd name="T85" fmla="*/ 93 h 426"/>
                    <a:gd name="T86" fmla="*/ 475 w 982"/>
                    <a:gd name="T87" fmla="*/ 79 h 426"/>
                    <a:gd name="T88" fmla="*/ 526 w 982"/>
                    <a:gd name="T89" fmla="*/ 66 h 426"/>
                    <a:gd name="T90" fmla="*/ 578 w 982"/>
                    <a:gd name="T91" fmla="*/ 54 h 426"/>
                    <a:gd name="T92" fmla="*/ 634 w 982"/>
                    <a:gd name="T93" fmla="*/ 45 h 426"/>
                    <a:gd name="T94" fmla="*/ 690 w 982"/>
                    <a:gd name="T95" fmla="*/ 35 h 426"/>
                    <a:gd name="T96" fmla="*/ 747 w 982"/>
                    <a:gd name="T97" fmla="*/ 27 h 426"/>
                    <a:gd name="T98" fmla="*/ 805 w 982"/>
                    <a:gd name="T99" fmla="*/ 22 h 426"/>
                    <a:gd name="T100" fmla="*/ 865 w 982"/>
                    <a:gd name="T101" fmla="*/ 18 h 426"/>
                    <a:gd name="T102" fmla="*/ 922 w 982"/>
                    <a:gd name="T103" fmla="*/ 16 h 426"/>
                    <a:gd name="T104" fmla="*/ 982 w 982"/>
                    <a:gd name="T105" fmla="*/ 16 h 426"/>
                    <a:gd name="T106" fmla="*/ 982 w 982"/>
                    <a:gd name="T107" fmla="*/ 0 h 4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426"/>
                    <a:gd name="T164" fmla="*/ 982 w 982"/>
                    <a:gd name="T165" fmla="*/ 426 h 4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426">
                      <a:moveTo>
                        <a:pt x="982" y="0"/>
                      </a:moveTo>
                      <a:lnTo>
                        <a:pt x="924" y="0"/>
                      </a:lnTo>
                      <a:lnTo>
                        <a:pt x="865" y="2"/>
                      </a:lnTo>
                      <a:lnTo>
                        <a:pt x="805" y="6"/>
                      </a:lnTo>
                      <a:lnTo>
                        <a:pt x="747" y="12"/>
                      </a:lnTo>
                      <a:lnTo>
                        <a:pt x="690" y="20"/>
                      </a:lnTo>
                      <a:lnTo>
                        <a:pt x="634" y="27"/>
                      </a:lnTo>
                      <a:lnTo>
                        <a:pt x="578" y="37"/>
                      </a:lnTo>
                      <a:lnTo>
                        <a:pt x="526" y="48"/>
                      </a:lnTo>
                      <a:lnTo>
                        <a:pt x="475" y="62"/>
                      </a:lnTo>
                      <a:lnTo>
                        <a:pt x="425" y="75"/>
                      </a:lnTo>
                      <a:lnTo>
                        <a:pt x="377" y="91"/>
                      </a:lnTo>
                      <a:lnTo>
                        <a:pt x="331" y="108"/>
                      </a:lnTo>
                      <a:lnTo>
                        <a:pt x="288" y="125"/>
                      </a:lnTo>
                      <a:lnTo>
                        <a:pt x="246" y="142"/>
                      </a:lnTo>
                      <a:lnTo>
                        <a:pt x="210" y="163"/>
                      </a:lnTo>
                      <a:lnTo>
                        <a:pt x="173" y="185"/>
                      </a:lnTo>
                      <a:lnTo>
                        <a:pt x="140" y="206"/>
                      </a:lnTo>
                      <a:lnTo>
                        <a:pt x="112" y="229"/>
                      </a:lnTo>
                      <a:lnTo>
                        <a:pt x="87" y="252"/>
                      </a:lnTo>
                      <a:lnTo>
                        <a:pt x="64" y="275"/>
                      </a:lnTo>
                      <a:lnTo>
                        <a:pt x="44" y="300"/>
                      </a:lnTo>
                      <a:lnTo>
                        <a:pt x="29" y="324"/>
                      </a:lnTo>
                      <a:lnTo>
                        <a:pt x="16" y="349"/>
                      </a:lnTo>
                      <a:lnTo>
                        <a:pt x="6" y="374"/>
                      </a:lnTo>
                      <a:lnTo>
                        <a:pt x="2" y="399"/>
                      </a:lnTo>
                      <a:lnTo>
                        <a:pt x="0" y="426"/>
                      </a:lnTo>
                      <a:lnTo>
                        <a:pt x="35" y="426"/>
                      </a:lnTo>
                      <a:lnTo>
                        <a:pt x="37" y="399"/>
                      </a:lnTo>
                      <a:lnTo>
                        <a:pt x="42" y="374"/>
                      </a:lnTo>
                      <a:lnTo>
                        <a:pt x="52" y="349"/>
                      </a:lnTo>
                      <a:lnTo>
                        <a:pt x="64" y="324"/>
                      </a:lnTo>
                      <a:lnTo>
                        <a:pt x="81" y="300"/>
                      </a:lnTo>
                      <a:lnTo>
                        <a:pt x="102" y="275"/>
                      </a:lnTo>
                      <a:lnTo>
                        <a:pt x="125" y="252"/>
                      </a:lnTo>
                      <a:lnTo>
                        <a:pt x="152" y="229"/>
                      </a:lnTo>
                      <a:lnTo>
                        <a:pt x="183" y="206"/>
                      </a:lnTo>
                      <a:lnTo>
                        <a:pt x="215" y="185"/>
                      </a:lnTo>
                      <a:lnTo>
                        <a:pt x="252" y="163"/>
                      </a:lnTo>
                      <a:lnTo>
                        <a:pt x="292" y="144"/>
                      </a:lnTo>
                      <a:lnTo>
                        <a:pt x="334" y="127"/>
                      </a:lnTo>
                      <a:lnTo>
                        <a:pt x="379" y="110"/>
                      </a:lnTo>
                      <a:lnTo>
                        <a:pt x="425" y="93"/>
                      </a:lnTo>
                      <a:lnTo>
                        <a:pt x="475" y="79"/>
                      </a:lnTo>
                      <a:lnTo>
                        <a:pt x="526" y="66"/>
                      </a:lnTo>
                      <a:lnTo>
                        <a:pt x="578" y="54"/>
                      </a:lnTo>
                      <a:lnTo>
                        <a:pt x="634" y="45"/>
                      </a:lnTo>
                      <a:lnTo>
                        <a:pt x="690" y="35"/>
                      </a:lnTo>
                      <a:lnTo>
                        <a:pt x="747" y="27"/>
                      </a:lnTo>
                      <a:lnTo>
                        <a:pt x="805" y="22"/>
                      </a:lnTo>
                      <a:lnTo>
                        <a:pt x="865" y="18"/>
                      </a:lnTo>
                      <a:lnTo>
                        <a:pt x="922" y="16"/>
                      </a:lnTo>
                      <a:lnTo>
                        <a:pt x="982" y="16"/>
                      </a:lnTo>
                      <a:lnTo>
                        <a:pt x="982"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5" name="Freeform 66"/>
                <p:cNvSpPr>
                  <a:spLocks/>
                </p:cNvSpPr>
                <p:nvPr/>
              </p:nvSpPr>
              <p:spPr bwMode="auto">
                <a:xfrm>
                  <a:off x="2432" y="2597"/>
                  <a:ext cx="947" cy="410"/>
                </a:xfrm>
                <a:custGeom>
                  <a:avLst/>
                  <a:gdLst>
                    <a:gd name="T0" fmla="*/ 947 w 947"/>
                    <a:gd name="T1" fmla="*/ 0 h 410"/>
                    <a:gd name="T2" fmla="*/ 887 w 947"/>
                    <a:gd name="T3" fmla="*/ 0 h 410"/>
                    <a:gd name="T4" fmla="*/ 830 w 947"/>
                    <a:gd name="T5" fmla="*/ 2 h 410"/>
                    <a:gd name="T6" fmla="*/ 770 w 947"/>
                    <a:gd name="T7" fmla="*/ 6 h 410"/>
                    <a:gd name="T8" fmla="*/ 712 w 947"/>
                    <a:gd name="T9" fmla="*/ 11 h 410"/>
                    <a:gd name="T10" fmla="*/ 655 w 947"/>
                    <a:gd name="T11" fmla="*/ 19 h 410"/>
                    <a:gd name="T12" fmla="*/ 599 w 947"/>
                    <a:gd name="T13" fmla="*/ 29 h 410"/>
                    <a:gd name="T14" fmla="*/ 543 w 947"/>
                    <a:gd name="T15" fmla="*/ 38 h 410"/>
                    <a:gd name="T16" fmla="*/ 491 w 947"/>
                    <a:gd name="T17" fmla="*/ 50 h 410"/>
                    <a:gd name="T18" fmla="*/ 440 w 947"/>
                    <a:gd name="T19" fmla="*/ 63 h 410"/>
                    <a:gd name="T20" fmla="*/ 390 w 947"/>
                    <a:gd name="T21" fmla="*/ 77 h 410"/>
                    <a:gd name="T22" fmla="*/ 344 w 947"/>
                    <a:gd name="T23" fmla="*/ 94 h 410"/>
                    <a:gd name="T24" fmla="*/ 299 w 947"/>
                    <a:gd name="T25" fmla="*/ 111 h 410"/>
                    <a:gd name="T26" fmla="*/ 257 w 947"/>
                    <a:gd name="T27" fmla="*/ 128 h 410"/>
                    <a:gd name="T28" fmla="*/ 217 w 947"/>
                    <a:gd name="T29" fmla="*/ 147 h 410"/>
                    <a:gd name="T30" fmla="*/ 180 w 947"/>
                    <a:gd name="T31" fmla="*/ 169 h 410"/>
                    <a:gd name="T32" fmla="*/ 148 w 947"/>
                    <a:gd name="T33" fmla="*/ 190 h 410"/>
                    <a:gd name="T34" fmla="*/ 117 w 947"/>
                    <a:gd name="T35" fmla="*/ 213 h 410"/>
                    <a:gd name="T36" fmla="*/ 90 w 947"/>
                    <a:gd name="T37" fmla="*/ 236 h 410"/>
                    <a:gd name="T38" fmla="*/ 67 w 947"/>
                    <a:gd name="T39" fmla="*/ 259 h 410"/>
                    <a:gd name="T40" fmla="*/ 46 w 947"/>
                    <a:gd name="T41" fmla="*/ 284 h 410"/>
                    <a:gd name="T42" fmla="*/ 29 w 947"/>
                    <a:gd name="T43" fmla="*/ 308 h 410"/>
                    <a:gd name="T44" fmla="*/ 17 w 947"/>
                    <a:gd name="T45" fmla="*/ 333 h 410"/>
                    <a:gd name="T46" fmla="*/ 7 w 947"/>
                    <a:gd name="T47" fmla="*/ 358 h 410"/>
                    <a:gd name="T48" fmla="*/ 2 w 947"/>
                    <a:gd name="T49" fmla="*/ 383 h 410"/>
                    <a:gd name="T50" fmla="*/ 0 w 947"/>
                    <a:gd name="T51" fmla="*/ 410 h 410"/>
                    <a:gd name="T52" fmla="*/ 34 w 947"/>
                    <a:gd name="T53" fmla="*/ 410 h 410"/>
                    <a:gd name="T54" fmla="*/ 36 w 947"/>
                    <a:gd name="T55" fmla="*/ 385 h 410"/>
                    <a:gd name="T56" fmla="*/ 42 w 947"/>
                    <a:gd name="T57" fmla="*/ 360 h 410"/>
                    <a:gd name="T58" fmla="*/ 52 w 947"/>
                    <a:gd name="T59" fmla="*/ 335 h 410"/>
                    <a:gd name="T60" fmla="*/ 63 w 947"/>
                    <a:gd name="T61" fmla="*/ 312 h 410"/>
                    <a:gd name="T62" fmla="*/ 78 w 947"/>
                    <a:gd name="T63" fmla="*/ 287 h 410"/>
                    <a:gd name="T64" fmla="*/ 100 w 947"/>
                    <a:gd name="T65" fmla="*/ 264 h 410"/>
                    <a:gd name="T66" fmla="*/ 121 w 947"/>
                    <a:gd name="T67" fmla="*/ 241 h 410"/>
                    <a:gd name="T68" fmla="*/ 148 w 947"/>
                    <a:gd name="T69" fmla="*/ 218 h 410"/>
                    <a:gd name="T70" fmla="*/ 176 w 947"/>
                    <a:gd name="T71" fmla="*/ 197 h 410"/>
                    <a:gd name="T72" fmla="*/ 209 w 947"/>
                    <a:gd name="T73" fmla="*/ 178 h 410"/>
                    <a:gd name="T74" fmla="*/ 244 w 947"/>
                    <a:gd name="T75" fmla="*/ 157 h 410"/>
                    <a:gd name="T76" fmla="*/ 282 w 947"/>
                    <a:gd name="T77" fmla="*/ 140 h 410"/>
                    <a:gd name="T78" fmla="*/ 322 w 947"/>
                    <a:gd name="T79" fmla="*/ 121 h 410"/>
                    <a:gd name="T80" fmla="*/ 367 w 947"/>
                    <a:gd name="T81" fmla="*/ 105 h 410"/>
                    <a:gd name="T82" fmla="*/ 411 w 947"/>
                    <a:gd name="T83" fmla="*/ 90 h 410"/>
                    <a:gd name="T84" fmla="*/ 459 w 947"/>
                    <a:gd name="T85" fmla="*/ 77 h 410"/>
                    <a:gd name="T86" fmla="*/ 507 w 947"/>
                    <a:gd name="T87" fmla="*/ 63 h 410"/>
                    <a:gd name="T88" fmla="*/ 559 w 947"/>
                    <a:gd name="T89" fmla="*/ 52 h 410"/>
                    <a:gd name="T90" fmla="*/ 611 w 947"/>
                    <a:gd name="T91" fmla="*/ 42 h 410"/>
                    <a:gd name="T92" fmla="*/ 666 w 947"/>
                    <a:gd name="T93" fmla="*/ 34 h 410"/>
                    <a:gd name="T94" fmla="*/ 720 w 947"/>
                    <a:gd name="T95" fmla="*/ 27 h 410"/>
                    <a:gd name="T96" fmla="*/ 776 w 947"/>
                    <a:gd name="T97" fmla="*/ 21 h 410"/>
                    <a:gd name="T98" fmla="*/ 833 w 947"/>
                    <a:gd name="T99" fmla="*/ 17 h 410"/>
                    <a:gd name="T100" fmla="*/ 891 w 947"/>
                    <a:gd name="T101" fmla="*/ 15 h 410"/>
                    <a:gd name="T102" fmla="*/ 947 w 947"/>
                    <a:gd name="T103" fmla="*/ 15 h 410"/>
                    <a:gd name="T104" fmla="*/ 947 w 947"/>
                    <a:gd name="T105" fmla="*/ 0 h 41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47"/>
                    <a:gd name="T160" fmla="*/ 0 h 410"/>
                    <a:gd name="T161" fmla="*/ 947 w 947"/>
                    <a:gd name="T162" fmla="*/ 410 h 41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47" h="410">
                      <a:moveTo>
                        <a:pt x="947" y="0"/>
                      </a:moveTo>
                      <a:lnTo>
                        <a:pt x="887" y="0"/>
                      </a:lnTo>
                      <a:lnTo>
                        <a:pt x="830" y="2"/>
                      </a:lnTo>
                      <a:lnTo>
                        <a:pt x="770" y="6"/>
                      </a:lnTo>
                      <a:lnTo>
                        <a:pt x="712" y="11"/>
                      </a:lnTo>
                      <a:lnTo>
                        <a:pt x="655" y="19"/>
                      </a:lnTo>
                      <a:lnTo>
                        <a:pt x="599" y="29"/>
                      </a:lnTo>
                      <a:lnTo>
                        <a:pt x="543" y="38"/>
                      </a:lnTo>
                      <a:lnTo>
                        <a:pt x="491" y="50"/>
                      </a:lnTo>
                      <a:lnTo>
                        <a:pt x="440" y="63"/>
                      </a:lnTo>
                      <a:lnTo>
                        <a:pt x="390" y="77"/>
                      </a:lnTo>
                      <a:lnTo>
                        <a:pt x="344" y="94"/>
                      </a:lnTo>
                      <a:lnTo>
                        <a:pt x="299" y="111"/>
                      </a:lnTo>
                      <a:lnTo>
                        <a:pt x="257" y="128"/>
                      </a:lnTo>
                      <a:lnTo>
                        <a:pt x="217" y="147"/>
                      </a:lnTo>
                      <a:lnTo>
                        <a:pt x="180" y="169"/>
                      </a:lnTo>
                      <a:lnTo>
                        <a:pt x="148" y="190"/>
                      </a:lnTo>
                      <a:lnTo>
                        <a:pt x="117" y="213"/>
                      </a:lnTo>
                      <a:lnTo>
                        <a:pt x="90" y="236"/>
                      </a:lnTo>
                      <a:lnTo>
                        <a:pt x="67" y="259"/>
                      </a:lnTo>
                      <a:lnTo>
                        <a:pt x="46" y="284"/>
                      </a:lnTo>
                      <a:lnTo>
                        <a:pt x="29" y="308"/>
                      </a:lnTo>
                      <a:lnTo>
                        <a:pt x="17" y="333"/>
                      </a:lnTo>
                      <a:lnTo>
                        <a:pt x="7" y="358"/>
                      </a:lnTo>
                      <a:lnTo>
                        <a:pt x="2" y="383"/>
                      </a:lnTo>
                      <a:lnTo>
                        <a:pt x="0" y="410"/>
                      </a:lnTo>
                      <a:lnTo>
                        <a:pt x="34" y="410"/>
                      </a:lnTo>
                      <a:lnTo>
                        <a:pt x="36" y="385"/>
                      </a:lnTo>
                      <a:lnTo>
                        <a:pt x="42" y="360"/>
                      </a:lnTo>
                      <a:lnTo>
                        <a:pt x="52" y="335"/>
                      </a:lnTo>
                      <a:lnTo>
                        <a:pt x="63" y="312"/>
                      </a:lnTo>
                      <a:lnTo>
                        <a:pt x="78" y="287"/>
                      </a:lnTo>
                      <a:lnTo>
                        <a:pt x="100" y="264"/>
                      </a:lnTo>
                      <a:lnTo>
                        <a:pt x="121" y="241"/>
                      </a:lnTo>
                      <a:lnTo>
                        <a:pt x="148" y="218"/>
                      </a:lnTo>
                      <a:lnTo>
                        <a:pt x="176" y="197"/>
                      </a:lnTo>
                      <a:lnTo>
                        <a:pt x="209" y="178"/>
                      </a:lnTo>
                      <a:lnTo>
                        <a:pt x="244" y="157"/>
                      </a:lnTo>
                      <a:lnTo>
                        <a:pt x="282" y="140"/>
                      </a:lnTo>
                      <a:lnTo>
                        <a:pt x="322" y="121"/>
                      </a:lnTo>
                      <a:lnTo>
                        <a:pt x="367" y="105"/>
                      </a:lnTo>
                      <a:lnTo>
                        <a:pt x="411" y="90"/>
                      </a:lnTo>
                      <a:lnTo>
                        <a:pt x="459" y="77"/>
                      </a:lnTo>
                      <a:lnTo>
                        <a:pt x="507" y="63"/>
                      </a:lnTo>
                      <a:lnTo>
                        <a:pt x="559" y="52"/>
                      </a:lnTo>
                      <a:lnTo>
                        <a:pt x="611" y="42"/>
                      </a:lnTo>
                      <a:lnTo>
                        <a:pt x="666" y="34"/>
                      </a:lnTo>
                      <a:lnTo>
                        <a:pt x="720" y="27"/>
                      </a:lnTo>
                      <a:lnTo>
                        <a:pt x="776" y="21"/>
                      </a:lnTo>
                      <a:lnTo>
                        <a:pt x="833" y="17"/>
                      </a:lnTo>
                      <a:lnTo>
                        <a:pt x="891" y="15"/>
                      </a:lnTo>
                      <a:lnTo>
                        <a:pt x="947" y="15"/>
                      </a:lnTo>
                      <a:lnTo>
                        <a:pt x="947"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6" name="Freeform 67"/>
                <p:cNvSpPr>
                  <a:spLocks/>
                </p:cNvSpPr>
                <p:nvPr/>
              </p:nvSpPr>
              <p:spPr bwMode="auto">
                <a:xfrm>
                  <a:off x="2466" y="2612"/>
                  <a:ext cx="913" cy="395"/>
                </a:xfrm>
                <a:custGeom>
                  <a:avLst/>
                  <a:gdLst>
                    <a:gd name="T0" fmla="*/ 913 w 913"/>
                    <a:gd name="T1" fmla="*/ 0 h 395"/>
                    <a:gd name="T2" fmla="*/ 857 w 913"/>
                    <a:gd name="T3" fmla="*/ 0 h 395"/>
                    <a:gd name="T4" fmla="*/ 799 w 913"/>
                    <a:gd name="T5" fmla="*/ 2 h 395"/>
                    <a:gd name="T6" fmla="*/ 742 w 913"/>
                    <a:gd name="T7" fmla="*/ 6 h 395"/>
                    <a:gd name="T8" fmla="*/ 686 w 913"/>
                    <a:gd name="T9" fmla="*/ 12 h 395"/>
                    <a:gd name="T10" fmla="*/ 632 w 913"/>
                    <a:gd name="T11" fmla="*/ 19 h 395"/>
                    <a:gd name="T12" fmla="*/ 577 w 913"/>
                    <a:gd name="T13" fmla="*/ 27 h 395"/>
                    <a:gd name="T14" fmla="*/ 525 w 913"/>
                    <a:gd name="T15" fmla="*/ 37 h 395"/>
                    <a:gd name="T16" fmla="*/ 473 w 913"/>
                    <a:gd name="T17" fmla="*/ 48 h 395"/>
                    <a:gd name="T18" fmla="*/ 425 w 913"/>
                    <a:gd name="T19" fmla="*/ 62 h 395"/>
                    <a:gd name="T20" fmla="*/ 377 w 913"/>
                    <a:gd name="T21" fmla="*/ 75 h 395"/>
                    <a:gd name="T22" fmla="*/ 333 w 913"/>
                    <a:gd name="T23" fmla="*/ 90 h 395"/>
                    <a:gd name="T24" fmla="*/ 288 w 913"/>
                    <a:gd name="T25" fmla="*/ 106 h 395"/>
                    <a:gd name="T26" fmla="*/ 248 w 913"/>
                    <a:gd name="T27" fmla="*/ 125 h 395"/>
                    <a:gd name="T28" fmla="*/ 210 w 913"/>
                    <a:gd name="T29" fmla="*/ 142 h 395"/>
                    <a:gd name="T30" fmla="*/ 175 w 913"/>
                    <a:gd name="T31" fmla="*/ 163 h 395"/>
                    <a:gd name="T32" fmla="*/ 142 w 913"/>
                    <a:gd name="T33" fmla="*/ 182 h 395"/>
                    <a:gd name="T34" fmla="*/ 114 w 913"/>
                    <a:gd name="T35" fmla="*/ 203 h 395"/>
                    <a:gd name="T36" fmla="*/ 87 w 913"/>
                    <a:gd name="T37" fmla="*/ 226 h 395"/>
                    <a:gd name="T38" fmla="*/ 66 w 913"/>
                    <a:gd name="T39" fmla="*/ 249 h 395"/>
                    <a:gd name="T40" fmla="*/ 44 w 913"/>
                    <a:gd name="T41" fmla="*/ 272 h 395"/>
                    <a:gd name="T42" fmla="*/ 29 w 913"/>
                    <a:gd name="T43" fmla="*/ 297 h 395"/>
                    <a:gd name="T44" fmla="*/ 18 w 913"/>
                    <a:gd name="T45" fmla="*/ 320 h 395"/>
                    <a:gd name="T46" fmla="*/ 8 w 913"/>
                    <a:gd name="T47" fmla="*/ 345 h 395"/>
                    <a:gd name="T48" fmla="*/ 2 w 913"/>
                    <a:gd name="T49" fmla="*/ 370 h 395"/>
                    <a:gd name="T50" fmla="*/ 0 w 913"/>
                    <a:gd name="T51" fmla="*/ 395 h 395"/>
                    <a:gd name="T52" fmla="*/ 37 w 913"/>
                    <a:gd name="T53" fmla="*/ 395 h 395"/>
                    <a:gd name="T54" fmla="*/ 37 w 913"/>
                    <a:gd name="T55" fmla="*/ 370 h 395"/>
                    <a:gd name="T56" fmla="*/ 43 w 913"/>
                    <a:gd name="T57" fmla="*/ 345 h 395"/>
                    <a:gd name="T58" fmla="*/ 52 w 913"/>
                    <a:gd name="T59" fmla="*/ 320 h 395"/>
                    <a:gd name="T60" fmla="*/ 66 w 913"/>
                    <a:gd name="T61" fmla="*/ 295 h 395"/>
                    <a:gd name="T62" fmla="*/ 83 w 913"/>
                    <a:gd name="T63" fmla="*/ 272 h 395"/>
                    <a:gd name="T64" fmla="*/ 102 w 913"/>
                    <a:gd name="T65" fmla="*/ 249 h 395"/>
                    <a:gd name="T66" fmla="*/ 127 w 913"/>
                    <a:gd name="T67" fmla="*/ 226 h 395"/>
                    <a:gd name="T68" fmla="*/ 154 w 913"/>
                    <a:gd name="T69" fmla="*/ 205 h 395"/>
                    <a:gd name="T70" fmla="*/ 185 w 913"/>
                    <a:gd name="T71" fmla="*/ 184 h 395"/>
                    <a:gd name="T72" fmla="*/ 217 w 913"/>
                    <a:gd name="T73" fmla="*/ 163 h 395"/>
                    <a:gd name="T74" fmla="*/ 254 w 913"/>
                    <a:gd name="T75" fmla="*/ 144 h 395"/>
                    <a:gd name="T76" fmla="*/ 292 w 913"/>
                    <a:gd name="T77" fmla="*/ 127 h 395"/>
                    <a:gd name="T78" fmla="*/ 335 w 913"/>
                    <a:gd name="T79" fmla="*/ 109 h 395"/>
                    <a:gd name="T80" fmla="*/ 379 w 913"/>
                    <a:gd name="T81" fmla="*/ 92 h 395"/>
                    <a:gd name="T82" fmla="*/ 427 w 913"/>
                    <a:gd name="T83" fmla="*/ 79 h 395"/>
                    <a:gd name="T84" fmla="*/ 475 w 913"/>
                    <a:gd name="T85" fmla="*/ 65 h 395"/>
                    <a:gd name="T86" fmla="*/ 525 w 913"/>
                    <a:gd name="T87" fmla="*/ 54 h 395"/>
                    <a:gd name="T88" fmla="*/ 578 w 913"/>
                    <a:gd name="T89" fmla="*/ 44 h 395"/>
                    <a:gd name="T90" fmla="*/ 632 w 913"/>
                    <a:gd name="T91" fmla="*/ 35 h 395"/>
                    <a:gd name="T92" fmla="*/ 686 w 913"/>
                    <a:gd name="T93" fmla="*/ 27 h 395"/>
                    <a:gd name="T94" fmla="*/ 742 w 913"/>
                    <a:gd name="T95" fmla="*/ 21 h 395"/>
                    <a:gd name="T96" fmla="*/ 799 w 913"/>
                    <a:gd name="T97" fmla="*/ 17 h 395"/>
                    <a:gd name="T98" fmla="*/ 857 w 913"/>
                    <a:gd name="T99" fmla="*/ 15 h 395"/>
                    <a:gd name="T100" fmla="*/ 913 w 913"/>
                    <a:gd name="T101" fmla="*/ 14 h 395"/>
                    <a:gd name="T102" fmla="*/ 913 w 913"/>
                    <a:gd name="T103" fmla="*/ 0 h 3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3"/>
                    <a:gd name="T157" fmla="*/ 0 h 395"/>
                    <a:gd name="T158" fmla="*/ 913 w 913"/>
                    <a:gd name="T159" fmla="*/ 395 h 39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3" h="395">
                      <a:moveTo>
                        <a:pt x="913" y="0"/>
                      </a:moveTo>
                      <a:lnTo>
                        <a:pt x="857" y="0"/>
                      </a:lnTo>
                      <a:lnTo>
                        <a:pt x="799" y="2"/>
                      </a:lnTo>
                      <a:lnTo>
                        <a:pt x="742" y="6"/>
                      </a:lnTo>
                      <a:lnTo>
                        <a:pt x="686" y="12"/>
                      </a:lnTo>
                      <a:lnTo>
                        <a:pt x="632" y="19"/>
                      </a:lnTo>
                      <a:lnTo>
                        <a:pt x="577" y="27"/>
                      </a:lnTo>
                      <a:lnTo>
                        <a:pt x="525" y="37"/>
                      </a:lnTo>
                      <a:lnTo>
                        <a:pt x="473" y="48"/>
                      </a:lnTo>
                      <a:lnTo>
                        <a:pt x="425" y="62"/>
                      </a:lnTo>
                      <a:lnTo>
                        <a:pt x="377" y="75"/>
                      </a:lnTo>
                      <a:lnTo>
                        <a:pt x="333" y="90"/>
                      </a:lnTo>
                      <a:lnTo>
                        <a:pt x="288" y="106"/>
                      </a:lnTo>
                      <a:lnTo>
                        <a:pt x="248" y="125"/>
                      </a:lnTo>
                      <a:lnTo>
                        <a:pt x="210" y="142"/>
                      </a:lnTo>
                      <a:lnTo>
                        <a:pt x="175" y="163"/>
                      </a:lnTo>
                      <a:lnTo>
                        <a:pt x="142" y="182"/>
                      </a:lnTo>
                      <a:lnTo>
                        <a:pt x="114" y="203"/>
                      </a:lnTo>
                      <a:lnTo>
                        <a:pt x="87" y="226"/>
                      </a:lnTo>
                      <a:lnTo>
                        <a:pt x="66" y="249"/>
                      </a:lnTo>
                      <a:lnTo>
                        <a:pt x="44" y="272"/>
                      </a:lnTo>
                      <a:lnTo>
                        <a:pt x="29" y="297"/>
                      </a:lnTo>
                      <a:lnTo>
                        <a:pt x="18" y="320"/>
                      </a:lnTo>
                      <a:lnTo>
                        <a:pt x="8" y="345"/>
                      </a:lnTo>
                      <a:lnTo>
                        <a:pt x="2" y="370"/>
                      </a:lnTo>
                      <a:lnTo>
                        <a:pt x="0" y="395"/>
                      </a:lnTo>
                      <a:lnTo>
                        <a:pt x="37" y="395"/>
                      </a:lnTo>
                      <a:lnTo>
                        <a:pt x="37" y="370"/>
                      </a:lnTo>
                      <a:lnTo>
                        <a:pt x="43" y="345"/>
                      </a:lnTo>
                      <a:lnTo>
                        <a:pt x="52" y="320"/>
                      </a:lnTo>
                      <a:lnTo>
                        <a:pt x="66" y="295"/>
                      </a:lnTo>
                      <a:lnTo>
                        <a:pt x="83" y="272"/>
                      </a:lnTo>
                      <a:lnTo>
                        <a:pt x="102" y="249"/>
                      </a:lnTo>
                      <a:lnTo>
                        <a:pt x="127" y="226"/>
                      </a:lnTo>
                      <a:lnTo>
                        <a:pt x="154" y="205"/>
                      </a:lnTo>
                      <a:lnTo>
                        <a:pt x="185" y="184"/>
                      </a:lnTo>
                      <a:lnTo>
                        <a:pt x="217" y="163"/>
                      </a:lnTo>
                      <a:lnTo>
                        <a:pt x="254" y="144"/>
                      </a:lnTo>
                      <a:lnTo>
                        <a:pt x="292" y="127"/>
                      </a:lnTo>
                      <a:lnTo>
                        <a:pt x="335" y="109"/>
                      </a:lnTo>
                      <a:lnTo>
                        <a:pt x="379" y="92"/>
                      </a:lnTo>
                      <a:lnTo>
                        <a:pt x="427" y="79"/>
                      </a:lnTo>
                      <a:lnTo>
                        <a:pt x="475" y="65"/>
                      </a:lnTo>
                      <a:lnTo>
                        <a:pt x="525" y="54"/>
                      </a:lnTo>
                      <a:lnTo>
                        <a:pt x="578" y="44"/>
                      </a:lnTo>
                      <a:lnTo>
                        <a:pt x="632" y="35"/>
                      </a:lnTo>
                      <a:lnTo>
                        <a:pt x="686" y="27"/>
                      </a:lnTo>
                      <a:lnTo>
                        <a:pt x="742" y="21"/>
                      </a:lnTo>
                      <a:lnTo>
                        <a:pt x="799" y="17"/>
                      </a:lnTo>
                      <a:lnTo>
                        <a:pt x="857" y="15"/>
                      </a:lnTo>
                      <a:lnTo>
                        <a:pt x="913" y="14"/>
                      </a:lnTo>
                      <a:lnTo>
                        <a:pt x="913"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7" name="Freeform 68"/>
                <p:cNvSpPr>
                  <a:spLocks/>
                </p:cNvSpPr>
                <p:nvPr/>
              </p:nvSpPr>
              <p:spPr bwMode="auto">
                <a:xfrm>
                  <a:off x="2503" y="2626"/>
                  <a:ext cx="876" cy="381"/>
                </a:xfrm>
                <a:custGeom>
                  <a:avLst/>
                  <a:gdLst>
                    <a:gd name="T0" fmla="*/ 876 w 876"/>
                    <a:gd name="T1" fmla="*/ 0 h 381"/>
                    <a:gd name="T2" fmla="*/ 820 w 876"/>
                    <a:gd name="T3" fmla="*/ 1 h 381"/>
                    <a:gd name="T4" fmla="*/ 762 w 876"/>
                    <a:gd name="T5" fmla="*/ 3 h 381"/>
                    <a:gd name="T6" fmla="*/ 705 w 876"/>
                    <a:gd name="T7" fmla="*/ 7 h 381"/>
                    <a:gd name="T8" fmla="*/ 649 w 876"/>
                    <a:gd name="T9" fmla="*/ 13 h 381"/>
                    <a:gd name="T10" fmla="*/ 595 w 876"/>
                    <a:gd name="T11" fmla="*/ 21 h 381"/>
                    <a:gd name="T12" fmla="*/ 541 w 876"/>
                    <a:gd name="T13" fmla="*/ 30 h 381"/>
                    <a:gd name="T14" fmla="*/ 488 w 876"/>
                    <a:gd name="T15" fmla="*/ 40 h 381"/>
                    <a:gd name="T16" fmla="*/ 438 w 876"/>
                    <a:gd name="T17" fmla="*/ 51 h 381"/>
                    <a:gd name="T18" fmla="*/ 390 w 876"/>
                    <a:gd name="T19" fmla="*/ 65 h 381"/>
                    <a:gd name="T20" fmla="*/ 342 w 876"/>
                    <a:gd name="T21" fmla="*/ 78 h 381"/>
                    <a:gd name="T22" fmla="*/ 298 w 876"/>
                    <a:gd name="T23" fmla="*/ 95 h 381"/>
                    <a:gd name="T24" fmla="*/ 255 w 876"/>
                    <a:gd name="T25" fmla="*/ 113 h 381"/>
                    <a:gd name="T26" fmla="*/ 217 w 876"/>
                    <a:gd name="T27" fmla="*/ 130 h 381"/>
                    <a:gd name="T28" fmla="*/ 180 w 876"/>
                    <a:gd name="T29" fmla="*/ 149 h 381"/>
                    <a:gd name="T30" fmla="*/ 148 w 876"/>
                    <a:gd name="T31" fmla="*/ 170 h 381"/>
                    <a:gd name="T32" fmla="*/ 117 w 876"/>
                    <a:gd name="T33" fmla="*/ 191 h 381"/>
                    <a:gd name="T34" fmla="*/ 90 w 876"/>
                    <a:gd name="T35" fmla="*/ 212 h 381"/>
                    <a:gd name="T36" fmla="*/ 65 w 876"/>
                    <a:gd name="T37" fmla="*/ 235 h 381"/>
                    <a:gd name="T38" fmla="*/ 46 w 876"/>
                    <a:gd name="T39" fmla="*/ 258 h 381"/>
                    <a:gd name="T40" fmla="*/ 29 w 876"/>
                    <a:gd name="T41" fmla="*/ 281 h 381"/>
                    <a:gd name="T42" fmla="*/ 15 w 876"/>
                    <a:gd name="T43" fmla="*/ 306 h 381"/>
                    <a:gd name="T44" fmla="*/ 6 w 876"/>
                    <a:gd name="T45" fmla="*/ 331 h 381"/>
                    <a:gd name="T46" fmla="*/ 0 w 876"/>
                    <a:gd name="T47" fmla="*/ 356 h 381"/>
                    <a:gd name="T48" fmla="*/ 0 w 876"/>
                    <a:gd name="T49" fmla="*/ 381 h 381"/>
                    <a:gd name="T50" fmla="*/ 34 w 876"/>
                    <a:gd name="T51" fmla="*/ 381 h 381"/>
                    <a:gd name="T52" fmla="*/ 36 w 876"/>
                    <a:gd name="T53" fmla="*/ 356 h 381"/>
                    <a:gd name="T54" fmla="*/ 42 w 876"/>
                    <a:gd name="T55" fmla="*/ 333 h 381"/>
                    <a:gd name="T56" fmla="*/ 50 w 876"/>
                    <a:gd name="T57" fmla="*/ 310 h 381"/>
                    <a:gd name="T58" fmla="*/ 63 w 876"/>
                    <a:gd name="T59" fmla="*/ 287 h 381"/>
                    <a:gd name="T60" fmla="*/ 79 w 876"/>
                    <a:gd name="T61" fmla="*/ 264 h 381"/>
                    <a:gd name="T62" fmla="*/ 98 w 876"/>
                    <a:gd name="T63" fmla="*/ 241 h 381"/>
                    <a:gd name="T64" fmla="*/ 121 w 876"/>
                    <a:gd name="T65" fmla="*/ 220 h 381"/>
                    <a:gd name="T66" fmla="*/ 148 w 876"/>
                    <a:gd name="T67" fmla="*/ 199 h 381"/>
                    <a:gd name="T68" fmla="*/ 177 w 876"/>
                    <a:gd name="T69" fmla="*/ 178 h 381"/>
                    <a:gd name="T70" fmla="*/ 207 w 876"/>
                    <a:gd name="T71" fmla="*/ 159 h 381"/>
                    <a:gd name="T72" fmla="*/ 244 w 876"/>
                    <a:gd name="T73" fmla="*/ 140 h 381"/>
                    <a:gd name="T74" fmla="*/ 280 w 876"/>
                    <a:gd name="T75" fmla="*/ 122 h 381"/>
                    <a:gd name="T76" fmla="*/ 321 w 876"/>
                    <a:gd name="T77" fmla="*/ 107 h 381"/>
                    <a:gd name="T78" fmla="*/ 363 w 876"/>
                    <a:gd name="T79" fmla="*/ 92 h 381"/>
                    <a:gd name="T80" fmla="*/ 409 w 876"/>
                    <a:gd name="T81" fmla="*/ 76 h 381"/>
                    <a:gd name="T82" fmla="*/ 455 w 876"/>
                    <a:gd name="T83" fmla="*/ 65 h 381"/>
                    <a:gd name="T84" fmla="*/ 503 w 876"/>
                    <a:gd name="T85" fmla="*/ 53 h 381"/>
                    <a:gd name="T86" fmla="*/ 555 w 876"/>
                    <a:gd name="T87" fmla="*/ 44 h 381"/>
                    <a:gd name="T88" fmla="*/ 605 w 876"/>
                    <a:gd name="T89" fmla="*/ 34 h 381"/>
                    <a:gd name="T90" fmla="*/ 659 w 876"/>
                    <a:gd name="T91" fmla="*/ 28 h 381"/>
                    <a:gd name="T92" fmla="*/ 712 w 876"/>
                    <a:gd name="T93" fmla="*/ 23 h 381"/>
                    <a:gd name="T94" fmla="*/ 766 w 876"/>
                    <a:gd name="T95" fmla="*/ 19 h 381"/>
                    <a:gd name="T96" fmla="*/ 822 w 876"/>
                    <a:gd name="T97" fmla="*/ 17 h 381"/>
                    <a:gd name="T98" fmla="*/ 876 w 876"/>
                    <a:gd name="T99" fmla="*/ 15 h 381"/>
                    <a:gd name="T100" fmla="*/ 876 w 876"/>
                    <a:gd name="T101" fmla="*/ 0 h 3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6"/>
                    <a:gd name="T154" fmla="*/ 0 h 381"/>
                    <a:gd name="T155" fmla="*/ 876 w 876"/>
                    <a:gd name="T156" fmla="*/ 381 h 38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6" h="381">
                      <a:moveTo>
                        <a:pt x="876" y="0"/>
                      </a:moveTo>
                      <a:lnTo>
                        <a:pt x="820" y="1"/>
                      </a:lnTo>
                      <a:lnTo>
                        <a:pt x="762" y="3"/>
                      </a:lnTo>
                      <a:lnTo>
                        <a:pt x="705" y="7"/>
                      </a:lnTo>
                      <a:lnTo>
                        <a:pt x="649" y="13"/>
                      </a:lnTo>
                      <a:lnTo>
                        <a:pt x="595" y="21"/>
                      </a:lnTo>
                      <a:lnTo>
                        <a:pt x="541" y="30"/>
                      </a:lnTo>
                      <a:lnTo>
                        <a:pt x="488" y="40"/>
                      </a:lnTo>
                      <a:lnTo>
                        <a:pt x="438" y="51"/>
                      </a:lnTo>
                      <a:lnTo>
                        <a:pt x="390" y="65"/>
                      </a:lnTo>
                      <a:lnTo>
                        <a:pt x="342" y="78"/>
                      </a:lnTo>
                      <a:lnTo>
                        <a:pt x="298" y="95"/>
                      </a:lnTo>
                      <a:lnTo>
                        <a:pt x="255" y="113"/>
                      </a:lnTo>
                      <a:lnTo>
                        <a:pt x="217" y="130"/>
                      </a:lnTo>
                      <a:lnTo>
                        <a:pt x="180" y="149"/>
                      </a:lnTo>
                      <a:lnTo>
                        <a:pt x="148" y="170"/>
                      </a:lnTo>
                      <a:lnTo>
                        <a:pt x="117" y="191"/>
                      </a:lnTo>
                      <a:lnTo>
                        <a:pt x="90" y="212"/>
                      </a:lnTo>
                      <a:lnTo>
                        <a:pt x="65" y="235"/>
                      </a:lnTo>
                      <a:lnTo>
                        <a:pt x="46" y="258"/>
                      </a:lnTo>
                      <a:lnTo>
                        <a:pt x="29" y="281"/>
                      </a:lnTo>
                      <a:lnTo>
                        <a:pt x="15" y="306"/>
                      </a:lnTo>
                      <a:lnTo>
                        <a:pt x="6" y="331"/>
                      </a:lnTo>
                      <a:lnTo>
                        <a:pt x="0" y="356"/>
                      </a:lnTo>
                      <a:lnTo>
                        <a:pt x="0" y="381"/>
                      </a:lnTo>
                      <a:lnTo>
                        <a:pt x="34" y="381"/>
                      </a:lnTo>
                      <a:lnTo>
                        <a:pt x="36" y="356"/>
                      </a:lnTo>
                      <a:lnTo>
                        <a:pt x="42" y="333"/>
                      </a:lnTo>
                      <a:lnTo>
                        <a:pt x="50" y="310"/>
                      </a:lnTo>
                      <a:lnTo>
                        <a:pt x="63" y="287"/>
                      </a:lnTo>
                      <a:lnTo>
                        <a:pt x="79" y="264"/>
                      </a:lnTo>
                      <a:lnTo>
                        <a:pt x="98" y="241"/>
                      </a:lnTo>
                      <a:lnTo>
                        <a:pt x="121" y="220"/>
                      </a:lnTo>
                      <a:lnTo>
                        <a:pt x="148" y="199"/>
                      </a:lnTo>
                      <a:lnTo>
                        <a:pt x="177" y="178"/>
                      </a:lnTo>
                      <a:lnTo>
                        <a:pt x="207" y="159"/>
                      </a:lnTo>
                      <a:lnTo>
                        <a:pt x="244" y="140"/>
                      </a:lnTo>
                      <a:lnTo>
                        <a:pt x="280" y="122"/>
                      </a:lnTo>
                      <a:lnTo>
                        <a:pt x="321" y="107"/>
                      </a:lnTo>
                      <a:lnTo>
                        <a:pt x="363" y="92"/>
                      </a:lnTo>
                      <a:lnTo>
                        <a:pt x="409" y="76"/>
                      </a:lnTo>
                      <a:lnTo>
                        <a:pt x="455" y="65"/>
                      </a:lnTo>
                      <a:lnTo>
                        <a:pt x="503" y="53"/>
                      </a:lnTo>
                      <a:lnTo>
                        <a:pt x="555" y="44"/>
                      </a:lnTo>
                      <a:lnTo>
                        <a:pt x="605" y="34"/>
                      </a:lnTo>
                      <a:lnTo>
                        <a:pt x="659" y="28"/>
                      </a:lnTo>
                      <a:lnTo>
                        <a:pt x="712" y="23"/>
                      </a:lnTo>
                      <a:lnTo>
                        <a:pt x="766" y="19"/>
                      </a:lnTo>
                      <a:lnTo>
                        <a:pt x="822" y="17"/>
                      </a:lnTo>
                      <a:lnTo>
                        <a:pt x="876" y="15"/>
                      </a:lnTo>
                      <a:lnTo>
                        <a:pt x="876"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8" name="Freeform 69"/>
                <p:cNvSpPr>
                  <a:spLocks/>
                </p:cNvSpPr>
                <p:nvPr/>
              </p:nvSpPr>
              <p:spPr bwMode="auto">
                <a:xfrm>
                  <a:off x="2537" y="2641"/>
                  <a:ext cx="842" cy="366"/>
                </a:xfrm>
                <a:custGeom>
                  <a:avLst/>
                  <a:gdLst>
                    <a:gd name="T0" fmla="*/ 842 w 842"/>
                    <a:gd name="T1" fmla="*/ 0 h 366"/>
                    <a:gd name="T2" fmla="*/ 788 w 842"/>
                    <a:gd name="T3" fmla="*/ 2 h 366"/>
                    <a:gd name="T4" fmla="*/ 732 w 842"/>
                    <a:gd name="T5" fmla="*/ 4 h 366"/>
                    <a:gd name="T6" fmla="*/ 678 w 842"/>
                    <a:gd name="T7" fmla="*/ 8 h 366"/>
                    <a:gd name="T8" fmla="*/ 625 w 842"/>
                    <a:gd name="T9" fmla="*/ 13 h 366"/>
                    <a:gd name="T10" fmla="*/ 571 w 842"/>
                    <a:gd name="T11" fmla="*/ 19 h 366"/>
                    <a:gd name="T12" fmla="*/ 521 w 842"/>
                    <a:gd name="T13" fmla="*/ 29 h 366"/>
                    <a:gd name="T14" fmla="*/ 469 w 842"/>
                    <a:gd name="T15" fmla="*/ 38 h 366"/>
                    <a:gd name="T16" fmla="*/ 421 w 842"/>
                    <a:gd name="T17" fmla="*/ 50 h 366"/>
                    <a:gd name="T18" fmla="*/ 375 w 842"/>
                    <a:gd name="T19" fmla="*/ 61 h 366"/>
                    <a:gd name="T20" fmla="*/ 329 w 842"/>
                    <a:gd name="T21" fmla="*/ 77 h 366"/>
                    <a:gd name="T22" fmla="*/ 287 w 842"/>
                    <a:gd name="T23" fmla="*/ 92 h 366"/>
                    <a:gd name="T24" fmla="*/ 246 w 842"/>
                    <a:gd name="T25" fmla="*/ 107 h 366"/>
                    <a:gd name="T26" fmla="*/ 210 w 842"/>
                    <a:gd name="T27" fmla="*/ 125 h 366"/>
                    <a:gd name="T28" fmla="*/ 173 w 842"/>
                    <a:gd name="T29" fmla="*/ 144 h 366"/>
                    <a:gd name="T30" fmla="*/ 143 w 842"/>
                    <a:gd name="T31" fmla="*/ 163 h 366"/>
                    <a:gd name="T32" fmla="*/ 114 w 842"/>
                    <a:gd name="T33" fmla="*/ 184 h 366"/>
                    <a:gd name="T34" fmla="*/ 87 w 842"/>
                    <a:gd name="T35" fmla="*/ 205 h 366"/>
                    <a:gd name="T36" fmla="*/ 64 w 842"/>
                    <a:gd name="T37" fmla="*/ 226 h 366"/>
                    <a:gd name="T38" fmla="*/ 45 w 842"/>
                    <a:gd name="T39" fmla="*/ 249 h 366"/>
                    <a:gd name="T40" fmla="*/ 29 w 842"/>
                    <a:gd name="T41" fmla="*/ 272 h 366"/>
                    <a:gd name="T42" fmla="*/ 16 w 842"/>
                    <a:gd name="T43" fmla="*/ 295 h 366"/>
                    <a:gd name="T44" fmla="*/ 8 w 842"/>
                    <a:gd name="T45" fmla="*/ 318 h 366"/>
                    <a:gd name="T46" fmla="*/ 2 w 842"/>
                    <a:gd name="T47" fmla="*/ 341 h 366"/>
                    <a:gd name="T48" fmla="*/ 0 w 842"/>
                    <a:gd name="T49" fmla="*/ 366 h 366"/>
                    <a:gd name="T50" fmla="*/ 35 w 842"/>
                    <a:gd name="T51" fmla="*/ 366 h 366"/>
                    <a:gd name="T52" fmla="*/ 37 w 842"/>
                    <a:gd name="T53" fmla="*/ 341 h 366"/>
                    <a:gd name="T54" fmla="*/ 43 w 842"/>
                    <a:gd name="T55" fmla="*/ 318 h 366"/>
                    <a:gd name="T56" fmla="*/ 52 w 842"/>
                    <a:gd name="T57" fmla="*/ 295 h 366"/>
                    <a:gd name="T58" fmla="*/ 66 w 842"/>
                    <a:gd name="T59" fmla="*/ 272 h 366"/>
                    <a:gd name="T60" fmla="*/ 81 w 842"/>
                    <a:gd name="T61" fmla="*/ 249 h 366"/>
                    <a:gd name="T62" fmla="*/ 102 w 842"/>
                    <a:gd name="T63" fmla="*/ 226 h 366"/>
                    <a:gd name="T64" fmla="*/ 125 w 842"/>
                    <a:gd name="T65" fmla="*/ 205 h 366"/>
                    <a:gd name="T66" fmla="*/ 152 w 842"/>
                    <a:gd name="T67" fmla="*/ 184 h 366"/>
                    <a:gd name="T68" fmla="*/ 183 w 842"/>
                    <a:gd name="T69" fmla="*/ 165 h 366"/>
                    <a:gd name="T70" fmla="*/ 216 w 842"/>
                    <a:gd name="T71" fmla="*/ 146 h 366"/>
                    <a:gd name="T72" fmla="*/ 252 w 842"/>
                    <a:gd name="T73" fmla="*/ 126 h 366"/>
                    <a:gd name="T74" fmla="*/ 292 w 842"/>
                    <a:gd name="T75" fmla="*/ 109 h 366"/>
                    <a:gd name="T76" fmla="*/ 333 w 842"/>
                    <a:gd name="T77" fmla="*/ 94 h 366"/>
                    <a:gd name="T78" fmla="*/ 377 w 842"/>
                    <a:gd name="T79" fmla="*/ 80 h 366"/>
                    <a:gd name="T80" fmla="*/ 423 w 842"/>
                    <a:gd name="T81" fmla="*/ 67 h 366"/>
                    <a:gd name="T82" fmla="*/ 471 w 842"/>
                    <a:gd name="T83" fmla="*/ 56 h 366"/>
                    <a:gd name="T84" fmla="*/ 521 w 842"/>
                    <a:gd name="T85" fmla="*/ 44 h 366"/>
                    <a:gd name="T86" fmla="*/ 573 w 842"/>
                    <a:gd name="T87" fmla="*/ 36 h 366"/>
                    <a:gd name="T88" fmla="*/ 625 w 842"/>
                    <a:gd name="T89" fmla="*/ 29 h 366"/>
                    <a:gd name="T90" fmla="*/ 678 w 842"/>
                    <a:gd name="T91" fmla="*/ 23 h 366"/>
                    <a:gd name="T92" fmla="*/ 732 w 842"/>
                    <a:gd name="T93" fmla="*/ 19 h 366"/>
                    <a:gd name="T94" fmla="*/ 788 w 842"/>
                    <a:gd name="T95" fmla="*/ 17 h 366"/>
                    <a:gd name="T96" fmla="*/ 842 w 842"/>
                    <a:gd name="T97" fmla="*/ 15 h 366"/>
                    <a:gd name="T98" fmla="*/ 842 w 842"/>
                    <a:gd name="T99" fmla="*/ 0 h 3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42"/>
                    <a:gd name="T151" fmla="*/ 0 h 366"/>
                    <a:gd name="T152" fmla="*/ 842 w 842"/>
                    <a:gd name="T153" fmla="*/ 366 h 3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42" h="366">
                      <a:moveTo>
                        <a:pt x="842" y="0"/>
                      </a:moveTo>
                      <a:lnTo>
                        <a:pt x="788" y="2"/>
                      </a:lnTo>
                      <a:lnTo>
                        <a:pt x="732" y="4"/>
                      </a:lnTo>
                      <a:lnTo>
                        <a:pt x="678" y="8"/>
                      </a:lnTo>
                      <a:lnTo>
                        <a:pt x="625" y="13"/>
                      </a:lnTo>
                      <a:lnTo>
                        <a:pt x="571" y="19"/>
                      </a:lnTo>
                      <a:lnTo>
                        <a:pt x="521" y="29"/>
                      </a:lnTo>
                      <a:lnTo>
                        <a:pt x="469" y="38"/>
                      </a:lnTo>
                      <a:lnTo>
                        <a:pt x="421" y="50"/>
                      </a:lnTo>
                      <a:lnTo>
                        <a:pt x="375" y="61"/>
                      </a:lnTo>
                      <a:lnTo>
                        <a:pt x="329" y="77"/>
                      </a:lnTo>
                      <a:lnTo>
                        <a:pt x="287" y="92"/>
                      </a:lnTo>
                      <a:lnTo>
                        <a:pt x="246" y="107"/>
                      </a:lnTo>
                      <a:lnTo>
                        <a:pt x="210" y="125"/>
                      </a:lnTo>
                      <a:lnTo>
                        <a:pt x="173" y="144"/>
                      </a:lnTo>
                      <a:lnTo>
                        <a:pt x="143" y="163"/>
                      </a:lnTo>
                      <a:lnTo>
                        <a:pt x="114" y="184"/>
                      </a:lnTo>
                      <a:lnTo>
                        <a:pt x="87" y="205"/>
                      </a:lnTo>
                      <a:lnTo>
                        <a:pt x="64" y="226"/>
                      </a:lnTo>
                      <a:lnTo>
                        <a:pt x="45" y="249"/>
                      </a:lnTo>
                      <a:lnTo>
                        <a:pt x="29" y="272"/>
                      </a:lnTo>
                      <a:lnTo>
                        <a:pt x="16" y="295"/>
                      </a:lnTo>
                      <a:lnTo>
                        <a:pt x="8" y="318"/>
                      </a:lnTo>
                      <a:lnTo>
                        <a:pt x="2" y="341"/>
                      </a:lnTo>
                      <a:lnTo>
                        <a:pt x="0" y="366"/>
                      </a:lnTo>
                      <a:lnTo>
                        <a:pt x="35" y="366"/>
                      </a:lnTo>
                      <a:lnTo>
                        <a:pt x="37" y="341"/>
                      </a:lnTo>
                      <a:lnTo>
                        <a:pt x="43" y="318"/>
                      </a:lnTo>
                      <a:lnTo>
                        <a:pt x="52" y="295"/>
                      </a:lnTo>
                      <a:lnTo>
                        <a:pt x="66" y="272"/>
                      </a:lnTo>
                      <a:lnTo>
                        <a:pt x="81" y="249"/>
                      </a:lnTo>
                      <a:lnTo>
                        <a:pt x="102" y="226"/>
                      </a:lnTo>
                      <a:lnTo>
                        <a:pt x="125" y="205"/>
                      </a:lnTo>
                      <a:lnTo>
                        <a:pt x="152" y="184"/>
                      </a:lnTo>
                      <a:lnTo>
                        <a:pt x="183" y="165"/>
                      </a:lnTo>
                      <a:lnTo>
                        <a:pt x="216" y="146"/>
                      </a:lnTo>
                      <a:lnTo>
                        <a:pt x="252" y="126"/>
                      </a:lnTo>
                      <a:lnTo>
                        <a:pt x="292" y="109"/>
                      </a:lnTo>
                      <a:lnTo>
                        <a:pt x="333" y="94"/>
                      </a:lnTo>
                      <a:lnTo>
                        <a:pt x="377" y="80"/>
                      </a:lnTo>
                      <a:lnTo>
                        <a:pt x="423" y="67"/>
                      </a:lnTo>
                      <a:lnTo>
                        <a:pt x="471" y="56"/>
                      </a:lnTo>
                      <a:lnTo>
                        <a:pt x="521" y="44"/>
                      </a:lnTo>
                      <a:lnTo>
                        <a:pt x="573" y="36"/>
                      </a:lnTo>
                      <a:lnTo>
                        <a:pt x="625" y="29"/>
                      </a:lnTo>
                      <a:lnTo>
                        <a:pt x="678" y="23"/>
                      </a:lnTo>
                      <a:lnTo>
                        <a:pt x="732" y="19"/>
                      </a:lnTo>
                      <a:lnTo>
                        <a:pt x="788" y="17"/>
                      </a:lnTo>
                      <a:lnTo>
                        <a:pt x="842" y="15"/>
                      </a:lnTo>
                      <a:lnTo>
                        <a:pt x="842"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9" name="Freeform 70"/>
                <p:cNvSpPr>
                  <a:spLocks/>
                </p:cNvSpPr>
                <p:nvPr/>
              </p:nvSpPr>
              <p:spPr bwMode="auto">
                <a:xfrm>
                  <a:off x="2572" y="2656"/>
                  <a:ext cx="807" cy="351"/>
                </a:xfrm>
                <a:custGeom>
                  <a:avLst/>
                  <a:gdLst>
                    <a:gd name="T0" fmla="*/ 807 w 807"/>
                    <a:gd name="T1" fmla="*/ 0 h 351"/>
                    <a:gd name="T2" fmla="*/ 753 w 807"/>
                    <a:gd name="T3" fmla="*/ 2 h 351"/>
                    <a:gd name="T4" fmla="*/ 697 w 807"/>
                    <a:gd name="T5" fmla="*/ 4 h 351"/>
                    <a:gd name="T6" fmla="*/ 643 w 807"/>
                    <a:gd name="T7" fmla="*/ 8 h 351"/>
                    <a:gd name="T8" fmla="*/ 590 w 807"/>
                    <a:gd name="T9" fmla="*/ 14 h 351"/>
                    <a:gd name="T10" fmla="*/ 538 w 807"/>
                    <a:gd name="T11" fmla="*/ 21 h 351"/>
                    <a:gd name="T12" fmla="*/ 486 w 807"/>
                    <a:gd name="T13" fmla="*/ 29 h 351"/>
                    <a:gd name="T14" fmla="*/ 436 w 807"/>
                    <a:gd name="T15" fmla="*/ 41 h 351"/>
                    <a:gd name="T16" fmla="*/ 388 w 807"/>
                    <a:gd name="T17" fmla="*/ 52 h 351"/>
                    <a:gd name="T18" fmla="*/ 342 w 807"/>
                    <a:gd name="T19" fmla="*/ 65 h 351"/>
                    <a:gd name="T20" fmla="*/ 298 w 807"/>
                    <a:gd name="T21" fmla="*/ 79 h 351"/>
                    <a:gd name="T22" fmla="*/ 257 w 807"/>
                    <a:gd name="T23" fmla="*/ 94 h 351"/>
                    <a:gd name="T24" fmla="*/ 217 w 807"/>
                    <a:gd name="T25" fmla="*/ 111 h 351"/>
                    <a:gd name="T26" fmla="*/ 181 w 807"/>
                    <a:gd name="T27" fmla="*/ 131 h 351"/>
                    <a:gd name="T28" fmla="*/ 148 w 807"/>
                    <a:gd name="T29" fmla="*/ 150 h 351"/>
                    <a:gd name="T30" fmla="*/ 117 w 807"/>
                    <a:gd name="T31" fmla="*/ 169 h 351"/>
                    <a:gd name="T32" fmla="*/ 90 w 807"/>
                    <a:gd name="T33" fmla="*/ 190 h 351"/>
                    <a:gd name="T34" fmla="*/ 67 w 807"/>
                    <a:gd name="T35" fmla="*/ 211 h 351"/>
                    <a:gd name="T36" fmla="*/ 46 w 807"/>
                    <a:gd name="T37" fmla="*/ 234 h 351"/>
                    <a:gd name="T38" fmla="*/ 31 w 807"/>
                    <a:gd name="T39" fmla="*/ 257 h 351"/>
                    <a:gd name="T40" fmla="*/ 17 w 807"/>
                    <a:gd name="T41" fmla="*/ 280 h 351"/>
                    <a:gd name="T42" fmla="*/ 8 w 807"/>
                    <a:gd name="T43" fmla="*/ 303 h 351"/>
                    <a:gd name="T44" fmla="*/ 2 w 807"/>
                    <a:gd name="T45" fmla="*/ 326 h 351"/>
                    <a:gd name="T46" fmla="*/ 0 w 807"/>
                    <a:gd name="T47" fmla="*/ 351 h 351"/>
                    <a:gd name="T48" fmla="*/ 35 w 807"/>
                    <a:gd name="T49" fmla="*/ 351 h 351"/>
                    <a:gd name="T50" fmla="*/ 36 w 807"/>
                    <a:gd name="T51" fmla="*/ 328 h 351"/>
                    <a:gd name="T52" fmla="*/ 42 w 807"/>
                    <a:gd name="T53" fmla="*/ 305 h 351"/>
                    <a:gd name="T54" fmla="*/ 52 w 807"/>
                    <a:gd name="T55" fmla="*/ 282 h 351"/>
                    <a:gd name="T56" fmla="*/ 63 w 807"/>
                    <a:gd name="T57" fmla="*/ 261 h 351"/>
                    <a:gd name="T58" fmla="*/ 81 w 807"/>
                    <a:gd name="T59" fmla="*/ 238 h 351"/>
                    <a:gd name="T60" fmla="*/ 100 w 807"/>
                    <a:gd name="T61" fmla="*/ 217 h 351"/>
                    <a:gd name="T62" fmla="*/ 121 w 807"/>
                    <a:gd name="T63" fmla="*/ 198 h 351"/>
                    <a:gd name="T64" fmla="*/ 148 w 807"/>
                    <a:gd name="T65" fmla="*/ 177 h 351"/>
                    <a:gd name="T66" fmla="*/ 177 w 807"/>
                    <a:gd name="T67" fmla="*/ 157 h 351"/>
                    <a:gd name="T68" fmla="*/ 209 w 807"/>
                    <a:gd name="T69" fmla="*/ 140 h 351"/>
                    <a:gd name="T70" fmla="*/ 244 w 807"/>
                    <a:gd name="T71" fmla="*/ 123 h 351"/>
                    <a:gd name="T72" fmla="*/ 280 w 807"/>
                    <a:gd name="T73" fmla="*/ 106 h 351"/>
                    <a:gd name="T74" fmla="*/ 321 w 807"/>
                    <a:gd name="T75" fmla="*/ 90 h 351"/>
                    <a:gd name="T76" fmla="*/ 363 w 807"/>
                    <a:gd name="T77" fmla="*/ 77 h 351"/>
                    <a:gd name="T78" fmla="*/ 405 w 807"/>
                    <a:gd name="T79" fmla="*/ 65 h 351"/>
                    <a:gd name="T80" fmla="*/ 451 w 807"/>
                    <a:gd name="T81" fmla="*/ 54 h 351"/>
                    <a:gd name="T82" fmla="*/ 499 w 807"/>
                    <a:gd name="T83" fmla="*/ 44 h 351"/>
                    <a:gd name="T84" fmla="*/ 549 w 807"/>
                    <a:gd name="T85" fmla="*/ 35 h 351"/>
                    <a:gd name="T86" fmla="*/ 599 w 807"/>
                    <a:gd name="T87" fmla="*/ 29 h 351"/>
                    <a:gd name="T88" fmla="*/ 651 w 807"/>
                    <a:gd name="T89" fmla="*/ 23 h 351"/>
                    <a:gd name="T90" fmla="*/ 703 w 807"/>
                    <a:gd name="T91" fmla="*/ 19 h 351"/>
                    <a:gd name="T92" fmla="*/ 755 w 807"/>
                    <a:gd name="T93" fmla="*/ 18 h 351"/>
                    <a:gd name="T94" fmla="*/ 807 w 807"/>
                    <a:gd name="T95" fmla="*/ 16 h 351"/>
                    <a:gd name="T96" fmla="*/ 807 w 807"/>
                    <a:gd name="T97" fmla="*/ 0 h 3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07"/>
                    <a:gd name="T148" fmla="*/ 0 h 351"/>
                    <a:gd name="T149" fmla="*/ 807 w 807"/>
                    <a:gd name="T150" fmla="*/ 351 h 3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07" h="351">
                      <a:moveTo>
                        <a:pt x="807" y="0"/>
                      </a:moveTo>
                      <a:lnTo>
                        <a:pt x="753" y="2"/>
                      </a:lnTo>
                      <a:lnTo>
                        <a:pt x="697" y="4"/>
                      </a:lnTo>
                      <a:lnTo>
                        <a:pt x="643" y="8"/>
                      </a:lnTo>
                      <a:lnTo>
                        <a:pt x="590" y="14"/>
                      </a:lnTo>
                      <a:lnTo>
                        <a:pt x="538" y="21"/>
                      </a:lnTo>
                      <a:lnTo>
                        <a:pt x="486" y="29"/>
                      </a:lnTo>
                      <a:lnTo>
                        <a:pt x="436" y="41"/>
                      </a:lnTo>
                      <a:lnTo>
                        <a:pt x="388" y="52"/>
                      </a:lnTo>
                      <a:lnTo>
                        <a:pt x="342" y="65"/>
                      </a:lnTo>
                      <a:lnTo>
                        <a:pt x="298" y="79"/>
                      </a:lnTo>
                      <a:lnTo>
                        <a:pt x="257" y="94"/>
                      </a:lnTo>
                      <a:lnTo>
                        <a:pt x="217" y="111"/>
                      </a:lnTo>
                      <a:lnTo>
                        <a:pt x="181" y="131"/>
                      </a:lnTo>
                      <a:lnTo>
                        <a:pt x="148" y="150"/>
                      </a:lnTo>
                      <a:lnTo>
                        <a:pt x="117" y="169"/>
                      </a:lnTo>
                      <a:lnTo>
                        <a:pt x="90" y="190"/>
                      </a:lnTo>
                      <a:lnTo>
                        <a:pt x="67" y="211"/>
                      </a:lnTo>
                      <a:lnTo>
                        <a:pt x="46" y="234"/>
                      </a:lnTo>
                      <a:lnTo>
                        <a:pt x="31" y="257"/>
                      </a:lnTo>
                      <a:lnTo>
                        <a:pt x="17" y="280"/>
                      </a:lnTo>
                      <a:lnTo>
                        <a:pt x="8" y="303"/>
                      </a:lnTo>
                      <a:lnTo>
                        <a:pt x="2" y="326"/>
                      </a:lnTo>
                      <a:lnTo>
                        <a:pt x="0" y="351"/>
                      </a:lnTo>
                      <a:lnTo>
                        <a:pt x="35" y="351"/>
                      </a:lnTo>
                      <a:lnTo>
                        <a:pt x="36" y="328"/>
                      </a:lnTo>
                      <a:lnTo>
                        <a:pt x="42" y="305"/>
                      </a:lnTo>
                      <a:lnTo>
                        <a:pt x="52" y="282"/>
                      </a:lnTo>
                      <a:lnTo>
                        <a:pt x="63" y="261"/>
                      </a:lnTo>
                      <a:lnTo>
                        <a:pt x="81" y="238"/>
                      </a:lnTo>
                      <a:lnTo>
                        <a:pt x="100" y="217"/>
                      </a:lnTo>
                      <a:lnTo>
                        <a:pt x="121" y="198"/>
                      </a:lnTo>
                      <a:lnTo>
                        <a:pt x="148" y="177"/>
                      </a:lnTo>
                      <a:lnTo>
                        <a:pt x="177" y="157"/>
                      </a:lnTo>
                      <a:lnTo>
                        <a:pt x="209" y="140"/>
                      </a:lnTo>
                      <a:lnTo>
                        <a:pt x="244" y="123"/>
                      </a:lnTo>
                      <a:lnTo>
                        <a:pt x="280" y="106"/>
                      </a:lnTo>
                      <a:lnTo>
                        <a:pt x="321" y="90"/>
                      </a:lnTo>
                      <a:lnTo>
                        <a:pt x="363" y="77"/>
                      </a:lnTo>
                      <a:lnTo>
                        <a:pt x="405" y="65"/>
                      </a:lnTo>
                      <a:lnTo>
                        <a:pt x="451" y="54"/>
                      </a:lnTo>
                      <a:lnTo>
                        <a:pt x="499" y="44"/>
                      </a:lnTo>
                      <a:lnTo>
                        <a:pt x="549" y="35"/>
                      </a:lnTo>
                      <a:lnTo>
                        <a:pt x="599" y="29"/>
                      </a:lnTo>
                      <a:lnTo>
                        <a:pt x="651" y="23"/>
                      </a:lnTo>
                      <a:lnTo>
                        <a:pt x="703" y="19"/>
                      </a:lnTo>
                      <a:lnTo>
                        <a:pt x="755" y="18"/>
                      </a:lnTo>
                      <a:lnTo>
                        <a:pt x="807" y="16"/>
                      </a:lnTo>
                      <a:lnTo>
                        <a:pt x="80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0" name="Freeform 71"/>
                <p:cNvSpPr>
                  <a:spLocks/>
                </p:cNvSpPr>
                <p:nvPr/>
              </p:nvSpPr>
              <p:spPr bwMode="auto">
                <a:xfrm>
                  <a:off x="2607" y="2672"/>
                  <a:ext cx="772" cy="335"/>
                </a:xfrm>
                <a:custGeom>
                  <a:avLst/>
                  <a:gdLst>
                    <a:gd name="T0" fmla="*/ 772 w 772"/>
                    <a:gd name="T1" fmla="*/ 0 h 335"/>
                    <a:gd name="T2" fmla="*/ 720 w 772"/>
                    <a:gd name="T3" fmla="*/ 2 h 335"/>
                    <a:gd name="T4" fmla="*/ 668 w 772"/>
                    <a:gd name="T5" fmla="*/ 3 h 335"/>
                    <a:gd name="T6" fmla="*/ 616 w 772"/>
                    <a:gd name="T7" fmla="*/ 7 h 335"/>
                    <a:gd name="T8" fmla="*/ 564 w 772"/>
                    <a:gd name="T9" fmla="*/ 13 h 335"/>
                    <a:gd name="T10" fmla="*/ 514 w 772"/>
                    <a:gd name="T11" fmla="*/ 19 h 335"/>
                    <a:gd name="T12" fmla="*/ 464 w 772"/>
                    <a:gd name="T13" fmla="*/ 28 h 335"/>
                    <a:gd name="T14" fmla="*/ 416 w 772"/>
                    <a:gd name="T15" fmla="*/ 38 h 335"/>
                    <a:gd name="T16" fmla="*/ 370 w 772"/>
                    <a:gd name="T17" fmla="*/ 49 h 335"/>
                    <a:gd name="T18" fmla="*/ 328 w 772"/>
                    <a:gd name="T19" fmla="*/ 61 h 335"/>
                    <a:gd name="T20" fmla="*/ 286 w 772"/>
                    <a:gd name="T21" fmla="*/ 74 h 335"/>
                    <a:gd name="T22" fmla="*/ 245 w 772"/>
                    <a:gd name="T23" fmla="*/ 90 h 335"/>
                    <a:gd name="T24" fmla="*/ 209 w 772"/>
                    <a:gd name="T25" fmla="*/ 107 h 335"/>
                    <a:gd name="T26" fmla="*/ 174 w 772"/>
                    <a:gd name="T27" fmla="*/ 124 h 335"/>
                    <a:gd name="T28" fmla="*/ 142 w 772"/>
                    <a:gd name="T29" fmla="*/ 141 h 335"/>
                    <a:gd name="T30" fmla="*/ 113 w 772"/>
                    <a:gd name="T31" fmla="*/ 161 h 335"/>
                    <a:gd name="T32" fmla="*/ 86 w 772"/>
                    <a:gd name="T33" fmla="*/ 182 h 335"/>
                    <a:gd name="T34" fmla="*/ 65 w 772"/>
                    <a:gd name="T35" fmla="*/ 201 h 335"/>
                    <a:gd name="T36" fmla="*/ 46 w 772"/>
                    <a:gd name="T37" fmla="*/ 222 h 335"/>
                    <a:gd name="T38" fmla="*/ 28 w 772"/>
                    <a:gd name="T39" fmla="*/ 245 h 335"/>
                    <a:gd name="T40" fmla="*/ 17 w 772"/>
                    <a:gd name="T41" fmla="*/ 266 h 335"/>
                    <a:gd name="T42" fmla="*/ 7 w 772"/>
                    <a:gd name="T43" fmla="*/ 289 h 335"/>
                    <a:gd name="T44" fmla="*/ 1 w 772"/>
                    <a:gd name="T45" fmla="*/ 312 h 335"/>
                    <a:gd name="T46" fmla="*/ 0 w 772"/>
                    <a:gd name="T47" fmla="*/ 335 h 335"/>
                    <a:gd name="T48" fmla="*/ 36 w 772"/>
                    <a:gd name="T49" fmla="*/ 335 h 335"/>
                    <a:gd name="T50" fmla="*/ 38 w 772"/>
                    <a:gd name="T51" fmla="*/ 312 h 335"/>
                    <a:gd name="T52" fmla="*/ 44 w 772"/>
                    <a:gd name="T53" fmla="*/ 289 h 335"/>
                    <a:gd name="T54" fmla="*/ 51 w 772"/>
                    <a:gd name="T55" fmla="*/ 266 h 335"/>
                    <a:gd name="T56" fmla="*/ 65 w 772"/>
                    <a:gd name="T57" fmla="*/ 245 h 335"/>
                    <a:gd name="T58" fmla="*/ 82 w 772"/>
                    <a:gd name="T59" fmla="*/ 224 h 335"/>
                    <a:gd name="T60" fmla="*/ 101 w 772"/>
                    <a:gd name="T61" fmla="*/ 203 h 335"/>
                    <a:gd name="T62" fmla="*/ 126 w 772"/>
                    <a:gd name="T63" fmla="*/ 182 h 335"/>
                    <a:gd name="T64" fmla="*/ 153 w 772"/>
                    <a:gd name="T65" fmla="*/ 163 h 335"/>
                    <a:gd name="T66" fmla="*/ 182 w 772"/>
                    <a:gd name="T67" fmla="*/ 143 h 335"/>
                    <a:gd name="T68" fmla="*/ 215 w 772"/>
                    <a:gd name="T69" fmla="*/ 126 h 335"/>
                    <a:gd name="T70" fmla="*/ 251 w 772"/>
                    <a:gd name="T71" fmla="*/ 109 h 335"/>
                    <a:gd name="T72" fmla="*/ 290 w 772"/>
                    <a:gd name="T73" fmla="*/ 94 h 335"/>
                    <a:gd name="T74" fmla="*/ 330 w 772"/>
                    <a:gd name="T75" fmla="*/ 78 h 335"/>
                    <a:gd name="T76" fmla="*/ 374 w 772"/>
                    <a:gd name="T77" fmla="*/ 67 h 335"/>
                    <a:gd name="T78" fmla="*/ 418 w 772"/>
                    <a:gd name="T79" fmla="*/ 55 h 335"/>
                    <a:gd name="T80" fmla="*/ 466 w 772"/>
                    <a:gd name="T81" fmla="*/ 44 h 335"/>
                    <a:gd name="T82" fmla="*/ 514 w 772"/>
                    <a:gd name="T83" fmla="*/ 36 h 335"/>
                    <a:gd name="T84" fmla="*/ 564 w 772"/>
                    <a:gd name="T85" fmla="*/ 28 h 335"/>
                    <a:gd name="T86" fmla="*/ 616 w 772"/>
                    <a:gd name="T87" fmla="*/ 23 h 335"/>
                    <a:gd name="T88" fmla="*/ 668 w 772"/>
                    <a:gd name="T89" fmla="*/ 19 h 335"/>
                    <a:gd name="T90" fmla="*/ 720 w 772"/>
                    <a:gd name="T91" fmla="*/ 17 h 335"/>
                    <a:gd name="T92" fmla="*/ 772 w 772"/>
                    <a:gd name="T93" fmla="*/ 15 h 335"/>
                    <a:gd name="T94" fmla="*/ 772 w 772"/>
                    <a:gd name="T95" fmla="*/ 0 h 3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72"/>
                    <a:gd name="T145" fmla="*/ 0 h 335"/>
                    <a:gd name="T146" fmla="*/ 772 w 772"/>
                    <a:gd name="T147" fmla="*/ 335 h 3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72" h="335">
                      <a:moveTo>
                        <a:pt x="772" y="0"/>
                      </a:moveTo>
                      <a:lnTo>
                        <a:pt x="720" y="2"/>
                      </a:lnTo>
                      <a:lnTo>
                        <a:pt x="668" y="3"/>
                      </a:lnTo>
                      <a:lnTo>
                        <a:pt x="616" y="7"/>
                      </a:lnTo>
                      <a:lnTo>
                        <a:pt x="564" y="13"/>
                      </a:lnTo>
                      <a:lnTo>
                        <a:pt x="514" y="19"/>
                      </a:lnTo>
                      <a:lnTo>
                        <a:pt x="464" y="28"/>
                      </a:lnTo>
                      <a:lnTo>
                        <a:pt x="416" y="38"/>
                      </a:lnTo>
                      <a:lnTo>
                        <a:pt x="370" y="49"/>
                      </a:lnTo>
                      <a:lnTo>
                        <a:pt x="328" y="61"/>
                      </a:lnTo>
                      <a:lnTo>
                        <a:pt x="286" y="74"/>
                      </a:lnTo>
                      <a:lnTo>
                        <a:pt x="245" y="90"/>
                      </a:lnTo>
                      <a:lnTo>
                        <a:pt x="209" y="107"/>
                      </a:lnTo>
                      <a:lnTo>
                        <a:pt x="174" y="124"/>
                      </a:lnTo>
                      <a:lnTo>
                        <a:pt x="142" y="141"/>
                      </a:lnTo>
                      <a:lnTo>
                        <a:pt x="113" y="161"/>
                      </a:lnTo>
                      <a:lnTo>
                        <a:pt x="86" y="182"/>
                      </a:lnTo>
                      <a:lnTo>
                        <a:pt x="65" y="201"/>
                      </a:lnTo>
                      <a:lnTo>
                        <a:pt x="46" y="222"/>
                      </a:lnTo>
                      <a:lnTo>
                        <a:pt x="28" y="245"/>
                      </a:lnTo>
                      <a:lnTo>
                        <a:pt x="17" y="266"/>
                      </a:lnTo>
                      <a:lnTo>
                        <a:pt x="7" y="289"/>
                      </a:lnTo>
                      <a:lnTo>
                        <a:pt x="1" y="312"/>
                      </a:lnTo>
                      <a:lnTo>
                        <a:pt x="0" y="335"/>
                      </a:lnTo>
                      <a:lnTo>
                        <a:pt x="36" y="335"/>
                      </a:lnTo>
                      <a:lnTo>
                        <a:pt x="38" y="312"/>
                      </a:lnTo>
                      <a:lnTo>
                        <a:pt x="44" y="289"/>
                      </a:lnTo>
                      <a:lnTo>
                        <a:pt x="51" y="266"/>
                      </a:lnTo>
                      <a:lnTo>
                        <a:pt x="65" y="245"/>
                      </a:lnTo>
                      <a:lnTo>
                        <a:pt x="82" y="224"/>
                      </a:lnTo>
                      <a:lnTo>
                        <a:pt x="101" y="203"/>
                      </a:lnTo>
                      <a:lnTo>
                        <a:pt x="126" y="182"/>
                      </a:lnTo>
                      <a:lnTo>
                        <a:pt x="153" y="163"/>
                      </a:lnTo>
                      <a:lnTo>
                        <a:pt x="182" y="143"/>
                      </a:lnTo>
                      <a:lnTo>
                        <a:pt x="215" y="126"/>
                      </a:lnTo>
                      <a:lnTo>
                        <a:pt x="251" y="109"/>
                      </a:lnTo>
                      <a:lnTo>
                        <a:pt x="290" y="94"/>
                      </a:lnTo>
                      <a:lnTo>
                        <a:pt x="330" y="78"/>
                      </a:lnTo>
                      <a:lnTo>
                        <a:pt x="374" y="67"/>
                      </a:lnTo>
                      <a:lnTo>
                        <a:pt x="418" y="55"/>
                      </a:lnTo>
                      <a:lnTo>
                        <a:pt x="466" y="44"/>
                      </a:lnTo>
                      <a:lnTo>
                        <a:pt x="514" y="36"/>
                      </a:lnTo>
                      <a:lnTo>
                        <a:pt x="564" y="28"/>
                      </a:lnTo>
                      <a:lnTo>
                        <a:pt x="616" y="23"/>
                      </a:lnTo>
                      <a:lnTo>
                        <a:pt x="668" y="19"/>
                      </a:lnTo>
                      <a:lnTo>
                        <a:pt x="720" y="17"/>
                      </a:lnTo>
                      <a:lnTo>
                        <a:pt x="772" y="15"/>
                      </a:lnTo>
                      <a:lnTo>
                        <a:pt x="772"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1" name="Freeform 72"/>
                <p:cNvSpPr>
                  <a:spLocks/>
                </p:cNvSpPr>
                <p:nvPr/>
              </p:nvSpPr>
              <p:spPr bwMode="auto">
                <a:xfrm>
                  <a:off x="2643" y="2687"/>
                  <a:ext cx="736" cy="320"/>
                </a:xfrm>
                <a:custGeom>
                  <a:avLst/>
                  <a:gdLst>
                    <a:gd name="T0" fmla="*/ 736 w 736"/>
                    <a:gd name="T1" fmla="*/ 0 h 320"/>
                    <a:gd name="T2" fmla="*/ 684 w 736"/>
                    <a:gd name="T3" fmla="*/ 2 h 320"/>
                    <a:gd name="T4" fmla="*/ 632 w 736"/>
                    <a:gd name="T5" fmla="*/ 4 h 320"/>
                    <a:gd name="T6" fmla="*/ 580 w 736"/>
                    <a:gd name="T7" fmla="*/ 8 h 320"/>
                    <a:gd name="T8" fmla="*/ 528 w 736"/>
                    <a:gd name="T9" fmla="*/ 13 h 320"/>
                    <a:gd name="T10" fmla="*/ 478 w 736"/>
                    <a:gd name="T11" fmla="*/ 21 h 320"/>
                    <a:gd name="T12" fmla="*/ 430 w 736"/>
                    <a:gd name="T13" fmla="*/ 29 h 320"/>
                    <a:gd name="T14" fmla="*/ 382 w 736"/>
                    <a:gd name="T15" fmla="*/ 40 h 320"/>
                    <a:gd name="T16" fmla="*/ 338 w 736"/>
                    <a:gd name="T17" fmla="*/ 52 h 320"/>
                    <a:gd name="T18" fmla="*/ 294 w 736"/>
                    <a:gd name="T19" fmla="*/ 63 h 320"/>
                    <a:gd name="T20" fmla="*/ 254 w 736"/>
                    <a:gd name="T21" fmla="*/ 79 h 320"/>
                    <a:gd name="T22" fmla="*/ 215 w 736"/>
                    <a:gd name="T23" fmla="*/ 94 h 320"/>
                    <a:gd name="T24" fmla="*/ 179 w 736"/>
                    <a:gd name="T25" fmla="*/ 111 h 320"/>
                    <a:gd name="T26" fmla="*/ 146 w 736"/>
                    <a:gd name="T27" fmla="*/ 128 h 320"/>
                    <a:gd name="T28" fmla="*/ 117 w 736"/>
                    <a:gd name="T29" fmla="*/ 148 h 320"/>
                    <a:gd name="T30" fmla="*/ 90 w 736"/>
                    <a:gd name="T31" fmla="*/ 167 h 320"/>
                    <a:gd name="T32" fmla="*/ 65 w 736"/>
                    <a:gd name="T33" fmla="*/ 188 h 320"/>
                    <a:gd name="T34" fmla="*/ 46 w 736"/>
                    <a:gd name="T35" fmla="*/ 209 h 320"/>
                    <a:gd name="T36" fmla="*/ 29 w 736"/>
                    <a:gd name="T37" fmla="*/ 230 h 320"/>
                    <a:gd name="T38" fmla="*/ 15 w 736"/>
                    <a:gd name="T39" fmla="*/ 251 h 320"/>
                    <a:gd name="T40" fmla="*/ 8 w 736"/>
                    <a:gd name="T41" fmla="*/ 274 h 320"/>
                    <a:gd name="T42" fmla="*/ 2 w 736"/>
                    <a:gd name="T43" fmla="*/ 297 h 320"/>
                    <a:gd name="T44" fmla="*/ 0 w 736"/>
                    <a:gd name="T45" fmla="*/ 320 h 320"/>
                    <a:gd name="T46" fmla="*/ 35 w 736"/>
                    <a:gd name="T47" fmla="*/ 320 h 320"/>
                    <a:gd name="T48" fmla="*/ 37 w 736"/>
                    <a:gd name="T49" fmla="*/ 299 h 320"/>
                    <a:gd name="T50" fmla="*/ 42 w 736"/>
                    <a:gd name="T51" fmla="*/ 276 h 320"/>
                    <a:gd name="T52" fmla="*/ 50 w 736"/>
                    <a:gd name="T53" fmla="*/ 255 h 320"/>
                    <a:gd name="T54" fmla="*/ 63 w 736"/>
                    <a:gd name="T55" fmla="*/ 234 h 320"/>
                    <a:gd name="T56" fmla="*/ 79 w 736"/>
                    <a:gd name="T57" fmla="*/ 213 h 320"/>
                    <a:gd name="T58" fmla="*/ 98 w 736"/>
                    <a:gd name="T59" fmla="*/ 194 h 320"/>
                    <a:gd name="T60" fmla="*/ 121 w 736"/>
                    <a:gd name="T61" fmla="*/ 174 h 320"/>
                    <a:gd name="T62" fmla="*/ 146 w 736"/>
                    <a:gd name="T63" fmla="*/ 155 h 320"/>
                    <a:gd name="T64" fmla="*/ 175 w 736"/>
                    <a:gd name="T65" fmla="*/ 138 h 320"/>
                    <a:gd name="T66" fmla="*/ 206 w 736"/>
                    <a:gd name="T67" fmla="*/ 121 h 320"/>
                    <a:gd name="T68" fmla="*/ 240 w 736"/>
                    <a:gd name="T69" fmla="*/ 105 h 320"/>
                    <a:gd name="T70" fmla="*/ 277 w 736"/>
                    <a:gd name="T71" fmla="*/ 90 h 320"/>
                    <a:gd name="T72" fmla="*/ 315 w 736"/>
                    <a:gd name="T73" fmla="*/ 77 h 320"/>
                    <a:gd name="T74" fmla="*/ 357 w 736"/>
                    <a:gd name="T75" fmla="*/ 63 h 320"/>
                    <a:gd name="T76" fmla="*/ 400 w 736"/>
                    <a:gd name="T77" fmla="*/ 54 h 320"/>
                    <a:gd name="T78" fmla="*/ 446 w 736"/>
                    <a:gd name="T79" fmla="*/ 42 h 320"/>
                    <a:gd name="T80" fmla="*/ 492 w 736"/>
                    <a:gd name="T81" fmla="*/ 34 h 320"/>
                    <a:gd name="T82" fmla="*/ 538 w 736"/>
                    <a:gd name="T83" fmla="*/ 29 h 320"/>
                    <a:gd name="T84" fmla="*/ 588 w 736"/>
                    <a:gd name="T85" fmla="*/ 23 h 320"/>
                    <a:gd name="T86" fmla="*/ 636 w 736"/>
                    <a:gd name="T87" fmla="*/ 19 h 320"/>
                    <a:gd name="T88" fmla="*/ 686 w 736"/>
                    <a:gd name="T89" fmla="*/ 17 h 320"/>
                    <a:gd name="T90" fmla="*/ 736 w 736"/>
                    <a:gd name="T91" fmla="*/ 15 h 320"/>
                    <a:gd name="T92" fmla="*/ 736 w 736"/>
                    <a:gd name="T93" fmla="*/ 0 h 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36"/>
                    <a:gd name="T142" fmla="*/ 0 h 320"/>
                    <a:gd name="T143" fmla="*/ 736 w 736"/>
                    <a:gd name="T144" fmla="*/ 320 h 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36" h="320">
                      <a:moveTo>
                        <a:pt x="736" y="0"/>
                      </a:moveTo>
                      <a:lnTo>
                        <a:pt x="684" y="2"/>
                      </a:lnTo>
                      <a:lnTo>
                        <a:pt x="632" y="4"/>
                      </a:lnTo>
                      <a:lnTo>
                        <a:pt x="580" y="8"/>
                      </a:lnTo>
                      <a:lnTo>
                        <a:pt x="528" y="13"/>
                      </a:lnTo>
                      <a:lnTo>
                        <a:pt x="478" y="21"/>
                      </a:lnTo>
                      <a:lnTo>
                        <a:pt x="430" y="29"/>
                      </a:lnTo>
                      <a:lnTo>
                        <a:pt x="382" y="40"/>
                      </a:lnTo>
                      <a:lnTo>
                        <a:pt x="338" y="52"/>
                      </a:lnTo>
                      <a:lnTo>
                        <a:pt x="294" y="63"/>
                      </a:lnTo>
                      <a:lnTo>
                        <a:pt x="254" y="79"/>
                      </a:lnTo>
                      <a:lnTo>
                        <a:pt x="215" y="94"/>
                      </a:lnTo>
                      <a:lnTo>
                        <a:pt x="179" y="111"/>
                      </a:lnTo>
                      <a:lnTo>
                        <a:pt x="146" y="128"/>
                      </a:lnTo>
                      <a:lnTo>
                        <a:pt x="117" y="148"/>
                      </a:lnTo>
                      <a:lnTo>
                        <a:pt x="90" y="167"/>
                      </a:lnTo>
                      <a:lnTo>
                        <a:pt x="65" y="188"/>
                      </a:lnTo>
                      <a:lnTo>
                        <a:pt x="46" y="209"/>
                      </a:lnTo>
                      <a:lnTo>
                        <a:pt x="29" y="230"/>
                      </a:lnTo>
                      <a:lnTo>
                        <a:pt x="15" y="251"/>
                      </a:lnTo>
                      <a:lnTo>
                        <a:pt x="8" y="274"/>
                      </a:lnTo>
                      <a:lnTo>
                        <a:pt x="2" y="297"/>
                      </a:lnTo>
                      <a:lnTo>
                        <a:pt x="0" y="320"/>
                      </a:lnTo>
                      <a:lnTo>
                        <a:pt x="35" y="320"/>
                      </a:lnTo>
                      <a:lnTo>
                        <a:pt x="37" y="299"/>
                      </a:lnTo>
                      <a:lnTo>
                        <a:pt x="42" y="276"/>
                      </a:lnTo>
                      <a:lnTo>
                        <a:pt x="50" y="255"/>
                      </a:lnTo>
                      <a:lnTo>
                        <a:pt x="63" y="234"/>
                      </a:lnTo>
                      <a:lnTo>
                        <a:pt x="79" y="213"/>
                      </a:lnTo>
                      <a:lnTo>
                        <a:pt x="98" y="194"/>
                      </a:lnTo>
                      <a:lnTo>
                        <a:pt x="121" y="174"/>
                      </a:lnTo>
                      <a:lnTo>
                        <a:pt x="146" y="155"/>
                      </a:lnTo>
                      <a:lnTo>
                        <a:pt x="175" y="138"/>
                      </a:lnTo>
                      <a:lnTo>
                        <a:pt x="206" y="121"/>
                      </a:lnTo>
                      <a:lnTo>
                        <a:pt x="240" y="105"/>
                      </a:lnTo>
                      <a:lnTo>
                        <a:pt x="277" y="90"/>
                      </a:lnTo>
                      <a:lnTo>
                        <a:pt x="315" y="77"/>
                      </a:lnTo>
                      <a:lnTo>
                        <a:pt x="357" y="63"/>
                      </a:lnTo>
                      <a:lnTo>
                        <a:pt x="400" y="54"/>
                      </a:lnTo>
                      <a:lnTo>
                        <a:pt x="446" y="42"/>
                      </a:lnTo>
                      <a:lnTo>
                        <a:pt x="492" y="34"/>
                      </a:lnTo>
                      <a:lnTo>
                        <a:pt x="538" y="29"/>
                      </a:lnTo>
                      <a:lnTo>
                        <a:pt x="588" y="23"/>
                      </a:lnTo>
                      <a:lnTo>
                        <a:pt x="636" y="19"/>
                      </a:lnTo>
                      <a:lnTo>
                        <a:pt x="686" y="17"/>
                      </a:lnTo>
                      <a:lnTo>
                        <a:pt x="736" y="15"/>
                      </a:lnTo>
                      <a:lnTo>
                        <a:pt x="736"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2" name="Freeform 73"/>
                <p:cNvSpPr>
                  <a:spLocks/>
                </p:cNvSpPr>
                <p:nvPr/>
              </p:nvSpPr>
              <p:spPr bwMode="auto">
                <a:xfrm>
                  <a:off x="2678" y="2702"/>
                  <a:ext cx="701" cy="305"/>
                </a:xfrm>
                <a:custGeom>
                  <a:avLst/>
                  <a:gdLst>
                    <a:gd name="T0" fmla="*/ 701 w 701"/>
                    <a:gd name="T1" fmla="*/ 0 h 305"/>
                    <a:gd name="T2" fmla="*/ 651 w 701"/>
                    <a:gd name="T3" fmla="*/ 2 h 305"/>
                    <a:gd name="T4" fmla="*/ 601 w 701"/>
                    <a:gd name="T5" fmla="*/ 4 h 305"/>
                    <a:gd name="T6" fmla="*/ 553 w 701"/>
                    <a:gd name="T7" fmla="*/ 8 h 305"/>
                    <a:gd name="T8" fmla="*/ 503 w 701"/>
                    <a:gd name="T9" fmla="*/ 14 h 305"/>
                    <a:gd name="T10" fmla="*/ 457 w 701"/>
                    <a:gd name="T11" fmla="*/ 19 h 305"/>
                    <a:gd name="T12" fmla="*/ 411 w 701"/>
                    <a:gd name="T13" fmla="*/ 27 h 305"/>
                    <a:gd name="T14" fmla="*/ 365 w 701"/>
                    <a:gd name="T15" fmla="*/ 39 h 305"/>
                    <a:gd name="T16" fmla="*/ 322 w 701"/>
                    <a:gd name="T17" fmla="*/ 48 h 305"/>
                    <a:gd name="T18" fmla="*/ 280 w 701"/>
                    <a:gd name="T19" fmla="*/ 62 h 305"/>
                    <a:gd name="T20" fmla="*/ 242 w 701"/>
                    <a:gd name="T21" fmla="*/ 75 h 305"/>
                    <a:gd name="T22" fmla="*/ 205 w 701"/>
                    <a:gd name="T23" fmla="*/ 90 h 305"/>
                    <a:gd name="T24" fmla="*/ 171 w 701"/>
                    <a:gd name="T25" fmla="*/ 106 h 305"/>
                    <a:gd name="T26" fmla="*/ 140 w 701"/>
                    <a:gd name="T27" fmla="*/ 123 h 305"/>
                    <a:gd name="T28" fmla="*/ 111 w 701"/>
                    <a:gd name="T29" fmla="*/ 140 h 305"/>
                    <a:gd name="T30" fmla="*/ 86 w 701"/>
                    <a:gd name="T31" fmla="*/ 159 h 305"/>
                    <a:gd name="T32" fmla="*/ 63 w 701"/>
                    <a:gd name="T33" fmla="*/ 179 h 305"/>
                    <a:gd name="T34" fmla="*/ 44 w 701"/>
                    <a:gd name="T35" fmla="*/ 198 h 305"/>
                    <a:gd name="T36" fmla="*/ 28 w 701"/>
                    <a:gd name="T37" fmla="*/ 219 h 305"/>
                    <a:gd name="T38" fmla="*/ 15 w 701"/>
                    <a:gd name="T39" fmla="*/ 240 h 305"/>
                    <a:gd name="T40" fmla="*/ 7 w 701"/>
                    <a:gd name="T41" fmla="*/ 261 h 305"/>
                    <a:gd name="T42" fmla="*/ 2 w 701"/>
                    <a:gd name="T43" fmla="*/ 284 h 305"/>
                    <a:gd name="T44" fmla="*/ 0 w 701"/>
                    <a:gd name="T45" fmla="*/ 305 h 305"/>
                    <a:gd name="T46" fmla="*/ 34 w 701"/>
                    <a:gd name="T47" fmla="*/ 305 h 305"/>
                    <a:gd name="T48" fmla="*/ 36 w 701"/>
                    <a:gd name="T49" fmla="*/ 284 h 305"/>
                    <a:gd name="T50" fmla="*/ 42 w 701"/>
                    <a:gd name="T51" fmla="*/ 261 h 305"/>
                    <a:gd name="T52" fmla="*/ 51 w 701"/>
                    <a:gd name="T53" fmla="*/ 240 h 305"/>
                    <a:gd name="T54" fmla="*/ 65 w 701"/>
                    <a:gd name="T55" fmla="*/ 219 h 305"/>
                    <a:gd name="T56" fmla="*/ 80 w 701"/>
                    <a:gd name="T57" fmla="*/ 200 h 305"/>
                    <a:gd name="T58" fmla="*/ 101 w 701"/>
                    <a:gd name="T59" fmla="*/ 179 h 305"/>
                    <a:gd name="T60" fmla="*/ 124 w 701"/>
                    <a:gd name="T61" fmla="*/ 159 h 305"/>
                    <a:gd name="T62" fmla="*/ 151 w 701"/>
                    <a:gd name="T63" fmla="*/ 142 h 305"/>
                    <a:gd name="T64" fmla="*/ 180 w 701"/>
                    <a:gd name="T65" fmla="*/ 125 h 305"/>
                    <a:gd name="T66" fmla="*/ 213 w 701"/>
                    <a:gd name="T67" fmla="*/ 108 h 305"/>
                    <a:gd name="T68" fmla="*/ 247 w 701"/>
                    <a:gd name="T69" fmla="*/ 92 h 305"/>
                    <a:gd name="T70" fmla="*/ 286 w 701"/>
                    <a:gd name="T71" fmla="*/ 79 h 305"/>
                    <a:gd name="T72" fmla="*/ 326 w 701"/>
                    <a:gd name="T73" fmla="*/ 65 h 305"/>
                    <a:gd name="T74" fmla="*/ 368 w 701"/>
                    <a:gd name="T75" fmla="*/ 54 h 305"/>
                    <a:gd name="T76" fmla="*/ 413 w 701"/>
                    <a:gd name="T77" fmla="*/ 44 h 305"/>
                    <a:gd name="T78" fmla="*/ 459 w 701"/>
                    <a:gd name="T79" fmla="*/ 35 h 305"/>
                    <a:gd name="T80" fmla="*/ 505 w 701"/>
                    <a:gd name="T81" fmla="*/ 29 h 305"/>
                    <a:gd name="T82" fmla="*/ 553 w 701"/>
                    <a:gd name="T83" fmla="*/ 23 h 305"/>
                    <a:gd name="T84" fmla="*/ 603 w 701"/>
                    <a:gd name="T85" fmla="*/ 19 h 305"/>
                    <a:gd name="T86" fmla="*/ 651 w 701"/>
                    <a:gd name="T87" fmla="*/ 16 h 305"/>
                    <a:gd name="T88" fmla="*/ 701 w 701"/>
                    <a:gd name="T89" fmla="*/ 16 h 305"/>
                    <a:gd name="T90" fmla="*/ 701 w 701"/>
                    <a:gd name="T91" fmla="*/ 0 h 3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01"/>
                    <a:gd name="T139" fmla="*/ 0 h 305"/>
                    <a:gd name="T140" fmla="*/ 701 w 701"/>
                    <a:gd name="T141" fmla="*/ 305 h 3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01" h="305">
                      <a:moveTo>
                        <a:pt x="701" y="0"/>
                      </a:moveTo>
                      <a:lnTo>
                        <a:pt x="651" y="2"/>
                      </a:lnTo>
                      <a:lnTo>
                        <a:pt x="601" y="4"/>
                      </a:lnTo>
                      <a:lnTo>
                        <a:pt x="553" y="8"/>
                      </a:lnTo>
                      <a:lnTo>
                        <a:pt x="503" y="14"/>
                      </a:lnTo>
                      <a:lnTo>
                        <a:pt x="457" y="19"/>
                      </a:lnTo>
                      <a:lnTo>
                        <a:pt x="411" y="27"/>
                      </a:lnTo>
                      <a:lnTo>
                        <a:pt x="365" y="39"/>
                      </a:lnTo>
                      <a:lnTo>
                        <a:pt x="322" y="48"/>
                      </a:lnTo>
                      <a:lnTo>
                        <a:pt x="280" y="62"/>
                      </a:lnTo>
                      <a:lnTo>
                        <a:pt x="242" y="75"/>
                      </a:lnTo>
                      <a:lnTo>
                        <a:pt x="205" y="90"/>
                      </a:lnTo>
                      <a:lnTo>
                        <a:pt x="171" y="106"/>
                      </a:lnTo>
                      <a:lnTo>
                        <a:pt x="140" y="123"/>
                      </a:lnTo>
                      <a:lnTo>
                        <a:pt x="111" y="140"/>
                      </a:lnTo>
                      <a:lnTo>
                        <a:pt x="86" y="159"/>
                      </a:lnTo>
                      <a:lnTo>
                        <a:pt x="63" y="179"/>
                      </a:lnTo>
                      <a:lnTo>
                        <a:pt x="44" y="198"/>
                      </a:lnTo>
                      <a:lnTo>
                        <a:pt x="28" y="219"/>
                      </a:lnTo>
                      <a:lnTo>
                        <a:pt x="15" y="240"/>
                      </a:lnTo>
                      <a:lnTo>
                        <a:pt x="7" y="261"/>
                      </a:lnTo>
                      <a:lnTo>
                        <a:pt x="2" y="284"/>
                      </a:lnTo>
                      <a:lnTo>
                        <a:pt x="0" y="305"/>
                      </a:lnTo>
                      <a:lnTo>
                        <a:pt x="34" y="305"/>
                      </a:lnTo>
                      <a:lnTo>
                        <a:pt x="36" y="284"/>
                      </a:lnTo>
                      <a:lnTo>
                        <a:pt x="42" y="261"/>
                      </a:lnTo>
                      <a:lnTo>
                        <a:pt x="51" y="240"/>
                      </a:lnTo>
                      <a:lnTo>
                        <a:pt x="65" y="219"/>
                      </a:lnTo>
                      <a:lnTo>
                        <a:pt x="80" y="200"/>
                      </a:lnTo>
                      <a:lnTo>
                        <a:pt x="101" y="179"/>
                      </a:lnTo>
                      <a:lnTo>
                        <a:pt x="124" y="159"/>
                      </a:lnTo>
                      <a:lnTo>
                        <a:pt x="151" y="142"/>
                      </a:lnTo>
                      <a:lnTo>
                        <a:pt x="180" y="125"/>
                      </a:lnTo>
                      <a:lnTo>
                        <a:pt x="213" y="108"/>
                      </a:lnTo>
                      <a:lnTo>
                        <a:pt x="247" y="92"/>
                      </a:lnTo>
                      <a:lnTo>
                        <a:pt x="286" y="79"/>
                      </a:lnTo>
                      <a:lnTo>
                        <a:pt x="326" y="65"/>
                      </a:lnTo>
                      <a:lnTo>
                        <a:pt x="368" y="54"/>
                      </a:lnTo>
                      <a:lnTo>
                        <a:pt x="413" y="44"/>
                      </a:lnTo>
                      <a:lnTo>
                        <a:pt x="459" y="35"/>
                      </a:lnTo>
                      <a:lnTo>
                        <a:pt x="505" y="29"/>
                      </a:lnTo>
                      <a:lnTo>
                        <a:pt x="553" y="23"/>
                      </a:lnTo>
                      <a:lnTo>
                        <a:pt x="603" y="19"/>
                      </a:lnTo>
                      <a:lnTo>
                        <a:pt x="651" y="16"/>
                      </a:lnTo>
                      <a:lnTo>
                        <a:pt x="701" y="16"/>
                      </a:lnTo>
                      <a:lnTo>
                        <a:pt x="701"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3" name="Freeform 74"/>
                <p:cNvSpPr>
                  <a:spLocks/>
                </p:cNvSpPr>
                <p:nvPr/>
              </p:nvSpPr>
              <p:spPr bwMode="auto">
                <a:xfrm>
                  <a:off x="2712" y="2718"/>
                  <a:ext cx="667" cy="289"/>
                </a:xfrm>
                <a:custGeom>
                  <a:avLst/>
                  <a:gdLst>
                    <a:gd name="T0" fmla="*/ 667 w 667"/>
                    <a:gd name="T1" fmla="*/ 0 h 289"/>
                    <a:gd name="T2" fmla="*/ 617 w 667"/>
                    <a:gd name="T3" fmla="*/ 0 h 289"/>
                    <a:gd name="T4" fmla="*/ 569 w 667"/>
                    <a:gd name="T5" fmla="*/ 3 h 289"/>
                    <a:gd name="T6" fmla="*/ 519 w 667"/>
                    <a:gd name="T7" fmla="*/ 7 h 289"/>
                    <a:gd name="T8" fmla="*/ 471 w 667"/>
                    <a:gd name="T9" fmla="*/ 13 h 289"/>
                    <a:gd name="T10" fmla="*/ 425 w 667"/>
                    <a:gd name="T11" fmla="*/ 19 h 289"/>
                    <a:gd name="T12" fmla="*/ 379 w 667"/>
                    <a:gd name="T13" fmla="*/ 28 h 289"/>
                    <a:gd name="T14" fmla="*/ 334 w 667"/>
                    <a:gd name="T15" fmla="*/ 38 h 289"/>
                    <a:gd name="T16" fmla="*/ 292 w 667"/>
                    <a:gd name="T17" fmla="*/ 49 h 289"/>
                    <a:gd name="T18" fmla="*/ 252 w 667"/>
                    <a:gd name="T19" fmla="*/ 63 h 289"/>
                    <a:gd name="T20" fmla="*/ 213 w 667"/>
                    <a:gd name="T21" fmla="*/ 76 h 289"/>
                    <a:gd name="T22" fmla="*/ 179 w 667"/>
                    <a:gd name="T23" fmla="*/ 92 h 289"/>
                    <a:gd name="T24" fmla="*/ 146 w 667"/>
                    <a:gd name="T25" fmla="*/ 109 h 289"/>
                    <a:gd name="T26" fmla="*/ 117 w 667"/>
                    <a:gd name="T27" fmla="*/ 126 h 289"/>
                    <a:gd name="T28" fmla="*/ 90 w 667"/>
                    <a:gd name="T29" fmla="*/ 143 h 289"/>
                    <a:gd name="T30" fmla="*/ 67 w 667"/>
                    <a:gd name="T31" fmla="*/ 163 h 289"/>
                    <a:gd name="T32" fmla="*/ 46 w 667"/>
                    <a:gd name="T33" fmla="*/ 184 h 289"/>
                    <a:gd name="T34" fmla="*/ 31 w 667"/>
                    <a:gd name="T35" fmla="*/ 203 h 289"/>
                    <a:gd name="T36" fmla="*/ 17 w 667"/>
                    <a:gd name="T37" fmla="*/ 224 h 289"/>
                    <a:gd name="T38" fmla="*/ 8 w 667"/>
                    <a:gd name="T39" fmla="*/ 245 h 289"/>
                    <a:gd name="T40" fmla="*/ 2 w 667"/>
                    <a:gd name="T41" fmla="*/ 268 h 289"/>
                    <a:gd name="T42" fmla="*/ 0 w 667"/>
                    <a:gd name="T43" fmla="*/ 289 h 289"/>
                    <a:gd name="T44" fmla="*/ 35 w 667"/>
                    <a:gd name="T45" fmla="*/ 289 h 289"/>
                    <a:gd name="T46" fmla="*/ 37 w 667"/>
                    <a:gd name="T47" fmla="*/ 268 h 289"/>
                    <a:gd name="T48" fmla="*/ 42 w 667"/>
                    <a:gd name="T49" fmla="*/ 249 h 289"/>
                    <a:gd name="T50" fmla="*/ 52 w 667"/>
                    <a:gd name="T51" fmla="*/ 228 h 289"/>
                    <a:gd name="T52" fmla="*/ 64 w 667"/>
                    <a:gd name="T53" fmla="*/ 209 h 289"/>
                    <a:gd name="T54" fmla="*/ 79 w 667"/>
                    <a:gd name="T55" fmla="*/ 189 h 289"/>
                    <a:gd name="T56" fmla="*/ 98 w 667"/>
                    <a:gd name="T57" fmla="*/ 170 h 289"/>
                    <a:gd name="T58" fmla="*/ 121 w 667"/>
                    <a:gd name="T59" fmla="*/ 151 h 289"/>
                    <a:gd name="T60" fmla="*/ 146 w 667"/>
                    <a:gd name="T61" fmla="*/ 134 h 289"/>
                    <a:gd name="T62" fmla="*/ 173 w 667"/>
                    <a:gd name="T63" fmla="*/ 118 h 289"/>
                    <a:gd name="T64" fmla="*/ 204 w 667"/>
                    <a:gd name="T65" fmla="*/ 103 h 289"/>
                    <a:gd name="T66" fmla="*/ 238 w 667"/>
                    <a:gd name="T67" fmla="*/ 88 h 289"/>
                    <a:gd name="T68" fmla="*/ 273 w 667"/>
                    <a:gd name="T69" fmla="*/ 74 h 289"/>
                    <a:gd name="T70" fmla="*/ 311 w 667"/>
                    <a:gd name="T71" fmla="*/ 63 h 289"/>
                    <a:gd name="T72" fmla="*/ 352 w 667"/>
                    <a:gd name="T73" fmla="*/ 51 h 289"/>
                    <a:gd name="T74" fmla="*/ 394 w 667"/>
                    <a:gd name="T75" fmla="*/ 42 h 289"/>
                    <a:gd name="T76" fmla="*/ 436 w 667"/>
                    <a:gd name="T77" fmla="*/ 34 h 289"/>
                    <a:gd name="T78" fmla="*/ 480 w 667"/>
                    <a:gd name="T79" fmla="*/ 26 h 289"/>
                    <a:gd name="T80" fmla="*/ 527 w 667"/>
                    <a:gd name="T81" fmla="*/ 23 h 289"/>
                    <a:gd name="T82" fmla="*/ 573 w 667"/>
                    <a:gd name="T83" fmla="*/ 19 h 289"/>
                    <a:gd name="T84" fmla="*/ 621 w 667"/>
                    <a:gd name="T85" fmla="*/ 15 h 289"/>
                    <a:gd name="T86" fmla="*/ 667 w 667"/>
                    <a:gd name="T87" fmla="*/ 15 h 289"/>
                    <a:gd name="T88" fmla="*/ 667 w 667"/>
                    <a:gd name="T89" fmla="*/ 0 h 2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67"/>
                    <a:gd name="T136" fmla="*/ 0 h 289"/>
                    <a:gd name="T137" fmla="*/ 667 w 667"/>
                    <a:gd name="T138" fmla="*/ 289 h 2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67" h="289">
                      <a:moveTo>
                        <a:pt x="667" y="0"/>
                      </a:moveTo>
                      <a:lnTo>
                        <a:pt x="617" y="0"/>
                      </a:lnTo>
                      <a:lnTo>
                        <a:pt x="569" y="3"/>
                      </a:lnTo>
                      <a:lnTo>
                        <a:pt x="519" y="7"/>
                      </a:lnTo>
                      <a:lnTo>
                        <a:pt x="471" y="13"/>
                      </a:lnTo>
                      <a:lnTo>
                        <a:pt x="425" y="19"/>
                      </a:lnTo>
                      <a:lnTo>
                        <a:pt x="379" y="28"/>
                      </a:lnTo>
                      <a:lnTo>
                        <a:pt x="334" y="38"/>
                      </a:lnTo>
                      <a:lnTo>
                        <a:pt x="292" y="49"/>
                      </a:lnTo>
                      <a:lnTo>
                        <a:pt x="252" y="63"/>
                      </a:lnTo>
                      <a:lnTo>
                        <a:pt x="213" y="76"/>
                      </a:lnTo>
                      <a:lnTo>
                        <a:pt x="179" y="92"/>
                      </a:lnTo>
                      <a:lnTo>
                        <a:pt x="146" y="109"/>
                      </a:lnTo>
                      <a:lnTo>
                        <a:pt x="117" y="126"/>
                      </a:lnTo>
                      <a:lnTo>
                        <a:pt x="90" y="143"/>
                      </a:lnTo>
                      <a:lnTo>
                        <a:pt x="67" y="163"/>
                      </a:lnTo>
                      <a:lnTo>
                        <a:pt x="46" y="184"/>
                      </a:lnTo>
                      <a:lnTo>
                        <a:pt x="31" y="203"/>
                      </a:lnTo>
                      <a:lnTo>
                        <a:pt x="17" y="224"/>
                      </a:lnTo>
                      <a:lnTo>
                        <a:pt x="8" y="245"/>
                      </a:lnTo>
                      <a:lnTo>
                        <a:pt x="2" y="268"/>
                      </a:lnTo>
                      <a:lnTo>
                        <a:pt x="0" y="289"/>
                      </a:lnTo>
                      <a:lnTo>
                        <a:pt x="35" y="289"/>
                      </a:lnTo>
                      <a:lnTo>
                        <a:pt x="37" y="268"/>
                      </a:lnTo>
                      <a:lnTo>
                        <a:pt x="42" y="249"/>
                      </a:lnTo>
                      <a:lnTo>
                        <a:pt x="52" y="228"/>
                      </a:lnTo>
                      <a:lnTo>
                        <a:pt x="64" y="209"/>
                      </a:lnTo>
                      <a:lnTo>
                        <a:pt x="79" y="189"/>
                      </a:lnTo>
                      <a:lnTo>
                        <a:pt x="98" y="170"/>
                      </a:lnTo>
                      <a:lnTo>
                        <a:pt x="121" y="151"/>
                      </a:lnTo>
                      <a:lnTo>
                        <a:pt x="146" y="134"/>
                      </a:lnTo>
                      <a:lnTo>
                        <a:pt x="173" y="118"/>
                      </a:lnTo>
                      <a:lnTo>
                        <a:pt x="204" y="103"/>
                      </a:lnTo>
                      <a:lnTo>
                        <a:pt x="238" y="88"/>
                      </a:lnTo>
                      <a:lnTo>
                        <a:pt x="273" y="74"/>
                      </a:lnTo>
                      <a:lnTo>
                        <a:pt x="311" y="63"/>
                      </a:lnTo>
                      <a:lnTo>
                        <a:pt x="352" y="51"/>
                      </a:lnTo>
                      <a:lnTo>
                        <a:pt x="394" y="42"/>
                      </a:lnTo>
                      <a:lnTo>
                        <a:pt x="436" y="34"/>
                      </a:lnTo>
                      <a:lnTo>
                        <a:pt x="480" y="26"/>
                      </a:lnTo>
                      <a:lnTo>
                        <a:pt x="527" y="23"/>
                      </a:lnTo>
                      <a:lnTo>
                        <a:pt x="573" y="19"/>
                      </a:lnTo>
                      <a:lnTo>
                        <a:pt x="621" y="15"/>
                      </a:lnTo>
                      <a:lnTo>
                        <a:pt x="667" y="15"/>
                      </a:lnTo>
                      <a:lnTo>
                        <a:pt x="667"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4" name="Freeform 75"/>
                <p:cNvSpPr>
                  <a:spLocks/>
                </p:cNvSpPr>
                <p:nvPr/>
              </p:nvSpPr>
              <p:spPr bwMode="auto">
                <a:xfrm>
                  <a:off x="2747" y="2733"/>
                  <a:ext cx="632" cy="274"/>
                </a:xfrm>
                <a:custGeom>
                  <a:avLst/>
                  <a:gdLst>
                    <a:gd name="T0" fmla="*/ 632 w 632"/>
                    <a:gd name="T1" fmla="*/ 0 h 274"/>
                    <a:gd name="T2" fmla="*/ 586 w 632"/>
                    <a:gd name="T3" fmla="*/ 0 h 274"/>
                    <a:gd name="T4" fmla="*/ 538 w 632"/>
                    <a:gd name="T5" fmla="*/ 4 h 274"/>
                    <a:gd name="T6" fmla="*/ 492 w 632"/>
                    <a:gd name="T7" fmla="*/ 8 h 274"/>
                    <a:gd name="T8" fmla="*/ 445 w 632"/>
                    <a:gd name="T9" fmla="*/ 11 h 274"/>
                    <a:gd name="T10" fmla="*/ 401 w 632"/>
                    <a:gd name="T11" fmla="*/ 19 h 274"/>
                    <a:gd name="T12" fmla="*/ 359 w 632"/>
                    <a:gd name="T13" fmla="*/ 27 h 274"/>
                    <a:gd name="T14" fmla="*/ 317 w 632"/>
                    <a:gd name="T15" fmla="*/ 36 h 274"/>
                    <a:gd name="T16" fmla="*/ 276 w 632"/>
                    <a:gd name="T17" fmla="*/ 48 h 274"/>
                    <a:gd name="T18" fmla="*/ 238 w 632"/>
                    <a:gd name="T19" fmla="*/ 59 h 274"/>
                    <a:gd name="T20" fmla="*/ 203 w 632"/>
                    <a:gd name="T21" fmla="*/ 73 h 274"/>
                    <a:gd name="T22" fmla="*/ 169 w 632"/>
                    <a:gd name="T23" fmla="*/ 88 h 274"/>
                    <a:gd name="T24" fmla="*/ 138 w 632"/>
                    <a:gd name="T25" fmla="*/ 103 h 274"/>
                    <a:gd name="T26" fmla="*/ 111 w 632"/>
                    <a:gd name="T27" fmla="*/ 119 h 274"/>
                    <a:gd name="T28" fmla="*/ 86 w 632"/>
                    <a:gd name="T29" fmla="*/ 136 h 274"/>
                    <a:gd name="T30" fmla="*/ 63 w 632"/>
                    <a:gd name="T31" fmla="*/ 155 h 274"/>
                    <a:gd name="T32" fmla="*/ 44 w 632"/>
                    <a:gd name="T33" fmla="*/ 174 h 274"/>
                    <a:gd name="T34" fmla="*/ 29 w 632"/>
                    <a:gd name="T35" fmla="*/ 194 h 274"/>
                    <a:gd name="T36" fmla="*/ 17 w 632"/>
                    <a:gd name="T37" fmla="*/ 213 h 274"/>
                    <a:gd name="T38" fmla="*/ 7 w 632"/>
                    <a:gd name="T39" fmla="*/ 234 h 274"/>
                    <a:gd name="T40" fmla="*/ 2 w 632"/>
                    <a:gd name="T41" fmla="*/ 253 h 274"/>
                    <a:gd name="T42" fmla="*/ 0 w 632"/>
                    <a:gd name="T43" fmla="*/ 274 h 274"/>
                    <a:gd name="T44" fmla="*/ 36 w 632"/>
                    <a:gd name="T45" fmla="*/ 274 h 274"/>
                    <a:gd name="T46" fmla="*/ 38 w 632"/>
                    <a:gd name="T47" fmla="*/ 253 h 274"/>
                    <a:gd name="T48" fmla="*/ 44 w 632"/>
                    <a:gd name="T49" fmla="*/ 234 h 274"/>
                    <a:gd name="T50" fmla="*/ 52 w 632"/>
                    <a:gd name="T51" fmla="*/ 213 h 274"/>
                    <a:gd name="T52" fmla="*/ 65 w 632"/>
                    <a:gd name="T53" fmla="*/ 194 h 274"/>
                    <a:gd name="T54" fmla="*/ 80 w 632"/>
                    <a:gd name="T55" fmla="*/ 174 h 274"/>
                    <a:gd name="T56" fmla="*/ 102 w 632"/>
                    <a:gd name="T57" fmla="*/ 157 h 274"/>
                    <a:gd name="T58" fmla="*/ 125 w 632"/>
                    <a:gd name="T59" fmla="*/ 138 h 274"/>
                    <a:gd name="T60" fmla="*/ 150 w 632"/>
                    <a:gd name="T61" fmla="*/ 123 h 274"/>
                    <a:gd name="T62" fmla="*/ 178 w 632"/>
                    <a:gd name="T63" fmla="*/ 105 h 274"/>
                    <a:gd name="T64" fmla="*/ 211 w 632"/>
                    <a:gd name="T65" fmla="*/ 90 h 274"/>
                    <a:gd name="T66" fmla="*/ 246 w 632"/>
                    <a:gd name="T67" fmla="*/ 77 h 274"/>
                    <a:gd name="T68" fmla="*/ 282 w 632"/>
                    <a:gd name="T69" fmla="*/ 65 h 274"/>
                    <a:gd name="T70" fmla="*/ 321 w 632"/>
                    <a:gd name="T71" fmla="*/ 54 h 274"/>
                    <a:gd name="T72" fmla="*/ 361 w 632"/>
                    <a:gd name="T73" fmla="*/ 44 h 274"/>
                    <a:gd name="T74" fmla="*/ 405 w 632"/>
                    <a:gd name="T75" fmla="*/ 34 h 274"/>
                    <a:gd name="T76" fmla="*/ 447 w 632"/>
                    <a:gd name="T77" fmla="*/ 29 h 274"/>
                    <a:gd name="T78" fmla="*/ 493 w 632"/>
                    <a:gd name="T79" fmla="*/ 23 h 274"/>
                    <a:gd name="T80" fmla="*/ 540 w 632"/>
                    <a:gd name="T81" fmla="*/ 19 h 274"/>
                    <a:gd name="T82" fmla="*/ 586 w 632"/>
                    <a:gd name="T83" fmla="*/ 15 h 274"/>
                    <a:gd name="T84" fmla="*/ 632 w 632"/>
                    <a:gd name="T85" fmla="*/ 15 h 274"/>
                    <a:gd name="T86" fmla="*/ 632 w 632"/>
                    <a:gd name="T87" fmla="*/ 0 h 2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2"/>
                    <a:gd name="T133" fmla="*/ 0 h 274"/>
                    <a:gd name="T134" fmla="*/ 632 w 632"/>
                    <a:gd name="T135" fmla="*/ 274 h 2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2" h="274">
                      <a:moveTo>
                        <a:pt x="632" y="0"/>
                      </a:moveTo>
                      <a:lnTo>
                        <a:pt x="586" y="0"/>
                      </a:lnTo>
                      <a:lnTo>
                        <a:pt x="538" y="4"/>
                      </a:lnTo>
                      <a:lnTo>
                        <a:pt x="492" y="8"/>
                      </a:lnTo>
                      <a:lnTo>
                        <a:pt x="445" y="11"/>
                      </a:lnTo>
                      <a:lnTo>
                        <a:pt x="401" y="19"/>
                      </a:lnTo>
                      <a:lnTo>
                        <a:pt x="359" y="27"/>
                      </a:lnTo>
                      <a:lnTo>
                        <a:pt x="317" y="36"/>
                      </a:lnTo>
                      <a:lnTo>
                        <a:pt x="276" y="48"/>
                      </a:lnTo>
                      <a:lnTo>
                        <a:pt x="238" y="59"/>
                      </a:lnTo>
                      <a:lnTo>
                        <a:pt x="203" y="73"/>
                      </a:lnTo>
                      <a:lnTo>
                        <a:pt x="169" y="88"/>
                      </a:lnTo>
                      <a:lnTo>
                        <a:pt x="138" y="103"/>
                      </a:lnTo>
                      <a:lnTo>
                        <a:pt x="111" y="119"/>
                      </a:lnTo>
                      <a:lnTo>
                        <a:pt x="86" y="136"/>
                      </a:lnTo>
                      <a:lnTo>
                        <a:pt x="63" y="155"/>
                      </a:lnTo>
                      <a:lnTo>
                        <a:pt x="44" y="174"/>
                      </a:lnTo>
                      <a:lnTo>
                        <a:pt x="29" y="194"/>
                      </a:lnTo>
                      <a:lnTo>
                        <a:pt x="17" y="213"/>
                      </a:lnTo>
                      <a:lnTo>
                        <a:pt x="7" y="234"/>
                      </a:lnTo>
                      <a:lnTo>
                        <a:pt x="2" y="253"/>
                      </a:lnTo>
                      <a:lnTo>
                        <a:pt x="0" y="274"/>
                      </a:lnTo>
                      <a:lnTo>
                        <a:pt x="36" y="274"/>
                      </a:lnTo>
                      <a:lnTo>
                        <a:pt x="38" y="253"/>
                      </a:lnTo>
                      <a:lnTo>
                        <a:pt x="44" y="234"/>
                      </a:lnTo>
                      <a:lnTo>
                        <a:pt x="52" y="213"/>
                      </a:lnTo>
                      <a:lnTo>
                        <a:pt x="65" y="194"/>
                      </a:lnTo>
                      <a:lnTo>
                        <a:pt x="80" y="174"/>
                      </a:lnTo>
                      <a:lnTo>
                        <a:pt x="102" y="157"/>
                      </a:lnTo>
                      <a:lnTo>
                        <a:pt x="125" y="138"/>
                      </a:lnTo>
                      <a:lnTo>
                        <a:pt x="150" y="123"/>
                      </a:lnTo>
                      <a:lnTo>
                        <a:pt x="178" y="105"/>
                      </a:lnTo>
                      <a:lnTo>
                        <a:pt x="211" y="90"/>
                      </a:lnTo>
                      <a:lnTo>
                        <a:pt x="246" y="77"/>
                      </a:lnTo>
                      <a:lnTo>
                        <a:pt x="282" y="65"/>
                      </a:lnTo>
                      <a:lnTo>
                        <a:pt x="321" y="54"/>
                      </a:lnTo>
                      <a:lnTo>
                        <a:pt x="361" y="44"/>
                      </a:lnTo>
                      <a:lnTo>
                        <a:pt x="405" y="34"/>
                      </a:lnTo>
                      <a:lnTo>
                        <a:pt x="447" y="29"/>
                      </a:lnTo>
                      <a:lnTo>
                        <a:pt x="493" y="23"/>
                      </a:lnTo>
                      <a:lnTo>
                        <a:pt x="540" y="19"/>
                      </a:lnTo>
                      <a:lnTo>
                        <a:pt x="586" y="15"/>
                      </a:lnTo>
                      <a:lnTo>
                        <a:pt x="632" y="15"/>
                      </a:lnTo>
                      <a:lnTo>
                        <a:pt x="632"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5" name="Freeform 76"/>
                <p:cNvSpPr>
                  <a:spLocks/>
                </p:cNvSpPr>
                <p:nvPr/>
              </p:nvSpPr>
              <p:spPr bwMode="auto">
                <a:xfrm>
                  <a:off x="2783" y="2748"/>
                  <a:ext cx="596" cy="259"/>
                </a:xfrm>
                <a:custGeom>
                  <a:avLst/>
                  <a:gdLst>
                    <a:gd name="T0" fmla="*/ 596 w 596"/>
                    <a:gd name="T1" fmla="*/ 0 h 259"/>
                    <a:gd name="T2" fmla="*/ 550 w 596"/>
                    <a:gd name="T3" fmla="*/ 0 h 259"/>
                    <a:gd name="T4" fmla="*/ 504 w 596"/>
                    <a:gd name="T5" fmla="*/ 4 h 259"/>
                    <a:gd name="T6" fmla="*/ 457 w 596"/>
                    <a:gd name="T7" fmla="*/ 8 h 259"/>
                    <a:gd name="T8" fmla="*/ 411 w 596"/>
                    <a:gd name="T9" fmla="*/ 14 h 259"/>
                    <a:gd name="T10" fmla="*/ 369 w 596"/>
                    <a:gd name="T11" fmla="*/ 19 h 259"/>
                    <a:gd name="T12" fmla="*/ 325 w 596"/>
                    <a:gd name="T13" fmla="*/ 29 h 259"/>
                    <a:gd name="T14" fmla="*/ 285 w 596"/>
                    <a:gd name="T15" fmla="*/ 39 h 259"/>
                    <a:gd name="T16" fmla="*/ 246 w 596"/>
                    <a:gd name="T17" fmla="*/ 50 h 259"/>
                    <a:gd name="T18" fmla="*/ 210 w 596"/>
                    <a:gd name="T19" fmla="*/ 62 h 259"/>
                    <a:gd name="T20" fmla="*/ 175 w 596"/>
                    <a:gd name="T21" fmla="*/ 75 h 259"/>
                    <a:gd name="T22" fmla="*/ 142 w 596"/>
                    <a:gd name="T23" fmla="*/ 90 h 259"/>
                    <a:gd name="T24" fmla="*/ 114 w 596"/>
                    <a:gd name="T25" fmla="*/ 108 h 259"/>
                    <a:gd name="T26" fmla="*/ 89 w 596"/>
                    <a:gd name="T27" fmla="*/ 123 h 259"/>
                    <a:gd name="T28" fmla="*/ 66 w 596"/>
                    <a:gd name="T29" fmla="*/ 142 h 259"/>
                    <a:gd name="T30" fmla="*/ 44 w 596"/>
                    <a:gd name="T31" fmla="*/ 159 h 259"/>
                    <a:gd name="T32" fmla="*/ 29 w 596"/>
                    <a:gd name="T33" fmla="*/ 179 h 259"/>
                    <a:gd name="T34" fmla="*/ 16 w 596"/>
                    <a:gd name="T35" fmla="*/ 198 h 259"/>
                    <a:gd name="T36" fmla="*/ 8 w 596"/>
                    <a:gd name="T37" fmla="*/ 219 h 259"/>
                    <a:gd name="T38" fmla="*/ 2 w 596"/>
                    <a:gd name="T39" fmla="*/ 238 h 259"/>
                    <a:gd name="T40" fmla="*/ 0 w 596"/>
                    <a:gd name="T41" fmla="*/ 259 h 259"/>
                    <a:gd name="T42" fmla="*/ 35 w 596"/>
                    <a:gd name="T43" fmla="*/ 259 h 259"/>
                    <a:gd name="T44" fmla="*/ 37 w 596"/>
                    <a:gd name="T45" fmla="*/ 238 h 259"/>
                    <a:gd name="T46" fmla="*/ 43 w 596"/>
                    <a:gd name="T47" fmla="*/ 219 h 259"/>
                    <a:gd name="T48" fmla="*/ 52 w 596"/>
                    <a:gd name="T49" fmla="*/ 200 h 259"/>
                    <a:gd name="T50" fmla="*/ 66 w 596"/>
                    <a:gd name="T51" fmla="*/ 180 h 259"/>
                    <a:gd name="T52" fmla="*/ 83 w 596"/>
                    <a:gd name="T53" fmla="*/ 161 h 259"/>
                    <a:gd name="T54" fmla="*/ 102 w 596"/>
                    <a:gd name="T55" fmla="*/ 142 h 259"/>
                    <a:gd name="T56" fmla="*/ 127 w 596"/>
                    <a:gd name="T57" fmla="*/ 125 h 259"/>
                    <a:gd name="T58" fmla="*/ 154 w 596"/>
                    <a:gd name="T59" fmla="*/ 110 h 259"/>
                    <a:gd name="T60" fmla="*/ 183 w 596"/>
                    <a:gd name="T61" fmla="*/ 94 h 259"/>
                    <a:gd name="T62" fmla="*/ 215 w 596"/>
                    <a:gd name="T63" fmla="*/ 79 h 259"/>
                    <a:gd name="T64" fmla="*/ 252 w 596"/>
                    <a:gd name="T65" fmla="*/ 67 h 259"/>
                    <a:gd name="T66" fmla="*/ 288 w 596"/>
                    <a:gd name="T67" fmla="*/ 56 h 259"/>
                    <a:gd name="T68" fmla="*/ 329 w 596"/>
                    <a:gd name="T69" fmla="*/ 44 h 259"/>
                    <a:gd name="T70" fmla="*/ 371 w 596"/>
                    <a:gd name="T71" fmla="*/ 37 h 259"/>
                    <a:gd name="T72" fmla="*/ 413 w 596"/>
                    <a:gd name="T73" fmla="*/ 29 h 259"/>
                    <a:gd name="T74" fmla="*/ 459 w 596"/>
                    <a:gd name="T75" fmla="*/ 23 h 259"/>
                    <a:gd name="T76" fmla="*/ 504 w 596"/>
                    <a:gd name="T77" fmla="*/ 19 h 259"/>
                    <a:gd name="T78" fmla="*/ 550 w 596"/>
                    <a:gd name="T79" fmla="*/ 16 h 259"/>
                    <a:gd name="T80" fmla="*/ 596 w 596"/>
                    <a:gd name="T81" fmla="*/ 16 h 259"/>
                    <a:gd name="T82" fmla="*/ 596 w 596"/>
                    <a:gd name="T83" fmla="*/ 0 h 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6"/>
                    <a:gd name="T127" fmla="*/ 0 h 259"/>
                    <a:gd name="T128" fmla="*/ 596 w 596"/>
                    <a:gd name="T129" fmla="*/ 259 h 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6" h="259">
                      <a:moveTo>
                        <a:pt x="596" y="0"/>
                      </a:moveTo>
                      <a:lnTo>
                        <a:pt x="550" y="0"/>
                      </a:lnTo>
                      <a:lnTo>
                        <a:pt x="504" y="4"/>
                      </a:lnTo>
                      <a:lnTo>
                        <a:pt x="457" y="8"/>
                      </a:lnTo>
                      <a:lnTo>
                        <a:pt x="411" y="14"/>
                      </a:lnTo>
                      <a:lnTo>
                        <a:pt x="369" y="19"/>
                      </a:lnTo>
                      <a:lnTo>
                        <a:pt x="325" y="29"/>
                      </a:lnTo>
                      <a:lnTo>
                        <a:pt x="285" y="39"/>
                      </a:lnTo>
                      <a:lnTo>
                        <a:pt x="246" y="50"/>
                      </a:lnTo>
                      <a:lnTo>
                        <a:pt x="210" y="62"/>
                      </a:lnTo>
                      <a:lnTo>
                        <a:pt x="175" y="75"/>
                      </a:lnTo>
                      <a:lnTo>
                        <a:pt x="142" y="90"/>
                      </a:lnTo>
                      <a:lnTo>
                        <a:pt x="114" y="108"/>
                      </a:lnTo>
                      <a:lnTo>
                        <a:pt x="89" y="123"/>
                      </a:lnTo>
                      <a:lnTo>
                        <a:pt x="66" y="142"/>
                      </a:lnTo>
                      <a:lnTo>
                        <a:pt x="44" y="159"/>
                      </a:lnTo>
                      <a:lnTo>
                        <a:pt x="29" y="179"/>
                      </a:lnTo>
                      <a:lnTo>
                        <a:pt x="16" y="198"/>
                      </a:lnTo>
                      <a:lnTo>
                        <a:pt x="8" y="219"/>
                      </a:lnTo>
                      <a:lnTo>
                        <a:pt x="2" y="238"/>
                      </a:lnTo>
                      <a:lnTo>
                        <a:pt x="0" y="259"/>
                      </a:lnTo>
                      <a:lnTo>
                        <a:pt x="35" y="259"/>
                      </a:lnTo>
                      <a:lnTo>
                        <a:pt x="37" y="238"/>
                      </a:lnTo>
                      <a:lnTo>
                        <a:pt x="43" y="219"/>
                      </a:lnTo>
                      <a:lnTo>
                        <a:pt x="52" y="200"/>
                      </a:lnTo>
                      <a:lnTo>
                        <a:pt x="66" y="180"/>
                      </a:lnTo>
                      <a:lnTo>
                        <a:pt x="83" y="161"/>
                      </a:lnTo>
                      <a:lnTo>
                        <a:pt x="102" y="142"/>
                      </a:lnTo>
                      <a:lnTo>
                        <a:pt x="127" y="125"/>
                      </a:lnTo>
                      <a:lnTo>
                        <a:pt x="154" y="110"/>
                      </a:lnTo>
                      <a:lnTo>
                        <a:pt x="183" y="94"/>
                      </a:lnTo>
                      <a:lnTo>
                        <a:pt x="215" y="79"/>
                      </a:lnTo>
                      <a:lnTo>
                        <a:pt x="252" y="67"/>
                      </a:lnTo>
                      <a:lnTo>
                        <a:pt x="288" y="56"/>
                      </a:lnTo>
                      <a:lnTo>
                        <a:pt x="329" y="44"/>
                      </a:lnTo>
                      <a:lnTo>
                        <a:pt x="371" y="37"/>
                      </a:lnTo>
                      <a:lnTo>
                        <a:pt x="413" y="29"/>
                      </a:lnTo>
                      <a:lnTo>
                        <a:pt x="459" y="23"/>
                      </a:lnTo>
                      <a:lnTo>
                        <a:pt x="504" y="19"/>
                      </a:lnTo>
                      <a:lnTo>
                        <a:pt x="550" y="16"/>
                      </a:lnTo>
                      <a:lnTo>
                        <a:pt x="596" y="16"/>
                      </a:lnTo>
                      <a:lnTo>
                        <a:pt x="59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6" name="Freeform 77"/>
                <p:cNvSpPr>
                  <a:spLocks/>
                </p:cNvSpPr>
                <p:nvPr/>
              </p:nvSpPr>
              <p:spPr bwMode="auto">
                <a:xfrm>
                  <a:off x="2818" y="2764"/>
                  <a:ext cx="561" cy="243"/>
                </a:xfrm>
                <a:custGeom>
                  <a:avLst/>
                  <a:gdLst>
                    <a:gd name="T0" fmla="*/ 561 w 561"/>
                    <a:gd name="T1" fmla="*/ 0 h 243"/>
                    <a:gd name="T2" fmla="*/ 515 w 561"/>
                    <a:gd name="T3" fmla="*/ 0 h 243"/>
                    <a:gd name="T4" fmla="*/ 469 w 561"/>
                    <a:gd name="T5" fmla="*/ 3 h 243"/>
                    <a:gd name="T6" fmla="*/ 424 w 561"/>
                    <a:gd name="T7" fmla="*/ 7 h 243"/>
                    <a:gd name="T8" fmla="*/ 378 w 561"/>
                    <a:gd name="T9" fmla="*/ 13 h 243"/>
                    <a:gd name="T10" fmla="*/ 336 w 561"/>
                    <a:gd name="T11" fmla="*/ 21 h 243"/>
                    <a:gd name="T12" fmla="*/ 294 w 561"/>
                    <a:gd name="T13" fmla="*/ 28 h 243"/>
                    <a:gd name="T14" fmla="*/ 253 w 561"/>
                    <a:gd name="T15" fmla="*/ 40 h 243"/>
                    <a:gd name="T16" fmla="*/ 217 w 561"/>
                    <a:gd name="T17" fmla="*/ 51 h 243"/>
                    <a:gd name="T18" fmla="*/ 180 w 561"/>
                    <a:gd name="T19" fmla="*/ 63 h 243"/>
                    <a:gd name="T20" fmla="*/ 148 w 561"/>
                    <a:gd name="T21" fmla="*/ 78 h 243"/>
                    <a:gd name="T22" fmla="*/ 119 w 561"/>
                    <a:gd name="T23" fmla="*/ 94 h 243"/>
                    <a:gd name="T24" fmla="*/ 92 w 561"/>
                    <a:gd name="T25" fmla="*/ 109 h 243"/>
                    <a:gd name="T26" fmla="*/ 67 w 561"/>
                    <a:gd name="T27" fmla="*/ 126 h 243"/>
                    <a:gd name="T28" fmla="*/ 48 w 561"/>
                    <a:gd name="T29" fmla="*/ 145 h 243"/>
                    <a:gd name="T30" fmla="*/ 31 w 561"/>
                    <a:gd name="T31" fmla="*/ 164 h 243"/>
                    <a:gd name="T32" fmla="*/ 17 w 561"/>
                    <a:gd name="T33" fmla="*/ 184 h 243"/>
                    <a:gd name="T34" fmla="*/ 8 w 561"/>
                    <a:gd name="T35" fmla="*/ 203 h 243"/>
                    <a:gd name="T36" fmla="*/ 2 w 561"/>
                    <a:gd name="T37" fmla="*/ 222 h 243"/>
                    <a:gd name="T38" fmla="*/ 0 w 561"/>
                    <a:gd name="T39" fmla="*/ 243 h 243"/>
                    <a:gd name="T40" fmla="*/ 34 w 561"/>
                    <a:gd name="T41" fmla="*/ 243 h 243"/>
                    <a:gd name="T42" fmla="*/ 36 w 561"/>
                    <a:gd name="T43" fmla="*/ 224 h 243"/>
                    <a:gd name="T44" fmla="*/ 42 w 561"/>
                    <a:gd name="T45" fmla="*/ 205 h 243"/>
                    <a:gd name="T46" fmla="*/ 52 w 561"/>
                    <a:gd name="T47" fmla="*/ 187 h 243"/>
                    <a:gd name="T48" fmla="*/ 63 w 561"/>
                    <a:gd name="T49" fmla="*/ 168 h 243"/>
                    <a:gd name="T50" fmla="*/ 79 w 561"/>
                    <a:gd name="T51" fmla="*/ 151 h 243"/>
                    <a:gd name="T52" fmla="*/ 98 w 561"/>
                    <a:gd name="T53" fmla="*/ 134 h 243"/>
                    <a:gd name="T54" fmla="*/ 121 w 561"/>
                    <a:gd name="T55" fmla="*/ 118 h 243"/>
                    <a:gd name="T56" fmla="*/ 146 w 561"/>
                    <a:gd name="T57" fmla="*/ 103 h 243"/>
                    <a:gd name="T58" fmla="*/ 175 w 561"/>
                    <a:gd name="T59" fmla="*/ 88 h 243"/>
                    <a:gd name="T60" fmla="*/ 205 w 561"/>
                    <a:gd name="T61" fmla="*/ 74 h 243"/>
                    <a:gd name="T62" fmla="*/ 238 w 561"/>
                    <a:gd name="T63" fmla="*/ 63 h 243"/>
                    <a:gd name="T64" fmla="*/ 273 w 561"/>
                    <a:gd name="T65" fmla="*/ 51 h 243"/>
                    <a:gd name="T66" fmla="*/ 311 w 561"/>
                    <a:gd name="T67" fmla="*/ 42 h 243"/>
                    <a:gd name="T68" fmla="*/ 349 w 561"/>
                    <a:gd name="T69" fmla="*/ 34 h 243"/>
                    <a:gd name="T70" fmla="*/ 390 w 561"/>
                    <a:gd name="T71" fmla="*/ 26 h 243"/>
                    <a:gd name="T72" fmla="*/ 432 w 561"/>
                    <a:gd name="T73" fmla="*/ 21 h 243"/>
                    <a:gd name="T74" fmla="*/ 474 w 561"/>
                    <a:gd name="T75" fmla="*/ 17 h 243"/>
                    <a:gd name="T76" fmla="*/ 518 w 561"/>
                    <a:gd name="T77" fmla="*/ 15 h 243"/>
                    <a:gd name="T78" fmla="*/ 561 w 561"/>
                    <a:gd name="T79" fmla="*/ 15 h 243"/>
                    <a:gd name="T80" fmla="*/ 561 w 561"/>
                    <a:gd name="T81" fmla="*/ 0 h 2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61"/>
                    <a:gd name="T124" fmla="*/ 0 h 243"/>
                    <a:gd name="T125" fmla="*/ 561 w 561"/>
                    <a:gd name="T126" fmla="*/ 243 h 2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61" h="243">
                      <a:moveTo>
                        <a:pt x="561" y="0"/>
                      </a:moveTo>
                      <a:lnTo>
                        <a:pt x="515" y="0"/>
                      </a:lnTo>
                      <a:lnTo>
                        <a:pt x="469" y="3"/>
                      </a:lnTo>
                      <a:lnTo>
                        <a:pt x="424" y="7"/>
                      </a:lnTo>
                      <a:lnTo>
                        <a:pt x="378" y="13"/>
                      </a:lnTo>
                      <a:lnTo>
                        <a:pt x="336" y="21"/>
                      </a:lnTo>
                      <a:lnTo>
                        <a:pt x="294" y="28"/>
                      </a:lnTo>
                      <a:lnTo>
                        <a:pt x="253" y="40"/>
                      </a:lnTo>
                      <a:lnTo>
                        <a:pt x="217" y="51"/>
                      </a:lnTo>
                      <a:lnTo>
                        <a:pt x="180" y="63"/>
                      </a:lnTo>
                      <a:lnTo>
                        <a:pt x="148" y="78"/>
                      </a:lnTo>
                      <a:lnTo>
                        <a:pt x="119" y="94"/>
                      </a:lnTo>
                      <a:lnTo>
                        <a:pt x="92" y="109"/>
                      </a:lnTo>
                      <a:lnTo>
                        <a:pt x="67" y="126"/>
                      </a:lnTo>
                      <a:lnTo>
                        <a:pt x="48" y="145"/>
                      </a:lnTo>
                      <a:lnTo>
                        <a:pt x="31" y="164"/>
                      </a:lnTo>
                      <a:lnTo>
                        <a:pt x="17" y="184"/>
                      </a:lnTo>
                      <a:lnTo>
                        <a:pt x="8" y="203"/>
                      </a:lnTo>
                      <a:lnTo>
                        <a:pt x="2" y="222"/>
                      </a:lnTo>
                      <a:lnTo>
                        <a:pt x="0" y="243"/>
                      </a:lnTo>
                      <a:lnTo>
                        <a:pt x="34" y="243"/>
                      </a:lnTo>
                      <a:lnTo>
                        <a:pt x="36" y="224"/>
                      </a:lnTo>
                      <a:lnTo>
                        <a:pt x="42" y="205"/>
                      </a:lnTo>
                      <a:lnTo>
                        <a:pt x="52" y="187"/>
                      </a:lnTo>
                      <a:lnTo>
                        <a:pt x="63" y="168"/>
                      </a:lnTo>
                      <a:lnTo>
                        <a:pt x="79" y="151"/>
                      </a:lnTo>
                      <a:lnTo>
                        <a:pt x="98" y="134"/>
                      </a:lnTo>
                      <a:lnTo>
                        <a:pt x="121" y="118"/>
                      </a:lnTo>
                      <a:lnTo>
                        <a:pt x="146" y="103"/>
                      </a:lnTo>
                      <a:lnTo>
                        <a:pt x="175" y="88"/>
                      </a:lnTo>
                      <a:lnTo>
                        <a:pt x="205" y="74"/>
                      </a:lnTo>
                      <a:lnTo>
                        <a:pt x="238" y="63"/>
                      </a:lnTo>
                      <a:lnTo>
                        <a:pt x="273" y="51"/>
                      </a:lnTo>
                      <a:lnTo>
                        <a:pt x="311" y="42"/>
                      </a:lnTo>
                      <a:lnTo>
                        <a:pt x="349" y="34"/>
                      </a:lnTo>
                      <a:lnTo>
                        <a:pt x="390" y="26"/>
                      </a:lnTo>
                      <a:lnTo>
                        <a:pt x="432" y="21"/>
                      </a:lnTo>
                      <a:lnTo>
                        <a:pt x="474" y="17"/>
                      </a:lnTo>
                      <a:lnTo>
                        <a:pt x="518" y="15"/>
                      </a:lnTo>
                      <a:lnTo>
                        <a:pt x="561" y="15"/>
                      </a:lnTo>
                      <a:lnTo>
                        <a:pt x="56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7" name="Freeform 78"/>
                <p:cNvSpPr>
                  <a:spLocks/>
                </p:cNvSpPr>
                <p:nvPr/>
              </p:nvSpPr>
              <p:spPr bwMode="auto">
                <a:xfrm>
                  <a:off x="2852" y="2779"/>
                  <a:ext cx="527" cy="228"/>
                </a:xfrm>
                <a:custGeom>
                  <a:avLst/>
                  <a:gdLst>
                    <a:gd name="T0" fmla="*/ 527 w 527"/>
                    <a:gd name="T1" fmla="*/ 0 h 228"/>
                    <a:gd name="T2" fmla="*/ 484 w 527"/>
                    <a:gd name="T3" fmla="*/ 0 h 228"/>
                    <a:gd name="T4" fmla="*/ 440 w 527"/>
                    <a:gd name="T5" fmla="*/ 2 h 228"/>
                    <a:gd name="T6" fmla="*/ 398 w 527"/>
                    <a:gd name="T7" fmla="*/ 6 h 228"/>
                    <a:gd name="T8" fmla="*/ 356 w 527"/>
                    <a:gd name="T9" fmla="*/ 11 h 228"/>
                    <a:gd name="T10" fmla="*/ 315 w 527"/>
                    <a:gd name="T11" fmla="*/ 19 h 228"/>
                    <a:gd name="T12" fmla="*/ 277 w 527"/>
                    <a:gd name="T13" fmla="*/ 27 h 228"/>
                    <a:gd name="T14" fmla="*/ 239 w 527"/>
                    <a:gd name="T15" fmla="*/ 36 h 228"/>
                    <a:gd name="T16" fmla="*/ 204 w 527"/>
                    <a:gd name="T17" fmla="*/ 48 h 228"/>
                    <a:gd name="T18" fmla="*/ 171 w 527"/>
                    <a:gd name="T19" fmla="*/ 59 h 228"/>
                    <a:gd name="T20" fmla="*/ 141 w 527"/>
                    <a:gd name="T21" fmla="*/ 73 h 228"/>
                    <a:gd name="T22" fmla="*/ 112 w 527"/>
                    <a:gd name="T23" fmla="*/ 88 h 228"/>
                    <a:gd name="T24" fmla="*/ 87 w 527"/>
                    <a:gd name="T25" fmla="*/ 103 h 228"/>
                    <a:gd name="T26" fmla="*/ 64 w 527"/>
                    <a:gd name="T27" fmla="*/ 119 h 228"/>
                    <a:gd name="T28" fmla="*/ 45 w 527"/>
                    <a:gd name="T29" fmla="*/ 136 h 228"/>
                    <a:gd name="T30" fmla="*/ 29 w 527"/>
                    <a:gd name="T31" fmla="*/ 153 h 228"/>
                    <a:gd name="T32" fmla="*/ 18 w 527"/>
                    <a:gd name="T33" fmla="*/ 172 h 228"/>
                    <a:gd name="T34" fmla="*/ 8 w 527"/>
                    <a:gd name="T35" fmla="*/ 190 h 228"/>
                    <a:gd name="T36" fmla="*/ 2 w 527"/>
                    <a:gd name="T37" fmla="*/ 209 h 228"/>
                    <a:gd name="T38" fmla="*/ 0 w 527"/>
                    <a:gd name="T39" fmla="*/ 228 h 228"/>
                    <a:gd name="T40" fmla="*/ 37 w 527"/>
                    <a:gd name="T41" fmla="*/ 228 h 228"/>
                    <a:gd name="T42" fmla="*/ 39 w 527"/>
                    <a:gd name="T43" fmla="*/ 209 h 228"/>
                    <a:gd name="T44" fmla="*/ 43 w 527"/>
                    <a:gd name="T45" fmla="*/ 192 h 228"/>
                    <a:gd name="T46" fmla="*/ 52 w 527"/>
                    <a:gd name="T47" fmla="*/ 172 h 228"/>
                    <a:gd name="T48" fmla="*/ 66 w 527"/>
                    <a:gd name="T49" fmla="*/ 155 h 228"/>
                    <a:gd name="T50" fmla="*/ 83 w 527"/>
                    <a:gd name="T51" fmla="*/ 138 h 228"/>
                    <a:gd name="T52" fmla="*/ 102 w 527"/>
                    <a:gd name="T53" fmla="*/ 121 h 228"/>
                    <a:gd name="T54" fmla="*/ 125 w 527"/>
                    <a:gd name="T55" fmla="*/ 105 h 228"/>
                    <a:gd name="T56" fmla="*/ 150 w 527"/>
                    <a:gd name="T57" fmla="*/ 90 h 228"/>
                    <a:gd name="T58" fmla="*/ 179 w 527"/>
                    <a:gd name="T59" fmla="*/ 77 h 228"/>
                    <a:gd name="T60" fmla="*/ 212 w 527"/>
                    <a:gd name="T61" fmla="*/ 65 h 228"/>
                    <a:gd name="T62" fmla="*/ 246 w 527"/>
                    <a:gd name="T63" fmla="*/ 54 h 228"/>
                    <a:gd name="T64" fmla="*/ 281 w 527"/>
                    <a:gd name="T65" fmla="*/ 44 h 228"/>
                    <a:gd name="T66" fmla="*/ 319 w 527"/>
                    <a:gd name="T67" fmla="*/ 34 h 228"/>
                    <a:gd name="T68" fmla="*/ 360 w 527"/>
                    <a:gd name="T69" fmla="*/ 27 h 228"/>
                    <a:gd name="T70" fmla="*/ 400 w 527"/>
                    <a:gd name="T71" fmla="*/ 23 h 228"/>
                    <a:gd name="T72" fmla="*/ 442 w 527"/>
                    <a:gd name="T73" fmla="*/ 17 h 228"/>
                    <a:gd name="T74" fmla="*/ 484 w 527"/>
                    <a:gd name="T75" fmla="*/ 15 h 228"/>
                    <a:gd name="T76" fmla="*/ 527 w 527"/>
                    <a:gd name="T77" fmla="*/ 15 h 228"/>
                    <a:gd name="T78" fmla="*/ 527 w 527"/>
                    <a:gd name="T79" fmla="*/ 0 h 2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7"/>
                    <a:gd name="T121" fmla="*/ 0 h 228"/>
                    <a:gd name="T122" fmla="*/ 527 w 527"/>
                    <a:gd name="T123" fmla="*/ 228 h 2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7" h="228">
                      <a:moveTo>
                        <a:pt x="527" y="0"/>
                      </a:moveTo>
                      <a:lnTo>
                        <a:pt x="484" y="0"/>
                      </a:lnTo>
                      <a:lnTo>
                        <a:pt x="440" y="2"/>
                      </a:lnTo>
                      <a:lnTo>
                        <a:pt x="398" y="6"/>
                      </a:lnTo>
                      <a:lnTo>
                        <a:pt x="356" y="11"/>
                      </a:lnTo>
                      <a:lnTo>
                        <a:pt x="315" y="19"/>
                      </a:lnTo>
                      <a:lnTo>
                        <a:pt x="277" y="27"/>
                      </a:lnTo>
                      <a:lnTo>
                        <a:pt x="239" y="36"/>
                      </a:lnTo>
                      <a:lnTo>
                        <a:pt x="204" y="48"/>
                      </a:lnTo>
                      <a:lnTo>
                        <a:pt x="171" y="59"/>
                      </a:lnTo>
                      <a:lnTo>
                        <a:pt x="141" y="73"/>
                      </a:lnTo>
                      <a:lnTo>
                        <a:pt x="112" y="88"/>
                      </a:lnTo>
                      <a:lnTo>
                        <a:pt x="87" y="103"/>
                      </a:lnTo>
                      <a:lnTo>
                        <a:pt x="64" y="119"/>
                      </a:lnTo>
                      <a:lnTo>
                        <a:pt x="45" y="136"/>
                      </a:lnTo>
                      <a:lnTo>
                        <a:pt x="29" y="153"/>
                      </a:lnTo>
                      <a:lnTo>
                        <a:pt x="18" y="172"/>
                      </a:lnTo>
                      <a:lnTo>
                        <a:pt x="8" y="190"/>
                      </a:lnTo>
                      <a:lnTo>
                        <a:pt x="2" y="209"/>
                      </a:lnTo>
                      <a:lnTo>
                        <a:pt x="0" y="228"/>
                      </a:lnTo>
                      <a:lnTo>
                        <a:pt x="37" y="228"/>
                      </a:lnTo>
                      <a:lnTo>
                        <a:pt x="39" y="209"/>
                      </a:lnTo>
                      <a:lnTo>
                        <a:pt x="43" y="192"/>
                      </a:lnTo>
                      <a:lnTo>
                        <a:pt x="52" y="172"/>
                      </a:lnTo>
                      <a:lnTo>
                        <a:pt x="66" y="155"/>
                      </a:lnTo>
                      <a:lnTo>
                        <a:pt x="83" y="138"/>
                      </a:lnTo>
                      <a:lnTo>
                        <a:pt x="102" y="121"/>
                      </a:lnTo>
                      <a:lnTo>
                        <a:pt x="125" y="105"/>
                      </a:lnTo>
                      <a:lnTo>
                        <a:pt x="150" y="90"/>
                      </a:lnTo>
                      <a:lnTo>
                        <a:pt x="179" y="77"/>
                      </a:lnTo>
                      <a:lnTo>
                        <a:pt x="212" y="65"/>
                      </a:lnTo>
                      <a:lnTo>
                        <a:pt x="246" y="54"/>
                      </a:lnTo>
                      <a:lnTo>
                        <a:pt x="281" y="44"/>
                      </a:lnTo>
                      <a:lnTo>
                        <a:pt x="319" y="34"/>
                      </a:lnTo>
                      <a:lnTo>
                        <a:pt x="360" y="27"/>
                      </a:lnTo>
                      <a:lnTo>
                        <a:pt x="400" y="23"/>
                      </a:lnTo>
                      <a:lnTo>
                        <a:pt x="442" y="17"/>
                      </a:lnTo>
                      <a:lnTo>
                        <a:pt x="484" y="15"/>
                      </a:lnTo>
                      <a:lnTo>
                        <a:pt x="527" y="15"/>
                      </a:lnTo>
                      <a:lnTo>
                        <a:pt x="527"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8" name="Freeform 79"/>
                <p:cNvSpPr>
                  <a:spLocks/>
                </p:cNvSpPr>
                <p:nvPr/>
              </p:nvSpPr>
              <p:spPr bwMode="auto">
                <a:xfrm>
                  <a:off x="2889" y="2794"/>
                  <a:ext cx="490" cy="213"/>
                </a:xfrm>
                <a:custGeom>
                  <a:avLst/>
                  <a:gdLst>
                    <a:gd name="T0" fmla="*/ 490 w 490"/>
                    <a:gd name="T1" fmla="*/ 0 h 213"/>
                    <a:gd name="T2" fmla="*/ 447 w 490"/>
                    <a:gd name="T3" fmla="*/ 0 h 213"/>
                    <a:gd name="T4" fmla="*/ 405 w 490"/>
                    <a:gd name="T5" fmla="*/ 2 h 213"/>
                    <a:gd name="T6" fmla="*/ 363 w 490"/>
                    <a:gd name="T7" fmla="*/ 8 h 213"/>
                    <a:gd name="T8" fmla="*/ 323 w 490"/>
                    <a:gd name="T9" fmla="*/ 12 h 213"/>
                    <a:gd name="T10" fmla="*/ 282 w 490"/>
                    <a:gd name="T11" fmla="*/ 19 h 213"/>
                    <a:gd name="T12" fmla="*/ 244 w 490"/>
                    <a:gd name="T13" fmla="*/ 29 h 213"/>
                    <a:gd name="T14" fmla="*/ 209 w 490"/>
                    <a:gd name="T15" fmla="*/ 39 h 213"/>
                    <a:gd name="T16" fmla="*/ 175 w 490"/>
                    <a:gd name="T17" fmla="*/ 50 h 213"/>
                    <a:gd name="T18" fmla="*/ 142 w 490"/>
                    <a:gd name="T19" fmla="*/ 62 h 213"/>
                    <a:gd name="T20" fmla="*/ 113 w 490"/>
                    <a:gd name="T21" fmla="*/ 75 h 213"/>
                    <a:gd name="T22" fmla="*/ 88 w 490"/>
                    <a:gd name="T23" fmla="*/ 90 h 213"/>
                    <a:gd name="T24" fmla="*/ 65 w 490"/>
                    <a:gd name="T25" fmla="*/ 106 h 213"/>
                    <a:gd name="T26" fmla="*/ 46 w 490"/>
                    <a:gd name="T27" fmla="*/ 123 h 213"/>
                    <a:gd name="T28" fmla="*/ 29 w 490"/>
                    <a:gd name="T29" fmla="*/ 140 h 213"/>
                    <a:gd name="T30" fmla="*/ 15 w 490"/>
                    <a:gd name="T31" fmla="*/ 157 h 213"/>
                    <a:gd name="T32" fmla="*/ 6 w 490"/>
                    <a:gd name="T33" fmla="*/ 177 h 213"/>
                    <a:gd name="T34" fmla="*/ 2 w 490"/>
                    <a:gd name="T35" fmla="*/ 194 h 213"/>
                    <a:gd name="T36" fmla="*/ 0 w 490"/>
                    <a:gd name="T37" fmla="*/ 213 h 213"/>
                    <a:gd name="T38" fmla="*/ 34 w 490"/>
                    <a:gd name="T39" fmla="*/ 213 h 213"/>
                    <a:gd name="T40" fmla="*/ 36 w 490"/>
                    <a:gd name="T41" fmla="*/ 196 h 213"/>
                    <a:gd name="T42" fmla="*/ 40 w 490"/>
                    <a:gd name="T43" fmla="*/ 179 h 213"/>
                    <a:gd name="T44" fmla="*/ 50 w 490"/>
                    <a:gd name="T45" fmla="*/ 161 h 213"/>
                    <a:gd name="T46" fmla="*/ 61 w 490"/>
                    <a:gd name="T47" fmla="*/ 146 h 213"/>
                    <a:gd name="T48" fmla="*/ 77 w 490"/>
                    <a:gd name="T49" fmla="*/ 129 h 213"/>
                    <a:gd name="T50" fmla="*/ 96 w 490"/>
                    <a:gd name="T51" fmla="*/ 113 h 213"/>
                    <a:gd name="T52" fmla="*/ 117 w 490"/>
                    <a:gd name="T53" fmla="*/ 100 h 213"/>
                    <a:gd name="T54" fmla="*/ 140 w 490"/>
                    <a:gd name="T55" fmla="*/ 87 h 213"/>
                    <a:gd name="T56" fmla="*/ 167 w 490"/>
                    <a:gd name="T57" fmla="*/ 73 h 213"/>
                    <a:gd name="T58" fmla="*/ 198 w 490"/>
                    <a:gd name="T59" fmla="*/ 62 h 213"/>
                    <a:gd name="T60" fmla="*/ 228 w 490"/>
                    <a:gd name="T61" fmla="*/ 50 h 213"/>
                    <a:gd name="T62" fmla="*/ 263 w 490"/>
                    <a:gd name="T63" fmla="*/ 41 h 213"/>
                    <a:gd name="T64" fmla="*/ 298 w 490"/>
                    <a:gd name="T65" fmla="*/ 33 h 213"/>
                    <a:gd name="T66" fmla="*/ 334 w 490"/>
                    <a:gd name="T67" fmla="*/ 27 h 213"/>
                    <a:gd name="T68" fmla="*/ 373 w 490"/>
                    <a:gd name="T69" fmla="*/ 21 h 213"/>
                    <a:gd name="T70" fmla="*/ 411 w 490"/>
                    <a:gd name="T71" fmla="*/ 18 h 213"/>
                    <a:gd name="T72" fmla="*/ 451 w 490"/>
                    <a:gd name="T73" fmla="*/ 16 h 213"/>
                    <a:gd name="T74" fmla="*/ 490 w 490"/>
                    <a:gd name="T75" fmla="*/ 16 h 213"/>
                    <a:gd name="T76" fmla="*/ 490 w 490"/>
                    <a:gd name="T77" fmla="*/ 0 h 2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0"/>
                    <a:gd name="T118" fmla="*/ 0 h 213"/>
                    <a:gd name="T119" fmla="*/ 490 w 490"/>
                    <a:gd name="T120" fmla="*/ 213 h 21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0" h="213">
                      <a:moveTo>
                        <a:pt x="490" y="0"/>
                      </a:moveTo>
                      <a:lnTo>
                        <a:pt x="447" y="0"/>
                      </a:lnTo>
                      <a:lnTo>
                        <a:pt x="405" y="2"/>
                      </a:lnTo>
                      <a:lnTo>
                        <a:pt x="363" y="8"/>
                      </a:lnTo>
                      <a:lnTo>
                        <a:pt x="323" y="12"/>
                      </a:lnTo>
                      <a:lnTo>
                        <a:pt x="282" y="19"/>
                      </a:lnTo>
                      <a:lnTo>
                        <a:pt x="244" y="29"/>
                      </a:lnTo>
                      <a:lnTo>
                        <a:pt x="209" y="39"/>
                      </a:lnTo>
                      <a:lnTo>
                        <a:pt x="175" y="50"/>
                      </a:lnTo>
                      <a:lnTo>
                        <a:pt x="142" y="62"/>
                      </a:lnTo>
                      <a:lnTo>
                        <a:pt x="113" y="75"/>
                      </a:lnTo>
                      <a:lnTo>
                        <a:pt x="88" y="90"/>
                      </a:lnTo>
                      <a:lnTo>
                        <a:pt x="65" y="106"/>
                      </a:lnTo>
                      <a:lnTo>
                        <a:pt x="46" y="123"/>
                      </a:lnTo>
                      <a:lnTo>
                        <a:pt x="29" y="140"/>
                      </a:lnTo>
                      <a:lnTo>
                        <a:pt x="15" y="157"/>
                      </a:lnTo>
                      <a:lnTo>
                        <a:pt x="6" y="177"/>
                      </a:lnTo>
                      <a:lnTo>
                        <a:pt x="2" y="194"/>
                      </a:lnTo>
                      <a:lnTo>
                        <a:pt x="0" y="213"/>
                      </a:lnTo>
                      <a:lnTo>
                        <a:pt x="34" y="213"/>
                      </a:lnTo>
                      <a:lnTo>
                        <a:pt x="36" y="196"/>
                      </a:lnTo>
                      <a:lnTo>
                        <a:pt x="40" y="179"/>
                      </a:lnTo>
                      <a:lnTo>
                        <a:pt x="50" y="161"/>
                      </a:lnTo>
                      <a:lnTo>
                        <a:pt x="61" y="146"/>
                      </a:lnTo>
                      <a:lnTo>
                        <a:pt x="77" y="129"/>
                      </a:lnTo>
                      <a:lnTo>
                        <a:pt x="96" y="113"/>
                      </a:lnTo>
                      <a:lnTo>
                        <a:pt x="117" y="100"/>
                      </a:lnTo>
                      <a:lnTo>
                        <a:pt x="140" y="87"/>
                      </a:lnTo>
                      <a:lnTo>
                        <a:pt x="167" y="73"/>
                      </a:lnTo>
                      <a:lnTo>
                        <a:pt x="198" y="62"/>
                      </a:lnTo>
                      <a:lnTo>
                        <a:pt x="228" y="50"/>
                      </a:lnTo>
                      <a:lnTo>
                        <a:pt x="263" y="41"/>
                      </a:lnTo>
                      <a:lnTo>
                        <a:pt x="298" y="33"/>
                      </a:lnTo>
                      <a:lnTo>
                        <a:pt x="334" y="27"/>
                      </a:lnTo>
                      <a:lnTo>
                        <a:pt x="373" y="21"/>
                      </a:lnTo>
                      <a:lnTo>
                        <a:pt x="411" y="18"/>
                      </a:lnTo>
                      <a:lnTo>
                        <a:pt x="451" y="16"/>
                      </a:lnTo>
                      <a:lnTo>
                        <a:pt x="490" y="16"/>
                      </a:lnTo>
                      <a:lnTo>
                        <a:pt x="490"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9" name="Freeform 80"/>
                <p:cNvSpPr>
                  <a:spLocks/>
                </p:cNvSpPr>
                <p:nvPr/>
              </p:nvSpPr>
              <p:spPr bwMode="auto">
                <a:xfrm>
                  <a:off x="2923" y="2810"/>
                  <a:ext cx="456" cy="197"/>
                </a:xfrm>
                <a:custGeom>
                  <a:avLst/>
                  <a:gdLst>
                    <a:gd name="T0" fmla="*/ 456 w 456"/>
                    <a:gd name="T1" fmla="*/ 0 h 197"/>
                    <a:gd name="T2" fmla="*/ 417 w 456"/>
                    <a:gd name="T3" fmla="*/ 0 h 197"/>
                    <a:gd name="T4" fmla="*/ 377 w 456"/>
                    <a:gd name="T5" fmla="*/ 2 h 197"/>
                    <a:gd name="T6" fmla="*/ 339 w 456"/>
                    <a:gd name="T7" fmla="*/ 5 h 197"/>
                    <a:gd name="T8" fmla="*/ 300 w 456"/>
                    <a:gd name="T9" fmla="*/ 11 h 197"/>
                    <a:gd name="T10" fmla="*/ 264 w 456"/>
                    <a:gd name="T11" fmla="*/ 17 h 197"/>
                    <a:gd name="T12" fmla="*/ 229 w 456"/>
                    <a:gd name="T13" fmla="*/ 25 h 197"/>
                    <a:gd name="T14" fmla="*/ 194 w 456"/>
                    <a:gd name="T15" fmla="*/ 34 h 197"/>
                    <a:gd name="T16" fmla="*/ 164 w 456"/>
                    <a:gd name="T17" fmla="*/ 46 h 197"/>
                    <a:gd name="T18" fmla="*/ 133 w 456"/>
                    <a:gd name="T19" fmla="*/ 57 h 197"/>
                    <a:gd name="T20" fmla="*/ 106 w 456"/>
                    <a:gd name="T21" fmla="*/ 71 h 197"/>
                    <a:gd name="T22" fmla="*/ 83 w 456"/>
                    <a:gd name="T23" fmla="*/ 84 h 197"/>
                    <a:gd name="T24" fmla="*/ 62 w 456"/>
                    <a:gd name="T25" fmla="*/ 97 h 197"/>
                    <a:gd name="T26" fmla="*/ 43 w 456"/>
                    <a:gd name="T27" fmla="*/ 113 h 197"/>
                    <a:gd name="T28" fmla="*/ 27 w 456"/>
                    <a:gd name="T29" fmla="*/ 130 h 197"/>
                    <a:gd name="T30" fmla="*/ 16 w 456"/>
                    <a:gd name="T31" fmla="*/ 145 h 197"/>
                    <a:gd name="T32" fmla="*/ 6 w 456"/>
                    <a:gd name="T33" fmla="*/ 163 h 197"/>
                    <a:gd name="T34" fmla="*/ 2 w 456"/>
                    <a:gd name="T35" fmla="*/ 180 h 197"/>
                    <a:gd name="T36" fmla="*/ 0 w 456"/>
                    <a:gd name="T37" fmla="*/ 197 h 197"/>
                    <a:gd name="T38" fmla="*/ 35 w 456"/>
                    <a:gd name="T39" fmla="*/ 197 h 197"/>
                    <a:gd name="T40" fmla="*/ 37 w 456"/>
                    <a:gd name="T41" fmla="*/ 180 h 197"/>
                    <a:gd name="T42" fmla="*/ 43 w 456"/>
                    <a:gd name="T43" fmla="*/ 163 h 197"/>
                    <a:gd name="T44" fmla="*/ 50 w 456"/>
                    <a:gd name="T45" fmla="*/ 147 h 197"/>
                    <a:gd name="T46" fmla="*/ 64 w 456"/>
                    <a:gd name="T47" fmla="*/ 130 h 197"/>
                    <a:gd name="T48" fmla="*/ 79 w 456"/>
                    <a:gd name="T49" fmla="*/ 115 h 197"/>
                    <a:gd name="T50" fmla="*/ 98 w 456"/>
                    <a:gd name="T51" fmla="*/ 101 h 197"/>
                    <a:gd name="T52" fmla="*/ 120 w 456"/>
                    <a:gd name="T53" fmla="*/ 86 h 197"/>
                    <a:gd name="T54" fmla="*/ 145 w 456"/>
                    <a:gd name="T55" fmla="*/ 74 h 197"/>
                    <a:gd name="T56" fmla="*/ 173 w 456"/>
                    <a:gd name="T57" fmla="*/ 61 h 197"/>
                    <a:gd name="T58" fmla="*/ 202 w 456"/>
                    <a:gd name="T59" fmla="*/ 51 h 197"/>
                    <a:gd name="T60" fmla="*/ 235 w 456"/>
                    <a:gd name="T61" fmla="*/ 42 h 197"/>
                    <a:gd name="T62" fmla="*/ 269 w 456"/>
                    <a:gd name="T63" fmla="*/ 34 h 197"/>
                    <a:gd name="T64" fmla="*/ 304 w 456"/>
                    <a:gd name="T65" fmla="*/ 26 h 197"/>
                    <a:gd name="T66" fmla="*/ 340 w 456"/>
                    <a:gd name="T67" fmla="*/ 21 h 197"/>
                    <a:gd name="T68" fmla="*/ 379 w 456"/>
                    <a:gd name="T69" fmla="*/ 17 h 197"/>
                    <a:gd name="T70" fmla="*/ 417 w 456"/>
                    <a:gd name="T71" fmla="*/ 15 h 197"/>
                    <a:gd name="T72" fmla="*/ 456 w 456"/>
                    <a:gd name="T73" fmla="*/ 15 h 197"/>
                    <a:gd name="T74" fmla="*/ 456 w 456"/>
                    <a:gd name="T75" fmla="*/ 0 h 1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56"/>
                    <a:gd name="T115" fmla="*/ 0 h 197"/>
                    <a:gd name="T116" fmla="*/ 456 w 456"/>
                    <a:gd name="T117" fmla="*/ 197 h 1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56" h="197">
                      <a:moveTo>
                        <a:pt x="456" y="0"/>
                      </a:moveTo>
                      <a:lnTo>
                        <a:pt x="417" y="0"/>
                      </a:lnTo>
                      <a:lnTo>
                        <a:pt x="377" y="2"/>
                      </a:lnTo>
                      <a:lnTo>
                        <a:pt x="339" y="5"/>
                      </a:lnTo>
                      <a:lnTo>
                        <a:pt x="300" y="11"/>
                      </a:lnTo>
                      <a:lnTo>
                        <a:pt x="264" y="17"/>
                      </a:lnTo>
                      <a:lnTo>
                        <a:pt x="229" y="25"/>
                      </a:lnTo>
                      <a:lnTo>
                        <a:pt x="194" y="34"/>
                      </a:lnTo>
                      <a:lnTo>
                        <a:pt x="164" y="46"/>
                      </a:lnTo>
                      <a:lnTo>
                        <a:pt x="133" y="57"/>
                      </a:lnTo>
                      <a:lnTo>
                        <a:pt x="106" y="71"/>
                      </a:lnTo>
                      <a:lnTo>
                        <a:pt x="83" y="84"/>
                      </a:lnTo>
                      <a:lnTo>
                        <a:pt x="62" y="97"/>
                      </a:lnTo>
                      <a:lnTo>
                        <a:pt x="43" y="113"/>
                      </a:lnTo>
                      <a:lnTo>
                        <a:pt x="27" y="130"/>
                      </a:lnTo>
                      <a:lnTo>
                        <a:pt x="16" y="145"/>
                      </a:lnTo>
                      <a:lnTo>
                        <a:pt x="6" y="163"/>
                      </a:lnTo>
                      <a:lnTo>
                        <a:pt x="2" y="180"/>
                      </a:lnTo>
                      <a:lnTo>
                        <a:pt x="0" y="197"/>
                      </a:lnTo>
                      <a:lnTo>
                        <a:pt x="35" y="197"/>
                      </a:lnTo>
                      <a:lnTo>
                        <a:pt x="37" y="180"/>
                      </a:lnTo>
                      <a:lnTo>
                        <a:pt x="43" y="163"/>
                      </a:lnTo>
                      <a:lnTo>
                        <a:pt x="50" y="147"/>
                      </a:lnTo>
                      <a:lnTo>
                        <a:pt x="64" y="130"/>
                      </a:lnTo>
                      <a:lnTo>
                        <a:pt x="79" y="115"/>
                      </a:lnTo>
                      <a:lnTo>
                        <a:pt x="98" y="101"/>
                      </a:lnTo>
                      <a:lnTo>
                        <a:pt x="120" y="86"/>
                      </a:lnTo>
                      <a:lnTo>
                        <a:pt x="145" y="74"/>
                      </a:lnTo>
                      <a:lnTo>
                        <a:pt x="173" y="61"/>
                      </a:lnTo>
                      <a:lnTo>
                        <a:pt x="202" y="51"/>
                      </a:lnTo>
                      <a:lnTo>
                        <a:pt x="235" y="42"/>
                      </a:lnTo>
                      <a:lnTo>
                        <a:pt x="269" y="34"/>
                      </a:lnTo>
                      <a:lnTo>
                        <a:pt x="304" y="26"/>
                      </a:lnTo>
                      <a:lnTo>
                        <a:pt x="340" y="21"/>
                      </a:lnTo>
                      <a:lnTo>
                        <a:pt x="379" y="17"/>
                      </a:lnTo>
                      <a:lnTo>
                        <a:pt x="417" y="15"/>
                      </a:lnTo>
                      <a:lnTo>
                        <a:pt x="456" y="15"/>
                      </a:lnTo>
                      <a:lnTo>
                        <a:pt x="456"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0" name="Freeform 81"/>
                <p:cNvSpPr>
                  <a:spLocks/>
                </p:cNvSpPr>
                <p:nvPr/>
              </p:nvSpPr>
              <p:spPr bwMode="auto">
                <a:xfrm>
                  <a:off x="2958" y="2825"/>
                  <a:ext cx="421" cy="182"/>
                </a:xfrm>
                <a:custGeom>
                  <a:avLst/>
                  <a:gdLst>
                    <a:gd name="T0" fmla="*/ 421 w 421"/>
                    <a:gd name="T1" fmla="*/ 0 h 182"/>
                    <a:gd name="T2" fmla="*/ 382 w 421"/>
                    <a:gd name="T3" fmla="*/ 0 h 182"/>
                    <a:gd name="T4" fmla="*/ 344 w 421"/>
                    <a:gd name="T5" fmla="*/ 2 h 182"/>
                    <a:gd name="T6" fmla="*/ 305 w 421"/>
                    <a:gd name="T7" fmla="*/ 6 h 182"/>
                    <a:gd name="T8" fmla="*/ 269 w 421"/>
                    <a:gd name="T9" fmla="*/ 11 h 182"/>
                    <a:gd name="T10" fmla="*/ 234 w 421"/>
                    <a:gd name="T11" fmla="*/ 19 h 182"/>
                    <a:gd name="T12" fmla="*/ 200 w 421"/>
                    <a:gd name="T13" fmla="*/ 27 h 182"/>
                    <a:gd name="T14" fmla="*/ 167 w 421"/>
                    <a:gd name="T15" fmla="*/ 36 h 182"/>
                    <a:gd name="T16" fmla="*/ 138 w 421"/>
                    <a:gd name="T17" fmla="*/ 46 h 182"/>
                    <a:gd name="T18" fmla="*/ 110 w 421"/>
                    <a:gd name="T19" fmla="*/ 59 h 182"/>
                    <a:gd name="T20" fmla="*/ 85 w 421"/>
                    <a:gd name="T21" fmla="*/ 71 h 182"/>
                    <a:gd name="T22" fmla="*/ 63 w 421"/>
                    <a:gd name="T23" fmla="*/ 86 h 182"/>
                    <a:gd name="T24" fmla="*/ 44 w 421"/>
                    <a:gd name="T25" fmla="*/ 100 h 182"/>
                    <a:gd name="T26" fmla="*/ 29 w 421"/>
                    <a:gd name="T27" fmla="*/ 115 h 182"/>
                    <a:gd name="T28" fmla="*/ 15 w 421"/>
                    <a:gd name="T29" fmla="*/ 132 h 182"/>
                    <a:gd name="T30" fmla="*/ 8 w 421"/>
                    <a:gd name="T31" fmla="*/ 148 h 182"/>
                    <a:gd name="T32" fmla="*/ 2 w 421"/>
                    <a:gd name="T33" fmla="*/ 165 h 182"/>
                    <a:gd name="T34" fmla="*/ 0 w 421"/>
                    <a:gd name="T35" fmla="*/ 182 h 182"/>
                    <a:gd name="T36" fmla="*/ 35 w 421"/>
                    <a:gd name="T37" fmla="*/ 182 h 182"/>
                    <a:gd name="T38" fmla="*/ 37 w 421"/>
                    <a:gd name="T39" fmla="*/ 165 h 182"/>
                    <a:gd name="T40" fmla="*/ 42 w 421"/>
                    <a:gd name="T41" fmla="*/ 149 h 182"/>
                    <a:gd name="T42" fmla="*/ 52 w 421"/>
                    <a:gd name="T43" fmla="*/ 132 h 182"/>
                    <a:gd name="T44" fmla="*/ 65 w 421"/>
                    <a:gd name="T45" fmla="*/ 117 h 182"/>
                    <a:gd name="T46" fmla="*/ 81 w 421"/>
                    <a:gd name="T47" fmla="*/ 103 h 182"/>
                    <a:gd name="T48" fmla="*/ 100 w 421"/>
                    <a:gd name="T49" fmla="*/ 88 h 182"/>
                    <a:gd name="T50" fmla="*/ 123 w 421"/>
                    <a:gd name="T51" fmla="*/ 75 h 182"/>
                    <a:gd name="T52" fmla="*/ 148 w 421"/>
                    <a:gd name="T53" fmla="*/ 63 h 182"/>
                    <a:gd name="T54" fmla="*/ 177 w 421"/>
                    <a:gd name="T55" fmla="*/ 52 h 182"/>
                    <a:gd name="T56" fmla="*/ 208 w 421"/>
                    <a:gd name="T57" fmla="*/ 42 h 182"/>
                    <a:gd name="T58" fmla="*/ 240 w 421"/>
                    <a:gd name="T59" fmla="*/ 34 h 182"/>
                    <a:gd name="T60" fmla="*/ 273 w 421"/>
                    <a:gd name="T61" fmla="*/ 27 h 182"/>
                    <a:gd name="T62" fmla="*/ 309 w 421"/>
                    <a:gd name="T63" fmla="*/ 21 h 182"/>
                    <a:gd name="T64" fmla="*/ 346 w 421"/>
                    <a:gd name="T65" fmla="*/ 17 h 182"/>
                    <a:gd name="T66" fmla="*/ 384 w 421"/>
                    <a:gd name="T67" fmla="*/ 15 h 182"/>
                    <a:gd name="T68" fmla="*/ 421 w 421"/>
                    <a:gd name="T69" fmla="*/ 15 h 182"/>
                    <a:gd name="T70" fmla="*/ 421 w 421"/>
                    <a:gd name="T71" fmla="*/ 0 h 1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21"/>
                    <a:gd name="T109" fmla="*/ 0 h 182"/>
                    <a:gd name="T110" fmla="*/ 421 w 421"/>
                    <a:gd name="T111" fmla="*/ 182 h 1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21" h="182">
                      <a:moveTo>
                        <a:pt x="421" y="0"/>
                      </a:moveTo>
                      <a:lnTo>
                        <a:pt x="382" y="0"/>
                      </a:lnTo>
                      <a:lnTo>
                        <a:pt x="344" y="2"/>
                      </a:lnTo>
                      <a:lnTo>
                        <a:pt x="305" y="6"/>
                      </a:lnTo>
                      <a:lnTo>
                        <a:pt x="269" y="11"/>
                      </a:lnTo>
                      <a:lnTo>
                        <a:pt x="234" y="19"/>
                      </a:lnTo>
                      <a:lnTo>
                        <a:pt x="200" y="27"/>
                      </a:lnTo>
                      <a:lnTo>
                        <a:pt x="167" y="36"/>
                      </a:lnTo>
                      <a:lnTo>
                        <a:pt x="138" y="46"/>
                      </a:lnTo>
                      <a:lnTo>
                        <a:pt x="110" y="59"/>
                      </a:lnTo>
                      <a:lnTo>
                        <a:pt x="85" y="71"/>
                      </a:lnTo>
                      <a:lnTo>
                        <a:pt x="63" y="86"/>
                      </a:lnTo>
                      <a:lnTo>
                        <a:pt x="44" y="100"/>
                      </a:lnTo>
                      <a:lnTo>
                        <a:pt x="29" y="115"/>
                      </a:lnTo>
                      <a:lnTo>
                        <a:pt x="15" y="132"/>
                      </a:lnTo>
                      <a:lnTo>
                        <a:pt x="8" y="148"/>
                      </a:lnTo>
                      <a:lnTo>
                        <a:pt x="2" y="165"/>
                      </a:lnTo>
                      <a:lnTo>
                        <a:pt x="0" y="182"/>
                      </a:lnTo>
                      <a:lnTo>
                        <a:pt x="35" y="182"/>
                      </a:lnTo>
                      <a:lnTo>
                        <a:pt x="37" y="165"/>
                      </a:lnTo>
                      <a:lnTo>
                        <a:pt x="42" y="149"/>
                      </a:lnTo>
                      <a:lnTo>
                        <a:pt x="52" y="132"/>
                      </a:lnTo>
                      <a:lnTo>
                        <a:pt x="65" y="117"/>
                      </a:lnTo>
                      <a:lnTo>
                        <a:pt x="81" y="103"/>
                      </a:lnTo>
                      <a:lnTo>
                        <a:pt x="100" y="88"/>
                      </a:lnTo>
                      <a:lnTo>
                        <a:pt x="123" y="75"/>
                      </a:lnTo>
                      <a:lnTo>
                        <a:pt x="148" y="63"/>
                      </a:lnTo>
                      <a:lnTo>
                        <a:pt x="177" y="52"/>
                      </a:lnTo>
                      <a:lnTo>
                        <a:pt x="208" y="42"/>
                      </a:lnTo>
                      <a:lnTo>
                        <a:pt x="240" y="34"/>
                      </a:lnTo>
                      <a:lnTo>
                        <a:pt x="273" y="27"/>
                      </a:lnTo>
                      <a:lnTo>
                        <a:pt x="309" y="21"/>
                      </a:lnTo>
                      <a:lnTo>
                        <a:pt x="346" y="17"/>
                      </a:lnTo>
                      <a:lnTo>
                        <a:pt x="384" y="15"/>
                      </a:lnTo>
                      <a:lnTo>
                        <a:pt x="421" y="15"/>
                      </a:lnTo>
                      <a:lnTo>
                        <a:pt x="421"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1" name="Freeform 82"/>
                <p:cNvSpPr>
                  <a:spLocks/>
                </p:cNvSpPr>
                <p:nvPr/>
              </p:nvSpPr>
              <p:spPr bwMode="auto">
                <a:xfrm>
                  <a:off x="2993" y="2840"/>
                  <a:ext cx="386" cy="167"/>
                </a:xfrm>
                <a:custGeom>
                  <a:avLst/>
                  <a:gdLst>
                    <a:gd name="T0" fmla="*/ 386 w 386"/>
                    <a:gd name="T1" fmla="*/ 0 h 167"/>
                    <a:gd name="T2" fmla="*/ 349 w 386"/>
                    <a:gd name="T3" fmla="*/ 0 h 167"/>
                    <a:gd name="T4" fmla="*/ 311 w 386"/>
                    <a:gd name="T5" fmla="*/ 2 h 167"/>
                    <a:gd name="T6" fmla="*/ 274 w 386"/>
                    <a:gd name="T7" fmla="*/ 6 h 167"/>
                    <a:gd name="T8" fmla="*/ 238 w 386"/>
                    <a:gd name="T9" fmla="*/ 12 h 167"/>
                    <a:gd name="T10" fmla="*/ 205 w 386"/>
                    <a:gd name="T11" fmla="*/ 19 h 167"/>
                    <a:gd name="T12" fmla="*/ 173 w 386"/>
                    <a:gd name="T13" fmla="*/ 27 h 167"/>
                    <a:gd name="T14" fmla="*/ 142 w 386"/>
                    <a:gd name="T15" fmla="*/ 37 h 167"/>
                    <a:gd name="T16" fmla="*/ 113 w 386"/>
                    <a:gd name="T17" fmla="*/ 48 h 167"/>
                    <a:gd name="T18" fmla="*/ 88 w 386"/>
                    <a:gd name="T19" fmla="*/ 60 h 167"/>
                    <a:gd name="T20" fmla="*/ 65 w 386"/>
                    <a:gd name="T21" fmla="*/ 73 h 167"/>
                    <a:gd name="T22" fmla="*/ 46 w 386"/>
                    <a:gd name="T23" fmla="*/ 88 h 167"/>
                    <a:gd name="T24" fmla="*/ 30 w 386"/>
                    <a:gd name="T25" fmla="*/ 102 h 167"/>
                    <a:gd name="T26" fmla="*/ 17 w 386"/>
                    <a:gd name="T27" fmla="*/ 117 h 167"/>
                    <a:gd name="T28" fmla="*/ 7 w 386"/>
                    <a:gd name="T29" fmla="*/ 134 h 167"/>
                    <a:gd name="T30" fmla="*/ 2 w 386"/>
                    <a:gd name="T31" fmla="*/ 150 h 167"/>
                    <a:gd name="T32" fmla="*/ 0 w 386"/>
                    <a:gd name="T33" fmla="*/ 167 h 167"/>
                    <a:gd name="T34" fmla="*/ 36 w 386"/>
                    <a:gd name="T35" fmla="*/ 167 h 167"/>
                    <a:gd name="T36" fmla="*/ 38 w 386"/>
                    <a:gd name="T37" fmla="*/ 152 h 167"/>
                    <a:gd name="T38" fmla="*/ 42 w 386"/>
                    <a:gd name="T39" fmla="*/ 136 h 167"/>
                    <a:gd name="T40" fmla="*/ 51 w 386"/>
                    <a:gd name="T41" fmla="*/ 123 h 167"/>
                    <a:gd name="T42" fmla="*/ 63 w 386"/>
                    <a:gd name="T43" fmla="*/ 108 h 167"/>
                    <a:gd name="T44" fmla="*/ 76 w 386"/>
                    <a:gd name="T45" fmla="*/ 94 h 167"/>
                    <a:gd name="T46" fmla="*/ 94 w 386"/>
                    <a:gd name="T47" fmla="*/ 83 h 167"/>
                    <a:gd name="T48" fmla="*/ 115 w 386"/>
                    <a:gd name="T49" fmla="*/ 69 h 167"/>
                    <a:gd name="T50" fmla="*/ 138 w 386"/>
                    <a:gd name="T51" fmla="*/ 60 h 167"/>
                    <a:gd name="T52" fmla="*/ 163 w 386"/>
                    <a:gd name="T53" fmla="*/ 48 h 167"/>
                    <a:gd name="T54" fmla="*/ 192 w 386"/>
                    <a:gd name="T55" fmla="*/ 41 h 167"/>
                    <a:gd name="T56" fmla="*/ 221 w 386"/>
                    <a:gd name="T57" fmla="*/ 33 h 167"/>
                    <a:gd name="T58" fmla="*/ 251 w 386"/>
                    <a:gd name="T59" fmla="*/ 27 h 167"/>
                    <a:gd name="T60" fmla="*/ 284 w 386"/>
                    <a:gd name="T61" fmla="*/ 21 h 167"/>
                    <a:gd name="T62" fmla="*/ 318 w 386"/>
                    <a:gd name="T63" fmla="*/ 18 h 167"/>
                    <a:gd name="T64" fmla="*/ 351 w 386"/>
                    <a:gd name="T65" fmla="*/ 16 h 167"/>
                    <a:gd name="T66" fmla="*/ 386 w 386"/>
                    <a:gd name="T67" fmla="*/ 14 h 167"/>
                    <a:gd name="T68" fmla="*/ 386 w 386"/>
                    <a:gd name="T69" fmla="*/ 0 h 1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6"/>
                    <a:gd name="T106" fmla="*/ 0 h 167"/>
                    <a:gd name="T107" fmla="*/ 386 w 386"/>
                    <a:gd name="T108" fmla="*/ 167 h 1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6" h="167">
                      <a:moveTo>
                        <a:pt x="386" y="0"/>
                      </a:moveTo>
                      <a:lnTo>
                        <a:pt x="349" y="0"/>
                      </a:lnTo>
                      <a:lnTo>
                        <a:pt x="311" y="2"/>
                      </a:lnTo>
                      <a:lnTo>
                        <a:pt x="274" y="6"/>
                      </a:lnTo>
                      <a:lnTo>
                        <a:pt x="238" y="12"/>
                      </a:lnTo>
                      <a:lnTo>
                        <a:pt x="205" y="19"/>
                      </a:lnTo>
                      <a:lnTo>
                        <a:pt x="173" y="27"/>
                      </a:lnTo>
                      <a:lnTo>
                        <a:pt x="142" y="37"/>
                      </a:lnTo>
                      <a:lnTo>
                        <a:pt x="113" y="48"/>
                      </a:lnTo>
                      <a:lnTo>
                        <a:pt x="88" y="60"/>
                      </a:lnTo>
                      <a:lnTo>
                        <a:pt x="65" y="73"/>
                      </a:lnTo>
                      <a:lnTo>
                        <a:pt x="46" y="88"/>
                      </a:lnTo>
                      <a:lnTo>
                        <a:pt x="30" y="102"/>
                      </a:lnTo>
                      <a:lnTo>
                        <a:pt x="17" y="117"/>
                      </a:lnTo>
                      <a:lnTo>
                        <a:pt x="7" y="134"/>
                      </a:lnTo>
                      <a:lnTo>
                        <a:pt x="2" y="150"/>
                      </a:lnTo>
                      <a:lnTo>
                        <a:pt x="0" y="167"/>
                      </a:lnTo>
                      <a:lnTo>
                        <a:pt x="36" y="167"/>
                      </a:lnTo>
                      <a:lnTo>
                        <a:pt x="38" y="152"/>
                      </a:lnTo>
                      <a:lnTo>
                        <a:pt x="42" y="136"/>
                      </a:lnTo>
                      <a:lnTo>
                        <a:pt x="51" y="123"/>
                      </a:lnTo>
                      <a:lnTo>
                        <a:pt x="63" y="108"/>
                      </a:lnTo>
                      <a:lnTo>
                        <a:pt x="76" y="94"/>
                      </a:lnTo>
                      <a:lnTo>
                        <a:pt x="94" y="83"/>
                      </a:lnTo>
                      <a:lnTo>
                        <a:pt x="115" y="69"/>
                      </a:lnTo>
                      <a:lnTo>
                        <a:pt x="138" y="60"/>
                      </a:lnTo>
                      <a:lnTo>
                        <a:pt x="163" y="48"/>
                      </a:lnTo>
                      <a:lnTo>
                        <a:pt x="192" y="41"/>
                      </a:lnTo>
                      <a:lnTo>
                        <a:pt x="221" y="33"/>
                      </a:lnTo>
                      <a:lnTo>
                        <a:pt x="251" y="27"/>
                      </a:lnTo>
                      <a:lnTo>
                        <a:pt x="284" y="21"/>
                      </a:lnTo>
                      <a:lnTo>
                        <a:pt x="318" y="18"/>
                      </a:lnTo>
                      <a:lnTo>
                        <a:pt x="351" y="16"/>
                      </a:lnTo>
                      <a:lnTo>
                        <a:pt x="386" y="14"/>
                      </a:lnTo>
                      <a:lnTo>
                        <a:pt x="386"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2" name="Freeform 83"/>
                <p:cNvSpPr>
                  <a:spLocks/>
                </p:cNvSpPr>
                <p:nvPr/>
              </p:nvSpPr>
              <p:spPr bwMode="auto">
                <a:xfrm>
                  <a:off x="3029" y="2854"/>
                  <a:ext cx="350" cy="153"/>
                </a:xfrm>
                <a:custGeom>
                  <a:avLst/>
                  <a:gdLst>
                    <a:gd name="T0" fmla="*/ 350 w 350"/>
                    <a:gd name="T1" fmla="*/ 0 h 153"/>
                    <a:gd name="T2" fmla="*/ 315 w 350"/>
                    <a:gd name="T3" fmla="*/ 2 h 153"/>
                    <a:gd name="T4" fmla="*/ 282 w 350"/>
                    <a:gd name="T5" fmla="*/ 4 h 153"/>
                    <a:gd name="T6" fmla="*/ 248 w 350"/>
                    <a:gd name="T7" fmla="*/ 7 h 153"/>
                    <a:gd name="T8" fmla="*/ 215 w 350"/>
                    <a:gd name="T9" fmla="*/ 13 h 153"/>
                    <a:gd name="T10" fmla="*/ 185 w 350"/>
                    <a:gd name="T11" fmla="*/ 19 h 153"/>
                    <a:gd name="T12" fmla="*/ 156 w 350"/>
                    <a:gd name="T13" fmla="*/ 27 h 153"/>
                    <a:gd name="T14" fmla="*/ 127 w 350"/>
                    <a:gd name="T15" fmla="*/ 34 h 153"/>
                    <a:gd name="T16" fmla="*/ 102 w 350"/>
                    <a:gd name="T17" fmla="*/ 46 h 153"/>
                    <a:gd name="T18" fmla="*/ 79 w 350"/>
                    <a:gd name="T19" fmla="*/ 55 h 153"/>
                    <a:gd name="T20" fmla="*/ 58 w 350"/>
                    <a:gd name="T21" fmla="*/ 69 h 153"/>
                    <a:gd name="T22" fmla="*/ 40 w 350"/>
                    <a:gd name="T23" fmla="*/ 80 h 153"/>
                    <a:gd name="T24" fmla="*/ 27 w 350"/>
                    <a:gd name="T25" fmla="*/ 94 h 153"/>
                    <a:gd name="T26" fmla="*/ 15 w 350"/>
                    <a:gd name="T27" fmla="*/ 109 h 153"/>
                    <a:gd name="T28" fmla="*/ 6 w 350"/>
                    <a:gd name="T29" fmla="*/ 122 h 153"/>
                    <a:gd name="T30" fmla="*/ 2 w 350"/>
                    <a:gd name="T31" fmla="*/ 138 h 153"/>
                    <a:gd name="T32" fmla="*/ 0 w 350"/>
                    <a:gd name="T33" fmla="*/ 153 h 153"/>
                    <a:gd name="T34" fmla="*/ 35 w 350"/>
                    <a:gd name="T35" fmla="*/ 153 h 153"/>
                    <a:gd name="T36" fmla="*/ 37 w 350"/>
                    <a:gd name="T37" fmla="*/ 138 h 153"/>
                    <a:gd name="T38" fmla="*/ 42 w 350"/>
                    <a:gd name="T39" fmla="*/ 124 h 153"/>
                    <a:gd name="T40" fmla="*/ 50 w 350"/>
                    <a:gd name="T41" fmla="*/ 111 h 153"/>
                    <a:gd name="T42" fmla="*/ 62 w 350"/>
                    <a:gd name="T43" fmla="*/ 97 h 153"/>
                    <a:gd name="T44" fmla="*/ 77 w 350"/>
                    <a:gd name="T45" fmla="*/ 84 h 153"/>
                    <a:gd name="T46" fmla="*/ 94 w 350"/>
                    <a:gd name="T47" fmla="*/ 73 h 153"/>
                    <a:gd name="T48" fmla="*/ 115 w 350"/>
                    <a:gd name="T49" fmla="*/ 61 h 153"/>
                    <a:gd name="T50" fmla="*/ 138 w 350"/>
                    <a:gd name="T51" fmla="*/ 51 h 153"/>
                    <a:gd name="T52" fmla="*/ 165 w 350"/>
                    <a:gd name="T53" fmla="*/ 42 h 153"/>
                    <a:gd name="T54" fmla="*/ 192 w 350"/>
                    <a:gd name="T55" fmla="*/ 34 h 153"/>
                    <a:gd name="T56" fmla="*/ 223 w 350"/>
                    <a:gd name="T57" fmla="*/ 28 h 153"/>
                    <a:gd name="T58" fmla="*/ 254 w 350"/>
                    <a:gd name="T59" fmla="*/ 23 h 153"/>
                    <a:gd name="T60" fmla="*/ 284 w 350"/>
                    <a:gd name="T61" fmla="*/ 19 h 153"/>
                    <a:gd name="T62" fmla="*/ 317 w 350"/>
                    <a:gd name="T63" fmla="*/ 17 h 153"/>
                    <a:gd name="T64" fmla="*/ 350 w 350"/>
                    <a:gd name="T65" fmla="*/ 15 h 153"/>
                    <a:gd name="T66" fmla="*/ 350 w 350"/>
                    <a:gd name="T67" fmla="*/ 0 h 1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153"/>
                    <a:gd name="T104" fmla="*/ 350 w 350"/>
                    <a:gd name="T105" fmla="*/ 153 h 1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153">
                      <a:moveTo>
                        <a:pt x="350" y="0"/>
                      </a:moveTo>
                      <a:lnTo>
                        <a:pt x="315" y="2"/>
                      </a:lnTo>
                      <a:lnTo>
                        <a:pt x="282" y="4"/>
                      </a:lnTo>
                      <a:lnTo>
                        <a:pt x="248" y="7"/>
                      </a:lnTo>
                      <a:lnTo>
                        <a:pt x="215" y="13"/>
                      </a:lnTo>
                      <a:lnTo>
                        <a:pt x="185" y="19"/>
                      </a:lnTo>
                      <a:lnTo>
                        <a:pt x="156" y="27"/>
                      </a:lnTo>
                      <a:lnTo>
                        <a:pt x="127" y="34"/>
                      </a:lnTo>
                      <a:lnTo>
                        <a:pt x="102" y="46"/>
                      </a:lnTo>
                      <a:lnTo>
                        <a:pt x="79" y="55"/>
                      </a:lnTo>
                      <a:lnTo>
                        <a:pt x="58" y="69"/>
                      </a:lnTo>
                      <a:lnTo>
                        <a:pt x="40" y="80"/>
                      </a:lnTo>
                      <a:lnTo>
                        <a:pt x="27" y="94"/>
                      </a:lnTo>
                      <a:lnTo>
                        <a:pt x="15" y="109"/>
                      </a:lnTo>
                      <a:lnTo>
                        <a:pt x="6" y="122"/>
                      </a:lnTo>
                      <a:lnTo>
                        <a:pt x="2" y="138"/>
                      </a:lnTo>
                      <a:lnTo>
                        <a:pt x="0" y="153"/>
                      </a:lnTo>
                      <a:lnTo>
                        <a:pt x="35" y="153"/>
                      </a:lnTo>
                      <a:lnTo>
                        <a:pt x="37" y="138"/>
                      </a:lnTo>
                      <a:lnTo>
                        <a:pt x="42" y="124"/>
                      </a:lnTo>
                      <a:lnTo>
                        <a:pt x="50" y="111"/>
                      </a:lnTo>
                      <a:lnTo>
                        <a:pt x="62" y="97"/>
                      </a:lnTo>
                      <a:lnTo>
                        <a:pt x="77" y="84"/>
                      </a:lnTo>
                      <a:lnTo>
                        <a:pt x="94" y="73"/>
                      </a:lnTo>
                      <a:lnTo>
                        <a:pt x="115" y="61"/>
                      </a:lnTo>
                      <a:lnTo>
                        <a:pt x="138" y="51"/>
                      </a:lnTo>
                      <a:lnTo>
                        <a:pt x="165" y="42"/>
                      </a:lnTo>
                      <a:lnTo>
                        <a:pt x="192" y="34"/>
                      </a:lnTo>
                      <a:lnTo>
                        <a:pt x="223" y="28"/>
                      </a:lnTo>
                      <a:lnTo>
                        <a:pt x="254" y="23"/>
                      </a:lnTo>
                      <a:lnTo>
                        <a:pt x="284" y="19"/>
                      </a:lnTo>
                      <a:lnTo>
                        <a:pt x="317" y="17"/>
                      </a:lnTo>
                      <a:lnTo>
                        <a:pt x="350" y="15"/>
                      </a:lnTo>
                      <a:lnTo>
                        <a:pt x="35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3" name="Freeform 84"/>
                <p:cNvSpPr>
                  <a:spLocks/>
                </p:cNvSpPr>
                <p:nvPr/>
              </p:nvSpPr>
              <p:spPr bwMode="auto">
                <a:xfrm>
                  <a:off x="3064" y="2869"/>
                  <a:ext cx="315" cy="138"/>
                </a:xfrm>
                <a:custGeom>
                  <a:avLst/>
                  <a:gdLst>
                    <a:gd name="T0" fmla="*/ 315 w 315"/>
                    <a:gd name="T1" fmla="*/ 0 h 138"/>
                    <a:gd name="T2" fmla="*/ 282 w 315"/>
                    <a:gd name="T3" fmla="*/ 2 h 138"/>
                    <a:gd name="T4" fmla="*/ 249 w 315"/>
                    <a:gd name="T5" fmla="*/ 4 h 138"/>
                    <a:gd name="T6" fmla="*/ 219 w 315"/>
                    <a:gd name="T7" fmla="*/ 8 h 138"/>
                    <a:gd name="T8" fmla="*/ 188 w 315"/>
                    <a:gd name="T9" fmla="*/ 13 h 138"/>
                    <a:gd name="T10" fmla="*/ 157 w 315"/>
                    <a:gd name="T11" fmla="*/ 19 h 138"/>
                    <a:gd name="T12" fmla="*/ 130 w 315"/>
                    <a:gd name="T13" fmla="*/ 27 h 138"/>
                    <a:gd name="T14" fmla="*/ 103 w 315"/>
                    <a:gd name="T15" fmla="*/ 36 h 138"/>
                    <a:gd name="T16" fmla="*/ 80 w 315"/>
                    <a:gd name="T17" fmla="*/ 46 h 138"/>
                    <a:gd name="T18" fmla="*/ 59 w 315"/>
                    <a:gd name="T19" fmla="*/ 58 h 138"/>
                    <a:gd name="T20" fmla="*/ 42 w 315"/>
                    <a:gd name="T21" fmla="*/ 69 h 138"/>
                    <a:gd name="T22" fmla="*/ 27 w 315"/>
                    <a:gd name="T23" fmla="*/ 82 h 138"/>
                    <a:gd name="T24" fmla="*/ 15 w 315"/>
                    <a:gd name="T25" fmla="*/ 96 h 138"/>
                    <a:gd name="T26" fmla="*/ 7 w 315"/>
                    <a:gd name="T27" fmla="*/ 109 h 138"/>
                    <a:gd name="T28" fmla="*/ 2 w 315"/>
                    <a:gd name="T29" fmla="*/ 123 h 138"/>
                    <a:gd name="T30" fmla="*/ 0 w 315"/>
                    <a:gd name="T31" fmla="*/ 138 h 138"/>
                    <a:gd name="T32" fmla="*/ 34 w 315"/>
                    <a:gd name="T33" fmla="*/ 138 h 138"/>
                    <a:gd name="T34" fmla="*/ 36 w 315"/>
                    <a:gd name="T35" fmla="*/ 125 h 138"/>
                    <a:gd name="T36" fmla="*/ 42 w 315"/>
                    <a:gd name="T37" fmla="*/ 111 h 138"/>
                    <a:gd name="T38" fmla="*/ 50 w 315"/>
                    <a:gd name="T39" fmla="*/ 98 h 138"/>
                    <a:gd name="T40" fmla="*/ 63 w 315"/>
                    <a:gd name="T41" fmla="*/ 84 h 138"/>
                    <a:gd name="T42" fmla="*/ 78 w 315"/>
                    <a:gd name="T43" fmla="*/ 73 h 138"/>
                    <a:gd name="T44" fmla="*/ 96 w 315"/>
                    <a:gd name="T45" fmla="*/ 61 h 138"/>
                    <a:gd name="T46" fmla="*/ 117 w 315"/>
                    <a:gd name="T47" fmla="*/ 52 h 138"/>
                    <a:gd name="T48" fmla="*/ 140 w 315"/>
                    <a:gd name="T49" fmla="*/ 42 h 138"/>
                    <a:gd name="T50" fmla="*/ 167 w 315"/>
                    <a:gd name="T51" fmla="*/ 35 h 138"/>
                    <a:gd name="T52" fmla="*/ 194 w 315"/>
                    <a:gd name="T53" fmla="*/ 29 h 138"/>
                    <a:gd name="T54" fmla="*/ 223 w 315"/>
                    <a:gd name="T55" fmla="*/ 23 h 138"/>
                    <a:gd name="T56" fmla="*/ 253 w 315"/>
                    <a:gd name="T57" fmla="*/ 19 h 138"/>
                    <a:gd name="T58" fmla="*/ 284 w 315"/>
                    <a:gd name="T59" fmla="*/ 17 h 138"/>
                    <a:gd name="T60" fmla="*/ 315 w 315"/>
                    <a:gd name="T61" fmla="*/ 15 h 138"/>
                    <a:gd name="T62" fmla="*/ 315 w 315"/>
                    <a:gd name="T63" fmla="*/ 0 h 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5"/>
                    <a:gd name="T97" fmla="*/ 0 h 138"/>
                    <a:gd name="T98" fmla="*/ 315 w 315"/>
                    <a:gd name="T99" fmla="*/ 138 h 1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5" h="138">
                      <a:moveTo>
                        <a:pt x="315" y="0"/>
                      </a:moveTo>
                      <a:lnTo>
                        <a:pt x="282" y="2"/>
                      </a:lnTo>
                      <a:lnTo>
                        <a:pt x="249" y="4"/>
                      </a:lnTo>
                      <a:lnTo>
                        <a:pt x="219" y="8"/>
                      </a:lnTo>
                      <a:lnTo>
                        <a:pt x="188" y="13"/>
                      </a:lnTo>
                      <a:lnTo>
                        <a:pt x="157" y="19"/>
                      </a:lnTo>
                      <a:lnTo>
                        <a:pt x="130" y="27"/>
                      </a:lnTo>
                      <a:lnTo>
                        <a:pt x="103" y="36"/>
                      </a:lnTo>
                      <a:lnTo>
                        <a:pt x="80" y="46"/>
                      </a:lnTo>
                      <a:lnTo>
                        <a:pt x="59" y="58"/>
                      </a:lnTo>
                      <a:lnTo>
                        <a:pt x="42" y="69"/>
                      </a:lnTo>
                      <a:lnTo>
                        <a:pt x="27" y="82"/>
                      </a:lnTo>
                      <a:lnTo>
                        <a:pt x="15" y="96"/>
                      </a:lnTo>
                      <a:lnTo>
                        <a:pt x="7" y="109"/>
                      </a:lnTo>
                      <a:lnTo>
                        <a:pt x="2" y="123"/>
                      </a:lnTo>
                      <a:lnTo>
                        <a:pt x="0" y="138"/>
                      </a:lnTo>
                      <a:lnTo>
                        <a:pt x="34" y="138"/>
                      </a:lnTo>
                      <a:lnTo>
                        <a:pt x="36" y="125"/>
                      </a:lnTo>
                      <a:lnTo>
                        <a:pt x="42" y="111"/>
                      </a:lnTo>
                      <a:lnTo>
                        <a:pt x="50" y="98"/>
                      </a:lnTo>
                      <a:lnTo>
                        <a:pt x="63" y="84"/>
                      </a:lnTo>
                      <a:lnTo>
                        <a:pt x="78" y="73"/>
                      </a:lnTo>
                      <a:lnTo>
                        <a:pt x="96" y="61"/>
                      </a:lnTo>
                      <a:lnTo>
                        <a:pt x="117" y="52"/>
                      </a:lnTo>
                      <a:lnTo>
                        <a:pt x="140" y="42"/>
                      </a:lnTo>
                      <a:lnTo>
                        <a:pt x="167" y="35"/>
                      </a:lnTo>
                      <a:lnTo>
                        <a:pt x="194" y="29"/>
                      </a:lnTo>
                      <a:lnTo>
                        <a:pt x="223" y="23"/>
                      </a:lnTo>
                      <a:lnTo>
                        <a:pt x="253" y="19"/>
                      </a:lnTo>
                      <a:lnTo>
                        <a:pt x="284" y="17"/>
                      </a:lnTo>
                      <a:lnTo>
                        <a:pt x="315" y="15"/>
                      </a:lnTo>
                      <a:lnTo>
                        <a:pt x="315"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4" name="Freeform 85"/>
                <p:cNvSpPr>
                  <a:spLocks/>
                </p:cNvSpPr>
                <p:nvPr/>
              </p:nvSpPr>
              <p:spPr bwMode="auto">
                <a:xfrm>
                  <a:off x="3098" y="2884"/>
                  <a:ext cx="281" cy="123"/>
                </a:xfrm>
                <a:custGeom>
                  <a:avLst/>
                  <a:gdLst>
                    <a:gd name="T0" fmla="*/ 281 w 281"/>
                    <a:gd name="T1" fmla="*/ 0 h 123"/>
                    <a:gd name="T2" fmla="*/ 250 w 281"/>
                    <a:gd name="T3" fmla="*/ 2 h 123"/>
                    <a:gd name="T4" fmla="*/ 219 w 281"/>
                    <a:gd name="T5" fmla="*/ 4 h 123"/>
                    <a:gd name="T6" fmla="*/ 189 w 281"/>
                    <a:gd name="T7" fmla="*/ 8 h 123"/>
                    <a:gd name="T8" fmla="*/ 160 w 281"/>
                    <a:gd name="T9" fmla="*/ 14 h 123"/>
                    <a:gd name="T10" fmla="*/ 133 w 281"/>
                    <a:gd name="T11" fmla="*/ 20 h 123"/>
                    <a:gd name="T12" fmla="*/ 106 w 281"/>
                    <a:gd name="T13" fmla="*/ 27 h 123"/>
                    <a:gd name="T14" fmla="*/ 83 w 281"/>
                    <a:gd name="T15" fmla="*/ 37 h 123"/>
                    <a:gd name="T16" fmla="*/ 62 w 281"/>
                    <a:gd name="T17" fmla="*/ 46 h 123"/>
                    <a:gd name="T18" fmla="*/ 44 w 281"/>
                    <a:gd name="T19" fmla="*/ 58 h 123"/>
                    <a:gd name="T20" fmla="*/ 29 w 281"/>
                    <a:gd name="T21" fmla="*/ 69 h 123"/>
                    <a:gd name="T22" fmla="*/ 16 w 281"/>
                    <a:gd name="T23" fmla="*/ 83 h 123"/>
                    <a:gd name="T24" fmla="*/ 8 w 281"/>
                    <a:gd name="T25" fmla="*/ 96 h 123"/>
                    <a:gd name="T26" fmla="*/ 2 w 281"/>
                    <a:gd name="T27" fmla="*/ 110 h 123"/>
                    <a:gd name="T28" fmla="*/ 0 w 281"/>
                    <a:gd name="T29" fmla="*/ 123 h 123"/>
                    <a:gd name="T30" fmla="*/ 35 w 281"/>
                    <a:gd name="T31" fmla="*/ 123 h 123"/>
                    <a:gd name="T32" fmla="*/ 37 w 281"/>
                    <a:gd name="T33" fmla="*/ 110 h 123"/>
                    <a:gd name="T34" fmla="*/ 43 w 281"/>
                    <a:gd name="T35" fmla="*/ 98 h 123"/>
                    <a:gd name="T36" fmla="*/ 52 w 281"/>
                    <a:gd name="T37" fmla="*/ 85 h 123"/>
                    <a:gd name="T38" fmla="*/ 64 w 281"/>
                    <a:gd name="T39" fmla="*/ 73 h 123"/>
                    <a:gd name="T40" fmla="*/ 79 w 281"/>
                    <a:gd name="T41" fmla="*/ 62 h 123"/>
                    <a:gd name="T42" fmla="*/ 98 w 281"/>
                    <a:gd name="T43" fmla="*/ 52 h 123"/>
                    <a:gd name="T44" fmla="*/ 119 w 281"/>
                    <a:gd name="T45" fmla="*/ 43 h 123"/>
                    <a:gd name="T46" fmla="*/ 142 w 281"/>
                    <a:gd name="T47" fmla="*/ 35 h 123"/>
                    <a:gd name="T48" fmla="*/ 167 w 281"/>
                    <a:gd name="T49" fmla="*/ 29 h 123"/>
                    <a:gd name="T50" fmla="*/ 194 w 281"/>
                    <a:gd name="T51" fmla="*/ 23 h 123"/>
                    <a:gd name="T52" fmla="*/ 223 w 281"/>
                    <a:gd name="T53" fmla="*/ 20 h 123"/>
                    <a:gd name="T54" fmla="*/ 252 w 281"/>
                    <a:gd name="T55" fmla="*/ 18 h 123"/>
                    <a:gd name="T56" fmla="*/ 281 w 281"/>
                    <a:gd name="T57" fmla="*/ 16 h 123"/>
                    <a:gd name="T58" fmla="*/ 281 w 281"/>
                    <a:gd name="T59" fmla="*/ 0 h 1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81"/>
                    <a:gd name="T91" fmla="*/ 0 h 123"/>
                    <a:gd name="T92" fmla="*/ 281 w 281"/>
                    <a:gd name="T93" fmla="*/ 123 h 1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81" h="123">
                      <a:moveTo>
                        <a:pt x="281" y="0"/>
                      </a:moveTo>
                      <a:lnTo>
                        <a:pt x="250" y="2"/>
                      </a:lnTo>
                      <a:lnTo>
                        <a:pt x="219" y="4"/>
                      </a:lnTo>
                      <a:lnTo>
                        <a:pt x="189" y="8"/>
                      </a:lnTo>
                      <a:lnTo>
                        <a:pt x="160" y="14"/>
                      </a:lnTo>
                      <a:lnTo>
                        <a:pt x="133" y="20"/>
                      </a:lnTo>
                      <a:lnTo>
                        <a:pt x="106" y="27"/>
                      </a:lnTo>
                      <a:lnTo>
                        <a:pt x="83" y="37"/>
                      </a:lnTo>
                      <a:lnTo>
                        <a:pt x="62" y="46"/>
                      </a:lnTo>
                      <a:lnTo>
                        <a:pt x="44" y="58"/>
                      </a:lnTo>
                      <a:lnTo>
                        <a:pt x="29" y="69"/>
                      </a:lnTo>
                      <a:lnTo>
                        <a:pt x="16" y="83"/>
                      </a:lnTo>
                      <a:lnTo>
                        <a:pt x="8" y="96"/>
                      </a:lnTo>
                      <a:lnTo>
                        <a:pt x="2" y="110"/>
                      </a:lnTo>
                      <a:lnTo>
                        <a:pt x="0" y="123"/>
                      </a:lnTo>
                      <a:lnTo>
                        <a:pt x="35" y="123"/>
                      </a:lnTo>
                      <a:lnTo>
                        <a:pt x="37" y="110"/>
                      </a:lnTo>
                      <a:lnTo>
                        <a:pt x="43" y="98"/>
                      </a:lnTo>
                      <a:lnTo>
                        <a:pt x="52" y="85"/>
                      </a:lnTo>
                      <a:lnTo>
                        <a:pt x="64" y="73"/>
                      </a:lnTo>
                      <a:lnTo>
                        <a:pt x="79" y="62"/>
                      </a:lnTo>
                      <a:lnTo>
                        <a:pt x="98" y="52"/>
                      </a:lnTo>
                      <a:lnTo>
                        <a:pt x="119" y="43"/>
                      </a:lnTo>
                      <a:lnTo>
                        <a:pt x="142" y="35"/>
                      </a:lnTo>
                      <a:lnTo>
                        <a:pt x="167" y="29"/>
                      </a:lnTo>
                      <a:lnTo>
                        <a:pt x="194" y="23"/>
                      </a:lnTo>
                      <a:lnTo>
                        <a:pt x="223" y="20"/>
                      </a:lnTo>
                      <a:lnTo>
                        <a:pt x="252" y="18"/>
                      </a:lnTo>
                      <a:lnTo>
                        <a:pt x="281" y="16"/>
                      </a:lnTo>
                      <a:lnTo>
                        <a:pt x="281"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5" name="Freeform 86"/>
                <p:cNvSpPr>
                  <a:spLocks/>
                </p:cNvSpPr>
                <p:nvPr/>
              </p:nvSpPr>
              <p:spPr bwMode="auto">
                <a:xfrm>
                  <a:off x="3133" y="2900"/>
                  <a:ext cx="246" cy="107"/>
                </a:xfrm>
                <a:custGeom>
                  <a:avLst/>
                  <a:gdLst>
                    <a:gd name="T0" fmla="*/ 246 w 246"/>
                    <a:gd name="T1" fmla="*/ 0 h 107"/>
                    <a:gd name="T2" fmla="*/ 217 w 246"/>
                    <a:gd name="T3" fmla="*/ 2 h 107"/>
                    <a:gd name="T4" fmla="*/ 188 w 246"/>
                    <a:gd name="T5" fmla="*/ 4 h 107"/>
                    <a:gd name="T6" fmla="*/ 159 w 246"/>
                    <a:gd name="T7" fmla="*/ 7 h 107"/>
                    <a:gd name="T8" fmla="*/ 132 w 246"/>
                    <a:gd name="T9" fmla="*/ 13 h 107"/>
                    <a:gd name="T10" fmla="*/ 107 w 246"/>
                    <a:gd name="T11" fmla="*/ 19 h 107"/>
                    <a:gd name="T12" fmla="*/ 84 w 246"/>
                    <a:gd name="T13" fmla="*/ 27 h 107"/>
                    <a:gd name="T14" fmla="*/ 63 w 246"/>
                    <a:gd name="T15" fmla="*/ 36 h 107"/>
                    <a:gd name="T16" fmla="*/ 44 w 246"/>
                    <a:gd name="T17" fmla="*/ 46 h 107"/>
                    <a:gd name="T18" fmla="*/ 29 w 246"/>
                    <a:gd name="T19" fmla="*/ 57 h 107"/>
                    <a:gd name="T20" fmla="*/ 17 w 246"/>
                    <a:gd name="T21" fmla="*/ 69 h 107"/>
                    <a:gd name="T22" fmla="*/ 8 w 246"/>
                    <a:gd name="T23" fmla="*/ 82 h 107"/>
                    <a:gd name="T24" fmla="*/ 2 w 246"/>
                    <a:gd name="T25" fmla="*/ 94 h 107"/>
                    <a:gd name="T26" fmla="*/ 0 w 246"/>
                    <a:gd name="T27" fmla="*/ 107 h 107"/>
                    <a:gd name="T28" fmla="*/ 36 w 246"/>
                    <a:gd name="T29" fmla="*/ 107 h 107"/>
                    <a:gd name="T30" fmla="*/ 38 w 246"/>
                    <a:gd name="T31" fmla="*/ 96 h 107"/>
                    <a:gd name="T32" fmla="*/ 42 w 246"/>
                    <a:gd name="T33" fmla="*/ 82 h 107"/>
                    <a:gd name="T34" fmla="*/ 52 w 246"/>
                    <a:gd name="T35" fmla="*/ 73 h 107"/>
                    <a:gd name="T36" fmla="*/ 63 w 246"/>
                    <a:gd name="T37" fmla="*/ 61 h 107"/>
                    <a:gd name="T38" fmla="*/ 79 w 246"/>
                    <a:gd name="T39" fmla="*/ 51 h 107"/>
                    <a:gd name="T40" fmla="*/ 98 w 246"/>
                    <a:gd name="T41" fmla="*/ 42 h 107"/>
                    <a:gd name="T42" fmla="*/ 119 w 246"/>
                    <a:gd name="T43" fmla="*/ 34 h 107"/>
                    <a:gd name="T44" fmla="*/ 142 w 246"/>
                    <a:gd name="T45" fmla="*/ 28 h 107"/>
                    <a:gd name="T46" fmla="*/ 165 w 246"/>
                    <a:gd name="T47" fmla="*/ 23 h 107"/>
                    <a:gd name="T48" fmla="*/ 192 w 246"/>
                    <a:gd name="T49" fmla="*/ 19 h 107"/>
                    <a:gd name="T50" fmla="*/ 219 w 246"/>
                    <a:gd name="T51" fmla="*/ 17 h 107"/>
                    <a:gd name="T52" fmla="*/ 246 w 246"/>
                    <a:gd name="T53" fmla="*/ 15 h 107"/>
                    <a:gd name="T54" fmla="*/ 246 w 246"/>
                    <a:gd name="T55" fmla="*/ 0 h 10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6"/>
                    <a:gd name="T85" fmla="*/ 0 h 107"/>
                    <a:gd name="T86" fmla="*/ 246 w 246"/>
                    <a:gd name="T87" fmla="*/ 107 h 10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6" h="107">
                      <a:moveTo>
                        <a:pt x="246" y="0"/>
                      </a:moveTo>
                      <a:lnTo>
                        <a:pt x="217" y="2"/>
                      </a:lnTo>
                      <a:lnTo>
                        <a:pt x="188" y="4"/>
                      </a:lnTo>
                      <a:lnTo>
                        <a:pt x="159" y="7"/>
                      </a:lnTo>
                      <a:lnTo>
                        <a:pt x="132" y="13"/>
                      </a:lnTo>
                      <a:lnTo>
                        <a:pt x="107" y="19"/>
                      </a:lnTo>
                      <a:lnTo>
                        <a:pt x="84" y="27"/>
                      </a:lnTo>
                      <a:lnTo>
                        <a:pt x="63" y="36"/>
                      </a:lnTo>
                      <a:lnTo>
                        <a:pt x="44" y="46"/>
                      </a:lnTo>
                      <a:lnTo>
                        <a:pt x="29" y="57"/>
                      </a:lnTo>
                      <a:lnTo>
                        <a:pt x="17" y="69"/>
                      </a:lnTo>
                      <a:lnTo>
                        <a:pt x="8" y="82"/>
                      </a:lnTo>
                      <a:lnTo>
                        <a:pt x="2" y="94"/>
                      </a:lnTo>
                      <a:lnTo>
                        <a:pt x="0" y="107"/>
                      </a:lnTo>
                      <a:lnTo>
                        <a:pt x="36" y="107"/>
                      </a:lnTo>
                      <a:lnTo>
                        <a:pt x="38" y="96"/>
                      </a:lnTo>
                      <a:lnTo>
                        <a:pt x="42" y="82"/>
                      </a:lnTo>
                      <a:lnTo>
                        <a:pt x="52" y="73"/>
                      </a:lnTo>
                      <a:lnTo>
                        <a:pt x="63" y="61"/>
                      </a:lnTo>
                      <a:lnTo>
                        <a:pt x="79" y="51"/>
                      </a:lnTo>
                      <a:lnTo>
                        <a:pt x="98" y="42"/>
                      </a:lnTo>
                      <a:lnTo>
                        <a:pt x="119" y="34"/>
                      </a:lnTo>
                      <a:lnTo>
                        <a:pt x="142" y="28"/>
                      </a:lnTo>
                      <a:lnTo>
                        <a:pt x="165" y="23"/>
                      </a:lnTo>
                      <a:lnTo>
                        <a:pt x="192" y="19"/>
                      </a:lnTo>
                      <a:lnTo>
                        <a:pt x="219" y="17"/>
                      </a:lnTo>
                      <a:lnTo>
                        <a:pt x="246" y="15"/>
                      </a:lnTo>
                      <a:lnTo>
                        <a:pt x="246"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6" name="Freeform 87"/>
                <p:cNvSpPr>
                  <a:spLocks/>
                </p:cNvSpPr>
                <p:nvPr/>
              </p:nvSpPr>
              <p:spPr bwMode="auto">
                <a:xfrm>
                  <a:off x="3169" y="2915"/>
                  <a:ext cx="210" cy="92"/>
                </a:xfrm>
                <a:custGeom>
                  <a:avLst/>
                  <a:gdLst>
                    <a:gd name="T0" fmla="*/ 210 w 210"/>
                    <a:gd name="T1" fmla="*/ 0 h 92"/>
                    <a:gd name="T2" fmla="*/ 183 w 210"/>
                    <a:gd name="T3" fmla="*/ 2 h 92"/>
                    <a:gd name="T4" fmla="*/ 156 w 210"/>
                    <a:gd name="T5" fmla="*/ 4 h 92"/>
                    <a:gd name="T6" fmla="*/ 129 w 210"/>
                    <a:gd name="T7" fmla="*/ 8 h 92"/>
                    <a:gd name="T8" fmla="*/ 106 w 210"/>
                    <a:gd name="T9" fmla="*/ 13 h 92"/>
                    <a:gd name="T10" fmla="*/ 83 w 210"/>
                    <a:gd name="T11" fmla="*/ 19 h 92"/>
                    <a:gd name="T12" fmla="*/ 62 w 210"/>
                    <a:gd name="T13" fmla="*/ 27 h 92"/>
                    <a:gd name="T14" fmla="*/ 43 w 210"/>
                    <a:gd name="T15" fmla="*/ 36 h 92"/>
                    <a:gd name="T16" fmla="*/ 27 w 210"/>
                    <a:gd name="T17" fmla="*/ 46 h 92"/>
                    <a:gd name="T18" fmla="*/ 16 w 210"/>
                    <a:gd name="T19" fmla="*/ 58 h 92"/>
                    <a:gd name="T20" fmla="*/ 6 w 210"/>
                    <a:gd name="T21" fmla="*/ 67 h 92"/>
                    <a:gd name="T22" fmla="*/ 2 w 210"/>
                    <a:gd name="T23" fmla="*/ 81 h 92"/>
                    <a:gd name="T24" fmla="*/ 0 w 210"/>
                    <a:gd name="T25" fmla="*/ 92 h 92"/>
                    <a:gd name="T26" fmla="*/ 35 w 210"/>
                    <a:gd name="T27" fmla="*/ 92 h 92"/>
                    <a:gd name="T28" fmla="*/ 37 w 210"/>
                    <a:gd name="T29" fmla="*/ 81 h 92"/>
                    <a:gd name="T30" fmla="*/ 43 w 210"/>
                    <a:gd name="T31" fmla="*/ 71 h 92"/>
                    <a:gd name="T32" fmla="*/ 50 w 210"/>
                    <a:gd name="T33" fmla="*/ 59 h 92"/>
                    <a:gd name="T34" fmla="*/ 64 w 210"/>
                    <a:gd name="T35" fmla="*/ 50 h 92"/>
                    <a:gd name="T36" fmla="*/ 77 w 210"/>
                    <a:gd name="T37" fmla="*/ 42 h 92"/>
                    <a:gd name="T38" fmla="*/ 96 w 210"/>
                    <a:gd name="T39" fmla="*/ 35 h 92"/>
                    <a:gd name="T40" fmla="*/ 116 w 210"/>
                    <a:gd name="T41" fmla="*/ 27 h 92"/>
                    <a:gd name="T42" fmla="*/ 137 w 210"/>
                    <a:gd name="T43" fmla="*/ 23 h 92"/>
                    <a:gd name="T44" fmla="*/ 162 w 210"/>
                    <a:gd name="T45" fmla="*/ 19 h 92"/>
                    <a:gd name="T46" fmla="*/ 185 w 210"/>
                    <a:gd name="T47" fmla="*/ 17 h 92"/>
                    <a:gd name="T48" fmla="*/ 210 w 210"/>
                    <a:gd name="T49" fmla="*/ 15 h 92"/>
                    <a:gd name="T50" fmla="*/ 210 w 210"/>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0"/>
                    <a:gd name="T79" fmla="*/ 0 h 92"/>
                    <a:gd name="T80" fmla="*/ 210 w 210"/>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0" h="92">
                      <a:moveTo>
                        <a:pt x="210" y="0"/>
                      </a:moveTo>
                      <a:lnTo>
                        <a:pt x="183" y="2"/>
                      </a:lnTo>
                      <a:lnTo>
                        <a:pt x="156" y="4"/>
                      </a:lnTo>
                      <a:lnTo>
                        <a:pt x="129" y="8"/>
                      </a:lnTo>
                      <a:lnTo>
                        <a:pt x="106" y="13"/>
                      </a:lnTo>
                      <a:lnTo>
                        <a:pt x="83" y="19"/>
                      </a:lnTo>
                      <a:lnTo>
                        <a:pt x="62" y="27"/>
                      </a:lnTo>
                      <a:lnTo>
                        <a:pt x="43" y="36"/>
                      </a:lnTo>
                      <a:lnTo>
                        <a:pt x="27" y="46"/>
                      </a:lnTo>
                      <a:lnTo>
                        <a:pt x="16" y="58"/>
                      </a:lnTo>
                      <a:lnTo>
                        <a:pt x="6" y="67"/>
                      </a:lnTo>
                      <a:lnTo>
                        <a:pt x="2" y="81"/>
                      </a:lnTo>
                      <a:lnTo>
                        <a:pt x="0" y="92"/>
                      </a:lnTo>
                      <a:lnTo>
                        <a:pt x="35" y="92"/>
                      </a:lnTo>
                      <a:lnTo>
                        <a:pt x="37" y="81"/>
                      </a:lnTo>
                      <a:lnTo>
                        <a:pt x="43" y="71"/>
                      </a:lnTo>
                      <a:lnTo>
                        <a:pt x="50" y="59"/>
                      </a:lnTo>
                      <a:lnTo>
                        <a:pt x="64" y="50"/>
                      </a:lnTo>
                      <a:lnTo>
                        <a:pt x="77" y="42"/>
                      </a:lnTo>
                      <a:lnTo>
                        <a:pt x="96" y="35"/>
                      </a:lnTo>
                      <a:lnTo>
                        <a:pt x="116" y="27"/>
                      </a:lnTo>
                      <a:lnTo>
                        <a:pt x="137" y="23"/>
                      </a:lnTo>
                      <a:lnTo>
                        <a:pt x="162" y="19"/>
                      </a:lnTo>
                      <a:lnTo>
                        <a:pt x="185" y="17"/>
                      </a:lnTo>
                      <a:lnTo>
                        <a:pt x="210" y="15"/>
                      </a:lnTo>
                      <a:lnTo>
                        <a:pt x="21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7" name="Freeform 88"/>
                <p:cNvSpPr>
                  <a:spLocks/>
                </p:cNvSpPr>
                <p:nvPr/>
              </p:nvSpPr>
              <p:spPr bwMode="auto">
                <a:xfrm>
                  <a:off x="3204" y="2930"/>
                  <a:ext cx="175" cy="77"/>
                </a:xfrm>
                <a:custGeom>
                  <a:avLst/>
                  <a:gdLst>
                    <a:gd name="T0" fmla="*/ 175 w 175"/>
                    <a:gd name="T1" fmla="*/ 0 h 77"/>
                    <a:gd name="T2" fmla="*/ 150 w 175"/>
                    <a:gd name="T3" fmla="*/ 2 h 77"/>
                    <a:gd name="T4" fmla="*/ 127 w 175"/>
                    <a:gd name="T5" fmla="*/ 4 h 77"/>
                    <a:gd name="T6" fmla="*/ 102 w 175"/>
                    <a:gd name="T7" fmla="*/ 8 h 77"/>
                    <a:gd name="T8" fmla="*/ 81 w 175"/>
                    <a:gd name="T9" fmla="*/ 12 h 77"/>
                    <a:gd name="T10" fmla="*/ 61 w 175"/>
                    <a:gd name="T11" fmla="*/ 20 h 77"/>
                    <a:gd name="T12" fmla="*/ 42 w 175"/>
                    <a:gd name="T13" fmla="*/ 27 h 77"/>
                    <a:gd name="T14" fmla="*/ 29 w 175"/>
                    <a:gd name="T15" fmla="*/ 35 h 77"/>
                    <a:gd name="T16" fmla="*/ 15 w 175"/>
                    <a:gd name="T17" fmla="*/ 44 h 77"/>
                    <a:gd name="T18" fmla="*/ 8 w 175"/>
                    <a:gd name="T19" fmla="*/ 56 h 77"/>
                    <a:gd name="T20" fmla="*/ 2 w 175"/>
                    <a:gd name="T21" fmla="*/ 66 h 77"/>
                    <a:gd name="T22" fmla="*/ 0 w 175"/>
                    <a:gd name="T23" fmla="*/ 77 h 77"/>
                    <a:gd name="T24" fmla="*/ 35 w 175"/>
                    <a:gd name="T25" fmla="*/ 77 h 77"/>
                    <a:gd name="T26" fmla="*/ 36 w 175"/>
                    <a:gd name="T27" fmla="*/ 67 h 77"/>
                    <a:gd name="T28" fmla="*/ 42 w 175"/>
                    <a:gd name="T29" fmla="*/ 58 h 77"/>
                    <a:gd name="T30" fmla="*/ 50 w 175"/>
                    <a:gd name="T31" fmla="*/ 48 h 77"/>
                    <a:gd name="T32" fmla="*/ 61 w 175"/>
                    <a:gd name="T33" fmla="*/ 41 h 77"/>
                    <a:gd name="T34" fmla="*/ 77 w 175"/>
                    <a:gd name="T35" fmla="*/ 33 h 77"/>
                    <a:gd name="T36" fmla="*/ 92 w 175"/>
                    <a:gd name="T37" fmla="*/ 27 h 77"/>
                    <a:gd name="T38" fmla="*/ 111 w 175"/>
                    <a:gd name="T39" fmla="*/ 23 h 77"/>
                    <a:gd name="T40" fmla="*/ 132 w 175"/>
                    <a:gd name="T41" fmla="*/ 20 h 77"/>
                    <a:gd name="T42" fmla="*/ 154 w 175"/>
                    <a:gd name="T43" fmla="*/ 16 h 77"/>
                    <a:gd name="T44" fmla="*/ 175 w 175"/>
                    <a:gd name="T45" fmla="*/ 16 h 77"/>
                    <a:gd name="T46" fmla="*/ 175 w 175"/>
                    <a:gd name="T47" fmla="*/ 0 h 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5"/>
                    <a:gd name="T73" fmla="*/ 0 h 77"/>
                    <a:gd name="T74" fmla="*/ 175 w 175"/>
                    <a:gd name="T75" fmla="*/ 77 h 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5" h="77">
                      <a:moveTo>
                        <a:pt x="175" y="0"/>
                      </a:moveTo>
                      <a:lnTo>
                        <a:pt x="150" y="2"/>
                      </a:lnTo>
                      <a:lnTo>
                        <a:pt x="127" y="4"/>
                      </a:lnTo>
                      <a:lnTo>
                        <a:pt x="102" y="8"/>
                      </a:lnTo>
                      <a:lnTo>
                        <a:pt x="81" y="12"/>
                      </a:lnTo>
                      <a:lnTo>
                        <a:pt x="61" y="20"/>
                      </a:lnTo>
                      <a:lnTo>
                        <a:pt x="42" y="27"/>
                      </a:lnTo>
                      <a:lnTo>
                        <a:pt x="29" y="35"/>
                      </a:lnTo>
                      <a:lnTo>
                        <a:pt x="15" y="44"/>
                      </a:lnTo>
                      <a:lnTo>
                        <a:pt x="8" y="56"/>
                      </a:lnTo>
                      <a:lnTo>
                        <a:pt x="2" y="66"/>
                      </a:lnTo>
                      <a:lnTo>
                        <a:pt x="0" y="77"/>
                      </a:lnTo>
                      <a:lnTo>
                        <a:pt x="35" y="77"/>
                      </a:lnTo>
                      <a:lnTo>
                        <a:pt x="36" y="67"/>
                      </a:lnTo>
                      <a:lnTo>
                        <a:pt x="42" y="58"/>
                      </a:lnTo>
                      <a:lnTo>
                        <a:pt x="50" y="48"/>
                      </a:lnTo>
                      <a:lnTo>
                        <a:pt x="61" y="41"/>
                      </a:lnTo>
                      <a:lnTo>
                        <a:pt x="77" y="33"/>
                      </a:lnTo>
                      <a:lnTo>
                        <a:pt x="92" y="27"/>
                      </a:lnTo>
                      <a:lnTo>
                        <a:pt x="111" y="23"/>
                      </a:lnTo>
                      <a:lnTo>
                        <a:pt x="132" y="20"/>
                      </a:lnTo>
                      <a:lnTo>
                        <a:pt x="154" y="16"/>
                      </a:lnTo>
                      <a:lnTo>
                        <a:pt x="175" y="16"/>
                      </a:lnTo>
                      <a:lnTo>
                        <a:pt x="17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8" name="Freeform 89"/>
                <p:cNvSpPr>
                  <a:spLocks/>
                </p:cNvSpPr>
                <p:nvPr/>
              </p:nvSpPr>
              <p:spPr bwMode="auto">
                <a:xfrm>
                  <a:off x="3239" y="2946"/>
                  <a:ext cx="140" cy="61"/>
                </a:xfrm>
                <a:custGeom>
                  <a:avLst/>
                  <a:gdLst>
                    <a:gd name="T0" fmla="*/ 140 w 140"/>
                    <a:gd name="T1" fmla="*/ 0 h 61"/>
                    <a:gd name="T2" fmla="*/ 119 w 140"/>
                    <a:gd name="T3" fmla="*/ 0 h 61"/>
                    <a:gd name="T4" fmla="*/ 97 w 140"/>
                    <a:gd name="T5" fmla="*/ 4 h 61"/>
                    <a:gd name="T6" fmla="*/ 76 w 140"/>
                    <a:gd name="T7" fmla="*/ 7 h 61"/>
                    <a:gd name="T8" fmla="*/ 57 w 140"/>
                    <a:gd name="T9" fmla="*/ 11 h 61"/>
                    <a:gd name="T10" fmla="*/ 42 w 140"/>
                    <a:gd name="T11" fmla="*/ 17 h 61"/>
                    <a:gd name="T12" fmla="*/ 26 w 140"/>
                    <a:gd name="T13" fmla="*/ 25 h 61"/>
                    <a:gd name="T14" fmla="*/ 15 w 140"/>
                    <a:gd name="T15" fmla="*/ 32 h 61"/>
                    <a:gd name="T16" fmla="*/ 7 w 140"/>
                    <a:gd name="T17" fmla="*/ 42 h 61"/>
                    <a:gd name="T18" fmla="*/ 1 w 140"/>
                    <a:gd name="T19" fmla="*/ 51 h 61"/>
                    <a:gd name="T20" fmla="*/ 0 w 140"/>
                    <a:gd name="T21" fmla="*/ 61 h 61"/>
                    <a:gd name="T22" fmla="*/ 36 w 140"/>
                    <a:gd name="T23" fmla="*/ 61 h 61"/>
                    <a:gd name="T24" fmla="*/ 36 w 140"/>
                    <a:gd name="T25" fmla="*/ 53 h 61"/>
                    <a:gd name="T26" fmla="*/ 42 w 140"/>
                    <a:gd name="T27" fmla="*/ 46 h 61"/>
                    <a:gd name="T28" fmla="*/ 49 w 140"/>
                    <a:gd name="T29" fmla="*/ 38 h 61"/>
                    <a:gd name="T30" fmla="*/ 59 w 140"/>
                    <a:gd name="T31" fmla="*/ 32 h 61"/>
                    <a:gd name="T32" fmla="*/ 72 w 140"/>
                    <a:gd name="T33" fmla="*/ 27 h 61"/>
                    <a:gd name="T34" fmla="*/ 88 w 140"/>
                    <a:gd name="T35" fmla="*/ 21 h 61"/>
                    <a:gd name="T36" fmla="*/ 105 w 140"/>
                    <a:gd name="T37" fmla="*/ 17 h 61"/>
                    <a:gd name="T38" fmla="*/ 122 w 140"/>
                    <a:gd name="T39" fmla="*/ 15 h 61"/>
                    <a:gd name="T40" fmla="*/ 140 w 140"/>
                    <a:gd name="T41" fmla="*/ 15 h 61"/>
                    <a:gd name="T42" fmla="*/ 140 w 1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0"/>
                    <a:gd name="T67" fmla="*/ 0 h 61"/>
                    <a:gd name="T68" fmla="*/ 140 w 1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0" h="61">
                      <a:moveTo>
                        <a:pt x="140" y="0"/>
                      </a:moveTo>
                      <a:lnTo>
                        <a:pt x="119" y="0"/>
                      </a:lnTo>
                      <a:lnTo>
                        <a:pt x="97" y="4"/>
                      </a:lnTo>
                      <a:lnTo>
                        <a:pt x="76" y="7"/>
                      </a:lnTo>
                      <a:lnTo>
                        <a:pt x="57" y="11"/>
                      </a:lnTo>
                      <a:lnTo>
                        <a:pt x="42" y="17"/>
                      </a:lnTo>
                      <a:lnTo>
                        <a:pt x="26" y="25"/>
                      </a:lnTo>
                      <a:lnTo>
                        <a:pt x="15" y="32"/>
                      </a:lnTo>
                      <a:lnTo>
                        <a:pt x="7" y="42"/>
                      </a:lnTo>
                      <a:lnTo>
                        <a:pt x="1" y="51"/>
                      </a:lnTo>
                      <a:lnTo>
                        <a:pt x="0" y="61"/>
                      </a:lnTo>
                      <a:lnTo>
                        <a:pt x="36" y="61"/>
                      </a:lnTo>
                      <a:lnTo>
                        <a:pt x="36" y="53"/>
                      </a:lnTo>
                      <a:lnTo>
                        <a:pt x="42" y="46"/>
                      </a:lnTo>
                      <a:lnTo>
                        <a:pt x="49" y="38"/>
                      </a:lnTo>
                      <a:lnTo>
                        <a:pt x="59" y="32"/>
                      </a:lnTo>
                      <a:lnTo>
                        <a:pt x="72" y="27"/>
                      </a:lnTo>
                      <a:lnTo>
                        <a:pt x="88" y="21"/>
                      </a:lnTo>
                      <a:lnTo>
                        <a:pt x="105" y="17"/>
                      </a:lnTo>
                      <a:lnTo>
                        <a:pt x="122" y="15"/>
                      </a:lnTo>
                      <a:lnTo>
                        <a:pt x="140" y="15"/>
                      </a:lnTo>
                      <a:lnTo>
                        <a:pt x="14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9" name="Freeform 90"/>
                <p:cNvSpPr>
                  <a:spLocks/>
                </p:cNvSpPr>
                <p:nvPr/>
              </p:nvSpPr>
              <p:spPr bwMode="auto">
                <a:xfrm>
                  <a:off x="3275" y="2961"/>
                  <a:ext cx="104" cy="46"/>
                </a:xfrm>
                <a:custGeom>
                  <a:avLst/>
                  <a:gdLst>
                    <a:gd name="T0" fmla="*/ 104 w 104"/>
                    <a:gd name="T1" fmla="*/ 0 h 46"/>
                    <a:gd name="T2" fmla="*/ 86 w 104"/>
                    <a:gd name="T3" fmla="*/ 0 h 46"/>
                    <a:gd name="T4" fmla="*/ 69 w 104"/>
                    <a:gd name="T5" fmla="*/ 2 h 46"/>
                    <a:gd name="T6" fmla="*/ 52 w 104"/>
                    <a:gd name="T7" fmla="*/ 6 h 46"/>
                    <a:gd name="T8" fmla="*/ 36 w 104"/>
                    <a:gd name="T9" fmla="*/ 12 h 46"/>
                    <a:gd name="T10" fmla="*/ 23 w 104"/>
                    <a:gd name="T11" fmla="*/ 17 h 46"/>
                    <a:gd name="T12" fmla="*/ 13 w 104"/>
                    <a:gd name="T13" fmla="*/ 23 h 46"/>
                    <a:gd name="T14" fmla="*/ 6 w 104"/>
                    <a:gd name="T15" fmla="*/ 31 h 46"/>
                    <a:gd name="T16" fmla="*/ 0 w 104"/>
                    <a:gd name="T17" fmla="*/ 38 h 46"/>
                    <a:gd name="T18" fmla="*/ 0 w 104"/>
                    <a:gd name="T19" fmla="*/ 46 h 46"/>
                    <a:gd name="T20" fmla="*/ 35 w 104"/>
                    <a:gd name="T21" fmla="*/ 46 h 46"/>
                    <a:gd name="T22" fmla="*/ 36 w 104"/>
                    <a:gd name="T23" fmla="*/ 38 h 46"/>
                    <a:gd name="T24" fmla="*/ 40 w 104"/>
                    <a:gd name="T25" fmla="*/ 33 h 46"/>
                    <a:gd name="T26" fmla="*/ 50 w 104"/>
                    <a:gd name="T27" fmla="*/ 27 h 46"/>
                    <a:gd name="T28" fmla="*/ 61 w 104"/>
                    <a:gd name="T29" fmla="*/ 21 h 46"/>
                    <a:gd name="T30" fmla="*/ 75 w 104"/>
                    <a:gd name="T31" fmla="*/ 19 h 46"/>
                    <a:gd name="T32" fmla="*/ 88 w 104"/>
                    <a:gd name="T33" fmla="*/ 15 h 46"/>
                    <a:gd name="T34" fmla="*/ 104 w 104"/>
                    <a:gd name="T35" fmla="*/ 15 h 46"/>
                    <a:gd name="T36" fmla="*/ 104 w 104"/>
                    <a:gd name="T37" fmla="*/ 0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6"/>
                    <a:gd name="T59" fmla="*/ 104 w 104"/>
                    <a:gd name="T60" fmla="*/ 46 h 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6">
                      <a:moveTo>
                        <a:pt x="104" y="0"/>
                      </a:moveTo>
                      <a:lnTo>
                        <a:pt x="86" y="0"/>
                      </a:lnTo>
                      <a:lnTo>
                        <a:pt x="69" y="2"/>
                      </a:lnTo>
                      <a:lnTo>
                        <a:pt x="52" y="6"/>
                      </a:lnTo>
                      <a:lnTo>
                        <a:pt x="36" y="12"/>
                      </a:lnTo>
                      <a:lnTo>
                        <a:pt x="23" y="17"/>
                      </a:lnTo>
                      <a:lnTo>
                        <a:pt x="13" y="23"/>
                      </a:lnTo>
                      <a:lnTo>
                        <a:pt x="6" y="31"/>
                      </a:lnTo>
                      <a:lnTo>
                        <a:pt x="0" y="38"/>
                      </a:lnTo>
                      <a:lnTo>
                        <a:pt x="0" y="46"/>
                      </a:lnTo>
                      <a:lnTo>
                        <a:pt x="35" y="46"/>
                      </a:lnTo>
                      <a:lnTo>
                        <a:pt x="36" y="38"/>
                      </a:lnTo>
                      <a:lnTo>
                        <a:pt x="40" y="33"/>
                      </a:lnTo>
                      <a:lnTo>
                        <a:pt x="50" y="27"/>
                      </a:lnTo>
                      <a:lnTo>
                        <a:pt x="61" y="21"/>
                      </a:lnTo>
                      <a:lnTo>
                        <a:pt x="75" y="19"/>
                      </a:lnTo>
                      <a:lnTo>
                        <a:pt x="88" y="15"/>
                      </a:lnTo>
                      <a:lnTo>
                        <a:pt x="104" y="15"/>
                      </a:lnTo>
                      <a:lnTo>
                        <a:pt x="10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0" name="Freeform 91"/>
                <p:cNvSpPr>
                  <a:spLocks/>
                </p:cNvSpPr>
                <p:nvPr/>
              </p:nvSpPr>
              <p:spPr bwMode="auto">
                <a:xfrm>
                  <a:off x="3310" y="2976"/>
                  <a:ext cx="69" cy="31"/>
                </a:xfrm>
                <a:custGeom>
                  <a:avLst/>
                  <a:gdLst>
                    <a:gd name="T0" fmla="*/ 69 w 69"/>
                    <a:gd name="T1" fmla="*/ 0 h 31"/>
                    <a:gd name="T2" fmla="*/ 53 w 69"/>
                    <a:gd name="T3" fmla="*/ 0 h 31"/>
                    <a:gd name="T4" fmla="*/ 40 w 69"/>
                    <a:gd name="T5" fmla="*/ 4 h 31"/>
                    <a:gd name="T6" fmla="*/ 26 w 69"/>
                    <a:gd name="T7" fmla="*/ 6 h 31"/>
                    <a:gd name="T8" fmla="*/ 15 w 69"/>
                    <a:gd name="T9" fmla="*/ 12 h 31"/>
                    <a:gd name="T10" fmla="*/ 5 w 69"/>
                    <a:gd name="T11" fmla="*/ 18 h 31"/>
                    <a:gd name="T12" fmla="*/ 1 w 69"/>
                    <a:gd name="T13" fmla="*/ 23 h 31"/>
                    <a:gd name="T14" fmla="*/ 0 w 69"/>
                    <a:gd name="T15" fmla="*/ 31 h 31"/>
                    <a:gd name="T16" fmla="*/ 34 w 69"/>
                    <a:gd name="T17" fmla="*/ 31 h 31"/>
                    <a:gd name="T18" fmla="*/ 36 w 69"/>
                    <a:gd name="T19" fmla="*/ 25 h 31"/>
                    <a:gd name="T20" fmla="*/ 42 w 69"/>
                    <a:gd name="T21" fmla="*/ 21 h 31"/>
                    <a:gd name="T22" fmla="*/ 50 w 69"/>
                    <a:gd name="T23" fmla="*/ 18 h 31"/>
                    <a:gd name="T24" fmla="*/ 59 w 69"/>
                    <a:gd name="T25" fmla="*/ 16 h 31"/>
                    <a:gd name="T26" fmla="*/ 69 w 69"/>
                    <a:gd name="T27" fmla="*/ 16 h 31"/>
                    <a:gd name="T28" fmla="*/ 69 w 69"/>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31"/>
                    <a:gd name="T47" fmla="*/ 69 w 69"/>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31">
                      <a:moveTo>
                        <a:pt x="69" y="0"/>
                      </a:moveTo>
                      <a:lnTo>
                        <a:pt x="53" y="0"/>
                      </a:lnTo>
                      <a:lnTo>
                        <a:pt x="40" y="4"/>
                      </a:lnTo>
                      <a:lnTo>
                        <a:pt x="26" y="6"/>
                      </a:lnTo>
                      <a:lnTo>
                        <a:pt x="15" y="12"/>
                      </a:lnTo>
                      <a:lnTo>
                        <a:pt x="5" y="18"/>
                      </a:lnTo>
                      <a:lnTo>
                        <a:pt x="1" y="23"/>
                      </a:lnTo>
                      <a:lnTo>
                        <a:pt x="0" y="31"/>
                      </a:lnTo>
                      <a:lnTo>
                        <a:pt x="34" y="31"/>
                      </a:lnTo>
                      <a:lnTo>
                        <a:pt x="36" y="25"/>
                      </a:lnTo>
                      <a:lnTo>
                        <a:pt x="42" y="21"/>
                      </a:lnTo>
                      <a:lnTo>
                        <a:pt x="50" y="18"/>
                      </a:lnTo>
                      <a:lnTo>
                        <a:pt x="59" y="16"/>
                      </a:lnTo>
                      <a:lnTo>
                        <a:pt x="69" y="16"/>
                      </a:lnTo>
                      <a:lnTo>
                        <a:pt x="6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1" name="Freeform 92"/>
                <p:cNvSpPr>
                  <a:spLocks/>
                </p:cNvSpPr>
                <p:nvPr/>
              </p:nvSpPr>
              <p:spPr bwMode="auto">
                <a:xfrm>
                  <a:off x="3344" y="2992"/>
                  <a:ext cx="35" cy="15"/>
                </a:xfrm>
                <a:custGeom>
                  <a:avLst/>
                  <a:gdLst>
                    <a:gd name="T0" fmla="*/ 35 w 35"/>
                    <a:gd name="T1" fmla="*/ 0 h 15"/>
                    <a:gd name="T2" fmla="*/ 25 w 35"/>
                    <a:gd name="T3" fmla="*/ 0 h 15"/>
                    <a:gd name="T4" fmla="*/ 16 w 35"/>
                    <a:gd name="T5" fmla="*/ 2 h 15"/>
                    <a:gd name="T6" fmla="*/ 8 w 35"/>
                    <a:gd name="T7" fmla="*/ 5 h 15"/>
                    <a:gd name="T8" fmla="*/ 2 w 35"/>
                    <a:gd name="T9" fmla="*/ 9 h 15"/>
                    <a:gd name="T10" fmla="*/ 0 w 35"/>
                    <a:gd name="T11" fmla="*/ 15 h 15"/>
                    <a:gd name="T12" fmla="*/ 35 w 35"/>
                    <a:gd name="T13" fmla="*/ 15 h 15"/>
                    <a:gd name="T14" fmla="*/ 35 w 35"/>
                    <a:gd name="T15" fmla="*/ 15 h 15"/>
                    <a:gd name="T16" fmla="*/ 35 w 35"/>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5"/>
                    <a:gd name="T29" fmla="*/ 35 w 35"/>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5">
                      <a:moveTo>
                        <a:pt x="35" y="0"/>
                      </a:moveTo>
                      <a:lnTo>
                        <a:pt x="25" y="0"/>
                      </a:lnTo>
                      <a:lnTo>
                        <a:pt x="16" y="2"/>
                      </a:lnTo>
                      <a:lnTo>
                        <a:pt x="8" y="5"/>
                      </a:lnTo>
                      <a:lnTo>
                        <a:pt x="2" y="9"/>
                      </a:lnTo>
                      <a:lnTo>
                        <a:pt x="0" y="15"/>
                      </a:lnTo>
                      <a:lnTo>
                        <a:pt x="35" y="15"/>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2" name="Rectangle 93"/>
                <p:cNvSpPr>
                  <a:spLocks noChangeArrowheads="1"/>
                </p:cNvSpPr>
                <p:nvPr/>
              </p:nvSpPr>
              <p:spPr bwMode="auto">
                <a:xfrm>
                  <a:off x="3379" y="3007"/>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83" name="Freeform 94"/>
                <p:cNvSpPr>
                  <a:spLocks/>
                </p:cNvSpPr>
                <p:nvPr/>
              </p:nvSpPr>
              <p:spPr bwMode="auto">
                <a:xfrm>
                  <a:off x="2777" y="2035"/>
                  <a:ext cx="677" cy="577"/>
                </a:xfrm>
                <a:custGeom>
                  <a:avLst/>
                  <a:gdLst>
                    <a:gd name="T0" fmla="*/ 677 w 677"/>
                    <a:gd name="T1" fmla="*/ 0 h 577"/>
                    <a:gd name="T2" fmla="*/ 627 w 677"/>
                    <a:gd name="T3" fmla="*/ 2 h 577"/>
                    <a:gd name="T4" fmla="*/ 577 w 677"/>
                    <a:gd name="T5" fmla="*/ 6 h 577"/>
                    <a:gd name="T6" fmla="*/ 527 w 677"/>
                    <a:gd name="T7" fmla="*/ 14 h 577"/>
                    <a:gd name="T8" fmla="*/ 479 w 677"/>
                    <a:gd name="T9" fmla="*/ 25 h 577"/>
                    <a:gd name="T10" fmla="*/ 431 w 677"/>
                    <a:gd name="T11" fmla="*/ 40 h 577"/>
                    <a:gd name="T12" fmla="*/ 385 w 677"/>
                    <a:gd name="T13" fmla="*/ 58 h 577"/>
                    <a:gd name="T14" fmla="*/ 339 w 677"/>
                    <a:gd name="T15" fmla="*/ 77 h 577"/>
                    <a:gd name="T16" fmla="*/ 296 w 677"/>
                    <a:gd name="T17" fmla="*/ 100 h 577"/>
                    <a:gd name="T18" fmla="*/ 256 w 677"/>
                    <a:gd name="T19" fmla="*/ 125 h 577"/>
                    <a:gd name="T20" fmla="*/ 218 w 677"/>
                    <a:gd name="T21" fmla="*/ 153 h 577"/>
                    <a:gd name="T22" fmla="*/ 181 w 677"/>
                    <a:gd name="T23" fmla="*/ 184 h 577"/>
                    <a:gd name="T24" fmla="*/ 148 w 677"/>
                    <a:gd name="T25" fmla="*/ 217 h 577"/>
                    <a:gd name="T26" fmla="*/ 120 w 677"/>
                    <a:gd name="T27" fmla="*/ 251 h 577"/>
                    <a:gd name="T28" fmla="*/ 93 w 677"/>
                    <a:gd name="T29" fmla="*/ 288 h 577"/>
                    <a:gd name="T30" fmla="*/ 68 w 677"/>
                    <a:gd name="T31" fmla="*/ 326 h 577"/>
                    <a:gd name="T32" fmla="*/ 49 w 677"/>
                    <a:gd name="T33" fmla="*/ 366 h 577"/>
                    <a:gd name="T34" fmla="*/ 31 w 677"/>
                    <a:gd name="T35" fmla="*/ 407 h 577"/>
                    <a:gd name="T36" fmla="*/ 18 w 677"/>
                    <a:gd name="T37" fmla="*/ 449 h 577"/>
                    <a:gd name="T38" fmla="*/ 8 w 677"/>
                    <a:gd name="T39" fmla="*/ 491 h 577"/>
                    <a:gd name="T40" fmla="*/ 2 w 677"/>
                    <a:gd name="T41" fmla="*/ 535 h 577"/>
                    <a:gd name="T42" fmla="*/ 0 w 677"/>
                    <a:gd name="T43" fmla="*/ 577 h 577"/>
                    <a:gd name="T44" fmla="*/ 0 w 677"/>
                    <a:gd name="T45" fmla="*/ 0 h 577"/>
                    <a:gd name="T46" fmla="*/ 677 w 677"/>
                    <a:gd name="T47" fmla="*/ 0 h 5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7"/>
                    <a:gd name="T73" fmla="*/ 0 h 577"/>
                    <a:gd name="T74" fmla="*/ 677 w 677"/>
                    <a:gd name="T75" fmla="*/ 577 h 5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7" h="577">
                      <a:moveTo>
                        <a:pt x="677" y="0"/>
                      </a:moveTo>
                      <a:lnTo>
                        <a:pt x="627" y="2"/>
                      </a:lnTo>
                      <a:lnTo>
                        <a:pt x="577" y="6"/>
                      </a:lnTo>
                      <a:lnTo>
                        <a:pt x="527" y="14"/>
                      </a:lnTo>
                      <a:lnTo>
                        <a:pt x="479" y="25"/>
                      </a:lnTo>
                      <a:lnTo>
                        <a:pt x="431" y="40"/>
                      </a:lnTo>
                      <a:lnTo>
                        <a:pt x="385" y="58"/>
                      </a:lnTo>
                      <a:lnTo>
                        <a:pt x="339" y="77"/>
                      </a:lnTo>
                      <a:lnTo>
                        <a:pt x="296" y="100"/>
                      </a:lnTo>
                      <a:lnTo>
                        <a:pt x="256" y="125"/>
                      </a:lnTo>
                      <a:lnTo>
                        <a:pt x="218" y="153"/>
                      </a:lnTo>
                      <a:lnTo>
                        <a:pt x="181" y="184"/>
                      </a:lnTo>
                      <a:lnTo>
                        <a:pt x="148" y="217"/>
                      </a:lnTo>
                      <a:lnTo>
                        <a:pt x="120" y="251"/>
                      </a:lnTo>
                      <a:lnTo>
                        <a:pt x="93" y="288"/>
                      </a:lnTo>
                      <a:lnTo>
                        <a:pt x="68" y="326"/>
                      </a:lnTo>
                      <a:lnTo>
                        <a:pt x="49" y="366"/>
                      </a:lnTo>
                      <a:lnTo>
                        <a:pt x="31" y="407"/>
                      </a:lnTo>
                      <a:lnTo>
                        <a:pt x="18" y="449"/>
                      </a:lnTo>
                      <a:lnTo>
                        <a:pt x="8" y="491"/>
                      </a:lnTo>
                      <a:lnTo>
                        <a:pt x="2" y="535"/>
                      </a:lnTo>
                      <a:lnTo>
                        <a:pt x="0" y="577"/>
                      </a:lnTo>
                      <a:lnTo>
                        <a:pt x="0" y="0"/>
                      </a:lnTo>
                      <a:lnTo>
                        <a:pt x="67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4" name="Freeform 95"/>
                <p:cNvSpPr>
                  <a:spLocks/>
                </p:cNvSpPr>
                <p:nvPr/>
              </p:nvSpPr>
              <p:spPr bwMode="auto">
                <a:xfrm>
                  <a:off x="2777" y="2035"/>
                  <a:ext cx="677" cy="577"/>
                </a:xfrm>
                <a:custGeom>
                  <a:avLst/>
                  <a:gdLst>
                    <a:gd name="T0" fmla="*/ 677 w 677"/>
                    <a:gd name="T1" fmla="*/ 0 h 577"/>
                    <a:gd name="T2" fmla="*/ 627 w 677"/>
                    <a:gd name="T3" fmla="*/ 2 h 577"/>
                    <a:gd name="T4" fmla="*/ 577 w 677"/>
                    <a:gd name="T5" fmla="*/ 6 h 577"/>
                    <a:gd name="T6" fmla="*/ 527 w 677"/>
                    <a:gd name="T7" fmla="*/ 14 h 577"/>
                    <a:gd name="T8" fmla="*/ 479 w 677"/>
                    <a:gd name="T9" fmla="*/ 25 h 577"/>
                    <a:gd name="T10" fmla="*/ 431 w 677"/>
                    <a:gd name="T11" fmla="*/ 40 h 577"/>
                    <a:gd name="T12" fmla="*/ 385 w 677"/>
                    <a:gd name="T13" fmla="*/ 58 h 577"/>
                    <a:gd name="T14" fmla="*/ 339 w 677"/>
                    <a:gd name="T15" fmla="*/ 77 h 577"/>
                    <a:gd name="T16" fmla="*/ 296 w 677"/>
                    <a:gd name="T17" fmla="*/ 100 h 577"/>
                    <a:gd name="T18" fmla="*/ 256 w 677"/>
                    <a:gd name="T19" fmla="*/ 125 h 577"/>
                    <a:gd name="T20" fmla="*/ 218 w 677"/>
                    <a:gd name="T21" fmla="*/ 153 h 577"/>
                    <a:gd name="T22" fmla="*/ 181 w 677"/>
                    <a:gd name="T23" fmla="*/ 184 h 577"/>
                    <a:gd name="T24" fmla="*/ 148 w 677"/>
                    <a:gd name="T25" fmla="*/ 217 h 577"/>
                    <a:gd name="T26" fmla="*/ 120 w 677"/>
                    <a:gd name="T27" fmla="*/ 251 h 577"/>
                    <a:gd name="T28" fmla="*/ 93 w 677"/>
                    <a:gd name="T29" fmla="*/ 288 h 577"/>
                    <a:gd name="T30" fmla="*/ 68 w 677"/>
                    <a:gd name="T31" fmla="*/ 326 h 577"/>
                    <a:gd name="T32" fmla="*/ 49 w 677"/>
                    <a:gd name="T33" fmla="*/ 366 h 577"/>
                    <a:gd name="T34" fmla="*/ 31 w 677"/>
                    <a:gd name="T35" fmla="*/ 407 h 577"/>
                    <a:gd name="T36" fmla="*/ 18 w 677"/>
                    <a:gd name="T37" fmla="*/ 449 h 577"/>
                    <a:gd name="T38" fmla="*/ 8 w 677"/>
                    <a:gd name="T39" fmla="*/ 491 h 577"/>
                    <a:gd name="T40" fmla="*/ 2 w 677"/>
                    <a:gd name="T41" fmla="*/ 535 h 577"/>
                    <a:gd name="T42" fmla="*/ 0 w 677"/>
                    <a:gd name="T43" fmla="*/ 577 h 577"/>
                    <a:gd name="T44" fmla="*/ 20 w 677"/>
                    <a:gd name="T45" fmla="*/ 577 h 577"/>
                    <a:gd name="T46" fmla="*/ 22 w 677"/>
                    <a:gd name="T47" fmla="*/ 535 h 577"/>
                    <a:gd name="T48" fmla="*/ 27 w 677"/>
                    <a:gd name="T49" fmla="*/ 493 h 577"/>
                    <a:gd name="T50" fmla="*/ 35 w 677"/>
                    <a:gd name="T51" fmla="*/ 453 h 577"/>
                    <a:gd name="T52" fmla="*/ 49 w 677"/>
                    <a:gd name="T53" fmla="*/ 412 h 577"/>
                    <a:gd name="T54" fmla="*/ 64 w 677"/>
                    <a:gd name="T55" fmla="*/ 372 h 577"/>
                    <a:gd name="T56" fmla="*/ 85 w 677"/>
                    <a:gd name="T57" fmla="*/ 334 h 577"/>
                    <a:gd name="T58" fmla="*/ 108 w 677"/>
                    <a:gd name="T59" fmla="*/ 295 h 577"/>
                    <a:gd name="T60" fmla="*/ 133 w 677"/>
                    <a:gd name="T61" fmla="*/ 261 h 577"/>
                    <a:gd name="T62" fmla="*/ 162 w 677"/>
                    <a:gd name="T63" fmla="*/ 226 h 577"/>
                    <a:gd name="T64" fmla="*/ 195 w 677"/>
                    <a:gd name="T65" fmla="*/ 196 h 577"/>
                    <a:gd name="T66" fmla="*/ 229 w 677"/>
                    <a:gd name="T67" fmla="*/ 165 h 577"/>
                    <a:gd name="T68" fmla="*/ 267 w 677"/>
                    <a:gd name="T69" fmla="*/ 138 h 577"/>
                    <a:gd name="T70" fmla="*/ 306 w 677"/>
                    <a:gd name="T71" fmla="*/ 113 h 577"/>
                    <a:gd name="T72" fmla="*/ 348 w 677"/>
                    <a:gd name="T73" fmla="*/ 90 h 577"/>
                    <a:gd name="T74" fmla="*/ 392 w 677"/>
                    <a:gd name="T75" fmla="*/ 71 h 577"/>
                    <a:gd name="T76" fmla="*/ 437 w 677"/>
                    <a:gd name="T77" fmla="*/ 54 h 577"/>
                    <a:gd name="T78" fmla="*/ 483 w 677"/>
                    <a:gd name="T79" fmla="*/ 40 h 577"/>
                    <a:gd name="T80" fmla="*/ 531 w 677"/>
                    <a:gd name="T81" fmla="*/ 29 h 577"/>
                    <a:gd name="T82" fmla="*/ 579 w 677"/>
                    <a:gd name="T83" fmla="*/ 21 h 577"/>
                    <a:gd name="T84" fmla="*/ 629 w 677"/>
                    <a:gd name="T85" fmla="*/ 15 h 577"/>
                    <a:gd name="T86" fmla="*/ 677 w 677"/>
                    <a:gd name="T87" fmla="*/ 15 h 577"/>
                    <a:gd name="T88" fmla="*/ 677 w 677"/>
                    <a:gd name="T89" fmla="*/ 0 h 5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77"/>
                    <a:gd name="T136" fmla="*/ 0 h 577"/>
                    <a:gd name="T137" fmla="*/ 677 w 677"/>
                    <a:gd name="T138" fmla="*/ 577 h 57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77" h="577">
                      <a:moveTo>
                        <a:pt x="677" y="0"/>
                      </a:moveTo>
                      <a:lnTo>
                        <a:pt x="627" y="2"/>
                      </a:lnTo>
                      <a:lnTo>
                        <a:pt x="577" y="6"/>
                      </a:lnTo>
                      <a:lnTo>
                        <a:pt x="527" y="14"/>
                      </a:lnTo>
                      <a:lnTo>
                        <a:pt x="479" y="25"/>
                      </a:lnTo>
                      <a:lnTo>
                        <a:pt x="431" y="40"/>
                      </a:lnTo>
                      <a:lnTo>
                        <a:pt x="385" y="58"/>
                      </a:lnTo>
                      <a:lnTo>
                        <a:pt x="339" y="77"/>
                      </a:lnTo>
                      <a:lnTo>
                        <a:pt x="296" y="100"/>
                      </a:lnTo>
                      <a:lnTo>
                        <a:pt x="256" y="125"/>
                      </a:lnTo>
                      <a:lnTo>
                        <a:pt x="218" y="153"/>
                      </a:lnTo>
                      <a:lnTo>
                        <a:pt x="181" y="184"/>
                      </a:lnTo>
                      <a:lnTo>
                        <a:pt x="148" y="217"/>
                      </a:lnTo>
                      <a:lnTo>
                        <a:pt x="120" y="251"/>
                      </a:lnTo>
                      <a:lnTo>
                        <a:pt x="93" y="288"/>
                      </a:lnTo>
                      <a:lnTo>
                        <a:pt x="68" y="326"/>
                      </a:lnTo>
                      <a:lnTo>
                        <a:pt x="49" y="366"/>
                      </a:lnTo>
                      <a:lnTo>
                        <a:pt x="31" y="407"/>
                      </a:lnTo>
                      <a:lnTo>
                        <a:pt x="18" y="449"/>
                      </a:lnTo>
                      <a:lnTo>
                        <a:pt x="8" y="491"/>
                      </a:lnTo>
                      <a:lnTo>
                        <a:pt x="2" y="535"/>
                      </a:lnTo>
                      <a:lnTo>
                        <a:pt x="0" y="577"/>
                      </a:lnTo>
                      <a:lnTo>
                        <a:pt x="20" y="577"/>
                      </a:lnTo>
                      <a:lnTo>
                        <a:pt x="22" y="535"/>
                      </a:lnTo>
                      <a:lnTo>
                        <a:pt x="27" y="493"/>
                      </a:lnTo>
                      <a:lnTo>
                        <a:pt x="35" y="453"/>
                      </a:lnTo>
                      <a:lnTo>
                        <a:pt x="49" y="412"/>
                      </a:lnTo>
                      <a:lnTo>
                        <a:pt x="64" y="372"/>
                      </a:lnTo>
                      <a:lnTo>
                        <a:pt x="85" y="334"/>
                      </a:lnTo>
                      <a:lnTo>
                        <a:pt x="108" y="295"/>
                      </a:lnTo>
                      <a:lnTo>
                        <a:pt x="133" y="261"/>
                      </a:lnTo>
                      <a:lnTo>
                        <a:pt x="162" y="226"/>
                      </a:lnTo>
                      <a:lnTo>
                        <a:pt x="195" y="196"/>
                      </a:lnTo>
                      <a:lnTo>
                        <a:pt x="229" y="165"/>
                      </a:lnTo>
                      <a:lnTo>
                        <a:pt x="267" y="138"/>
                      </a:lnTo>
                      <a:lnTo>
                        <a:pt x="306" y="113"/>
                      </a:lnTo>
                      <a:lnTo>
                        <a:pt x="348" y="90"/>
                      </a:lnTo>
                      <a:lnTo>
                        <a:pt x="392" y="71"/>
                      </a:lnTo>
                      <a:lnTo>
                        <a:pt x="437" y="54"/>
                      </a:lnTo>
                      <a:lnTo>
                        <a:pt x="483" y="40"/>
                      </a:lnTo>
                      <a:lnTo>
                        <a:pt x="531" y="29"/>
                      </a:lnTo>
                      <a:lnTo>
                        <a:pt x="579" y="21"/>
                      </a:lnTo>
                      <a:lnTo>
                        <a:pt x="629" y="15"/>
                      </a:lnTo>
                      <a:lnTo>
                        <a:pt x="677" y="15"/>
                      </a:lnTo>
                      <a:lnTo>
                        <a:pt x="67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5" name="Freeform 96"/>
                <p:cNvSpPr>
                  <a:spLocks/>
                </p:cNvSpPr>
                <p:nvPr/>
              </p:nvSpPr>
              <p:spPr bwMode="auto">
                <a:xfrm>
                  <a:off x="2797" y="2050"/>
                  <a:ext cx="657" cy="562"/>
                </a:xfrm>
                <a:custGeom>
                  <a:avLst/>
                  <a:gdLst>
                    <a:gd name="T0" fmla="*/ 657 w 657"/>
                    <a:gd name="T1" fmla="*/ 0 h 562"/>
                    <a:gd name="T2" fmla="*/ 609 w 657"/>
                    <a:gd name="T3" fmla="*/ 0 h 562"/>
                    <a:gd name="T4" fmla="*/ 559 w 657"/>
                    <a:gd name="T5" fmla="*/ 6 h 562"/>
                    <a:gd name="T6" fmla="*/ 511 w 657"/>
                    <a:gd name="T7" fmla="*/ 14 h 562"/>
                    <a:gd name="T8" fmla="*/ 463 w 657"/>
                    <a:gd name="T9" fmla="*/ 25 h 562"/>
                    <a:gd name="T10" fmla="*/ 417 w 657"/>
                    <a:gd name="T11" fmla="*/ 39 h 562"/>
                    <a:gd name="T12" fmla="*/ 372 w 657"/>
                    <a:gd name="T13" fmla="*/ 56 h 562"/>
                    <a:gd name="T14" fmla="*/ 328 w 657"/>
                    <a:gd name="T15" fmla="*/ 75 h 562"/>
                    <a:gd name="T16" fmla="*/ 286 w 657"/>
                    <a:gd name="T17" fmla="*/ 98 h 562"/>
                    <a:gd name="T18" fmla="*/ 247 w 657"/>
                    <a:gd name="T19" fmla="*/ 123 h 562"/>
                    <a:gd name="T20" fmla="*/ 209 w 657"/>
                    <a:gd name="T21" fmla="*/ 150 h 562"/>
                    <a:gd name="T22" fmla="*/ 175 w 657"/>
                    <a:gd name="T23" fmla="*/ 181 h 562"/>
                    <a:gd name="T24" fmla="*/ 142 w 657"/>
                    <a:gd name="T25" fmla="*/ 211 h 562"/>
                    <a:gd name="T26" fmla="*/ 113 w 657"/>
                    <a:gd name="T27" fmla="*/ 246 h 562"/>
                    <a:gd name="T28" fmla="*/ 88 w 657"/>
                    <a:gd name="T29" fmla="*/ 280 h 562"/>
                    <a:gd name="T30" fmla="*/ 65 w 657"/>
                    <a:gd name="T31" fmla="*/ 319 h 562"/>
                    <a:gd name="T32" fmla="*/ 44 w 657"/>
                    <a:gd name="T33" fmla="*/ 357 h 562"/>
                    <a:gd name="T34" fmla="*/ 29 w 657"/>
                    <a:gd name="T35" fmla="*/ 397 h 562"/>
                    <a:gd name="T36" fmla="*/ 15 w 657"/>
                    <a:gd name="T37" fmla="*/ 438 h 562"/>
                    <a:gd name="T38" fmla="*/ 7 w 657"/>
                    <a:gd name="T39" fmla="*/ 478 h 562"/>
                    <a:gd name="T40" fmla="*/ 2 w 657"/>
                    <a:gd name="T41" fmla="*/ 520 h 562"/>
                    <a:gd name="T42" fmla="*/ 0 w 657"/>
                    <a:gd name="T43" fmla="*/ 562 h 562"/>
                    <a:gd name="T44" fmla="*/ 17 w 657"/>
                    <a:gd name="T45" fmla="*/ 562 h 562"/>
                    <a:gd name="T46" fmla="*/ 19 w 657"/>
                    <a:gd name="T47" fmla="*/ 522 h 562"/>
                    <a:gd name="T48" fmla="*/ 25 w 657"/>
                    <a:gd name="T49" fmla="*/ 482 h 562"/>
                    <a:gd name="T50" fmla="*/ 32 w 657"/>
                    <a:gd name="T51" fmla="*/ 441 h 562"/>
                    <a:gd name="T52" fmla="*/ 46 w 657"/>
                    <a:gd name="T53" fmla="*/ 401 h 562"/>
                    <a:gd name="T54" fmla="*/ 61 w 657"/>
                    <a:gd name="T55" fmla="*/ 363 h 562"/>
                    <a:gd name="T56" fmla="*/ 80 w 657"/>
                    <a:gd name="T57" fmla="*/ 324 h 562"/>
                    <a:gd name="T58" fmla="*/ 103 w 657"/>
                    <a:gd name="T59" fmla="*/ 288 h 562"/>
                    <a:gd name="T60" fmla="*/ 128 w 657"/>
                    <a:gd name="T61" fmla="*/ 254 h 562"/>
                    <a:gd name="T62" fmla="*/ 157 w 657"/>
                    <a:gd name="T63" fmla="*/ 221 h 562"/>
                    <a:gd name="T64" fmla="*/ 188 w 657"/>
                    <a:gd name="T65" fmla="*/ 190 h 562"/>
                    <a:gd name="T66" fmla="*/ 223 w 657"/>
                    <a:gd name="T67" fmla="*/ 161 h 562"/>
                    <a:gd name="T68" fmla="*/ 257 w 657"/>
                    <a:gd name="T69" fmla="*/ 135 h 562"/>
                    <a:gd name="T70" fmla="*/ 296 w 657"/>
                    <a:gd name="T71" fmla="*/ 110 h 562"/>
                    <a:gd name="T72" fmla="*/ 338 w 657"/>
                    <a:gd name="T73" fmla="*/ 89 h 562"/>
                    <a:gd name="T74" fmla="*/ 380 w 657"/>
                    <a:gd name="T75" fmla="*/ 69 h 562"/>
                    <a:gd name="T76" fmla="*/ 422 w 657"/>
                    <a:gd name="T77" fmla="*/ 52 h 562"/>
                    <a:gd name="T78" fmla="*/ 468 w 657"/>
                    <a:gd name="T79" fmla="*/ 39 h 562"/>
                    <a:gd name="T80" fmla="*/ 514 w 657"/>
                    <a:gd name="T81" fmla="*/ 29 h 562"/>
                    <a:gd name="T82" fmla="*/ 563 w 657"/>
                    <a:gd name="T83" fmla="*/ 22 h 562"/>
                    <a:gd name="T84" fmla="*/ 609 w 657"/>
                    <a:gd name="T85" fmla="*/ 16 h 562"/>
                    <a:gd name="T86" fmla="*/ 657 w 657"/>
                    <a:gd name="T87" fmla="*/ 16 h 562"/>
                    <a:gd name="T88" fmla="*/ 657 w 657"/>
                    <a:gd name="T89" fmla="*/ 0 h 5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7"/>
                    <a:gd name="T136" fmla="*/ 0 h 562"/>
                    <a:gd name="T137" fmla="*/ 657 w 657"/>
                    <a:gd name="T138" fmla="*/ 562 h 56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7" h="562">
                      <a:moveTo>
                        <a:pt x="657" y="0"/>
                      </a:moveTo>
                      <a:lnTo>
                        <a:pt x="609" y="0"/>
                      </a:lnTo>
                      <a:lnTo>
                        <a:pt x="559" y="6"/>
                      </a:lnTo>
                      <a:lnTo>
                        <a:pt x="511" y="14"/>
                      </a:lnTo>
                      <a:lnTo>
                        <a:pt x="463" y="25"/>
                      </a:lnTo>
                      <a:lnTo>
                        <a:pt x="417" y="39"/>
                      </a:lnTo>
                      <a:lnTo>
                        <a:pt x="372" y="56"/>
                      </a:lnTo>
                      <a:lnTo>
                        <a:pt x="328" y="75"/>
                      </a:lnTo>
                      <a:lnTo>
                        <a:pt x="286" y="98"/>
                      </a:lnTo>
                      <a:lnTo>
                        <a:pt x="247" y="123"/>
                      </a:lnTo>
                      <a:lnTo>
                        <a:pt x="209" y="150"/>
                      </a:lnTo>
                      <a:lnTo>
                        <a:pt x="175" y="181"/>
                      </a:lnTo>
                      <a:lnTo>
                        <a:pt x="142" y="211"/>
                      </a:lnTo>
                      <a:lnTo>
                        <a:pt x="113" y="246"/>
                      </a:lnTo>
                      <a:lnTo>
                        <a:pt x="88" y="280"/>
                      </a:lnTo>
                      <a:lnTo>
                        <a:pt x="65" y="319"/>
                      </a:lnTo>
                      <a:lnTo>
                        <a:pt x="44" y="357"/>
                      </a:lnTo>
                      <a:lnTo>
                        <a:pt x="29" y="397"/>
                      </a:lnTo>
                      <a:lnTo>
                        <a:pt x="15" y="438"/>
                      </a:lnTo>
                      <a:lnTo>
                        <a:pt x="7" y="478"/>
                      </a:lnTo>
                      <a:lnTo>
                        <a:pt x="2" y="520"/>
                      </a:lnTo>
                      <a:lnTo>
                        <a:pt x="0" y="562"/>
                      </a:lnTo>
                      <a:lnTo>
                        <a:pt x="17" y="562"/>
                      </a:lnTo>
                      <a:lnTo>
                        <a:pt x="19" y="522"/>
                      </a:lnTo>
                      <a:lnTo>
                        <a:pt x="25" y="482"/>
                      </a:lnTo>
                      <a:lnTo>
                        <a:pt x="32" y="441"/>
                      </a:lnTo>
                      <a:lnTo>
                        <a:pt x="46" y="401"/>
                      </a:lnTo>
                      <a:lnTo>
                        <a:pt x="61" y="363"/>
                      </a:lnTo>
                      <a:lnTo>
                        <a:pt x="80" y="324"/>
                      </a:lnTo>
                      <a:lnTo>
                        <a:pt x="103" y="288"/>
                      </a:lnTo>
                      <a:lnTo>
                        <a:pt x="128" y="254"/>
                      </a:lnTo>
                      <a:lnTo>
                        <a:pt x="157" y="221"/>
                      </a:lnTo>
                      <a:lnTo>
                        <a:pt x="188" y="190"/>
                      </a:lnTo>
                      <a:lnTo>
                        <a:pt x="223" y="161"/>
                      </a:lnTo>
                      <a:lnTo>
                        <a:pt x="257" y="135"/>
                      </a:lnTo>
                      <a:lnTo>
                        <a:pt x="296" y="110"/>
                      </a:lnTo>
                      <a:lnTo>
                        <a:pt x="338" y="89"/>
                      </a:lnTo>
                      <a:lnTo>
                        <a:pt x="380" y="69"/>
                      </a:lnTo>
                      <a:lnTo>
                        <a:pt x="422" y="52"/>
                      </a:lnTo>
                      <a:lnTo>
                        <a:pt x="468" y="39"/>
                      </a:lnTo>
                      <a:lnTo>
                        <a:pt x="514" y="29"/>
                      </a:lnTo>
                      <a:lnTo>
                        <a:pt x="563" y="22"/>
                      </a:lnTo>
                      <a:lnTo>
                        <a:pt x="609" y="16"/>
                      </a:lnTo>
                      <a:lnTo>
                        <a:pt x="657" y="16"/>
                      </a:lnTo>
                      <a:lnTo>
                        <a:pt x="657"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6" name="Freeform 97"/>
                <p:cNvSpPr>
                  <a:spLocks/>
                </p:cNvSpPr>
                <p:nvPr/>
              </p:nvSpPr>
              <p:spPr bwMode="auto">
                <a:xfrm>
                  <a:off x="2814" y="2066"/>
                  <a:ext cx="640" cy="546"/>
                </a:xfrm>
                <a:custGeom>
                  <a:avLst/>
                  <a:gdLst>
                    <a:gd name="T0" fmla="*/ 640 w 640"/>
                    <a:gd name="T1" fmla="*/ 0 h 546"/>
                    <a:gd name="T2" fmla="*/ 592 w 640"/>
                    <a:gd name="T3" fmla="*/ 0 h 546"/>
                    <a:gd name="T4" fmla="*/ 546 w 640"/>
                    <a:gd name="T5" fmla="*/ 6 h 546"/>
                    <a:gd name="T6" fmla="*/ 497 w 640"/>
                    <a:gd name="T7" fmla="*/ 13 h 546"/>
                    <a:gd name="T8" fmla="*/ 451 w 640"/>
                    <a:gd name="T9" fmla="*/ 23 h 546"/>
                    <a:gd name="T10" fmla="*/ 405 w 640"/>
                    <a:gd name="T11" fmla="*/ 36 h 546"/>
                    <a:gd name="T12" fmla="*/ 363 w 640"/>
                    <a:gd name="T13" fmla="*/ 53 h 546"/>
                    <a:gd name="T14" fmla="*/ 321 w 640"/>
                    <a:gd name="T15" fmla="*/ 73 h 546"/>
                    <a:gd name="T16" fmla="*/ 279 w 640"/>
                    <a:gd name="T17" fmla="*/ 94 h 546"/>
                    <a:gd name="T18" fmla="*/ 240 w 640"/>
                    <a:gd name="T19" fmla="*/ 119 h 546"/>
                    <a:gd name="T20" fmla="*/ 206 w 640"/>
                    <a:gd name="T21" fmla="*/ 145 h 546"/>
                    <a:gd name="T22" fmla="*/ 171 w 640"/>
                    <a:gd name="T23" fmla="*/ 174 h 546"/>
                    <a:gd name="T24" fmla="*/ 140 w 640"/>
                    <a:gd name="T25" fmla="*/ 205 h 546"/>
                    <a:gd name="T26" fmla="*/ 111 w 640"/>
                    <a:gd name="T27" fmla="*/ 238 h 546"/>
                    <a:gd name="T28" fmla="*/ 86 w 640"/>
                    <a:gd name="T29" fmla="*/ 272 h 546"/>
                    <a:gd name="T30" fmla="*/ 63 w 640"/>
                    <a:gd name="T31" fmla="*/ 308 h 546"/>
                    <a:gd name="T32" fmla="*/ 44 w 640"/>
                    <a:gd name="T33" fmla="*/ 347 h 546"/>
                    <a:gd name="T34" fmla="*/ 29 w 640"/>
                    <a:gd name="T35" fmla="*/ 385 h 546"/>
                    <a:gd name="T36" fmla="*/ 15 w 640"/>
                    <a:gd name="T37" fmla="*/ 425 h 546"/>
                    <a:gd name="T38" fmla="*/ 8 w 640"/>
                    <a:gd name="T39" fmla="*/ 466 h 546"/>
                    <a:gd name="T40" fmla="*/ 2 w 640"/>
                    <a:gd name="T41" fmla="*/ 506 h 546"/>
                    <a:gd name="T42" fmla="*/ 0 w 640"/>
                    <a:gd name="T43" fmla="*/ 546 h 546"/>
                    <a:gd name="T44" fmla="*/ 17 w 640"/>
                    <a:gd name="T45" fmla="*/ 546 h 546"/>
                    <a:gd name="T46" fmla="*/ 19 w 640"/>
                    <a:gd name="T47" fmla="*/ 504 h 546"/>
                    <a:gd name="T48" fmla="*/ 25 w 640"/>
                    <a:gd name="T49" fmla="*/ 464 h 546"/>
                    <a:gd name="T50" fmla="*/ 35 w 640"/>
                    <a:gd name="T51" fmla="*/ 422 h 546"/>
                    <a:gd name="T52" fmla="*/ 48 w 640"/>
                    <a:gd name="T53" fmla="*/ 381 h 546"/>
                    <a:gd name="T54" fmla="*/ 65 w 640"/>
                    <a:gd name="T55" fmla="*/ 343 h 546"/>
                    <a:gd name="T56" fmla="*/ 86 w 640"/>
                    <a:gd name="T57" fmla="*/ 305 h 546"/>
                    <a:gd name="T58" fmla="*/ 109 w 640"/>
                    <a:gd name="T59" fmla="*/ 268 h 546"/>
                    <a:gd name="T60" fmla="*/ 136 w 640"/>
                    <a:gd name="T61" fmla="*/ 234 h 546"/>
                    <a:gd name="T62" fmla="*/ 167 w 640"/>
                    <a:gd name="T63" fmla="*/ 201 h 546"/>
                    <a:gd name="T64" fmla="*/ 200 w 640"/>
                    <a:gd name="T65" fmla="*/ 170 h 546"/>
                    <a:gd name="T66" fmla="*/ 236 w 640"/>
                    <a:gd name="T67" fmla="*/ 142 h 546"/>
                    <a:gd name="T68" fmla="*/ 275 w 640"/>
                    <a:gd name="T69" fmla="*/ 117 h 546"/>
                    <a:gd name="T70" fmla="*/ 315 w 640"/>
                    <a:gd name="T71" fmla="*/ 92 h 546"/>
                    <a:gd name="T72" fmla="*/ 357 w 640"/>
                    <a:gd name="T73" fmla="*/ 73 h 546"/>
                    <a:gd name="T74" fmla="*/ 401 w 640"/>
                    <a:gd name="T75" fmla="*/ 55 h 546"/>
                    <a:gd name="T76" fmla="*/ 448 w 640"/>
                    <a:gd name="T77" fmla="*/ 40 h 546"/>
                    <a:gd name="T78" fmla="*/ 496 w 640"/>
                    <a:gd name="T79" fmla="*/ 29 h 546"/>
                    <a:gd name="T80" fmla="*/ 544 w 640"/>
                    <a:gd name="T81" fmla="*/ 21 h 546"/>
                    <a:gd name="T82" fmla="*/ 592 w 640"/>
                    <a:gd name="T83" fmla="*/ 15 h 546"/>
                    <a:gd name="T84" fmla="*/ 640 w 640"/>
                    <a:gd name="T85" fmla="*/ 13 h 546"/>
                    <a:gd name="T86" fmla="*/ 640 w 640"/>
                    <a:gd name="T87" fmla="*/ 0 h 5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0"/>
                    <a:gd name="T133" fmla="*/ 0 h 546"/>
                    <a:gd name="T134" fmla="*/ 640 w 640"/>
                    <a:gd name="T135" fmla="*/ 546 h 54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0" h="546">
                      <a:moveTo>
                        <a:pt x="640" y="0"/>
                      </a:moveTo>
                      <a:lnTo>
                        <a:pt x="592" y="0"/>
                      </a:lnTo>
                      <a:lnTo>
                        <a:pt x="546" y="6"/>
                      </a:lnTo>
                      <a:lnTo>
                        <a:pt x="497" y="13"/>
                      </a:lnTo>
                      <a:lnTo>
                        <a:pt x="451" y="23"/>
                      </a:lnTo>
                      <a:lnTo>
                        <a:pt x="405" y="36"/>
                      </a:lnTo>
                      <a:lnTo>
                        <a:pt x="363" y="53"/>
                      </a:lnTo>
                      <a:lnTo>
                        <a:pt x="321" y="73"/>
                      </a:lnTo>
                      <a:lnTo>
                        <a:pt x="279" y="94"/>
                      </a:lnTo>
                      <a:lnTo>
                        <a:pt x="240" y="119"/>
                      </a:lnTo>
                      <a:lnTo>
                        <a:pt x="206" y="145"/>
                      </a:lnTo>
                      <a:lnTo>
                        <a:pt x="171" y="174"/>
                      </a:lnTo>
                      <a:lnTo>
                        <a:pt x="140" y="205"/>
                      </a:lnTo>
                      <a:lnTo>
                        <a:pt x="111" y="238"/>
                      </a:lnTo>
                      <a:lnTo>
                        <a:pt x="86" y="272"/>
                      </a:lnTo>
                      <a:lnTo>
                        <a:pt x="63" y="308"/>
                      </a:lnTo>
                      <a:lnTo>
                        <a:pt x="44" y="347"/>
                      </a:lnTo>
                      <a:lnTo>
                        <a:pt x="29" y="385"/>
                      </a:lnTo>
                      <a:lnTo>
                        <a:pt x="15" y="425"/>
                      </a:lnTo>
                      <a:lnTo>
                        <a:pt x="8" y="466"/>
                      </a:lnTo>
                      <a:lnTo>
                        <a:pt x="2" y="506"/>
                      </a:lnTo>
                      <a:lnTo>
                        <a:pt x="0" y="546"/>
                      </a:lnTo>
                      <a:lnTo>
                        <a:pt x="17" y="546"/>
                      </a:lnTo>
                      <a:lnTo>
                        <a:pt x="19" y="504"/>
                      </a:lnTo>
                      <a:lnTo>
                        <a:pt x="25" y="464"/>
                      </a:lnTo>
                      <a:lnTo>
                        <a:pt x="35" y="422"/>
                      </a:lnTo>
                      <a:lnTo>
                        <a:pt x="48" y="381"/>
                      </a:lnTo>
                      <a:lnTo>
                        <a:pt x="65" y="343"/>
                      </a:lnTo>
                      <a:lnTo>
                        <a:pt x="86" y="305"/>
                      </a:lnTo>
                      <a:lnTo>
                        <a:pt x="109" y="268"/>
                      </a:lnTo>
                      <a:lnTo>
                        <a:pt x="136" y="234"/>
                      </a:lnTo>
                      <a:lnTo>
                        <a:pt x="167" y="201"/>
                      </a:lnTo>
                      <a:lnTo>
                        <a:pt x="200" y="170"/>
                      </a:lnTo>
                      <a:lnTo>
                        <a:pt x="236" y="142"/>
                      </a:lnTo>
                      <a:lnTo>
                        <a:pt x="275" y="117"/>
                      </a:lnTo>
                      <a:lnTo>
                        <a:pt x="315" y="92"/>
                      </a:lnTo>
                      <a:lnTo>
                        <a:pt x="357" y="73"/>
                      </a:lnTo>
                      <a:lnTo>
                        <a:pt x="401" y="55"/>
                      </a:lnTo>
                      <a:lnTo>
                        <a:pt x="448" y="40"/>
                      </a:lnTo>
                      <a:lnTo>
                        <a:pt x="496" y="29"/>
                      </a:lnTo>
                      <a:lnTo>
                        <a:pt x="544" y="21"/>
                      </a:lnTo>
                      <a:lnTo>
                        <a:pt x="592" y="15"/>
                      </a:lnTo>
                      <a:lnTo>
                        <a:pt x="640" y="13"/>
                      </a:lnTo>
                      <a:lnTo>
                        <a:pt x="64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7" name="Freeform 98"/>
                <p:cNvSpPr>
                  <a:spLocks/>
                </p:cNvSpPr>
                <p:nvPr/>
              </p:nvSpPr>
              <p:spPr bwMode="auto">
                <a:xfrm>
                  <a:off x="2831" y="2079"/>
                  <a:ext cx="623" cy="533"/>
                </a:xfrm>
                <a:custGeom>
                  <a:avLst/>
                  <a:gdLst>
                    <a:gd name="T0" fmla="*/ 623 w 623"/>
                    <a:gd name="T1" fmla="*/ 0 h 533"/>
                    <a:gd name="T2" fmla="*/ 575 w 623"/>
                    <a:gd name="T3" fmla="*/ 2 h 533"/>
                    <a:gd name="T4" fmla="*/ 527 w 623"/>
                    <a:gd name="T5" fmla="*/ 8 h 533"/>
                    <a:gd name="T6" fmla="*/ 479 w 623"/>
                    <a:gd name="T7" fmla="*/ 16 h 533"/>
                    <a:gd name="T8" fmla="*/ 431 w 623"/>
                    <a:gd name="T9" fmla="*/ 27 h 533"/>
                    <a:gd name="T10" fmla="*/ 384 w 623"/>
                    <a:gd name="T11" fmla="*/ 42 h 533"/>
                    <a:gd name="T12" fmla="*/ 340 w 623"/>
                    <a:gd name="T13" fmla="*/ 60 h 533"/>
                    <a:gd name="T14" fmla="*/ 298 w 623"/>
                    <a:gd name="T15" fmla="*/ 79 h 533"/>
                    <a:gd name="T16" fmla="*/ 258 w 623"/>
                    <a:gd name="T17" fmla="*/ 104 h 533"/>
                    <a:gd name="T18" fmla="*/ 219 w 623"/>
                    <a:gd name="T19" fmla="*/ 129 h 533"/>
                    <a:gd name="T20" fmla="*/ 183 w 623"/>
                    <a:gd name="T21" fmla="*/ 157 h 533"/>
                    <a:gd name="T22" fmla="*/ 150 w 623"/>
                    <a:gd name="T23" fmla="*/ 188 h 533"/>
                    <a:gd name="T24" fmla="*/ 119 w 623"/>
                    <a:gd name="T25" fmla="*/ 221 h 533"/>
                    <a:gd name="T26" fmla="*/ 92 w 623"/>
                    <a:gd name="T27" fmla="*/ 255 h 533"/>
                    <a:gd name="T28" fmla="*/ 69 w 623"/>
                    <a:gd name="T29" fmla="*/ 292 h 533"/>
                    <a:gd name="T30" fmla="*/ 48 w 623"/>
                    <a:gd name="T31" fmla="*/ 330 h 533"/>
                    <a:gd name="T32" fmla="*/ 31 w 623"/>
                    <a:gd name="T33" fmla="*/ 368 h 533"/>
                    <a:gd name="T34" fmla="*/ 18 w 623"/>
                    <a:gd name="T35" fmla="*/ 409 h 533"/>
                    <a:gd name="T36" fmla="*/ 8 w 623"/>
                    <a:gd name="T37" fmla="*/ 451 h 533"/>
                    <a:gd name="T38" fmla="*/ 2 w 623"/>
                    <a:gd name="T39" fmla="*/ 491 h 533"/>
                    <a:gd name="T40" fmla="*/ 0 w 623"/>
                    <a:gd name="T41" fmla="*/ 533 h 533"/>
                    <a:gd name="T42" fmla="*/ 18 w 623"/>
                    <a:gd name="T43" fmla="*/ 533 h 533"/>
                    <a:gd name="T44" fmla="*/ 19 w 623"/>
                    <a:gd name="T45" fmla="*/ 493 h 533"/>
                    <a:gd name="T46" fmla="*/ 25 w 623"/>
                    <a:gd name="T47" fmla="*/ 453 h 533"/>
                    <a:gd name="T48" fmla="*/ 35 w 623"/>
                    <a:gd name="T49" fmla="*/ 412 h 533"/>
                    <a:gd name="T50" fmla="*/ 48 w 623"/>
                    <a:gd name="T51" fmla="*/ 374 h 533"/>
                    <a:gd name="T52" fmla="*/ 64 w 623"/>
                    <a:gd name="T53" fmla="*/ 336 h 533"/>
                    <a:gd name="T54" fmla="*/ 85 w 623"/>
                    <a:gd name="T55" fmla="*/ 299 h 533"/>
                    <a:gd name="T56" fmla="*/ 108 w 623"/>
                    <a:gd name="T57" fmla="*/ 263 h 533"/>
                    <a:gd name="T58" fmla="*/ 135 w 623"/>
                    <a:gd name="T59" fmla="*/ 230 h 533"/>
                    <a:gd name="T60" fmla="*/ 164 w 623"/>
                    <a:gd name="T61" fmla="*/ 198 h 533"/>
                    <a:gd name="T62" fmla="*/ 196 w 623"/>
                    <a:gd name="T63" fmla="*/ 167 h 533"/>
                    <a:gd name="T64" fmla="*/ 231 w 623"/>
                    <a:gd name="T65" fmla="*/ 140 h 533"/>
                    <a:gd name="T66" fmla="*/ 267 w 623"/>
                    <a:gd name="T67" fmla="*/ 115 h 533"/>
                    <a:gd name="T68" fmla="*/ 308 w 623"/>
                    <a:gd name="T69" fmla="*/ 92 h 533"/>
                    <a:gd name="T70" fmla="*/ 348 w 623"/>
                    <a:gd name="T71" fmla="*/ 73 h 533"/>
                    <a:gd name="T72" fmla="*/ 392 w 623"/>
                    <a:gd name="T73" fmla="*/ 56 h 533"/>
                    <a:gd name="T74" fmla="*/ 436 w 623"/>
                    <a:gd name="T75" fmla="*/ 42 h 533"/>
                    <a:gd name="T76" fmla="*/ 482 w 623"/>
                    <a:gd name="T77" fmla="*/ 31 h 533"/>
                    <a:gd name="T78" fmla="*/ 529 w 623"/>
                    <a:gd name="T79" fmla="*/ 23 h 533"/>
                    <a:gd name="T80" fmla="*/ 577 w 623"/>
                    <a:gd name="T81" fmla="*/ 17 h 533"/>
                    <a:gd name="T82" fmla="*/ 623 w 623"/>
                    <a:gd name="T83" fmla="*/ 16 h 533"/>
                    <a:gd name="T84" fmla="*/ 623 w 623"/>
                    <a:gd name="T85" fmla="*/ 0 h 5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3"/>
                    <a:gd name="T130" fmla="*/ 0 h 533"/>
                    <a:gd name="T131" fmla="*/ 623 w 623"/>
                    <a:gd name="T132" fmla="*/ 533 h 5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3" h="533">
                      <a:moveTo>
                        <a:pt x="623" y="0"/>
                      </a:moveTo>
                      <a:lnTo>
                        <a:pt x="575" y="2"/>
                      </a:lnTo>
                      <a:lnTo>
                        <a:pt x="527" y="8"/>
                      </a:lnTo>
                      <a:lnTo>
                        <a:pt x="479" y="16"/>
                      </a:lnTo>
                      <a:lnTo>
                        <a:pt x="431" y="27"/>
                      </a:lnTo>
                      <a:lnTo>
                        <a:pt x="384" y="42"/>
                      </a:lnTo>
                      <a:lnTo>
                        <a:pt x="340" y="60"/>
                      </a:lnTo>
                      <a:lnTo>
                        <a:pt x="298" y="79"/>
                      </a:lnTo>
                      <a:lnTo>
                        <a:pt x="258" y="104"/>
                      </a:lnTo>
                      <a:lnTo>
                        <a:pt x="219" y="129"/>
                      </a:lnTo>
                      <a:lnTo>
                        <a:pt x="183" y="157"/>
                      </a:lnTo>
                      <a:lnTo>
                        <a:pt x="150" y="188"/>
                      </a:lnTo>
                      <a:lnTo>
                        <a:pt x="119" y="221"/>
                      </a:lnTo>
                      <a:lnTo>
                        <a:pt x="92" y="255"/>
                      </a:lnTo>
                      <a:lnTo>
                        <a:pt x="69" y="292"/>
                      </a:lnTo>
                      <a:lnTo>
                        <a:pt x="48" y="330"/>
                      </a:lnTo>
                      <a:lnTo>
                        <a:pt x="31" y="368"/>
                      </a:lnTo>
                      <a:lnTo>
                        <a:pt x="18" y="409"/>
                      </a:lnTo>
                      <a:lnTo>
                        <a:pt x="8" y="451"/>
                      </a:lnTo>
                      <a:lnTo>
                        <a:pt x="2" y="491"/>
                      </a:lnTo>
                      <a:lnTo>
                        <a:pt x="0" y="533"/>
                      </a:lnTo>
                      <a:lnTo>
                        <a:pt x="18" y="533"/>
                      </a:lnTo>
                      <a:lnTo>
                        <a:pt x="19" y="493"/>
                      </a:lnTo>
                      <a:lnTo>
                        <a:pt x="25" y="453"/>
                      </a:lnTo>
                      <a:lnTo>
                        <a:pt x="35" y="412"/>
                      </a:lnTo>
                      <a:lnTo>
                        <a:pt x="48" y="374"/>
                      </a:lnTo>
                      <a:lnTo>
                        <a:pt x="64" y="336"/>
                      </a:lnTo>
                      <a:lnTo>
                        <a:pt x="85" y="299"/>
                      </a:lnTo>
                      <a:lnTo>
                        <a:pt x="108" y="263"/>
                      </a:lnTo>
                      <a:lnTo>
                        <a:pt x="135" y="230"/>
                      </a:lnTo>
                      <a:lnTo>
                        <a:pt x="164" y="198"/>
                      </a:lnTo>
                      <a:lnTo>
                        <a:pt x="196" y="167"/>
                      </a:lnTo>
                      <a:lnTo>
                        <a:pt x="231" y="140"/>
                      </a:lnTo>
                      <a:lnTo>
                        <a:pt x="267" y="115"/>
                      </a:lnTo>
                      <a:lnTo>
                        <a:pt x="308" y="92"/>
                      </a:lnTo>
                      <a:lnTo>
                        <a:pt x="348" y="73"/>
                      </a:lnTo>
                      <a:lnTo>
                        <a:pt x="392" y="56"/>
                      </a:lnTo>
                      <a:lnTo>
                        <a:pt x="436" y="42"/>
                      </a:lnTo>
                      <a:lnTo>
                        <a:pt x="482" y="31"/>
                      </a:lnTo>
                      <a:lnTo>
                        <a:pt x="529" y="23"/>
                      </a:lnTo>
                      <a:lnTo>
                        <a:pt x="577" y="17"/>
                      </a:lnTo>
                      <a:lnTo>
                        <a:pt x="623" y="16"/>
                      </a:lnTo>
                      <a:lnTo>
                        <a:pt x="62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8" name="Freeform 99"/>
                <p:cNvSpPr>
                  <a:spLocks/>
                </p:cNvSpPr>
                <p:nvPr/>
              </p:nvSpPr>
              <p:spPr bwMode="auto">
                <a:xfrm>
                  <a:off x="2849" y="2095"/>
                  <a:ext cx="605" cy="517"/>
                </a:xfrm>
                <a:custGeom>
                  <a:avLst/>
                  <a:gdLst>
                    <a:gd name="T0" fmla="*/ 605 w 605"/>
                    <a:gd name="T1" fmla="*/ 0 h 517"/>
                    <a:gd name="T2" fmla="*/ 559 w 605"/>
                    <a:gd name="T3" fmla="*/ 1 h 517"/>
                    <a:gd name="T4" fmla="*/ 511 w 605"/>
                    <a:gd name="T5" fmla="*/ 7 h 517"/>
                    <a:gd name="T6" fmla="*/ 464 w 605"/>
                    <a:gd name="T7" fmla="*/ 15 h 517"/>
                    <a:gd name="T8" fmla="*/ 418 w 605"/>
                    <a:gd name="T9" fmla="*/ 26 h 517"/>
                    <a:gd name="T10" fmla="*/ 374 w 605"/>
                    <a:gd name="T11" fmla="*/ 40 h 517"/>
                    <a:gd name="T12" fmla="*/ 330 w 605"/>
                    <a:gd name="T13" fmla="*/ 57 h 517"/>
                    <a:gd name="T14" fmla="*/ 290 w 605"/>
                    <a:gd name="T15" fmla="*/ 76 h 517"/>
                    <a:gd name="T16" fmla="*/ 249 w 605"/>
                    <a:gd name="T17" fmla="*/ 99 h 517"/>
                    <a:gd name="T18" fmla="*/ 213 w 605"/>
                    <a:gd name="T19" fmla="*/ 124 h 517"/>
                    <a:gd name="T20" fmla="*/ 178 w 605"/>
                    <a:gd name="T21" fmla="*/ 151 h 517"/>
                    <a:gd name="T22" fmla="*/ 146 w 605"/>
                    <a:gd name="T23" fmla="*/ 182 h 517"/>
                    <a:gd name="T24" fmla="*/ 117 w 605"/>
                    <a:gd name="T25" fmla="*/ 214 h 517"/>
                    <a:gd name="T26" fmla="*/ 90 w 605"/>
                    <a:gd name="T27" fmla="*/ 247 h 517"/>
                    <a:gd name="T28" fmla="*/ 67 w 605"/>
                    <a:gd name="T29" fmla="*/ 283 h 517"/>
                    <a:gd name="T30" fmla="*/ 46 w 605"/>
                    <a:gd name="T31" fmla="*/ 320 h 517"/>
                    <a:gd name="T32" fmla="*/ 30 w 605"/>
                    <a:gd name="T33" fmla="*/ 358 h 517"/>
                    <a:gd name="T34" fmla="*/ 17 w 605"/>
                    <a:gd name="T35" fmla="*/ 396 h 517"/>
                    <a:gd name="T36" fmla="*/ 7 w 605"/>
                    <a:gd name="T37" fmla="*/ 437 h 517"/>
                    <a:gd name="T38" fmla="*/ 1 w 605"/>
                    <a:gd name="T39" fmla="*/ 477 h 517"/>
                    <a:gd name="T40" fmla="*/ 0 w 605"/>
                    <a:gd name="T41" fmla="*/ 517 h 517"/>
                    <a:gd name="T42" fmla="*/ 19 w 605"/>
                    <a:gd name="T43" fmla="*/ 517 h 517"/>
                    <a:gd name="T44" fmla="*/ 21 w 605"/>
                    <a:gd name="T45" fmla="*/ 479 h 517"/>
                    <a:gd name="T46" fmla="*/ 25 w 605"/>
                    <a:gd name="T47" fmla="*/ 439 h 517"/>
                    <a:gd name="T48" fmla="*/ 34 w 605"/>
                    <a:gd name="T49" fmla="*/ 400 h 517"/>
                    <a:gd name="T50" fmla="*/ 48 w 605"/>
                    <a:gd name="T51" fmla="*/ 362 h 517"/>
                    <a:gd name="T52" fmla="*/ 63 w 605"/>
                    <a:gd name="T53" fmla="*/ 325 h 517"/>
                    <a:gd name="T54" fmla="*/ 82 w 605"/>
                    <a:gd name="T55" fmla="*/ 289 h 517"/>
                    <a:gd name="T56" fmla="*/ 105 w 605"/>
                    <a:gd name="T57" fmla="*/ 255 h 517"/>
                    <a:gd name="T58" fmla="*/ 130 w 605"/>
                    <a:gd name="T59" fmla="*/ 222 h 517"/>
                    <a:gd name="T60" fmla="*/ 159 w 605"/>
                    <a:gd name="T61" fmla="*/ 191 h 517"/>
                    <a:gd name="T62" fmla="*/ 190 w 605"/>
                    <a:gd name="T63" fmla="*/ 162 h 517"/>
                    <a:gd name="T64" fmla="*/ 224 w 605"/>
                    <a:gd name="T65" fmla="*/ 136 h 517"/>
                    <a:gd name="T66" fmla="*/ 261 w 605"/>
                    <a:gd name="T67" fmla="*/ 111 h 517"/>
                    <a:gd name="T68" fmla="*/ 299 w 605"/>
                    <a:gd name="T69" fmla="*/ 90 h 517"/>
                    <a:gd name="T70" fmla="*/ 340 w 605"/>
                    <a:gd name="T71" fmla="*/ 70 h 517"/>
                    <a:gd name="T72" fmla="*/ 380 w 605"/>
                    <a:gd name="T73" fmla="*/ 53 h 517"/>
                    <a:gd name="T74" fmla="*/ 424 w 605"/>
                    <a:gd name="T75" fmla="*/ 40 h 517"/>
                    <a:gd name="T76" fmla="*/ 468 w 605"/>
                    <a:gd name="T77" fmla="*/ 30 h 517"/>
                    <a:gd name="T78" fmla="*/ 512 w 605"/>
                    <a:gd name="T79" fmla="*/ 23 h 517"/>
                    <a:gd name="T80" fmla="*/ 559 w 605"/>
                    <a:gd name="T81" fmla="*/ 17 h 517"/>
                    <a:gd name="T82" fmla="*/ 605 w 605"/>
                    <a:gd name="T83" fmla="*/ 15 h 517"/>
                    <a:gd name="T84" fmla="*/ 605 w 605"/>
                    <a:gd name="T85" fmla="*/ 0 h 5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5"/>
                    <a:gd name="T130" fmla="*/ 0 h 517"/>
                    <a:gd name="T131" fmla="*/ 605 w 605"/>
                    <a:gd name="T132" fmla="*/ 517 h 5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5" h="517">
                      <a:moveTo>
                        <a:pt x="605" y="0"/>
                      </a:moveTo>
                      <a:lnTo>
                        <a:pt x="559" y="1"/>
                      </a:lnTo>
                      <a:lnTo>
                        <a:pt x="511" y="7"/>
                      </a:lnTo>
                      <a:lnTo>
                        <a:pt x="464" y="15"/>
                      </a:lnTo>
                      <a:lnTo>
                        <a:pt x="418" y="26"/>
                      </a:lnTo>
                      <a:lnTo>
                        <a:pt x="374" y="40"/>
                      </a:lnTo>
                      <a:lnTo>
                        <a:pt x="330" y="57"/>
                      </a:lnTo>
                      <a:lnTo>
                        <a:pt x="290" y="76"/>
                      </a:lnTo>
                      <a:lnTo>
                        <a:pt x="249" y="99"/>
                      </a:lnTo>
                      <a:lnTo>
                        <a:pt x="213" y="124"/>
                      </a:lnTo>
                      <a:lnTo>
                        <a:pt x="178" y="151"/>
                      </a:lnTo>
                      <a:lnTo>
                        <a:pt x="146" y="182"/>
                      </a:lnTo>
                      <a:lnTo>
                        <a:pt x="117" y="214"/>
                      </a:lnTo>
                      <a:lnTo>
                        <a:pt x="90" y="247"/>
                      </a:lnTo>
                      <a:lnTo>
                        <a:pt x="67" y="283"/>
                      </a:lnTo>
                      <a:lnTo>
                        <a:pt x="46" y="320"/>
                      </a:lnTo>
                      <a:lnTo>
                        <a:pt x="30" y="358"/>
                      </a:lnTo>
                      <a:lnTo>
                        <a:pt x="17" y="396"/>
                      </a:lnTo>
                      <a:lnTo>
                        <a:pt x="7" y="437"/>
                      </a:lnTo>
                      <a:lnTo>
                        <a:pt x="1" y="477"/>
                      </a:lnTo>
                      <a:lnTo>
                        <a:pt x="0" y="517"/>
                      </a:lnTo>
                      <a:lnTo>
                        <a:pt x="19" y="517"/>
                      </a:lnTo>
                      <a:lnTo>
                        <a:pt x="21" y="479"/>
                      </a:lnTo>
                      <a:lnTo>
                        <a:pt x="25" y="439"/>
                      </a:lnTo>
                      <a:lnTo>
                        <a:pt x="34" y="400"/>
                      </a:lnTo>
                      <a:lnTo>
                        <a:pt x="48" y="362"/>
                      </a:lnTo>
                      <a:lnTo>
                        <a:pt x="63" y="325"/>
                      </a:lnTo>
                      <a:lnTo>
                        <a:pt x="82" y="289"/>
                      </a:lnTo>
                      <a:lnTo>
                        <a:pt x="105" y="255"/>
                      </a:lnTo>
                      <a:lnTo>
                        <a:pt x="130" y="222"/>
                      </a:lnTo>
                      <a:lnTo>
                        <a:pt x="159" y="191"/>
                      </a:lnTo>
                      <a:lnTo>
                        <a:pt x="190" y="162"/>
                      </a:lnTo>
                      <a:lnTo>
                        <a:pt x="224" y="136"/>
                      </a:lnTo>
                      <a:lnTo>
                        <a:pt x="261" y="111"/>
                      </a:lnTo>
                      <a:lnTo>
                        <a:pt x="299" y="90"/>
                      </a:lnTo>
                      <a:lnTo>
                        <a:pt x="340" y="70"/>
                      </a:lnTo>
                      <a:lnTo>
                        <a:pt x="380" y="53"/>
                      </a:lnTo>
                      <a:lnTo>
                        <a:pt x="424" y="40"/>
                      </a:lnTo>
                      <a:lnTo>
                        <a:pt x="468" y="30"/>
                      </a:lnTo>
                      <a:lnTo>
                        <a:pt x="512" y="23"/>
                      </a:lnTo>
                      <a:lnTo>
                        <a:pt x="559" y="17"/>
                      </a:lnTo>
                      <a:lnTo>
                        <a:pt x="605" y="15"/>
                      </a:lnTo>
                      <a:lnTo>
                        <a:pt x="605"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9" name="Freeform 100"/>
                <p:cNvSpPr>
                  <a:spLocks/>
                </p:cNvSpPr>
                <p:nvPr/>
              </p:nvSpPr>
              <p:spPr bwMode="auto">
                <a:xfrm>
                  <a:off x="2868" y="2110"/>
                  <a:ext cx="586" cy="502"/>
                </a:xfrm>
                <a:custGeom>
                  <a:avLst/>
                  <a:gdLst>
                    <a:gd name="T0" fmla="*/ 586 w 586"/>
                    <a:gd name="T1" fmla="*/ 0 h 502"/>
                    <a:gd name="T2" fmla="*/ 540 w 586"/>
                    <a:gd name="T3" fmla="*/ 2 h 502"/>
                    <a:gd name="T4" fmla="*/ 493 w 586"/>
                    <a:gd name="T5" fmla="*/ 8 h 502"/>
                    <a:gd name="T6" fmla="*/ 449 w 586"/>
                    <a:gd name="T7" fmla="*/ 15 h 502"/>
                    <a:gd name="T8" fmla="*/ 405 w 586"/>
                    <a:gd name="T9" fmla="*/ 25 h 502"/>
                    <a:gd name="T10" fmla="*/ 361 w 586"/>
                    <a:gd name="T11" fmla="*/ 38 h 502"/>
                    <a:gd name="T12" fmla="*/ 321 w 586"/>
                    <a:gd name="T13" fmla="*/ 55 h 502"/>
                    <a:gd name="T14" fmla="*/ 280 w 586"/>
                    <a:gd name="T15" fmla="*/ 75 h 502"/>
                    <a:gd name="T16" fmla="*/ 242 w 586"/>
                    <a:gd name="T17" fmla="*/ 96 h 502"/>
                    <a:gd name="T18" fmla="*/ 205 w 586"/>
                    <a:gd name="T19" fmla="*/ 121 h 502"/>
                    <a:gd name="T20" fmla="*/ 171 w 586"/>
                    <a:gd name="T21" fmla="*/ 147 h 502"/>
                    <a:gd name="T22" fmla="*/ 140 w 586"/>
                    <a:gd name="T23" fmla="*/ 176 h 502"/>
                    <a:gd name="T24" fmla="*/ 111 w 586"/>
                    <a:gd name="T25" fmla="*/ 207 h 502"/>
                    <a:gd name="T26" fmla="*/ 86 w 586"/>
                    <a:gd name="T27" fmla="*/ 240 h 502"/>
                    <a:gd name="T28" fmla="*/ 63 w 586"/>
                    <a:gd name="T29" fmla="*/ 274 h 502"/>
                    <a:gd name="T30" fmla="*/ 44 w 586"/>
                    <a:gd name="T31" fmla="*/ 310 h 502"/>
                    <a:gd name="T32" fmla="*/ 29 w 586"/>
                    <a:gd name="T33" fmla="*/ 347 h 502"/>
                    <a:gd name="T34" fmla="*/ 15 w 586"/>
                    <a:gd name="T35" fmla="*/ 385 h 502"/>
                    <a:gd name="T36" fmla="*/ 6 w 586"/>
                    <a:gd name="T37" fmla="*/ 424 h 502"/>
                    <a:gd name="T38" fmla="*/ 2 w 586"/>
                    <a:gd name="T39" fmla="*/ 464 h 502"/>
                    <a:gd name="T40" fmla="*/ 0 w 586"/>
                    <a:gd name="T41" fmla="*/ 502 h 502"/>
                    <a:gd name="T42" fmla="*/ 17 w 586"/>
                    <a:gd name="T43" fmla="*/ 502 h 502"/>
                    <a:gd name="T44" fmla="*/ 19 w 586"/>
                    <a:gd name="T45" fmla="*/ 464 h 502"/>
                    <a:gd name="T46" fmla="*/ 25 w 586"/>
                    <a:gd name="T47" fmla="*/ 427 h 502"/>
                    <a:gd name="T48" fmla="*/ 32 w 586"/>
                    <a:gd name="T49" fmla="*/ 389 h 502"/>
                    <a:gd name="T50" fmla="*/ 44 w 586"/>
                    <a:gd name="T51" fmla="*/ 353 h 502"/>
                    <a:gd name="T52" fmla="*/ 61 w 586"/>
                    <a:gd name="T53" fmla="*/ 316 h 502"/>
                    <a:gd name="T54" fmla="*/ 79 w 586"/>
                    <a:gd name="T55" fmla="*/ 282 h 502"/>
                    <a:gd name="T56" fmla="*/ 102 w 586"/>
                    <a:gd name="T57" fmla="*/ 249 h 502"/>
                    <a:gd name="T58" fmla="*/ 127 w 586"/>
                    <a:gd name="T59" fmla="*/ 217 h 502"/>
                    <a:gd name="T60" fmla="*/ 153 w 586"/>
                    <a:gd name="T61" fmla="*/ 186 h 502"/>
                    <a:gd name="T62" fmla="*/ 184 w 586"/>
                    <a:gd name="T63" fmla="*/ 159 h 502"/>
                    <a:gd name="T64" fmla="*/ 217 w 586"/>
                    <a:gd name="T65" fmla="*/ 132 h 502"/>
                    <a:gd name="T66" fmla="*/ 251 w 586"/>
                    <a:gd name="T67" fmla="*/ 109 h 502"/>
                    <a:gd name="T68" fmla="*/ 288 w 586"/>
                    <a:gd name="T69" fmla="*/ 88 h 502"/>
                    <a:gd name="T70" fmla="*/ 328 w 586"/>
                    <a:gd name="T71" fmla="*/ 69 h 502"/>
                    <a:gd name="T72" fmla="*/ 369 w 586"/>
                    <a:gd name="T73" fmla="*/ 54 h 502"/>
                    <a:gd name="T74" fmla="*/ 411 w 586"/>
                    <a:gd name="T75" fmla="*/ 40 h 502"/>
                    <a:gd name="T76" fmla="*/ 453 w 586"/>
                    <a:gd name="T77" fmla="*/ 29 h 502"/>
                    <a:gd name="T78" fmla="*/ 497 w 586"/>
                    <a:gd name="T79" fmla="*/ 21 h 502"/>
                    <a:gd name="T80" fmla="*/ 541 w 586"/>
                    <a:gd name="T81" fmla="*/ 17 h 502"/>
                    <a:gd name="T82" fmla="*/ 586 w 586"/>
                    <a:gd name="T83" fmla="*/ 15 h 502"/>
                    <a:gd name="T84" fmla="*/ 586 w 586"/>
                    <a:gd name="T85" fmla="*/ 0 h 5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6"/>
                    <a:gd name="T130" fmla="*/ 0 h 502"/>
                    <a:gd name="T131" fmla="*/ 586 w 586"/>
                    <a:gd name="T132" fmla="*/ 502 h 5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6" h="502">
                      <a:moveTo>
                        <a:pt x="586" y="0"/>
                      </a:moveTo>
                      <a:lnTo>
                        <a:pt x="540" y="2"/>
                      </a:lnTo>
                      <a:lnTo>
                        <a:pt x="493" y="8"/>
                      </a:lnTo>
                      <a:lnTo>
                        <a:pt x="449" y="15"/>
                      </a:lnTo>
                      <a:lnTo>
                        <a:pt x="405" y="25"/>
                      </a:lnTo>
                      <a:lnTo>
                        <a:pt x="361" y="38"/>
                      </a:lnTo>
                      <a:lnTo>
                        <a:pt x="321" y="55"/>
                      </a:lnTo>
                      <a:lnTo>
                        <a:pt x="280" y="75"/>
                      </a:lnTo>
                      <a:lnTo>
                        <a:pt x="242" y="96"/>
                      </a:lnTo>
                      <a:lnTo>
                        <a:pt x="205" y="121"/>
                      </a:lnTo>
                      <a:lnTo>
                        <a:pt x="171" y="147"/>
                      </a:lnTo>
                      <a:lnTo>
                        <a:pt x="140" y="176"/>
                      </a:lnTo>
                      <a:lnTo>
                        <a:pt x="111" y="207"/>
                      </a:lnTo>
                      <a:lnTo>
                        <a:pt x="86" y="240"/>
                      </a:lnTo>
                      <a:lnTo>
                        <a:pt x="63" y="274"/>
                      </a:lnTo>
                      <a:lnTo>
                        <a:pt x="44" y="310"/>
                      </a:lnTo>
                      <a:lnTo>
                        <a:pt x="29" y="347"/>
                      </a:lnTo>
                      <a:lnTo>
                        <a:pt x="15" y="385"/>
                      </a:lnTo>
                      <a:lnTo>
                        <a:pt x="6" y="424"/>
                      </a:lnTo>
                      <a:lnTo>
                        <a:pt x="2" y="464"/>
                      </a:lnTo>
                      <a:lnTo>
                        <a:pt x="0" y="502"/>
                      </a:lnTo>
                      <a:lnTo>
                        <a:pt x="17" y="502"/>
                      </a:lnTo>
                      <a:lnTo>
                        <a:pt x="19" y="464"/>
                      </a:lnTo>
                      <a:lnTo>
                        <a:pt x="25" y="427"/>
                      </a:lnTo>
                      <a:lnTo>
                        <a:pt x="32" y="389"/>
                      </a:lnTo>
                      <a:lnTo>
                        <a:pt x="44" y="353"/>
                      </a:lnTo>
                      <a:lnTo>
                        <a:pt x="61" y="316"/>
                      </a:lnTo>
                      <a:lnTo>
                        <a:pt x="79" y="282"/>
                      </a:lnTo>
                      <a:lnTo>
                        <a:pt x="102" y="249"/>
                      </a:lnTo>
                      <a:lnTo>
                        <a:pt x="127" y="217"/>
                      </a:lnTo>
                      <a:lnTo>
                        <a:pt x="153" y="186"/>
                      </a:lnTo>
                      <a:lnTo>
                        <a:pt x="184" y="159"/>
                      </a:lnTo>
                      <a:lnTo>
                        <a:pt x="217" y="132"/>
                      </a:lnTo>
                      <a:lnTo>
                        <a:pt x="251" y="109"/>
                      </a:lnTo>
                      <a:lnTo>
                        <a:pt x="288" y="88"/>
                      </a:lnTo>
                      <a:lnTo>
                        <a:pt x="328" y="69"/>
                      </a:lnTo>
                      <a:lnTo>
                        <a:pt x="369" y="54"/>
                      </a:lnTo>
                      <a:lnTo>
                        <a:pt x="411" y="40"/>
                      </a:lnTo>
                      <a:lnTo>
                        <a:pt x="453" y="29"/>
                      </a:lnTo>
                      <a:lnTo>
                        <a:pt x="497" y="21"/>
                      </a:lnTo>
                      <a:lnTo>
                        <a:pt x="541" y="17"/>
                      </a:lnTo>
                      <a:lnTo>
                        <a:pt x="586" y="15"/>
                      </a:lnTo>
                      <a:lnTo>
                        <a:pt x="58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0" name="Freeform 101"/>
                <p:cNvSpPr>
                  <a:spLocks/>
                </p:cNvSpPr>
                <p:nvPr/>
              </p:nvSpPr>
              <p:spPr bwMode="auto">
                <a:xfrm>
                  <a:off x="2885" y="2125"/>
                  <a:ext cx="569" cy="487"/>
                </a:xfrm>
                <a:custGeom>
                  <a:avLst/>
                  <a:gdLst>
                    <a:gd name="T0" fmla="*/ 569 w 569"/>
                    <a:gd name="T1" fmla="*/ 0 h 487"/>
                    <a:gd name="T2" fmla="*/ 524 w 569"/>
                    <a:gd name="T3" fmla="*/ 2 h 487"/>
                    <a:gd name="T4" fmla="*/ 480 w 569"/>
                    <a:gd name="T5" fmla="*/ 6 h 487"/>
                    <a:gd name="T6" fmla="*/ 436 w 569"/>
                    <a:gd name="T7" fmla="*/ 14 h 487"/>
                    <a:gd name="T8" fmla="*/ 394 w 569"/>
                    <a:gd name="T9" fmla="*/ 25 h 487"/>
                    <a:gd name="T10" fmla="*/ 352 w 569"/>
                    <a:gd name="T11" fmla="*/ 39 h 487"/>
                    <a:gd name="T12" fmla="*/ 311 w 569"/>
                    <a:gd name="T13" fmla="*/ 54 h 487"/>
                    <a:gd name="T14" fmla="*/ 271 w 569"/>
                    <a:gd name="T15" fmla="*/ 73 h 487"/>
                    <a:gd name="T16" fmla="*/ 234 w 569"/>
                    <a:gd name="T17" fmla="*/ 94 h 487"/>
                    <a:gd name="T18" fmla="*/ 200 w 569"/>
                    <a:gd name="T19" fmla="*/ 117 h 487"/>
                    <a:gd name="T20" fmla="*/ 167 w 569"/>
                    <a:gd name="T21" fmla="*/ 144 h 487"/>
                    <a:gd name="T22" fmla="*/ 136 w 569"/>
                    <a:gd name="T23" fmla="*/ 171 h 487"/>
                    <a:gd name="T24" fmla="*/ 110 w 569"/>
                    <a:gd name="T25" fmla="*/ 202 h 487"/>
                    <a:gd name="T26" fmla="*/ 85 w 569"/>
                    <a:gd name="T27" fmla="*/ 234 h 487"/>
                    <a:gd name="T28" fmla="*/ 62 w 569"/>
                    <a:gd name="T29" fmla="*/ 267 h 487"/>
                    <a:gd name="T30" fmla="*/ 44 w 569"/>
                    <a:gd name="T31" fmla="*/ 301 h 487"/>
                    <a:gd name="T32" fmla="*/ 27 w 569"/>
                    <a:gd name="T33" fmla="*/ 338 h 487"/>
                    <a:gd name="T34" fmla="*/ 15 w 569"/>
                    <a:gd name="T35" fmla="*/ 374 h 487"/>
                    <a:gd name="T36" fmla="*/ 8 w 569"/>
                    <a:gd name="T37" fmla="*/ 412 h 487"/>
                    <a:gd name="T38" fmla="*/ 2 w 569"/>
                    <a:gd name="T39" fmla="*/ 449 h 487"/>
                    <a:gd name="T40" fmla="*/ 0 w 569"/>
                    <a:gd name="T41" fmla="*/ 487 h 487"/>
                    <a:gd name="T42" fmla="*/ 17 w 569"/>
                    <a:gd name="T43" fmla="*/ 487 h 487"/>
                    <a:gd name="T44" fmla="*/ 19 w 569"/>
                    <a:gd name="T45" fmla="*/ 449 h 487"/>
                    <a:gd name="T46" fmla="*/ 25 w 569"/>
                    <a:gd name="T47" fmla="*/ 410 h 487"/>
                    <a:gd name="T48" fmla="*/ 35 w 569"/>
                    <a:gd name="T49" fmla="*/ 372 h 487"/>
                    <a:gd name="T50" fmla="*/ 48 w 569"/>
                    <a:gd name="T51" fmla="*/ 334 h 487"/>
                    <a:gd name="T52" fmla="*/ 63 w 569"/>
                    <a:gd name="T53" fmla="*/ 297 h 487"/>
                    <a:gd name="T54" fmla="*/ 85 w 569"/>
                    <a:gd name="T55" fmla="*/ 263 h 487"/>
                    <a:gd name="T56" fmla="*/ 108 w 569"/>
                    <a:gd name="T57" fmla="*/ 230 h 487"/>
                    <a:gd name="T58" fmla="*/ 135 w 569"/>
                    <a:gd name="T59" fmla="*/ 198 h 487"/>
                    <a:gd name="T60" fmla="*/ 163 w 569"/>
                    <a:gd name="T61" fmla="*/ 169 h 487"/>
                    <a:gd name="T62" fmla="*/ 196 w 569"/>
                    <a:gd name="T63" fmla="*/ 140 h 487"/>
                    <a:gd name="T64" fmla="*/ 231 w 569"/>
                    <a:gd name="T65" fmla="*/ 115 h 487"/>
                    <a:gd name="T66" fmla="*/ 267 w 569"/>
                    <a:gd name="T67" fmla="*/ 92 h 487"/>
                    <a:gd name="T68" fmla="*/ 307 w 569"/>
                    <a:gd name="T69" fmla="*/ 73 h 487"/>
                    <a:gd name="T70" fmla="*/ 348 w 569"/>
                    <a:gd name="T71" fmla="*/ 56 h 487"/>
                    <a:gd name="T72" fmla="*/ 390 w 569"/>
                    <a:gd name="T73" fmla="*/ 42 h 487"/>
                    <a:gd name="T74" fmla="*/ 434 w 569"/>
                    <a:gd name="T75" fmla="*/ 31 h 487"/>
                    <a:gd name="T76" fmla="*/ 478 w 569"/>
                    <a:gd name="T77" fmla="*/ 23 h 487"/>
                    <a:gd name="T78" fmla="*/ 524 w 569"/>
                    <a:gd name="T79" fmla="*/ 17 h 487"/>
                    <a:gd name="T80" fmla="*/ 569 w 569"/>
                    <a:gd name="T81" fmla="*/ 16 h 487"/>
                    <a:gd name="T82" fmla="*/ 569 w 569"/>
                    <a:gd name="T83" fmla="*/ 0 h 4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9"/>
                    <a:gd name="T127" fmla="*/ 0 h 487"/>
                    <a:gd name="T128" fmla="*/ 569 w 569"/>
                    <a:gd name="T129" fmla="*/ 487 h 4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9" h="487">
                      <a:moveTo>
                        <a:pt x="569" y="0"/>
                      </a:moveTo>
                      <a:lnTo>
                        <a:pt x="524" y="2"/>
                      </a:lnTo>
                      <a:lnTo>
                        <a:pt x="480" y="6"/>
                      </a:lnTo>
                      <a:lnTo>
                        <a:pt x="436" y="14"/>
                      </a:lnTo>
                      <a:lnTo>
                        <a:pt x="394" y="25"/>
                      </a:lnTo>
                      <a:lnTo>
                        <a:pt x="352" y="39"/>
                      </a:lnTo>
                      <a:lnTo>
                        <a:pt x="311" y="54"/>
                      </a:lnTo>
                      <a:lnTo>
                        <a:pt x="271" y="73"/>
                      </a:lnTo>
                      <a:lnTo>
                        <a:pt x="234" y="94"/>
                      </a:lnTo>
                      <a:lnTo>
                        <a:pt x="200" y="117"/>
                      </a:lnTo>
                      <a:lnTo>
                        <a:pt x="167" y="144"/>
                      </a:lnTo>
                      <a:lnTo>
                        <a:pt x="136" y="171"/>
                      </a:lnTo>
                      <a:lnTo>
                        <a:pt x="110" y="202"/>
                      </a:lnTo>
                      <a:lnTo>
                        <a:pt x="85" y="234"/>
                      </a:lnTo>
                      <a:lnTo>
                        <a:pt x="62" y="267"/>
                      </a:lnTo>
                      <a:lnTo>
                        <a:pt x="44" y="301"/>
                      </a:lnTo>
                      <a:lnTo>
                        <a:pt x="27" y="338"/>
                      </a:lnTo>
                      <a:lnTo>
                        <a:pt x="15" y="374"/>
                      </a:lnTo>
                      <a:lnTo>
                        <a:pt x="8" y="412"/>
                      </a:lnTo>
                      <a:lnTo>
                        <a:pt x="2" y="449"/>
                      </a:lnTo>
                      <a:lnTo>
                        <a:pt x="0" y="487"/>
                      </a:lnTo>
                      <a:lnTo>
                        <a:pt x="17" y="487"/>
                      </a:lnTo>
                      <a:lnTo>
                        <a:pt x="19" y="449"/>
                      </a:lnTo>
                      <a:lnTo>
                        <a:pt x="25" y="410"/>
                      </a:lnTo>
                      <a:lnTo>
                        <a:pt x="35" y="372"/>
                      </a:lnTo>
                      <a:lnTo>
                        <a:pt x="48" y="334"/>
                      </a:lnTo>
                      <a:lnTo>
                        <a:pt x="63" y="297"/>
                      </a:lnTo>
                      <a:lnTo>
                        <a:pt x="85" y="263"/>
                      </a:lnTo>
                      <a:lnTo>
                        <a:pt x="108" y="230"/>
                      </a:lnTo>
                      <a:lnTo>
                        <a:pt x="135" y="198"/>
                      </a:lnTo>
                      <a:lnTo>
                        <a:pt x="163" y="169"/>
                      </a:lnTo>
                      <a:lnTo>
                        <a:pt x="196" y="140"/>
                      </a:lnTo>
                      <a:lnTo>
                        <a:pt x="231" y="115"/>
                      </a:lnTo>
                      <a:lnTo>
                        <a:pt x="267" y="92"/>
                      </a:lnTo>
                      <a:lnTo>
                        <a:pt x="307" y="73"/>
                      </a:lnTo>
                      <a:lnTo>
                        <a:pt x="348" y="56"/>
                      </a:lnTo>
                      <a:lnTo>
                        <a:pt x="390" y="42"/>
                      </a:lnTo>
                      <a:lnTo>
                        <a:pt x="434" y="31"/>
                      </a:lnTo>
                      <a:lnTo>
                        <a:pt x="478" y="23"/>
                      </a:lnTo>
                      <a:lnTo>
                        <a:pt x="524" y="17"/>
                      </a:lnTo>
                      <a:lnTo>
                        <a:pt x="569" y="16"/>
                      </a:lnTo>
                      <a:lnTo>
                        <a:pt x="5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1" name="Freeform 102"/>
                <p:cNvSpPr>
                  <a:spLocks/>
                </p:cNvSpPr>
                <p:nvPr/>
              </p:nvSpPr>
              <p:spPr bwMode="auto">
                <a:xfrm>
                  <a:off x="2902" y="2141"/>
                  <a:ext cx="552" cy="471"/>
                </a:xfrm>
                <a:custGeom>
                  <a:avLst/>
                  <a:gdLst>
                    <a:gd name="T0" fmla="*/ 552 w 552"/>
                    <a:gd name="T1" fmla="*/ 0 h 471"/>
                    <a:gd name="T2" fmla="*/ 507 w 552"/>
                    <a:gd name="T3" fmla="*/ 1 h 471"/>
                    <a:gd name="T4" fmla="*/ 461 w 552"/>
                    <a:gd name="T5" fmla="*/ 7 h 471"/>
                    <a:gd name="T6" fmla="*/ 417 w 552"/>
                    <a:gd name="T7" fmla="*/ 15 h 471"/>
                    <a:gd name="T8" fmla="*/ 373 w 552"/>
                    <a:gd name="T9" fmla="*/ 26 h 471"/>
                    <a:gd name="T10" fmla="*/ 331 w 552"/>
                    <a:gd name="T11" fmla="*/ 40 h 471"/>
                    <a:gd name="T12" fmla="*/ 290 w 552"/>
                    <a:gd name="T13" fmla="*/ 57 h 471"/>
                    <a:gd name="T14" fmla="*/ 250 w 552"/>
                    <a:gd name="T15" fmla="*/ 76 h 471"/>
                    <a:gd name="T16" fmla="*/ 214 w 552"/>
                    <a:gd name="T17" fmla="*/ 99 h 471"/>
                    <a:gd name="T18" fmla="*/ 179 w 552"/>
                    <a:gd name="T19" fmla="*/ 124 h 471"/>
                    <a:gd name="T20" fmla="*/ 146 w 552"/>
                    <a:gd name="T21" fmla="*/ 153 h 471"/>
                    <a:gd name="T22" fmla="*/ 118 w 552"/>
                    <a:gd name="T23" fmla="*/ 182 h 471"/>
                    <a:gd name="T24" fmla="*/ 91 w 552"/>
                    <a:gd name="T25" fmla="*/ 214 h 471"/>
                    <a:gd name="T26" fmla="*/ 68 w 552"/>
                    <a:gd name="T27" fmla="*/ 247 h 471"/>
                    <a:gd name="T28" fmla="*/ 46 w 552"/>
                    <a:gd name="T29" fmla="*/ 281 h 471"/>
                    <a:gd name="T30" fmla="*/ 31 w 552"/>
                    <a:gd name="T31" fmla="*/ 318 h 471"/>
                    <a:gd name="T32" fmla="*/ 18 w 552"/>
                    <a:gd name="T33" fmla="*/ 356 h 471"/>
                    <a:gd name="T34" fmla="*/ 8 w 552"/>
                    <a:gd name="T35" fmla="*/ 394 h 471"/>
                    <a:gd name="T36" fmla="*/ 2 w 552"/>
                    <a:gd name="T37" fmla="*/ 433 h 471"/>
                    <a:gd name="T38" fmla="*/ 0 w 552"/>
                    <a:gd name="T39" fmla="*/ 471 h 471"/>
                    <a:gd name="T40" fmla="*/ 18 w 552"/>
                    <a:gd name="T41" fmla="*/ 471 h 471"/>
                    <a:gd name="T42" fmla="*/ 20 w 552"/>
                    <a:gd name="T43" fmla="*/ 435 h 471"/>
                    <a:gd name="T44" fmla="*/ 25 w 552"/>
                    <a:gd name="T45" fmla="*/ 396 h 471"/>
                    <a:gd name="T46" fmla="*/ 35 w 552"/>
                    <a:gd name="T47" fmla="*/ 360 h 471"/>
                    <a:gd name="T48" fmla="*/ 48 w 552"/>
                    <a:gd name="T49" fmla="*/ 324 h 471"/>
                    <a:gd name="T50" fmla="*/ 64 w 552"/>
                    <a:gd name="T51" fmla="*/ 289 h 471"/>
                    <a:gd name="T52" fmla="*/ 83 w 552"/>
                    <a:gd name="T53" fmla="*/ 255 h 471"/>
                    <a:gd name="T54" fmla="*/ 106 w 552"/>
                    <a:gd name="T55" fmla="*/ 222 h 471"/>
                    <a:gd name="T56" fmla="*/ 131 w 552"/>
                    <a:gd name="T57" fmla="*/ 191 h 471"/>
                    <a:gd name="T58" fmla="*/ 160 w 552"/>
                    <a:gd name="T59" fmla="*/ 163 h 471"/>
                    <a:gd name="T60" fmla="*/ 191 w 552"/>
                    <a:gd name="T61" fmla="*/ 136 h 471"/>
                    <a:gd name="T62" fmla="*/ 225 w 552"/>
                    <a:gd name="T63" fmla="*/ 111 h 471"/>
                    <a:gd name="T64" fmla="*/ 260 w 552"/>
                    <a:gd name="T65" fmla="*/ 90 h 471"/>
                    <a:gd name="T66" fmla="*/ 298 w 552"/>
                    <a:gd name="T67" fmla="*/ 70 h 471"/>
                    <a:gd name="T68" fmla="*/ 338 w 552"/>
                    <a:gd name="T69" fmla="*/ 53 h 471"/>
                    <a:gd name="T70" fmla="*/ 379 w 552"/>
                    <a:gd name="T71" fmla="*/ 40 h 471"/>
                    <a:gd name="T72" fmla="*/ 421 w 552"/>
                    <a:gd name="T73" fmla="*/ 28 h 471"/>
                    <a:gd name="T74" fmla="*/ 465 w 552"/>
                    <a:gd name="T75" fmla="*/ 21 h 471"/>
                    <a:gd name="T76" fmla="*/ 507 w 552"/>
                    <a:gd name="T77" fmla="*/ 17 h 471"/>
                    <a:gd name="T78" fmla="*/ 552 w 552"/>
                    <a:gd name="T79" fmla="*/ 15 h 471"/>
                    <a:gd name="T80" fmla="*/ 552 w 552"/>
                    <a:gd name="T81" fmla="*/ 0 h 4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52"/>
                    <a:gd name="T124" fmla="*/ 0 h 471"/>
                    <a:gd name="T125" fmla="*/ 552 w 552"/>
                    <a:gd name="T126" fmla="*/ 471 h 4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52" h="471">
                      <a:moveTo>
                        <a:pt x="552" y="0"/>
                      </a:moveTo>
                      <a:lnTo>
                        <a:pt x="507" y="1"/>
                      </a:lnTo>
                      <a:lnTo>
                        <a:pt x="461" y="7"/>
                      </a:lnTo>
                      <a:lnTo>
                        <a:pt x="417" y="15"/>
                      </a:lnTo>
                      <a:lnTo>
                        <a:pt x="373" y="26"/>
                      </a:lnTo>
                      <a:lnTo>
                        <a:pt x="331" y="40"/>
                      </a:lnTo>
                      <a:lnTo>
                        <a:pt x="290" y="57"/>
                      </a:lnTo>
                      <a:lnTo>
                        <a:pt x="250" y="76"/>
                      </a:lnTo>
                      <a:lnTo>
                        <a:pt x="214" y="99"/>
                      </a:lnTo>
                      <a:lnTo>
                        <a:pt x="179" y="124"/>
                      </a:lnTo>
                      <a:lnTo>
                        <a:pt x="146" y="153"/>
                      </a:lnTo>
                      <a:lnTo>
                        <a:pt x="118" y="182"/>
                      </a:lnTo>
                      <a:lnTo>
                        <a:pt x="91" y="214"/>
                      </a:lnTo>
                      <a:lnTo>
                        <a:pt x="68" y="247"/>
                      </a:lnTo>
                      <a:lnTo>
                        <a:pt x="46" y="281"/>
                      </a:lnTo>
                      <a:lnTo>
                        <a:pt x="31" y="318"/>
                      </a:lnTo>
                      <a:lnTo>
                        <a:pt x="18" y="356"/>
                      </a:lnTo>
                      <a:lnTo>
                        <a:pt x="8" y="394"/>
                      </a:lnTo>
                      <a:lnTo>
                        <a:pt x="2" y="433"/>
                      </a:lnTo>
                      <a:lnTo>
                        <a:pt x="0" y="471"/>
                      </a:lnTo>
                      <a:lnTo>
                        <a:pt x="18" y="471"/>
                      </a:lnTo>
                      <a:lnTo>
                        <a:pt x="20" y="435"/>
                      </a:lnTo>
                      <a:lnTo>
                        <a:pt x="25" y="396"/>
                      </a:lnTo>
                      <a:lnTo>
                        <a:pt x="35" y="360"/>
                      </a:lnTo>
                      <a:lnTo>
                        <a:pt x="48" y="324"/>
                      </a:lnTo>
                      <a:lnTo>
                        <a:pt x="64" y="289"/>
                      </a:lnTo>
                      <a:lnTo>
                        <a:pt x="83" y="255"/>
                      </a:lnTo>
                      <a:lnTo>
                        <a:pt x="106" y="222"/>
                      </a:lnTo>
                      <a:lnTo>
                        <a:pt x="131" y="191"/>
                      </a:lnTo>
                      <a:lnTo>
                        <a:pt x="160" y="163"/>
                      </a:lnTo>
                      <a:lnTo>
                        <a:pt x="191" y="136"/>
                      </a:lnTo>
                      <a:lnTo>
                        <a:pt x="225" y="111"/>
                      </a:lnTo>
                      <a:lnTo>
                        <a:pt x="260" y="90"/>
                      </a:lnTo>
                      <a:lnTo>
                        <a:pt x="298" y="70"/>
                      </a:lnTo>
                      <a:lnTo>
                        <a:pt x="338" y="53"/>
                      </a:lnTo>
                      <a:lnTo>
                        <a:pt x="379" y="40"/>
                      </a:lnTo>
                      <a:lnTo>
                        <a:pt x="421" y="28"/>
                      </a:lnTo>
                      <a:lnTo>
                        <a:pt x="465" y="21"/>
                      </a:lnTo>
                      <a:lnTo>
                        <a:pt x="507" y="17"/>
                      </a:lnTo>
                      <a:lnTo>
                        <a:pt x="552" y="15"/>
                      </a:lnTo>
                      <a:lnTo>
                        <a:pt x="552"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2" name="Freeform 103"/>
                <p:cNvSpPr>
                  <a:spLocks/>
                </p:cNvSpPr>
                <p:nvPr/>
              </p:nvSpPr>
              <p:spPr bwMode="auto">
                <a:xfrm>
                  <a:off x="2920" y="2156"/>
                  <a:ext cx="534" cy="456"/>
                </a:xfrm>
                <a:custGeom>
                  <a:avLst/>
                  <a:gdLst>
                    <a:gd name="T0" fmla="*/ 534 w 534"/>
                    <a:gd name="T1" fmla="*/ 0 h 456"/>
                    <a:gd name="T2" fmla="*/ 489 w 534"/>
                    <a:gd name="T3" fmla="*/ 2 h 456"/>
                    <a:gd name="T4" fmla="*/ 447 w 534"/>
                    <a:gd name="T5" fmla="*/ 6 h 456"/>
                    <a:gd name="T6" fmla="*/ 403 w 534"/>
                    <a:gd name="T7" fmla="*/ 13 h 456"/>
                    <a:gd name="T8" fmla="*/ 361 w 534"/>
                    <a:gd name="T9" fmla="*/ 25 h 456"/>
                    <a:gd name="T10" fmla="*/ 320 w 534"/>
                    <a:gd name="T11" fmla="*/ 38 h 456"/>
                    <a:gd name="T12" fmla="*/ 280 w 534"/>
                    <a:gd name="T13" fmla="*/ 55 h 456"/>
                    <a:gd name="T14" fmla="*/ 242 w 534"/>
                    <a:gd name="T15" fmla="*/ 75 h 456"/>
                    <a:gd name="T16" fmla="*/ 207 w 534"/>
                    <a:gd name="T17" fmla="*/ 96 h 456"/>
                    <a:gd name="T18" fmla="*/ 173 w 534"/>
                    <a:gd name="T19" fmla="*/ 121 h 456"/>
                    <a:gd name="T20" fmla="*/ 142 w 534"/>
                    <a:gd name="T21" fmla="*/ 148 h 456"/>
                    <a:gd name="T22" fmla="*/ 113 w 534"/>
                    <a:gd name="T23" fmla="*/ 176 h 456"/>
                    <a:gd name="T24" fmla="*/ 88 w 534"/>
                    <a:gd name="T25" fmla="*/ 207 h 456"/>
                    <a:gd name="T26" fmla="*/ 65 w 534"/>
                    <a:gd name="T27" fmla="*/ 240 h 456"/>
                    <a:gd name="T28" fmla="*/ 46 w 534"/>
                    <a:gd name="T29" fmla="*/ 274 h 456"/>
                    <a:gd name="T30" fmla="*/ 30 w 534"/>
                    <a:gd name="T31" fmla="*/ 309 h 456"/>
                    <a:gd name="T32" fmla="*/ 17 w 534"/>
                    <a:gd name="T33" fmla="*/ 345 h 456"/>
                    <a:gd name="T34" fmla="*/ 7 w 534"/>
                    <a:gd name="T35" fmla="*/ 381 h 456"/>
                    <a:gd name="T36" fmla="*/ 2 w 534"/>
                    <a:gd name="T37" fmla="*/ 420 h 456"/>
                    <a:gd name="T38" fmla="*/ 0 w 534"/>
                    <a:gd name="T39" fmla="*/ 456 h 456"/>
                    <a:gd name="T40" fmla="*/ 19 w 534"/>
                    <a:gd name="T41" fmla="*/ 456 h 456"/>
                    <a:gd name="T42" fmla="*/ 21 w 534"/>
                    <a:gd name="T43" fmla="*/ 420 h 456"/>
                    <a:gd name="T44" fmla="*/ 25 w 534"/>
                    <a:gd name="T45" fmla="*/ 383 h 456"/>
                    <a:gd name="T46" fmla="*/ 34 w 534"/>
                    <a:gd name="T47" fmla="*/ 349 h 456"/>
                    <a:gd name="T48" fmla="*/ 46 w 534"/>
                    <a:gd name="T49" fmla="*/ 314 h 456"/>
                    <a:gd name="T50" fmla="*/ 61 w 534"/>
                    <a:gd name="T51" fmla="*/ 280 h 456"/>
                    <a:gd name="T52" fmla="*/ 80 w 534"/>
                    <a:gd name="T53" fmla="*/ 247 h 456"/>
                    <a:gd name="T54" fmla="*/ 101 w 534"/>
                    <a:gd name="T55" fmla="*/ 215 h 456"/>
                    <a:gd name="T56" fmla="*/ 126 w 534"/>
                    <a:gd name="T57" fmla="*/ 186 h 456"/>
                    <a:gd name="T58" fmla="*/ 155 w 534"/>
                    <a:gd name="T59" fmla="*/ 157 h 456"/>
                    <a:gd name="T60" fmla="*/ 184 w 534"/>
                    <a:gd name="T61" fmla="*/ 132 h 456"/>
                    <a:gd name="T62" fmla="*/ 217 w 534"/>
                    <a:gd name="T63" fmla="*/ 109 h 456"/>
                    <a:gd name="T64" fmla="*/ 251 w 534"/>
                    <a:gd name="T65" fmla="*/ 88 h 456"/>
                    <a:gd name="T66" fmla="*/ 288 w 534"/>
                    <a:gd name="T67" fmla="*/ 69 h 456"/>
                    <a:gd name="T68" fmla="*/ 326 w 534"/>
                    <a:gd name="T69" fmla="*/ 52 h 456"/>
                    <a:gd name="T70" fmla="*/ 367 w 534"/>
                    <a:gd name="T71" fmla="*/ 40 h 456"/>
                    <a:gd name="T72" fmla="*/ 407 w 534"/>
                    <a:gd name="T73" fmla="*/ 29 h 456"/>
                    <a:gd name="T74" fmla="*/ 449 w 534"/>
                    <a:gd name="T75" fmla="*/ 21 h 456"/>
                    <a:gd name="T76" fmla="*/ 491 w 534"/>
                    <a:gd name="T77" fmla="*/ 17 h 456"/>
                    <a:gd name="T78" fmla="*/ 534 w 534"/>
                    <a:gd name="T79" fmla="*/ 15 h 456"/>
                    <a:gd name="T80" fmla="*/ 534 w 534"/>
                    <a:gd name="T81" fmla="*/ 0 h 45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4"/>
                    <a:gd name="T124" fmla="*/ 0 h 456"/>
                    <a:gd name="T125" fmla="*/ 534 w 534"/>
                    <a:gd name="T126" fmla="*/ 456 h 45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4" h="456">
                      <a:moveTo>
                        <a:pt x="534" y="0"/>
                      </a:moveTo>
                      <a:lnTo>
                        <a:pt x="489" y="2"/>
                      </a:lnTo>
                      <a:lnTo>
                        <a:pt x="447" y="6"/>
                      </a:lnTo>
                      <a:lnTo>
                        <a:pt x="403" y="13"/>
                      </a:lnTo>
                      <a:lnTo>
                        <a:pt x="361" y="25"/>
                      </a:lnTo>
                      <a:lnTo>
                        <a:pt x="320" y="38"/>
                      </a:lnTo>
                      <a:lnTo>
                        <a:pt x="280" y="55"/>
                      </a:lnTo>
                      <a:lnTo>
                        <a:pt x="242" y="75"/>
                      </a:lnTo>
                      <a:lnTo>
                        <a:pt x="207" y="96"/>
                      </a:lnTo>
                      <a:lnTo>
                        <a:pt x="173" y="121"/>
                      </a:lnTo>
                      <a:lnTo>
                        <a:pt x="142" y="148"/>
                      </a:lnTo>
                      <a:lnTo>
                        <a:pt x="113" y="176"/>
                      </a:lnTo>
                      <a:lnTo>
                        <a:pt x="88" y="207"/>
                      </a:lnTo>
                      <a:lnTo>
                        <a:pt x="65" y="240"/>
                      </a:lnTo>
                      <a:lnTo>
                        <a:pt x="46" y="274"/>
                      </a:lnTo>
                      <a:lnTo>
                        <a:pt x="30" y="309"/>
                      </a:lnTo>
                      <a:lnTo>
                        <a:pt x="17" y="345"/>
                      </a:lnTo>
                      <a:lnTo>
                        <a:pt x="7" y="381"/>
                      </a:lnTo>
                      <a:lnTo>
                        <a:pt x="2" y="420"/>
                      </a:lnTo>
                      <a:lnTo>
                        <a:pt x="0" y="456"/>
                      </a:lnTo>
                      <a:lnTo>
                        <a:pt x="19" y="456"/>
                      </a:lnTo>
                      <a:lnTo>
                        <a:pt x="21" y="420"/>
                      </a:lnTo>
                      <a:lnTo>
                        <a:pt x="25" y="383"/>
                      </a:lnTo>
                      <a:lnTo>
                        <a:pt x="34" y="349"/>
                      </a:lnTo>
                      <a:lnTo>
                        <a:pt x="46" y="314"/>
                      </a:lnTo>
                      <a:lnTo>
                        <a:pt x="61" y="280"/>
                      </a:lnTo>
                      <a:lnTo>
                        <a:pt x="80" y="247"/>
                      </a:lnTo>
                      <a:lnTo>
                        <a:pt x="101" y="215"/>
                      </a:lnTo>
                      <a:lnTo>
                        <a:pt x="126" y="186"/>
                      </a:lnTo>
                      <a:lnTo>
                        <a:pt x="155" y="157"/>
                      </a:lnTo>
                      <a:lnTo>
                        <a:pt x="184" y="132"/>
                      </a:lnTo>
                      <a:lnTo>
                        <a:pt x="217" y="109"/>
                      </a:lnTo>
                      <a:lnTo>
                        <a:pt x="251" y="88"/>
                      </a:lnTo>
                      <a:lnTo>
                        <a:pt x="288" y="69"/>
                      </a:lnTo>
                      <a:lnTo>
                        <a:pt x="326" y="52"/>
                      </a:lnTo>
                      <a:lnTo>
                        <a:pt x="367" y="40"/>
                      </a:lnTo>
                      <a:lnTo>
                        <a:pt x="407" y="29"/>
                      </a:lnTo>
                      <a:lnTo>
                        <a:pt x="449" y="21"/>
                      </a:lnTo>
                      <a:lnTo>
                        <a:pt x="491" y="17"/>
                      </a:lnTo>
                      <a:lnTo>
                        <a:pt x="534" y="15"/>
                      </a:lnTo>
                      <a:lnTo>
                        <a:pt x="534"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3" name="Freeform 104"/>
                <p:cNvSpPr>
                  <a:spLocks/>
                </p:cNvSpPr>
                <p:nvPr/>
              </p:nvSpPr>
              <p:spPr bwMode="auto">
                <a:xfrm>
                  <a:off x="2939" y="2171"/>
                  <a:ext cx="515" cy="441"/>
                </a:xfrm>
                <a:custGeom>
                  <a:avLst/>
                  <a:gdLst>
                    <a:gd name="T0" fmla="*/ 515 w 515"/>
                    <a:gd name="T1" fmla="*/ 0 h 441"/>
                    <a:gd name="T2" fmla="*/ 472 w 515"/>
                    <a:gd name="T3" fmla="*/ 2 h 441"/>
                    <a:gd name="T4" fmla="*/ 430 w 515"/>
                    <a:gd name="T5" fmla="*/ 6 h 441"/>
                    <a:gd name="T6" fmla="*/ 388 w 515"/>
                    <a:gd name="T7" fmla="*/ 14 h 441"/>
                    <a:gd name="T8" fmla="*/ 348 w 515"/>
                    <a:gd name="T9" fmla="*/ 25 h 441"/>
                    <a:gd name="T10" fmla="*/ 307 w 515"/>
                    <a:gd name="T11" fmla="*/ 37 h 441"/>
                    <a:gd name="T12" fmla="*/ 269 w 515"/>
                    <a:gd name="T13" fmla="*/ 54 h 441"/>
                    <a:gd name="T14" fmla="*/ 232 w 515"/>
                    <a:gd name="T15" fmla="*/ 73 h 441"/>
                    <a:gd name="T16" fmla="*/ 198 w 515"/>
                    <a:gd name="T17" fmla="*/ 94 h 441"/>
                    <a:gd name="T18" fmla="*/ 165 w 515"/>
                    <a:gd name="T19" fmla="*/ 117 h 441"/>
                    <a:gd name="T20" fmla="*/ 136 w 515"/>
                    <a:gd name="T21" fmla="*/ 142 h 441"/>
                    <a:gd name="T22" fmla="*/ 107 w 515"/>
                    <a:gd name="T23" fmla="*/ 171 h 441"/>
                    <a:gd name="T24" fmla="*/ 82 w 515"/>
                    <a:gd name="T25" fmla="*/ 200 h 441"/>
                    <a:gd name="T26" fmla="*/ 61 w 515"/>
                    <a:gd name="T27" fmla="*/ 232 h 441"/>
                    <a:gd name="T28" fmla="*/ 42 w 515"/>
                    <a:gd name="T29" fmla="*/ 265 h 441"/>
                    <a:gd name="T30" fmla="*/ 27 w 515"/>
                    <a:gd name="T31" fmla="*/ 299 h 441"/>
                    <a:gd name="T32" fmla="*/ 15 w 515"/>
                    <a:gd name="T33" fmla="*/ 334 h 441"/>
                    <a:gd name="T34" fmla="*/ 6 w 515"/>
                    <a:gd name="T35" fmla="*/ 368 h 441"/>
                    <a:gd name="T36" fmla="*/ 2 w 515"/>
                    <a:gd name="T37" fmla="*/ 405 h 441"/>
                    <a:gd name="T38" fmla="*/ 0 w 515"/>
                    <a:gd name="T39" fmla="*/ 441 h 441"/>
                    <a:gd name="T40" fmla="*/ 17 w 515"/>
                    <a:gd name="T41" fmla="*/ 441 h 441"/>
                    <a:gd name="T42" fmla="*/ 19 w 515"/>
                    <a:gd name="T43" fmla="*/ 405 h 441"/>
                    <a:gd name="T44" fmla="*/ 25 w 515"/>
                    <a:gd name="T45" fmla="*/ 368 h 441"/>
                    <a:gd name="T46" fmla="*/ 34 w 515"/>
                    <a:gd name="T47" fmla="*/ 332 h 441"/>
                    <a:gd name="T48" fmla="*/ 48 w 515"/>
                    <a:gd name="T49" fmla="*/ 295 h 441"/>
                    <a:gd name="T50" fmla="*/ 63 w 515"/>
                    <a:gd name="T51" fmla="*/ 261 h 441"/>
                    <a:gd name="T52" fmla="*/ 84 w 515"/>
                    <a:gd name="T53" fmla="*/ 228 h 441"/>
                    <a:gd name="T54" fmla="*/ 107 w 515"/>
                    <a:gd name="T55" fmla="*/ 198 h 441"/>
                    <a:gd name="T56" fmla="*/ 134 w 515"/>
                    <a:gd name="T57" fmla="*/ 167 h 441"/>
                    <a:gd name="T58" fmla="*/ 163 w 515"/>
                    <a:gd name="T59" fmla="*/ 140 h 441"/>
                    <a:gd name="T60" fmla="*/ 196 w 515"/>
                    <a:gd name="T61" fmla="*/ 115 h 441"/>
                    <a:gd name="T62" fmla="*/ 230 w 515"/>
                    <a:gd name="T63" fmla="*/ 92 h 441"/>
                    <a:gd name="T64" fmla="*/ 267 w 515"/>
                    <a:gd name="T65" fmla="*/ 73 h 441"/>
                    <a:gd name="T66" fmla="*/ 305 w 515"/>
                    <a:gd name="T67" fmla="*/ 56 h 441"/>
                    <a:gd name="T68" fmla="*/ 346 w 515"/>
                    <a:gd name="T69" fmla="*/ 40 h 441"/>
                    <a:gd name="T70" fmla="*/ 386 w 515"/>
                    <a:gd name="T71" fmla="*/ 31 h 441"/>
                    <a:gd name="T72" fmla="*/ 428 w 515"/>
                    <a:gd name="T73" fmla="*/ 21 h 441"/>
                    <a:gd name="T74" fmla="*/ 472 w 515"/>
                    <a:gd name="T75" fmla="*/ 17 h 441"/>
                    <a:gd name="T76" fmla="*/ 515 w 515"/>
                    <a:gd name="T77" fmla="*/ 16 h 441"/>
                    <a:gd name="T78" fmla="*/ 515 w 515"/>
                    <a:gd name="T79" fmla="*/ 0 h 4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5"/>
                    <a:gd name="T121" fmla="*/ 0 h 441"/>
                    <a:gd name="T122" fmla="*/ 515 w 515"/>
                    <a:gd name="T123" fmla="*/ 441 h 4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5" h="441">
                      <a:moveTo>
                        <a:pt x="515" y="0"/>
                      </a:moveTo>
                      <a:lnTo>
                        <a:pt x="472" y="2"/>
                      </a:lnTo>
                      <a:lnTo>
                        <a:pt x="430" y="6"/>
                      </a:lnTo>
                      <a:lnTo>
                        <a:pt x="388" y="14"/>
                      </a:lnTo>
                      <a:lnTo>
                        <a:pt x="348" y="25"/>
                      </a:lnTo>
                      <a:lnTo>
                        <a:pt x="307" y="37"/>
                      </a:lnTo>
                      <a:lnTo>
                        <a:pt x="269" y="54"/>
                      </a:lnTo>
                      <a:lnTo>
                        <a:pt x="232" y="73"/>
                      </a:lnTo>
                      <a:lnTo>
                        <a:pt x="198" y="94"/>
                      </a:lnTo>
                      <a:lnTo>
                        <a:pt x="165" y="117"/>
                      </a:lnTo>
                      <a:lnTo>
                        <a:pt x="136" y="142"/>
                      </a:lnTo>
                      <a:lnTo>
                        <a:pt x="107" y="171"/>
                      </a:lnTo>
                      <a:lnTo>
                        <a:pt x="82" y="200"/>
                      </a:lnTo>
                      <a:lnTo>
                        <a:pt x="61" y="232"/>
                      </a:lnTo>
                      <a:lnTo>
                        <a:pt x="42" y="265"/>
                      </a:lnTo>
                      <a:lnTo>
                        <a:pt x="27" y="299"/>
                      </a:lnTo>
                      <a:lnTo>
                        <a:pt x="15" y="334"/>
                      </a:lnTo>
                      <a:lnTo>
                        <a:pt x="6" y="368"/>
                      </a:lnTo>
                      <a:lnTo>
                        <a:pt x="2" y="405"/>
                      </a:lnTo>
                      <a:lnTo>
                        <a:pt x="0" y="441"/>
                      </a:lnTo>
                      <a:lnTo>
                        <a:pt x="17" y="441"/>
                      </a:lnTo>
                      <a:lnTo>
                        <a:pt x="19" y="405"/>
                      </a:lnTo>
                      <a:lnTo>
                        <a:pt x="25" y="368"/>
                      </a:lnTo>
                      <a:lnTo>
                        <a:pt x="34" y="332"/>
                      </a:lnTo>
                      <a:lnTo>
                        <a:pt x="48" y="295"/>
                      </a:lnTo>
                      <a:lnTo>
                        <a:pt x="63" y="261"/>
                      </a:lnTo>
                      <a:lnTo>
                        <a:pt x="84" y="228"/>
                      </a:lnTo>
                      <a:lnTo>
                        <a:pt x="107" y="198"/>
                      </a:lnTo>
                      <a:lnTo>
                        <a:pt x="134" y="167"/>
                      </a:lnTo>
                      <a:lnTo>
                        <a:pt x="163" y="140"/>
                      </a:lnTo>
                      <a:lnTo>
                        <a:pt x="196" y="115"/>
                      </a:lnTo>
                      <a:lnTo>
                        <a:pt x="230" y="92"/>
                      </a:lnTo>
                      <a:lnTo>
                        <a:pt x="267" y="73"/>
                      </a:lnTo>
                      <a:lnTo>
                        <a:pt x="305" y="56"/>
                      </a:lnTo>
                      <a:lnTo>
                        <a:pt x="346" y="40"/>
                      </a:lnTo>
                      <a:lnTo>
                        <a:pt x="386" y="31"/>
                      </a:lnTo>
                      <a:lnTo>
                        <a:pt x="428" y="21"/>
                      </a:lnTo>
                      <a:lnTo>
                        <a:pt x="472" y="17"/>
                      </a:lnTo>
                      <a:lnTo>
                        <a:pt x="515" y="16"/>
                      </a:lnTo>
                      <a:lnTo>
                        <a:pt x="515"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4" name="Freeform 105"/>
                <p:cNvSpPr>
                  <a:spLocks/>
                </p:cNvSpPr>
                <p:nvPr/>
              </p:nvSpPr>
              <p:spPr bwMode="auto">
                <a:xfrm>
                  <a:off x="2956" y="2187"/>
                  <a:ext cx="498" cy="425"/>
                </a:xfrm>
                <a:custGeom>
                  <a:avLst/>
                  <a:gdLst>
                    <a:gd name="T0" fmla="*/ 498 w 498"/>
                    <a:gd name="T1" fmla="*/ 0 h 425"/>
                    <a:gd name="T2" fmla="*/ 455 w 498"/>
                    <a:gd name="T3" fmla="*/ 1 h 425"/>
                    <a:gd name="T4" fmla="*/ 411 w 498"/>
                    <a:gd name="T5" fmla="*/ 5 h 425"/>
                    <a:gd name="T6" fmla="*/ 369 w 498"/>
                    <a:gd name="T7" fmla="*/ 15 h 425"/>
                    <a:gd name="T8" fmla="*/ 329 w 498"/>
                    <a:gd name="T9" fmla="*/ 24 h 425"/>
                    <a:gd name="T10" fmla="*/ 288 w 498"/>
                    <a:gd name="T11" fmla="*/ 40 h 425"/>
                    <a:gd name="T12" fmla="*/ 250 w 498"/>
                    <a:gd name="T13" fmla="*/ 57 h 425"/>
                    <a:gd name="T14" fmla="*/ 213 w 498"/>
                    <a:gd name="T15" fmla="*/ 76 h 425"/>
                    <a:gd name="T16" fmla="*/ 179 w 498"/>
                    <a:gd name="T17" fmla="*/ 99 h 425"/>
                    <a:gd name="T18" fmla="*/ 146 w 498"/>
                    <a:gd name="T19" fmla="*/ 124 h 425"/>
                    <a:gd name="T20" fmla="*/ 117 w 498"/>
                    <a:gd name="T21" fmla="*/ 151 h 425"/>
                    <a:gd name="T22" fmla="*/ 90 w 498"/>
                    <a:gd name="T23" fmla="*/ 182 h 425"/>
                    <a:gd name="T24" fmla="*/ 67 w 498"/>
                    <a:gd name="T25" fmla="*/ 212 h 425"/>
                    <a:gd name="T26" fmla="*/ 46 w 498"/>
                    <a:gd name="T27" fmla="*/ 245 h 425"/>
                    <a:gd name="T28" fmla="*/ 31 w 498"/>
                    <a:gd name="T29" fmla="*/ 279 h 425"/>
                    <a:gd name="T30" fmla="*/ 17 w 498"/>
                    <a:gd name="T31" fmla="*/ 316 h 425"/>
                    <a:gd name="T32" fmla="*/ 8 w 498"/>
                    <a:gd name="T33" fmla="*/ 352 h 425"/>
                    <a:gd name="T34" fmla="*/ 2 w 498"/>
                    <a:gd name="T35" fmla="*/ 389 h 425"/>
                    <a:gd name="T36" fmla="*/ 0 w 498"/>
                    <a:gd name="T37" fmla="*/ 425 h 425"/>
                    <a:gd name="T38" fmla="*/ 17 w 498"/>
                    <a:gd name="T39" fmla="*/ 425 h 425"/>
                    <a:gd name="T40" fmla="*/ 19 w 498"/>
                    <a:gd name="T41" fmla="*/ 391 h 425"/>
                    <a:gd name="T42" fmla="*/ 25 w 498"/>
                    <a:gd name="T43" fmla="*/ 354 h 425"/>
                    <a:gd name="T44" fmla="*/ 35 w 498"/>
                    <a:gd name="T45" fmla="*/ 320 h 425"/>
                    <a:gd name="T46" fmla="*/ 46 w 498"/>
                    <a:gd name="T47" fmla="*/ 285 h 425"/>
                    <a:gd name="T48" fmla="*/ 64 w 498"/>
                    <a:gd name="T49" fmla="*/ 253 h 425"/>
                    <a:gd name="T50" fmla="*/ 83 w 498"/>
                    <a:gd name="T51" fmla="*/ 220 h 425"/>
                    <a:gd name="T52" fmla="*/ 104 w 498"/>
                    <a:gd name="T53" fmla="*/ 189 h 425"/>
                    <a:gd name="T54" fmla="*/ 131 w 498"/>
                    <a:gd name="T55" fmla="*/ 163 h 425"/>
                    <a:gd name="T56" fmla="*/ 158 w 498"/>
                    <a:gd name="T57" fmla="*/ 136 h 425"/>
                    <a:gd name="T58" fmla="*/ 190 w 498"/>
                    <a:gd name="T59" fmla="*/ 111 h 425"/>
                    <a:gd name="T60" fmla="*/ 223 w 498"/>
                    <a:gd name="T61" fmla="*/ 90 h 425"/>
                    <a:gd name="T62" fmla="*/ 258 w 498"/>
                    <a:gd name="T63" fmla="*/ 70 h 425"/>
                    <a:gd name="T64" fmla="*/ 296 w 498"/>
                    <a:gd name="T65" fmla="*/ 53 h 425"/>
                    <a:gd name="T66" fmla="*/ 334 w 498"/>
                    <a:gd name="T67" fmla="*/ 40 h 425"/>
                    <a:gd name="T68" fmla="*/ 375 w 498"/>
                    <a:gd name="T69" fmla="*/ 28 h 425"/>
                    <a:gd name="T70" fmla="*/ 415 w 498"/>
                    <a:gd name="T71" fmla="*/ 21 h 425"/>
                    <a:gd name="T72" fmla="*/ 455 w 498"/>
                    <a:gd name="T73" fmla="*/ 17 h 425"/>
                    <a:gd name="T74" fmla="*/ 498 w 498"/>
                    <a:gd name="T75" fmla="*/ 15 h 425"/>
                    <a:gd name="T76" fmla="*/ 498 w 498"/>
                    <a:gd name="T77" fmla="*/ 0 h 4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8"/>
                    <a:gd name="T118" fmla="*/ 0 h 425"/>
                    <a:gd name="T119" fmla="*/ 498 w 498"/>
                    <a:gd name="T120" fmla="*/ 425 h 4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8" h="425">
                      <a:moveTo>
                        <a:pt x="498" y="0"/>
                      </a:moveTo>
                      <a:lnTo>
                        <a:pt x="455" y="1"/>
                      </a:lnTo>
                      <a:lnTo>
                        <a:pt x="411" y="5"/>
                      </a:lnTo>
                      <a:lnTo>
                        <a:pt x="369" y="15"/>
                      </a:lnTo>
                      <a:lnTo>
                        <a:pt x="329" y="24"/>
                      </a:lnTo>
                      <a:lnTo>
                        <a:pt x="288" y="40"/>
                      </a:lnTo>
                      <a:lnTo>
                        <a:pt x="250" y="57"/>
                      </a:lnTo>
                      <a:lnTo>
                        <a:pt x="213" y="76"/>
                      </a:lnTo>
                      <a:lnTo>
                        <a:pt x="179" y="99"/>
                      </a:lnTo>
                      <a:lnTo>
                        <a:pt x="146" y="124"/>
                      </a:lnTo>
                      <a:lnTo>
                        <a:pt x="117" y="151"/>
                      </a:lnTo>
                      <a:lnTo>
                        <a:pt x="90" y="182"/>
                      </a:lnTo>
                      <a:lnTo>
                        <a:pt x="67" y="212"/>
                      </a:lnTo>
                      <a:lnTo>
                        <a:pt x="46" y="245"/>
                      </a:lnTo>
                      <a:lnTo>
                        <a:pt x="31" y="279"/>
                      </a:lnTo>
                      <a:lnTo>
                        <a:pt x="17" y="316"/>
                      </a:lnTo>
                      <a:lnTo>
                        <a:pt x="8" y="352"/>
                      </a:lnTo>
                      <a:lnTo>
                        <a:pt x="2" y="389"/>
                      </a:lnTo>
                      <a:lnTo>
                        <a:pt x="0" y="425"/>
                      </a:lnTo>
                      <a:lnTo>
                        <a:pt x="17" y="425"/>
                      </a:lnTo>
                      <a:lnTo>
                        <a:pt x="19" y="391"/>
                      </a:lnTo>
                      <a:lnTo>
                        <a:pt x="25" y="354"/>
                      </a:lnTo>
                      <a:lnTo>
                        <a:pt x="35" y="320"/>
                      </a:lnTo>
                      <a:lnTo>
                        <a:pt x="46" y="285"/>
                      </a:lnTo>
                      <a:lnTo>
                        <a:pt x="64" y="253"/>
                      </a:lnTo>
                      <a:lnTo>
                        <a:pt x="83" y="220"/>
                      </a:lnTo>
                      <a:lnTo>
                        <a:pt x="104" y="189"/>
                      </a:lnTo>
                      <a:lnTo>
                        <a:pt x="131" y="163"/>
                      </a:lnTo>
                      <a:lnTo>
                        <a:pt x="158" y="136"/>
                      </a:lnTo>
                      <a:lnTo>
                        <a:pt x="190" y="111"/>
                      </a:lnTo>
                      <a:lnTo>
                        <a:pt x="223" y="90"/>
                      </a:lnTo>
                      <a:lnTo>
                        <a:pt x="258" y="70"/>
                      </a:lnTo>
                      <a:lnTo>
                        <a:pt x="296" y="53"/>
                      </a:lnTo>
                      <a:lnTo>
                        <a:pt x="334" y="40"/>
                      </a:lnTo>
                      <a:lnTo>
                        <a:pt x="375" y="28"/>
                      </a:lnTo>
                      <a:lnTo>
                        <a:pt x="415" y="21"/>
                      </a:lnTo>
                      <a:lnTo>
                        <a:pt x="455" y="17"/>
                      </a:lnTo>
                      <a:lnTo>
                        <a:pt x="498" y="15"/>
                      </a:lnTo>
                      <a:lnTo>
                        <a:pt x="498"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5" name="Freeform 106"/>
                <p:cNvSpPr>
                  <a:spLocks/>
                </p:cNvSpPr>
                <p:nvPr/>
              </p:nvSpPr>
              <p:spPr bwMode="auto">
                <a:xfrm>
                  <a:off x="2973" y="2202"/>
                  <a:ext cx="481" cy="410"/>
                </a:xfrm>
                <a:custGeom>
                  <a:avLst/>
                  <a:gdLst>
                    <a:gd name="T0" fmla="*/ 481 w 481"/>
                    <a:gd name="T1" fmla="*/ 0 h 410"/>
                    <a:gd name="T2" fmla="*/ 438 w 481"/>
                    <a:gd name="T3" fmla="*/ 2 h 410"/>
                    <a:gd name="T4" fmla="*/ 398 w 481"/>
                    <a:gd name="T5" fmla="*/ 6 h 410"/>
                    <a:gd name="T6" fmla="*/ 358 w 481"/>
                    <a:gd name="T7" fmla="*/ 13 h 410"/>
                    <a:gd name="T8" fmla="*/ 317 w 481"/>
                    <a:gd name="T9" fmla="*/ 25 h 410"/>
                    <a:gd name="T10" fmla="*/ 279 w 481"/>
                    <a:gd name="T11" fmla="*/ 38 h 410"/>
                    <a:gd name="T12" fmla="*/ 241 w 481"/>
                    <a:gd name="T13" fmla="*/ 55 h 410"/>
                    <a:gd name="T14" fmla="*/ 206 w 481"/>
                    <a:gd name="T15" fmla="*/ 75 h 410"/>
                    <a:gd name="T16" fmla="*/ 173 w 481"/>
                    <a:gd name="T17" fmla="*/ 96 h 410"/>
                    <a:gd name="T18" fmla="*/ 141 w 481"/>
                    <a:gd name="T19" fmla="*/ 121 h 410"/>
                    <a:gd name="T20" fmla="*/ 114 w 481"/>
                    <a:gd name="T21" fmla="*/ 148 h 410"/>
                    <a:gd name="T22" fmla="*/ 87 w 481"/>
                    <a:gd name="T23" fmla="*/ 174 h 410"/>
                    <a:gd name="T24" fmla="*/ 66 w 481"/>
                    <a:gd name="T25" fmla="*/ 205 h 410"/>
                    <a:gd name="T26" fmla="*/ 47 w 481"/>
                    <a:gd name="T27" fmla="*/ 238 h 410"/>
                    <a:gd name="T28" fmla="*/ 29 w 481"/>
                    <a:gd name="T29" fmla="*/ 270 h 410"/>
                    <a:gd name="T30" fmla="*/ 18 w 481"/>
                    <a:gd name="T31" fmla="*/ 305 h 410"/>
                    <a:gd name="T32" fmla="*/ 8 w 481"/>
                    <a:gd name="T33" fmla="*/ 339 h 410"/>
                    <a:gd name="T34" fmla="*/ 2 w 481"/>
                    <a:gd name="T35" fmla="*/ 376 h 410"/>
                    <a:gd name="T36" fmla="*/ 0 w 481"/>
                    <a:gd name="T37" fmla="*/ 410 h 410"/>
                    <a:gd name="T38" fmla="*/ 20 w 481"/>
                    <a:gd name="T39" fmla="*/ 410 h 410"/>
                    <a:gd name="T40" fmla="*/ 20 w 481"/>
                    <a:gd name="T41" fmla="*/ 376 h 410"/>
                    <a:gd name="T42" fmla="*/ 25 w 481"/>
                    <a:gd name="T43" fmla="*/ 341 h 410"/>
                    <a:gd name="T44" fmla="*/ 35 w 481"/>
                    <a:gd name="T45" fmla="*/ 309 h 410"/>
                    <a:gd name="T46" fmla="*/ 47 w 481"/>
                    <a:gd name="T47" fmla="*/ 276 h 410"/>
                    <a:gd name="T48" fmla="*/ 62 w 481"/>
                    <a:gd name="T49" fmla="*/ 243 h 410"/>
                    <a:gd name="T50" fmla="*/ 81 w 481"/>
                    <a:gd name="T51" fmla="*/ 213 h 410"/>
                    <a:gd name="T52" fmla="*/ 102 w 481"/>
                    <a:gd name="T53" fmla="*/ 184 h 410"/>
                    <a:gd name="T54" fmla="*/ 127 w 481"/>
                    <a:gd name="T55" fmla="*/ 157 h 410"/>
                    <a:gd name="T56" fmla="*/ 154 w 481"/>
                    <a:gd name="T57" fmla="*/ 130 h 410"/>
                    <a:gd name="T58" fmla="*/ 185 w 481"/>
                    <a:gd name="T59" fmla="*/ 107 h 410"/>
                    <a:gd name="T60" fmla="*/ 216 w 481"/>
                    <a:gd name="T61" fmla="*/ 86 h 410"/>
                    <a:gd name="T62" fmla="*/ 250 w 481"/>
                    <a:gd name="T63" fmla="*/ 69 h 410"/>
                    <a:gd name="T64" fmla="*/ 287 w 481"/>
                    <a:gd name="T65" fmla="*/ 52 h 410"/>
                    <a:gd name="T66" fmla="*/ 323 w 481"/>
                    <a:gd name="T67" fmla="*/ 38 h 410"/>
                    <a:gd name="T68" fmla="*/ 362 w 481"/>
                    <a:gd name="T69" fmla="*/ 29 h 410"/>
                    <a:gd name="T70" fmla="*/ 400 w 481"/>
                    <a:gd name="T71" fmla="*/ 21 h 410"/>
                    <a:gd name="T72" fmla="*/ 440 w 481"/>
                    <a:gd name="T73" fmla="*/ 17 h 410"/>
                    <a:gd name="T74" fmla="*/ 481 w 481"/>
                    <a:gd name="T75" fmla="*/ 15 h 410"/>
                    <a:gd name="T76" fmla="*/ 481 w 481"/>
                    <a:gd name="T77" fmla="*/ 0 h 4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1"/>
                    <a:gd name="T118" fmla="*/ 0 h 410"/>
                    <a:gd name="T119" fmla="*/ 481 w 481"/>
                    <a:gd name="T120" fmla="*/ 410 h 4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1" h="410">
                      <a:moveTo>
                        <a:pt x="481" y="0"/>
                      </a:moveTo>
                      <a:lnTo>
                        <a:pt x="438" y="2"/>
                      </a:lnTo>
                      <a:lnTo>
                        <a:pt x="398" y="6"/>
                      </a:lnTo>
                      <a:lnTo>
                        <a:pt x="358" y="13"/>
                      </a:lnTo>
                      <a:lnTo>
                        <a:pt x="317" y="25"/>
                      </a:lnTo>
                      <a:lnTo>
                        <a:pt x="279" y="38"/>
                      </a:lnTo>
                      <a:lnTo>
                        <a:pt x="241" y="55"/>
                      </a:lnTo>
                      <a:lnTo>
                        <a:pt x="206" y="75"/>
                      </a:lnTo>
                      <a:lnTo>
                        <a:pt x="173" y="96"/>
                      </a:lnTo>
                      <a:lnTo>
                        <a:pt x="141" y="121"/>
                      </a:lnTo>
                      <a:lnTo>
                        <a:pt x="114" y="148"/>
                      </a:lnTo>
                      <a:lnTo>
                        <a:pt x="87" y="174"/>
                      </a:lnTo>
                      <a:lnTo>
                        <a:pt x="66" y="205"/>
                      </a:lnTo>
                      <a:lnTo>
                        <a:pt x="47" y="238"/>
                      </a:lnTo>
                      <a:lnTo>
                        <a:pt x="29" y="270"/>
                      </a:lnTo>
                      <a:lnTo>
                        <a:pt x="18" y="305"/>
                      </a:lnTo>
                      <a:lnTo>
                        <a:pt x="8" y="339"/>
                      </a:lnTo>
                      <a:lnTo>
                        <a:pt x="2" y="376"/>
                      </a:lnTo>
                      <a:lnTo>
                        <a:pt x="0" y="410"/>
                      </a:lnTo>
                      <a:lnTo>
                        <a:pt x="20" y="410"/>
                      </a:lnTo>
                      <a:lnTo>
                        <a:pt x="20" y="376"/>
                      </a:lnTo>
                      <a:lnTo>
                        <a:pt x="25" y="341"/>
                      </a:lnTo>
                      <a:lnTo>
                        <a:pt x="35" y="309"/>
                      </a:lnTo>
                      <a:lnTo>
                        <a:pt x="47" y="276"/>
                      </a:lnTo>
                      <a:lnTo>
                        <a:pt x="62" y="243"/>
                      </a:lnTo>
                      <a:lnTo>
                        <a:pt x="81" y="213"/>
                      </a:lnTo>
                      <a:lnTo>
                        <a:pt x="102" y="184"/>
                      </a:lnTo>
                      <a:lnTo>
                        <a:pt x="127" y="157"/>
                      </a:lnTo>
                      <a:lnTo>
                        <a:pt x="154" y="130"/>
                      </a:lnTo>
                      <a:lnTo>
                        <a:pt x="185" y="107"/>
                      </a:lnTo>
                      <a:lnTo>
                        <a:pt x="216" y="86"/>
                      </a:lnTo>
                      <a:lnTo>
                        <a:pt x="250" y="69"/>
                      </a:lnTo>
                      <a:lnTo>
                        <a:pt x="287" y="52"/>
                      </a:lnTo>
                      <a:lnTo>
                        <a:pt x="323" y="38"/>
                      </a:lnTo>
                      <a:lnTo>
                        <a:pt x="362" y="29"/>
                      </a:lnTo>
                      <a:lnTo>
                        <a:pt x="400" y="21"/>
                      </a:lnTo>
                      <a:lnTo>
                        <a:pt x="440" y="17"/>
                      </a:lnTo>
                      <a:lnTo>
                        <a:pt x="481" y="15"/>
                      </a:lnTo>
                      <a:lnTo>
                        <a:pt x="481"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Freeform 107"/>
                <p:cNvSpPr>
                  <a:spLocks/>
                </p:cNvSpPr>
                <p:nvPr/>
              </p:nvSpPr>
              <p:spPr bwMode="auto">
                <a:xfrm>
                  <a:off x="2993" y="2217"/>
                  <a:ext cx="461" cy="395"/>
                </a:xfrm>
                <a:custGeom>
                  <a:avLst/>
                  <a:gdLst>
                    <a:gd name="T0" fmla="*/ 461 w 461"/>
                    <a:gd name="T1" fmla="*/ 0 h 395"/>
                    <a:gd name="T2" fmla="*/ 420 w 461"/>
                    <a:gd name="T3" fmla="*/ 2 h 395"/>
                    <a:gd name="T4" fmla="*/ 380 w 461"/>
                    <a:gd name="T5" fmla="*/ 6 h 395"/>
                    <a:gd name="T6" fmla="*/ 342 w 461"/>
                    <a:gd name="T7" fmla="*/ 14 h 395"/>
                    <a:gd name="T8" fmla="*/ 303 w 461"/>
                    <a:gd name="T9" fmla="*/ 23 h 395"/>
                    <a:gd name="T10" fmla="*/ 267 w 461"/>
                    <a:gd name="T11" fmla="*/ 37 h 395"/>
                    <a:gd name="T12" fmla="*/ 230 w 461"/>
                    <a:gd name="T13" fmla="*/ 54 h 395"/>
                    <a:gd name="T14" fmla="*/ 196 w 461"/>
                    <a:gd name="T15" fmla="*/ 71 h 395"/>
                    <a:gd name="T16" fmla="*/ 165 w 461"/>
                    <a:gd name="T17" fmla="*/ 92 h 395"/>
                    <a:gd name="T18" fmla="*/ 134 w 461"/>
                    <a:gd name="T19" fmla="*/ 115 h 395"/>
                    <a:gd name="T20" fmla="*/ 107 w 461"/>
                    <a:gd name="T21" fmla="*/ 142 h 395"/>
                    <a:gd name="T22" fmla="*/ 82 w 461"/>
                    <a:gd name="T23" fmla="*/ 169 h 395"/>
                    <a:gd name="T24" fmla="*/ 61 w 461"/>
                    <a:gd name="T25" fmla="*/ 198 h 395"/>
                    <a:gd name="T26" fmla="*/ 42 w 461"/>
                    <a:gd name="T27" fmla="*/ 228 h 395"/>
                    <a:gd name="T28" fmla="*/ 27 w 461"/>
                    <a:gd name="T29" fmla="*/ 261 h 395"/>
                    <a:gd name="T30" fmla="*/ 15 w 461"/>
                    <a:gd name="T31" fmla="*/ 294 h 395"/>
                    <a:gd name="T32" fmla="*/ 5 w 461"/>
                    <a:gd name="T33" fmla="*/ 326 h 395"/>
                    <a:gd name="T34" fmla="*/ 0 w 461"/>
                    <a:gd name="T35" fmla="*/ 361 h 395"/>
                    <a:gd name="T36" fmla="*/ 0 w 461"/>
                    <a:gd name="T37" fmla="*/ 395 h 395"/>
                    <a:gd name="T38" fmla="*/ 17 w 461"/>
                    <a:gd name="T39" fmla="*/ 395 h 395"/>
                    <a:gd name="T40" fmla="*/ 19 w 461"/>
                    <a:gd name="T41" fmla="*/ 361 h 395"/>
                    <a:gd name="T42" fmla="*/ 25 w 461"/>
                    <a:gd name="T43" fmla="*/ 326 h 395"/>
                    <a:gd name="T44" fmla="*/ 34 w 461"/>
                    <a:gd name="T45" fmla="*/ 292 h 395"/>
                    <a:gd name="T46" fmla="*/ 46 w 461"/>
                    <a:gd name="T47" fmla="*/ 259 h 395"/>
                    <a:gd name="T48" fmla="*/ 63 w 461"/>
                    <a:gd name="T49" fmla="*/ 226 h 395"/>
                    <a:gd name="T50" fmla="*/ 82 w 461"/>
                    <a:gd name="T51" fmla="*/ 196 h 395"/>
                    <a:gd name="T52" fmla="*/ 107 w 461"/>
                    <a:gd name="T53" fmla="*/ 167 h 395"/>
                    <a:gd name="T54" fmla="*/ 132 w 461"/>
                    <a:gd name="T55" fmla="*/ 140 h 395"/>
                    <a:gd name="T56" fmla="*/ 161 w 461"/>
                    <a:gd name="T57" fmla="*/ 115 h 395"/>
                    <a:gd name="T58" fmla="*/ 194 w 461"/>
                    <a:gd name="T59" fmla="*/ 92 h 395"/>
                    <a:gd name="T60" fmla="*/ 226 w 461"/>
                    <a:gd name="T61" fmla="*/ 73 h 395"/>
                    <a:gd name="T62" fmla="*/ 263 w 461"/>
                    <a:gd name="T63" fmla="*/ 56 h 395"/>
                    <a:gd name="T64" fmla="*/ 301 w 461"/>
                    <a:gd name="T65" fmla="*/ 40 h 395"/>
                    <a:gd name="T66" fmla="*/ 340 w 461"/>
                    <a:gd name="T67" fmla="*/ 29 h 395"/>
                    <a:gd name="T68" fmla="*/ 380 w 461"/>
                    <a:gd name="T69" fmla="*/ 21 h 395"/>
                    <a:gd name="T70" fmla="*/ 420 w 461"/>
                    <a:gd name="T71" fmla="*/ 17 h 395"/>
                    <a:gd name="T72" fmla="*/ 461 w 461"/>
                    <a:gd name="T73" fmla="*/ 16 h 395"/>
                    <a:gd name="T74" fmla="*/ 461 w 461"/>
                    <a:gd name="T75" fmla="*/ 0 h 39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1"/>
                    <a:gd name="T115" fmla="*/ 0 h 395"/>
                    <a:gd name="T116" fmla="*/ 461 w 461"/>
                    <a:gd name="T117" fmla="*/ 395 h 39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1" h="395">
                      <a:moveTo>
                        <a:pt x="461" y="0"/>
                      </a:moveTo>
                      <a:lnTo>
                        <a:pt x="420" y="2"/>
                      </a:lnTo>
                      <a:lnTo>
                        <a:pt x="380" y="6"/>
                      </a:lnTo>
                      <a:lnTo>
                        <a:pt x="342" y="14"/>
                      </a:lnTo>
                      <a:lnTo>
                        <a:pt x="303" y="23"/>
                      </a:lnTo>
                      <a:lnTo>
                        <a:pt x="267" y="37"/>
                      </a:lnTo>
                      <a:lnTo>
                        <a:pt x="230" y="54"/>
                      </a:lnTo>
                      <a:lnTo>
                        <a:pt x="196" y="71"/>
                      </a:lnTo>
                      <a:lnTo>
                        <a:pt x="165" y="92"/>
                      </a:lnTo>
                      <a:lnTo>
                        <a:pt x="134" y="115"/>
                      </a:lnTo>
                      <a:lnTo>
                        <a:pt x="107" y="142"/>
                      </a:lnTo>
                      <a:lnTo>
                        <a:pt x="82" y="169"/>
                      </a:lnTo>
                      <a:lnTo>
                        <a:pt x="61" y="198"/>
                      </a:lnTo>
                      <a:lnTo>
                        <a:pt x="42" y="228"/>
                      </a:lnTo>
                      <a:lnTo>
                        <a:pt x="27" y="261"/>
                      </a:lnTo>
                      <a:lnTo>
                        <a:pt x="15" y="294"/>
                      </a:lnTo>
                      <a:lnTo>
                        <a:pt x="5" y="326"/>
                      </a:lnTo>
                      <a:lnTo>
                        <a:pt x="0" y="361"/>
                      </a:lnTo>
                      <a:lnTo>
                        <a:pt x="0" y="395"/>
                      </a:lnTo>
                      <a:lnTo>
                        <a:pt x="17" y="395"/>
                      </a:lnTo>
                      <a:lnTo>
                        <a:pt x="19" y="361"/>
                      </a:lnTo>
                      <a:lnTo>
                        <a:pt x="25" y="326"/>
                      </a:lnTo>
                      <a:lnTo>
                        <a:pt x="34" y="292"/>
                      </a:lnTo>
                      <a:lnTo>
                        <a:pt x="46" y="259"/>
                      </a:lnTo>
                      <a:lnTo>
                        <a:pt x="63" y="226"/>
                      </a:lnTo>
                      <a:lnTo>
                        <a:pt x="82" y="196"/>
                      </a:lnTo>
                      <a:lnTo>
                        <a:pt x="107" y="167"/>
                      </a:lnTo>
                      <a:lnTo>
                        <a:pt x="132" y="140"/>
                      </a:lnTo>
                      <a:lnTo>
                        <a:pt x="161" y="115"/>
                      </a:lnTo>
                      <a:lnTo>
                        <a:pt x="194" y="92"/>
                      </a:lnTo>
                      <a:lnTo>
                        <a:pt x="226" y="73"/>
                      </a:lnTo>
                      <a:lnTo>
                        <a:pt x="263" y="56"/>
                      </a:lnTo>
                      <a:lnTo>
                        <a:pt x="301" y="40"/>
                      </a:lnTo>
                      <a:lnTo>
                        <a:pt x="340" y="29"/>
                      </a:lnTo>
                      <a:lnTo>
                        <a:pt x="380" y="21"/>
                      </a:lnTo>
                      <a:lnTo>
                        <a:pt x="420" y="17"/>
                      </a:lnTo>
                      <a:lnTo>
                        <a:pt x="461" y="16"/>
                      </a:lnTo>
                      <a:lnTo>
                        <a:pt x="461"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7" name="Freeform 108"/>
                <p:cNvSpPr>
                  <a:spLocks/>
                </p:cNvSpPr>
                <p:nvPr/>
              </p:nvSpPr>
              <p:spPr bwMode="auto">
                <a:xfrm>
                  <a:off x="3010" y="2233"/>
                  <a:ext cx="444" cy="379"/>
                </a:xfrm>
                <a:custGeom>
                  <a:avLst/>
                  <a:gdLst>
                    <a:gd name="T0" fmla="*/ 444 w 444"/>
                    <a:gd name="T1" fmla="*/ 0 h 379"/>
                    <a:gd name="T2" fmla="*/ 403 w 444"/>
                    <a:gd name="T3" fmla="*/ 1 h 379"/>
                    <a:gd name="T4" fmla="*/ 363 w 444"/>
                    <a:gd name="T5" fmla="*/ 5 h 379"/>
                    <a:gd name="T6" fmla="*/ 323 w 444"/>
                    <a:gd name="T7" fmla="*/ 13 h 379"/>
                    <a:gd name="T8" fmla="*/ 284 w 444"/>
                    <a:gd name="T9" fmla="*/ 24 h 379"/>
                    <a:gd name="T10" fmla="*/ 246 w 444"/>
                    <a:gd name="T11" fmla="*/ 40 h 379"/>
                    <a:gd name="T12" fmla="*/ 209 w 444"/>
                    <a:gd name="T13" fmla="*/ 57 h 379"/>
                    <a:gd name="T14" fmla="*/ 177 w 444"/>
                    <a:gd name="T15" fmla="*/ 76 h 379"/>
                    <a:gd name="T16" fmla="*/ 144 w 444"/>
                    <a:gd name="T17" fmla="*/ 99 h 379"/>
                    <a:gd name="T18" fmla="*/ 115 w 444"/>
                    <a:gd name="T19" fmla="*/ 124 h 379"/>
                    <a:gd name="T20" fmla="*/ 90 w 444"/>
                    <a:gd name="T21" fmla="*/ 151 h 379"/>
                    <a:gd name="T22" fmla="*/ 65 w 444"/>
                    <a:gd name="T23" fmla="*/ 180 h 379"/>
                    <a:gd name="T24" fmla="*/ 46 w 444"/>
                    <a:gd name="T25" fmla="*/ 210 h 379"/>
                    <a:gd name="T26" fmla="*/ 29 w 444"/>
                    <a:gd name="T27" fmla="*/ 243 h 379"/>
                    <a:gd name="T28" fmla="*/ 17 w 444"/>
                    <a:gd name="T29" fmla="*/ 276 h 379"/>
                    <a:gd name="T30" fmla="*/ 8 w 444"/>
                    <a:gd name="T31" fmla="*/ 310 h 379"/>
                    <a:gd name="T32" fmla="*/ 2 w 444"/>
                    <a:gd name="T33" fmla="*/ 345 h 379"/>
                    <a:gd name="T34" fmla="*/ 0 w 444"/>
                    <a:gd name="T35" fmla="*/ 379 h 379"/>
                    <a:gd name="T36" fmla="*/ 17 w 444"/>
                    <a:gd name="T37" fmla="*/ 379 h 379"/>
                    <a:gd name="T38" fmla="*/ 19 w 444"/>
                    <a:gd name="T39" fmla="*/ 347 h 379"/>
                    <a:gd name="T40" fmla="*/ 25 w 444"/>
                    <a:gd name="T41" fmla="*/ 312 h 379"/>
                    <a:gd name="T42" fmla="*/ 34 w 444"/>
                    <a:gd name="T43" fmla="*/ 279 h 379"/>
                    <a:gd name="T44" fmla="*/ 46 w 444"/>
                    <a:gd name="T45" fmla="*/ 247 h 379"/>
                    <a:gd name="T46" fmla="*/ 61 w 444"/>
                    <a:gd name="T47" fmla="*/ 216 h 379"/>
                    <a:gd name="T48" fmla="*/ 81 w 444"/>
                    <a:gd name="T49" fmla="*/ 187 h 379"/>
                    <a:gd name="T50" fmla="*/ 104 w 444"/>
                    <a:gd name="T51" fmla="*/ 159 h 379"/>
                    <a:gd name="T52" fmla="*/ 129 w 444"/>
                    <a:gd name="T53" fmla="*/ 134 h 379"/>
                    <a:gd name="T54" fmla="*/ 157 w 444"/>
                    <a:gd name="T55" fmla="*/ 109 h 379"/>
                    <a:gd name="T56" fmla="*/ 186 w 444"/>
                    <a:gd name="T57" fmla="*/ 88 h 379"/>
                    <a:gd name="T58" fmla="*/ 219 w 444"/>
                    <a:gd name="T59" fmla="*/ 69 h 379"/>
                    <a:gd name="T60" fmla="*/ 253 w 444"/>
                    <a:gd name="T61" fmla="*/ 53 h 379"/>
                    <a:gd name="T62" fmla="*/ 290 w 444"/>
                    <a:gd name="T63" fmla="*/ 40 h 379"/>
                    <a:gd name="T64" fmla="*/ 326 w 444"/>
                    <a:gd name="T65" fmla="*/ 28 h 379"/>
                    <a:gd name="T66" fmla="*/ 365 w 444"/>
                    <a:gd name="T67" fmla="*/ 21 h 379"/>
                    <a:gd name="T68" fmla="*/ 405 w 444"/>
                    <a:gd name="T69" fmla="*/ 17 h 379"/>
                    <a:gd name="T70" fmla="*/ 444 w 444"/>
                    <a:gd name="T71" fmla="*/ 15 h 379"/>
                    <a:gd name="T72" fmla="*/ 444 w 444"/>
                    <a:gd name="T73" fmla="*/ 0 h 3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4"/>
                    <a:gd name="T112" fmla="*/ 0 h 379"/>
                    <a:gd name="T113" fmla="*/ 444 w 444"/>
                    <a:gd name="T114" fmla="*/ 379 h 3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4" h="379">
                      <a:moveTo>
                        <a:pt x="444" y="0"/>
                      </a:moveTo>
                      <a:lnTo>
                        <a:pt x="403" y="1"/>
                      </a:lnTo>
                      <a:lnTo>
                        <a:pt x="363" y="5"/>
                      </a:lnTo>
                      <a:lnTo>
                        <a:pt x="323" y="13"/>
                      </a:lnTo>
                      <a:lnTo>
                        <a:pt x="284" y="24"/>
                      </a:lnTo>
                      <a:lnTo>
                        <a:pt x="246" y="40"/>
                      </a:lnTo>
                      <a:lnTo>
                        <a:pt x="209" y="57"/>
                      </a:lnTo>
                      <a:lnTo>
                        <a:pt x="177" y="76"/>
                      </a:lnTo>
                      <a:lnTo>
                        <a:pt x="144" y="99"/>
                      </a:lnTo>
                      <a:lnTo>
                        <a:pt x="115" y="124"/>
                      </a:lnTo>
                      <a:lnTo>
                        <a:pt x="90" y="151"/>
                      </a:lnTo>
                      <a:lnTo>
                        <a:pt x="65" y="180"/>
                      </a:lnTo>
                      <a:lnTo>
                        <a:pt x="46" y="210"/>
                      </a:lnTo>
                      <a:lnTo>
                        <a:pt x="29" y="243"/>
                      </a:lnTo>
                      <a:lnTo>
                        <a:pt x="17" y="276"/>
                      </a:lnTo>
                      <a:lnTo>
                        <a:pt x="8" y="310"/>
                      </a:lnTo>
                      <a:lnTo>
                        <a:pt x="2" y="345"/>
                      </a:lnTo>
                      <a:lnTo>
                        <a:pt x="0" y="379"/>
                      </a:lnTo>
                      <a:lnTo>
                        <a:pt x="17" y="379"/>
                      </a:lnTo>
                      <a:lnTo>
                        <a:pt x="19" y="347"/>
                      </a:lnTo>
                      <a:lnTo>
                        <a:pt x="25" y="312"/>
                      </a:lnTo>
                      <a:lnTo>
                        <a:pt x="34" y="279"/>
                      </a:lnTo>
                      <a:lnTo>
                        <a:pt x="46" y="247"/>
                      </a:lnTo>
                      <a:lnTo>
                        <a:pt x="61" y="216"/>
                      </a:lnTo>
                      <a:lnTo>
                        <a:pt x="81" y="187"/>
                      </a:lnTo>
                      <a:lnTo>
                        <a:pt x="104" y="159"/>
                      </a:lnTo>
                      <a:lnTo>
                        <a:pt x="129" y="134"/>
                      </a:lnTo>
                      <a:lnTo>
                        <a:pt x="157" y="109"/>
                      </a:lnTo>
                      <a:lnTo>
                        <a:pt x="186" y="88"/>
                      </a:lnTo>
                      <a:lnTo>
                        <a:pt x="219" y="69"/>
                      </a:lnTo>
                      <a:lnTo>
                        <a:pt x="253" y="53"/>
                      </a:lnTo>
                      <a:lnTo>
                        <a:pt x="290" y="40"/>
                      </a:lnTo>
                      <a:lnTo>
                        <a:pt x="326" y="28"/>
                      </a:lnTo>
                      <a:lnTo>
                        <a:pt x="365" y="21"/>
                      </a:lnTo>
                      <a:lnTo>
                        <a:pt x="405" y="17"/>
                      </a:lnTo>
                      <a:lnTo>
                        <a:pt x="444" y="15"/>
                      </a:lnTo>
                      <a:lnTo>
                        <a:pt x="444"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109"/>
                <p:cNvSpPr>
                  <a:spLocks/>
                </p:cNvSpPr>
                <p:nvPr/>
              </p:nvSpPr>
              <p:spPr bwMode="auto">
                <a:xfrm>
                  <a:off x="3027" y="2248"/>
                  <a:ext cx="427" cy="364"/>
                </a:xfrm>
                <a:custGeom>
                  <a:avLst/>
                  <a:gdLst>
                    <a:gd name="T0" fmla="*/ 427 w 427"/>
                    <a:gd name="T1" fmla="*/ 0 h 364"/>
                    <a:gd name="T2" fmla="*/ 388 w 427"/>
                    <a:gd name="T3" fmla="*/ 2 h 364"/>
                    <a:gd name="T4" fmla="*/ 348 w 427"/>
                    <a:gd name="T5" fmla="*/ 6 h 364"/>
                    <a:gd name="T6" fmla="*/ 309 w 427"/>
                    <a:gd name="T7" fmla="*/ 13 h 364"/>
                    <a:gd name="T8" fmla="*/ 273 w 427"/>
                    <a:gd name="T9" fmla="*/ 25 h 364"/>
                    <a:gd name="T10" fmla="*/ 236 w 427"/>
                    <a:gd name="T11" fmla="*/ 38 h 364"/>
                    <a:gd name="T12" fmla="*/ 202 w 427"/>
                    <a:gd name="T13" fmla="*/ 54 h 364"/>
                    <a:gd name="T14" fmla="*/ 169 w 427"/>
                    <a:gd name="T15" fmla="*/ 73 h 364"/>
                    <a:gd name="T16" fmla="*/ 140 w 427"/>
                    <a:gd name="T17" fmla="*/ 94 h 364"/>
                    <a:gd name="T18" fmla="*/ 112 w 427"/>
                    <a:gd name="T19" fmla="*/ 119 h 364"/>
                    <a:gd name="T20" fmla="*/ 87 w 427"/>
                    <a:gd name="T21" fmla="*/ 144 h 364"/>
                    <a:gd name="T22" fmla="*/ 64 w 427"/>
                    <a:gd name="T23" fmla="*/ 172 h 364"/>
                    <a:gd name="T24" fmla="*/ 44 w 427"/>
                    <a:gd name="T25" fmla="*/ 201 h 364"/>
                    <a:gd name="T26" fmla="*/ 29 w 427"/>
                    <a:gd name="T27" fmla="*/ 232 h 364"/>
                    <a:gd name="T28" fmla="*/ 17 w 427"/>
                    <a:gd name="T29" fmla="*/ 264 h 364"/>
                    <a:gd name="T30" fmla="*/ 8 w 427"/>
                    <a:gd name="T31" fmla="*/ 297 h 364"/>
                    <a:gd name="T32" fmla="*/ 2 w 427"/>
                    <a:gd name="T33" fmla="*/ 332 h 364"/>
                    <a:gd name="T34" fmla="*/ 0 w 427"/>
                    <a:gd name="T35" fmla="*/ 364 h 364"/>
                    <a:gd name="T36" fmla="*/ 17 w 427"/>
                    <a:gd name="T37" fmla="*/ 364 h 364"/>
                    <a:gd name="T38" fmla="*/ 19 w 427"/>
                    <a:gd name="T39" fmla="*/ 332 h 364"/>
                    <a:gd name="T40" fmla="*/ 25 w 427"/>
                    <a:gd name="T41" fmla="*/ 301 h 364"/>
                    <a:gd name="T42" fmla="*/ 33 w 427"/>
                    <a:gd name="T43" fmla="*/ 268 h 364"/>
                    <a:gd name="T44" fmla="*/ 46 w 427"/>
                    <a:gd name="T45" fmla="*/ 238 h 364"/>
                    <a:gd name="T46" fmla="*/ 62 w 427"/>
                    <a:gd name="T47" fmla="*/ 209 h 364"/>
                    <a:gd name="T48" fmla="*/ 79 w 427"/>
                    <a:gd name="T49" fmla="*/ 180 h 364"/>
                    <a:gd name="T50" fmla="*/ 100 w 427"/>
                    <a:gd name="T51" fmla="*/ 153 h 364"/>
                    <a:gd name="T52" fmla="*/ 125 w 427"/>
                    <a:gd name="T53" fmla="*/ 128 h 364"/>
                    <a:gd name="T54" fmla="*/ 152 w 427"/>
                    <a:gd name="T55" fmla="*/ 105 h 364"/>
                    <a:gd name="T56" fmla="*/ 181 w 427"/>
                    <a:gd name="T57" fmla="*/ 86 h 364"/>
                    <a:gd name="T58" fmla="*/ 212 w 427"/>
                    <a:gd name="T59" fmla="*/ 67 h 364"/>
                    <a:gd name="T60" fmla="*/ 244 w 427"/>
                    <a:gd name="T61" fmla="*/ 52 h 364"/>
                    <a:gd name="T62" fmla="*/ 279 w 427"/>
                    <a:gd name="T63" fmla="*/ 38 h 364"/>
                    <a:gd name="T64" fmla="*/ 315 w 427"/>
                    <a:gd name="T65" fmla="*/ 29 h 364"/>
                    <a:gd name="T66" fmla="*/ 352 w 427"/>
                    <a:gd name="T67" fmla="*/ 21 h 364"/>
                    <a:gd name="T68" fmla="*/ 390 w 427"/>
                    <a:gd name="T69" fmla="*/ 15 h 364"/>
                    <a:gd name="T70" fmla="*/ 427 w 427"/>
                    <a:gd name="T71" fmla="*/ 15 h 364"/>
                    <a:gd name="T72" fmla="*/ 427 w 427"/>
                    <a:gd name="T73" fmla="*/ 0 h 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7"/>
                    <a:gd name="T112" fmla="*/ 0 h 364"/>
                    <a:gd name="T113" fmla="*/ 427 w 427"/>
                    <a:gd name="T114" fmla="*/ 364 h 3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7" h="364">
                      <a:moveTo>
                        <a:pt x="427" y="0"/>
                      </a:moveTo>
                      <a:lnTo>
                        <a:pt x="388" y="2"/>
                      </a:lnTo>
                      <a:lnTo>
                        <a:pt x="348" y="6"/>
                      </a:lnTo>
                      <a:lnTo>
                        <a:pt x="309" y="13"/>
                      </a:lnTo>
                      <a:lnTo>
                        <a:pt x="273" y="25"/>
                      </a:lnTo>
                      <a:lnTo>
                        <a:pt x="236" y="38"/>
                      </a:lnTo>
                      <a:lnTo>
                        <a:pt x="202" y="54"/>
                      </a:lnTo>
                      <a:lnTo>
                        <a:pt x="169" y="73"/>
                      </a:lnTo>
                      <a:lnTo>
                        <a:pt x="140" y="94"/>
                      </a:lnTo>
                      <a:lnTo>
                        <a:pt x="112" y="119"/>
                      </a:lnTo>
                      <a:lnTo>
                        <a:pt x="87" y="144"/>
                      </a:lnTo>
                      <a:lnTo>
                        <a:pt x="64" y="172"/>
                      </a:lnTo>
                      <a:lnTo>
                        <a:pt x="44" y="201"/>
                      </a:lnTo>
                      <a:lnTo>
                        <a:pt x="29" y="232"/>
                      </a:lnTo>
                      <a:lnTo>
                        <a:pt x="17" y="264"/>
                      </a:lnTo>
                      <a:lnTo>
                        <a:pt x="8" y="297"/>
                      </a:lnTo>
                      <a:lnTo>
                        <a:pt x="2" y="332"/>
                      </a:lnTo>
                      <a:lnTo>
                        <a:pt x="0" y="364"/>
                      </a:lnTo>
                      <a:lnTo>
                        <a:pt x="17" y="364"/>
                      </a:lnTo>
                      <a:lnTo>
                        <a:pt x="19" y="332"/>
                      </a:lnTo>
                      <a:lnTo>
                        <a:pt x="25" y="301"/>
                      </a:lnTo>
                      <a:lnTo>
                        <a:pt x="33" y="268"/>
                      </a:lnTo>
                      <a:lnTo>
                        <a:pt x="46" y="238"/>
                      </a:lnTo>
                      <a:lnTo>
                        <a:pt x="62" y="209"/>
                      </a:lnTo>
                      <a:lnTo>
                        <a:pt x="79" y="180"/>
                      </a:lnTo>
                      <a:lnTo>
                        <a:pt x="100" y="153"/>
                      </a:lnTo>
                      <a:lnTo>
                        <a:pt x="125" y="128"/>
                      </a:lnTo>
                      <a:lnTo>
                        <a:pt x="152" y="105"/>
                      </a:lnTo>
                      <a:lnTo>
                        <a:pt x="181" y="86"/>
                      </a:lnTo>
                      <a:lnTo>
                        <a:pt x="212" y="67"/>
                      </a:lnTo>
                      <a:lnTo>
                        <a:pt x="244" y="52"/>
                      </a:lnTo>
                      <a:lnTo>
                        <a:pt x="279" y="38"/>
                      </a:lnTo>
                      <a:lnTo>
                        <a:pt x="315" y="29"/>
                      </a:lnTo>
                      <a:lnTo>
                        <a:pt x="352" y="21"/>
                      </a:lnTo>
                      <a:lnTo>
                        <a:pt x="390" y="15"/>
                      </a:lnTo>
                      <a:lnTo>
                        <a:pt x="427" y="15"/>
                      </a:lnTo>
                      <a:lnTo>
                        <a:pt x="42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110"/>
                <p:cNvSpPr>
                  <a:spLocks/>
                </p:cNvSpPr>
                <p:nvPr/>
              </p:nvSpPr>
              <p:spPr bwMode="auto">
                <a:xfrm>
                  <a:off x="3044" y="2263"/>
                  <a:ext cx="410" cy="349"/>
                </a:xfrm>
                <a:custGeom>
                  <a:avLst/>
                  <a:gdLst>
                    <a:gd name="T0" fmla="*/ 410 w 410"/>
                    <a:gd name="T1" fmla="*/ 0 h 349"/>
                    <a:gd name="T2" fmla="*/ 373 w 410"/>
                    <a:gd name="T3" fmla="*/ 0 h 349"/>
                    <a:gd name="T4" fmla="*/ 335 w 410"/>
                    <a:gd name="T5" fmla="*/ 6 h 349"/>
                    <a:gd name="T6" fmla="*/ 298 w 410"/>
                    <a:gd name="T7" fmla="*/ 14 h 349"/>
                    <a:gd name="T8" fmla="*/ 262 w 410"/>
                    <a:gd name="T9" fmla="*/ 23 h 349"/>
                    <a:gd name="T10" fmla="*/ 227 w 410"/>
                    <a:gd name="T11" fmla="*/ 37 h 349"/>
                    <a:gd name="T12" fmla="*/ 195 w 410"/>
                    <a:gd name="T13" fmla="*/ 52 h 349"/>
                    <a:gd name="T14" fmla="*/ 164 w 410"/>
                    <a:gd name="T15" fmla="*/ 71 h 349"/>
                    <a:gd name="T16" fmla="*/ 135 w 410"/>
                    <a:gd name="T17" fmla="*/ 90 h 349"/>
                    <a:gd name="T18" fmla="*/ 108 w 410"/>
                    <a:gd name="T19" fmla="*/ 113 h 349"/>
                    <a:gd name="T20" fmla="*/ 83 w 410"/>
                    <a:gd name="T21" fmla="*/ 138 h 349"/>
                    <a:gd name="T22" fmla="*/ 62 w 410"/>
                    <a:gd name="T23" fmla="*/ 165 h 349"/>
                    <a:gd name="T24" fmla="*/ 45 w 410"/>
                    <a:gd name="T25" fmla="*/ 194 h 349"/>
                    <a:gd name="T26" fmla="*/ 29 w 410"/>
                    <a:gd name="T27" fmla="*/ 223 h 349"/>
                    <a:gd name="T28" fmla="*/ 16 w 410"/>
                    <a:gd name="T29" fmla="*/ 253 h 349"/>
                    <a:gd name="T30" fmla="*/ 8 w 410"/>
                    <a:gd name="T31" fmla="*/ 286 h 349"/>
                    <a:gd name="T32" fmla="*/ 2 w 410"/>
                    <a:gd name="T33" fmla="*/ 317 h 349"/>
                    <a:gd name="T34" fmla="*/ 0 w 410"/>
                    <a:gd name="T35" fmla="*/ 349 h 349"/>
                    <a:gd name="T36" fmla="*/ 20 w 410"/>
                    <a:gd name="T37" fmla="*/ 349 h 349"/>
                    <a:gd name="T38" fmla="*/ 22 w 410"/>
                    <a:gd name="T39" fmla="*/ 317 h 349"/>
                    <a:gd name="T40" fmla="*/ 25 w 410"/>
                    <a:gd name="T41" fmla="*/ 284 h 349"/>
                    <a:gd name="T42" fmla="*/ 35 w 410"/>
                    <a:gd name="T43" fmla="*/ 253 h 349"/>
                    <a:gd name="T44" fmla="*/ 49 w 410"/>
                    <a:gd name="T45" fmla="*/ 221 h 349"/>
                    <a:gd name="T46" fmla="*/ 66 w 410"/>
                    <a:gd name="T47" fmla="*/ 192 h 349"/>
                    <a:gd name="T48" fmla="*/ 85 w 410"/>
                    <a:gd name="T49" fmla="*/ 163 h 349"/>
                    <a:gd name="T50" fmla="*/ 108 w 410"/>
                    <a:gd name="T51" fmla="*/ 136 h 349"/>
                    <a:gd name="T52" fmla="*/ 133 w 410"/>
                    <a:gd name="T53" fmla="*/ 113 h 349"/>
                    <a:gd name="T54" fmla="*/ 162 w 410"/>
                    <a:gd name="T55" fmla="*/ 90 h 349"/>
                    <a:gd name="T56" fmla="*/ 193 w 410"/>
                    <a:gd name="T57" fmla="*/ 71 h 349"/>
                    <a:gd name="T58" fmla="*/ 225 w 410"/>
                    <a:gd name="T59" fmla="*/ 54 h 349"/>
                    <a:gd name="T60" fmla="*/ 260 w 410"/>
                    <a:gd name="T61" fmla="*/ 41 h 349"/>
                    <a:gd name="T62" fmla="*/ 296 w 410"/>
                    <a:gd name="T63" fmla="*/ 29 h 349"/>
                    <a:gd name="T64" fmla="*/ 335 w 410"/>
                    <a:gd name="T65" fmla="*/ 21 h 349"/>
                    <a:gd name="T66" fmla="*/ 371 w 410"/>
                    <a:gd name="T67" fmla="*/ 16 h 349"/>
                    <a:gd name="T68" fmla="*/ 410 w 410"/>
                    <a:gd name="T69" fmla="*/ 16 h 349"/>
                    <a:gd name="T70" fmla="*/ 410 w 410"/>
                    <a:gd name="T71" fmla="*/ 0 h 3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0"/>
                    <a:gd name="T109" fmla="*/ 0 h 349"/>
                    <a:gd name="T110" fmla="*/ 410 w 410"/>
                    <a:gd name="T111" fmla="*/ 349 h 3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0" h="349">
                      <a:moveTo>
                        <a:pt x="410" y="0"/>
                      </a:moveTo>
                      <a:lnTo>
                        <a:pt x="373" y="0"/>
                      </a:lnTo>
                      <a:lnTo>
                        <a:pt x="335" y="6"/>
                      </a:lnTo>
                      <a:lnTo>
                        <a:pt x="298" y="14"/>
                      </a:lnTo>
                      <a:lnTo>
                        <a:pt x="262" y="23"/>
                      </a:lnTo>
                      <a:lnTo>
                        <a:pt x="227" y="37"/>
                      </a:lnTo>
                      <a:lnTo>
                        <a:pt x="195" y="52"/>
                      </a:lnTo>
                      <a:lnTo>
                        <a:pt x="164" y="71"/>
                      </a:lnTo>
                      <a:lnTo>
                        <a:pt x="135" y="90"/>
                      </a:lnTo>
                      <a:lnTo>
                        <a:pt x="108" y="113"/>
                      </a:lnTo>
                      <a:lnTo>
                        <a:pt x="83" y="138"/>
                      </a:lnTo>
                      <a:lnTo>
                        <a:pt x="62" y="165"/>
                      </a:lnTo>
                      <a:lnTo>
                        <a:pt x="45" y="194"/>
                      </a:lnTo>
                      <a:lnTo>
                        <a:pt x="29" y="223"/>
                      </a:lnTo>
                      <a:lnTo>
                        <a:pt x="16" y="253"/>
                      </a:lnTo>
                      <a:lnTo>
                        <a:pt x="8" y="286"/>
                      </a:lnTo>
                      <a:lnTo>
                        <a:pt x="2" y="317"/>
                      </a:lnTo>
                      <a:lnTo>
                        <a:pt x="0" y="349"/>
                      </a:lnTo>
                      <a:lnTo>
                        <a:pt x="20" y="349"/>
                      </a:lnTo>
                      <a:lnTo>
                        <a:pt x="22" y="317"/>
                      </a:lnTo>
                      <a:lnTo>
                        <a:pt x="25" y="284"/>
                      </a:lnTo>
                      <a:lnTo>
                        <a:pt x="35" y="253"/>
                      </a:lnTo>
                      <a:lnTo>
                        <a:pt x="49" y="221"/>
                      </a:lnTo>
                      <a:lnTo>
                        <a:pt x="66" y="192"/>
                      </a:lnTo>
                      <a:lnTo>
                        <a:pt x="85" y="163"/>
                      </a:lnTo>
                      <a:lnTo>
                        <a:pt x="108" y="136"/>
                      </a:lnTo>
                      <a:lnTo>
                        <a:pt x="133" y="113"/>
                      </a:lnTo>
                      <a:lnTo>
                        <a:pt x="162" y="90"/>
                      </a:lnTo>
                      <a:lnTo>
                        <a:pt x="193" y="71"/>
                      </a:lnTo>
                      <a:lnTo>
                        <a:pt x="225" y="54"/>
                      </a:lnTo>
                      <a:lnTo>
                        <a:pt x="260" y="41"/>
                      </a:lnTo>
                      <a:lnTo>
                        <a:pt x="296" y="29"/>
                      </a:lnTo>
                      <a:lnTo>
                        <a:pt x="335" y="21"/>
                      </a:lnTo>
                      <a:lnTo>
                        <a:pt x="371" y="16"/>
                      </a:lnTo>
                      <a:lnTo>
                        <a:pt x="410" y="16"/>
                      </a:lnTo>
                      <a:lnTo>
                        <a:pt x="41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111"/>
                <p:cNvSpPr>
                  <a:spLocks/>
                </p:cNvSpPr>
                <p:nvPr/>
              </p:nvSpPr>
              <p:spPr bwMode="auto">
                <a:xfrm>
                  <a:off x="3064" y="2279"/>
                  <a:ext cx="390" cy="333"/>
                </a:xfrm>
                <a:custGeom>
                  <a:avLst/>
                  <a:gdLst>
                    <a:gd name="T0" fmla="*/ 390 w 390"/>
                    <a:gd name="T1" fmla="*/ 0 h 333"/>
                    <a:gd name="T2" fmla="*/ 351 w 390"/>
                    <a:gd name="T3" fmla="*/ 0 h 333"/>
                    <a:gd name="T4" fmla="*/ 315 w 390"/>
                    <a:gd name="T5" fmla="*/ 5 h 333"/>
                    <a:gd name="T6" fmla="*/ 276 w 390"/>
                    <a:gd name="T7" fmla="*/ 13 h 333"/>
                    <a:gd name="T8" fmla="*/ 240 w 390"/>
                    <a:gd name="T9" fmla="*/ 25 h 333"/>
                    <a:gd name="T10" fmla="*/ 205 w 390"/>
                    <a:gd name="T11" fmla="*/ 38 h 333"/>
                    <a:gd name="T12" fmla="*/ 173 w 390"/>
                    <a:gd name="T13" fmla="*/ 55 h 333"/>
                    <a:gd name="T14" fmla="*/ 142 w 390"/>
                    <a:gd name="T15" fmla="*/ 74 h 333"/>
                    <a:gd name="T16" fmla="*/ 113 w 390"/>
                    <a:gd name="T17" fmla="*/ 97 h 333"/>
                    <a:gd name="T18" fmla="*/ 88 w 390"/>
                    <a:gd name="T19" fmla="*/ 120 h 333"/>
                    <a:gd name="T20" fmla="*/ 65 w 390"/>
                    <a:gd name="T21" fmla="*/ 147 h 333"/>
                    <a:gd name="T22" fmla="*/ 46 w 390"/>
                    <a:gd name="T23" fmla="*/ 176 h 333"/>
                    <a:gd name="T24" fmla="*/ 29 w 390"/>
                    <a:gd name="T25" fmla="*/ 205 h 333"/>
                    <a:gd name="T26" fmla="*/ 15 w 390"/>
                    <a:gd name="T27" fmla="*/ 237 h 333"/>
                    <a:gd name="T28" fmla="*/ 5 w 390"/>
                    <a:gd name="T29" fmla="*/ 268 h 333"/>
                    <a:gd name="T30" fmla="*/ 2 w 390"/>
                    <a:gd name="T31" fmla="*/ 301 h 333"/>
                    <a:gd name="T32" fmla="*/ 0 w 390"/>
                    <a:gd name="T33" fmla="*/ 333 h 333"/>
                    <a:gd name="T34" fmla="*/ 17 w 390"/>
                    <a:gd name="T35" fmla="*/ 333 h 333"/>
                    <a:gd name="T36" fmla="*/ 19 w 390"/>
                    <a:gd name="T37" fmla="*/ 302 h 333"/>
                    <a:gd name="T38" fmla="*/ 25 w 390"/>
                    <a:gd name="T39" fmla="*/ 272 h 333"/>
                    <a:gd name="T40" fmla="*/ 32 w 390"/>
                    <a:gd name="T41" fmla="*/ 241 h 333"/>
                    <a:gd name="T42" fmla="*/ 46 w 390"/>
                    <a:gd name="T43" fmla="*/ 210 h 333"/>
                    <a:gd name="T44" fmla="*/ 61 w 390"/>
                    <a:gd name="T45" fmla="*/ 184 h 333"/>
                    <a:gd name="T46" fmla="*/ 80 w 390"/>
                    <a:gd name="T47" fmla="*/ 157 h 333"/>
                    <a:gd name="T48" fmla="*/ 102 w 390"/>
                    <a:gd name="T49" fmla="*/ 132 h 333"/>
                    <a:gd name="T50" fmla="*/ 126 w 390"/>
                    <a:gd name="T51" fmla="*/ 107 h 333"/>
                    <a:gd name="T52" fmla="*/ 153 w 390"/>
                    <a:gd name="T53" fmla="*/ 86 h 333"/>
                    <a:gd name="T54" fmla="*/ 182 w 390"/>
                    <a:gd name="T55" fmla="*/ 69 h 333"/>
                    <a:gd name="T56" fmla="*/ 215 w 390"/>
                    <a:gd name="T57" fmla="*/ 51 h 333"/>
                    <a:gd name="T58" fmla="*/ 247 w 390"/>
                    <a:gd name="T59" fmla="*/ 38 h 333"/>
                    <a:gd name="T60" fmla="*/ 282 w 390"/>
                    <a:gd name="T61" fmla="*/ 28 h 333"/>
                    <a:gd name="T62" fmla="*/ 317 w 390"/>
                    <a:gd name="T63" fmla="*/ 21 h 333"/>
                    <a:gd name="T64" fmla="*/ 353 w 390"/>
                    <a:gd name="T65" fmla="*/ 15 h 333"/>
                    <a:gd name="T66" fmla="*/ 390 w 390"/>
                    <a:gd name="T67" fmla="*/ 15 h 333"/>
                    <a:gd name="T68" fmla="*/ 390 w 390"/>
                    <a:gd name="T69" fmla="*/ 0 h 3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0"/>
                    <a:gd name="T106" fmla="*/ 0 h 333"/>
                    <a:gd name="T107" fmla="*/ 390 w 390"/>
                    <a:gd name="T108" fmla="*/ 333 h 3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0" h="333">
                      <a:moveTo>
                        <a:pt x="390" y="0"/>
                      </a:moveTo>
                      <a:lnTo>
                        <a:pt x="351" y="0"/>
                      </a:lnTo>
                      <a:lnTo>
                        <a:pt x="315" y="5"/>
                      </a:lnTo>
                      <a:lnTo>
                        <a:pt x="276" y="13"/>
                      </a:lnTo>
                      <a:lnTo>
                        <a:pt x="240" y="25"/>
                      </a:lnTo>
                      <a:lnTo>
                        <a:pt x="205" y="38"/>
                      </a:lnTo>
                      <a:lnTo>
                        <a:pt x="173" y="55"/>
                      </a:lnTo>
                      <a:lnTo>
                        <a:pt x="142" y="74"/>
                      </a:lnTo>
                      <a:lnTo>
                        <a:pt x="113" y="97"/>
                      </a:lnTo>
                      <a:lnTo>
                        <a:pt x="88" y="120"/>
                      </a:lnTo>
                      <a:lnTo>
                        <a:pt x="65" y="147"/>
                      </a:lnTo>
                      <a:lnTo>
                        <a:pt x="46" y="176"/>
                      </a:lnTo>
                      <a:lnTo>
                        <a:pt x="29" y="205"/>
                      </a:lnTo>
                      <a:lnTo>
                        <a:pt x="15" y="237"/>
                      </a:lnTo>
                      <a:lnTo>
                        <a:pt x="5" y="268"/>
                      </a:lnTo>
                      <a:lnTo>
                        <a:pt x="2" y="301"/>
                      </a:lnTo>
                      <a:lnTo>
                        <a:pt x="0" y="333"/>
                      </a:lnTo>
                      <a:lnTo>
                        <a:pt x="17" y="333"/>
                      </a:lnTo>
                      <a:lnTo>
                        <a:pt x="19" y="302"/>
                      </a:lnTo>
                      <a:lnTo>
                        <a:pt x="25" y="272"/>
                      </a:lnTo>
                      <a:lnTo>
                        <a:pt x="32" y="241"/>
                      </a:lnTo>
                      <a:lnTo>
                        <a:pt x="46" y="210"/>
                      </a:lnTo>
                      <a:lnTo>
                        <a:pt x="61" y="184"/>
                      </a:lnTo>
                      <a:lnTo>
                        <a:pt x="80" y="157"/>
                      </a:lnTo>
                      <a:lnTo>
                        <a:pt x="102" y="132"/>
                      </a:lnTo>
                      <a:lnTo>
                        <a:pt x="126" y="107"/>
                      </a:lnTo>
                      <a:lnTo>
                        <a:pt x="153" y="86"/>
                      </a:lnTo>
                      <a:lnTo>
                        <a:pt x="182" y="69"/>
                      </a:lnTo>
                      <a:lnTo>
                        <a:pt x="215" y="51"/>
                      </a:lnTo>
                      <a:lnTo>
                        <a:pt x="247" y="38"/>
                      </a:lnTo>
                      <a:lnTo>
                        <a:pt x="282" y="28"/>
                      </a:lnTo>
                      <a:lnTo>
                        <a:pt x="317" y="21"/>
                      </a:lnTo>
                      <a:lnTo>
                        <a:pt x="353" y="15"/>
                      </a:lnTo>
                      <a:lnTo>
                        <a:pt x="390" y="15"/>
                      </a:lnTo>
                      <a:lnTo>
                        <a:pt x="390"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112"/>
                <p:cNvSpPr>
                  <a:spLocks/>
                </p:cNvSpPr>
                <p:nvPr/>
              </p:nvSpPr>
              <p:spPr bwMode="auto">
                <a:xfrm>
                  <a:off x="3081" y="2294"/>
                  <a:ext cx="373" cy="318"/>
                </a:xfrm>
                <a:custGeom>
                  <a:avLst/>
                  <a:gdLst>
                    <a:gd name="T0" fmla="*/ 373 w 373"/>
                    <a:gd name="T1" fmla="*/ 0 h 318"/>
                    <a:gd name="T2" fmla="*/ 336 w 373"/>
                    <a:gd name="T3" fmla="*/ 0 h 318"/>
                    <a:gd name="T4" fmla="*/ 300 w 373"/>
                    <a:gd name="T5" fmla="*/ 6 h 318"/>
                    <a:gd name="T6" fmla="*/ 265 w 373"/>
                    <a:gd name="T7" fmla="*/ 13 h 318"/>
                    <a:gd name="T8" fmla="*/ 230 w 373"/>
                    <a:gd name="T9" fmla="*/ 23 h 318"/>
                    <a:gd name="T10" fmla="*/ 198 w 373"/>
                    <a:gd name="T11" fmla="*/ 36 h 318"/>
                    <a:gd name="T12" fmla="*/ 165 w 373"/>
                    <a:gd name="T13" fmla="*/ 54 h 318"/>
                    <a:gd name="T14" fmla="*/ 136 w 373"/>
                    <a:gd name="T15" fmla="*/ 71 h 318"/>
                    <a:gd name="T16" fmla="*/ 109 w 373"/>
                    <a:gd name="T17" fmla="*/ 92 h 318"/>
                    <a:gd name="T18" fmla="*/ 85 w 373"/>
                    <a:gd name="T19" fmla="*/ 117 h 318"/>
                    <a:gd name="T20" fmla="*/ 63 w 373"/>
                    <a:gd name="T21" fmla="*/ 142 h 318"/>
                    <a:gd name="T22" fmla="*/ 44 w 373"/>
                    <a:gd name="T23" fmla="*/ 169 h 318"/>
                    <a:gd name="T24" fmla="*/ 29 w 373"/>
                    <a:gd name="T25" fmla="*/ 195 h 318"/>
                    <a:gd name="T26" fmla="*/ 15 w 373"/>
                    <a:gd name="T27" fmla="*/ 226 h 318"/>
                    <a:gd name="T28" fmla="*/ 8 w 373"/>
                    <a:gd name="T29" fmla="*/ 257 h 318"/>
                    <a:gd name="T30" fmla="*/ 2 w 373"/>
                    <a:gd name="T31" fmla="*/ 287 h 318"/>
                    <a:gd name="T32" fmla="*/ 0 w 373"/>
                    <a:gd name="T33" fmla="*/ 318 h 318"/>
                    <a:gd name="T34" fmla="*/ 17 w 373"/>
                    <a:gd name="T35" fmla="*/ 318 h 318"/>
                    <a:gd name="T36" fmla="*/ 19 w 373"/>
                    <a:gd name="T37" fmla="*/ 289 h 318"/>
                    <a:gd name="T38" fmla="*/ 25 w 373"/>
                    <a:gd name="T39" fmla="*/ 259 h 318"/>
                    <a:gd name="T40" fmla="*/ 33 w 373"/>
                    <a:gd name="T41" fmla="*/ 230 h 318"/>
                    <a:gd name="T42" fmla="*/ 44 w 373"/>
                    <a:gd name="T43" fmla="*/ 201 h 318"/>
                    <a:gd name="T44" fmla="*/ 60 w 373"/>
                    <a:gd name="T45" fmla="*/ 174 h 318"/>
                    <a:gd name="T46" fmla="*/ 77 w 373"/>
                    <a:gd name="T47" fmla="*/ 149 h 318"/>
                    <a:gd name="T48" fmla="*/ 98 w 373"/>
                    <a:gd name="T49" fmla="*/ 126 h 318"/>
                    <a:gd name="T50" fmla="*/ 121 w 373"/>
                    <a:gd name="T51" fmla="*/ 103 h 318"/>
                    <a:gd name="T52" fmla="*/ 148 w 373"/>
                    <a:gd name="T53" fmla="*/ 84 h 318"/>
                    <a:gd name="T54" fmla="*/ 175 w 373"/>
                    <a:gd name="T55" fmla="*/ 65 h 318"/>
                    <a:gd name="T56" fmla="*/ 206 w 373"/>
                    <a:gd name="T57" fmla="*/ 50 h 318"/>
                    <a:gd name="T58" fmla="*/ 236 w 373"/>
                    <a:gd name="T59" fmla="*/ 38 h 318"/>
                    <a:gd name="T60" fmla="*/ 269 w 373"/>
                    <a:gd name="T61" fmla="*/ 27 h 318"/>
                    <a:gd name="T62" fmla="*/ 303 w 373"/>
                    <a:gd name="T63" fmla="*/ 21 h 318"/>
                    <a:gd name="T64" fmla="*/ 338 w 373"/>
                    <a:gd name="T65" fmla="*/ 15 h 318"/>
                    <a:gd name="T66" fmla="*/ 373 w 373"/>
                    <a:gd name="T67" fmla="*/ 15 h 318"/>
                    <a:gd name="T68" fmla="*/ 373 w 373"/>
                    <a:gd name="T69" fmla="*/ 0 h 3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3"/>
                    <a:gd name="T106" fmla="*/ 0 h 318"/>
                    <a:gd name="T107" fmla="*/ 373 w 373"/>
                    <a:gd name="T108" fmla="*/ 318 h 3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3" h="318">
                      <a:moveTo>
                        <a:pt x="373" y="0"/>
                      </a:moveTo>
                      <a:lnTo>
                        <a:pt x="336" y="0"/>
                      </a:lnTo>
                      <a:lnTo>
                        <a:pt x="300" y="6"/>
                      </a:lnTo>
                      <a:lnTo>
                        <a:pt x="265" y="13"/>
                      </a:lnTo>
                      <a:lnTo>
                        <a:pt x="230" y="23"/>
                      </a:lnTo>
                      <a:lnTo>
                        <a:pt x="198" y="36"/>
                      </a:lnTo>
                      <a:lnTo>
                        <a:pt x="165" y="54"/>
                      </a:lnTo>
                      <a:lnTo>
                        <a:pt x="136" y="71"/>
                      </a:lnTo>
                      <a:lnTo>
                        <a:pt x="109" y="92"/>
                      </a:lnTo>
                      <a:lnTo>
                        <a:pt x="85" y="117"/>
                      </a:lnTo>
                      <a:lnTo>
                        <a:pt x="63" y="142"/>
                      </a:lnTo>
                      <a:lnTo>
                        <a:pt x="44" y="169"/>
                      </a:lnTo>
                      <a:lnTo>
                        <a:pt x="29" y="195"/>
                      </a:lnTo>
                      <a:lnTo>
                        <a:pt x="15" y="226"/>
                      </a:lnTo>
                      <a:lnTo>
                        <a:pt x="8" y="257"/>
                      </a:lnTo>
                      <a:lnTo>
                        <a:pt x="2" y="287"/>
                      </a:lnTo>
                      <a:lnTo>
                        <a:pt x="0" y="318"/>
                      </a:lnTo>
                      <a:lnTo>
                        <a:pt x="17" y="318"/>
                      </a:lnTo>
                      <a:lnTo>
                        <a:pt x="19" y="289"/>
                      </a:lnTo>
                      <a:lnTo>
                        <a:pt x="25" y="259"/>
                      </a:lnTo>
                      <a:lnTo>
                        <a:pt x="33" y="230"/>
                      </a:lnTo>
                      <a:lnTo>
                        <a:pt x="44" y="201"/>
                      </a:lnTo>
                      <a:lnTo>
                        <a:pt x="60" y="174"/>
                      </a:lnTo>
                      <a:lnTo>
                        <a:pt x="77" y="149"/>
                      </a:lnTo>
                      <a:lnTo>
                        <a:pt x="98" y="126"/>
                      </a:lnTo>
                      <a:lnTo>
                        <a:pt x="121" y="103"/>
                      </a:lnTo>
                      <a:lnTo>
                        <a:pt x="148" y="84"/>
                      </a:lnTo>
                      <a:lnTo>
                        <a:pt x="175" y="65"/>
                      </a:lnTo>
                      <a:lnTo>
                        <a:pt x="206" y="50"/>
                      </a:lnTo>
                      <a:lnTo>
                        <a:pt x="236" y="38"/>
                      </a:lnTo>
                      <a:lnTo>
                        <a:pt x="269" y="27"/>
                      </a:lnTo>
                      <a:lnTo>
                        <a:pt x="303" y="21"/>
                      </a:lnTo>
                      <a:lnTo>
                        <a:pt x="338" y="15"/>
                      </a:lnTo>
                      <a:lnTo>
                        <a:pt x="373" y="15"/>
                      </a:lnTo>
                      <a:lnTo>
                        <a:pt x="373"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113"/>
                <p:cNvSpPr>
                  <a:spLocks/>
                </p:cNvSpPr>
                <p:nvPr/>
              </p:nvSpPr>
              <p:spPr bwMode="auto">
                <a:xfrm>
                  <a:off x="3098" y="2309"/>
                  <a:ext cx="356" cy="303"/>
                </a:xfrm>
                <a:custGeom>
                  <a:avLst/>
                  <a:gdLst>
                    <a:gd name="T0" fmla="*/ 356 w 356"/>
                    <a:gd name="T1" fmla="*/ 0 h 303"/>
                    <a:gd name="T2" fmla="*/ 321 w 356"/>
                    <a:gd name="T3" fmla="*/ 0 h 303"/>
                    <a:gd name="T4" fmla="*/ 286 w 356"/>
                    <a:gd name="T5" fmla="*/ 6 h 303"/>
                    <a:gd name="T6" fmla="*/ 252 w 356"/>
                    <a:gd name="T7" fmla="*/ 12 h 303"/>
                    <a:gd name="T8" fmla="*/ 219 w 356"/>
                    <a:gd name="T9" fmla="*/ 23 h 303"/>
                    <a:gd name="T10" fmla="*/ 189 w 356"/>
                    <a:gd name="T11" fmla="*/ 35 h 303"/>
                    <a:gd name="T12" fmla="*/ 158 w 356"/>
                    <a:gd name="T13" fmla="*/ 50 h 303"/>
                    <a:gd name="T14" fmla="*/ 131 w 356"/>
                    <a:gd name="T15" fmla="*/ 69 h 303"/>
                    <a:gd name="T16" fmla="*/ 104 w 356"/>
                    <a:gd name="T17" fmla="*/ 88 h 303"/>
                    <a:gd name="T18" fmla="*/ 81 w 356"/>
                    <a:gd name="T19" fmla="*/ 111 h 303"/>
                    <a:gd name="T20" fmla="*/ 60 w 356"/>
                    <a:gd name="T21" fmla="*/ 134 h 303"/>
                    <a:gd name="T22" fmla="*/ 43 w 356"/>
                    <a:gd name="T23" fmla="*/ 159 h 303"/>
                    <a:gd name="T24" fmla="*/ 27 w 356"/>
                    <a:gd name="T25" fmla="*/ 186 h 303"/>
                    <a:gd name="T26" fmla="*/ 16 w 356"/>
                    <a:gd name="T27" fmla="*/ 215 h 303"/>
                    <a:gd name="T28" fmla="*/ 8 w 356"/>
                    <a:gd name="T29" fmla="*/ 244 h 303"/>
                    <a:gd name="T30" fmla="*/ 2 w 356"/>
                    <a:gd name="T31" fmla="*/ 274 h 303"/>
                    <a:gd name="T32" fmla="*/ 0 w 356"/>
                    <a:gd name="T33" fmla="*/ 303 h 303"/>
                    <a:gd name="T34" fmla="*/ 18 w 356"/>
                    <a:gd name="T35" fmla="*/ 303 h 303"/>
                    <a:gd name="T36" fmla="*/ 19 w 356"/>
                    <a:gd name="T37" fmla="*/ 272 h 303"/>
                    <a:gd name="T38" fmla="*/ 25 w 356"/>
                    <a:gd name="T39" fmla="*/ 244 h 303"/>
                    <a:gd name="T40" fmla="*/ 35 w 356"/>
                    <a:gd name="T41" fmla="*/ 215 h 303"/>
                    <a:gd name="T42" fmla="*/ 48 w 356"/>
                    <a:gd name="T43" fmla="*/ 186 h 303"/>
                    <a:gd name="T44" fmla="*/ 64 w 356"/>
                    <a:gd name="T45" fmla="*/ 159 h 303"/>
                    <a:gd name="T46" fmla="*/ 83 w 356"/>
                    <a:gd name="T47" fmla="*/ 134 h 303"/>
                    <a:gd name="T48" fmla="*/ 106 w 356"/>
                    <a:gd name="T49" fmla="*/ 110 h 303"/>
                    <a:gd name="T50" fmla="*/ 131 w 356"/>
                    <a:gd name="T51" fmla="*/ 88 h 303"/>
                    <a:gd name="T52" fmla="*/ 158 w 356"/>
                    <a:gd name="T53" fmla="*/ 69 h 303"/>
                    <a:gd name="T54" fmla="*/ 187 w 356"/>
                    <a:gd name="T55" fmla="*/ 54 h 303"/>
                    <a:gd name="T56" fmla="*/ 219 w 356"/>
                    <a:gd name="T57" fmla="*/ 39 h 303"/>
                    <a:gd name="T58" fmla="*/ 252 w 356"/>
                    <a:gd name="T59" fmla="*/ 29 h 303"/>
                    <a:gd name="T60" fmla="*/ 286 w 356"/>
                    <a:gd name="T61" fmla="*/ 21 h 303"/>
                    <a:gd name="T62" fmla="*/ 321 w 356"/>
                    <a:gd name="T63" fmla="*/ 16 h 303"/>
                    <a:gd name="T64" fmla="*/ 356 w 356"/>
                    <a:gd name="T65" fmla="*/ 14 h 303"/>
                    <a:gd name="T66" fmla="*/ 356 w 356"/>
                    <a:gd name="T67" fmla="*/ 0 h 3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6"/>
                    <a:gd name="T103" fmla="*/ 0 h 303"/>
                    <a:gd name="T104" fmla="*/ 356 w 356"/>
                    <a:gd name="T105" fmla="*/ 303 h 30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6" h="303">
                      <a:moveTo>
                        <a:pt x="356" y="0"/>
                      </a:moveTo>
                      <a:lnTo>
                        <a:pt x="321" y="0"/>
                      </a:lnTo>
                      <a:lnTo>
                        <a:pt x="286" y="6"/>
                      </a:lnTo>
                      <a:lnTo>
                        <a:pt x="252" y="12"/>
                      </a:lnTo>
                      <a:lnTo>
                        <a:pt x="219" y="23"/>
                      </a:lnTo>
                      <a:lnTo>
                        <a:pt x="189" y="35"/>
                      </a:lnTo>
                      <a:lnTo>
                        <a:pt x="158" y="50"/>
                      </a:lnTo>
                      <a:lnTo>
                        <a:pt x="131" y="69"/>
                      </a:lnTo>
                      <a:lnTo>
                        <a:pt x="104" y="88"/>
                      </a:lnTo>
                      <a:lnTo>
                        <a:pt x="81" y="111"/>
                      </a:lnTo>
                      <a:lnTo>
                        <a:pt x="60" y="134"/>
                      </a:lnTo>
                      <a:lnTo>
                        <a:pt x="43" y="159"/>
                      </a:lnTo>
                      <a:lnTo>
                        <a:pt x="27" y="186"/>
                      </a:lnTo>
                      <a:lnTo>
                        <a:pt x="16" y="215"/>
                      </a:lnTo>
                      <a:lnTo>
                        <a:pt x="8" y="244"/>
                      </a:lnTo>
                      <a:lnTo>
                        <a:pt x="2" y="274"/>
                      </a:lnTo>
                      <a:lnTo>
                        <a:pt x="0" y="303"/>
                      </a:lnTo>
                      <a:lnTo>
                        <a:pt x="18" y="303"/>
                      </a:lnTo>
                      <a:lnTo>
                        <a:pt x="19" y="272"/>
                      </a:lnTo>
                      <a:lnTo>
                        <a:pt x="25" y="244"/>
                      </a:lnTo>
                      <a:lnTo>
                        <a:pt x="35" y="215"/>
                      </a:lnTo>
                      <a:lnTo>
                        <a:pt x="48" y="186"/>
                      </a:lnTo>
                      <a:lnTo>
                        <a:pt x="64" y="159"/>
                      </a:lnTo>
                      <a:lnTo>
                        <a:pt x="83" y="134"/>
                      </a:lnTo>
                      <a:lnTo>
                        <a:pt x="106" y="110"/>
                      </a:lnTo>
                      <a:lnTo>
                        <a:pt x="131" y="88"/>
                      </a:lnTo>
                      <a:lnTo>
                        <a:pt x="158" y="69"/>
                      </a:lnTo>
                      <a:lnTo>
                        <a:pt x="187" y="54"/>
                      </a:lnTo>
                      <a:lnTo>
                        <a:pt x="219" y="39"/>
                      </a:lnTo>
                      <a:lnTo>
                        <a:pt x="252" y="29"/>
                      </a:lnTo>
                      <a:lnTo>
                        <a:pt x="286" y="21"/>
                      </a:lnTo>
                      <a:lnTo>
                        <a:pt x="321" y="16"/>
                      </a:lnTo>
                      <a:lnTo>
                        <a:pt x="356" y="14"/>
                      </a:lnTo>
                      <a:lnTo>
                        <a:pt x="35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114"/>
                <p:cNvSpPr>
                  <a:spLocks/>
                </p:cNvSpPr>
                <p:nvPr/>
              </p:nvSpPr>
              <p:spPr bwMode="auto">
                <a:xfrm>
                  <a:off x="3116" y="2323"/>
                  <a:ext cx="338" cy="289"/>
                </a:xfrm>
                <a:custGeom>
                  <a:avLst/>
                  <a:gdLst>
                    <a:gd name="T0" fmla="*/ 338 w 338"/>
                    <a:gd name="T1" fmla="*/ 0 h 289"/>
                    <a:gd name="T2" fmla="*/ 303 w 338"/>
                    <a:gd name="T3" fmla="*/ 2 h 289"/>
                    <a:gd name="T4" fmla="*/ 268 w 338"/>
                    <a:gd name="T5" fmla="*/ 7 h 289"/>
                    <a:gd name="T6" fmla="*/ 234 w 338"/>
                    <a:gd name="T7" fmla="*/ 15 h 289"/>
                    <a:gd name="T8" fmla="*/ 201 w 338"/>
                    <a:gd name="T9" fmla="*/ 25 h 289"/>
                    <a:gd name="T10" fmla="*/ 169 w 338"/>
                    <a:gd name="T11" fmla="*/ 40 h 289"/>
                    <a:gd name="T12" fmla="*/ 140 w 338"/>
                    <a:gd name="T13" fmla="*/ 55 h 289"/>
                    <a:gd name="T14" fmla="*/ 113 w 338"/>
                    <a:gd name="T15" fmla="*/ 74 h 289"/>
                    <a:gd name="T16" fmla="*/ 88 w 338"/>
                    <a:gd name="T17" fmla="*/ 96 h 289"/>
                    <a:gd name="T18" fmla="*/ 65 w 338"/>
                    <a:gd name="T19" fmla="*/ 120 h 289"/>
                    <a:gd name="T20" fmla="*/ 46 w 338"/>
                    <a:gd name="T21" fmla="*/ 145 h 289"/>
                    <a:gd name="T22" fmla="*/ 30 w 338"/>
                    <a:gd name="T23" fmla="*/ 172 h 289"/>
                    <a:gd name="T24" fmla="*/ 17 w 338"/>
                    <a:gd name="T25" fmla="*/ 201 h 289"/>
                    <a:gd name="T26" fmla="*/ 7 w 338"/>
                    <a:gd name="T27" fmla="*/ 230 h 289"/>
                    <a:gd name="T28" fmla="*/ 1 w 338"/>
                    <a:gd name="T29" fmla="*/ 258 h 289"/>
                    <a:gd name="T30" fmla="*/ 0 w 338"/>
                    <a:gd name="T31" fmla="*/ 289 h 289"/>
                    <a:gd name="T32" fmla="*/ 19 w 338"/>
                    <a:gd name="T33" fmla="*/ 289 h 289"/>
                    <a:gd name="T34" fmla="*/ 21 w 338"/>
                    <a:gd name="T35" fmla="*/ 260 h 289"/>
                    <a:gd name="T36" fmla="*/ 25 w 338"/>
                    <a:gd name="T37" fmla="*/ 234 h 289"/>
                    <a:gd name="T38" fmla="*/ 34 w 338"/>
                    <a:gd name="T39" fmla="*/ 205 h 289"/>
                    <a:gd name="T40" fmla="*/ 46 w 338"/>
                    <a:gd name="T41" fmla="*/ 178 h 289"/>
                    <a:gd name="T42" fmla="*/ 61 w 338"/>
                    <a:gd name="T43" fmla="*/ 153 h 289"/>
                    <a:gd name="T44" fmla="*/ 78 w 338"/>
                    <a:gd name="T45" fmla="*/ 128 h 289"/>
                    <a:gd name="T46" fmla="*/ 99 w 338"/>
                    <a:gd name="T47" fmla="*/ 107 h 289"/>
                    <a:gd name="T48" fmla="*/ 124 w 338"/>
                    <a:gd name="T49" fmla="*/ 86 h 289"/>
                    <a:gd name="T50" fmla="*/ 149 w 338"/>
                    <a:gd name="T51" fmla="*/ 69 h 289"/>
                    <a:gd name="T52" fmla="*/ 178 w 338"/>
                    <a:gd name="T53" fmla="*/ 53 h 289"/>
                    <a:gd name="T54" fmla="*/ 207 w 338"/>
                    <a:gd name="T55" fmla="*/ 40 h 289"/>
                    <a:gd name="T56" fmla="*/ 240 w 338"/>
                    <a:gd name="T57" fmla="*/ 28 h 289"/>
                    <a:gd name="T58" fmla="*/ 272 w 338"/>
                    <a:gd name="T59" fmla="*/ 23 h 289"/>
                    <a:gd name="T60" fmla="*/ 305 w 338"/>
                    <a:gd name="T61" fmla="*/ 17 h 289"/>
                    <a:gd name="T62" fmla="*/ 338 w 338"/>
                    <a:gd name="T63" fmla="*/ 15 h 289"/>
                    <a:gd name="T64" fmla="*/ 338 w 338"/>
                    <a:gd name="T65" fmla="*/ 0 h 2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8"/>
                    <a:gd name="T100" fmla="*/ 0 h 289"/>
                    <a:gd name="T101" fmla="*/ 338 w 338"/>
                    <a:gd name="T102" fmla="*/ 289 h 2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8" h="289">
                      <a:moveTo>
                        <a:pt x="338" y="0"/>
                      </a:moveTo>
                      <a:lnTo>
                        <a:pt x="303" y="2"/>
                      </a:lnTo>
                      <a:lnTo>
                        <a:pt x="268" y="7"/>
                      </a:lnTo>
                      <a:lnTo>
                        <a:pt x="234" y="15"/>
                      </a:lnTo>
                      <a:lnTo>
                        <a:pt x="201" y="25"/>
                      </a:lnTo>
                      <a:lnTo>
                        <a:pt x="169" y="40"/>
                      </a:lnTo>
                      <a:lnTo>
                        <a:pt x="140" y="55"/>
                      </a:lnTo>
                      <a:lnTo>
                        <a:pt x="113" y="74"/>
                      </a:lnTo>
                      <a:lnTo>
                        <a:pt x="88" y="96"/>
                      </a:lnTo>
                      <a:lnTo>
                        <a:pt x="65" y="120"/>
                      </a:lnTo>
                      <a:lnTo>
                        <a:pt x="46" y="145"/>
                      </a:lnTo>
                      <a:lnTo>
                        <a:pt x="30" y="172"/>
                      </a:lnTo>
                      <a:lnTo>
                        <a:pt x="17" y="201"/>
                      </a:lnTo>
                      <a:lnTo>
                        <a:pt x="7" y="230"/>
                      </a:lnTo>
                      <a:lnTo>
                        <a:pt x="1" y="258"/>
                      </a:lnTo>
                      <a:lnTo>
                        <a:pt x="0" y="289"/>
                      </a:lnTo>
                      <a:lnTo>
                        <a:pt x="19" y="289"/>
                      </a:lnTo>
                      <a:lnTo>
                        <a:pt x="21" y="260"/>
                      </a:lnTo>
                      <a:lnTo>
                        <a:pt x="25" y="234"/>
                      </a:lnTo>
                      <a:lnTo>
                        <a:pt x="34" y="205"/>
                      </a:lnTo>
                      <a:lnTo>
                        <a:pt x="46" y="178"/>
                      </a:lnTo>
                      <a:lnTo>
                        <a:pt x="61" y="153"/>
                      </a:lnTo>
                      <a:lnTo>
                        <a:pt x="78" y="128"/>
                      </a:lnTo>
                      <a:lnTo>
                        <a:pt x="99" y="107"/>
                      </a:lnTo>
                      <a:lnTo>
                        <a:pt x="124" y="86"/>
                      </a:lnTo>
                      <a:lnTo>
                        <a:pt x="149" y="69"/>
                      </a:lnTo>
                      <a:lnTo>
                        <a:pt x="178" y="53"/>
                      </a:lnTo>
                      <a:lnTo>
                        <a:pt x="207" y="40"/>
                      </a:lnTo>
                      <a:lnTo>
                        <a:pt x="240" y="28"/>
                      </a:lnTo>
                      <a:lnTo>
                        <a:pt x="272" y="23"/>
                      </a:lnTo>
                      <a:lnTo>
                        <a:pt x="305" y="17"/>
                      </a:lnTo>
                      <a:lnTo>
                        <a:pt x="338" y="15"/>
                      </a:lnTo>
                      <a:lnTo>
                        <a:pt x="338"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115"/>
                <p:cNvSpPr>
                  <a:spLocks/>
                </p:cNvSpPr>
                <p:nvPr/>
              </p:nvSpPr>
              <p:spPr bwMode="auto">
                <a:xfrm>
                  <a:off x="3135" y="2338"/>
                  <a:ext cx="319" cy="274"/>
                </a:xfrm>
                <a:custGeom>
                  <a:avLst/>
                  <a:gdLst>
                    <a:gd name="T0" fmla="*/ 319 w 319"/>
                    <a:gd name="T1" fmla="*/ 0 h 274"/>
                    <a:gd name="T2" fmla="*/ 286 w 319"/>
                    <a:gd name="T3" fmla="*/ 2 h 274"/>
                    <a:gd name="T4" fmla="*/ 253 w 319"/>
                    <a:gd name="T5" fmla="*/ 8 h 274"/>
                    <a:gd name="T6" fmla="*/ 221 w 319"/>
                    <a:gd name="T7" fmla="*/ 13 h 274"/>
                    <a:gd name="T8" fmla="*/ 188 w 319"/>
                    <a:gd name="T9" fmla="*/ 25 h 274"/>
                    <a:gd name="T10" fmla="*/ 159 w 319"/>
                    <a:gd name="T11" fmla="*/ 38 h 274"/>
                    <a:gd name="T12" fmla="*/ 130 w 319"/>
                    <a:gd name="T13" fmla="*/ 54 h 274"/>
                    <a:gd name="T14" fmla="*/ 105 w 319"/>
                    <a:gd name="T15" fmla="*/ 71 h 274"/>
                    <a:gd name="T16" fmla="*/ 80 w 319"/>
                    <a:gd name="T17" fmla="*/ 92 h 274"/>
                    <a:gd name="T18" fmla="*/ 59 w 319"/>
                    <a:gd name="T19" fmla="*/ 113 h 274"/>
                    <a:gd name="T20" fmla="*/ 42 w 319"/>
                    <a:gd name="T21" fmla="*/ 138 h 274"/>
                    <a:gd name="T22" fmla="*/ 27 w 319"/>
                    <a:gd name="T23" fmla="*/ 163 h 274"/>
                    <a:gd name="T24" fmla="*/ 15 w 319"/>
                    <a:gd name="T25" fmla="*/ 190 h 274"/>
                    <a:gd name="T26" fmla="*/ 6 w 319"/>
                    <a:gd name="T27" fmla="*/ 219 h 274"/>
                    <a:gd name="T28" fmla="*/ 2 w 319"/>
                    <a:gd name="T29" fmla="*/ 245 h 274"/>
                    <a:gd name="T30" fmla="*/ 0 w 319"/>
                    <a:gd name="T31" fmla="*/ 274 h 274"/>
                    <a:gd name="T32" fmla="*/ 17 w 319"/>
                    <a:gd name="T33" fmla="*/ 274 h 274"/>
                    <a:gd name="T34" fmla="*/ 19 w 319"/>
                    <a:gd name="T35" fmla="*/ 245 h 274"/>
                    <a:gd name="T36" fmla="*/ 25 w 319"/>
                    <a:gd name="T37" fmla="*/ 217 h 274"/>
                    <a:gd name="T38" fmla="*/ 34 w 319"/>
                    <a:gd name="T39" fmla="*/ 190 h 274"/>
                    <a:gd name="T40" fmla="*/ 46 w 319"/>
                    <a:gd name="T41" fmla="*/ 163 h 274"/>
                    <a:gd name="T42" fmla="*/ 63 w 319"/>
                    <a:gd name="T43" fmla="*/ 136 h 274"/>
                    <a:gd name="T44" fmla="*/ 82 w 319"/>
                    <a:gd name="T45" fmla="*/ 113 h 274"/>
                    <a:gd name="T46" fmla="*/ 105 w 319"/>
                    <a:gd name="T47" fmla="*/ 92 h 274"/>
                    <a:gd name="T48" fmla="*/ 130 w 319"/>
                    <a:gd name="T49" fmla="*/ 73 h 274"/>
                    <a:gd name="T50" fmla="*/ 159 w 319"/>
                    <a:gd name="T51" fmla="*/ 56 h 274"/>
                    <a:gd name="T52" fmla="*/ 188 w 319"/>
                    <a:gd name="T53" fmla="*/ 42 h 274"/>
                    <a:gd name="T54" fmla="*/ 219 w 319"/>
                    <a:gd name="T55" fmla="*/ 31 h 274"/>
                    <a:gd name="T56" fmla="*/ 251 w 319"/>
                    <a:gd name="T57" fmla="*/ 23 h 274"/>
                    <a:gd name="T58" fmla="*/ 286 w 319"/>
                    <a:gd name="T59" fmla="*/ 17 h 274"/>
                    <a:gd name="T60" fmla="*/ 319 w 319"/>
                    <a:gd name="T61" fmla="*/ 15 h 274"/>
                    <a:gd name="T62" fmla="*/ 319 w 319"/>
                    <a:gd name="T63" fmla="*/ 0 h 2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9"/>
                    <a:gd name="T97" fmla="*/ 0 h 274"/>
                    <a:gd name="T98" fmla="*/ 319 w 319"/>
                    <a:gd name="T99" fmla="*/ 274 h 2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9" h="274">
                      <a:moveTo>
                        <a:pt x="319" y="0"/>
                      </a:moveTo>
                      <a:lnTo>
                        <a:pt x="286" y="2"/>
                      </a:lnTo>
                      <a:lnTo>
                        <a:pt x="253" y="8"/>
                      </a:lnTo>
                      <a:lnTo>
                        <a:pt x="221" y="13"/>
                      </a:lnTo>
                      <a:lnTo>
                        <a:pt x="188" y="25"/>
                      </a:lnTo>
                      <a:lnTo>
                        <a:pt x="159" y="38"/>
                      </a:lnTo>
                      <a:lnTo>
                        <a:pt x="130" y="54"/>
                      </a:lnTo>
                      <a:lnTo>
                        <a:pt x="105" y="71"/>
                      </a:lnTo>
                      <a:lnTo>
                        <a:pt x="80" y="92"/>
                      </a:lnTo>
                      <a:lnTo>
                        <a:pt x="59" y="113"/>
                      </a:lnTo>
                      <a:lnTo>
                        <a:pt x="42" y="138"/>
                      </a:lnTo>
                      <a:lnTo>
                        <a:pt x="27" y="163"/>
                      </a:lnTo>
                      <a:lnTo>
                        <a:pt x="15" y="190"/>
                      </a:lnTo>
                      <a:lnTo>
                        <a:pt x="6" y="219"/>
                      </a:lnTo>
                      <a:lnTo>
                        <a:pt x="2" y="245"/>
                      </a:lnTo>
                      <a:lnTo>
                        <a:pt x="0" y="274"/>
                      </a:lnTo>
                      <a:lnTo>
                        <a:pt x="17" y="274"/>
                      </a:lnTo>
                      <a:lnTo>
                        <a:pt x="19" y="245"/>
                      </a:lnTo>
                      <a:lnTo>
                        <a:pt x="25" y="217"/>
                      </a:lnTo>
                      <a:lnTo>
                        <a:pt x="34" y="190"/>
                      </a:lnTo>
                      <a:lnTo>
                        <a:pt x="46" y="163"/>
                      </a:lnTo>
                      <a:lnTo>
                        <a:pt x="63" y="136"/>
                      </a:lnTo>
                      <a:lnTo>
                        <a:pt x="82" y="113"/>
                      </a:lnTo>
                      <a:lnTo>
                        <a:pt x="105" y="92"/>
                      </a:lnTo>
                      <a:lnTo>
                        <a:pt x="130" y="73"/>
                      </a:lnTo>
                      <a:lnTo>
                        <a:pt x="159" y="56"/>
                      </a:lnTo>
                      <a:lnTo>
                        <a:pt x="188" y="42"/>
                      </a:lnTo>
                      <a:lnTo>
                        <a:pt x="219" y="31"/>
                      </a:lnTo>
                      <a:lnTo>
                        <a:pt x="251" y="23"/>
                      </a:lnTo>
                      <a:lnTo>
                        <a:pt x="286" y="17"/>
                      </a:lnTo>
                      <a:lnTo>
                        <a:pt x="319" y="15"/>
                      </a:lnTo>
                      <a:lnTo>
                        <a:pt x="31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5" name="Freeform 116"/>
                <p:cNvSpPr>
                  <a:spLocks/>
                </p:cNvSpPr>
                <p:nvPr/>
              </p:nvSpPr>
              <p:spPr bwMode="auto">
                <a:xfrm>
                  <a:off x="3152" y="2353"/>
                  <a:ext cx="302" cy="259"/>
                </a:xfrm>
                <a:custGeom>
                  <a:avLst/>
                  <a:gdLst>
                    <a:gd name="T0" fmla="*/ 302 w 302"/>
                    <a:gd name="T1" fmla="*/ 0 h 259"/>
                    <a:gd name="T2" fmla="*/ 269 w 302"/>
                    <a:gd name="T3" fmla="*/ 2 h 259"/>
                    <a:gd name="T4" fmla="*/ 234 w 302"/>
                    <a:gd name="T5" fmla="*/ 8 h 259"/>
                    <a:gd name="T6" fmla="*/ 202 w 302"/>
                    <a:gd name="T7" fmla="*/ 16 h 259"/>
                    <a:gd name="T8" fmla="*/ 171 w 302"/>
                    <a:gd name="T9" fmla="*/ 27 h 259"/>
                    <a:gd name="T10" fmla="*/ 142 w 302"/>
                    <a:gd name="T11" fmla="*/ 41 h 259"/>
                    <a:gd name="T12" fmla="*/ 113 w 302"/>
                    <a:gd name="T13" fmla="*/ 58 h 259"/>
                    <a:gd name="T14" fmla="*/ 88 w 302"/>
                    <a:gd name="T15" fmla="*/ 77 h 259"/>
                    <a:gd name="T16" fmla="*/ 65 w 302"/>
                    <a:gd name="T17" fmla="*/ 98 h 259"/>
                    <a:gd name="T18" fmla="*/ 46 w 302"/>
                    <a:gd name="T19" fmla="*/ 121 h 259"/>
                    <a:gd name="T20" fmla="*/ 29 w 302"/>
                    <a:gd name="T21" fmla="*/ 148 h 259"/>
                    <a:gd name="T22" fmla="*/ 17 w 302"/>
                    <a:gd name="T23" fmla="*/ 175 h 259"/>
                    <a:gd name="T24" fmla="*/ 8 w 302"/>
                    <a:gd name="T25" fmla="*/ 202 h 259"/>
                    <a:gd name="T26" fmla="*/ 2 w 302"/>
                    <a:gd name="T27" fmla="*/ 230 h 259"/>
                    <a:gd name="T28" fmla="*/ 0 w 302"/>
                    <a:gd name="T29" fmla="*/ 259 h 259"/>
                    <a:gd name="T30" fmla="*/ 17 w 302"/>
                    <a:gd name="T31" fmla="*/ 259 h 259"/>
                    <a:gd name="T32" fmla="*/ 19 w 302"/>
                    <a:gd name="T33" fmla="*/ 232 h 259"/>
                    <a:gd name="T34" fmla="*/ 25 w 302"/>
                    <a:gd name="T35" fmla="*/ 205 h 259"/>
                    <a:gd name="T36" fmla="*/ 33 w 302"/>
                    <a:gd name="T37" fmla="*/ 179 h 259"/>
                    <a:gd name="T38" fmla="*/ 46 w 302"/>
                    <a:gd name="T39" fmla="*/ 154 h 259"/>
                    <a:gd name="T40" fmla="*/ 62 w 302"/>
                    <a:gd name="T41" fmla="*/ 131 h 259"/>
                    <a:gd name="T42" fmla="*/ 79 w 302"/>
                    <a:gd name="T43" fmla="*/ 108 h 259"/>
                    <a:gd name="T44" fmla="*/ 100 w 302"/>
                    <a:gd name="T45" fmla="*/ 87 h 259"/>
                    <a:gd name="T46" fmla="*/ 125 w 302"/>
                    <a:gd name="T47" fmla="*/ 69 h 259"/>
                    <a:gd name="T48" fmla="*/ 150 w 302"/>
                    <a:gd name="T49" fmla="*/ 54 h 259"/>
                    <a:gd name="T50" fmla="*/ 179 w 302"/>
                    <a:gd name="T51" fmla="*/ 41 h 259"/>
                    <a:gd name="T52" fmla="*/ 208 w 302"/>
                    <a:gd name="T53" fmla="*/ 29 h 259"/>
                    <a:gd name="T54" fmla="*/ 238 w 302"/>
                    <a:gd name="T55" fmla="*/ 21 h 259"/>
                    <a:gd name="T56" fmla="*/ 271 w 302"/>
                    <a:gd name="T57" fmla="*/ 18 h 259"/>
                    <a:gd name="T58" fmla="*/ 302 w 302"/>
                    <a:gd name="T59" fmla="*/ 16 h 259"/>
                    <a:gd name="T60" fmla="*/ 302 w 302"/>
                    <a:gd name="T61" fmla="*/ 0 h 2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2"/>
                    <a:gd name="T94" fmla="*/ 0 h 259"/>
                    <a:gd name="T95" fmla="*/ 302 w 302"/>
                    <a:gd name="T96" fmla="*/ 259 h 2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2" h="259">
                      <a:moveTo>
                        <a:pt x="302" y="0"/>
                      </a:moveTo>
                      <a:lnTo>
                        <a:pt x="269" y="2"/>
                      </a:lnTo>
                      <a:lnTo>
                        <a:pt x="234" y="8"/>
                      </a:lnTo>
                      <a:lnTo>
                        <a:pt x="202" y="16"/>
                      </a:lnTo>
                      <a:lnTo>
                        <a:pt x="171" y="27"/>
                      </a:lnTo>
                      <a:lnTo>
                        <a:pt x="142" y="41"/>
                      </a:lnTo>
                      <a:lnTo>
                        <a:pt x="113" y="58"/>
                      </a:lnTo>
                      <a:lnTo>
                        <a:pt x="88" y="77"/>
                      </a:lnTo>
                      <a:lnTo>
                        <a:pt x="65" y="98"/>
                      </a:lnTo>
                      <a:lnTo>
                        <a:pt x="46" y="121"/>
                      </a:lnTo>
                      <a:lnTo>
                        <a:pt x="29" y="148"/>
                      </a:lnTo>
                      <a:lnTo>
                        <a:pt x="17" y="175"/>
                      </a:lnTo>
                      <a:lnTo>
                        <a:pt x="8" y="202"/>
                      </a:lnTo>
                      <a:lnTo>
                        <a:pt x="2" y="230"/>
                      </a:lnTo>
                      <a:lnTo>
                        <a:pt x="0" y="259"/>
                      </a:lnTo>
                      <a:lnTo>
                        <a:pt x="17" y="259"/>
                      </a:lnTo>
                      <a:lnTo>
                        <a:pt x="19" y="232"/>
                      </a:lnTo>
                      <a:lnTo>
                        <a:pt x="25" y="205"/>
                      </a:lnTo>
                      <a:lnTo>
                        <a:pt x="33" y="179"/>
                      </a:lnTo>
                      <a:lnTo>
                        <a:pt x="46" y="154"/>
                      </a:lnTo>
                      <a:lnTo>
                        <a:pt x="62" y="131"/>
                      </a:lnTo>
                      <a:lnTo>
                        <a:pt x="79" y="108"/>
                      </a:lnTo>
                      <a:lnTo>
                        <a:pt x="100" y="87"/>
                      </a:lnTo>
                      <a:lnTo>
                        <a:pt x="125" y="69"/>
                      </a:lnTo>
                      <a:lnTo>
                        <a:pt x="150" y="54"/>
                      </a:lnTo>
                      <a:lnTo>
                        <a:pt x="179" y="41"/>
                      </a:lnTo>
                      <a:lnTo>
                        <a:pt x="208" y="29"/>
                      </a:lnTo>
                      <a:lnTo>
                        <a:pt x="238" y="21"/>
                      </a:lnTo>
                      <a:lnTo>
                        <a:pt x="271" y="18"/>
                      </a:lnTo>
                      <a:lnTo>
                        <a:pt x="302" y="16"/>
                      </a:lnTo>
                      <a:lnTo>
                        <a:pt x="302"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117"/>
                <p:cNvSpPr>
                  <a:spLocks/>
                </p:cNvSpPr>
                <p:nvPr/>
              </p:nvSpPr>
              <p:spPr bwMode="auto">
                <a:xfrm>
                  <a:off x="3169" y="2369"/>
                  <a:ext cx="285" cy="243"/>
                </a:xfrm>
                <a:custGeom>
                  <a:avLst/>
                  <a:gdLst>
                    <a:gd name="T0" fmla="*/ 285 w 285"/>
                    <a:gd name="T1" fmla="*/ 0 h 243"/>
                    <a:gd name="T2" fmla="*/ 254 w 285"/>
                    <a:gd name="T3" fmla="*/ 2 h 243"/>
                    <a:gd name="T4" fmla="*/ 221 w 285"/>
                    <a:gd name="T5" fmla="*/ 5 h 243"/>
                    <a:gd name="T6" fmla="*/ 191 w 285"/>
                    <a:gd name="T7" fmla="*/ 13 h 243"/>
                    <a:gd name="T8" fmla="*/ 162 w 285"/>
                    <a:gd name="T9" fmla="*/ 25 h 243"/>
                    <a:gd name="T10" fmla="*/ 133 w 285"/>
                    <a:gd name="T11" fmla="*/ 38 h 243"/>
                    <a:gd name="T12" fmla="*/ 108 w 285"/>
                    <a:gd name="T13" fmla="*/ 53 h 243"/>
                    <a:gd name="T14" fmla="*/ 83 w 285"/>
                    <a:gd name="T15" fmla="*/ 71 h 243"/>
                    <a:gd name="T16" fmla="*/ 62 w 285"/>
                    <a:gd name="T17" fmla="*/ 92 h 243"/>
                    <a:gd name="T18" fmla="*/ 45 w 285"/>
                    <a:gd name="T19" fmla="*/ 115 h 243"/>
                    <a:gd name="T20" fmla="*/ 29 w 285"/>
                    <a:gd name="T21" fmla="*/ 138 h 243"/>
                    <a:gd name="T22" fmla="*/ 16 w 285"/>
                    <a:gd name="T23" fmla="*/ 163 h 243"/>
                    <a:gd name="T24" fmla="*/ 8 w 285"/>
                    <a:gd name="T25" fmla="*/ 189 h 243"/>
                    <a:gd name="T26" fmla="*/ 2 w 285"/>
                    <a:gd name="T27" fmla="*/ 216 h 243"/>
                    <a:gd name="T28" fmla="*/ 0 w 285"/>
                    <a:gd name="T29" fmla="*/ 243 h 243"/>
                    <a:gd name="T30" fmla="*/ 18 w 285"/>
                    <a:gd name="T31" fmla="*/ 243 h 243"/>
                    <a:gd name="T32" fmla="*/ 20 w 285"/>
                    <a:gd name="T33" fmla="*/ 218 h 243"/>
                    <a:gd name="T34" fmla="*/ 25 w 285"/>
                    <a:gd name="T35" fmla="*/ 193 h 243"/>
                    <a:gd name="T36" fmla="*/ 33 w 285"/>
                    <a:gd name="T37" fmla="*/ 168 h 243"/>
                    <a:gd name="T38" fmla="*/ 45 w 285"/>
                    <a:gd name="T39" fmla="*/ 145 h 243"/>
                    <a:gd name="T40" fmla="*/ 60 w 285"/>
                    <a:gd name="T41" fmla="*/ 122 h 243"/>
                    <a:gd name="T42" fmla="*/ 77 w 285"/>
                    <a:gd name="T43" fmla="*/ 101 h 243"/>
                    <a:gd name="T44" fmla="*/ 96 w 285"/>
                    <a:gd name="T45" fmla="*/ 82 h 243"/>
                    <a:gd name="T46" fmla="*/ 119 w 285"/>
                    <a:gd name="T47" fmla="*/ 65 h 243"/>
                    <a:gd name="T48" fmla="*/ 142 w 285"/>
                    <a:gd name="T49" fmla="*/ 50 h 243"/>
                    <a:gd name="T50" fmla="*/ 169 w 285"/>
                    <a:gd name="T51" fmla="*/ 38 h 243"/>
                    <a:gd name="T52" fmla="*/ 196 w 285"/>
                    <a:gd name="T53" fmla="*/ 28 h 243"/>
                    <a:gd name="T54" fmla="*/ 225 w 285"/>
                    <a:gd name="T55" fmla="*/ 21 h 243"/>
                    <a:gd name="T56" fmla="*/ 256 w 285"/>
                    <a:gd name="T57" fmla="*/ 17 h 243"/>
                    <a:gd name="T58" fmla="*/ 285 w 285"/>
                    <a:gd name="T59" fmla="*/ 15 h 243"/>
                    <a:gd name="T60" fmla="*/ 285 w 285"/>
                    <a:gd name="T61" fmla="*/ 0 h 2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5"/>
                    <a:gd name="T94" fmla="*/ 0 h 243"/>
                    <a:gd name="T95" fmla="*/ 285 w 285"/>
                    <a:gd name="T96" fmla="*/ 243 h 2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5" h="243">
                      <a:moveTo>
                        <a:pt x="285" y="0"/>
                      </a:moveTo>
                      <a:lnTo>
                        <a:pt x="254" y="2"/>
                      </a:lnTo>
                      <a:lnTo>
                        <a:pt x="221" y="5"/>
                      </a:lnTo>
                      <a:lnTo>
                        <a:pt x="191" y="13"/>
                      </a:lnTo>
                      <a:lnTo>
                        <a:pt x="162" y="25"/>
                      </a:lnTo>
                      <a:lnTo>
                        <a:pt x="133" y="38"/>
                      </a:lnTo>
                      <a:lnTo>
                        <a:pt x="108" y="53"/>
                      </a:lnTo>
                      <a:lnTo>
                        <a:pt x="83" y="71"/>
                      </a:lnTo>
                      <a:lnTo>
                        <a:pt x="62" y="92"/>
                      </a:lnTo>
                      <a:lnTo>
                        <a:pt x="45" y="115"/>
                      </a:lnTo>
                      <a:lnTo>
                        <a:pt x="29" y="138"/>
                      </a:lnTo>
                      <a:lnTo>
                        <a:pt x="16" y="163"/>
                      </a:lnTo>
                      <a:lnTo>
                        <a:pt x="8" y="189"/>
                      </a:lnTo>
                      <a:lnTo>
                        <a:pt x="2" y="216"/>
                      </a:lnTo>
                      <a:lnTo>
                        <a:pt x="0" y="243"/>
                      </a:lnTo>
                      <a:lnTo>
                        <a:pt x="18" y="243"/>
                      </a:lnTo>
                      <a:lnTo>
                        <a:pt x="20" y="218"/>
                      </a:lnTo>
                      <a:lnTo>
                        <a:pt x="25" y="193"/>
                      </a:lnTo>
                      <a:lnTo>
                        <a:pt x="33" y="168"/>
                      </a:lnTo>
                      <a:lnTo>
                        <a:pt x="45" y="145"/>
                      </a:lnTo>
                      <a:lnTo>
                        <a:pt x="60" y="122"/>
                      </a:lnTo>
                      <a:lnTo>
                        <a:pt x="77" y="101"/>
                      </a:lnTo>
                      <a:lnTo>
                        <a:pt x="96" y="82"/>
                      </a:lnTo>
                      <a:lnTo>
                        <a:pt x="119" y="65"/>
                      </a:lnTo>
                      <a:lnTo>
                        <a:pt x="142" y="50"/>
                      </a:lnTo>
                      <a:lnTo>
                        <a:pt x="169" y="38"/>
                      </a:lnTo>
                      <a:lnTo>
                        <a:pt x="196" y="28"/>
                      </a:lnTo>
                      <a:lnTo>
                        <a:pt x="225" y="21"/>
                      </a:lnTo>
                      <a:lnTo>
                        <a:pt x="256" y="17"/>
                      </a:lnTo>
                      <a:lnTo>
                        <a:pt x="285" y="15"/>
                      </a:lnTo>
                      <a:lnTo>
                        <a:pt x="28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118"/>
                <p:cNvSpPr>
                  <a:spLocks/>
                </p:cNvSpPr>
                <p:nvPr/>
              </p:nvSpPr>
              <p:spPr bwMode="auto">
                <a:xfrm>
                  <a:off x="3187" y="2384"/>
                  <a:ext cx="267" cy="228"/>
                </a:xfrm>
                <a:custGeom>
                  <a:avLst/>
                  <a:gdLst>
                    <a:gd name="T0" fmla="*/ 267 w 267"/>
                    <a:gd name="T1" fmla="*/ 0 h 228"/>
                    <a:gd name="T2" fmla="*/ 238 w 267"/>
                    <a:gd name="T3" fmla="*/ 2 h 228"/>
                    <a:gd name="T4" fmla="*/ 207 w 267"/>
                    <a:gd name="T5" fmla="*/ 6 h 228"/>
                    <a:gd name="T6" fmla="*/ 178 w 267"/>
                    <a:gd name="T7" fmla="*/ 13 h 228"/>
                    <a:gd name="T8" fmla="*/ 151 w 267"/>
                    <a:gd name="T9" fmla="*/ 23 h 228"/>
                    <a:gd name="T10" fmla="*/ 124 w 267"/>
                    <a:gd name="T11" fmla="*/ 35 h 228"/>
                    <a:gd name="T12" fmla="*/ 101 w 267"/>
                    <a:gd name="T13" fmla="*/ 50 h 228"/>
                    <a:gd name="T14" fmla="*/ 78 w 267"/>
                    <a:gd name="T15" fmla="*/ 67 h 228"/>
                    <a:gd name="T16" fmla="*/ 59 w 267"/>
                    <a:gd name="T17" fmla="*/ 86 h 228"/>
                    <a:gd name="T18" fmla="*/ 42 w 267"/>
                    <a:gd name="T19" fmla="*/ 107 h 228"/>
                    <a:gd name="T20" fmla="*/ 27 w 267"/>
                    <a:gd name="T21" fmla="*/ 130 h 228"/>
                    <a:gd name="T22" fmla="*/ 15 w 267"/>
                    <a:gd name="T23" fmla="*/ 153 h 228"/>
                    <a:gd name="T24" fmla="*/ 7 w 267"/>
                    <a:gd name="T25" fmla="*/ 178 h 228"/>
                    <a:gd name="T26" fmla="*/ 2 w 267"/>
                    <a:gd name="T27" fmla="*/ 203 h 228"/>
                    <a:gd name="T28" fmla="*/ 0 w 267"/>
                    <a:gd name="T29" fmla="*/ 228 h 228"/>
                    <a:gd name="T30" fmla="*/ 19 w 267"/>
                    <a:gd name="T31" fmla="*/ 228 h 228"/>
                    <a:gd name="T32" fmla="*/ 21 w 267"/>
                    <a:gd name="T33" fmla="*/ 203 h 228"/>
                    <a:gd name="T34" fmla="*/ 25 w 267"/>
                    <a:gd name="T35" fmla="*/ 178 h 228"/>
                    <a:gd name="T36" fmla="*/ 34 w 267"/>
                    <a:gd name="T37" fmla="*/ 153 h 228"/>
                    <a:gd name="T38" fmla="*/ 46 w 267"/>
                    <a:gd name="T39" fmla="*/ 130 h 228"/>
                    <a:gd name="T40" fmla="*/ 63 w 267"/>
                    <a:gd name="T41" fmla="*/ 107 h 228"/>
                    <a:gd name="T42" fmla="*/ 80 w 267"/>
                    <a:gd name="T43" fmla="*/ 88 h 228"/>
                    <a:gd name="T44" fmla="*/ 101 w 267"/>
                    <a:gd name="T45" fmla="*/ 69 h 228"/>
                    <a:gd name="T46" fmla="*/ 126 w 267"/>
                    <a:gd name="T47" fmla="*/ 54 h 228"/>
                    <a:gd name="T48" fmla="*/ 151 w 267"/>
                    <a:gd name="T49" fmla="*/ 40 h 228"/>
                    <a:gd name="T50" fmla="*/ 178 w 267"/>
                    <a:gd name="T51" fmla="*/ 29 h 228"/>
                    <a:gd name="T52" fmla="*/ 207 w 267"/>
                    <a:gd name="T53" fmla="*/ 21 h 228"/>
                    <a:gd name="T54" fmla="*/ 238 w 267"/>
                    <a:gd name="T55" fmla="*/ 17 h 228"/>
                    <a:gd name="T56" fmla="*/ 267 w 267"/>
                    <a:gd name="T57" fmla="*/ 15 h 228"/>
                    <a:gd name="T58" fmla="*/ 267 w 267"/>
                    <a:gd name="T59" fmla="*/ 0 h 2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7"/>
                    <a:gd name="T91" fmla="*/ 0 h 228"/>
                    <a:gd name="T92" fmla="*/ 267 w 267"/>
                    <a:gd name="T93" fmla="*/ 228 h 22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7" h="228">
                      <a:moveTo>
                        <a:pt x="267" y="0"/>
                      </a:moveTo>
                      <a:lnTo>
                        <a:pt x="238" y="2"/>
                      </a:lnTo>
                      <a:lnTo>
                        <a:pt x="207" y="6"/>
                      </a:lnTo>
                      <a:lnTo>
                        <a:pt x="178" y="13"/>
                      </a:lnTo>
                      <a:lnTo>
                        <a:pt x="151" y="23"/>
                      </a:lnTo>
                      <a:lnTo>
                        <a:pt x="124" y="35"/>
                      </a:lnTo>
                      <a:lnTo>
                        <a:pt x="101" y="50"/>
                      </a:lnTo>
                      <a:lnTo>
                        <a:pt x="78" y="67"/>
                      </a:lnTo>
                      <a:lnTo>
                        <a:pt x="59" y="86"/>
                      </a:lnTo>
                      <a:lnTo>
                        <a:pt x="42" y="107"/>
                      </a:lnTo>
                      <a:lnTo>
                        <a:pt x="27" y="130"/>
                      </a:lnTo>
                      <a:lnTo>
                        <a:pt x="15" y="153"/>
                      </a:lnTo>
                      <a:lnTo>
                        <a:pt x="7" y="178"/>
                      </a:lnTo>
                      <a:lnTo>
                        <a:pt x="2" y="203"/>
                      </a:lnTo>
                      <a:lnTo>
                        <a:pt x="0" y="228"/>
                      </a:lnTo>
                      <a:lnTo>
                        <a:pt x="19" y="228"/>
                      </a:lnTo>
                      <a:lnTo>
                        <a:pt x="21" y="203"/>
                      </a:lnTo>
                      <a:lnTo>
                        <a:pt x="25" y="178"/>
                      </a:lnTo>
                      <a:lnTo>
                        <a:pt x="34" y="153"/>
                      </a:lnTo>
                      <a:lnTo>
                        <a:pt x="46" y="130"/>
                      </a:lnTo>
                      <a:lnTo>
                        <a:pt x="63" y="107"/>
                      </a:lnTo>
                      <a:lnTo>
                        <a:pt x="80" y="88"/>
                      </a:lnTo>
                      <a:lnTo>
                        <a:pt x="101" y="69"/>
                      </a:lnTo>
                      <a:lnTo>
                        <a:pt x="126" y="54"/>
                      </a:lnTo>
                      <a:lnTo>
                        <a:pt x="151" y="40"/>
                      </a:lnTo>
                      <a:lnTo>
                        <a:pt x="178" y="29"/>
                      </a:lnTo>
                      <a:lnTo>
                        <a:pt x="207" y="21"/>
                      </a:lnTo>
                      <a:lnTo>
                        <a:pt x="238" y="17"/>
                      </a:lnTo>
                      <a:lnTo>
                        <a:pt x="267" y="15"/>
                      </a:lnTo>
                      <a:lnTo>
                        <a:pt x="267"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119"/>
                <p:cNvSpPr>
                  <a:spLocks/>
                </p:cNvSpPr>
                <p:nvPr/>
              </p:nvSpPr>
              <p:spPr bwMode="auto">
                <a:xfrm>
                  <a:off x="3206" y="2399"/>
                  <a:ext cx="248" cy="213"/>
                </a:xfrm>
                <a:custGeom>
                  <a:avLst/>
                  <a:gdLst>
                    <a:gd name="T0" fmla="*/ 248 w 248"/>
                    <a:gd name="T1" fmla="*/ 0 h 213"/>
                    <a:gd name="T2" fmla="*/ 219 w 248"/>
                    <a:gd name="T3" fmla="*/ 2 h 213"/>
                    <a:gd name="T4" fmla="*/ 188 w 248"/>
                    <a:gd name="T5" fmla="*/ 6 h 213"/>
                    <a:gd name="T6" fmla="*/ 159 w 248"/>
                    <a:gd name="T7" fmla="*/ 14 h 213"/>
                    <a:gd name="T8" fmla="*/ 132 w 248"/>
                    <a:gd name="T9" fmla="*/ 25 h 213"/>
                    <a:gd name="T10" fmla="*/ 107 w 248"/>
                    <a:gd name="T11" fmla="*/ 39 h 213"/>
                    <a:gd name="T12" fmla="*/ 82 w 248"/>
                    <a:gd name="T13" fmla="*/ 54 h 213"/>
                    <a:gd name="T14" fmla="*/ 61 w 248"/>
                    <a:gd name="T15" fmla="*/ 73 h 213"/>
                    <a:gd name="T16" fmla="*/ 44 w 248"/>
                    <a:gd name="T17" fmla="*/ 92 h 213"/>
                    <a:gd name="T18" fmla="*/ 27 w 248"/>
                    <a:gd name="T19" fmla="*/ 115 h 213"/>
                    <a:gd name="T20" fmla="*/ 15 w 248"/>
                    <a:gd name="T21" fmla="*/ 138 h 213"/>
                    <a:gd name="T22" fmla="*/ 6 w 248"/>
                    <a:gd name="T23" fmla="*/ 163 h 213"/>
                    <a:gd name="T24" fmla="*/ 2 w 248"/>
                    <a:gd name="T25" fmla="*/ 188 h 213"/>
                    <a:gd name="T26" fmla="*/ 0 w 248"/>
                    <a:gd name="T27" fmla="*/ 213 h 213"/>
                    <a:gd name="T28" fmla="*/ 17 w 248"/>
                    <a:gd name="T29" fmla="*/ 213 h 213"/>
                    <a:gd name="T30" fmla="*/ 19 w 248"/>
                    <a:gd name="T31" fmla="*/ 190 h 213"/>
                    <a:gd name="T32" fmla="*/ 23 w 248"/>
                    <a:gd name="T33" fmla="*/ 167 h 213"/>
                    <a:gd name="T34" fmla="*/ 33 w 248"/>
                    <a:gd name="T35" fmla="*/ 144 h 213"/>
                    <a:gd name="T36" fmla="*/ 44 w 248"/>
                    <a:gd name="T37" fmla="*/ 121 h 213"/>
                    <a:gd name="T38" fmla="*/ 57 w 248"/>
                    <a:gd name="T39" fmla="*/ 102 h 213"/>
                    <a:gd name="T40" fmla="*/ 75 w 248"/>
                    <a:gd name="T41" fmla="*/ 83 h 213"/>
                    <a:gd name="T42" fmla="*/ 94 w 248"/>
                    <a:gd name="T43" fmla="*/ 66 h 213"/>
                    <a:gd name="T44" fmla="*/ 117 w 248"/>
                    <a:gd name="T45" fmla="*/ 50 h 213"/>
                    <a:gd name="T46" fmla="*/ 140 w 248"/>
                    <a:gd name="T47" fmla="*/ 39 h 213"/>
                    <a:gd name="T48" fmla="*/ 167 w 248"/>
                    <a:gd name="T49" fmla="*/ 29 h 213"/>
                    <a:gd name="T50" fmla="*/ 192 w 248"/>
                    <a:gd name="T51" fmla="*/ 21 h 213"/>
                    <a:gd name="T52" fmla="*/ 221 w 248"/>
                    <a:gd name="T53" fmla="*/ 18 h 213"/>
                    <a:gd name="T54" fmla="*/ 248 w 248"/>
                    <a:gd name="T55" fmla="*/ 16 h 213"/>
                    <a:gd name="T56" fmla="*/ 248 w 248"/>
                    <a:gd name="T57" fmla="*/ 0 h 2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13"/>
                    <a:gd name="T89" fmla="*/ 248 w 248"/>
                    <a:gd name="T90" fmla="*/ 213 h 21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13">
                      <a:moveTo>
                        <a:pt x="248" y="0"/>
                      </a:moveTo>
                      <a:lnTo>
                        <a:pt x="219" y="2"/>
                      </a:lnTo>
                      <a:lnTo>
                        <a:pt x="188" y="6"/>
                      </a:lnTo>
                      <a:lnTo>
                        <a:pt x="159" y="14"/>
                      </a:lnTo>
                      <a:lnTo>
                        <a:pt x="132" y="25"/>
                      </a:lnTo>
                      <a:lnTo>
                        <a:pt x="107" y="39"/>
                      </a:lnTo>
                      <a:lnTo>
                        <a:pt x="82" y="54"/>
                      </a:lnTo>
                      <a:lnTo>
                        <a:pt x="61" y="73"/>
                      </a:lnTo>
                      <a:lnTo>
                        <a:pt x="44" y="92"/>
                      </a:lnTo>
                      <a:lnTo>
                        <a:pt x="27" y="115"/>
                      </a:lnTo>
                      <a:lnTo>
                        <a:pt x="15" y="138"/>
                      </a:lnTo>
                      <a:lnTo>
                        <a:pt x="6" y="163"/>
                      </a:lnTo>
                      <a:lnTo>
                        <a:pt x="2" y="188"/>
                      </a:lnTo>
                      <a:lnTo>
                        <a:pt x="0" y="213"/>
                      </a:lnTo>
                      <a:lnTo>
                        <a:pt x="17" y="213"/>
                      </a:lnTo>
                      <a:lnTo>
                        <a:pt x="19" y="190"/>
                      </a:lnTo>
                      <a:lnTo>
                        <a:pt x="23" y="167"/>
                      </a:lnTo>
                      <a:lnTo>
                        <a:pt x="33" y="144"/>
                      </a:lnTo>
                      <a:lnTo>
                        <a:pt x="44" y="121"/>
                      </a:lnTo>
                      <a:lnTo>
                        <a:pt x="57" y="102"/>
                      </a:lnTo>
                      <a:lnTo>
                        <a:pt x="75" y="83"/>
                      </a:lnTo>
                      <a:lnTo>
                        <a:pt x="94" y="66"/>
                      </a:lnTo>
                      <a:lnTo>
                        <a:pt x="117" y="50"/>
                      </a:lnTo>
                      <a:lnTo>
                        <a:pt x="140" y="39"/>
                      </a:lnTo>
                      <a:lnTo>
                        <a:pt x="167" y="29"/>
                      </a:lnTo>
                      <a:lnTo>
                        <a:pt x="192" y="21"/>
                      </a:lnTo>
                      <a:lnTo>
                        <a:pt x="221" y="18"/>
                      </a:lnTo>
                      <a:lnTo>
                        <a:pt x="248" y="16"/>
                      </a:lnTo>
                      <a:lnTo>
                        <a:pt x="24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120"/>
                <p:cNvSpPr>
                  <a:spLocks/>
                </p:cNvSpPr>
                <p:nvPr/>
              </p:nvSpPr>
              <p:spPr bwMode="auto">
                <a:xfrm>
                  <a:off x="3223" y="2415"/>
                  <a:ext cx="231" cy="197"/>
                </a:xfrm>
                <a:custGeom>
                  <a:avLst/>
                  <a:gdLst>
                    <a:gd name="T0" fmla="*/ 231 w 231"/>
                    <a:gd name="T1" fmla="*/ 0 h 197"/>
                    <a:gd name="T2" fmla="*/ 204 w 231"/>
                    <a:gd name="T3" fmla="*/ 2 h 197"/>
                    <a:gd name="T4" fmla="*/ 175 w 231"/>
                    <a:gd name="T5" fmla="*/ 5 h 197"/>
                    <a:gd name="T6" fmla="*/ 150 w 231"/>
                    <a:gd name="T7" fmla="*/ 13 h 197"/>
                    <a:gd name="T8" fmla="*/ 123 w 231"/>
                    <a:gd name="T9" fmla="*/ 23 h 197"/>
                    <a:gd name="T10" fmla="*/ 100 w 231"/>
                    <a:gd name="T11" fmla="*/ 34 h 197"/>
                    <a:gd name="T12" fmla="*/ 77 w 231"/>
                    <a:gd name="T13" fmla="*/ 50 h 197"/>
                    <a:gd name="T14" fmla="*/ 58 w 231"/>
                    <a:gd name="T15" fmla="*/ 67 h 197"/>
                    <a:gd name="T16" fmla="*/ 40 w 231"/>
                    <a:gd name="T17" fmla="*/ 86 h 197"/>
                    <a:gd name="T18" fmla="*/ 27 w 231"/>
                    <a:gd name="T19" fmla="*/ 105 h 197"/>
                    <a:gd name="T20" fmla="*/ 16 w 231"/>
                    <a:gd name="T21" fmla="*/ 128 h 197"/>
                    <a:gd name="T22" fmla="*/ 6 w 231"/>
                    <a:gd name="T23" fmla="*/ 151 h 197"/>
                    <a:gd name="T24" fmla="*/ 2 w 231"/>
                    <a:gd name="T25" fmla="*/ 174 h 197"/>
                    <a:gd name="T26" fmla="*/ 0 w 231"/>
                    <a:gd name="T27" fmla="*/ 197 h 197"/>
                    <a:gd name="T28" fmla="*/ 17 w 231"/>
                    <a:gd name="T29" fmla="*/ 197 h 197"/>
                    <a:gd name="T30" fmla="*/ 19 w 231"/>
                    <a:gd name="T31" fmla="*/ 174 h 197"/>
                    <a:gd name="T32" fmla="*/ 25 w 231"/>
                    <a:gd name="T33" fmla="*/ 151 h 197"/>
                    <a:gd name="T34" fmla="*/ 35 w 231"/>
                    <a:gd name="T35" fmla="*/ 128 h 197"/>
                    <a:gd name="T36" fmla="*/ 46 w 231"/>
                    <a:gd name="T37" fmla="*/ 107 h 197"/>
                    <a:gd name="T38" fmla="*/ 62 w 231"/>
                    <a:gd name="T39" fmla="*/ 86 h 197"/>
                    <a:gd name="T40" fmla="*/ 81 w 231"/>
                    <a:gd name="T41" fmla="*/ 69 h 197"/>
                    <a:gd name="T42" fmla="*/ 102 w 231"/>
                    <a:gd name="T43" fmla="*/ 53 h 197"/>
                    <a:gd name="T44" fmla="*/ 125 w 231"/>
                    <a:gd name="T45" fmla="*/ 40 h 197"/>
                    <a:gd name="T46" fmla="*/ 150 w 231"/>
                    <a:gd name="T47" fmla="*/ 28 h 197"/>
                    <a:gd name="T48" fmla="*/ 175 w 231"/>
                    <a:gd name="T49" fmla="*/ 21 h 197"/>
                    <a:gd name="T50" fmla="*/ 204 w 231"/>
                    <a:gd name="T51" fmla="*/ 17 h 197"/>
                    <a:gd name="T52" fmla="*/ 231 w 231"/>
                    <a:gd name="T53" fmla="*/ 15 h 197"/>
                    <a:gd name="T54" fmla="*/ 231 w 231"/>
                    <a:gd name="T55" fmla="*/ 0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1"/>
                    <a:gd name="T85" fmla="*/ 0 h 197"/>
                    <a:gd name="T86" fmla="*/ 231 w 231"/>
                    <a:gd name="T87" fmla="*/ 197 h 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1" h="197">
                      <a:moveTo>
                        <a:pt x="231" y="0"/>
                      </a:moveTo>
                      <a:lnTo>
                        <a:pt x="204" y="2"/>
                      </a:lnTo>
                      <a:lnTo>
                        <a:pt x="175" y="5"/>
                      </a:lnTo>
                      <a:lnTo>
                        <a:pt x="150" y="13"/>
                      </a:lnTo>
                      <a:lnTo>
                        <a:pt x="123" y="23"/>
                      </a:lnTo>
                      <a:lnTo>
                        <a:pt x="100" y="34"/>
                      </a:lnTo>
                      <a:lnTo>
                        <a:pt x="77" y="50"/>
                      </a:lnTo>
                      <a:lnTo>
                        <a:pt x="58" y="67"/>
                      </a:lnTo>
                      <a:lnTo>
                        <a:pt x="40" y="86"/>
                      </a:lnTo>
                      <a:lnTo>
                        <a:pt x="27" y="105"/>
                      </a:lnTo>
                      <a:lnTo>
                        <a:pt x="16" y="128"/>
                      </a:lnTo>
                      <a:lnTo>
                        <a:pt x="6" y="151"/>
                      </a:lnTo>
                      <a:lnTo>
                        <a:pt x="2" y="174"/>
                      </a:lnTo>
                      <a:lnTo>
                        <a:pt x="0" y="197"/>
                      </a:lnTo>
                      <a:lnTo>
                        <a:pt x="17" y="197"/>
                      </a:lnTo>
                      <a:lnTo>
                        <a:pt x="19" y="174"/>
                      </a:lnTo>
                      <a:lnTo>
                        <a:pt x="25" y="151"/>
                      </a:lnTo>
                      <a:lnTo>
                        <a:pt x="35" y="128"/>
                      </a:lnTo>
                      <a:lnTo>
                        <a:pt x="46" y="107"/>
                      </a:lnTo>
                      <a:lnTo>
                        <a:pt x="62" y="86"/>
                      </a:lnTo>
                      <a:lnTo>
                        <a:pt x="81" y="69"/>
                      </a:lnTo>
                      <a:lnTo>
                        <a:pt x="102" y="53"/>
                      </a:lnTo>
                      <a:lnTo>
                        <a:pt x="125" y="40"/>
                      </a:lnTo>
                      <a:lnTo>
                        <a:pt x="150" y="28"/>
                      </a:lnTo>
                      <a:lnTo>
                        <a:pt x="175" y="21"/>
                      </a:lnTo>
                      <a:lnTo>
                        <a:pt x="204" y="17"/>
                      </a:lnTo>
                      <a:lnTo>
                        <a:pt x="231" y="15"/>
                      </a:lnTo>
                      <a:lnTo>
                        <a:pt x="231"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121"/>
                <p:cNvSpPr>
                  <a:spLocks/>
                </p:cNvSpPr>
                <p:nvPr/>
              </p:nvSpPr>
              <p:spPr bwMode="auto">
                <a:xfrm>
                  <a:off x="3240" y="2430"/>
                  <a:ext cx="214" cy="182"/>
                </a:xfrm>
                <a:custGeom>
                  <a:avLst/>
                  <a:gdLst>
                    <a:gd name="T0" fmla="*/ 214 w 214"/>
                    <a:gd name="T1" fmla="*/ 0 h 182"/>
                    <a:gd name="T2" fmla="*/ 187 w 214"/>
                    <a:gd name="T3" fmla="*/ 2 h 182"/>
                    <a:gd name="T4" fmla="*/ 158 w 214"/>
                    <a:gd name="T5" fmla="*/ 6 h 182"/>
                    <a:gd name="T6" fmla="*/ 133 w 214"/>
                    <a:gd name="T7" fmla="*/ 13 h 182"/>
                    <a:gd name="T8" fmla="*/ 108 w 214"/>
                    <a:gd name="T9" fmla="*/ 25 h 182"/>
                    <a:gd name="T10" fmla="*/ 85 w 214"/>
                    <a:gd name="T11" fmla="*/ 38 h 182"/>
                    <a:gd name="T12" fmla="*/ 64 w 214"/>
                    <a:gd name="T13" fmla="*/ 54 h 182"/>
                    <a:gd name="T14" fmla="*/ 45 w 214"/>
                    <a:gd name="T15" fmla="*/ 71 h 182"/>
                    <a:gd name="T16" fmla="*/ 29 w 214"/>
                    <a:gd name="T17" fmla="*/ 92 h 182"/>
                    <a:gd name="T18" fmla="*/ 18 w 214"/>
                    <a:gd name="T19" fmla="*/ 113 h 182"/>
                    <a:gd name="T20" fmla="*/ 8 w 214"/>
                    <a:gd name="T21" fmla="*/ 136 h 182"/>
                    <a:gd name="T22" fmla="*/ 2 w 214"/>
                    <a:gd name="T23" fmla="*/ 159 h 182"/>
                    <a:gd name="T24" fmla="*/ 0 w 214"/>
                    <a:gd name="T25" fmla="*/ 182 h 182"/>
                    <a:gd name="T26" fmla="*/ 18 w 214"/>
                    <a:gd name="T27" fmla="*/ 182 h 182"/>
                    <a:gd name="T28" fmla="*/ 20 w 214"/>
                    <a:gd name="T29" fmla="*/ 161 h 182"/>
                    <a:gd name="T30" fmla="*/ 25 w 214"/>
                    <a:gd name="T31" fmla="*/ 140 h 182"/>
                    <a:gd name="T32" fmla="*/ 33 w 214"/>
                    <a:gd name="T33" fmla="*/ 119 h 182"/>
                    <a:gd name="T34" fmla="*/ 45 w 214"/>
                    <a:gd name="T35" fmla="*/ 100 h 182"/>
                    <a:gd name="T36" fmla="*/ 58 w 214"/>
                    <a:gd name="T37" fmla="*/ 81 h 182"/>
                    <a:gd name="T38" fmla="*/ 75 w 214"/>
                    <a:gd name="T39" fmla="*/ 65 h 182"/>
                    <a:gd name="T40" fmla="*/ 95 w 214"/>
                    <a:gd name="T41" fmla="*/ 50 h 182"/>
                    <a:gd name="T42" fmla="*/ 116 w 214"/>
                    <a:gd name="T43" fmla="*/ 38 h 182"/>
                    <a:gd name="T44" fmla="*/ 139 w 214"/>
                    <a:gd name="T45" fmla="*/ 29 h 182"/>
                    <a:gd name="T46" fmla="*/ 164 w 214"/>
                    <a:gd name="T47" fmla="*/ 21 h 182"/>
                    <a:gd name="T48" fmla="*/ 189 w 214"/>
                    <a:gd name="T49" fmla="*/ 17 h 182"/>
                    <a:gd name="T50" fmla="*/ 214 w 214"/>
                    <a:gd name="T51" fmla="*/ 15 h 182"/>
                    <a:gd name="T52" fmla="*/ 214 w 214"/>
                    <a:gd name="T53" fmla="*/ 0 h 1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4"/>
                    <a:gd name="T82" fmla="*/ 0 h 182"/>
                    <a:gd name="T83" fmla="*/ 214 w 214"/>
                    <a:gd name="T84" fmla="*/ 182 h 1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4" h="182">
                      <a:moveTo>
                        <a:pt x="214" y="0"/>
                      </a:moveTo>
                      <a:lnTo>
                        <a:pt x="187" y="2"/>
                      </a:lnTo>
                      <a:lnTo>
                        <a:pt x="158" y="6"/>
                      </a:lnTo>
                      <a:lnTo>
                        <a:pt x="133" y="13"/>
                      </a:lnTo>
                      <a:lnTo>
                        <a:pt x="108" y="25"/>
                      </a:lnTo>
                      <a:lnTo>
                        <a:pt x="85" y="38"/>
                      </a:lnTo>
                      <a:lnTo>
                        <a:pt x="64" y="54"/>
                      </a:lnTo>
                      <a:lnTo>
                        <a:pt x="45" y="71"/>
                      </a:lnTo>
                      <a:lnTo>
                        <a:pt x="29" y="92"/>
                      </a:lnTo>
                      <a:lnTo>
                        <a:pt x="18" y="113"/>
                      </a:lnTo>
                      <a:lnTo>
                        <a:pt x="8" y="136"/>
                      </a:lnTo>
                      <a:lnTo>
                        <a:pt x="2" y="159"/>
                      </a:lnTo>
                      <a:lnTo>
                        <a:pt x="0" y="182"/>
                      </a:lnTo>
                      <a:lnTo>
                        <a:pt x="18" y="182"/>
                      </a:lnTo>
                      <a:lnTo>
                        <a:pt x="20" y="161"/>
                      </a:lnTo>
                      <a:lnTo>
                        <a:pt x="25" y="140"/>
                      </a:lnTo>
                      <a:lnTo>
                        <a:pt x="33" y="119"/>
                      </a:lnTo>
                      <a:lnTo>
                        <a:pt x="45" y="100"/>
                      </a:lnTo>
                      <a:lnTo>
                        <a:pt x="58" y="81"/>
                      </a:lnTo>
                      <a:lnTo>
                        <a:pt x="75" y="65"/>
                      </a:lnTo>
                      <a:lnTo>
                        <a:pt x="95" y="50"/>
                      </a:lnTo>
                      <a:lnTo>
                        <a:pt x="116" y="38"/>
                      </a:lnTo>
                      <a:lnTo>
                        <a:pt x="139" y="29"/>
                      </a:lnTo>
                      <a:lnTo>
                        <a:pt x="164" y="21"/>
                      </a:lnTo>
                      <a:lnTo>
                        <a:pt x="189" y="17"/>
                      </a:lnTo>
                      <a:lnTo>
                        <a:pt x="214" y="15"/>
                      </a:lnTo>
                      <a:lnTo>
                        <a:pt x="214"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122"/>
                <p:cNvSpPr>
                  <a:spLocks/>
                </p:cNvSpPr>
                <p:nvPr/>
              </p:nvSpPr>
              <p:spPr bwMode="auto">
                <a:xfrm>
                  <a:off x="3258" y="2445"/>
                  <a:ext cx="196" cy="167"/>
                </a:xfrm>
                <a:custGeom>
                  <a:avLst/>
                  <a:gdLst>
                    <a:gd name="T0" fmla="*/ 196 w 196"/>
                    <a:gd name="T1" fmla="*/ 0 h 167"/>
                    <a:gd name="T2" fmla="*/ 171 w 196"/>
                    <a:gd name="T3" fmla="*/ 2 h 167"/>
                    <a:gd name="T4" fmla="*/ 146 w 196"/>
                    <a:gd name="T5" fmla="*/ 6 h 167"/>
                    <a:gd name="T6" fmla="*/ 121 w 196"/>
                    <a:gd name="T7" fmla="*/ 14 h 167"/>
                    <a:gd name="T8" fmla="*/ 98 w 196"/>
                    <a:gd name="T9" fmla="*/ 23 h 167"/>
                    <a:gd name="T10" fmla="*/ 77 w 196"/>
                    <a:gd name="T11" fmla="*/ 35 h 167"/>
                    <a:gd name="T12" fmla="*/ 57 w 196"/>
                    <a:gd name="T13" fmla="*/ 50 h 167"/>
                    <a:gd name="T14" fmla="*/ 40 w 196"/>
                    <a:gd name="T15" fmla="*/ 66 h 167"/>
                    <a:gd name="T16" fmla="*/ 27 w 196"/>
                    <a:gd name="T17" fmla="*/ 85 h 167"/>
                    <a:gd name="T18" fmla="*/ 15 w 196"/>
                    <a:gd name="T19" fmla="*/ 104 h 167"/>
                    <a:gd name="T20" fmla="*/ 7 w 196"/>
                    <a:gd name="T21" fmla="*/ 125 h 167"/>
                    <a:gd name="T22" fmla="*/ 2 w 196"/>
                    <a:gd name="T23" fmla="*/ 146 h 167"/>
                    <a:gd name="T24" fmla="*/ 0 w 196"/>
                    <a:gd name="T25" fmla="*/ 167 h 167"/>
                    <a:gd name="T26" fmla="*/ 19 w 196"/>
                    <a:gd name="T27" fmla="*/ 167 h 167"/>
                    <a:gd name="T28" fmla="*/ 21 w 196"/>
                    <a:gd name="T29" fmla="*/ 146 h 167"/>
                    <a:gd name="T30" fmla="*/ 25 w 196"/>
                    <a:gd name="T31" fmla="*/ 125 h 167"/>
                    <a:gd name="T32" fmla="*/ 34 w 196"/>
                    <a:gd name="T33" fmla="*/ 104 h 167"/>
                    <a:gd name="T34" fmla="*/ 46 w 196"/>
                    <a:gd name="T35" fmla="*/ 85 h 167"/>
                    <a:gd name="T36" fmla="*/ 61 w 196"/>
                    <a:gd name="T37" fmla="*/ 67 h 167"/>
                    <a:gd name="T38" fmla="*/ 80 w 196"/>
                    <a:gd name="T39" fmla="*/ 52 h 167"/>
                    <a:gd name="T40" fmla="*/ 100 w 196"/>
                    <a:gd name="T41" fmla="*/ 39 h 167"/>
                    <a:gd name="T42" fmla="*/ 123 w 196"/>
                    <a:gd name="T43" fmla="*/ 29 h 167"/>
                    <a:gd name="T44" fmla="*/ 146 w 196"/>
                    <a:gd name="T45" fmla="*/ 21 h 167"/>
                    <a:gd name="T46" fmla="*/ 171 w 196"/>
                    <a:gd name="T47" fmla="*/ 18 h 167"/>
                    <a:gd name="T48" fmla="*/ 196 w 196"/>
                    <a:gd name="T49" fmla="*/ 16 h 167"/>
                    <a:gd name="T50" fmla="*/ 196 w 196"/>
                    <a:gd name="T51" fmla="*/ 0 h 1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6"/>
                    <a:gd name="T79" fmla="*/ 0 h 167"/>
                    <a:gd name="T80" fmla="*/ 196 w 196"/>
                    <a:gd name="T81" fmla="*/ 167 h 1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6" h="167">
                      <a:moveTo>
                        <a:pt x="196" y="0"/>
                      </a:moveTo>
                      <a:lnTo>
                        <a:pt x="171" y="2"/>
                      </a:lnTo>
                      <a:lnTo>
                        <a:pt x="146" y="6"/>
                      </a:lnTo>
                      <a:lnTo>
                        <a:pt x="121" y="14"/>
                      </a:lnTo>
                      <a:lnTo>
                        <a:pt x="98" y="23"/>
                      </a:lnTo>
                      <a:lnTo>
                        <a:pt x="77" y="35"/>
                      </a:lnTo>
                      <a:lnTo>
                        <a:pt x="57" y="50"/>
                      </a:lnTo>
                      <a:lnTo>
                        <a:pt x="40" y="66"/>
                      </a:lnTo>
                      <a:lnTo>
                        <a:pt x="27" y="85"/>
                      </a:lnTo>
                      <a:lnTo>
                        <a:pt x="15" y="104"/>
                      </a:lnTo>
                      <a:lnTo>
                        <a:pt x="7" y="125"/>
                      </a:lnTo>
                      <a:lnTo>
                        <a:pt x="2" y="146"/>
                      </a:lnTo>
                      <a:lnTo>
                        <a:pt x="0" y="167"/>
                      </a:lnTo>
                      <a:lnTo>
                        <a:pt x="19" y="167"/>
                      </a:lnTo>
                      <a:lnTo>
                        <a:pt x="21" y="146"/>
                      </a:lnTo>
                      <a:lnTo>
                        <a:pt x="25" y="125"/>
                      </a:lnTo>
                      <a:lnTo>
                        <a:pt x="34" y="104"/>
                      </a:lnTo>
                      <a:lnTo>
                        <a:pt x="46" y="85"/>
                      </a:lnTo>
                      <a:lnTo>
                        <a:pt x="61" y="67"/>
                      </a:lnTo>
                      <a:lnTo>
                        <a:pt x="80" y="52"/>
                      </a:lnTo>
                      <a:lnTo>
                        <a:pt x="100" y="39"/>
                      </a:lnTo>
                      <a:lnTo>
                        <a:pt x="123" y="29"/>
                      </a:lnTo>
                      <a:lnTo>
                        <a:pt x="146" y="21"/>
                      </a:lnTo>
                      <a:lnTo>
                        <a:pt x="171" y="18"/>
                      </a:lnTo>
                      <a:lnTo>
                        <a:pt x="196" y="16"/>
                      </a:lnTo>
                      <a:lnTo>
                        <a:pt x="196"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123"/>
                <p:cNvSpPr>
                  <a:spLocks/>
                </p:cNvSpPr>
                <p:nvPr/>
              </p:nvSpPr>
              <p:spPr bwMode="auto">
                <a:xfrm>
                  <a:off x="3277" y="2461"/>
                  <a:ext cx="177" cy="151"/>
                </a:xfrm>
                <a:custGeom>
                  <a:avLst/>
                  <a:gdLst>
                    <a:gd name="T0" fmla="*/ 177 w 177"/>
                    <a:gd name="T1" fmla="*/ 0 h 151"/>
                    <a:gd name="T2" fmla="*/ 152 w 177"/>
                    <a:gd name="T3" fmla="*/ 2 h 151"/>
                    <a:gd name="T4" fmla="*/ 127 w 177"/>
                    <a:gd name="T5" fmla="*/ 5 h 151"/>
                    <a:gd name="T6" fmla="*/ 104 w 177"/>
                    <a:gd name="T7" fmla="*/ 13 h 151"/>
                    <a:gd name="T8" fmla="*/ 81 w 177"/>
                    <a:gd name="T9" fmla="*/ 23 h 151"/>
                    <a:gd name="T10" fmla="*/ 61 w 177"/>
                    <a:gd name="T11" fmla="*/ 36 h 151"/>
                    <a:gd name="T12" fmla="*/ 42 w 177"/>
                    <a:gd name="T13" fmla="*/ 51 h 151"/>
                    <a:gd name="T14" fmla="*/ 27 w 177"/>
                    <a:gd name="T15" fmla="*/ 69 h 151"/>
                    <a:gd name="T16" fmla="*/ 15 w 177"/>
                    <a:gd name="T17" fmla="*/ 88 h 151"/>
                    <a:gd name="T18" fmla="*/ 6 w 177"/>
                    <a:gd name="T19" fmla="*/ 109 h 151"/>
                    <a:gd name="T20" fmla="*/ 2 w 177"/>
                    <a:gd name="T21" fmla="*/ 130 h 151"/>
                    <a:gd name="T22" fmla="*/ 0 w 177"/>
                    <a:gd name="T23" fmla="*/ 151 h 151"/>
                    <a:gd name="T24" fmla="*/ 17 w 177"/>
                    <a:gd name="T25" fmla="*/ 151 h 151"/>
                    <a:gd name="T26" fmla="*/ 19 w 177"/>
                    <a:gd name="T27" fmla="*/ 132 h 151"/>
                    <a:gd name="T28" fmla="*/ 23 w 177"/>
                    <a:gd name="T29" fmla="*/ 113 h 151"/>
                    <a:gd name="T30" fmla="*/ 31 w 177"/>
                    <a:gd name="T31" fmla="*/ 96 h 151"/>
                    <a:gd name="T32" fmla="*/ 42 w 177"/>
                    <a:gd name="T33" fmla="*/ 78 h 151"/>
                    <a:gd name="T34" fmla="*/ 56 w 177"/>
                    <a:gd name="T35" fmla="*/ 61 h 151"/>
                    <a:gd name="T36" fmla="*/ 73 w 177"/>
                    <a:gd name="T37" fmla="*/ 48 h 151"/>
                    <a:gd name="T38" fmla="*/ 90 w 177"/>
                    <a:gd name="T39" fmla="*/ 36 h 151"/>
                    <a:gd name="T40" fmla="*/ 111 w 177"/>
                    <a:gd name="T41" fmla="*/ 27 h 151"/>
                    <a:gd name="T42" fmla="*/ 132 w 177"/>
                    <a:gd name="T43" fmla="*/ 21 h 151"/>
                    <a:gd name="T44" fmla="*/ 154 w 177"/>
                    <a:gd name="T45" fmla="*/ 17 h 151"/>
                    <a:gd name="T46" fmla="*/ 177 w 177"/>
                    <a:gd name="T47" fmla="*/ 15 h 151"/>
                    <a:gd name="T48" fmla="*/ 177 w 177"/>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7"/>
                    <a:gd name="T76" fmla="*/ 0 h 151"/>
                    <a:gd name="T77" fmla="*/ 177 w 177"/>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7" h="151">
                      <a:moveTo>
                        <a:pt x="177" y="0"/>
                      </a:moveTo>
                      <a:lnTo>
                        <a:pt x="152" y="2"/>
                      </a:lnTo>
                      <a:lnTo>
                        <a:pt x="127" y="5"/>
                      </a:lnTo>
                      <a:lnTo>
                        <a:pt x="104" y="13"/>
                      </a:lnTo>
                      <a:lnTo>
                        <a:pt x="81" y="23"/>
                      </a:lnTo>
                      <a:lnTo>
                        <a:pt x="61" y="36"/>
                      </a:lnTo>
                      <a:lnTo>
                        <a:pt x="42" y="51"/>
                      </a:lnTo>
                      <a:lnTo>
                        <a:pt x="27" y="69"/>
                      </a:lnTo>
                      <a:lnTo>
                        <a:pt x="15" y="88"/>
                      </a:lnTo>
                      <a:lnTo>
                        <a:pt x="6" y="109"/>
                      </a:lnTo>
                      <a:lnTo>
                        <a:pt x="2" y="130"/>
                      </a:lnTo>
                      <a:lnTo>
                        <a:pt x="0" y="151"/>
                      </a:lnTo>
                      <a:lnTo>
                        <a:pt x="17" y="151"/>
                      </a:lnTo>
                      <a:lnTo>
                        <a:pt x="19" y="132"/>
                      </a:lnTo>
                      <a:lnTo>
                        <a:pt x="23" y="113"/>
                      </a:lnTo>
                      <a:lnTo>
                        <a:pt x="31" y="96"/>
                      </a:lnTo>
                      <a:lnTo>
                        <a:pt x="42" y="78"/>
                      </a:lnTo>
                      <a:lnTo>
                        <a:pt x="56" y="61"/>
                      </a:lnTo>
                      <a:lnTo>
                        <a:pt x="73" y="48"/>
                      </a:lnTo>
                      <a:lnTo>
                        <a:pt x="90" y="36"/>
                      </a:lnTo>
                      <a:lnTo>
                        <a:pt x="111" y="27"/>
                      </a:lnTo>
                      <a:lnTo>
                        <a:pt x="132" y="21"/>
                      </a:lnTo>
                      <a:lnTo>
                        <a:pt x="154" y="17"/>
                      </a:lnTo>
                      <a:lnTo>
                        <a:pt x="177" y="15"/>
                      </a:lnTo>
                      <a:lnTo>
                        <a:pt x="177"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124"/>
                <p:cNvSpPr>
                  <a:spLocks/>
                </p:cNvSpPr>
                <p:nvPr/>
              </p:nvSpPr>
              <p:spPr bwMode="auto">
                <a:xfrm>
                  <a:off x="3294" y="2476"/>
                  <a:ext cx="160" cy="136"/>
                </a:xfrm>
                <a:custGeom>
                  <a:avLst/>
                  <a:gdLst>
                    <a:gd name="T0" fmla="*/ 160 w 160"/>
                    <a:gd name="T1" fmla="*/ 0 h 136"/>
                    <a:gd name="T2" fmla="*/ 137 w 160"/>
                    <a:gd name="T3" fmla="*/ 2 h 136"/>
                    <a:gd name="T4" fmla="*/ 115 w 160"/>
                    <a:gd name="T5" fmla="*/ 6 h 136"/>
                    <a:gd name="T6" fmla="*/ 94 w 160"/>
                    <a:gd name="T7" fmla="*/ 12 h 136"/>
                    <a:gd name="T8" fmla="*/ 73 w 160"/>
                    <a:gd name="T9" fmla="*/ 21 h 136"/>
                    <a:gd name="T10" fmla="*/ 56 w 160"/>
                    <a:gd name="T11" fmla="*/ 33 h 136"/>
                    <a:gd name="T12" fmla="*/ 39 w 160"/>
                    <a:gd name="T13" fmla="*/ 46 h 136"/>
                    <a:gd name="T14" fmla="*/ 25 w 160"/>
                    <a:gd name="T15" fmla="*/ 63 h 136"/>
                    <a:gd name="T16" fmla="*/ 14 w 160"/>
                    <a:gd name="T17" fmla="*/ 81 h 136"/>
                    <a:gd name="T18" fmla="*/ 6 w 160"/>
                    <a:gd name="T19" fmla="*/ 98 h 136"/>
                    <a:gd name="T20" fmla="*/ 2 w 160"/>
                    <a:gd name="T21" fmla="*/ 117 h 136"/>
                    <a:gd name="T22" fmla="*/ 0 w 160"/>
                    <a:gd name="T23" fmla="*/ 136 h 136"/>
                    <a:gd name="T24" fmla="*/ 17 w 160"/>
                    <a:gd name="T25" fmla="*/ 136 h 136"/>
                    <a:gd name="T26" fmla="*/ 19 w 160"/>
                    <a:gd name="T27" fmla="*/ 117 h 136"/>
                    <a:gd name="T28" fmla="*/ 25 w 160"/>
                    <a:gd name="T29" fmla="*/ 100 h 136"/>
                    <a:gd name="T30" fmla="*/ 33 w 160"/>
                    <a:gd name="T31" fmla="*/ 81 h 136"/>
                    <a:gd name="T32" fmla="*/ 44 w 160"/>
                    <a:gd name="T33" fmla="*/ 65 h 136"/>
                    <a:gd name="T34" fmla="*/ 60 w 160"/>
                    <a:gd name="T35" fmla="*/ 50 h 136"/>
                    <a:gd name="T36" fmla="*/ 77 w 160"/>
                    <a:gd name="T37" fmla="*/ 38 h 136"/>
                    <a:gd name="T38" fmla="*/ 96 w 160"/>
                    <a:gd name="T39" fmla="*/ 29 h 136"/>
                    <a:gd name="T40" fmla="*/ 115 w 160"/>
                    <a:gd name="T41" fmla="*/ 21 h 136"/>
                    <a:gd name="T42" fmla="*/ 139 w 160"/>
                    <a:gd name="T43" fmla="*/ 17 h 136"/>
                    <a:gd name="T44" fmla="*/ 160 w 160"/>
                    <a:gd name="T45" fmla="*/ 15 h 136"/>
                    <a:gd name="T46" fmla="*/ 160 w 160"/>
                    <a:gd name="T47" fmla="*/ 0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0"/>
                    <a:gd name="T73" fmla="*/ 0 h 136"/>
                    <a:gd name="T74" fmla="*/ 160 w 16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0" h="136">
                      <a:moveTo>
                        <a:pt x="160" y="0"/>
                      </a:moveTo>
                      <a:lnTo>
                        <a:pt x="137" y="2"/>
                      </a:lnTo>
                      <a:lnTo>
                        <a:pt x="115" y="6"/>
                      </a:lnTo>
                      <a:lnTo>
                        <a:pt x="94" y="12"/>
                      </a:lnTo>
                      <a:lnTo>
                        <a:pt x="73" y="21"/>
                      </a:lnTo>
                      <a:lnTo>
                        <a:pt x="56" y="33"/>
                      </a:lnTo>
                      <a:lnTo>
                        <a:pt x="39" y="46"/>
                      </a:lnTo>
                      <a:lnTo>
                        <a:pt x="25" y="63"/>
                      </a:lnTo>
                      <a:lnTo>
                        <a:pt x="14" y="81"/>
                      </a:lnTo>
                      <a:lnTo>
                        <a:pt x="6" y="98"/>
                      </a:lnTo>
                      <a:lnTo>
                        <a:pt x="2" y="117"/>
                      </a:lnTo>
                      <a:lnTo>
                        <a:pt x="0" y="136"/>
                      </a:lnTo>
                      <a:lnTo>
                        <a:pt x="17" y="136"/>
                      </a:lnTo>
                      <a:lnTo>
                        <a:pt x="19" y="117"/>
                      </a:lnTo>
                      <a:lnTo>
                        <a:pt x="25" y="100"/>
                      </a:lnTo>
                      <a:lnTo>
                        <a:pt x="33" y="81"/>
                      </a:lnTo>
                      <a:lnTo>
                        <a:pt x="44" y="65"/>
                      </a:lnTo>
                      <a:lnTo>
                        <a:pt x="60" y="50"/>
                      </a:lnTo>
                      <a:lnTo>
                        <a:pt x="77" y="38"/>
                      </a:lnTo>
                      <a:lnTo>
                        <a:pt x="96" y="29"/>
                      </a:lnTo>
                      <a:lnTo>
                        <a:pt x="115" y="21"/>
                      </a:lnTo>
                      <a:lnTo>
                        <a:pt x="139" y="17"/>
                      </a:lnTo>
                      <a:lnTo>
                        <a:pt x="160" y="15"/>
                      </a:lnTo>
                      <a:lnTo>
                        <a:pt x="16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125"/>
                <p:cNvSpPr>
                  <a:spLocks/>
                </p:cNvSpPr>
                <p:nvPr/>
              </p:nvSpPr>
              <p:spPr bwMode="auto">
                <a:xfrm>
                  <a:off x="3311" y="2491"/>
                  <a:ext cx="143" cy="121"/>
                </a:xfrm>
                <a:custGeom>
                  <a:avLst/>
                  <a:gdLst>
                    <a:gd name="T0" fmla="*/ 143 w 143"/>
                    <a:gd name="T1" fmla="*/ 0 h 121"/>
                    <a:gd name="T2" fmla="*/ 122 w 143"/>
                    <a:gd name="T3" fmla="*/ 2 h 121"/>
                    <a:gd name="T4" fmla="*/ 98 w 143"/>
                    <a:gd name="T5" fmla="*/ 6 h 121"/>
                    <a:gd name="T6" fmla="*/ 79 w 143"/>
                    <a:gd name="T7" fmla="*/ 14 h 121"/>
                    <a:gd name="T8" fmla="*/ 60 w 143"/>
                    <a:gd name="T9" fmla="*/ 23 h 121"/>
                    <a:gd name="T10" fmla="*/ 43 w 143"/>
                    <a:gd name="T11" fmla="*/ 35 h 121"/>
                    <a:gd name="T12" fmla="*/ 27 w 143"/>
                    <a:gd name="T13" fmla="*/ 50 h 121"/>
                    <a:gd name="T14" fmla="*/ 16 w 143"/>
                    <a:gd name="T15" fmla="*/ 66 h 121"/>
                    <a:gd name="T16" fmla="*/ 8 w 143"/>
                    <a:gd name="T17" fmla="*/ 85 h 121"/>
                    <a:gd name="T18" fmla="*/ 2 w 143"/>
                    <a:gd name="T19" fmla="*/ 102 h 121"/>
                    <a:gd name="T20" fmla="*/ 0 w 143"/>
                    <a:gd name="T21" fmla="*/ 121 h 121"/>
                    <a:gd name="T22" fmla="*/ 18 w 143"/>
                    <a:gd name="T23" fmla="*/ 121 h 121"/>
                    <a:gd name="T24" fmla="*/ 20 w 143"/>
                    <a:gd name="T25" fmla="*/ 104 h 121"/>
                    <a:gd name="T26" fmla="*/ 25 w 143"/>
                    <a:gd name="T27" fmla="*/ 85 h 121"/>
                    <a:gd name="T28" fmla="*/ 35 w 143"/>
                    <a:gd name="T29" fmla="*/ 67 h 121"/>
                    <a:gd name="T30" fmla="*/ 49 w 143"/>
                    <a:gd name="T31" fmla="*/ 54 h 121"/>
                    <a:gd name="T32" fmla="*/ 64 w 143"/>
                    <a:gd name="T33" fmla="*/ 41 h 121"/>
                    <a:gd name="T34" fmla="*/ 81 w 143"/>
                    <a:gd name="T35" fmla="*/ 29 h 121"/>
                    <a:gd name="T36" fmla="*/ 100 w 143"/>
                    <a:gd name="T37" fmla="*/ 21 h 121"/>
                    <a:gd name="T38" fmla="*/ 122 w 143"/>
                    <a:gd name="T39" fmla="*/ 18 h 121"/>
                    <a:gd name="T40" fmla="*/ 143 w 143"/>
                    <a:gd name="T41" fmla="*/ 16 h 121"/>
                    <a:gd name="T42" fmla="*/ 143 w 143"/>
                    <a:gd name="T43" fmla="*/ 0 h 1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3"/>
                    <a:gd name="T67" fmla="*/ 0 h 121"/>
                    <a:gd name="T68" fmla="*/ 143 w 143"/>
                    <a:gd name="T69" fmla="*/ 121 h 1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3" h="121">
                      <a:moveTo>
                        <a:pt x="143" y="0"/>
                      </a:moveTo>
                      <a:lnTo>
                        <a:pt x="122" y="2"/>
                      </a:lnTo>
                      <a:lnTo>
                        <a:pt x="98" y="6"/>
                      </a:lnTo>
                      <a:lnTo>
                        <a:pt x="79" y="14"/>
                      </a:lnTo>
                      <a:lnTo>
                        <a:pt x="60" y="23"/>
                      </a:lnTo>
                      <a:lnTo>
                        <a:pt x="43" y="35"/>
                      </a:lnTo>
                      <a:lnTo>
                        <a:pt x="27" y="50"/>
                      </a:lnTo>
                      <a:lnTo>
                        <a:pt x="16" y="66"/>
                      </a:lnTo>
                      <a:lnTo>
                        <a:pt x="8" y="85"/>
                      </a:lnTo>
                      <a:lnTo>
                        <a:pt x="2" y="102"/>
                      </a:lnTo>
                      <a:lnTo>
                        <a:pt x="0" y="121"/>
                      </a:lnTo>
                      <a:lnTo>
                        <a:pt x="18" y="121"/>
                      </a:lnTo>
                      <a:lnTo>
                        <a:pt x="20" y="104"/>
                      </a:lnTo>
                      <a:lnTo>
                        <a:pt x="25" y="85"/>
                      </a:lnTo>
                      <a:lnTo>
                        <a:pt x="35" y="67"/>
                      </a:lnTo>
                      <a:lnTo>
                        <a:pt x="49" y="54"/>
                      </a:lnTo>
                      <a:lnTo>
                        <a:pt x="64" y="41"/>
                      </a:lnTo>
                      <a:lnTo>
                        <a:pt x="81" y="29"/>
                      </a:lnTo>
                      <a:lnTo>
                        <a:pt x="100" y="21"/>
                      </a:lnTo>
                      <a:lnTo>
                        <a:pt x="122" y="18"/>
                      </a:lnTo>
                      <a:lnTo>
                        <a:pt x="143" y="16"/>
                      </a:lnTo>
                      <a:lnTo>
                        <a:pt x="143"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126"/>
                <p:cNvSpPr>
                  <a:spLocks/>
                </p:cNvSpPr>
                <p:nvPr/>
              </p:nvSpPr>
              <p:spPr bwMode="auto">
                <a:xfrm>
                  <a:off x="3329" y="2507"/>
                  <a:ext cx="125" cy="105"/>
                </a:xfrm>
                <a:custGeom>
                  <a:avLst/>
                  <a:gdLst>
                    <a:gd name="T0" fmla="*/ 125 w 125"/>
                    <a:gd name="T1" fmla="*/ 0 h 105"/>
                    <a:gd name="T2" fmla="*/ 104 w 125"/>
                    <a:gd name="T3" fmla="*/ 2 h 105"/>
                    <a:gd name="T4" fmla="*/ 82 w 125"/>
                    <a:gd name="T5" fmla="*/ 5 h 105"/>
                    <a:gd name="T6" fmla="*/ 63 w 125"/>
                    <a:gd name="T7" fmla="*/ 13 h 105"/>
                    <a:gd name="T8" fmla="*/ 46 w 125"/>
                    <a:gd name="T9" fmla="*/ 25 h 105"/>
                    <a:gd name="T10" fmla="*/ 31 w 125"/>
                    <a:gd name="T11" fmla="*/ 38 h 105"/>
                    <a:gd name="T12" fmla="*/ 17 w 125"/>
                    <a:gd name="T13" fmla="*/ 51 h 105"/>
                    <a:gd name="T14" fmla="*/ 7 w 125"/>
                    <a:gd name="T15" fmla="*/ 69 h 105"/>
                    <a:gd name="T16" fmla="*/ 2 w 125"/>
                    <a:gd name="T17" fmla="*/ 88 h 105"/>
                    <a:gd name="T18" fmla="*/ 0 w 125"/>
                    <a:gd name="T19" fmla="*/ 105 h 105"/>
                    <a:gd name="T20" fmla="*/ 19 w 125"/>
                    <a:gd name="T21" fmla="*/ 105 h 105"/>
                    <a:gd name="T22" fmla="*/ 21 w 125"/>
                    <a:gd name="T23" fmla="*/ 90 h 105"/>
                    <a:gd name="T24" fmla="*/ 25 w 125"/>
                    <a:gd name="T25" fmla="*/ 74 h 105"/>
                    <a:gd name="T26" fmla="*/ 32 w 125"/>
                    <a:gd name="T27" fmla="*/ 59 h 105"/>
                    <a:gd name="T28" fmla="*/ 44 w 125"/>
                    <a:gd name="T29" fmla="*/ 48 h 105"/>
                    <a:gd name="T30" fmla="*/ 57 w 125"/>
                    <a:gd name="T31" fmla="*/ 36 h 105"/>
                    <a:gd name="T32" fmla="*/ 71 w 125"/>
                    <a:gd name="T33" fmla="*/ 27 h 105"/>
                    <a:gd name="T34" fmla="*/ 88 w 125"/>
                    <a:gd name="T35" fmla="*/ 19 h 105"/>
                    <a:gd name="T36" fmla="*/ 107 w 125"/>
                    <a:gd name="T37" fmla="*/ 15 h 105"/>
                    <a:gd name="T38" fmla="*/ 125 w 125"/>
                    <a:gd name="T39" fmla="*/ 15 h 105"/>
                    <a:gd name="T40" fmla="*/ 125 w 125"/>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
                    <a:gd name="T64" fmla="*/ 0 h 105"/>
                    <a:gd name="T65" fmla="*/ 125 w 125"/>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 h="105">
                      <a:moveTo>
                        <a:pt x="125" y="0"/>
                      </a:moveTo>
                      <a:lnTo>
                        <a:pt x="104" y="2"/>
                      </a:lnTo>
                      <a:lnTo>
                        <a:pt x="82" y="5"/>
                      </a:lnTo>
                      <a:lnTo>
                        <a:pt x="63" y="13"/>
                      </a:lnTo>
                      <a:lnTo>
                        <a:pt x="46" y="25"/>
                      </a:lnTo>
                      <a:lnTo>
                        <a:pt x="31" y="38"/>
                      </a:lnTo>
                      <a:lnTo>
                        <a:pt x="17" y="51"/>
                      </a:lnTo>
                      <a:lnTo>
                        <a:pt x="7" y="69"/>
                      </a:lnTo>
                      <a:lnTo>
                        <a:pt x="2" y="88"/>
                      </a:lnTo>
                      <a:lnTo>
                        <a:pt x="0" y="105"/>
                      </a:lnTo>
                      <a:lnTo>
                        <a:pt x="19" y="105"/>
                      </a:lnTo>
                      <a:lnTo>
                        <a:pt x="21" y="90"/>
                      </a:lnTo>
                      <a:lnTo>
                        <a:pt x="25" y="74"/>
                      </a:lnTo>
                      <a:lnTo>
                        <a:pt x="32" y="59"/>
                      </a:lnTo>
                      <a:lnTo>
                        <a:pt x="44" y="48"/>
                      </a:lnTo>
                      <a:lnTo>
                        <a:pt x="57" y="36"/>
                      </a:lnTo>
                      <a:lnTo>
                        <a:pt x="71" y="27"/>
                      </a:lnTo>
                      <a:lnTo>
                        <a:pt x="88" y="19"/>
                      </a:lnTo>
                      <a:lnTo>
                        <a:pt x="107" y="15"/>
                      </a:lnTo>
                      <a:lnTo>
                        <a:pt x="125" y="15"/>
                      </a:lnTo>
                      <a:lnTo>
                        <a:pt x="125"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127"/>
                <p:cNvSpPr>
                  <a:spLocks/>
                </p:cNvSpPr>
                <p:nvPr/>
              </p:nvSpPr>
              <p:spPr bwMode="auto">
                <a:xfrm>
                  <a:off x="3348" y="2522"/>
                  <a:ext cx="106" cy="90"/>
                </a:xfrm>
                <a:custGeom>
                  <a:avLst/>
                  <a:gdLst>
                    <a:gd name="T0" fmla="*/ 106 w 106"/>
                    <a:gd name="T1" fmla="*/ 0 h 90"/>
                    <a:gd name="T2" fmla="*/ 88 w 106"/>
                    <a:gd name="T3" fmla="*/ 0 h 90"/>
                    <a:gd name="T4" fmla="*/ 69 w 106"/>
                    <a:gd name="T5" fmla="*/ 4 h 90"/>
                    <a:gd name="T6" fmla="*/ 52 w 106"/>
                    <a:gd name="T7" fmla="*/ 12 h 90"/>
                    <a:gd name="T8" fmla="*/ 38 w 106"/>
                    <a:gd name="T9" fmla="*/ 21 h 90"/>
                    <a:gd name="T10" fmla="*/ 25 w 106"/>
                    <a:gd name="T11" fmla="*/ 33 h 90"/>
                    <a:gd name="T12" fmla="*/ 13 w 106"/>
                    <a:gd name="T13" fmla="*/ 44 h 90"/>
                    <a:gd name="T14" fmla="*/ 6 w 106"/>
                    <a:gd name="T15" fmla="*/ 59 h 90"/>
                    <a:gd name="T16" fmla="*/ 2 w 106"/>
                    <a:gd name="T17" fmla="*/ 75 h 90"/>
                    <a:gd name="T18" fmla="*/ 0 w 106"/>
                    <a:gd name="T19" fmla="*/ 90 h 90"/>
                    <a:gd name="T20" fmla="*/ 17 w 106"/>
                    <a:gd name="T21" fmla="*/ 90 h 90"/>
                    <a:gd name="T22" fmla="*/ 19 w 106"/>
                    <a:gd name="T23" fmla="*/ 75 h 90"/>
                    <a:gd name="T24" fmla="*/ 23 w 106"/>
                    <a:gd name="T25" fmla="*/ 61 h 90"/>
                    <a:gd name="T26" fmla="*/ 33 w 106"/>
                    <a:gd name="T27" fmla="*/ 48 h 90"/>
                    <a:gd name="T28" fmla="*/ 44 w 106"/>
                    <a:gd name="T29" fmla="*/ 36 h 90"/>
                    <a:gd name="T30" fmla="*/ 58 w 106"/>
                    <a:gd name="T31" fmla="*/ 27 h 90"/>
                    <a:gd name="T32" fmla="*/ 73 w 106"/>
                    <a:gd name="T33" fmla="*/ 21 h 90"/>
                    <a:gd name="T34" fmla="*/ 88 w 106"/>
                    <a:gd name="T35" fmla="*/ 15 h 90"/>
                    <a:gd name="T36" fmla="*/ 106 w 106"/>
                    <a:gd name="T37" fmla="*/ 15 h 90"/>
                    <a:gd name="T38" fmla="*/ 106 w 106"/>
                    <a:gd name="T39" fmla="*/ 0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90"/>
                    <a:gd name="T62" fmla="*/ 106 w 106"/>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90">
                      <a:moveTo>
                        <a:pt x="106" y="0"/>
                      </a:moveTo>
                      <a:lnTo>
                        <a:pt x="88" y="0"/>
                      </a:lnTo>
                      <a:lnTo>
                        <a:pt x="69" y="4"/>
                      </a:lnTo>
                      <a:lnTo>
                        <a:pt x="52" y="12"/>
                      </a:lnTo>
                      <a:lnTo>
                        <a:pt x="38" y="21"/>
                      </a:lnTo>
                      <a:lnTo>
                        <a:pt x="25" y="33"/>
                      </a:lnTo>
                      <a:lnTo>
                        <a:pt x="13" y="44"/>
                      </a:lnTo>
                      <a:lnTo>
                        <a:pt x="6" y="59"/>
                      </a:lnTo>
                      <a:lnTo>
                        <a:pt x="2" y="75"/>
                      </a:lnTo>
                      <a:lnTo>
                        <a:pt x="0" y="90"/>
                      </a:lnTo>
                      <a:lnTo>
                        <a:pt x="17" y="90"/>
                      </a:lnTo>
                      <a:lnTo>
                        <a:pt x="19" y="75"/>
                      </a:lnTo>
                      <a:lnTo>
                        <a:pt x="23" y="61"/>
                      </a:lnTo>
                      <a:lnTo>
                        <a:pt x="33" y="48"/>
                      </a:lnTo>
                      <a:lnTo>
                        <a:pt x="44" y="36"/>
                      </a:lnTo>
                      <a:lnTo>
                        <a:pt x="58" y="27"/>
                      </a:lnTo>
                      <a:lnTo>
                        <a:pt x="73" y="21"/>
                      </a:lnTo>
                      <a:lnTo>
                        <a:pt x="88" y="15"/>
                      </a:lnTo>
                      <a:lnTo>
                        <a:pt x="106" y="15"/>
                      </a:lnTo>
                      <a:lnTo>
                        <a:pt x="10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128"/>
                <p:cNvSpPr>
                  <a:spLocks/>
                </p:cNvSpPr>
                <p:nvPr/>
              </p:nvSpPr>
              <p:spPr bwMode="auto">
                <a:xfrm>
                  <a:off x="3365" y="2537"/>
                  <a:ext cx="89" cy="75"/>
                </a:xfrm>
                <a:custGeom>
                  <a:avLst/>
                  <a:gdLst>
                    <a:gd name="T0" fmla="*/ 89 w 89"/>
                    <a:gd name="T1" fmla="*/ 0 h 75"/>
                    <a:gd name="T2" fmla="*/ 71 w 89"/>
                    <a:gd name="T3" fmla="*/ 0 h 75"/>
                    <a:gd name="T4" fmla="*/ 56 w 89"/>
                    <a:gd name="T5" fmla="*/ 6 h 75"/>
                    <a:gd name="T6" fmla="*/ 41 w 89"/>
                    <a:gd name="T7" fmla="*/ 12 h 75"/>
                    <a:gd name="T8" fmla="*/ 27 w 89"/>
                    <a:gd name="T9" fmla="*/ 21 h 75"/>
                    <a:gd name="T10" fmla="*/ 16 w 89"/>
                    <a:gd name="T11" fmla="*/ 33 h 75"/>
                    <a:gd name="T12" fmla="*/ 6 w 89"/>
                    <a:gd name="T13" fmla="*/ 46 h 75"/>
                    <a:gd name="T14" fmla="*/ 2 w 89"/>
                    <a:gd name="T15" fmla="*/ 60 h 75"/>
                    <a:gd name="T16" fmla="*/ 0 w 89"/>
                    <a:gd name="T17" fmla="*/ 75 h 75"/>
                    <a:gd name="T18" fmla="*/ 18 w 89"/>
                    <a:gd name="T19" fmla="*/ 75 h 75"/>
                    <a:gd name="T20" fmla="*/ 19 w 89"/>
                    <a:gd name="T21" fmla="*/ 62 h 75"/>
                    <a:gd name="T22" fmla="*/ 25 w 89"/>
                    <a:gd name="T23" fmla="*/ 48 h 75"/>
                    <a:gd name="T24" fmla="*/ 33 w 89"/>
                    <a:gd name="T25" fmla="*/ 37 h 75"/>
                    <a:gd name="T26" fmla="*/ 44 w 89"/>
                    <a:gd name="T27" fmla="*/ 27 h 75"/>
                    <a:gd name="T28" fmla="*/ 58 w 89"/>
                    <a:gd name="T29" fmla="*/ 21 h 75"/>
                    <a:gd name="T30" fmla="*/ 73 w 89"/>
                    <a:gd name="T31" fmla="*/ 16 h 75"/>
                    <a:gd name="T32" fmla="*/ 89 w 89"/>
                    <a:gd name="T33" fmla="*/ 14 h 75"/>
                    <a:gd name="T34" fmla="*/ 89 w 89"/>
                    <a:gd name="T35" fmla="*/ 0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75"/>
                    <a:gd name="T56" fmla="*/ 89 w 89"/>
                    <a:gd name="T57" fmla="*/ 75 h 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75">
                      <a:moveTo>
                        <a:pt x="89" y="0"/>
                      </a:moveTo>
                      <a:lnTo>
                        <a:pt x="71" y="0"/>
                      </a:lnTo>
                      <a:lnTo>
                        <a:pt x="56" y="6"/>
                      </a:lnTo>
                      <a:lnTo>
                        <a:pt x="41" y="12"/>
                      </a:lnTo>
                      <a:lnTo>
                        <a:pt x="27" y="21"/>
                      </a:lnTo>
                      <a:lnTo>
                        <a:pt x="16" y="33"/>
                      </a:lnTo>
                      <a:lnTo>
                        <a:pt x="6" y="46"/>
                      </a:lnTo>
                      <a:lnTo>
                        <a:pt x="2" y="60"/>
                      </a:lnTo>
                      <a:lnTo>
                        <a:pt x="0" y="75"/>
                      </a:lnTo>
                      <a:lnTo>
                        <a:pt x="18" y="75"/>
                      </a:lnTo>
                      <a:lnTo>
                        <a:pt x="19" y="62"/>
                      </a:lnTo>
                      <a:lnTo>
                        <a:pt x="25" y="48"/>
                      </a:lnTo>
                      <a:lnTo>
                        <a:pt x="33" y="37"/>
                      </a:lnTo>
                      <a:lnTo>
                        <a:pt x="44" y="27"/>
                      </a:lnTo>
                      <a:lnTo>
                        <a:pt x="58" y="21"/>
                      </a:lnTo>
                      <a:lnTo>
                        <a:pt x="73" y="16"/>
                      </a:lnTo>
                      <a:lnTo>
                        <a:pt x="89" y="14"/>
                      </a:lnTo>
                      <a:lnTo>
                        <a:pt x="8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129"/>
                <p:cNvSpPr>
                  <a:spLocks/>
                </p:cNvSpPr>
                <p:nvPr/>
              </p:nvSpPr>
              <p:spPr bwMode="auto">
                <a:xfrm>
                  <a:off x="3383" y="2551"/>
                  <a:ext cx="71" cy="61"/>
                </a:xfrm>
                <a:custGeom>
                  <a:avLst/>
                  <a:gdLst>
                    <a:gd name="T0" fmla="*/ 71 w 71"/>
                    <a:gd name="T1" fmla="*/ 0 h 61"/>
                    <a:gd name="T2" fmla="*/ 55 w 71"/>
                    <a:gd name="T3" fmla="*/ 2 h 61"/>
                    <a:gd name="T4" fmla="*/ 40 w 71"/>
                    <a:gd name="T5" fmla="*/ 7 h 61"/>
                    <a:gd name="T6" fmla="*/ 26 w 71"/>
                    <a:gd name="T7" fmla="*/ 13 h 61"/>
                    <a:gd name="T8" fmla="*/ 15 w 71"/>
                    <a:gd name="T9" fmla="*/ 23 h 61"/>
                    <a:gd name="T10" fmla="*/ 7 w 71"/>
                    <a:gd name="T11" fmla="*/ 34 h 61"/>
                    <a:gd name="T12" fmla="*/ 1 w 71"/>
                    <a:gd name="T13" fmla="*/ 48 h 61"/>
                    <a:gd name="T14" fmla="*/ 0 w 71"/>
                    <a:gd name="T15" fmla="*/ 61 h 61"/>
                    <a:gd name="T16" fmla="*/ 17 w 71"/>
                    <a:gd name="T17" fmla="*/ 61 h 61"/>
                    <a:gd name="T18" fmla="*/ 19 w 71"/>
                    <a:gd name="T19" fmla="*/ 50 h 61"/>
                    <a:gd name="T20" fmla="*/ 25 w 71"/>
                    <a:gd name="T21" fmla="*/ 38 h 61"/>
                    <a:gd name="T22" fmla="*/ 34 w 71"/>
                    <a:gd name="T23" fmla="*/ 29 h 61"/>
                    <a:gd name="T24" fmla="*/ 44 w 71"/>
                    <a:gd name="T25" fmla="*/ 23 h 61"/>
                    <a:gd name="T26" fmla="*/ 57 w 71"/>
                    <a:gd name="T27" fmla="*/ 17 h 61"/>
                    <a:gd name="T28" fmla="*/ 71 w 71"/>
                    <a:gd name="T29" fmla="*/ 15 h 61"/>
                    <a:gd name="T30" fmla="*/ 71 w 71"/>
                    <a:gd name="T31" fmla="*/ 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61"/>
                    <a:gd name="T50" fmla="*/ 71 w 71"/>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61">
                      <a:moveTo>
                        <a:pt x="71" y="0"/>
                      </a:moveTo>
                      <a:lnTo>
                        <a:pt x="55" y="2"/>
                      </a:lnTo>
                      <a:lnTo>
                        <a:pt x="40" y="7"/>
                      </a:lnTo>
                      <a:lnTo>
                        <a:pt x="26" y="13"/>
                      </a:lnTo>
                      <a:lnTo>
                        <a:pt x="15" y="23"/>
                      </a:lnTo>
                      <a:lnTo>
                        <a:pt x="7" y="34"/>
                      </a:lnTo>
                      <a:lnTo>
                        <a:pt x="1" y="48"/>
                      </a:lnTo>
                      <a:lnTo>
                        <a:pt x="0" y="61"/>
                      </a:lnTo>
                      <a:lnTo>
                        <a:pt x="17" y="61"/>
                      </a:lnTo>
                      <a:lnTo>
                        <a:pt x="19" y="50"/>
                      </a:lnTo>
                      <a:lnTo>
                        <a:pt x="25" y="38"/>
                      </a:lnTo>
                      <a:lnTo>
                        <a:pt x="34" y="29"/>
                      </a:lnTo>
                      <a:lnTo>
                        <a:pt x="44" y="23"/>
                      </a:lnTo>
                      <a:lnTo>
                        <a:pt x="57" y="17"/>
                      </a:lnTo>
                      <a:lnTo>
                        <a:pt x="71" y="15"/>
                      </a:lnTo>
                      <a:lnTo>
                        <a:pt x="7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130"/>
                <p:cNvSpPr>
                  <a:spLocks/>
                </p:cNvSpPr>
                <p:nvPr/>
              </p:nvSpPr>
              <p:spPr bwMode="auto">
                <a:xfrm>
                  <a:off x="3400" y="2566"/>
                  <a:ext cx="54" cy="46"/>
                </a:xfrm>
                <a:custGeom>
                  <a:avLst/>
                  <a:gdLst>
                    <a:gd name="T0" fmla="*/ 54 w 54"/>
                    <a:gd name="T1" fmla="*/ 0 h 46"/>
                    <a:gd name="T2" fmla="*/ 40 w 54"/>
                    <a:gd name="T3" fmla="*/ 2 h 46"/>
                    <a:gd name="T4" fmla="*/ 27 w 54"/>
                    <a:gd name="T5" fmla="*/ 8 h 46"/>
                    <a:gd name="T6" fmla="*/ 17 w 54"/>
                    <a:gd name="T7" fmla="*/ 14 h 46"/>
                    <a:gd name="T8" fmla="*/ 8 w 54"/>
                    <a:gd name="T9" fmla="*/ 23 h 46"/>
                    <a:gd name="T10" fmla="*/ 2 w 54"/>
                    <a:gd name="T11" fmla="*/ 35 h 46"/>
                    <a:gd name="T12" fmla="*/ 0 w 54"/>
                    <a:gd name="T13" fmla="*/ 46 h 46"/>
                    <a:gd name="T14" fmla="*/ 19 w 54"/>
                    <a:gd name="T15" fmla="*/ 46 h 46"/>
                    <a:gd name="T16" fmla="*/ 21 w 54"/>
                    <a:gd name="T17" fmla="*/ 37 h 46"/>
                    <a:gd name="T18" fmla="*/ 25 w 54"/>
                    <a:gd name="T19" fmla="*/ 29 h 46"/>
                    <a:gd name="T20" fmla="*/ 33 w 54"/>
                    <a:gd name="T21" fmla="*/ 21 h 46"/>
                    <a:gd name="T22" fmla="*/ 44 w 54"/>
                    <a:gd name="T23" fmla="*/ 17 h 46"/>
                    <a:gd name="T24" fmla="*/ 54 w 54"/>
                    <a:gd name="T25" fmla="*/ 15 h 46"/>
                    <a:gd name="T26" fmla="*/ 54 w 54"/>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
                    <a:gd name="T43" fmla="*/ 0 h 46"/>
                    <a:gd name="T44" fmla="*/ 54 w 54"/>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 h="46">
                      <a:moveTo>
                        <a:pt x="54" y="0"/>
                      </a:moveTo>
                      <a:lnTo>
                        <a:pt x="40" y="2"/>
                      </a:lnTo>
                      <a:lnTo>
                        <a:pt x="27" y="8"/>
                      </a:lnTo>
                      <a:lnTo>
                        <a:pt x="17" y="14"/>
                      </a:lnTo>
                      <a:lnTo>
                        <a:pt x="8" y="23"/>
                      </a:lnTo>
                      <a:lnTo>
                        <a:pt x="2" y="35"/>
                      </a:lnTo>
                      <a:lnTo>
                        <a:pt x="0" y="46"/>
                      </a:lnTo>
                      <a:lnTo>
                        <a:pt x="19" y="46"/>
                      </a:lnTo>
                      <a:lnTo>
                        <a:pt x="21" y="37"/>
                      </a:lnTo>
                      <a:lnTo>
                        <a:pt x="25" y="29"/>
                      </a:lnTo>
                      <a:lnTo>
                        <a:pt x="33" y="21"/>
                      </a:lnTo>
                      <a:lnTo>
                        <a:pt x="44" y="17"/>
                      </a:lnTo>
                      <a:lnTo>
                        <a:pt x="54" y="15"/>
                      </a:lnTo>
                      <a:lnTo>
                        <a:pt x="5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131"/>
                <p:cNvSpPr>
                  <a:spLocks/>
                </p:cNvSpPr>
                <p:nvPr/>
              </p:nvSpPr>
              <p:spPr bwMode="auto">
                <a:xfrm>
                  <a:off x="3419" y="2581"/>
                  <a:ext cx="35" cy="31"/>
                </a:xfrm>
                <a:custGeom>
                  <a:avLst/>
                  <a:gdLst>
                    <a:gd name="T0" fmla="*/ 35 w 35"/>
                    <a:gd name="T1" fmla="*/ 0 h 31"/>
                    <a:gd name="T2" fmla="*/ 25 w 35"/>
                    <a:gd name="T3" fmla="*/ 2 h 31"/>
                    <a:gd name="T4" fmla="*/ 14 w 35"/>
                    <a:gd name="T5" fmla="*/ 6 h 31"/>
                    <a:gd name="T6" fmla="*/ 6 w 35"/>
                    <a:gd name="T7" fmla="*/ 14 h 31"/>
                    <a:gd name="T8" fmla="*/ 2 w 35"/>
                    <a:gd name="T9" fmla="*/ 22 h 31"/>
                    <a:gd name="T10" fmla="*/ 0 w 35"/>
                    <a:gd name="T11" fmla="*/ 31 h 31"/>
                    <a:gd name="T12" fmla="*/ 17 w 35"/>
                    <a:gd name="T13" fmla="*/ 31 h 31"/>
                    <a:gd name="T14" fmla="*/ 19 w 35"/>
                    <a:gd name="T15" fmla="*/ 25 h 31"/>
                    <a:gd name="T16" fmla="*/ 23 w 35"/>
                    <a:gd name="T17" fmla="*/ 22 h 31"/>
                    <a:gd name="T18" fmla="*/ 29 w 35"/>
                    <a:gd name="T19" fmla="*/ 18 h 31"/>
                    <a:gd name="T20" fmla="*/ 35 w 35"/>
                    <a:gd name="T21" fmla="*/ 16 h 31"/>
                    <a:gd name="T22" fmla="*/ 35 w 35"/>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31"/>
                    <a:gd name="T38" fmla="*/ 35 w 35"/>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31">
                      <a:moveTo>
                        <a:pt x="35" y="0"/>
                      </a:moveTo>
                      <a:lnTo>
                        <a:pt x="25" y="2"/>
                      </a:lnTo>
                      <a:lnTo>
                        <a:pt x="14" y="6"/>
                      </a:lnTo>
                      <a:lnTo>
                        <a:pt x="6" y="14"/>
                      </a:lnTo>
                      <a:lnTo>
                        <a:pt x="2" y="22"/>
                      </a:lnTo>
                      <a:lnTo>
                        <a:pt x="0" y="31"/>
                      </a:lnTo>
                      <a:lnTo>
                        <a:pt x="17" y="31"/>
                      </a:lnTo>
                      <a:lnTo>
                        <a:pt x="19" y="25"/>
                      </a:lnTo>
                      <a:lnTo>
                        <a:pt x="23" y="22"/>
                      </a:lnTo>
                      <a:lnTo>
                        <a:pt x="29" y="18"/>
                      </a:lnTo>
                      <a:lnTo>
                        <a:pt x="35" y="16"/>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132"/>
                <p:cNvSpPr>
                  <a:spLocks/>
                </p:cNvSpPr>
                <p:nvPr/>
              </p:nvSpPr>
              <p:spPr bwMode="auto">
                <a:xfrm>
                  <a:off x="3436" y="2597"/>
                  <a:ext cx="18" cy="15"/>
                </a:xfrm>
                <a:custGeom>
                  <a:avLst/>
                  <a:gdLst>
                    <a:gd name="T0" fmla="*/ 18 w 18"/>
                    <a:gd name="T1" fmla="*/ 0 h 15"/>
                    <a:gd name="T2" fmla="*/ 12 w 18"/>
                    <a:gd name="T3" fmla="*/ 2 h 15"/>
                    <a:gd name="T4" fmla="*/ 6 w 18"/>
                    <a:gd name="T5" fmla="*/ 6 h 15"/>
                    <a:gd name="T6" fmla="*/ 2 w 18"/>
                    <a:gd name="T7" fmla="*/ 9 h 15"/>
                    <a:gd name="T8" fmla="*/ 0 w 18"/>
                    <a:gd name="T9" fmla="*/ 15 h 15"/>
                    <a:gd name="T10" fmla="*/ 18 w 18"/>
                    <a:gd name="T11" fmla="*/ 15 h 15"/>
                    <a:gd name="T12" fmla="*/ 18 w 18"/>
                    <a:gd name="T13" fmla="*/ 15 h 15"/>
                    <a:gd name="T14" fmla="*/ 18 w 18"/>
                    <a:gd name="T15" fmla="*/ 0 h 15"/>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5"/>
                    <a:gd name="T26" fmla="*/ 18 w 18"/>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5">
                      <a:moveTo>
                        <a:pt x="18" y="0"/>
                      </a:moveTo>
                      <a:lnTo>
                        <a:pt x="12" y="2"/>
                      </a:lnTo>
                      <a:lnTo>
                        <a:pt x="6" y="6"/>
                      </a:lnTo>
                      <a:lnTo>
                        <a:pt x="2" y="9"/>
                      </a:lnTo>
                      <a:lnTo>
                        <a:pt x="0" y="15"/>
                      </a:lnTo>
                      <a:lnTo>
                        <a:pt x="18" y="15"/>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Rectangle 133"/>
                <p:cNvSpPr>
                  <a:spLocks noChangeArrowheads="1"/>
                </p:cNvSpPr>
                <p:nvPr/>
              </p:nvSpPr>
              <p:spPr bwMode="auto">
                <a:xfrm>
                  <a:off x="3454" y="2612"/>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23" name="Freeform 134"/>
                <p:cNvSpPr>
                  <a:spLocks/>
                </p:cNvSpPr>
                <p:nvPr/>
              </p:nvSpPr>
              <p:spPr bwMode="auto">
                <a:xfrm>
                  <a:off x="2931" y="2574"/>
                  <a:ext cx="659" cy="341"/>
                </a:xfrm>
                <a:custGeom>
                  <a:avLst/>
                  <a:gdLst>
                    <a:gd name="T0" fmla="*/ 659 w 659"/>
                    <a:gd name="T1" fmla="*/ 0 h 341"/>
                    <a:gd name="T2" fmla="*/ 609 w 659"/>
                    <a:gd name="T3" fmla="*/ 0 h 341"/>
                    <a:gd name="T4" fmla="*/ 561 w 659"/>
                    <a:gd name="T5" fmla="*/ 4 h 341"/>
                    <a:gd name="T6" fmla="*/ 513 w 659"/>
                    <a:gd name="T7" fmla="*/ 7 h 341"/>
                    <a:gd name="T8" fmla="*/ 465 w 659"/>
                    <a:gd name="T9" fmla="*/ 15 h 341"/>
                    <a:gd name="T10" fmla="*/ 419 w 659"/>
                    <a:gd name="T11" fmla="*/ 23 h 341"/>
                    <a:gd name="T12" fmla="*/ 373 w 659"/>
                    <a:gd name="T13" fmla="*/ 32 h 341"/>
                    <a:gd name="T14" fmla="*/ 331 w 659"/>
                    <a:gd name="T15" fmla="*/ 46 h 341"/>
                    <a:gd name="T16" fmla="*/ 288 w 659"/>
                    <a:gd name="T17" fmla="*/ 59 h 341"/>
                    <a:gd name="T18" fmla="*/ 248 w 659"/>
                    <a:gd name="T19" fmla="*/ 75 h 341"/>
                    <a:gd name="T20" fmla="*/ 211 w 659"/>
                    <a:gd name="T21" fmla="*/ 90 h 341"/>
                    <a:gd name="T22" fmla="*/ 177 w 659"/>
                    <a:gd name="T23" fmla="*/ 109 h 341"/>
                    <a:gd name="T24" fmla="*/ 144 w 659"/>
                    <a:gd name="T25" fmla="*/ 128 h 341"/>
                    <a:gd name="T26" fmla="*/ 115 w 659"/>
                    <a:gd name="T27" fmla="*/ 147 h 341"/>
                    <a:gd name="T28" fmla="*/ 89 w 659"/>
                    <a:gd name="T29" fmla="*/ 170 h 341"/>
                    <a:gd name="T30" fmla="*/ 65 w 659"/>
                    <a:gd name="T31" fmla="*/ 193 h 341"/>
                    <a:gd name="T32" fmla="*/ 46 w 659"/>
                    <a:gd name="T33" fmla="*/ 216 h 341"/>
                    <a:gd name="T34" fmla="*/ 31 w 659"/>
                    <a:gd name="T35" fmla="*/ 239 h 341"/>
                    <a:gd name="T36" fmla="*/ 17 w 659"/>
                    <a:gd name="T37" fmla="*/ 264 h 341"/>
                    <a:gd name="T38" fmla="*/ 8 w 659"/>
                    <a:gd name="T39" fmla="*/ 289 h 341"/>
                    <a:gd name="T40" fmla="*/ 2 w 659"/>
                    <a:gd name="T41" fmla="*/ 314 h 341"/>
                    <a:gd name="T42" fmla="*/ 0 w 659"/>
                    <a:gd name="T43" fmla="*/ 341 h 341"/>
                    <a:gd name="T44" fmla="*/ 0 w 659"/>
                    <a:gd name="T45" fmla="*/ 0 h 341"/>
                    <a:gd name="T46" fmla="*/ 659 w 659"/>
                    <a:gd name="T47" fmla="*/ 0 h 3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59"/>
                    <a:gd name="T73" fmla="*/ 0 h 341"/>
                    <a:gd name="T74" fmla="*/ 659 w 659"/>
                    <a:gd name="T75" fmla="*/ 341 h 3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59" h="341">
                      <a:moveTo>
                        <a:pt x="659" y="0"/>
                      </a:moveTo>
                      <a:lnTo>
                        <a:pt x="609" y="0"/>
                      </a:lnTo>
                      <a:lnTo>
                        <a:pt x="561" y="4"/>
                      </a:lnTo>
                      <a:lnTo>
                        <a:pt x="513" y="7"/>
                      </a:lnTo>
                      <a:lnTo>
                        <a:pt x="465" y="15"/>
                      </a:lnTo>
                      <a:lnTo>
                        <a:pt x="419" y="23"/>
                      </a:lnTo>
                      <a:lnTo>
                        <a:pt x="373" y="32"/>
                      </a:lnTo>
                      <a:lnTo>
                        <a:pt x="331" y="46"/>
                      </a:lnTo>
                      <a:lnTo>
                        <a:pt x="288" y="59"/>
                      </a:lnTo>
                      <a:lnTo>
                        <a:pt x="248" y="75"/>
                      </a:lnTo>
                      <a:lnTo>
                        <a:pt x="211" y="90"/>
                      </a:lnTo>
                      <a:lnTo>
                        <a:pt x="177" y="109"/>
                      </a:lnTo>
                      <a:lnTo>
                        <a:pt x="144" y="128"/>
                      </a:lnTo>
                      <a:lnTo>
                        <a:pt x="115" y="147"/>
                      </a:lnTo>
                      <a:lnTo>
                        <a:pt x="89" y="170"/>
                      </a:lnTo>
                      <a:lnTo>
                        <a:pt x="65" y="193"/>
                      </a:lnTo>
                      <a:lnTo>
                        <a:pt x="46" y="216"/>
                      </a:lnTo>
                      <a:lnTo>
                        <a:pt x="31" y="239"/>
                      </a:lnTo>
                      <a:lnTo>
                        <a:pt x="17" y="264"/>
                      </a:lnTo>
                      <a:lnTo>
                        <a:pt x="8" y="289"/>
                      </a:lnTo>
                      <a:lnTo>
                        <a:pt x="2" y="314"/>
                      </a:lnTo>
                      <a:lnTo>
                        <a:pt x="0" y="341"/>
                      </a:lnTo>
                      <a:lnTo>
                        <a:pt x="0" y="0"/>
                      </a:lnTo>
                      <a:lnTo>
                        <a:pt x="659"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135"/>
                <p:cNvSpPr>
                  <a:spLocks/>
                </p:cNvSpPr>
                <p:nvPr/>
              </p:nvSpPr>
              <p:spPr bwMode="auto">
                <a:xfrm>
                  <a:off x="2931" y="2574"/>
                  <a:ext cx="659" cy="341"/>
                </a:xfrm>
                <a:custGeom>
                  <a:avLst/>
                  <a:gdLst>
                    <a:gd name="T0" fmla="*/ 659 w 659"/>
                    <a:gd name="T1" fmla="*/ 0 h 341"/>
                    <a:gd name="T2" fmla="*/ 609 w 659"/>
                    <a:gd name="T3" fmla="*/ 0 h 341"/>
                    <a:gd name="T4" fmla="*/ 561 w 659"/>
                    <a:gd name="T5" fmla="*/ 4 h 341"/>
                    <a:gd name="T6" fmla="*/ 513 w 659"/>
                    <a:gd name="T7" fmla="*/ 7 h 341"/>
                    <a:gd name="T8" fmla="*/ 465 w 659"/>
                    <a:gd name="T9" fmla="*/ 15 h 341"/>
                    <a:gd name="T10" fmla="*/ 419 w 659"/>
                    <a:gd name="T11" fmla="*/ 23 h 341"/>
                    <a:gd name="T12" fmla="*/ 373 w 659"/>
                    <a:gd name="T13" fmla="*/ 32 h 341"/>
                    <a:gd name="T14" fmla="*/ 331 w 659"/>
                    <a:gd name="T15" fmla="*/ 46 h 341"/>
                    <a:gd name="T16" fmla="*/ 288 w 659"/>
                    <a:gd name="T17" fmla="*/ 59 h 341"/>
                    <a:gd name="T18" fmla="*/ 248 w 659"/>
                    <a:gd name="T19" fmla="*/ 75 h 341"/>
                    <a:gd name="T20" fmla="*/ 211 w 659"/>
                    <a:gd name="T21" fmla="*/ 90 h 341"/>
                    <a:gd name="T22" fmla="*/ 177 w 659"/>
                    <a:gd name="T23" fmla="*/ 109 h 341"/>
                    <a:gd name="T24" fmla="*/ 144 w 659"/>
                    <a:gd name="T25" fmla="*/ 128 h 341"/>
                    <a:gd name="T26" fmla="*/ 115 w 659"/>
                    <a:gd name="T27" fmla="*/ 147 h 341"/>
                    <a:gd name="T28" fmla="*/ 89 w 659"/>
                    <a:gd name="T29" fmla="*/ 170 h 341"/>
                    <a:gd name="T30" fmla="*/ 65 w 659"/>
                    <a:gd name="T31" fmla="*/ 193 h 341"/>
                    <a:gd name="T32" fmla="*/ 46 w 659"/>
                    <a:gd name="T33" fmla="*/ 216 h 341"/>
                    <a:gd name="T34" fmla="*/ 31 w 659"/>
                    <a:gd name="T35" fmla="*/ 239 h 341"/>
                    <a:gd name="T36" fmla="*/ 17 w 659"/>
                    <a:gd name="T37" fmla="*/ 264 h 341"/>
                    <a:gd name="T38" fmla="*/ 8 w 659"/>
                    <a:gd name="T39" fmla="*/ 289 h 341"/>
                    <a:gd name="T40" fmla="*/ 2 w 659"/>
                    <a:gd name="T41" fmla="*/ 314 h 341"/>
                    <a:gd name="T42" fmla="*/ 0 w 659"/>
                    <a:gd name="T43" fmla="*/ 341 h 341"/>
                    <a:gd name="T44" fmla="*/ 17 w 659"/>
                    <a:gd name="T45" fmla="*/ 341 h 341"/>
                    <a:gd name="T46" fmla="*/ 19 w 659"/>
                    <a:gd name="T47" fmla="*/ 316 h 341"/>
                    <a:gd name="T48" fmla="*/ 25 w 659"/>
                    <a:gd name="T49" fmla="*/ 291 h 341"/>
                    <a:gd name="T50" fmla="*/ 35 w 659"/>
                    <a:gd name="T51" fmla="*/ 266 h 341"/>
                    <a:gd name="T52" fmla="*/ 46 w 659"/>
                    <a:gd name="T53" fmla="*/ 243 h 341"/>
                    <a:gd name="T54" fmla="*/ 62 w 659"/>
                    <a:gd name="T55" fmla="*/ 218 h 341"/>
                    <a:gd name="T56" fmla="*/ 81 w 659"/>
                    <a:gd name="T57" fmla="*/ 197 h 341"/>
                    <a:gd name="T58" fmla="*/ 104 w 659"/>
                    <a:gd name="T59" fmla="*/ 174 h 341"/>
                    <a:gd name="T60" fmla="*/ 129 w 659"/>
                    <a:gd name="T61" fmla="*/ 153 h 341"/>
                    <a:gd name="T62" fmla="*/ 158 w 659"/>
                    <a:gd name="T63" fmla="*/ 134 h 341"/>
                    <a:gd name="T64" fmla="*/ 188 w 659"/>
                    <a:gd name="T65" fmla="*/ 115 h 341"/>
                    <a:gd name="T66" fmla="*/ 223 w 659"/>
                    <a:gd name="T67" fmla="*/ 98 h 341"/>
                    <a:gd name="T68" fmla="*/ 259 w 659"/>
                    <a:gd name="T69" fmla="*/ 80 h 341"/>
                    <a:gd name="T70" fmla="*/ 298 w 659"/>
                    <a:gd name="T71" fmla="*/ 67 h 341"/>
                    <a:gd name="T72" fmla="*/ 338 w 659"/>
                    <a:gd name="T73" fmla="*/ 53 h 341"/>
                    <a:gd name="T74" fmla="*/ 380 w 659"/>
                    <a:gd name="T75" fmla="*/ 42 h 341"/>
                    <a:gd name="T76" fmla="*/ 425 w 659"/>
                    <a:gd name="T77" fmla="*/ 30 h 341"/>
                    <a:gd name="T78" fmla="*/ 471 w 659"/>
                    <a:gd name="T79" fmla="*/ 23 h 341"/>
                    <a:gd name="T80" fmla="*/ 517 w 659"/>
                    <a:gd name="T81" fmla="*/ 17 h 341"/>
                    <a:gd name="T82" fmla="*/ 563 w 659"/>
                    <a:gd name="T83" fmla="*/ 11 h 341"/>
                    <a:gd name="T84" fmla="*/ 611 w 659"/>
                    <a:gd name="T85" fmla="*/ 9 h 341"/>
                    <a:gd name="T86" fmla="*/ 659 w 659"/>
                    <a:gd name="T87" fmla="*/ 7 h 341"/>
                    <a:gd name="T88" fmla="*/ 659 w 659"/>
                    <a:gd name="T89" fmla="*/ 0 h 34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9"/>
                    <a:gd name="T136" fmla="*/ 0 h 341"/>
                    <a:gd name="T137" fmla="*/ 659 w 659"/>
                    <a:gd name="T138" fmla="*/ 341 h 34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9" h="341">
                      <a:moveTo>
                        <a:pt x="659" y="0"/>
                      </a:moveTo>
                      <a:lnTo>
                        <a:pt x="609" y="0"/>
                      </a:lnTo>
                      <a:lnTo>
                        <a:pt x="561" y="4"/>
                      </a:lnTo>
                      <a:lnTo>
                        <a:pt x="513" y="7"/>
                      </a:lnTo>
                      <a:lnTo>
                        <a:pt x="465" y="15"/>
                      </a:lnTo>
                      <a:lnTo>
                        <a:pt x="419" y="23"/>
                      </a:lnTo>
                      <a:lnTo>
                        <a:pt x="373" y="32"/>
                      </a:lnTo>
                      <a:lnTo>
                        <a:pt x="331" y="46"/>
                      </a:lnTo>
                      <a:lnTo>
                        <a:pt x="288" y="59"/>
                      </a:lnTo>
                      <a:lnTo>
                        <a:pt x="248" y="75"/>
                      </a:lnTo>
                      <a:lnTo>
                        <a:pt x="211" y="90"/>
                      </a:lnTo>
                      <a:lnTo>
                        <a:pt x="177" y="109"/>
                      </a:lnTo>
                      <a:lnTo>
                        <a:pt x="144" y="128"/>
                      </a:lnTo>
                      <a:lnTo>
                        <a:pt x="115" y="147"/>
                      </a:lnTo>
                      <a:lnTo>
                        <a:pt x="89" y="170"/>
                      </a:lnTo>
                      <a:lnTo>
                        <a:pt x="65" y="193"/>
                      </a:lnTo>
                      <a:lnTo>
                        <a:pt x="46" y="216"/>
                      </a:lnTo>
                      <a:lnTo>
                        <a:pt x="31" y="239"/>
                      </a:lnTo>
                      <a:lnTo>
                        <a:pt x="17" y="264"/>
                      </a:lnTo>
                      <a:lnTo>
                        <a:pt x="8" y="289"/>
                      </a:lnTo>
                      <a:lnTo>
                        <a:pt x="2" y="314"/>
                      </a:lnTo>
                      <a:lnTo>
                        <a:pt x="0" y="341"/>
                      </a:lnTo>
                      <a:lnTo>
                        <a:pt x="17" y="341"/>
                      </a:lnTo>
                      <a:lnTo>
                        <a:pt x="19" y="316"/>
                      </a:lnTo>
                      <a:lnTo>
                        <a:pt x="25" y="291"/>
                      </a:lnTo>
                      <a:lnTo>
                        <a:pt x="35" y="266"/>
                      </a:lnTo>
                      <a:lnTo>
                        <a:pt x="46" y="243"/>
                      </a:lnTo>
                      <a:lnTo>
                        <a:pt x="62" y="218"/>
                      </a:lnTo>
                      <a:lnTo>
                        <a:pt x="81" y="197"/>
                      </a:lnTo>
                      <a:lnTo>
                        <a:pt x="104" y="174"/>
                      </a:lnTo>
                      <a:lnTo>
                        <a:pt x="129" y="153"/>
                      </a:lnTo>
                      <a:lnTo>
                        <a:pt x="158" y="134"/>
                      </a:lnTo>
                      <a:lnTo>
                        <a:pt x="188" y="115"/>
                      </a:lnTo>
                      <a:lnTo>
                        <a:pt x="223" y="98"/>
                      </a:lnTo>
                      <a:lnTo>
                        <a:pt x="259" y="80"/>
                      </a:lnTo>
                      <a:lnTo>
                        <a:pt x="298" y="67"/>
                      </a:lnTo>
                      <a:lnTo>
                        <a:pt x="338" y="53"/>
                      </a:lnTo>
                      <a:lnTo>
                        <a:pt x="380" y="42"/>
                      </a:lnTo>
                      <a:lnTo>
                        <a:pt x="425" y="30"/>
                      </a:lnTo>
                      <a:lnTo>
                        <a:pt x="471" y="23"/>
                      </a:lnTo>
                      <a:lnTo>
                        <a:pt x="517" y="17"/>
                      </a:lnTo>
                      <a:lnTo>
                        <a:pt x="563" y="11"/>
                      </a:lnTo>
                      <a:lnTo>
                        <a:pt x="611" y="9"/>
                      </a:lnTo>
                      <a:lnTo>
                        <a:pt x="659" y="7"/>
                      </a:lnTo>
                      <a:lnTo>
                        <a:pt x="659"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136"/>
                <p:cNvSpPr>
                  <a:spLocks/>
                </p:cNvSpPr>
                <p:nvPr/>
              </p:nvSpPr>
              <p:spPr bwMode="auto">
                <a:xfrm>
                  <a:off x="2948" y="2581"/>
                  <a:ext cx="642" cy="334"/>
                </a:xfrm>
                <a:custGeom>
                  <a:avLst/>
                  <a:gdLst>
                    <a:gd name="T0" fmla="*/ 642 w 642"/>
                    <a:gd name="T1" fmla="*/ 0 h 334"/>
                    <a:gd name="T2" fmla="*/ 594 w 642"/>
                    <a:gd name="T3" fmla="*/ 2 h 334"/>
                    <a:gd name="T4" fmla="*/ 546 w 642"/>
                    <a:gd name="T5" fmla="*/ 4 h 334"/>
                    <a:gd name="T6" fmla="*/ 500 w 642"/>
                    <a:gd name="T7" fmla="*/ 10 h 334"/>
                    <a:gd name="T8" fmla="*/ 454 w 642"/>
                    <a:gd name="T9" fmla="*/ 16 h 334"/>
                    <a:gd name="T10" fmla="*/ 408 w 642"/>
                    <a:gd name="T11" fmla="*/ 23 h 334"/>
                    <a:gd name="T12" fmla="*/ 363 w 642"/>
                    <a:gd name="T13" fmla="*/ 35 h 334"/>
                    <a:gd name="T14" fmla="*/ 321 w 642"/>
                    <a:gd name="T15" fmla="*/ 46 h 334"/>
                    <a:gd name="T16" fmla="*/ 281 w 642"/>
                    <a:gd name="T17" fmla="*/ 60 h 334"/>
                    <a:gd name="T18" fmla="*/ 242 w 642"/>
                    <a:gd name="T19" fmla="*/ 73 h 334"/>
                    <a:gd name="T20" fmla="*/ 206 w 642"/>
                    <a:gd name="T21" fmla="*/ 91 h 334"/>
                    <a:gd name="T22" fmla="*/ 171 w 642"/>
                    <a:gd name="T23" fmla="*/ 108 h 334"/>
                    <a:gd name="T24" fmla="*/ 141 w 642"/>
                    <a:gd name="T25" fmla="*/ 127 h 334"/>
                    <a:gd name="T26" fmla="*/ 112 w 642"/>
                    <a:gd name="T27" fmla="*/ 146 h 334"/>
                    <a:gd name="T28" fmla="*/ 87 w 642"/>
                    <a:gd name="T29" fmla="*/ 167 h 334"/>
                    <a:gd name="T30" fmla="*/ 64 w 642"/>
                    <a:gd name="T31" fmla="*/ 190 h 334"/>
                    <a:gd name="T32" fmla="*/ 45 w 642"/>
                    <a:gd name="T33" fmla="*/ 211 h 334"/>
                    <a:gd name="T34" fmla="*/ 29 w 642"/>
                    <a:gd name="T35" fmla="*/ 236 h 334"/>
                    <a:gd name="T36" fmla="*/ 18 w 642"/>
                    <a:gd name="T37" fmla="*/ 259 h 334"/>
                    <a:gd name="T38" fmla="*/ 8 w 642"/>
                    <a:gd name="T39" fmla="*/ 284 h 334"/>
                    <a:gd name="T40" fmla="*/ 2 w 642"/>
                    <a:gd name="T41" fmla="*/ 309 h 334"/>
                    <a:gd name="T42" fmla="*/ 0 w 642"/>
                    <a:gd name="T43" fmla="*/ 334 h 334"/>
                    <a:gd name="T44" fmla="*/ 18 w 642"/>
                    <a:gd name="T45" fmla="*/ 334 h 334"/>
                    <a:gd name="T46" fmla="*/ 20 w 642"/>
                    <a:gd name="T47" fmla="*/ 309 h 334"/>
                    <a:gd name="T48" fmla="*/ 25 w 642"/>
                    <a:gd name="T49" fmla="*/ 286 h 334"/>
                    <a:gd name="T50" fmla="*/ 35 w 642"/>
                    <a:gd name="T51" fmla="*/ 261 h 334"/>
                    <a:gd name="T52" fmla="*/ 47 w 642"/>
                    <a:gd name="T53" fmla="*/ 238 h 334"/>
                    <a:gd name="T54" fmla="*/ 62 w 642"/>
                    <a:gd name="T55" fmla="*/ 215 h 334"/>
                    <a:gd name="T56" fmla="*/ 81 w 642"/>
                    <a:gd name="T57" fmla="*/ 194 h 334"/>
                    <a:gd name="T58" fmla="*/ 102 w 642"/>
                    <a:gd name="T59" fmla="*/ 171 h 334"/>
                    <a:gd name="T60" fmla="*/ 127 w 642"/>
                    <a:gd name="T61" fmla="*/ 152 h 334"/>
                    <a:gd name="T62" fmla="*/ 154 w 642"/>
                    <a:gd name="T63" fmla="*/ 133 h 334"/>
                    <a:gd name="T64" fmla="*/ 185 w 642"/>
                    <a:gd name="T65" fmla="*/ 114 h 334"/>
                    <a:gd name="T66" fmla="*/ 218 w 642"/>
                    <a:gd name="T67" fmla="*/ 96 h 334"/>
                    <a:gd name="T68" fmla="*/ 254 w 642"/>
                    <a:gd name="T69" fmla="*/ 81 h 334"/>
                    <a:gd name="T70" fmla="*/ 291 w 642"/>
                    <a:gd name="T71" fmla="*/ 66 h 334"/>
                    <a:gd name="T72" fmla="*/ 331 w 642"/>
                    <a:gd name="T73" fmla="*/ 54 h 334"/>
                    <a:gd name="T74" fmla="*/ 371 w 642"/>
                    <a:gd name="T75" fmla="*/ 43 h 334"/>
                    <a:gd name="T76" fmla="*/ 413 w 642"/>
                    <a:gd name="T77" fmla="*/ 33 h 334"/>
                    <a:gd name="T78" fmla="*/ 458 w 642"/>
                    <a:gd name="T79" fmla="*/ 25 h 334"/>
                    <a:gd name="T80" fmla="*/ 504 w 642"/>
                    <a:gd name="T81" fmla="*/ 18 h 334"/>
                    <a:gd name="T82" fmla="*/ 550 w 642"/>
                    <a:gd name="T83" fmla="*/ 14 h 334"/>
                    <a:gd name="T84" fmla="*/ 596 w 642"/>
                    <a:gd name="T85" fmla="*/ 12 h 334"/>
                    <a:gd name="T86" fmla="*/ 642 w 642"/>
                    <a:gd name="T87" fmla="*/ 10 h 334"/>
                    <a:gd name="T88" fmla="*/ 642 w 642"/>
                    <a:gd name="T89" fmla="*/ 0 h 3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42"/>
                    <a:gd name="T136" fmla="*/ 0 h 334"/>
                    <a:gd name="T137" fmla="*/ 642 w 642"/>
                    <a:gd name="T138" fmla="*/ 334 h 3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42" h="334">
                      <a:moveTo>
                        <a:pt x="642" y="0"/>
                      </a:moveTo>
                      <a:lnTo>
                        <a:pt x="594" y="2"/>
                      </a:lnTo>
                      <a:lnTo>
                        <a:pt x="546" y="4"/>
                      </a:lnTo>
                      <a:lnTo>
                        <a:pt x="500" y="10"/>
                      </a:lnTo>
                      <a:lnTo>
                        <a:pt x="454" y="16"/>
                      </a:lnTo>
                      <a:lnTo>
                        <a:pt x="408" y="23"/>
                      </a:lnTo>
                      <a:lnTo>
                        <a:pt x="363" y="35"/>
                      </a:lnTo>
                      <a:lnTo>
                        <a:pt x="321" y="46"/>
                      </a:lnTo>
                      <a:lnTo>
                        <a:pt x="281" y="60"/>
                      </a:lnTo>
                      <a:lnTo>
                        <a:pt x="242" y="73"/>
                      </a:lnTo>
                      <a:lnTo>
                        <a:pt x="206" y="91"/>
                      </a:lnTo>
                      <a:lnTo>
                        <a:pt x="171" y="108"/>
                      </a:lnTo>
                      <a:lnTo>
                        <a:pt x="141" y="127"/>
                      </a:lnTo>
                      <a:lnTo>
                        <a:pt x="112" y="146"/>
                      </a:lnTo>
                      <a:lnTo>
                        <a:pt x="87" y="167"/>
                      </a:lnTo>
                      <a:lnTo>
                        <a:pt x="64" y="190"/>
                      </a:lnTo>
                      <a:lnTo>
                        <a:pt x="45" y="211"/>
                      </a:lnTo>
                      <a:lnTo>
                        <a:pt x="29" y="236"/>
                      </a:lnTo>
                      <a:lnTo>
                        <a:pt x="18" y="259"/>
                      </a:lnTo>
                      <a:lnTo>
                        <a:pt x="8" y="284"/>
                      </a:lnTo>
                      <a:lnTo>
                        <a:pt x="2" y="309"/>
                      </a:lnTo>
                      <a:lnTo>
                        <a:pt x="0" y="334"/>
                      </a:lnTo>
                      <a:lnTo>
                        <a:pt x="18" y="334"/>
                      </a:lnTo>
                      <a:lnTo>
                        <a:pt x="20" y="309"/>
                      </a:lnTo>
                      <a:lnTo>
                        <a:pt x="25" y="286"/>
                      </a:lnTo>
                      <a:lnTo>
                        <a:pt x="35" y="261"/>
                      </a:lnTo>
                      <a:lnTo>
                        <a:pt x="47" y="238"/>
                      </a:lnTo>
                      <a:lnTo>
                        <a:pt x="62" y="215"/>
                      </a:lnTo>
                      <a:lnTo>
                        <a:pt x="81" y="194"/>
                      </a:lnTo>
                      <a:lnTo>
                        <a:pt x="102" y="171"/>
                      </a:lnTo>
                      <a:lnTo>
                        <a:pt x="127" y="152"/>
                      </a:lnTo>
                      <a:lnTo>
                        <a:pt x="154" y="133"/>
                      </a:lnTo>
                      <a:lnTo>
                        <a:pt x="185" y="114"/>
                      </a:lnTo>
                      <a:lnTo>
                        <a:pt x="218" y="96"/>
                      </a:lnTo>
                      <a:lnTo>
                        <a:pt x="254" y="81"/>
                      </a:lnTo>
                      <a:lnTo>
                        <a:pt x="291" y="66"/>
                      </a:lnTo>
                      <a:lnTo>
                        <a:pt x="331" y="54"/>
                      </a:lnTo>
                      <a:lnTo>
                        <a:pt x="371" y="43"/>
                      </a:lnTo>
                      <a:lnTo>
                        <a:pt x="413" y="33"/>
                      </a:lnTo>
                      <a:lnTo>
                        <a:pt x="458" y="25"/>
                      </a:lnTo>
                      <a:lnTo>
                        <a:pt x="504" y="18"/>
                      </a:lnTo>
                      <a:lnTo>
                        <a:pt x="550" y="14"/>
                      </a:lnTo>
                      <a:lnTo>
                        <a:pt x="596" y="12"/>
                      </a:lnTo>
                      <a:lnTo>
                        <a:pt x="642" y="10"/>
                      </a:lnTo>
                      <a:lnTo>
                        <a:pt x="64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137"/>
                <p:cNvSpPr>
                  <a:spLocks/>
                </p:cNvSpPr>
                <p:nvPr/>
              </p:nvSpPr>
              <p:spPr bwMode="auto">
                <a:xfrm>
                  <a:off x="2966" y="2591"/>
                  <a:ext cx="624" cy="324"/>
                </a:xfrm>
                <a:custGeom>
                  <a:avLst/>
                  <a:gdLst>
                    <a:gd name="T0" fmla="*/ 624 w 624"/>
                    <a:gd name="T1" fmla="*/ 0 h 324"/>
                    <a:gd name="T2" fmla="*/ 578 w 624"/>
                    <a:gd name="T3" fmla="*/ 2 h 324"/>
                    <a:gd name="T4" fmla="*/ 532 w 624"/>
                    <a:gd name="T5" fmla="*/ 4 h 324"/>
                    <a:gd name="T6" fmla="*/ 486 w 624"/>
                    <a:gd name="T7" fmla="*/ 8 h 324"/>
                    <a:gd name="T8" fmla="*/ 440 w 624"/>
                    <a:gd name="T9" fmla="*/ 15 h 324"/>
                    <a:gd name="T10" fmla="*/ 395 w 624"/>
                    <a:gd name="T11" fmla="*/ 23 h 324"/>
                    <a:gd name="T12" fmla="*/ 353 w 624"/>
                    <a:gd name="T13" fmla="*/ 33 h 324"/>
                    <a:gd name="T14" fmla="*/ 313 w 624"/>
                    <a:gd name="T15" fmla="*/ 44 h 324"/>
                    <a:gd name="T16" fmla="*/ 273 w 624"/>
                    <a:gd name="T17" fmla="*/ 56 h 324"/>
                    <a:gd name="T18" fmla="*/ 236 w 624"/>
                    <a:gd name="T19" fmla="*/ 71 h 324"/>
                    <a:gd name="T20" fmla="*/ 200 w 624"/>
                    <a:gd name="T21" fmla="*/ 86 h 324"/>
                    <a:gd name="T22" fmla="*/ 167 w 624"/>
                    <a:gd name="T23" fmla="*/ 104 h 324"/>
                    <a:gd name="T24" fmla="*/ 136 w 624"/>
                    <a:gd name="T25" fmla="*/ 123 h 324"/>
                    <a:gd name="T26" fmla="*/ 109 w 624"/>
                    <a:gd name="T27" fmla="*/ 142 h 324"/>
                    <a:gd name="T28" fmla="*/ 84 w 624"/>
                    <a:gd name="T29" fmla="*/ 161 h 324"/>
                    <a:gd name="T30" fmla="*/ 63 w 624"/>
                    <a:gd name="T31" fmla="*/ 184 h 324"/>
                    <a:gd name="T32" fmla="*/ 44 w 624"/>
                    <a:gd name="T33" fmla="*/ 205 h 324"/>
                    <a:gd name="T34" fmla="*/ 29 w 624"/>
                    <a:gd name="T35" fmla="*/ 228 h 324"/>
                    <a:gd name="T36" fmla="*/ 17 w 624"/>
                    <a:gd name="T37" fmla="*/ 251 h 324"/>
                    <a:gd name="T38" fmla="*/ 7 w 624"/>
                    <a:gd name="T39" fmla="*/ 276 h 324"/>
                    <a:gd name="T40" fmla="*/ 2 w 624"/>
                    <a:gd name="T41" fmla="*/ 299 h 324"/>
                    <a:gd name="T42" fmla="*/ 0 w 624"/>
                    <a:gd name="T43" fmla="*/ 324 h 324"/>
                    <a:gd name="T44" fmla="*/ 17 w 624"/>
                    <a:gd name="T45" fmla="*/ 324 h 324"/>
                    <a:gd name="T46" fmla="*/ 19 w 624"/>
                    <a:gd name="T47" fmla="*/ 299 h 324"/>
                    <a:gd name="T48" fmla="*/ 25 w 624"/>
                    <a:gd name="T49" fmla="*/ 274 h 324"/>
                    <a:gd name="T50" fmla="*/ 34 w 624"/>
                    <a:gd name="T51" fmla="*/ 249 h 324"/>
                    <a:gd name="T52" fmla="*/ 48 w 624"/>
                    <a:gd name="T53" fmla="*/ 226 h 324"/>
                    <a:gd name="T54" fmla="*/ 63 w 624"/>
                    <a:gd name="T55" fmla="*/ 203 h 324"/>
                    <a:gd name="T56" fmla="*/ 84 w 624"/>
                    <a:gd name="T57" fmla="*/ 180 h 324"/>
                    <a:gd name="T58" fmla="*/ 107 w 624"/>
                    <a:gd name="T59" fmla="*/ 159 h 324"/>
                    <a:gd name="T60" fmla="*/ 134 w 624"/>
                    <a:gd name="T61" fmla="*/ 138 h 324"/>
                    <a:gd name="T62" fmla="*/ 163 w 624"/>
                    <a:gd name="T63" fmla="*/ 119 h 324"/>
                    <a:gd name="T64" fmla="*/ 196 w 624"/>
                    <a:gd name="T65" fmla="*/ 102 h 324"/>
                    <a:gd name="T66" fmla="*/ 230 w 624"/>
                    <a:gd name="T67" fmla="*/ 84 h 324"/>
                    <a:gd name="T68" fmla="*/ 269 w 624"/>
                    <a:gd name="T69" fmla="*/ 69 h 324"/>
                    <a:gd name="T70" fmla="*/ 307 w 624"/>
                    <a:gd name="T71" fmla="*/ 56 h 324"/>
                    <a:gd name="T72" fmla="*/ 349 w 624"/>
                    <a:gd name="T73" fmla="*/ 44 h 324"/>
                    <a:gd name="T74" fmla="*/ 392 w 624"/>
                    <a:gd name="T75" fmla="*/ 33 h 324"/>
                    <a:gd name="T76" fmla="*/ 438 w 624"/>
                    <a:gd name="T77" fmla="*/ 25 h 324"/>
                    <a:gd name="T78" fmla="*/ 482 w 624"/>
                    <a:gd name="T79" fmla="*/ 17 h 324"/>
                    <a:gd name="T80" fmla="*/ 530 w 624"/>
                    <a:gd name="T81" fmla="*/ 13 h 324"/>
                    <a:gd name="T82" fmla="*/ 576 w 624"/>
                    <a:gd name="T83" fmla="*/ 10 h 324"/>
                    <a:gd name="T84" fmla="*/ 624 w 624"/>
                    <a:gd name="T85" fmla="*/ 10 h 324"/>
                    <a:gd name="T86" fmla="*/ 624 w 624"/>
                    <a:gd name="T87" fmla="*/ 0 h 3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4"/>
                    <a:gd name="T133" fmla="*/ 0 h 324"/>
                    <a:gd name="T134" fmla="*/ 624 w 624"/>
                    <a:gd name="T135" fmla="*/ 324 h 3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4" h="324">
                      <a:moveTo>
                        <a:pt x="624" y="0"/>
                      </a:moveTo>
                      <a:lnTo>
                        <a:pt x="578" y="2"/>
                      </a:lnTo>
                      <a:lnTo>
                        <a:pt x="532" y="4"/>
                      </a:lnTo>
                      <a:lnTo>
                        <a:pt x="486" y="8"/>
                      </a:lnTo>
                      <a:lnTo>
                        <a:pt x="440" y="15"/>
                      </a:lnTo>
                      <a:lnTo>
                        <a:pt x="395" y="23"/>
                      </a:lnTo>
                      <a:lnTo>
                        <a:pt x="353" y="33"/>
                      </a:lnTo>
                      <a:lnTo>
                        <a:pt x="313" y="44"/>
                      </a:lnTo>
                      <a:lnTo>
                        <a:pt x="273" y="56"/>
                      </a:lnTo>
                      <a:lnTo>
                        <a:pt x="236" y="71"/>
                      </a:lnTo>
                      <a:lnTo>
                        <a:pt x="200" y="86"/>
                      </a:lnTo>
                      <a:lnTo>
                        <a:pt x="167" y="104"/>
                      </a:lnTo>
                      <a:lnTo>
                        <a:pt x="136" y="123"/>
                      </a:lnTo>
                      <a:lnTo>
                        <a:pt x="109" y="142"/>
                      </a:lnTo>
                      <a:lnTo>
                        <a:pt x="84" y="161"/>
                      </a:lnTo>
                      <a:lnTo>
                        <a:pt x="63" y="184"/>
                      </a:lnTo>
                      <a:lnTo>
                        <a:pt x="44" y="205"/>
                      </a:lnTo>
                      <a:lnTo>
                        <a:pt x="29" y="228"/>
                      </a:lnTo>
                      <a:lnTo>
                        <a:pt x="17" y="251"/>
                      </a:lnTo>
                      <a:lnTo>
                        <a:pt x="7" y="276"/>
                      </a:lnTo>
                      <a:lnTo>
                        <a:pt x="2" y="299"/>
                      </a:lnTo>
                      <a:lnTo>
                        <a:pt x="0" y="324"/>
                      </a:lnTo>
                      <a:lnTo>
                        <a:pt x="17" y="324"/>
                      </a:lnTo>
                      <a:lnTo>
                        <a:pt x="19" y="299"/>
                      </a:lnTo>
                      <a:lnTo>
                        <a:pt x="25" y="274"/>
                      </a:lnTo>
                      <a:lnTo>
                        <a:pt x="34" y="249"/>
                      </a:lnTo>
                      <a:lnTo>
                        <a:pt x="48" y="226"/>
                      </a:lnTo>
                      <a:lnTo>
                        <a:pt x="63" y="203"/>
                      </a:lnTo>
                      <a:lnTo>
                        <a:pt x="84" y="180"/>
                      </a:lnTo>
                      <a:lnTo>
                        <a:pt x="107" y="159"/>
                      </a:lnTo>
                      <a:lnTo>
                        <a:pt x="134" y="138"/>
                      </a:lnTo>
                      <a:lnTo>
                        <a:pt x="163" y="119"/>
                      </a:lnTo>
                      <a:lnTo>
                        <a:pt x="196" y="102"/>
                      </a:lnTo>
                      <a:lnTo>
                        <a:pt x="230" y="84"/>
                      </a:lnTo>
                      <a:lnTo>
                        <a:pt x="269" y="69"/>
                      </a:lnTo>
                      <a:lnTo>
                        <a:pt x="307" y="56"/>
                      </a:lnTo>
                      <a:lnTo>
                        <a:pt x="349" y="44"/>
                      </a:lnTo>
                      <a:lnTo>
                        <a:pt x="392" y="33"/>
                      </a:lnTo>
                      <a:lnTo>
                        <a:pt x="438" y="25"/>
                      </a:lnTo>
                      <a:lnTo>
                        <a:pt x="482" y="17"/>
                      </a:lnTo>
                      <a:lnTo>
                        <a:pt x="530" y="13"/>
                      </a:lnTo>
                      <a:lnTo>
                        <a:pt x="576" y="10"/>
                      </a:lnTo>
                      <a:lnTo>
                        <a:pt x="624" y="10"/>
                      </a:lnTo>
                      <a:lnTo>
                        <a:pt x="624"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7" name="Freeform 138"/>
                <p:cNvSpPr>
                  <a:spLocks/>
                </p:cNvSpPr>
                <p:nvPr/>
              </p:nvSpPr>
              <p:spPr bwMode="auto">
                <a:xfrm>
                  <a:off x="2983" y="2601"/>
                  <a:ext cx="607" cy="314"/>
                </a:xfrm>
                <a:custGeom>
                  <a:avLst/>
                  <a:gdLst>
                    <a:gd name="T0" fmla="*/ 607 w 607"/>
                    <a:gd name="T1" fmla="*/ 0 h 314"/>
                    <a:gd name="T2" fmla="*/ 559 w 607"/>
                    <a:gd name="T3" fmla="*/ 0 h 314"/>
                    <a:gd name="T4" fmla="*/ 513 w 607"/>
                    <a:gd name="T5" fmla="*/ 3 h 314"/>
                    <a:gd name="T6" fmla="*/ 465 w 607"/>
                    <a:gd name="T7" fmla="*/ 7 h 314"/>
                    <a:gd name="T8" fmla="*/ 421 w 607"/>
                    <a:gd name="T9" fmla="*/ 15 h 314"/>
                    <a:gd name="T10" fmla="*/ 375 w 607"/>
                    <a:gd name="T11" fmla="*/ 23 h 314"/>
                    <a:gd name="T12" fmla="*/ 332 w 607"/>
                    <a:gd name="T13" fmla="*/ 34 h 314"/>
                    <a:gd name="T14" fmla="*/ 290 w 607"/>
                    <a:gd name="T15" fmla="*/ 46 h 314"/>
                    <a:gd name="T16" fmla="*/ 252 w 607"/>
                    <a:gd name="T17" fmla="*/ 59 h 314"/>
                    <a:gd name="T18" fmla="*/ 213 w 607"/>
                    <a:gd name="T19" fmla="*/ 74 h 314"/>
                    <a:gd name="T20" fmla="*/ 179 w 607"/>
                    <a:gd name="T21" fmla="*/ 92 h 314"/>
                    <a:gd name="T22" fmla="*/ 146 w 607"/>
                    <a:gd name="T23" fmla="*/ 109 h 314"/>
                    <a:gd name="T24" fmla="*/ 117 w 607"/>
                    <a:gd name="T25" fmla="*/ 128 h 314"/>
                    <a:gd name="T26" fmla="*/ 90 w 607"/>
                    <a:gd name="T27" fmla="*/ 149 h 314"/>
                    <a:gd name="T28" fmla="*/ 67 w 607"/>
                    <a:gd name="T29" fmla="*/ 170 h 314"/>
                    <a:gd name="T30" fmla="*/ 46 w 607"/>
                    <a:gd name="T31" fmla="*/ 193 h 314"/>
                    <a:gd name="T32" fmla="*/ 31 w 607"/>
                    <a:gd name="T33" fmla="*/ 216 h 314"/>
                    <a:gd name="T34" fmla="*/ 17 w 607"/>
                    <a:gd name="T35" fmla="*/ 239 h 314"/>
                    <a:gd name="T36" fmla="*/ 8 w 607"/>
                    <a:gd name="T37" fmla="*/ 264 h 314"/>
                    <a:gd name="T38" fmla="*/ 2 w 607"/>
                    <a:gd name="T39" fmla="*/ 289 h 314"/>
                    <a:gd name="T40" fmla="*/ 0 w 607"/>
                    <a:gd name="T41" fmla="*/ 314 h 314"/>
                    <a:gd name="T42" fmla="*/ 17 w 607"/>
                    <a:gd name="T43" fmla="*/ 314 h 314"/>
                    <a:gd name="T44" fmla="*/ 19 w 607"/>
                    <a:gd name="T45" fmla="*/ 289 h 314"/>
                    <a:gd name="T46" fmla="*/ 25 w 607"/>
                    <a:gd name="T47" fmla="*/ 266 h 314"/>
                    <a:gd name="T48" fmla="*/ 35 w 607"/>
                    <a:gd name="T49" fmla="*/ 243 h 314"/>
                    <a:gd name="T50" fmla="*/ 46 w 607"/>
                    <a:gd name="T51" fmla="*/ 220 h 314"/>
                    <a:gd name="T52" fmla="*/ 63 w 607"/>
                    <a:gd name="T53" fmla="*/ 197 h 314"/>
                    <a:gd name="T54" fmla="*/ 83 w 607"/>
                    <a:gd name="T55" fmla="*/ 174 h 314"/>
                    <a:gd name="T56" fmla="*/ 106 w 607"/>
                    <a:gd name="T57" fmla="*/ 155 h 314"/>
                    <a:gd name="T58" fmla="*/ 131 w 607"/>
                    <a:gd name="T59" fmla="*/ 134 h 314"/>
                    <a:gd name="T60" fmla="*/ 159 w 607"/>
                    <a:gd name="T61" fmla="*/ 115 h 314"/>
                    <a:gd name="T62" fmla="*/ 190 w 607"/>
                    <a:gd name="T63" fmla="*/ 97 h 314"/>
                    <a:gd name="T64" fmla="*/ 225 w 607"/>
                    <a:gd name="T65" fmla="*/ 82 h 314"/>
                    <a:gd name="T66" fmla="*/ 261 w 607"/>
                    <a:gd name="T67" fmla="*/ 67 h 314"/>
                    <a:gd name="T68" fmla="*/ 300 w 607"/>
                    <a:gd name="T69" fmla="*/ 53 h 314"/>
                    <a:gd name="T70" fmla="*/ 340 w 607"/>
                    <a:gd name="T71" fmla="*/ 42 h 314"/>
                    <a:gd name="T72" fmla="*/ 382 w 607"/>
                    <a:gd name="T73" fmla="*/ 32 h 314"/>
                    <a:gd name="T74" fmla="*/ 425 w 607"/>
                    <a:gd name="T75" fmla="*/ 23 h 314"/>
                    <a:gd name="T76" fmla="*/ 469 w 607"/>
                    <a:gd name="T77" fmla="*/ 17 h 314"/>
                    <a:gd name="T78" fmla="*/ 515 w 607"/>
                    <a:gd name="T79" fmla="*/ 11 h 314"/>
                    <a:gd name="T80" fmla="*/ 561 w 607"/>
                    <a:gd name="T81" fmla="*/ 9 h 314"/>
                    <a:gd name="T82" fmla="*/ 607 w 607"/>
                    <a:gd name="T83" fmla="*/ 7 h 314"/>
                    <a:gd name="T84" fmla="*/ 607 w 607"/>
                    <a:gd name="T85" fmla="*/ 0 h 3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7"/>
                    <a:gd name="T130" fmla="*/ 0 h 314"/>
                    <a:gd name="T131" fmla="*/ 607 w 607"/>
                    <a:gd name="T132" fmla="*/ 314 h 3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7" h="314">
                      <a:moveTo>
                        <a:pt x="607" y="0"/>
                      </a:moveTo>
                      <a:lnTo>
                        <a:pt x="559" y="0"/>
                      </a:lnTo>
                      <a:lnTo>
                        <a:pt x="513" y="3"/>
                      </a:lnTo>
                      <a:lnTo>
                        <a:pt x="465" y="7"/>
                      </a:lnTo>
                      <a:lnTo>
                        <a:pt x="421" y="15"/>
                      </a:lnTo>
                      <a:lnTo>
                        <a:pt x="375" y="23"/>
                      </a:lnTo>
                      <a:lnTo>
                        <a:pt x="332" y="34"/>
                      </a:lnTo>
                      <a:lnTo>
                        <a:pt x="290" y="46"/>
                      </a:lnTo>
                      <a:lnTo>
                        <a:pt x="252" y="59"/>
                      </a:lnTo>
                      <a:lnTo>
                        <a:pt x="213" y="74"/>
                      </a:lnTo>
                      <a:lnTo>
                        <a:pt x="179" y="92"/>
                      </a:lnTo>
                      <a:lnTo>
                        <a:pt x="146" y="109"/>
                      </a:lnTo>
                      <a:lnTo>
                        <a:pt x="117" y="128"/>
                      </a:lnTo>
                      <a:lnTo>
                        <a:pt x="90" y="149"/>
                      </a:lnTo>
                      <a:lnTo>
                        <a:pt x="67" y="170"/>
                      </a:lnTo>
                      <a:lnTo>
                        <a:pt x="46" y="193"/>
                      </a:lnTo>
                      <a:lnTo>
                        <a:pt x="31" y="216"/>
                      </a:lnTo>
                      <a:lnTo>
                        <a:pt x="17" y="239"/>
                      </a:lnTo>
                      <a:lnTo>
                        <a:pt x="8" y="264"/>
                      </a:lnTo>
                      <a:lnTo>
                        <a:pt x="2" y="289"/>
                      </a:lnTo>
                      <a:lnTo>
                        <a:pt x="0" y="314"/>
                      </a:lnTo>
                      <a:lnTo>
                        <a:pt x="17" y="314"/>
                      </a:lnTo>
                      <a:lnTo>
                        <a:pt x="19" y="289"/>
                      </a:lnTo>
                      <a:lnTo>
                        <a:pt x="25" y="266"/>
                      </a:lnTo>
                      <a:lnTo>
                        <a:pt x="35" y="243"/>
                      </a:lnTo>
                      <a:lnTo>
                        <a:pt x="46" y="220"/>
                      </a:lnTo>
                      <a:lnTo>
                        <a:pt x="63" y="197"/>
                      </a:lnTo>
                      <a:lnTo>
                        <a:pt x="83" y="174"/>
                      </a:lnTo>
                      <a:lnTo>
                        <a:pt x="106" y="155"/>
                      </a:lnTo>
                      <a:lnTo>
                        <a:pt x="131" y="134"/>
                      </a:lnTo>
                      <a:lnTo>
                        <a:pt x="159" y="115"/>
                      </a:lnTo>
                      <a:lnTo>
                        <a:pt x="190" y="97"/>
                      </a:lnTo>
                      <a:lnTo>
                        <a:pt x="225" y="82"/>
                      </a:lnTo>
                      <a:lnTo>
                        <a:pt x="261" y="67"/>
                      </a:lnTo>
                      <a:lnTo>
                        <a:pt x="300" y="53"/>
                      </a:lnTo>
                      <a:lnTo>
                        <a:pt x="340" y="42"/>
                      </a:lnTo>
                      <a:lnTo>
                        <a:pt x="382" y="32"/>
                      </a:lnTo>
                      <a:lnTo>
                        <a:pt x="425" y="23"/>
                      </a:lnTo>
                      <a:lnTo>
                        <a:pt x="469" y="17"/>
                      </a:lnTo>
                      <a:lnTo>
                        <a:pt x="515" y="11"/>
                      </a:lnTo>
                      <a:lnTo>
                        <a:pt x="561" y="9"/>
                      </a:lnTo>
                      <a:lnTo>
                        <a:pt x="607" y="7"/>
                      </a:lnTo>
                      <a:lnTo>
                        <a:pt x="607"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8" name="Freeform 139"/>
                <p:cNvSpPr>
                  <a:spLocks/>
                </p:cNvSpPr>
                <p:nvPr/>
              </p:nvSpPr>
              <p:spPr bwMode="auto">
                <a:xfrm>
                  <a:off x="3000" y="2608"/>
                  <a:ext cx="590" cy="307"/>
                </a:xfrm>
                <a:custGeom>
                  <a:avLst/>
                  <a:gdLst>
                    <a:gd name="T0" fmla="*/ 590 w 590"/>
                    <a:gd name="T1" fmla="*/ 0 h 307"/>
                    <a:gd name="T2" fmla="*/ 544 w 590"/>
                    <a:gd name="T3" fmla="*/ 2 h 307"/>
                    <a:gd name="T4" fmla="*/ 498 w 590"/>
                    <a:gd name="T5" fmla="*/ 4 h 307"/>
                    <a:gd name="T6" fmla="*/ 452 w 590"/>
                    <a:gd name="T7" fmla="*/ 10 h 307"/>
                    <a:gd name="T8" fmla="*/ 408 w 590"/>
                    <a:gd name="T9" fmla="*/ 16 h 307"/>
                    <a:gd name="T10" fmla="*/ 365 w 590"/>
                    <a:gd name="T11" fmla="*/ 25 h 307"/>
                    <a:gd name="T12" fmla="*/ 323 w 590"/>
                    <a:gd name="T13" fmla="*/ 35 h 307"/>
                    <a:gd name="T14" fmla="*/ 283 w 590"/>
                    <a:gd name="T15" fmla="*/ 46 h 307"/>
                    <a:gd name="T16" fmla="*/ 244 w 590"/>
                    <a:gd name="T17" fmla="*/ 60 h 307"/>
                    <a:gd name="T18" fmla="*/ 208 w 590"/>
                    <a:gd name="T19" fmla="*/ 75 h 307"/>
                    <a:gd name="T20" fmla="*/ 173 w 590"/>
                    <a:gd name="T21" fmla="*/ 90 h 307"/>
                    <a:gd name="T22" fmla="*/ 142 w 590"/>
                    <a:gd name="T23" fmla="*/ 108 h 307"/>
                    <a:gd name="T24" fmla="*/ 114 w 590"/>
                    <a:gd name="T25" fmla="*/ 127 h 307"/>
                    <a:gd name="T26" fmla="*/ 89 w 590"/>
                    <a:gd name="T27" fmla="*/ 148 h 307"/>
                    <a:gd name="T28" fmla="*/ 66 w 590"/>
                    <a:gd name="T29" fmla="*/ 167 h 307"/>
                    <a:gd name="T30" fmla="*/ 46 w 590"/>
                    <a:gd name="T31" fmla="*/ 190 h 307"/>
                    <a:gd name="T32" fmla="*/ 29 w 590"/>
                    <a:gd name="T33" fmla="*/ 213 h 307"/>
                    <a:gd name="T34" fmla="*/ 18 w 590"/>
                    <a:gd name="T35" fmla="*/ 236 h 307"/>
                    <a:gd name="T36" fmla="*/ 8 w 590"/>
                    <a:gd name="T37" fmla="*/ 259 h 307"/>
                    <a:gd name="T38" fmla="*/ 2 w 590"/>
                    <a:gd name="T39" fmla="*/ 282 h 307"/>
                    <a:gd name="T40" fmla="*/ 0 w 590"/>
                    <a:gd name="T41" fmla="*/ 307 h 307"/>
                    <a:gd name="T42" fmla="*/ 18 w 590"/>
                    <a:gd name="T43" fmla="*/ 307 h 307"/>
                    <a:gd name="T44" fmla="*/ 20 w 590"/>
                    <a:gd name="T45" fmla="*/ 284 h 307"/>
                    <a:gd name="T46" fmla="*/ 25 w 590"/>
                    <a:gd name="T47" fmla="*/ 261 h 307"/>
                    <a:gd name="T48" fmla="*/ 35 w 590"/>
                    <a:gd name="T49" fmla="*/ 238 h 307"/>
                    <a:gd name="T50" fmla="*/ 46 w 590"/>
                    <a:gd name="T51" fmla="*/ 215 h 307"/>
                    <a:gd name="T52" fmla="*/ 62 w 590"/>
                    <a:gd name="T53" fmla="*/ 194 h 307"/>
                    <a:gd name="T54" fmla="*/ 81 w 590"/>
                    <a:gd name="T55" fmla="*/ 173 h 307"/>
                    <a:gd name="T56" fmla="*/ 102 w 590"/>
                    <a:gd name="T57" fmla="*/ 152 h 307"/>
                    <a:gd name="T58" fmla="*/ 127 w 590"/>
                    <a:gd name="T59" fmla="*/ 133 h 307"/>
                    <a:gd name="T60" fmla="*/ 156 w 590"/>
                    <a:gd name="T61" fmla="*/ 113 h 307"/>
                    <a:gd name="T62" fmla="*/ 187 w 590"/>
                    <a:gd name="T63" fmla="*/ 96 h 307"/>
                    <a:gd name="T64" fmla="*/ 219 w 590"/>
                    <a:gd name="T65" fmla="*/ 81 h 307"/>
                    <a:gd name="T66" fmla="*/ 254 w 590"/>
                    <a:gd name="T67" fmla="*/ 67 h 307"/>
                    <a:gd name="T68" fmla="*/ 292 w 590"/>
                    <a:gd name="T69" fmla="*/ 54 h 307"/>
                    <a:gd name="T70" fmla="*/ 331 w 590"/>
                    <a:gd name="T71" fmla="*/ 42 h 307"/>
                    <a:gd name="T72" fmla="*/ 371 w 590"/>
                    <a:gd name="T73" fmla="*/ 33 h 307"/>
                    <a:gd name="T74" fmla="*/ 413 w 590"/>
                    <a:gd name="T75" fmla="*/ 25 h 307"/>
                    <a:gd name="T76" fmla="*/ 457 w 590"/>
                    <a:gd name="T77" fmla="*/ 18 h 307"/>
                    <a:gd name="T78" fmla="*/ 502 w 590"/>
                    <a:gd name="T79" fmla="*/ 14 h 307"/>
                    <a:gd name="T80" fmla="*/ 546 w 590"/>
                    <a:gd name="T81" fmla="*/ 12 h 307"/>
                    <a:gd name="T82" fmla="*/ 590 w 590"/>
                    <a:gd name="T83" fmla="*/ 10 h 307"/>
                    <a:gd name="T84" fmla="*/ 590 w 590"/>
                    <a:gd name="T85" fmla="*/ 0 h 3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0"/>
                    <a:gd name="T130" fmla="*/ 0 h 307"/>
                    <a:gd name="T131" fmla="*/ 590 w 590"/>
                    <a:gd name="T132" fmla="*/ 307 h 3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0" h="307">
                      <a:moveTo>
                        <a:pt x="590" y="0"/>
                      </a:moveTo>
                      <a:lnTo>
                        <a:pt x="544" y="2"/>
                      </a:lnTo>
                      <a:lnTo>
                        <a:pt x="498" y="4"/>
                      </a:lnTo>
                      <a:lnTo>
                        <a:pt x="452" y="10"/>
                      </a:lnTo>
                      <a:lnTo>
                        <a:pt x="408" y="16"/>
                      </a:lnTo>
                      <a:lnTo>
                        <a:pt x="365" y="25"/>
                      </a:lnTo>
                      <a:lnTo>
                        <a:pt x="323" y="35"/>
                      </a:lnTo>
                      <a:lnTo>
                        <a:pt x="283" y="46"/>
                      </a:lnTo>
                      <a:lnTo>
                        <a:pt x="244" y="60"/>
                      </a:lnTo>
                      <a:lnTo>
                        <a:pt x="208" y="75"/>
                      </a:lnTo>
                      <a:lnTo>
                        <a:pt x="173" y="90"/>
                      </a:lnTo>
                      <a:lnTo>
                        <a:pt x="142" y="108"/>
                      </a:lnTo>
                      <a:lnTo>
                        <a:pt x="114" y="127"/>
                      </a:lnTo>
                      <a:lnTo>
                        <a:pt x="89" y="148"/>
                      </a:lnTo>
                      <a:lnTo>
                        <a:pt x="66" y="167"/>
                      </a:lnTo>
                      <a:lnTo>
                        <a:pt x="46" y="190"/>
                      </a:lnTo>
                      <a:lnTo>
                        <a:pt x="29" y="213"/>
                      </a:lnTo>
                      <a:lnTo>
                        <a:pt x="18" y="236"/>
                      </a:lnTo>
                      <a:lnTo>
                        <a:pt x="8" y="259"/>
                      </a:lnTo>
                      <a:lnTo>
                        <a:pt x="2" y="282"/>
                      </a:lnTo>
                      <a:lnTo>
                        <a:pt x="0" y="307"/>
                      </a:lnTo>
                      <a:lnTo>
                        <a:pt x="18" y="307"/>
                      </a:lnTo>
                      <a:lnTo>
                        <a:pt x="20" y="284"/>
                      </a:lnTo>
                      <a:lnTo>
                        <a:pt x="25" y="261"/>
                      </a:lnTo>
                      <a:lnTo>
                        <a:pt x="35" y="238"/>
                      </a:lnTo>
                      <a:lnTo>
                        <a:pt x="46" y="215"/>
                      </a:lnTo>
                      <a:lnTo>
                        <a:pt x="62" y="194"/>
                      </a:lnTo>
                      <a:lnTo>
                        <a:pt x="81" y="173"/>
                      </a:lnTo>
                      <a:lnTo>
                        <a:pt x="102" y="152"/>
                      </a:lnTo>
                      <a:lnTo>
                        <a:pt x="127" y="133"/>
                      </a:lnTo>
                      <a:lnTo>
                        <a:pt x="156" y="113"/>
                      </a:lnTo>
                      <a:lnTo>
                        <a:pt x="187" y="96"/>
                      </a:lnTo>
                      <a:lnTo>
                        <a:pt x="219" y="81"/>
                      </a:lnTo>
                      <a:lnTo>
                        <a:pt x="254" y="67"/>
                      </a:lnTo>
                      <a:lnTo>
                        <a:pt x="292" y="54"/>
                      </a:lnTo>
                      <a:lnTo>
                        <a:pt x="331" y="42"/>
                      </a:lnTo>
                      <a:lnTo>
                        <a:pt x="371" y="33"/>
                      </a:lnTo>
                      <a:lnTo>
                        <a:pt x="413" y="25"/>
                      </a:lnTo>
                      <a:lnTo>
                        <a:pt x="457" y="18"/>
                      </a:lnTo>
                      <a:lnTo>
                        <a:pt x="502" y="14"/>
                      </a:lnTo>
                      <a:lnTo>
                        <a:pt x="546" y="12"/>
                      </a:lnTo>
                      <a:lnTo>
                        <a:pt x="590" y="10"/>
                      </a:lnTo>
                      <a:lnTo>
                        <a:pt x="59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9" name="Freeform 140"/>
                <p:cNvSpPr>
                  <a:spLocks/>
                </p:cNvSpPr>
                <p:nvPr/>
              </p:nvSpPr>
              <p:spPr bwMode="auto">
                <a:xfrm>
                  <a:off x="3018" y="2618"/>
                  <a:ext cx="572" cy="297"/>
                </a:xfrm>
                <a:custGeom>
                  <a:avLst/>
                  <a:gdLst>
                    <a:gd name="T0" fmla="*/ 572 w 572"/>
                    <a:gd name="T1" fmla="*/ 0 h 297"/>
                    <a:gd name="T2" fmla="*/ 528 w 572"/>
                    <a:gd name="T3" fmla="*/ 2 h 297"/>
                    <a:gd name="T4" fmla="*/ 484 w 572"/>
                    <a:gd name="T5" fmla="*/ 4 h 297"/>
                    <a:gd name="T6" fmla="*/ 439 w 572"/>
                    <a:gd name="T7" fmla="*/ 8 h 297"/>
                    <a:gd name="T8" fmla="*/ 395 w 572"/>
                    <a:gd name="T9" fmla="*/ 15 h 297"/>
                    <a:gd name="T10" fmla="*/ 353 w 572"/>
                    <a:gd name="T11" fmla="*/ 23 h 297"/>
                    <a:gd name="T12" fmla="*/ 313 w 572"/>
                    <a:gd name="T13" fmla="*/ 32 h 297"/>
                    <a:gd name="T14" fmla="*/ 274 w 572"/>
                    <a:gd name="T15" fmla="*/ 44 h 297"/>
                    <a:gd name="T16" fmla="*/ 236 w 572"/>
                    <a:gd name="T17" fmla="*/ 57 h 297"/>
                    <a:gd name="T18" fmla="*/ 201 w 572"/>
                    <a:gd name="T19" fmla="*/ 71 h 297"/>
                    <a:gd name="T20" fmla="*/ 169 w 572"/>
                    <a:gd name="T21" fmla="*/ 86 h 297"/>
                    <a:gd name="T22" fmla="*/ 138 w 572"/>
                    <a:gd name="T23" fmla="*/ 103 h 297"/>
                    <a:gd name="T24" fmla="*/ 109 w 572"/>
                    <a:gd name="T25" fmla="*/ 123 h 297"/>
                    <a:gd name="T26" fmla="*/ 84 w 572"/>
                    <a:gd name="T27" fmla="*/ 142 h 297"/>
                    <a:gd name="T28" fmla="*/ 63 w 572"/>
                    <a:gd name="T29" fmla="*/ 163 h 297"/>
                    <a:gd name="T30" fmla="*/ 44 w 572"/>
                    <a:gd name="T31" fmla="*/ 184 h 297"/>
                    <a:gd name="T32" fmla="*/ 28 w 572"/>
                    <a:gd name="T33" fmla="*/ 205 h 297"/>
                    <a:gd name="T34" fmla="*/ 17 w 572"/>
                    <a:gd name="T35" fmla="*/ 228 h 297"/>
                    <a:gd name="T36" fmla="*/ 7 w 572"/>
                    <a:gd name="T37" fmla="*/ 251 h 297"/>
                    <a:gd name="T38" fmla="*/ 2 w 572"/>
                    <a:gd name="T39" fmla="*/ 274 h 297"/>
                    <a:gd name="T40" fmla="*/ 0 w 572"/>
                    <a:gd name="T41" fmla="*/ 297 h 297"/>
                    <a:gd name="T42" fmla="*/ 17 w 572"/>
                    <a:gd name="T43" fmla="*/ 297 h 297"/>
                    <a:gd name="T44" fmla="*/ 19 w 572"/>
                    <a:gd name="T45" fmla="*/ 272 h 297"/>
                    <a:gd name="T46" fmla="*/ 25 w 572"/>
                    <a:gd name="T47" fmla="*/ 249 h 297"/>
                    <a:gd name="T48" fmla="*/ 34 w 572"/>
                    <a:gd name="T49" fmla="*/ 226 h 297"/>
                    <a:gd name="T50" fmla="*/ 48 w 572"/>
                    <a:gd name="T51" fmla="*/ 203 h 297"/>
                    <a:gd name="T52" fmla="*/ 65 w 572"/>
                    <a:gd name="T53" fmla="*/ 182 h 297"/>
                    <a:gd name="T54" fmla="*/ 84 w 572"/>
                    <a:gd name="T55" fmla="*/ 159 h 297"/>
                    <a:gd name="T56" fmla="*/ 107 w 572"/>
                    <a:gd name="T57" fmla="*/ 140 h 297"/>
                    <a:gd name="T58" fmla="*/ 134 w 572"/>
                    <a:gd name="T59" fmla="*/ 121 h 297"/>
                    <a:gd name="T60" fmla="*/ 165 w 572"/>
                    <a:gd name="T61" fmla="*/ 102 h 297"/>
                    <a:gd name="T62" fmla="*/ 197 w 572"/>
                    <a:gd name="T63" fmla="*/ 84 h 297"/>
                    <a:gd name="T64" fmla="*/ 232 w 572"/>
                    <a:gd name="T65" fmla="*/ 69 h 297"/>
                    <a:gd name="T66" fmla="*/ 269 w 572"/>
                    <a:gd name="T67" fmla="*/ 56 h 297"/>
                    <a:gd name="T68" fmla="*/ 309 w 572"/>
                    <a:gd name="T69" fmla="*/ 44 h 297"/>
                    <a:gd name="T70" fmla="*/ 349 w 572"/>
                    <a:gd name="T71" fmla="*/ 32 h 297"/>
                    <a:gd name="T72" fmla="*/ 391 w 572"/>
                    <a:gd name="T73" fmla="*/ 25 h 297"/>
                    <a:gd name="T74" fmla="*/ 436 w 572"/>
                    <a:gd name="T75" fmla="*/ 17 h 297"/>
                    <a:gd name="T76" fmla="*/ 482 w 572"/>
                    <a:gd name="T77" fmla="*/ 13 h 297"/>
                    <a:gd name="T78" fmla="*/ 526 w 572"/>
                    <a:gd name="T79" fmla="*/ 9 h 297"/>
                    <a:gd name="T80" fmla="*/ 572 w 572"/>
                    <a:gd name="T81" fmla="*/ 9 h 297"/>
                    <a:gd name="T82" fmla="*/ 572 w 572"/>
                    <a:gd name="T83" fmla="*/ 0 h 2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7"/>
                    <a:gd name="T128" fmla="*/ 572 w 572"/>
                    <a:gd name="T129" fmla="*/ 297 h 2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7">
                      <a:moveTo>
                        <a:pt x="572" y="0"/>
                      </a:moveTo>
                      <a:lnTo>
                        <a:pt x="528" y="2"/>
                      </a:lnTo>
                      <a:lnTo>
                        <a:pt x="484" y="4"/>
                      </a:lnTo>
                      <a:lnTo>
                        <a:pt x="439" y="8"/>
                      </a:lnTo>
                      <a:lnTo>
                        <a:pt x="395" y="15"/>
                      </a:lnTo>
                      <a:lnTo>
                        <a:pt x="353" y="23"/>
                      </a:lnTo>
                      <a:lnTo>
                        <a:pt x="313" y="32"/>
                      </a:lnTo>
                      <a:lnTo>
                        <a:pt x="274" y="44"/>
                      </a:lnTo>
                      <a:lnTo>
                        <a:pt x="236" y="57"/>
                      </a:lnTo>
                      <a:lnTo>
                        <a:pt x="201" y="71"/>
                      </a:lnTo>
                      <a:lnTo>
                        <a:pt x="169" y="86"/>
                      </a:lnTo>
                      <a:lnTo>
                        <a:pt x="138" y="103"/>
                      </a:lnTo>
                      <a:lnTo>
                        <a:pt x="109" y="123"/>
                      </a:lnTo>
                      <a:lnTo>
                        <a:pt x="84" y="142"/>
                      </a:lnTo>
                      <a:lnTo>
                        <a:pt x="63" y="163"/>
                      </a:lnTo>
                      <a:lnTo>
                        <a:pt x="44" y="184"/>
                      </a:lnTo>
                      <a:lnTo>
                        <a:pt x="28" y="205"/>
                      </a:lnTo>
                      <a:lnTo>
                        <a:pt x="17" y="228"/>
                      </a:lnTo>
                      <a:lnTo>
                        <a:pt x="7" y="251"/>
                      </a:lnTo>
                      <a:lnTo>
                        <a:pt x="2" y="274"/>
                      </a:lnTo>
                      <a:lnTo>
                        <a:pt x="0" y="297"/>
                      </a:lnTo>
                      <a:lnTo>
                        <a:pt x="17" y="297"/>
                      </a:lnTo>
                      <a:lnTo>
                        <a:pt x="19" y="272"/>
                      </a:lnTo>
                      <a:lnTo>
                        <a:pt x="25" y="249"/>
                      </a:lnTo>
                      <a:lnTo>
                        <a:pt x="34" y="226"/>
                      </a:lnTo>
                      <a:lnTo>
                        <a:pt x="48" y="203"/>
                      </a:lnTo>
                      <a:lnTo>
                        <a:pt x="65" y="182"/>
                      </a:lnTo>
                      <a:lnTo>
                        <a:pt x="84" y="159"/>
                      </a:lnTo>
                      <a:lnTo>
                        <a:pt x="107" y="140"/>
                      </a:lnTo>
                      <a:lnTo>
                        <a:pt x="134" y="121"/>
                      </a:lnTo>
                      <a:lnTo>
                        <a:pt x="165" y="102"/>
                      </a:lnTo>
                      <a:lnTo>
                        <a:pt x="197" y="84"/>
                      </a:lnTo>
                      <a:lnTo>
                        <a:pt x="232" y="69"/>
                      </a:lnTo>
                      <a:lnTo>
                        <a:pt x="269" y="56"/>
                      </a:lnTo>
                      <a:lnTo>
                        <a:pt x="309" y="44"/>
                      </a:lnTo>
                      <a:lnTo>
                        <a:pt x="349" y="32"/>
                      </a:lnTo>
                      <a:lnTo>
                        <a:pt x="391" y="25"/>
                      </a:lnTo>
                      <a:lnTo>
                        <a:pt x="436" y="17"/>
                      </a:lnTo>
                      <a:lnTo>
                        <a:pt x="482" y="13"/>
                      </a:lnTo>
                      <a:lnTo>
                        <a:pt x="526" y="9"/>
                      </a:lnTo>
                      <a:lnTo>
                        <a:pt x="572" y="9"/>
                      </a:lnTo>
                      <a:lnTo>
                        <a:pt x="57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0" name="Freeform 141"/>
                <p:cNvSpPr>
                  <a:spLocks/>
                </p:cNvSpPr>
                <p:nvPr/>
              </p:nvSpPr>
              <p:spPr bwMode="auto">
                <a:xfrm>
                  <a:off x="3035" y="2627"/>
                  <a:ext cx="555" cy="288"/>
                </a:xfrm>
                <a:custGeom>
                  <a:avLst/>
                  <a:gdLst>
                    <a:gd name="T0" fmla="*/ 555 w 555"/>
                    <a:gd name="T1" fmla="*/ 0 h 288"/>
                    <a:gd name="T2" fmla="*/ 509 w 555"/>
                    <a:gd name="T3" fmla="*/ 0 h 288"/>
                    <a:gd name="T4" fmla="*/ 465 w 555"/>
                    <a:gd name="T5" fmla="*/ 4 h 288"/>
                    <a:gd name="T6" fmla="*/ 419 w 555"/>
                    <a:gd name="T7" fmla="*/ 8 h 288"/>
                    <a:gd name="T8" fmla="*/ 374 w 555"/>
                    <a:gd name="T9" fmla="*/ 16 h 288"/>
                    <a:gd name="T10" fmla="*/ 332 w 555"/>
                    <a:gd name="T11" fmla="*/ 23 h 288"/>
                    <a:gd name="T12" fmla="*/ 292 w 555"/>
                    <a:gd name="T13" fmla="*/ 35 h 288"/>
                    <a:gd name="T14" fmla="*/ 252 w 555"/>
                    <a:gd name="T15" fmla="*/ 47 h 288"/>
                    <a:gd name="T16" fmla="*/ 215 w 555"/>
                    <a:gd name="T17" fmla="*/ 60 h 288"/>
                    <a:gd name="T18" fmla="*/ 180 w 555"/>
                    <a:gd name="T19" fmla="*/ 75 h 288"/>
                    <a:gd name="T20" fmla="*/ 148 w 555"/>
                    <a:gd name="T21" fmla="*/ 93 h 288"/>
                    <a:gd name="T22" fmla="*/ 117 w 555"/>
                    <a:gd name="T23" fmla="*/ 112 h 288"/>
                    <a:gd name="T24" fmla="*/ 90 w 555"/>
                    <a:gd name="T25" fmla="*/ 131 h 288"/>
                    <a:gd name="T26" fmla="*/ 67 w 555"/>
                    <a:gd name="T27" fmla="*/ 150 h 288"/>
                    <a:gd name="T28" fmla="*/ 48 w 555"/>
                    <a:gd name="T29" fmla="*/ 173 h 288"/>
                    <a:gd name="T30" fmla="*/ 31 w 555"/>
                    <a:gd name="T31" fmla="*/ 194 h 288"/>
                    <a:gd name="T32" fmla="*/ 17 w 555"/>
                    <a:gd name="T33" fmla="*/ 217 h 288"/>
                    <a:gd name="T34" fmla="*/ 8 w 555"/>
                    <a:gd name="T35" fmla="*/ 240 h 288"/>
                    <a:gd name="T36" fmla="*/ 2 w 555"/>
                    <a:gd name="T37" fmla="*/ 263 h 288"/>
                    <a:gd name="T38" fmla="*/ 0 w 555"/>
                    <a:gd name="T39" fmla="*/ 288 h 288"/>
                    <a:gd name="T40" fmla="*/ 19 w 555"/>
                    <a:gd name="T41" fmla="*/ 288 h 288"/>
                    <a:gd name="T42" fmla="*/ 19 w 555"/>
                    <a:gd name="T43" fmla="*/ 265 h 288"/>
                    <a:gd name="T44" fmla="*/ 25 w 555"/>
                    <a:gd name="T45" fmla="*/ 242 h 288"/>
                    <a:gd name="T46" fmla="*/ 34 w 555"/>
                    <a:gd name="T47" fmla="*/ 219 h 288"/>
                    <a:gd name="T48" fmla="*/ 48 w 555"/>
                    <a:gd name="T49" fmla="*/ 198 h 288"/>
                    <a:gd name="T50" fmla="*/ 63 w 555"/>
                    <a:gd name="T51" fmla="*/ 175 h 288"/>
                    <a:gd name="T52" fmla="*/ 82 w 555"/>
                    <a:gd name="T53" fmla="*/ 156 h 288"/>
                    <a:gd name="T54" fmla="*/ 106 w 555"/>
                    <a:gd name="T55" fmla="*/ 135 h 288"/>
                    <a:gd name="T56" fmla="*/ 131 w 555"/>
                    <a:gd name="T57" fmla="*/ 117 h 288"/>
                    <a:gd name="T58" fmla="*/ 159 w 555"/>
                    <a:gd name="T59" fmla="*/ 98 h 288"/>
                    <a:gd name="T60" fmla="*/ 192 w 555"/>
                    <a:gd name="T61" fmla="*/ 83 h 288"/>
                    <a:gd name="T62" fmla="*/ 225 w 555"/>
                    <a:gd name="T63" fmla="*/ 68 h 288"/>
                    <a:gd name="T64" fmla="*/ 261 w 555"/>
                    <a:gd name="T65" fmla="*/ 54 h 288"/>
                    <a:gd name="T66" fmla="*/ 300 w 555"/>
                    <a:gd name="T67" fmla="*/ 43 h 288"/>
                    <a:gd name="T68" fmla="*/ 340 w 555"/>
                    <a:gd name="T69" fmla="*/ 33 h 288"/>
                    <a:gd name="T70" fmla="*/ 380 w 555"/>
                    <a:gd name="T71" fmla="*/ 23 h 288"/>
                    <a:gd name="T72" fmla="*/ 422 w 555"/>
                    <a:gd name="T73" fmla="*/ 18 h 288"/>
                    <a:gd name="T74" fmla="*/ 467 w 555"/>
                    <a:gd name="T75" fmla="*/ 14 h 288"/>
                    <a:gd name="T76" fmla="*/ 511 w 555"/>
                    <a:gd name="T77" fmla="*/ 10 h 288"/>
                    <a:gd name="T78" fmla="*/ 555 w 555"/>
                    <a:gd name="T79" fmla="*/ 10 h 288"/>
                    <a:gd name="T80" fmla="*/ 555 w 555"/>
                    <a:gd name="T81" fmla="*/ 0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55"/>
                    <a:gd name="T124" fmla="*/ 0 h 288"/>
                    <a:gd name="T125" fmla="*/ 555 w 555"/>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55" h="288">
                      <a:moveTo>
                        <a:pt x="555" y="0"/>
                      </a:moveTo>
                      <a:lnTo>
                        <a:pt x="509" y="0"/>
                      </a:lnTo>
                      <a:lnTo>
                        <a:pt x="465" y="4"/>
                      </a:lnTo>
                      <a:lnTo>
                        <a:pt x="419" y="8"/>
                      </a:lnTo>
                      <a:lnTo>
                        <a:pt x="374" y="16"/>
                      </a:lnTo>
                      <a:lnTo>
                        <a:pt x="332" y="23"/>
                      </a:lnTo>
                      <a:lnTo>
                        <a:pt x="292" y="35"/>
                      </a:lnTo>
                      <a:lnTo>
                        <a:pt x="252" y="47"/>
                      </a:lnTo>
                      <a:lnTo>
                        <a:pt x="215" y="60"/>
                      </a:lnTo>
                      <a:lnTo>
                        <a:pt x="180" y="75"/>
                      </a:lnTo>
                      <a:lnTo>
                        <a:pt x="148" y="93"/>
                      </a:lnTo>
                      <a:lnTo>
                        <a:pt x="117" y="112"/>
                      </a:lnTo>
                      <a:lnTo>
                        <a:pt x="90" y="131"/>
                      </a:lnTo>
                      <a:lnTo>
                        <a:pt x="67" y="150"/>
                      </a:lnTo>
                      <a:lnTo>
                        <a:pt x="48" y="173"/>
                      </a:lnTo>
                      <a:lnTo>
                        <a:pt x="31" y="194"/>
                      </a:lnTo>
                      <a:lnTo>
                        <a:pt x="17" y="217"/>
                      </a:lnTo>
                      <a:lnTo>
                        <a:pt x="8" y="240"/>
                      </a:lnTo>
                      <a:lnTo>
                        <a:pt x="2" y="263"/>
                      </a:lnTo>
                      <a:lnTo>
                        <a:pt x="0" y="288"/>
                      </a:lnTo>
                      <a:lnTo>
                        <a:pt x="19" y="288"/>
                      </a:lnTo>
                      <a:lnTo>
                        <a:pt x="19" y="265"/>
                      </a:lnTo>
                      <a:lnTo>
                        <a:pt x="25" y="242"/>
                      </a:lnTo>
                      <a:lnTo>
                        <a:pt x="34" y="219"/>
                      </a:lnTo>
                      <a:lnTo>
                        <a:pt x="48" y="198"/>
                      </a:lnTo>
                      <a:lnTo>
                        <a:pt x="63" y="175"/>
                      </a:lnTo>
                      <a:lnTo>
                        <a:pt x="82" y="156"/>
                      </a:lnTo>
                      <a:lnTo>
                        <a:pt x="106" y="135"/>
                      </a:lnTo>
                      <a:lnTo>
                        <a:pt x="131" y="117"/>
                      </a:lnTo>
                      <a:lnTo>
                        <a:pt x="159" y="98"/>
                      </a:lnTo>
                      <a:lnTo>
                        <a:pt x="192" y="83"/>
                      </a:lnTo>
                      <a:lnTo>
                        <a:pt x="225" y="68"/>
                      </a:lnTo>
                      <a:lnTo>
                        <a:pt x="261" y="54"/>
                      </a:lnTo>
                      <a:lnTo>
                        <a:pt x="300" y="43"/>
                      </a:lnTo>
                      <a:lnTo>
                        <a:pt x="340" y="33"/>
                      </a:lnTo>
                      <a:lnTo>
                        <a:pt x="380" y="23"/>
                      </a:lnTo>
                      <a:lnTo>
                        <a:pt x="422" y="18"/>
                      </a:lnTo>
                      <a:lnTo>
                        <a:pt x="467" y="14"/>
                      </a:lnTo>
                      <a:lnTo>
                        <a:pt x="511" y="10"/>
                      </a:lnTo>
                      <a:lnTo>
                        <a:pt x="555" y="10"/>
                      </a:lnTo>
                      <a:lnTo>
                        <a:pt x="555"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1" name="Freeform 142"/>
                <p:cNvSpPr>
                  <a:spLocks/>
                </p:cNvSpPr>
                <p:nvPr/>
              </p:nvSpPr>
              <p:spPr bwMode="auto">
                <a:xfrm>
                  <a:off x="3054" y="2637"/>
                  <a:ext cx="536" cy="278"/>
                </a:xfrm>
                <a:custGeom>
                  <a:avLst/>
                  <a:gdLst>
                    <a:gd name="T0" fmla="*/ 536 w 536"/>
                    <a:gd name="T1" fmla="*/ 0 h 278"/>
                    <a:gd name="T2" fmla="*/ 492 w 536"/>
                    <a:gd name="T3" fmla="*/ 0 h 278"/>
                    <a:gd name="T4" fmla="*/ 448 w 536"/>
                    <a:gd name="T5" fmla="*/ 4 h 278"/>
                    <a:gd name="T6" fmla="*/ 403 w 536"/>
                    <a:gd name="T7" fmla="*/ 8 h 278"/>
                    <a:gd name="T8" fmla="*/ 361 w 536"/>
                    <a:gd name="T9" fmla="*/ 13 h 278"/>
                    <a:gd name="T10" fmla="*/ 321 w 536"/>
                    <a:gd name="T11" fmla="*/ 23 h 278"/>
                    <a:gd name="T12" fmla="*/ 281 w 536"/>
                    <a:gd name="T13" fmla="*/ 33 h 278"/>
                    <a:gd name="T14" fmla="*/ 242 w 536"/>
                    <a:gd name="T15" fmla="*/ 44 h 278"/>
                    <a:gd name="T16" fmla="*/ 206 w 536"/>
                    <a:gd name="T17" fmla="*/ 58 h 278"/>
                    <a:gd name="T18" fmla="*/ 173 w 536"/>
                    <a:gd name="T19" fmla="*/ 73 h 278"/>
                    <a:gd name="T20" fmla="*/ 140 w 536"/>
                    <a:gd name="T21" fmla="*/ 88 h 278"/>
                    <a:gd name="T22" fmla="*/ 112 w 536"/>
                    <a:gd name="T23" fmla="*/ 107 h 278"/>
                    <a:gd name="T24" fmla="*/ 87 w 536"/>
                    <a:gd name="T25" fmla="*/ 125 h 278"/>
                    <a:gd name="T26" fmla="*/ 63 w 536"/>
                    <a:gd name="T27" fmla="*/ 146 h 278"/>
                    <a:gd name="T28" fmla="*/ 44 w 536"/>
                    <a:gd name="T29" fmla="*/ 165 h 278"/>
                    <a:gd name="T30" fmla="*/ 29 w 536"/>
                    <a:gd name="T31" fmla="*/ 188 h 278"/>
                    <a:gd name="T32" fmla="*/ 15 w 536"/>
                    <a:gd name="T33" fmla="*/ 209 h 278"/>
                    <a:gd name="T34" fmla="*/ 6 w 536"/>
                    <a:gd name="T35" fmla="*/ 232 h 278"/>
                    <a:gd name="T36" fmla="*/ 0 w 536"/>
                    <a:gd name="T37" fmla="*/ 255 h 278"/>
                    <a:gd name="T38" fmla="*/ 0 w 536"/>
                    <a:gd name="T39" fmla="*/ 278 h 278"/>
                    <a:gd name="T40" fmla="*/ 17 w 536"/>
                    <a:gd name="T41" fmla="*/ 278 h 278"/>
                    <a:gd name="T42" fmla="*/ 17 w 536"/>
                    <a:gd name="T43" fmla="*/ 255 h 278"/>
                    <a:gd name="T44" fmla="*/ 23 w 536"/>
                    <a:gd name="T45" fmla="*/ 234 h 278"/>
                    <a:gd name="T46" fmla="*/ 33 w 536"/>
                    <a:gd name="T47" fmla="*/ 211 h 278"/>
                    <a:gd name="T48" fmla="*/ 44 w 536"/>
                    <a:gd name="T49" fmla="*/ 190 h 278"/>
                    <a:gd name="T50" fmla="*/ 60 w 536"/>
                    <a:gd name="T51" fmla="*/ 169 h 278"/>
                    <a:gd name="T52" fmla="*/ 79 w 536"/>
                    <a:gd name="T53" fmla="*/ 150 h 278"/>
                    <a:gd name="T54" fmla="*/ 102 w 536"/>
                    <a:gd name="T55" fmla="*/ 130 h 278"/>
                    <a:gd name="T56" fmla="*/ 127 w 536"/>
                    <a:gd name="T57" fmla="*/ 111 h 278"/>
                    <a:gd name="T58" fmla="*/ 154 w 536"/>
                    <a:gd name="T59" fmla="*/ 96 h 278"/>
                    <a:gd name="T60" fmla="*/ 185 w 536"/>
                    <a:gd name="T61" fmla="*/ 79 h 278"/>
                    <a:gd name="T62" fmla="*/ 217 w 536"/>
                    <a:gd name="T63" fmla="*/ 65 h 278"/>
                    <a:gd name="T64" fmla="*/ 252 w 536"/>
                    <a:gd name="T65" fmla="*/ 52 h 278"/>
                    <a:gd name="T66" fmla="*/ 288 w 536"/>
                    <a:gd name="T67" fmla="*/ 40 h 278"/>
                    <a:gd name="T68" fmla="*/ 327 w 536"/>
                    <a:gd name="T69" fmla="*/ 31 h 278"/>
                    <a:gd name="T70" fmla="*/ 367 w 536"/>
                    <a:gd name="T71" fmla="*/ 23 h 278"/>
                    <a:gd name="T72" fmla="*/ 409 w 536"/>
                    <a:gd name="T73" fmla="*/ 17 h 278"/>
                    <a:gd name="T74" fmla="*/ 452 w 536"/>
                    <a:gd name="T75" fmla="*/ 12 h 278"/>
                    <a:gd name="T76" fmla="*/ 494 w 536"/>
                    <a:gd name="T77" fmla="*/ 10 h 278"/>
                    <a:gd name="T78" fmla="*/ 536 w 536"/>
                    <a:gd name="T79" fmla="*/ 8 h 278"/>
                    <a:gd name="T80" fmla="*/ 536 w 536"/>
                    <a:gd name="T81" fmla="*/ 0 h 2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6"/>
                    <a:gd name="T124" fmla="*/ 0 h 278"/>
                    <a:gd name="T125" fmla="*/ 536 w 536"/>
                    <a:gd name="T126" fmla="*/ 278 h 2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6" h="278">
                      <a:moveTo>
                        <a:pt x="536" y="0"/>
                      </a:moveTo>
                      <a:lnTo>
                        <a:pt x="492" y="0"/>
                      </a:lnTo>
                      <a:lnTo>
                        <a:pt x="448" y="4"/>
                      </a:lnTo>
                      <a:lnTo>
                        <a:pt x="403" y="8"/>
                      </a:lnTo>
                      <a:lnTo>
                        <a:pt x="361" y="13"/>
                      </a:lnTo>
                      <a:lnTo>
                        <a:pt x="321" y="23"/>
                      </a:lnTo>
                      <a:lnTo>
                        <a:pt x="281" y="33"/>
                      </a:lnTo>
                      <a:lnTo>
                        <a:pt x="242" y="44"/>
                      </a:lnTo>
                      <a:lnTo>
                        <a:pt x="206" y="58"/>
                      </a:lnTo>
                      <a:lnTo>
                        <a:pt x="173" y="73"/>
                      </a:lnTo>
                      <a:lnTo>
                        <a:pt x="140" y="88"/>
                      </a:lnTo>
                      <a:lnTo>
                        <a:pt x="112" y="107"/>
                      </a:lnTo>
                      <a:lnTo>
                        <a:pt x="87" y="125"/>
                      </a:lnTo>
                      <a:lnTo>
                        <a:pt x="63" y="146"/>
                      </a:lnTo>
                      <a:lnTo>
                        <a:pt x="44" y="165"/>
                      </a:lnTo>
                      <a:lnTo>
                        <a:pt x="29" y="188"/>
                      </a:lnTo>
                      <a:lnTo>
                        <a:pt x="15" y="209"/>
                      </a:lnTo>
                      <a:lnTo>
                        <a:pt x="6" y="232"/>
                      </a:lnTo>
                      <a:lnTo>
                        <a:pt x="0" y="255"/>
                      </a:lnTo>
                      <a:lnTo>
                        <a:pt x="0" y="278"/>
                      </a:lnTo>
                      <a:lnTo>
                        <a:pt x="17" y="278"/>
                      </a:lnTo>
                      <a:lnTo>
                        <a:pt x="17" y="255"/>
                      </a:lnTo>
                      <a:lnTo>
                        <a:pt x="23" y="234"/>
                      </a:lnTo>
                      <a:lnTo>
                        <a:pt x="33" y="211"/>
                      </a:lnTo>
                      <a:lnTo>
                        <a:pt x="44" y="190"/>
                      </a:lnTo>
                      <a:lnTo>
                        <a:pt x="60" y="169"/>
                      </a:lnTo>
                      <a:lnTo>
                        <a:pt x="79" y="150"/>
                      </a:lnTo>
                      <a:lnTo>
                        <a:pt x="102" y="130"/>
                      </a:lnTo>
                      <a:lnTo>
                        <a:pt x="127" y="111"/>
                      </a:lnTo>
                      <a:lnTo>
                        <a:pt x="154" y="96"/>
                      </a:lnTo>
                      <a:lnTo>
                        <a:pt x="185" y="79"/>
                      </a:lnTo>
                      <a:lnTo>
                        <a:pt x="217" y="65"/>
                      </a:lnTo>
                      <a:lnTo>
                        <a:pt x="252" y="52"/>
                      </a:lnTo>
                      <a:lnTo>
                        <a:pt x="288" y="40"/>
                      </a:lnTo>
                      <a:lnTo>
                        <a:pt x="327" y="31"/>
                      </a:lnTo>
                      <a:lnTo>
                        <a:pt x="367" y="23"/>
                      </a:lnTo>
                      <a:lnTo>
                        <a:pt x="409" y="17"/>
                      </a:lnTo>
                      <a:lnTo>
                        <a:pt x="452" y="12"/>
                      </a:lnTo>
                      <a:lnTo>
                        <a:pt x="494" y="10"/>
                      </a:lnTo>
                      <a:lnTo>
                        <a:pt x="536" y="8"/>
                      </a:lnTo>
                      <a:lnTo>
                        <a:pt x="536"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2" name="Freeform 143"/>
                <p:cNvSpPr>
                  <a:spLocks/>
                </p:cNvSpPr>
                <p:nvPr/>
              </p:nvSpPr>
              <p:spPr bwMode="auto">
                <a:xfrm>
                  <a:off x="3071" y="2645"/>
                  <a:ext cx="519" cy="270"/>
                </a:xfrm>
                <a:custGeom>
                  <a:avLst/>
                  <a:gdLst>
                    <a:gd name="T0" fmla="*/ 519 w 519"/>
                    <a:gd name="T1" fmla="*/ 0 h 270"/>
                    <a:gd name="T2" fmla="*/ 477 w 519"/>
                    <a:gd name="T3" fmla="*/ 2 h 270"/>
                    <a:gd name="T4" fmla="*/ 435 w 519"/>
                    <a:gd name="T5" fmla="*/ 4 h 270"/>
                    <a:gd name="T6" fmla="*/ 392 w 519"/>
                    <a:gd name="T7" fmla="*/ 9 h 270"/>
                    <a:gd name="T8" fmla="*/ 350 w 519"/>
                    <a:gd name="T9" fmla="*/ 15 h 270"/>
                    <a:gd name="T10" fmla="*/ 310 w 519"/>
                    <a:gd name="T11" fmla="*/ 23 h 270"/>
                    <a:gd name="T12" fmla="*/ 271 w 519"/>
                    <a:gd name="T13" fmla="*/ 32 h 270"/>
                    <a:gd name="T14" fmla="*/ 235 w 519"/>
                    <a:gd name="T15" fmla="*/ 44 h 270"/>
                    <a:gd name="T16" fmla="*/ 200 w 519"/>
                    <a:gd name="T17" fmla="*/ 57 h 270"/>
                    <a:gd name="T18" fmla="*/ 168 w 519"/>
                    <a:gd name="T19" fmla="*/ 71 h 270"/>
                    <a:gd name="T20" fmla="*/ 137 w 519"/>
                    <a:gd name="T21" fmla="*/ 88 h 270"/>
                    <a:gd name="T22" fmla="*/ 110 w 519"/>
                    <a:gd name="T23" fmla="*/ 103 h 270"/>
                    <a:gd name="T24" fmla="*/ 85 w 519"/>
                    <a:gd name="T25" fmla="*/ 122 h 270"/>
                    <a:gd name="T26" fmla="*/ 62 w 519"/>
                    <a:gd name="T27" fmla="*/ 142 h 270"/>
                    <a:gd name="T28" fmla="*/ 43 w 519"/>
                    <a:gd name="T29" fmla="*/ 161 h 270"/>
                    <a:gd name="T30" fmla="*/ 27 w 519"/>
                    <a:gd name="T31" fmla="*/ 182 h 270"/>
                    <a:gd name="T32" fmla="*/ 16 w 519"/>
                    <a:gd name="T33" fmla="*/ 203 h 270"/>
                    <a:gd name="T34" fmla="*/ 6 w 519"/>
                    <a:gd name="T35" fmla="*/ 226 h 270"/>
                    <a:gd name="T36" fmla="*/ 0 w 519"/>
                    <a:gd name="T37" fmla="*/ 247 h 270"/>
                    <a:gd name="T38" fmla="*/ 0 w 519"/>
                    <a:gd name="T39" fmla="*/ 270 h 270"/>
                    <a:gd name="T40" fmla="*/ 18 w 519"/>
                    <a:gd name="T41" fmla="*/ 270 h 270"/>
                    <a:gd name="T42" fmla="*/ 20 w 519"/>
                    <a:gd name="T43" fmla="*/ 247 h 270"/>
                    <a:gd name="T44" fmla="*/ 25 w 519"/>
                    <a:gd name="T45" fmla="*/ 224 h 270"/>
                    <a:gd name="T46" fmla="*/ 33 w 519"/>
                    <a:gd name="T47" fmla="*/ 203 h 270"/>
                    <a:gd name="T48" fmla="*/ 46 w 519"/>
                    <a:gd name="T49" fmla="*/ 180 h 270"/>
                    <a:gd name="T50" fmla="*/ 64 w 519"/>
                    <a:gd name="T51" fmla="*/ 159 h 270"/>
                    <a:gd name="T52" fmla="*/ 85 w 519"/>
                    <a:gd name="T53" fmla="*/ 140 h 270"/>
                    <a:gd name="T54" fmla="*/ 108 w 519"/>
                    <a:gd name="T55" fmla="*/ 121 h 270"/>
                    <a:gd name="T56" fmla="*/ 135 w 519"/>
                    <a:gd name="T57" fmla="*/ 101 h 270"/>
                    <a:gd name="T58" fmla="*/ 164 w 519"/>
                    <a:gd name="T59" fmla="*/ 86 h 270"/>
                    <a:gd name="T60" fmla="*/ 196 w 519"/>
                    <a:gd name="T61" fmla="*/ 71 h 270"/>
                    <a:gd name="T62" fmla="*/ 231 w 519"/>
                    <a:gd name="T63" fmla="*/ 55 h 270"/>
                    <a:gd name="T64" fmla="*/ 267 w 519"/>
                    <a:gd name="T65" fmla="*/ 44 h 270"/>
                    <a:gd name="T66" fmla="*/ 308 w 519"/>
                    <a:gd name="T67" fmla="*/ 34 h 270"/>
                    <a:gd name="T68" fmla="*/ 348 w 519"/>
                    <a:gd name="T69" fmla="*/ 25 h 270"/>
                    <a:gd name="T70" fmla="*/ 388 w 519"/>
                    <a:gd name="T71" fmla="*/ 19 h 270"/>
                    <a:gd name="T72" fmla="*/ 433 w 519"/>
                    <a:gd name="T73" fmla="*/ 13 h 270"/>
                    <a:gd name="T74" fmla="*/ 475 w 519"/>
                    <a:gd name="T75" fmla="*/ 9 h 270"/>
                    <a:gd name="T76" fmla="*/ 519 w 519"/>
                    <a:gd name="T77" fmla="*/ 9 h 270"/>
                    <a:gd name="T78" fmla="*/ 519 w 519"/>
                    <a:gd name="T79" fmla="*/ 0 h 2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9"/>
                    <a:gd name="T121" fmla="*/ 0 h 270"/>
                    <a:gd name="T122" fmla="*/ 519 w 519"/>
                    <a:gd name="T123" fmla="*/ 270 h 2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9" h="270">
                      <a:moveTo>
                        <a:pt x="519" y="0"/>
                      </a:moveTo>
                      <a:lnTo>
                        <a:pt x="477" y="2"/>
                      </a:lnTo>
                      <a:lnTo>
                        <a:pt x="435" y="4"/>
                      </a:lnTo>
                      <a:lnTo>
                        <a:pt x="392" y="9"/>
                      </a:lnTo>
                      <a:lnTo>
                        <a:pt x="350" y="15"/>
                      </a:lnTo>
                      <a:lnTo>
                        <a:pt x="310" y="23"/>
                      </a:lnTo>
                      <a:lnTo>
                        <a:pt x="271" y="32"/>
                      </a:lnTo>
                      <a:lnTo>
                        <a:pt x="235" y="44"/>
                      </a:lnTo>
                      <a:lnTo>
                        <a:pt x="200" y="57"/>
                      </a:lnTo>
                      <a:lnTo>
                        <a:pt x="168" y="71"/>
                      </a:lnTo>
                      <a:lnTo>
                        <a:pt x="137" y="88"/>
                      </a:lnTo>
                      <a:lnTo>
                        <a:pt x="110" y="103"/>
                      </a:lnTo>
                      <a:lnTo>
                        <a:pt x="85" y="122"/>
                      </a:lnTo>
                      <a:lnTo>
                        <a:pt x="62" y="142"/>
                      </a:lnTo>
                      <a:lnTo>
                        <a:pt x="43" y="161"/>
                      </a:lnTo>
                      <a:lnTo>
                        <a:pt x="27" y="182"/>
                      </a:lnTo>
                      <a:lnTo>
                        <a:pt x="16" y="203"/>
                      </a:lnTo>
                      <a:lnTo>
                        <a:pt x="6" y="226"/>
                      </a:lnTo>
                      <a:lnTo>
                        <a:pt x="0" y="247"/>
                      </a:lnTo>
                      <a:lnTo>
                        <a:pt x="0" y="270"/>
                      </a:lnTo>
                      <a:lnTo>
                        <a:pt x="18" y="270"/>
                      </a:lnTo>
                      <a:lnTo>
                        <a:pt x="20" y="247"/>
                      </a:lnTo>
                      <a:lnTo>
                        <a:pt x="25" y="224"/>
                      </a:lnTo>
                      <a:lnTo>
                        <a:pt x="33" y="203"/>
                      </a:lnTo>
                      <a:lnTo>
                        <a:pt x="46" y="180"/>
                      </a:lnTo>
                      <a:lnTo>
                        <a:pt x="64" y="159"/>
                      </a:lnTo>
                      <a:lnTo>
                        <a:pt x="85" y="140"/>
                      </a:lnTo>
                      <a:lnTo>
                        <a:pt x="108" y="121"/>
                      </a:lnTo>
                      <a:lnTo>
                        <a:pt x="135" y="101"/>
                      </a:lnTo>
                      <a:lnTo>
                        <a:pt x="164" y="86"/>
                      </a:lnTo>
                      <a:lnTo>
                        <a:pt x="196" y="71"/>
                      </a:lnTo>
                      <a:lnTo>
                        <a:pt x="231" y="55"/>
                      </a:lnTo>
                      <a:lnTo>
                        <a:pt x="267" y="44"/>
                      </a:lnTo>
                      <a:lnTo>
                        <a:pt x="308" y="34"/>
                      </a:lnTo>
                      <a:lnTo>
                        <a:pt x="348" y="25"/>
                      </a:lnTo>
                      <a:lnTo>
                        <a:pt x="388" y="19"/>
                      </a:lnTo>
                      <a:lnTo>
                        <a:pt x="433" y="13"/>
                      </a:lnTo>
                      <a:lnTo>
                        <a:pt x="475" y="9"/>
                      </a:lnTo>
                      <a:lnTo>
                        <a:pt x="519" y="9"/>
                      </a:lnTo>
                      <a:lnTo>
                        <a:pt x="519"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3" name="Freeform 144"/>
                <p:cNvSpPr>
                  <a:spLocks/>
                </p:cNvSpPr>
                <p:nvPr/>
              </p:nvSpPr>
              <p:spPr bwMode="auto">
                <a:xfrm>
                  <a:off x="3089" y="2654"/>
                  <a:ext cx="501" cy="261"/>
                </a:xfrm>
                <a:custGeom>
                  <a:avLst/>
                  <a:gdLst>
                    <a:gd name="T0" fmla="*/ 501 w 501"/>
                    <a:gd name="T1" fmla="*/ 0 h 261"/>
                    <a:gd name="T2" fmla="*/ 457 w 501"/>
                    <a:gd name="T3" fmla="*/ 0 h 261"/>
                    <a:gd name="T4" fmla="*/ 415 w 501"/>
                    <a:gd name="T5" fmla="*/ 4 h 261"/>
                    <a:gd name="T6" fmla="*/ 370 w 501"/>
                    <a:gd name="T7" fmla="*/ 10 h 261"/>
                    <a:gd name="T8" fmla="*/ 330 w 501"/>
                    <a:gd name="T9" fmla="*/ 16 h 261"/>
                    <a:gd name="T10" fmla="*/ 290 w 501"/>
                    <a:gd name="T11" fmla="*/ 25 h 261"/>
                    <a:gd name="T12" fmla="*/ 249 w 501"/>
                    <a:gd name="T13" fmla="*/ 35 h 261"/>
                    <a:gd name="T14" fmla="*/ 213 w 501"/>
                    <a:gd name="T15" fmla="*/ 46 h 261"/>
                    <a:gd name="T16" fmla="*/ 178 w 501"/>
                    <a:gd name="T17" fmla="*/ 62 h 261"/>
                    <a:gd name="T18" fmla="*/ 146 w 501"/>
                    <a:gd name="T19" fmla="*/ 77 h 261"/>
                    <a:gd name="T20" fmla="*/ 117 w 501"/>
                    <a:gd name="T21" fmla="*/ 92 h 261"/>
                    <a:gd name="T22" fmla="*/ 90 w 501"/>
                    <a:gd name="T23" fmla="*/ 112 h 261"/>
                    <a:gd name="T24" fmla="*/ 67 w 501"/>
                    <a:gd name="T25" fmla="*/ 131 h 261"/>
                    <a:gd name="T26" fmla="*/ 46 w 501"/>
                    <a:gd name="T27" fmla="*/ 150 h 261"/>
                    <a:gd name="T28" fmla="*/ 28 w 501"/>
                    <a:gd name="T29" fmla="*/ 171 h 261"/>
                    <a:gd name="T30" fmla="*/ 15 w 501"/>
                    <a:gd name="T31" fmla="*/ 194 h 261"/>
                    <a:gd name="T32" fmla="*/ 7 w 501"/>
                    <a:gd name="T33" fmla="*/ 215 h 261"/>
                    <a:gd name="T34" fmla="*/ 2 w 501"/>
                    <a:gd name="T35" fmla="*/ 238 h 261"/>
                    <a:gd name="T36" fmla="*/ 0 w 501"/>
                    <a:gd name="T37" fmla="*/ 261 h 261"/>
                    <a:gd name="T38" fmla="*/ 17 w 501"/>
                    <a:gd name="T39" fmla="*/ 261 h 261"/>
                    <a:gd name="T40" fmla="*/ 19 w 501"/>
                    <a:gd name="T41" fmla="*/ 238 h 261"/>
                    <a:gd name="T42" fmla="*/ 23 w 501"/>
                    <a:gd name="T43" fmla="*/ 217 h 261"/>
                    <a:gd name="T44" fmla="*/ 32 w 501"/>
                    <a:gd name="T45" fmla="*/ 196 h 261"/>
                    <a:gd name="T46" fmla="*/ 46 w 501"/>
                    <a:gd name="T47" fmla="*/ 175 h 261"/>
                    <a:gd name="T48" fmla="*/ 61 w 501"/>
                    <a:gd name="T49" fmla="*/ 154 h 261"/>
                    <a:gd name="T50" fmla="*/ 80 w 501"/>
                    <a:gd name="T51" fmla="*/ 135 h 261"/>
                    <a:gd name="T52" fmla="*/ 103 w 501"/>
                    <a:gd name="T53" fmla="*/ 117 h 261"/>
                    <a:gd name="T54" fmla="*/ 130 w 501"/>
                    <a:gd name="T55" fmla="*/ 98 h 261"/>
                    <a:gd name="T56" fmla="*/ 159 w 501"/>
                    <a:gd name="T57" fmla="*/ 83 h 261"/>
                    <a:gd name="T58" fmla="*/ 190 w 501"/>
                    <a:gd name="T59" fmla="*/ 67 h 261"/>
                    <a:gd name="T60" fmla="*/ 222 w 501"/>
                    <a:gd name="T61" fmla="*/ 54 h 261"/>
                    <a:gd name="T62" fmla="*/ 259 w 501"/>
                    <a:gd name="T63" fmla="*/ 43 h 261"/>
                    <a:gd name="T64" fmla="*/ 295 w 501"/>
                    <a:gd name="T65" fmla="*/ 33 h 261"/>
                    <a:gd name="T66" fmla="*/ 336 w 501"/>
                    <a:gd name="T67" fmla="*/ 25 h 261"/>
                    <a:gd name="T68" fmla="*/ 376 w 501"/>
                    <a:gd name="T69" fmla="*/ 18 h 261"/>
                    <a:gd name="T70" fmla="*/ 417 w 501"/>
                    <a:gd name="T71" fmla="*/ 14 h 261"/>
                    <a:gd name="T72" fmla="*/ 459 w 501"/>
                    <a:gd name="T73" fmla="*/ 10 h 261"/>
                    <a:gd name="T74" fmla="*/ 501 w 501"/>
                    <a:gd name="T75" fmla="*/ 10 h 261"/>
                    <a:gd name="T76" fmla="*/ 501 w 501"/>
                    <a:gd name="T77" fmla="*/ 0 h 2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1"/>
                    <a:gd name="T118" fmla="*/ 0 h 261"/>
                    <a:gd name="T119" fmla="*/ 501 w 501"/>
                    <a:gd name="T120" fmla="*/ 261 h 2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1" h="261">
                      <a:moveTo>
                        <a:pt x="501" y="0"/>
                      </a:moveTo>
                      <a:lnTo>
                        <a:pt x="457" y="0"/>
                      </a:lnTo>
                      <a:lnTo>
                        <a:pt x="415" y="4"/>
                      </a:lnTo>
                      <a:lnTo>
                        <a:pt x="370" y="10"/>
                      </a:lnTo>
                      <a:lnTo>
                        <a:pt x="330" y="16"/>
                      </a:lnTo>
                      <a:lnTo>
                        <a:pt x="290" y="25"/>
                      </a:lnTo>
                      <a:lnTo>
                        <a:pt x="249" y="35"/>
                      </a:lnTo>
                      <a:lnTo>
                        <a:pt x="213" y="46"/>
                      </a:lnTo>
                      <a:lnTo>
                        <a:pt x="178" y="62"/>
                      </a:lnTo>
                      <a:lnTo>
                        <a:pt x="146" y="77"/>
                      </a:lnTo>
                      <a:lnTo>
                        <a:pt x="117" y="92"/>
                      </a:lnTo>
                      <a:lnTo>
                        <a:pt x="90" y="112"/>
                      </a:lnTo>
                      <a:lnTo>
                        <a:pt x="67" y="131"/>
                      </a:lnTo>
                      <a:lnTo>
                        <a:pt x="46" y="150"/>
                      </a:lnTo>
                      <a:lnTo>
                        <a:pt x="28" y="171"/>
                      </a:lnTo>
                      <a:lnTo>
                        <a:pt x="15" y="194"/>
                      </a:lnTo>
                      <a:lnTo>
                        <a:pt x="7" y="215"/>
                      </a:lnTo>
                      <a:lnTo>
                        <a:pt x="2" y="238"/>
                      </a:lnTo>
                      <a:lnTo>
                        <a:pt x="0" y="261"/>
                      </a:lnTo>
                      <a:lnTo>
                        <a:pt x="17" y="261"/>
                      </a:lnTo>
                      <a:lnTo>
                        <a:pt x="19" y="238"/>
                      </a:lnTo>
                      <a:lnTo>
                        <a:pt x="23" y="217"/>
                      </a:lnTo>
                      <a:lnTo>
                        <a:pt x="32" y="196"/>
                      </a:lnTo>
                      <a:lnTo>
                        <a:pt x="46" y="175"/>
                      </a:lnTo>
                      <a:lnTo>
                        <a:pt x="61" y="154"/>
                      </a:lnTo>
                      <a:lnTo>
                        <a:pt x="80" y="135"/>
                      </a:lnTo>
                      <a:lnTo>
                        <a:pt x="103" y="117"/>
                      </a:lnTo>
                      <a:lnTo>
                        <a:pt x="130" y="98"/>
                      </a:lnTo>
                      <a:lnTo>
                        <a:pt x="159" y="83"/>
                      </a:lnTo>
                      <a:lnTo>
                        <a:pt x="190" y="67"/>
                      </a:lnTo>
                      <a:lnTo>
                        <a:pt x="222" y="54"/>
                      </a:lnTo>
                      <a:lnTo>
                        <a:pt x="259" y="43"/>
                      </a:lnTo>
                      <a:lnTo>
                        <a:pt x="295" y="33"/>
                      </a:lnTo>
                      <a:lnTo>
                        <a:pt x="336" y="25"/>
                      </a:lnTo>
                      <a:lnTo>
                        <a:pt x="376" y="18"/>
                      </a:lnTo>
                      <a:lnTo>
                        <a:pt x="417" y="14"/>
                      </a:lnTo>
                      <a:lnTo>
                        <a:pt x="459" y="10"/>
                      </a:lnTo>
                      <a:lnTo>
                        <a:pt x="501" y="10"/>
                      </a:lnTo>
                      <a:lnTo>
                        <a:pt x="501"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4" name="Freeform 145"/>
                <p:cNvSpPr>
                  <a:spLocks/>
                </p:cNvSpPr>
                <p:nvPr/>
              </p:nvSpPr>
              <p:spPr bwMode="auto">
                <a:xfrm>
                  <a:off x="3106" y="2664"/>
                  <a:ext cx="484" cy="251"/>
                </a:xfrm>
                <a:custGeom>
                  <a:avLst/>
                  <a:gdLst>
                    <a:gd name="T0" fmla="*/ 484 w 484"/>
                    <a:gd name="T1" fmla="*/ 0 h 251"/>
                    <a:gd name="T2" fmla="*/ 442 w 484"/>
                    <a:gd name="T3" fmla="*/ 0 h 251"/>
                    <a:gd name="T4" fmla="*/ 400 w 484"/>
                    <a:gd name="T5" fmla="*/ 4 h 251"/>
                    <a:gd name="T6" fmla="*/ 359 w 484"/>
                    <a:gd name="T7" fmla="*/ 8 h 251"/>
                    <a:gd name="T8" fmla="*/ 319 w 484"/>
                    <a:gd name="T9" fmla="*/ 15 h 251"/>
                    <a:gd name="T10" fmla="*/ 278 w 484"/>
                    <a:gd name="T11" fmla="*/ 23 h 251"/>
                    <a:gd name="T12" fmla="*/ 242 w 484"/>
                    <a:gd name="T13" fmla="*/ 33 h 251"/>
                    <a:gd name="T14" fmla="*/ 205 w 484"/>
                    <a:gd name="T15" fmla="*/ 44 h 251"/>
                    <a:gd name="T16" fmla="*/ 173 w 484"/>
                    <a:gd name="T17" fmla="*/ 57 h 251"/>
                    <a:gd name="T18" fmla="*/ 142 w 484"/>
                    <a:gd name="T19" fmla="*/ 73 h 251"/>
                    <a:gd name="T20" fmla="*/ 113 w 484"/>
                    <a:gd name="T21" fmla="*/ 88 h 251"/>
                    <a:gd name="T22" fmla="*/ 86 w 484"/>
                    <a:gd name="T23" fmla="*/ 107 h 251"/>
                    <a:gd name="T24" fmla="*/ 63 w 484"/>
                    <a:gd name="T25" fmla="*/ 125 h 251"/>
                    <a:gd name="T26" fmla="*/ 44 w 484"/>
                    <a:gd name="T27" fmla="*/ 144 h 251"/>
                    <a:gd name="T28" fmla="*/ 29 w 484"/>
                    <a:gd name="T29" fmla="*/ 165 h 251"/>
                    <a:gd name="T30" fmla="*/ 15 w 484"/>
                    <a:gd name="T31" fmla="*/ 186 h 251"/>
                    <a:gd name="T32" fmla="*/ 6 w 484"/>
                    <a:gd name="T33" fmla="*/ 207 h 251"/>
                    <a:gd name="T34" fmla="*/ 2 w 484"/>
                    <a:gd name="T35" fmla="*/ 228 h 251"/>
                    <a:gd name="T36" fmla="*/ 0 w 484"/>
                    <a:gd name="T37" fmla="*/ 251 h 251"/>
                    <a:gd name="T38" fmla="*/ 17 w 484"/>
                    <a:gd name="T39" fmla="*/ 251 h 251"/>
                    <a:gd name="T40" fmla="*/ 19 w 484"/>
                    <a:gd name="T41" fmla="*/ 230 h 251"/>
                    <a:gd name="T42" fmla="*/ 23 w 484"/>
                    <a:gd name="T43" fmla="*/ 209 h 251"/>
                    <a:gd name="T44" fmla="*/ 33 w 484"/>
                    <a:gd name="T45" fmla="*/ 188 h 251"/>
                    <a:gd name="T46" fmla="*/ 44 w 484"/>
                    <a:gd name="T47" fmla="*/ 169 h 251"/>
                    <a:gd name="T48" fmla="*/ 60 w 484"/>
                    <a:gd name="T49" fmla="*/ 148 h 251"/>
                    <a:gd name="T50" fmla="*/ 79 w 484"/>
                    <a:gd name="T51" fmla="*/ 130 h 251"/>
                    <a:gd name="T52" fmla="*/ 102 w 484"/>
                    <a:gd name="T53" fmla="*/ 111 h 251"/>
                    <a:gd name="T54" fmla="*/ 127 w 484"/>
                    <a:gd name="T55" fmla="*/ 94 h 251"/>
                    <a:gd name="T56" fmla="*/ 154 w 484"/>
                    <a:gd name="T57" fmla="*/ 79 h 251"/>
                    <a:gd name="T58" fmla="*/ 184 w 484"/>
                    <a:gd name="T59" fmla="*/ 65 h 251"/>
                    <a:gd name="T60" fmla="*/ 215 w 484"/>
                    <a:gd name="T61" fmla="*/ 52 h 251"/>
                    <a:gd name="T62" fmla="*/ 250 w 484"/>
                    <a:gd name="T63" fmla="*/ 40 h 251"/>
                    <a:gd name="T64" fmla="*/ 286 w 484"/>
                    <a:gd name="T65" fmla="*/ 31 h 251"/>
                    <a:gd name="T66" fmla="*/ 325 w 484"/>
                    <a:gd name="T67" fmla="*/ 23 h 251"/>
                    <a:gd name="T68" fmla="*/ 363 w 484"/>
                    <a:gd name="T69" fmla="*/ 17 h 251"/>
                    <a:gd name="T70" fmla="*/ 403 w 484"/>
                    <a:gd name="T71" fmla="*/ 11 h 251"/>
                    <a:gd name="T72" fmla="*/ 444 w 484"/>
                    <a:gd name="T73" fmla="*/ 10 h 251"/>
                    <a:gd name="T74" fmla="*/ 484 w 484"/>
                    <a:gd name="T75" fmla="*/ 8 h 251"/>
                    <a:gd name="T76" fmla="*/ 484 w 484"/>
                    <a:gd name="T77" fmla="*/ 0 h 2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251"/>
                    <a:gd name="T119" fmla="*/ 484 w 484"/>
                    <a:gd name="T120" fmla="*/ 251 h 2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251">
                      <a:moveTo>
                        <a:pt x="484" y="0"/>
                      </a:moveTo>
                      <a:lnTo>
                        <a:pt x="442" y="0"/>
                      </a:lnTo>
                      <a:lnTo>
                        <a:pt x="400" y="4"/>
                      </a:lnTo>
                      <a:lnTo>
                        <a:pt x="359" y="8"/>
                      </a:lnTo>
                      <a:lnTo>
                        <a:pt x="319" y="15"/>
                      </a:lnTo>
                      <a:lnTo>
                        <a:pt x="278" y="23"/>
                      </a:lnTo>
                      <a:lnTo>
                        <a:pt x="242" y="33"/>
                      </a:lnTo>
                      <a:lnTo>
                        <a:pt x="205" y="44"/>
                      </a:lnTo>
                      <a:lnTo>
                        <a:pt x="173" y="57"/>
                      </a:lnTo>
                      <a:lnTo>
                        <a:pt x="142" y="73"/>
                      </a:lnTo>
                      <a:lnTo>
                        <a:pt x="113" y="88"/>
                      </a:lnTo>
                      <a:lnTo>
                        <a:pt x="86" y="107"/>
                      </a:lnTo>
                      <a:lnTo>
                        <a:pt x="63" y="125"/>
                      </a:lnTo>
                      <a:lnTo>
                        <a:pt x="44" y="144"/>
                      </a:lnTo>
                      <a:lnTo>
                        <a:pt x="29" y="165"/>
                      </a:lnTo>
                      <a:lnTo>
                        <a:pt x="15" y="186"/>
                      </a:lnTo>
                      <a:lnTo>
                        <a:pt x="6" y="207"/>
                      </a:lnTo>
                      <a:lnTo>
                        <a:pt x="2" y="228"/>
                      </a:lnTo>
                      <a:lnTo>
                        <a:pt x="0" y="251"/>
                      </a:lnTo>
                      <a:lnTo>
                        <a:pt x="17" y="251"/>
                      </a:lnTo>
                      <a:lnTo>
                        <a:pt x="19" y="230"/>
                      </a:lnTo>
                      <a:lnTo>
                        <a:pt x="23" y="209"/>
                      </a:lnTo>
                      <a:lnTo>
                        <a:pt x="33" y="188"/>
                      </a:lnTo>
                      <a:lnTo>
                        <a:pt x="44" y="169"/>
                      </a:lnTo>
                      <a:lnTo>
                        <a:pt x="60" y="148"/>
                      </a:lnTo>
                      <a:lnTo>
                        <a:pt x="79" y="130"/>
                      </a:lnTo>
                      <a:lnTo>
                        <a:pt x="102" y="111"/>
                      </a:lnTo>
                      <a:lnTo>
                        <a:pt x="127" y="94"/>
                      </a:lnTo>
                      <a:lnTo>
                        <a:pt x="154" y="79"/>
                      </a:lnTo>
                      <a:lnTo>
                        <a:pt x="184" y="65"/>
                      </a:lnTo>
                      <a:lnTo>
                        <a:pt x="215" y="52"/>
                      </a:lnTo>
                      <a:lnTo>
                        <a:pt x="250" y="40"/>
                      </a:lnTo>
                      <a:lnTo>
                        <a:pt x="286" y="31"/>
                      </a:lnTo>
                      <a:lnTo>
                        <a:pt x="325" y="23"/>
                      </a:lnTo>
                      <a:lnTo>
                        <a:pt x="363" y="17"/>
                      </a:lnTo>
                      <a:lnTo>
                        <a:pt x="403" y="11"/>
                      </a:lnTo>
                      <a:lnTo>
                        <a:pt x="444" y="10"/>
                      </a:lnTo>
                      <a:lnTo>
                        <a:pt x="484" y="8"/>
                      </a:lnTo>
                      <a:lnTo>
                        <a:pt x="484"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5" name="Freeform 146"/>
                <p:cNvSpPr>
                  <a:spLocks/>
                </p:cNvSpPr>
                <p:nvPr/>
              </p:nvSpPr>
              <p:spPr bwMode="auto">
                <a:xfrm>
                  <a:off x="3123" y="2672"/>
                  <a:ext cx="467" cy="243"/>
                </a:xfrm>
                <a:custGeom>
                  <a:avLst/>
                  <a:gdLst>
                    <a:gd name="T0" fmla="*/ 467 w 467"/>
                    <a:gd name="T1" fmla="*/ 0 h 243"/>
                    <a:gd name="T2" fmla="*/ 427 w 467"/>
                    <a:gd name="T3" fmla="*/ 2 h 243"/>
                    <a:gd name="T4" fmla="*/ 386 w 467"/>
                    <a:gd name="T5" fmla="*/ 3 h 243"/>
                    <a:gd name="T6" fmla="*/ 346 w 467"/>
                    <a:gd name="T7" fmla="*/ 9 h 243"/>
                    <a:gd name="T8" fmla="*/ 308 w 467"/>
                    <a:gd name="T9" fmla="*/ 15 h 243"/>
                    <a:gd name="T10" fmla="*/ 269 w 467"/>
                    <a:gd name="T11" fmla="*/ 23 h 243"/>
                    <a:gd name="T12" fmla="*/ 233 w 467"/>
                    <a:gd name="T13" fmla="*/ 32 h 243"/>
                    <a:gd name="T14" fmla="*/ 198 w 467"/>
                    <a:gd name="T15" fmla="*/ 44 h 243"/>
                    <a:gd name="T16" fmla="*/ 167 w 467"/>
                    <a:gd name="T17" fmla="*/ 57 h 243"/>
                    <a:gd name="T18" fmla="*/ 137 w 467"/>
                    <a:gd name="T19" fmla="*/ 71 h 243"/>
                    <a:gd name="T20" fmla="*/ 110 w 467"/>
                    <a:gd name="T21" fmla="*/ 86 h 243"/>
                    <a:gd name="T22" fmla="*/ 85 w 467"/>
                    <a:gd name="T23" fmla="*/ 103 h 243"/>
                    <a:gd name="T24" fmla="*/ 62 w 467"/>
                    <a:gd name="T25" fmla="*/ 122 h 243"/>
                    <a:gd name="T26" fmla="*/ 43 w 467"/>
                    <a:gd name="T27" fmla="*/ 140 h 243"/>
                    <a:gd name="T28" fmla="*/ 27 w 467"/>
                    <a:gd name="T29" fmla="*/ 161 h 243"/>
                    <a:gd name="T30" fmla="*/ 16 w 467"/>
                    <a:gd name="T31" fmla="*/ 180 h 243"/>
                    <a:gd name="T32" fmla="*/ 6 w 467"/>
                    <a:gd name="T33" fmla="*/ 201 h 243"/>
                    <a:gd name="T34" fmla="*/ 2 w 467"/>
                    <a:gd name="T35" fmla="*/ 222 h 243"/>
                    <a:gd name="T36" fmla="*/ 0 w 467"/>
                    <a:gd name="T37" fmla="*/ 243 h 243"/>
                    <a:gd name="T38" fmla="*/ 18 w 467"/>
                    <a:gd name="T39" fmla="*/ 243 h 243"/>
                    <a:gd name="T40" fmla="*/ 18 w 467"/>
                    <a:gd name="T41" fmla="*/ 222 h 243"/>
                    <a:gd name="T42" fmla="*/ 23 w 467"/>
                    <a:gd name="T43" fmla="*/ 203 h 243"/>
                    <a:gd name="T44" fmla="*/ 33 w 467"/>
                    <a:gd name="T45" fmla="*/ 182 h 243"/>
                    <a:gd name="T46" fmla="*/ 44 w 467"/>
                    <a:gd name="T47" fmla="*/ 163 h 243"/>
                    <a:gd name="T48" fmla="*/ 60 w 467"/>
                    <a:gd name="T49" fmla="*/ 143 h 243"/>
                    <a:gd name="T50" fmla="*/ 77 w 467"/>
                    <a:gd name="T51" fmla="*/ 126 h 243"/>
                    <a:gd name="T52" fmla="*/ 98 w 467"/>
                    <a:gd name="T53" fmla="*/ 109 h 243"/>
                    <a:gd name="T54" fmla="*/ 121 w 467"/>
                    <a:gd name="T55" fmla="*/ 92 h 243"/>
                    <a:gd name="T56" fmla="*/ 148 w 467"/>
                    <a:gd name="T57" fmla="*/ 78 h 243"/>
                    <a:gd name="T58" fmla="*/ 177 w 467"/>
                    <a:gd name="T59" fmla="*/ 63 h 243"/>
                    <a:gd name="T60" fmla="*/ 210 w 467"/>
                    <a:gd name="T61" fmla="*/ 51 h 243"/>
                    <a:gd name="T62" fmla="*/ 242 w 467"/>
                    <a:gd name="T63" fmla="*/ 40 h 243"/>
                    <a:gd name="T64" fmla="*/ 277 w 467"/>
                    <a:gd name="T65" fmla="*/ 30 h 243"/>
                    <a:gd name="T66" fmla="*/ 313 w 467"/>
                    <a:gd name="T67" fmla="*/ 23 h 243"/>
                    <a:gd name="T68" fmla="*/ 350 w 467"/>
                    <a:gd name="T69" fmla="*/ 17 h 243"/>
                    <a:gd name="T70" fmla="*/ 388 w 467"/>
                    <a:gd name="T71" fmla="*/ 13 h 243"/>
                    <a:gd name="T72" fmla="*/ 429 w 467"/>
                    <a:gd name="T73" fmla="*/ 9 h 243"/>
                    <a:gd name="T74" fmla="*/ 467 w 467"/>
                    <a:gd name="T75" fmla="*/ 9 h 243"/>
                    <a:gd name="T76" fmla="*/ 467 w 467"/>
                    <a:gd name="T77" fmla="*/ 0 h 2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7"/>
                    <a:gd name="T118" fmla="*/ 0 h 243"/>
                    <a:gd name="T119" fmla="*/ 467 w 467"/>
                    <a:gd name="T120" fmla="*/ 243 h 2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7" h="243">
                      <a:moveTo>
                        <a:pt x="467" y="0"/>
                      </a:moveTo>
                      <a:lnTo>
                        <a:pt x="427" y="2"/>
                      </a:lnTo>
                      <a:lnTo>
                        <a:pt x="386" y="3"/>
                      </a:lnTo>
                      <a:lnTo>
                        <a:pt x="346" y="9"/>
                      </a:lnTo>
                      <a:lnTo>
                        <a:pt x="308" y="15"/>
                      </a:lnTo>
                      <a:lnTo>
                        <a:pt x="269" y="23"/>
                      </a:lnTo>
                      <a:lnTo>
                        <a:pt x="233" y="32"/>
                      </a:lnTo>
                      <a:lnTo>
                        <a:pt x="198" y="44"/>
                      </a:lnTo>
                      <a:lnTo>
                        <a:pt x="167" y="57"/>
                      </a:lnTo>
                      <a:lnTo>
                        <a:pt x="137" y="71"/>
                      </a:lnTo>
                      <a:lnTo>
                        <a:pt x="110" y="86"/>
                      </a:lnTo>
                      <a:lnTo>
                        <a:pt x="85" y="103"/>
                      </a:lnTo>
                      <a:lnTo>
                        <a:pt x="62" y="122"/>
                      </a:lnTo>
                      <a:lnTo>
                        <a:pt x="43" y="140"/>
                      </a:lnTo>
                      <a:lnTo>
                        <a:pt x="27" y="161"/>
                      </a:lnTo>
                      <a:lnTo>
                        <a:pt x="16" y="180"/>
                      </a:lnTo>
                      <a:lnTo>
                        <a:pt x="6" y="201"/>
                      </a:lnTo>
                      <a:lnTo>
                        <a:pt x="2" y="222"/>
                      </a:lnTo>
                      <a:lnTo>
                        <a:pt x="0" y="243"/>
                      </a:lnTo>
                      <a:lnTo>
                        <a:pt x="18" y="243"/>
                      </a:lnTo>
                      <a:lnTo>
                        <a:pt x="18" y="222"/>
                      </a:lnTo>
                      <a:lnTo>
                        <a:pt x="23" y="203"/>
                      </a:lnTo>
                      <a:lnTo>
                        <a:pt x="33" y="182"/>
                      </a:lnTo>
                      <a:lnTo>
                        <a:pt x="44" y="163"/>
                      </a:lnTo>
                      <a:lnTo>
                        <a:pt x="60" y="143"/>
                      </a:lnTo>
                      <a:lnTo>
                        <a:pt x="77" y="126"/>
                      </a:lnTo>
                      <a:lnTo>
                        <a:pt x="98" y="109"/>
                      </a:lnTo>
                      <a:lnTo>
                        <a:pt x="121" y="92"/>
                      </a:lnTo>
                      <a:lnTo>
                        <a:pt x="148" y="78"/>
                      </a:lnTo>
                      <a:lnTo>
                        <a:pt x="177" y="63"/>
                      </a:lnTo>
                      <a:lnTo>
                        <a:pt x="210" y="51"/>
                      </a:lnTo>
                      <a:lnTo>
                        <a:pt x="242" y="40"/>
                      </a:lnTo>
                      <a:lnTo>
                        <a:pt x="277" y="30"/>
                      </a:lnTo>
                      <a:lnTo>
                        <a:pt x="313" y="23"/>
                      </a:lnTo>
                      <a:lnTo>
                        <a:pt x="350" y="17"/>
                      </a:lnTo>
                      <a:lnTo>
                        <a:pt x="388" y="13"/>
                      </a:lnTo>
                      <a:lnTo>
                        <a:pt x="429" y="9"/>
                      </a:lnTo>
                      <a:lnTo>
                        <a:pt x="467" y="9"/>
                      </a:lnTo>
                      <a:lnTo>
                        <a:pt x="467"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6" name="Freeform 147"/>
                <p:cNvSpPr>
                  <a:spLocks/>
                </p:cNvSpPr>
                <p:nvPr/>
              </p:nvSpPr>
              <p:spPr bwMode="auto">
                <a:xfrm>
                  <a:off x="3141" y="2681"/>
                  <a:ext cx="449" cy="234"/>
                </a:xfrm>
                <a:custGeom>
                  <a:avLst/>
                  <a:gdLst>
                    <a:gd name="T0" fmla="*/ 449 w 449"/>
                    <a:gd name="T1" fmla="*/ 0 h 234"/>
                    <a:gd name="T2" fmla="*/ 411 w 449"/>
                    <a:gd name="T3" fmla="*/ 0 h 234"/>
                    <a:gd name="T4" fmla="*/ 370 w 449"/>
                    <a:gd name="T5" fmla="*/ 4 h 234"/>
                    <a:gd name="T6" fmla="*/ 332 w 449"/>
                    <a:gd name="T7" fmla="*/ 8 h 234"/>
                    <a:gd name="T8" fmla="*/ 295 w 449"/>
                    <a:gd name="T9" fmla="*/ 14 h 234"/>
                    <a:gd name="T10" fmla="*/ 259 w 449"/>
                    <a:gd name="T11" fmla="*/ 21 h 234"/>
                    <a:gd name="T12" fmla="*/ 224 w 449"/>
                    <a:gd name="T13" fmla="*/ 31 h 234"/>
                    <a:gd name="T14" fmla="*/ 192 w 449"/>
                    <a:gd name="T15" fmla="*/ 42 h 234"/>
                    <a:gd name="T16" fmla="*/ 159 w 449"/>
                    <a:gd name="T17" fmla="*/ 54 h 234"/>
                    <a:gd name="T18" fmla="*/ 130 w 449"/>
                    <a:gd name="T19" fmla="*/ 69 h 234"/>
                    <a:gd name="T20" fmla="*/ 103 w 449"/>
                    <a:gd name="T21" fmla="*/ 83 h 234"/>
                    <a:gd name="T22" fmla="*/ 80 w 449"/>
                    <a:gd name="T23" fmla="*/ 100 h 234"/>
                    <a:gd name="T24" fmla="*/ 59 w 449"/>
                    <a:gd name="T25" fmla="*/ 117 h 234"/>
                    <a:gd name="T26" fmla="*/ 42 w 449"/>
                    <a:gd name="T27" fmla="*/ 134 h 234"/>
                    <a:gd name="T28" fmla="*/ 26 w 449"/>
                    <a:gd name="T29" fmla="*/ 154 h 234"/>
                    <a:gd name="T30" fmla="*/ 15 w 449"/>
                    <a:gd name="T31" fmla="*/ 173 h 234"/>
                    <a:gd name="T32" fmla="*/ 5 w 449"/>
                    <a:gd name="T33" fmla="*/ 194 h 234"/>
                    <a:gd name="T34" fmla="*/ 0 w 449"/>
                    <a:gd name="T35" fmla="*/ 213 h 234"/>
                    <a:gd name="T36" fmla="*/ 0 w 449"/>
                    <a:gd name="T37" fmla="*/ 234 h 234"/>
                    <a:gd name="T38" fmla="*/ 17 w 449"/>
                    <a:gd name="T39" fmla="*/ 234 h 234"/>
                    <a:gd name="T40" fmla="*/ 19 w 449"/>
                    <a:gd name="T41" fmla="*/ 213 h 234"/>
                    <a:gd name="T42" fmla="*/ 23 w 449"/>
                    <a:gd name="T43" fmla="*/ 192 h 234"/>
                    <a:gd name="T44" fmla="*/ 32 w 449"/>
                    <a:gd name="T45" fmla="*/ 173 h 234"/>
                    <a:gd name="T46" fmla="*/ 46 w 449"/>
                    <a:gd name="T47" fmla="*/ 152 h 234"/>
                    <a:gd name="T48" fmla="*/ 61 w 449"/>
                    <a:gd name="T49" fmla="*/ 134 h 234"/>
                    <a:gd name="T50" fmla="*/ 80 w 449"/>
                    <a:gd name="T51" fmla="*/ 115 h 234"/>
                    <a:gd name="T52" fmla="*/ 103 w 449"/>
                    <a:gd name="T53" fmla="*/ 98 h 234"/>
                    <a:gd name="T54" fmla="*/ 128 w 449"/>
                    <a:gd name="T55" fmla="*/ 83 h 234"/>
                    <a:gd name="T56" fmla="*/ 157 w 449"/>
                    <a:gd name="T57" fmla="*/ 67 h 234"/>
                    <a:gd name="T58" fmla="*/ 188 w 449"/>
                    <a:gd name="T59" fmla="*/ 54 h 234"/>
                    <a:gd name="T60" fmla="*/ 220 w 449"/>
                    <a:gd name="T61" fmla="*/ 42 h 234"/>
                    <a:gd name="T62" fmla="*/ 257 w 449"/>
                    <a:gd name="T63" fmla="*/ 33 h 234"/>
                    <a:gd name="T64" fmla="*/ 293 w 449"/>
                    <a:gd name="T65" fmla="*/ 25 h 234"/>
                    <a:gd name="T66" fmla="*/ 330 w 449"/>
                    <a:gd name="T67" fmla="*/ 17 h 234"/>
                    <a:gd name="T68" fmla="*/ 370 w 449"/>
                    <a:gd name="T69" fmla="*/ 14 h 234"/>
                    <a:gd name="T70" fmla="*/ 409 w 449"/>
                    <a:gd name="T71" fmla="*/ 10 h 234"/>
                    <a:gd name="T72" fmla="*/ 449 w 449"/>
                    <a:gd name="T73" fmla="*/ 10 h 234"/>
                    <a:gd name="T74" fmla="*/ 449 w 449"/>
                    <a:gd name="T75" fmla="*/ 0 h 2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9"/>
                    <a:gd name="T115" fmla="*/ 0 h 234"/>
                    <a:gd name="T116" fmla="*/ 449 w 449"/>
                    <a:gd name="T117" fmla="*/ 234 h 2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9" h="234">
                      <a:moveTo>
                        <a:pt x="449" y="0"/>
                      </a:moveTo>
                      <a:lnTo>
                        <a:pt x="411" y="0"/>
                      </a:lnTo>
                      <a:lnTo>
                        <a:pt x="370" y="4"/>
                      </a:lnTo>
                      <a:lnTo>
                        <a:pt x="332" y="8"/>
                      </a:lnTo>
                      <a:lnTo>
                        <a:pt x="295" y="14"/>
                      </a:lnTo>
                      <a:lnTo>
                        <a:pt x="259" y="21"/>
                      </a:lnTo>
                      <a:lnTo>
                        <a:pt x="224" y="31"/>
                      </a:lnTo>
                      <a:lnTo>
                        <a:pt x="192" y="42"/>
                      </a:lnTo>
                      <a:lnTo>
                        <a:pt x="159" y="54"/>
                      </a:lnTo>
                      <a:lnTo>
                        <a:pt x="130" y="69"/>
                      </a:lnTo>
                      <a:lnTo>
                        <a:pt x="103" y="83"/>
                      </a:lnTo>
                      <a:lnTo>
                        <a:pt x="80" y="100"/>
                      </a:lnTo>
                      <a:lnTo>
                        <a:pt x="59" y="117"/>
                      </a:lnTo>
                      <a:lnTo>
                        <a:pt x="42" y="134"/>
                      </a:lnTo>
                      <a:lnTo>
                        <a:pt x="26" y="154"/>
                      </a:lnTo>
                      <a:lnTo>
                        <a:pt x="15" y="173"/>
                      </a:lnTo>
                      <a:lnTo>
                        <a:pt x="5" y="194"/>
                      </a:lnTo>
                      <a:lnTo>
                        <a:pt x="0" y="213"/>
                      </a:lnTo>
                      <a:lnTo>
                        <a:pt x="0" y="234"/>
                      </a:lnTo>
                      <a:lnTo>
                        <a:pt x="17" y="234"/>
                      </a:lnTo>
                      <a:lnTo>
                        <a:pt x="19" y="213"/>
                      </a:lnTo>
                      <a:lnTo>
                        <a:pt x="23" y="192"/>
                      </a:lnTo>
                      <a:lnTo>
                        <a:pt x="32" y="173"/>
                      </a:lnTo>
                      <a:lnTo>
                        <a:pt x="46" y="152"/>
                      </a:lnTo>
                      <a:lnTo>
                        <a:pt x="61" y="134"/>
                      </a:lnTo>
                      <a:lnTo>
                        <a:pt x="80" y="115"/>
                      </a:lnTo>
                      <a:lnTo>
                        <a:pt x="103" y="98"/>
                      </a:lnTo>
                      <a:lnTo>
                        <a:pt x="128" y="83"/>
                      </a:lnTo>
                      <a:lnTo>
                        <a:pt x="157" y="67"/>
                      </a:lnTo>
                      <a:lnTo>
                        <a:pt x="188" y="54"/>
                      </a:lnTo>
                      <a:lnTo>
                        <a:pt x="220" y="42"/>
                      </a:lnTo>
                      <a:lnTo>
                        <a:pt x="257" y="33"/>
                      </a:lnTo>
                      <a:lnTo>
                        <a:pt x="293" y="25"/>
                      </a:lnTo>
                      <a:lnTo>
                        <a:pt x="330" y="17"/>
                      </a:lnTo>
                      <a:lnTo>
                        <a:pt x="370" y="14"/>
                      </a:lnTo>
                      <a:lnTo>
                        <a:pt x="409" y="10"/>
                      </a:lnTo>
                      <a:lnTo>
                        <a:pt x="449" y="10"/>
                      </a:lnTo>
                      <a:lnTo>
                        <a:pt x="449"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7" name="Freeform 148"/>
                <p:cNvSpPr>
                  <a:spLocks/>
                </p:cNvSpPr>
                <p:nvPr/>
              </p:nvSpPr>
              <p:spPr bwMode="auto">
                <a:xfrm>
                  <a:off x="3158" y="2691"/>
                  <a:ext cx="432" cy="224"/>
                </a:xfrm>
                <a:custGeom>
                  <a:avLst/>
                  <a:gdLst>
                    <a:gd name="T0" fmla="*/ 432 w 432"/>
                    <a:gd name="T1" fmla="*/ 0 h 224"/>
                    <a:gd name="T2" fmla="*/ 392 w 432"/>
                    <a:gd name="T3" fmla="*/ 0 h 224"/>
                    <a:gd name="T4" fmla="*/ 353 w 432"/>
                    <a:gd name="T5" fmla="*/ 4 h 224"/>
                    <a:gd name="T6" fmla="*/ 313 w 432"/>
                    <a:gd name="T7" fmla="*/ 7 h 224"/>
                    <a:gd name="T8" fmla="*/ 276 w 432"/>
                    <a:gd name="T9" fmla="*/ 15 h 224"/>
                    <a:gd name="T10" fmla="*/ 240 w 432"/>
                    <a:gd name="T11" fmla="*/ 23 h 224"/>
                    <a:gd name="T12" fmla="*/ 203 w 432"/>
                    <a:gd name="T13" fmla="*/ 32 h 224"/>
                    <a:gd name="T14" fmla="*/ 171 w 432"/>
                    <a:gd name="T15" fmla="*/ 44 h 224"/>
                    <a:gd name="T16" fmla="*/ 140 w 432"/>
                    <a:gd name="T17" fmla="*/ 57 h 224"/>
                    <a:gd name="T18" fmla="*/ 111 w 432"/>
                    <a:gd name="T19" fmla="*/ 73 h 224"/>
                    <a:gd name="T20" fmla="*/ 86 w 432"/>
                    <a:gd name="T21" fmla="*/ 88 h 224"/>
                    <a:gd name="T22" fmla="*/ 63 w 432"/>
                    <a:gd name="T23" fmla="*/ 105 h 224"/>
                    <a:gd name="T24" fmla="*/ 44 w 432"/>
                    <a:gd name="T25" fmla="*/ 124 h 224"/>
                    <a:gd name="T26" fmla="*/ 29 w 432"/>
                    <a:gd name="T27" fmla="*/ 142 h 224"/>
                    <a:gd name="T28" fmla="*/ 15 w 432"/>
                    <a:gd name="T29" fmla="*/ 163 h 224"/>
                    <a:gd name="T30" fmla="*/ 6 w 432"/>
                    <a:gd name="T31" fmla="*/ 182 h 224"/>
                    <a:gd name="T32" fmla="*/ 2 w 432"/>
                    <a:gd name="T33" fmla="*/ 203 h 224"/>
                    <a:gd name="T34" fmla="*/ 0 w 432"/>
                    <a:gd name="T35" fmla="*/ 224 h 224"/>
                    <a:gd name="T36" fmla="*/ 17 w 432"/>
                    <a:gd name="T37" fmla="*/ 224 h 224"/>
                    <a:gd name="T38" fmla="*/ 19 w 432"/>
                    <a:gd name="T39" fmla="*/ 203 h 224"/>
                    <a:gd name="T40" fmla="*/ 23 w 432"/>
                    <a:gd name="T41" fmla="*/ 184 h 224"/>
                    <a:gd name="T42" fmla="*/ 32 w 432"/>
                    <a:gd name="T43" fmla="*/ 165 h 224"/>
                    <a:gd name="T44" fmla="*/ 44 w 432"/>
                    <a:gd name="T45" fmla="*/ 145 h 224"/>
                    <a:gd name="T46" fmla="*/ 59 w 432"/>
                    <a:gd name="T47" fmla="*/ 128 h 224"/>
                    <a:gd name="T48" fmla="*/ 79 w 432"/>
                    <a:gd name="T49" fmla="*/ 111 h 224"/>
                    <a:gd name="T50" fmla="*/ 100 w 432"/>
                    <a:gd name="T51" fmla="*/ 94 h 224"/>
                    <a:gd name="T52" fmla="*/ 125 w 432"/>
                    <a:gd name="T53" fmla="*/ 78 h 224"/>
                    <a:gd name="T54" fmla="*/ 152 w 432"/>
                    <a:gd name="T55" fmla="*/ 65 h 224"/>
                    <a:gd name="T56" fmla="*/ 182 w 432"/>
                    <a:gd name="T57" fmla="*/ 52 h 224"/>
                    <a:gd name="T58" fmla="*/ 213 w 432"/>
                    <a:gd name="T59" fmla="*/ 40 h 224"/>
                    <a:gd name="T60" fmla="*/ 248 w 432"/>
                    <a:gd name="T61" fmla="*/ 30 h 224"/>
                    <a:gd name="T62" fmla="*/ 282 w 432"/>
                    <a:gd name="T63" fmla="*/ 23 h 224"/>
                    <a:gd name="T64" fmla="*/ 319 w 432"/>
                    <a:gd name="T65" fmla="*/ 17 h 224"/>
                    <a:gd name="T66" fmla="*/ 355 w 432"/>
                    <a:gd name="T67" fmla="*/ 11 h 224"/>
                    <a:gd name="T68" fmla="*/ 394 w 432"/>
                    <a:gd name="T69" fmla="*/ 9 h 224"/>
                    <a:gd name="T70" fmla="*/ 432 w 432"/>
                    <a:gd name="T71" fmla="*/ 7 h 224"/>
                    <a:gd name="T72" fmla="*/ 432 w 432"/>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224"/>
                    <a:gd name="T113" fmla="*/ 432 w 432"/>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224">
                      <a:moveTo>
                        <a:pt x="432" y="0"/>
                      </a:moveTo>
                      <a:lnTo>
                        <a:pt x="392" y="0"/>
                      </a:lnTo>
                      <a:lnTo>
                        <a:pt x="353" y="4"/>
                      </a:lnTo>
                      <a:lnTo>
                        <a:pt x="313" y="7"/>
                      </a:lnTo>
                      <a:lnTo>
                        <a:pt x="276" y="15"/>
                      </a:lnTo>
                      <a:lnTo>
                        <a:pt x="240" y="23"/>
                      </a:lnTo>
                      <a:lnTo>
                        <a:pt x="203" y="32"/>
                      </a:lnTo>
                      <a:lnTo>
                        <a:pt x="171" y="44"/>
                      </a:lnTo>
                      <a:lnTo>
                        <a:pt x="140" y="57"/>
                      </a:lnTo>
                      <a:lnTo>
                        <a:pt x="111" y="73"/>
                      </a:lnTo>
                      <a:lnTo>
                        <a:pt x="86" y="88"/>
                      </a:lnTo>
                      <a:lnTo>
                        <a:pt x="63" y="105"/>
                      </a:lnTo>
                      <a:lnTo>
                        <a:pt x="44" y="124"/>
                      </a:lnTo>
                      <a:lnTo>
                        <a:pt x="29" y="142"/>
                      </a:lnTo>
                      <a:lnTo>
                        <a:pt x="15" y="163"/>
                      </a:lnTo>
                      <a:lnTo>
                        <a:pt x="6" y="182"/>
                      </a:lnTo>
                      <a:lnTo>
                        <a:pt x="2" y="203"/>
                      </a:lnTo>
                      <a:lnTo>
                        <a:pt x="0" y="224"/>
                      </a:lnTo>
                      <a:lnTo>
                        <a:pt x="17" y="224"/>
                      </a:lnTo>
                      <a:lnTo>
                        <a:pt x="19" y="203"/>
                      </a:lnTo>
                      <a:lnTo>
                        <a:pt x="23" y="184"/>
                      </a:lnTo>
                      <a:lnTo>
                        <a:pt x="32" y="165"/>
                      </a:lnTo>
                      <a:lnTo>
                        <a:pt x="44" y="145"/>
                      </a:lnTo>
                      <a:lnTo>
                        <a:pt x="59" y="128"/>
                      </a:lnTo>
                      <a:lnTo>
                        <a:pt x="79" y="111"/>
                      </a:lnTo>
                      <a:lnTo>
                        <a:pt x="100" y="94"/>
                      </a:lnTo>
                      <a:lnTo>
                        <a:pt x="125" y="78"/>
                      </a:lnTo>
                      <a:lnTo>
                        <a:pt x="152" y="65"/>
                      </a:lnTo>
                      <a:lnTo>
                        <a:pt x="182" y="52"/>
                      </a:lnTo>
                      <a:lnTo>
                        <a:pt x="213" y="40"/>
                      </a:lnTo>
                      <a:lnTo>
                        <a:pt x="248" y="30"/>
                      </a:lnTo>
                      <a:lnTo>
                        <a:pt x="282" y="23"/>
                      </a:lnTo>
                      <a:lnTo>
                        <a:pt x="319" y="17"/>
                      </a:lnTo>
                      <a:lnTo>
                        <a:pt x="355" y="11"/>
                      </a:lnTo>
                      <a:lnTo>
                        <a:pt x="394" y="9"/>
                      </a:lnTo>
                      <a:lnTo>
                        <a:pt x="432" y="7"/>
                      </a:lnTo>
                      <a:lnTo>
                        <a:pt x="432"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8" name="Freeform 149"/>
                <p:cNvSpPr>
                  <a:spLocks/>
                </p:cNvSpPr>
                <p:nvPr/>
              </p:nvSpPr>
              <p:spPr bwMode="auto">
                <a:xfrm>
                  <a:off x="3175" y="2698"/>
                  <a:ext cx="415" cy="217"/>
                </a:xfrm>
                <a:custGeom>
                  <a:avLst/>
                  <a:gdLst>
                    <a:gd name="T0" fmla="*/ 415 w 415"/>
                    <a:gd name="T1" fmla="*/ 0 h 217"/>
                    <a:gd name="T2" fmla="*/ 377 w 415"/>
                    <a:gd name="T3" fmla="*/ 2 h 217"/>
                    <a:gd name="T4" fmla="*/ 338 w 415"/>
                    <a:gd name="T5" fmla="*/ 4 h 217"/>
                    <a:gd name="T6" fmla="*/ 302 w 415"/>
                    <a:gd name="T7" fmla="*/ 10 h 217"/>
                    <a:gd name="T8" fmla="*/ 265 w 415"/>
                    <a:gd name="T9" fmla="*/ 16 h 217"/>
                    <a:gd name="T10" fmla="*/ 231 w 415"/>
                    <a:gd name="T11" fmla="*/ 23 h 217"/>
                    <a:gd name="T12" fmla="*/ 196 w 415"/>
                    <a:gd name="T13" fmla="*/ 33 h 217"/>
                    <a:gd name="T14" fmla="*/ 165 w 415"/>
                    <a:gd name="T15" fmla="*/ 45 h 217"/>
                    <a:gd name="T16" fmla="*/ 135 w 415"/>
                    <a:gd name="T17" fmla="*/ 58 h 217"/>
                    <a:gd name="T18" fmla="*/ 108 w 415"/>
                    <a:gd name="T19" fmla="*/ 71 h 217"/>
                    <a:gd name="T20" fmla="*/ 83 w 415"/>
                    <a:gd name="T21" fmla="*/ 87 h 217"/>
                    <a:gd name="T22" fmla="*/ 62 w 415"/>
                    <a:gd name="T23" fmla="*/ 104 h 217"/>
                    <a:gd name="T24" fmla="*/ 42 w 415"/>
                    <a:gd name="T25" fmla="*/ 121 h 217"/>
                    <a:gd name="T26" fmla="*/ 27 w 415"/>
                    <a:gd name="T27" fmla="*/ 138 h 217"/>
                    <a:gd name="T28" fmla="*/ 15 w 415"/>
                    <a:gd name="T29" fmla="*/ 158 h 217"/>
                    <a:gd name="T30" fmla="*/ 6 w 415"/>
                    <a:gd name="T31" fmla="*/ 177 h 217"/>
                    <a:gd name="T32" fmla="*/ 2 w 415"/>
                    <a:gd name="T33" fmla="*/ 196 h 217"/>
                    <a:gd name="T34" fmla="*/ 0 w 415"/>
                    <a:gd name="T35" fmla="*/ 217 h 217"/>
                    <a:gd name="T36" fmla="*/ 17 w 415"/>
                    <a:gd name="T37" fmla="*/ 217 h 217"/>
                    <a:gd name="T38" fmla="*/ 19 w 415"/>
                    <a:gd name="T39" fmla="*/ 196 h 217"/>
                    <a:gd name="T40" fmla="*/ 25 w 415"/>
                    <a:gd name="T41" fmla="*/ 177 h 217"/>
                    <a:gd name="T42" fmla="*/ 35 w 415"/>
                    <a:gd name="T43" fmla="*/ 156 h 217"/>
                    <a:gd name="T44" fmla="*/ 46 w 415"/>
                    <a:gd name="T45" fmla="*/ 138 h 217"/>
                    <a:gd name="T46" fmla="*/ 64 w 415"/>
                    <a:gd name="T47" fmla="*/ 119 h 217"/>
                    <a:gd name="T48" fmla="*/ 85 w 415"/>
                    <a:gd name="T49" fmla="*/ 102 h 217"/>
                    <a:gd name="T50" fmla="*/ 108 w 415"/>
                    <a:gd name="T51" fmla="*/ 85 h 217"/>
                    <a:gd name="T52" fmla="*/ 133 w 415"/>
                    <a:gd name="T53" fmla="*/ 71 h 217"/>
                    <a:gd name="T54" fmla="*/ 161 w 415"/>
                    <a:gd name="T55" fmla="*/ 56 h 217"/>
                    <a:gd name="T56" fmla="*/ 194 w 415"/>
                    <a:gd name="T57" fmla="*/ 45 h 217"/>
                    <a:gd name="T58" fmla="*/ 227 w 415"/>
                    <a:gd name="T59" fmla="*/ 35 h 217"/>
                    <a:gd name="T60" fmla="*/ 263 w 415"/>
                    <a:gd name="T61" fmla="*/ 25 h 217"/>
                    <a:gd name="T62" fmla="*/ 300 w 415"/>
                    <a:gd name="T63" fmla="*/ 20 h 217"/>
                    <a:gd name="T64" fmla="*/ 338 w 415"/>
                    <a:gd name="T65" fmla="*/ 14 h 217"/>
                    <a:gd name="T66" fmla="*/ 377 w 415"/>
                    <a:gd name="T67" fmla="*/ 12 h 217"/>
                    <a:gd name="T68" fmla="*/ 415 w 415"/>
                    <a:gd name="T69" fmla="*/ 10 h 217"/>
                    <a:gd name="T70" fmla="*/ 415 w 415"/>
                    <a:gd name="T71" fmla="*/ 0 h 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5"/>
                    <a:gd name="T109" fmla="*/ 0 h 217"/>
                    <a:gd name="T110" fmla="*/ 415 w 415"/>
                    <a:gd name="T111" fmla="*/ 217 h 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5" h="217">
                      <a:moveTo>
                        <a:pt x="415" y="0"/>
                      </a:moveTo>
                      <a:lnTo>
                        <a:pt x="377" y="2"/>
                      </a:lnTo>
                      <a:lnTo>
                        <a:pt x="338" y="4"/>
                      </a:lnTo>
                      <a:lnTo>
                        <a:pt x="302" y="10"/>
                      </a:lnTo>
                      <a:lnTo>
                        <a:pt x="265" y="16"/>
                      </a:lnTo>
                      <a:lnTo>
                        <a:pt x="231" y="23"/>
                      </a:lnTo>
                      <a:lnTo>
                        <a:pt x="196" y="33"/>
                      </a:lnTo>
                      <a:lnTo>
                        <a:pt x="165" y="45"/>
                      </a:lnTo>
                      <a:lnTo>
                        <a:pt x="135" y="58"/>
                      </a:lnTo>
                      <a:lnTo>
                        <a:pt x="108" y="71"/>
                      </a:lnTo>
                      <a:lnTo>
                        <a:pt x="83" y="87"/>
                      </a:lnTo>
                      <a:lnTo>
                        <a:pt x="62" y="104"/>
                      </a:lnTo>
                      <a:lnTo>
                        <a:pt x="42" y="121"/>
                      </a:lnTo>
                      <a:lnTo>
                        <a:pt x="27" y="138"/>
                      </a:lnTo>
                      <a:lnTo>
                        <a:pt x="15" y="158"/>
                      </a:lnTo>
                      <a:lnTo>
                        <a:pt x="6" y="177"/>
                      </a:lnTo>
                      <a:lnTo>
                        <a:pt x="2" y="196"/>
                      </a:lnTo>
                      <a:lnTo>
                        <a:pt x="0" y="217"/>
                      </a:lnTo>
                      <a:lnTo>
                        <a:pt x="17" y="217"/>
                      </a:lnTo>
                      <a:lnTo>
                        <a:pt x="19" y="196"/>
                      </a:lnTo>
                      <a:lnTo>
                        <a:pt x="25" y="177"/>
                      </a:lnTo>
                      <a:lnTo>
                        <a:pt x="35" y="156"/>
                      </a:lnTo>
                      <a:lnTo>
                        <a:pt x="46" y="138"/>
                      </a:lnTo>
                      <a:lnTo>
                        <a:pt x="64" y="119"/>
                      </a:lnTo>
                      <a:lnTo>
                        <a:pt x="85" y="102"/>
                      </a:lnTo>
                      <a:lnTo>
                        <a:pt x="108" y="85"/>
                      </a:lnTo>
                      <a:lnTo>
                        <a:pt x="133" y="71"/>
                      </a:lnTo>
                      <a:lnTo>
                        <a:pt x="161" y="56"/>
                      </a:lnTo>
                      <a:lnTo>
                        <a:pt x="194" y="45"/>
                      </a:lnTo>
                      <a:lnTo>
                        <a:pt x="227" y="35"/>
                      </a:lnTo>
                      <a:lnTo>
                        <a:pt x="263" y="25"/>
                      </a:lnTo>
                      <a:lnTo>
                        <a:pt x="300" y="20"/>
                      </a:lnTo>
                      <a:lnTo>
                        <a:pt x="338" y="14"/>
                      </a:lnTo>
                      <a:lnTo>
                        <a:pt x="377" y="12"/>
                      </a:lnTo>
                      <a:lnTo>
                        <a:pt x="415" y="10"/>
                      </a:lnTo>
                      <a:lnTo>
                        <a:pt x="415"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9" name="Freeform 150"/>
                <p:cNvSpPr>
                  <a:spLocks/>
                </p:cNvSpPr>
                <p:nvPr/>
              </p:nvSpPr>
              <p:spPr bwMode="auto">
                <a:xfrm>
                  <a:off x="3192" y="2708"/>
                  <a:ext cx="398" cy="207"/>
                </a:xfrm>
                <a:custGeom>
                  <a:avLst/>
                  <a:gdLst>
                    <a:gd name="T0" fmla="*/ 398 w 398"/>
                    <a:gd name="T1" fmla="*/ 0 h 207"/>
                    <a:gd name="T2" fmla="*/ 360 w 398"/>
                    <a:gd name="T3" fmla="*/ 2 h 207"/>
                    <a:gd name="T4" fmla="*/ 321 w 398"/>
                    <a:gd name="T5" fmla="*/ 4 h 207"/>
                    <a:gd name="T6" fmla="*/ 283 w 398"/>
                    <a:gd name="T7" fmla="*/ 10 h 207"/>
                    <a:gd name="T8" fmla="*/ 246 w 398"/>
                    <a:gd name="T9" fmla="*/ 15 h 207"/>
                    <a:gd name="T10" fmla="*/ 210 w 398"/>
                    <a:gd name="T11" fmla="*/ 25 h 207"/>
                    <a:gd name="T12" fmla="*/ 177 w 398"/>
                    <a:gd name="T13" fmla="*/ 35 h 207"/>
                    <a:gd name="T14" fmla="*/ 144 w 398"/>
                    <a:gd name="T15" fmla="*/ 46 h 207"/>
                    <a:gd name="T16" fmla="*/ 116 w 398"/>
                    <a:gd name="T17" fmla="*/ 61 h 207"/>
                    <a:gd name="T18" fmla="*/ 91 w 398"/>
                    <a:gd name="T19" fmla="*/ 75 h 207"/>
                    <a:gd name="T20" fmla="*/ 68 w 398"/>
                    <a:gd name="T21" fmla="*/ 92 h 207"/>
                    <a:gd name="T22" fmla="*/ 47 w 398"/>
                    <a:gd name="T23" fmla="*/ 109 h 207"/>
                    <a:gd name="T24" fmla="*/ 29 w 398"/>
                    <a:gd name="T25" fmla="*/ 128 h 207"/>
                    <a:gd name="T26" fmla="*/ 18 w 398"/>
                    <a:gd name="T27" fmla="*/ 146 h 207"/>
                    <a:gd name="T28" fmla="*/ 8 w 398"/>
                    <a:gd name="T29" fmla="*/ 167 h 207"/>
                    <a:gd name="T30" fmla="*/ 2 w 398"/>
                    <a:gd name="T31" fmla="*/ 186 h 207"/>
                    <a:gd name="T32" fmla="*/ 0 w 398"/>
                    <a:gd name="T33" fmla="*/ 207 h 207"/>
                    <a:gd name="T34" fmla="*/ 18 w 398"/>
                    <a:gd name="T35" fmla="*/ 207 h 207"/>
                    <a:gd name="T36" fmla="*/ 20 w 398"/>
                    <a:gd name="T37" fmla="*/ 188 h 207"/>
                    <a:gd name="T38" fmla="*/ 23 w 398"/>
                    <a:gd name="T39" fmla="*/ 169 h 207"/>
                    <a:gd name="T40" fmla="*/ 33 w 398"/>
                    <a:gd name="T41" fmla="*/ 150 h 207"/>
                    <a:gd name="T42" fmla="*/ 47 w 398"/>
                    <a:gd name="T43" fmla="*/ 130 h 207"/>
                    <a:gd name="T44" fmla="*/ 62 w 398"/>
                    <a:gd name="T45" fmla="*/ 113 h 207"/>
                    <a:gd name="T46" fmla="*/ 81 w 398"/>
                    <a:gd name="T47" fmla="*/ 98 h 207"/>
                    <a:gd name="T48" fmla="*/ 104 w 398"/>
                    <a:gd name="T49" fmla="*/ 81 h 207"/>
                    <a:gd name="T50" fmla="*/ 129 w 398"/>
                    <a:gd name="T51" fmla="*/ 67 h 207"/>
                    <a:gd name="T52" fmla="*/ 156 w 398"/>
                    <a:gd name="T53" fmla="*/ 54 h 207"/>
                    <a:gd name="T54" fmla="*/ 187 w 398"/>
                    <a:gd name="T55" fmla="*/ 42 h 207"/>
                    <a:gd name="T56" fmla="*/ 219 w 398"/>
                    <a:gd name="T57" fmla="*/ 33 h 207"/>
                    <a:gd name="T58" fmla="*/ 252 w 398"/>
                    <a:gd name="T59" fmla="*/ 25 h 207"/>
                    <a:gd name="T60" fmla="*/ 287 w 398"/>
                    <a:gd name="T61" fmla="*/ 17 h 207"/>
                    <a:gd name="T62" fmla="*/ 323 w 398"/>
                    <a:gd name="T63" fmla="*/ 13 h 207"/>
                    <a:gd name="T64" fmla="*/ 362 w 398"/>
                    <a:gd name="T65" fmla="*/ 10 h 207"/>
                    <a:gd name="T66" fmla="*/ 398 w 398"/>
                    <a:gd name="T67" fmla="*/ 10 h 207"/>
                    <a:gd name="T68" fmla="*/ 398 w 398"/>
                    <a:gd name="T69" fmla="*/ 0 h 2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8"/>
                    <a:gd name="T106" fmla="*/ 0 h 207"/>
                    <a:gd name="T107" fmla="*/ 398 w 398"/>
                    <a:gd name="T108" fmla="*/ 207 h 2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8" h="207">
                      <a:moveTo>
                        <a:pt x="398" y="0"/>
                      </a:moveTo>
                      <a:lnTo>
                        <a:pt x="360" y="2"/>
                      </a:lnTo>
                      <a:lnTo>
                        <a:pt x="321" y="4"/>
                      </a:lnTo>
                      <a:lnTo>
                        <a:pt x="283" y="10"/>
                      </a:lnTo>
                      <a:lnTo>
                        <a:pt x="246" y="15"/>
                      </a:lnTo>
                      <a:lnTo>
                        <a:pt x="210" y="25"/>
                      </a:lnTo>
                      <a:lnTo>
                        <a:pt x="177" y="35"/>
                      </a:lnTo>
                      <a:lnTo>
                        <a:pt x="144" y="46"/>
                      </a:lnTo>
                      <a:lnTo>
                        <a:pt x="116" y="61"/>
                      </a:lnTo>
                      <a:lnTo>
                        <a:pt x="91" y="75"/>
                      </a:lnTo>
                      <a:lnTo>
                        <a:pt x="68" y="92"/>
                      </a:lnTo>
                      <a:lnTo>
                        <a:pt x="47" y="109"/>
                      </a:lnTo>
                      <a:lnTo>
                        <a:pt x="29" y="128"/>
                      </a:lnTo>
                      <a:lnTo>
                        <a:pt x="18" y="146"/>
                      </a:lnTo>
                      <a:lnTo>
                        <a:pt x="8" y="167"/>
                      </a:lnTo>
                      <a:lnTo>
                        <a:pt x="2" y="186"/>
                      </a:lnTo>
                      <a:lnTo>
                        <a:pt x="0" y="207"/>
                      </a:lnTo>
                      <a:lnTo>
                        <a:pt x="18" y="207"/>
                      </a:lnTo>
                      <a:lnTo>
                        <a:pt x="20" y="188"/>
                      </a:lnTo>
                      <a:lnTo>
                        <a:pt x="23" y="169"/>
                      </a:lnTo>
                      <a:lnTo>
                        <a:pt x="33" y="150"/>
                      </a:lnTo>
                      <a:lnTo>
                        <a:pt x="47" y="130"/>
                      </a:lnTo>
                      <a:lnTo>
                        <a:pt x="62" y="113"/>
                      </a:lnTo>
                      <a:lnTo>
                        <a:pt x="81" y="98"/>
                      </a:lnTo>
                      <a:lnTo>
                        <a:pt x="104" y="81"/>
                      </a:lnTo>
                      <a:lnTo>
                        <a:pt x="129" y="67"/>
                      </a:lnTo>
                      <a:lnTo>
                        <a:pt x="156" y="54"/>
                      </a:lnTo>
                      <a:lnTo>
                        <a:pt x="187" y="42"/>
                      </a:lnTo>
                      <a:lnTo>
                        <a:pt x="219" y="33"/>
                      </a:lnTo>
                      <a:lnTo>
                        <a:pt x="252" y="25"/>
                      </a:lnTo>
                      <a:lnTo>
                        <a:pt x="287" y="17"/>
                      </a:lnTo>
                      <a:lnTo>
                        <a:pt x="323" y="13"/>
                      </a:lnTo>
                      <a:lnTo>
                        <a:pt x="362" y="10"/>
                      </a:lnTo>
                      <a:lnTo>
                        <a:pt x="398" y="10"/>
                      </a:lnTo>
                      <a:lnTo>
                        <a:pt x="39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0" name="Freeform 151"/>
                <p:cNvSpPr>
                  <a:spLocks/>
                </p:cNvSpPr>
                <p:nvPr/>
              </p:nvSpPr>
              <p:spPr bwMode="auto">
                <a:xfrm>
                  <a:off x="3210" y="2718"/>
                  <a:ext cx="380" cy="197"/>
                </a:xfrm>
                <a:custGeom>
                  <a:avLst/>
                  <a:gdLst>
                    <a:gd name="T0" fmla="*/ 380 w 380"/>
                    <a:gd name="T1" fmla="*/ 0 h 197"/>
                    <a:gd name="T2" fmla="*/ 344 w 380"/>
                    <a:gd name="T3" fmla="*/ 0 h 197"/>
                    <a:gd name="T4" fmla="*/ 305 w 380"/>
                    <a:gd name="T5" fmla="*/ 3 h 197"/>
                    <a:gd name="T6" fmla="*/ 269 w 380"/>
                    <a:gd name="T7" fmla="*/ 7 h 197"/>
                    <a:gd name="T8" fmla="*/ 234 w 380"/>
                    <a:gd name="T9" fmla="*/ 15 h 197"/>
                    <a:gd name="T10" fmla="*/ 201 w 380"/>
                    <a:gd name="T11" fmla="*/ 23 h 197"/>
                    <a:gd name="T12" fmla="*/ 169 w 380"/>
                    <a:gd name="T13" fmla="*/ 32 h 197"/>
                    <a:gd name="T14" fmla="*/ 138 w 380"/>
                    <a:gd name="T15" fmla="*/ 44 h 197"/>
                    <a:gd name="T16" fmla="*/ 111 w 380"/>
                    <a:gd name="T17" fmla="*/ 57 h 197"/>
                    <a:gd name="T18" fmla="*/ 86 w 380"/>
                    <a:gd name="T19" fmla="*/ 71 h 197"/>
                    <a:gd name="T20" fmla="*/ 63 w 380"/>
                    <a:gd name="T21" fmla="*/ 88 h 197"/>
                    <a:gd name="T22" fmla="*/ 44 w 380"/>
                    <a:gd name="T23" fmla="*/ 103 h 197"/>
                    <a:gd name="T24" fmla="*/ 29 w 380"/>
                    <a:gd name="T25" fmla="*/ 120 h 197"/>
                    <a:gd name="T26" fmla="*/ 15 w 380"/>
                    <a:gd name="T27" fmla="*/ 140 h 197"/>
                    <a:gd name="T28" fmla="*/ 5 w 380"/>
                    <a:gd name="T29" fmla="*/ 159 h 197"/>
                    <a:gd name="T30" fmla="*/ 2 w 380"/>
                    <a:gd name="T31" fmla="*/ 178 h 197"/>
                    <a:gd name="T32" fmla="*/ 0 w 380"/>
                    <a:gd name="T33" fmla="*/ 197 h 197"/>
                    <a:gd name="T34" fmla="*/ 17 w 380"/>
                    <a:gd name="T35" fmla="*/ 197 h 197"/>
                    <a:gd name="T36" fmla="*/ 19 w 380"/>
                    <a:gd name="T37" fmla="*/ 178 h 197"/>
                    <a:gd name="T38" fmla="*/ 23 w 380"/>
                    <a:gd name="T39" fmla="*/ 161 h 197"/>
                    <a:gd name="T40" fmla="*/ 32 w 380"/>
                    <a:gd name="T41" fmla="*/ 141 h 197"/>
                    <a:gd name="T42" fmla="*/ 44 w 380"/>
                    <a:gd name="T43" fmla="*/ 124 h 197"/>
                    <a:gd name="T44" fmla="*/ 59 w 380"/>
                    <a:gd name="T45" fmla="*/ 107 h 197"/>
                    <a:gd name="T46" fmla="*/ 78 w 380"/>
                    <a:gd name="T47" fmla="*/ 92 h 197"/>
                    <a:gd name="T48" fmla="*/ 100 w 380"/>
                    <a:gd name="T49" fmla="*/ 76 h 197"/>
                    <a:gd name="T50" fmla="*/ 123 w 380"/>
                    <a:gd name="T51" fmla="*/ 63 h 197"/>
                    <a:gd name="T52" fmla="*/ 150 w 380"/>
                    <a:gd name="T53" fmla="*/ 51 h 197"/>
                    <a:gd name="T54" fmla="*/ 178 w 380"/>
                    <a:gd name="T55" fmla="*/ 40 h 197"/>
                    <a:gd name="T56" fmla="*/ 209 w 380"/>
                    <a:gd name="T57" fmla="*/ 30 h 197"/>
                    <a:gd name="T58" fmla="*/ 242 w 380"/>
                    <a:gd name="T59" fmla="*/ 23 h 197"/>
                    <a:gd name="T60" fmla="*/ 274 w 380"/>
                    <a:gd name="T61" fmla="*/ 17 h 197"/>
                    <a:gd name="T62" fmla="*/ 309 w 380"/>
                    <a:gd name="T63" fmla="*/ 11 h 197"/>
                    <a:gd name="T64" fmla="*/ 344 w 380"/>
                    <a:gd name="T65" fmla="*/ 9 h 197"/>
                    <a:gd name="T66" fmla="*/ 380 w 380"/>
                    <a:gd name="T67" fmla="*/ 7 h 197"/>
                    <a:gd name="T68" fmla="*/ 380 w 380"/>
                    <a:gd name="T69" fmla="*/ 0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197"/>
                    <a:gd name="T107" fmla="*/ 380 w 380"/>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197">
                      <a:moveTo>
                        <a:pt x="380" y="0"/>
                      </a:moveTo>
                      <a:lnTo>
                        <a:pt x="344" y="0"/>
                      </a:lnTo>
                      <a:lnTo>
                        <a:pt x="305" y="3"/>
                      </a:lnTo>
                      <a:lnTo>
                        <a:pt x="269" y="7"/>
                      </a:lnTo>
                      <a:lnTo>
                        <a:pt x="234" y="15"/>
                      </a:lnTo>
                      <a:lnTo>
                        <a:pt x="201" y="23"/>
                      </a:lnTo>
                      <a:lnTo>
                        <a:pt x="169" y="32"/>
                      </a:lnTo>
                      <a:lnTo>
                        <a:pt x="138" y="44"/>
                      </a:lnTo>
                      <a:lnTo>
                        <a:pt x="111" y="57"/>
                      </a:lnTo>
                      <a:lnTo>
                        <a:pt x="86" y="71"/>
                      </a:lnTo>
                      <a:lnTo>
                        <a:pt x="63" y="88"/>
                      </a:lnTo>
                      <a:lnTo>
                        <a:pt x="44" y="103"/>
                      </a:lnTo>
                      <a:lnTo>
                        <a:pt x="29" y="120"/>
                      </a:lnTo>
                      <a:lnTo>
                        <a:pt x="15" y="140"/>
                      </a:lnTo>
                      <a:lnTo>
                        <a:pt x="5" y="159"/>
                      </a:lnTo>
                      <a:lnTo>
                        <a:pt x="2" y="178"/>
                      </a:lnTo>
                      <a:lnTo>
                        <a:pt x="0" y="197"/>
                      </a:lnTo>
                      <a:lnTo>
                        <a:pt x="17" y="197"/>
                      </a:lnTo>
                      <a:lnTo>
                        <a:pt x="19" y="178"/>
                      </a:lnTo>
                      <a:lnTo>
                        <a:pt x="23" y="161"/>
                      </a:lnTo>
                      <a:lnTo>
                        <a:pt x="32" y="141"/>
                      </a:lnTo>
                      <a:lnTo>
                        <a:pt x="44" y="124"/>
                      </a:lnTo>
                      <a:lnTo>
                        <a:pt x="59" y="107"/>
                      </a:lnTo>
                      <a:lnTo>
                        <a:pt x="78" y="92"/>
                      </a:lnTo>
                      <a:lnTo>
                        <a:pt x="100" y="76"/>
                      </a:lnTo>
                      <a:lnTo>
                        <a:pt x="123" y="63"/>
                      </a:lnTo>
                      <a:lnTo>
                        <a:pt x="150" y="51"/>
                      </a:lnTo>
                      <a:lnTo>
                        <a:pt x="178" y="40"/>
                      </a:lnTo>
                      <a:lnTo>
                        <a:pt x="209" y="30"/>
                      </a:lnTo>
                      <a:lnTo>
                        <a:pt x="242" y="23"/>
                      </a:lnTo>
                      <a:lnTo>
                        <a:pt x="274" y="17"/>
                      </a:lnTo>
                      <a:lnTo>
                        <a:pt x="309" y="11"/>
                      </a:lnTo>
                      <a:lnTo>
                        <a:pt x="344" y="9"/>
                      </a:lnTo>
                      <a:lnTo>
                        <a:pt x="380" y="7"/>
                      </a:lnTo>
                      <a:lnTo>
                        <a:pt x="380"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1" name="Freeform 152"/>
                <p:cNvSpPr>
                  <a:spLocks/>
                </p:cNvSpPr>
                <p:nvPr/>
              </p:nvSpPr>
              <p:spPr bwMode="auto">
                <a:xfrm>
                  <a:off x="3227" y="2725"/>
                  <a:ext cx="363" cy="190"/>
                </a:xfrm>
                <a:custGeom>
                  <a:avLst/>
                  <a:gdLst>
                    <a:gd name="T0" fmla="*/ 363 w 363"/>
                    <a:gd name="T1" fmla="*/ 0 h 190"/>
                    <a:gd name="T2" fmla="*/ 327 w 363"/>
                    <a:gd name="T3" fmla="*/ 2 h 190"/>
                    <a:gd name="T4" fmla="*/ 292 w 363"/>
                    <a:gd name="T5" fmla="*/ 4 h 190"/>
                    <a:gd name="T6" fmla="*/ 257 w 363"/>
                    <a:gd name="T7" fmla="*/ 10 h 190"/>
                    <a:gd name="T8" fmla="*/ 225 w 363"/>
                    <a:gd name="T9" fmla="*/ 16 h 190"/>
                    <a:gd name="T10" fmla="*/ 192 w 363"/>
                    <a:gd name="T11" fmla="*/ 23 h 190"/>
                    <a:gd name="T12" fmla="*/ 161 w 363"/>
                    <a:gd name="T13" fmla="*/ 33 h 190"/>
                    <a:gd name="T14" fmla="*/ 133 w 363"/>
                    <a:gd name="T15" fmla="*/ 44 h 190"/>
                    <a:gd name="T16" fmla="*/ 106 w 363"/>
                    <a:gd name="T17" fmla="*/ 56 h 190"/>
                    <a:gd name="T18" fmla="*/ 83 w 363"/>
                    <a:gd name="T19" fmla="*/ 69 h 190"/>
                    <a:gd name="T20" fmla="*/ 61 w 363"/>
                    <a:gd name="T21" fmla="*/ 85 h 190"/>
                    <a:gd name="T22" fmla="*/ 42 w 363"/>
                    <a:gd name="T23" fmla="*/ 100 h 190"/>
                    <a:gd name="T24" fmla="*/ 27 w 363"/>
                    <a:gd name="T25" fmla="*/ 117 h 190"/>
                    <a:gd name="T26" fmla="*/ 15 w 363"/>
                    <a:gd name="T27" fmla="*/ 134 h 190"/>
                    <a:gd name="T28" fmla="*/ 6 w 363"/>
                    <a:gd name="T29" fmla="*/ 154 h 190"/>
                    <a:gd name="T30" fmla="*/ 2 w 363"/>
                    <a:gd name="T31" fmla="*/ 171 h 190"/>
                    <a:gd name="T32" fmla="*/ 0 w 363"/>
                    <a:gd name="T33" fmla="*/ 190 h 190"/>
                    <a:gd name="T34" fmla="*/ 17 w 363"/>
                    <a:gd name="T35" fmla="*/ 190 h 190"/>
                    <a:gd name="T36" fmla="*/ 19 w 363"/>
                    <a:gd name="T37" fmla="*/ 171 h 190"/>
                    <a:gd name="T38" fmla="*/ 25 w 363"/>
                    <a:gd name="T39" fmla="*/ 152 h 190"/>
                    <a:gd name="T40" fmla="*/ 35 w 363"/>
                    <a:gd name="T41" fmla="*/ 134 h 190"/>
                    <a:gd name="T42" fmla="*/ 46 w 363"/>
                    <a:gd name="T43" fmla="*/ 117 h 190"/>
                    <a:gd name="T44" fmla="*/ 63 w 363"/>
                    <a:gd name="T45" fmla="*/ 100 h 190"/>
                    <a:gd name="T46" fmla="*/ 83 w 363"/>
                    <a:gd name="T47" fmla="*/ 85 h 190"/>
                    <a:gd name="T48" fmla="*/ 106 w 363"/>
                    <a:gd name="T49" fmla="*/ 69 h 190"/>
                    <a:gd name="T50" fmla="*/ 131 w 363"/>
                    <a:gd name="T51" fmla="*/ 56 h 190"/>
                    <a:gd name="T52" fmla="*/ 159 w 363"/>
                    <a:gd name="T53" fmla="*/ 44 h 190"/>
                    <a:gd name="T54" fmla="*/ 190 w 363"/>
                    <a:gd name="T55" fmla="*/ 35 h 190"/>
                    <a:gd name="T56" fmla="*/ 223 w 363"/>
                    <a:gd name="T57" fmla="*/ 25 h 190"/>
                    <a:gd name="T58" fmla="*/ 255 w 363"/>
                    <a:gd name="T59" fmla="*/ 19 h 190"/>
                    <a:gd name="T60" fmla="*/ 292 w 363"/>
                    <a:gd name="T61" fmla="*/ 14 h 190"/>
                    <a:gd name="T62" fmla="*/ 327 w 363"/>
                    <a:gd name="T63" fmla="*/ 12 h 190"/>
                    <a:gd name="T64" fmla="*/ 363 w 363"/>
                    <a:gd name="T65" fmla="*/ 10 h 190"/>
                    <a:gd name="T66" fmla="*/ 363 w 363"/>
                    <a:gd name="T67" fmla="*/ 0 h 1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3"/>
                    <a:gd name="T103" fmla="*/ 0 h 190"/>
                    <a:gd name="T104" fmla="*/ 363 w 363"/>
                    <a:gd name="T105" fmla="*/ 190 h 1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3" h="190">
                      <a:moveTo>
                        <a:pt x="363" y="0"/>
                      </a:moveTo>
                      <a:lnTo>
                        <a:pt x="327" y="2"/>
                      </a:lnTo>
                      <a:lnTo>
                        <a:pt x="292" y="4"/>
                      </a:lnTo>
                      <a:lnTo>
                        <a:pt x="257" y="10"/>
                      </a:lnTo>
                      <a:lnTo>
                        <a:pt x="225" y="16"/>
                      </a:lnTo>
                      <a:lnTo>
                        <a:pt x="192" y="23"/>
                      </a:lnTo>
                      <a:lnTo>
                        <a:pt x="161" y="33"/>
                      </a:lnTo>
                      <a:lnTo>
                        <a:pt x="133" y="44"/>
                      </a:lnTo>
                      <a:lnTo>
                        <a:pt x="106" y="56"/>
                      </a:lnTo>
                      <a:lnTo>
                        <a:pt x="83" y="69"/>
                      </a:lnTo>
                      <a:lnTo>
                        <a:pt x="61" y="85"/>
                      </a:lnTo>
                      <a:lnTo>
                        <a:pt x="42" y="100"/>
                      </a:lnTo>
                      <a:lnTo>
                        <a:pt x="27" y="117"/>
                      </a:lnTo>
                      <a:lnTo>
                        <a:pt x="15" y="134"/>
                      </a:lnTo>
                      <a:lnTo>
                        <a:pt x="6" y="154"/>
                      </a:lnTo>
                      <a:lnTo>
                        <a:pt x="2" y="171"/>
                      </a:lnTo>
                      <a:lnTo>
                        <a:pt x="0" y="190"/>
                      </a:lnTo>
                      <a:lnTo>
                        <a:pt x="17" y="190"/>
                      </a:lnTo>
                      <a:lnTo>
                        <a:pt x="19" y="171"/>
                      </a:lnTo>
                      <a:lnTo>
                        <a:pt x="25" y="152"/>
                      </a:lnTo>
                      <a:lnTo>
                        <a:pt x="35" y="134"/>
                      </a:lnTo>
                      <a:lnTo>
                        <a:pt x="46" y="117"/>
                      </a:lnTo>
                      <a:lnTo>
                        <a:pt x="63" y="100"/>
                      </a:lnTo>
                      <a:lnTo>
                        <a:pt x="83" y="85"/>
                      </a:lnTo>
                      <a:lnTo>
                        <a:pt x="106" y="69"/>
                      </a:lnTo>
                      <a:lnTo>
                        <a:pt x="131" y="56"/>
                      </a:lnTo>
                      <a:lnTo>
                        <a:pt x="159" y="44"/>
                      </a:lnTo>
                      <a:lnTo>
                        <a:pt x="190" y="35"/>
                      </a:lnTo>
                      <a:lnTo>
                        <a:pt x="223" y="25"/>
                      </a:lnTo>
                      <a:lnTo>
                        <a:pt x="255" y="19"/>
                      </a:lnTo>
                      <a:lnTo>
                        <a:pt x="292" y="14"/>
                      </a:lnTo>
                      <a:lnTo>
                        <a:pt x="327" y="12"/>
                      </a:lnTo>
                      <a:lnTo>
                        <a:pt x="363" y="10"/>
                      </a:lnTo>
                      <a:lnTo>
                        <a:pt x="363"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2" name="Freeform 153"/>
                <p:cNvSpPr>
                  <a:spLocks/>
                </p:cNvSpPr>
                <p:nvPr/>
              </p:nvSpPr>
              <p:spPr bwMode="auto">
                <a:xfrm>
                  <a:off x="3244" y="2735"/>
                  <a:ext cx="346" cy="180"/>
                </a:xfrm>
                <a:custGeom>
                  <a:avLst/>
                  <a:gdLst>
                    <a:gd name="T0" fmla="*/ 346 w 346"/>
                    <a:gd name="T1" fmla="*/ 0 h 180"/>
                    <a:gd name="T2" fmla="*/ 310 w 346"/>
                    <a:gd name="T3" fmla="*/ 2 h 180"/>
                    <a:gd name="T4" fmla="*/ 275 w 346"/>
                    <a:gd name="T5" fmla="*/ 4 h 180"/>
                    <a:gd name="T6" fmla="*/ 238 w 346"/>
                    <a:gd name="T7" fmla="*/ 9 h 180"/>
                    <a:gd name="T8" fmla="*/ 206 w 346"/>
                    <a:gd name="T9" fmla="*/ 15 h 180"/>
                    <a:gd name="T10" fmla="*/ 173 w 346"/>
                    <a:gd name="T11" fmla="*/ 25 h 180"/>
                    <a:gd name="T12" fmla="*/ 142 w 346"/>
                    <a:gd name="T13" fmla="*/ 34 h 180"/>
                    <a:gd name="T14" fmla="*/ 114 w 346"/>
                    <a:gd name="T15" fmla="*/ 46 h 180"/>
                    <a:gd name="T16" fmla="*/ 89 w 346"/>
                    <a:gd name="T17" fmla="*/ 59 h 180"/>
                    <a:gd name="T18" fmla="*/ 66 w 346"/>
                    <a:gd name="T19" fmla="*/ 75 h 180"/>
                    <a:gd name="T20" fmla="*/ 46 w 346"/>
                    <a:gd name="T21" fmla="*/ 90 h 180"/>
                    <a:gd name="T22" fmla="*/ 29 w 346"/>
                    <a:gd name="T23" fmla="*/ 107 h 180"/>
                    <a:gd name="T24" fmla="*/ 18 w 346"/>
                    <a:gd name="T25" fmla="*/ 124 h 180"/>
                    <a:gd name="T26" fmla="*/ 8 w 346"/>
                    <a:gd name="T27" fmla="*/ 142 h 180"/>
                    <a:gd name="T28" fmla="*/ 2 w 346"/>
                    <a:gd name="T29" fmla="*/ 161 h 180"/>
                    <a:gd name="T30" fmla="*/ 0 w 346"/>
                    <a:gd name="T31" fmla="*/ 180 h 180"/>
                    <a:gd name="T32" fmla="*/ 18 w 346"/>
                    <a:gd name="T33" fmla="*/ 180 h 180"/>
                    <a:gd name="T34" fmla="*/ 19 w 346"/>
                    <a:gd name="T35" fmla="*/ 161 h 180"/>
                    <a:gd name="T36" fmla="*/ 23 w 346"/>
                    <a:gd name="T37" fmla="*/ 144 h 180"/>
                    <a:gd name="T38" fmla="*/ 33 w 346"/>
                    <a:gd name="T39" fmla="*/ 126 h 180"/>
                    <a:gd name="T40" fmla="*/ 46 w 346"/>
                    <a:gd name="T41" fmla="*/ 111 h 180"/>
                    <a:gd name="T42" fmla="*/ 62 w 346"/>
                    <a:gd name="T43" fmla="*/ 94 h 180"/>
                    <a:gd name="T44" fmla="*/ 79 w 346"/>
                    <a:gd name="T45" fmla="*/ 78 h 180"/>
                    <a:gd name="T46" fmla="*/ 102 w 346"/>
                    <a:gd name="T47" fmla="*/ 65 h 180"/>
                    <a:gd name="T48" fmla="*/ 125 w 346"/>
                    <a:gd name="T49" fmla="*/ 54 h 180"/>
                    <a:gd name="T50" fmla="*/ 152 w 346"/>
                    <a:gd name="T51" fmla="*/ 42 h 180"/>
                    <a:gd name="T52" fmla="*/ 181 w 346"/>
                    <a:gd name="T53" fmla="*/ 32 h 180"/>
                    <a:gd name="T54" fmla="*/ 212 w 346"/>
                    <a:gd name="T55" fmla="*/ 23 h 180"/>
                    <a:gd name="T56" fmla="*/ 244 w 346"/>
                    <a:gd name="T57" fmla="*/ 17 h 180"/>
                    <a:gd name="T58" fmla="*/ 277 w 346"/>
                    <a:gd name="T59" fmla="*/ 13 h 180"/>
                    <a:gd name="T60" fmla="*/ 311 w 346"/>
                    <a:gd name="T61" fmla="*/ 9 h 180"/>
                    <a:gd name="T62" fmla="*/ 346 w 346"/>
                    <a:gd name="T63" fmla="*/ 9 h 180"/>
                    <a:gd name="T64" fmla="*/ 346 w 346"/>
                    <a:gd name="T65" fmla="*/ 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6"/>
                    <a:gd name="T100" fmla="*/ 0 h 180"/>
                    <a:gd name="T101" fmla="*/ 346 w 346"/>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6" h="180">
                      <a:moveTo>
                        <a:pt x="346" y="0"/>
                      </a:moveTo>
                      <a:lnTo>
                        <a:pt x="310" y="2"/>
                      </a:lnTo>
                      <a:lnTo>
                        <a:pt x="275" y="4"/>
                      </a:lnTo>
                      <a:lnTo>
                        <a:pt x="238" y="9"/>
                      </a:lnTo>
                      <a:lnTo>
                        <a:pt x="206" y="15"/>
                      </a:lnTo>
                      <a:lnTo>
                        <a:pt x="173" y="25"/>
                      </a:lnTo>
                      <a:lnTo>
                        <a:pt x="142" y="34"/>
                      </a:lnTo>
                      <a:lnTo>
                        <a:pt x="114" y="46"/>
                      </a:lnTo>
                      <a:lnTo>
                        <a:pt x="89" y="59"/>
                      </a:lnTo>
                      <a:lnTo>
                        <a:pt x="66" y="75"/>
                      </a:lnTo>
                      <a:lnTo>
                        <a:pt x="46" y="90"/>
                      </a:lnTo>
                      <a:lnTo>
                        <a:pt x="29" y="107"/>
                      </a:lnTo>
                      <a:lnTo>
                        <a:pt x="18" y="124"/>
                      </a:lnTo>
                      <a:lnTo>
                        <a:pt x="8" y="142"/>
                      </a:lnTo>
                      <a:lnTo>
                        <a:pt x="2" y="161"/>
                      </a:lnTo>
                      <a:lnTo>
                        <a:pt x="0" y="180"/>
                      </a:lnTo>
                      <a:lnTo>
                        <a:pt x="18" y="180"/>
                      </a:lnTo>
                      <a:lnTo>
                        <a:pt x="19" y="161"/>
                      </a:lnTo>
                      <a:lnTo>
                        <a:pt x="23" y="144"/>
                      </a:lnTo>
                      <a:lnTo>
                        <a:pt x="33" y="126"/>
                      </a:lnTo>
                      <a:lnTo>
                        <a:pt x="46" y="111"/>
                      </a:lnTo>
                      <a:lnTo>
                        <a:pt x="62" y="94"/>
                      </a:lnTo>
                      <a:lnTo>
                        <a:pt x="79" y="78"/>
                      </a:lnTo>
                      <a:lnTo>
                        <a:pt x="102" y="65"/>
                      </a:lnTo>
                      <a:lnTo>
                        <a:pt x="125" y="54"/>
                      </a:lnTo>
                      <a:lnTo>
                        <a:pt x="152" y="42"/>
                      </a:lnTo>
                      <a:lnTo>
                        <a:pt x="181" y="32"/>
                      </a:lnTo>
                      <a:lnTo>
                        <a:pt x="212" y="23"/>
                      </a:lnTo>
                      <a:lnTo>
                        <a:pt x="244" y="17"/>
                      </a:lnTo>
                      <a:lnTo>
                        <a:pt x="277" y="13"/>
                      </a:lnTo>
                      <a:lnTo>
                        <a:pt x="311" y="9"/>
                      </a:lnTo>
                      <a:lnTo>
                        <a:pt x="346" y="9"/>
                      </a:lnTo>
                      <a:lnTo>
                        <a:pt x="34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3" name="Freeform 154"/>
                <p:cNvSpPr>
                  <a:spLocks/>
                </p:cNvSpPr>
                <p:nvPr/>
              </p:nvSpPr>
              <p:spPr bwMode="auto">
                <a:xfrm>
                  <a:off x="3262" y="2744"/>
                  <a:ext cx="328" cy="171"/>
                </a:xfrm>
                <a:custGeom>
                  <a:avLst/>
                  <a:gdLst>
                    <a:gd name="T0" fmla="*/ 328 w 328"/>
                    <a:gd name="T1" fmla="*/ 0 h 171"/>
                    <a:gd name="T2" fmla="*/ 293 w 328"/>
                    <a:gd name="T3" fmla="*/ 0 h 171"/>
                    <a:gd name="T4" fmla="*/ 259 w 328"/>
                    <a:gd name="T5" fmla="*/ 4 h 171"/>
                    <a:gd name="T6" fmla="*/ 226 w 328"/>
                    <a:gd name="T7" fmla="*/ 8 h 171"/>
                    <a:gd name="T8" fmla="*/ 194 w 328"/>
                    <a:gd name="T9" fmla="*/ 14 h 171"/>
                    <a:gd name="T10" fmla="*/ 163 w 328"/>
                    <a:gd name="T11" fmla="*/ 23 h 171"/>
                    <a:gd name="T12" fmla="*/ 134 w 328"/>
                    <a:gd name="T13" fmla="*/ 33 h 171"/>
                    <a:gd name="T14" fmla="*/ 107 w 328"/>
                    <a:gd name="T15" fmla="*/ 45 h 171"/>
                    <a:gd name="T16" fmla="*/ 84 w 328"/>
                    <a:gd name="T17" fmla="*/ 56 h 171"/>
                    <a:gd name="T18" fmla="*/ 61 w 328"/>
                    <a:gd name="T19" fmla="*/ 69 h 171"/>
                    <a:gd name="T20" fmla="*/ 44 w 328"/>
                    <a:gd name="T21" fmla="*/ 85 h 171"/>
                    <a:gd name="T22" fmla="*/ 28 w 328"/>
                    <a:gd name="T23" fmla="*/ 102 h 171"/>
                    <a:gd name="T24" fmla="*/ 15 w 328"/>
                    <a:gd name="T25" fmla="*/ 117 h 171"/>
                    <a:gd name="T26" fmla="*/ 5 w 328"/>
                    <a:gd name="T27" fmla="*/ 135 h 171"/>
                    <a:gd name="T28" fmla="*/ 1 w 328"/>
                    <a:gd name="T29" fmla="*/ 152 h 171"/>
                    <a:gd name="T30" fmla="*/ 0 w 328"/>
                    <a:gd name="T31" fmla="*/ 171 h 171"/>
                    <a:gd name="T32" fmla="*/ 17 w 328"/>
                    <a:gd name="T33" fmla="*/ 171 h 171"/>
                    <a:gd name="T34" fmla="*/ 19 w 328"/>
                    <a:gd name="T35" fmla="*/ 154 h 171"/>
                    <a:gd name="T36" fmla="*/ 23 w 328"/>
                    <a:gd name="T37" fmla="*/ 137 h 171"/>
                    <a:gd name="T38" fmla="*/ 32 w 328"/>
                    <a:gd name="T39" fmla="*/ 121 h 171"/>
                    <a:gd name="T40" fmla="*/ 44 w 328"/>
                    <a:gd name="T41" fmla="*/ 104 h 171"/>
                    <a:gd name="T42" fmla="*/ 57 w 328"/>
                    <a:gd name="T43" fmla="*/ 91 h 171"/>
                    <a:gd name="T44" fmla="*/ 76 w 328"/>
                    <a:gd name="T45" fmla="*/ 75 h 171"/>
                    <a:gd name="T46" fmla="*/ 96 w 328"/>
                    <a:gd name="T47" fmla="*/ 62 h 171"/>
                    <a:gd name="T48" fmla="*/ 119 w 328"/>
                    <a:gd name="T49" fmla="*/ 50 h 171"/>
                    <a:gd name="T50" fmla="*/ 146 w 328"/>
                    <a:gd name="T51" fmla="*/ 41 h 171"/>
                    <a:gd name="T52" fmla="*/ 172 w 328"/>
                    <a:gd name="T53" fmla="*/ 31 h 171"/>
                    <a:gd name="T54" fmla="*/ 201 w 328"/>
                    <a:gd name="T55" fmla="*/ 23 h 171"/>
                    <a:gd name="T56" fmla="*/ 232 w 328"/>
                    <a:gd name="T57" fmla="*/ 18 h 171"/>
                    <a:gd name="T58" fmla="*/ 263 w 328"/>
                    <a:gd name="T59" fmla="*/ 12 h 171"/>
                    <a:gd name="T60" fmla="*/ 295 w 328"/>
                    <a:gd name="T61" fmla="*/ 10 h 171"/>
                    <a:gd name="T62" fmla="*/ 328 w 328"/>
                    <a:gd name="T63" fmla="*/ 8 h 171"/>
                    <a:gd name="T64" fmla="*/ 328 w 328"/>
                    <a:gd name="T65" fmla="*/ 0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8"/>
                    <a:gd name="T100" fmla="*/ 0 h 171"/>
                    <a:gd name="T101" fmla="*/ 328 w 328"/>
                    <a:gd name="T102" fmla="*/ 171 h 1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8" h="171">
                      <a:moveTo>
                        <a:pt x="328" y="0"/>
                      </a:moveTo>
                      <a:lnTo>
                        <a:pt x="293" y="0"/>
                      </a:lnTo>
                      <a:lnTo>
                        <a:pt x="259" y="4"/>
                      </a:lnTo>
                      <a:lnTo>
                        <a:pt x="226" y="8"/>
                      </a:lnTo>
                      <a:lnTo>
                        <a:pt x="194" y="14"/>
                      </a:lnTo>
                      <a:lnTo>
                        <a:pt x="163" y="23"/>
                      </a:lnTo>
                      <a:lnTo>
                        <a:pt x="134" y="33"/>
                      </a:lnTo>
                      <a:lnTo>
                        <a:pt x="107" y="45"/>
                      </a:lnTo>
                      <a:lnTo>
                        <a:pt x="84" y="56"/>
                      </a:lnTo>
                      <a:lnTo>
                        <a:pt x="61" y="69"/>
                      </a:lnTo>
                      <a:lnTo>
                        <a:pt x="44" y="85"/>
                      </a:lnTo>
                      <a:lnTo>
                        <a:pt x="28" y="102"/>
                      </a:lnTo>
                      <a:lnTo>
                        <a:pt x="15" y="117"/>
                      </a:lnTo>
                      <a:lnTo>
                        <a:pt x="5" y="135"/>
                      </a:lnTo>
                      <a:lnTo>
                        <a:pt x="1" y="152"/>
                      </a:lnTo>
                      <a:lnTo>
                        <a:pt x="0" y="171"/>
                      </a:lnTo>
                      <a:lnTo>
                        <a:pt x="17" y="171"/>
                      </a:lnTo>
                      <a:lnTo>
                        <a:pt x="19" y="154"/>
                      </a:lnTo>
                      <a:lnTo>
                        <a:pt x="23" y="137"/>
                      </a:lnTo>
                      <a:lnTo>
                        <a:pt x="32" y="121"/>
                      </a:lnTo>
                      <a:lnTo>
                        <a:pt x="44" y="104"/>
                      </a:lnTo>
                      <a:lnTo>
                        <a:pt x="57" y="91"/>
                      </a:lnTo>
                      <a:lnTo>
                        <a:pt x="76" y="75"/>
                      </a:lnTo>
                      <a:lnTo>
                        <a:pt x="96" y="62"/>
                      </a:lnTo>
                      <a:lnTo>
                        <a:pt x="119" y="50"/>
                      </a:lnTo>
                      <a:lnTo>
                        <a:pt x="146" y="41"/>
                      </a:lnTo>
                      <a:lnTo>
                        <a:pt x="172" y="31"/>
                      </a:lnTo>
                      <a:lnTo>
                        <a:pt x="201" y="23"/>
                      </a:lnTo>
                      <a:lnTo>
                        <a:pt x="232" y="18"/>
                      </a:lnTo>
                      <a:lnTo>
                        <a:pt x="263" y="12"/>
                      </a:lnTo>
                      <a:lnTo>
                        <a:pt x="295" y="10"/>
                      </a:lnTo>
                      <a:lnTo>
                        <a:pt x="328" y="8"/>
                      </a:lnTo>
                      <a:lnTo>
                        <a:pt x="328"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4" name="Freeform 155"/>
                <p:cNvSpPr>
                  <a:spLocks/>
                </p:cNvSpPr>
                <p:nvPr/>
              </p:nvSpPr>
              <p:spPr bwMode="auto">
                <a:xfrm>
                  <a:off x="3279" y="2752"/>
                  <a:ext cx="311" cy="163"/>
                </a:xfrm>
                <a:custGeom>
                  <a:avLst/>
                  <a:gdLst>
                    <a:gd name="T0" fmla="*/ 311 w 311"/>
                    <a:gd name="T1" fmla="*/ 0 h 163"/>
                    <a:gd name="T2" fmla="*/ 278 w 311"/>
                    <a:gd name="T3" fmla="*/ 2 h 163"/>
                    <a:gd name="T4" fmla="*/ 246 w 311"/>
                    <a:gd name="T5" fmla="*/ 4 h 163"/>
                    <a:gd name="T6" fmla="*/ 215 w 311"/>
                    <a:gd name="T7" fmla="*/ 10 h 163"/>
                    <a:gd name="T8" fmla="*/ 184 w 311"/>
                    <a:gd name="T9" fmla="*/ 15 h 163"/>
                    <a:gd name="T10" fmla="*/ 155 w 311"/>
                    <a:gd name="T11" fmla="*/ 23 h 163"/>
                    <a:gd name="T12" fmla="*/ 129 w 311"/>
                    <a:gd name="T13" fmla="*/ 33 h 163"/>
                    <a:gd name="T14" fmla="*/ 102 w 311"/>
                    <a:gd name="T15" fmla="*/ 42 h 163"/>
                    <a:gd name="T16" fmla="*/ 79 w 311"/>
                    <a:gd name="T17" fmla="*/ 54 h 163"/>
                    <a:gd name="T18" fmla="*/ 59 w 311"/>
                    <a:gd name="T19" fmla="*/ 67 h 163"/>
                    <a:gd name="T20" fmla="*/ 40 w 311"/>
                    <a:gd name="T21" fmla="*/ 83 h 163"/>
                    <a:gd name="T22" fmla="*/ 27 w 311"/>
                    <a:gd name="T23" fmla="*/ 96 h 163"/>
                    <a:gd name="T24" fmla="*/ 15 w 311"/>
                    <a:gd name="T25" fmla="*/ 113 h 163"/>
                    <a:gd name="T26" fmla="*/ 6 w 311"/>
                    <a:gd name="T27" fmla="*/ 129 h 163"/>
                    <a:gd name="T28" fmla="*/ 2 w 311"/>
                    <a:gd name="T29" fmla="*/ 146 h 163"/>
                    <a:gd name="T30" fmla="*/ 0 w 311"/>
                    <a:gd name="T31" fmla="*/ 163 h 163"/>
                    <a:gd name="T32" fmla="*/ 17 w 311"/>
                    <a:gd name="T33" fmla="*/ 163 h 163"/>
                    <a:gd name="T34" fmla="*/ 19 w 311"/>
                    <a:gd name="T35" fmla="*/ 146 h 163"/>
                    <a:gd name="T36" fmla="*/ 25 w 311"/>
                    <a:gd name="T37" fmla="*/ 129 h 163"/>
                    <a:gd name="T38" fmla="*/ 32 w 311"/>
                    <a:gd name="T39" fmla="*/ 111 h 163"/>
                    <a:gd name="T40" fmla="*/ 46 w 311"/>
                    <a:gd name="T41" fmla="*/ 96 h 163"/>
                    <a:gd name="T42" fmla="*/ 61 w 311"/>
                    <a:gd name="T43" fmla="*/ 81 h 163"/>
                    <a:gd name="T44" fmla="*/ 81 w 311"/>
                    <a:gd name="T45" fmla="*/ 67 h 163"/>
                    <a:gd name="T46" fmla="*/ 104 w 311"/>
                    <a:gd name="T47" fmla="*/ 54 h 163"/>
                    <a:gd name="T48" fmla="*/ 127 w 311"/>
                    <a:gd name="T49" fmla="*/ 44 h 163"/>
                    <a:gd name="T50" fmla="*/ 154 w 311"/>
                    <a:gd name="T51" fmla="*/ 33 h 163"/>
                    <a:gd name="T52" fmla="*/ 184 w 311"/>
                    <a:gd name="T53" fmla="*/ 25 h 163"/>
                    <a:gd name="T54" fmla="*/ 213 w 311"/>
                    <a:gd name="T55" fmla="*/ 19 h 163"/>
                    <a:gd name="T56" fmla="*/ 246 w 311"/>
                    <a:gd name="T57" fmla="*/ 14 h 163"/>
                    <a:gd name="T58" fmla="*/ 278 w 311"/>
                    <a:gd name="T59" fmla="*/ 12 h 163"/>
                    <a:gd name="T60" fmla="*/ 311 w 311"/>
                    <a:gd name="T61" fmla="*/ 10 h 163"/>
                    <a:gd name="T62" fmla="*/ 311 w 311"/>
                    <a:gd name="T63" fmla="*/ 0 h 1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1"/>
                    <a:gd name="T97" fmla="*/ 0 h 163"/>
                    <a:gd name="T98" fmla="*/ 311 w 311"/>
                    <a:gd name="T99" fmla="*/ 163 h 1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1" h="163">
                      <a:moveTo>
                        <a:pt x="311" y="0"/>
                      </a:moveTo>
                      <a:lnTo>
                        <a:pt x="278" y="2"/>
                      </a:lnTo>
                      <a:lnTo>
                        <a:pt x="246" y="4"/>
                      </a:lnTo>
                      <a:lnTo>
                        <a:pt x="215" y="10"/>
                      </a:lnTo>
                      <a:lnTo>
                        <a:pt x="184" y="15"/>
                      </a:lnTo>
                      <a:lnTo>
                        <a:pt x="155" y="23"/>
                      </a:lnTo>
                      <a:lnTo>
                        <a:pt x="129" y="33"/>
                      </a:lnTo>
                      <a:lnTo>
                        <a:pt x="102" y="42"/>
                      </a:lnTo>
                      <a:lnTo>
                        <a:pt x="79" y="54"/>
                      </a:lnTo>
                      <a:lnTo>
                        <a:pt x="59" y="67"/>
                      </a:lnTo>
                      <a:lnTo>
                        <a:pt x="40" y="83"/>
                      </a:lnTo>
                      <a:lnTo>
                        <a:pt x="27" y="96"/>
                      </a:lnTo>
                      <a:lnTo>
                        <a:pt x="15" y="113"/>
                      </a:lnTo>
                      <a:lnTo>
                        <a:pt x="6" y="129"/>
                      </a:lnTo>
                      <a:lnTo>
                        <a:pt x="2" y="146"/>
                      </a:lnTo>
                      <a:lnTo>
                        <a:pt x="0" y="163"/>
                      </a:lnTo>
                      <a:lnTo>
                        <a:pt x="17" y="163"/>
                      </a:lnTo>
                      <a:lnTo>
                        <a:pt x="19" y="146"/>
                      </a:lnTo>
                      <a:lnTo>
                        <a:pt x="25" y="129"/>
                      </a:lnTo>
                      <a:lnTo>
                        <a:pt x="32" y="111"/>
                      </a:lnTo>
                      <a:lnTo>
                        <a:pt x="46" y="96"/>
                      </a:lnTo>
                      <a:lnTo>
                        <a:pt x="61" y="81"/>
                      </a:lnTo>
                      <a:lnTo>
                        <a:pt x="81" y="67"/>
                      </a:lnTo>
                      <a:lnTo>
                        <a:pt x="104" y="54"/>
                      </a:lnTo>
                      <a:lnTo>
                        <a:pt x="127" y="44"/>
                      </a:lnTo>
                      <a:lnTo>
                        <a:pt x="154" y="33"/>
                      </a:lnTo>
                      <a:lnTo>
                        <a:pt x="184" y="25"/>
                      </a:lnTo>
                      <a:lnTo>
                        <a:pt x="213" y="19"/>
                      </a:lnTo>
                      <a:lnTo>
                        <a:pt x="246" y="14"/>
                      </a:lnTo>
                      <a:lnTo>
                        <a:pt x="278" y="12"/>
                      </a:lnTo>
                      <a:lnTo>
                        <a:pt x="311" y="10"/>
                      </a:lnTo>
                      <a:lnTo>
                        <a:pt x="311"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5" name="Freeform 156"/>
                <p:cNvSpPr>
                  <a:spLocks/>
                </p:cNvSpPr>
                <p:nvPr/>
              </p:nvSpPr>
              <p:spPr bwMode="auto">
                <a:xfrm>
                  <a:off x="3296" y="2762"/>
                  <a:ext cx="294" cy="153"/>
                </a:xfrm>
                <a:custGeom>
                  <a:avLst/>
                  <a:gdLst>
                    <a:gd name="T0" fmla="*/ 294 w 294"/>
                    <a:gd name="T1" fmla="*/ 0 h 153"/>
                    <a:gd name="T2" fmla="*/ 261 w 294"/>
                    <a:gd name="T3" fmla="*/ 2 h 153"/>
                    <a:gd name="T4" fmla="*/ 229 w 294"/>
                    <a:gd name="T5" fmla="*/ 4 h 153"/>
                    <a:gd name="T6" fmla="*/ 196 w 294"/>
                    <a:gd name="T7" fmla="*/ 9 h 153"/>
                    <a:gd name="T8" fmla="*/ 167 w 294"/>
                    <a:gd name="T9" fmla="*/ 15 h 153"/>
                    <a:gd name="T10" fmla="*/ 137 w 294"/>
                    <a:gd name="T11" fmla="*/ 23 h 153"/>
                    <a:gd name="T12" fmla="*/ 110 w 294"/>
                    <a:gd name="T13" fmla="*/ 34 h 153"/>
                    <a:gd name="T14" fmla="*/ 87 w 294"/>
                    <a:gd name="T15" fmla="*/ 44 h 153"/>
                    <a:gd name="T16" fmla="*/ 64 w 294"/>
                    <a:gd name="T17" fmla="*/ 57 h 153"/>
                    <a:gd name="T18" fmla="*/ 44 w 294"/>
                    <a:gd name="T19" fmla="*/ 71 h 153"/>
                    <a:gd name="T20" fmla="*/ 29 w 294"/>
                    <a:gd name="T21" fmla="*/ 86 h 153"/>
                    <a:gd name="T22" fmla="*/ 15 w 294"/>
                    <a:gd name="T23" fmla="*/ 101 h 153"/>
                    <a:gd name="T24" fmla="*/ 8 w 294"/>
                    <a:gd name="T25" fmla="*/ 119 h 153"/>
                    <a:gd name="T26" fmla="*/ 2 w 294"/>
                    <a:gd name="T27" fmla="*/ 136 h 153"/>
                    <a:gd name="T28" fmla="*/ 0 w 294"/>
                    <a:gd name="T29" fmla="*/ 153 h 153"/>
                    <a:gd name="T30" fmla="*/ 17 w 294"/>
                    <a:gd name="T31" fmla="*/ 153 h 153"/>
                    <a:gd name="T32" fmla="*/ 19 w 294"/>
                    <a:gd name="T33" fmla="*/ 136 h 153"/>
                    <a:gd name="T34" fmla="*/ 23 w 294"/>
                    <a:gd name="T35" fmla="*/ 120 h 153"/>
                    <a:gd name="T36" fmla="*/ 33 w 294"/>
                    <a:gd name="T37" fmla="*/ 105 h 153"/>
                    <a:gd name="T38" fmla="*/ 44 w 294"/>
                    <a:gd name="T39" fmla="*/ 90 h 153"/>
                    <a:gd name="T40" fmla="*/ 60 w 294"/>
                    <a:gd name="T41" fmla="*/ 76 h 153"/>
                    <a:gd name="T42" fmla="*/ 77 w 294"/>
                    <a:gd name="T43" fmla="*/ 63 h 153"/>
                    <a:gd name="T44" fmla="*/ 98 w 294"/>
                    <a:gd name="T45" fmla="*/ 51 h 153"/>
                    <a:gd name="T46" fmla="*/ 121 w 294"/>
                    <a:gd name="T47" fmla="*/ 40 h 153"/>
                    <a:gd name="T48" fmla="*/ 146 w 294"/>
                    <a:gd name="T49" fmla="*/ 30 h 153"/>
                    <a:gd name="T50" fmla="*/ 173 w 294"/>
                    <a:gd name="T51" fmla="*/ 23 h 153"/>
                    <a:gd name="T52" fmla="*/ 202 w 294"/>
                    <a:gd name="T53" fmla="*/ 17 h 153"/>
                    <a:gd name="T54" fmla="*/ 233 w 294"/>
                    <a:gd name="T55" fmla="*/ 13 h 153"/>
                    <a:gd name="T56" fmla="*/ 263 w 294"/>
                    <a:gd name="T57" fmla="*/ 9 h 153"/>
                    <a:gd name="T58" fmla="*/ 294 w 294"/>
                    <a:gd name="T59" fmla="*/ 9 h 153"/>
                    <a:gd name="T60" fmla="*/ 294 w 294"/>
                    <a:gd name="T61" fmla="*/ 0 h 1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4"/>
                    <a:gd name="T94" fmla="*/ 0 h 153"/>
                    <a:gd name="T95" fmla="*/ 294 w 294"/>
                    <a:gd name="T96" fmla="*/ 153 h 1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4" h="153">
                      <a:moveTo>
                        <a:pt x="294" y="0"/>
                      </a:moveTo>
                      <a:lnTo>
                        <a:pt x="261" y="2"/>
                      </a:lnTo>
                      <a:lnTo>
                        <a:pt x="229" y="4"/>
                      </a:lnTo>
                      <a:lnTo>
                        <a:pt x="196" y="9"/>
                      </a:lnTo>
                      <a:lnTo>
                        <a:pt x="167" y="15"/>
                      </a:lnTo>
                      <a:lnTo>
                        <a:pt x="137" y="23"/>
                      </a:lnTo>
                      <a:lnTo>
                        <a:pt x="110" y="34"/>
                      </a:lnTo>
                      <a:lnTo>
                        <a:pt x="87" y="44"/>
                      </a:lnTo>
                      <a:lnTo>
                        <a:pt x="64" y="57"/>
                      </a:lnTo>
                      <a:lnTo>
                        <a:pt x="44" y="71"/>
                      </a:lnTo>
                      <a:lnTo>
                        <a:pt x="29" y="86"/>
                      </a:lnTo>
                      <a:lnTo>
                        <a:pt x="15" y="101"/>
                      </a:lnTo>
                      <a:lnTo>
                        <a:pt x="8" y="119"/>
                      </a:lnTo>
                      <a:lnTo>
                        <a:pt x="2" y="136"/>
                      </a:lnTo>
                      <a:lnTo>
                        <a:pt x="0" y="153"/>
                      </a:lnTo>
                      <a:lnTo>
                        <a:pt x="17" y="153"/>
                      </a:lnTo>
                      <a:lnTo>
                        <a:pt x="19" y="136"/>
                      </a:lnTo>
                      <a:lnTo>
                        <a:pt x="23" y="120"/>
                      </a:lnTo>
                      <a:lnTo>
                        <a:pt x="33" y="105"/>
                      </a:lnTo>
                      <a:lnTo>
                        <a:pt x="44" y="90"/>
                      </a:lnTo>
                      <a:lnTo>
                        <a:pt x="60" y="76"/>
                      </a:lnTo>
                      <a:lnTo>
                        <a:pt x="77" y="63"/>
                      </a:lnTo>
                      <a:lnTo>
                        <a:pt x="98" y="51"/>
                      </a:lnTo>
                      <a:lnTo>
                        <a:pt x="121" y="40"/>
                      </a:lnTo>
                      <a:lnTo>
                        <a:pt x="146" y="30"/>
                      </a:lnTo>
                      <a:lnTo>
                        <a:pt x="173" y="23"/>
                      </a:lnTo>
                      <a:lnTo>
                        <a:pt x="202" y="17"/>
                      </a:lnTo>
                      <a:lnTo>
                        <a:pt x="233" y="13"/>
                      </a:lnTo>
                      <a:lnTo>
                        <a:pt x="263" y="9"/>
                      </a:lnTo>
                      <a:lnTo>
                        <a:pt x="294" y="9"/>
                      </a:lnTo>
                      <a:lnTo>
                        <a:pt x="294"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6" name="Freeform 157"/>
                <p:cNvSpPr>
                  <a:spLocks/>
                </p:cNvSpPr>
                <p:nvPr/>
              </p:nvSpPr>
              <p:spPr bwMode="auto">
                <a:xfrm>
                  <a:off x="3313" y="2771"/>
                  <a:ext cx="277" cy="144"/>
                </a:xfrm>
                <a:custGeom>
                  <a:avLst/>
                  <a:gdLst>
                    <a:gd name="T0" fmla="*/ 277 w 277"/>
                    <a:gd name="T1" fmla="*/ 0 h 144"/>
                    <a:gd name="T2" fmla="*/ 246 w 277"/>
                    <a:gd name="T3" fmla="*/ 0 h 144"/>
                    <a:gd name="T4" fmla="*/ 216 w 277"/>
                    <a:gd name="T5" fmla="*/ 4 h 144"/>
                    <a:gd name="T6" fmla="*/ 185 w 277"/>
                    <a:gd name="T7" fmla="*/ 8 h 144"/>
                    <a:gd name="T8" fmla="*/ 156 w 277"/>
                    <a:gd name="T9" fmla="*/ 14 h 144"/>
                    <a:gd name="T10" fmla="*/ 129 w 277"/>
                    <a:gd name="T11" fmla="*/ 21 h 144"/>
                    <a:gd name="T12" fmla="*/ 104 w 277"/>
                    <a:gd name="T13" fmla="*/ 31 h 144"/>
                    <a:gd name="T14" fmla="*/ 81 w 277"/>
                    <a:gd name="T15" fmla="*/ 42 h 144"/>
                    <a:gd name="T16" fmla="*/ 60 w 277"/>
                    <a:gd name="T17" fmla="*/ 54 h 144"/>
                    <a:gd name="T18" fmla="*/ 43 w 277"/>
                    <a:gd name="T19" fmla="*/ 67 h 144"/>
                    <a:gd name="T20" fmla="*/ 27 w 277"/>
                    <a:gd name="T21" fmla="*/ 81 h 144"/>
                    <a:gd name="T22" fmla="*/ 16 w 277"/>
                    <a:gd name="T23" fmla="*/ 96 h 144"/>
                    <a:gd name="T24" fmla="*/ 6 w 277"/>
                    <a:gd name="T25" fmla="*/ 111 h 144"/>
                    <a:gd name="T26" fmla="*/ 2 w 277"/>
                    <a:gd name="T27" fmla="*/ 127 h 144"/>
                    <a:gd name="T28" fmla="*/ 0 w 277"/>
                    <a:gd name="T29" fmla="*/ 144 h 144"/>
                    <a:gd name="T30" fmla="*/ 18 w 277"/>
                    <a:gd name="T31" fmla="*/ 144 h 144"/>
                    <a:gd name="T32" fmla="*/ 20 w 277"/>
                    <a:gd name="T33" fmla="*/ 127 h 144"/>
                    <a:gd name="T34" fmla="*/ 25 w 277"/>
                    <a:gd name="T35" fmla="*/ 111 h 144"/>
                    <a:gd name="T36" fmla="*/ 35 w 277"/>
                    <a:gd name="T37" fmla="*/ 96 h 144"/>
                    <a:gd name="T38" fmla="*/ 47 w 277"/>
                    <a:gd name="T39" fmla="*/ 81 h 144"/>
                    <a:gd name="T40" fmla="*/ 64 w 277"/>
                    <a:gd name="T41" fmla="*/ 67 h 144"/>
                    <a:gd name="T42" fmla="*/ 83 w 277"/>
                    <a:gd name="T43" fmla="*/ 54 h 144"/>
                    <a:gd name="T44" fmla="*/ 104 w 277"/>
                    <a:gd name="T45" fmla="*/ 42 h 144"/>
                    <a:gd name="T46" fmla="*/ 129 w 277"/>
                    <a:gd name="T47" fmla="*/ 33 h 144"/>
                    <a:gd name="T48" fmla="*/ 156 w 277"/>
                    <a:gd name="T49" fmla="*/ 25 h 144"/>
                    <a:gd name="T50" fmla="*/ 185 w 277"/>
                    <a:gd name="T51" fmla="*/ 18 h 144"/>
                    <a:gd name="T52" fmla="*/ 216 w 277"/>
                    <a:gd name="T53" fmla="*/ 14 h 144"/>
                    <a:gd name="T54" fmla="*/ 246 w 277"/>
                    <a:gd name="T55" fmla="*/ 10 h 144"/>
                    <a:gd name="T56" fmla="*/ 277 w 277"/>
                    <a:gd name="T57" fmla="*/ 8 h 144"/>
                    <a:gd name="T58" fmla="*/ 277 w 277"/>
                    <a:gd name="T59" fmla="*/ 0 h 1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7"/>
                    <a:gd name="T91" fmla="*/ 0 h 144"/>
                    <a:gd name="T92" fmla="*/ 277 w 277"/>
                    <a:gd name="T93" fmla="*/ 144 h 1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7" h="144">
                      <a:moveTo>
                        <a:pt x="277" y="0"/>
                      </a:moveTo>
                      <a:lnTo>
                        <a:pt x="246" y="0"/>
                      </a:lnTo>
                      <a:lnTo>
                        <a:pt x="216" y="4"/>
                      </a:lnTo>
                      <a:lnTo>
                        <a:pt x="185" y="8"/>
                      </a:lnTo>
                      <a:lnTo>
                        <a:pt x="156" y="14"/>
                      </a:lnTo>
                      <a:lnTo>
                        <a:pt x="129" y="21"/>
                      </a:lnTo>
                      <a:lnTo>
                        <a:pt x="104" y="31"/>
                      </a:lnTo>
                      <a:lnTo>
                        <a:pt x="81" y="42"/>
                      </a:lnTo>
                      <a:lnTo>
                        <a:pt x="60" y="54"/>
                      </a:lnTo>
                      <a:lnTo>
                        <a:pt x="43" y="67"/>
                      </a:lnTo>
                      <a:lnTo>
                        <a:pt x="27" y="81"/>
                      </a:lnTo>
                      <a:lnTo>
                        <a:pt x="16" y="96"/>
                      </a:lnTo>
                      <a:lnTo>
                        <a:pt x="6" y="111"/>
                      </a:lnTo>
                      <a:lnTo>
                        <a:pt x="2" y="127"/>
                      </a:lnTo>
                      <a:lnTo>
                        <a:pt x="0" y="144"/>
                      </a:lnTo>
                      <a:lnTo>
                        <a:pt x="18" y="144"/>
                      </a:lnTo>
                      <a:lnTo>
                        <a:pt x="20" y="127"/>
                      </a:lnTo>
                      <a:lnTo>
                        <a:pt x="25" y="111"/>
                      </a:lnTo>
                      <a:lnTo>
                        <a:pt x="35" y="96"/>
                      </a:lnTo>
                      <a:lnTo>
                        <a:pt x="47" y="81"/>
                      </a:lnTo>
                      <a:lnTo>
                        <a:pt x="64" y="67"/>
                      </a:lnTo>
                      <a:lnTo>
                        <a:pt x="83" y="54"/>
                      </a:lnTo>
                      <a:lnTo>
                        <a:pt x="104" y="42"/>
                      </a:lnTo>
                      <a:lnTo>
                        <a:pt x="129" y="33"/>
                      </a:lnTo>
                      <a:lnTo>
                        <a:pt x="156" y="25"/>
                      </a:lnTo>
                      <a:lnTo>
                        <a:pt x="185" y="18"/>
                      </a:lnTo>
                      <a:lnTo>
                        <a:pt x="216" y="14"/>
                      </a:lnTo>
                      <a:lnTo>
                        <a:pt x="246" y="10"/>
                      </a:lnTo>
                      <a:lnTo>
                        <a:pt x="277" y="8"/>
                      </a:lnTo>
                      <a:lnTo>
                        <a:pt x="27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7" name="Freeform 158"/>
                <p:cNvSpPr>
                  <a:spLocks/>
                </p:cNvSpPr>
                <p:nvPr/>
              </p:nvSpPr>
              <p:spPr bwMode="auto">
                <a:xfrm>
                  <a:off x="3331" y="2779"/>
                  <a:ext cx="259" cy="136"/>
                </a:xfrm>
                <a:custGeom>
                  <a:avLst/>
                  <a:gdLst>
                    <a:gd name="T0" fmla="*/ 259 w 259"/>
                    <a:gd name="T1" fmla="*/ 0 h 136"/>
                    <a:gd name="T2" fmla="*/ 228 w 259"/>
                    <a:gd name="T3" fmla="*/ 2 h 136"/>
                    <a:gd name="T4" fmla="*/ 198 w 259"/>
                    <a:gd name="T5" fmla="*/ 6 h 136"/>
                    <a:gd name="T6" fmla="*/ 167 w 259"/>
                    <a:gd name="T7" fmla="*/ 10 h 136"/>
                    <a:gd name="T8" fmla="*/ 138 w 259"/>
                    <a:gd name="T9" fmla="*/ 17 h 136"/>
                    <a:gd name="T10" fmla="*/ 111 w 259"/>
                    <a:gd name="T11" fmla="*/ 25 h 136"/>
                    <a:gd name="T12" fmla="*/ 86 w 259"/>
                    <a:gd name="T13" fmla="*/ 34 h 136"/>
                    <a:gd name="T14" fmla="*/ 65 w 259"/>
                    <a:gd name="T15" fmla="*/ 46 h 136"/>
                    <a:gd name="T16" fmla="*/ 46 w 259"/>
                    <a:gd name="T17" fmla="*/ 59 h 136"/>
                    <a:gd name="T18" fmla="*/ 29 w 259"/>
                    <a:gd name="T19" fmla="*/ 73 h 136"/>
                    <a:gd name="T20" fmla="*/ 17 w 259"/>
                    <a:gd name="T21" fmla="*/ 88 h 136"/>
                    <a:gd name="T22" fmla="*/ 7 w 259"/>
                    <a:gd name="T23" fmla="*/ 103 h 136"/>
                    <a:gd name="T24" fmla="*/ 2 w 259"/>
                    <a:gd name="T25" fmla="*/ 119 h 136"/>
                    <a:gd name="T26" fmla="*/ 0 w 259"/>
                    <a:gd name="T27" fmla="*/ 136 h 136"/>
                    <a:gd name="T28" fmla="*/ 17 w 259"/>
                    <a:gd name="T29" fmla="*/ 136 h 136"/>
                    <a:gd name="T30" fmla="*/ 19 w 259"/>
                    <a:gd name="T31" fmla="*/ 121 h 136"/>
                    <a:gd name="T32" fmla="*/ 23 w 259"/>
                    <a:gd name="T33" fmla="*/ 105 h 136"/>
                    <a:gd name="T34" fmla="*/ 32 w 259"/>
                    <a:gd name="T35" fmla="*/ 92 h 136"/>
                    <a:gd name="T36" fmla="*/ 44 w 259"/>
                    <a:gd name="T37" fmla="*/ 77 h 136"/>
                    <a:gd name="T38" fmla="*/ 59 w 259"/>
                    <a:gd name="T39" fmla="*/ 65 h 136"/>
                    <a:gd name="T40" fmla="*/ 78 w 259"/>
                    <a:gd name="T41" fmla="*/ 52 h 136"/>
                    <a:gd name="T42" fmla="*/ 98 w 259"/>
                    <a:gd name="T43" fmla="*/ 42 h 136"/>
                    <a:gd name="T44" fmla="*/ 121 w 259"/>
                    <a:gd name="T45" fmla="*/ 33 h 136"/>
                    <a:gd name="T46" fmla="*/ 146 w 259"/>
                    <a:gd name="T47" fmla="*/ 25 h 136"/>
                    <a:gd name="T48" fmla="*/ 173 w 259"/>
                    <a:gd name="T49" fmla="*/ 17 h 136"/>
                    <a:gd name="T50" fmla="*/ 201 w 259"/>
                    <a:gd name="T51" fmla="*/ 13 h 136"/>
                    <a:gd name="T52" fmla="*/ 230 w 259"/>
                    <a:gd name="T53" fmla="*/ 11 h 136"/>
                    <a:gd name="T54" fmla="*/ 259 w 259"/>
                    <a:gd name="T55" fmla="*/ 10 h 136"/>
                    <a:gd name="T56" fmla="*/ 259 w 259"/>
                    <a:gd name="T57" fmla="*/ 0 h 1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9"/>
                    <a:gd name="T88" fmla="*/ 0 h 136"/>
                    <a:gd name="T89" fmla="*/ 259 w 259"/>
                    <a:gd name="T90" fmla="*/ 136 h 1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9" h="136">
                      <a:moveTo>
                        <a:pt x="259" y="0"/>
                      </a:moveTo>
                      <a:lnTo>
                        <a:pt x="228" y="2"/>
                      </a:lnTo>
                      <a:lnTo>
                        <a:pt x="198" y="6"/>
                      </a:lnTo>
                      <a:lnTo>
                        <a:pt x="167" y="10"/>
                      </a:lnTo>
                      <a:lnTo>
                        <a:pt x="138" y="17"/>
                      </a:lnTo>
                      <a:lnTo>
                        <a:pt x="111" y="25"/>
                      </a:lnTo>
                      <a:lnTo>
                        <a:pt x="86" y="34"/>
                      </a:lnTo>
                      <a:lnTo>
                        <a:pt x="65" y="46"/>
                      </a:lnTo>
                      <a:lnTo>
                        <a:pt x="46" y="59"/>
                      </a:lnTo>
                      <a:lnTo>
                        <a:pt x="29" y="73"/>
                      </a:lnTo>
                      <a:lnTo>
                        <a:pt x="17" y="88"/>
                      </a:lnTo>
                      <a:lnTo>
                        <a:pt x="7" y="103"/>
                      </a:lnTo>
                      <a:lnTo>
                        <a:pt x="2" y="119"/>
                      </a:lnTo>
                      <a:lnTo>
                        <a:pt x="0" y="136"/>
                      </a:lnTo>
                      <a:lnTo>
                        <a:pt x="17" y="136"/>
                      </a:lnTo>
                      <a:lnTo>
                        <a:pt x="19" y="121"/>
                      </a:lnTo>
                      <a:lnTo>
                        <a:pt x="23" y="105"/>
                      </a:lnTo>
                      <a:lnTo>
                        <a:pt x="32" y="92"/>
                      </a:lnTo>
                      <a:lnTo>
                        <a:pt x="44" y="77"/>
                      </a:lnTo>
                      <a:lnTo>
                        <a:pt x="59" y="65"/>
                      </a:lnTo>
                      <a:lnTo>
                        <a:pt x="78" y="52"/>
                      </a:lnTo>
                      <a:lnTo>
                        <a:pt x="98" y="42"/>
                      </a:lnTo>
                      <a:lnTo>
                        <a:pt x="121" y="33"/>
                      </a:lnTo>
                      <a:lnTo>
                        <a:pt x="146" y="25"/>
                      </a:lnTo>
                      <a:lnTo>
                        <a:pt x="173" y="17"/>
                      </a:lnTo>
                      <a:lnTo>
                        <a:pt x="201" y="13"/>
                      </a:lnTo>
                      <a:lnTo>
                        <a:pt x="230" y="11"/>
                      </a:lnTo>
                      <a:lnTo>
                        <a:pt x="259" y="10"/>
                      </a:lnTo>
                      <a:lnTo>
                        <a:pt x="259"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8" name="Freeform 159"/>
                <p:cNvSpPr>
                  <a:spLocks/>
                </p:cNvSpPr>
                <p:nvPr/>
              </p:nvSpPr>
              <p:spPr bwMode="auto">
                <a:xfrm>
                  <a:off x="3348" y="2789"/>
                  <a:ext cx="242" cy="126"/>
                </a:xfrm>
                <a:custGeom>
                  <a:avLst/>
                  <a:gdLst>
                    <a:gd name="T0" fmla="*/ 242 w 242"/>
                    <a:gd name="T1" fmla="*/ 0 h 126"/>
                    <a:gd name="T2" fmla="*/ 213 w 242"/>
                    <a:gd name="T3" fmla="*/ 1 h 126"/>
                    <a:gd name="T4" fmla="*/ 184 w 242"/>
                    <a:gd name="T5" fmla="*/ 3 h 126"/>
                    <a:gd name="T6" fmla="*/ 156 w 242"/>
                    <a:gd name="T7" fmla="*/ 7 h 126"/>
                    <a:gd name="T8" fmla="*/ 129 w 242"/>
                    <a:gd name="T9" fmla="*/ 15 h 126"/>
                    <a:gd name="T10" fmla="*/ 104 w 242"/>
                    <a:gd name="T11" fmla="*/ 23 h 126"/>
                    <a:gd name="T12" fmla="*/ 81 w 242"/>
                    <a:gd name="T13" fmla="*/ 32 h 126"/>
                    <a:gd name="T14" fmla="*/ 61 w 242"/>
                    <a:gd name="T15" fmla="*/ 42 h 126"/>
                    <a:gd name="T16" fmla="*/ 42 w 242"/>
                    <a:gd name="T17" fmla="*/ 55 h 126"/>
                    <a:gd name="T18" fmla="*/ 27 w 242"/>
                    <a:gd name="T19" fmla="*/ 67 h 126"/>
                    <a:gd name="T20" fmla="*/ 15 w 242"/>
                    <a:gd name="T21" fmla="*/ 82 h 126"/>
                    <a:gd name="T22" fmla="*/ 6 w 242"/>
                    <a:gd name="T23" fmla="*/ 95 h 126"/>
                    <a:gd name="T24" fmla="*/ 2 w 242"/>
                    <a:gd name="T25" fmla="*/ 111 h 126"/>
                    <a:gd name="T26" fmla="*/ 0 w 242"/>
                    <a:gd name="T27" fmla="*/ 126 h 126"/>
                    <a:gd name="T28" fmla="*/ 17 w 242"/>
                    <a:gd name="T29" fmla="*/ 126 h 126"/>
                    <a:gd name="T30" fmla="*/ 19 w 242"/>
                    <a:gd name="T31" fmla="*/ 111 h 126"/>
                    <a:gd name="T32" fmla="*/ 23 w 242"/>
                    <a:gd name="T33" fmla="*/ 97 h 126"/>
                    <a:gd name="T34" fmla="*/ 31 w 242"/>
                    <a:gd name="T35" fmla="*/ 84 h 126"/>
                    <a:gd name="T36" fmla="*/ 42 w 242"/>
                    <a:gd name="T37" fmla="*/ 70 h 126"/>
                    <a:gd name="T38" fmla="*/ 58 w 242"/>
                    <a:gd name="T39" fmla="*/ 59 h 126"/>
                    <a:gd name="T40" fmla="*/ 73 w 242"/>
                    <a:gd name="T41" fmla="*/ 47 h 126"/>
                    <a:gd name="T42" fmla="*/ 92 w 242"/>
                    <a:gd name="T43" fmla="*/ 38 h 126"/>
                    <a:gd name="T44" fmla="*/ 113 w 242"/>
                    <a:gd name="T45" fmla="*/ 30 h 126"/>
                    <a:gd name="T46" fmla="*/ 138 w 242"/>
                    <a:gd name="T47" fmla="*/ 23 h 126"/>
                    <a:gd name="T48" fmla="*/ 161 w 242"/>
                    <a:gd name="T49" fmla="*/ 17 h 126"/>
                    <a:gd name="T50" fmla="*/ 188 w 242"/>
                    <a:gd name="T51" fmla="*/ 13 h 126"/>
                    <a:gd name="T52" fmla="*/ 215 w 242"/>
                    <a:gd name="T53" fmla="*/ 9 h 126"/>
                    <a:gd name="T54" fmla="*/ 242 w 242"/>
                    <a:gd name="T55" fmla="*/ 9 h 126"/>
                    <a:gd name="T56" fmla="*/ 242 w 242"/>
                    <a:gd name="T57" fmla="*/ 0 h 1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2"/>
                    <a:gd name="T88" fmla="*/ 0 h 126"/>
                    <a:gd name="T89" fmla="*/ 242 w 242"/>
                    <a:gd name="T90" fmla="*/ 126 h 1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2" h="126">
                      <a:moveTo>
                        <a:pt x="242" y="0"/>
                      </a:moveTo>
                      <a:lnTo>
                        <a:pt x="213" y="1"/>
                      </a:lnTo>
                      <a:lnTo>
                        <a:pt x="184" y="3"/>
                      </a:lnTo>
                      <a:lnTo>
                        <a:pt x="156" y="7"/>
                      </a:lnTo>
                      <a:lnTo>
                        <a:pt x="129" y="15"/>
                      </a:lnTo>
                      <a:lnTo>
                        <a:pt x="104" y="23"/>
                      </a:lnTo>
                      <a:lnTo>
                        <a:pt x="81" y="32"/>
                      </a:lnTo>
                      <a:lnTo>
                        <a:pt x="61" y="42"/>
                      </a:lnTo>
                      <a:lnTo>
                        <a:pt x="42" y="55"/>
                      </a:lnTo>
                      <a:lnTo>
                        <a:pt x="27" y="67"/>
                      </a:lnTo>
                      <a:lnTo>
                        <a:pt x="15" y="82"/>
                      </a:lnTo>
                      <a:lnTo>
                        <a:pt x="6" y="95"/>
                      </a:lnTo>
                      <a:lnTo>
                        <a:pt x="2" y="111"/>
                      </a:lnTo>
                      <a:lnTo>
                        <a:pt x="0" y="126"/>
                      </a:lnTo>
                      <a:lnTo>
                        <a:pt x="17" y="126"/>
                      </a:lnTo>
                      <a:lnTo>
                        <a:pt x="19" y="111"/>
                      </a:lnTo>
                      <a:lnTo>
                        <a:pt x="23" y="97"/>
                      </a:lnTo>
                      <a:lnTo>
                        <a:pt x="31" y="84"/>
                      </a:lnTo>
                      <a:lnTo>
                        <a:pt x="42" y="70"/>
                      </a:lnTo>
                      <a:lnTo>
                        <a:pt x="58" y="59"/>
                      </a:lnTo>
                      <a:lnTo>
                        <a:pt x="73" y="47"/>
                      </a:lnTo>
                      <a:lnTo>
                        <a:pt x="92" y="38"/>
                      </a:lnTo>
                      <a:lnTo>
                        <a:pt x="113" y="30"/>
                      </a:lnTo>
                      <a:lnTo>
                        <a:pt x="138" y="23"/>
                      </a:lnTo>
                      <a:lnTo>
                        <a:pt x="161" y="17"/>
                      </a:lnTo>
                      <a:lnTo>
                        <a:pt x="188" y="13"/>
                      </a:lnTo>
                      <a:lnTo>
                        <a:pt x="215" y="9"/>
                      </a:lnTo>
                      <a:lnTo>
                        <a:pt x="242" y="9"/>
                      </a:lnTo>
                      <a:lnTo>
                        <a:pt x="242"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9" name="Freeform 160"/>
                <p:cNvSpPr>
                  <a:spLocks/>
                </p:cNvSpPr>
                <p:nvPr/>
              </p:nvSpPr>
              <p:spPr bwMode="auto">
                <a:xfrm>
                  <a:off x="3365" y="2798"/>
                  <a:ext cx="225" cy="117"/>
                </a:xfrm>
                <a:custGeom>
                  <a:avLst/>
                  <a:gdLst>
                    <a:gd name="T0" fmla="*/ 225 w 225"/>
                    <a:gd name="T1" fmla="*/ 0 h 117"/>
                    <a:gd name="T2" fmla="*/ 198 w 225"/>
                    <a:gd name="T3" fmla="*/ 0 h 117"/>
                    <a:gd name="T4" fmla="*/ 171 w 225"/>
                    <a:gd name="T5" fmla="*/ 4 h 117"/>
                    <a:gd name="T6" fmla="*/ 144 w 225"/>
                    <a:gd name="T7" fmla="*/ 8 h 117"/>
                    <a:gd name="T8" fmla="*/ 121 w 225"/>
                    <a:gd name="T9" fmla="*/ 14 h 117"/>
                    <a:gd name="T10" fmla="*/ 96 w 225"/>
                    <a:gd name="T11" fmla="*/ 21 h 117"/>
                    <a:gd name="T12" fmla="*/ 75 w 225"/>
                    <a:gd name="T13" fmla="*/ 29 h 117"/>
                    <a:gd name="T14" fmla="*/ 56 w 225"/>
                    <a:gd name="T15" fmla="*/ 38 h 117"/>
                    <a:gd name="T16" fmla="*/ 41 w 225"/>
                    <a:gd name="T17" fmla="*/ 50 h 117"/>
                    <a:gd name="T18" fmla="*/ 25 w 225"/>
                    <a:gd name="T19" fmla="*/ 61 h 117"/>
                    <a:gd name="T20" fmla="*/ 14 w 225"/>
                    <a:gd name="T21" fmla="*/ 75 h 117"/>
                    <a:gd name="T22" fmla="*/ 6 w 225"/>
                    <a:gd name="T23" fmla="*/ 88 h 117"/>
                    <a:gd name="T24" fmla="*/ 2 w 225"/>
                    <a:gd name="T25" fmla="*/ 102 h 117"/>
                    <a:gd name="T26" fmla="*/ 0 w 225"/>
                    <a:gd name="T27" fmla="*/ 117 h 117"/>
                    <a:gd name="T28" fmla="*/ 18 w 225"/>
                    <a:gd name="T29" fmla="*/ 117 h 117"/>
                    <a:gd name="T30" fmla="*/ 19 w 225"/>
                    <a:gd name="T31" fmla="*/ 102 h 117"/>
                    <a:gd name="T32" fmla="*/ 25 w 225"/>
                    <a:gd name="T33" fmla="*/ 88 h 117"/>
                    <a:gd name="T34" fmla="*/ 33 w 225"/>
                    <a:gd name="T35" fmla="*/ 75 h 117"/>
                    <a:gd name="T36" fmla="*/ 44 w 225"/>
                    <a:gd name="T37" fmla="*/ 63 h 117"/>
                    <a:gd name="T38" fmla="*/ 60 w 225"/>
                    <a:gd name="T39" fmla="*/ 52 h 117"/>
                    <a:gd name="T40" fmla="*/ 79 w 225"/>
                    <a:gd name="T41" fmla="*/ 40 h 117"/>
                    <a:gd name="T42" fmla="*/ 98 w 225"/>
                    <a:gd name="T43" fmla="*/ 31 h 117"/>
                    <a:gd name="T44" fmla="*/ 121 w 225"/>
                    <a:gd name="T45" fmla="*/ 23 h 117"/>
                    <a:gd name="T46" fmla="*/ 146 w 225"/>
                    <a:gd name="T47" fmla="*/ 17 h 117"/>
                    <a:gd name="T48" fmla="*/ 171 w 225"/>
                    <a:gd name="T49" fmla="*/ 12 h 117"/>
                    <a:gd name="T50" fmla="*/ 198 w 225"/>
                    <a:gd name="T51" fmla="*/ 10 h 117"/>
                    <a:gd name="T52" fmla="*/ 225 w 225"/>
                    <a:gd name="T53" fmla="*/ 10 h 117"/>
                    <a:gd name="T54" fmla="*/ 225 w 225"/>
                    <a:gd name="T55" fmla="*/ 0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
                    <a:gd name="T85" fmla="*/ 0 h 117"/>
                    <a:gd name="T86" fmla="*/ 225 w 225"/>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 h="117">
                      <a:moveTo>
                        <a:pt x="225" y="0"/>
                      </a:moveTo>
                      <a:lnTo>
                        <a:pt x="198" y="0"/>
                      </a:lnTo>
                      <a:lnTo>
                        <a:pt x="171" y="4"/>
                      </a:lnTo>
                      <a:lnTo>
                        <a:pt x="144" y="8"/>
                      </a:lnTo>
                      <a:lnTo>
                        <a:pt x="121" y="14"/>
                      </a:lnTo>
                      <a:lnTo>
                        <a:pt x="96" y="21"/>
                      </a:lnTo>
                      <a:lnTo>
                        <a:pt x="75" y="29"/>
                      </a:lnTo>
                      <a:lnTo>
                        <a:pt x="56" y="38"/>
                      </a:lnTo>
                      <a:lnTo>
                        <a:pt x="41" y="50"/>
                      </a:lnTo>
                      <a:lnTo>
                        <a:pt x="25" y="61"/>
                      </a:lnTo>
                      <a:lnTo>
                        <a:pt x="14" y="75"/>
                      </a:lnTo>
                      <a:lnTo>
                        <a:pt x="6" y="88"/>
                      </a:lnTo>
                      <a:lnTo>
                        <a:pt x="2" y="102"/>
                      </a:lnTo>
                      <a:lnTo>
                        <a:pt x="0" y="117"/>
                      </a:lnTo>
                      <a:lnTo>
                        <a:pt x="18" y="117"/>
                      </a:lnTo>
                      <a:lnTo>
                        <a:pt x="19" y="102"/>
                      </a:lnTo>
                      <a:lnTo>
                        <a:pt x="25" y="88"/>
                      </a:lnTo>
                      <a:lnTo>
                        <a:pt x="33" y="75"/>
                      </a:lnTo>
                      <a:lnTo>
                        <a:pt x="44" y="63"/>
                      </a:lnTo>
                      <a:lnTo>
                        <a:pt x="60" y="52"/>
                      </a:lnTo>
                      <a:lnTo>
                        <a:pt x="79" y="40"/>
                      </a:lnTo>
                      <a:lnTo>
                        <a:pt x="98" y="31"/>
                      </a:lnTo>
                      <a:lnTo>
                        <a:pt x="121" y="23"/>
                      </a:lnTo>
                      <a:lnTo>
                        <a:pt x="146" y="17"/>
                      </a:lnTo>
                      <a:lnTo>
                        <a:pt x="171" y="12"/>
                      </a:lnTo>
                      <a:lnTo>
                        <a:pt x="198" y="10"/>
                      </a:lnTo>
                      <a:lnTo>
                        <a:pt x="225" y="10"/>
                      </a:lnTo>
                      <a:lnTo>
                        <a:pt x="225"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0" name="Freeform 161"/>
                <p:cNvSpPr>
                  <a:spLocks/>
                </p:cNvSpPr>
                <p:nvPr/>
              </p:nvSpPr>
              <p:spPr bwMode="auto">
                <a:xfrm>
                  <a:off x="3383" y="2808"/>
                  <a:ext cx="207" cy="107"/>
                </a:xfrm>
                <a:custGeom>
                  <a:avLst/>
                  <a:gdLst>
                    <a:gd name="T0" fmla="*/ 207 w 207"/>
                    <a:gd name="T1" fmla="*/ 0 h 107"/>
                    <a:gd name="T2" fmla="*/ 180 w 207"/>
                    <a:gd name="T3" fmla="*/ 0 h 107"/>
                    <a:gd name="T4" fmla="*/ 153 w 207"/>
                    <a:gd name="T5" fmla="*/ 2 h 107"/>
                    <a:gd name="T6" fmla="*/ 128 w 207"/>
                    <a:gd name="T7" fmla="*/ 7 h 107"/>
                    <a:gd name="T8" fmla="*/ 103 w 207"/>
                    <a:gd name="T9" fmla="*/ 13 h 107"/>
                    <a:gd name="T10" fmla="*/ 80 w 207"/>
                    <a:gd name="T11" fmla="*/ 21 h 107"/>
                    <a:gd name="T12" fmla="*/ 61 w 207"/>
                    <a:gd name="T13" fmla="*/ 30 h 107"/>
                    <a:gd name="T14" fmla="*/ 42 w 207"/>
                    <a:gd name="T15" fmla="*/ 42 h 107"/>
                    <a:gd name="T16" fmla="*/ 26 w 207"/>
                    <a:gd name="T17" fmla="*/ 53 h 107"/>
                    <a:gd name="T18" fmla="*/ 15 w 207"/>
                    <a:gd name="T19" fmla="*/ 65 h 107"/>
                    <a:gd name="T20" fmla="*/ 7 w 207"/>
                    <a:gd name="T21" fmla="*/ 78 h 107"/>
                    <a:gd name="T22" fmla="*/ 1 w 207"/>
                    <a:gd name="T23" fmla="*/ 92 h 107"/>
                    <a:gd name="T24" fmla="*/ 0 w 207"/>
                    <a:gd name="T25" fmla="*/ 107 h 107"/>
                    <a:gd name="T26" fmla="*/ 17 w 207"/>
                    <a:gd name="T27" fmla="*/ 107 h 107"/>
                    <a:gd name="T28" fmla="*/ 19 w 207"/>
                    <a:gd name="T29" fmla="*/ 94 h 107"/>
                    <a:gd name="T30" fmla="*/ 23 w 207"/>
                    <a:gd name="T31" fmla="*/ 80 h 107"/>
                    <a:gd name="T32" fmla="*/ 30 w 207"/>
                    <a:gd name="T33" fmla="*/ 69 h 107"/>
                    <a:gd name="T34" fmla="*/ 42 w 207"/>
                    <a:gd name="T35" fmla="*/ 57 h 107"/>
                    <a:gd name="T36" fmla="*/ 55 w 207"/>
                    <a:gd name="T37" fmla="*/ 46 h 107"/>
                    <a:gd name="T38" fmla="*/ 73 w 207"/>
                    <a:gd name="T39" fmla="*/ 36 h 107"/>
                    <a:gd name="T40" fmla="*/ 92 w 207"/>
                    <a:gd name="T41" fmla="*/ 28 h 107"/>
                    <a:gd name="T42" fmla="*/ 111 w 207"/>
                    <a:gd name="T43" fmla="*/ 21 h 107"/>
                    <a:gd name="T44" fmla="*/ 134 w 207"/>
                    <a:gd name="T45" fmla="*/ 15 h 107"/>
                    <a:gd name="T46" fmla="*/ 157 w 207"/>
                    <a:gd name="T47" fmla="*/ 11 h 107"/>
                    <a:gd name="T48" fmla="*/ 182 w 207"/>
                    <a:gd name="T49" fmla="*/ 9 h 107"/>
                    <a:gd name="T50" fmla="*/ 207 w 207"/>
                    <a:gd name="T51" fmla="*/ 7 h 107"/>
                    <a:gd name="T52" fmla="*/ 207 w 207"/>
                    <a:gd name="T53" fmla="*/ 0 h 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7"/>
                    <a:gd name="T82" fmla="*/ 0 h 107"/>
                    <a:gd name="T83" fmla="*/ 207 w 207"/>
                    <a:gd name="T84" fmla="*/ 107 h 10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7" h="107">
                      <a:moveTo>
                        <a:pt x="207" y="0"/>
                      </a:moveTo>
                      <a:lnTo>
                        <a:pt x="180" y="0"/>
                      </a:lnTo>
                      <a:lnTo>
                        <a:pt x="153" y="2"/>
                      </a:lnTo>
                      <a:lnTo>
                        <a:pt x="128" y="7"/>
                      </a:lnTo>
                      <a:lnTo>
                        <a:pt x="103" y="13"/>
                      </a:lnTo>
                      <a:lnTo>
                        <a:pt x="80" y="21"/>
                      </a:lnTo>
                      <a:lnTo>
                        <a:pt x="61" y="30"/>
                      </a:lnTo>
                      <a:lnTo>
                        <a:pt x="42" y="42"/>
                      </a:lnTo>
                      <a:lnTo>
                        <a:pt x="26" y="53"/>
                      </a:lnTo>
                      <a:lnTo>
                        <a:pt x="15" y="65"/>
                      </a:lnTo>
                      <a:lnTo>
                        <a:pt x="7" y="78"/>
                      </a:lnTo>
                      <a:lnTo>
                        <a:pt x="1" y="92"/>
                      </a:lnTo>
                      <a:lnTo>
                        <a:pt x="0" y="107"/>
                      </a:lnTo>
                      <a:lnTo>
                        <a:pt x="17" y="107"/>
                      </a:lnTo>
                      <a:lnTo>
                        <a:pt x="19" y="94"/>
                      </a:lnTo>
                      <a:lnTo>
                        <a:pt x="23" y="80"/>
                      </a:lnTo>
                      <a:lnTo>
                        <a:pt x="30" y="69"/>
                      </a:lnTo>
                      <a:lnTo>
                        <a:pt x="42" y="57"/>
                      </a:lnTo>
                      <a:lnTo>
                        <a:pt x="55" y="46"/>
                      </a:lnTo>
                      <a:lnTo>
                        <a:pt x="73" y="36"/>
                      </a:lnTo>
                      <a:lnTo>
                        <a:pt x="92" y="28"/>
                      </a:lnTo>
                      <a:lnTo>
                        <a:pt x="111" y="21"/>
                      </a:lnTo>
                      <a:lnTo>
                        <a:pt x="134" y="15"/>
                      </a:lnTo>
                      <a:lnTo>
                        <a:pt x="157" y="11"/>
                      </a:lnTo>
                      <a:lnTo>
                        <a:pt x="182" y="9"/>
                      </a:lnTo>
                      <a:lnTo>
                        <a:pt x="207" y="7"/>
                      </a:lnTo>
                      <a:lnTo>
                        <a:pt x="20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1" name="Freeform 162"/>
                <p:cNvSpPr>
                  <a:spLocks/>
                </p:cNvSpPr>
                <p:nvPr/>
              </p:nvSpPr>
              <p:spPr bwMode="auto">
                <a:xfrm>
                  <a:off x="3400" y="2815"/>
                  <a:ext cx="190" cy="100"/>
                </a:xfrm>
                <a:custGeom>
                  <a:avLst/>
                  <a:gdLst>
                    <a:gd name="T0" fmla="*/ 190 w 190"/>
                    <a:gd name="T1" fmla="*/ 0 h 100"/>
                    <a:gd name="T2" fmla="*/ 165 w 190"/>
                    <a:gd name="T3" fmla="*/ 2 h 100"/>
                    <a:gd name="T4" fmla="*/ 140 w 190"/>
                    <a:gd name="T5" fmla="*/ 4 h 100"/>
                    <a:gd name="T6" fmla="*/ 117 w 190"/>
                    <a:gd name="T7" fmla="*/ 8 h 100"/>
                    <a:gd name="T8" fmla="*/ 94 w 190"/>
                    <a:gd name="T9" fmla="*/ 14 h 100"/>
                    <a:gd name="T10" fmla="*/ 75 w 190"/>
                    <a:gd name="T11" fmla="*/ 21 h 100"/>
                    <a:gd name="T12" fmla="*/ 56 w 190"/>
                    <a:gd name="T13" fmla="*/ 29 h 100"/>
                    <a:gd name="T14" fmla="*/ 38 w 190"/>
                    <a:gd name="T15" fmla="*/ 39 h 100"/>
                    <a:gd name="T16" fmla="*/ 25 w 190"/>
                    <a:gd name="T17" fmla="*/ 50 h 100"/>
                    <a:gd name="T18" fmla="*/ 13 w 190"/>
                    <a:gd name="T19" fmla="*/ 62 h 100"/>
                    <a:gd name="T20" fmla="*/ 6 w 190"/>
                    <a:gd name="T21" fmla="*/ 73 h 100"/>
                    <a:gd name="T22" fmla="*/ 2 w 190"/>
                    <a:gd name="T23" fmla="*/ 87 h 100"/>
                    <a:gd name="T24" fmla="*/ 0 w 190"/>
                    <a:gd name="T25" fmla="*/ 100 h 100"/>
                    <a:gd name="T26" fmla="*/ 17 w 190"/>
                    <a:gd name="T27" fmla="*/ 100 h 100"/>
                    <a:gd name="T28" fmla="*/ 19 w 190"/>
                    <a:gd name="T29" fmla="*/ 87 h 100"/>
                    <a:gd name="T30" fmla="*/ 25 w 190"/>
                    <a:gd name="T31" fmla="*/ 75 h 100"/>
                    <a:gd name="T32" fmla="*/ 33 w 190"/>
                    <a:gd name="T33" fmla="*/ 62 h 100"/>
                    <a:gd name="T34" fmla="*/ 44 w 190"/>
                    <a:gd name="T35" fmla="*/ 50 h 100"/>
                    <a:gd name="T36" fmla="*/ 59 w 190"/>
                    <a:gd name="T37" fmla="*/ 41 h 100"/>
                    <a:gd name="T38" fmla="*/ 77 w 190"/>
                    <a:gd name="T39" fmla="*/ 31 h 100"/>
                    <a:gd name="T40" fmla="*/ 96 w 190"/>
                    <a:gd name="T41" fmla="*/ 23 h 100"/>
                    <a:gd name="T42" fmla="*/ 119 w 190"/>
                    <a:gd name="T43" fmla="*/ 18 h 100"/>
                    <a:gd name="T44" fmla="*/ 142 w 190"/>
                    <a:gd name="T45" fmla="*/ 14 h 100"/>
                    <a:gd name="T46" fmla="*/ 165 w 190"/>
                    <a:gd name="T47" fmla="*/ 10 h 100"/>
                    <a:gd name="T48" fmla="*/ 190 w 190"/>
                    <a:gd name="T49" fmla="*/ 10 h 100"/>
                    <a:gd name="T50" fmla="*/ 190 w 190"/>
                    <a:gd name="T51" fmla="*/ 0 h 1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0"/>
                    <a:gd name="T79" fmla="*/ 0 h 100"/>
                    <a:gd name="T80" fmla="*/ 190 w 190"/>
                    <a:gd name="T81" fmla="*/ 100 h 1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0" h="100">
                      <a:moveTo>
                        <a:pt x="190" y="0"/>
                      </a:moveTo>
                      <a:lnTo>
                        <a:pt x="165" y="2"/>
                      </a:lnTo>
                      <a:lnTo>
                        <a:pt x="140" y="4"/>
                      </a:lnTo>
                      <a:lnTo>
                        <a:pt x="117" y="8"/>
                      </a:lnTo>
                      <a:lnTo>
                        <a:pt x="94" y="14"/>
                      </a:lnTo>
                      <a:lnTo>
                        <a:pt x="75" y="21"/>
                      </a:lnTo>
                      <a:lnTo>
                        <a:pt x="56" y="29"/>
                      </a:lnTo>
                      <a:lnTo>
                        <a:pt x="38" y="39"/>
                      </a:lnTo>
                      <a:lnTo>
                        <a:pt x="25" y="50"/>
                      </a:lnTo>
                      <a:lnTo>
                        <a:pt x="13" y="62"/>
                      </a:lnTo>
                      <a:lnTo>
                        <a:pt x="6" y="73"/>
                      </a:lnTo>
                      <a:lnTo>
                        <a:pt x="2" y="87"/>
                      </a:lnTo>
                      <a:lnTo>
                        <a:pt x="0" y="100"/>
                      </a:lnTo>
                      <a:lnTo>
                        <a:pt x="17" y="100"/>
                      </a:lnTo>
                      <a:lnTo>
                        <a:pt x="19" y="87"/>
                      </a:lnTo>
                      <a:lnTo>
                        <a:pt x="25" y="75"/>
                      </a:lnTo>
                      <a:lnTo>
                        <a:pt x="33" y="62"/>
                      </a:lnTo>
                      <a:lnTo>
                        <a:pt x="44" y="50"/>
                      </a:lnTo>
                      <a:lnTo>
                        <a:pt x="59" y="41"/>
                      </a:lnTo>
                      <a:lnTo>
                        <a:pt x="77" y="31"/>
                      </a:lnTo>
                      <a:lnTo>
                        <a:pt x="96" y="23"/>
                      </a:lnTo>
                      <a:lnTo>
                        <a:pt x="119" y="18"/>
                      </a:lnTo>
                      <a:lnTo>
                        <a:pt x="142" y="14"/>
                      </a:lnTo>
                      <a:lnTo>
                        <a:pt x="165" y="10"/>
                      </a:lnTo>
                      <a:lnTo>
                        <a:pt x="190" y="10"/>
                      </a:lnTo>
                      <a:lnTo>
                        <a:pt x="190"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2" name="Freeform 163"/>
                <p:cNvSpPr>
                  <a:spLocks/>
                </p:cNvSpPr>
                <p:nvPr/>
              </p:nvSpPr>
              <p:spPr bwMode="auto">
                <a:xfrm>
                  <a:off x="3417" y="2825"/>
                  <a:ext cx="173" cy="90"/>
                </a:xfrm>
                <a:custGeom>
                  <a:avLst/>
                  <a:gdLst>
                    <a:gd name="T0" fmla="*/ 173 w 173"/>
                    <a:gd name="T1" fmla="*/ 0 h 90"/>
                    <a:gd name="T2" fmla="*/ 148 w 173"/>
                    <a:gd name="T3" fmla="*/ 0 h 90"/>
                    <a:gd name="T4" fmla="*/ 125 w 173"/>
                    <a:gd name="T5" fmla="*/ 4 h 90"/>
                    <a:gd name="T6" fmla="*/ 102 w 173"/>
                    <a:gd name="T7" fmla="*/ 8 h 90"/>
                    <a:gd name="T8" fmla="*/ 79 w 173"/>
                    <a:gd name="T9" fmla="*/ 13 h 90"/>
                    <a:gd name="T10" fmla="*/ 60 w 173"/>
                    <a:gd name="T11" fmla="*/ 21 h 90"/>
                    <a:gd name="T12" fmla="*/ 42 w 173"/>
                    <a:gd name="T13" fmla="*/ 31 h 90"/>
                    <a:gd name="T14" fmla="*/ 27 w 173"/>
                    <a:gd name="T15" fmla="*/ 40 h 90"/>
                    <a:gd name="T16" fmla="*/ 16 w 173"/>
                    <a:gd name="T17" fmla="*/ 52 h 90"/>
                    <a:gd name="T18" fmla="*/ 8 w 173"/>
                    <a:gd name="T19" fmla="*/ 65 h 90"/>
                    <a:gd name="T20" fmla="*/ 2 w 173"/>
                    <a:gd name="T21" fmla="*/ 77 h 90"/>
                    <a:gd name="T22" fmla="*/ 0 w 173"/>
                    <a:gd name="T23" fmla="*/ 90 h 90"/>
                    <a:gd name="T24" fmla="*/ 17 w 173"/>
                    <a:gd name="T25" fmla="*/ 90 h 90"/>
                    <a:gd name="T26" fmla="*/ 19 w 173"/>
                    <a:gd name="T27" fmla="*/ 77 h 90"/>
                    <a:gd name="T28" fmla="*/ 25 w 173"/>
                    <a:gd name="T29" fmla="*/ 65 h 90"/>
                    <a:gd name="T30" fmla="*/ 35 w 173"/>
                    <a:gd name="T31" fmla="*/ 54 h 90"/>
                    <a:gd name="T32" fmla="*/ 46 w 173"/>
                    <a:gd name="T33" fmla="*/ 42 h 90"/>
                    <a:gd name="T34" fmla="*/ 64 w 173"/>
                    <a:gd name="T35" fmla="*/ 33 h 90"/>
                    <a:gd name="T36" fmla="*/ 81 w 173"/>
                    <a:gd name="T37" fmla="*/ 25 h 90"/>
                    <a:gd name="T38" fmla="*/ 102 w 173"/>
                    <a:gd name="T39" fmla="*/ 17 h 90"/>
                    <a:gd name="T40" fmla="*/ 125 w 173"/>
                    <a:gd name="T41" fmla="*/ 13 h 90"/>
                    <a:gd name="T42" fmla="*/ 148 w 173"/>
                    <a:gd name="T43" fmla="*/ 10 h 90"/>
                    <a:gd name="T44" fmla="*/ 173 w 173"/>
                    <a:gd name="T45" fmla="*/ 10 h 90"/>
                    <a:gd name="T46" fmla="*/ 173 w 173"/>
                    <a:gd name="T47" fmla="*/ 0 h 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3"/>
                    <a:gd name="T73" fmla="*/ 0 h 90"/>
                    <a:gd name="T74" fmla="*/ 173 w 173"/>
                    <a:gd name="T75" fmla="*/ 90 h 9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3" h="90">
                      <a:moveTo>
                        <a:pt x="173" y="0"/>
                      </a:moveTo>
                      <a:lnTo>
                        <a:pt x="148" y="0"/>
                      </a:lnTo>
                      <a:lnTo>
                        <a:pt x="125" y="4"/>
                      </a:lnTo>
                      <a:lnTo>
                        <a:pt x="102" y="8"/>
                      </a:lnTo>
                      <a:lnTo>
                        <a:pt x="79" y="13"/>
                      </a:lnTo>
                      <a:lnTo>
                        <a:pt x="60" y="21"/>
                      </a:lnTo>
                      <a:lnTo>
                        <a:pt x="42" y="31"/>
                      </a:lnTo>
                      <a:lnTo>
                        <a:pt x="27" y="40"/>
                      </a:lnTo>
                      <a:lnTo>
                        <a:pt x="16" y="52"/>
                      </a:lnTo>
                      <a:lnTo>
                        <a:pt x="8" y="65"/>
                      </a:lnTo>
                      <a:lnTo>
                        <a:pt x="2" y="77"/>
                      </a:lnTo>
                      <a:lnTo>
                        <a:pt x="0" y="90"/>
                      </a:lnTo>
                      <a:lnTo>
                        <a:pt x="17" y="90"/>
                      </a:lnTo>
                      <a:lnTo>
                        <a:pt x="19" y="77"/>
                      </a:lnTo>
                      <a:lnTo>
                        <a:pt x="25" y="65"/>
                      </a:lnTo>
                      <a:lnTo>
                        <a:pt x="35" y="54"/>
                      </a:lnTo>
                      <a:lnTo>
                        <a:pt x="46" y="42"/>
                      </a:lnTo>
                      <a:lnTo>
                        <a:pt x="64" y="33"/>
                      </a:lnTo>
                      <a:lnTo>
                        <a:pt x="81" y="25"/>
                      </a:lnTo>
                      <a:lnTo>
                        <a:pt x="102" y="17"/>
                      </a:lnTo>
                      <a:lnTo>
                        <a:pt x="125" y="13"/>
                      </a:lnTo>
                      <a:lnTo>
                        <a:pt x="148" y="10"/>
                      </a:lnTo>
                      <a:lnTo>
                        <a:pt x="173" y="10"/>
                      </a:lnTo>
                      <a:lnTo>
                        <a:pt x="173"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3" name="Freeform 164"/>
                <p:cNvSpPr>
                  <a:spLocks/>
                </p:cNvSpPr>
                <p:nvPr/>
              </p:nvSpPr>
              <p:spPr bwMode="auto">
                <a:xfrm>
                  <a:off x="3434" y="2835"/>
                  <a:ext cx="156" cy="80"/>
                </a:xfrm>
                <a:custGeom>
                  <a:avLst/>
                  <a:gdLst>
                    <a:gd name="T0" fmla="*/ 156 w 156"/>
                    <a:gd name="T1" fmla="*/ 0 h 80"/>
                    <a:gd name="T2" fmla="*/ 131 w 156"/>
                    <a:gd name="T3" fmla="*/ 0 h 80"/>
                    <a:gd name="T4" fmla="*/ 108 w 156"/>
                    <a:gd name="T5" fmla="*/ 3 h 80"/>
                    <a:gd name="T6" fmla="*/ 85 w 156"/>
                    <a:gd name="T7" fmla="*/ 7 h 80"/>
                    <a:gd name="T8" fmla="*/ 64 w 156"/>
                    <a:gd name="T9" fmla="*/ 15 h 80"/>
                    <a:gd name="T10" fmla="*/ 47 w 156"/>
                    <a:gd name="T11" fmla="*/ 23 h 80"/>
                    <a:gd name="T12" fmla="*/ 29 w 156"/>
                    <a:gd name="T13" fmla="*/ 32 h 80"/>
                    <a:gd name="T14" fmla="*/ 18 w 156"/>
                    <a:gd name="T15" fmla="*/ 44 h 80"/>
                    <a:gd name="T16" fmla="*/ 8 w 156"/>
                    <a:gd name="T17" fmla="*/ 55 h 80"/>
                    <a:gd name="T18" fmla="*/ 2 w 156"/>
                    <a:gd name="T19" fmla="*/ 67 h 80"/>
                    <a:gd name="T20" fmla="*/ 0 w 156"/>
                    <a:gd name="T21" fmla="*/ 80 h 80"/>
                    <a:gd name="T22" fmla="*/ 18 w 156"/>
                    <a:gd name="T23" fmla="*/ 80 h 80"/>
                    <a:gd name="T24" fmla="*/ 20 w 156"/>
                    <a:gd name="T25" fmla="*/ 69 h 80"/>
                    <a:gd name="T26" fmla="*/ 23 w 156"/>
                    <a:gd name="T27" fmla="*/ 57 h 80"/>
                    <a:gd name="T28" fmla="*/ 33 w 156"/>
                    <a:gd name="T29" fmla="*/ 47 h 80"/>
                    <a:gd name="T30" fmla="*/ 45 w 156"/>
                    <a:gd name="T31" fmla="*/ 38 h 80"/>
                    <a:gd name="T32" fmla="*/ 58 w 156"/>
                    <a:gd name="T33" fmla="*/ 28 h 80"/>
                    <a:gd name="T34" fmla="*/ 75 w 156"/>
                    <a:gd name="T35" fmla="*/ 21 h 80"/>
                    <a:gd name="T36" fmla="*/ 93 w 156"/>
                    <a:gd name="T37" fmla="*/ 15 h 80"/>
                    <a:gd name="T38" fmla="*/ 114 w 156"/>
                    <a:gd name="T39" fmla="*/ 11 h 80"/>
                    <a:gd name="T40" fmla="*/ 135 w 156"/>
                    <a:gd name="T41" fmla="*/ 9 h 80"/>
                    <a:gd name="T42" fmla="*/ 156 w 156"/>
                    <a:gd name="T43" fmla="*/ 7 h 80"/>
                    <a:gd name="T44" fmla="*/ 156 w 15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6"/>
                    <a:gd name="T70" fmla="*/ 0 h 80"/>
                    <a:gd name="T71" fmla="*/ 156 w 15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6" h="80">
                      <a:moveTo>
                        <a:pt x="156" y="0"/>
                      </a:moveTo>
                      <a:lnTo>
                        <a:pt x="131" y="0"/>
                      </a:lnTo>
                      <a:lnTo>
                        <a:pt x="108" y="3"/>
                      </a:lnTo>
                      <a:lnTo>
                        <a:pt x="85" y="7"/>
                      </a:lnTo>
                      <a:lnTo>
                        <a:pt x="64" y="15"/>
                      </a:lnTo>
                      <a:lnTo>
                        <a:pt x="47" y="23"/>
                      </a:lnTo>
                      <a:lnTo>
                        <a:pt x="29" y="32"/>
                      </a:lnTo>
                      <a:lnTo>
                        <a:pt x="18" y="44"/>
                      </a:lnTo>
                      <a:lnTo>
                        <a:pt x="8" y="55"/>
                      </a:lnTo>
                      <a:lnTo>
                        <a:pt x="2" y="67"/>
                      </a:lnTo>
                      <a:lnTo>
                        <a:pt x="0" y="80"/>
                      </a:lnTo>
                      <a:lnTo>
                        <a:pt x="18" y="80"/>
                      </a:lnTo>
                      <a:lnTo>
                        <a:pt x="20" y="69"/>
                      </a:lnTo>
                      <a:lnTo>
                        <a:pt x="23" y="57"/>
                      </a:lnTo>
                      <a:lnTo>
                        <a:pt x="33" y="47"/>
                      </a:lnTo>
                      <a:lnTo>
                        <a:pt x="45" y="38"/>
                      </a:lnTo>
                      <a:lnTo>
                        <a:pt x="58" y="28"/>
                      </a:lnTo>
                      <a:lnTo>
                        <a:pt x="75" y="21"/>
                      </a:lnTo>
                      <a:lnTo>
                        <a:pt x="93" y="15"/>
                      </a:lnTo>
                      <a:lnTo>
                        <a:pt x="114" y="11"/>
                      </a:lnTo>
                      <a:lnTo>
                        <a:pt x="135" y="9"/>
                      </a:lnTo>
                      <a:lnTo>
                        <a:pt x="156" y="7"/>
                      </a:lnTo>
                      <a:lnTo>
                        <a:pt x="156"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4" name="Freeform 165"/>
                <p:cNvSpPr>
                  <a:spLocks/>
                </p:cNvSpPr>
                <p:nvPr/>
              </p:nvSpPr>
              <p:spPr bwMode="auto">
                <a:xfrm>
                  <a:off x="3452" y="2842"/>
                  <a:ext cx="138" cy="73"/>
                </a:xfrm>
                <a:custGeom>
                  <a:avLst/>
                  <a:gdLst>
                    <a:gd name="T0" fmla="*/ 138 w 138"/>
                    <a:gd name="T1" fmla="*/ 0 h 73"/>
                    <a:gd name="T2" fmla="*/ 117 w 138"/>
                    <a:gd name="T3" fmla="*/ 2 h 73"/>
                    <a:gd name="T4" fmla="*/ 96 w 138"/>
                    <a:gd name="T5" fmla="*/ 4 h 73"/>
                    <a:gd name="T6" fmla="*/ 75 w 138"/>
                    <a:gd name="T7" fmla="*/ 8 h 73"/>
                    <a:gd name="T8" fmla="*/ 57 w 138"/>
                    <a:gd name="T9" fmla="*/ 14 h 73"/>
                    <a:gd name="T10" fmla="*/ 40 w 138"/>
                    <a:gd name="T11" fmla="*/ 21 h 73"/>
                    <a:gd name="T12" fmla="*/ 27 w 138"/>
                    <a:gd name="T13" fmla="*/ 31 h 73"/>
                    <a:gd name="T14" fmla="*/ 15 w 138"/>
                    <a:gd name="T15" fmla="*/ 40 h 73"/>
                    <a:gd name="T16" fmla="*/ 5 w 138"/>
                    <a:gd name="T17" fmla="*/ 50 h 73"/>
                    <a:gd name="T18" fmla="*/ 2 w 138"/>
                    <a:gd name="T19" fmla="*/ 62 h 73"/>
                    <a:gd name="T20" fmla="*/ 0 w 138"/>
                    <a:gd name="T21" fmla="*/ 73 h 73"/>
                    <a:gd name="T22" fmla="*/ 17 w 138"/>
                    <a:gd name="T23" fmla="*/ 73 h 73"/>
                    <a:gd name="T24" fmla="*/ 19 w 138"/>
                    <a:gd name="T25" fmla="*/ 62 h 73"/>
                    <a:gd name="T26" fmla="*/ 25 w 138"/>
                    <a:gd name="T27" fmla="*/ 52 h 73"/>
                    <a:gd name="T28" fmla="*/ 32 w 138"/>
                    <a:gd name="T29" fmla="*/ 40 h 73"/>
                    <a:gd name="T30" fmla="*/ 46 w 138"/>
                    <a:gd name="T31" fmla="*/ 33 h 73"/>
                    <a:gd name="T32" fmla="*/ 59 w 138"/>
                    <a:gd name="T33" fmla="*/ 25 h 73"/>
                    <a:gd name="T34" fmla="*/ 77 w 138"/>
                    <a:gd name="T35" fmla="*/ 17 h 73"/>
                    <a:gd name="T36" fmla="*/ 96 w 138"/>
                    <a:gd name="T37" fmla="*/ 14 h 73"/>
                    <a:gd name="T38" fmla="*/ 117 w 138"/>
                    <a:gd name="T39" fmla="*/ 10 h 73"/>
                    <a:gd name="T40" fmla="*/ 138 w 138"/>
                    <a:gd name="T41" fmla="*/ 10 h 73"/>
                    <a:gd name="T42" fmla="*/ 138 w 138"/>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8"/>
                    <a:gd name="T67" fmla="*/ 0 h 73"/>
                    <a:gd name="T68" fmla="*/ 138 w 138"/>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8" h="73">
                      <a:moveTo>
                        <a:pt x="138" y="0"/>
                      </a:moveTo>
                      <a:lnTo>
                        <a:pt x="117" y="2"/>
                      </a:lnTo>
                      <a:lnTo>
                        <a:pt x="96" y="4"/>
                      </a:lnTo>
                      <a:lnTo>
                        <a:pt x="75" y="8"/>
                      </a:lnTo>
                      <a:lnTo>
                        <a:pt x="57" y="14"/>
                      </a:lnTo>
                      <a:lnTo>
                        <a:pt x="40" y="21"/>
                      </a:lnTo>
                      <a:lnTo>
                        <a:pt x="27" y="31"/>
                      </a:lnTo>
                      <a:lnTo>
                        <a:pt x="15" y="40"/>
                      </a:lnTo>
                      <a:lnTo>
                        <a:pt x="5" y="50"/>
                      </a:lnTo>
                      <a:lnTo>
                        <a:pt x="2" y="62"/>
                      </a:lnTo>
                      <a:lnTo>
                        <a:pt x="0" y="73"/>
                      </a:lnTo>
                      <a:lnTo>
                        <a:pt x="17" y="73"/>
                      </a:lnTo>
                      <a:lnTo>
                        <a:pt x="19" y="62"/>
                      </a:lnTo>
                      <a:lnTo>
                        <a:pt x="25" y="52"/>
                      </a:lnTo>
                      <a:lnTo>
                        <a:pt x="32" y="40"/>
                      </a:lnTo>
                      <a:lnTo>
                        <a:pt x="46" y="33"/>
                      </a:lnTo>
                      <a:lnTo>
                        <a:pt x="59" y="25"/>
                      </a:lnTo>
                      <a:lnTo>
                        <a:pt x="77" y="17"/>
                      </a:lnTo>
                      <a:lnTo>
                        <a:pt x="96" y="14"/>
                      </a:lnTo>
                      <a:lnTo>
                        <a:pt x="117" y="10"/>
                      </a:lnTo>
                      <a:lnTo>
                        <a:pt x="138" y="10"/>
                      </a:lnTo>
                      <a:lnTo>
                        <a:pt x="138"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5" name="Freeform 166"/>
                <p:cNvSpPr>
                  <a:spLocks/>
                </p:cNvSpPr>
                <p:nvPr/>
              </p:nvSpPr>
              <p:spPr bwMode="auto">
                <a:xfrm>
                  <a:off x="3469" y="2852"/>
                  <a:ext cx="121" cy="63"/>
                </a:xfrm>
                <a:custGeom>
                  <a:avLst/>
                  <a:gdLst>
                    <a:gd name="T0" fmla="*/ 121 w 121"/>
                    <a:gd name="T1" fmla="*/ 0 h 63"/>
                    <a:gd name="T2" fmla="*/ 100 w 121"/>
                    <a:gd name="T3" fmla="*/ 0 h 63"/>
                    <a:gd name="T4" fmla="*/ 79 w 121"/>
                    <a:gd name="T5" fmla="*/ 4 h 63"/>
                    <a:gd name="T6" fmla="*/ 60 w 121"/>
                    <a:gd name="T7" fmla="*/ 7 h 63"/>
                    <a:gd name="T8" fmla="*/ 42 w 121"/>
                    <a:gd name="T9" fmla="*/ 15 h 63"/>
                    <a:gd name="T10" fmla="*/ 29 w 121"/>
                    <a:gd name="T11" fmla="*/ 23 h 63"/>
                    <a:gd name="T12" fmla="*/ 15 w 121"/>
                    <a:gd name="T13" fmla="*/ 30 h 63"/>
                    <a:gd name="T14" fmla="*/ 8 w 121"/>
                    <a:gd name="T15" fmla="*/ 42 h 63"/>
                    <a:gd name="T16" fmla="*/ 2 w 121"/>
                    <a:gd name="T17" fmla="*/ 52 h 63"/>
                    <a:gd name="T18" fmla="*/ 0 w 121"/>
                    <a:gd name="T19" fmla="*/ 63 h 63"/>
                    <a:gd name="T20" fmla="*/ 17 w 121"/>
                    <a:gd name="T21" fmla="*/ 63 h 63"/>
                    <a:gd name="T22" fmla="*/ 19 w 121"/>
                    <a:gd name="T23" fmla="*/ 53 h 63"/>
                    <a:gd name="T24" fmla="*/ 23 w 121"/>
                    <a:gd name="T25" fmla="*/ 44 h 63"/>
                    <a:gd name="T26" fmla="*/ 31 w 121"/>
                    <a:gd name="T27" fmla="*/ 36 h 63"/>
                    <a:gd name="T28" fmla="*/ 42 w 121"/>
                    <a:gd name="T29" fmla="*/ 29 h 63"/>
                    <a:gd name="T30" fmla="*/ 54 w 121"/>
                    <a:gd name="T31" fmla="*/ 21 h 63"/>
                    <a:gd name="T32" fmla="*/ 69 w 121"/>
                    <a:gd name="T33" fmla="*/ 15 h 63"/>
                    <a:gd name="T34" fmla="*/ 86 w 121"/>
                    <a:gd name="T35" fmla="*/ 11 h 63"/>
                    <a:gd name="T36" fmla="*/ 104 w 121"/>
                    <a:gd name="T37" fmla="*/ 9 h 63"/>
                    <a:gd name="T38" fmla="*/ 121 w 121"/>
                    <a:gd name="T39" fmla="*/ 9 h 63"/>
                    <a:gd name="T40" fmla="*/ 121 w 121"/>
                    <a:gd name="T41" fmla="*/ 0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1"/>
                    <a:gd name="T64" fmla="*/ 0 h 63"/>
                    <a:gd name="T65" fmla="*/ 121 w 121"/>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1" h="63">
                      <a:moveTo>
                        <a:pt x="121" y="0"/>
                      </a:moveTo>
                      <a:lnTo>
                        <a:pt x="100" y="0"/>
                      </a:lnTo>
                      <a:lnTo>
                        <a:pt x="79" y="4"/>
                      </a:lnTo>
                      <a:lnTo>
                        <a:pt x="60" y="7"/>
                      </a:lnTo>
                      <a:lnTo>
                        <a:pt x="42" y="15"/>
                      </a:lnTo>
                      <a:lnTo>
                        <a:pt x="29" y="23"/>
                      </a:lnTo>
                      <a:lnTo>
                        <a:pt x="15" y="30"/>
                      </a:lnTo>
                      <a:lnTo>
                        <a:pt x="8" y="42"/>
                      </a:lnTo>
                      <a:lnTo>
                        <a:pt x="2" y="52"/>
                      </a:lnTo>
                      <a:lnTo>
                        <a:pt x="0" y="63"/>
                      </a:lnTo>
                      <a:lnTo>
                        <a:pt x="17" y="63"/>
                      </a:lnTo>
                      <a:lnTo>
                        <a:pt x="19" y="53"/>
                      </a:lnTo>
                      <a:lnTo>
                        <a:pt x="23" y="44"/>
                      </a:lnTo>
                      <a:lnTo>
                        <a:pt x="31" y="36"/>
                      </a:lnTo>
                      <a:lnTo>
                        <a:pt x="42" y="29"/>
                      </a:lnTo>
                      <a:lnTo>
                        <a:pt x="54" y="21"/>
                      </a:lnTo>
                      <a:lnTo>
                        <a:pt x="69" y="15"/>
                      </a:lnTo>
                      <a:lnTo>
                        <a:pt x="86" y="11"/>
                      </a:lnTo>
                      <a:lnTo>
                        <a:pt x="104" y="9"/>
                      </a:lnTo>
                      <a:lnTo>
                        <a:pt x="121" y="9"/>
                      </a:lnTo>
                      <a:lnTo>
                        <a:pt x="121"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6" name="Freeform 167"/>
                <p:cNvSpPr>
                  <a:spLocks/>
                </p:cNvSpPr>
                <p:nvPr/>
              </p:nvSpPr>
              <p:spPr bwMode="auto">
                <a:xfrm>
                  <a:off x="3486" y="2861"/>
                  <a:ext cx="104" cy="54"/>
                </a:xfrm>
                <a:custGeom>
                  <a:avLst/>
                  <a:gdLst>
                    <a:gd name="T0" fmla="*/ 104 w 104"/>
                    <a:gd name="T1" fmla="*/ 0 h 54"/>
                    <a:gd name="T2" fmla="*/ 87 w 104"/>
                    <a:gd name="T3" fmla="*/ 0 h 54"/>
                    <a:gd name="T4" fmla="*/ 69 w 104"/>
                    <a:gd name="T5" fmla="*/ 2 h 54"/>
                    <a:gd name="T6" fmla="*/ 52 w 104"/>
                    <a:gd name="T7" fmla="*/ 6 h 54"/>
                    <a:gd name="T8" fmla="*/ 37 w 104"/>
                    <a:gd name="T9" fmla="*/ 12 h 54"/>
                    <a:gd name="T10" fmla="*/ 25 w 104"/>
                    <a:gd name="T11" fmla="*/ 20 h 54"/>
                    <a:gd name="T12" fmla="*/ 14 w 104"/>
                    <a:gd name="T13" fmla="*/ 27 h 54"/>
                    <a:gd name="T14" fmla="*/ 6 w 104"/>
                    <a:gd name="T15" fmla="*/ 35 h 54"/>
                    <a:gd name="T16" fmla="*/ 2 w 104"/>
                    <a:gd name="T17" fmla="*/ 44 h 54"/>
                    <a:gd name="T18" fmla="*/ 0 w 104"/>
                    <a:gd name="T19" fmla="*/ 54 h 54"/>
                    <a:gd name="T20" fmla="*/ 18 w 104"/>
                    <a:gd name="T21" fmla="*/ 54 h 54"/>
                    <a:gd name="T22" fmla="*/ 20 w 104"/>
                    <a:gd name="T23" fmla="*/ 44 h 54"/>
                    <a:gd name="T24" fmla="*/ 23 w 104"/>
                    <a:gd name="T25" fmla="*/ 37 h 54"/>
                    <a:gd name="T26" fmla="*/ 33 w 104"/>
                    <a:gd name="T27" fmla="*/ 29 h 54"/>
                    <a:gd name="T28" fmla="*/ 43 w 104"/>
                    <a:gd name="T29" fmla="*/ 21 h 54"/>
                    <a:gd name="T30" fmla="*/ 56 w 104"/>
                    <a:gd name="T31" fmla="*/ 16 h 54"/>
                    <a:gd name="T32" fmla="*/ 71 w 104"/>
                    <a:gd name="T33" fmla="*/ 12 h 54"/>
                    <a:gd name="T34" fmla="*/ 87 w 104"/>
                    <a:gd name="T35" fmla="*/ 10 h 54"/>
                    <a:gd name="T36" fmla="*/ 104 w 104"/>
                    <a:gd name="T37" fmla="*/ 8 h 54"/>
                    <a:gd name="T38" fmla="*/ 104 w 104"/>
                    <a:gd name="T39" fmla="*/ 0 h 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54"/>
                    <a:gd name="T62" fmla="*/ 104 w 104"/>
                    <a:gd name="T63" fmla="*/ 54 h 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54">
                      <a:moveTo>
                        <a:pt x="104" y="0"/>
                      </a:moveTo>
                      <a:lnTo>
                        <a:pt x="87" y="0"/>
                      </a:lnTo>
                      <a:lnTo>
                        <a:pt x="69" y="2"/>
                      </a:lnTo>
                      <a:lnTo>
                        <a:pt x="52" y="6"/>
                      </a:lnTo>
                      <a:lnTo>
                        <a:pt x="37" y="12"/>
                      </a:lnTo>
                      <a:lnTo>
                        <a:pt x="25" y="20"/>
                      </a:lnTo>
                      <a:lnTo>
                        <a:pt x="14" y="27"/>
                      </a:lnTo>
                      <a:lnTo>
                        <a:pt x="6" y="35"/>
                      </a:lnTo>
                      <a:lnTo>
                        <a:pt x="2" y="44"/>
                      </a:lnTo>
                      <a:lnTo>
                        <a:pt x="0" y="54"/>
                      </a:lnTo>
                      <a:lnTo>
                        <a:pt x="18" y="54"/>
                      </a:lnTo>
                      <a:lnTo>
                        <a:pt x="20" y="44"/>
                      </a:lnTo>
                      <a:lnTo>
                        <a:pt x="23" y="37"/>
                      </a:lnTo>
                      <a:lnTo>
                        <a:pt x="33" y="29"/>
                      </a:lnTo>
                      <a:lnTo>
                        <a:pt x="43" y="21"/>
                      </a:lnTo>
                      <a:lnTo>
                        <a:pt x="56" y="16"/>
                      </a:lnTo>
                      <a:lnTo>
                        <a:pt x="71" y="12"/>
                      </a:lnTo>
                      <a:lnTo>
                        <a:pt x="87" y="10"/>
                      </a:lnTo>
                      <a:lnTo>
                        <a:pt x="104" y="8"/>
                      </a:lnTo>
                      <a:lnTo>
                        <a:pt x="10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7" name="Freeform 168"/>
                <p:cNvSpPr>
                  <a:spLocks/>
                </p:cNvSpPr>
                <p:nvPr/>
              </p:nvSpPr>
              <p:spPr bwMode="auto">
                <a:xfrm>
                  <a:off x="3504" y="2869"/>
                  <a:ext cx="86" cy="46"/>
                </a:xfrm>
                <a:custGeom>
                  <a:avLst/>
                  <a:gdLst>
                    <a:gd name="T0" fmla="*/ 86 w 86"/>
                    <a:gd name="T1" fmla="*/ 0 h 46"/>
                    <a:gd name="T2" fmla="*/ 69 w 86"/>
                    <a:gd name="T3" fmla="*/ 2 h 46"/>
                    <a:gd name="T4" fmla="*/ 53 w 86"/>
                    <a:gd name="T5" fmla="*/ 4 h 46"/>
                    <a:gd name="T6" fmla="*/ 38 w 86"/>
                    <a:gd name="T7" fmla="*/ 8 h 46"/>
                    <a:gd name="T8" fmla="*/ 25 w 86"/>
                    <a:gd name="T9" fmla="*/ 13 h 46"/>
                    <a:gd name="T10" fmla="*/ 15 w 86"/>
                    <a:gd name="T11" fmla="*/ 21 h 46"/>
                    <a:gd name="T12" fmla="*/ 5 w 86"/>
                    <a:gd name="T13" fmla="*/ 29 h 46"/>
                    <a:gd name="T14" fmla="*/ 2 w 86"/>
                    <a:gd name="T15" fmla="*/ 36 h 46"/>
                    <a:gd name="T16" fmla="*/ 0 w 86"/>
                    <a:gd name="T17" fmla="*/ 46 h 46"/>
                    <a:gd name="T18" fmla="*/ 17 w 86"/>
                    <a:gd name="T19" fmla="*/ 46 h 46"/>
                    <a:gd name="T20" fmla="*/ 19 w 86"/>
                    <a:gd name="T21" fmla="*/ 38 h 46"/>
                    <a:gd name="T22" fmla="*/ 25 w 86"/>
                    <a:gd name="T23" fmla="*/ 31 h 46"/>
                    <a:gd name="T24" fmla="*/ 32 w 86"/>
                    <a:gd name="T25" fmla="*/ 23 h 46"/>
                    <a:gd name="T26" fmla="*/ 44 w 86"/>
                    <a:gd name="T27" fmla="*/ 17 h 46"/>
                    <a:gd name="T28" fmla="*/ 55 w 86"/>
                    <a:gd name="T29" fmla="*/ 13 h 46"/>
                    <a:gd name="T30" fmla="*/ 71 w 86"/>
                    <a:gd name="T31" fmla="*/ 10 h 46"/>
                    <a:gd name="T32" fmla="*/ 86 w 86"/>
                    <a:gd name="T33" fmla="*/ 10 h 46"/>
                    <a:gd name="T34" fmla="*/ 86 w 86"/>
                    <a:gd name="T35" fmla="*/ 0 h 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46"/>
                    <a:gd name="T56" fmla="*/ 86 w 86"/>
                    <a:gd name="T57" fmla="*/ 46 h 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46">
                      <a:moveTo>
                        <a:pt x="86" y="0"/>
                      </a:moveTo>
                      <a:lnTo>
                        <a:pt x="69" y="2"/>
                      </a:lnTo>
                      <a:lnTo>
                        <a:pt x="53" y="4"/>
                      </a:lnTo>
                      <a:lnTo>
                        <a:pt x="38" y="8"/>
                      </a:lnTo>
                      <a:lnTo>
                        <a:pt x="25" y="13"/>
                      </a:lnTo>
                      <a:lnTo>
                        <a:pt x="15" y="21"/>
                      </a:lnTo>
                      <a:lnTo>
                        <a:pt x="5" y="29"/>
                      </a:lnTo>
                      <a:lnTo>
                        <a:pt x="2" y="36"/>
                      </a:lnTo>
                      <a:lnTo>
                        <a:pt x="0" y="46"/>
                      </a:lnTo>
                      <a:lnTo>
                        <a:pt x="17" y="46"/>
                      </a:lnTo>
                      <a:lnTo>
                        <a:pt x="19" y="38"/>
                      </a:lnTo>
                      <a:lnTo>
                        <a:pt x="25" y="31"/>
                      </a:lnTo>
                      <a:lnTo>
                        <a:pt x="32" y="23"/>
                      </a:lnTo>
                      <a:lnTo>
                        <a:pt x="44" y="17"/>
                      </a:lnTo>
                      <a:lnTo>
                        <a:pt x="55" y="13"/>
                      </a:lnTo>
                      <a:lnTo>
                        <a:pt x="71" y="10"/>
                      </a:lnTo>
                      <a:lnTo>
                        <a:pt x="86" y="10"/>
                      </a:lnTo>
                      <a:lnTo>
                        <a:pt x="8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8" name="Freeform 169"/>
                <p:cNvSpPr>
                  <a:spLocks/>
                </p:cNvSpPr>
                <p:nvPr/>
              </p:nvSpPr>
              <p:spPr bwMode="auto">
                <a:xfrm>
                  <a:off x="3521" y="2879"/>
                  <a:ext cx="69" cy="36"/>
                </a:xfrm>
                <a:custGeom>
                  <a:avLst/>
                  <a:gdLst>
                    <a:gd name="T0" fmla="*/ 69 w 69"/>
                    <a:gd name="T1" fmla="*/ 0 h 36"/>
                    <a:gd name="T2" fmla="*/ 54 w 69"/>
                    <a:gd name="T3" fmla="*/ 0 h 36"/>
                    <a:gd name="T4" fmla="*/ 38 w 69"/>
                    <a:gd name="T5" fmla="*/ 3 h 36"/>
                    <a:gd name="T6" fmla="*/ 27 w 69"/>
                    <a:gd name="T7" fmla="*/ 7 h 36"/>
                    <a:gd name="T8" fmla="*/ 15 w 69"/>
                    <a:gd name="T9" fmla="*/ 13 h 36"/>
                    <a:gd name="T10" fmla="*/ 8 w 69"/>
                    <a:gd name="T11" fmla="*/ 21 h 36"/>
                    <a:gd name="T12" fmla="*/ 2 w 69"/>
                    <a:gd name="T13" fmla="*/ 28 h 36"/>
                    <a:gd name="T14" fmla="*/ 0 w 69"/>
                    <a:gd name="T15" fmla="*/ 36 h 36"/>
                    <a:gd name="T16" fmla="*/ 17 w 69"/>
                    <a:gd name="T17" fmla="*/ 36 h 36"/>
                    <a:gd name="T18" fmla="*/ 19 w 69"/>
                    <a:gd name="T19" fmla="*/ 28 h 36"/>
                    <a:gd name="T20" fmla="*/ 25 w 69"/>
                    <a:gd name="T21" fmla="*/ 23 h 36"/>
                    <a:gd name="T22" fmla="*/ 33 w 69"/>
                    <a:gd name="T23" fmla="*/ 17 h 36"/>
                    <a:gd name="T24" fmla="*/ 44 w 69"/>
                    <a:gd name="T25" fmla="*/ 13 h 36"/>
                    <a:gd name="T26" fmla="*/ 56 w 69"/>
                    <a:gd name="T27" fmla="*/ 9 h 36"/>
                    <a:gd name="T28" fmla="*/ 69 w 69"/>
                    <a:gd name="T29" fmla="*/ 9 h 36"/>
                    <a:gd name="T30" fmla="*/ 69 w 69"/>
                    <a:gd name="T31" fmla="*/ 0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9"/>
                    <a:gd name="T49" fmla="*/ 0 h 36"/>
                    <a:gd name="T50" fmla="*/ 69 w 69"/>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9" h="36">
                      <a:moveTo>
                        <a:pt x="69" y="0"/>
                      </a:moveTo>
                      <a:lnTo>
                        <a:pt x="54" y="0"/>
                      </a:lnTo>
                      <a:lnTo>
                        <a:pt x="38" y="3"/>
                      </a:lnTo>
                      <a:lnTo>
                        <a:pt x="27" y="7"/>
                      </a:lnTo>
                      <a:lnTo>
                        <a:pt x="15" y="13"/>
                      </a:lnTo>
                      <a:lnTo>
                        <a:pt x="8" y="21"/>
                      </a:lnTo>
                      <a:lnTo>
                        <a:pt x="2" y="28"/>
                      </a:lnTo>
                      <a:lnTo>
                        <a:pt x="0" y="36"/>
                      </a:lnTo>
                      <a:lnTo>
                        <a:pt x="17" y="36"/>
                      </a:lnTo>
                      <a:lnTo>
                        <a:pt x="19" y="28"/>
                      </a:lnTo>
                      <a:lnTo>
                        <a:pt x="25" y="23"/>
                      </a:lnTo>
                      <a:lnTo>
                        <a:pt x="33" y="17"/>
                      </a:lnTo>
                      <a:lnTo>
                        <a:pt x="44" y="13"/>
                      </a:lnTo>
                      <a:lnTo>
                        <a:pt x="56" y="9"/>
                      </a:lnTo>
                      <a:lnTo>
                        <a:pt x="69" y="9"/>
                      </a:lnTo>
                      <a:lnTo>
                        <a:pt x="6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9" name="Freeform 170"/>
                <p:cNvSpPr>
                  <a:spLocks/>
                </p:cNvSpPr>
                <p:nvPr/>
              </p:nvSpPr>
              <p:spPr bwMode="auto">
                <a:xfrm>
                  <a:off x="3538" y="2888"/>
                  <a:ext cx="52" cy="27"/>
                </a:xfrm>
                <a:custGeom>
                  <a:avLst/>
                  <a:gdLst>
                    <a:gd name="T0" fmla="*/ 52 w 52"/>
                    <a:gd name="T1" fmla="*/ 0 h 27"/>
                    <a:gd name="T2" fmla="*/ 39 w 52"/>
                    <a:gd name="T3" fmla="*/ 0 h 27"/>
                    <a:gd name="T4" fmla="*/ 27 w 52"/>
                    <a:gd name="T5" fmla="*/ 4 h 27"/>
                    <a:gd name="T6" fmla="*/ 16 w 52"/>
                    <a:gd name="T7" fmla="*/ 8 h 27"/>
                    <a:gd name="T8" fmla="*/ 8 w 52"/>
                    <a:gd name="T9" fmla="*/ 14 h 27"/>
                    <a:gd name="T10" fmla="*/ 2 w 52"/>
                    <a:gd name="T11" fmla="*/ 19 h 27"/>
                    <a:gd name="T12" fmla="*/ 0 w 52"/>
                    <a:gd name="T13" fmla="*/ 27 h 27"/>
                    <a:gd name="T14" fmla="*/ 17 w 52"/>
                    <a:gd name="T15" fmla="*/ 27 h 27"/>
                    <a:gd name="T16" fmla="*/ 19 w 52"/>
                    <a:gd name="T17" fmla="*/ 21 h 27"/>
                    <a:gd name="T18" fmla="*/ 23 w 52"/>
                    <a:gd name="T19" fmla="*/ 16 h 27"/>
                    <a:gd name="T20" fmla="*/ 31 w 52"/>
                    <a:gd name="T21" fmla="*/ 12 h 27"/>
                    <a:gd name="T22" fmla="*/ 41 w 52"/>
                    <a:gd name="T23" fmla="*/ 10 h 27"/>
                    <a:gd name="T24" fmla="*/ 52 w 52"/>
                    <a:gd name="T25" fmla="*/ 8 h 27"/>
                    <a:gd name="T26" fmla="*/ 52 w 52"/>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27"/>
                    <a:gd name="T44" fmla="*/ 52 w 52"/>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27">
                      <a:moveTo>
                        <a:pt x="52" y="0"/>
                      </a:moveTo>
                      <a:lnTo>
                        <a:pt x="39" y="0"/>
                      </a:lnTo>
                      <a:lnTo>
                        <a:pt x="27" y="4"/>
                      </a:lnTo>
                      <a:lnTo>
                        <a:pt x="16" y="8"/>
                      </a:lnTo>
                      <a:lnTo>
                        <a:pt x="8" y="14"/>
                      </a:lnTo>
                      <a:lnTo>
                        <a:pt x="2" y="19"/>
                      </a:lnTo>
                      <a:lnTo>
                        <a:pt x="0" y="27"/>
                      </a:lnTo>
                      <a:lnTo>
                        <a:pt x="17" y="27"/>
                      </a:lnTo>
                      <a:lnTo>
                        <a:pt x="19" y="21"/>
                      </a:lnTo>
                      <a:lnTo>
                        <a:pt x="23" y="16"/>
                      </a:lnTo>
                      <a:lnTo>
                        <a:pt x="31" y="12"/>
                      </a:lnTo>
                      <a:lnTo>
                        <a:pt x="41" y="10"/>
                      </a:lnTo>
                      <a:lnTo>
                        <a:pt x="52" y="8"/>
                      </a:lnTo>
                      <a:lnTo>
                        <a:pt x="5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0" name="Freeform 171"/>
                <p:cNvSpPr>
                  <a:spLocks/>
                </p:cNvSpPr>
                <p:nvPr/>
              </p:nvSpPr>
              <p:spPr bwMode="auto">
                <a:xfrm>
                  <a:off x="3555" y="2896"/>
                  <a:ext cx="35" cy="19"/>
                </a:xfrm>
                <a:custGeom>
                  <a:avLst/>
                  <a:gdLst>
                    <a:gd name="T0" fmla="*/ 35 w 35"/>
                    <a:gd name="T1" fmla="*/ 0 h 19"/>
                    <a:gd name="T2" fmla="*/ 24 w 35"/>
                    <a:gd name="T3" fmla="*/ 2 h 19"/>
                    <a:gd name="T4" fmla="*/ 14 w 35"/>
                    <a:gd name="T5" fmla="*/ 4 h 19"/>
                    <a:gd name="T6" fmla="*/ 6 w 35"/>
                    <a:gd name="T7" fmla="*/ 8 h 19"/>
                    <a:gd name="T8" fmla="*/ 2 w 35"/>
                    <a:gd name="T9" fmla="*/ 13 h 19"/>
                    <a:gd name="T10" fmla="*/ 0 w 35"/>
                    <a:gd name="T11" fmla="*/ 19 h 19"/>
                    <a:gd name="T12" fmla="*/ 18 w 35"/>
                    <a:gd name="T13" fmla="*/ 19 h 19"/>
                    <a:gd name="T14" fmla="*/ 20 w 35"/>
                    <a:gd name="T15" fmla="*/ 15 h 19"/>
                    <a:gd name="T16" fmla="*/ 24 w 35"/>
                    <a:gd name="T17" fmla="*/ 11 h 19"/>
                    <a:gd name="T18" fmla="*/ 29 w 35"/>
                    <a:gd name="T19" fmla="*/ 9 h 19"/>
                    <a:gd name="T20" fmla="*/ 35 w 35"/>
                    <a:gd name="T21" fmla="*/ 9 h 19"/>
                    <a:gd name="T22" fmla="*/ 35 w 35"/>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19"/>
                    <a:gd name="T38" fmla="*/ 35 w 35"/>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19">
                      <a:moveTo>
                        <a:pt x="35" y="0"/>
                      </a:moveTo>
                      <a:lnTo>
                        <a:pt x="24" y="2"/>
                      </a:lnTo>
                      <a:lnTo>
                        <a:pt x="14" y="4"/>
                      </a:lnTo>
                      <a:lnTo>
                        <a:pt x="6" y="8"/>
                      </a:lnTo>
                      <a:lnTo>
                        <a:pt x="2" y="13"/>
                      </a:lnTo>
                      <a:lnTo>
                        <a:pt x="0" y="19"/>
                      </a:lnTo>
                      <a:lnTo>
                        <a:pt x="18" y="19"/>
                      </a:lnTo>
                      <a:lnTo>
                        <a:pt x="20" y="15"/>
                      </a:lnTo>
                      <a:lnTo>
                        <a:pt x="24" y="11"/>
                      </a:lnTo>
                      <a:lnTo>
                        <a:pt x="29" y="9"/>
                      </a:lnTo>
                      <a:lnTo>
                        <a:pt x="35" y="9"/>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1" name="Freeform 172"/>
                <p:cNvSpPr>
                  <a:spLocks/>
                </p:cNvSpPr>
                <p:nvPr/>
              </p:nvSpPr>
              <p:spPr bwMode="auto">
                <a:xfrm>
                  <a:off x="3573" y="2905"/>
                  <a:ext cx="17" cy="10"/>
                </a:xfrm>
                <a:custGeom>
                  <a:avLst/>
                  <a:gdLst>
                    <a:gd name="T0" fmla="*/ 17 w 17"/>
                    <a:gd name="T1" fmla="*/ 0 h 10"/>
                    <a:gd name="T2" fmla="*/ 11 w 17"/>
                    <a:gd name="T3" fmla="*/ 0 h 10"/>
                    <a:gd name="T4" fmla="*/ 6 w 17"/>
                    <a:gd name="T5" fmla="*/ 2 h 10"/>
                    <a:gd name="T6" fmla="*/ 2 w 17"/>
                    <a:gd name="T7" fmla="*/ 6 h 10"/>
                    <a:gd name="T8" fmla="*/ 0 w 17"/>
                    <a:gd name="T9" fmla="*/ 10 h 10"/>
                    <a:gd name="T10" fmla="*/ 17 w 17"/>
                    <a:gd name="T11" fmla="*/ 10 h 10"/>
                    <a:gd name="T12" fmla="*/ 17 w 17"/>
                    <a:gd name="T13" fmla="*/ 10 h 10"/>
                    <a:gd name="T14" fmla="*/ 17 w 17"/>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0"/>
                    <a:gd name="T26" fmla="*/ 17 w 17"/>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0">
                      <a:moveTo>
                        <a:pt x="17" y="0"/>
                      </a:moveTo>
                      <a:lnTo>
                        <a:pt x="11" y="0"/>
                      </a:lnTo>
                      <a:lnTo>
                        <a:pt x="6" y="2"/>
                      </a:lnTo>
                      <a:lnTo>
                        <a:pt x="2" y="6"/>
                      </a:lnTo>
                      <a:lnTo>
                        <a:pt x="0" y="10"/>
                      </a:lnTo>
                      <a:lnTo>
                        <a:pt x="17" y="10"/>
                      </a:lnTo>
                      <a:lnTo>
                        <a:pt x="17"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2" name="Rectangle 173"/>
                <p:cNvSpPr>
                  <a:spLocks noChangeArrowheads="1"/>
                </p:cNvSpPr>
                <p:nvPr/>
              </p:nvSpPr>
              <p:spPr bwMode="auto">
                <a:xfrm>
                  <a:off x="3590" y="2915"/>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63" name="Freeform 174"/>
                <p:cNvSpPr>
                  <a:spLocks/>
                </p:cNvSpPr>
                <p:nvPr/>
              </p:nvSpPr>
              <p:spPr bwMode="auto">
                <a:xfrm>
                  <a:off x="3144" y="2401"/>
                  <a:ext cx="160" cy="188"/>
                </a:xfrm>
                <a:custGeom>
                  <a:avLst/>
                  <a:gdLst>
                    <a:gd name="T0" fmla="*/ 0 w 160"/>
                    <a:gd name="T1" fmla="*/ 188 h 188"/>
                    <a:gd name="T2" fmla="*/ 160 w 160"/>
                    <a:gd name="T3" fmla="*/ 29 h 188"/>
                    <a:gd name="T4" fmla="*/ 160 w 160"/>
                    <a:gd name="T5" fmla="*/ 0 h 188"/>
                    <a:gd name="T6" fmla="*/ 0 w 160"/>
                    <a:gd name="T7" fmla="*/ 161 h 188"/>
                    <a:gd name="T8" fmla="*/ 0 w 160"/>
                    <a:gd name="T9" fmla="*/ 188 h 188"/>
                    <a:gd name="T10" fmla="*/ 0 60000 65536"/>
                    <a:gd name="T11" fmla="*/ 0 60000 65536"/>
                    <a:gd name="T12" fmla="*/ 0 60000 65536"/>
                    <a:gd name="T13" fmla="*/ 0 60000 65536"/>
                    <a:gd name="T14" fmla="*/ 0 60000 65536"/>
                    <a:gd name="T15" fmla="*/ 0 w 160"/>
                    <a:gd name="T16" fmla="*/ 0 h 188"/>
                    <a:gd name="T17" fmla="*/ 160 w 160"/>
                    <a:gd name="T18" fmla="*/ 188 h 188"/>
                  </a:gdLst>
                  <a:ahLst/>
                  <a:cxnLst>
                    <a:cxn ang="T10">
                      <a:pos x="T0" y="T1"/>
                    </a:cxn>
                    <a:cxn ang="T11">
                      <a:pos x="T2" y="T3"/>
                    </a:cxn>
                    <a:cxn ang="T12">
                      <a:pos x="T4" y="T5"/>
                    </a:cxn>
                    <a:cxn ang="T13">
                      <a:pos x="T6" y="T7"/>
                    </a:cxn>
                    <a:cxn ang="T14">
                      <a:pos x="T8" y="T9"/>
                    </a:cxn>
                  </a:cxnLst>
                  <a:rect l="T15" t="T16" r="T17" b="T18"/>
                  <a:pathLst>
                    <a:path w="160" h="188">
                      <a:moveTo>
                        <a:pt x="0" y="188"/>
                      </a:moveTo>
                      <a:lnTo>
                        <a:pt x="160" y="29"/>
                      </a:lnTo>
                      <a:lnTo>
                        <a:pt x="160" y="0"/>
                      </a:lnTo>
                      <a:lnTo>
                        <a:pt x="0" y="161"/>
                      </a:lnTo>
                      <a:lnTo>
                        <a:pt x="0" y="18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4" name="Freeform 175"/>
                <p:cNvSpPr>
                  <a:spLocks/>
                </p:cNvSpPr>
                <p:nvPr/>
              </p:nvSpPr>
              <p:spPr bwMode="auto">
                <a:xfrm>
                  <a:off x="2708" y="1230"/>
                  <a:ext cx="605" cy="151"/>
                </a:xfrm>
                <a:custGeom>
                  <a:avLst/>
                  <a:gdLst>
                    <a:gd name="T0" fmla="*/ 0 w 605"/>
                    <a:gd name="T1" fmla="*/ 151 h 151"/>
                    <a:gd name="T2" fmla="*/ 152 w 605"/>
                    <a:gd name="T3" fmla="*/ 0 h 151"/>
                    <a:gd name="T4" fmla="*/ 605 w 605"/>
                    <a:gd name="T5" fmla="*/ 0 h 151"/>
                    <a:gd name="T6" fmla="*/ 456 w 605"/>
                    <a:gd name="T7" fmla="*/ 151 h 151"/>
                    <a:gd name="T8" fmla="*/ 0 w 605"/>
                    <a:gd name="T9" fmla="*/ 151 h 151"/>
                    <a:gd name="T10" fmla="*/ 0 60000 65536"/>
                    <a:gd name="T11" fmla="*/ 0 60000 65536"/>
                    <a:gd name="T12" fmla="*/ 0 60000 65536"/>
                    <a:gd name="T13" fmla="*/ 0 60000 65536"/>
                    <a:gd name="T14" fmla="*/ 0 60000 65536"/>
                    <a:gd name="T15" fmla="*/ 0 w 605"/>
                    <a:gd name="T16" fmla="*/ 0 h 151"/>
                    <a:gd name="T17" fmla="*/ 605 w 605"/>
                    <a:gd name="T18" fmla="*/ 151 h 151"/>
                  </a:gdLst>
                  <a:ahLst/>
                  <a:cxnLst>
                    <a:cxn ang="T10">
                      <a:pos x="T0" y="T1"/>
                    </a:cxn>
                    <a:cxn ang="T11">
                      <a:pos x="T2" y="T3"/>
                    </a:cxn>
                    <a:cxn ang="T12">
                      <a:pos x="T4" y="T5"/>
                    </a:cxn>
                    <a:cxn ang="T13">
                      <a:pos x="T6" y="T7"/>
                    </a:cxn>
                    <a:cxn ang="T14">
                      <a:pos x="T8" y="T9"/>
                    </a:cxn>
                  </a:cxnLst>
                  <a:rect l="T15" t="T16" r="T17" b="T18"/>
                  <a:pathLst>
                    <a:path w="605" h="151">
                      <a:moveTo>
                        <a:pt x="0" y="151"/>
                      </a:moveTo>
                      <a:lnTo>
                        <a:pt x="152" y="0"/>
                      </a:lnTo>
                      <a:lnTo>
                        <a:pt x="605" y="0"/>
                      </a:lnTo>
                      <a:lnTo>
                        <a:pt x="456" y="151"/>
                      </a:lnTo>
                      <a:lnTo>
                        <a:pt x="0" y="151"/>
                      </a:lnTo>
                      <a:close/>
                    </a:path>
                  </a:pathLst>
                </a:custGeom>
                <a:solidFill>
                  <a:srgbClr val="E6E6E6"/>
                </a:solidFill>
                <a:ln w="3175">
                  <a:solidFill>
                    <a:srgbClr val="000000"/>
                  </a:solidFill>
                  <a:round/>
                  <a:headEnd/>
                  <a:tailEnd/>
                </a:ln>
              </p:spPr>
              <p:txBody>
                <a:bodyPr/>
                <a:lstStyle/>
                <a:p>
                  <a:endParaRPr lang="en-US"/>
                </a:p>
              </p:txBody>
            </p:sp>
            <p:sp>
              <p:nvSpPr>
                <p:cNvPr id="20665" name="Freeform 176"/>
                <p:cNvSpPr>
                  <a:spLocks/>
                </p:cNvSpPr>
                <p:nvPr/>
              </p:nvSpPr>
              <p:spPr bwMode="auto">
                <a:xfrm>
                  <a:off x="3164" y="1230"/>
                  <a:ext cx="149" cy="1332"/>
                </a:xfrm>
                <a:custGeom>
                  <a:avLst/>
                  <a:gdLst>
                    <a:gd name="T0" fmla="*/ 0 w 149"/>
                    <a:gd name="T1" fmla="*/ 151 h 1332"/>
                    <a:gd name="T2" fmla="*/ 149 w 149"/>
                    <a:gd name="T3" fmla="*/ 0 h 1332"/>
                    <a:gd name="T4" fmla="*/ 149 w 149"/>
                    <a:gd name="T5" fmla="*/ 1181 h 1332"/>
                    <a:gd name="T6" fmla="*/ 0 w 149"/>
                    <a:gd name="T7" fmla="*/ 1332 h 1332"/>
                    <a:gd name="T8" fmla="*/ 0 w 149"/>
                    <a:gd name="T9" fmla="*/ 151 h 1332"/>
                    <a:gd name="T10" fmla="*/ 0 60000 65536"/>
                    <a:gd name="T11" fmla="*/ 0 60000 65536"/>
                    <a:gd name="T12" fmla="*/ 0 60000 65536"/>
                    <a:gd name="T13" fmla="*/ 0 60000 65536"/>
                    <a:gd name="T14" fmla="*/ 0 60000 65536"/>
                    <a:gd name="T15" fmla="*/ 0 w 149"/>
                    <a:gd name="T16" fmla="*/ 0 h 1332"/>
                    <a:gd name="T17" fmla="*/ 149 w 149"/>
                    <a:gd name="T18" fmla="*/ 1332 h 1332"/>
                  </a:gdLst>
                  <a:ahLst/>
                  <a:cxnLst>
                    <a:cxn ang="T10">
                      <a:pos x="T0" y="T1"/>
                    </a:cxn>
                    <a:cxn ang="T11">
                      <a:pos x="T2" y="T3"/>
                    </a:cxn>
                    <a:cxn ang="T12">
                      <a:pos x="T4" y="T5"/>
                    </a:cxn>
                    <a:cxn ang="T13">
                      <a:pos x="T6" y="T7"/>
                    </a:cxn>
                    <a:cxn ang="T14">
                      <a:pos x="T8" y="T9"/>
                    </a:cxn>
                  </a:cxnLst>
                  <a:rect l="T15" t="T16" r="T17" b="T18"/>
                  <a:pathLst>
                    <a:path w="149" h="1332">
                      <a:moveTo>
                        <a:pt x="0" y="151"/>
                      </a:moveTo>
                      <a:lnTo>
                        <a:pt x="149" y="0"/>
                      </a:lnTo>
                      <a:lnTo>
                        <a:pt x="149" y="1181"/>
                      </a:lnTo>
                      <a:lnTo>
                        <a:pt x="0" y="1332"/>
                      </a:lnTo>
                      <a:lnTo>
                        <a:pt x="0" y="15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6" name="Rectangle 177"/>
                <p:cNvSpPr>
                  <a:spLocks noChangeArrowheads="1"/>
                </p:cNvSpPr>
                <p:nvPr/>
              </p:nvSpPr>
              <p:spPr bwMode="auto">
                <a:xfrm>
                  <a:off x="2708" y="1381"/>
                  <a:ext cx="456" cy="1181"/>
                </a:xfrm>
                <a:prstGeom prst="rect">
                  <a:avLst/>
                </a:prstGeom>
                <a:solidFill>
                  <a:srgbClr val="C0C0C0"/>
                </a:solidFill>
                <a:ln w="3175">
                  <a:solidFill>
                    <a:srgbClr val="000000"/>
                  </a:solidFill>
                  <a:miter lim="800000"/>
                  <a:headEnd/>
                  <a:tailEnd/>
                </a:ln>
              </p:spPr>
              <p:txBody>
                <a:bodyPr/>
                <a:lstStyle/>
                <a:p>
                  <a:endParaRPr lang="en-US" sz="1100" b="1"/>
                </a:p>
              </p:txBody>
            </p:sp>
            <p:sp>
              <p:nvSpPr>
                <p:cNvPr id="20667" name="Freeform 178"/>
                <p:cNvSpPr>
                  <a:spLocks noEditPoints="1"/>
                </p:cNvSpPr>
                <p:nvPr/>
              </p:nvSpPr>
              <p:spPr bwMode="auto">
                <a:xfrm>
                  <a:off x="2766" y="1439"/>
                  <a:ext cx="340" cy="717"/>
                </a:xfrm>
                <a:custGeom>
                  <a:avLst/>
                  <a:gdLst>
                    <a:gd name="T0" fmla="*/ 0 w 340"/>
                    <a:gd name="T1" fmla="*/ 0 h 717"/>
                    <a:gd name="T2" fmla="*/ 340 w 340"/>
                    <a:gd name="T3" fmla="*/ 0 h 717"/>
                    <a:gd name="T4" fmla="*/ 340 w 340"/>
                    <a:gd name="T5" fmla="*/ 717 h 717"/>
                    <a:gd name="T6" fmla="*/ 0 w 340"/>
                    <a:gd name="T7" fmla="*/ 717 h 717"/>
                    <a:gd name="T8" fmla="*/ 0 w 340"/>
                    <a:gd name="T9" fmla="*/ 0 h 717"/>
                    <a:gd name="T10" fmla="*/ 8 w 340"/>
                    <a:gd name="T11" fmla="*/ 19 h 717"/>
                    <a:gd name="T12" fmla="*/ 340 w 340"/>
                    <a:gd name="T13" fmla="*/ 19 h 717"/>
                    <a:gd name="T14" fmla="*/ 340 w 340"/>
                    <a:gd name="T15" fmla="*/ 717 h 717"/>
                    <a:gd name="T16" fmla="*/ 8 w 340"/>
                    <a:gd name="T17" fmla="*/ 717 h 717"/>
                    <a:gd name="T18" fmla="*/ 8 w 340"/>
                    <a:gd name="T19" fmla="*/ 19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0"/>
                    <a:gd name="T31" fmla="*/ 0 h 717"/>
                    <a:gd name="T32" fmla="*/ 340 w 340"/>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0" h="717">
                      <a:moveTo>
                        <a:pt x="0" y="0"/>
                      </a:moveTo>
                      <a:lnTo>
                        <a:pt x="340" y="0"/>
                      </a:lnTo>
                      <a:lnTo>
                        <a:pt x="340" y="717"/>
                      </a:lnTo>
                      <a:lnTo>
                        <a:pt x="0" y="717"/>
                      </a:lnTo>
                      <a:lnTo>
                        <a:pt x="0" y="0"/>
                      </a:lnTo>
                      <a:close/>
                      <a:moveTo>
                        <a:pt x="8" y="19"/>
                      </a:moveTo>
                      <a:lnTo>
                        <a:pt x="340" y="19"/>
                      </a:lnTo>
                      <a:lnTo>
                        <a:pt x="340" y="717"/>
                      </a:lnTo>
                      <a:lnTo>
                        <a:pt x="8" y="717"/>
                      </a:lnTo>
                      <a:lnTo>
                        <a:pt x="8"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8" name="Freeform 179"/>
                <p:cNvSpPr>
                  <a:spLocks noEditPoints="1"/>
                </p:cNvSpPr>
                <p:nvPr/>
              </p:nvSpPr>
              <p:spPr bwMode="auto">
                <a:xfrm>
                  <a:off x="2774" y="1458"/>
                  <a:ext cx="332" cy="698"/>
                </a:xfrm>
                <a:custGeom>
                  <a:avLst/>
                  <a:gdLst>
                    <a:gd name="T0" fmla="*/ 0 w 332"/>
                    <a:gd name="T1" fmla="*/ 0 h 698"/>
                    <a:gd name="T2" fmla="*/ 332 w 332"/>
                    <a:gd name="T3" fmla="*/ 0 h 698"/>
                    <a:gd name="T4" fmla="*/ 332 w 332"/>
                    <a:gd name="T5" fmla="*/ 698 h 698"/>
                    <a:gd name="T6" fmla="*/ 0 w 332"/>
                    <a:gd name="T7" fmla="*/ 698 h 698"/>
                    <a:gd name="T8" fmla="*/ 0 w 332"/>
                    <a:gd name="T9" fmla="*/ 0 h 698"/>
                    <a:gd name="T10" fmla="*/ 9 w 332"/>
                    <a:gd name="T11" fmla="*/ 17 h 698"/>
                    <a:gd name="T12" fmla="*/ 332 w 332"/>
                    <a:gd name="T13" fmla="*/ 17 h 698"/>
                    <a:gd name="T14" fmla="*/ 332 w 332"/>
                    <a:gd name="T15" fmla="*/ 698 h 698"/>
                    <a:gd name="T16" fmla="*/ 9 w 332"/>
                    <a:gd name="T17" fmla="*/ 698 h 698"/>
                    <a:gd name="T18" fmla="*/ 9 w 332"/>
                    <a:gd name="T19" fmla="*/ 17 h 6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2"/>
                    <a:gd name="T31" fmla="*/ 0 h 698"/>
                    <a:gd name="T32" fmla="*/ 332 w 332"/>
                    <a:gd name="T33" fmla="*/ 698 h 6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2" h="698">
                      <a:moveTo>
                        <a:pt x="0" y="0"/>
                      </a:moveTo>
                      <a:lnTo>
                        <a:pt x="332" y="0"/>
                      </a:lnTo>
                      <a:lnTo>
                        <a:pt x="332" y="698"/>
                      </a:lnTo>
                      <a:lnTo>
                        <a:pt x="0" y="698"/>
                      </a:lnTo>
                      <a:lnTo>
                        <a:pt x="0" y="0"/>
                      </a:lnTo>
                      <a:close/>
                      <a:moveTo>
                        <a:pt x="9" y="17"/>
                      </a:moveTo>
                      <a:lnTo>
                        <a:pt x="332" y="17"/>
                      </a:lnTo>
                      <a:lnTo>
                        <a:pt x="332" y="698"/>
                      </a:lnTo>
                      <a:lnTo>
                        <a:pt x="9" y="698"/>
                      </a:lnTo>
                      <a:lnTo>
                        <a:pt x="9" y="17"/>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9" name="Freeform 180"/>
                <p:cNvSpPr>
                  <a:spLocks noEditPoints="1"/>
                </p:cNvSpPr>
                <p:nvPr/>
              </p:nvSpPr>
              <p:spPr bwMode="auto">
                <a:xfrm>
                  <a:off x="2783" y="1475"/>
                  <a:ext cx="323" cy="681"/>
                </a:xfrm>
                <a:custGeom>
                  <a:avLst/>
                  <a:gdLst>
                    <a:gd name="T0" fmla="*/ 0 w 323"/>
                    <a:gd name="T1" fmla="*/ 0 h 681"/>
                    <a:gd name="T2" fmla="*/ 323 w 323"/>
                    <a:gd name="T3" fmla="*/ 0 h 681"/>
                    <a:gd name="T4" fmla="*/ 323 w 323"/>
                    <a:gd name="T5" fmla="*/ 681 h 681"/>
                    <a:gd name="T6" fmla="*/ 0 w 323"/>
                    <a:gd name="T7" fmla="*/ 681 h 681"/>
                    <a:gd name="T8" fmla="*/ 0 w 323"/>
                    <a:gd name="T9" fmla="*/ 0 h 681"/>
                    <a:gd name="T10" fmla="*/ 10 w 323"/>
                    <a:gd name="T11" fmla="*/ 20 h 681"/>
                    <a:gd name="T12" fmla="*/ 323 w 323"/>
                    <a:gd name="T13" fmla="*/ 20 h 681"/>
                    <a:gd name="T14" fmla="*/ 323 w 323"/>
                    <a:gd name="T15" fmla="*/ 681 h 681"/>
                    <a:gd name="T16" fmla="*/ 10 w 323"/>
                    <a:gd name="T17" fmla="*/ 681 h 681"/>
                    <a:gd name="T18" fmla="*/ 10 w 323"/>
                    <a:gd name="T19" fmla="*/ 20 h 6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3"/>
                    <a:gd name="T31" fmla="*/ 0 h 681"/>
                    <a:gd name="T32" fmla="*/ 323 w 323"/>
                    <a:gd name="T33" fmla="*/ 681 h 6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3" h="681">
                      <a:moveTo>
                        <a:pt x="0" y="0"/>
                      </a:moveTo>
                      <a:lnTo>
                        <a:pt x="323" y="0"/>
                      </a:lnTo>
                      <a:lnTo>
                        <a:pt x="323" y="681"/>
                      </a:lnTo>
                      <a:lnTo>
                        <a:pt x="0" y="681"/>
                      </a:lnTo>
                      <a:lnTo>
                        <a:pt x="0" y="0"/>
                      </a:lnTo>
                      <a:close/>
                      <a:moveTo>
                        <a:pt x="10" y="20"/>
                      </a:moveTo>
                      <a:lnTo>
                        <a:pt x="323" y="20"/>
                      </a:lnTo>
                      <a:lnTo>
                        <a:pt x="323" y="681"/>
                      </a:lnTo>
                      <a:lnTo>
                        <a:pt x="10" y="681"/>
                      </a:lnTo>
                      <a:lnTo>
                        <a:pt x="10" y="2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0" name="Freeform 181"/>
                <p:cNvSpPr>
                  <a:spLocks noEditPoints="1"/>
                </p:cNvSpPr>
                <p:nvPr/>
              </p:nvSpPr>
              <p:spPr bwMode="auto">
                <a:xfrm>
                  <a:off x="2793" y="1495"/>
                  <a:ext cx="313" cy="661"/>
                </a:xfrm>
                <a:custGeom>
                  <a:avLst/>
                  <a:gdLst>
                    <a:gd name="T0" fmla="*/ 0 w 313"/>
                    <a:gd name="T1" fmla="*/ 0 h 661"/>
                    <a:gd name="T2" fmla="*/ 313 w 313"/>
                    <a:gd name="T3" fmla="*/ 0 h 661"/>
                    <a:gd name="T4" fmla="*/ 313 w 313"/>
                    <a:gd name="T5" fmla="*/ 661 h 661"/>
                    <a:gd name="T6" fmla="*/ 0 w 313"/>
                    <a:gd name="T7" fmla="*/ 661 h 661"/>
                    <a:gd name="T8" fmla="*/ 0 w 313"/>
                    <a:gd name="T9" fmla="*/ 0 h 661"/>
                    <a:gd name="T10" fmla="*/ 8 w 313"/>
                    <a:gd name="T11" fmla="*/ 19 h 661"/>
                    <a:gd name="T12" fmla="*/ 313 w 313"/>
                    <a:gd name="T13" fmla="*/ 19 h 661"/>
                    <a:gd name="T14" fmla="*/ 313 w 313"/>
                    <a:gd name="T15" fmla="*/ 661 h 661"/>
                    <a:gd name="T16" fmla="*/ 8 w 313"/>
                    <a:gd name="T17" fmla="*/ 661 h 661"/>
                    <a:gd name="T18" fmla="*/ 8 w 313"/>
                    <a:gd name="T19" fmla="*/ 19 h 6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3"/>
                    <a:gd name="T31" fmla="*/ 0 h 661"/>
                    <a:gd name="T32" fmla="*/ 313 w 313"/>
                    <a:gd name="T33" fmla="*/ 661 h 6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3" h="661">
                      <a:moveTo>
                        <a:pt x="0" y="0"/>
                      </a:moveTo>
                      <a:lnTo>
                        <a:pt x="313" y="0"/>
                      </a:lnTo>
                      <a:lnTo>
                        <a:pt x="313" y="661"/>
                      </a:lnTo>
                      <a:lnTo>
                        <a:pt x="0" y="661"/>
                      </a:lnTo>
                      <a:lnTo>
                        <a:pt x="0" y="0"/>
                      </a:lnTo>
                      <a:close/>
                      <a:moveTo>
                        <a:pt x="8" y="19"/>
                      </a:moveTo>
                      <a:lnTo>
                        <a:pt x="313" y="19"/>
                      </a:lnTo>
                      <a:lnTo>
                        <a:pt x="313" y="661"/>
                      </a:lnTo>
                      <a:lnTo>
                        <a:pt x="8" y="661"/>
                      </a:lnTo>
                      <a:lnTo>
                        <a:pt x="8" y="19"/>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1" name="Freeform 182"/>
                <p:cNvSpPr>
                  <a:spLocks noEditPoints="1"/>
                </p:cNvSpPr>
                <p:nvPr/>
              </p:nvSpPr>
              <p:spPr bwMode="auto">
                <a:xfrm>
                  <a:off x="2801" y="1514"/>
                  <a:ext cx="305" cy="642"/>
                </a:xfrm>
                <a:custGeom>
                  <a:avLst/>
                  <a:gdLst>
                    <a:gd name="T0" fmla="*/ 0 w 305"/>
                    <a:gd name="T1" fmla="*/ 0 h 642"/>
                    <a:gd name="T2" fmla="*/ 305 w 305"/>
                    <a:gd name="T3" fmla="*/ 0 h 642"/>
                    <a:gd name="T4" fmla="*/ 305 w 305"/>
                    <a:gd name="T5" fmla="*/ 642 h 642"/>
                    <a:gd name="T6" fmla="*/ 0 w 305"/>
                    <a:gd name="T7" fmla="*/ 642 h 642"/>
                    <a:gd name="T8" fmla="*/ 0 w 305"/>
                    <a:gd name="T9" fmla="*/ 0 h 642"/>
                    <a:gd name="T10" fmla="*/ 9 w 305"/>
                    <a:gd name="T11" fmla="*/ 19 h 642"/>
                    <a:gd name="T12" fmla="*/ 305 w 305"/>
                    <a:gd name="T13" fmla="*/ 19 h 642"/>
                    <a:gd name="T14" fmla="*/ 305 w 305"/>
                    <a:gd name="T15" fmla="*/ 642 h 642"/>
                    <a:gd name="T16" fmla="*/ 9 w 305"/>
                    <a:gd name="T17" fmla="*/ 642 h 642"/>
                    <a:gd name="T18" fmla="*/ 9 w 305"/>
                    <a:gd name="T19" fmla="*/ 19 h 6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5"/>
                    <a:gd name="T31" fmla="*/ 0 h 642"/>
                    <a:gd name="T32" fmla="*/ 305 w 305"/>
                    <a:gd name="T33" fmla="*/ 642 h 6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5" h="642">
                      <a:moveTo>
                        <a:pt x="0" y="0"/>
                      </a:moveTo>
                      <a:lnTo>
                        <a:pt x="305" y="0"/>
                      </a:lnTo>
                      <a:lnTo>
                        <a:pt x="305" y="642"/>
                      </a:lnTo>
                      <a:lnTo>
                        <a:pt x="0" y="642"/>
                      </a:lnTo>
                      <a:lnTo>
                        <a:pt x="0" y="0"/>
                      </a:lnTo>
                      <a:close/>
                      <a:moveTo>
                        <a:pt x="9" y="19"/>
                      </a:moveTo>
                      <a:lnTo>
                        <a:pt x="305" y="19"/>
                      </a:lnTo>
                      <a:lnTo>
                        <a:pt x="305" y="642"/>
                      </a:lnTo>
                      <a:lnTo>
                        <a:pt x="9" y="642"/>
                      </a:lnTo>
                      <a:lnTo>
                        <a:pt x="9" y="1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2" name="Freeform 183"/>
                <p:cNvSpPr>
                  <a:spLocks noEditPoints="1"/>
                </p:cNvSpPr>
                <p:nvPr/>
              </p:nvSpPr>
              <p:spPr bwMode="auto">
                <a:xfrm>
                  <a:off x="2810" y="1533"/>
                  <a:ext cx="296" cy="623"/>
                </a:xfrm>
                <a:custGeom>
                  <a:avLst/>
                  <a:gdLst>
                    <a:gd name="T0" fmla="*/ 0 w 296"/>
                    <a:gd name="T1" fmla="*/ 0 h 623"/>
                    <a:gd name="T2" fmla="*/ 296 w 296"/>
                    <a:gd name="T3" fmla="*/ 0 h 623"/>
                    <a:gd name="T4" fmla="*/ 296 w 296"/>
                    <a:gd name="T5" fmla="*/ 623 h 623"/>
                    <a:gd name="T6" fmla="*/ 0 w 296"/>
                    <a:gd name="T7" fmla="*/ 623 h 623"/>
                    <a:gd name="T8" fmla="*/ 0 w 296"/>
                    <a:gd name="T9" fmla="*/ 0 h 623"/>
                    <a:gd name="T10" fmla="*/ 10 w 296"/>
                    <a:gd name="T11" fmla="*/ 19 h 623"/>
                    <a:gd name="T12" fmla="*/ 296 w 296"/>
                    <a:gd name="T13" fmla="*/ 19 h 623"/>
                    <a:gd name="T14" fmla="*/ 296 w 296"/>
                    <a:gd name="T15" fmla="*/ 623 h 623"/>
                    <a:gd name="T16" fmla="*/ 10 w 296"/>
                    <a:gd name="T17" fmla="*/ 623 h 623"/>
                    <a:gd name="T18" fmla="*/ 10 w 296"/>
                    <a:gd name="T19" fmla="*/ 19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623"/>
                    <a:gd name="T32" fmla="*/ 296 w 296"/>
                    <a:gd name="T33" fmla="*/ 623 h 6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623">
                      <a:moveTo>
                        <a:pt x="0" y="0"/>
                      </a:moveTo>
                      <a:lnTo>
                        <a:pt x="296" y="0"/>
                      </a:lnTo>
                      <a:lnTo>
                        <a:pt x="296" y="623"/>
                      </a:lnTo>
                      <a:lnTo>
                        <a:pt x="0" y="623"/>
                      </a:lnTo>
                      <a:lnTo>
                        <a:pt x="0" y="0"/>
                      </a:lnTo>
                      <a:close/>
                      <a:moveTo>
                        <a:pt x="10" y="19"/>
                      </a:moveTo>
                      <a:lnTo>
                        <a:pt x="296" y="19"/>
                      </a:lnTo>
                      <a:lnTo>
                        <a:pt x="296" y="623"/>
                      </a:lnTo>
                      <a:lnTo>
                        <a:pt x="10" y="623"/>
                      </a:lnTo>
                      <a:lnTo>
                        <a:pt x="10" y="19"/>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3" name="Freeform 184"/>
                <p:cNvSpPr>
                  <a:spLocks noEditPoints="1"/>
                </p:cNvSpPr>
                <p:nvPr/>
              </p:nvSpPr>
              <p:spPr bwMode="auto">
                <a:xfrm>
                  <a:off x="2820" y="1552"/>
                  <a:ext cx="286" cy="604"/>
                </a:xfrm>
                <a:custGeom>
                  <a:avLst/>
                  <a:gdLst>
                    <a:gd name="T0" fmla="*/ 0 w 286"/>
                    <a:gd name="T1" fmla="*/ 0 h 604"/>
                    <a:gd name="T2" fmla="*/ 286 w 286"/>
                    <a:gd name="T3" fmla="*/ 0 h 604"/>
                    <a:gd name="T4" fmla="*/ 286 w 286"/>
                    <a:gd name="T5" fmla="*/ 604 h 604"/>
                    <a:gd name="T6" fmla="*/ 0 w 286"/>
                    <a:gd name="T7" fmla="*/ 604 h 604"/>
                    <a:gd name="T8" fmla="*/ 0 w 286"/>
                    <a:gd name="T9" fmla="*/ 0 h 604"/>
                    <a:gd name="T10" fmla="*/ 7 w 286"/>
                    <a:gd name="T11" fmla="*/ 19 h 604"/>
                    <a:gd name="T12" fmla="*/ 286 w 286"/>
                    <a:gd name="T13" fmla="*/ 19 h 604"/>
                    <a:gd name="T14" fmla="*/ 286 w 286"/>
                    <a:gd name="T15" fmla="*/ 604 h 604"/>
                    <a:gd name="T16" fmla="*/ 7 w 286"/>
                    <a:gd name="T17" fmla="*/ 604 h 604"/>
                    <a:gd name="T18" fmla="*/ 7 w 286"/>
                    <a:gd name="T19" fmla="*/ 19 h 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
                    <a:gd name="T31" fmla="*/ 0 h 604"/>
                    <a:gd name="T32" fmla="*/ 286 w 286"/>
                    <a:gd name="T33" fmla="*/ 604 h 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 h="604">
                      <a:moveTo>
                        <a:pt x="0" y="0"/>
                      </a:moveTo>
                      <a:lnTo>
                        <a:pt x="286" y="0"/>
                      </a:lnTo>
                      <a:lnTo>
                        <a:pt x="286" y="604"/>
                      </a:lnTo>
                      <a:lnTo>
                        <a:pt x="0" y="604"/>
                      </a:lnTo>
                      <a:lnTo>
                        <a:pt x="0" y="0"/>
                      </a:lnTo>
                      <a:close/>
                      <a:moveTo>
                        <a:pt x="7" y="19"/>
                      </a:moveTo>
                      <a:lnTo>
                        <a:pt x="286" y="19"/>
                      </a:lnTo>
                      <a:lnTo>
                        <a:pt x="286" y="604"/>
                      </a:lnTo>
                      <a:lnTo>
                        <a:pt x="7" y="604"/>
                      </a:lnTo>
                      <a:lnTo>
                        <a:pt x="7" y="1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4" name="Freeform 185"/>
                <p:cNvSpPr>
                  <a:spLocks noEditPoints="1"/>
                </p:cNvSpPr>
                <p:nvPr/>
              </p:nvSpPr>
              <p:spPr bwMode="auto">
                <a:xfrm>
                  <a:off x="2827" y="1571"/>
                  <a:ext cx="279" cy="585"/>
                </a:xfrm>
                <a:custGeom>
                  <a:avLst/>
                  <a:gdLst>
                    <a:gd name="T0" fmla="*/ 0 w 279"/>
                    <a:gd name="T1" fmla="*/ 0 h 585"/>
                    <a:gd name="T2" fmla="*/ 279 w 279"/>
                    <a:gd name="T3" fmla="*/ 0 h 585"/>
                    <a:gd name="T4" fmla="*/ 279 w 279"/>
                    <a:gd name="T5" fmla="*/ 585 h 585"/>
                    <a:gd name="T6" fmla="*/ 0 w 279"/>
                    <a:gd name="T7" fmla="*/ 585 h 585"/>
                    <a:gd name="T8" fmla="*/ 0 w 279"/>
                    <a:gd name="T9" fmla="*/ 0 h 585"/>
                    <a:gd name="T10" fmla="*/ 10 w 279"/>
                    <a:gd name="T11" fmla="*/ 19 h 585"/>
                    <a:gd name="T12" fmla="*/ 279 w 279"/>
                    <a:gd name="T13" fmla="*/ 19 h 585"/>
                    <a:gd name="T14" fmla="*/ 279 w 279"/>
                    <a:gd name="T15" fmla="*/ 585 h 585"/>
                    <a:gd name="T16" fmla="*/ 10 w 279"/>
                    <a:gd name="T17" fmla="*/ 585 h 585"/>
                    <a:gd name="T18" fmla="*/ 10 w 279"/>
                    <a:gd name="T19" fmla="*/ 19 h 5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9"/>
                    <a:gd name="T31" fmla="*/ 0 h 585"/>
                    <a:gd name="T32" fmla="*/ 279 w 279"/>
                    <a:gd name="T33" fmla="*/ 585 h 5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9" h="585">
                      <a:moveTo>
                        <a:pt x="0" y="0"/>
                      </a:moveTo>
                      <a:lnTo>
                        <a:pt x="279" y="0"/>
                      </a:lnTo>
                      <a:lnTo>
                        <a:pt x="279" y="585"/>
                      </a:lnTo>
                      <a:lnTo>
                        <a:pt x="0" y="585"/>
                      </a:lnTo>
                      <a:lnTo>
                        <a:pt x="0" y="0"/>
                      </a:lnTo>
                      <a:close/>
                      <a:moveTo>
                        <a:pt x="10" y="19"/>
                      </a:moveTo>
                      <a:lnTo>
                        <a:pt x="279" y="19"/>
                      </a:lnTo>
                      <a:lnTo>
                        <a:pt x="279" y="585"/>
                      </a:lnTo>
                      <a:lnTo>
                        <a:pt x="10" y="585"/>
                      </a:lnTo>
                      <a:lnTo>
                        <a:pt x="10" y="19"/>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5" name="Freeform 186"/>
                <p:cNvSpPr>
                  <a:spLocks noEditPoints="1"/>
                </p:cNvSpPr>
                <p:nvPr/>
              </p:nvSpPr>
              <p:spPr bwMode="auto">
                <a:xfrm>
                  <a:off x="2837" y="1590"/>
                  <a:ext cx="269" cy="566"/>
                </a:xfrm>
                <a:custGeom>
                  <a:avLst/>
                  <a:gdLst>
                    <a:gd name="T0" fmla="*/ 0 w 269"/>
                    <a:gd name="T1" fmla="*/ 0 h 566"/>
                    <a:gd name="T2" fmla="*/ 269 w 269"/>
                    <a:gd name="T3" fmla="*/ 0 h 566"/>
                    <a:gd name="T4" fmla="*/ 269 w 269"/>
                    <a:gd name="T5" fmla="*/ 566 h 566"/>
                    <a:gd name="T6" fmla="*/ 0 w 269"/>
                    <a:gd name="T7" fmla="*/ 566 h 566"/>
                    <a:gd name="T8" fmla="*/ 0 w 269"/>
                    <a:gd name="T9" fmla="*/ 0 h 566"/>
                    <a:gd name="T10" fmla="*/ 10 w 269"/>
                    <a:gd name="T11" fmla="*/ 18 h 566"/>
                    <a:gd name="T12" fmla="*/ 269 w 269"/>
                    <a:gd name="T13" fmla="*/ 18 h 566"/>
                    <a:gd name="T14" fmla="*/ 269 w 269"/>
                    <a:gd name="T15" fmla="*/ 566 h 566"/>
                    <a:gd name="T16" fmla="*/ 10 w 269"/>
                    <a:gd name="T17" fmla="*/ 566 h 566"/>
                    <a:gd name="T18" fmla="*/ 10 w 269"/>
                    <a:gd name="T19" fmla="*/ 18 h 5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566"/>
                    <a:gd name="T32" fmla="*/ 269 w 269"/>
                    <a:gd name="T33" fmla="*/ 566 h 5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566">
                      <a:moveTo>
                        <a:pt x="0" y="0"/>
                      </a:moveTo>
                      <a:lnTo>
                        <a:pt x="269" y="0"/>
                      </a:lnTo>
                      <a:lnTo>
                        <a:pt x="269" y="566"/>
                      </a:lnTo>
                      <a:lnTo>
                        <a:pt x="0" y="566"/>
                      </a:lnTo>
                      <a:lnTo>
                        <a:pt x="0" y="0"/>
                      </a:lnTo>
                      <a:close/>
                      <a:moveTo>
                        <a:pt x="10" y="18"/>
                      </a:moveTo>
                      <a:lnTo>
                        <a:pt x="269" y="18"/>
                      </a:lnTo>
                      <a:lnTo>
                        <a:pt x="269" y="566"/>
                      </a:lnTo>
                      <a:lnTo>
                        <a:pt x="10" y="566"/>
                      </a:lnTo>
                      <a:lnTo>
                        <a:pt x="10" y="18"/>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6" name="Freeform 187"/>
                <p:cNvSpPr>
                  <a:spLocks noEditPoints="1"/>
                </p:cNvSpPr>
                <p:nvPr/>
              </p:nvSpPr>
              <p:spPr bwMode="auto">
                <a:xfrm>
                  <a:off x="2847" y="1608"/>
                  <a:ext cx="259" cy="548"/>
                </a:xfrm>
                <a:custGeom>
                  <a:avLst/>
                  <a:gdLst>
                    <a:gd name="T0" fmla="*/ 0 w 259"/>
                    <a:gd name="T1" fmla="*/ 0 h 548"/>
                    <a:gd name="T2" fmla="*/ 259 w 259"/>
                    <a:gd name="T3" fmla="*/ 0 h 548"/>
                    <a:gd name="T4" fmla="*/ 259 w 259"/>
                    <a:gd name="T5" fmla="*/ 548 h 548"/>
                    <a:gd name="T6" fmla="*/ 0 w 259"/>
                    <a:gd name="T7" fmla="*/ 548 h 548"/>
                    <a:gd name="T8" fmla="*/ 0 w 259"/>
                    <a:gd name="T9" fmla="*/ 0 h 548"/>
                    <a:gd name="T10" fmla="*/ 7 w 259"/>
                    <a:gd name="T11" fmla="*/ 19 h 548"/>
                    <a:gd name="T12" fmla="*/ 259 w 259"/>
                    <a:gd name="T13" fmla="*/ 19 h 548"/>
                    <a:gd name="T14" fmla="*/ 259 w 259"/>
                    <a:gd name="T15" fmla="*/ 548 h 548"/>
                    <a:gd name="T16" fmla="*/ 7 w 259"/>
                    <a:gd name="T17" fmla="*/ 548 h 548"/>
                    <a:gd name="T18" fmla="*/ 7 w 259"/>
                    <a:gd name="T19" fmla="*/ 19 h 5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9"/>
                    <a:gd name="T31" fmla="*/ 0 h 548"/>
                    <a:gd name="T32" fmla="*/ 259 w 259"/>
                    <a:gd name="T33" fmla="*/ 548 h 5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9" h="548">
                      <a:moveTo>
                        <a:pt x="0" y="0"/>
                      </a:moveTo>
                      <a:lnTo>
                        <a:pt x="259" y="0"/>
                      </a:lnTo>
                      <a:lnTo>
                        <a:pt x="259" y="548"/>
                      </a:lnTo>
                      <a:lnTo>
                        <a:pt x="0" y="548"/>
                      </a:lnTo>
                      <a:lnTo>
                        <a:pt x="0" y="0"/>
                      </a:lnTo>
                      <a:close/>
                      <a:moveTo>
                        <a:pt x="7" y="19"/>
                      </a:moveTo>
                      <a:lnTo>
                        <a:pt x="259" y="19"/>
                      </a:lnTo>
                      <a:lnTo>
                        <a:pt x="259" y="548"/>
                      </a:lnTo>
                      <a:lnTo>
                        <a:pt x="7" y="548"/>
                      </a:lnTo>
                      <a:lnTo>
                        <a:pt x="7" y="1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7" name="Freeform 188"/>
                <p:cNvSpPr>
                  <a:spLocks noEditPoints="1"/>
                </p:cNvSpPr>
                <p:nvPr/>
              </p:nvSpPr>
              <p:spPr bwMode="auto">
                <a:xfrm>
                  <a:off x="2854" y="1627"/>
                  <a:ext cx="252" cy="529"/>
                </a:xfrm>
                <a:custGeom>
                  <a:avLst/>
                  <a:gdLst>
                    <a:gd name="T0" fmla="*/ 0 w 252"/>
                    <a:gd name="T1" fmla="*/ 0 h 529"/>
                    <a:gd name="T2" fmla="*/ 252 w 252"/>
                    <a:gd name="T3" fmla="*/ 0 h 529"/>
                    <a:gd name="T4" fmla="*/ 252 w 252"/>
                    <a:gd name="T5" fmla="*/ 529 h 529"/>
                    <a:gd name="T6" fmla="*/ 0 w 252"/>
                    <a:gd name="T7" fmla="*/ 529 h 529"/>
                    <a:gd name="T8" fmla="*/ 0 w 252"/>
                    <a:gd name="T9" fmla="*/ 0 h 529"/>
                    <a:gd name="T10" fmla="*/ 10 w 252"/>
                    <a:gd name="T11" fmla="*/ 19 h 529"/>
                    <a:gd name="T12" fmla="*/ 252 w 252"/>
                    <a:gd name="T13" fmla="*/ 19 h 529"/>
                    <a:gd name="T14" fmla="*/ 252 w 252"/>
                    <a:gd name="T15" fmla="*/ 529 h 529"/>
                    <a:gd name="T16" fmla="*/ 10 w 252"/>
                    <a:gd name="T17" fmla="*/ 529 h 529"/>
                    <a:gd name="T18" fmla="*/ 10 w 252"/>
                    <a:gd name="T19" fmla="*/ 19 h 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2"/>
                    <a:gd name="T31" fmla="*/ 0 h 529"/>
                    <a:gd name="T32" fmla="*/ 252 w 252"/>
                    <a:gd name="T33" fmla="*/ 529 h 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2" h="529">
                      <a:moveTo>
                        <a:pt x="0" y="0"/>
                      </a:moveTo>
                      <a:lnTo>
                        <a:pt x="252" y="0"/>
                      </a:lnTo>
                      <a:lnTo>
                        <a:pt x="252" y="529"/>
                      </a:lnTo>
                      <a:lnTo>
                        <a:pt x="0" y="529"/>
                      </a:lnTo>
                      <a:lnTo>
                        <a:pt x="0" y="0"/>
                      </a:lnTo>
                      <a:close/>
                      <a:moveTo>
                        <a:pt x="10" y="19"/>
                      </a:moveTo>
                      <a:lnTo>
                        <a:pt x="252" y="19"/>
                      </a:lnTo>
                      <a:lnTo>
                        <a:pt x="252" y="529"/>
                      </a:lnTo>
                      <a:lnTo>
                        <a:pt x="10" y="529"/>
                      </a:lnTo>
                      <a:lnTo>
                        <a:pt x="10" y="19"/>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8" name="Freeform 189"/>
                <p:cNvSpPr>
                  <a:spLocks noEditPoints="1"/>
                </p:cNvSpPr>
                <p:nvPr/>
              </p:nvSpPr>
              <p:spPr bwMode="auto">
                <a:xfrm>
                  <a:off x="2864" y="1646"/>
                  <a:ext cx="242" cy="510"/>
                </a:xfrm>
                <a:custGeom>
                  <a:avLst/>
                  <a:gdLst>
                    <a:gd name="T0" fmla="*/ 0 w 242"/>
                    <a:gd name="T1" fmla="*/ 0 h 510"/>
                    <a:gd name="T2" fmla="*/ 242 w 242"/>
                    <a:gd name="T3" fmla="*/ 0 h 510"/>
                    <a:gd name="T4" fmla="*/ 242 w 242"/>
                    <a:gd name="T5" fmla="*/ 510 h 510"/>
                    <a:gd name="T6" fmla="*/ 0 w 242"/>
                    <a:gd name="T7" fmla="*/ 510 h 510"/>
                    <a:gd name="T8" fmla="*/ 0 w 242"/>
                    <a:gd name="T9" fmla="*/ 0 h 510"/>
                    <a:gd name="T10" fmla="*/ 10 w 242"/>
                    <a:gd name="T11" fmla="*/ 19 h 510"/>
                    <a:gd name="T12" fmla="*/ 242 w 242"/>
                    <a:gd name="T13" fmla="*/ 19 h 510"/>
                    <a:gd name="T14" fmla="*/ 242 w 242"/>
                    <a:gd name="T15" fmla="*/ 510 h 510"/>
                    <a:gd name="T16" fmla="*/ 10 w 242"/>
                    <a:gd name="T17" fmla="*/ 510 h 510"/>
                    <a:gd name="T18" fmla="*/ 10 w 242"/>
                    <a:gd name="T19" fmla="*/ 19 h 5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2"/>
                    <a:gd name="T31" fmla="*/ 0 h 510"/>
                    <a:gd name="T32" fmla="*/ 242 w 242"/>
                    <a:gd name="T33" fmla="*/ 510 h 5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2" h="510">
                      <a:moveTo>
                        <a:pt x="0" y="0"/>
                      </a:moveTo>
                      <a:lnTo>
                        <a:pt x="242" y="0"/>
                      </a:lnTo>
                      <a:lnTo>
                        <a:pt x="242" y="510"/>
                      </a:lnTo>
                      <a:lnTo>
                        <a:pt x="0" y="510"/>
                      </a:lnTo>
                      <a:lnTo>
                        <a:pt x="0" y="0"/>
                      </a:lnTo>
                      <a:close/>
                      <a:moveTo>
                        <a:pt x="10" y="19"/>
                      </a:moveTo>
                      <a:lnTo>
                        <a:pt x="242" y="19"/>
                      </a:lnTo>
                      <a:lnTo>
                        <a:pt x="242" y="510"/>
                      </a:lnTo>
                      <a:lnTo>
                        <a:pt x="10" y="510"/>
                      </a:lnTo>
                      <a:lnTo>
                        <a:pt x="10" y="19"/>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9" name="Freeform 190"/>
                <p:cNvSpPr>
                  <a:spLocks noEditPoints="1"/>
                </p:cNvSpPr>
                <p:nvPr/>
              </p:nvSpPr>
              <p:spPr bwMode="auto">
                <a:xfrm>
                  <a:off x="2874" y="1665"/>
                  <a:ext cx="232" cy="491"/>
                </a:xfrm>
                <a:custGeom>
                  <a:avLst/>
                  <a:gdLst>
                    <a:gd name="T0" fmla="*/ 0 w 232"/>
                    <a:gd name="T1" fmla="*/ 0 h 491"/>
                    <a:gd name="T2" fmla="*/ 232 w 232"/>
                    <a:gd name="T3" fmla="*/ 0 h 491"/>
                    <a:gd name="T4" fmla="*/ 232 w 232"/>
                    <a:gd name="T5" fmla="*/ 491 h 491"/>
                    <a:gd name="T6" fmla="*/ 0 w 232"/>
                    <a:gd name="T7" fmla="*/ 491 h 491"/>
                    <a:gd name="T8" fmla="*/ 0 w 232"/>
                    <a:gd name="T9" fmla="*/ 0 h 491"/>
                    <a:gd name="T10" fmla="*/ 7 w 232"/>
                    <a:gd name="T11" fmla="*/ 19 h 491"/>
                    <a:gd name="T12" fmla="*/ 232 w 232"/>
                    <a:gd name="T13" fmla="*/ 19 h 491"/>
                    <a:gd name="T14" fmla="*/ 232 w 232"/>
                    <a:gd name="T15" fmla="*/ 491 h 491"/>
                    <a:gd name="T16" fmla="*/ 7 w 232"/>
                    <a:gd name="T17" fmla="*/ 491 h 491"/>
                    <a:gd name="T18" fmla="*/ 7 w 232"/>
                    <a:gd name="T19" fmla="*/ 19 h 4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2"/>
                    <a:gd name="T31" fmla="*/ 0 h 491"/>
                    <a:gd name="T32" fmla="*/ 232 w 232"/>
                    <a:gd name="T33" fmla="*/ 491 h 4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2" h="491">
                      <a:moveTo>
                        <a:pt x="0" y="0"/>
                      </a:moveTo>
                      <a:lnTo>
                        <a:pt x="232" y="0"/>
                      </a:lnTo>
                      <a:lnTo>
                        <a:pt x="232" y="491"/>
                      </a:lnTo>
                      <a:lnTo>
                        <a:pt x="0" y="491"/>
                      </a:lnTo>
                      <a:lnTo>
                        <a:pt x="0" y="0"/>
                      </a:lnTo>
                      <a:close/>
                      <a:moveTo>
                        <a:pt x="7" y="19"/>
                      </a:moveTo>
                      <a:lnTo>
                        <a:pt x="232" y="19"/>
                      </a:lnTo>
                      <a:lnTo>
                        <a:pt x="232" y="491"/>
                      </a:lnTo>
                      <a:lnTo>
                        <a:pt x="7" y="491"/>
                      </a:lnTo>
                      <a:lnTo>
                        <a:pt x="7" y="19"/>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0" name="Freeform 191"/>
                <p:cNvSpPr>
                  <a:spLocks noEditPoints="1"/>
                </p:cNvSpPr>
                <p:nvPr/>
              </p:nvSpPr>
              <p:spPr bwMode="auto">
                <a:xfrm>
                  <a:off x="2881" y="1684"/>
                  <a:ext cx="225" cy="472"/>
                </a:xfrm>
                <a:custGeom>
                  <a:avLst/>
                  <a:gdLst>
                    <a:gd name="T0" fmla="*/ 0 w 225"/>
                    <a:gd name="T1" fmla="*/ 0 h 472"/>
                    <a:gd name="T2" fmla="*/ 225 w 225"/>
                    <a:gd name="T3" fmla="*/ 0 h 472"/>
                    <a:gd name="T4" fmla="*/ 225 w 225"/>
                    <a:gd name="T5" fmla="*/ 472 h 472"/>
                    <a:gd name="T6" fmla="*/ 0 w 225"/>
                    <a:gd name="T7" fmla="*/ 472 h 472"/>
                    <a:gd name="T8" fmla="*/ 0 w 225"/>
                    <a:gd name="T9" fmla="*/ 0 h 472"/>
                    <a:gd name="T10" fmla="*/ 10 w 225"/>
                    <a:gd name="T11" fmla="*/ 19 h 472"/>
                    <a:gd name="T12" fmla="*/ 225 w 225"/>
                    <a:gd name="T13" fmla="*/ 19 h 472"/>
                    <a:gd name="T14" fmla="*/ 225 w 225"/>
                    <a:gd name="T15" fmla="*/ 472 h 472"/>
                    <a:gd name="T16" fmla="*/ 10 w 225"/>
                    <a:gd name="T17" fmla="*/ 472 h 472"/>
                    <a:gd name="T18" fmla="*/ 10 w 225"/>
                    <a:gd name="T19" fmla="*/ 19 h 4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472"/>
                    <a:gd name="T32" fmla="*/ 225 w 225"/>
                    <a:gd name="T33" fmla="*/ 472 h 4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472">
                      <a:moveTo>
                        <a:pt x="0" y="0"/>
                      </a:moveTo>
                      <a:lnTo>
                        <a:pt x="225" y="0"/>
                      </a:lnTo>
                      <a:lnTo>
                        <a:pt x="225" y="472"/>
                      </a:lnTo>
                      <a:lnTo>
                        <a:pt x="0" y="472"/>
                      </a:lnTo>
                      <a:lnTo>
                        <a:pt x="0" y="0"/>
                      </a:lnTo>
                      <a:close/>
                      <a:moveTo>
                        <a:pt x="10" y="19"/>
                      </a:moveTo>
                      <a:lnTo>
                        <a:pt x="225" y="19"/>
                      </a:lnTo>
                      <a:lnTo>
                        <a:pt x="225" y="472"/>
                      </a:lnTo>
                      <a:lnTo>
                        <a:pt x="10" y="472"/>
                      </a:lnTo>
                      <a:lnTo>
                        <a:pt x="10" y="19"/>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1" name="Freeform 192"/>
                <p:cNvSpPr>
                  <a:spLocks noEditPoints="1"/>
                </p:cNvSpPr>
                <p:nvPr/>
              </p:nvSpPr>
              <p:spPr bwMode="auto">
                <a:xfrm>
                  <a:off x="2891" y="1703"/>
                  <a:ext cx="215" cy="453"/>
                </a:xfrm>
                <a:custGeom>
                  <a:avLst/>
                  <a:gdLst>
                    <a:gd name="T0" fmla="*/ 0 w 215"/>
                    <a:gd name="T1" fmla="*/ 0 h 453"/>
                    <a:gd name="T2" fmla="*/ 215 w 215"/>
                    <a:gd name="T3" fmla="*/ 0 h 453"/>
                    <a:gd name="T4" fmla="*/ 215 w 215"/>
                    <a:gd name="T5" fmla="*/ 453 h 453"/>
                    <a:gd name="T6" fmla="*/ 0 w 215"/>
                    <a:gd name="T7" fmla="*/ 453 h 453"/>
                    <a:gd name="T8" fmla="*/ 0 w 215"/>
                    <a:gd name="T9" fmla="*/ 0 h 453"/>
                    <a:gd name="T10" fmla="*/ 9 w 215"/>
                    <a:gd name="T11" fmla="*/ 18 h 453"/>
                    <a:gd name="T12" fmla="*/ 215 w 215"/>
                    <a:gd name="T13" fmla="*/ 18 h 453"/>
                    <a:gd name="T14" fmla="*/ 215 w 215"/>
                    <a:gd name="T15" fmla="*/ 453 h 453"/>
                    <a:gd name="T16" fmla="*/ 9 w 215"/>
                    <a:gd name="T17" fmla="*/ 453 h 453"/>
                    <a:gd name="T18" fmla="*/ 9 w 215"/>
                    <a:gd name="T19" fmla="*/ 18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453"/>
                    <a:gd name="T32" fmla="*/ 215 w 215"/>
                    <a:gd name="T33" fmla="*/ 453 h 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453">
                      <a:moveTo>
                        <a:pt x="0" y="0"/>
                      </a:moveTo>
                      <a:lnTo>
                        <a:pt x="215" y="0"/>
                      </a:lnTo>
                      <a:lnTo>
                        <a:pt x="215" y="453"/>
                      </a:lnTo>
                      <a:lnTo>
                        <a:pt x="0" y="453"/>
                      </a:lnTo>
                      <a:lnTo>
                        <a:pt x="0" y="0"/>
                      </a:lnTo>
                      <a:close/>
                      <a:moveTo>
                        <a:pt x="9" y="18"/>
                      </a:moveTo>
                      <a:lnTo>
                        <a:pt x="215" y="18"/>
                      </a:lnTo>
                      <a:lnTo>
                        <a:pt x="215" y="453"/>
                      </a:lnTo>
                      <a:lnTo>
                        <a:pt x="9" y="453"/>
                      </a:lnTo>
                      <a:lnTo>
                        <a:pt x="9" y="18"/>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2" name="Freeform 193"/>
                <p:cNvSpPr>
                  <a:spLocks noEditPoints="1"/>
                </p:cNvSpPr>
                <p:nvPr/>
              </p:nvSpPr>
              <p:spPr bwMode="auto">
                <a:xfrm>
                  <a:off x="2900" y="1721"/>
                  <a:ext cx="206" cy="435"/>
                </a:xfrm>
                <a:custGeom>
                  <a:avLst/>
                  <a:gdLst>
                    <a:gd name="T0" fmla="*/ 0 w 206"/>
                    <a:gd name="T1" fmla="*/ 0 h 435"/>
                    <a:gd name="T2" fmla="*/ 206 w 206"/>
                    <a:gd name="T3" fmla="*/ 0 h 435"/>
                    <a:gd name="T4" fmla="*/ 206 w 206"/>
                    <a:gd name="T5" fmla="*/ 435 h 435"/>
                    <a:gd name="T6" fmla="*/ 0 w 206"/>
                    <a:gd name="T7" fmla="*/ 435 h 435"/>
                    <a:gd name="T8" fmla="*/ 0 w 206"/>
                    <a:gd name="T9" fmla="*/ 0 h 435"/>
                    <a:gd name="T10" fmla="*/ 8 w 206"/>
                    <a:gd name="T11" fmla="*/ 19 h 435"/>
                    <a:gd name="T12" fmla="*/ 206 w 206"/>
                    <a:gd name="T13" fmla="*/ 19 h 435"/>
                    <a:gd name="T14" fmla="*/ 206 w 206"/>
                    <a:gd name="T15" fmla="*/ 435 h 435"/>
                    <a:gd name="T16" fmla="*/ 8 w 206"/>
                    <a:gd name="T17" fmla="*/ 435 h 435"/>
                    <a:gd name="T18" fmla="*/ 8 w 206"/>
                    <a:gd name="T19" fmla="*/ 19 h 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6"/>
                    <a:gd name="T31" fmla="*/ 0 h 435"/>
                    <a:gd name="T32" fmla="*/ 206 w 206"/>
                    <a:gd name="T33" fmla="*/ 435 h 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6" h="435">
                      <a:moveTo>
                        <a:pt x="0" y="0"/>
                      </a:moveTo>
                      <a:lnTo>
                        <a:pt x="206" y="0"/>
                      </a:lnTo>
                      <a:lnTo>
                        <a:pt x="206" y="435"/>
                      </a:lnTo>
                      <a:lnTo>
                        <a:pt x="0" y="435"/>
                      </a:lnTo>
                      <a:lnTo>
                        <a:pt x="0" y="0"/>
                      </a:lnTo>
                      <a:close/>
                      <a:moveTo>
                        <a:pt x="8" y="19"/>
                      </a:moveTo>
                      <a:lnTo>
                        <a:pt x="206" y="19"/>
                      </a:lnTo>
                      <a:lnTo>
                        <a:pt x="206" y="435"/>
                      </a:lnTo>
                      <a:lnTo>
                        <a:pt x="8" y="435"/>
                      </a:lnTo>
                      <a:lnTo>
                        <a:pt x="8" y="19"/>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3" name="Freeform 194"/>
                <p:cNvSpPr>
                  <a:spLocks noEditPoints="1"/>
                </p:cNvSpPr>
                <p:nvPr/>
              </p:nvSpPr>
              <p:spPr bwMode="auto">
                <a:xfrm>
                  <a:off x="2908" y="1740"/>
                  <a:ext cx="198" cy="416"/>
                </a:xfrm>
                <a:custGeom>
                  <a:avLst/>
                  <a:gdLst>
                    <a:gd name="T0" fmla="*/ 0 w 198"/>
                    <a:gd name="T1" fmla="*/ 0 h 416"/>
                    <a:gd name="T2" fmla="*/ 198 w 198"/>
                    <a:gd name="T3" fmla="*/ 0 h 416"/>
                    <a:gd name="T4" fmla="*/ 198 w 198"/>
                    <a:gd name="T5" fmla="*/ 416 h 416"/>
                    <a:gd name="T6" fmla="*/ 0 w 198"/>
                    <a:gd name="T7" fmla="*/ 416 h 416"/>
                    <a:gd name="T8" fmla="*/ 0 w 198"/>
                    <a:gd name="T9" fmla="*/ 0 h 416"/>
                    <a:gd name="T10" fmla="*/ 10 w 198"/>
                    <a:gd name="T11" fmla="*/ 19 h 416"/>
                    <a:gd name="T12" fmla="*/ 198 w 198"/>
                    <a:gd name="T13" fmla="*/ 19 h 416"/>
                    <a:gd name="T14" fmla="*/ 198 w 198"/>
                    <a:gd name="T15" fmla="*/ 416 h 416"/>
                    <a:gd name="T16" fmla="*/ 10 w 198"/>
                    <a:gd name="T17" fmla="*/ 416 h 416"/>
                    <a:gd name="T18" fmla="*/ 10 w 198"/>
                    <a:gd name="T19" fmla="*/ 19 h 4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416"/>
                    <a:gd name="T32" fmla="*/ 198 w 198"/>
                    <a:gd name="T33" fmla="*/ 416 h 4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416">
                      <a:moveTo>
                        <a:pt x="0" y="0"/>
                      </a:moveTo>
                      <a:lnTo>
                        <a:pt x="198" y="0"/>
                      </a:lnTo>
                      <a:lnTo>
                        <a:pt x="198" y="416"/>
                      </a:lnTo>
                      <a:lnTo>
                        <a:pt x="0" y="416"/>
                      </a:lnTo>
                      <a:lnTo>
                        <a:pt x="0" y="0"/>
                      </a:lnTo>
                      <a:close/>
                      <a:moveTo>
                        <a:pt x="10" y="19"/>
                      </a:moveTo>
                      <a:lnTo>
                        <a:pt x="198" y="19"/>
                      </a:lnTo>
                      <a:lnTo>
                        <a:pt x="198" y="416"/>
                      </a:lnTo>
                      <a:lnTo>
                        <a:pt x="10" y="416"/>
                      </a:lnTo>
                      <a:lnTo>
                        <a:pt x="10" y="19"/>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4" name="Freeform 195"/>
                <p:cNvSpPr>
                  <a:spLocks noEditPoints="1"/>
                </p:cNvSpPr>
                <p:nvPr/>
              </p:nvSpPr>
              <p:spPr bwMode="auto">
                <a:xfrm>
                  <a:off x="2918" y="1759"/>
                  <a:ext cx="188" cy="397"/>
                </a:xfrm>
                <a:custGeom>
                  <a:avLst/>
                  <a:gdLst>
                    <a:gd name="T0" fmla="*/ 0 w 188"/>
                    <a:gd name="T1" fmla="*/ 0 h 397"/>
                    <a:gd name="T2" fmla="*/ 188 w 188"/>
                    <a:gd name="T3" fmla="*/ 0 h 397"/>
                    <a:gd name="T4" fmla="*/ 188 w 188"/>
                    <a:gd name="T5" fmla="*/ 397 h 397"/>
                    <a:gd name="T6" fmla="*/ 0 w 188"/>
                    <a:gd name="T7" fmla="*/ 397 h 397"/>
                    <a:gd name="T8" fmla="*/ 0 w 188"/>
                    <a:gd name="T9" fmla="*/ 0 h 397"/>
                    <a:gd name="T10" fmla="*/ 9 w 188"/>
                    <a:gd name="T11" fmla="*/ 19 h 397"/>
                    <a:gd name="T12" fmla="*/ 188 w 188"/>
                    <a:gd name="T13" fmla="*/ 19 h 397"/>
                    <a:gd name="T14" fmla="*/ 188 w 188"/>
                    <a:gd name="T15" fmla="*/ 397 h 397"/>
                    <a:gd name="T16" fmla="*/ 9 w 188"/>
                    <a:gd name="T17" fmla="*/ 397 h 397"/>
                    <a:gd name="T18" fmla="*/ 9 w 188"/>
                    <a:gd name="T19" fmla="*/ 19 h 3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8"/>
                    <a:gd name="T31" fmla="*/ 0 h 397"/>
                    <a:gd name="T32" fmla="*/ 188 w 188"/>
                    <a:gd name="T33" fmla="*/ 397 h 3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8" h="397">
                      <a:moveTo>
                        <a:pt x="0" y="0"/>
                      </a:moveTo>
                      <a:lnTo>
                        <a:pt x="188" y="0"/>
                      </a:lnTo>
                      <a:lnTo>
                        <a:pt x="188" y="397"/>
                      </a:lnTo>
                      <a:lnTo>
                        <a:pt x="0" y="397"/>
                      </a:lnTo>
                      <a:lnTo>
                        <a:pt x="0" y="0"/>
                      </a:lnTo>
                      <a:close/>
                      <a:moveTo>
                        <a:pt x="9" y="19"/>
                      </a:moveTo>
                      <a:lnTo>
                        <a:pt x="188" y="19"/>
                      </a:lnTo>
                      <a:lnTo>
                        <a:pt x="188" y="397"/>
                      </a:lnTo>
                      <a:lnTo>
                        <a:pt x="9" y="397"/>
                      </a:lnTo>
                      <a:lnTo>
                        <a:pt x="9" y="19"/>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5" name="Freeform 196"/>
                <p:cNvSpPr>
                  <a:spLocks noEditPoints="1"/>
                </p:cNvSpPr>
                <p:nvPr/>
              </p:nvSpPr>
              <p:spPr bwMode="auto">
                <a:xfrm>
                  <a:off x="2927" y="1778"/>
                  <a:ext cx="179" cy="378"/>
                </a:xfrm>
                <a:custGeom>
                  <a:avLst/>
                  <a:gdLst>
                    <a:gd name="T0" fmla="*/ 0 w 179"/>
                    <a:gd name="T1" fmla="*/ 0 h 378"/>
                    <a:gd name="T2" fmla="*/ 179 w 179"/>
                    <a:gd name="T3" fmla="*/ 0 h 378"/>
                    <a:gd name="T4" fmla="*/ 179 w 179"/>
                    <a:gd name="T5" fmla="*/ 378 h 378"/>
                    <a:gd name="T6" fmla="*/ 0 w 179"/>
                    <a:gd name="T7" fmla="*/ 378 h 378"/>
                    <a:gd name="T8" fmla="*/ 0 w 179"/>
                    <a:gd name="T9" fmla="*/ 0 h 378"/>
                    <a:gd name="T10" fmla="*/ 8 w 179"/>
                    <a:gd name="T11" fmla="*/ 19 h 378"/>
                    <a:gd name="T12" fmla="*/ 179 w 179"/>
                    <a:gd name="T13" fmla="*/ 19 h 378"/>
                    <a:gd name="T14" fmla="*/ 179 w 179"/>
                    <a:gd name="T15" fmla="*/ 378 h 378"/>
                    <a:gd name="T16" fmla="*/ 8 w 179"/>
                    <a:gd name="T17" fmla="*/ 378 h 378"/>
                    <a:gd name="T18" fmla="*/ 8 w 179"/>
                    <a:gd name="T19" fmla="*/ 19 h 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378"/>
                    <a:gd name="T32" fmla="*/ 179 w 179"/>
                    <a:gd name="T33" fmla="*/ 378 h 3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378">
                      <a:moveTo>
                        <a:pt x="0" y="0"/>
                      </a:moveTo>
                      <a:lnTo>
                        <a:pt x="179" y="0"/>
                      </a:lnTo>
                      <a:lnTo>
                        <a:pt x="179" y="378"/>
                      </a:lnTo>
                      <a:lnTo>
                        <a:pt x="0" y="378"/>
                      </a:lnTo>
                      <a:lnTo>
                        <a:pt x="0" y="0"/>
                      </a:lnTo>
                      <a:close/>
                      <a:moveTo>
                        <a:pt x="8" y="19"/>
                      </a:moveTo>
                      <a:lnTo>
                        <a:pt x="179" y="19"/>
                      </a:lnTo>
                      <a:lnTo>
                        <a:pt x="179" y="378"/>
                      </a:lnTo>
                      <a:lnTo>
                        <a:pt x="8" y="378"/>
                      </a:lnTo>
                      <a:lnTo>
                        <a:pt x="8" y="19"/>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6" name="Freeform 197"/>
                <p:cNvSpPr>
                  <a:spLocks noEditPoints="1"/>
                </p:cNvSpPr>
                <p:nvPr/>
              </p:nvSpPr>
              <p:spPr bwMode="auto">
                <a:xfrm>
                  <a:off x="2935" y="1797"/>
                  <a:ext cx="171" cy="359"/>
                </a:xfrm>
                <a:custGeom>
                  <a:avLst/>
                  <a:gdLst>
                    <a:gd name="T0" fmla="*/ 0 w 171"/>
                    <a:gd name="T1" fmla="*/ 0 h 359"/>
                    <a:gd name="T2" fmla="*/ 171 w 171"/>
                    <a:gd name="T3" fmla="*/ 0 h 359"/>
                    <a:gd name="T4" fmla="*/ 171 w 171"/>
                    <a:gd name="T5" fmla="*/ 359 h 359"/>
                    <a:gd name="T6" fmla="*/ 0 w 171"/>
                    <a:gd name="T7" fmla="*/ 359 h 359"/>
                    <a:gd name="T8" fmla="*/ 0 w 171"/>
                    <a:gd name="T9" fmla="*/ 0 h 359"/>
                    <a:gd name="T10" fmla="*/ 10 w 171"/>
                    <a:gd name="T11" fmla="*/ 20 h 359"/>
                    <a:gd name="T12" fmla="*/ 171 w 171"/>
                    <a:gd name="T13" fmla="*/ 20 h 359"/>
                    <a:gd name="T14" fmla="*/ 171 w 171"/>
                    <a:gd name="T15" fmla="*/ 359 h 359"/>
                    <a:gd name="T16" fmla="*/ 10 w 171"/>
                    <a:gd name="T17" fmla="*/ 359 h 359"/>
                    <a:gd name="T18" fmla="*/ 10 w 171"/>
                    <a:gd name="T19" fmla="*/ 20 h 3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
                    <a:gd name="T31" fmla="*/ 0 h 359"/>
                    <a:gd name="T32" fmla="*/ 171 w 171"/>
                    <a:gd name="T33" fmla="*/ 359 h 3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 h="359">
                      <a:moveTo>
                        <a:pt x="0" y="0"/>
                      </a:moveTo>
                      <a:lnTo>
                        <a:pt x="171" y="0"/>
                      </a:lnTo>
                      <a:lnTo>
                        <a:pt x="171" y="359"/>
                      </a:lnTo>
                      <a:lnTo>
                        <a:pt x="0" y="359"/>
                      </a:lnTo>
                      <a:lnTo>
                        <a:pt x="0" y="0"/>
                      </a:lnTo>
                      <a:close/>
                      <a:moveTo>
                        <a:pt x="10" y="20"/>
                      </a:moveTo>
                      <a:lnTo>
                        <a:pt x="171" y="20"/>
                      </a:lnTo>
                      <a:lnTo>
                        <a:pt x="171" y="359"/>
                      </a:lnTo>
                      <a:lnTo>
                        <a:pt x="10" y="359"/>
                      </a:lnTo>
                      <a:lnTo>
                        <a:pt x="10" y="2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7" name="Freeform 198"/>
                <p:cNvSpPr>
                  <a:spLocks noEditPoints="1"/>
                </p:cNvSpPr>
                <p:nvPr/>
              </p:nvSpPr>
              <p:spPr bwMode="auto">
                <a:xfrm>
                  <a:off x="2945" y="1817"/>
                  <a:ext cx="161" cy="339"/>
                </a:xfrm>
                <a:custGeom>
                  <a:avLst/>
                  <a:gdLst>
                    <a:gd name="T0" fmla="*/ 0 w 161"/>
                    <a:gd name="T1" fmla="*/ 0 h 339"/>
                    <a:gd name="T2" fmla="*/ 161 w 161"/>
                    <a:gd name="T3" fmla="*/ 0 h 339"/>
                    <a:gd name="T4" fmla="*/ 161 w 161"/>
                    <a:gd name="T5" fmla="*/ 339 h 339"/>
                    <a:gd name="T6" fmla="*/ 0 w 161"/>
                    <a:gd name="T7" fmla="*/ 339 h 339"/>
                    <a:gd name="T8" fmla="*/ 0 w 161"/>
                    <a:gd name="T9" fmla="*/ 0 h 339"/>
                    <a:gd name="T10" fmla="*/ 9 w 161"/>
                    <a:gd name="T11" fmla="*/ 19 h 339"/>
                    <a:gd name="T12" fmla="*/ 161 w 161"/>
                    <a:gd name="T13" fmla="*/ 19 h 339"/>
                    <a:gd name="T14" fmla="*/ 161 w 161"/>
                    <a:gd name="T15" fmla="*/ 339 h 339"/>
                    <a:gd name="T16" fmla="*/ 9 w 161"/>
                    <a:gd name="T17" fmla="*/ 339 h 339"/>
                    <a:gd name="T18" fmla="*/ 9 w 161"/>
                    <a:gd name="T19" fmla="*/ 19 h 3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1"/>
                    <a:gd name="T31" fmla="*/ 0 h 339"/>
                    <a:gd name="T32" fmla="*/ 161 w 161"/>
                    <a:gd name="T33" fmla="*/ 339 h 3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1" h="339">
                      <a:moveTo>
                        <a:pt x="0" y="0"/>
                      </a:moveTo>
                      <a:lnTo>
                        <a:pt x="161" y="0"/>
                      </a:lnTo>
                      <a:lnTo>
                        <a:pt x="161" y="339"/>
                      </a:lnTo>
                      <a:lnTo>
                        <a:pt x="0" y="339"/>
                      </a:lnTo>
                      <a:lnTo>
                        <a:pt x="0" y="0"/>
                      </a:lnTo>
                      <a:close/>
                      <a:moveTo>
                        <a:pt x="9" y="19"/>
                      </a:moveTo>
                      <a:lnTo>
                        <a:pt x="161" y="19"/>
                      </a:lnTo>
                      <a:lnTo>
                        <a:pt x="161" y="339"/>
                      </a:lnTo>
                      <a:lnTo>
                        <a:pt x="9" y="339"/>
                      </a:lnTo>
                      <a:lnTo>
                        <a:pt x="9" y="19"/>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8" name="Freeform 199"/>
                <p:cNvSpPr>
                  <a:spLocks noEditPoints="1"/>
                </p:cNvSpPr>
                <p:nvPr/>
              </p:nvSpPr>
              <p:spPr bwMode="auto">
                <a:xfrm>
                  <a:off x="2954" y="1836"/>
                  <a:ext cx="152" cy="320"/>
                </a:xfrm>
                <a:custGeom>
                  <a:avLst/>
                  <a:gdLst>
                    <a:gd name="T0" fmla="*/ 0 w 152"/>
                    <a:gd name="T1" fmla="*/ 0 h 320"/>
                    <a:gd name="T2" fmla="*/ 152 w 152"/>
                    <a:gd name="T3" fmla="*/ 0 h 320"/>
                    <a:gd name="T4" fmla="*/ 152 w 152"/>
                    <a:gd name="T5" fmla="*/ 320 h 320"/>
                    <a:gd name="T6" fmla="*/ 0 w 152"/>
                    <a:gd name="T7" fmla="*/ 320 h 320"/>
                    <a:gd name="T8" fmla="*/ 0 w 152"/>
                    <a:gd name="T9" fmla="*/ 0 h 320"/>
                    <a:gd name="T10" fmla="*/ 8 w 152"/>
                    <a:gd name="T11" fmla="*/ 17 h 320"/>
                    <a:gd name="T12" fmla="*/ 152 w 152"/>
                    <a:gd name="T13" fmla="*/ 17 h 320"/>
                    <a:gd name="T14" fmla="*/ 152 w 152"/>
                    <a:gd name="T15" fmla="*/ 320 h 320"/>
                    <a:gd name="T16" fmla="*/ 8 w 152"/>
                    <a:gd name="T17" fmla="*/ 320 h 320"/>
                    <a:gd name="T18" fmla="*/ 8 w 152"/>
                    <a:gd name="T19" fmla="*/ 17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320"/>
                    <a:gd name="T32" fmla="*/ 152 w 152"/>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320">
                      <a:moveTo>
                        <a:pt x="0" y="0"/>
                      </a:moveTo>
                      <a:lnTo>
                        <a:pt x="152" y="0"/>
                      </a:lnTo>
                      <a:lnTo>
                        <a:pt x="152" y="320"/>
                      </a:lnTo>
                      <a:lnTo>
                        <a:pt x="0" y="320"/>
                      </a:lnTo>
                      <a:lnTo>
                        <a:pt x="0" y="0"/>
                      </a:lnTo>
                      <a:close/>
                      <a:moveTo>
                        <a:pt x="8" y="17"/>
                      </a:moveTo>
                      <a:lnTo>
                        <a:pt x="152" y="17"/>
                      </a:lnTo>
                      <a:lnTo>
                        <a:pt x="152" y="320"/>
                      </a:lnTo>
                      <a:lnTo>
                        <a:pt x="8" y="320"/>
                      </a:lnTo>
                      <a:lnTo>
                        <a:pt x="8" y="17"/>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9" name="Freeform 200"/>
                <p:cNvSpPr>
                  <a:spLocks noEditPoints="1"/>
                </p:cNvSpPr>
                <p:nvPr/>
              </p:nvSpPr>
              <p:spPr bwMode="auto">
                <a:xfrm>
                  <a:off x="2962" y="1853"/>
                  <a:ext cx="144" cy="303"/>
                </a:xfrm>
                <a:custGeom>
                  <a:avLst/>
                  <a:gdLst>
                    <a:gd name="T0" fmla="*/ 0 w 144"/>
                    <a:gd name="T1" fmla="*/ 0 h 303"/>
                    <a:gd name="T2" fmla="*/ 144 w 144"/>
                    <a:gd name="T3" fmla="*/ 0 h 303"/>
                    <a:gd name="T4" fmla="*/ 144 w 144"/>
                    <a:gd name="T5" fmla="*/ 303 h 303"/>
                    <a:gd name="T6" fmla="*/ 0 w 144"/>
                    <a:gd name="T7" fmla="*/ 303 h 303"/>
                    <a:gd name="T8" fmla="*/ 0 w 144"/>
                    <a:gd name="T9" fmla="*/ 0 h 303"/>
                    <a:gd name="T10" fmla="*/ 10 w 144"/>
                    <a:gd name="T11" fmla="*/ 19 h 303"/>
                    <a:gd name="T12" fmla="*/ 144 w 144"/>
                    <a:gd name="T13" fmla="*/ 19 h 303"/>
                    <a:gd name="T14" fmla="*/ 144 w 144"/>
                    <a:gd name="T15" fmla="*/ 303 h 303"/>
                    <a:gd name="T16" fmla="*/ 10 w 144"/>
                    <a:gd name="T17" fmla="*/ 303 h 303"/>
                    <a:gd name="T18" fmla="*/ 10 w 144"/>
                    <a:gd name="T19" fmla="*/ 19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
                    <a:gd name="T31" fmla="*/ 0 h 303"/>
                    <a:gd name="T32" fmla="*/ 144 w 144"/>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 h="303">
                      <a:moveTo>
                        <a:pt x="0" y="0"/>
                      </a:moveTo>
                      <a:lnTo>
                        <a:pt x="144" y="0"/>
                      </a:lnTo>
                      <a:lnTo>
                        <a:pt x="144" y="303"/>
                      </a:lnTo>
                      <a:lnTo>
                        <a:pt x="0" y="303"/>
                      </a:lnTo>
                      <a:lnTo>
                        <a:pt x="0" y="0"/>
                      </a:lnTo>
                      <a:close/>
                      <a:moveTo>
                        <a:pt x="10" y="19"/>
                      </a:moveTo>
                      <a:lnTo>
                        <a:pt x="144" y="19"/>
                      </a:lnTo>
                      <a:lnTo>
                        <a:pt x="144" y="303"/>
                      </a:lnTo>
                      <a:lnTo>
                        <a:pt x="10" y="303"/>
                      </a:lnTo>
                      <a:lnTo>
                        <a:pt x="10" y="1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0" name="Freeform 201"/>
                <p:cNvSpPr>
                  <a:spLocks noEditPoints="1"/>
                </p:cNvSpPr>
                <p:nvPr/>
              </p:nvSpPr>
              <p:spPr bwMode="auto">
                <a:xfrm>
                  <a:off x="2972" y="1872"/>
                  <a:ext cx="134" cy="284"/>
                </a:xfrm>
                <a:custGeom>
                  <a:avLst/>
                  <a:gdLst>
                    <a:gd name="T0" fmla="*/ 0 w 134"/>
                    <a:gd name="T1" fmla="*/ 0 h 284"/>
                    <a:gd name="T2" fmla="*/ 134 w 134"/>
                    <a:gd name="T3" fmla="*/ 0 h 284"/>
                    <a:gd name="T4" fmla="*/ 134 w 134"/>
                    <a:gd name="T5" fmla="*/ 284 h 284"/>
                    <a:gd name="T6" fmla="*/ 0 w 134"/>
                    <a:gd name="T7" fmla="*/ 284 h 284"/>
                    <a:gd name="T8" fmla="*/ 0 w 134"/>
                    <a:gd name="T9" fmla="*/ 0 h 284"/>
                    <a:gd name="T10" fmla="*/ 9 w 134"/>
                    <a:gd name="T11" fmla="*/ 19 h 284"/>
                    <a:gd name="T12" fmla="*/ 134 w 134"/>
                    <a:gd name="T13" fmla="*/ 19 h 284"/>
                    <a:gd name="T14" fmla="*/ 134 w 134"/>
                    <a:gd name="T15" fmla="*/ 284 h 284"/>
                    <a:gd name="T16" fmla="*/ 9 w 134"/>
                    <a:gd name="T17" fmla="*/ 284 h 284"/>
                    <a:gd name="T18" fmla="*/ 9 w 134"/>
                    <a:gd name="T19" fmla="*/ 19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84"/>
                    <a:gd name="T32" fmla="*/ 134 w 134"/>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84">
                      <a:moveTo>
                        <a:pt x="0" y="0"/>
                      </a:moveTo>
                      <a:lnTo>
                        <a:pt x="134" y="0"/>
                      </a:lnTo>
                      <a:lnTo>
                        <a:pt x="134" y="284"/>
                      </a:lnTo>
                      <a:lnTo>
                        <a:pt x="0" y="284"/>
                      </a:lnTo>
                      <a:lnTo>
                        <a:pt x="0" y="0"/>
                      </a:lnTo>
                      <a:close/>
                      <a:moveTo>
                        <a:pt x="9" y="19"/>
                      </a:moveTo>
                      <a:lnTo>
                        <a:pt x="134" y="19"/>
                      </a:lnTo>
                      <a:lnTo>
                        <a:pt x="134" y="284"/>
                      </a:lnTo>
                      <a:lnTo>
                        <a:pt x="9" y="284"/>
                      </a:lnTo>
                      <a:lnTo>
                        <a:pt x="9" y="19"/>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1" name="Freeform 202"/>
                <p:cNvSpPr>
                  <a:spLocks noEditPoints="1"/>
                </p:cNvSpPr>
                <p:nvPr/>
              </p:nvSpPr>
              <p:spPr bwMode="auto">
                <a:xfrm>
                  <a:off x="2981" y="1891"/>
                  <a:ext cx="125" cy="265"/>
                </a:xfrm>
                <a:custGeom>
                  <a:avLst/>
                  <a:gdLst>
                    <a:gd name="T0" fmla="*/ 0 w 125"/>
                    <a:gd name="T1" fmla="*/ 0 h 265"/>
                    <a:gd name="T2" fmla="*/ 125 w 125"/>
                    <a:gd name="T3" fmla="*/ 0 h 265"/>
                    <a:gd name="T4" fmla="*/ 125 w 125"/>
                    <a:gd name="T5" fmla="*/ 265 h 265"/>
                    <a:gd name="T6" fmla="*/ 0 w 125"/>
                    <a:gd name="T7" fmla="*/ 265 h 265"/>
                    <a:gd name="T8" fmla="*/ 0 w 125"/>
                    <a:gd name="T9" fmla="*/ 0 h 265"/>
                    <a:gd name="T10" fmla="*/ 8 w 125"/>
                    <a:gd name="T11" fmla="*/ 20 h 265"/>
                    <a:gd name="T12" fmla="*/ 125 w 125"/>
                    <a:gd name="T13" fmla="*/ 20 h 265"/>
                    <a:gd name="T14" fmla="*/ 125 w 125"/>
                    <a:gd name="T15" fmla="*/ 265 h 265"/>
                    <a:gd name="T16" fmla="*/ 8 w 125"/>
                    <a:gd name="T17" fmla="*/ 265 h 265"/>
                    <a:gd name="T18" fmla="*/ 8 w 125"/>
                    <a:gd name="T19" fmla="*/ 20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265"/>
                    <a:gd name="T32" fmla="*/ 125 w 125"/>
                    <a:gd name="T33" fmla="*/ 265 h 2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265">
                      <a:moveTo>
                        <a:pt x="0" y="0"/>
                      </a:moveTo>
                      <a:lnTo>
                        <a:pt x="125" y="0"/>
                      </a:lnTo>
                      <a:lnTo>
                        <a:pt x="125" y="265"/>
                      </a:lnTo>
                      <a:lnTo>
                        <a:pt x="0" y="265"/>
                      </a:lnTo>
                      <a:lnTo>
                        <a:pt x="0" y="0"/>
                      </a:lnTo>
                      <a:close/>
                      <a:moveTo>
                        <a:pt x="8" y="20"/>
                      </a:moveTo>
                      <a:lnTo>
                        <a:pt x="125" y="20"/>
                      </a:lnTo>
                      <a:lnTo>
                        <a:pt x="125" y="265"/>
                      </a:lnTo>
                      <a:lnTo>
                        <a:pt x="8" y="265"/>
                      </a:lnTo>
                      <a:lnTo>
                        <a:pt x="8" y="2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2" name="Freeform 203"/>
                <p:cNvSpPr>
                  <a:spLocks noEditPoints="1"/>
                </p:cNvSpPr>
                <p:nvPr/>
              </p:nvSpPr>
              <p:spPr bwMode="auto">
                <a:xfrm>
                  <a:off x="2989" y="1911"/>
                  <a:ext cx="117" cy="245"/>
                </a:xfrm>
                <a:custGeom>
                  <a:avLst/>
                  <a:gdLst>
                    <a:gd name="T0" fmla="*/ 0 w 117"/>
                    <a:gd name="T1" fmla="*/ 0 h 245"/>
                    <a:gd name="T2" fmla="*/ 117 w 117"/>
                    <a:gd name="T3" fmla="*/ 0 h 245"/>
                    <a:gd name="T4" fmla="*/ 117 w 117"/>
                    <a:gd name="T5" fmla="*/ 245 h 245"/>
                    <a:gd name="T6" fmla="*/ 0 w 117"/>
                    <a:gd name="T7" fmla="*/ 245 h 245"/>
                    <a:gd name="T8" fmla="*/ 0 w 117"/>
                    <a:gd name="T9" fmla="*/ 0 h 245"/>
                    <a:gd name="T10" fmla="*/ 9 w 117"/>
                    <a:gd name="T11" fmla="*/ 19 h 245"/>
                    <a:gd name="T12" fmla="*/ 117 w 117"/>
                    <a:gd name="T13" fmla="*/ 19 h 245"/>
                    <a:gd name="T14" fmla="*/ 117 w 117"/>
                    <a:gd name="T15" fmla="*/ 245 h 245"/>
                    <a:gd name="T16" fmla="*/ 9 w 117"/>
                    <a:gd name="T17" fmla="*/ 245 h 245"/>
                    <a:gd name="T18" fmla="*/ 9 w 117"/>
                    <a:gd name="T19" fmla="*/ 19 h 2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245"/>
                    <a:gd name="T32" fmla="*/ 117 w 117"/>
                    <a:gd name="T33" fmla="*/ 245 h 2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245">
                      <a:moveTo>
                        <a:pt x="0" y="0"/>
                      </a:moveTo>
                      <a:lnTo>
                        <a:pt x="117" y="0"/>
                      </a:lnTo>
                      <a:lnTo>
                        <a:pt x="117" y="245"/>
                      </a:lnTo>
                      <a:lnTo>
                        <a:pt x="0" y="245"/>
                      </a:lnTo>
                      <a:lnTo>
                        <a:pt x="0" y="0"/>
                      </a:lnTo>
                      <a:close/>
                      <a:moveTo>
                        <a:pt x="9" y="19"/>
                      </a:moveTo>
                      <a:lnTo>
                        <a:pt x="117" y="19"/>
                      </a:lnTo>
                      <a:lnTo>
                        <a:pt x="117" y="245"/>
                      </a:lnTo>
                      <a:lnTo>
                        <a:pt x="9" y="245"/>
                      </a:lnTo>
                      <a:lnTo>
                        <a:pt x="9"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3" name="Freeform 204"/>
                <p:cNvSpPr>
                  <a:spLocks noEditPoints="1"/>
                </p:cNvSpPr>
                <p:nvPr/>
              </p:nvSpPr>
              <p:spPr bwMode="auto">
                <a:xfrm>
                  <a:off x="2998" y="1930"/>
                  <a:ext cx="108" cy="226"/>
                </a:xfrm>
                <a:custGeom>
                  <a:avLst/>
                  <a:gdLst>
                    <a:gd name="T0" fmla="*/ 0 w 108"/>
                    <a:gd name="T1" fmla="*/ 0 h 226"/>
                    <a:gd name="T2" fmla="*/ 108 w 108"/>
                    <a:gd name="T3" fmla="*/ 0 h 226"/>
                    <a:gd name="T4" fmla="*/ 108 w 108"/>
                    <a:gd name="T5" fmla="*/ 226 h 226"/>
                    <a:gd name="T6" fmla="*/ 0 w 108"/>
                    <a:gd name="T7" fmla="*/ 226 h 226"/>
                    <a:gd name="T8" fmla="*/ 0 w 108"/>
                    <a:gd name="T9" fmla="*/ 0 h 226"/>
                    <a:gd name="T10" fmla="*/ 10 w 108"/>
                    <a:gd name="T11" fmla="*/ 19 h 226"/>
                    <a:gd name="T12" fmla="*/ 108 w 108"/>
                    <a:gd name="T13" fmla="*/ 19 h 226"/>
                    <a:gd name="T14" fmla="*/ 108 w 108"/>
                    <a:gd name="T15" fmla="*/ 226 h 226"/>
                    <a:gd name="T16" fmla="*/ 10 w 108"/>
                    <a:gd name="T17" fmla="*/ 226 h 226"/>
                    <a:gd name="T18" fmla="*/ 10 w 108"/>
                    <a:gd name="T19" fmla="*/ 19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226"/>
                    <a:gd name="T32" fmla="*/ 108 w 108"/>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226">
                      <a:moveTo>
                        <a:pt x="0" y="0"/>
                      </a:moveTo>
                      <a:lnTo>
                        <a:pt x="108" y="0"/>
                      </a:lnTo>
                      <a:lnTo>
                        <a:pt x="108" y="226"/>
                      </a:lnTo>
                      <a:lnTo>
                        <a:pt x="0" y="226"/>
                      </a:lnTo>
                      <a:lnTo>
                        <a:pt x="0" y="0"/>
                      </a:lnTo>
                      <a:close/>
                      <a:moveTo>
                        <a:pt x="10" y="19"/>
                      </a:moveTo>
                      <a:lnTo>
                        <a:pt x="108" y="19"/>
                      </a:lnTo>
                      <a:lnTo>
                        <a:pt x="108" y="226"/>
                      </a:lnTo>
                      <a:lnTo>
                        <a:pt x="10" y="226"/>
                      </a:lnTo>
                      <a:lnTo>
                        <a:pt x="10" y="1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4" name="Freeform 205"/>
                <p:cNvSpPr>
                  <a:spLocks noEditPoints="1"/>
                </p:cNvSpPr>
                <p:nvPr/>
              </p:nvSpPr>
              <p:spPr bwMode="auto">
                <a:xfrm>
                  <a:off x="3008" y="1949"/>
                  <a:ext cx="98" cy="207"/>
                </a:xfrm>
                <a:custGeom>
                  <a:avLst/>
                  <a:gdLst>
                    <a:gd name="T0" fmla="*/ 0 w 98"/>
                    <a:gd name="T1" fmla="*/ 0 h 207"/>
                    <a:gd name="T2" fmla="*/ 98 w 98"/>
                    <a:gd name="T3" fmla="*/ 0 h 207"/>
                    <a:gd name="T4" fmla="*/ 98 w 98"/>
                    <a:gd name="T5" fmla="*/ 207 h 207"/>
                    <a:gd name="T6" fmla="*/ 0 w 98"/>
                    <a:gd name="T7" fmla="*/ 207 h 207"/>
                    <a:gd name="T8" fmla="*/ 0 w 98"/>
                    <a:gd name="T9" fmla="*/ 0 h 207"/>
                    <a:gd name="T10" fmla="*/ 8 w 98"/>
                    <a:gd name="T11" fmla="*/ 17 h 207"/>
                    <a:gd name="T12" fmla="*/ 98 w 98"/>
                    <a:gd name="T13" fmla="*/ 17 h 207"/>
                    <a:gd name="T14" fmla="*/ 98 w 98"/>
                    <a:gd name="T15" fmla="*/ 207 h 207"/>
                    <a:gd name="T16" fmla="*/ 8 w 98"/>
                    <a:gd name="T17" fmla="*/ 207 h 207"/>
                    <a:gd name="T18" fmla="*/ 8 w 98"/>
                    <a:gd name="T19" fmla="*/ 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207"/>
                    <a:gd name="T32" fmla="*/ 98 w 98"/>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207">
                      <a:moveTo>
                        <a:pt x="0" y="0"/>
                      </a:moveTo>
                      <a:lnTo>
                        <a:pt x="98" y="0"/>
                      </a:lnTo>
                      <a:lnTo>
                        <a:pt x="98" y="207"/>
                      </a:lnTo>
                      <a:lnTo>
                        <a:pt x="0" y="207"/>
                      </a:lnTo>
                      <a:lnTo>
                        <a:pt x="0" y="0"/>
                      </a:lnTo>
                      <a:close/>
                      <a:moveTo>
                        <a:pt x="8" y="17"/>
                      </a:moveTo>
                      <a:lnTo>
                        <a:pt x="98" y="17"/>
                      </a:lnTo>
                      <a:lnTo>
                        <a:pt x="98" y="207"/>
                      </a:lnTo>
                      <a:lnTo>
                        <a:pt x="8" y="207"/>
                      </a:lnTo>
                      <a:lnTo>
                        <a:pt x="8" y="1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4" name="Text Box 211"/>
              <p:cNvSpPr txBox="1">
                <a:spLocks noChangeArrowheads="1"/>
              </p:cNvSpPr>
              <p:nvPr/>
            </p:nvSpPr>
            <p:spPr bwMode="auto">
              <a:xfrm>
                <a:off x="2160" y="3120"/>
                <a:ext cx="17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b="1" dirty="0" err="1">
                    <a:solidFill>
                      <a:schemeClr val="accent2"/>
                    </a:solidFill>
                  </a:rPr>
                  <a:t>JSPContainer</a:t>
                </a:r>
                <a:r>
                  <a:rPr lang="en-US" b="1" dirty="0">
                    <a:solidFill>
                      <a:schemeClr val="accent2"/>
                    </a:solidFill>
                  </a:rPr>
                  <a:t> (Tomcat)</a:t>
                </a:r>
              </a:p>
            </p:txBody>
          </p:sp>
        </p:grpSp>
        <p:sp>
          <p:nvSpPr>
            <p:cNvPr id="20491" name="Text Box 213"/>
            <p:cNvSpPr txBox="1">
              <a:spLocks noChangeArrowheads="1"/>
            </p:cNvSpPr>
            <p:nvPr/>
          </p:nvSpPr>
          <p:spPr bwMode="auto">
            <a:xfrm>
              <a:off x="7489825" y="5573496"/>
              <a:ext cx="2432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r>
                <a:rPr lang="en-US" b="1" i="0">
                  <a:solidFill>
                    <a:schemeClr val="accent2"/>
                  </a:solidFill>
                </a:rPr>
                <a:t>.java file</a:t>
              </a:r>
            </a:p>
            <a:p>
              <a:pPr algn="ctr" eaLnBrk="1" hangingPunct="1"/>
              <a:r>
                <a:rPr lang="en-US" b="1" i="0">
                  <a:solidFill>
                    <a:schemeClr val="accent2"/>
                  </a:solidFill>
                </a:rPr>
                <a:t>This is equivalent Servlet</a:t>
              </a:r>
            </a:p>
          </p:txBody>
        </p:sp>
        <p:pic>
          <p:nvPicPr>
            <p:cNvPr id="20492" name="Picture 213" descr="JSP IC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1375" y="4325721"/>
              <a:ext cx="123825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888987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JSP Life Cycle</a:t>
            </a:r>
            <a:endParaRPr lang="en-US" dirty="0">
              <a:solidFill>
                <a:schemeClr val="accent3">
                  <a:lumMod val="50000"/>
                </a:schemeClr>
              </a:solidFill>
            </a:endParaRPr>
          </a:p>
        </p:txBody>
      </p:sp>
      <p:sp>
        <p:nvSpPr>
          <p:cNvPr id="21507" name="Rectangle 4"/>
          <p:cNvSpPr>
            <a:spLocks noGrp="1" noChangeArrowheads="1"/>
          </p:cNvSpPr>
          <p:nvPr>
            <p:ph type="body" idx="1"/>
          </p:nvPr>
        </p:nvSpPr>
        <p:spPr>
          <a:xfrm>
            <a:off x="0" y="685800"/>
            <a:ext cx="9144000" cy="6172200"/>
          </a:xfrm>
        </p:spPr>
        <p:txBody>
          <a:bodyPr>
            <a:normAutofit/>
          </a:bodyPr>
          <a:lstStyle/>
          <a:p>
            <a:r>
              <a:rPr lang="en-US" sz="2400" dirty="0" smtClean="0"/>
              <a:t>On first invocation,</a:t>
            </a:r>
            <a:r>
              <a:rPr lang="en-US" altLang="zh-CN" sz="2400" dirty="0"/>
              <a:t> The Web server asks the JSP engine to check whether the JSP page has never been accessed before, or it has been modified since its last access. If this is the case the JSP engine will</a:t>
            </a:r>
          </a:p>
          <a:p>
            <a:pPr lvl="1">
              <a:buFontTx/>
              <a:buNone/>
            </a:pPr>
            <a:r>
              <a:rPr lang="en-US" altLang="zh-CN" sz="2000" dirty="0"/>
              <a:t>    1. Parse the JSP document to translate into a Servlet Java file</a:t>
            </a:r>
          </a:p>
          <a:p>
            <a:pPr lvl="1">
              <a:buFontTx/>
              <a:buNone/>
            </a:pPr>
            <a:r>
              <a:rPr lang="en-US" altLang="zh-CN" sz="2000" dirty="0"/>
              <a:t>     2. Compile the Servlet Java file into a class file</a:t>
            </a:r>
          </a:p>
          <a:p>
            <a:r>
              <a:rPr lang="en-US" altLang="zh-CN" sz="2400" dirty="0"/>
              <a:t>Then the Servlet container loads the Servlet class for execution and sends the results back to the client</a:t>
            </a:r>
            <a:r>
              <a:rPr lang="en-US" altLang="zh-CN" sz="2400" dirty="0" smtClean="0"/>
              <a:t>.</a:t>
            </a:r>
            <a:endParaRPr lang="en-US" sz="2400" dirty="0" smtClean="0"/>
          </a:p>
          <a:p>
            <a:pPr algn="just"/>
            <a:r>
              <a:rPr lang="en-US" sz="2400" dirty="0" smtClean="0"/>
              <a:t>On subsequent invocations, the Web Container</a:t>
            </a:r>
          </a:p>
          <a:p>
            <a:pPr lvl="1" algn="just"/>
            <a:r>
              <a:rPr lang="en-US" sz="2400" dirty="0" smtClean="0"/>
              <a:t>Checks whether the JSP has changed since the equivalent Servlet has been created</a:t>
            </a:r>
          </a:p>
          <a:p>
            <a:pPr lvl="2" algn="just"/>
            <a:r>
              <a:rPr lang="en-US" dirty="0" smtClean="0"/>
              <a:t>If not, executes the Servlet again</a:t>
            </a:r>
          </a:p>
          <a:p>
            <a:pPr lvl="2" algn="just"/>
            <a:r>
              <a:rPr lang="en-US" dirty="0" smtClean="0"/>
              <a:t>If changed, recreates Servlet, compiles and executes it</a:t>
            </a:r>
          </a:p>
        </p:txBody>
      </p:sp>
      <p:sp>
        <p:nvSpPr>
          <p:cNvPr id="21508"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04E9171C-A194-4D59-B833-1649E39873D5}" type="slidenum">
              <a:rPr lang="en-US" sz="1200" b="1" i="0">
                <a:solidFill>
                  <a:schemeClr val="bg1"/>
                </a:solidFill>
              </a:rPr>
              <a:pPr algn="ctr" eaLnBrk="1" hangingPunct="1"/>
              <a:t>8</a:t>
            </a:fld>
            <a:endParaRPr lang="en-US" sz="1200" b="1" i="0">
              <a:solidFill>
                <a:schemeClr val="bg1"/>
              </a:solidFill>
            </a:endParaRPr>
          </a:p>
        </p:txBody>
      </p:sp>
    </p:spTree>
    <p:extLst>
      <p:ext uri="{BB962C8B-B14F-4D97-AF65-F5344CB8AC3E}">
        <p14:creationId xmlns:p14="http://schemas.microsoft.com/office/powerpoint/2010/main" val="366178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a:defRPr/>
            </a:pPr>
            <a:r>
              <a:rPr lang="en-US" dirty="0" smtClean="0"/>
              <a:t>Life Cycle Of JSP</a:t>
            </a:r>
            <a:endParaRPr lang="en-US" dirty="0"/>
          </a:p>
        </p:txBody>
      </p:sp>
      <p:sp>
        <p:nvSpPr>
          <p:cNvPr id="22531" name="Slide Number Placeholder 3"/>
          <p:cNvSpPr txBox="1">
            <a:spLocks/>
          </p:cNvSpPr>
          <p:nvPr/>
        </p:nvSpPr>
        <p:spPr bwMode="auto">
          <a:xfrm>
            <a:off x="4092820" y="6478588"/>
            <a:ext cx="77372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fld id="{3EB5DC36-1145-4EA9-8A74-13FD0FA20603}" type="slidenum">
              <a:rPr lang="en-US" sz="1200" b="1" i="0">
                <a:solidFill>
                  <a:schemeClr val="bg1"/>
                </a:solidFill>
              </a:rPr>
              <a:pPr algn="ctr" eaLnBrk="1" hangingPunct="1"/>
              <a:t>9</a:t>
            </a:fld>
            <a:endParaRPr lang="en-US" sz="1200" b="1" i="0">
              <a:solidFill>
                <a:schemeClr val="bg1"/>
              </a:solidFill>
            </a:endParaRPr>
          </a:p>
        </p:txBody>
      </p:sp>
      <p:sp>
        <p:nvSpPr>
          <p:cNvPr id="8" name="Rectangle 4"/>
          <p:cNvSpPr txBox="1">
            <a:spLocks noChangeArrowheads="1"/>
          </p:cNvSpPr>
          <p:nvPr/>
        </p:nvSpPr>
        <p:spPr bwMode="auto">
          <a:xfrm>
            <a:off x="0" y="762000"/>
            <a:ext cx="9144000" cy="6096000"/>
          </a:xfrm>
          <a:prstGeom prst="rect">
            <a:avLst/>
          </a:prstGeom>
          <a:noFill/>
          <a:ln w="9525">
            <a:noFill/>
            <a:miter lim="800000"/>
            <a:headEnd/>
            <a:tailEnd/>
          </a:ln>
        </p:spPr>
        <p:txBody>
          <a:bodyPr/>
          <a:lstStyle/>
          <a:p>
            <a:pPr algn="just" eaLnBrk="0" hangingPunct="0">
              <a:lnSpc>
                <a:spcPct val="140000"/>
              </a:lnSpc>
              <a:spcBef>
                <a:spcPct val="20000"/>
              </a:spcBef>
              <a:buClr>
                <a:srgbClr val="003366"/>
              </a:buClr>
              <a:buFont typeface="Wingdings" pitchFamily="2" charset="2"/>
              <a:buChar char="Ø"/>
              <a:defRPr/>
            </a:pPr>
            <a:r>
              <a:rPr lang="en-US" sz="2800" i="0" dirty="0">
                <a:latin typeface="+mn-lt"/>
              </a:rPr>
              <a:t>The steps in the life cycle of a </a:t>
            </a:r>
            <a:r>
              <a:rPr lang="en-US" sz="2800" i="0" dirty="0" err="1">
                <a:latin typeface="+mn-lt"/>
              </a:rPr>
              <a:t>jsp</a:t>
            </a:r>
            <a:r>
              <a:rPr lang="en-US" sz="2800" i="0" dirty="0">
                <a:latin typeface="+mn-lt"/>
              </a:rPr>
              <a:t> page  are:</a:t>
            </a:r>
          </a:p>
          <a:p>
            <a:pPr lvl="1" algn="just" eaLnBrk="0" hangingPunct="0">
              <a:spcBef>
                <a:spcPct val="20000"/>
              </a:spcBef>
              <a:buClr>
                <a:srgbClr val="003366"/>
              </a:buClr>
              <a:buFont typeface="Wingdings" pitchFamily="2" charset="2"/>
              <a:buChar char="§"/>
              <a:defRPr/>
            </a:pPr>
            <a:r>
              <a:rPr lang="en-US" sz="2800" i="0" dirty="0">
                <a:latin typeface="+mn-lt"/>
              </a:rPr>
              <a:t>        Translation</a:t>
            </a:r>
          </a:p>
          <a:p>
            <a:pPr lvl="1" algn="just" eaLnBrk="0" hangingPunct="0">
              <a:spcBef>
                <a:spcPct val="20000"/>
              </a:spcBef>
              <a:buClr>
                <a:srgbClr val="003366"/>
              </a:buClr>
              <a:buFont typeface="Wingdings" pitchFamily="2" charset="2"/>
              <a:buChar char="§"/>
              <a:defRPr/>
            </a:pPr>
            <a:r>
              <a:rPr lang="en-US" sz="2800" i="0" dirty="0">
                <a:latin typeface="+mn-lt"/>
              </a:rPr>
              <a:t>        Compilation</a:t>
            </a:r>
          </a:p>
          <a:p>
            <a:pPr lvl="1" algn="just" eaLnBrk="0" hangingPunct="0">
              <a:spcBef>
                <a:spcPct val="20000"/>
              </a:spcBef>
              <a:buClr>
                <a:srgbClr val="003366"/>
              </a:buClr>
              <a:buFont typeface="Wingdings" pitchFamily="2" charset="2"/>
              <a:buChar char="§"/>
              <a:defRPr/>
            </a:pPr>
            <a:r>
              <a:rPr lang="en-US" sz="2800" i="0" dirty="0">
                <a:latin typeface="+mn-lt"/>
              </a:rPr>
              <a:t>        Loading</a:t>
            </a:r>
          </a:p>
          <a:p>
            <a:pPr lvl="1" algn="just" eaLnBrk="0" hangingPunct="0">
              <a:spcBef>
                <a:spcPct val="20000"/>
              </a:spcBef>
              <a:buClr>
                <a:srgbClr val="003366"/>
              </a:buClr>
              <a:buFont typeface="Wingdings" pitchFamily="2" charset="2"/>
              <a:buChar char="§"/>
              <a:defRPr/>
            </a:pPr>
            <a:r>
              <a:rPr lang="en-US" sz="2800" i="0" dirty="0">
                <a:latin typeface="+mn-lt"/>
              </a:rPr>
              <a:t>        Instantiation</a:t>
            </a:r>
          </a:p>
          <a:p>
            <a:pPr lvl="1" algn="just" eaLnBrk="0" hangingPunct="0">
              <a:spcBef>
                <a:spcPct val="20000"/>
              </a:spcBef>
              <a:buClr>
                <a:srgbClr val="003366"/>
              </a:buClr>
              <a:buFont typeface="Wingdings" pitchFamily="2" charset="2"/>
              <a:buChar char="§"/>
              <a:defRPr/>
            </a:pPr>
            <a:r>
              <a:rPr lang="en-US" sz="2800" i="0" dirty="0">
                <a:latin typeface="+mn-lt"/>
              </a:rPr>
              <a:t>        Initialization</a:t>
            </a:r>
          </a:p>
          <a:p>
            <a:pPr lvl="1" algn="just" eaLnBrk="0" hangingPunct="0">
              <a:spcBef>
                <a:spcPct val="20000"/>
              </a:spcBef>
              <a:buClr>
                <a:srgbClr val="003366"/>
              </a:buClr>
              <a:buFont typeface="Wingdings" pitchFamily="2" charset="2"/>
              <a:buChar char="§"/>
              <a:defRPr/>
            </a:pPr>
            <a:r>
              <a:rPr lang="en-US" sz="2800" i="0" dirty="0">
                <a:latin typeface="+mn-lt"/>
              </a:rPr>
              <a:t>        Request Processing</a:t>
            </a:r>
          </a:p>
          <a:p>
            <a:pPr lvl="1" algn="just" eaLnBrk="0" hangingPunct="0">
              <a:spcBef>
                <a:spcPct val="20000"/>
              </a:spcBef>
              <a:buClr>
                <a:srgbClr val="003366"/>
              </a:buClr>
              <a:buFont typeface="Wingdings" pitchFamily="2" charset="2"/>
              <a:buChar char="§"/>
              <a:defRPr/>
            </a:pPr>
            <a:r>
              <a:rPr lang="en-US" sz="2800" i="0" dirty="0">
                <a:latin typeface="+mn-lt"/>
              </a:rPr>
              <a:t>        Destruction</a:t>
            </a:r>
          </a:p>
        </p:txBody>
      </p:sp>
    </p:spTree>
    <p:extLst>
      <p:ext uri="{BB962C8B-B14F-4D97-AF65-F5344CB8AC3E}">
        <p14:creationId xmlns:p14="http://schemas.microsoft.com/office/powerpoint/2010/main" val="4141410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1903</TotalTime>
  <Words>6074</Words>
  <Application>Microsoft Office PowerPoint</Application>
  <PresentationFormat>On-screen Show (4:3)</PresentationFormat>
  <Paragraphs>913</Paragraphs>
  <Slides>69</Slides>
  <Notes>61</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2" baseType="lpstr">
      <vt:lpstr>Office Theme</vt:lpstr>
      <vt:lpstr>Package</vt:lpstr>
      <vt:lpstr>Packager Shell Object</vt:lpstr>
      <vt:lpstr>Session Plan - Day 2</vt:lpstr>
      <vt:lpstr>JSP</vt:lpstr>
      <vt:lpstr>JSP</vt:lpstr>
      <vt:lpstr>Advantage of JSP over Servlet</vt:lpstr>
      <vt:lpstr>Directory structure of JSP</vt:lpstr>
      <vt:lpstr>Servlets Vs JSP</vt:lpstr>
      <vt:lpstr>JSP</vt:lpstr>
      <vt:lpstr>JSP Life Cycle</vt:lpstr>
      <vt:lpstr>Life Cycle Of JSP</vt:lpstr>
      <vt:lpstr>JSP API</vt:lpstr>
      <vt:lpstr>JspPage interface</vt:lpstr>
      <vt:lpstr>Tags in JSP</vt:lpstr>
      <vt:lpstr>1. Comments</vt:lpstr>
      <vt:lpstr>2. Scripting Elements</vt:lpstr>
      <vt:lpstr>2a. Scripting Elements - Declaration</vt:lpstr>
      <vt:lpstr>Example code : Variable Declarations</vt:lpstr>
      <vt:lpstr>Example Code</vt:lpstr>
      <vt:lpstr>2b. Scripting Elements - Expressions</vt:lpstr>
      <vt:lpstr>2c. Scripting Elements - Scriplet</vt:lpstr>
      <vt:lpstr>Can you Answer these Questions?</vt:lpstr>
      <vt:lpstr>JSP Lifecycle methods</vt:lpstr>
      <vt:lpstr>JSP Lifecycle methods</vt:lpstr>
      <vt:lpstr>Example : JSP Lifecycle methods</vt:lpstr>
      <vt:lpstr>Intentionally left blank :refer notes page</vt:lpstr>
      <vt:lpstr>Implicit Objects:</vt:lpstr>
      <vt:lpstr>Implicit Objects - out</vt:lpstr>
      <vt:lpstr>Implicit Objects - request</vt:lpstr>
      <vt:lpstr>Implicit Objects - response</vt:lpstr>
      <vt:lpstr>Session Tracking</vt:lpstr>
      <vt:lpstr>Techniques to do Session Tracking</vt:lpstr>
      <vt:lpstr>Implicit Objects - session</vt:lpstr>
      <vt:lpstr>Session attributes</vt:lpstr>
      <vt:lpstr>Example –session tracking</vt:lpstr>
      <vt:lpstr>session tracking - Execution</vt:lpstr>
      <vt:lpstr>Implicit Objects - session</vt:lpstr>
      <vt:lpstr>After invalidating a session …</vt:lpstr>
      <vt:lpstr>Implicit Object - application</vt:lpstr>
      <vt:lpstr>Let us revisit implicit Objects</vt:lpstr>
      <vt:lpstr>JSP tag: Directive Elements</vt:lpstr>
      <vt:lpstr>page Directive</vt:lpstr>
      <vt:lpstr>page Directive – import attribute</vt:lpstr>
      <vt:lpstr>page Directive – session attribute</vt:lpstr>
      <vt:lpstr>page Directive – contentType attribute</vt:lpstr>
      <vt:lpstr>The page Directive – errorPage attribute</vt:lpstr>
      <vt:lpstr>The page Directive – isErrorPage attribute</vt:lpstr>
      <vt:lpstr>page Directive - errorPage and isErrorPage</vt:lpstr>
      <vt:lpstr>The include Directive</vt:lpstr>
      <vt:lpstr>The include Directive</vt:lpstr>
      <vt:lpstr>Directive elements</vt:lpstr>
      <vt:lpstr>JSP Taglib directive</vt:lpstr>
      <vt:lpstr>Action Elements</vt:lpstr>
      <vt:lpstr>Forwarding a Request</vt:lpstr>
      <vt:lpstr>Standard Actions - jsp:forward</vt:lpstr>
      <vt:lpstr>Standard Actions - jsp:forward</vt:lpstr>
      <vt:lpstr>Standard Actions - jsp:include</vt:lpstr>
      <vt:lpstr>Standard Actions - jsp:include</vt:lpstr>
      <vt:lpstr>Standard Actions - jsp:useBean, jsp:setProperty, jsp:getProperty</vt:lpstr>
      <vt:lpstr>Standard Actions - jsp:useBean</vt:lpstr>
      <vt:lpstr>Standard Actions - jsp:useBean</vt:lpstr>
      <vt:lpstr>Standard Actions - jsp:useBean</vt:lpstr>
      <vt:lpstr>Standard Actions - jsp:setProperty</vt:lpstr>
      <vt:lpstr>Standard Actions - jsp:setProperty</vt:lpstr>
      <vt:lpstr>Standard Actions - jsp:setProperty</vt:lpstr>
      <vt:lpstr>Standard Actions - jsp:getProperty</vt:lpstr>
      <vt:lpstr>Standard Actions - jsp:getProperty</vt:lpstr>
      <vt:lpstr>Standard Actions - jsp:useBean, jsp:setProperty, jsp:getProperty</vt:lpstr>
      <vt:lpstr>Standard Actions - jsp:useBean, jsp:setProperty, jsp:getProperty</vt:lpstr>
      <vt:lpstr>Action elements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324</cp:revision>
  <dcterms:created xsi:type="dcterms:W3CDTF">2006-08-16T00:00:00Z</dcterms:created>
  <dcterms:modified xsi:type="dcterms:W3CDTF">2014-07-01T13:45:25Z</dcterms:modified>
</cp:coreProperties>
</file>